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57" r:id="rId2"/>
    <p:sldId id="777" r:id="rId3"/>
    <p:sldId id="778" r:id="rId4"/>
    <p:sldId id="859" r:id="rId5"/>
    <p:sldId id="787" r:id="rId6"/>
    <p:sldId id="788" r:id="rId7"/>
    <p:sldId id="824" r:id="rId8"/>
    <p:sldId id="825" r:id="rId9"/>
    <p:sldId id="828" r:id="rId10"/>
    <p:sldId id="829" r:id="rId11"/>
    <p:sldId id="830" r:id="rId12"/>
    <p:sldId id="832" r:id="rId13"/>
    <p:sldId id="833" r:id="rId14"/>
    <p:sldId id="831" r:id="rId15"/>
    <p:sldId id="834" r:id="rId16"/>
    <p:sldId id="789" r:id="rId17"/>
    <p:sldId id="790" r:id="rId18"/>
    <p:sldId id="835" r:id="rId19"/>
    <p:sldId id="857" r:id="rId20"/>
    <p:sldId id="860" r:id="rId21"/>
    <p:sldId id="838" r:id="rId22"/>
    <p:sldId id="780" r:id="rId23"/>
    <p:sldId id="863" r:id="rId24"/>
    <p:sldId id="866" r:id="rId25"/>
    <p:sldId id="864" r:id="rId26"/>
    <p:sldId id="865" r:id="rId27"/>
    <p:sldId id="862" r:id="rId28"/>
    <p:sldId id="843" r:id="rId29"/>
    <p:sldId id="842" r:id="rId30"/>
    <p:sldId id="867" r:id="rId31"/>
    <p:sldId id="868" r:id="rId32"/>
    <p:sldId id="869" r:id="rId33"/>
    <p:sldId id="870" r:id="rId34"/>
    <p:sldId id="784" r:id="rId35"/>
    <p:sldId id="791" r:id="rId36"/>
    <p:sldId id="854" r:id="rId37"/>
    <p:sldId id="855" r:id="rId38"/>
    <p:sldId id="856" r:id="rId39"/>
    <p:sldId id="822" r:id="rId40"/>
    <p:sldId id="839" r:id="rId41"/>
    <p:sldId id="840" r:id="rId42"/>
    <p:sldId id="826" r:id="rId43"/>
    <p:sldId id="861" r:id="rId44"/>
    <p:sldId id="803" r:id="rId45"/>
    <p:sldId id="845" r:id="rId46"/>
    <p:sldId id="846" r:id="rId47"/>
    <p:sldId id="847" r:id="rId48"/>
    <p:sldId id="848" r:id="rId49"/>
    <p:sldId id="849" r:id="rId50"/>
    <p:sldId id="850" r:id="rId51"/>
    <p:sldId id="851" r:id="rId52"/>
    <p:sldId id="852" r:id="rId53"/>
    <p:sldId id="853" r:id="rId54"/>
    <p:sldId id="871" r:id="rId55"/>
    <p:sldId id="872" r:id="rId56"/>
    <p:sldId id="873" r:id="rId57"/>
    <p:sldId id="874" r:id="rId58"/>
    <p:sldId id="875" r:id="rId59"/>
    <p:sldId id="879" r:id="rId60"/>
    <p:sldId id="880" r:id="rId61"/>
    <p:sldId id="881" r:id="rId62"/>
    <p:sldId id="882" r:id="rId63"/>
    <p:sldId id="804" r:id="rId64"/>
    <p:sldId id="771" r:id="rId65"/>
    <p:sldId id="844" r:id="rId66"/>
    <p:sldId id="518" r:id="rId67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6633"/>
    <a:srgbClr val="FCFF89"/>
    <a:srgbClr val="5B5E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845" autoAdjust="0"/>
  </p:normalViewPr>
  <p:slideViewPr>
    <p:cSldViewPr snapToGrid="0">
      <p:cViewPr varScale="1">
        <p:scale>
          <a:sx n="60" d="100"/>
          <a:sy n="60" d="100"/>
        </p:scale>
        <p:origin x="184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55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handoutMaster" Target="handoutMasters/handout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4" Type="http://schemas.openxmlformats.org/officeDocument/2006/relationships/image" Target="../media/image31.wmf"/><Relationship Id="rId1" Type="http://schemas.openxmlformats.org/officeDocument/2006/relationships/image" Target="../media/image32.wmf"/><Relationship Id="rId2" Type="http://schemas.openxmlformats.org/officeDocument/2006/relationships/image" Target="../media/image33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4" Type="http://schemas.openxmlformats.org/officeDocument/2006/relationships/image" Target="../media/image60.wmf"/><Relationship Id="rId5" Type="http://schemas.openxmlformats.org/officeDocument/2006/relationships/image" Target="../media/image61.wmf"/><Relationship Id="rId6" Type="http://schemas.openxmlformats.org/officeDocument/2006/relationships/image" Target="../media/image62.wmf"/><Relationship Id="rId7" Type="http://schemas.openxmlformats.org/officeDocument/2006/relationships/image" Target="../media/image32.wmf"/><Relationship Id="rId8" Type="http://schemas.openxmlformats.org/officeDocument/2006/relationships/image" Target="../media/image33.wmf"/><Relationship Id="rId1" Type="http://schemas.openxmlformats.org/officeDocument/2006/relationships/image" Target="../media/image58.wmf"/><Relationship Id="rId2" Type="http://schemas.openxmlformats.org/officeDocument/2006/relationships/image" Target="../media/image25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4" Type="http://schemas.openxmlformats.org/officeDocument/2006/relationships/image" Target="../media/image72.wmf"/><Relationship Id="rId1" Type="http://schemas.openxmlformats.org/officeDocument/2006/relationships/image" Target="../media/image69.wmf"/><Relationship Id="rId2" Type="http://schemas.openxmlformats.org/officeDocument/2006/relationships/image" Target="../media/image70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4" Type="http://schemas.openxmlformats.org/officeDocument/2006/relationships/image" Target="../media/image79.wmf"/><Relationship Id="rId5" Type="http://schemas.openxmlformats.org/officeDocument/2006/relationships/image" Target="../media/image80.wmf"/><Relationship Id="rId6" Type="http://schemas.openxmlformats.org/officeDocument/2006/relationships/image" Target="../media/image81.wmf"/><Relationship Id="rId7" Type="http://schemas.openxmlformats.org/officeDocument/2006/relationships/image" Target="../media/image82.wmf"/><Relationship Id="rId1" Type="http://schemas.openxmlformats.org/officeDocument/2006/relationships/image" Target="../media/image76.wmf"/><Relationship Id="rId2" Type="http://schemas.openxmlformats.org/officeDocument/2006/relationships/image" Target="../media/image77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4" Type="http://schemas.openxmlformats.org/officeDocument/2006/relationships/image" Target="../media/image79.wmf"/><Relationship Id="rId5" Type="http://schemas.openxmlformats.org/officeDocument/2006/relationships/image" Target="../media/image80.wmf"/><Relationship Id="rId6" Type="http://schemas.openxmlformats.org/officeDocument/2006/relationships/image" Target="../media/image81.wmf"/><Relationship Id="rId7" Type="http://schemas.openxmlformats.org/officeDocument/2006/relationships/image" Target="../media/image82.wmf"/><Relationship Id="rId1" Type="http://schemas.openxmlformats.org/officeDocument/2006/relationships/image" Target="../media/image76.wmf"/><Relationship Id="rId2" Type="http://schemas.openxmlformats.org/officeDocument/2006/relationships/image" Target="../media/image7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4" Type="http://schemas.openxmlformats.org/officeDocument/2006/relationships/image" Target="../media/image21.wmf"/><Relationship Id="rId5" Type="http://schemas.openxmlformats.org/officeDocument/2006/relationships/image" Target="../media/image22.wmf"/><Relationship Id="rId6" Type="http://schemas.openxmlformats.org/officeDocument/2006/relationships/image" Target="../media/image23.wmf"/><Relationship Id="rId7" Type="http://schemas.openxmlformats.org/officeDocument/2006/relationships/image" Target="../media/image24.wmf"/><Relationship Id="rId1" Type="http://schemas.openxmlformats.org/officeDocument/2006/relationships/image" Target="../media/image18.wmf"/><Relationship Id="rId2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4" Type="http://schemas.openxmlformats.org/officeDocument/2006/relationships/image" Target="../media/image26.wmf"/><Relationship Id="rId5" Type="http://schemas.openxmlformats.org/officeDocument/2006/relationships/image" Target="../media/image20.wmf"/><Relationship Id="rId6" Type="http://schemas.openxmlformats.org/officeDocument/2006/relationships/image" Target="../media/image21.wmf"/><Relationship Id="rId7" Type="http://schemas.openxmlformats.org/officeDocument/2006/relationships/image" Target="../media/image22.wmf"/><Relationship Id="rId8" Type="http://schemas.openxmlformats.org/officeDocument/2006/relationships/image" Target="../media/image23.wmf"/><Relationship Id="rId9" Type="http://schemas.openxmlformats.org/officeDocument/2006/relationships/image" Target="../media/image24.wmf"/><Relationship Id="rId1" Type="http://schemas.openxmlformats.org/officeDocument/2006/relationships/image" Target="../media/image18.wmf"/><Relationship Id="rId2" Type="http://schemas.openxmlformats.org/officeDocument/2006/relationships/image" Target="../media/image1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4" Type="http://schemas.openxmlformats.org/officeDocument/2006/relationships/image" Target="../media/image33.wmf"/><Relationship Id="rId1" Type="http://schemas.openxmlformats.org/officeDocument/2006/relationships/image" Target="../media/image30.wmf"/><Relationship Id="rId2" Type="http://schemas.openxmlformats.org/officeDocument/2006/relationships/image" Target="../media/image3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4" Type="http://schemas.openxmlformats.org/officeDocument/2006/relationships/image" Target="../media/image31.wmf"/><Relationship Id="rId1" Type="http://schemas.openxmlformats.org/officeDocument/2006/relationships/image" Target="../media/image32.wmf"/><Relationship Id="rId2" Type="http://schemas.openxmlformats.org/officeDocument/2006/relationships/image" Target="../media/image3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4" Type="http://schemas.openxmlformats.org/officeDocument/2006/relationships/image" Target="../media/image31.wmf"/><Relationship Id="rId1" Type="http://schemas.openxmlformats.org/officeDocument/2006/relationships/image" Target="../media/image32.wmf"/><Relationship Id="rId2" Type="http://schemas.openxmlformats.org/officeDocument/2006/relationships/image" Target="../media/image3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4" Type="http://schemas.openxmlformats.org/officeDocument/2006/relationships/image" Target="../media/image31.wmf"/><Relationship Id="rId1" Type="http://schemas.openxmlformats.org/officeDocument/2006/relationships/image" Target="../media/image32.wmf"/><Relationship Id="rId2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ECFA082-3887-48DD-BF12-801E63922F41}" type="datetimeFigureOut">
              <a:rPr lang="en-US"/>
              <a:pPr>
                <a:defRPr/>
              </a:pPr>
              <a:t>5/8/18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9F43952-E4D1-4712-BF6C-215E719C7B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039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D51E810-5FF8-4C50-B722-75B803282BF4}" type="datetimeFigureOut">
              <a:rPr lang="en-US"/>
              <a:pPr>
                <a:defRPr/>
              </a:pPr>
              <a:t>5/8/18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27E396F-08F6-4EF4-BCB6-B81BE2514F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279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 txBox="1">
            <a:spLocks noGrp="1" noChangeArrowheads="1"/>
          </p:cNvSpPr>
          <p:nvPr/>
        </p:nvSpPr>
        <p:spPr bwMode="auto">
          <a:xfrm>
            <a:off x="3848447" y="9409718"/>
            <a:ext cx="2944579" cy="49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 eaLnBrk="1" hangingPunct="1"/>
            <a:fld id="{7ED2A576-0E9B-4E8D-BEBF-C2F177719D4F}" type="slidenum">
              <a:rPr lang="en-US" altLang="en-US" sz="1300" b="0">
                <a:solidFill>
                  <a:schemeClr val="tx1"/>
                </a:solidFill>
              </a:rPr>
              <a:pPr algn="r" eaLnBrk="1" hangingPunct="1"/>
              <a:t>5</a:t>
            </a:fld>
            <a:endParaRPr lang="en-US" altLang="en-US" sz="1300" b="0">
              <a:solidFill>
                <a:schemeClr val="tx1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 typeface="Symbol" pitchFamily="18" charset="2"/>
              <a:buNone/>
            </a:pPr>
            <a:endParaRPr lang="en-GB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574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80 – 20 split</a:t>
            </a:r>
          </a:p>
          <a:p>
            <a:r>
              <a:rPr lang="en-US" dirty="0" smtClean="0"/>
              <a:t>Gamma noise term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7E396F-08F6-4EF4-BCB6-B81BE2514FCE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692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80 – 20 split</a:t>
            </a:r>
          </a:p>
          <a:p>
            <a:r>
              <a:rPr lang="en-US" dirty="0"/>
              <a:t>Gamma noise term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7E396F-08F6-4EF4-BCB6-B81BE2514FCE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430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80 – 20 split</a:t>
            </a:r>
          </a:p>
          <a:p>
            <a:r>
              <a:rPr lang="en-US" dirty="0"/>
              <a:t>Gamma noise term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7E396F-08F6-4EF4-BCB6-B81BE2514FCE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409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80 – 20 split</a:t>
            </a:r>
          </a:p>
          <a:p>
            <a:r>
              <a:rPr lang="en-US" dirty="0"/>
              <a:t>Gamma noise term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7E396F-08F6-4EF4-BCB6-B81BE2514FCE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657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80 – 20 split</a:t>
            </a:r>
          </a:p>
          <a:p>
            <a:r>
              <a:rPr lang="en-US" dirty="0"/>
              <a:t>Gamma noise term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7E396F-08F6-4EF4-BCB6-B81BE2514FCE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3266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0A1891-4DD3-48F9-95E1-5699EC04DD24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1954453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fld id="{24E7352E-9955-4FAE-ABE7-6DE885CF3D36}" type="slidenum">
              <a:rPr lang="en-US" altLang="en-US" b="0">
                <a:solidFill>
                  <a:schemeClr val="tx1"/>
                </a:solidFill>
              </a:rPr>
              <a:pPr eaLnBrk="1" hangingPunct="1"/>
              <a:t>40</a:t>
            </a:fld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 typeface="Symbol" pitchFamily="18" charset="2"/>
              <a:buNone/>
            </a:pPr>
            <a:endParaRPr lang="en-GB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9589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fld id="{24E7352E-9955-4FAE-ABE7-6DE885CF3D36}" type="slidenum">
              <a:rPr lang="en-US" altLang="en-US" b="0">
                <a:solidFill>
                  <a:schemeClr val="tx1"/>
                </a:solidFill>
              </a:rPr>
              <a:pPr eaLnBrk="1" hangingPunct="1"/>
              <a:t>41</a:t>
            </a:fld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 typeface="Symbol" pitchFamily="18" charset="2"/>
              <a:buNone/>
            </a:pPr>
            <a:endParaRPr lang="en-GB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46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8ACDD-EF43-4BE2-A708-F88CB8FCA9C3}" type="slidenum">
              <a:rPr lang="en-GB" smtClean="0"/>
              <a:pPr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929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8ACDD-EF43-4BE2-A708-F88CB8FCA9C3}" type="slidenum">
              <a:rPr lang="en-GB" smtClean="0"/>
              <a:pPr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046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 txBox="1">
            <a:spLocks noGrp="1" noChangeArrowheads="1"/>
          </p:cNvSpPr>
          <p:nvPr/>
        </p:nvSpPr>
        <p:spPr bwMode="auto">
          <a:xfrm>
            <a:off x="3848447" y="9409718"/>
            <a:ext cx="2944579" cy="49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 eaLnBrk="1" hangingPunct="1"/>
            <a:fld id="{2D48A497-B5E2-4BBA-BD4A-A968F4E2879D}" type="slidenum">
              <a:rPr lang="en-US" altLang="en-US" sz="1300" b="0">
                <a:solidFill>
                  <a:schemeClr val="tx1"/>
                </a:solidFill>
              </a:rPr>
              <a:pPr algn="r" eaLnBrk="1" hangingPunct="1"/>
              <a:t>6</a:t>
            </a:fld>
            <a:endParaRPr lang="en-US" altLang="en-US" sz="1300" b="0">
              <a:solidFill>
                <a:schemeClr val="tx1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 typeface="Symbol" pitchFamily="18" charset="2"/>
              <a:buNone/>
            </a:pPr>
            <a:endParaRPr lang="en-GB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6363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80:20 women to men</a:t>
            </a:r>
          </a:p>
          <a:p>
            <a:r>
              <a:rPr lang="en-IE" dirty="0" err="1"/>
              <a:t>Tumors</a:t>
            </a:r>
            <a:r>
              <a:rPr lang="en-IE" dirty="0"/>
              <a:t> can be lung, breast,</a:t>
            </a:r>
            <a:r>
              <a:rPr lang="en-IE" baseline="0" dirty="0"/>
              <a:t> thyroid </a:t>
            </a:r>
            <a:r>
              <a:rPr lang="is-IS" baseline="0" dirty="0"/>
              <a:t>…thought the body produced antibodies to something like and NMDA protien in the tumor</a:t>
            </a:r>
          </a:p>
          <a:p>
            <a:r>
              <a:rPr lang="is-IS" baseline="0" dirty="0"/>
              <a:t>Immunoflourescent test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B906-318F-9F45-B47E-4538782237D9}" type="slidenum">
              <a:rPr lang="en-IE" smtClean="0"/>
              <a:t>57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06495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80:20 women to men</a:t>
            </a:r>
          </a:p>
          <a:p>
            <a:r>
              <a:rPr lang="en-IE" dirty="0" err="1"/>
              <a:t>Tumors</a:t>
            </a:r>
            <a:r>
              <a:rPr lang="en-IE" dirty="0"/>
              <a:t> can be lung, breast,</a:t>
            </a:r>
            <a:r>
              <a:rPr lang="en-IE" baseline="0" dirty="0"/>
              <a:t> thyroid </a:t>
            </a:r>
            <a:r>
              <a:rPr lang="is-IS" baseline="0" dirty="0"/>
              <a:t>…</a:t>
            </a:r>
            <a:r>
              <a:rPr lang="is-IS" baseline="0"/>
              <a:t>thought the body produced antibodies to something like and NMDA protien in the tumor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B906-318F-9F45-B47E-4538782237D9}" type="slidenum">
              <a:rPr lang="en-IE" smtClean="0"/>
              <a:t>58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41047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ANOVA beta: </a:t>
            </a:r>
          </a:p>
          <a:p>
            <a:r>
              <a:rPr lang="en-GB" dirty="0"/>
              <a:t>    28    29    30    31    32    33    34    35    36    37    38    39    40 Hz: p 0.031 (F= 3.63) (post hoc sig diff </a:t>
            </a:r>
            <a:r>
              <a:rPr lang="en-GB" dirty="0" err="1"/>
              <a:t>nmda</a:t>
            </a:r>
            <a:r>
              <a:rPr lang="en-GB" dirty="0"/>
              <a:t> and normal  0.0321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 = 0.032 (corrected) (1 v2)</a:t>
            </a:r>
          </a:p>
          <a:p>
            <a:endParaRPr lang="en-GB" dirty="0"/>
          </a:p>
          <a:p>
            <a:r>
              <a:rPr lang="en-GB" dirty="0"/>
              <a:t>ANOVA delta Hz: 2:4 p: 0.0041 (F=6.0)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1 v 3: p=P = 0.003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2v3 : P = 0.0429 (corrected)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AA028-3528-47F6-AAF9-0B2EDDE0EAE1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6497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AA028-3528-47F6-AAF9-0B2EDDE0EAE1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5627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AA028-3528-47F6-AAF9-0B2EDDE0EAE1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0006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7E396F-08F6-4EF4-BCB6-B81BE2514FCE}" type="slidenum">
              <a:rPr lang="en-GB" smtClean="0"/>
              <a:pPr>
                <a:defRPr/>
              </a:pPr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7725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7E396F-08F6-4EF4-BCB6-B81BE2514FCE}" type="slidenum">
              <a:rPr lang="en-GB" smtClean="0"/>
              <a:pPr>
                <a:defRPr/>
              </a:pPr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151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7E396F-08F6-4EF4-BCB6-B81BE2514FCE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737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7E396F-08F6-4EF4-BCB6-B81BE2514FCE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600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7E396F-08F6-4EF4-BCB6-B81BE2514FCE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40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7E396F-08F6-4EF4-BCB6-B81BE2514FCE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356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7E396F-08F6-4EF4-BCB6-B81BE2514FCE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644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7E396F-08F6-4EF4-BCB6-B81BE2514FCE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564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7E396F-08F6-4EF4-BCB6-B81BE2514FCE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751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/>
          <a:p>
            <a:pPr algn="ctr" eaLnBrk="0" hangingPunct="0">
              <a:defRPr/>
            </a:pPr>
            <a:endParaRPr lang="en-US" sz="4400">
              <a:latin typeface="Calibri" pitchFamily="34" charset="0"/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017B4-A7F3-46B4-8836-012A42773125}" type="datetimeFigureOut">
              <a:rPr lang="en-US"/>
              <a:pPr>
                <a:defRPr/>
              </a:pPr>
              <a:t>5/8/18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AB5D0-8501-4B69-BEF0-A22407A169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68809-6B3C-44D6-9D88-72FF7B5124AB}" type="datetimeFigureOut">
              <a:rPr lang="en-US"/>
              <a:pPr>
                <a:defRPr/>
              </a:pPr>
              <a:t>5/8/18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5BD9B-2742-4807-9DE8-628E191786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E851F-C338-4B8B-95F8-58A5383584D3}" type="datetimeFigureOut">
              <a:rPr lang="en-US"/>
              <a:pPr>
                <a:defRPr/>
              </a:pPr>
              <a:t>5/8/18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FFCAC-56CF-404A-AAC3-916C7A1104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3DD13-43D9-4B88-99EE-B6CD974353E8}" type="datetimeFigureOut">
              <a:rPr lang="en-US"/>
              <a:pPr>
                <a:defRPr/>
              </a:pPr>
              <a:t>5/8/18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11882-4C52-4BC9-85E2-F907C58D4D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F70AB-08DB-4CFE-A3AB-93CEFFC093D4}" type="datetimeFigureOut">
              <a:rPr lang="en-US"/>
              <a:pPr>
                <a:defRPr/>
              </a:pPr>
              <a:t>5/8/18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8D73C-96AB-4B31-8B0D-8E549ABFB25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A1B8D-E8B0-4768-BC49-167EA043FD13}" type="datetimeFigureOut">
              <a:rPr lang="en-US"/>
              <a:pPr>
                <a:defRPr/>
              </a:pPr>
              <a:t>5/8/18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05D87-1231-460E-8E52-30B33A80D7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587CD-298C-4F31-BBED-7FCDC0E1C84C}" type="datetimeFigureOut">
              <a:rPr lang="en-US"/>
              <a:pPr>
                <a:defRPr/>
              </a:pPr>
              <a:t>5/8/18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21BA1-EB5D-4C6C-A66A-EC28419545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63FA7-D7BB-4708-884E-39A8EF57379C}" type="datetimeFigureOut">
              <a:rPr lang="en-US"/>
              <a:pPr>
                <a:defRPr/>
              </a:pPr>
              <a:t>5/8/18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CC617-16C4-4A8E-BC3D-B3FB465585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85FB2-DD20-4AB3-ACB4-F463D82B15A9}" type="datetimeFigureOut">
              <a:rPr lang="en-US"/>
              <a:pPr>
                <a:defRPr/>
              </a:pPr>
              <a:t>5/8/18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8F949-2AC8-4C89-A5EA-08DA20CC9C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C038A-094C-42E0-B7C1-6AA7DF7A45B6}" type="datetimeFigureOut">
              <a:rPr lang="en-US"/>
              <a:pPr>
                <a:defRPr/>
              </a:pPr>
              <a:t>5/8/18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B69A2-7F7C-4B46-979E-E03C31DA34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DA527-D1AA-45F6-95B5-058728603110}" type="datetimeFigureOut">
              <a:rPr lang="en-US"/>
              <a:pPr>
                <a:defRPr/>
              </a:pPr>
              <a:t>5/8/18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0748C-F38D-46B8-87DE-78DF6AB8CB2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2E015F5-43E7-4037-9886-C0E569CFB2E9}" type="datetimeFigureOut">
              <a:rPr lang="en-US"/>
              <a:pPr>
                <a:defRPr/>
              </a:pPr>
              <a:t>5/8/18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951D5A-86C3-440B-B2A6-12D7496C69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14.jpeg"/><Relationship Id="rId5" Type="http://schemas.openxmlformats.org/officeDocument/2006/relationships/image" Target="../media/image42.png"/><Relationship Id="rId6" Type="http://schemas.openxmlformats.org/officeDocument/2006/relationships/image" Target="../media/image41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44.png"/><Relationship Id="rId5" Type="http://schemas.openxmlformats.org/officeDocument/2006/relationships/image" Target="../media/image43.png"/><Relationship Id="rId6" Type="http://schemas.openxmlformats.org/officeDocument/2006/relationships/image" Target="../media/image15.jpe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44.png"/><Relationship Id="rId5" Type="http://schemas.openxmlformats.org/officeDocument/2006/relationships/image" Target="../media/image43.png"/><Relationship Id="rId6" Type="http://schemas.openxmlformats.org/officeDocument/2006/relationships/image" Target="../media/image15.jpe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44.png"/><Relationship Id="rId5" Type="http://schemas.openxmlformats.org/officeDocument/2006/relationships/image" Target="../media/image43.png"/><Relationship Id="rId6" Type="http://schemas.openxmlformats.org/officeDocument/2006/relationships/image" Target="../media/image15.jpe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png"/><Relationship Id="rId1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Relationship Id="rId3" Type="http://schemas.openxmlformats.org/officeDocument/2006/relationships/image" Target="../media/image14.jpeg"/><Relationship Id="rId4" Type="http://schemas.openxmlformats.org/officeDocument/2006/relationships/image" Target="../media/image48.png"/><Relationship Id="rId5" Type="http://schemas.openxmlformats.org/officeDocument/2006/relationships/image" Target="../media/image43.png"/><Relationship Id="rId6" Type="http://schemas.openxmlformats.org/officeDocument/2006/relationships/image" Target="../media/image15.jpe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wmf"/><Relationship Id="rId12" Type="http://schemas.openxmlformats.org/officeDocument/2006/relationships/oleObject" Target="../embeddings/oleObject8.bin"/><Relationship Id="rId13" Type="http://schemas.openxmlformats.org/officeDocument/2006/relationships/image" Target="../media/image22.wmf"/><Relationship Id="rId14" Type="http://schemas.openxmlformats.org/officeDocument/2006/relationships/oleObject" Target="../embeddings/oleObject9.bin"/><Relationship Id="rId15" Type="http://schemas.openxmlformats.org/officeDocument/2006/relationships/image" Target="../media/image23.wmf"/><Relationship Id="rId16" Type="http://schemas.openxmlformats.org/officeDocument/2006/relationships/oleObject" Target="../embeddings/oleObject10.bin"/><Relationship Id="rId17" Type="http://schemas.openxmlformats.org/officeDocument/2006/relationships/image" Target="../media/image24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7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18.w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19.wmf"/><Relationship Id="rId8" Type="http://schemas.openxmlformats.org/officeDocument/2006/relationships/oleObject" Target="../embeddings/oleObject6.bin"/><Relationship Id="rId9" Type="http://schemas.openxmlformats.org/officeDocument/2006/relationships/image" Target="../media/image20.wmf"/><Relationship Id="rId10" Type="http://schemas.openxmlformats.org/officeDocument/2006/relationships/oleObject" Target="../embeddings/oleObject7.bin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wmf"/><Relationship Id="rId20" Type="http://schemas.openxmlformats.org/officeDocument/2006/relationships/oleObject" Target="../embeddings/oleObject19.bin"/><Relationship Id="rId21" Type="http://schemas.openxmlformats.org/officeDocument/2006/relationships/image" Target="../media/image24.wmf"/><Relationship Id="rId22" Type="http://schemas.openxmlformats.org/officeDocument/2006/relationships/image" Target="../media/image66.png"/><Relationship Id="rId10" Type="http://schemas.openxmlformats.org/officeDocument/2006/relationships/oleObject" Target="../embeddings/oleObject14.bin"/><Relationship Id="rId11" Type="http://schemas.openxmlformats.org/officeDocument/2006/relationships/image" Target="../media/image26.wmf"/><Relationship Id="rId12" Type="http://schemas.openxmlformats.org/officeDocument/2006/relationships/oleObject" Target="../embeddings/oleObject15.bin"/><Relationship Id="rId13" Type="http://schemas.openxmlformats.org/officeDocument/2006/relationships/image" Target="../media/image20.wmf"/><Relationship Id="rId14" Type="http://schemas.openxmlformats.org/officeDocument/2006/relationships/oleObject" Target="../embeddings/oleObject16.bin"/><Relationship Id="rId15" Type="http://schemas.openxmlformats.org/officeDocument/2006/relationships/image" Target="../media/image21.wmf"/><Relationship Id="rId16" Type="http://schemas.openxmlformats.org/officeDocument/2006/relationships/oleObject" Target="../embeddings/oleObject17.bin"/><Relationship Id="rId17" Type="http://schemas.openxmlformats.org/officeDocument/2006/relationships/image" Target="../media/image22.wmf"/><Relationship Id="rId18" Type="http://schemas.openxmlformats.org/officeDocument/2006/relationships/oleObject" Target="../embeddings/oleObject18.bin"/><Relationship Id="rId19" Type="http://schemas.openxmlformats.org/officeDocument/2006/relationships/image" Target="../media/image23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7.png"/><Relationship Id="rId4" Type="http://schemas.openxmlformats.org/officeDocument/2006/relationships/oleObject" Target="../embeddings/oleObject11.bin"/><Relationship Id="rId5" Type="http://schemas.openxmlformats.org/officeDocument/2006/relationships/image" Target="../media/image18.wmf"/><Relationship Id="rId6" Type="http://schemas.openxmlformats.org/officeDocument/2006/relationships/oleObject" Target="../embeddings/oleObject12.bin"/><Relationship Id="rId7" Type="http://schemas.openxmlformats.org/officeDocument/2006/relationships/image" Target="../media/image19.wmf"/><Relationship Id="rId8" Type="http://schemas.openxmlformats.org/officeDocument/2006/relationships/oleObject" Target="../embeddings/oleObject13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wmf"/><Relationship Id="rId12" Type="http://schemas.openxmlformats.org/officeDocument/2006/relationships/oleObject" Target="../embeddings/oleObject23.bin"/><Relationship Id="rId13" Type="http://schemas.openxmlformats.org/officeDocument/2006/relationships/image" Target="../media/image33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57.png"/><Relationship Id="rId5" Type="http://schemas.openxmlformats.org/officeDocument/2006/relationships/image" Target="../media/image29.tiff"/><Relationship Id="rId6" Type="http://schemas.openxmlformats.org/officeDocument/2006/relationships/oleObject" Target="../embeddings/oleObject20.bin"/><Relationship Id="rId7" Type="http://schemas.openxmlformats.org/officeDocument/2006/relationships/image" Target="../media/image30.wmf"/><Relationship Id="rId8" Type="http://schemas.openxmlformats.org/officeDocument/2006/relationships/oleObject" Target="../embeddings/oleObject21.bin"/><Relationship Id="rId9" Type="http://schemas.openxmlformats.org/officeDocument/2006/relationships/image" Target="../media/image31.wmf"/><Relationship Id="rId10" Type="http://schemas.openxmlformats.org/officeDocument/2006/relationships/oleObject" Target="../embeddings/oleObject2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.emf"/><Relationship Id="rId5" Type="http://schemas.openxmlformats.org/officeDocument/2006/relationships/image" Target="../media/image6.png"/><Relationship Id="rId6" Type="http://schemas.openxmlformats.org/officeDocument/2006/relationships/image" Target="../media/image2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wmf"/><Relationship Id="rId12" Type="http://schemas.openxmlformats.org/officeDocument/2006/relationships/oleObject" Target="../embeddings/oleObject27.bin"/><Relationship Id="rId13" Type="http://schemas.openxmlformats.org/officeDocument/2006/relationships/image" Target="../media/image31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57.png"/><Relationship Id="rId5" Type="http://schemas.openxmlformats.org/officeDocument/2006/relationships/image" Target="../media/image29.tiff"/><Relationship Id="rId6" Type="http://schemas.openxmlformats.org/officeDocument/2006/relationships/oleObject" Target="../embeddings/oleObject24.bin"/><Relationship Id="rId7" Type="http://schemas.openxmlformats.org/officeDocument/2006/relationships/image" Target="../media/image32.wmf"/><Relationship Id="rId8" Type="http://schemas.openxmlformats.org/officeDocument/2006/relationships/oleObject" Target="../embeddings/oleObject25.bin"/><Relationship Id="rId9" Type="http://schemas.openxmlformats.org/officeDocument/2006/relationships/image" Target="../media/image33.wmf"/><Relationship Id="rId10" Type="http://schemas.openxmlformats.org/officeDocument/2006/relationships/oleObject" Target="../embeddings/oleObject26.bin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wmf"/><Relationship Id="rId12" Type="http://schemas.openxmlformats.org/officeDocument/2006/relationships/oleObject" Target="../embeddings/oleObject31.bin"/><Relationship Id="rId13" Type="http://schemas.openxmlformats.org/officeDocument/2006/relationships/image" Target="../media/image31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57.png"/><Relationship Id="rId5" Type="http://schemas.openxmlformats.org/officeDocument/2006/relationships/image" Target="../media/image29.tiff"/><Relationship Id="rId6" Type="http://schemas.openxmlformats.org/officeDocument/2006/relationships/oleObject" Target="../embeddings/oleObject28.bin"/><Relationship Id="rId7" Type="http://schemas.openxmlformats.org/officeDocument/2006/relationships/image" Target="../media/image32.wmf"/><Relationship Id="rId8" Type="http://schemas.openxmlformats.org/officeDocument/2006/relationships/oleObject" Target="../embeddings/oleObject29.bin"/><Relationship Id="rId9" Type="http://schemas.openxmlformats.org/officeDocument/2006/relationships/image" Target="../media/image33.wmf"/><Relationship Id="rId10" Type="http://schemas.openxmlformats.org/officeDocument/2006/relationships/oleObject" Target="../embeddings/oleObject30.bin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wmf"/><Relationship Id="rId12" Type="http://schemas.openxmlformats.org/officeDocument/2006/relationships/oleObject" Target="../embeddings/oleObject35.bin"/><Relationship Id="rId13" Type="http://schemas.openxmlformats.org/officeDocument/2006/relationships/image" Target="../media/image31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57.png"/><Relationship Id="rId5" Type="http://schemas.openxmlformats.org/officeDocument/2006/relationships/image" Target="../media/image29.tiff"/><Relationship Id="rId6" Type="http://schemas.openxmlformats.org/officeDocument/2006/relationships/oleObject" Target="../embeddings/oleObject32.bin"/><Relationship Id="rId7" Type="http://schemas.openxmlformats.org/officeDocument/2006/relationships/image" Target="../media/image32.wmf"/><Relationship Id="rId8" Type="http://schemas.openxmlformats.org/officeDocument/2006/relationships/oleObject" Target="../embeddings/oleObject33.bin"/><Relationship Id="rId9" Type="http://schemas.openxmlformats.org/officeDocument/2006/relationships/image" Target="../media/image33.wmf"/><Relationship Id="rId10" Type="http://schemas.openxmlformats.org/officeDocument/2006/relationships/oleObject" Target="../embeddings/oleObject34.bin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wmf"/><Relationship Id="rId12" Type="http://schemas.openxmlformats.org/officeDocument/2006/relationships/oleObject" Target="../embeddings/oleObject39.bin"/><Relationship Id="rId13" Type="http://schemas.openxmlformats.org/officeDocument/2006/relationships/image" Target="../media/image31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57.png"/><Relationship Id="rId5" Type="http://schemas.openxmlformats.org/officeDocument/2006/relationships/image" Target="../media/image29.tiff"/><Relationship Id="rId6" Type="http://schemas.openxmlformats.org/officeDocument/2006/relationships/oleObject" Target="../embeddings/oleObject36.bin"/><Relationship Id="rId7" Type="http://schemas.openxmlformats.org/officeDocument/2006/relationships/image" Target="../media/image32.wmf"/><Relationship Id="rId8" Type="http://schemas.openxmlformats.org/officeDocument/2006/relationships/oleObject" Target="../embeddings/oleObject37.bin"/><Relationship Id="rId9" Type="http://schemas.openxmlformats.org/officeDocument/2006/relationships/image" Target="../media/image33.wmf"/><Relationship Id="rId10" Type="http://schemas.openxmlformats.org/officeDocument/2006/relationships/oleObject" Target="../embeddings/oleObject38.bin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wmf"/><Relationship Id="rId20" Type="http://schemas.openxmlformats.org/officeDocument/2006/relationships/image" Target="../media/image84.png"/><Relationship Id="rId21" Type="http://schemas.openxmlformats.org/officeDocument/2006/relationships/image" Target="../media/image85.png"/><Relationship Id="rId10" Type="http://schemas.openxmlformats.org/officeDocument/2006/relationships/oleObject" Target="../embeddings/oleObject43.bin"/><Relationship Id="rId11" Type="http://schemas.openxmlformats.org/officeDocument/2006/relationships/image" Target="../media/image60.wmf"/><Relationship Id="rId12" Type="http://schemas.openxmlformats.org/officeDocument/2006/relationships/oleObject" Target="../embeddings/oleObject44.bin"/><Relationship Id="rId13" Type="http://schemas.openxmlformats.org/officeDocument/2006/relationships/image" Target="../media/image61.wmf"/><Relationship Id="rId14" Type="http://schemas.openxmlformats.org/officeDocument/2006/relationships/oleObject" Target="../embeddings/oleObject45.bin"/><Relationship Id="rId15" Type="http://schemas.openxmlformats.org/officeDocument/2006/relationships/image" Target="../media/image62.wmf"/><Relationship Id="rId16" Type="http://schemas.openxmlformats.org/officeDocument/2006/relationships/oleObject" Target="../embeddings/oleObject46.bin"/><Relationship Id="rId17" Type="http://schemas.openxmlformats.org/officeDocument/2006/relationships/image" Target="../media/image32.wmf"/><Relationship Id="rId18" Type="http://schemas.openxmlformats.org/officeDocument/2006/relationships/oleObject" Target="../embeddings/oleObject47.bin"/><Relationship Id="rId19" Type="http://schemas.openxmlformats.org/officeDocument/2006/relationships/image" Target="../media/image33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7.png"/><Relationship Id="rId4" Type="http://schemas.openxmlformats.org/officeDocument/2006/relationships/oleObject" Target="../embeddings/oleObject40.bin"/><Relationship Id="rId5" Type="http://schemas.openxmlformats.org/officeDocument/2006/relationships/image" Target="../media/image58.wmf"/><Relationship Id="rId6" Type="http://schemas.openxmlformats.org/officeDocument/2006/relationships/oleObject" Target="../embeddings/oleObject41.bin"/><Relationship Id="rId7" Type="http://schemas.openxmlformats.org/officeDocument/2006/relationships/image" Target="../media/image25.wmf"/><Relationship Id="rId8" Type="http://schemas.openxmlformats.org/officeDocument/2006/relationships/oleObject" Target="../embeddings/oleObject42.bin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680.png"/><Relationship Id="rId5" Type="http://schemas.openxmlformats.org/officeDocument/2006/relationships/image" Target="../media/image6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67.png"/><Relationship Id="rId5" Type="http://schemas.openxmlformats.org/officeDocument/2006/relationships/image" Target="../media/image72.png"/><Relationship Id="rId6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80.png"/><Relationship Id="rId5" Type="http://schemas.openxmlformats.org/officeDocument/2006/relationships/image" Target="../media/image740.png"/><Relationship Id="rId6" Type="http://schemas.openxmlformats.org/officeDocument/2006/relationships/image" Target="../media/image750.png"/><Relationship Id="rId7" Type="http://schemas.openxmlformats.org/officeDocument/2006/relationships/image" Target="../media/image76.png"/><Relationship Id="rId8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wmf"/><Relationship Id="rId12" Type="http://schemas.openxmlformats.org/officeDocument/2006/relationships/image" Target="../media/image75.jpeg"/><Relationship Id="rId13" Type="http://schemas.openxmlformats.org/officeDocument/2006/relationships/oleObject" Target="../embeddings/oleObject51.bin"/><Relationship Id="rId14" Type="http://schemas.openxmlformats.org/officeDocument/2006/relationships/image" Target="../media/image72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48.bin"/><Relationship Id="rId5" Type="http://schemas.openxmlformats.org/officeDocument/2006/relationships/image" Target="../media/image69.wmf"/><Relationship Id="rId6" Type="http://schemas.openxmlformats.org/officeDocument/2006/relationships/image" Target="../media/image73.jpeg"/><Relationship Id="rId7" Type="http://schemas.openxmlformats.org/officeDocument/2006/relationships/oleObject" Target="../embeddings/oleObject49.bin"/><Relationship Id="rId8" Type="http://schemas.openxmlformats.org/officeDocument/2006/relationships/image" Target="../media/image70.wmf"/><Relationship Id="rId9" Type="http://schemas.openxmlformats.org/officeDocument/2006/relationships/image" Target="../media/image74.emf"/><Relationship Id="rId10" Type="http://schemas.openxmlformats.org/officeDocument/2006/relationships/oleObject" Target="../embeddings/oleObject50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oleObject" Target="../embeddings/oleObject2.bin"/><Relationship Id="rId5" Type="http://schemas.openxmlformats.org/officeDocument/2006/relationships/image" Target="../media/image5.emf"/><Relationship Id="rId6" Type="http://schemas.openxmlformats.org/officeDocument/2006/relationships/image" Target="../media/image2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5.bin"/><Relationship Id="rId12" Type="http://schemas.openxmlformats.org/officeDocument/2006/relationships/image" Target="../media/image79.wmf"/><Relationship Id="rId13" Type="http://schemas.openxmlformats.org/officeDocument/2006/relationships/oleObject" Target="../embeddings/oleObject56.bin"/><Relationship Id="rId14" Type="http://schemas.openxmlformats.org/officeDocument/2006/relationships/image" Target="../media/image80.wmf"/><Relationship Id="rId15" Type="http://schemas.openxmlformats.org/officeDocument/2006/relationships/oleObject" Target="../embeddings/oleObject57.bin"/><Relationship Id="rId16" Type="http://schemas.openxmlformats.org/officeDocument/2006/relationships/image" Target="../media/image81.wmf"/><Relationship Id="rId17" Type="http://schemas.openxmlformats.org/officeDocument/2006/relationships/oleObject" Target="../embeddings/oleObject58.bin"/><Relationship Id="rId18" Type="http://schemas.openxmlformats.org/officeDocument/2006/relationships/image" Target="../media/image82.wmf"/><Relationship Id="rId19" Type="http://schemas.openxmlformats.org/officeDocument/2006/relationships/image" Target="../media/image67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68.jpeg"/><Relationship Id="rId5" Type="http://schemas.openxmlformats.org/officeDocument/2006/relationships/oleObject" Target="../embeddings/oleObject52.bin"/><Relationship Id="rId6" Type="http://schemas.openxmlformats.org/officeDocument/2006/relationships/image" Target="../media/image76.wmf"/><Relationship Id="rId7" Type="http://schemas.openxmlformats.org/officeDocument/2006/relationships/oleObject" Target="../embeddings/oleObject53.bin"/><Relationship Id="rId8" Type="http://schemas.openxmlformats.org/officeDocument/2006/relationships/image" Target="../media/image77.wmf"/><Relationship Id="rId9" Type="http://schemas.openxmlformats.org/officeDocument/2006/relationships/oleObject" Target="../embeddings/oleObject54.bin"/><Relationship Id="rId10" Type="http://schemas.openxmlformats.org/officeDocument/2006/relationships/image" Target="../media/image78.wmf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9.wmf"/><Relationship Id="rId12" Type="http://schemas.openxmlformats.org/officeDocument/2006/relationships/oleObject" Target="../embeddings/oleObject63.bin"/><Relationship Id="rId13" Type="http://schemas.openxmlformats.org/officeDocument/2006/relationships/image" Target="../media/image80.wmf"/><Relationship Id="rId14" Type="http://schemas.openxmlformats.org/officeDocument/2006/relationships/oleObject" Target="../embeddings/oleObject64.bin"/><Relationship Id="rId15" Type="http://schemas.openxmlformats.org/officeDocument/2006/relationships/image" Target="../media/image81.wmf"/><Relationship Id="rId16" Type="http://schemas.openxmlformats.org/officeDocument/2006/relationships/oleObject" Target="../embeddings/oleObject65.bin"/><Relationship Id="rId17" Type="http://schemas.openxmlformats.org/officeDocument/2006/relationships/image" Target="../media/image82.wmf"/><Relationship Id="rId18" Type="http://schemas.openxmlformats.org/officeDocument/2006/relationships/image" Target="../media/image67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59.bin"/><Relationship Id="rId5" Type="http://schemas.openxmlformats.org/officeDocument/2006/relationships/image" Target="../media/image76.wmf"/><Relationship Id="rId6" Type="http://schemas.openxmlformats.org/officeDocument/2006/relationships/oleObject" Target="../embeddings/oleObject60.bin"/><Relationship Id="rId7" Type="http://schemas.openxmlformats.org/officeDocument/2006/relationships/image" Target="../media/image77.wmf"/><Relationship Id="rId8" Type="http://schemas.openxmlformats.org/officeDocument/2006/relationships/oleObject" Target="../embeddings/oleObject61.bin"/><Relationship Id="rId9" Type="http://schemas.openxmlformats.org/officeDocument/2006/relationships/image" Target="../media/image78.wmf"/><Relationship Id="rId10" Type="http://schemas.openxmlformats.org/officeDocument/2006/relationships/oleObject" Target="../embeddings/oleObject62.bin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3.png"/><Relationship Id="rId3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jpeg"/><Relationship Id="rId3" Type="http://schemas.openxmlformats.org/officeDocument/2006/relationships/image" Target="../media/image84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4.gif"/><Relationship Id="rId3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6.png"/><Relationship Id="rId3" Type="http://schemas.openxmlformats.org/officeDocument/2006/relationships/image" Target="../media/image1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9.png"/><Relationship Id="rId3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wmf"/><Relationship Id="rId7" Type="http://schemas.openxmlformats.org/officeDocument/2006/relationships/image" Target="../media/image12.png"/><Relationship Id="rId8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tiff"/><Relationship Id="rId5" Type="http://schemas.openxmlformats.org/officeDocument/2006/relationships/image" Target="../media/image9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6.tif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4.jpeg"/><Relationship Id="rId7" Type="http://schemas.openxmlformats.org/officeDocument/2006/relationships/oleObject" Target="../embeddings/oleObject3.bin"/><Relationship Id="rId8" Type="http://schemas.openxmlformats.org/officeDocument/2006/relationships/image" Target="../media/image13.wmf"/><Relationship Id="rId9" Type="http://schemas.openxmlformats.org/officeDocument/2006/relationships/image" Target="../media/image15.jpeg"/><Relationship Id="rId10" Type="http://schemas.openxmlformats.org/officeDocument/2006/relationships/image" Target="../media/image37.png"/><Relationship Id="rId11" Type="http://schemas.openxmlformats.org/officeDocument/2006/relationships/image" Target="../media/image38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4" Type="http://schemas.openxmlformats.org/officeDocument/2006/relationships/image" Target="../media/image101.png"/><Relationship Id="rId5" Type="http://schemas.openxmlformats.org/officeDocument/2006/relationships/image" Target="../media/image102.jpeg"/><Relationship Id="rId6" Type="http://schemas.openxmlformats.org/officeDocument/2006/relationships/image" Target="../media/image103.jpeg"/><Relationship Id="rId7" Type="http://schemas.microsoft.com/office/2007/relationships/hdphoto" Target="../media/hdphoto2.wdp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7"/>
          <p:cNvSpPr>
            <a:spLocks noGrp="1"/>
          </p:cNvSpPr>
          <p:nvPr>
            <p:ph type="ctrTitle"/>
          </p:nvPr>
        </p:nvSpPr>
        <p:spPr>
          <a:xfrm>
            <a:off x="214313" y="857250"/>
            <a:ext cx="8496300" cy="1368425"/>
          </a:xfrm>
        </p:spPr>
        <p:txBody>
          <a:bodyPr/>
          <a:lstStyle/>
          <a:p>
            <a:pPr eaLnBrk="1" hangingPunct="1"/>
            <a:endParaRPr lang="en-GB" dirty="0" smtClean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734906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406400" dist="101600" dir="11820000" algn="ctr" rotWithShape="0">
              <a:srgbClr val="000000">
                <a:alpha val="6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l</a:t>
            </a:r>
            <a:endParaRPr lang="en-GB" dirty="0"/>
          </a:p>
        </p:txBody>
      </p:sp>
      <p:pic>
        <p:nvPicPr>
          <p:cNvPr id="11" name="Picture 2" descr="http://www.georgiapainphysicians.com/downloads/m1_slides/6.%20Synapse.jpg"/>
          <p:cNvPicPr>
            <a:picLocks noChangeAspect="1" noChangeArrowheads="1"/>
          </p:cNvPicPr>
          <p:nvPr/>
        </p:nvPicPr>
        <p:blipFill>
          <a:blip r:embed="rId3" cstate="print"/>
          <a:srcRect l="11765" r="9244"/>
          <a:stretch>
            <a:fillRect/>
          </a:stretch>
        </p:blipFill>
        <p:spPr bwMode="auto">
          <a:xfrm>
            <a:off x="763207" y="1845400"/>
            <a:ext cx="4261279" cy="3027220"/>
          </a:xfrm>
          <a:prstGeom prst="rect">
            <a:avLst/>
          </a:prstGeom>
          <a:noFill/>
          <a:effectLst>
            <a:outerShdw blurRad="101600" dist="139700" dir="8340000" sx="1000" sy="1000" algn="ctr" rotWithShape="0">
              <a:srgbClr val="000000"/>
            </a:outerShdw>
          </a:effectLst>
        </p:spPr>
      </p:pic>
      <p:sp>
        <p:nvSpPr>
          <p:cNvPr id="15365" name="TextBox 11"/>
          <p:cNvSpPr txBox="1">
            <a:spLocks noChangeArrowheads="1"/>
          </p:cNvSpPr>
          <p:nvPr/>
        </p:nvSpPr>
        <p:spPr bwMode="auto">
          <a:xfrm>
            <a:off x="359833" y="4199365"/>
            <a:ext cx="847263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endParaRPr lang="en-GB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r"/>
            <a:r>
              <a:rPr lang="en-GB" dirty="0" smtClean="0">
                <a:solidFill>
                  <a:schemeClr val="bg1"/>
                </a:solidFill>
                <a:latin typeface="Calibri" pitchFamily="34" charset="0"/>
              </a:rPr>
              <a:t>Rosalyn Moran</a:t>
            </a:r>
          </a:p>
          <a:p>
            <a:pPr algn="r"/>
            <a:r>
              <a:rPr lang="en-GB" dirty="0" smtClean="0">
                <a:solidFill>
                  <a:schemeClr val="bg1"/>
                </a:solidFill>
                <a:latin typeface="Calibri" pitchFamily="34" charset="0"/>
              </a:rPr>
              <a:t>IOPPN, KCL</a:t>
            </a:r>
            <a:endParaRPr lang="en-GB" sz="1400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r"/>
            <a:endParaRPr lang="en-GB" sz="1400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r"/>
            <a:endParaRPr lang="en-GB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r"/>
            <a:endParaRPr lang="en-GB" sz="1600" i="1" dirty="0" smtClean="0">
              <a:solidFill>
                <a:schemeClr val="accent1">
                  <a:lumMod val="20000"/>
                  <a:lumOff val="80000"/>
                </a:schemeClr>
              </a:solidFill>
              <a:latin typeface="Calibri" pitchFamily="34" charset="0"/>
            </a:endParaRPr>
          </a:p>
          <a:p>
            <a:pPr algn="ctr"/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</a:rPr>
              <a:t>SPM Course M/EEG, May 8</a:t>
            </a:r>
            <a:r>
              <a:rPr lang="en-GB" b="1" baseline="30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</a:rPr>
              <a:t>th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</a:rPr>
              <a:t>, Queen Square</a:t>
            </a:r>
            <a:r>
              <a:rPr lang="en-GB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</a:rPr>
              <a:t> 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</a:rPr>
              <a:t>2018</a:t>
            </a:r>
            <a:endParaRPr lang="en-GB" b="1" dirty="0">
              <a:solidFill>
                <a:schemeClr val="accent1">
                  <a:lumMod val="20000"/>
                  <a:lumOff val="80000"/>
                </a:schemeClr>
              </a:solidFill>
              <a:latin typeface="Calibri" pitchFamily="34" charset="0"/>
            </a:endParaRPr>
          </a:p>
        </p:txBody>
      </p:sp>
      <p:sp>
        <p:nvSpPr>
          <p:cNvPr id="15366" name="Rectangle 7"/>
          <p:cNvSpPr txBox="1">
            <a:spLocks noChangeArrowheads="1"/>
          </p:cNvSpPr>
          <p:nvPr/>
        </p:nvSpPr>
        <p:spPr bwMode="auto">
          <a:xfrm>
            <a:off x="490538" y="800099"/>
            <a:ext cx="8418512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Dynamic Causal </a:t>
            </a:r>
            <a:r>
              <a:rPr lang="en-US" sz="2400" dirty="0">
                <a:solidFill>
                  <a:schemeClr val="bg1"/>
                </a:solidFill>
              </a:rPr>
              <a:t>M</a:t>
            </a:r>
            <a:r>
              <a:rPr lang="en-US" sz="2400" dirty="0" smtClean="0">
                <a:solidFill>
                  <a:schemeClr val="bg1"/>
                </a:solidFill>
              </a:rPr>
              <a:t>odels for Steady State Responses/</a:t>
            </a:r>
          </a:p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Cross Spectral Densities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7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7"/>
          <p:cNvSpPr txBox="1">
            <a:spLocks noChangeArrowheads="1"/>
          </p:cNvSpPr>
          <p:nvPr/>
        </p:nvSpPr>
        <p:spPr>
          <a:xfrm>
            <a:off x="0" y="31805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Convolution-Based Neural Mass Models in DCM</a:t>
            </a:r>
            <a:endParaRPr lang="en-US" sz="24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45" name="AutoShape 35"/>
          <p:cNvSpPr>
            <a:spLocks noChangeArrowheads="1"/>
          </p:cNvSpPr>
          <p:nvPr/>
        </p:nvSpPr>
        <p:spPr bwMode="auto">
          <a:xfrm>
            <a:off x="3474108" y="1488858"/>
            <a:ext cx="504056" cy="508067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200">
              <a:latin typeface="+mn-lt"/>
              <a:cs typeface="Times New Roman" pitchFamily="18" charset="0"/>
            </a:endParaRPr>
          </a:p>
        </p:txBody>
      </p:sp>
      <p:sp>
        <p:nvSpPr>
          <p:cNvPr id="46" name="Text Box 75"/>
          <p:cNvSpPr txBox="1">
            <a:spLocks noChangeArrowheads="1"/>
          </p:cNvSpPr>
          <p:nvPr/>
        </p:nvSpPr>
        <p:spPr bwMode="auto">
          <a:xfrm>
            <a:off x="419725" y="1100078"/>
            <a:ext cx="24240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>
                <a:latin typeface="+mn-lt"/>
                <a:cs typeface="Times New Roman" pitchFamily="18" charset="0"/>
              </a:rPr>
              <a:t>Spiny </a:t>
            </a:r>
            <a:r>
              <a:rPr lang="en-GB" dirty="0" smtClean="0">
                <a:latin typeface="+mn-lt"/>
                <a:cs typeface="Times New Roman" pitchFamily="18" charset="0"/>
              </a:rPr>
              <a:t>stellate cells</a:t>
            </a:r>
            <a:endParaRPr lang="en-GB" dirty="0">
              <a:latin typeface="+mn-lt"/>
              <a:cs typeface="Times New Roman" pitchFamily="18" charset="0"/>
            </a:endParaRPr>
          </a:p>
        </p:txBody>
      </p:sp>
      <p:sp>
        <p:nvSpPr>
          <p:cNvPr id="47" name="Text Box 77"/>
          <p:cNvSpPr txBox="1">
            <a:spLocks noChangeArrowheads="1"/>
          </p:cNvSpPr>
          <p:nvPr/>
        </p:nvSpPr>
        <p:spPr bwMode="auto">
          <a:xfrm>
            <a:off x="3838896" y="1455619"/>
            <a:ext cx="17224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dirty="0" smtClean="0">
                <a:latin typeface="+mn-lt"/>
                <a:cs typeface="Times New Roman" pitchFamily="18" charset="0"/>
              </a:rPr>
              <a:t>Pyramidal cells</a:t>
            </a:r>
            <a:endParaRPr lang="en-GB" dirty="0">
              <a:latin typeface="+mn-lt"/>
              <a:cs typeface="Times New Roman" pitchFamily="18" charset="0"/>
            </a:endParaRPr>
          </a:p>
        </p:txBody>
      </p:sp>
      <p:sp>
        <p:nvSpPr>
          <p:cNvPr id="50" name="Text Box 22"/>
          <p:cNvSpPr txBox="1">
            <a:spLocks noChangeArrowheads="1"/>
          </p:cNvSpPr>
          <p:nvPr/>
        </p:nvSpPr>
        <p:spPr bwMode="auto">
          <a:xfrm>
            <a:off x="3216203" y="1990309"/>
            <a:ext cx="288925" cy="27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sp>
        <p:nvSpPr>
          <p:cNvPr id="51" name="Text Box 16"/>
          <p:cNvSpPr txBox="1">
            <a:spLocks noChangeArrowheads="1"/>
          </p:cNvSpPr>
          <p:nvPr/>
        </p:nvSpPr>
        <p:spPr bwMode="auto">
          <a:xfrm>
            <a:off x="3192390" y="1316498"/>
            <a:ext cx="227013" cy="25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cxnSp>
        <p:nvCxnSpPr>
          <p:cNvPr id="52" name="AutoShape 62"/>
          <p:cNvCxnSpPr>
            <a:cxnSpLocks noChangeShapeType="1"/>
            <a:stCxn id="55" idx="8"/>
            <a:endCxn id="45" idx="1"/>
          </p:cNvCxnSpPr>
          <p:nvPr/>
        </p:nvCxnSpPr>
        <p:spPr bwMode="auto">
          <a:xfrm>
            <a:off x="2829326" y="1551870"/>
            <a:ext cx="770796" cy="191022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5" name="12-Point Star 54"/>
          <p:cNvSpPr/>
          <p:nvPr/>
        </p:nvSpPr>
        <p:spPr>
          <a:xfrm rot="11461389">
            <a:off x="2512452" y="1221694"/>
            <a:ext cx="363363" cy="402599"/>
          </a:xfrm>
          <a:prstGeom prst="star12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278506" y="2083633"/>
                <a:ext cx="3417757" cy="556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𝑝𝑜𝑠𝑡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</a:rPr>
                      <m:t>=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</a:rPr>
                          <m:t>𝑝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𝑟𝑒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⨂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h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506" y="2083633"/>
                <a:ext cx="3417757" cy="55643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14598" y="3223616"/>
                <a:ext cx="1259174" cy="556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𝐻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</a:rPr>
                            <m:t>𝑝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𝑟𝑒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598" y="3223616"/>
                <a:ext cx="1259174" cy="556434"/>
              </a:xfrm>
              <a:prstGeom prst="rect">
                <a:avLst/>
              </a:prstGeom>
              <a:blipFill rotWithShape="0">
                <a:blip r:embed="rId3"/>
                <a:stretch>
                  <a:fillRect r="-6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2011181" y="3356029"/>
            <a:ext cx="19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Heaviside function</a:t>
            </a:r>
            <a:endParaRPr lang="en-US" dirty="0">
              <a:latin typeface="+mn-lt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964245" y="3146167"/>
            <a:ext cx="4168612" cy="3299604"/>
            <a:chOff x="4706913" y="2865620"/>
            <a:chExt cx="4168612" cy="3299604"/>
          </a:xfrm>
        </p:grpSpPr>
        <p:pic>
          <p:nvPicPr>
            <p:cNvPr id="38" name="Picture 24" descr="post2pre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12665" t="7393" r="9672" b="12764"/>
            <a:stretch/>
          </p:blipFill>
          <p:spPr bwMode="auto">
            <a:xfrm>
              <a:off x="5259048" y="3586916"/>
              <a:ext cx="2878112" cy="2578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4706913" y="2943069"/>
                  <a:ext cx="1259174" cy="556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8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800" i="1">
                                <a:latin typeface="Cambria Math" charset="0"/>
                              </a:rPr>
                              <m:t>𝑝</m:t>
                            </m:r>
                            <m:r>
                              <a:rPr lang="en-US" sz="2800" b="0" i="1" smtClean="0">
                                <a:latin typeface="Cambria Math" charset="0"/>
                              </a:rPr>
                              <m:t>𝑟𝑒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6913" y="2943069"/>
                  <a:ext cx="1259174" cy="556434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r="-24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/>
            <p:cNvSpPr txBox="1"/>
            <p:nvPr/>
          </p:nvSpPr>
          <p:spPr>
            <a:xfrm>
              <a:off x="6159782" y="2865620"/>
              <a:ext cx="2715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+mn-lt"/>
                </a:rPr>
                <a:t>Sigmoidal</a:t>
              </a:r>
            </a:p>
            <a:p>
              <a:pPr algn="ctr"/>
              <a:r>
                <a:rPr lang="en-US" dirty="0" smtClean="0">
                  <a:latin typeface="+mn-lt"/>
                </a:rPr>
                <a:t>Presynaptic Firing Function</a:t>
              </a:r>
              <a:endParaRPr lang="en-US" dirty="0">
                <a:latin typeface="+mn-lt"/>
              </a:endParaRPr>
            </a:p>
          </p:txBody>
        </p:sp>
      </p:grpSp>
      <p:cxnSp>
        <p:nvCxnSpPr>
          <p:cNvPr id="11" name="Elbow Connector 10"/>
          <p:cNvCxnSpPr/>
          <p:nvPr/>
        </p:nvCxnSpPr>
        <p:spPr>
          <a:xfrm flipV="1">
            <a:off x="1004341" y="3867462"/>
            <a:ext cx="2668249" cy="2518348"/>
          </a:xfrm>
          <a:prstGeom prst="bentConnector3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64697" y="3807502"/>
            <a:ext cx="449704" cy="239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2243" y="4544517"/>
            <a:ext cx="522155" cy="19312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16200000">
            <a:off x="-377876" y="4736892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P(Action Potential)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004341" y="3882452"/>
            <a:ext cx="14990" cy="24733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006839" y="6403299"/>
            <a:ext cx="2980544" cy="124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438432" y="6488668"/>
                <a:ext cx="2328971" cy="6677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Depolarization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𝑝𝑟𝑒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432" y="6488668"/>
                <a:ext cx="2328971" cy="667747"/>
              </a:xfrm>
              <a:prstGeom prst="rect">
                <a:avLst/>
              </a:prstGeom>
              <a:blipFill rotWithShape="0">
                <a:blip r:embed="rId6"/>
                <a:stretch>
                  <a:fillRect l="-2356" t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 rot="16200000">
            <a:off x="4068216" y="4784362"/>
            <a:ext cx="223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Average Firing Rate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967960" y="6416215"/>
                <a:ext cx="2328971" cy="6677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Depolarization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𝑝𝑟𝑒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7960" y="6416215"/>
                <a:ext cx="2328971" cy="667747"/>
              </a:xfrm>
              <a:prstGeom prst="rect">
                <a:avLst/>
              </a:prstGeom>
              <a:blipFill rotWithShape="0">
                <a:blip r:embed="rId7"/>
                <a:stretch>
                  <a:fillRect l="-2356" t="-5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 rot="18698155">
            <a:off x="6355832" y="4961745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Ensemble Synchronicity/Gain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28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7"/>
          <p:cNvSpPr txBox="1">
            <a:spLocks noChangeArrowheads="1"/>
          </p:cNvSpPr>
          <p:nvPr/>
        </p:nvSpPr>
        <p:spPr>
          <a:xfrm>
            <a:off x="0" y="31805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Convolution-Based Neural Mass Models in DCM</a:t>
            </a:r>
            <a:endParaRPr lang="en-US" sz="24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45" name="AutoShape 35"/>
          <p:cNvSpPr>
            <a:spLocks noChangeArrowheads="1"/>
          </p:cNvSpPr>
          <p:nvPr/>
        </p:nvSpPr>
        <p:spPr bwMode="auto">
          <a:xfrm>
            <a:off x="3474108" y="1488858"/>
            <a:ext cx="504056" cy="508067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200">
              <a:latin typeface="+mn-lt"/>
              <a:cs typeface="Times New Roman" pitchFamily="18" charset="0"/>
            </a:endParaRPr>
          </a:p>
        </p:txBody>
      </p:sp>
      <p:sp>
        <p:nvSpPr>
          <p:cNvPr id="46" name="Text Box 75"/>
          <p:cNvSpPr txBox="1">
            <a:spLocks noChangeArrowheads="1"/>
          </p:cNvSpPr>
          <p:nvPr/>
        </p:nvSpPr>
        <p:spPr bwMode="auto">
          <a:xfrm>
            <a:off x="419725" y="1100078"/>
            <a:ext cx="24240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>
                <a:latin typeface="+mn-lt"/>
                <a:cs typeface="Times New Roman" pitchFamily="18" charset="0"/>
              </a:rPr>
              <a:t>Spiny </a:t>
            </a:r>
            <a:r>
              <a:rPr lang="en-GB" dirty="0" smtClean="0">
                <a:latin typeface="+mn-lt"/>
                <a:cs typeface="Times New Roman" pitchFamily="18" charset="0"/>
              </a:rPr>
              <a:t>stellate cells</a:t>
            </a:r>
            <a:endParaRPr lang="en-GB" dirty="0">
              <a:latin typeface="+mn-lt"/>
              <a:cs typeface="Times New Roman" pitchFamily="18" charset="0"/>
            </a:endParaRPr>
          </a:p>
        </p:txBody>
      </p:sp>
      <p:sp>
        <p:nvSpPr>
          <p:cNvPr id="47" name="Text Box 77"/>
          <p:cNvSpPr txBox="1">
            <a:spLocks noChangeArrowheads="1"/>
          </p:cNvSpPr>
          <p:nvPr/>
        </p:nvSpPr>
        <p:spPr bwMode="auto">
          <a:xfrm>
            <a:off x="3838896" y="1455619"/>
            <a:ext cx="17224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dirty="0" smtClean="0">
                <a:latin typeface="+mn-lt"/>
                <a:cs typeface="Times New Roman" pitchFamily="18" charset="0"/>
              </a:rPr>
              <a:t>Pyramidal cells</a:t>
            </a:r>
            <a:endParaRPr lang="en-GB" dirty="0">
              <a:latin typeface="+mn-lt"/>
              <a:cs typeface="Times New Roman" pitchFamily="18" charset="0"/>
            </a:endParaRPr>
          </a:p>
        </p:txBody>
      </p:sp>
      <p:sp>
        <p:nvSpPr>
          <p:cNvPr id="50" name="Text Box 22"/>
          <p:cNvSpPr txBox="1">
            <a:spLocks noChangeArrowheads="1"/>
          </p:cNvSpPr>
          <p:nvPr/>
        </p:nvSpPr>
        <p:spPr bwMode="auto">
          <a:xfrm>
            <a:off x="3216203" y="1990309"/>
            <a:ext cx="288925" cy="27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sp>
        <p:nvSpPr>
          <p:cNvPr id="51" name="Text Box 16"/>
          <p:cNvSpPr txBox="1">
            <a:spLocks noChangeArrowheads="1"/>
          </p:cNvSpPr>
          <p:nvPr/>
        </p:nvSpPr>
        <p:spPr bwMode="auto">
          <a:xfrm>
            <a:off x="3192390" y="1316498"/>
            <a:ext cx="227013" cy="25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cxnSp>
        <p:nvCxnSpPr>
          <p:cNvPr id="52" name="AutoShape 62"/>
          <p:cNvCxnSpPr>
            <a:cxnSpLocks noChangeShapeType="1"/>
            <a:stCxn id="55" idx="8"/>
            <a:endCxn id="45" idx="1"/>
          </p:cNvCxnSpPr>
          <p:nvPr/>
        </p:nvCxnSpPr>
        <p:spPr bwMode="auto">
          <a:xfrm>
            <a:off x="2829326" y="1551870"/>
            <a:ext cx="770796" cy="191022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5" name="12-Point Star 54"/>
          <p:cNvSpPr/>
          <p:nvPr/>
        </p:nvSpPr>
        <p:spPr>
          <a:xfrm rot="11461389">
            <a:off x="2512452" y="1221694"/>
            <a:ext cx="363363" cy="402599"/>
          </a:xfrm>
          <a:prstGeom prst="star12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278506" y="2083633"/>
                <a:ext cx="3417757" cy="556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𝑝𝑜𝑠𝑡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</a:rPr>
                      <m:t>=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</a:rPr>
                          <m:t>𝑝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𝑟𝑒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⨂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h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506" y="2083633"/>
                <a:ext cx="3417757" cy="55643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/>
          <p:cNvGrpSpPr/>
          <p:nvPr/>
        </p:nvGrpSpPr>
        <p:grpSpPr>
          <a:xfrm>
            <a:off x="347275" y="3116187"/>
            <a:ext cx="4168612" cy="3299604"/>
            <a:chOff x="4706913" y="2865620"/>
            <a:chExt cx="4168612" cy="3299604"/>
          </a:xfrm>
        </p:grpSpPr>
        <p:pic>
          <p:nvPicPr>
            <p:cNvPr id="38" name="Picture 24" descr="post2pre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12665" t="7393" r="9672" b="12764"/>
            <a:stretch/>
          </p:blipFill>
          <p:spPr bwMode="auto">
            <a:xfrm>
              <a:off x="5259048" y="3586916"/>
              <a:ext cx="2878112" cy="2578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4706913" y="2943069"/>
                  <a:ext cx="1259174" cy="556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8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800" i="1">
                                <a:latin typeface="Cambria Math" charset="0"/>
                              </a:rPr>
                              <m:t>𝑝</m:t>
                            </m:r>
                            <m:r>
                              <a:rPr lang="en-US" sz="2800" b="0" i="1" smtClean="0">
                                <a:latin typeface="Cambria Math" charset="0"/>
                              </a:rPr>
                              <m:t>𝑟𝑒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6913" y="2943069"/>
                  <a:ext cx="1259174" cy="55643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r="-19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/>
            <p:cNvSpPr txBox="1"/>
            <p:nvPr/>
          </p:nvSpPr>
          <p:spPr>
            <a:xfrm>
              <a:off x="6159782" y="2865620"/>
              <a:ext cx="2715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+mn-lt"/>
                </a:rPr>
                <a:t>Sigmoidal</a:t>
              </a:r>
            </a:p>
            <a:p>
              <a:pPr algn="ctr"/>
              <a:r>
                <a:rPr lang="en-US" dirty="0" smtClean="0">
                  <a:latin typeface="+mn-lt"/>
                </a:rPr>
                <a:t>Presynaptic Firing Function</a:t>
              </a:r>
              <a:endParaRPr lang="en-US" dirty="0">
                <a:latin typeface="+mn-lt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 rot="16200000">
            <a:off x="-548754" y="4754382"/>
            <a:ext cx="223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Average Firing Rate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350990" y="6386235"/>
                <a:ext cx="2328971" cy="6677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Depolarization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𝑝𝑟𝑒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990" y="6386235"/>
                <a:ext cx="2328971" cy="667747"/>
              </a:xfrm>
              <a:prstGeom prst="rect">
                <a:avLst/>
              </a:prstGeom>
              <a:blipFill rotWithShape="0">
                <a:blip r:embed="rId5"/>
                <a:stretch>
                  <a:fillRect l="-2356" t="-5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4542021" y="3177094"/>
            <a:ext cx="3837480" cy="3680906"/>
            <a:chOff x="194873" y="2879443"/>
            <a:chExt cx="3837480" cy="3680906"/>
          </a:xfrm>
        </p:grpSpPr>
        <p:pic>
          <p:nvPicPr>
            <p:cNvPr id="29" name="Picture 27" descr="pre2post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356"/>
            <a:stretch>
              <a:fillRect/>
            </a:stretch>
          </p:blipFill>
          <p:spPr bwMode="auto">
            <a:xfrm>
              <a:off x="480426" y="3255875"/>
              <a:ext cx="3551927" cy="3304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 Box 16"/>
            <p:cNvSpPr txBox="1">
              <a:spLocks noChangeArrowheads="1"/>
            </p:cNvSpPr>
            <p:nvPr/>
          </p:nvSpPr>
          <p:spPr bwMode="auto">
            <a:xfrm>
              <a:off x="1606187" y="2879443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194873" y="2910590"/>
                  <a:ext cx="220355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charset="0"/>
                          </a:rPr>
                          <m:t>h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873" y="2910590"/>
                  <a:ext cx="2203554" cy="52322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/>
            <p:cNvSpPr txBox="1"/>
            <p:nvPr/>
          </p:nvSpPr>
          <p:spPr>
            <a:xfrm>
              <a:off x="1588956" y="3013022"/>
              <a:ext cx="2010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Postsynaptic Kernel</a:t>
              </a:r>
              <a:endParaRPr lang="en-US" dirty="0">
                <a:latin typeface="+mn-lt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336499" y="6474874"/>
            <a:ext cx="302801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Time (</a:t>
            </a:r>
            <a:r>
              <a:rPr lang="en-US" dirty="0" err="1" smtClean="0">
                <a:solidFill>
                  <a:srgbClr val="0000FF"/>
                </a:solidFill>
              </a:rPr>
              <a:t>msec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endParaRPr lang="en-US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 rot="16200000">
                <a:off x="3570156" y="5073670"/>
                <a:ext cx="3028012" cy="3907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𝑝𝑜𝑠𝑡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570156" y="5073670"/>
                <a:ext cx="3028012" cy="390748"/>
              </a:xfrm>
              <a:prstGeom prst="rect">
                <a:avLst/>
              </a:prstGeom>
              <a:blipFill rotWithShape="0">
                <a:blip r:embed="rId8"/>
                <a:stretch>
                  <a:fillRect r="-6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6220917" y="4077324"/>
            <a:ext cx="24733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Depends on postsynaptic receptor </a:t>
            </a:r>
          </a:p>
          <a:p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activated by particular neurotransmitter</a:t>
            </a:r>
            <a:endParaRPr lang="en-US" sz="1400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076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7"/>
          <p:cNvSpPr txBox="1">
            <a:spLocks noChangeArrowheads="1"/>
          </p:cNvSpPr>
          <p:nvPr/>
        </p:nvSpPr>
        <p:spPr>
          <a:xfrm>
            <a:off x="0" y="31805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Convolution-Based Neural Mass Models in DCM</a:t>
            </a:r>
            <a:endParaRPr lang="en-US" sz="24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45" name="AutoShape 35"/>
          <p:cNvSpPr>
            <a:spLocks noChangeArrowheads="1"/>
          </p:cNvSpPr>
          <p:nvPr/>
        </p:nvSpPr>
        <p:spPr bwMode="auto">
          <a:xfrm>
            <a:off x="3474108" y="1488858"/>
            <a:ext cx="504056" cy="508067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200">
              <a:latin typeface="+mn-lt"/>
              <a:cs typeface="Times New Roman" pitchFamily="18" charset="0"/>
            </a:endParaRPr>
          </a:p>
        </p:txBody>
      </p:sp>
      <p:sp>
        <p:nvSpPr>
          <p:cNvPr id="46" name="Text Box 75"/>
          <p:cNvSpPr txBox="1">
            <a:spLocks noChangeArrowheads="1"/>
          </p:cNvSpPr>
          <p:nvPr/>
        </p:nvSpPr>
        <p:spPr bwMode="auto">
          <a:xfrm>
            <a:off x="419725" y="1100078"/>
            <a:ext cx="24240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>
                <a:latin typeface="+mn-lt"/>
                <a:cs typeface="Times New Roman" pitchFamily="18" charset="0"/>
              </a:rPr>
              <a:t>Spiny </a:t>
            </a:r>
            <a:r>
              <a:rPr lang="en-GB" dirty="0" smtClean="0">
                <a:latin typeface="+mn-lt"/>
                <a:cs typeface="Times New Roman" pitchFamily="18" charset="0"/>
              </a:rPr>
              <a:t>stellate cells</a:t>
            </a:r>
            <a:endParaRPr lang="en-GB" dirty="0">
              <a:latin typeface="+mn-lt"/>
              <a:cs typeface="Times New Roman" pitchFamily="18" charset="0"/>
            </a:endParaRPr>
          </a:p>
        </p:txBody>
      </p:sp>
      <p:sp>
        <p:nvSpPr>
          <p:cNvPr id="47" name="Text Box 77"/>
          <p:cNvSpPr txBox="1">
            <a:spLocks noChangeArrowheads="1"/>
          </p:cNvSpPr>
          <p:nvPr/>
        </p:nvSpPr>
        <p:spPr bwMode="auto">
          <a:xfrm>
            <a:off x="3838896" y="1455619"/>
            <a:ext cx="17224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dirty="0" smtClean="0">
                <a:latin typeface="+mn-lt"/>
                <a:cs typeface="Times New Roman" pitchFamily="18" charset="0"/>
              </a:rPr>
              <a:t>Pyramidal cells</a:t>
            </a:r>
            <a:endParaRPr lang="en-GB" dirty="0">
              <a:latin typeface="+mn-lt"/>
              <a:cs typeface="Times New Roman" pitchFamily="18" charset="0"/>
            </a:endParaRPr>
          </a:p>
        </p:txBody>
      </p:sp>
      <p:sp>
        <p:nvSpPr>
          <p:cNvPr id="50" name="Text Box 22"/>
          <p:cNvSpPr txBox="1">
            <a:spLocks noChangeArrowheads="1"/>
          </p:cNvSpPr>
          <p:nvPr/>
        </p:nvSpPr>
        <p:spPr bwMode="auto">
          <a:xfrm>
            <a:off x="3216203" y="1990309"/>
            <a:ext cx="288925" cy="27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sp>
        <p:nvSpPr>
          <p:cNvPr id="51" name="Text Box 16"/>
          <p:cNvSpPr txBox="1">
            <a:spLocks noChangeArrowheads="1"/>
          </p:cNvSpPr>
          <p:nvPr/>
        </p:nvSpPr>
        <p:spPr bwMode="auto">
          <a:xfrm>
            <a:off x="3192390" y="1316498"/>
            <a:ext cx="227013" cy="25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cxnSp>
        <p:nvCxnSpPr>
          <p:cNvPr id="52" name="AutoShape 62"/>
          <p:cNvCxnSpPr>
            <a:cxnSpLocks noChangeShapeType="1"/>
            <a:stCxn id="55" idx="8"/>
            <a:endCxn id="45" idx="1"/>
          </p:cNvCxnSpPr>
          <p:nvPr/>
        </p:nvCxnSpPr>
        <p:spPr bwMode="auto">
          <a:xfrm>
            <a:off x="2829326" y="1551870"/>
            <a:ext cx="770796" cy="191022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5" name="12-Point Star 54"/>
          <p:cNvSpPr/>
          <p:nvPr/>
        </p:nvSpPr>
        <p:spPr>
          <a:xfrm rot="11461389">
            <a:off x="2512452" y="1221694"/>
            <a:ext cx="363363" cy="402599"/>
          </a:xfrm>
          <a:prstGeom prst="star12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278506" y="2083633"/>
                <a:ext cx="3417757" cy="556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𝑝𝑜𝑠𝑡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</a:rPr>
                      <m:t>=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</a:rPr>
                          <m:t>𝑝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𝑟𝑒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⨂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h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506" y="2083633"/>
                <a:ext cx="3417757" cy="55643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/>
          <p:cNvGrpSpPr/>
          <p:nvPr/>
        </p:nvGrpSpPr>
        <p:grpSpPr>
          <a:xfrm>
            <a:off x="347275" y="3116187"/>
            <a:ext cx="4168612" cy="3299604"/>
            <a:chOff x="4706913" y="2865620"/>
            <a:chExt cx="4168612" cy="3299604"/>
          </a:xfrm>
        </p:grpSpPr>
        <p:pic>
          <p:nvPicPr>
            <p:cNvPr id="38" name="Picture 24" descr="post2pre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12665" t="7393" r="9672" b="12764"/>
            <a:stretch/>
          </p:blipFill>
          <p:spPr bwMode="auto">
            <a:xfrm>
              <a:off x="5259048" y="3586916"/>
              <a:ext cx="2878112" cy="2578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4706913" y="2943069"/>
                  <a:ext cx="1259174" cy="556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8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800" i="1">
                                <a:latin typeface="Cambria Math" charset="0"/>
                              </a:rPr>
                              <m:t>𝑝</m:t>
                            </m:r>
                            <m:r>
                              <a:rPr lang="en-US" sz="2800" b="0" i="1" smtClean="0">
                                <a:latin typeface="Cambria Math" charset="0"/>
                              </a:rPr>
                              <m:t>𝑟𝑒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6913" y="2943069"/>
                  <a:ext cx="1259174" cy="55643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r="-19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/>
            <p:cNvSpPr txBox="1"/>
            <p:nvPr/>
          </p:nvSpPr>
          <p:spPr>
            <a:xfrm>
              <a:off x="6159782" y="2865620"/>
              <a:ext cx="2715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+mn-lt"/>
                </a:rPr>
                <a:t>Sigmoidal</a:t>
              </a:r>
            </a:p>
            <a:p>
              <a:pPr algn="ctr"/>
              <a:r>
                <a:rPr lang="en-US" dirty="0" smtClean="0">
                  <a:latin typeface="+mn-lt"/>
                </a:rPr>
                <a:t>Presynaptic Firing Function</a:t>
              </a:r>
              <a:endParaRPr lang="en-US" dirty="0">
                <a:latin typeface="+mn-lt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 rot="16200000">
            <a:off x="-548754" y="4754382"/>
            <a:ext cx="223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Average Firing Rate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350990" y="6386235"/>
                <a:ext cx="2328971" cy="6677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Depolarization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𝑝𝑟𝑒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990" y="6386235"/>
                <a:ext cx="2328971" cy="667747"/>
              </a:xfrm>
              <a:prstGeom prst="rect">
                <a:avLst/>
              </a:prstGeom>
              <a:blipFill rotWithShape="0">
                <a:blip r:embed="rId5"/>
                <a:stretch>
                  <a:fillRect l="-2356" t="-5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4542021" y="3177094"/>
            <a:ext cx="3837480" cy="3680906"/>
            <a:chOff x="194873" y="2879443"/>
            <a:chExt cx="3837480" cy="3680906"/>
          </a:xfrm>
        </p:grpSpPr>
        <p:pic>
          <p:nvPicPr>
            <p:cNvPr id="29" name="Picture 27" descr="pre2post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356"/>
            <a:stretch>
              <a:fillRect/>
            </a:stretch>
          </p:blipFill>
          <p:spPr bwMode="auto">
            <a:xfrm>
              <a:off x="480426" y="3255875"/>
              <a:ext cx="3551927" cy="3304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 Box 16"/>
            <p:cNvSpPr txBox="1">
              <a:spLocks noChangeArrowheads="1"/>
            </p:cNvSpPr>
            <p:nvPr/>
          </p:nvSpPr>
          <p:spPr bwMode="auto">
            <a:xfrm>
              <a:off x="1606187" y="2879443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194873" y="2910590"/>
                  <a:ext cx="220355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charset="0"/>
                          </a:rPr>
                          <m:t>h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873" y="2910590"/>
                  <a:ext cx="2203554" cy="52322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/>
            <p:cNvSpPr txBox="1"/>
            <p:nvPr/>
          </p:nvSpPr>
          <p:spPr>
            <a:xfrm>
              <a:off x="1588956" y="3013022"/>
              <a:ext cx="2010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Postsynaptic Kernel</a:t>
              </a:r>
              <a:endParaRPr lang="en-US" dirty="0">
                <a:latin typeface="+mn-lt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336499" y="6474874"/>
            <a:ext cx="302801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Time (</a:t>
            </a:r>
            <a:r>
              <a:rPr lang="en-US" dirty="0" err="1" smtClean="0">
                <a:solidFill>
                  <a:srgbClr val="0000FF"/>
                </a:solidFill>
              </a:rPr>
              <a:t>msec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endParaRPr lang="en-US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 rot="16200000">
                <a:off x="3570156" y="5073670"/>
                <a:ext cx="3028012" cy="3907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𝑝𝑜𝑠𝑡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570156" y="5073670"/>
                <a:ext cx="3028012" cy="390748"/>
              </a:xfrm>
              <a:prstGeom prst="rect">
                <a:avLst/>
              </a:prstGeom>
              <a:blipFill rotWithShape="0">
                <a:blip r:embed="rId8"/>
                <a:stretch>
                  <a:fillRect r="-6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171605" y="1034321"/>
            <a:ext cx="3972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E.g. Glutamate from SS to AMPA receptor</a:t>
            </a:r>
            <a:endParaRPr lang="en-US" sz="14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68385" y="4064832"/>
            <a:ext cx="1631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+depolarization </a:t>
            </a:r>
            <a:endParaRPr lang="en-US" sz="14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75618" y="5491396"/>
            <a:ext cx="1631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time constant ~ 15msec</a:t>
            </a:r>
            <a:endParaRPr lang="en-US" sz="1400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816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7"/>
          <p:cNvSpPr txBox="1">
            <a:spLocks noChangeArrowheads="1"/>
          </p:cNvSpPr>
          <p:nvPr/>
        </p:nvSpPr>
        <p:spPr>
          <a:xfrm>
            <a:off x="0" y="31805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Convolution-Based Neural Mass Models in DCM</a:t>
            </a:r>
            <a:endParaRPr lang="en-US" sz="24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45" name="AutoShape 35"/>
          <p:cNvSpPr>
            <a:spLocks noChangeArrowheads="1"/>
          </p:cNvSpPr>
          <p:nvPr/>
        </p:nvSpPr>
        <p:spPr bwMode="auto">
          <a:xfrm>
            <a:off x="3474108" y="1488858"/>
            <a:ext cx="504056" cy="508067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200">
              <a:latin typeface="+mn-lt"/>
              <a:cs typeface="Times New Roman" pitchFamily="18" charset="0"/>
            </a:endParaRPr>
          </a:p>
        </p:txBody>
      </p:sp>
      <p:sp>
        <p:nvSpPr>
          <p:cNvPr id="46" name="Text Box 75"/>
          <p:cNvSpPr txBox="1">
            <a:spLocks noChangeArrowheads="1"/>
          </p:cNvSpPr>
          <p:nvPr/>
        </p:nvSpPr>
        <p:spPr bwMode="auto">
          <a:xfrm>
            <a:off x="179883" y="1010137"/>
            <a:ext cx="24240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mtClean="0">
                <a:latin typeface="+mn-lt"/>
                <a:cs typeface="Times New Roman" pitchFamily="18" charset="0"/>
              </a:rPr>
              <a:t>Inhibitory interneuron</a:t>
            </a:r>
            <a:endParaRPr lang="en-GB" dirty="0">
              <a:latin typeface="+mn-lt"/>
              <a:cs typeface="Times New Roman" pitchFamily="18" charset="0"/>
            </a:endParaRPr>
          </a:p>
        </p:txBody>
      </p:sp>
      <p:sp>
        <p:nvSpPr>
          <p:cNvPr id="47" name="Text Box 77"/>
          <p:cNvSpPr txBox="1">
            <a:spLocks noChangeArrowheads="1"/>
          </p:cNvSpPr>
          <p:nvPr/>
        </p:nvSpPr>
        <p:spPr bwMode="auto">
          <a:xfrm>
            <a:off x="3838896" y="1455619"/>
            <a:ext cx="17224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dirty="0" smtClean="0">
                <a:latin typeface="+mn-lt"/>
                <a:cs typeface="Times New Roman" pitchFamily="18" charset="0"/>
              </a:rPr>
              <a:t>Pyramidal cells</a:t>
            </a:r>
            <a:endParaRPr lang="en-GB" dirty="0">
              <a:latin typeface="+mn-lt"/>
              <a:cs typeface="Times New Roman" pitchFamily="18" charset="0"/>
            </a:endParaRPr>
          </a:p>
        </p:txBody>
      </p:sp>
      <p:sp>
        <p:nvSpPr>
          <p:cNvPr id="50" name="Text Box 22"/>
          <p:cNvSpPr txBox="1">
            <a:spLocks noChangeArrowheads="1"/>
          </p:cNvSpPr>
          <p:nvPr/>
        </p:nvSpPr>
        <p:spPr bwMode="auto">
          <a:xfrm>
            <a:off x="3216203" y="1990309"/>
            <a:ext cx="288925" cy="27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sp>
        <p:nvSpPr>
          <p:cNvPr id="51" name="Text Box 16"/>
          <p:cNvSpPr txBox="1">
            <a:spLocks noChangeArrowheads="1"/>
          </p:cNvSpPr>
          <p:nvPr/>
        </p:nvSpPr>
        <p:spPr bwMode="auto">
          <a:xfrm>
            <a:off x="3192390" y="1316498"/>
            <a:ext cx="227013" cy="25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cxnSp>
        <p:nvCxnSpPr>
          <p:cNvPr id="52" name="AutoShape 62"/>
          <p:cNvCxnSpPr>
            <a:cxnSpLocks noChangeShapeType="1"/>
            <a:stCxn id="55" idx="8"/>
            <a:endCxn id="45" idx="1"/>
          </p:cNvCxnSpPr>
          <p:nvPr/>
        </p:nvCxnSpPr>
        <p:spPr bwMode="auto">
          <a:xfrm>
            <a:off x="2829326" y="1551870"/>
            <a:ext cx="770796" cy="191022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5" name="12-Point Star 54"/>
          <p:cNvSpPr/>
          <p:nvPr/>
        </p:nvSpPr>
        <p:spPr>
          <a:xfrm rot="11461389">
            <a:off x="2512452" y="1221694"/>
            <a:ext cx="363363" cy="402599"/>
          </a:xfrm>
          <a:prstGeom prst="star12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278506" y="2083633"/>
                <a:ext cx="3417757" cy="556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𝑝𝑜𝑠𝑡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</a:rPr>
                      <m:t>=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</a:rPr>
                          <m:t>𝑝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𝑟𝑒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⨂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h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506" y="2083633"/>
                <a:ext cx="3417757" cy="55643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/>
          <p:cNvGrpSpPr/>
          <p:nvPr/>
        </p:nvGrpSpPr>
        <p:grpSpPr>
          <a:xfrm>
            <a:off x="347275" y="3116187"/>
            <a:ext cx="4168612" cy="3299604"/>
            <a:chOff x="4706913" y="2865620"/>
            <a:chExt cx="4168612" cy="3299604"/>
          </a:xfrm>
        </p:grpSpPr>
        <p:pic>
          <p:nvPicPr>
            <p:cNvPr id="38" name="Picture 24" descr="post2pre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12665" t="7393" r="9672" b="12764"/>
            <a:stretch/>
          </p:blipFill>
          <p:spPr bwMode="auto">
            <a:xfrm>
              <a:off x="5259048" y="3586916"/>
              <a:ext cx="2878112" cy="2578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4706913" y="2943069"/>
                  <a:ext cx="1259174" cy="556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8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800" i="1">
                                <a:latin typeface="Cambria Math" charset="0"/>
                              </a:rPr>
                              <m:t>𝑝</m:t>
                            </m:r>
                            <m:r>
                              <a:rPr lang="en-US" sz="2800" b="0" i="1" smtClean="0">
                                <a:latin typeface="Cambria Math" charset="0"/>
                              </a:rPr>
                              <m:t>𝑟𝑒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6913" y="2943069"/>
                  <a:ext cx="1259174" cy="55643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r="-19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/>
            <p:cNvSpPr txBox="1"/>
            <p:nvPr/>
          </p:nvSpPr>
          <p:spPr>
            <a:xfrm>
              <a:off x="6159782" y="2865620"/>
              <a:ext cx="2715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+mn-lt"/>
                </a:rPr>
                <a:t>Sigmoidal</a:t>
              </a:r>
            </a:p>
            <a:p>
              <a:pPr algn="ctr"/>
              <a:r>
                <a:rPr lang="en-US" dirty="0" smtClean="0">
                  <a:latin typeface="+mn-lt"/>
                </a:rPr>
                <a:t>Presynaptic Firing Function</a:t>
              </a:r>
              <a:endParaRPr lang="en-US" dirty="0">
                <a:latin typeface="+mn-lt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 rot="16200000">
            <a:off x="-548754" y="4754382"/>
            <a:ext cx="223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Average Firing Rate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350990" y="6386235"/>
                <a:ext cx="2328971" cy="6677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Depolarization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𝑝𝑟𝑒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990" y="6386235"/>
                <a:ext cx="2328971" cy="667747"/>
              </a:xfrm>
              <a:prstGeom prst="rect">
                <a:avLst/>
              </a:prstGeom>
              <a:blipFill rotWithShape="0">
                <a:blip r:embed="rId5"/>
                <a:stretch>
                  <a:fillRect l="-2356" t="-5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171605" y="1034321"/>
            <a:ext cx="3972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E.g. GABA from inhibitory interneuron to </a:t>
            </a:r>
            <a:r>
              <a:rPr lang="en-US" sz="1400" dirty="0" err="1" smtClean="0">
                <a:solidFill>
                  <a:srgbClr val="0000FF"/>
                </a:solidFill>
                <a:latin typeface="+mn-lt"/>
              </a:rPr>
              <a:t>GABAa</a:t>
            </a:r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 receptor</a:t>
            </a:r>
            <a:endParaRPr lang="en-US" sz="1400" dirty="0">
              <a:solidFill>
                <a:srgbClr val="0000FF"/>
              </a:solidFill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42021" y="3177094"/>
            <a:ext cx="4497048" cy="3605956"/>
            <a:chOff x="4542021" y="3177094"/>
            <a:chExt cx="4497048" cy="3605956"/>
          </a:xfrm>
        </p:grpSpPr>
        <p:grpSp>
          <p:nvGrpSpPr>
            <p:cNvPr id="27" name="Group 26"/>
            <p:cNvGrpSpPr/>
            <p:nvPr/>
          </p:nvGrpSpPr>
          <p:grpSpPr>
            <a:xfrm>
              <a:off x="4542021" y="3177094"/>
              <a:ext cx="3957401" cy="3373608"/>
              <a:chOff x="194873" y="2879443"/>
              <a:chExt cx="3957401" cy="3373608"/>
            </a:xfrm>
          </p:grpSpPr>
          <p:pic>
            <p:nvPicPr>
              <p:cNvPr id="29" name="Picture 27" descr="pre2post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5356"/>
              <a:stretch>
                <a:fillRect/>
              </a:stretch>
            </p:blipFill>
            <p:spPr bwMode="auto">
              <a:xfrm flipV="1">
                <a:off x="600347" y="3817149"/>
                <a:ext cx="3551927" cy="2435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Text Box 16"/>
              <p:cNvSpPr txBox="1">
                <a:spLocks noChangeArrowheads="1"/>
              </p:cNvSpPr>
              <p:nvPr/>
            </p:nvSpPr>
            <p:spPr bwMode="auto">
              <a:xfrm>
                <a:off x="1606187" y="2879443"/>
                <a:ext cx="227013" cy="2530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>
                  <a:latin typeface="Times New Roman" pitchFamily="18" charset="0"/>
                  <a:cs typeface="Times New Roman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194873" y="2910590"/>
                    <a:ext cx="2203554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charset="0"/>
                            </a:rPr>
                            <m:t>h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1" name="TextBox 3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4873" y="2910590"/>
                    <a:ext cx="2203554" cy="523220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3" name="TextBox 32"/>
              <p:cNvSpPr txBox="1"/>
              <p:nvPr/>
            </p:nvSpPr>
            <p:spPr>
              <a:xfrm>
                <a:off x="1588956" y="3013022"/>
                <a:ext cx="20101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+mn-lt"/>
                  </a:rPr>
                  <a:t>Postsynaptic Kernel</a:t>
                </a:r>
                <a:endParaRPr lang="en-US" dirty="0">
                  <a:latin typeface="+mn-lt"/>
                </a:endParaRP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5396460" y="4016487"/>
              <a:ext cx="302801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Time (</a:t>
              </a:r>
              <a:r>
                <a:rPr lang="en-US" dirty="0" err="1" smtClean="0">
                  <a:solidFill>
                    <a:srgbClr val="0000FF"/>
                  </a:solidFill>
                </a:rPr>
                <a:t>msec</a:t>
              </a:r>
              <a:r>
                <a:rPr lang="en-US" dirty="0" smtClean="0">
                  <a:solidFill>
                    <a:srgbClr val="0000FF"/>
                  </a:solidFill>
                </a:rPr>
                <a:t>)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 rot="16200000">
                  <a:off x="3690076" y="5073670"/>
                  <a:ext cx="3028012" cy="3907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FF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FF"/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FF"/>
                                </a:solidFill>
                                <a:latin typeface="Cambria Math" charset="0"/>
                              </a:rPr>
                              <m:t>𝑝𝑜𝑠𝑡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690076" y="5073670"/>
                  <a:ext cx="3028012" cy="390748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r="-625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24"/>
            <p:cNvSpPr txBox="1"/>
            <p:nvPr/>
          </p:nvSpPr>
          <p:spPr>
            <a:xfrm>
              <a:off x="6613159" y="5831174"/>
              <a:ext cx="24259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mtClean="0">
                  <a:solidFill>
                    <a:srgbClr val="0000FF"/>
                  </a:solidFill>
                  <a:latin typeface="+mn-lt"/>
                </a:rPr>
                <a:t>-hyperpolarization </a:t>
              </a:r>
              <a:endParaRPr lang="en-US" sz="1400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780549" y="4846819"/>
              <a:ext cx="16314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  <a:latin typeface="+mn-lt"/>
                </a:rPr>
                <a:t>time constant ~ 8msec</a:t>
              </a:r>
              <a:endParaRPr lang="en-US" sz="1400" dirty="0">
                <a:solidFill>
                  <a:srgbClr val="0000FF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7"/>
          <p:cNvSpPr txBox="1">
            <a:spLocks noChangeArrowheads="1"/>
          </p:cNvSpPr>
          <p:nvPr/>
        </p:nvSpPr>
        <p:spPr>
          <a:xfrm>
            <a:off x="0" y="31805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Convolution-Based Neural Mass Models in DCM</a:t>
            </a:r>
            <a:endParaRPr lang="en-US" sz="24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45" name="AutoShape 35"/>
          <p:cNvSpPr>
            <a:spLocks noChangeArrowheads="1"/>
          </p:cNvSpPr>
          <p:nvPr/>
        </p:nvSpPr>
        <p:spPr bwMode="auto">
          <a:xfrm>
            <a:off x="3474108" y="1488858"/>
            <a:ext cx="504056" cy="508067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200">
              <a:latin typeface="+mn-lt"/>
              <a:cs typeface="Times New Roman" pitchFamily="18" charset="0"/>
            </a:endParaRPr>
          </a:p>
        </p:txBody>
      </p:sp>
      <p:sp>
        <p:nvSpPr>
          <p:cNvPr id="46" name="Text Box 75"/>
          <p:cNvSpPr txBox="1">
            <a:spLocks noChangeArrowheads="1"/>
          </p:cNvSpPr>
          <p:nvPr/>
        </p:nvSpPr>
        <p:spPr bwMode="auto">
          <a:xfrm>
            <a:off x="419725" y="1100078"/>
            <a:ext cx="24240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>
                <a:latin typeface="+mn-lt"/>
                <a:cs typeface="Times New Roman" pitchFamily="18" charset="0"/>
              </a:rPr>
              <a:t>Spiny </a:t>
            </a:r>
            <a:r>
              <a:rPr lang="en-GB" dirty="0" smtClean="0">
                <a:latin typeface="+mn-lt"/>
                <a:cs typeface="Times New Roman" pitchFamily="18" charset="0"/>
              </a:rPr>
              <a:t>stellate cells</a:t>
            </a:r>
            <a:endParaRPr lang="en-GB" dirty="0">
              <a:latin typeface="+mn-lt"/>
              <a:cs typeface="Times New Roman" pitchFamily="18" charset="0"/>
            </a:endParaRPr>
          </a:p>
        </p:txBody>
      </p:sp>
      <p:sp>
        <p:nvSpPr>
          <p:cNvPr id="47" name="Text Box 77"/>
          <p:cNvSpPr txBox="1">
            <a:spLocks noChangeArrowheads="1"/>
          </p:cNvSpPr>
          <p:nvPr/>
        </p:nvSpPr>
        <p:spPr bwMode="auto">
          <a:xfrm>
            <a:off x="3838896" y="1455619"/>
            <a:ext cx="17224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dirty="0" smtClean="0">
                <a:latin typeface="+mn-lt"/>
                <a:cs typeface="Times New Roman" pitchFamily="18" charset="0"/>
              </a:rPr>
              <a:t>Pyramidal cells</a:t>
            </a:r>
            <a:endParaRPr lang="en-GB" dirty="0">
              <a:latin typeface="+mn-lt"/>
              <a:cs typeface="Times New Roman" pitchFamily="18" charset="0"/>
            </a:endParaRPr>
          </a:p>
        </p:txBody>
      </p:sp>
      <p:sp>
        <p:nvSpPr>
          <p:cNvPr id="50" name="Text Box 22"/>
          <p:cNvSpPr txBox="1">
            <a:spLocks noChangeArrowheads="1"/>
          </p:cNvSpPr>
          <p:nvPr/>
        </p:nvSpPr>
        <p:spPr bwMode="auto">
          <a:xfrm>
            <a:off x="3216203" y="1990309"/>
            <a:ext cx="288925" cy="27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sp>
        <p:nvSpPr>
          <p:cNvPr id="51" name="Text Box 16"/>
          <p:cNvSpPr txBox="1">
            <a:spLocks noChangeArrowheads="1"/>
          </p:cNvSpPr>
          <p:nvPr/>
        </p:nvSpPr>
        <p:spPr bwMode="auto">
          <a:xfrm>
            <a:off x="3192390" y="1316498"/>
            <a:ext cx="227013" cy="25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cxnSp>
        <p:nvCxnSpPr>
          <p:cNvPr id="52" name="AutoShape 62"/>
          <p:cNvCxnSpPr>
            <a:cxnSpLocks noChangeShapeType="1"/>
            <a:stCxn id="55" idx="8"/>
            <a:endCxn id="45" idx="1"/>
          </p:cNvCxnSpPr>
          <p:nvPr/>
        </p:nvCxnSpPr>
        <p:spPr bwMode="auto">
          <a:xfrm>
            <a:off x="2829326" y="1551870"/>
            <a:ext cx="770796" cy="191022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5" name="12-Point Star 54"/>
          <p:cNvSpPr/>
          <p:nvPr/>
        </p:nvSpPr>
        <p:spPr>
          <a:xfrm rot="11461389">
            <a:off x="2512452" y="1221694"/>
            <a:ext cx="363363" cy="402599"/>
          </a:xfrm>
          <a:prstGeom prst="star12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7275" y="2083633"/>
            <a:ext cx="8032226" cy="4970349"/>
            <a:chOff x="347275" y="2083633"/>
            <a:chExt cx="8032226" cy="49703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2278506" y="2083633"/>
                  <a:ext cx="4347146" cy="556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𝑝𝑜𝑠𝑡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𝛾𝜎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</a:rPr>
                            <m:t>𝑝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𝑟𝑒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a14:m>
                  <a:r>
                    <a:rPr lang="en-US" sz="2800" dirty="0"/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latin typeface="Cambria Math" charset="0"/>
                        </a:rPr>
                        <m:t>⨂</m:t>
                      </m:r>
                    </m:oMath>
                  </a14:m>
                  <a:r>
                    <a:rPr lang="en-US" sz="2800" dirty="0"/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latin typeface="Cambria Math" charset="0"/>
                        </a:rPr>
                        <m:t>h</m:t>
                      </m:r>
                    </m:oMath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8506" y="2083633"/>
                  <a:ext cx="4347146" cy="556434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7" name="Group 36"/>
            <p:cNvGrpSpPr/>
            <p:nvPr/>
          </p:nvGrpSpPr>
          <p:grpSpPr>
            <a:xfrm>
              <a:off x="347275" y="3116187"/>
              <a:ext cx="4168612" cy="3299604"/>
              <a:chOff x="4706913" y="2865620"/>
              <a:chExt cx="4168612" cy="3299604"/>
            </a:xfrm>
          </p:grpSpPr>
          <p:pic>
            <p:nvPicPr>
              <p:cNvPr id="38" name="Picture 24" descr="post2pr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l="12665" t="7393" r="9672" b="12764"/>
              <a:stretch/>
            </p:blipFill>
            <p:spPr bwMode="auto">
              <a:xfrm>
                <a:off x="5259048" y="3586916"/>
                <a:ext cx="2878112" cy="25783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4706913" y="2943069"/>
                    <a:ext cx="1259174" cy="5564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𝑝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𝑟𝑒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9" name="TextBox 3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06913" y="2943069"/>
                    <a:ext cx="1259174" cy="556434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r="-1062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0" name="TextBox 39"/>
              <p:cNvSpPr txBox="1"/>
              <p:nvPr/>
            </p:nvSpPr>
            <p:spPr>
              <a:xfrm>
                <a:off x="6159782" y="2865620"/>
                <a:ext cx="271574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latin typeface="+mn-lt"/>
                  </a:rPr>
                  <a:t>Sigmoidal</a:t>
                </a:r>
              </a:p>
              <a:p>
                <a:pPr algn="ctr"/>
                <a:r>
                  <a:rPr lang="en-US" dirty="0" smtClean="0">
                    <a:latin typeface="+mn-lt"/>
                  </a:rPr>
                  <a:t>Presynaptic Firing Function</a:t>
                </a:r>
                <a:endParaRPr lang="en-US" dirty="0">
                  <a:latin typeface="+mn-lt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 rot="16200000">
              <a:off x="-548754" y="4754382"/>
              <a:ext cx="2232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Average Firing Rate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1350990" y="6386235"/>
                  <a:ext cx="2328971" cy="6677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Depolarization </a:t>
                  </a:r>
                  <a14:m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𝑝𝑟𝑒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a14:m>
                  <a:endParaRPr lang="en-US" dirty="0"/>
                </a:p>
                <a:p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0990" y="6386235"/>
                  <a:ext cx="2328971" cy="66774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356" t="-55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7" name="Group 26"/>
            <p:cNvGrpSpPr/>
            <p:nvPr/>
          </p:nvGrpSpPr>
          <p:grpSpPr>
            <a:xfrm>
              <a:off x="4542021" y="3177094"/>
              <a:ext cx="3837480" cy="3680906"/>
              <a:chOff x="194873" y="2879443"/>
              <a:chExt cx="3837480" cy="3680906"/>
            </a:xfrm>
          </p:grpSpPr>
          <p:pic>
            <p:nvPicPr>
              <p:cNvPr id="29" name="Picture 27" descr="pre2post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5356"/>
              <a:stretch>
                <a:fillRect/>
              </a:stretch>
            </p:blipFill>
            <p:spPr bwMode="auto">
              <a:xfrm>
                <a:off x="480426" y="3255875"/>
                <a:ext cx="3551927" cy="3304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Text Box 16"/>
              <p:cNvSpPr txBox="1">
                <a:spLocks noChangeArrowheads="1"/>
              </p:cNvSpPr>
              <p:nvPr/>
            </p:nvSpPr>
            <p:spPr bwMode="auto">
              <a:xfrm>
                <a:off x="1606187" y="2879443"/>
                <a:ext cx="227013" cy="2530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>
                  <a:latin typeface="Times New Roman" pitchFamily="18" charset="0"/>
                  <a:cs typeface="Times New Roman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194873" y="2910590"/>
                    <a:ext cx="2203554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charset="0"/>
                            </a:rPr>
                            <m:t>h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1" name="TextBox 3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4873" y="2910590"/>
                    <a:ext cx="2203554" cy="523220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3" name="TextBox 32"/>
              <p:cNvSpPr txBox="1"/>
              <p:nvPr/>
            </p:nvSpPr>
            <p:spPr>
              <a:xfrm>
                <a:off x="1588956" y="3013022"/>
                <a:ext cx="20101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+mn-lt"/>
                  </a:rPr>
                  <a:t>Postsynaptic Kernel</a:t>
                </a:r>
                <a:endParaRPr lang="en-US" dirty="0">
                  <a:latin typeface="+mn-lt"/>
                </a:endParaRP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5336499" y="6474874"/>
              <a:ext cx="302801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Time (</a:t>
              </a:r>
              <a:r>
                <a:rPr lang="en-US" dirty="0" err="1" smtClean="0">
                  <a:solidFill>
                    <a:srgbClr val="0000FF"/>
                  </a:solidFill>
                </a:rPr>
                <a:t>msec</a:t>
              </a:r>
              <a:r>
                <a:rPr lang="en-US" dirty="0" smtClean="0">
                  <a:solidFill>
                    <a:srgbClr val="0000FF"/>
                  </a:solidFill>
                </a:rPr>
                <a:t>)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 rot="16200000">
                  <a:off x="3570156" y="5073670"/>
                  <a:ext cx="3028012" cy="3907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FF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FF"/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FF"/>
                                </a:solidFill>
                                <a:latin typeface="Cambria Math" charset="0"/>
                              </a:rPr>
                              <m:t>𝑝𝑜𝑠𝑡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570156" y="5073670"/>
                  <a:ext cx="3028012" cy="390748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r="-625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TextBox 2"/>
          <p:cNvSpPr txBox="1"/>
          <p:nvPr/>
        </p:nvSpPr>
        <p:spPr>
          <a:xfrm>
            <a:off x="6625652" y="131913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Connectivity?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160958" y="2623279"/>
                <a:ext cx="26877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={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𝑔𝑎𝑖𝑛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, 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𝐻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, 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𝜏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}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958" y="2623279"/>
                <a:ext cx="2687723" cy="461665"/>
              </a:xfrm>
              <a:prstGeom prst="rect">
                <a:avLst/>
              </a:prstGeom>
              <a:blipFill rotWithShape="0">
                <a:blip r:embed="rId9"/>
                <a:stretch>
                  <a:fillRect t="-100000" b="-132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6333344" y="400524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en-GB" sz="1400" b="1" dirty="0">
                <a:solidFill>
                  <a:srgbClr val="0000FF"/>
                </a:solidFill>
                <a:latin typeface="+mn-lt"/>
              </a:rPr>
              <a:t>Maximum</a:t>
            </a:r>
          </a:p>
          <a:p>
            <a:pPr eaLnBrk="1" hangingPunct="1"/>
            <a:r>
              <a:rPr lang="en-GB" sz="1400" b="1" dirty="0" smtClean="0">
                <a:solidFill>
                  <a:srgbClr val="0000FF"/>
                </a:solidFill>
                <a:latin typeface="+mn-lt"/>
              </a:rPr>
              <a:t>Postsynaptic </a:t>
            </a:r>
            <a:r>
              <a:rPr lang="en-GB" sz="1400" b="1" dirty="0">
                <a:solidFill>
                  <a:srgbClr val="0000FF"/>
                </a:solidFill>
                <a:latin typeface="+mn-lt"/>
              </a:rPr>
              <a:t>Potential</a:t>
            </a:r>
            <a:endParaRPr lang="en-US" sz="14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05665" y="5201587"/>
            <a:ext cx="14890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GB" sz="1400" b="1" dirty="0" smtClean="0">
                <a:solidFill>
                  <a:srgbClr val="0000FF"/>
                </a:solidFill>
                <a:latin typeface="+mn-lt"/>
              </a:rPr>
              <a:t>Time constant</a:t>
            </a:r>
            <a:endParaRPr lang="en-US" sz="14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11705" y="453489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en-GB" sz="1400" b="1" dirty="0" smtClean="0">
                <a:solidFill>
                  <a:srgbClr val="FF0000"/>
                </a:solidFill>
                <a:latin typeface="+mn-lt"/>
              </a:rPr>
              <a:t>connectivity</a:t>
            </a:r>
            <a:endParaRPr lang="en-US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3357" y="504706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en-GB" sz="1400" b="1" smtClean="0">
                <a:solidFill>
                  <a:srgbClr val="FF0000"/>
                </a:solidFill>
                <a:latin typeface="+mn-lt"/>
              </a:rPr>
              <a:t>gain</a:t>
            </a:r>
            <a:endParaRPr lang="en-US" sz="1400" b="1" dirty="0">
              <a:solidFill>
                <a:srgbClr val="FF000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650208" y="5492859"/>
                <a:ext cx="133955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1/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κ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0208" y="5492859"/>
                <a:ext cx="1339550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2598298" y="1037551"/>
                <a:ext cx="12591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8298" y="1037551"/>
                <a:ext cx="1259174" cy="52322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6892761" y="4499039"/>
                <a:ext cx="133955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𝐻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2761" y="4499039"/>
                <a:ext cx="1339550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160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2" grpId="0"/>
      <p:bldP spid="34" grpId="0"/>
      <p:bldP spid="41" grpId="0"/>
      <p:bldP spid="8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7"/>
          <p:cNvSpPr txBox="1">
            <a:spLocks noChangeArrowheads="1"/>
          </p:cNvSpPr>
          <p:nvPr/>
        </p:nvSpPr>
        <p:spPr>
          <a:xfrm>
            <a:off x="0" y="31805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Convolution to ODEs</a:t>
            </a:r>
            <a:endParaRPr lang="en-US" sz="24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45" name="AutoShape 35"/>
          <p:cNvSpPr>
            <a:spLocks noChangeArrowheads="1"/>
          </p:cNvSpPr>
          <p:nvPr/>
        </p:nvSpPr>
        <p:spPr bwMode="auto">
          <a:xfrm>
            <a:off x="3474108" y="1488858"/>
            <a:ext cx="504056" cy="508067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200">
              <a:latin typeface="+mn-lt"/>
              <a:cs typeface="Times New Roman" pitchFamily="18" charset="0"/>
            </a:endParaRPr>
          </a:p>
        </p:txBody>
      </p:sp>
      <p:sp>
        <p:nvSpPr>
          <p:cNvPr id="46" name="Text Box 75"/>
          <p:cNvSpPr txBox="1">
            <a:spLocks noChangeArrowheads="1"/>
          </p:cNvSpPr>
          <p:nvPr/>
        </p:nvSpPr>
        <p:spPr bwMode="auto">
          <a:xfrm>
            <a:off x="419725" y="1100078"/>
            <a:ext cx="24240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>
                <a:latin typeface="+mn-lt"/>
                <a:cs typeface="Times New Roman" pitchFamily="18" charset="0"/>
              </a:rPr>
              <a:t>Spiny </a:t>
            </a:r>
            <a:r>
              <a:rPr lang="en-GB" dirty="0" smtClean="0">
                <a:latin typeface="+mn-lt"/>
                <a:cs typeface="Times New Roman" pitchFamily="18" charset="0"/>
              </a:rPr>
              <a:t>stellate cells</a:t>
            </a:r>
            <a:endParaRPr lang="en-GB" dirty="0">
              <a:latin typeface="+mn-lt"/>
              <a:cs typeface="Times New Roman" pitchFamily="18" charset="0"/>
            </a:endParaRPr>
          </a:p>
        </p:txBody>
      </p:sp>
      <p:sp>
        <p:nvSpPr>
          <p:cNvPr id="47" name="Text Box 77"/>
          <p:cNvSpPr txBox="1">
            <a:spLocks noChangeArrowheads="1"/>
          </p:cNvSpPr>
          <p:nvPr/>
        </p:nvSpPr>
        <p:spPr bwMode="auto">
          <a:xfrm>
            <a:off x="3838896" y="1455619"/>
            <a:ext cx="17224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dirty="0" smtClean="0">
                <a:latin typeface="+mn-lt"/>
                <a:cs typeface="Times New Roman" pitchFamily="18" charset="0"/>
              </a:rPr>
              <a:t>Pyramidal cells</a:t>
            </a:r>
            <a:endParaRPr lang="en-GB" dirty="0">
              <a:latin typeface="+mn-lt"/>
              <a:cs typeface="Times New Roman" pitchFamily="18" charset="0"/>
            </a:endParaRPr>
          </a:p>
        </p:txBody>
      </p:sp>
      <p:sp>
        <p:nvSpPr>
          <p:cNvPr id="50" name="Text Box 22"/>
          <p:cNvSpPr txBox="1">
            <a:spLocks noChangeArrowheads="1"/>
          </p:cNvSpPr>
          <p:nvPr/>
        </p:nvSpPr>
        <p:spPr bwMode="auto">
          <a:xfrm>
            <a:off x="3216203" y="1990309"/>
            <a:ext cx="288925" cy="27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sp>
        <p:nvSpPr>
          <p:cNvPr id="51" name="Text Box 16"/>
          <p:cNvSpPr txBox="1">
            <a:spLocks noChangeArrowheads="1"/>
          </p:cNvSpPr>
          <p:nvPr/>
        </p:nvSpPr>
        <p:spPr bwMode="auto">
          <a:xfrm>
            <a:off x="3192390" y="1316498"/>
            <a:ext cx="227013" cy="25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cxnSp>
        <p:nvCxnSpPr>
          <p:cNvPr id="52" name="AutoShape 62"/>
          <p:cNvCxnSpPr>
            <a:cxnSpLocks noChangeShapeType="1"/>
            <a:stCxn id="55" idx="8"/>
            <a:endCxn id="45" idx="1"/>
          </p:cNvCxnSpPr>
          <p:nvPr/>
        </p:nvCxnSpPr>
        <p:spPr bwMode="auto">
          <a:xfrm>
            <a:off x="2829326" y="1551870"/>
            <a:ext cx="770796" cy="191022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5" name="12-Point Star 54"/>
          <p:cNvSpPr/>
          <p:nvPr/>
        </p:nvSpPr>
        <p:spPr>
          <a:xfrm rot="11461389">
            <a:off x="2512452" y="1221694"/>
            <a:ext cx="363363" cy="402599"/>
          </a:xfrm>
          <a:prstGeom prst="star12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278506" y="2083633"/>
                <a:ext cx="4347146" cy="490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𝑝𝑜𝑠𝑡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𝛾𝜎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𝑝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𝑟𝑒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⨂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h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506" y="2083633"/>
                <a:ext cx="4347146" cy="490199"/>
              </a:xfrm>
              <a:prstGeom prst="rect">
                <a:avLst/>
              </a:prstGeom>
              <a:blipFill rotWithShape="0">
                <a:blip r:embed="rId2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7287716" y="4199745"/>
            <a:ext cx="1505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+mn-lt"/>
              </a:rPr>
              <a:t>By parts twice</a:t>
            </a:r>
            <a:endParaRPr lang="en-US" dirty="0"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26959" y="3207895"/>
            <a:ext cx="7961571" cy="589457"/>
            <a:chOff x="826959" y="3207895"/>
            <a:chExt cx="7961571" cy="589457"/>
          </a:xfrm>
        </p:grpSpPr>
        <p:sp>
          <p:nvSpPr>
            <p:cNvPr id="42" name="TextBox 41"/>
            <p:cNvSpPr txBox="1"/>
            <p:nvPr/>
          </p:nvSpPr>
          <p:spPr>
            <a:xfrm>
              <a:off x="6580681" y="3237875"/>
              <a:ext cx="22078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latin typeface="+mn-lt"/>
                </a:rPr>
                <a:t>Convolution Equation</a:t>
              </a:r>
              <a:endParaRPr lang="en-US">
                <a:latin typeface="+mn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826959" y="3207895"/>
                  <a:ext cx="5918616" cy="589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𝑝𝑜𝑠𝑡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2400" b="0" i="1" smtClean="0">
                              <a:latin typeface="Cambria Math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</m:sup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h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𝜏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)</m:t>
                          </m:r>
                        </m:e>
                      </m:nary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𝛾𝜎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𝑝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𝑟𝑒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a14:m>
                  <a:r>
                    <a:rPr lang="en-US" sz="2400" dirty="0"/>
                    <a:t>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𝑑</m:t>
                      </m:r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𝜏</m:t>
                      </m:r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959" y="3207895"/>
                  <a:ext cx="5918616" cy="589457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8" name="TextBox 47"/>
          <p:cNvSpPr txBox="1"/>
          <p:nvPr/>
        </p:nvSpPr>
        <p:spPr>
          <a:xfrm>
            <a:off x="5521378" y="4996721"/>
            <a:ext cx="3457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Second Order Differential Equation</a:t>
            </a:r>
            <a:endParaRPr lang="en-US" dirty="0">
              <a:latin typeface="+mn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878217" y="6078512"/>
            <a:ext cx="3341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2 Coupled First Order Differential </a:t>
            </a:r>
          </a:p>
          <a:p>
            <a:r>
              <a:rPr lang="en-US" dirty="0" smtClean="0">
                <a:latin typeface="+mn-lt"/>
              </a:rPr>
              <a:t>For each transmitter receptor pair</a:t>
            </a:r>
            <a:endParaRPr lang="en-US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-132412" y="4394617"/>
                <a:ext cx="6907966" cy="516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𝑝𝑜𝑠𝑡</m:t>
                              </m:r>
                            </m:sub>
                          </m:sSub>
                        </m:e>
                      </m:acc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𝐻</m:t>
                      </m:r>
                      <m:r>
                        <m:rPr>
                          <m:sty m:val="p"/>
                        </m:rPr>
                        <a:rPr lang="el-GR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κ</m:t>
                      </m:r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𝛾𝜎</m:t>
                      </m:r>
                      <m:d>
                        <m:dPr>
                          <m:ctrlP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𝑝𝑟𝑒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−2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κ</m:t>
                      </m:r>
                      <m:acc>
                        <m:accPr>
                          <m:chr m:val="̇"/>
                          <m:ctrlPr>
                            <a:rPr lang="en-US" sz="2400" i="1" smtClean="0"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𝑝𝑜𝑠𝑡</m:t>
                              </m:r>
                            </m:sub>
                          </m:sSub>
                        </m:e>
                      </m:acc>
                      <m:r>
                        <a:rPr lang="en-US" sz="2400" b="0" i="1" smtClean="0">
                          <a:latin typeface="Cambria Math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κ</m:t>
                      </m:r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𝑝𝑜𝑠𝑡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2412" y="4394617"/>
                <a:ext cx="6907966" cy="51661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-579619" y="5416447"/>
                <a:ext cx="6368320" cy="16531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𝑝𝑜𝑠𝑡</m:t>
                              </m:r>
                            </m:sub>
                          </m:sSub>
                        </m:e>
                      </m:acc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charset="0"/>
                        </a:rPr>
                        <m:t>𝑖</m:t>
                      </m:r>
                    </m:oMath>
                  </m:oMathPara>
                </a14:m>
                <a:endParaRPr lang="en-US" sz="2400" i="1" dirty="0"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𝑖</m:t>
                          </m:r>
                        </m:e>
                      </m:acc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charset="0"/>
                        </a:rPr>
                        <m:t>𝐻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κ</m:t>
                      </m:r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𝛾𝜎</m:t>
                      </m:r>
                      <m:d>
                        <m:dPr>
                          <m:ctrlP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𝑝𝑟𝑒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−2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κ</m:t>
                      </m:r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𝑖</m:t>
                      </m:r>
                      <m:r>
                        <a:rPr lang="en-US" sz="2400" i="1">
                          <a:latin typeface="Cambria Math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κ</m:t>
                      </m:r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𝑝𝑜𝑠𝑡</m:t>
                          </m:r>
                        </m:sub>
                      </m:sSub>
                    </m:oMath>
                  </m:oMathPara>
                </a14:m>
                <a:endParaRPr lang="en-US" sz="2400" i="1" dirty="0">
                  <a:latin typeface="Cambria Math" charset="0"/>
                </a:endParaRPr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79619" y="5416447"/>
                <a:ext cx="6368320" cy="165314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509666" y="5471410"/>
            <a:ext cx="773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.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3671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8" grpId="0"/>
      <p:bldP spid="49" grpId="0"/>
      <p:bldP spid="57" grpId="0"/>
      <p:bldP spid="58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7"/>
          <p:cNvSpPr txBox="1">
            <a:spLocks noChangeArrowheads="1"/>
          </p:cNvSpPr>
          <p:nvPr/>
        </p:nvSpPr>
        <p:spPr>
          <a:xfrm>
            <a:off x="0" y="31805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err="1" smtClean="0">
                <a:latin typeface="+mn-lt"/>
                <a:cs typeface="+mn-cs"/>
              </a:rPr>
              <a:t>Multilaminar</a:t>
            </a:r>
            <a:r>
              <a:rPr lang="en-US" sz="2400" dirty="0" smtClean="0">
                <a:latin typeface="+mn-lt"/>
                <a:cs typeface="+mn-cs"/>
              </a:rPr>
              <a:t> NMMS</a:t>
            </a:r>
            <a:endParaRPr lang="en-US" sz="24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51" name="Text Box 16"/>
          <p:cNvSpPr txBox="1">
            <a:spLocks noChangeArrowheads="1"/>
          </p:cNvSpPr>
          <p:nvPr/>
        </p:nvSpPr>
        <p:spPr bwMode="auto">
          <a:xfrm>
            <a:off x="3114344" y="1316498"/>
            <a:ext cx="329421" cy="29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600" b="1">
              <a:latin typeface="+mn-lt"/>
              <a:cs typeface="Times New Roman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809468" y="793338"/>
            <a:ext cx="3043003" cy="2924223"/>
            <a:chOff x="754335" y="863325"/>
            <a:chExt cx="2097022" cy="2499819"/>
          </a:xfrm>
        </p:grpSpPr>
        <p:pic>
          <p:nvPicPr>
            <p:cNvPr id="31" name="Picture 4" descr="cortical_layers"/>
            <p:cNvPicPr>
              <a:picLocks noChangeAspect="1" noChangeArrowheads="1"/>
            </p:cNvPicPr>
            <p:nvPr/>
          </p:nvPicPr>
          <p:blipFill rotWithShape="1">
            <a:blip r:embed="rId2" cstate="print">
              <a:lum bright="40000" contrast="-54000"/>
            </a:blip>
            <a:srcRect l="43031" t="16375" r="31332" b="22773"/>
            <a:stretch/>
          </p:blipFill>
          <p:spPr bwMode="auto">
            <a:xfrm>
              <a:off x="1666791" y="863325"/>
              <a:ext cx="1184566" cy="2499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AutoShape 35"/>
            <p:cNvSpPr>
              <a:spLocks noChangeArrowheads="1"/>
            </p:cNvSpPr>
            <p:nvPr/>
          </p:nvSpPr>
          <p:spPr bwMode="auto">
            <a:xfrm>
              <a:off x="1993494" y="2398294"/>
              <a:ext cx="504056" cy="508067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600" b="1">
                <a:latin typeface="+mn-lt"/>
                <a:cs typeface="Times New Roman" pitchFamily="18" charset="0"/>
              </a:endParaRPr>
            </a:p>
          </p:txBody>
        </p:sp>
        <p:sp>
          <p:nvSpPr>
            <p:cNvPr id="33" name="Text Box 75"/>
            <p:cNvSpPr txBox="1">
              <a:spLocks noChangeArrowheads="1"/>
            </p:cNvSpPr>
            <p:nvPr/>
          </p:nvSpPr>
          <p:spPr bwMode="auto">
            <a:xfrm>
              <a:off x="757047" y="1709711"/>
              <a:ext cx="1070778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sz="1600" b="1" dirty="0">
                  <a:latin typeface="+mn-lt"/>
                  <a:cs typeface="Times New Roman" pitchFamily="18" charset="0"/>
                </a:rPr>
                <a:t>Spiny </a:t>
              </a:r>
              <a:r>
                <a:rPr lang="en-GB" sz="1600" b="1" dirty="0" smtClean="0">
                  <a:latin typeface="+mn-lt"/>
                  <a:cs typeface="Times New Roman" pitchFamily="18" charset="0"/>
                </a:rPr>
                <a:t>stellate cells</a:t>
              </a:r>
              <a:endParaRPr lang="en-GB" sz="1600" b="1" dirty="0">
                <a:latin typeface="+mn-lt"/>
                <a:cs typeface="Times New Roman" pitchFamily="18" charset="0"/>
              </a:endParaRPr>
            </a:p>
          </p:txBody>
        </p:sp>
        <p:sp>
          <p:nvSpPr>
            <p:cNvPr id="34" name="Text Box 77"/>
            <p:cNvSpPr txBox="1">
              <a:spLocks noChangeArrowheads="1"/>
            </p:cNvSpPr>
            <p:nvPr/>
          </p:nvSpPr>
          <p:spPr bwMode="auto">
            <a:xfrm>
              <a:off x="754335" y="2499966"/>
              <a:ext cx="95422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sz="1600" b="1" dirty="0" smtClean="0">
                  <a:latin typeface="+mn-lt"/>
                  <a:cs typeface="Times New Roman" pitchFamily="18" charset="0"/>
                </a:rPr>
                <a:t>Pyramidal cells</a:t>
              </a:r>
              <a:endParaRPr lang="en-GB" sz="1600" b="1" dirty="0">
                <a:latin typeface="+mn-lt"/>
                <a:cs typeface="Times New Roman" pitchFamily="18" charset="0"/>
              </a:endParaRPr>
            </a:p>
          </p:txBody>
        </p:sp>
        <p:sp>
          <p:nvSpPr>
            <p:cNvPr id="35" name="Text Box 78"/>
            <p:cNvSpPr txBox="1">
              <a:spLocks noChangeArrowheads="1"/>
            </p:cNvSpPr>
            <p:nvPr/>
          </p:nvSpPr>
          <p:spPr bwMode="auto">
            <a:xfrm>
              <a:off x="756295" y="881348"/>
              <a:ext cx="1238503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sz="1600" b="1" dirty="0">
                  <a:solidFill>
                    <a:srgbClr val="FF3300"/>
                  </a:solidFill>
                  <a:latin typeface="+mn-lt"/>
                  <a:cs typeface="Times New Roman" pitchFamily="18" charset="0"/>
                </a:rPr>
                <a:t>Inhibitory interneuron</a:t>
              </a:r>
            </a:p>
          </p:txBody>
        </p:sp>
        <p:sp>
          <p:nvSpPr>
            <p:cNvPr id="36" name="Text Box 16"/>
            <p:cNvSpPr txBox="1">
              <a:spLocks noChangeArrowheads="1"/>
            </p:cNvSpPr>
            <p:nvPr/>
          </p:nvSpPr>
          <p:spPr bwMode="auto">
            <a:xfrm>
              <a:off x="830111" y="294943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 b="1">
                <a:latin typeface="+mn-lt"/>
                <a:cs typeface="Times New Roman" pitchFamily="18" charset="0"/>
              </a:endParaRPr>
            </a:p>
          </p:txBody>
        </p:sp>
        <p:sp>
          <p:nvSpPr>
            <p:cNvPr id="37" name="Text Box 22"/>
            <p:cNvSpPr txBox="1">
              <a:spLocks noChangeArrowheads="1"/>
            </p:cNvSpPr>
            <p:nvPr/>
          </p:nvSpPr>
          <p:spPr bwMode="auto">
            <a:xfrm>
              <a:off x="2440127" y="2060296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 b="1">
                <a:latin typeface="+mn-lt"/>
                <a:cs typeface="Times New Roman" pitchFamily="18" charset="0"/>
              </a:endParaRPr>
            </a:p>
          </p:txBody>
        </p:sp>
        <p:sp>
          <p:nvSpPr>
            <p:cNvPr id="38" name="Text Box 16"/>
            <p:cNvSpPr txBox="1">
              <a:spLocks noChangeArrowheads="1"/>
            </p:cNvSpPr>
            <p:nvPr/>
          </p:nvSpPr>
          <p:spPr bwMode="auto">
            <a:xfrm>
              <a:off x="2416314" y="1386485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 b="1">
                <a:latin typeface="+mn-lt"/>
                <a:cs typeface="Times New Roman" pitchFamily="18" charset="0"/>
              </a:endParaRPr>
            </a:p>
          </p:txBody>
        </p:sp>
        <p:cxnSp>
          <p:nvCxnSpPr>
            <p:cNvPr id="39" name="AutoShape 62"/>
            <p:cNvCxnSpPr>
              <a:cxnSpLocks noChangeShapeType="1"/>
            </p:cNvCxnSpPr>
            <p:nvPr/>
          </p:nvCxnSpPr>
          <p:spPr bwMode="auto">
            <a:xfrm rot="10800000" flipV="1">
              <a:off x="2245523" y="1981412"/>
              <a:ext cx="218381" cy="416881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0" name="AutoShape 55"/>
            <p:cNvCxnSpPr>
              <a:cxnSpLocks noChangeShapeType="1"/>
            </p:cNvCxnSpPr>
            <p:nvPr/>
          </p:nvCxnSpPr>
          <p:spPr bwMode="auto">
            <a:xfrm rot="5400000" flipH="1">
              <a:off x="1346257" y="2007097"/>
              <a:ext cx="1698725" cy="99804"/>
            </a:xfrm>
            <a:prstGeom prst="curvedConnector4">
              <a:avLst>
                <a:gd name="adj1" fmla="val -7363"/>
                <a:gd name="adj2" fmla="val 481572"/>
              </a:avLst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  <p:cxnSp>
          <p:nvCxnSpPr>
            <p:cNvPr id="41" name="AutoShape 60"/>
            <p:cNvCxnSpPr>
              <a:cxnSpLocks noChangeShapeType="1"/>
            </p:cNvCxnSpPr>
            <p:nvPr/>
          </p:nvCxnSpPr>
          <p:spPr bwMode="auto">
            <a:xfrm flipV="1">
              <a:off x="2371536" y="2101188"/>
              <a:ext cx="321881" cy="551140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42" name="12-Point Star 41"/>
            <p:cNvSpPr/>
            <p:nvPr/>
          </p:nvSpPr>
          <p:spPr>
            <a:xfrm rot="11461389">
              <a:off x="2455904" y="1711405"/>
              <a:ext cx="363363" cy="402599"/>
            </a:xfrm>
            <a:prstGeom prst="star12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b="1">
                <a:cs typeface="Times New Roman" pitchFamily="18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 rot="5612858">
              <a:off x="2064168" y="1177104"/>
              <a:ext cx="398116" cy="3576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b="1">
                <a:cs typeface="Times New Roman" pitchFamily="18" charset="0"/>
              </a:endParaRPr>
            </a:p>
          </p:txBody>
        </p:sp>
        <p:cxnSp>
          <p:nvCxnSpPr>
            <p:cNvPr id="44" name="AutoShape 71"/>
            <p:cNvCxnSpPr>
              <a:cxnSpLocks noChangeShapeType="1"/>
            </p:cNvCxnSpPr>
            <p:nvPr/>
          </p:nvCxnSpPr>
          <p:spPr bwMode="auto">
            <a:xfrm rot="10800000" flipH="1">
              <a:off x="2119508" y="1488608"/>
              <a:ext cx="8790" cy="1163721"/>
            </a:xfrm>
            <a:prstGeom prst="curvedConnector3">
              <a:avLst>
                <a:gd name="adj1" fmla="val -1973367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8" name="AutoShape 55"/>
            <p:cNvCxnSpPr>
              <a:cxnSpLocks noChangeShapeType="1"/>
            </p:cNvCxnSpPr>
            <p:nvPr/>
          </p:nvCxnSpPr>
          <p:spPr bwMode="auto">
            <a:xfrm flipH="1" flipV="1">
              <a:off x="2275543" y="1157270"/>
              <a:ext cx="166183" cy="209743"/>
            </a:xfrm>
            <a:prstGeom prst="curvedConnector4">
              <a:avLst>
                <a:gd name="adj1" fmla="val -149930"/>
                <a:gd name="adj2" fmla="val 199534"/>
              </a:avLst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</p:grpSp>
      <p:sp>
        <p:nvSpPr>
          <p:cNvPr id="4" name="TextBox 3"/>
          <p:cNvSpPr txBox="1"/>
          <p:nvPr/>
        </p:nvSpPr>
        <p:spPr>
          <a:xfrm>
            <a:off x="4239309" y="2698229"/>
            <a:ext cx="3175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+mn-lt"/>
              </a:rPr>
              <a:t>Assume glutamate from </a:t>
            </a:r>
            <a:r>
              <a:rPr lang="en-US">
                <a:latin typeface="+mn-lt"/>
              </a:rPr>
              <a:t>p</a:t>
            </a:r>
            <a:r>
              <a:rPr lang="en-US" smtClean="0">
                <a:latin typeface="+mn-lt"/>
              </a:rPr>
              <a:t>yramidal cells &amp; spiny </a:t>
            </a:r>
            <a:r>
              <a:rPr lang="en-US" dirty="0" smtClean="0">
                <a:latin typeface="+mn-lt"/>
              </a:rPr>
              <a:t>stellate cells activate AMPA receptors</a:t>
            </a:r>
            <a:endParaRPr lang="en-US" dirty="0">
              <a:latin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256797" y="1171731"/>
            <a:ext cx="3175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Assume GABA from inhibitory interneurons activate </a:t>
            </a:r>
            <a:r>
              <a:rPr lang="en-US" dirty="0" err="1" smtClean="0">
                <a:latin typeface="+mn-lt"/>
              </a:rPr>
              <a:t>GABAa</a:t>
            </a:r>
            <a:r>
              <a:rPr lang="en-US" dirty="0" smtClean="0">
                <a:latin typeface="+mn-lt"/>
              </a:rPr>
              <a:t> receptors</a:t>
            </a:r>
            <a:endParaRPr lang="en-US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3849" y="4167265"/>
            <a:ext cx="3993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Then construct </a:t>
            </a:r>
            <a:r>
              <a:rPr lang="en-US" dirty="0" err="1" smtClean="0">
                <a:latin typeface="+mn-lt"/>
              </a:rPr>
              <a:t>interlaminar</a:t>
            </a:r>
            <a:r>
              <a:rPr lang="en-US" dirty="0" smtClean="0">
                <a:latin typeface="+mn-lt"/>
              </a:rPr>
              <a:t> connectivity</a:t>
            </a:r>
            <a:endParaRPr lang="en-US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4007" y="5066675"/>
            <a:ext cx="6337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5 connections giving 5x2 coupled first </a:t>
            </a:r>
            <a:r>
              <a:rPr lang="en-US" smtClean="0">
                <a:latin typeface="+mn-lt"/>
              </a:rPr>
              <a:t>order differential equations</a:t>
            </a: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140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181296" y="1123122"/>
            <a:ext cx="2097022" cy="2499819"/>
            <a:chOff x="754335" y="863325"/>
            <a:chExt cx="2097022" cy="2499819"/>
          </a:xfrm>
        </p:grpSpPr>
        <p:pic>
          <p:nvPicPr>
            <p:cNvPr id="75" name="Picture 4" descr="cortical_layers"/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bright="40000" contrast="-54000"/>
            </a:blip>
            <a:srcRect l="43031" t="16375" r="31332" b="22773"/>
            <a:stretch/>
          </p:blipFill>
          <p:spPr bwMode="auto">
            <a:xfrm>
              <a:off x="1666791" y="863325"/>
              <a:ext cx="1184566" cy="2499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6" name="AutoShape 35"/>
            <p:cNvSpPr>
              <a:spLocks noChangeArrowheads="1"/>
            </p:cNvSpPr>
            <p:nvPr/>
          </p:nvSpPr>
          <p:spPr bwMode="auto">
            <a:xfrm>
              <a:off x="1993494" y="2398294"/>
              <a:ext cx="504056" cy="508067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200">
                <a:latin typeface="+mn-lt"/>
                <a:cs typeface="Times New Roman" pitchFamily="18" charset="0"/>
              </a:endParaRPr>
            </a:p>
          </p:txBody>
        </p:sp>
        <p:sp>
          <p:nvSpPr>
            <p:cNvPr id="77" name="Text Box 75"/>
            <p:cNvSpPr txBox="1">
              <a:spLocks noChangeArrowheads="1"/>
            </p:cNvSpPr>
            <p:nvPr/>
          </p:nvSpPr>
          <p:spPr bwMode="auto">
            <a:xfrm>
              <a:off x="757047" y="1709711"/>
              <a:ext cx="107077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sz="1200" dirty="0">
                  <a:latin typeface="+mn-lt"/>
                  <a:cs typeface="Times New Roman" pitchFamily="18" charset="0"/>
                </a:rPr>
                <a:t>Spiny </a:t>
              </a:r>
              <a:r>
                <a:rPr lang="en-GB" sz="1200" dirty="0" smtClean="0">
                  <a:latin typeface="+mn-lt"/>
                  <a:cs typeface="Times New Roman" pitchFamily="18" charset="0"/>
                </a:rPr>
                <a:t>stellate cells</a:t>
              </a:r>
              <a:endParaRPr lang="en-GB" sz="1200" dirty="0">
                <a:latin typeface="+mn-lt"/>
                <a:cs typeface="Times New Roman" pitchFamily="18" charset="0"/>
              </a:endParaRPr>
            </a:p>
          </p:txBody>
        </p:sp>
        <p:sp>
          <p:nvSpPr>
            <p:cNvPr id="78" name="Text Box 77"/>
            <p:cNvSpPr txBox="1">
              <a:spLocks noChangeArrowheads="1"/>
            </p:cNvSpPr>
            <p:nvPr/>
          </p:nvSpPr>
          <p:spPr bwMode="auto">
            <a:xfrm>
              <a:off x="754335" y="2499966"/>
              <a:ext cx="95422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sz="1200" dirty="0" smtClean="0">
                  <a:latin typeface="+mn-lt"/>
                  <a:cs typeface="Times New Roman" pitchFamily="18" charset="0"/>
                </a:rPr>
                <a:t>Pyramidal cells</a:t>
              </a:r>
              <a:endParaRPr lang="en-GB" sz="1200" dirty="0">
                <a:latin typeface="+mn-lt"/>
                <a:cs typeface="Times New Roman" pitchFamily="18" charset="0"/>
              </a:endParaRPr>
            </a:p>
          </p:txBody>
        </p:sp>
        <p:sp>
          <p:nvSpPr>
            <p:cNvPr id="79" name="Text Box 78"/>
            <p:cNvSpPr txBox="1">
              <a:spLocks noChangeArrowheads="1"/>
            </p:cNvSpPr>
            <p:nvPr/>
          </p:nvSpPr>
          <p:spPr bwMode="auto">
            <a:xfrm>
              <a:off x="756295" y="881348"/>
              <a:ext cx="123850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sz="1200" dirty="0">
                  <a:solidFill>
                    <a:srgbClr val="FF3300"/>
                  </a:solidFill>
                  <a:latin typeface="+mn-lt"/>
                  <a:cs typeface="Times New Roman" pitchFamily="18" charset="0"/>
                </a:rPr>
                <a:t>Inhibitory interneuron</a:t>
              </a:r>
            </a:p>
          </p:txBody>
        </p:sp>
        <p:sp>
          <p:nvSpPr>
            <p:cNvPr id="80" name="Text Box 16"/>
            <p:cNvSpPr txBox="1">
              <a:spLocks noChangeArrowheads="1"/>
            </p:cNvSpPr>
            <p:nvPr/>
          </p:nvSpPr>
          <p:spPr bwMode="auto">
            <a:xfrm>
              <a:off x="830111" y="294943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+mn-lt"/>
                <a:cs typeface="Times New Roman" pitchFamily="18" charset="0"/>
              </a:endParaRPr>
            </a:p>
          </p:txBody>
        </p:sp>
        <p:sp>
          <p:nvSpPr>
            <p:cNvPr id="82" name="Text Box 22"/>
            <p:cNvSpPr txBox="1">
              <a:spLocks noChangeArrowheads="1"/>
            </p:cNvSpPr>
            <p:nvPr/>
          </p:nvSpPr>
          <p:spPr bwMode="auto">
            <a:xfrm>
              <a:off x="2440127" y="2060296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+mn-lt"/>
                <a:cs typeface="Times New Roman" pitchFamily="18" charset="0"/>
              </a:endParaRPr>
            </a:p>
          </p:txBody>
        </p:sp>
        <p:sp>
          <p:nvSpPr>
            <p:cNvPr id="83" name="Text Box 16"/>
            <p:cNvSpPr txBox="1">
              <a:spLocks noChangeArrowheads="1"/>
            </p:cNvSpPr>
            <p:nvPr/>
          </p:nvSpPr>
          <p:spPr bwMode="auto">
            <a:xfrm>
              <a:off x="2416314" y="1386485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+mn-lt"/>
                <a:cs typeface="Times New Roman" pitchFamily="18" charset="0"/>
              </a:endParaRPr>
            </a:p>
          </p:txBody>
        </p:sp>
        <p:cxnSp>
          <p:nvCxnSpPr>
            <p:cNvPr id="84" name="AutoShape 62"/>
            <p:cNvCxnSpPr>
              <a:cxnSpLocks noChangeShapeType="1"/>
              <a:stCxn id="87" idx="0"/>
              <a:endCxn id="76" idx="0"/>
            </p:cNvCxnSpPr>
            <p:nvPr/>
          </p:nvCxnSpPr>
          <p:spPr bwMode="auto">
            <a:xfrm rot="10800000" flipV="1">
              <a:off x="2245523" y="1981412"/>
              <a:ext cx="218381" cy="416881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5" name="AutoShape 55"/>
            <p:cNvCxnSpPr>
              <a:cxnSpLocks noChangeShapeType="1"/>
              <a:stCxn id="76" idx="3"/>
              <a:endCxn id="88" idx="3"/>
            </p:cNvCxnSpPr>
            <p:nvPr/>
          </p:nvCxnSpPr>
          <p:spPr bwMode="auto">
            <a:xfrm rot="5400000" flipH="1">
              <a:off x="1346257" y="2007097"/>
              <a:ext cx="1698725" cy="99804"/>
            </a:xfrm>
            <a:prstGeom prst="curvedConnector4">
              <a:avLst>
                <a:gd name="adj1" fmla="val -7363"/>
                <a:gd name="adj2" fmla="val 481572"/>
              </a:avLst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  <p:cxnSp>
          <p:nvCxnSpPr>
            <p:cNvPr id="86" name="AutoShape 60"/>
            <p:cNvCxnSpPr>
              <a:cxnSpLocks noChangeShapeType="1"/>
              <a:stCxn id="76" idx="5"/>
              <a:endCxn id="87" idx="9"/>
            </p:cNvCxnSpPr>
            <p:nvPr/>
          </p:nvCxnSpPr>
          <p:spPr bwMode="auto">
            <a:xfrm flipV="1">
              <a:off x="2371536" y="2101188"/>
              <a:ext cx="321881" cy="551140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87" name="12-Point Star 86"/>
            <p:cNvSpPr/>
            <p:nvPr/>
          </p:nvSpPr>
          <p:spPr>
            <a:xfrm rot="11461389">
              <a:off x="2455904" y="1711405"/>
              <a:ext cx="363363" cy="402599"/>
            </a:xfrm>
            <a:prstGeom prst="star12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cs typeface="Times New Roman" pitchFamily="18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 rot="5612858">
              <a:off x="2064168" y="1177104"/>
              <a:ext cx="398116" cy="3576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cs typeface="Times New Roman" pitchFamily="18" charset="0"/>
              </a:endParaRPr>
            </a:p>
          </p:txBody>
        </p:sp>
        <p:cxnSp>
          <p:nvCxnSpPr>
            <p:cNvPr id="89" name="AutoShape 71"/>
            <p:cNvCxnSpPr>
              <a:cxnSpLocks noChangeShapeType="1"/>
              <a:stCxn id="76" idx="1"/>
              <a:endCxn id="88" idx="5"/>
            </p:cNvCxnSpPr>
            <p:nvPr/>
          </p:nvCxnSpPr>
          <p:spPr bwMode="auto">
            <a:xfrm rot="10800000" flipH="1">
              <a:off x="2119508" y="1488608"/>
              <a:ext cx="8790" cy="1163721"/>
            </a:xfrm>
            <a:prstGeom prst="curvedConnector3">
              <a:avLst>
                <a:gd name="adj1" fmla="val -1973367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0" name="AutoShape 55"/>
            <p:cNvCxnSpPr>
              <a:cxnSpLocks noChangeShapeType="1"/>
              <a:stCxn id="88" idx="0"/>
              <a:endCxn id="88" idx="2"/>
            </p:cNvCxnSpPr>
            <p:nvPr/>
          </p:nvCxnSpPr>
          <p:spPr bwMode="auto">
            <a:xfrm flipH="1" flipV="1">
              <a:off x="2275543" y="1157270"/>
              <a:ext cx="166183" cy="209743"/>
            </a:xfrm>
            <a:prstGeom prst="curvedConnector4">
              <a:avLst>
                <a:gd name="adj1" fmla="val -149930"/>
                <a:gd name="adj2" fmla="val 199534"/>
              </a:avLst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</p:grpSp>
      <p:grpSp>
        <p:nvGrpSpPr>
          <p:cNvPr id="111" name="Group 110"/>
          <p:cNvGrpSpPr/>
          <p:nvPr/>
        </p:nvGrpSpPr>
        <p:grpSpPr>
          <a:xfrm>
            <a:off x="2945883" y="586702"/>
            <a:ext cx="6198117" cy="5802055"/>
            <a:chOff x="4582889" y="832223"/>
            <a:chExt cx="3902861" cy="4945032"/>
          </a:xfrm>
        </p:grpSpPr>
        <p:sp>
          <p:nvSpPr>
            <p:cNvPr id="224" name="Line 9"/>
            <p:cNvSpPr>
              <a:spLocks noChangeShapeType="1"/>
            </p:cNvSpPr>
            <p:nvPr/>
          </p:nvSpPr>
          <p:spPr bwMode="auto">
            <a:xfrm flipH="1">
              <a:off x="5168600" y="2542523"/>
              <a:ext cx="0" cy="15036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23" name="Line 8"/>
            <p:cNvSpPr>
              <a:spLocks noChangeShapeType="1"/>
            </p:cNvSpPr>
            <p:nvPr/>
          </p:nvSpPr>
          <p:spPr bwMode="auto">
            <a:xfrm>
              <a:off x="7703057" y="2542522"/>
              <a:ext cx="0" cy="15036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25" name="Rectangle 10" descr="White marble"/>
            <p:cNvSpPr>
              <a:spLocks noChangeArrowheads="1"/>
            </p:cNvSpPr>
            <p:nvPr/>
          </p:nvSpPr>
          <p:spPr bwMode="auto">
            <a:xfrm>
              <a:off x="5034297" y="2972751"/>
              <a:ext cx="2798489" cy="75950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600"/>
            </a:p>
          </p:txBody>
        </p:sp>
        <p:graphicFrame>
          <p:nvGraphicFramePr>
            <p:cNvPr id="248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79380730"/>
                </p:ext>
              </p:extLst>
            </p:nvPr>
          </p:nvGraphicFramePr>
          <p:xfrm>
            <a:off x="5391928" y="3104696"/>
            <a:ext cx="2187575" cy="549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9254" name="Equation" r:id="rId4" imgW="2209680" imgH="457200" progId="Equation.3">
                    <p:embed/>
                  </p:oleObj>
                </mc:Choice>
                <mc:Fallback>
                  <p:oleObj name="Equation" r:id="rId4" imgW="220968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91928" y="3104696"/>
                          <a:ext cx="2187575" cy="5492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" name="Rectangle 452"/>
            <p:cNvSpPr>
              <a:spLocks noChangeArrowheads="1"/>
            </p:cNvSpPr>
            <p:nvPr/>
          </p:nvSpPr>
          <p:spPr bwMode="auto">
            <a:xfrm>
              <a:off x="4757497" y="1723667"/>
              <a:ext cx="70532" cy="193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5</a:t>
              </a: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8" name="Rectangle 453"/>
            <p:cNvSpPr>
              <a:spLocks noChangeArrowheads="1"/>
            </p:cNvSpPr>
            <p:nvPr/>
          </p:nvSpPr>
          <p:spPr bwMode="auto">
            <a:xfrm>
              <a:off x="4582889" y="1633089"/>
              <a:ext cx="105798" cy="351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itchFamily="18" charset="2"/>
                  <a:cs typeface="Arial" pitchFamily="34" charset="0"/>
                </a:rPr>
                <a:t>g</a:t>
              </a: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6" name="Rectangle 11"/>
            <p:cNvSpPr>
              <a:spLocks noChangeArrowheads="1"/>
            </p:cNvSpPr>
            <p:nvPr/>
          </p:nvSpPr>
          <p:spPr bwMode="auto">
            <a:xfrm>
              <a:off x="5034297" y="4046128"/>
              <a:ext cx="2781235" cy="151142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sz="1600"/>
            </a:p>
          </p:txBody>
        </p:sp>
        <p:sp>
          <p:nvSpPr>
            <p:cNvPr id="227" name="Rectangle 12"/>
            <p:cNvSpPr>
              <a:spLocks noChangeArrowheads="1"/>
            </p:cNvSpPr>
            <p:nvPr/>
          </p:nvSpPr>
          <p:spPr bwMode="auto">
            <a:xfrm>
              <a:off x="5034298" y="1112808"/>
              <a:ext cx="2789862" cy="14297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sz="1600"/>
            </a:p>
          </p:txBody>
        </p:sp>
        <p:sp>
          <p:nvSpPr>
            <p:cNvPr id="228" name="Line 13"/>
            <p:cNvSpPr>
              <a:spLocks noChangeShapeType="1"/>
            </p:cNvSpPr>
            <p:nvPr/>
          </p:nvSpPr>
          <p:spPr bwMode="auto">
            <a:xfrm flipV="1">
              <a:off x="5534187" y="3743864"/>
              <a:ext cx="3972" cy="302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29" name="Line 14"/>
            <p:cNvSpPr>
              <a:spLocks noChangeShapeType="1"/>
            </p:cNvSpPr>
            <p:nvPr/>
          </p:nvSpPr>
          <p:spPr bwMode="auto">
            <a:xfrm flipV="1">
              <a:off x="7259261" y="3735237"/>
              <a:ext cx="12806" cy="3108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graphicFrame>
          <p:nvGraphicFramePr>
            <p:cNvPr id="230" name="Object 15"/>
            <p:cNvGraphicFramePr>
              <a:graphicFrameLocks noChangeAspect="1"/>
            </p:cNvGraphicFramePr>
            <p:nvPr>
              <p:extLst/>
            </p:nvPr>
          </p:nvGraphicFramePr>
          <p:xfrm>
            <a:off x="5654653" y="3702260"/>
            <a:ext cx="319087" cy="32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9255" name="Equation" r:id="rId6" imgW="177480" imgH="228600" progId="Equation.3">
                    <p:embed/>
                  </p:oleObj>
                </mc:Choice>
                <mc:Fallback>
                  <p:oleObj name="Equation" r:id="rId6" imgW="1774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54653" y="3702260"/>
                          <a:ext cx="319087" cy="323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4" name="Rectangle 20"/>
            <p:cNvSpPr>
              <a:spLocks noChangeArrowheads="1"/>
            </p:cNvSpPr>
            <p:nvPr/>
          </p:nvSpPr>
          <p:spPr bwMode="auto">
            <a:xfrm>
              <a:off x="5632913" y="2713960"/>
              <a:ext cx="1769334" cy="236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 i="1" dirty="0">
                  <a:latin typeface="+mn-lt"/>
                </a:rPr>
                <a:t>Excitatory spiny cells </a:t>
              </a:r>
              <a:r>
                <a:rPr lang="en-GB" sz="1200" i="1" dirty="0" smtClean="0">
                  <a:latin typeface="+mn-lt"/>
                </a:rPr>
                <a:t>being granular layers</a:t>
              </a:r>
              <a:endParaRPr lang="en-GB" sz="1200" i="1" dirty="0">
                <a:latin typeface="+mn-lt"/>
              </a:endParaRPr>
            </a:p>
          </p:txBody>
        </p:sp>
        <p:sp>
          <p:nvSpPr>
            <p:cNvPr id="235" name="Rectangle 21"/>
            <p:cNvSpPr>
              <a:spLocks noChangeArrowheads="1"/>
            </p:cNvSpPr>
            <p:nvPr/>
          </p:nvSpPr>
          <p:spPr bwMode="auto">
            <a:xfrm>
              <a:off x="4984437" y="5560845"/>
              <a:ext cx="3501313" cy="216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r>
                <a:rPr lang="en-GB" sz="1050" i="1" dirty="0"/>
                <a:t>Excitatory pyramidal  </a:t>
              </a:r>
              <a:r>
                <a:rPr lang="en-GB" sz="1050" i="1" dirty="0" smtClean="0"/>
                <a:t>cells </a:t>
              </a:r>
              <a:r>
                <a:rPr lang="en-GB" sz="1050" i="1" dirty="0"/>
                <a:t>in </a:t>
              </a:r>
              <a:r>
                <a:rPr lang="en-GB" sz="1050" i="1" dirty="0" err="1"/>
                <a:t>extragranular</a:t>
              </a:r>
              <a:r>
                <a:rPr lang="en-GB" sz="1050" i="1" dirty="0"/>
                <a:t> layers  </a:t>
              </a:r>
            </a:p>
          </p:txBody>
        </p:sp>
        <p:sp>
          <p:nvSpPr>
            <p:cNvPr id="236" name="Rectangle 22"/>
            <p:cNvSpPr>
              <a:spLocks noChangeArrowheads="1"/>
            </p:cNvSpPr>
            <p:nvPr/>
          </p:nvSpPr>
          <p:spPr bwMode="auto">
            <a:xfrm>
              <a:off x="6434238" y="832223"/>
              <a:ext cx="1634440" cy="236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GB" sz="1200" i="1" dirty="0">
                  <a:latin typeface="+mn-lt"/>
                </a:rPr>
                <a:t>Inhibitory cells in </a:t>
              </a:r>
              <a:r>
                <a:rPr lang="en-GB" sz="1200" i="1" dirty="0" err="1">
                  <a:latin typeface="+mn-lt"/>
                </a:rPr>
                <a:t>extragranular</a:t>
              </a:r>
              <a:r>
                <a:rPr lang="en-GB" sz="1200" i="1" dirty="0">
                  <a:latin typeface="+mn-lt"/>
                </a:rPr>
                <a:t> layers  </a:t>
              </a:r>
            </a:p>
          </p:txBody>
        </p:sp>
        <p:graphicFrame>
          <p:nvGraphicFramePr>
            <p:cNvPr id="239" name="Object 25"/>
            <p:cNvGraphicFramePr>
              <a:graphicFrameLocks noChangeAspect="1"/>
            </p:cNvGraphicFramePr>
            <p:nvPr>
              <p:extLst/>
            </p:nvPr>
          </p:nvGraphicFramePr>
          <p:xfrm>
            <a:off x="6917983" y="3692734"/>
            <a:ext cx="319087" cy="322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9256" name="Equation" r:id="rId8" imgW="177480" imgH="228600" progId="Equation.3">
                    <p:embed/>
                  </p:oleObj>
                </mc:Choice>
                <mc:Fallback>
                  <p:oleObj name="Equation" r:id="rId8" imgW="1774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17983" y="3692734"/>
                          <a:ext cx="319087" cy="3222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0" name="Object 26"/>
            <p:cNvGraphicFramePr>
              <a:graphicFrameLocks noChangeAspect="1"/>
            </p:cNvGraphicFramePr>
            <p:nvPr>
              <p:extLst/>
            </p:nvPr>
          </p:nvGraphicFramePr>
          <p:xfrm>
            <a:off x="7741903" y="2563401"/>
            <a:ext cx="319088" cy="33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9257" name="Equation" r:id="rId10" imgW="177480" imgH="241200" progId="Equation.3">
                    <p:embed/>
                  </p:oleObj>
                </mc:Choice>
                <mc:Fallback>
                  <p:oleObj name="Equation" r:id="rId10" imgW="1774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41903" y="2563401"/>
                          <a:ext cx="319088" cy="3397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1" name="Object 27"/>
            <p:cNvGraphicFramePr>
              <a:graphicFrameLocks noChangeAspect="1"/>
            </p:cNvGraphicFramePr>
            <p:nvPr>
              <p:extLst/>
            </p:nvPr>
          </p:nvGraphicFramePr>
          <p:xfrm>
            <a:off x="4847775" y="2521099"/>
            <a:ext cx="320675" cy="322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9258" name="Equation" r:id="rId12" imgW="177480" imgH="228600" progId="Equation.3">
                    <p:embed/>
                  </p:oleObj>
                </mc:Choice>
                <mc:Fallback>
                  <p:oleObj name="Equation" r:id="rId12" imgW="1774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7775" y="2521099"/>
                          <a:ext cx="320675" cy="3222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9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95907353"/>
                </p:ext>
              </p:extLst>
            </p:nvPr>
          </p:nvGraphicFramePr>
          <p:xfrm>
            <a:off x="5373000" y="1115594"/>
            <a:ext cx="1990725" cy="14012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9259" name="Equation" r:id="rId14" imgW="1955520" imgH="1193760" progId="Equation.3">
                    <p:embed/>
                  </p:oleObj>
                </mc:Choice>
                <mc:Fallback>
                  <p:oleObj name="Equation" r:id="rId14" imgW="1955520" imgH="11937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73000" y="1115594"/>
                          <a:ext cx="1990725" cy="140127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0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84350099"/>
                </p:ext>
              </p:extLst>
            </p:nvPr>
          </p:nvGraphicFramePr>
          <p:xfrm>
            <a:off x="5367248" y="4101091"/>
            <a:ext cx="2011166" cy="14436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9260" name="Equation" r:id="rId16" imgW="1942920" imgH="1193760" progId="Equation.3">
                    <p:embed/>
                  </p:oleObj>
                </mc:Choice>
                <mc:Fallback>
                  <p:oleObj name="Equation" r:id="rId16" imgW="1942920" imgH="11937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67248" y="4101091"/>
                          <a:ext cx="2011166" cy="14436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02" name="AutoShape 55"/>
            <p:cNvCxnSpPr>
              <a:cxnSpLocks noChangeShapeType="1"/>
              <a:endCxn id="227" idx="1"/>
            </p:cNvCxnSpPr>
            <p:nvPr/>
          </p:nvCxnSpPr>
          <p:spPr bwMode="auto">
            <a:xfrm rot="10800000">
              <a:off x="5034299" y="1827666"/>
              <a:ext cx="296827" cy="251300"/>
            </a:xfrm>
            <a:prstGeom prst="curvedConnector3">
              <a:avLst>
                <a:gd name="adj1" fmla="val 177015"/>
              </a:avLst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</p:cxnSp>
      </p:grpSp>
      <p:sp>
        <p:nvSpPr>
          <p:cNvPr id="95" name="Rectangle 7"/>
          <p:cNvSpPr txBox="1">
            <a:spLocks noChangeArrowheads="1"/>
          </p:cNvSpPr>
          <p:nvPr/>
        </p:nvSpPr>
        <p:spPr>
          <a:xfrm>
            <a:off x="0" y="31805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One region: 12 equations 10 + 2 difference</a:t>
            </a:r>
            <a:endParaRPr lang="en-US" sz="24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7016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181296" y="1123122"/>
            <a:ext cx="2097022" cy="2499819"/>
            <a:chOff x="754335" y="863325"/>
            <a:chExt cx="2097022" cy="2499819"/>
          </a:xfrm>
        </p:grpSpPr>
        <p:pic>
          <p:nvPicPr>
            <p:cNvPr id="75" name="Picture 4" descr="cortical_layers"/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bright="40000" contrast="-54000"/>
            </a:blip>
            <a:srcRect l="43031" t="16375" r="31332" b="22773"/>
            <a:stretch/>
          </p:blipFill>
          <p:spPr bwMode="auto">
            <a:xfrm>
              <a:off x="1666791" y="863325"/>
              <a:ext cx="1184566" cy="2499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6" name="AutoShape 35"/>
            <p:cNvSpPr>
              <a:spLocks noChangeArrowheads="1"/>
            </p:cNvSpPr>
            <p:nvPr/>
          </p:nvSpPr>
          <p:spPr bwMode="auto">
            <a:xfrm>
              <a:off x="1993494" y="2398294"/>
              <a:ext cx="504056" cy="508067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200">
                <a:latin typeface="+mn-lt"/>
                <a:cs typeface="Times New Roman" pitchFamily="18" charset="0"/>
              </a:endParaRPr>
            </a:p>
          </p:txBody>
        </p:sp>
        <p:sp>
          <p:nvSpPr>
            <p:cNvPr id="77" name="Text Box 75"/>
            <p:cNvSpPr txBox="1">
              <a:spLocks noChangeArrowheads="1"/>
            </p:cNvSpPr>
            <p:nvPr/>
          </p:nvSpPr>
          <p:spPr bwMode="auto">
            <a:xfrm>
              <a:off x="757047" y="1709711"/>
              <a:ext cx="107077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sz="1200" dirty="0">
                  <a:latin typeface="+mn-lt"/>
                  <a:cs typeface="Times New Roman" pitchFamily="18" charset="0"/>
                </a:rPr>
                <a:t>Spiny </a:t>
              </a:r>
              <a:r>
                <a:rPr lang="en-GB" sz="1200" dirty="0" smtClean="0">
                  <a:latin typeface="+mn-lt"/>
                  <a:cs typeface="Times New Roman" pitchFamily="18" charset="0"/>
                </a:rPr>
                <a:t>stellate cells</a:t>
              </a:r>
              <a:endParaRPr lang="en-GB" sz="1200" dirty="0">
                <a:latin typeface="+mn-lt"/>
                <a:cs typeface="Times New Roman" pitchFamily="18" charset="0"/>
              </a:endParaRPr>
            </a:p>
          </p:txBody>
        </p:sp>
        <p:sp>
          <p:nvSpPr>
            <p:cNvPr id="78" name="Text Box 77"/>
            <p:cNvSpPr txBox="1">
              <a:spLocks noChangeArrowheads="1"/>
            </p:cNvSpPr>
            <p:nvPr/>
          </p:nvSpPr>
          <p:spPr bwMode="auto">
            <a:xfrm>
              <a:off x="754335" y="2499966"/>
              <a:ext cx="95422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sz="1200" dirty="0" smtClean="0">
                  <a:latin typeface="+mn-lt"/>
                  <a:cs typeface="Times New Roman" pitchFamily="18" charset="0"/>
                </a:rPr>
                <a:t>Pyramidal cells</a:t>
              </a:r>
              <a:endParaRPr lang="en-GB" sz="1200" dirty="0">
                <a:latin typeface="+mn-lt"/>
                <a:cs typeface="Times New Roman" pitchFamily="18" charset="0"/>
              </a:endParaRPr>
            </a:p>
          </p:txBody>
        </p:sp>
        <p:sp>
          <p:nvSpPr>
            <p:cNvPr id="79" name="Text Box 78"/>
            <p:cNvSpPr txBox="1">
              <a:spLocks noChangeArrowheads="1"/>
            </p:cNvSpPr>
            <p:nvPr/>
          </p:nvSpPr>
          <p:spPr bwMode="auto">
            <a:xfrm>
              <a:off x="756295" y="881348"/>
              <a:ext cx="123850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sz="1200" dirty="0">
                  <a:solidFill>
                    <a:srgbClr val="FF3300"/>
                  </a:solidFill>
                  <a:latin typeface="+mn-lt"/>
                  <a:cs typeface="Times New Roman" pitchFamily="18" charset="0"/>
                </a:rPr>
                <a:t>Inhibitory interneuron</a:t>
              </a:r>
            </a:p>
          </p:txBody>
        </p:sp>
        <p:sp>
          <p:nvSpPr>
            <p:cNvPr id="80" name="Text Box 16"/>
            <p:cNvSpPr txBox="1">
              <a:spLocks noChangeArrowheads="1"/>
            </p:cNvSpPr>
            <p:nvPr/>
          </p:nvSpPr>
          <p:spPr bwMode="auto">
            <a:xfrm>
              <a:off x="830111" y="294943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+mn-lt"/>
                <a:cs typeface="Times New Roman" pitchFamily="18" charset="0"/>
              </a:endParaRPr>
            </a:p>
          </p:txBody>
        </p:sp>
        <p:sp>
          <p:nvSpPr>
            <p:cNvPr id="82" name="Text Box 22"/>
            <p:cNvSpPr txBox="1">
              <a:spLocks noChangeArrowheads="1"/>
            </p:cNvSpPr>
            <p:nvPr/>
          </p:nvSpPr>
          <p:spPr bwMode="auto">
            <a:xfrm>
              <a:off x="2440127" y="2060296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+mn-lt"/>
                <a:cs typeface="Times New Roman" pitchFamily="18" charset="0"/>
              </a:endParaRPr>
            </a:p>
          </p:txBody>
        </p:sp>
        <p:sp>
          <p:nvSpPr>
            <p:cNvPr id="83" name="Text Box 16"/>
            <p:cNvSpPr txBox="1">
              <a:spLocks noChangeArrowheads="1"/>
            </p:cNvSpPr>
            <p:nvPr/>
          </p:nvSpPr>
          <p:spPr bwMode="auto">
            <a:xfrm>
              <a:off x="2416314" y="1386485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+mn-lt"/>
                <a:cs typeface="Times New Roman" pitchFamily="18" charset="0"/>
              </a:endParaRPr>
            </a:p>
          </p:txBody>
        </p:sp>
        <p:cxnSp>
          <p:nvCxnSpPr>
            <p:cNvPr id="84" name="AutoShape 62"/>
            <p:cNvCxnSpPr>
              <a:cxnSpLocks noChangeShapeType="1"/>
              <a:stCxn id="87" idx="0"/>
              <a:endCxn id="76" idx="0"/>
            </p:cNvCxnSpPr>
            <p:nvPr/>
          </p:nvCxnSpPr>
          <p:spPr bwMode="auto">
            <a:xfrm rot="10800000" flipV="1">
              <a:off x="2245523" y="1981412"/>
              <a:ext cx="218381" cy="416881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5" name="AutoShape 55"/>
            <p:cNvCxnSpPr>
              <a:cxnSpLocks noChangeShapeType="1"/>
              <a:stCxn id="76" idx="3"/>
              <a:endCxn id="88" idx="3"/>
            </p:cNvCxnSpPr>
            <p:nvPr/>
          </p:nvCxnSpPr>
          <p:spPr bwMode="auto">
            <a:xfrm rot="5400000" flipH="1">
              <a:off x="1346257" y="2007097"/>
              <a:ext cx="1698725" cy="99804"/>
            </a:xfrm>
            <a:prstGeom prst="curvedConnector4">
              <a:avLst>
                <a:gd name="adj1" fmla="val -7363"/>
                <a:gd name="adj2" fmla="val 481572"/>
              </a:avLst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  <p:cxnSp>
          <p:nvCxnSpPr>
            <p:cNvPr id="86" name="AutoShape 60"/>
            <p:cNvCxnSpPr>
              <a:cxnSpLocks noChangeShapeType="1"/>
              <a:stCxn id="76" idx="5"/>
              <a:endCxn id="87" idx="9"/>
            </p:cNvCxnSpPr>
            <p:nvPr/>
          </p:nvCxnSpPr>
          <p:spPr bwMode="auto">
            <a:xfrm flipV="1">
              <a:off x="2371536" y="2101188"/>
              <a:ext cx="321881" cy="551140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87" name="12-Point Star 86"/>
            <p:cNvSpPr/>
            <p:nvPr/>
          </p:nvSpPr>
          <p:spPr>
            <a:xfrm rot="11461389">
              <a:off x="2455904" y="1711405"/>
              <a:ext cx="363363" cy="402599"/>
            </a:xfrm>
            <a:prstGeom prst="star12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cs typeface="Times New Roman" pitchFamily="18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 rot="5612858">
              <a:off x="2064168" y="1177104"/>
              <a:ext cx="398116" cy="3576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cs typeface="Times New Roman" pitchFamily="18" charset="0"/>
              </a:endParaRPr>
            </a:p>
          </p:txBody>
        </p:sp>
        <p:cxnSp>
          <p:nvCxnSpPr>
            <p:cNvPr id="89" name="AutoShape 71"/>
            <p:cNvCxnSpPr>
              <a:cxnSpLocks noChangeShapeType="1"/>
              <a:stCxn id="76" idx="1"/>
              <a:endCxn id="88" idx="5"/>
            </p:cNvCxnSpPr>
            <p:nvPr/>
          </p:nvCxnSpPr>
          <p:spPr bwMode="auto">
            <a:xfrm rot="10800000" flipH="1">
              <a:off x="2119508" y="1488608"/>
              <a:ext cx="8790" cy="1163721"/>
            </a:xfrm>
            <a:prstGeom prst="curvedConnector3">
              <a:avLst>
                <a:gd name="adj1" fmla="val -1973367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0" name="AutoShape 55"/>
            <p:cNvCxnSpPr>
              <a:cxnSpLocks noChangeShapeType="1"/>
              <a:stCxn id="88" idx="0"/>
              <a:endCxn id="88" idx="2"/>
            </p:cNvCxnSpPr>
            <p:nvPr/>
          </p:nvCxnSpPr>
          <p:spPr bwMode="auto">
            <a:xfrm flipH="1" flipV="1">
              <a:off x="2275543" y="1157270"/>
              <a:ext cx="166183" cy="209743"/>
            </a:xfrm>
            <a:prstGeom prst="curvedConnector4">
              <a:avLst>
                <a:gd name="adj1" fmla="val -149930"/>
                <a:gd name="adj2" fmla="val 199534"/>
              </a:avLst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</p:grpSp>
      <p:sp>
        <p:nvSpPr>
          <p:cNvPr id="224" name="Line 9"/>
          <p:cNvSpPr>
            <a:spLocks noChangeShapeType="1"/>
          </p:cNvSpPr>
          <p:nvPr/>
        </p:nvSpPr>
        <p:spPr bwMode="auto">
          <a:xfrm flipH="1">
            <a:off x="3876048" y="2593414"/>
            <a:ext cx="0" cy="176419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223" name="Line 8"/>
          <p:cNvSpPr>
            <a:spLocks noChangeShapeType="1"/>
          </p:cNvSpPr>
          <p:nvPr/>
        </p:nvSpPr>
        <p:spPr bwMode="auto">
          <a:xfrm>
            <a:off x="7901009" y="2593413"/>
            <a:ext cx="0" cy="17641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225" name="Rectangle 10" descr="White marble"/>
          <p:cNvSpPr>
            <a:spLocks noChangeArrowheads="1"/>
          </p:cNvSpPr>
          <p:nvPr/>
        </p:nvSpPr>
        <p:spPr bwMode="auto">
          <a:xfrm>
            <a:off x="3662762" y="3098205"/>
            <a:ext cx="4444268" cy="8911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600"/>
          </a:p>
        </p:txBody>
      </p:sp>
      <p:graphicFrame>
        <p:nvGraphicFramePr>
          <p:cNvPr id="248" name="Object 4"/>
          <p:cNvGraphicFramePr>
            <a:graphicFrameLocks noChangeAspect="1"/>
          </p:cNvGraphicFramePr>
          <p:nvPr>
            <p:extLst/>
          </p:nvPr>
        </p:nvGraphicFramePr>
        <p:xfrm>
          <a:off x="4230715" y="3253017"/>
          <a:ext cx="3474078" cy="644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401" name="Equation" r:id="rId4" imgW="2209680" imgH="457200" progId="Equation.3">
                  <p:embed/>
                </p:oleObj>
              </mc:Choice>
              <mc:Fallback>
                <p:oleObj name="Equation" r:id="rId4" imgW="22096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0715" y="3253017"/>
                        <a:ext cx="3474078" cy="6444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" name="Rectangle 452"/>
          <p:cNvSpPr>
            <a:spLocks noChangeArrowheads="1"/>
          </p:cNvSpPr>
          <p:nvPr/>
        </p:nvSpPr>
        <p:spPr bwMode="auto">
          <a:xfrm>
            <a:off x="3223178" y="1632642"/>
            <a:ext cx="112012" cy="226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5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8" name="Rectangle 453"/>
          <p:cNvSpPr>
            <a:spLocks noChangeArrowheads="1"/>
          </p:cNvSpPr>
          <p:nvPr/>
        </p:nvSpPr>
        <p:spPr bwMode="auto">
          <a:xfrm>
            <a:off x="2945883" y="1526366"/>
            <a:ext cx="168017" cy="41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cs typeface="Arial" pitchFamily="34" charset="0"/>
              </a:rPr>
              <a:t>g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2" name="Text Box 7"/>
          <p:cNvSpPr txBox="1">
            <a:spLocks noChangeArrowheads="1"/>
          </p:cNvSpPr>
          <p:nvPr/>
        </p:nvSpPr>
        <p:spPr bwMode="auto">
          <a:xfrm>
            <a:off x="1379096" y="4177346"/>
            <a:ext cx="16235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GB" sz="1600" dirty="0" smtClean="0">
                <a:solidFill>
                  <a:srgbClr val="0070C0"/>
                </a:solidFill>
                <a:latin typeface="+mn-lt"/>
              </a:rPr>
              <a:t>Exogenous  Input</a:t>
            </a:r>
            <a:endParaRPr lang="en-GB" sz="1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26" name="Rectangle 11"/>
          <p:cNvSpPr>
            <a:spLocks noChangeArrowheads="1"/>
          </p:cNvSpPr>
          <p:nvPr/>
        </p:nvSpPr>
        <p:spPr bwMode="auto">
          <a:xfrm>
            <a:off x="3662762" y="4357609"/>
            <a:ext cx="4416867" cy="17733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 sz="1600"/>
          </a:p>
        </p:txBody>
      </p:sp>
      <p:sp>
        <p:nvSpPr>
          <p:cNvPr id="227" name="Rectangle 12"/>
          <p:cNvSpPr>
            <a:spLocks noChangeArrowheads="1"/>
          </p:cNvSpPr>
          <p:nvPr/>
        </p:nvSpPr>
        <p:spPr bwMode="auto">
          <a:xfrm>
            <a:off x="3662764" y="915915"/>
            <a:ext cx="4430568" cy="16774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 sz="1600"/>
          </a:p>
        </p:txBody>
      </p:sp>
      <p:sp>
        <p:nvSpPr>
          <p:cNvPr id="228" name="Line 13"/>
          <p:cNvSpPr>
            <a:spLocks noChangeShapeType="1"/>
          </p:cNvSpPr>
          <p:nvPr/>
        </p:nvSpPr>
        <p:spPr bwMode="auto">
          <a:xfrm flipV="1">
            <a:off x="4456636" y="4002959"/>
            <a:ext cx="6308" cy="3546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229" name="Line 14"/>
          <p:cNvSpPr>
            <a:spLocks noChangeShapeType="1"/>
          </p:cNvSpPr>
          <p:nvPr/>
        </p:nvSpPr>
        <p:spPr bwMode="auto">
          <a:xfrm flipV="1">
            <a:off x="7196218" y="3992837"/>
            <a:ext cx="20337" cy="3647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graphicFrame>
        <p:nvGraphicFramePr>
          <p:cNvPr id="230" name="Object 15"/>
          <p:cNvGraphicFramePr>
            <a:graphicFrameLocks noChangeAspect="1"/>
          </p:cNvGraphicFramePr>
          <p:nvPr>
            <p:extLst/>
          </p:nvPr>
        </p:nvGraphicFramePr>
        <p:xfrm>
          <a:off x="4647947" y="3954145"/>
          <a:ext cx="506741" cy="379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402" name="Equation" r:id="rId6" imgW="177480" imgH="228600" progId="Equation.3">
                  <p:embed/>
                </p:oleObj>
              </mc:Choice>
              <mc:Fallback>
                <p:oleObj name="Equation" r:id="rId6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7947" y="3954145"/>
                        <a:ext cx="506741" cy="3799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1" name="Line 16"/>
          <p:cNvSpPr>
            <a:spLocks noChangeShapeType="1"/>
          </p:cNvSpPr>
          <p:nvPr/>
        </p:nvSpPr>
        <p:spPr bwMode="auto">
          <a:xfrm>
            <a:off x="2405799" y="3625575"/>
            <a:ext cx="1256963" cy="1741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graphicFrame>
        <p:nvGraphicFramePr>
          <p:cNvPr id="232" name="Object 17"/>
          <p:cNvGraphicFramePr>
            <a:graphicFrameLocks noChangeAspect="1"/>
          </p:cNvGraphicFramePr>
          <p:nvPr>
            <p:extLst/>
          </p:nvPr>
        </p:nvGraphicFramePr>
        <p:xfrm>
          <a:off x="2683744" y="3714853"/>
          <a:ext cx="647527" cy="302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403" name="Equation" r:id="rId8" imgW="279279" imgH="203112" progId="Equation.3">
                  <p:embed/>
                </p:oleObj>
              </mc:Choice>
              <mc:Fallback>
                <p:oleObj name="Equation" r:id="rId8" imgW="279279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3744" y="3714853"/>
                        <a:ext cx="647527" cy="3028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3" name="Line 18"/>
          <p:cNvSpPr>
            <a:spLocks noChangeShapeType="1"/>
          </p:cNvSpPr>
          <p:nvPr/>
        </p:nvSpPr>
        <p:spPr bwMode="auto">
          <a:xfrm flipH="1">
            <a:off x="8679304" y="2548328"/>
            <a:ext cx="29982" cy="3537678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234" name="Rectangle 20"/>
          <p:cNvSpPr>
            <a:spLocks noChangeArrowheads="1"/>
          </p:cNvSpPr>
          <p:nvPr/>
        </p:nvSpPr>
        <p:spPr bwMode="auto">
          <a:xfrm>
            <a:off x="4613422" y="2794563"/>
            <a:ext cx="28098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200" i="1" dirty="0">
                <a:latin typeface="+mn-lt"/>
              </a:rPr>
              <a:t>Excitatory spiny cells </a:t>
            </a:r>
            <a:r>
              <a:rPr lang="en-GB" sz="1200" i="1" dirty="0" smtClean="0">
                <a:latin typeface="+mn-lt"/>
              </a:rPr>
              <a:t>being granular layers</a:t>
            </a:r>
            <a:endParaRPr lang="en-GB" sz="1200" i="1" dirty="0">
              <a:latin typeface="+mn-lt"/>
            </a:endParaRPr>
          </a:p>
        </p:txBody>
      </p:sp>
      <p:sp>
        <p:nvSpPr>
          <p:cNvPr id="235" name="Rectangle 21"/>
          <p:cNvSpPr>
            <a:spLocks noChangeArrowheads="1"/>
          </p:cNvSpPr>
          <p:nvPr/>
        </p:nvSpPr>
        <p:spPr bwMode="auto">
          <a:xfrm>
            <a:off x="2864052" y="6205945"/>
            <a:ext cx="5560420" cy="26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GB" sz="1100" i="1" dirty="0">
                <a:solidFill>
                  <a:schemeClr val="accent5"/>
                </a:solidFill>
              </a:rPr>
              <a:t>Excitatory pyramidal  </a:t>
            </a:r>
            <a:r>
              <a:rPr lang="en-GB" sz="1100" i="1" dirty="0" smtClean="0">
                <a:solidFill>
                  <a:schemeClr val="accent5"/>
                </a:solidFill>
              </a:rPr>
              <a:t>cells </a:t>
            </a:r>
            <a:r>
              <a:rPr lang="en-GB" sz="1100" i="1" dirty="0">
                <a:solidFill>
                  <a:schemeClr val="accent5"/>
                </a:solidFill>
              </a:rPr>
              <a:t>in </a:t>
            </a:r>
            <a:r>
              <a:rPr lang="en-GB" sz="1100" i="1" dirty="0" err="1">
                <a:solidFill>
                  <a:schemeClr val="accent5"/>
                </a:solidFill>
              </a:rPr>
              <a:t>extragranular</a:t>
            </a:r>
            <a:r>
              <a:rPr lang="en-GB" sz="1100" i="1" dirty="0">
                <a:solidFill>
                  <a:schemeClr val="accent5"/>
                </a:solidFill>
              </a:rPr>
              <a:t> layers  </a:t>
            </a:r>
          </a:p>
        </p:txBody>
      </p:sp>
      <p:sp>
        <p:nvSpPr>
          <p:cNvPr id="236" name="Rectangle 22"/>
          <p:cNvSpPr>
            <a:spLocks noChangeArrowheads="1"/>
          </p:cNvSpPr>
          <p:nvPr/>
        </p:nvSpPr>
        <p:spPr bwMode="auto">
          <a:xfrm>
            <a:off x="5886003" y="586702"/>
            <a:ext cx="25956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 sz="1200" i="1" dirty="0">
                <a:latin typeface="+mn-lt"/>
              </a:rPr>
              <a:t>Inhibitory cells in </a:t>
            </a:r>
            <a:r>
              <a:rPr lang="en-GB" sz="1200" i="1" dirty="0" err="1">
                <a:latin typeface="+mn-lt"/>
              </a:rPr>
              <a:t>extragranular</a:t>
            </a:r>
            <a:r>
              <a:rPr lang="en-GB" sz="1200" i="1" dirty="0">
                <a:latin typeface="+mn-lt"/>
              </a:rPr>
              <a:t> layers  </a:t>
            </a:r>
          </a:p>
        </p:txBody>
      </p:sp>
      <p:sp>
        <p:nvSpPr>
          <p:cNvPr id="237" name="Text Box 23"/>
          <p:cNvSpPr txBox="1">
            <a:spLocks noChangeArrowheads="1"/>
          </p:cNvSpPr>
          <p:nvPr/>
        </p:nvSpPr>
        <p:spPr bwMode="auto">
          <a:xfrm>
            <a:off x="5486401" y="6245968"/>
            <a:ext cx="29374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GB" sz="2000">
                <a:solidFill>
                  <a:schemeClr val="accent5"/>
                </a:solidFill>
                <a:latin typeface="+mn-lt"/>
              </a:rPr>
              <a:t>Measured </a:t>
            </a:r>
            <a:r>
              <a:rPr lang="en-GB" sz="2000" smtClean="0">
                <a:solidFill>
                  <a:schemeClr val="accent5"/>
                </a:solidFill>
                <a:latin typeface="+mn-lt"/>
              </a:rPr>
              <a:t>response:</a:t>
            </a:r>
            <a:endParaRPr lang="en-GB" sz="2000" dirty="0">
              <a:solidFill>
                <a:schemeClr val="accent5"/>
              </a:solidFill>
              <a:latin typeface="+mn-lt"/>
            </a:endParaRPr>
          </a:p>
        </p:txBody>
      </p:sp>
      <p:graphicFrame>
        <p:nvGraphicFramePr>
          <p:cNvPr id="238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4721275"/>
              </p:ext>
            </p:extLst>
          </p:nvPr>
        </p:nvGraphicFramePr>
        <p:xfrm>
          <a:off x="8360214" y="6258491"/>
          <a:ext cx="618894" cy="329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404" name="Equation" r:id="rId10" imgW="380880" imgH="228600" progId="Equation.3">
                  <p:embed/>
                </p:oleObj>
              </mc:Choice>
              <mc:Fallback>
                <p:oleObj name="Equation" r:id="rId10" imgW="380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60214" y="6258491"/>
                        <a:ext cx="618894" cy="329686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9" name="Object 25"/>
          <p:cNvGraphicFramePr>
            <a:graphicFrameLocks noChangeAspect="1"/>
          </p:cNvGraphicFramePr>
          <p:nvPr>
            <p:extLst/>
          </p:nvPr>
        </p:nvGraphicFramePr>
        <p:xfrm>
          <a:off x="6654236" y="3942968"/>
          <a:ext cx="506741" cy="378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405" name="Equation" r:id="rId12" imgW="177480" imgH="228600" progId="Equation.3">
                  <p:embed/>
                </p:oleObj>
              </mc:Choice>
              <mc:Fallback>
                <p:oleObj name="Equation" r:id="rId12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4236" y="3942968"/>
                        <a:ext cx="506741" cy="3781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0" name="Object 26"/>
          <p:cNvGraphicFramePr>
            <a:graphicFrameLocks noChangeAspect="1"/>
          </p:cNvGraphicFramePr>
          <p:nvPr>
            <p:extLst/>
          </p:nvPr>
        </p:nvGraphicFramePr>
        <p:xfrm>
          <a:off x="7962700" y="2617910"/>
          <a:ext cx="506742" cy="398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406" name="Equation" r:id="rId14" imgW="177480" imgH="241200" progId="Equation.3">
                  <p:embed/>
                </p:oleObj>
              </mc:Choice>
              <mc:Fallback>
                <p:oleObj name="Equation" r:id="rId14" imgW="1774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2700" y="2617910"/>
                        <a:ext cx="506742" cy="3986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1" name="Object 27"/>
          <p:cNvGraphicFramePr>
            <a:graphicFrameLocks noChangeAspect="1"/>
          </p:cNvGraphicFramePr>
          <p:nvPr>
            <p:extLst/>
          </p:nvPr>
        </p:nvGraphicFramePr>
        <p:xfrm>
          <a:off x="3366548" y="2568277"/>
          <a:ext cx="509263" cy="37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407" name="Equation" r:id="rId16" imgW="177480" imgH="228600" progId="Equation.3">
                  <p:embed/>
                </p:oleObj>
              </mc:Choice>
              <mc:Fallback>
                <p:oleObj name="Equation" r:id="rId16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6548" y="2568277"/>
                        <a:ext cx="509263" cy="378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9" name="Object 3"/>
          <p:cNvGraphicFramePr>
            <a:graphicFrameLocks noChangeAspect="1"/>
          </p:cNvGraphicFramePr>
          <p:nvPr>
            <p:extLst/>
          </p:nvPr>
        </p:nvGraphicFramePr>
        <p:xfrm>
          <a:off x="4200655" y="919184"/>
          <a:ext cx="3161462" cy="1644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408" name="Equation" r:id="rId18" imgW="1955520" imgH="1193760" progId="Equation.3">
                  <p:embed/>
                </p:oleObj>
              </mc:Choice>
              <mc:Fallback>
                <p:oleObj name="Equation" r:id="rId18" imgW="1955520" imgH="1193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0655" y="919184"/>
                        <a:ext cx="3161462" cy="16441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0" name="Object 5"/>
          <p:cNvGraphicFramePr>
            <a:graphicFrameLocks noChangeAspect="1"/>
          </p:cNvGraphicFramePr>
          <p:nvPr>
            <p:extLst/>
          </p:nvPr>
        </p:nvGraphicFramePr>
        <p:xfrm>
          <a:off x="4191520" y="4422097"/>
          <a:ext cx="3193924" cy="1693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409" name="Equation" r:id="rId20" imgW="1942920" imgH="1193760" progId="Equation.3">
                  <p:embed/>
                </p:oleObj>
              </mc:Choice>
              <mc:Fallback>
                <p:oleObj name="Equation" r:id="rId20" imgW="1942920" imgH="1193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520" y="4422097"/>
                        <a:ext cx="3193924" cy="169388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2" name="AutoShape 55"/>
          <p:cNvCxnSpPr>
            <a:cxnSpLocks noChangeShapeType="1"/>
            <a:endCxn id="227" idx="1"/>
          </p:cNvCxnSpPr>
          <p:nvPr/>
        </p:nvCxnSpPr>
        <p:spPr bwMode="auto">
          <a:xfrm rot="10800000">
            <a:off x="3662766" y="1754665"/>
            <a:ext cx="471390" cy="294853"/>
          </a:xfrm>
          <a:prstGeom prst="curvedConnector3">
            <a:avLst>
              <a:gd name="adj1" fmla="val 177015"/>
            </a:avLst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</p:cxnSp>
      <p:sp>
        <p:nvSpPr>
          <p:cNvPr id="95" name="Rectangle 7"/>
          <p:cNvSpPr txBox="1">
            <a:spLocks noChangeArrowheads="1"/>
          </p:cNvSpPr>
          <p:nvPr/>
        </p:nvSpPr>
        <p:spPr>
          <a:xfrm>
            <a:off x="0" y="31805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One region: 12 equations 10 + 2 difference</a:t>
            </a:r>
            <a:endParaRPr lang="en-US" sz="24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8514982" y="3807502"/>
            <a:ext cx="857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5"/>
                </a:solidFill>
                <a:latin typeface="+mn-lt"/>
              </a:rPr>
              <a:t>Dipole</a:t>
            </a:r>
            <a:endParaRPr lang="en-US" sz="2000">
              <a:solidFill>
                <a:schemeClr val="accent5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484025" y="3753999"/>
                <a:ext cx="193269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𝐼</m:t>
                    </m:r>
                    <m:r>
                      <a:rPr lang="en-US" b="0" i="1" smtClean="0">
                        <a:latin typeface="Cambria Math" charset="0"/>
                      </a:rPr>
                      <m:t>= </m:t>
                    </m:r>
                    <m:r>
                      <a:rPr lang="en-US" i="1">
                        <a:latin typeface="Cambria Math" charset="0"/>
                      </a:rPr>
                      <m:t>𝑢</m:t>
                    </m:r>
                  </m:oMath>
                </a14:m>
                <a:r>
                  <a:rPr lang="en-US" dirty="0" smtClean="0"/>
                  <a:t>(t)</a:t>
                </a:r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4025" y="3753999"/>
                <a:ext cx="1932694" cy="369332"/>
              </a:xfrm>
              <a:prstGeom prst="rect">
                <a:avLst/>
              </a:prstGeom>
              <a:blipFill rotWithShape="0">
                <a:blip r:embed="rId22"/>
                <a:stretch>
                  <a:fillRect t="-96667" b="-1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715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0" animBg="1"/>
      <p:bldP spid="235" grpId="0"/>
      <p:bldP spid="237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35"/>
          <p:cNvSpPr>
            <a:spLocks noChangeArrowheads="1"/>
          </p:cNvSpPr>
          <p:nvPr/>
        </p:nvSpPr>
        <p:spPr bwMode="auto">
          <a:xfrm>
            <a:off x="2241802" y="3736167"/>
            <a:ext cx="558046" cy="719396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200">
              <a:latin typeface="+mj-lt"/>
              <a:cs typeface="Times New Roman" pitchFamily="18" charset="0"/>
            </a:endParaRPr>
          </a:p>
        </p:txBody>
      </p:sp>
      <p:sp>
        <p:nvSpPr>
          <p:cNvPr id="24" name="Text Box 75"/>
          <p:cNvSpPr txBox="1">
            <a:spLocks noChangeArrowheads="1"/>
          </p:cNvSpPr>
          <p:nvPr/>
        </p:nvSpPr>
        <p:spPr bwMode="auto">
          <a:xfrm>
            <a:off x="2621353" y="2536759"/>
            <a:ext cx="11854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latin typeface="+mj-lt"/>
                <a:cs typeface="Times New Roman" pitchFamily="18" charset="0"/>
              </a:rPr>
              <a:t>Spiny </a:t>
            </a:r>
            <a:r>
              <a:rPr lang="en-GB" sz="1200" dirty="0" smtClean="0">
                <a:latin typeface="+mj-lt"/>
                <a:cs typeface="Times New Roman" pitchFamily="18" charset="0"/>
              </a:rPr>
              <a:t>stellate </a:t>
            </a:r>
            <a:endParaRPr lang="en-GB" sz="1200" dirty="0">
              <a:latin typeface="+mj-lt"/>
              <a:cs typeface="Times New Roman" pitchFamily="18" charset="0"/>
            </a:endParaRPr>
          </a:p>
        </p:txBody>
      </p:sp>
      <p:sp>
        <p:nvSpPr>
          <p:cNvPr id="25" name="Text Box 77"/>
          <p:cNvSpPr txBox="1">
            <a:spLocks noChangeArrowheads="1"/>
          </p:cNvSpPr>
          <p:nvPr/>
        </p:nvSpPr>
        <p:spPr bwMode="auto">
          <a:xfrm>
            <a:off x="2003144" y="4509394"/>
            <a:ext cx="10564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200" dirty="0" smtClean="0">
                <a:latin typeface="+mj-lt"/>
                <a:cs typeface="Times New Roman" pitchFamily="18" charset="0"/>
              </a:rPr>
              <a:t>Pyramidal cells</a:t>
            </a:r>
            <a:endParaRPr lang="en-GB" sz="1200" dirty="0">
              <a:latin typeface="+mj-lt"/>
              <a:cs typeface="Times New Roman" pitchFamily="18" charset="0"/>
            </a:endParaRPr>
          </a:p>
        </p:txBody>
      </p:sp>
      <p:sp>
        <p:nvSpPr>
          <p:cNvPr id="26" name="Text Box 78"/>
          <p:cNvSpPr txBox="1">
            <a:spLocks noChangeArrowheads="1"/>
          </p:cNvSpPr>
          <p:nvPr/>
        </p:nvSpPr>
        <p:spPr bwMode="auto">
          <a:xfrm>
            <a:off x="1983376" y="1261848"/>
            <a:ext cx="13711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solidFill>
                  <a:srgbClr val="FF3300"/>
                </a:solidFill>
                <a:latin typeface="+mj-lt"/>
                <a:cs typeface="Times New Roman" pitchFamily="18" charset="0"/>
              </a:rPr>
              <a:t>Inhibitory interneuron</a:t>
            </a:r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953808" y="4516547"/>
            <a:ext cx="251328" cy="35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j-lt"/>
              <a:cs typeface="Times New Roman" pitchFamily="18" charset="0"/>
            </a:endParaRP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2736274" y="3257579"/>
            <a:ext cx="319872" cy="391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j-lt"/>
              <a:cs typeface="Times New Roman" pitchFamily="18" charset="0"/>
            </a:endParaRPr>
          </a:p>
        </p:txBody>
      </p:sp>
      <p:sp>
        <p:nvSpPr>
          <p:cNvPr id="29" name="Text Box 16"/>
          <p:cNvSpPr txBox="1">
            <a:spLocks noChangeArrowheads="1"/>
          </p:cNvSpPr>
          <p:nvPr/>
        </p:nvSpPr>
        <p:spPr bwMode="auto">
          <a:xfrm>
            <a:off x="2709910" y="2303498"/>
            <a:ext cx="251328" cy="35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j-lt"/>
              <a:cs typeface="Times New Roman" pitchFamily="18" charset="0"/>
            </a:endParaRPr>
          </a:p>
        </p:txBody>
      </p:sp>
      <p:cxnSp>
        <p:nvCxnSpPr>
          <p:cNvPr id="30" name="AutoShape 62"/>
          <p:cNvCxnSpPr>
            <a:cxnSpLocks noChangeShapeType="1"/>
          </p:cNvCxnSpPr>
          <p:nvPr/>
        </p:nvCxnSpPr>
        <p:spPr bwMode="auto">
          <a:xfrm rot="10800000" flipV="1">
            <a:off x="2373342" y="3153246"/>
            <a:ext cx="173215" cy="563256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1" name="AutoShape 55"/>
          <p:cNvCxnSpPr>
            <a:cxnSpLocks noChangeShapeType="1"/>
          </p:cNvCxnSpPr>
          <p:nvPr/>
        </p:nvCxnSpPr>
        <p:spPr bwMode="auto">
          <a:xfrm rot="10800000" flipH="1">
            <a:off x="2115841" y="2210591"/>
            <a:ext cx="21913" cy="1885275"/>
          </a:xfrm>
          <a:prstGeom prst="curvedConnector3">
            <a:avLst>
              <a:gd name="adj1" fmla="val -1679880"/>
            </a:avLst>
          </a:prstGeom>
          <a:noFill/>
          <a:ln w="19050">
            <a:solidFill>
              <a:srgbClr val="FF3300"/>
            </a:solidFill>
            <a:round/>
            <a:headEnd type="triangle" w="med" len="med"/>
            <a:tailEnd/>
          </a:ln>
        </p:spPr>
      </p:cxnSp>
      <p:cxnSp>
        <p:nvCxnSpPr>
          <p:cNvPr id="32" name="AutoShape 60"/>
          <p:cNvCxnSpPr>
            <a:cxnSpLocks noChangeShapeType="1"/>
          </p:cNvCxnSpPr>
          <p:nvPr/>
        </p:nvCxnSpPr>
        <p:spPr bwMode="auto">
          <a:xfrm flipV="1">
            <a:off x="2817653" y="3413188"/>
            <a:ext cx="329285" cy="781000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33" name="12-Point Star 32"/>
          <p:cNvSpPr/>
          <p:nvPr/>
        </p:nvSpPr>
        <p:spPr>
          <a:xfrm rot="11461389">
            <a:off x="2680843" y="2874062"/>
            <a:ext cx="464518" cy="452528"/>
          </a:xfrm>
          <a:prstGeom prst="star12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+mj-lt"/>
              <a:cs typeface="Times New Roman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 rot="5612858">
            <a:off x="2345516" y="2154764"/>
            <a:ext cx="378345" cy="3959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+mj-lt"/>
              <a:cs typeface="Times New Roman" pitchFamily="18" charset="0"/>
            </a:endParaRPr>
          </a:p>
        </p:txBody>
      </p:sp>
      <p:cxnSp>
        <p:nvCxnSpPr>
          <p:cNvPr id="35" name="AutoShape 71"/>
          <p:cNvCxnSpPr>
            <a:cxnSpLocks noChangeShapeType="1"/>
          </p:cNvCxnSpPr>
          <p:nvPr/>
        </p:nvCxnSpPr>
        <p:spPr bwMode="auto">
          <a:xfrm rot="10800000" flipH="1">
            <a:off x="2243662" y="2477609"/>
            <a:ext cx="5360" cy="1618255"/>
          </a:xfrm>
          <a:prstGeom prst="curvedConnector3">
            <a:avLst>
              <a:gd name="adj1" fmla="val -6867761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6" name="AutoShape 55"/>
          <p:cNvCxnSpPr>
            <a:cxnSpLocks noChangeShapeType="1"/>
          </p:cNvCxnSpPr>
          <p:nvPr/>
        </p:nvCxnSpPr>
        <p:spPr bwMode="auto">
          <a:xfrm flipH="1" flipV="1">
            <a:off x="2566057" y="2055797"/>
            <a:ext cx="185914" cy="201062"/>
          </a:xfrm>
          <a:prstGeom prst="curvedConnector4">
            <a:avLst>
              <a:gd name="adj1" fmla="val -118417"/>
              <a:gd name="adj2" fmla="val 218266"/>
            </a:avLst>
          </a:prstGeom>
          <a:noFill/>
          <a:ln w="19050">
            <a:solidFill>
              <a:srgbClr val="FF3300"/>
            </a:solidFill>
            <a:round/>
            <a:headEnd type="triangle" w="med" len="med"/>
            <a:tailEnd/>
          </a:ln>
        </p:spPr>
      </p:cxnSp>
      <p:sp>
        <p:nvSpPr>
          <p:cNvPr id="40" name="TextBox 39"/>
          <p:cNvSpPr txBox="1"/>
          <p:nvPr/>
        </p:nvSpPr>
        <p:spPr>
          <a:xfrm>
            <a:off x="678939" y="4552677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2768764" y="4414086"/>
            <a:ext cx="983226" cy="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3024725" y="3960833"/>
            <a:ext cx="1190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+mj-lt"/>
              </a:rPr>
              <a:t>Extrinsic Output</a:t>
            </a:r>
            <a:endParaRPr lang="en-US" sz="1200" i="1" dirty="0">
              <a:latin typeface="+mj-lt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355808" y="2069092"/>
            <a:ext cx="148958" cy="181897"/>
            <a:chOff x="4503173" y="1155290"/>
            <a:chExt cx="148958" cy="181897"/>
          </a:xfrm>
        </p:grpSpPr>
        <p:sp>
          <p:nvSpPr>
            <p:cNvPr id="61" name="Oval 60"/>
            <p:cNvSpPr/>
            <p:nvPr/>
          </p:nvSpPr>
          <p:spPr>
            <a:xfrm>
              <a:off x="4503173" y="1160206"/>
              <a:ext cx="45719" cy="176981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606412" y="1155290"/>
              <a:ext cx="45719" cy="176981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498376" y="2408306"/>
            <a:ext cx="148958" cy="191729"/>
            <a:chOff x="4547418" y="1700981"/>
            <a:chExt cx="148958" cy="191729"/>
          </a:xfrm>
        </p:grpSpPr>
        <p:sp>
          <p:nvSpPr>
            <p:cNvPr id="63" name="Oval 62"/>
            <p:cNvSpPr/>
            <p:nvPr/>
          </p:nvSpPr>
          <p:spPr>
            <a:xfrm>
              <a:off x="4547418" y="1715729"/>
              <a:ext cx="45719" cy="17698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4650657" y="1700981"/>
              <a:ext cx="45719" cy="17698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/>
          <p:cNvGrpSpPr/>
          <p:nvPr/>
        </p:nvGrpSpPr>
        <p:grpSpPr>
          <a:xfrm rot="3755619">
            <a:off x="2673964" y="3039403"/>
            <a:ext cx="141920" cy="204964"/>
            <a:chOff x="4886631" y="1912374"/>
            <a:chExt cx="148958" cy="181897"/>
          </a:xfrm>
        </p:grpSpPr>
        <p:sp>
          <p:nvSpPr>
            <p:cNvPr id="65" name="Oval 64"/>
            <p:cNvSpPr/>
            <p:nvPr/>
          </p:nvSpPr>
          <p:spPr>
            <a:xfrm>
              <a:off x="4886631" y="1917290"/>
              <a:ext cx="45719" cy="17698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4989870" y="1912374"/>
              <a:ext cx="45719" cy="17698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881833" y="2801595"/>
            <a:ext cx="148958" cy="181897"/>
            <a:chOff x="4503173" y="1155290"/>
            <a:chExt cx="148958" cy="181897"/>
          </a:xfrm>
        </p:grpSpPr>
        <p:sp>
          <p:nvSpPr>
            <p:cNvPr id="73" name="Oval 72"/>
            <p:cNvSpPr/>
            <p:nvPr/>
          </p:nvSpPr>
          <p:spPr>
            <a:xfrm>
              <a:off x="4503173" y="1160206"/>
              <a:ext cx="45719" cy="176981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4606412" y="1155290"/>
              <a:ext cx="45719" cy="176981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3024401" y="3140809"/>
            <a:ext cx="148958" cy="191729"/>
            <a:chOff x="4547418" y="1700981"/>
            <a:chExt cx="148958" cy="191729"/>
          </a:xfrm>
        </p:grpSpPr>
        <p:sp>
          <p:nvSpPr>
            <p:cNvPr id="76" name="Oval 75"/>
            <p:cNvSpPr/>
            <p:nvPr/>
          </p:nvSpPr>
          <p:spPr>
            <a:xfrm>
              <a:off x="4547418" y="1715729"/>
              <a:ext cx="45719" cy="17698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4650657" y="1700981"/>
              <a:ext cx="45719" cy="17698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 rot="3755619">
            <a:off x="2187268" y="4135700"/>
            <a:ext cx="141920" cy="204964"/>
            <a:chOff x="4886631" y="1912374"/>
            <a:chExt cx="148958" cy="181897"/>
          </a:xfrm>
        </p:grpSpPr>
        <p:sp>
          <p:nvSpPr>
            <p:cNvPr id="81" name="Oval 80"/>
            <p:cNvSpPr/>
            <p:nvPr/>
          </p:nvSpPr>
          <p:spPr>
            <a:xfrm>
              <a:off x="4886631" y="1917290"/>
              <a:ext cx="45719" cy="17698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4989870" y="1912374"/>
              <a:ext cx="45719" cy="17698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2296814" y="4379673"/>
            <a:ext cx="148958" cy="181897"/>
            <a:chOff x="4503173" y="1155290"/>
            <a:chExt cx="148958" cy="181897"/>
          </a:xfrm>
        </p:grpSpPr>
        <p:sp>
          <p:nvSpPr>
            <p:cNvPr id="84" name="Oval 83"/>
            <p:cNvSpPr/>
            <p:nvPr/>
          </p:nvSpPr>
          <p:spPr>
            <a:xfrm>
              <a:off x="4503173" y="1160206"/>
              <a:ext cx="45719" cy="176981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4606412" y="1155290"/>
              <a:ext cx="45719" cy="176981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2557369" y="4345261"/>
            <a:ext cx="148958" cy="191729"/>
            <a:chOff x="4547418" y="1700981"/>
            <a:chExt cx="148958" cy="191729"/>
          </a:xfrm>
        </p:grpSpPr>
        <p:sp>
          <p:nvSpPr>
            <p:cNvPr id="87" name="Oval 86"/>
            <p:cNvSpPr/>
            <p:nvPr/>
          </p:nvSpPr>
          <p:spPr>
            <a:xfrm>
              <a:off x="4547418" y="1715729"/>
              <a:ext cx="45719" cy="17698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4650657" y="1700981"/>
              <a:ext cx="45719" cy="17698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Group 88"/>
          <p:cNvGrpSpPr/>
          <p:nvPr/>
        </p:nvGrpSpPr>
        <p:grpSpPr>
          <a:xfrm rot="3755619">
            <a:off x="2256093" y="2346229"/>
            <a:ext cx="141920" cy="204964"/>
            <a:chOff x="4886631" y="1912374"/>
            <a:chExt cx="148958" cy="181897"/>
          </a:xfrm>
        </p:grpSpPr>
        <p:sp>
          <p:nvSpPr>
            <p:cNvPr id="90" name="Oval 89"/>
            <p:cNvSpPr/>
            <p:nvPr/>
          </p:nvSpPr>
          <p:spPr>
            <a:xfrm>
              <a:off x="4886631" y="1917290"/>
              <a:ext cx="45719" cy="17698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4989870" y="1912374"/>
              <a:ext cx="45719" cy="17698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3" name="Straight Connector 92"/>
          <p:cNvCxnSpPr/>
          <p:nvPr/>
        </p:nvCxnSpPr>
        <p:spPr>
          <a:xfrm>
            <a:off x="4388455" y="1276826"/>
            <a:ext cx="10327" cy="40312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7"/>
          <p:cNvSpPr txBox="1">
            <a:spLocks noChangeArrowheads="1"/>
          </p:cNvSpPr>
          <p:nvPr/>
        </p:nvSpPr>
        <p:spPr>
          <a:xfrm>
            <a:off x="148103" y="203736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latin typeface="+mn-lt"/>
                <a:cs typeface="+mn-cs"/>
              </a:rPr>
              <a:t>Predictive coding-based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latin typeface="+mn-lt"/>
                <a:cs typeface="+mn-cs"/>
              </a:rPr>
              <a:t>Neural </a:t>
            </a:r>
            <a:r>
              <a:rPr lang="en-US" sz="2800" dirty="0">
                <a:latin typeface="+mn-lt"/>
                <a:cs typeface="+mn-cs"/>
              </a:rPr>
              <a:t>Mass </a:t>
            </a:r>
            <a:r>
              <a:rPr lang="en-US" sz="2800" dirty="0" smtClean="0">
                <a:latin typeface="+mn-lt"/>
                <a:cs typeface="+mn-cs"/>
              </a:rPr>
              <a:t>Models in DCM</a:t>
            </a:r>
            <a:endParaRPr lang="en-US" sz="28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20606" y="0"/>
            <a:ext cx="4223394" cy="6289492"/>
            <a:chOff x="4920606" y="0"/>
            <a:chExt cx="4223394" cy="6289492"/>
          </a:xfrm>
        </p:grpSpPr>
        <p:sp>
          <p:nvSpPr>
            <p:cNvPr id="4" name="Text Box 75"/>
            <p:cNvSpPr txBox="1">
              <a:spLocks noChangeArrowheads="1"/>
            </p:cNvSpPr>
            <p:nvPr/>
          </p:nvSpPr>
          <p:spPr bwMode="auto">
            <a:xfrm>
              <a:off x="7382857" y="3022633"/>
              <a:ext cx="100726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GB" sz="1200" dirty="0">
                  <a:latin typeface="+mj-lt"/>
                  <a:cs typeface="Times New Roman" pitchFamily="18" charset="0"/>
                </a:rPr>
                <a:t>Spiny </a:t>
              </a:r>
              <a:r>
                <a:rPr lang="en-GB" sz="1200" dirty="0" smtClean="0">
                  <a:latin typeface="+mj-lt"/>
                  <a:cs typeface="Times New Roman" pitchFamily="18" charset="0"/>
                </a:rPr>
                <a:t>stellate</a:t>
              </a:r>
            </a:p>
          </p:txBody>
        </p:sp>
        <p:sp>
          <p:nvSpPr>
            <p:cNvPr id="5" name="Text Box 77"/>
            <p:cNvSpPr txBox="1">
              <a:spLocks noChangeArrowheads="1"/>
            </p:cNvSpPr>
            <p:nvPr/>
          </p:nvSpPr>
          <p:spPr bwMode="auto">
            <a:xfrm>
              <a:off x="5804302" y="1552075"/>
              <a:ext cx="131827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sz="1200" dirty="0">
                  <a:latin typeface="+mj-lt"/>
                  <a:cs typeface="Times New Roman" pitchFamily="18" charset="0"/>
                </a:rPr>
                <a:t>Superficial pyramidal</a:t>
              </a:r>
            </a:p>
          </p:txBody>
        </p:sp>
        <p:sp>
          <p:nvSpPr>
            <p:cNvPr id="6" name="Text Box 78"/>
            <p:cNvSpPr txBox="1">
              <a:spLocks noChangeArrowheads="1"/>
            </p:cNvSpPr>
            <p:nvPr/>
          </p:nvSpPr>
          <p:spPr bwMode="auto">
            <a:xfrm>
              <a:off x="7267547" y="3615196"/>
              <a:ext cx="116311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sz="1200" dirty="0">
                  <a:latin typeface="+mj-lt"/>
                  <a:cs typeface="Times New Roman" pitchFamily="18" charset="0"/>
                </a:rPr>
                <a:t>Inhibitory interneuron</a:t>
              </a:r>
            </a:p>
          </p:txBody>
        </p:sp>
        <p:sp>
          <p:nvSpPr>
            <p:cNvPr id="7" name="Text Box 76"/>
            <p:cNvSpPr txBox="1">
              <a:spLocks noChangeArrowheads="1"/>
            </p:cNvSpPr>
            <p:nvPr/>
          </p:nvSpPr>
          <p:spPr bwMode="auto">
            <a:xfrm>
              <a:off x="6215217" y="4831605"/>
              <a:ext cx="109376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>
                  <a:latin typeface="+mj-lt"/>
                  <a:cs typeface="Times New Roman" pitchFamily="18" charset="0"/>
                </a:rPr>
                <a:t>Deep pyramidal</a:t>
              </a:r>
            </a:p>
          </p:txBody>
        </p:sp>
        <p:sp>
          <p:nvSpPr>
            <p:cNvPr id="8" name="Text Box 16"/>
            <p:cNvSpPr txBox="1">
              <a:spLocks noChangeArrowheads="1"/>
            </p:cNvSpPr>
            <p:nvPr/>
          </p:nvSpPr>
          <p:spPr bwMode="auto">
            <a:xfrm>
              <a:off x="7195611" y="3723881"/>
              <a:ext cx="208653" cy="236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+mj-lt"/>
                <a:cs typeface="Times New Roman" pitchFamily="18" charset="0"/>
              </a:endParaRPr>
            </a:p>
          </p:txBody>
        </p:sp>
        <p:sp>
          <p:nvSpPr>
            <p:cNvPr id="9" name="Text Box 22"/>
            <p:cNvSpPr txBox="1">
              <a:spLocks noChangeArrowheads="1"/>
            </p:cNvSpPr>
            <p:nvPr/>
          </p:nvSpPr>
          <p:spPr bwMode="auto">
            <a:xfrm>
              <a:off x="7044512" y="3455354"/>
              <a:ext cx="265558" cy="258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+mj-lt"/>
                <a:cs typeface="Times New Roman" pitchFamily="18" charset="0"/>
              </a:endParaRPr>
            </a:p>
          </p:txBody>
        </p:sp>
        <p:cxnSp>
          <p:nvCxnSpPr>
            <p:cNvPr id="11" name="AutoShape 62"/>
            <p:cNvCxnSpPr>
              <a:cxnSpLocks noChangeShapeType="1"/>
            </p:cNvCxnSpPr>
            <p:nvPr/>
          </p:nvCxnSpPr>
          <p:spPr bwMode="auto">
            <a:xfrm rot="10800000" flipH="1">
              <a:off x="6641406" y="2222772"/>
              <a:ext cx="84789" cy="991070"/>
            </a:xfrm>
            <a:prstGeom prst="curvedConnector3">
              <a:avLst>
                <a:gd name="adj1" fmla="val -28441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2" name="AutoShape 71"/>
            <p:cNvCxnSpPr>
              <a:cxnSpLocks noChangeShapeType="1"/>
            </p:cNvCxnSpPr>
            <p:nvPr/>
          </p:nvCxnSpPr>
          <p:spPr bwMode="auto">
            <a:xfrm rot="5400000" flipH="1" flipV="1">
              <a:off x="6995354" y="4040462"/>
              <a:ext cx="384452" cy="297829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3" name="AutoShape 61"/>
            <p:cNvCxnSpPr>
              <a:cxnSpLocks noChangeShapeType="1"/>
            </p:cNvCxnSpPr>
            <p:nvPr/>
          </p:nvCxnSpPr>
          <p:spPr bwMode="auto">
            <a:xfrm rot="5400000">
              <a:off x="7170107" y="4198220"/>
              <a:ext cx="473539" cy="347467"/>
            </a:xfrm>
            <a:prstGeom prst="curvedConnector2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14" name="AutoShape 55"/>
            <p:cNvCxnSpPr>
              <a:cxnSpLocks noChangeShapeType="1"/>
            </p:cNvCxnSpPr>
            <p:nvPr/>
          </p:nvCxnSpPr>
          <p:spPr bwMode="auto">
            <a:xfrm rot="16200000" flipH="1">
              <a:off x="6808616" y="3636423"/>
              <a:ext cx="325306" cy="297829"/>
            </a:xfrm>
            <a:prstGeom prst="curvedConnector2">
              <a:avLst/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  <p:cxnSp>
          <p:nvCxnSpPr>
            <p:cNvPr id="15" name="AutoShape 60"/>
            <p:cNvCxnSpPr>
              <a:cxnSpLocks noChangeShapeType="1"/>
            </p:cNvCxnSpPr>
            <p:nvPr/>
          </p:nvCxnSpPr>
          <p:spPr bwMode="auto">
            <a:xfrm>
              <a:off x="7164317" y="2222772"/>
              <a:ext cx="84789" cy="991070"/>
            </a:xfrm>
            <a:prstGeom prst="curvedConnector3">
              <a:avLst>
                <a:gd name="adj1" fmla="val 384410"/>
              </a:avLst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</p:spPr>
        </p:cxnSp>
        <p:cxnSp>
          <p:nvCxnSpPr>
            <p:cNvPr id="16" name="AutoShape 71"/>
            <p:cNvCxnSpPr>
              <a:cxnSpLocks noChangeShapeType="1"/>
            </p:cNvCxnSpPr>
            <p:nvPr/>
          </p:nvCxnSpPr>
          <p:spPr bwMode="auto">
            <a:xfrm>
              <a:off x="7358798" y="3327180"/>
              <a:ext cx="231645" cy="384452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7" name="AutoShape 35"/>
            <p:cNvSpPr>
              <a:spLocks noChangeArrowheads="1"/>
            </p:cNvSpPr>
            <p:nvPr/>
          </p:nvSpPr>
          <p:spPr bwMode="auto">
            <a:xfrm>
              <a:off x="6698863" y="1985818"/>
              <a:ext cx="463289" cy="473906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200">
                <a:latin typeface="+mj-lt"/>
                <a:cs typeface="Times New Roman" pitchFamily="18" charset="0"/>
              </a:endParaRPr>
            </a:p>
          </p:txBody>
        </p:sp>
        <p:sp>
          <p:nvSpPr>
            <p:cNvPr id="18" name="AutoShape 35"/>
            <p:cNvSpPr>
              <a:spLocks noChangeArrowheads="1"/>
            </p:cNvSpPr>
            <p:nvPr/>
          </p:nvSpPr>
          <p:spPr bwMode="auto">
            <a:xfrm>
              <a:off x="6698863" y="4234119"/>
              <a:ext cx="463289" cy="473906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200">
                <a:latin typeface="+mj-lt"/>
                <a:cs typeface="Times New Roman" pitchFamily="18" charset="0"/>
              </a:endParaRPr>
            </a:p>
          </p:txBody>
        </p:sp>
        <p:sp>
          <p:nvSpPr>
            <p:cNvPr id="19" name="12-Point Star 18"/>
            <p:cNvSpPr/>
            <p:nvPr/>
          </p:nvSpPr>
          <p:spPr>
            <a:xfrm>
              <a:off x="6698863" y="3110335"/>
              <a:ext cx="463289" cy="414025"/>
            </a:xfrm>
            <a:prstGeom prst="star12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+mj-lt"/>
                <a:cs typeface="Times New Roman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7230472" y="3646400"/>
              <a:ext cx="328786" cy="35113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+mj-lt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570812" y="5643161"/>
              <a:ext cx="24416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4-subpopulation</a:t>
              </a:r>
            </a:p>
            <a:p>
              <a:r>
                <a:rPr lang="en-US" dirty="0" smtClean="0"/>
                <a:t>Canonical Microcircuit</a:t>
              </a:r>
              <a:endParaRPr lang="en-US" dirty="0"/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 flipH="1">
              <a:off x="5006715" y="4703366"/>
              <a:ext cx="2129856" cy="3545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6994003" y="2092901"/>
              <a:ext cx="983226" cy="0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4920606" y="4177741"/>
              <a:ext cx="11901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latin typeface="+mj-lt"/>
                </a:rPr>
                <a:t>Backward</a:t>
              </a:r>
            </a:p>
            <a:p>
              <a:r>
                <a:rPr lang="en-US" sz="1200" i="1" dirty="0" smtClean="0">
                  <a:latin typeface="+mj-lt"/>
                </a:rPr>
                <a:t>Extrinsic Output</a:t>
              </a:r>
              <a:endParaRPr lang="en-US" sz="1200" i="1" dirty="0">
                <a:latin typeface="+mj-lt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603603" y="1650449"/>
              <a:ext cx="11901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latin typeface="+mj-lt"/>
                </a:rPr>
                <a:t>Forward</a:t>
              </a:r>
            </a:p>
            <a:p>
              <a:r>
                <a:rPr lang="en-US" sz="1200" i="1" dirty="0" smtClean="0">
                  <a:latin typeface="+mj-lt"/>
                </a:rPr>
                <a:t>Extrinsic Output</a:t>
              </a:r>
              <a:endParaRPr lang="en-US" sz="1200" i="1" dirty="0">
                <a:latin typeface="+mj-lt"/>
              </a:endParaRPr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6748196" y="2392787"/>
              <a:ext cx="148958" cy="191729"/>
              <a:chOff x="4547418" y="1700981"/>
              <a:chExt cx="148958" cy="191729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4547418" y="1715729"/>
                <a:ext cx="45719" cy="17698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4650657" y="1700981"/>
                <a:ext cx="45719" cy="17698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 rot="3755619">
              <a:off x="6977861" y="2153729"/>
              <a:ext cx="141920" cy="204964"/>
              <a:chOff x="4886631" y="1912374"/>
              <a:chExt cx="148958" cy="181897"/>
            </a:xfrm>
          </p:grpSpPr>
          <p:sp>
            <p:nvSpPr>
              <p:cNvPr id="107" name="Oval 106"/>
              <p:cNvSpPr/>
              <p:nvPr/>
            </p:nvSpPr>
            <p:spPr>
              <a:xfrm>
                <a:off x="4886631" y="1917290"/>
                <a:ext cx="45719" cy="17698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4989870" y="1912374"/>
                <a:ext cx="45719" cy="17698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9" name="Group 108"/>
            <p:cNvGrpSpPr/>
            <p:nvPr/>
          </p:nvGrpSpPr>
          <p:grpSpPr>
            <a:xfrm>
              <a:off x="6998918" y="2387870"/>
              <a:ext cx="148958" cy="181897"/>
              <a:chOff x="4503173" y="1155290"/>
              <a:chExt cx="148958" cy="181897"/>
            </a:xfrm>
          </p:grpSpPr>
          <p:sp>
            <p:nvSpPr>
              <p:cNvPr id="110" name="Oval 109"/>
              <p:cNvSpPr/>
              <p:nvPr/>
            </p:nvSpPr>
            <p:spPr>
              <a:xfrm>
                <a:off x="4503173" y="1160206"/>
                <a:ext cx="45719" cy="17698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4606412" y="1155290"/>
                <a:ext cx="45719" cy="17698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8" name="Group 117"/>
            <p:cNvGrpSpPr/>
            <p:nvPr/>
          </p:nvGrpSpPr>
          <p:grpSpPr>
            <a:xfrm rot="2809691">
              <a:off x="6658617" y="3300554"/>
              <a:ext cx="220591" cy="225997"/>
              <a:chOff x="4547418" y="1700981"/>
              <a:chExt cx="148958" cy="191729"/>
            </a:xfrm>
          </p:grpSpPr>
          <p:sp>
            <p:nvSpPr>
              <p:cNvPr id="119" name="Oval 118"/>
              <p:cNvSpPr/>
              <p:nvPr/>
            </p:nvSpPr>
            <p:spPr>
              <a:xfrm>
                <a:off x="4547418" y="1715729"/>
                <a:ext cx="45719" cy="17698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4650657" y="1700981"/>
                <a:ext cx="45719" cy="17698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 rot="3755619">
              <a:off x="7051603" y="3181200"/>
              <a:ext cx="141920" cy="204964"/>
              <a:chOff x="4886631" y="1912374"/>
              <a:chExt cx="148958" cy="181897"/>
            </a:xfrm>
          </p:grpSpPr>
          <p:sp>
            <p:nvSpPr>
              <p:cNvPr id="122" name="Oval 121"/>
              <p:cNvSpPr/>
              <p:nvPr/>
            </p:nvSpPr>
            <p:spPr>
              <a:xfrm>
                <a:off x="4886631" y="1917290"/>
                <a:ext cx="45719" cy="17698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4989870" y="1912374"/>
                <a:ext cx="45719" cy="17698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4" name="Group 123"/>
            <p:cNvGrpSpPr/>
            <p:nvPr/>
          </p:nvGrpSpPr>
          <p:grpSpPr>
            <a:xfrm>
              <a:off x="7072660" y="3415341"/>
              <a:ext cx="148958" cy="181897"/>
              <a:chOff x="4503173" y="1155290"/>
              <a:chExt cx="148958" cy="181897"/>
            </a:xfrm>
          </p:grpSpPr>
          <p:sp>
            <p:nvSpPr>
              <p:cNvPr id="125" name="Oval 124"/>
              <p:cNvSpPr/>
              <p:nvPr/>
            </p:nvSpPr>
            <p:spPr>
              <a:xfrm>
                <a:off x="4503173" y="1160206"/>
                <a:ext cx="45719" cy="17698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4606412" y="1155290"/>
                <a:ext cx="45719" cy="17698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" name="Group 126"/>
            <p:cNvGrpSpPr/>
            <p:nvPr/>
          </p:nvGrpSpPr>
          <p:grpSpPr>
            <a:xfrm>
              <a:off x="6679370" y="4369070"/>
              <a:ext cx="148958" cy="191729"/>
              <a:chOff x="4547418" y="1700981"/>
              <a:chExt cx="148958" cy="191729"/>
            </a:xfrm>
          </p:grpSpPr>
          <p:sp>
            <p:nvSpPr>
              <p:cNvPr id="128" name="Oval 127"/>
              <p:cNvSpPr/>
              <p:nvPr/>
            </p:nvSpPr>
            <p:spPr>
              <a:xfrm>
                <a:off x="4547418" y="1715729"/>
                <a:ext cx="45719" cy="17698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4650657" y="1700981"/>
                <a:ext cx="45719" cy="17698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0" name="Group 129"/>
            <p:cNvGrpSpPr/>
            <p:nvPr/>
          </p:nvGrpSpPr>
          <p:grpSpPr>
            <a:xfrm rot="3755619">
              <a:off x="6653397" y="4631457"/>
              <a:ext cx="141920" cy="204964"/>
              <a:chOff x="4886631" y="1912374"/>
              <a:chExt cx="148958" cy="181897"/>
            </a:xfrm>
          </p:grpSpPr>
          <p:sp>
            <p:nvSpPr>
              <p:cNvPr id="131" name="Oval 130"/>
              <p:cNvSpPr/>
              <p:nvPr/>
            </p:nvSpPr>
            <p:spPr>
              <a:xfrm>
                <a:off x="4886631" y="1917290"/>
                <a:ext cx="45719" cy="17698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4989870" y="1912374"/>
                <a:ext cx="45719" cy="17698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3" name="Group 132"/>
            <p:cNvGrpSpPr/>
            <p:nvPr/>
          </p:nvGrpSpPr>
          <p:grpSpPr>
            <a:xfrm>
              <a:off x="6949757" y="4639457"/>
              <a:ext cx="148958" cy="181897"/>
              <a:chOff x="4503173" y="1155290"/>
              <a:chExt cx="148958" cy="181897"/>
            </a:xfrm>
          </p:grpSpPr>
          <p:sp>
            <p:nvSpPr>
              <p:cNvPr id="134" name="Oval 133"/>
              <p:cNvSpPr/>
              <p:nvPr/>
            </p:nvSpPr>
            <p:spPr>
              <a:xfrm>
                <a:off x="4503173" y="1160206"/>
                <a:ext cx="45719" cy="17698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4606412" y="1155290"/>
                <a:ext cx="45719" cy="17698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6" name="Group 135"/>
            <p:cNvGrpSpPr/>
            <p:nvPr/>
          </p:nvGrpSpPr>
          <p:grpSpPr>
            <a:xfrm rot="2809691">
              <a:off x="7373045" y="3642608"/>
              <a:ext cx="243583" cy="150658"/>
              <a:chOff x="4547418" y="1700981"/>
              <a:chExt cx="148958" cy="191729"/>
            </a:xfrm>
          </p:grpSpPr>
          <p:sp>
            <p:nvSpPr>
              <p:cNvPr id="137" name="Oval 136"/>
              <p:cNvSpPr/>
              <p:nvPr/>
            </p:nvSpPr>
            <p:spPr>
              <a:xfrm>
                <a:off x="4547418" y="1715729"/>
                <a:ext cx="45719" cy="17698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4650657" y="1700981"/>
                <a:ext cx="45719" cy="17698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9" name="Group 138"/>
            <p:cNvGrpSpPr/>
            <p:nvPr/>
          </p:nvGrpSpPr>
          <p:grpSpPr>
            <a:xfrm rot="3755619">
              <a:off x="7199087" y="3761303"/>
              <a:ext cx="141920" cy="204964"/>
              <a:chOff x="4886631" y="1912374"/>
              <a:chExt cx="148958" cy="181897"/>
            </a:xfrm>
          </p:grpSpPr>
          <p:sp>
            <p:nvSpPr>
              <p:cNvPr id="140" name="Oval 139"/>
              <p:cNvSpPr/>
              <p:nvPr/>
            </p:nvSpPr>
            <p:spPr>
              <a:xfrm>
                <a:off x="4886631" y="1917290"/>
                <a:ext cx="45719" cy="17698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4989870" y="1912374"/>
                <a:ext cx="45719" cy="17698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2" name="Group 141"/>
            <p:cNvGrpSpPr/>
            <p:nvPr/>
          </p:nvGrpSpPr>
          <p:grpSpPr>
            <a:xfrm>
              <a:off x="7397124" y="3916786"/>
              <a:ext cx="148958" cy="181897"/>
              <a:chOff x="4503173" y="1155290"/>
              <a:chExt cx="148958" cy="181897"/>
            </a:xfrm>
          </p:grpSpPr>
          <p:sp>
            <p:nvSpPr>
              <p:cNvPr id="143" name="Oval 142"/>
              <p:cNvSpPr/>
              <p:nvPr/>
            </p:nvSpPr>
            <p:spPr>
              <a:xfrm>
                <a:off x="4503173" y="1160206"/>
                <a:ext cx="45719" cy="17698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4606412" y="1155290"/>
                <a:ext cx="45719" cy="17698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4643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63" b="2153"/>
            <a:stretch/>
          </p:blipFill>
          <p:spPr bwMode="auto">
            <a:xfrm>
              <a:off x="4953663" y="0"/>
              <a:ext cx="4190337" cy="946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099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/>
        </p:nvSpPr>
        <p:spPr>
          <a:xfrm>
            <a:off x="723590" y="2590446"/>
            <a:ext cx="5522685" cy="3933372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Picture 2" descr="http://www.georgiapainphysicians.com/downloads/m1_slides/6.%20Synapse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1446" t="1512" r="18519" b="5816"/>
          <a:stretch>
            <a:fillRect/>
          </a:stretch>
        </p:blipFill>
        <p:spPr bwMode="auto">
          <a:xfrm rot="16200000">
            <a:off x="2085440" y="2670923"/>
            <a:ext cx="2663880" cy="3873689"/>
          </a:xfrm>
          <a:prstGeom prst="rect">
            <a:avLst/>
          </a:prstGeom>
          <a:noFill/>
          <a:effectLst>
            <a:outerShdw blurRad="101600" dist="139700" dir="8340000" sx="1000" sy="1000" algn="ctr" rotWithShape="0">
              <a:srgbClr val="000000"/>
            </a:outerShdw>
          </a:effectLst>
        </p:spPr>
      </p:pic>
      <p:cxnSp>
        <p:nvCxnSpPr>
          <p:cNvPr id="25" name="Straight Arrow Connector 24"/>
          <p:cNvCxnSpPr/>
          <p:nvPr/>
        </p:nvCxnSpPr>
        <p:spPr bwMode="auto">
          <a:xfrm rot="10800000">
            <a:off x="3323167" y="1891767"/>
            <a:ext cx="885977" cy="111205"/>
          </a:xfrm>
          <a:prstGeom prst="straightConnector1">
            <a:avLst/>
          </a:prstGeom>
          <a:ln w="25400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3562017" y="4590056"/>
            <a:ext cx="144258" cy="13487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3629279" y="4683160"/>
            <a:ext cx="159657" cy="145143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3576709" y="5141599"/>
            <a:ext cx="144258" cy="13487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3448027" y="4400130"/>
            <a:ext cx="159657" cy="145143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3533166" y="4945656"/>
            <a:ext cx="144258" cy="13487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blue_brain_2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33000" contrast="44000"/>
          </a:blip>
          <a:stretch>
            <a:fillRect/>
          </a:stretch>
        </p:blipFill>
        <p:spPr bwMode="auto">
          <a:xfrm>
            <a:off x="537029" y="902833"/>
            <a:ext cx="3879780" cy="2827193"/>
          </a:xfrm>
          <a:prstGeom prst="rect">
            <a:avLst/>
          </a:prstGeom>
          <a:effectLst>
            <a:outerShdw blurRad="165100" dist="50800" dir="7260000" sx="105000" sy="105000" algn="ctr" rotWithShape="0">
              <a:srgbClr val="000000">
                <a:alpha val="52000"/>
              </a:srgbClr>
            </a:outerShdw>
          </a:effectLst>
        </p:spPr>
      </p:pic>
      <p:sp>
        <p:nvSpPr>
          <p:cNvPr id="39" name="Oval 38"/>
          <p:cNvSpPr/>
          <p:nvPr/>
        </p:nvSpPr>
        <p:spPr>
          <a:xfrm>
            <a:off x="2046516" y="2184401"/>
            <a:ext cx="406398" cy="4136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2910114" y="1640114"/>
            <a:ext cx="377371" cy="399143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3" name="Straight Connector 42"/>
          <p:cNvCxnSpPr>
            <a:stCxn id="39" idx="3"/>
            <a:endCxn id="20" idx="2"/>
          </p:cNvCxnSpPr>
          <p:nvPr/>
        </p:nvCxnSpPr>
        <p:spPr>
          <a:xfrm rot="5400000">
            <a:off x="404985" y="2856084"/>
            <a:ext cx="2019653" cy="1382442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39" idx="7"/>
            <a:endCxn id="20" idx="7"/>
          </p:cNvCxnSpPr>
          <p:nvPr/>
        </p:nvCxnSpPr>
        <p:spPr>
          <a:xfrm rot="16200000" flipH="1">
            <a:off x="3454699" y="1183678"/>
            <a:ext cx="921496" cy="3044098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884932" y="860322"/>
            <a:ext cx="1840818" cy="30777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/>
              <a:t>Milliseconds: M/EEG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7218" y="297315"/>
            <a:ext cx="728840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dirty="0" smtClean="0">
                <a:latin typeface="+mn-lt"/>
                <a:cs typeface="Arial" charset="0"/>
              </a:rPr>
              <a:t>Connectivity from EEG/LFP Data: Dynamic Causal Models</a:t>
            </a:r>
            <a:endParaRPr lang="en-GB" sz="2400" dirty="0">
              <a:latin typeface="+mn-lt"/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66484" y="1274066"/>
            <a:ext cx="4302087" cy="4047101"/>
            <a:chOff x="4566484" y="1274066"/>
            <a:chExt cx="4302087" cy="4047101"/>
          </a:xfrm>
        </p:grpSpPr>
        <p:pic>
          <p:nvPicPr>
            <p:cNvPr id="19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85571" y="1274066"/>
              <a:ext cx="1992313" cy="1036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Line 18"/>
            <p:cNvSpPr>
              <a:spLocks noChangeShapeType="1"/>
            </p:cNvSpPr>
            <p:nvPr/>
          </p:nvSpPr>
          <p:spPr bwMode="auto">
            <a:xfrm>
              <a:off x="4895096" y="1421704"/>
              <a:ext cx="3175" cy="1014412"/>
            </a:xfrm>
            <a:prstGeom prst="line">
              <a:avLst/>
            </a:prstGeom>
            <a:noFill/>
            <a:ln w="11113" cap="rnd">
              <a:solidFill>
                <a:srgbClr val="4F81BD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558ED5"/>
                </a:solidFill>
              </a:endParaRPr>
            </a:p>
          </p:txBody>
        </p:sp>
        <p:sp>
          <p:nvSpPr>
            <p:cNvPr id="27" name="Rectangle 19"/>
            <p:cNvSpPr>
              <a:spLocks noChangeArrowheads="1"/>
            </p:cNvSpPr>
            <p:nvPr/>
          </p:nvSpPr>
          <p:spPr bwMode="auto">
            <a:xfrm>
              <a:off x="4566484" y="1772541"/>
              <a:ext cx="27938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400" b="1" dirty="0">
                  <a:solidFill>
                    <a:srgbClr val="558ED5"/>
                  </a:solidFill>
                </a:rPr>
                <a:t>mV</a:t>
              </a:r>
              <a:endParaRPr lang="en-GB" sz="3600" dirty="0">
                <a:solidFill>
                  <a:srgbClr val="558ED5"/>
                </a:solidFill>
              </a:endParaRPr>
            </a:p>
          </p:txBody>
        </p:sp>
        <p:pic>
          <p:nvPicPr>
            <p:cNvPr id="28" name="Picture 20" descr="freq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26971" y="2722430"/>
              <a:ext cx="2641600" cy="2598737"/>
            </a:xfrm>
            <a:prstGeom prst="rect">
              <a:avLst/>
            </a:prstGeom>
            <a:noFill/>
          </p:spPr>
        </p:pic>
        <p:sp>
          <p:nvSpPr>
            <p:cNvPr id="29" name="Rectangle 19"/>
            <p:cNvSpPr>
              <a:spLocks noChangeArrowheads="1"/>
            </p:cNvSpPr>
            <p:nvPr/>
          </p:nvSpPr>
          <p:spPr bwMode="auto">
            <a:xfrm>
              <a:off x="5988843" y="2207139"/>
              <a:ext cx="371897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400" b="1" dirty="0" smtClean="0">
                  <a:solidFill>
                    <a:srgbClr val="558ED5"/>
                  </a:solidFill>
                </a:rPr>
                <a:t>time</a:t>
              </a:r>
              <a:endParaRPr lang="en-GB" sz="3600" dirty="0">
                <a:solidFill>
                  <a:srgbClr val="558ED5"/>
                </a:solidFill>
              </a:endParaRPr>
            </a:p>
          </p:txBody>
        </p:sp>
        <p:sp>
          <p:nvSpPr>
            <p:cNvPr id="30" name="Line 18"/>
            <p:cNvSpPr>
              <a:spLocks noChangeShapeType="1"/>
            </p:cNvSpPr>
            <p:nvPr/>
          </p:nvSpPr>
          <p:spPr bwMode="auto">
            <a:xfrm flipV="1">
              <a:off x="4903454" y="1857803"/>
              <a:ext cx="2210670" cy="23516"/>
            </a:xfrm>
            <a:prstGeom prst="line">
              <a:avLst/>
            </a:prstGeom>
            <a:noFill/>
            <a:ln w="11113" cap="rnd">
              <a:solidFill>
                <a:srgbClr val="4F81BD"/>
              </a:solidFill>
              <a:round/>
              <a:headEnd type="none"/>
              <a:tailEnd type="arrow"/>
            </a:ln>
          </p:spPr>
          <p:txBody>
            <a:bodyPr/>
            <a:lstStyle/>
            <a:p>
              <a:endParaRPr lang="en-GB">
                <a:solidFill>
                  <a:srgbClr val="558ED5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806911" y="5505253"/>
            <a:ext cx="32239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558ED5"/>
                </a:solidFill>
              </a:rPr>
              <a:t>Event related potentials &amp; Oscillations of different frequencies</a:t>
            </a:r>
          </a:p>
          <a:p>
            <a:pPr algn="r"/>
            <a:r>
              <a:rPr lang="en-US" sz="1200" b="1" dirty="0">
                <a:solidFill>
                  <a:srgbClr val="558ED5"/>
                </a:solidFill>
              </a:rPr>
              <a:t>Implicated in specific cognitive tasks/regions</a:t>
            </a:r>
          </a:p>
          <a:p>
            <a:pPr algn="r"/>
            <a:r>
              <a:rPr lang="en-US" sz="1200" b="1" dirty="0" err="1">
                <a:solidFill>
                  <a:srgbClr val="558ED5"/>
                </a:solidFill>
              </a:rPr>
              <a:t>Eg</a:t>
            </a:r>
            <a:r>
              <a:rPr lang="en-US" sz="1200" b="1" dirty="0">
                <a:solidFill>
                  <a:srgbClr val="558ED5"/>
                </a:solidFill>
              </a:rPr>
              <a:t>. Hippocampal Theta (4 – 8 Hz) &amp; </a:t>
            </a:r>
            <a:r>
              <a:rPr lang="en-US" sz="1200" b="1" dirty="0" smtClean="0">
                <a:solidFill>
                  <a:srgbClr val="558ED5"/>
                </a:solidFill>
              </a:rPr>
              <a:t>Sensory </a:t>
            </a:r>
            <a:r>
              <a:rPr lang="en-US" sz="1200" b="1" dirty="0">
                <a:solidFill>
                  <a:srgbClr val="558ED5"/>
                </a:solidFill>
              </a:rPr>
              <a:t>Gamma (30 – 60 Hz)</a:t>
            </a:r>
          </a:p>
          <a:p>
            <a:pPr algn="r"/>
            <a:endParaRPr lang="en-US" sz="1600" b="1" dirty="0">
              <a:solidFill>
                <a:srgbClr val="558ED5"/>
              </a:solidFill>
            </a:endParaRP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1253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0.0177 -0.03402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-17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59259E-6 L 0.03455 0.010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" y="5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07407E-6 L 0.03958 -0.0532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" y="-27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09 -0.02337 L 0.04792 0.0238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" y="24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L 0.04497 -0.0050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7" grpId="1" animBg="1"/>
      <p:bldP spid="18" grpId="0" animBg="1"/>
      <p:bldP spid="18" grpId="1" animBg="1"/>
      <p:bldP spid="24" grpId="0" animBg="1"/>
      <p:bldP spid="24" grpId="1" animBg="1"/>
      <p:bldP spid="34" grpId="0" animBg="1"/>
      <p:bldP spid="34" grpId="1" animBg="1"/>
      <p:bldP spid="35" grpId="0" animBg="1"/>
      <p:bldP spid="35" grpId="1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35"/>
          <p:cNvSpPr>
            <a:spLocks noChangeArrowheads="1"/>
          </p:cNvSpPr>
          <p:nvPr/>
        </p:nvSpPr>
        <p:spPr bwMode="auto">
          <a:xfrm>
            <a:off x="2241802" y="3736167"/>
            <a:ext cx="558046" cy="719396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200">
              <a:latin typeface="+mj-lt"/>
              <a:cs typeface="Times New Roman" pitchFamily="18" charset="0"/>
            </a:endParaRPr>
          </a:p>
        </p:txBody>
      </p:sp>
      <p:sp>
        <p:nvSpPr>
          <p:cNvPr id="24" name="Text Box 75"/>
          <p:cNvSpPr txBox="1">
            <a:spLocks noChangeArrowheads="1"/>
          </p:cNvSpPr>
          <p:nvPr/>
        </p:nvSpPr>
        <p:spPr bwMode="auto">
          <a:xfrm>
            <a:off x="2621353" y="2536759"/>
            <a:ext cx="11854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latin typeface="+mj-lt"/>
                <a:cs typeface="Times New Roman" pitchFamily="18" charset="0"/>
              </a:rPr>
              <a:t>Spiny </a:t>
            </a:r>
            <a:r>
              <a:rPr lang="en-GB" sz="1200" dirty="0" smtClean="0">
                <a:latin typeface="+mj-lt"/>
                <a:cs typeface="Times New Roman" pitchFamily="18" charset="0"/>
              </a:rPr>
              <a:t>stellate </a:t>
            </a:r>
            <a:endParaRPr lang="en-GB" sz="1200" dirty="0">
              <a:latin typeface="+mj-lt"/>
              <a:cs typeface="Times New Roman" pitchFamily="18" charset="0"/>
            </a:endParaRPr>
          </a:p>
        </p:txBody>
      </p:sp>
      <p:sp>
        <p:nvSpPr>
          <p:cNvPr id="25" name="Text Box 77"/>
          <p:cNvSpPr txBox="1">
            <a:spLocks noChangeArrowheads="1"/>
          </p:cNvSpPr>
          <p:nvPr/>
        </p:nvSpPr>
        <p:spPr bwMode="auto">
          <a:xfrm>
            <a:off x="2003144" y="4509394"/>
            <a:ext cx="10564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200" dirty="0" smtClean="0">
                <a:latin typeface="+mj-lt"/>
                <a:cs typeface="Times New Roman" pitchFamily="18" charset="0"/>
              </a:rPr>
              <a:t>Pyramidal cells</a:t>
            </a:r>
            <a:endParaRPr lang="en-GB" sz="1200" dirty="0">
              <a:latin typeface="+mj-lt"/>
              <a:cs typeface="Times New Roman" pitchFamily="18" charset="0"/>
            </a:endParaRPr>
          </a:p>
        </p:txBody>
      </p:sp>
      <p:sp>
        <p:nvSpPr>
          <p:cNvPr id="26" name="Text Box 78"/>
          <p:cNvSpPr txBox="1">
            <a:spLocks noChangeArrowheads="1"/>
          </p:cNvSpPr>
          <p:nvPr/>
        </p:nvSpPr>
        <p:spPr bwMode="auto">
          <a:xfrm>
            <a:off x="1983376" y="1261848"/>
            <a:ext cx="13711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solidFill>
                  <a:srgbClr val="FF3300"/>
                </a:solidFill>
                <a:latin typeface="+mj-lt"/>
                <a:cs typeface="Times New Roman" pitchFamily="18" charset="0"/>
              </a:rPr>
              <a:t>Inhibitory interneuron</a:t>
            </a:r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953808" y="4516547"/>
            <a:ext cx="251328" cy="35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j-lt"/>
              <a:cs typeface="Times New Roman" pitchFamily="18" charset="0"/>
            </a:endParaRP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2736274" y="3257579"/>
            <a:ext cx="319872" cy="391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j-lt"/>
              <a:cs typeface="Times New Roman" pitchFamily="18" charset="0"/>
            </a:endParaRPr>
          </a:p>
        </p:txBody>
      </p:sp>
      <p:sp>
        <p:nvSpPr>
          <p:cNvPr id="29" name="Text Box 16"/>
          <p:cNvSpPr txBox="1">
            <a:spLocks noChangeArrowheads="1"/>
          </p:cNvSpPr>
          <p:nvPr/>
        </p:nvSpPr>
        <p:spPr bwMode="auto">
          <a:xfrm>
            <a:off x="2709910" y="2303498"/>
            <a:ext cx="251328" cy="35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j-lt"/>
              <a:cs typeface="Times New Roman" pitchFamily="18" charset="0"/>
            </a:endParaRPr>
          </a:p>
        </p:txBody>
      </p:sp>
      <p:cxnSp>
        <p:nvCxnSpPr>
          <p:cNvPr id="30" name="AutoShape 62"/>
          <p:cNvCxnSpPr>
            <a:cxnSpLocks noChangeShapeType="1"/>
          </p:cNvCxnSpPr>
          <p:nvPr/>
        </p:nvCxnSpPr>
        <p:spPr bwMode="auto">
          <a:xfrm rot="10800000" flipV="1">
            <a:off x="2373342" y="3153246"/>
            <a:ext cx="173215" cy="563256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1" name="AutoShape 55"/>
          <p:cNvCxnSpPr>
            <a:cxnSpLocks noChangeShapeType="1"/>
          </p:cNvCxnSpPr>
          <p:nvPr/>
        </p:nvCxnSpPr>
        <p:spPr bwMode="auto">
          <a:xfrm rot="10800000" flipH="1">
            <a:off x="2115841" y="2210591"/>
            <a:ext cx="21913" cy="1885275"/>
          </a:xfrm>
          <a:prstGeom prst="curvedConnector3">
            <a:avLst>
              <a:gd name="adj1" fmla="val -1679880"/>
            </a:avLst>
          </a:prstGeom>
          <a:noFill/>
          <a:ln w="19050">
            <a:solidFill>
              <a:srgbClr val="FF3300"/>
            </a:solidFill>
            <a:round/>
            <a:headEnd type="triangle" w="med" len="med"/>
            <a:tailEnd/>
          </a:ln>
        </p:spPr>
      </p:cxnSp>
      <p:cxnSp>
        <p:nvCxnSpPr>
          <p:cNvPr id="32" name="AutoShape 60"/>
          <p:cNvCxnSpPr>
            <a:cxnSpLocks noChangeShapeType="1"/>
          </p:cNvCxnSpPr>
          <p:nvPr/>
        </p:nvCxnSpPr>
        <p:spPr bwMode="auto">
          <a:xfrm flipV="1">
            <a:off x="2817653" y="3413188"/>
            <a:ext cx="329285" cy="781000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33" name="12-Point Star 32"/>
          <p:cNvSpPr/>
          <p:nvPr/>
        </p:nvSpPr>
        <p:spPr>
          <a:xfrm rot="11461389">
            <a:off x="2680843" y="2874062"/>
            <a:ext cx="464518" cy="452528"/>
          </a:xfrm>
          <a:prstGeom prst="star12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+mj-lt"/>
              <a:cs typeface="Times New Roman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 rot="5612858">
            <a:off x="2345516" y="2154764"/>
            <a:ext cx="378345" cy="3959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+mj-lt"/>
              <a:cs typeface="Times New Roman" pitchFamily="18" charset="0"/>
            </a:endParaRPr>
          </a:p>
        </p:txBody>
      </p:sp>
      <p:cxnSp>
        <p:nvCxnSpPr>
          <p:cNvPr id="35" name="AutoShape 71"/>
          <p:cNvCxnSpPr>
            <a:cxnSpLocks noChangeShapeType="1"/>
          </p:cNvCxnSpPr>
          <p:nvPr/>
        </p:nvCxnSpPr>
        <p:spPr bwMode="auto">
          <a:xfrm rot="10800000" flipH="1">
            <a:off x="2243662" y="2477609"/>
            <a:ext cx="5360" cy="1618255"/>
          </a:xfrm>
          <a:prstGeom prst="curvedConnector3">
            <a:avLst>
              <a:gd name="adj1" fmla="val -6867761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6" name="AutoShape 55"/>
          <p:cNvCxnSpPr>
            <a:cxnSpLocks noChangeShapeType="1"/>
          </p:cNvCxnSpPr>
          <p:nvPr/>
        </p:nvCxnSpPr>
        <p:spPr bwMode="auto">
          <a:xfrm flipH="1" flipV="1">
            <a:off x="2566057" y="2055797"/>
            <a:ext cx="185914" cy="201062"/>
          </a:xfrm>
          <a:prstGeom prst="curvedConnector4">
            <a:avLst>
              <a:gd name="adj1" fmla="val -118417"/>
              <a:gd name="adj2" fmla="val 218266"/>
            </a:avLst>
          </a:prstGeom>
          <a:noFill/>
          <a:ln w="19050">
            <a:solidFill>
              <a:srgbClr val="FF3300"/>
            </a:solidFill>
            <a:round/>
            <a:headEnd type="triangle" w="med" len="med"/>
            <a:tailEnd/>
          </a:ln>
        </p:spPr>
      </p:cxnSp>
      <p:sp>
        <p:nvSpPr>
          <p:cNvPr id="40" name="TextBox 39"/>
          <p:cNvSpPr txBox="1"/>
          <p:nvPr/>
        </p:nvSpPr>
        <p:spPr>
          <a:xfrm>
            <a:off x="678939" y="4552677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2768764" y="4414086"/>
            <a:ext cx="983226" cy="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3024725" y="3960833"/>
            <a:ext cx="1190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+mj-lt"/>
              </a:rPr>
              <a:t>Extrinsic Output</a:t>
            </a:r>
            <a:endParaRPr lang="en-US" sz="1200" i="1" dirty="0">
              <a:latin typeface="+mj-lt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355808" y="2069092"/>
            <a:ext cx="148958" cy="181897"/>
            <a:chOff x="4503173" y="1155290"/>
            <a:chExt cx="148958" cy="181897"/>
          </a:xfrm>
        </p:grpSpPr>
        <p:sp>
          <p:nvSpPr>
            <p:cNvPr id="61" name="Oval 60"/>
            <p:cNvSpPr/>
            <p:nvPr/>
          </p:nvSpPr>
          <p:spPr>
            <a:xfrm>
              <a:off x="4503173" y="1160206"/>
              <a:ext cx="45719" cy="176981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606412" y="1155290"/>
              <a:ext cx="45719" cy="176981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498376" y="2408306"/>
            <a:ext cx="148958" cy="191729"/>
            <a:chOff x="4547418" y="1700981"/>
            <a:chExt cx="148958" cy="191729"/>
          </a:xfrm>
        </p:grpSpPr>
        <p:sp>
          <p:nvSpPr>
            <p:cNvPr id="63" name="Oval 62"/>
            <p:cNvSpPr/>
            <p:nvPr/>
          </p:nvSpPr>
          <p:spPr>
            <a:xfrm>
              <a:off x="4547418" y="1715729"/>
              <a:ext cx="45719" cy="17698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4650657" y="1700981"/>
              <a:ext cx="45719" cy="17698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/>
          <p:cNvGrpSpPr/>
          <p:nvPr/>
        </p:nvGrpSpPr>
        <p:grpSpPr>
          <a:xfrm rot="3755619">
            <a:off x="2673964" y="3039403"/>
            <a:ext cx="141920" cy="204964"/>
            <a:chOff x="4886631" y="1912374"/>
            <a:chExt cx="148958" cy="181897"/>
          </a:xfrm>
        </p:grpSpPr>
        <p:sp>
          <p:nvSpPr>
            <p:cNvPr id="65" name="Oval 64"/>
            <p:cNvSpPr/>
            <p:nvPr/>
          </p:nvSpPr>
          <p:spPr>
            <a:xfrm>
              <a:off x="4886631" y="1917290"/>
              <a:ext cx="45719" cy="17698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4989870" y="1912374"/>
              <a:ext cx="45719" cy="17698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881833" y="2801595"/>
            <a:ext cx="148958" cy="181897"/>
            <a:chOff x="4503173" y="1155290"/>
            <a:chExt cx="148958" cy="181897"/>
          </a:xfrm>
        </p:grpSpPr>
        <p:sp>
          <p:nvSpPr>
            <p:cNvPr id="73" name="Oval 72"/>
            <p:cNvSpPr/>
            <p:nvPr/>
          </p:nvSpPr>
          <p:spPr>
            <a:xfrm>
              <a:off x="4503173" y="1160206"/>
              <a:ext cx="45719" cy="176981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4606412" y="1155290"/>
              <a:ext cx="45719" cy="176981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3024401" y="3140809"/>
            <a:ext cx="148958" cy="191729"/>
            <a:chOff x="4547418" y="1700981"/>
            <a:chExt cx="148958" cy="191729"/>
          </a:xfrm>
        </p:grpSpPr>
        <p:sp>
          <p:nvSpPr>
            <p:cNvPr id="76" name="Oval 75"/>
            <p:cNvSpPr/>
            <p:nvPr/>
          </p:nvSpPr>
          <p:spPr>
            <a:xfrm>
              <a:off x="4547418" y="1715729"/>
              <a:ext cx="45719" cy="17698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4650657" y="1700981"/>
              <a:ext cx="45719" cy="17698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 rot="3755619">
            <a:off x="2187268" y="4135700"/>
            <a:ext cx="141920" cy="204964"/>
            <a:chOff x="4886631" y="1912374"/>
            <a:chExt cx="148958" cy="181897"/>
          </a:xfrm>
        </p:grpSpPr>
        <p:sp>
          <p:nvSpPr>
            <p:cNvPr id="81" name="Oval 80"/>
            <p:cNvSpPr/>
            <p:nvPr/>
          </p:nvSpPr>
          <p:spPr>
            <a:xfrm>
              <a:off x="4886631" y="1917290"/>
              <a:ext cx="45719" cy="17698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4989870" y="1912374"/>
              <a:ext cx="45719" cy="17698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2296814" y="4379673"/>
            <a:ext cx="148958" cy="181897"/>
            <a:chOff x="4503173" y="1155290"/>
            <a:chExt cx="148958" cy="181897"/>
          </a:xfrm>
        </p:grpSpPr>
        <p:sp>
          <p:nvSpPr>
            <p:cNvPr id="84" name="Oval 83"/>
            <p:cNvSpPr/>
            <p:nvPr/>
          </p:nvSpPr>
          <p:spPr>
            <a:xfrm>
              <a:off x="4503173" y="1160206"/>
              <a:ext cx="45719" cy="176981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4606412" y="1155290"/>
              <a:ext cx="45719" cy="176981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2557369" y="4345261"/>
            <a:ext cx="148958" cy="191729"/>
            <a:chOff x="4547418" y="1700981"/>
            <a:chExt cx="148958" cy="191729"/>
          </a:xfrm>
        </p:grpSpPr>
        <p:sp>
          <p:nvSpPr>
            <p:cNvPr id="87" name="Oval 86"/>
            <p:cNvSpPr/>
            <p:nvPr/>
          </p:nvSpPr>
          <p:spPr>
            <a:xfrm>
              <a:off x="4547418" y="1715729"/>
              <a:ext cx="45719" cy="17698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4650657" y="1700981"/>
              <a:ext cx="45719" cy="17698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Group 88"/>
          <p:cNvGrpSpPr/>
          <p:nvPr/>
        </p:nvGrpSpPr>
        <p:grpSpPr>
          <a:xfrm rot="3755619">
            <a:off x="2256093" y="2346229"/>
            <a:ext cx="141920" cy="204964"/>
            <a:chOff x="4886631" y="1912374"/>
            <a:chExt cx="148958" cy="181897"/>
          </a:xfrm>
        </p:grpSpPr>
        <p:sp>
          <p:nvSpPr>
            <p:cNvPr id="90" name="Oval 89"/>
            <p:cNvSpPr/>
            <p:nvPr/>
          </p:nvSpPr>
          <p:spPr>
            <a:xfrm>
              <a:off x="4886631" y="1917290"/>
              <a:ext cx="45719" cy="17698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4989870" y="1912374"/>
              <a:ext cx="45719" cy="17698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3" name="Straight Connector 92"/>
          <p:cNvCxnSpPr/>
          <p:nvPr/>
        </p:nvCxnSpPr>
        <p:spPr>
          <a:xfrm>
            <a:off x="4388455" y="1276826"/>
            <a:ext cx="10327" cy="40312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7"/>
          <p:cNvSpPr txBox="1">
            <a:spLocks noChangeArrowheads="1"/>
          </p:cNvSpPr>
          <p:nvPr/>
        </p:nvSpPr>
        <p:spPr>
          <a:xfrm>
            <a:off x="148103" y="203736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latin typeface="+mn-lt"/>
                <a:cs typeface="+mn-cs"/>
              </a:rPr>
              <a:t>Predictive coding-based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latin typeface="+mn-lt"/>
                <a:cs typeface="+mn-cs"/>
              </a:rPr>
              <a:t>Neural </a:t>
            </a:r>
            <a:r>
              <a:rPr lang="en-US" sz="2800" dirty="0">
                <a:latin typeface="+mn-lt"/>
                <a:cs typeface="+mn-cs"/>
              </a:rPr>
              <a:t>Mass </a:t>
            </a:r>
            <a:r>
              <a:rPr lang="en-US" sz="2800" dirty="0" smtClean="0">
                <a:latin typeface="+mn-lt"/>
                <a:cs typeface="+mn-cs"/>
              </a:rPr>
              <a:t>Models in DCM</a:t>
            </a:r>
            <a:endParaRPr lang="en-US" sz="28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53663" y="0"/>
            <a:ext cx="4190337" cy="6289492"/>
            <a:chOff x="4953663" y="0"/>
            <a:chExt cx="4190337" cy="6289492"/>
          </a:xfrm>
        </p:grpSpPr>
        <p:sp>
          <p:nvSpPr>
            <p:cNvPr id="4" name="Text Box 75"/>
            <p:cNvSpPr txBox="1">
              <a:spLocks noChangeArrowheads="1"/>
            </p:cNvSpPr>
            <p:nvPr/>
          </p:nvSpPr>
          <p:spPr bwMode="auto">
            <a:xfrm>
              <a:off x="7382857" y="3022633"/>
              <a:ext cx="100726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GB" sz="1200" dirty="0">
                  <a:latin typeface="+mj-lt"/>
                  <a:cs typeface="Times New Roman" pitchFamily="18" charset="0"/>
                </a:rPr>
                <a:t>Spiny </a:t>
              </a:r>
              <a:r>
                <a:rPr lang="en-GB" sz="1200" dirty="0" smtClean="0">
                  <a:latin typeface="+mj-lt"/>
                  <a:cs typeface="Times New Roman" pitchFamily="18" charset="0"/>
                </a:rPr>
                <a:t>stellate</a:t>
              </a:r>
            </a:p>
          </p:txBody>
        </p:sp>
        <p:sp>
          <p:nvSpPr>
            <p:cNvPr id="5" name="Text Box 77"/>
            <p:cNvSpPr txBox="1">
              <a:spLocks noChangeArrowheads="1"/>
            </p:cNvSpPr>
            <p:nvPr/>
          </p:nvSpPr>
          <p:spPr bwMode="auto">
            <a:xfrm>
              <a:off x="5804302" y="1552075"/>
              <a:ext cx="131827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sz="1200" dirty="0">
                  <a:latin typeface="+mj-lt"/>
                  <a:cs typeface="Times New Roman" pitchFamily="18" charset="0"/>
                </a:rPr>
                <a:t>Superficial pyramidal</a:t>
              </a:r>
            </a:p>
          </p:txBody>
        </p:sp>
        <p:sp>
          <p:nvSpPr>
            <p:cNvPr id="6" name="Text Box 78"/>
            <p:cNvSpPr txBox="1">
              <a:spLocks noChangeArrowheads="1"/>
            </p:cNvSpPr>
            <p:nvPr/>
          </p:nvSpPr>
          <p:spPr bwMode="auto">
            <a:xfrm>
              <a:off x="7267547" y="3615196"/>
              <a:ext cx="116311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sz="1200" dirty="0">
                  <a:latin typeface="+mj-lt"/>
                  <a:cs typeface="Times New Roman" pitchFamily="18" charset="0"/>
                </a:rPr>
                <a:t>Inhibitory interneuron</a:t>
              </a:r>
            </a:p>
          </p:txBody>
        </p:sp>
        <p:sp>
          <p:nvSpPr>
            <p:cNvPr id="7" name="Text Box 76"/>
            <p:cNvSpPr txBox="1">
              <a:spLocks noChangeArrowheads="1"/>
            </p:cNvSpPr>
            <p:nvPr/>
          </p:nvSpPr>
          <p:spPr bwMode="auto">
            <a:xfrm>
              <a:off x="6215217" y="4831605"/>
              <a:ext cx="109376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>
                  <a:latin typeface="+mj-lt"/>
                  <a:cs typeface="Times New Roman" pitchFamily="18" charset="0"/>
                </a:rPr>
                <a:t>Deep pyramidal</a:t>
              </a:r>
            </a:p>
          </p:txBody>
        </p:sp>
        <p:sp>
          <p:nvSpPr>
            <p:cNvPr id="8" name="Text Box 16"/>
            <p:cNvSpPr txBox="1">
              <a:spLocks noChangeArrowheads="1"/>
            </p:cNvSpPr>
            <p:nvPr/>
          </p:nvSpPr>
          <p:spPr bwMode="auto">
            <a:xfrm>
              <a:off x="7195611" y="3723881"/>
              <a:ext cx="208653" cy="236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+mj-lt"/>
                <a:cs typeface="Times New Roman" pitchFamily="18" charset="0"/>
              </a:endParaRPr>
            </a:p>
          </p:txBody>
        </p:sp>
        <p:sp>
          <p:nvSpPr>
            <p:cNvPr id="9" name="Text Box 22"/>
            <p:cNvSpPr txBox="1">
              <a:spLocks noChangeArrowheads="1"/>
            </p:cNvSpPr>
            <p:nvPr/>
          </p:nvSpPr>
          <p:spPr bwMode="auto">
            <a:xfrm>
              <a:off x="7044512" y="3455354"/>
              <a:ext cx="265558" cy="258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+mj-lt"/>
                <a:cs typeface="Times New Roman" pitchFamily="18" charset="0"/>
              </a:endParaRPr>
            </a:p>
          </p:txBody>
        </p:sp>
        <p:cxnSp>
          <p:nvCxnSpPr>
            <p:cNvPr id="11" name="AutoShape 62"/>
            <p:cNvCxnSpPr>
              <a:cxnSpLocks noChangeShapeType="1"/>
            </p:cNvCxnSpPr>
            <p:nvPr/>
          </p:nvCxnSpPr>
          <p:spPr bwMode="auto">
            <a:xfrm rot="10800000" flipH="1">
              <a:off x="6641406" y="2222772"/>
              <a:ext cx="84789" cy="991070"/>
            </a:xfrm>
            <a:prstGeom prst="curvedConnector3">
              <a:avLst>
                <a:gd name="adj1" fmla="val -28441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2" name="AutoShape 71"/>
            <p:cNvCxnSpPr>
              <a:cxnSpLocks noChangeShapeType="1"/>
            </p:cNvCxnSpPr>
            <p:nvPr/>
          </p:nvCxnSpPr>
          <p:spPr bwMode="auto">
            <a:xfrm rot="5400000" flipH="1" flipV="1">
              <a:off x="6995354" y="4040462"/>
              <a:ext cx="384452" cy="297829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3" name="AutoShape 61"/>
            <p:cNvCxnSpPr>
              <a:cxnSpLocks noChangeShapeType="1"/>
            </p:cNvCxnSpPr>
            <p:nvPr/>
          </p:nvCxnSpPr>
          <p:spPr bwMode="auto">
            <a:xfrm rot="5400000">
              <a:off x="7170107" y="4198220"/>
              <a:ext cx="473539" cy="347467"/>
            </a:xfrm>
            <a:prstGeom prst="curvedConnector2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14" name="AutoShape 55"/>
            <p:cNvCxnSpPr>
              <a:cxnSpLocks noChangeShapeType="1"/>
            </p:cNvCxnSpPr>
            <p:nvPr/>
          </p:nvCxnSpPr>
          <p:spPr bwMode="auto">
            <a:xfrm rot="16200000" flipH="1">
              <a:off x="6808616" y="3636423"/>
              <a:ext cx="325306" cy="297829"/>
            </a:xfrm>
            <a:prstGeom prst="curvedConnector2">
              <a:avLst/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  <p:cxnSp>
          <p:nvCxnSpPr>
            <p:cNvPr id="15" name="AutoShape 60"/>
            <p:cNvCxnSpPr>
              <a:cxnSpLocks noChangeShapeType="1"/>
            </p:cNvCxnSpPr>
            <p:nvPr/>
          </p:nvCxnSpPr>
          <p:spPr bwMode="auto">
            <a:xfrm>
              <a:off x="7164317" y="2222772"/>
              <a:ext cx="84789" cy="991070"/>
            </a:xfrm>
            <a:prstGeom prst="curvedConnector3">
              <a:avLst>
                <a:gd name="adj1" fmla="val 384410"/>
              </a:avLst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</p:spPr>
        </p:cxnSp>
        <p:cxnSp>
          <p:nvCxnSpPr>
            <p:cNvPr id="16" name="AutoShape 71"/>
            <p:cNvCxnSpPr>
              <a:cxnSpLocks noChangeShapeType="1"/>
            </p:cNvCxnSpPr>
            <p:nvPr/>
          </p:nvCxnSpPr>
          <p:spPr bwMode="auto">
            <a:xfrm>
              <a:off x="7358798" y="3327180"/>
              <a:ext cx="231645" cy="384452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7" name="AutoShape 35"/>
            <p:cNvSpPr>
              <a:spLocks noChangeArrowheads="1"/>
            </p:cNvSpPr>
            <p:nvPr/>
          </p:nvSpPr>
          <p:spPr bwMode="auto">
            <a:xfrm>
              <a:off x="6698863" y="1985818"/>
              <a:ext cx="463289" cy="473906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200">
                <a:latin typeface="+mj-lt"/>
                <a:cs typeface="Times New Roman" pitchFamily="18" charset="0"/>
              </a:endParaRPr>
            </a:p>
          </p:txBody>
        </p:sp>
        <p:sp>
          <p:nvSpPr>
            <p:cNvPr id="18" name="AutoShape 35"/>
            <p:cNvSpPr>
              <a:spLocks noChangeArrowheads="1"/>
            </p:cNvSpPr>
            <p:nvPr/>
          </p:nvSpPr>
          <p:spPr bwMode="auto">
            <a:xfrm>
              <a:off x="6698863" y="4234119"/>
              <a:ext cx="463289" cy="473906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200">
                <a:latin typeface="+mj-lt"/>
                <a:cs typeface="Times New Roman" pitchFamily="18" charset="0"/>
              </a:endParaRPr>
            </a:p>
          </p:txBody>
        </p:sp>
        <p:sp>
          <p:nvSpPr>
            <p:cNvPr id="19" name="12-Point Star 18"/>
            <p:cNvSpPr/>
            <p:nvPr/>
          </p:nvSpPr>
          <p:spPr>
            <a:xfrm>
              <a:off x="6698863" y="3110335"/>
              <a:ext cx="463289" cy="414025"/>
            </a:xfrm>
            <a:prstGeom prst="star12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+mj-lt"/>
                <a:cs typeface="Times New Roman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7230472" y="3646400"/>
              <a:ext cx="328786" cy="35113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+mj-lt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570812" y="5643161"/>
              <a:ext cx="24416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4-subpopulation</a:t>
              </a:r>
            </a:p>
            <a:p>
              <a:r>
                <a:rPr lang="en-US" dirty="0" smtClean="0"/>
                <a:t>Canonical Microcircuit</a:t>
              </a:r>
              <a:endParaRPr lang="en-US" dirty="0"/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 flipH="1">
              <a:off x="5006715" y="4703366"/>
              <a:ext cx="2129856" cy="3545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6994003" y="2092901"/>
              <a:ext cx="983226" cy="0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5126668" y="4036074"/>
              <a:ext cx="11788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solidFill>
                    <a:srgbClr val="FF0000"/>
                  </a:solidFill>
                  <a:latin typeface="+mj-lt"/>
                </a:rPr>
                <a:t>Backward</a:t>
              </a:r>
            </a:p>
            <a:p>
              <a:r>
                <a:rPr lang="en-US" sz="1200" i="1" dirty="0" smtClean="0">
                  <a:solidFill>
                    <a:srgbClr val="FF0000"/>
                  </a:solidFill>
                  <a:latin typeface="+mj-lt"/>
                </a:rPr>
                <a:t>Extrinsic Output</a:t>
              </a:r>
            </a:p>
            <a:p>
              <a:r>
                <a:rPr lang="en-US" sz="1200" i="1" u="sng" dirty="0" smtClean="0">
                  <a:solidFill>
                    <a:srgbClr val="FF0000"/>
                  </a:solidFill>
                  <a:latin typeface="+mj-lt"/>
                </a:rPr>
                <a:t>Predictions</a:t>
              </a:r>
              <a:endParaRPr lang="en-US" sz="1200" i="1" u="sng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655118" y="1392872"/>
              <a:ext cx="11788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solidFill>
                    <a:srgbClr val="FF0000"/>
                  </a:solidFill>
                  <a:latin typeface="+mj-lt"/>
                </a:rPr>
                <a:t>Forward</a:t>
              </a:r>
            </a:p>
            <a:p>
              <a:r>
                <a:rPr lang="en-US" sz="1200" i="1" dirty="0" smtClean="0">
                  <a:solidFill>
                    <a:srgbClr val="FF0000"/>
                  </a:solidFill>
                  <a:latin typeface="+mj-lt"/>
                </a:rPr>
                <a:t>Extrinsic Output</a:t>
              </a:r>
            </a:p>
            <a:p>
              <a:r>
                <a:rPr lang="en-US" sz="1200" i="1" u="sng" dirty="0" smtClean="0">
                  <a:solidFill>
                    <a:srgbClr val="FF0000"/>
                  </a:solidFill>
                  <a:latin typeface="+mj-lt"/>
                </a:rPr>
                <a:t>Prediction Error</a:t>
              </a:r>
              <a:endParaRPr lang="en-US" sz="1200" i="1" u="sng" dirty="0">
                <a:solidFill>
                  <a:srgbClr val="FF0000"/>
                </a:solidFill>
                <a:latin typeface="+mj-lt"/>
              </a:endParaRPr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6748196" y="2392787"/>
              <a:ext cx="148958" cy="191729"/>
              <a:chOff x="4547418" y="1700981"/>
              <a:chExt cx="148958" cy="191729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4547418" y="1715729"/>
                <a:ext cx="45719" cy="17698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4650657" y="1700981"/>
                <a:ext cx="45719" cy="17698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 rot="3755619">
              <a:off x="6977861" y="2153729"/>
              <a:ext cx="141920" cy="204964"/>
              <a:chOff x="4886631" y="1912374"/>
              <a:chExt cx="148958" cy="181897"/>
            </a:xfrm>
          </p:grpSpPr>
          <p:sp>
            <p:nvSpPr>
              <p:cNvPr id="107" name="Oval 106"/>
              <p:cNvSpPr/>
              <p:nvPr/>
            </p:nvSpPr>
            <p:spPr>
              <a:xfrm>
                <a:off x="4886631" y="1917290"/>
                <a:ext cx="45719" cy="17698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4989870" y="1912374"/>
                <a:ext cx="45719" cy="17698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9" name="Group 108"/>
            <p:cNvGrpSpPr/>
            <p:nvPr/>
          </p:nvGrpSpPr>
          <p:grpSpPr>
            <a:xfrm>
              <a:off x="6998918" y="2387870"/>
              <a:ext cx="148958" cy="181897"/>
              <a:chOff x="4503173" y="1155290"/>
              <a:chExt cx="148958" cy="181897"/>
            </a:xfrm>
          </p:grpSpPr>
          <p:sp>
            <p:nvSpPr>
              <p:cNvPr id="110" name="Oval 109"/>
              <p:cNvSpPr/>
              <p:nvPr/>
            </p:nvSpPr>
            <p:spPr>
              <a:xfrm>
                <a:off x="4503173" y="1160206"/>
                <a:ext cx="45719" cy="17698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4606412" y="1155290"/>
                <a:ext cx="45719" cy="17698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8" name="Group 117"/>
            <p:cNvGrpSpPr/>
            <p:nvPr/>
          </p:nvGrpSpPr>
          <p:grpSpPr>
            <a:xfrm rot="2809691">
              <a:off x="6658617" y="3300554"/>
              <a:ext cx="220591" cy="225997"/>
              <a:chOff x="4547418" y="1700981"/>
              <a:chExt cx="148958" cy="191729"/>
            </a:xfrm>
          </p:grpSpPr>
          <p:sp>
            <p:nvSpPr>
              <p:cNvPr id="119" name="Oval 118"/>
              <p:cNvSpPr/>
              <p:nvPr/>
            </p:nvSpPr>
            <p:spPr>
              <a:xfrm>
                <a:off x="4547418" y="1715729"/>
                <a:ext cx="45719" cy="17698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4650657" y="1700981"/>
                <a:ext cx="45719" cy="17698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 rot="3755619">
              <a:off x="7051603" y="3181200"/>
              <a:ext cx="141920" cy="204964"/>
              <a:chOff x="4886631" y="1912374"/>
              <a:chExt cx="148958" cy="181897"/>
            </a:xfrm>
          </p:grpSpPr>
          <p:sp>
            <p:nvSpPr>
              <p:cNvPr id="122" name="Oval 121"/>
              <p:cNvSpPr/>
              <p:nvPr/>
            </p:nvSpPr>
            <p:spPr>
              <a:xfrm>
                <a:off x="4886631" y="1917290"/>
                <a:ext cx="45719" cy="17698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4989870" y="1912374"/>
                <a:ext cx="45719" cy="17698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4" name="Group 123"/>
            <p:cNvGrpSpPr/>
            <p:nvPr/>
          </p:nvGrpSpPr>
          <p:grpSpPr>
            <a:xfrm>
              <a:off x="7072660" y="3415341"/>
              <a:ext cx="148958" cy="181897"/>
              <a:chOff x="4503173" y="1155290"/>
              <a:chExt cx="148958" cy="181897"/>
            </a:xfrm>
          </p:grpSpPr>
          <p:sp>
            <p:nvSpPr>
              <p:cNvPr id="125" name="Oval 124"/>
              <p:cNvSpPr/>
              <p:nvPr/>
            </p:nvSpPr>
            <p:spPr>
              <a:xfrm>
                <a:off x="4503173" y="1160206"/>
                <a:ext cx="45719" cy="17698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4606412" y="1155290"/>
                <a:ext cx="45719" cy="17698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" name="Group 126"/>
            <p:cNvGrpSpPr/>
            <p:nvPr/>
          </p:nvGrpSpPr>
          <p:grpSpPr>
            <a:xfrm>
              <a:off x="6679370" y="4369070"/>
              <a:ext cx="148958" cy="191729"/>
              <a:chOff x="4547418" y="1700981"/>
              <a:chExt cx="148958" cy="191729"/>
            </a:xfrm>
          </p:grpSpPr>
          <p:sp>
            <p:nvSpPr>
              <p:cNvPr id="128" name="Oval 127"/>
              <p:cNvSpPr/>
              <p:nvPr/>
            </p:nvSpPr>
            <p:spPr>
              <a:xfrm>
                <a:off x="4547418" y="1715729"/>
                <a:ext cx="45719" cy="17698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4650657" y="1700981"/>
                <a:ext cx="45719" cy="17698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0" name="Group 129"/>
            <p:cNvGrpSpPr/>
            <p:nvPr/>
          </p:nvGrpSpPr>
          <p:grpSpPr>
            <a:xfrm rot="3755619">
              <a:off x="6653397" y="4631457"/>
              <a:ext cx="141920" cy="204964"/>
              <a:chOff x="4886631" y="1912374"/>
              <a:chExt cx="148958" cy="181897"/>
            </a:xfrm>
          </p:grpSpPr>
          <p:sp>
            <p:nvSpPr>
              <p:cNvPr id="131" name="Oval 130"/>
              <p:cNvSpPr/>
              <p:nvPr/>
            </p:nvSpPr>
            <p:spPr>
              <a:xfrm>
                <a:off x="4886631" y="1917290"/>
                <a:ext cx="45719" cy="17698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4989870" y="1912374"/>
                <a:ext cx="45719" cy="17698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3" name="Group 132"/>
            <p:cNvGrpSpPr/>
            <p:nvPr/>
          </p:nvGrpSpPr>
          <p:grpSpPr>
            <a:xfrm>
              <a:off x="6949757" y="4639457"/>
              <a:ext cx="148958" cy="181897"/>
              <a:chOff x="4503173" y="1155290"/>
              <a:chExt cx="148958" cy="181897"/>
            </a:xfrm>
          </p:grpSpPr>
          <p:sp>
            <p:nvSpPr>
              <p:cNvPr id="134" name="Oval 133"/>
              <p:cNvSpPr/>
              <p:nvPr/>
            </p:nvSpPr>
            <p:spPr>
              <a:xfrm>
                <a:off x="4503173" y="1160206"/>
                <a:ext cx="45719" cy="17698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4606412" y="1155290"/>
                <a:ext cx="45719" cy="17698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6" name="Group 135"/>
            <p:cNvGrpSpPr/>
            <p:nvPr/>
          </p:nvGrpSpPr>
          <p:grpSpPr>
            <a:xfrm rot="2809691">
              <a:off x="7373045" y="3642608"/>
              <a:ext cx="243583" cy="150658"/>
              <a:chOff x="4547418" y="1700981"/>
              <a:chExt cx="148958" cy="191729"/>
            </a:xfrm>
          </p:grpSpPr>
          <p:sp>
            <p:nvSpPr>
              <p:cNvPr id="137" name="Oval 136"/>
              <p:cNvSpPr/>
              <p:nvPr/>
            </p:nvSpPr>
            <p:spPr>
              <a:xfrm>
                <a:off x="4547418" y="1715729"/>
                <a:ext cx="45719" cy="17698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4650657" y="1700981"/>
                <a:ext cx="45719" cy="17698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9" name="Group 138"/>
            <p:cNvGrpSpPr/>
            <p:nvPr/>
          </p:nvGrpSpPr>
          <p:grpSpPr>
            <a:xfrm rot="3755619">
              <a:off x="7199087" y="3761303"/>
              <a:ext cx="141920" cy="204964"/>
              <a:chOff x="4886631" y="1912374"/>
              <a:chExt cx="148958" cy="181897"/>
            </a:xfrm>
          </p:grpSpPr>
          <p:sp>
            <p:nvSpPr>
              <p:cNvPr id="140" name="Oval 139"/>
              <p:cNvSpPr/>
              <p:nvPr/>
            </p:nvSpPr>
            <p:spPr>
              <a:xfrm>
                <a:off x="4886631" y="1917290"/>
                <a:ext cx="45719" cy="17698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4989870" y="1912374"/>
                <a:ext cx="45719" cy="17698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2" name="Group 141"/>
            <p:cNvGrpSpPr/>
            <p:nvPr/>
          </p:nvGrpSpPr>
          <p:grpSpPr>
            <a:xfrm>
              <a:off x="7397124" y="3916786"/>
              <a:ext cx="148958" cy="181897"/>
              <a:chOff x="4503173" y="1155290"/>
              <a:chExt cx="148958" cy="181897"/>
            </a:xfrm>
          </p:grpSpPr>
          <p:sp>
            <p:nvSpPr>
              <p:cNvPr id="143" name="Oval 142"/>
              <p:cNvSpPr/>
              <p:nvPr/>
            </p:nvSpPr>
            <p:spPr>
              <a:xfrm>
                <a:off x="4503173" y="1160206"/>
                <a:ext cx="45719" cy="17698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4606412" y="1155290"/>
                <a:ext cx="45719" cy="17698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4643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63" b="2153"/>
            <a:stretch/>
          </p:blipFill>
          <p:spPr bwMode="auto">
            <a:xfrm>
              <a:off x="4953663" y="0"/>
              <a:ext cx="4190337" cy="946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9" name="Picture 1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" t="3071" r="60987" b="8141"/>
          <a:stretch/>
        </p:blipFill>
        <p:spPr>
          <a:xfrm>
            <a:off x="1481070" y="1081826"/>
            <a:ext cx="3412902" cy="5400334"/>
          </a:xfrm>
          <a:prstGeom prst="rect">
            <a:avLst/>
          </a:prstGeom>
        </p:spPr>
      </p:pic>
      <p:sp>
        <p:nvSpPr>
          <p:cNvPr id="112" name="Oval 111"/>
          <p:cNvSpPr/>
          <p:nvPr/>
        </p:nvSpPr>
        <p:spPr>
          <a:xfrm>
            <a:off x="3773510" y="940157"/>
            <a:ext cx="1352282" cy="19962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8846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 smtClean="0"/>
              <a:t>Conductance Based Neural Mass Models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7860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/>
          <p:cNvSpPr>
            <a:spLocks noChangeArrowheads="1"/>
          </p:cNvSpPr>
          <p:nvPr/>
        </p:nvSpPr>
        <p:spPr bwMode="auto">
          <a:xfrm>
            <a:off x="6291384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Rectangle 86"/>
          <p:cNvSpPr>
            <a:spLocks noChangeArrowheads="1"/>
          </p:cNvSpPr>
          <p:nvPr/>
        </p:nvSpPr>
        <p:spPr bwMode="auto">
          <a:xfrm>
            <a:off x="6024684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5342059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Rectangle 8"/>
          <p:cNvSpPr>
            <a:spLocks noChangeArrowheads="1"/>
          </p:cNvSpPr>
          <p:nvPr/>
        </p:nvSpPr>
        <p:spPr bwMode="auto">
          <a:xfrm>
            <a:off x="4548309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Rectangle 9"/>
          <p:cNvSpPr>
            <a:spLocks noChangeArrowheads="1"/>
          </p:cNvSpPr>
          <p:nvPr/>
        </p:nvSpPr>
        <p:spPr bwMode="auto">
          <a:xfrm>
            <a:off x="3111621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Rectangle 16"/>
          <p:cNvSpPr>
            <a:spLocks noChangeArrowheads="1"/>
          </p:cNvSpPr>
          <p:nvPr/>
        </p:nvSpPr>
        <p:spPr bwMode="auto">
          <a:xfrm>
            <a:off x="5156321" y="1899066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Rectangle 17"/>
          <p:cNvSpPr>
            <a:spLocks noChangeArrowheads="1"/>
          </p:cNvSpPr>
          <p:nvPr/>
        </p:nvSpPr>
        <p:spPr bwMode="auto">
          <a:xfrm>
            <a:off x="2362321" y="1899066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Rectangle 22"/>
          <p:cNvSpPr>
            <a:spLocks noChangeArrowheads="1"/>
          </p:cNvSpPr>
          <p:nvPr/>
        </p:nvSpPr>
        <p:spPr bwMode="auto">
          <a:xfrm>
            <a:off x="5626221" y="1899066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Rectangle 23"/>
          <p:cNvSpPr>
            <a:spLocks noChangeArrowheads="1"/>
          </p:cNvSpPr>
          <p:nvPr/>
        </p:nvSpPr>
        <p:spPr bwMode="auto">
          <a:xfrm>
            <a:off x="3343396" y="1899066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5" name="Rectangle 35"/>
          <p:cNvSpPr>
            <a:spLocks noChangeArrowheads="1"/>
          </p:cNvSpPr>
          <p:nvPr/>
        </p:nvSpPr>
        <p:spPr bwMode="auto">
          <a:xfrm>
            <a:off x="2502021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6" name="Rectangle 36"/>
          <p:cNvSpPr>
            <a:spLocks noChangeArrowheads="1"/>
          </p:cNvSpPr>
          <p:nvPr/>
        </p:nvSpPr>
        <p:spPr bwMode="auto">
          <a:xfrm>
            <a:off x="2079746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ectangle 7"/>
          <p:cNvSpPr txBox="1">
            <a:spLocks noChangeArrowheads="1"/>
          </p:cNvSpPr>
          <p:nvPr/>
        </p:nvSpPr>
        <p:spPr>
          <a:xfrm>
            <a:off x="0" y="31805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Conductance-Based Neural Mass Models in DCM</a:t>
            </a:r>
            <a:endParaRPr lang="en-US" sz="24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56" name="Text Box 9"/>
          <p:cNvSpPr txBox="1">
            <a:spLocks noChangeArrowheads="1"/>
          </p:cNvSpPr>
          <p:nvPr/>
        </p:nvSpPr>
        <p:spPr bwMode="auto">
          <a:xfrm>
            <a:off x="1632653" y="774028"/>
            <a:ext cx="2450864" cy="9787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06400" dist="50800" dir="5400000" sx="1000" sy="1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 sz="1600" dirty="0">
                <a:latin typeface="+mn-lt"/>
              </a:rPr>
              <a:t>Ohm’s Law </a:t>
            </a:r>
            <a:r>
              <a:rPr lang="en-GB" sz="1600" dirty="0" smtClean="0">
                <a:latin typeface="+mn-lt"/>
              </a:rPr>
              <a:t> </a:t>
            </a:r>
          </a:p>
          <a:p>
            <a:pPr eaLnBrk="0" hangingPunct="0">
              <a:lnSpc>
                <a:spcPct val="90000"/>
              </a:lnSpc>
              <a:defRPr/>
            </a:pPr>
            <a:endParaRPr lang="en-GB" sz="1600" dirty="0">
              <a:latin typeface="+mn-lt"/>
            </a:endParaRPr>
          </a:p>
          <a:p>
            <a:pPr eaLnBrk="0" hangingPunct="0">
              <a:lnSpc>
                <a:spcPct val="90000"/>
              </a:lnSpc>
              <a:defRPr/>
            </a:pPr>
            <a:endParaRPr lang="en-GB" sz="1600" dirty="0">
              <a:latin typeface="+mn-lt"/>
            </a:endParaRPr>
          </a:p>
          <a:p>
            <a:pPr eaLnBrk="0" hangingPunct="0">
              <a:lnSpc>
                <a:spcPct val="90000"/>
              </a:lnSpc>
              <a:defRPr/>
            </a:pPr>
            <a:r>
              <a:rPr lang="en-GB" sz="1600" dirty="0">
                <a:latin typeface="+mn-lt"/>
              </a:rPr>
              <a:t>Ohm’s Law for a Capacitor </a:t>
            </a:r>
            <a:r>
              <a:rPr lang="en-GB" sz="1600" dirty="0" smtClean="0">
                <a:latin typeface="+mn-lt"/>
              </a:rPr>
              <a:t> </a:t>
            </a:r>
            <a:endParaRPr lang="en-GB" sz="1600" dirty="0">
              <a:latin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811496" y="1868753"/>
            <a:ext cx="7685785" cy="4989247"/>
            <a:chOff x="2238374" y="152399"/>
            <a:chExt cx="4294070" cy="300990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07" t="10256" r="39920" b="7543"/>
            <a:stretch/>
          </p:blipFill>
          <p:spPr>
            <a:xfrm>
              <a:off x="2238374" y="190499"/>
              <a:ext cx="1057275" cy="2971801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40" t="9202" r="3265" b="8597"/>
            <a:stretch/>
          </p:blipFill>
          <p:spPr>
            <a:xfrm>
              <a:off x="3248024" y="152399"/>
              <a:ext cx="3284420" cy="2971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2881647" y="450937"/>
              <a:ext cx="1121533" cy="590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482059" y="3207895"/>
            <a:ext cx="124906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50000"/>
                </a:schemeClr>
              </a:gs>
              <a:gs pos="83000">
                <a:schemeClr val="tx1"/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Glutamate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553201" y="2775677"/>
            <a:ext cx="748923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50000"/>
                </a:schemeClr>
              </a:gs>
              <a:gs pos="83000">
                <a:schemeClr val="tx1"/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</a:t>
            </a:r>
            <a:r>
              <a:rPr lang="en-US" dirty="0" err="1" smtClean="0">
                <a:solidFill>
                  <a:schemeClr val="bg1"/>
                </a:solidFill>
              </a:rPr>
              <a:t>aba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4467573" y="595945"/>
            <a:ext cx="8015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V=IR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>
                <a:spLocks noChangeArrowheads="1"/>
              </p:cNvSpPr>
              <p:nvPr/>
            </p:nvSpPr>
            <p:spPr bwMode="auto">
              <a:xfrm>
                <a:off x="4186691" y="1147897"/>
                <a:ext cx="1319079" cy="8094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kumimoji="0" lang="el-GR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cs typeface="Arial" pitchFamily="34" charset="0"/>
                            </a:rPr>
                          </m:ctrlPr>
                        </m:accPr>
                        <m:e>
                          <m:r>
                            <a:rPr kumimoji="0" lang="en-US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cs typeface="Arial" pitchFamily="34" charset="0"/>
                            </a:rPr>
                            <m:t>𝑉</m:t>
                          </m:r>
                        </m:e>
                      </m:acc>
                      <m:r>
                        <a:rPr kumimoji="0" lang="en-US" alt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cs typeface="Arial" pitchFamily="34" charset="0"/>
                        </a:rPr>
                        <m:t> </m:t>
                      </m:r>
                      <m:r>
                        <a:rPr kumimoji="0" lang="el-GR" alt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bg-BG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kumimoji="0" lang="en-US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cs typeface="Arial" pitchFamily="34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cs typeface="Arial" pitchFamily="34" charset="0"/>
                            </a:rPr>
                            <m:t>𝐶</m:t>
                          </m:r>
                        </m:den>
                      </m:f>
                      <m:r>
                        <a:rPr kumimoji="0" lang="en-US" alt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cs typeface="Arial" pitchFamily="34" charset="0"/>
                        </a:rPr>
                        <m:t>𝐼</m:t>
                      </m:r>
                    </m:oMath>
                  </m:oMathPara>
                </a14:m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86691" y="1147897"/>
                <a:ext cx="1319079" cy="80945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23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/>
          <p:cNvSpPr>
            <a:spLocks noChangeArrowheads="1"/>
          </p:cNvSpPr>
          <p:nvPr/>
        </p:nvSpPr>
        <p:spPr bwMode="auto">
          <a:xfrm>
            <a:off x="6291384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Rectangle 86"/>
          <p:cNvSpPr>
            <a:spLocks noChangeArrowheads="1"/>
          </p:cNvSpPr>
          <p:nvPr/>
        </p:nvSpPr>
        <p:spPr bwMode="auto">
          <a:xfrm>
            <a:off x="6024684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5342059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Rectangle 8"/>
          <p:cNvSpPr>
            <a:spLocks noChangeArrowheads="1"/>
          </p:cNvSpPr>
          <p:nvPr/>
        </p:nvSpPr>
        <p:spPr bwMode="auto">
          <a:xfrm>
            <a:off x="4548309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Rectangle 9"/>
          <p:cNvSpPr>
            <a:spLocks noChangeArrowheads="1"/>
          </p:cNvSpPr>
          <p:nvPr/>
        </p:nvSpPr>
        <p:spPr bwMode="auto">
          <a:xfrm>
            <a:off x="3111621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Rectangle 16"/>
          <p:cNvSpPr>
            <a:spLocks noChangeArrowheads="1"/>
          </p:cNvSpPr>
          <p:nvPr/>
        </p:nvSpPr>
        <p:spPr bwMode="auto">
          <a:xfrm>
            <a:off x="5156321" y="1899066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Rectangle 17"/>
          <p:cNvSpPr>
            <a:spLocks noChangeArrowheads="1"/>
          </p:cNvSpPr>
          <p:nvPr/>
        </p:nvSpPr>
        <p:spPr bwMode="auto">
          <a:xfrm>
            <a:off x="2362321" y="1899066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Rectangle 22"/>
          <p:cNvSpPr>
            <a:spLocks noChangeArrowheads="1"/>
          </p:cNvSpPr>
          <p:nvPr/>
        </p:nvSpPr>
        <p:spPr bwMode="auto">
          <a:xfrm>
            <a:off x="5626221" y="1899066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Rectangle 23"/>
          <p:cNvSpPr>
            <a:spLocks noChangeArrowheads="1"/>
          </p:cNvSpPr>
          <p:nvPr/>
        </p:nvSpPr>
        <p:spPr bwMode="auto">
          <a:xfrm>
            <a:off x="3343396" y="1899066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5" name="Rectangle 35"/>
          <p:cNvSpPr>
            <a:spLocks noChangeArrowheads="1"/>
          </p:cNvSpPr>
          <p:nvPr/>
        </p:nvSpPr>
        <p:spPr bwMode="auto">
          <a:xfrm>
            <a:off x="2502021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6" name="Rectangle 36"/>
          <p:cNvSpPr>
            <a:spLocks noChangeArrowheads="1"/>
          </p:cNvSpPr>
          <p:nvPr/>
        </p:nvSpPr>
        <p:spPr bwMode="auto">
          <a:xfrm>
            <a:off x="2079746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ectangle 7"/>
          <p:cNvSpPr txBox="1">
            <a:spLocks noChangeArrowheads="1"/>
          </p:cNvSpPr>
          <p:nvPr/>
        </p:nvSpPr>
        <p:spPr>
          <a:xfrm>
            <a:off x="0" y="31805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Conductance-Based Neural Mass Models in DCM</a:t>
            </a:r>
            <a:endParaRPr lang="en-US" sz="24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56" name="Text Box 9"/>
          <p:cNvSpPr txBox="1">
            <a:spLocks noChangeArrowheads="1"/>
          </p:cNvSpPr>
          <p:nvPr/>
        </p:nvSpPr>
        <p:spPr bwMode="auto">
          <a:xfrm>
            <a:off x="1632653" y="774028"/>
            <a:ext cx="2450864" cy="9787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06400" dist="50800" dir="5400000" sx="1000" sy="1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 sz="1600" dirty="0">
                <a:latin typeface="+mn-lt"/>
              </a:rPr>
              <a:t>Ohm’s Law </a:t>
            </a:r>
            <a:r>
              <a:rPr lang="en-GB" sz="1600" dirty="0" smtClean="0">
                <a:latin typeface="+mn-lt"/>
              </a:rPr>
              <a:t> </a:t>
            </a:r>
          </a:p>
          <a:p>
            <a:pPr eaLnBrk="0" hangingPunct="0">
              <a:lnSpc>
                <a:spcPct val="90000"/>
              </a:lnSpc>
              <a:defRPr/>
            </a:pPr>
            <a:endParaRPr lang="en-GB" sz="1600" dirty="0">
              <a:latin typeface="+mn-lt"/>
            </a:endParaRPr>
          </a:p>
          <a:p>
            <a:pPr eaLnBrk="0" hangingPunct="0">
              <a:lnSpc>
                <a:spcPct val="90000"/>
              </a:lnSpc>
              <a:defRPr/>
            </a:pPr>
            <a:endParaRPr lang="en-GB" sz="1600" dirty="0">
              <a:latin typeface="+mn-lt"/>
            </a:endParaRPr>
          </a:p>
          <a:p>
            <a:pPr eaLnBrk="0" hangingPunct="0">
              <a:lnSpc>
                <a:spcPct val="90000"/>
              </a:lnSpc>
              <a:defRPr/>
            </a:pPr>
            <a:r>
              <a:rPr lang="en-GB" sz="1600" dirty="0">
                <a:latin typeface="+mn-lt"/>
              </a:rPr>
              <a:t>Ohm’s Law for a Capacitor </a:t>
            </a:r>
            <a:r>
              <a:rPr lang="en-GB" sz="1600" dirty="0" smtClean="0">
                <a:latin typeface="+mn-lt"/>
              </a:rPr>
              <a:t> </a:t>
            </a:r>
            <a:endParaRPr lang="en-GB" sz="1600" dirty="0">
              <a:latin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811496" y="1868753"/>
            <a:ext cx="7685785" cy="4989247"/>
            <a:chOff x="2238374" y="152399"/>
            <a:chExt cx="4294070" cy="300990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07" t="10256" r="39920" b="7543"/>
            <a:stretch/>
          </p:blipFill>
          <p:spPr>
            <a:xfrm>
              <a:off x="2238374" y="190499"/>
              <a:ext cx="1057275" cy="2971801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40" t="9202" r="3265" b="8597"/>
            <a:stretch/>
          </p:blipFill>
          <p:spPr>
            <a:xfrm>
              <a:off x="3248024" y="152399"/>
              <a:ext cx="3284420" cy="2971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2881647" y="450937"/>
              <a:ext cx="1121533" cy="590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482059" y="3207895"/>
            <a:ext cx="124906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50000"/>
                </a:schemeClr>
              </a:gs>
              <a:gs pos="83000">
                <a:schemeClr val="tx1"/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Glutamate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553201" y="2775677"/>
            <a:ext cx="748923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50000"/>
                </a:schemeClr>
              </a:gs>
              <a:gs pos="83000">
                <a:schemeClr val="tx1"/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</a:t>
            </a:r>
            <a:r>
              <a:rPr lang="en-US" dirty="0" err="1" smtClean="0">
                <a:solidFill>
                  <a:schemeClr val="bg1"/>
                </a:solidFill>
              </a:rPr>
              <a:t>aba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4467573" y="595945"/>
            <a:ext cx="8015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V=IR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>
                <a:spLocks noChangeArrowheads="1"/>
              </p:cNvSpPr>
              <p:nvPr/>
            </p:nvSpPr>
            <p:spPr bwMode="auto">
              <a:xfrm>
                <a:off x="4186691" y="1147897"/>
                <a:ext cx="1319079" cy="8094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kumimoji="0" lang="el-GR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cs typeface="Arial" pitchFamily="34" charset="0"/>
                            </a:rPr>
                          </m:ctrlPr>
                        </m:accPr>
                        <m:e>
                          <m:r>
                            <a:rPr kumimoji="0" lang="en-US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cs typeface="Arial" pitchFamily="34" charset="0"/>
                            </a:rPr>
                            <m:t>𝑉</m:t>
                          </m:r>
                        </m:e>
                      </m:acc>
                      <m:r>
                        <a:rPr kumimoji="0" lang="en-US" alt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cs typeface="Arial" pitchFamily="34" charset="0"/>
                        </a:rPr>
                        <m:t> </m:t>
                      </m:r>
                      <m:r>
                        <a:rPr kumimoji="0" lang="el-GR" alt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bg-BG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kumimoji="0" lang="en-US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cs typeface="Arial" pitchFamily="34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cs typeface="Arial" pitchFamily="34" charset="0"/>
                            </a:rPr>
                            <m:t>𝐶</m:t>
                          </m:r>
                        </m:den>
                      </m:f>
                      <m:r>
                        <a:rPr kumimoji="0" lang="en-US" alt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cs typeface="Arial" pitchFamily="34" charset="0"/>
                        </a:rPr>
                        <m:t>𝐼</m:t>
                      </m:r>
                    </m:oMath>
                  </m:oMathPara>
                </a14:m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86691" y="1147897"/>
                <a:ext cx="1319079" cy="80945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465194" y="5486400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mtClean="0"/>
              <a:t>Capacitive Membrane</a:t>
            </a:r>
            <a:endParaRPr lang="en-IE"/>
          </a:p>
        </p:txBody>
      </p:sp>
      <p:sp>
        <p:nvSpPr>
          <p:cNvPr id="24" name="TextBox 23"/>
          <p:cNvSpPr txBox="1"/>
          <p:nvPr/>
        </p:nvSpPr>
        <p:spPr>
          <a:xfrm>
            <a:off x="2753932" y="6141076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smtClean="0"/>
              <a:t>Postsynaptic Currents,</a:t>
            </a:r>
            <a:r>
              <a:rPr lang="en-IE" i="1" dirty="0" smtClean="0"/>
              <a:t> I</a:t>
            </a:r>
            <a:r>
              <a:rPr lang="en-IE" dirty="0" smtClean="0"/>
              <a:t>?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0220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/>
          <p:cNvSpPr>
            <a:spLocks noChangeArrowheads="1"/>
          </p:cNvSpPr>
          <p:nvPr/>
        </p:nvSpPr>
        <p:spPr bwMode="auto">
          <a:xfrm>
            <a:off x="6291384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Rectangle 86"/>
          <p:cNvSpPr>
            <a:spLocks noChangeArrowheads="1"/>
          </p:cNvSpPr>
          <p:nvPr/>
        </p:nvSpPr>
        <p:spPr bwMode="auto">
          <a:xfrm>
            <a:off x="6024684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5342059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Rectangle 8"/>
          <p:cNvSpPr>
            <a:spLocks noChangeArrowheads="1"/>
          </p:cNvSpPr>
          <p:nvPr/>
        </p:nvSpPr>
        <p:spPr bwMode="auto">
          <a:xfrm>
            <a:off x="4548309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Rectangle 9"/>
          <p:cNvSpPr>
            <a:spLocks noChangeArrowheads="1"/>
          </p:cNvSpPr>
          <p:nvPr/>
        </p:nvSpPr>
        <p:spPr bwMode="auto">
          <a:xfrm>
            <a:off x="3111621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Rectangle 16"/>
          <p:cNvSpPr>
            <a:spLocks noChangeArrowheads="1"/>
          </p:cNvSpPr>
          <p:nvPr/>
        </p:nvSpPr>
        <p:spPr bwMode="auto">
          <a:xfrm>
            <a:off x="5156321" y="1899066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Rectangle 17"/>
          <p:cNvSpPr>
            <a:spLocks noChangeArrowheads="1"/>
          </p:cNvSpPr>
          <p:nvPr/>
        </p:nvSpPr>
        <p:spPr bwMode="auto">
          <a:xfrm>
            <a:off x="2362321" y="1899066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Rectangle 22"/>
          <p:cNvSpPr>
            <a:spLocks noChangeArrowheads="1"/>
          </p:cNvSpPr>
          <p:nvPr/>
        </p:nvSpPr>
        <p:spPr bwMode="auto">
          <a:xfrm>
            <a:off x="5626221" y="1899066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Rectangle 23"/>
          <p:cNvSpPr>
            <a:spLocks noChangeArrowheads="1"/>
          </p:cNvSpPr>
          <p:nvPr/>
        </p:nvSpPr>
        <p:spPr bwMode="auto">
          <a:xfrm>
            <a:off x="3343396" y="1899066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5" name="Rectangle 35"/>
          <p:cNvSpPr>
            <a:spLocks noChangeArrowheads="1"/>
          </p:cNvSpPr>
          <p:nvPr/>
        </p:nvSpPr>
        <p:spPr bwMode="auto">
          <a:xfrm>
            <a:off x="2502021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6" name="Rectangle 36"/>
          <p:cNvSpPr>
            <a:spLocks noChangeArrowheads="1"/>
          </p:cNvSpPr>
          <p:nvPr/>
        </p:nvSpPr>
        <p:spPr bwMode="auto">
          <a:xfrm>
            <a:off x="2079746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ectangle 7"/>
          <p:cNvSpPr txBox="1">
            <a:spLocks noChangeArrowheads="1"/>
          </p:cNvSpPr>
          <p:nvPr/>
        </p:nvSpPr>
        <p:spPr>
          <a:xfrm>
            <a:off x="0" y="31805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Conductance-Based Neural Mass Models in DCM</a:t>
            </a:r>
            <a:endParaRPr lang="en-US" sz="24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56" name="Text Box 9"/>
          <p:cNvSpPr txBox="1">
            <a:spLocks noChangeArrowheads="1"/>
          </p:cNvSpPr>
          <p:nvPr/>
        </p:nvSpPr>
        <p:spPr bwMode="auto">
          <a:xfrm>
            <a:off x="1632653" y="774028"/>
            <a:ext cx="2450864" cy="9787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06400" dist="50800" dir="5400000" sx="1000" sy="1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 sz="1600" dirty="0">
                <a:latin typeface="+mn-lt"/>
              </a:rPr>
              <a:t>Ohm’s Law </a:t>
            </a:r>
            <a:r>
              <a:rPr lang="en-GB" sz="1600" dirty="0" smtClean="0">
                <a:latin typeface="+mn-lt"/>
              </a:rPr>
              <a:t> </a:t>
            </a:r>
          </a:p>
          <a:p>
            <a:pPr eaLnBrk="0" hangingPunct="0">
              <a:lnSpc>
                <a:spcPct val="90000"/>
              </a:lnSpc>
              <a:defRPr/>
            </a:pPr>
            <a:endParaRPr lang="en-GB" sz="1600" dirty="0">
              <a:latin typeface="+mn-lt"/>
            </a:endParaRPr>
          </a:p>
          <a:p>
            <a:pPr eaLnBrk="0" hangingPunct="0">
              <a:lnSpc>
                <a:spcPct val="90000"/>
              </a:lnSpc>
              <a:defRPr/>
            </a:pPr>
            <a:endParaRPr lang="en-GB" sz="1600" dirty="0">
              <a:latin typeface="+mn-lt"/>
            </a:endParaRPr>
          </a:p>
          <a:p>
            <a:pPr eaLnBrk="0" hangingPunct="0">
              <a:lnSpc>
                <a:spcPct val="90000"/>
              </a:lnSpc>
              <a:defRPr/>
            </a:pPr>
            <a:r>
              <a:rPr lang="en-GB" sz="1600" dirty="0">
                <a:latin typeface="+mn-lt"/>
              </a:rPr>
              <a:t>Ohm’s Law for a Capacitor </a:t>
            </a:r>
            <a:r>
              <a:rPr lang="en-GB" sz="1600" dirty="0" smtClean="0">
                <a:latin typeface="+mn-lt"/>
              </a:rPr>
              <a:t> </a:t>
            </a:r>
            <a:endParaRPr lang="en-GB" sz="1600" dirty="0">
              <a:latin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811496" y="1868753"/>
            <a:ext cx="7685785" cy="4989247"/>
            <a:chOff x="2238374" y="152399"/>
            <a:chExt cx="4294070" cy="300990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07" t="10256" r="39920" b="7543"/>
            <a:stretch/>
          </p:blipFill>
          <p:spPr>
            <a:xfrm>
              <a:off x="2238374" y="190499"/>
              <a:ext cx="1057275" cy="2971801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40" t="9202" r="3265" b="8597"/>
            <a:stretch/>
          </p:blipFill>
          <p:spPr>
            <a:xfrm>
              <a:off x="3248024" y="152399"/>
              <a:ext cx="3284420" cy="2971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2881647" y="450937"/>
              <a:ext cx="1121533" cy="590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482059" y="3207895"/>
            <a:ext cx="124906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50000"/>
                </a:schemeClr>
              </a:gs>
              <a:gs pos="83000">
                <a:schemeClr val="tx1"/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Glutamate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553201" y="2775677"/>
            <a:ext cx="748923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50000"/>
                </a:schemeClr>
              </a:gs>
              <a:gs pos="83000">
                <a:schemeClr val="tx1"/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</a:t>
            </a:r>
            <a:r>
              <a:rPr lang="en-US" dirty="0" err="1" smtClean="0">
                <a:solidFill>
                  <a:schemeClr val="bg1"/>
                </a:solidFill>
              </a:rPr>
              <a:t>aba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4467573" y="595945"/>
            <a:ext cx="8015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V=IR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>
                <a:spLocks noChangeArrowheads="1"/>
              </p:cNvSpPr>
              <p:nvPr/>
            </p:nvSpPr>
            <p:spPr bwMode="auto">
              <a:xfrm>
                <a:off x="4186691" y="1147897"/>
                <a:ext cx="1700145" cy="8094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kumimoji="0" lang="el-GR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cs typeface="Arial" pitchFamily="34" charset="0"/>
                            </a:rPr>
                          </m:ctrlPr>
                        </m:accPr>
                        <m:e>
                          <m:r>
                            <a:rPr kumimoji="0" lang="en-US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cs typeface="Arial" pitchFamily="34" charset="0"/>
                            </a:rPr>
                            <m:t>𝑉</m:t>
                          </m:r>
                        </m:e>
                      </m:acc>
                      <m:r>
                        <a:rPr kumimoji="0" lang="en-US" alt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cs typeface="Arial" pitchFamily="34" charset="0"/>
                        </a:rPr>
                        <m:t> </m:t>
                      </m:r>
                      <m:r>
                        <a:rPr kumimoji="0" lang="el-GR" alt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bg-BG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kumimoji="0" lang="en-US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cs typeface="Arial" pitchFamily="34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cs typeface="Arial" pitchFamily="34" charset="0"/>
                            </a:rPr>
                            <m:t>𝐶</m:t>
                          </m:r>
                        </m:den>
                      </m:f>
                      <m:r>
                        <a:rPr kumimoji="0" lang="en-US" alt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cs typeface="Arial" pitchFamily="34" charset="0"/>
                        </a:rPr>
                        <m:t>(</m:t>
                      </m:r>
                      <m:f>
                        <m:fPr>
                          <m:ctrlPr>
                            <a:rPr lang="bg-BG" altLang="en-US" sz="2800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en-US" sz="2800" b="0" i="1" smtClean="0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𝑉</m:t>
                          </m:r>
                        </m:num>
                        <m:den>
                          <m:r>
                            <a:rPr lang="en-US" altLang="en-US" sz="2800" b="0" i="1" smtClean="0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𝑅</m:t>
                          </m:r>
                        </m:den>
                      </m:f>
                      <m:r>
                        <a:rPr kumimoji="0" lang="en-US" alt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cs typeface="Arial" pitchFamily="34" charset="0"/>
                        </a:rPr>
                        <m:t>)</m:t>
                      </m:r>
                    </m:oMath>
                  </m:oMathPara>
                </a14:m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86691" y="1147897"/>
                <a:ext cx="1700145" cy="80945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>
                <a:spLocks noChangeArrowheads="1"/>
              </p:cNvSpPr>
              <p:nvPr/>
            </p:nvSpPr>
            <p:spPr bwMode="auto">
              <a:xfrm>
                <a:off x="6618651" y="1107114"/>
                <a:ext cx="1705402" cy="7379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kumimoji="0" lang="el-GR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cs typeface="Arial" pitchFamily="34" charset="0"/>
                            </a:rPr>
                          </m:ctrlPr>
                        </m:accPr>
                        <m:e>
                          <m:r>
                            <a:rPr kumimoji="0" lang="en-US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cs typeface="Arial" pitchFamily="34" charset="0"/>
                            </a:rPr>
                            <m:t>𝑉</m:t>
                          </m:r>
                        </m:e>
                      </m:acc>
                      <m:r>
                        <a:rPr kumimoji="0" lang="en-US" alt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cs typeface="Arial" pitchFamily="34" charset="0"/>
                        </a:rPr>
                        <m:t> </m:t>
                      </m:r>
                      <m:r>
                        <a:rPr kumimoji="0" lang="el-GR" alt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bg-BG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kumimoji="0" lang="en-US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cs typeface="Arial" pitchFamily="34" charset="0"/>
                            </a:rPr>
                            <m:t>𝑔</m:t>
                          </m:r>
                        </m:num>
                        <m:den>
                          <m:r>
                            <a:rPr kumimoji="0" lang="en-US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cs typeface="Arial" pitchFamily="34" charset="0"/>
                            </a:rPr>
                            <m:t>𝐶</m:t>
                          </m:r>
                        </m:den>
                      </m:f>
                      <m:r>
                        <a:rPr kumimoji="0" lang="en-US" alt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cs typeface="Arial" pitchFamily="34" charset="0"/>
                        </a:rPr>
                        <m:t>(</m:t>
                      </m:r>
                      <m:r>
                        <a:rPr lang="en-US" altLang="en-US" sz="280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𝑉</m:t>
                      </m:r>
                      <m:r>
                        <a:rPr kumimoji="0" lang="en-US" alt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cs typeface="Arial" pitchFamily="34" charset="0"/>
                        </a:rPr>
                        <m:t>)</m:t>
                      </m:r>
                    </m:oMath>
                  </m:oMathPara>
                </a14:m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18651" y="1107114"/>
                <a:ext cx="1705402" cy="73795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2753932" y="6141076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smtClean="0"/>
              <a:t>Use Ohms Law again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4025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7"/>
          <p:cNvSpPr txBox="1">
            <a:spLocks noChangeArrowheads="1"/>
          </p:cNvSpPr>
          <p:nvPr/>
        </p:nvSpPr>
        <p:spPr>
          <a:xfrm>
            <a:off x="0" y="31805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Conductance-Based Neural Mass Models in DCM</a:t>
            </a:r>
            <a:endParaRPr lang="en-US" sz="24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811496" y="1868753"/>
            <a:ext cx="7685785" cy="4989247"/>
            <a:chOff x="2238374" y="152399"/>
            <a:chExt cx="4294070" cy="300990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07" t="10256" r="39920" b="7543"/>
            <a:stretch/>
          </p:blipFill>
          <p:spPr>
            <a:xfrm>
              <a:off x="2238374" y="190499"/>
              <a:ext cx="1057275" cy="2971801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40" t="9202" r="3265" b="8597"/>
            <a:stretch/>
          </p:blipFill>
          <p:spPr>
            <a:xfrm>
              <a:off x="3248024" y="152399"/>
              <a:ext cx="3284420" cy="2971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2881647" y="450937"/>
              <a:ext cx="1121533" cy="590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482059" y="3207895"/>
            <a:ext cx="124906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50000"/>
                </a:schemeClr>
              </a:gs>
              <a:gs pos="83000">
                <a:schemeClr val="tx1"/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Glutamate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553201" y="2775677"/>
            <a:ext cx="748923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50000"/>
                </a:schemeClr>
              </a:gs>
              <a:gs pos="83000">
                <a:schemeClr val="tx1"/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</a:t>
            </a:r>
            <a:r>
              <a:rPr lang="en-US" dirty="0" err="1" smtClean="0">
                <a:solidFill>
                  <a:schemeClr val="bg1"/>
                </a:solidFill>
              </a:rPr>
              <a:t>aba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47871" y="5657671"/>
            <a:ext cx="26386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smtClean="0"/>
              <a:t>Describe </a:t>
            </a:r>
            <a:r>
              <a:rPr lang="en-IE" dirty="0" err="1" smtClean="0"/>
              <a:t>gV</a:t>
            </a:r>
            <a:r>
              <a:rPr lang="en-IE" dirty="0" smtClean="0"/>
              <a:t>, Ion flow</a:t>
            </a:r>
            <a:r>
              <a:rPr lang="is-IS" dirty="0" smtClean="0"/>
              <a:t>….</a:t>
            </a:r>
          </a:p>
          <a:p>
            <a:r>
              <a:rPr lang="is-IS" b="1" dirty="0" smtClean="0">
                <a:solidFill>
                  <a:srgbClr val="00B0F0"/>
                </a:solidFill>
              </a:rPr>
              <a:t>Na</a:t>
            </a:r>
            <a:r>
              <a:rPr lang="is-IS" b="1" baseline="30000" dirty="0" smtClean="0">
                <a:solidFill>
                  <a:srgbClr val="00B0F0"/>
                </a:solidFill>
              </a:rPr>
              <a:t>+</a:t>
            </a:r>
          </a:p>
          <a:p>
            <a:r>
              <a:rPr lang="is-IS" b="1" dirty="0" smtClean="0">
                <a:solidFill>
                  <a:srgbClr val="00B050"/>
                </a:solidFill>
              </a:rPr>
              <a:t>Ca</a:t>
            </a:r>
            <a:r>
              <a:rPr lang="is-IS" b="1" baseline="30000" dirty="0" smtClean="0">
                <a:solidFill>
                  <a:srgbClr val="00B050"/>
                </a:solidFill>
              </a:rPr>
              <a:t>2+</a:t>
            </a:r>
          </a:p>
          <a:p>
            <a:r>
              <a:rPr lang="is-IS" b="1" dirty="0" smtClean="0">
                <a:solidFill>
                  <a:schemeClr val="accent4">
                    <a:lumMod val="75000"/>
                  </a:schemeClr>
                </a:solidFill>
              </a:rPr>
              <a:t>Cl</a:t>
            </a:r>
            <a:r>
              <a:rPr lang="is-IS" b="1" baseline="30000" dirty="0" smtClean="0">
                <a:solidFill>
                  <a:schemeClr val="accent4">
                    <a:lumMod val="75000"/>
                  </a:schemeClr>
                </a:solidFill>
              </a:rPr>
              <a:t>-</a:t>
            </a:r>
            <a:endParaRPr lang="en-IE" b="1" baseline="30000" dirty="0">
              <a:solidFill>
                <a:schemeClr val="accent4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>
                <a:spLocks noChangeArrowheads="1"/>
              </p:cNvSpPr>
              <p:nvPr/>
            </p:nvSpPr>
            <p:spPr bwMode="auto">
              <a:xfrm>
                <a:off x="3424690" y="810900"/>
                <a:ext cx="1705402" cy="7379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kumimoji="0" lang="el-GR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cs typeface="Arial" pitchFamily="34" charset="0"/>
                            </a:rPr>
                          </m:ctrlPr>
                        </m:accPr>
                        <m:e>
                          <m:r>
                            <a:rPr kumimoji="0" lang="en-US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cs typeface="Arial" pitchFamily="34" charset="0"/>
                            </a:rPr>
                            <m:t>𝑉</m:t>
                          </m:r>
                        </m:e>
                      </m:acc>
                      <m:r>
                        <a:rPr kumimoji="0" lang="en-US" alt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cs typeface="Arial" pitchFamily="34" charset="0"/>
                        </a:rPr>
                        <m:t> </m:t>
                      </m:r>
                      <m:r>
                        <a:rPr kumimoji="0" lang="el-GR" alt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bg-BG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kumimoji="0" lang="en-US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cs typeface="Arial" pitchFamily="34" charset="0"/>
                            </a:rPr>
                            <m:t>𝑔</m:t>
                          </m:r>
                        </m:num>
                        <m:den>
                          <m:r>
                            <a:rPr kumimoji="0" lang="en-US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cs typeface="Arial" pitchFamily="34" charset="0"/>
                            </a:rPr>
                            <m:t>𝐶</m:t>
                          </m:r>
                        </m:den>
                      </m:f>
                      <m:r>
                        <a:rPr kumimoji="0" lang="en-US" alt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cs typeface="Arial" pitchFamily="34" charset="0"/>
                        </a:rPr>
                        <m:t>(</m:t>
                      </m:r>
                      <m:r>
                        <a:rPr lang="en-US" altLang="en-US" sz="280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𝑉</m:t>
                      </m:r>
                      <m:r>
                        <a:rPr kumimoji="0" lang="en-US" alt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cs typeface="Arial" pitchFamily="34" charset="0"/>
                        </a:rPr>
                        <m:t>)</m:t>
                      </m:r>
                    </m:oMath>
                  </m:oMathPara>
                </a14:m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24690" y="810900"/>
                <a:ext cx="1705402" cy="73795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590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/>
          <p:cNvSpPr>
            <a:spLocks noChangeArrowheads="1"/>
          </p:cNvSpPr>
          <p:nvPr/>
        </p:nvSpPr>
        <p:spPr bwMode="auto">
          <a:xfrm>
            <a:off x="6291384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Rectangle 86"/>
          <p:cNvSpPr>
            <a:spLocks noChangeArrowheads="1"/>
          </p:cNvSpPr>
          <p:nvPr/>
        </p:nvSpPr>
        <p:spPr bwMode="auto">
          <a:xfrm>
            <a:off x="6024684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5342059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Rectangle 8"/>
          <p:cNvSpPr>
            <a:spLocks noChangeArrowheads="1"/>
          </p:cNvSpPr>
          <p:nvPr/>
        </p:nvSpPr>
        <p:spPr bwMode="auto">
          <a:xfrm>
            <a:off x="4548309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Rectangle 9"/>
          <p:cNvSpPr>
            <a:spLocks noChangeArrowheads="1"/>
          </p:cNvSpPr>
          <p:nvPr/>
        </p:nvSpPr>
        <p:spPr bwMode="auto">
          <a:xfrm>
            <a:off x="3111621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Rectangle 16"/>
          <p:cNvSpPr>
            <a:spLocks noChangeArrowheads="1"/>
          </p:cNvSpPr>
          <p:nvPr/>
        </p:nvSpPr>
        <p:spPr bwMode="auto">
          <a:xfrm>
            <a:off x="5156321" y="1899066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Rectangle 17"/>
          <p:cNvSpPr>
            <a:spLocks noChangeArrowheads="1"/>
          </p:cNvSpPr>
          <p:nvPr/>
        </p:nvSpPr>
        <p:spPr bwMode="auto">
          <a:xfrm>
            <a:off x="2362321" y="1899066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Rectangle 22"/>
          <p:cNvSpPr>
            <a:spLocks noChangeArrowheads="1"/>
          </p:cNvSpPr>
          <p:nvPr/>
        </p:nvSpPr>
        <p:spPr bwMode="auto">
          <a:xfrm>
            <a:off x="5626221" y="1899066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Rectangle 23"/>
          <p:cNvSpPr>
            <a:spLocks noChangeArrowheads="1"/>
          </p:cNvSpPr>
          <p:nvPr/>
        </p:nvSpPr>
        <p:spPr bwMode="auto">
          <a:xfrm>
            <a:off x="3343396" y="1899066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5" name="Rectangle 35"/>
          <p:cNvSpPr>
            <a:spLocks noChangeArrowheads="1"/>
          </p:cNvSpPr>
          <p:nvPr/>
        </p:nvSpPr>
        <p:spPr bwMode="auto">
          <a:xfrm>
            <a:off x="2502021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6" name="Rectangle 36"/>
          <p:cNvSpPr>
            <a:spLocks noChangeArrowheads="1"/>
          </p:cNvSpPr>
          <p:nvPr/>
        </p:nvSpPr>
        <p:spPr bwMode="auto">
          <a:xfrm>
            <a:off x="2079746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ectangle 7"/>
          <p:cNvSpPr txBox="1">
            <a:spLocks noChangeArrowheads="1"/>
          </p:cNvSpPr>
          <p:nvPr/>
        </p:nvSpPr>
        <p:spPr>
          <a:xfrm>
            <a:off x="0" y="31805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Conductance-Based Neural Mass Models in DCM</a:t>
            </a:r>
            <a:endParaRPr lang="en-US" sz="24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56" name="Text Box 9"/>
          <p:cNvSpPr txBox="1">
            <a:spLocks noChangeArrowheads="1"/>
          </p:cNvSpPr>
          <p:nvPr/>
        </p:nvSpPr>
        <p:spPr bwMode="auto">
          <a:xfrm>
            <a:off x="1632653" y="774028"/>
            <a:ext cx="2596737" cy="7571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06400" dist="50800" dir="5400000" sx="1000" sy="1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 sz="1600" dirty="0" smtClean="0">
                <a:latin typeface="+mn-lt"/>
              </a:rPr>
              <a:t>Effective Potential Difference</a:t>
            </a:r>
          </a:p>
          <a:p>
            <a:pPr eaLnBrk="0" hangingPunct="0">
              <a:lnSpc>
                <a:spcPct val="90000"/>
              </a:lnSpc>
              <a:defRPr/>
            </a:pPr>
            <a:endParaRPr lang="en-GB" sz="1600" dirty="0">
              <a:latin typeface="+mn-lt"/>
            </a:endParaRPr>
          </a:p>
          <a:p>
            <a:pPr eaLnBrk="0" hangingPunct="0">
              <a:lnSpc>
                <a:spcPct val="90000"/>
              </a:lnSpc>
              <a:defRPr/>
            </a:pPr>
            <a:r>
              <a:rPr lang="en-GB" sz="1600" dirty="0" smtClean="0">
                <a:latin typeface="+mn-lt"/>
              </a:rPr>
              <a:t> </a:t>
            </a:r>
            <a:endParaRPr lang="en-GB" sz="1600" dirty="0">
              <a:latin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811496" y="1868753"/>
            <a:ext cx="7685785" cy="4989247"/>
            <a:chOff x="2238374" y="152399"/>
            <a:chExt cx="4294070" cy="300990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07" t="10256" r="39920" b="7543"/>
            <a:stretch/>
          </p:blipFill>
          <p:spPr>
            <a:xfrm>
              <a:off x="2238374" y="190499"/>
              <a:ext cx="1057275" cy="2971801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40" t="9202" r="3265" b="8597"/>
            <a:stretch/>
          </p:blipFill>
          <p:spPr>
            <a:xfrm>
              <a:off x="3248024" y="152399"/>
              <a:ext cx="3284420" cy="2971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2881647" y="450937"/>
              <a:ext cx="1121533" cy="590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482059" y="3207895"/>
            <a:ext cx="124906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50000"/>
                </a:schemeClr>
              </a:gs>
              <a:gs pos="83000">
                <a:schemeClr val="tx1"/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Glutamate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553201" y="2775677"/>
            <a:ext cx="748923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50000"/>
                </a:schemeClr>
              </a:gs>
              <a:gs pos="83000">
                <a:schemeClr val="tx1"/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</a:t>
            </a:r>
            <a:r>
              <a:rPr lang="en-US" dirty="0" err="1" smtClean="0">
                <a:solidFill>
                  <a:schemeClr val="bg1"/>
                </a:solidFill>
              </a:rPr>
              <a:t>aba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4467573" y="595945"/>
            <a:ext cx="8976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>
                <a:spLocks noChangeArrowheads="1"/>
              </p:cNvSpPr>
              <p:nvPr/>
            </p:nvSpPr>
            <p:spPr bwMode="auto">
              <a:xfrm>
                <a:off x="4186691" y="1147897"/>
                <a:ext cx="177934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cs typeface="Arial" pitchFamily="34" charset="0"/>
                        </a:rPr>
                        <m:t> </m:t>
                      </m:r>
                    </m:oMath>
                  </m:oMathPara>
                </a14:m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86691" y="1147897"/>
                <a:ext cx="177934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2908479" y="5554640"/>
            <a:ext cx="12747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smtClean="0"/>
              <a:t>Ion flow</a:t>
            </a:r>
            <a:r>
              <a:rPr lang="is-IS" dirty="0" smtClean="0"/>
              <a:t>….</a:t>
            </a:r>
          </a:p>
          <a:p>
            <a:r>
              <a:rPr lang="is-IS" b="1" dirty="0" smtClean="0">
                <a:solidFill>
                  <a:srgbClr val="00B0F0"/>
                </a:solidFill>
              </a:rPr>
              <a:t>Na</a:t>
            </a:r>
            <a:r>
              <a:rPr lang="is-IS" b="1" baseline="30000" dirty="0" smtClean="0">
                <a:solidFill>
                  <a:srgbClr val="00B0F0"/>
                </a:solidFill>
              </a:rPr>
              <a:t>+</a:t>
            </a:r>
          </a:p>
          <a:p>
            <a:r>
              <a:rPr lang="is-IS" b="1" dirty="0" smtClean="0">
                <a:solidFill>
                  <a:srgbClr val="00B050"/>
                </a:solidFill>
              </a:rPr>
              <a:t>Ca</a:t>
            </a:r>
            <a:r>
              <a:rPr lang="is-IS" b="1" baseline="30000" dirty="0" smtClean="0">
                <a:solidFill>
                  <a:srgbClr val="00B050"/>
                </a:solidFill>
              </a:rPr>
              <a:t>2+</a:t>
            </a:r>
          </a:p>
          <a:p>
            <a:r>
              <a:rPr lang="is-IS" b="1" dirty="0" smtClean="0">
                <a:solidFill>
                  <a:schemeClr val="accent4">
                    <a:lumMod val="75000"/>
                  </a:schemeClr>
                </a:solidFill>
              </a:rPr>
              <a:t>Cl</a:t>
            </a:r>
            <a:r>
              <a:rPr lang="is-IS" b="1" baseline="30000" dirty="0" smtClean="0">
                <a:solidFill>
                  <a:schemeClr val="accent4">
                    <a:lumMod val="75000"/>
                  </a:schemeClr>
                </a:solidFill>
              </a:rPr>
              <a:t>-</a:t>
            </a:r>
            <a:endParaRPr lang="en-IE" b="1" baseline="30000" dirty="0">
              <a:solidFill>
                <a:schemeClr val="accent4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>
                <a:spLocks noChangeArrowheads="1"/>
              </p:cNvSpPr>
              <p:nvPr/>
            </p:nvSpPr>
            <p:spPr bwMode="auto">
              <a:xfrm>
                <a:off x="4635304" y="604838"/>
                <a:ext cx="1705402" cy="7379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kumimoji="0" lang="el-GR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cs typeface="Arial" pitchFamily="34" charset="0"/>
                            </a:rPr>
                          </m:ctrlPr>
                        </m:accPr>
                        <m:e>
                          <m:r>
                            <a:rPr kumimoji="0" lang="en-US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cs typeface="Arial" pitchFamily="34" charset="0"/>
                            </a:rPr>
                            <m:t>𝑉</m:t>
                          </m:r>
                        </m:e>
                      </m:acc>
                      <m:r>
                        <a:rPr kumimoji="0" lang="en-US" alt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cs typeface="Arial" pitchFamily="34" charset="0"/>
                        </a:rPr>
                        <m:t> </m:t>
                      </m:r>
                      <m:r>
                        <a:rPr kumimoji="0" lang="el-GR" alt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bg-BG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kumimoji="0" lang="en-US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cs typeface="Arial" pitchFamily="34" charset="0"/>
                            </a:rPr>
                            <m:t>𝑔</m:t>
                          </m:r>
                        </m:num>
                        <m:den>
                          <m:r>
                            <a:rPr kumimoji="0" lang="en-US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cs typeface="Arial" pitchFamily="34" charset="0"/>
                            </a:rPr>
                            <m:t>𝐶</m:t>
                          </m:r>
                        </m:den>
                      </m:f>
                      <m:r>
                        <a:rPr kumimoji="0" lang="en-US" alt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cs typeface="Arial" pitchFamily="34" charset="0"/>
                        </a:rPr>
                        <m:t>(</m:t>
                      </m:r>
                      <m:r>
                        <a:rPr lang="en-US" altLang="en-US" sz="280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𝑉</m:t>
                      </m:r>
                      <m:r>
                        <a:rPr kumimoji="0" lang="en-US" alt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cs typeface="Arial" pitchFamily="34" charset="0"/>
                        </a:rPr>
                        <m:t>)</m:t>
                      </m:r>
                    </m:oMath>
                  </m:oMathPara>
                </a14:m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35304" y="604838"/>
                <a:ext cx="1705402" cy="73795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>
                <a:spLocks noChangeArrowheads="1"/>
              </p:cNvSpPr>
              <p:nvPr/>
            </p:nvSpPr>
            <p:spPr bwMode="auto">
              <a:xfrm>
                <a:off x="4723310" y="1362545"/>
                <a:ext cx="2729850" cy="7379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kumimoji="0" lang="el-GR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cs typeface="Arial" pitchFamily="34" charset="0"/>
                            </a:rPr>
                          </m:ctrlPr>
                        </m:accPr>
                        <m:e>
                          <m:r>
                            <a:rPr kumimoji="0" lang="en-US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cs typeface="Arial" pitchFamily="34" charset="0"/>
                            </a:rPr>
                            <m:t>𝑉</m:t>
                          </m:r>
                        </m:e>
                      </m:acc>
                      <m:r>
                        <a:rPr kumimoji="0" lang="en-US" alt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cs typeface="Arial" pitchFamily="34" charset="0"/>
                        </a:rPr>
                        <m:t> </m:t>
                      </m:r>
                      <m:r>
                        <a:rPr kumimoji="0" lang="el-GR" alt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bg-BG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kumimoji="0" lang="en-US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cs typeface="Arial" pitchFamily="34" charset="0"/>
                            </a:rPr>
                            <m:t>𝑔</m:t>
                          </m:r>
                        </m:num>
                        <m:den>
                          <m:r>
                            <a:rPr kumimoji="0" lang="en-US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cs typeface="Arial" pitchFamily="34" charset="0"/>
                            </a:rPr>
                            <m:t>𝐶</m:t>
                          </m:r>
                        </m:den>
                      </m:f>
                      <m:r>
                        <a:rPr kumimoji="0" lang="en-US" alt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cs typeface="Arial" pitchFamily="34" charset="0"/>
                        </a:rPr>
                        <m:t>(</m:t>
                      </m:r>
                      <m:r>
                        <a:rPr lang="en-US" altLang="en-US" sz="280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𝑉</m:t>
                      </m:r>
                      <m:r>
                        <a:rPr lang="en-US" altLang="en-US" sz="2800" b="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−</m:t>
                      </m:r>
                      <m:r>
                        <a:rPr lang="en-US" altLang="en-US" sz="2800" b="0" i="1" smtClean="0">
                          <a:solidFill>
                            <a:srgbClr val="00B0F0"/>
                          </a:solidFill>
                          <a:latin typeface="Cambria Math" charset="0"/>
                        </a:rPr>
                        <m:t>𝑉</m:t>
                      </m:r>
                      <m:r>
                        <a:rPr lang="en-US" altLang="en-US" sz="2800" b="0" i="1" baseline="-25000" smtClean="0">
                          <a:solidFill>
                            <a:srgbClr val="00B0F0"/>
                          </a:solidFill>
                          <a:latin typeface="Cambria Math" charset="0"/>
                        </a:rPr>
                        <m:t>𝑟𝑒𝑣</m:t>
                      </m:r>
                      <m:r>
                        <a:rPr kumimoji="0" lang="en-US" alt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cs typeface="Arial" pitchFamily="34" charset="0"/>
                        </a:rPr>
                        <m:t>)</m:t>
                      </m:r>
                    </m:oMath>
                  </m:oMathPara>
                </a14:m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3310" y="1362545"/>
                <a:ext cx="2729850" cy="73795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070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172629" y="802102"/>
            <a:ext cx="4124042" cy="320477"/>
            <a:chOff x="1134533" y="2387600"/>
            <a:chExt cx="4124042" cy="320477"/>
          </a:xfrm>
        </p:grpSpPr>
        <p:sp>
          <p:nvSpPr>
            <p:cNvPr id="121" name="TextBox 120"/>
            <p:cNvSpPr txBox="1"/>
            <p:nvPr/>
          </p:nvSpPr>
          <p:spPr>
            <a:xfrm>
              <a:off x="1134533" y="2400300"/>
              <a:ext cx="1124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Current in =</a:t>
              </a:r>
              <a:endParaRPr lang="en-US" sz="1400" dirty="0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180167" y="2396067"/>
              <a:ext cx="12426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Conductance</a:t>
              </a:r>
              <a:endParaRPr lang="en-US" sz="1400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344333" y="2387600"/>
              <a:ext cx="19142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X Potential Difference</a:t>
              </a:r>
              <a:endParaRPr lang="en-US" sz="1400" dirty="0"/>
            </a:p>
          </p:txBody>
        </p:sp>
      </p:grpSp>
      <p:cxnSp>
        <p:nvCxnSpPr>
          <p:cNvPr id="83" name="Straight Arrow Connector 82"/>
          <p:cNvCxnSpPr/>
          <p:nvPr/>
        </p:nvCxnSpPr>
        <p:spPr bwMode="auto">
          <a:xfrm flipH="1" flipV="1">
            <a:off x="4092697" y="767452"/>
            <a:ext cx="885977" cy="111205"/>
          </a:xfrm>
          <a:prstGeom prst="straightConnector1">
            <a:avLst/>
          </a:prstGeom>
          <a:ln w="25400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>
            <a:spLocks noChangeArrowheads="1"/>
          </p:cNvSpPr>
          <p:nvPr/>
        </p:nvSpPr>
        <p:spPr bwMode="auto">
          <a:xfrm>
            <a:off x="6291384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Rectangle 86"/>
          <p:cNvSpPr>
            <a:spLocks noChangeArrowheads="1"/>
          </p:cNvSpPr>
          <p:nvPr/>
        </p:nvSpPr>
        <p:spPr bwMode="auto">
          <a:xfrm>
            <a:off x="6024684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5342059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Rectangle 8"/>
          <p:cNvSpPr>
            <a:spLocks noChangeArrowheads="1"/>
          </p:cNvSpPr>
          <p:nvPr/>
        </p:nvSpPr>
        <p:spPr bwMode="auto">
          <a:xfrm>
            <a:off x="4548309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Rectangle 9"/>
          <p:cNvSpPr>
            <a:spLocks noChangeArrowheads="1"/>
          </p:cNvSpPr>
          <p:nvPr/>
        </p:nvSpPr>
        <p:spPr bwMode="auto">
          <a:xfrm>
            <a:off x="3111621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" name="Rectangle 11"/>
          <p:cNvSpPr>
            <a:spLocks noChangeArrowheads="1"/>
          </p:cNvSpPr>
          <p:nvPr/>
        </p:nvSpPr>
        <p:spPr bwMode="auto">
          <a:xfrm>
            <a:off x="3448171" y="1324391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Rectangle 12"/>
          <p:cNvSpPr>
            <a:spLocks noChangeArrowheads="1"/>
          </p:cNvSpPr>
          <p:nvPr/>
        </p:nvSpPr>
        <p:spPr bwMode="auto">
          <a:xfrm>
            <a:off x="3181471" y="1324391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Rectangle 13"/>
          <p:cNvSpPr>
            <a:spLocks noChangeArrowheads="1"/>
          </p:cNvSpPr>
          <p:nvPr/>
        </p:nvSpPr>
        <p:spPr bwMode="auto">
          <a:xfrm>
            <a:off x="2479796" y="1324391"/>
            <a:ext cx="430213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cs typeface="Arial" pitchFamily="34" charset="0"/>
              </a:rPr>
              <a:t>-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Rectangle 14"/>
          <p:cNvSpPr>
            <a:spLocks noChangeArrowheads="1"/>
          </p:cNvSpPr>
          <p:nvPr/>
        </p:nvSpPr>
        <p:spPr bwMode="auto">
          <a:xfrm>
            <a:off x="1262184" y="1324391"/>
            <a:ext cx="430213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cs typeface="Arial" pitchFamily="34" charset="0"/>
              </a:rPr>
              <a:t>=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Rectangle 16"/>
          <p:cNvSpPr>
            <a:spLocks noChangeArrowheads="1"/>
          </p:cNvSpPr>
          <p:nvPr/>
        </p:nvSpPr>
        <p:spPr bwMode="auto">
          <a:xfrm>
            <a:off x="5156321" y="1899066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Rectangle 17"/>
          <p:cNvSpPr>
            <a:spLocks noChangeArrowheads="1"/>
          </p:cNvSpPr>
          <p:nvPr/>
        </p:nvSpPr>
        <p:spPr bwMode="auto">
          <a:xfrm>
            <a:off x="2362321" y="1899066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Rectangle 19"/>
          <p:cNvSpPr>
            <a:spLocks noChangeArrowheads="1"/>
          </p:cNvSpPr>
          <p:nvPr/>
        </p:nvSpPr>
        <p:spPr bwMode="auto">
          <a:xfrm>
            <a:off x="2995734" y="1364079"/>
            <a:ext cx="27622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)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Rectangle 20"/>
          <p:cNvSpPr>
            <a:spLocks noChangeArrowheads="1"/>
          </p:cNvSpPr>
          <p:nvPr/>
        </p:nvSpPr>
        <p:spPr bwMode="auto">
          <a:xfrm>
            <a:off x="1782884" y="1364079"/>
            <a:ext cx="27622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(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Rectangle 22"/>
          <p:cNvSpPr>
            <a:spLocks noChangeArrowheads="1"/>
          </p:cNvSpPr>
          <p:nvPr/>
        </p:nvSpPr>
        <p:spPr bwMode="auto">
          <a:xfrm>
            <a:off x="5626221" y="1899066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Rectangle 23"/>
          <p:cNvSpPr>
            <a:spLocks noChangeArrowheads="1"/>
          </p:cNvSpPr>
          <p:nvPr/>
        </p:nvSpPr>
        <p:spPr bwMode="auto">
          <a:xfrm>
            <a:off x="3343396" y="1899066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Rectangle 25"/>
          <p:cNvSpPr>
            <a:spLocks noChangeArrowheads="1"/>
          </p:cNvSpPr>
          <p:nvPr/>
        </p:nvSpPr>
        <p:spPr bwMode="auto">
          <a:xfrm>
            <a:off x="2711571" y="1364079"/>
            <a:ext cx="381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V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Rectangle 26"/>
          <p:cNvSpPr>
            <a:spLocks noChangeArrowheads="1"/>
          </p:cNvSpPr>
          <p:nvPr/>
        </p:nvSpPr>
        <p:spPr bwMode="auto">
          <a:xfrm>
            <a:off x="1881309" y="1364079"/>
            <a:ext cx="381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V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Rectangle 27"/>
          <p:cNvSpPr>
            <a:spLocks noChangeArrowheads="1"/>
          </p:cNvSpPr>
          <p:nvPr/>
        </p:nvSpPr>
        <p:spPr bwMode="auto">
          <a:xfrm>
            <a:off x="1568571" y="1364079"/>
            <a:ext cx="33813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g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Rectangle 28"/>
          <p:cNvSpPr>
            <a:spLocks noChangeArrowheads="1"/>
          </p:cNvSpPr>
          <p:nvPr/>
        </p:nvSpPr>
        <p:spPr bwMode="auto">
          <a:xfrm>
            <a:off x="897059" y="1364079"/>
            <a:ext cx="381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V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Rectangle 29"/>
          <p:cNvSpPr>
            <a:spLocks noChangeArrowheads="1"/>
          </p:cNvSpPr>
          <p:nvPr/>
        </p:nvSpPr>
        <p:spPr bwMode="auto">
          <a:xfrm>
            <a:off x="647821" y="1364079"/>
            <a:ext cx="4000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C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4" name="Rectangle 34"/>
          <p:cNvSpPr>
            <a:spLocks noChangeArrowheads="1"/>
          </p:cNvSpPr>
          <p:nvPr/>
        </p:nvSpPr>
        <p:spPr bwMode="auto">
          <a:xfrm>
            <a:off x="2101971" y="1583154"/>
            <a:ext cx="38258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rev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5" name="Rectangle 35"/>
          <p:cNvSpPr>
            <a:spLocks noChangeArrowheads="1"/>
          </p:cNvSpPr>
          <p:nvPr/>
        </p:nvSpPr>
        <p:spPr bwMode="auto">
          <a:xfrm>
            <a:off x="2502021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6" name="Rectangle 36"/>
          <p:cNvSpPr>
            <a:spLocks noChangeArrowheads="1"/>
          </p:cNvSpPr>
          <p:nvPr/>
        </p:nvSpPr>
        <p:spPr bwMode="auto">
          <a:xfrm>
            <a:off x="2079746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0" name="Rectangle 40"/>
          <p:cNvSpPr>
            <a:spLocks noChangeArrowheads="1"/>
          </p:cNvSpPr>
          <p:nvPr/>
        </p:nvSpPr>
        <p:spPr bwMode="auto">
          <a:xfrm>
            <a:off x="1020884" y="1305341"/>
            <a:ext cx="36195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T Extra" pitchFamily="18" charset="2"/>
                <a:cs typeface="Arial" pitchFamily="34" charset="0"/>
              </a:rPr>
              <a:t>&amp;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ectangle 7"/>
          <p:cNvSpPr txBox="1">
            <a:spLocks noChangeArrowheads="1"/>
          </p:cNvSpPr>
          <p:nvPr/>
        </p:nvSpPr>
        <p:spPr>
          <a:xfrm>
            <a:off x="0" y="31805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Conductance-Based Neural Mass Models in DCM</a:t>
            </a:r>
            <a:endParaRPr lang="en-US" sz="24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288982" y="1868753"/>
            <a:ext cx="7685785" cy="4989247"/>
            <a:chOff x="2238374" y="152399"/>
            <a:chExt cx="4294070" cy="300990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07" t="10256" r="39920" b="7543"/>
            <a:stretch/>
          </p:blipFill>
          <p:spPr>
            <a:xfrm>
              <a:off x="2238374" y="190499"/>
              <a:ext cx="1057275" cy="2971801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40" t="9202" r="3265" b="8597"/>
            <a:stretch/>
          </p:blipFill>
          <p:spPr>
            <a:xfrm>
              <a:off x="3248024" y="152399"/>
              <a:ext cx="3284420" cy="2971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2881647" y="450937"/>
              <a:ext cx="1121533" cy="590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482059" y="3207895"/>
            <a:ext cx="124906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50000"/>
                </a:schemeClr>
              </a:gs>
              <a:gs pos="83000">
                <a:schemeClr val="tx1"/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Glutamate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553201" y="2775677"/>
            <a:ext cx="748923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50000"/>
                </a:schemeClr>
              </a:gs>
              <a:gs pos="83000">
                <a:schemeClr val="tx1"/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</a:t>
            </a:r>
            <a:r>
              <a:rPr lang="en-US" dirty="0" err="1" smtClean="0">
                <a:solidFill>
                  <a:schemeClr val="bg1"/>
                </a:solidFill>
              </a:rPr>
              <a:t>aba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27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/>
          <p:cNvSpPr>
            <a:spLocks noChangeArrowheads="1"/>
          </p:cNvSpPr>
          <p:nvPr/>
        </p:nvSpPr>
        <p:spPr bwMode="auto">
          <a:xfrm>
            <a:off x="6291384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Rectangle 86"/>
          <p:cNvSpPr>
            <a:spLocks noChangeArrowheads="1"/>
          </p:cNvSpPr>
          <p:nvPr/>
        </p:nvSpPr>
        <p:spPr bwMode="auto">
          <a:xfrm>
            <a:off x="6024684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ectangle 7"/>
          <p:cNvSpPr txBox="1">
            <a:spLocks noChangeArrowheads="1"/>
          </p:cNvSpPr>
          <p:nvPr/>
        </p:nvSpPr>
        <p:spPr>
          <a:xfrm>
            <a:off x="0" y="-238018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Conductance-Based Neural Mass Models in DCM</a:t>
            </a:r>
            <a:endParaRPr lang="en-US" sz="2400" dirty="0">
              <a:latin typeface="+mn-lt"/>
              <a:cs typeface="+mn-cs"/>
            </a:endParaRPr>
          </a:p>
        </p:txBody>
      </p:sp>
      <p:sp>
        <p:nvSpPr>
          <p:cNvPr id="56" name="Text Box 9"/>
          <p:cNvSpPr txBox="1">
            <a:spLocks noChangeArrowheads="1"/>
          </p:cNvSpPr>
          <p:nvPr/>
        </p:nvSpPr>
        <p:spPr bwMode="auto">
          <a:xfrm>
            <a:off x="3528216" y="1553633"/>
            <a:ext cx="5614935" cy="5355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06400" dist="50800" dir="5400000" sx="1000" sy="1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 sz="1600" b="1" dirty="0" smtClean="0">
                <a:solidFill>
                  <a:srgbClr val="00B0F0"/>
                </a:solidFill>
                <a:latin typeface="+mn-lt"/>
              </a:rPr>
              <a:t>Dynamic </a:t>
            </a:r>
            <a:r>
              <a:rPr lang="en-GB" sz="1600" b="1" smtClean="0">
                <a:solidFill>
                  <a:srgbClr val="00B0F0"/>
                </a:solidFill>
                <a:latin typeface="+mn-lt"/>
              </a:rPr>
              <a:t>Conductance, g, where </a:t>
            </a:r>
            <a:r>
              <a:rPr lang="en-GB" sz="1600" b="1" dirty="0" smtClean="0">
                <a:solidFill>
                  <a:srgbClr val="00B0F0"/>
                </a:solidFill>
                <a:latin typeface="+mn-lt"/>
              </a:rPr>
              <a:t>receptors opening and closing</a:t>
            </a:r>
            <a:r>
              <a:rPr lang="en-GB" sz="1600" b="1" smtClean="0">
                <a:solidFill>
                  <a:srgbClr val="00B0F0"/>
                </a:solidFill>
                <a:latin typeface="+mn-lt"/>
              </a:rPr>
              <a:t>,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GB" sz="1600" b="1" dirty="0" smtClean="0">
                <a:solidFill>
                  <a:srgbClr val="00B0F0"/>
                </a:solidFill>
                <a:latin typeface="+mn-lt"/>
              </a:rPr>
              <a:t>with a particular time constant</a:t>
            </a:r>
            <a:endParaRPr lang="en-GB" sz="1600" b="1" dirty="0">
              <a:solidFill>
                <a:srgbClr val="00B0F0"/>
              </a:solidFill>
              <a:latin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03972" y="2096800"/>
            <a:ext cx="7685785" cy="4926092"/>
            <a:chOff x="2238374" y="190499"/>
            <a:chExt cx="4294070" cy="297180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07" t="10256" r="39920" b="7543"/>
            <a:stretch/>
          </p:blipFill>
          <p:spPr>
            <a:xfrm>
              <a:off x="2238374" y="190499"/>
              <a:ext cx="1057275" cy="2971801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40" t="14539" r="3265" b="8596"/>
            <a:stretch/>
          </p:blipFill>
          <p:spPr>
            <a:xfrm>
              <a:off x="3248024" y="345333"/>
              <a:ext cx="3284420" cy="2778866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3057523" y="333375"/>
              <a:ext cx="962025" cy="590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867023" y="457200"/>
              <a:ext cx="962025" cy="590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482059" y="3207895"/>
            <a:ext cx="124906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50000"/>
                </a:schemeClr>
              </a:gs>
              <a:gs pos="83000">
                <a:schemeClr val="tx1"/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Glutamate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553201" y="2775677"/>
            <a:ext cx="748923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50000"/>
                </a:schemeClr>
              </a:gs>
              <a:gs pos="83000">
                <a:schemeClr val="tx1"/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</a:t>
            </a:r>
            <a:r>
              <a:rPr lang="en-US" dirty="0" err="1" smtClean="0">
                <a:solidFill>
                  <a:schemeClr val="bg1"/>
                </a:solidFill>
              </a:rPr>
              <a:t>aba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0" y="793209"/>
            <a:ext cx="6118755" cy="1641604"/>
            <a:chOff x="791633" y="2225950"/>
            <a:chExt cx="6118755" cy="1641604"/>
          </a:xfrm>
        </p:grpSpPr>
        <p:grpSp>
          <p:nvGrpSpPr>
            <p:cNvPr id="41" name="Group 40"/>
            <p:cNvGrpSpPr/>
            <p:nvPr/>
          </p:nvGrpSpPr>
          <p:grpSpPr>
            <a:xfrm>
              <a:off x="791633" y="2260600"/>
              <a:ext cx="4124042" cy="320477"/>
              <a:chOff x="1134533" y="2387600"/>
              <a:chExt cx="4124042" cy="320477"/>
            </a:xfrm>
          </p:grpSpPr>
          <p:sp>
            <p:nvSpPr>
              <p:cNvPr id="110" name="TextBox 109"/>
              <p:cNvSpPr txBox="1"/>
              <p:nvPr/>
            </p:nvSpPr>
            <p:spPr>
              <a:xfrm>
                <a:off x="1134533" y="2400300"/>
                <a:ext cx="11240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Current in =</a:t>
                </a:r>
                <a:endParaRPr lang="en-US" sz="1400" dirty="0"/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2180167" y="2396067"/>
                <a:ext cx="124268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Conductance</a:t>
                </a:r>
                <a:endParaRPr lang="en-US" sz="1400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3344333" y="2387600"/>
                <a:ext cx="19142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X Potential Difference</a:t>
                </a:r>
                <a:endParaRPr lang="en-US" sz="1400" dirty="0"/>
              </a:p>
            </p:txBody>
          </p:sp>
        </p:grpSp>
        <p:cxnSp>
          <p:nvCxnSpPr>
            <p:cNvPr id="47" name="Straight Arrow Connector 46"/>
            <p:cNvCxnSpPr/>
            <p:nvPr/>
          </p:nvCxnSpPr>
          <p:spPr bwMode="auto">
            <a:xfrm flipH="1" flipV="1">
              <a:off x="4711701" y="2225950"/>
              <a:ext cx="885977" cy="111205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/>
            <p:cNvGrpSpPr>
              <a:grpSpLocks noChangeAspect="1"/>
            </p:cNvGrpSpPr>
            <p:nvPr/>
          </p:nvGrpSpPr>
          <p:grpSpPr bwMode="auto">
            <a:xfrm>
              <a:off x="1266825" y="2763839"/>
              <a:ext cx="5643563" cy="1100138"/>
              <a:chOff x="798" y="1741"/>
              <a:chExt cx="3555" cy="693"/>
            </a:xfrm>
          </p:grpSpPr>
          <p:sp>
            <p:nvSpPr>
              <p:cNvPr id="51" name="Rectangle 50"/>
              <p:cNvSpPr>
                <a:spLocks noChangeArrowheads="1"/>
              </p:cNvSpPr>
              <p:nvPr/>
            </p:nvSpPr>
            <p:spPr bwMode="auto">
              <a:xfrm>
                <a:off x="4353" y="2090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" name="Rectangle 51"/>
              <p:cNvSpPr>
                <a:spLocks noChangeArrowheads="1"/>
              </p:cNvSpPr>
              <p:nvPr/>
            </p:nvSpPr>
            <p:spPr bwMode="auto">
              <a:xfrm>
                <a:off x="4185" y="2090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" name="Rectangle 52"/>
              <p:cNvSpPr>
                <a:spLocks noChangeArrowheads="1"/>
              </p:cNvSpPr>
              <p:nvPr/>
            </p:nvSpPr>
            <p:spPr bwMode="auto">
              <a:xfrm>
                <a:off x="3755" y="2090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4" name="Rectangle 8"/>
              <p:cNvSpPr>
                <a:spLocks noChangeArrowheads="1"/>
              </p:cNvSpPr>
              <p:nvPr/>
            </p:nvSpPr>
            <p:spPr bwMode="auto">
              <a:xfrm>
                <a:off x="3255" y="2090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7" name="Rectangle 9"/>
              <p:cNvSpPr>
                <a:spLocks noChangeArrowheads="1"/>
              </p:cNvSpPr>
              <p:nvPr/>
            </p:nvSpPr>
            <p:spPr bwMode="auto">
              <a:xfrm>
                <a:off x="2350" y="2090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" name="Rectangle 10"/>
              <p:cNvSpPr>
                <a:spLocks noChangeArrowheads="1"/>
              </p:cNvSpPr>
              <p:nvPr/>
            </p:nvSpPr>
            <p:spPr bwMode="auto">
              <a:xfrm>
                <a:off x="1002" y="2090"/>
                <a:ext cx="271" cy="3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ymbol" pitchFamily="18" charset="2"/>
                    <a:cs typeface="Arial" pitchFamily="34" charset="0"/>
                  </a:rPr>
                  <a:t>=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9" name="Rectangle 11"/>
              <p:cNvSpPr>
                <a:spLocks noChangeArrowheads="1"/>
              </p:cNvSpPr>
              <p:nvPr/>
            </p:nvSpPr>
            <p:spPr bwMode="auto">
              <a:xfrm>
                <a:off x="2562" y="1753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0" name="Rectangle 12"/>
              <p:cNvSpPr>
                <a:spLocks noChangeArrowheads="1"/>
              </p:cNvSpPr>
              <p:nvPr/>
            </p:nvSpPr>
            <p:spPr bwMode="auto">
              <a:xfrm>
                <a:off x="2394" y="1753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" name="Rectangle 13"/>
              <p:cNvSpPr>
                <a:spLocks noChangeArrowheads="1"/>
              </p:cNvSpPr>
              <p:nvPr/>
            </p:nvSpPr>
            <p:spPr bwMode="auto">
              <a:xfrm>
                <a:off x="1952" y="1753"/>
                <a:ext cx="271" cy="3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ymbol" pitchFamily="18" charset="2"/>
                    <a:cs typeface="Arial" pitchFamily="34" charset="0"/>
                  </a:rPr>
                  <a:t>-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Rectangle 14"/>
              <p:cNvSpPr>
                <a:spLocks noChangeArrowheads="1"/>
              </p:cNvSpPr>
              <p:nvPr/>
            </p:nvSpPr>
            <p:spPr bwMode="auto">
              <a:xfrm>
                <a:off x="1185" y="1753"/>
                <a:ext cx="271" cy="3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ymbol" pitchFamily="18" charset="2"/>
                    <a:cs typeface="Arial" pitchFamily="34" charset="0"/>
                  </a:rPr>
                  <a:t>=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" name="Rectangle 62"/>
              <p:cNvSpPr>
                <a:spLocks noChangeArrowheads="1"/>
              </p:cNvSpPr>
              <p:nvPr/>
            </p:nvSpPr>
            <p:spPr bwMode="auto">
              <a:xfrm>
                <a:off x="3638" y="2115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4" name="Rectangle 63"/>
              <p:cNvSpPr>
                <a:spLocks noChangeArrowheads="1"/>
              </p:cNvSpPr>
              <p:nvPr/>
            </p:nvSpPr>
            <p:spPr bwMode="auto">
              <a:xfrm>
                <a:off x="1878" y="2115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5" name="Rectangle 64"/>
              <p:cNvSpPr>
                <a:spLocks noChangeArrowheads="1"/>
              </p:cNvSpPr>
              <p:nvPr/>
            </p:nvSpPr>
            <p:spPr bwMode="auto">
              <a:xfrm>
                <a:off x="1327" y="2115"/>
                <a:ext cx="174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(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" name="Rectangle 65"/>
              <p:cNvSpPr>
                <a:spLocks noChangeArrowheads="1"/>
              </p:cNvSpPr>
              <p:nvPr/>
            </p:nvSpPr>
            <p:spPr bwMode="auto">
              <a:xfrm>
                <a:off x="2277" y="1778"/>
                <a:ext cx="174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)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" name="Rectangle 66"/>
              <p:cNvSpPr>
                <a:spLocks noChangeArrowheads="1"/>
              </p:cNvSpPr>
              <p:nvPr/>
            </p:nvSpPr>
            <p:spPr bwMode="auto">
              <a:xfrm>
                <a:off x="1513" y="1778"/>
                <a:ext cx="174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(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8" name="Rectangle 67"/>
              <p:cNvSpPr>
                <a:spLocks noChangeArrowheads="1"/>
              </p:cNvSpPr>
              <p:nvPr/>
            </p:nvSpPr>
            <p:spPr bwMode="auto">
              <a:xfrm>
                <a:off x="3165" y="2251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9" name="Rectangle 68"/>
              <p:cNvSpPr>
                <a:spLocks noChangeArrowheads="1"/>
              </p:cNvSpPr>
              <p:nvPr/>
            </p:nvSpPr>
            <p:spPr bwMode="auto">
              <a:xfrm>
                <a:off x="3934" y="2115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" name="Rectangle 69"/>
              <p:cNvSpPr>
                <a:spLocks noChangeArrowheads="1"/>
              </p:cNvSpPr>
              <p:nvPr/>
            </p:nvSpPr>
            <p:spPr bwMode="auto">
              <a:xfrm>
                <a:off x="2496" y="2115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1" name="Rectangle 70"/>
              <p:cNvSpPr>
                <a:spLocks noChangeArrowheads="1"/>
              </p:cNvSpPr>
              <p:nvPr/>
            </p:nvSpPr>
            <p:spPr bwMode="auto">
              <a:xfrm>
                <a:off x="816" y="2115"/>
                <a:ext cx="213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g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2" name="Rectangle 71"/>
              <p:cNvSpPr>
                <a:spLocks noChangeArrowheads="1"/>
              </p:cNvSpPr>
              <p:nvPr/>
            </p:nvSpPr>
            <p:spPr bwMode="auto">
              <a:xfrm>
                <a:off x="2098" y="1778"/>
                <a:ext cx="240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V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3" name="Rectangle 72"/>
              <p:cNvSpPr>
                <a:spLocks noChangeArrowheads="1"/>
              </p:cNvSpPr>
              <p:nvPr/>
            </p:nvSpPr>
            <p:spPr bwMode="auto">
              <a:xfrm>
                <a:off x="1575" y="1778"/>
                <a:ext cx="240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V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4" name="Rectangle 73"/>
              <p:cNvSpPr>
                <a:spLocks noChangeArrowheads="1"/>
              </p:cNvSpPr>
              <p:nvPr/>
            </p:nvSpPr>
            <p:spPr bwMode="auto">
              <a:xfrm>
                <a:off x="1378" y="1778"/>
                <a:ext cx="213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g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5" name="Rectangle 74"/>
              <p:cNvSpPr>
                <a:spLocks noChangeArrowheads="1"/>
              </p:cNvSpPr>
              <p:nvPr/>
            </p:nvSpPr>
            <p:spPr bwMode="auto">
              <a:xfrm>
                <a:off x="955" y="1778"/>
                <a:ext cx="240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V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" name="Rectangle 75"/>
              <p:cNvSpPr>
                <a:spLocks noChangeArrowheads="1"/>
              </p:cNvSpPr>
              <p:nvPr/>
            </p:nvSpPr>
            <p:spPr bwMode="auto">
              <a:xfrm>
                <a:off x="798" y="1778"/>
                <a:ext cx="252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C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7" name="Rectangle 76"/>
              <p:cNvSpPr>
                <a:spLocks noChangeArrowheads="1"/>
              </p:cNvSpPr>
              <p:nvPr/>
            </p:nvSpPr>
            <p:spPr bwMode="auto">
              <a:xfrm>
                <a:off x="3435" y="2252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8" name="Rectangle 77"/>
              <p:cNvSpPr>
                <a:spLocks noChangeArrowheads="1"/>
              </p:cNvSpPr>
              <p:nvPr/>
            </p:nvSpPr>
            <p:spPr bwMode="auto">
              <a:xfrm>
                <a:off x="2630" y="2252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9" name="Rectangle 78"/>
              <p:cNvSpPr>
                <a:spLocks noChangeArrowheads="1"/>
              </p:cNvSpPr>
              <p:nvPr/>
            </p:nvSpPr>
            <p:spPr bwMode="auto">
              <a:xfrm>
                <a:off x="2110" y="2252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0" name="Rectangle 79"/>
              <p:cNvSpPr>
                <a:spLocks noChangeArrowheads="1"/>
              </p:cNvSpPr>
              <p:nvPr/>
            </p:nvSpPr>
            <p:spPr bwMode="auto">
              <a:xfrm>
                <a:off x="1529" y="2252"/>
                <a:ext cx="210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0" i="1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aff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1" name="Rectangle 80"/>
              <p:cNvSpPr>
                <a:spLocks noChangeArrowheads="1"/>
              </p:cNvSpPr>
              <p:nvPr/>
            </p:nvSpPr>
            <p:spPr bwMode="auto">
              <a:xfrm>
                <a:off x="1714" y="1916"/>
                <a:ext cx="241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rev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4" name="Rectangle 83"/>
              <p:cNvSpPr>
                <a:spLocks noChangeArrowheads="1"/>
              </p:cNvSpPr>
              <p:nvPr/>
            </p:nvSpPr>
            <p:spPr bwMode="auto">
              <a:xfrm>
                <a:off x="1966" y="2090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5" name="Rectangle 84"/>
              <p:cNvSpPr>
                <a:spLocks noChangeArrowheads="1"/>
              </p:cNvSpPr>
              <p:nvPr/>
            </p:nvSpPr>
            <p:spPr bwMode="auto">
              <a:xfrm>
                <a:off x="1700" y="2090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1" name="Rectangle 90"/>
                  <p:cNvSpPr>
                    <a:spLocks noChangeArrowheads="1"/>
                  </p:cNvSpPr>
                  <p:nvPr/>
                </p:nvSpPr>
                <p:spPr bwMode="auto">
                  <a:xfrm>
                    <a:off x="1376" y="2074"/>
                    <a:ext cx="231" cy="27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2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ymbol" pitchFamily="18" charset="2"/>
                        <a:cs typeface="Arial" pitchFamily="34" charset="0"/>
                      </a:rPr>
                      <a:t>g</a:t>
                    </a:r>
                    <a14:m>
                      <m:oMath xmlns:m="http://schemas.openxmlformats.org/officeDocument/2006/math">
                        <m:r>
                          <a:rPr kumimoji="0" lang="el-GR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oMath>
                    </a14:m>
                    <a:endParaRPr kumimoji="0" lang="en-US" altLang="en-US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91" name="Rectangle 9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376" y="2074"/>
                    <a:ext cx="231" cy="271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57377" t="-25352" b="-49296"/>
                    </a:stretch>
                  </a:blipFill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r>
                      <a:rPr lang="en-I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8" name="Rectangle 97"/>
              <p:cNvSpPr>
                <a:spLocks noChangeArrowheads="1"/>
              </p:cNvSpPr>
              <p:nvPr/>
            </p:nvSpPr>
            <p:spPr bwMode="auto">
              <a:xfrm>
                <a:off x="1170" y="2090"/>
                <a:ext cx="271" cy="3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ymbol" pitchFamily="18" charset="2"/>
                    <a:cs typeface="Arial" pitchFamily="34" charset="0"/>
                  </a:rPr>
                  <a:t>k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1" name="Rectangle 100"/>
              <p:cNvSpPr>
                <a:spLocks noChangeArrowheads="1"/>
              </p:cNvSpPr>
              <p:nvPr/>
            </p:nvSpPr>
            <p:spPr bwMode="auto">
              <a:xfrm>
                <a:off x="844" y="2102"/>
                <a:ext cx="487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T Extra" pitchFamily="18" charset="2"/>
                    <a:cs typeface="Arial" pitchFamily="34" charset="0"/>
                  </a:rPr>
                  <a:t>&amp;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" name="Rectangle 103"/>
              <p:cNvSpPr>
                <a:spLocks noChangeArrowheads="1"/>
              </p:cNvSpPr>
              <p:nvPr/>
            </p:nvSpPr>
            <p:spPr bwMode="auto">
              <a:xfrm>
                <a:off x="1033" y="1741"/>
                <a:ext cx="228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T Extra" pitchFamily="18" charset="2"/>
                    <a:cs typeface="Arial" pitchFamily="34" charset="0"/>
                  </a:rPr>
                  <a:t>&amp;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2819398" y="3344334"/>
              <a:ext cx="26730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altLang="en-US" dirty="0" smtClean="0">
                  <a:solidFill>
                    <a:srgbClr val="000000"/>
                  </a:solidFill>
                  <a:latin typeface="Symbol" pitchFamily="18" charset="2"/>
                  <a:cs typeface="Arial" pitchFamily="34" charset="0"/>
                </a:rPr>
                <a:t>-  </a:t>
              </a:r>
              <a:r>
                <a:rPr lang="en-US" altLang="en-US" sz="1200" dirty="0" smtClean="0">
                  <a:latin typeface="Arial" pitchFamily="34" charset="0"/>
                  <a:cs typeface="Arial" pitchFamily="34" charset="0"/>
                </a:rPr>
                <a:t>   </a:t>
              </a:r>
              <a:r>
                <a:rPr lang="en-US" sz="2800" dirty="0" smtClean="0"/>
                <a:t>)</a:t>
              </a:r>
              <a:endParaRPr lang="en-US" sz="2800" dirty="0"/>
            </a:p>
          </p:txBody>
        </p:sp>
      </p:grpSp>
      <p:sp>
        <p:nvSpPr>
          <p:cNvPr id="3" name="Oval 2"/>
          <p:cNvSpPr/>
          <p:nvPr/>
        </p:nvSpPr>
        <p:spPr>
          <a:xfrm>
            <a:off x="4069724" y="4726546"/>
            <a:ext cx="927279" cy="592429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2" name="Oval 81"/>
          <p:cNvSpPr/>
          <p:nvPr/>
        </p:nvSpPr>
        <p:spPr>
          <a:xfrm>
            <a:off x="191037" y="1865290"/>
            <a:ext cx="2796862" cy="68472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3" name="Rectangle 82"/>
          <p:cNvSpPr>
            <a:spLocks noChangeArrowheads="1"/>
          </p:cNvSpPr>
          <p:nvPr/>
        </p:nvSpPr>
        <p:spPr bwMode="auto">
          <a:xfrm>
            <a:off x="2296986" y="1858282"/>
            <a:ext cx="110303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g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81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 cstate="print"/>
          <a:srcRect t="5966" r="3999" b="11673"/>
          <a:stretch>
            <a:fillRect/>
          </a:stretch>
        </p:blipFill>
        <p:spPr bwMode="auto">
          <a:xfrm>
            <a:off x="4671214" y="1058902"/>
            <a:ext cx="940070" cy="42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625088" y="387460"/>
            <a:ext cx="3518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Connectivity driven by </a:t>
            </a:r>
            <a:r>
              <a:rPr lang="en-US" i="1" smtClean="0">
                <a:solidFill>
                  <a:srgbClr val="FF0000"/>
                </a:solidFill>
              </a:rPr>
              <a:t>different 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neurotransmitters </a:t>
            </a:r>
            <a:r>
              <a:rPr lang="en-US" i="1" dirty="0">
                <a:solidFill>
                  <a:srgbClr val="FF0000"/>
                </a:solidFill>
              </a:rPr>
              <a:t>and </a:t>
            </a:r>
            <a:r>
              <a:rPr lang="en-US" i="1" dirty="0" smtClean="0">
                <a:solidFill>
                  <a:srgbClr val="FF0000"/>
                </a:solidFill>
              </a:rPr>
              <a:t>receptors 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7145204" y="1236622"/>
            <a:ext cx="266701" cy="304800"/>
          </a:xfrm>
          <a:prstGeom prst="ellipse">
            <a:avLst/>
          </a:prstGeom>
          <a:solidFill>
            <a:schemeClr val="bg1">
              <a:alpha val="65000"/>
            </a:schemeClr>
          </a:solidFill>
          <a:ln w="25400" cmpd="sng">
            <a:solidFill>
              <a:schemeClr val="bg1">
                <a:alpha val="7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4636130" y="1928716"/>
            <a:ext cx="4296564" cy="2880189"/>
            <a:chOff x="2238374" y="152399"/>
            <a:chExt cx="4294070" cy="300990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07" t="10256" r="39920" b="7543"/>
            <a:stretch/>
          </p:blipFill>
          <p:spPr>
            <a:xfrm>
              <a:off x="2238374" y="190499"/>
              <a:ext cx="1057275" cy="297180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40" t="9202" r="3265" b="8597"/>
            <a:stretch/>
          </p:blipFill>
          <p:spPr>
            <a:xfrm>
              <a:off x="3248024" y="152399"/>
              <a:ext cx="3284420" cy="2971801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3057523" y="333375"/>
              <a:ext cx="962025" cy="590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867023" y="457200"/>
              <a:ext cx="962025" cy="590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7" name="Straight Arrow Connector 26"/>
          <p:cNvCxnSpPr/>
          <p:nvPr/>
        </p:nvCxnSpPr>
        <p:spPr>
          <a:xfrm flipH="1" flipV="1">
            <a:off x="5536348" y="1929032"/>
            <a:ext cx="9809" cy="166272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5734958" y="1471759"/>
            <a:ext cx="1127156" cy="1358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182223" y="5481798"/>
            <a:ext cx="323678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>
                <a:solidFill>
                  <a:srgbClr val="FF0000"/>
                </a:solidFill>
              </a:rPr>
              <a:t>State equations &amp; parameters</a:t>
            </a:r>
            <a:endParaRPr lang="en-GB" dirty="0">
              <a:solidFill>
                <a:srgbClr val="FF0000"/>
              </a:solidFill>
            </a:endParaRP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/>
          </p:nvPr>
        </p:nvGraphicFramePr>
        <p:xfrm>
          <a:off x="3692452" y="5515902"/>
          <a:ext cx="1500612" cy="357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206" name="Equation" r:id="rId6" imgW="876240" imgH="215640" progId="Equation.3">
                  <p:embed/>
                </p:oleObj>
              </mc:Choice>
              <mc:Fallback>
                <p:oleObj name="Equation" r:id="rId6" imgW="8762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2452" y="5515902"/>
                        <a:ext cx="1500612" cy="3573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38100">
                            <a:solidFill>
                              <a:srgbClr val="80808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2"/>
          <p:cNvGraphicFramePr>
            <a:graphicFrameLocks noChangeAspect="1"/>
          </p:cNvGraphicFramePr>
          <p:nvPr>
            <p:extLst/>
          </p:nvPr>
        </p:nvGraphicFramePr>
        <p:xfrm>
          <a:off x="5455755" y="5510496"/>
          <a:ext cx="2522935" cy="37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207" name="Equation" r:id="rId8" imgW="1473120" imgH="228600" progId="Equation.3">
                  <p:embed/>
                </p:oleObj>
              </mc:Choice>
              <mc:Fallback>
                <p:oleObj name="Equation" r:id="rId8" imgW="1473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5755" y="5510496"/>
                        <a:ext cx="2522935" cy="378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38100">
                            <a:solidFill>
                              <a:srgbClr val="80808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976413"/>
              </p:ext>
            </p:extLst>
          </p:nvPr>
        </p:nvGraphicFramePr>
        <p:xfrm>
          <a:off x="288760" y="1946993"/>
          <a:ext cx="6383450" cy="1455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208" name="Equation" r:id="rId10" imgW="3606480" imgH="799920" progId="Equation.3">
                  <p:embed/>
                </p:oleObj>
              </mc:Choice>
              <mc:Fallback>
                <p:oleObj name="Equation" r:id="rId10" imgW="3606480" imgH="799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760" y="1946993"/>
                        <a:ext cx="6383450" cy="145577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339595"/>
              </p:ext>
            </p:extLst>
          </p:nvPr>
        </p:nvGraphicFramePr>
        <p:xfrm>
          <a:off x="348844" y="3485583"/>
          <a:ext cx="3227288" cy="456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209" name="Equation" r:id="rId12" imgW="1752480" imgH="253800" progId="Equation.3">
                  <p:embed/>
                </p:oleObj>
              </mc:Choice>
              <mc:Fallback>
                <p:oleObj name="Equation" r:id="rId12" imgW="17524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844" y="3485583"/>
                        <a:ext cx="3227288" cy="45683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7"/>
          <p:cNvSpPr txBox="1">
            <a:spLocks noChangeArrowheads="1"/>
          </p:cNvSpPr>
          <p:nvPr/>
        </p:nvSpPr>
        <p:spPr>
          <a:xfrm>
            <a:off x="0" y="-238018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Conductance-Based Neural Mass Models in DCM</a:t>
            </a:r>
            <a:endParaRPr lang="en-US" sz="2400" dirty="0">
              <a:latin typeface="+mn-lt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20496" y="1893194"/>
            <a:ext cx="450760" cy="476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5" name="Rectangle 24"/>
          <p:cNvSpPr/>
          <p:nvPr/>
        </p:nvSpPr>
        <p:spPr>
          <a:xfrm>
            <a:off x="2908479" y="2444839"/>
            <a:ext cx="450760" cy="476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0" name="Rectangle 29"/>
          <p:cNvSpPr/>
          <p:nvPr/>
        </p:nvSpPr>
        <p:spPr>
          <a:xfrm>
            <a:off x="2790423" y="2957848"/>
            <a:ext cx="450760" cy="476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6" name="Rectangle 35"/>
          <p:cNvSpPr/>
          <p:nvPr/>
        </p:nvSpPr>
        <p:spPr>
          <a:xfrm>
            <a:off x="3084491" y="3432219"/>
            <a:ext cx="450760" cy="476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1945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/>
          <p:cNvSpPr txBox="1">
            <a:spLocks noChangeArrowheads="1"/>
          </p:cNvSpPr>
          <p:nvPr/>
        </p:nvSpPr>
        <p:spPr>
          <a:xfrm>
            <a:off x="134938" y="0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Dynamic Causal 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Modeling</a:t>
            </a:r>
            <a:r>
              <a:rPr lang="en-US" sz="2400" dirty="0">
                <a:latin typeface="+mj-lt"/>
                <a:ea typeface="+mj-ea"/>
                <a:cs typeface="+mj-cs"/>
              </a:rPr>
              <a:t>: Generic Framework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298450" y="4838700"/>
            <a:ext cx="1984375" cy="674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06400" dist="50800" dir="5400000" sx="1000" sy="1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 sz="1400" dirty="0"/>
              <a:t>simple neuronal model</a:t>
            </a:r>
          </a:p>
          <a:p>
            <a:pPr eaLnBrk="0" hangingPunct="0">
              <a:lnSpc>
                <a:spcPct val="90000"/>
              </a:lnSpc>
              <a:defRPr/>
            </a:pPr>
            <a:endParaRPr lang="en-GB" sz="1400" dirty="0"/>
          </a:p>
          <a:p>
            <a:pPr eaLnBrk="0" hangingPunct="0">
              <a:lnSpc>
                <a:spcPct val="90000"/>
              </a:lnSpc>
              <a:defRPr/>
            </a:pPr>
            <a:r>
              <a:rPr lang="en-GB" sz="1400" dirty="0" smtClean="0"/>
              <a:t>(slow </a:t>
            </a:r>
            <a:r>
              <a:rPr lang="en-GB" sz="1400" dirty="0"/>
              <a:t>time </a:t>
            </a:r>
            <a:r>
              <a:rPr lang="en-GB" sz="1400" dirty="0" smtClean="0"/>
              <a:t>scale)</a:t>
            </a:r>
            <a:endParaRPr lang="en-GB" sz="1400" dirty="0"/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666750" y="4295775"/>
            <a:ext cx="1016000" cy="307975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algn="ctr">
            <a:noFill/>
            <a:miter lim="800000"/>
            <a:headEnd/>
            <a:tailEnd/>
          </a:ln>
          <a:effectLst>
            <a:outerShdw blurRad="406400" dist="50800" dir="5400000" sx="1000" sy="1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1400">
                <a:solidFill>
                  <a:srgbClr val="FFFFFF"/>
                </a:solidFill>
              </a:rPr>
              <a:t>fMRI</a:t>
            </a: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6786693" y="4672898"/>
            <a:ext cx="2093843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06400" dist="50800" dir="5400000" sx="1000" sy="1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 sz="1400" dirty="0" smtClean="0"/>
              <a:t>detailed </a:t>
            </a:r>
            <a:r>
              <a:rPr lang="en-GB" sz="1400" dirty="0"/>
              <a:t>neuronal model</a:t>
            </a:r>
          </a:p>
          <a:p>
            <a:pPr eaLnBrk="0" hangingPunct="0">
              <a:lnSpc>
                <a:spcPct val="90000"/>
              </a:lnSpc>
              <a:defRPr/>
            </a:pPr>
            <a:endParaRPr lang="en-GB" sz="1400" dirty="0"/>
          </a:p>
          <a:p>
            <a:pPr eaLnBrk="0" hangingPunct="0">
              <a:lnSpc>
                <a:spcPct val="90000"/>
              </a:lnSpc>
              <a:defRPr/>
            </a:pPr>
            <a:r>
              <a:rPr lang="en-GB" sz="1400" dirty="0" smtClean="0"/>
              <a:t>(synaptic time scales)</a:t>
            </a:r>
            <a:endParaRPr lang="en-GB" sz="1400" dirty="0"/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7123113" y="4206875"/>
            <a:ext cx="1022350" cy="307975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algn="ctr">
            <a:noFill/>
            <a:miter lim="800000"/>
            <a:headEnd/>
            <a:tailEnd/>
          </a:ln>
          <a:effectLst>
            <a:outerShdw blurRad="406400" dist="50800" dir="5400000" sx="1000" sy="1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1400">
                <a:solidFill>
                  <a:srgbClr val="FFFFFF"/>
                </a:solidFill>
              </a:rPr>
              <a:t>EEG/MEG</a:t>
            </a:r>
            <a:endParaRPr lang="en-US" sz="1400">
              <a:solidFill>
                <a:srgbClr val="FFFFFF"/>
              </a:solidFill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648075" y="3121025"/>
          <a:ext cx="1939925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294" name="Equation" r:id="rId3" imgW="952200" imgH="393480" progId="Equation.3">
                  <p:embed/>
                </p:oleObj>
              </mc:Choice>
              <mc:Fallback>
                <p:oleObj name="Equation" r:id="rId3" imgW="9522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8075" y="3121025"/>
                        <a:ext cx="1939925" cy="801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3758141" y="2895600"/>
            <a:ext cx="1684338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06400" dist="50800" dir="5400000" sx="1000" sy="1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1200" dirty="0"/>
              <a:t>Neural state equation:</a:t>
            </a:r>
            <a:endParaRPr lang="en-US" sz="1200" dirty="0"/>
          </a:p>
        </p:txBody>
      </p:sp>
      <p:cxnSp>
        <p:nvCxnSpPr>
          <p:cNvPr id="23" name="AutoShape 4"/>
          <p:cNvCxnSpPr>
            <a:cxnSpLocks noChangeShapeType="1"/>
          </p:cNvCxnSpPr>
          <p:nvPr/>
        </p:nvCxnSpPr>
        <p:spPr bwMode="auto">
          <a:xfrm flipV="1">
            <a:off x="5715000" y="2636838"/>
            <a:ext cx="2454275" cy="839787"/>
          </a:xfrm>
          <a:prstGeom prst="curvedConnector2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blurRad="406400" dist="50800" dir="5400000" sx="1000" sy="1000" algn="ctr" rotWithShape="0">
              <a:srgbClr val="000000"/>
            </a:outerShdw>
          </a:effectLst>
        </p:spPr>
      </p:cxnSp>
      <p:cxnSp>
        <p:nvCxnSpPr>
          <p:cNvPr id="25" name="AutoShape 6"/>
          <p:cNvCxnSpPr>
            <a:cxnSpLocks noChangeShapeType="1"/>
          </p:cNvCxnSpPr>
          <p:nvPr/>
        </p:nvCxnSpPr>
        <p:spPr bwMode="auto">
          <a:xfrm rot="10800000">
            <a:off x="882650" y="2697163"/>
            <a:ext cx="2608263" cy="922337"/>
          </a:xfrm>
          <a:prstGeom prst="curvedConnector2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blurRad="406400" dist="50800" dir="5400000" sx="1000" sy="1000" algn="ctr" rotWithShape="0">
              <a:srgbClr val="000000"/>
            </a:outerShdw>
          </a:effectLst>
        </p:spPr>
      </p:cxn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286658" y="1146402"/>
            <a:ext cx="2854088" cy="1509712"/>
            <a:chOff x="237709" y="1269740"/>
            <a:chExt cx="2852960" cy="1510935"/>
          </a:xfrm>
        </p:grpSpPr>
        <p:pic>
          <p:nvPicPr>
            <p:cNvPr id="26" name="Picture 25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37709" y="1269740"/>
              <a:ext cx="1689955" cy="1510935"/>
            </a:xfrm>
            <a:prstGeom prst="rect">
              <a:avLst/>
            </a:prstGeom>
            <a:noFill/>
            <a:effectLst>
              <a:outerShdw blurRad="406400" dist="50800" dir="5400000" sx="1000" sy="1000" algn="ctr" rotWithShape="0">
                <a:srgbClr val="000000"/>
              </a:outerShdw>
            </a:effectLst>
          </p:spPr>
        </p:pic>
        <p:sp>
          <p:nvSpPr>
            <p:cNvPr id="27" name="Text Box 24"/>
            <p:cNvSpPr txBox="1">
              <a:spLocks noChangeArrowheads="1"/>
            </p:cNvSpPr>
            <p:nvPr/>
          </p:nvSpPr>
          <p:spPr bwMode="auto">
            <a:xfrm>
              <a:off x="1507207" y="1287216"/>
              <a:ext cx="1583462" cy="12013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blurRad="406400" dist="50800" dir="5400000" sx="1000" sy="1000" algn="ctr" rotWithShape="0">
                <a:srgbClr val="000000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GB" sz="1200" dirty="0"/>
                <a:t>Hemodynamic</a:t>
              </a:r>
              <a:br>
                <a:rPr lang="en-GB" sz="1200" dirty="0"/>
              </a:br>
              <a:r>
                <a:rPr lang="en-GB" sz="1200" dirty="0"/>
                <a:t>forward model:</a:t>
              </a:r>
              <a:br>
                <a:rPr lang="en-GB" sz="1200" dirty="0"/>
              </a:br>
              <a:r>
                <a:rPr lang="en-GB" sz="1200" dirty="0"/>
                <a:t>neural </a:t>
              </a:r>
              <a:r>
                <a:rPr lang="en-GB" sz="1200" dirty="0" smtClean="0"/>
                <a:t>activity BOLD</a:t>
              </a:r>
              <a:endParaRPr lang="en-GB" sz="1200" dirty="0"/>
            </a:p>
            <a:p>
              <a:pPr eaLnBrk="0" hangingPunct="0">
                <a:spcBef>
                  <a:spcPct val="50000"/>
                </a:spcBef>
                <a:defRPr/>
              </a:pPr>
              <a:r>
                <a:rPr lang="en-GB" sz="1200" dirty="0"/>
                <a:t>Time Domain </a:t>
              </a:r>
              <a:r>
                <a:rPr lang="en-GB" sz="1200" dirty="0" smtClean="0"/>
                <a:t>Data</a:t>
              </a:r>
            </a:p>
            <a:p>
              <a:pPr eaLnBrk="0" hangingPunct="0">
                <a:spcBef>
                  <a:spcPct val="50000"/>
                </a:spcBef>
                <a:defRPr/>
              </a:pPr>
              <a:r>
                <a:rPr lang="en-GB" sz="1200" dirty="0" smtClean="0"/>
                <a:t>Resting State Data</a:t>
              </a:r>
              <a:endParaRPr lang="en-GB" sz="1200" dirty="0"/>
            </a:p>
          </p:txBody>
        </p:sp>
      </p:grp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4517754" y="942741"/>
            <a:ext cx="1814536" cy="177279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06400" dist="50800" dir="5400000" sx="1000" sy="1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GB" sz="1200" dirty="0"/>
              <a:t>Electromagnetic</a:t>
            </a:r>
          </a:p>
          <a:p>
            <a:pPr algn="r" eaLnBrk="0" hangingPunct="0">
              <a:lnSpc>
                <a:spcPct val="90000"/>
              </a:lnSpc>
              <a:defRPr/>
            </a:pPr>
            <a:r>
              <a:rPr lang="en-GB" sz="1200" dirty="0"/>
              <a:t>forward model:</a:t>
            </a:r>
            <a:br>
              <a:rPr lang="en-GB" sz="1200" dirty="0"/>
            </a:br>
            <a:r>
              <a:rPr lang="en-GB" sz="1200" dirty="0"/>
              <a:t>neural </a:t>
            </a:r>
            <a:r>
              <a:rPr lang="en-GB" sz="1200" dirty="0" smtClean="0"/>
              <a:t>activity EEG</a:t>
            </a:r>
            <a:r>
              <a:rPr lang="en-GB" sz="1200" dirty="0"/>
              <a:t/>
            </a:r>
            <a:br>
              <a:rPr lang="en-GB" sz="1200" dirty="0"/>
            </a:br>
            <a:r>
              <a:rPr lang="en-GB" sz="1200" dirty="0"/>
              <a:t>MEG</a:t>
            </a:r>
          </a:p>
          <a:p>
            <a:pPr algn="r" eaLnBrk="0" hangingPunct="0">
              <a:lnSpc>
                <a:spcPct val="90000"/>
              </a:lnSpc>
              <a:defRPr/>
            </a:pPr>
            <a:r>
              <a:rPr lang="en-GB" sz="1200" dirty="0"/>
              <a:t>LFP</a:t>
            </a:r>
          </a:p>
          <a:p>
            <a:pPr algn="r" eaLnBrk="0" hangingPunct="0">
              <a:lnSpc>
                <a:spcPct val="90000"/>
              </a:lnSpc>
              <a:defRPr/>
            </a:pPr>
            <a:endParaRPr lang="en-GB" sz="1200" dirty="0"/>
          </a:p>
          <a:p>
            <a:pPr algn="r" eaLnBrk="0" hangingPunct="0">
              <a:lnSpc>
                <a:spcPct val="90000"/>
              </a:lnSpc>
              <a:defRPr/>
            </a:pPr>
            <a:r>
              <a:rPr lang="en-GB" sz="1200" dirty="0"/>
              <a:t>Time Domain ERP Data</a:t>
            </a:r>
          </a:p>
          <a:p>
            <a:pPr algn="r" eaLnBrk="0" hangingPunct="0">
              <a:lnSpc>
                <a:spcPct val="90000"/>
              </a:lnSpc>
              <a:defRPr/>
            </a:pPr>
            <a:r>
              <a:rPr lang="en-GB" sz="1200" dirty="0"/>
              <a:t>Phase Domain Data</a:t>
            </a:r>
          </a:p>
          <a:p>
            <a:pPr algn="r" eaLnBrk="0" hangingPunct="0">
              <a:lnSpc>
                <a:spcPct val="90000"/>
              </a:lnSpc>
              <a:defRPr/>
            </a:pPr>
            <a:r>
              <a:rPr lang="en-GB" sz="1200" dirty="0"/>
              <a:t>Time Frequency Data</a:t>
            </a:r>
          </a:p>
          <a:p>
            <a:pPr algn="r" eaLnBrk="0" hangingPunct="0">
              <a:lnSpc>
                <a:spcPct val="90000"/>
              </a:lnSpc>
              <a:defRPr/>
            </a:pPr>
            <a:r>
              <a:rPr lang="en-GB" sz="1200" dirty="0" smtClean="0"/>
              <a:t>Spectral Data</a:t>
            </a:r>
            <a:endParaRPr lang="en-GB" sz="1200" dirty="0"/>
          </a:p>
        </p:txBody>
      </p:sp>
      <p:grpSp>
        <p:nvGrpSpPr>
          <p:cNvPr id="29" name="50 Grupo"/>
          <p:cNvGrpSpPr>
            <a:grpSpLocks/>
          </p:cNvGrpSpPr>
          <p:nvPr/>
        </p:nvGrpSpPr>
        <p:grpSpPr bwMode="auto">
          <a:xfrm>
            <a:off x="6562826" y="874713"/>
            <a:ext cx="2640429" cy="1900099"/>
            <a:chOff x="7749407" y="1018550"/>
            <a:chExt cx="1194611" cy="1066052"/>
          </a:xfrm>
        </p:grpSpPr>
        <p:sp>
          <p:nvSpPr>
            <p:cNvPr id="30" name="Rectangle 243"/>
            <p:cNvSpPr>
              <a:spLocks noChangeArrowheads="1"/>
            </p:cNvSpPr>
            <p:nvPr/>
          </p:nvSpPr>
          <p:spPr bwMode="auto">
            <a:xfrm>
              <a:off x="7979553" y="1386850"/>
              <a:ext cx="812800" cy="422275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31" name="Line 246"/>
            <p:cNvSpPr>
              <a:spLocks noChangeShapeType="1"/>
            </p:cNvSpPr>
            <p:nvPr/>
          </p:nvSpPr>
          <p:spPr bwMode="auto">
            <a:xfrm flipV="1">
              <a:off x="7979553" y="1386850"/>
              <a:ext cx="0" cy="422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Line 247"/>
            <p:cNvSpPr>
              <a:spLocks noChangeShapeType="1"/>
            </p:cNvSpPr>
            <p:nvPr/>
          </p:nvSpPr>
          <p:spPr bwMode="auto">
            <a:xfrm>
              <a:off x="7979553" y="1809125"/>
              <a:ext cx="8128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Line 248"/>
            <p:cNvSpPr>
              <a:spLocks noChangeShapeType="1"/>
            </p:cNvSpPr>
            <p:nvPr/>
          </p:nvSpPr>
          <p:spPr bwMode="auto">
            <a:xfrm flipV="1">
              <a:off x="7979553" y="1386850"/>
              <a:ext cx="0" cy="422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Line 250"/>
            <p:cNvSpPr>
              <a:spLocks noChangeShapeType="1"/>
            </p:cNvSpPr>
            <p:nvPr/>
          </p:nvSpPr>
          <p:spPr bwMode="auto">
            <a:xfrm>
              <a:off x="7979553" y="1386850"/>
              <a:ext cx="0" cy="47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Line 252"/>
            <p:cNvSpPr>
              <a:spLocks noChangeShapeType="1"/>
            </p:cNvSpPr>
            <p:nvPr/>
          </p:nvSpPr>
          <p:spPr bwMode="auto">
            <a:xfrm flipV="1">
              <a:off x="8114490" y="1802775"/>
              <a:ext cx="0" cy="63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Rectangle 254"/>
            <p:cNvSpPr>
              <a:spLocks noChangeArrowheads="1"/>
            </p:cNvSpPr>
            <p:nvPr/>
          </p:nvSpPr>
          <p:spPr bwMode="auto">
            <a:xfrm>
              <a:off x="8108140" y="1813888"/>
              <a:ext cx="56" cy="84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37" name="Line 255"/>
            <p:cNvSpPr>
              <a:spLocks noChangeShapeType="1"/>
            </p:cNvSpPr>
            <p:nvPr/>
          </p:nvSpPr>
          <p:spPr bwMode="auto">
            <a:xfrm flipV="1">
              <a:off x="8249428" y="1802775"/>
              <a:ext cx="0" cy="63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Rectangle 257"/>
            <p:cNvSpPr>
              <a:spLocks noChangeArrowheads="1"/>
            </p:cNvSpPr>
            <p:nvPr/>
          </p:nvSpPr>
          <p:spPr bwMode="auto">
            <a:xfrm>
              <a:off x="8233553" y="1813888"/>
              <a:ext cx="56" cy="84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39" name="Line 258"/>
            <p:cNvSpPr>
              <a:spLocks noChangeShapeType="1"/>
            </p:cNvSpPr>
            <p:nvPr/>
          </p:nvSpPr>
          <p:spPr bwMode="auto">
            <a:xfrm flipV="1">
              <a:off x="8385953" y="1802775"/>
              <a:ext cx="0" cy="63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Rectangle 260"/>
            <p:cNvSpPr>
              <a:spLocks noChangeArrowheads="1"/>
            </p:cNvSpPr>
            <p:nvPr/>
          </p:nvSpPr>
          <p:spPr bwMode="auto">
            <a:xfrm>
              <a:off x="8370078" y="1813888"/>
              <a:ext cx="56" cy="84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41" name="Line 261"/>
            <p:cNvSpPr>
              <a:spLocks noChangeShapeType="1"/>
            </p:cNvSpPr>
            <p:nvPr/>
          </p:nvSpPr>
          <p:spPr bwMode="auto">
            <a:xfrm flipV="1">
              <a:off x="8522478" y="1802775"/>
              <a:ext cx="0" cy="63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Rectangle 263"/>
            <p:cNvSpPr>
              <a:spLocks noChangeArrowheads="1"/>
            </p:cNvSpPr>
            <p:nvPr/>
          </p:nvSpPr>
          <p:spPr bwMode="auto">
            <a:xfrm>
              <a:off x="8505015" y="1813888"/>
              <a:ext cx="34925" cy="84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43" name="Line 264"/>
            <p:cNvSpPr>
              <a:spLocks noChangeShapeType="1"/>
            </p:cNvSpPr>
            <p:nvPr/>
          </p:nvSpPr>
          <p:spPr bwMode="auto">
            <a:xfrm flipV="1">
              <a:off x="8657415" y="1802775"/>
              <a:ext cx="0" cy="63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Rectangle 266"/>
            <p:cNvSpPr>
              <a:spLocks noChangeArrowheads="1"/>
            </p:cNvSpPr>
            <p:nvPr/>
          </p:nvSpPr>
          <p:spPr bwMode="auto">
            <a:xfrm>
              <a:off x="8641540" y="1813888"/>
              <a:ext cx="56" cy="84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45" name="Rectangle 269"/>
            <p:cNvSpPr>
              <a:spLocks noChangeArrowheads="1"/>
            </p:cNvSpPr>
            <p:nvPr/>
          </p:nvSpPr>
          <p:spPr bwMode="auto">
            <a:xfrm>
              <a:off x="8776478" y="1813888"/>
              <a:ext cx="56" cy="84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46" name="Rectangle 290"/>
            <p:cNvSpPr>
              <a:spLocks noChangeArrowheads="1"/>
            </p:cNvSpPr>
            <p:nvPr/>
          </p:nvSpPr>
          <p:spPr bwMode="auto">
            <a:xfrm>
              <a:off x="7935103" y="1372563"/>
              <a:ext cx="56" cy="84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47" name="Line 293"/>
            <p:cNvSpPr>
              <a:spLocks noChangeShapeType="1"/>
            </p:cNvSpPr>
            <p:nvPr/>
          </p:nvSpPr>
          <p:spPr bwMode="auto">
            <a:xfrm flipH="1" flipV="1">
              <a:off x="7977965" y="1018550"/>
              <a:ext cx="1588" cy="7905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295"/>
            <p:cNvSpPr>
              <a:spLocks/>
            </p:cNvSpPr>
            <p:nvPr/>
          </p:nvSpPr>
          <p:spPr bwMode="auto">
            <a:xfrm>
              <a:off x="8085915" y="1386850"/>
              <a:ext cx="706438" cy="398463"/>
            </a:xfrm>
            <a:custGeom>
              <a:avLst/>
              <a:gdLst>
                <a:gd name="T0" fmla="*/ 0 w 1726"/>
                <a:gd name="T1" fmla="*/ 0 h 1312"/>
                <a:gd name="T2" fmla="*/ 2147483647 w 1726"/>
                <a:gd name="T3" fmla="*/ 2147483647 h 1312"/>
                <a:gd name="T4" fmla="*/ 2147483647 w 1726"/>
                <a:gd name="T5" fmla="*/ 2147483647 h 1312"/>
                <a:gd name="T6" fmla="*/ 2147483647 w 1726"/>
                <a:gd name="T7" fmla="*/ 2147483647 h 1312"/>
                <a:gd name="T8" fmla="*/ 2147483647 w 1726"/>
                <a:gd name="T9" fmla="*/ 2147483647 h 1312"/>
                <a:gd name="T10" fmla="*/ 2147483647 w 1726"/>
                <a:gd name="T11" fmla="*/ 2147483647 h 1312"/>
                <a:gd name="T12" fmla="*/ 2147483647 w 1726"/>
                <a:gd name="T13" fmla="*/ 2147483647 h 1312"/>
                <a:gd name="T14" fmla="*/ 2147483647 w 1726"/>
                <a:gd name="T15" fmla="*/ 2147483647 h 1312"/>
                <a:gd name="T16" fmla="*/ 2147483647 w 1726"/>
                <a:gd name="T17" fmla="*/ 2147483647 h 1312"/>
                <a:gd name="T18" fmla="*/ 2147483647 w 1726"/>
                <a:gd name="T19" fmla="*/ 2147483647 h 1312"/>
                <a:gd name="T20" fmla="*/ 2147483647 w 1726"/>
                <a:gd name="T21" fmla="*/ 2147483647 h 1312"/>
                <a:gd name="T22" fmla="*/ 2147483647 w 1726"/>
                <a:gd name="T23" fmla="*/ 2147483647 h 1312"/>
                <a:gd name="T24" fmla="*/ 2147483647 w 1726"/>
                <a:gd name="T25" fmla="*/ 2147483647 h 1312"/>
                <a:gd name="T26" fmla="*/ 2147483647 w 1726"/>
                <a:gd name="T27" fmla="*/ 2147483647 h 1312"/>
                <a:gd name="T28" fmla="*/ 2147483647 w 1726"/>
                <a:gd name="T29" fmla="*/ 2147483647 h 1312"/>
                <a:gd name="T30" fmla="*/ 2147483647 w 1726"/>
                <a:gd name="T31" fmla="*/ 2147483647 h 1312"/>
                <a:gd name="T32" fmla="*/ 2147483647 w 1726"/>
                <a:gd name="T33" fmla="*/ 2147483647 h 1312"/>
                <a:gd name="T34" fmla="*/ 2147483647 w 1726"/>
                <a:gd name="T35" fmla="*/ 2147483647 h 1312"/>
                <a:gd name="T36" fmla="*/ 2147483647 w 1726"/>
                <a:gd name="T37" fmla="*/ 2147483647 h 1312"/>
                <a:gd name="T38" fmla="*/ 2147483647 w 1726"/>
                <a:gd name="T39" fmla="*/ 2147483647 h 1312"/>
                <a:gd name="T40" fmla="*/ 2147483647 w 1726"/>
                <a:gd name="T41" fmla="*/ 2147483647 h 1312"/>
                <a:gd name="T42" fmla="*/ 2147483647 w 1726"/>
                <a:gd name="T43" fmla="*/ 2147483647 h 1312"/>
                <a:gd name="T44" fmla="*/ 2147483647 w 1726"/>
                <a:gd name="T45" fmla="*/ 2147483647 h 1312"/>
                <a:gd name="T46" fmla="*/ 2147483647 w 1726"/>
                <a:gd name="T47" fmla="*/ 2147483647 h 1312"/>
                <a:gd name="T48" fmla="*/ 2147483647 w 1726"/>
                <a:gd name="T49" fmla="*/ 2147483647 h 1312"/>
                <a:gd name="T50" fmla="*/ 2147483647 w 1726"/>
                <a:gd name="T51" fmla="*/ 2147483647 h 1312"/>
                <a:gd name="T52" fmla="*/ 2147483647 w 1726"/>
                <a:gd name="T53" fmla="*/ 2147483647 h 131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726"/>
                <a:gd name="T82" fmla="*/ 0 h 1312"/>
                <a:gd name="T83" fmla="*/ 1726 w 1726"/>
                <a:gd name="T84" fmla="*/ 1312 h 131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726" h="1312">
                  <a:moveTo>
                    <a:pt x="0" y="0"/>
                  </a:moveTo>
                  <a:lnTo>
                    <a:pt x="70" y="193"/>
                  </a:lnTo>
                  <a:lnTo>
                    <a:pt x="134" y="375"/>
                  </a:lnTo>
                  <a:lnTo>
                    <a:pt x="198" y="480"/>
                  </a:lnTo>
                  <a:lnTo>
                    <a:pt x="268" y="492"/>
                  </a:lnTo>
                  <a:lnTo>
                    <a:pt x="332" y="433"/>
                  </a:lnTo>
                  <a:lnTo>
                    <a:pt x="401" y="375"/>
                  </a:lnTo>
                  <a:lnTo>
                    <a:pt x="465" y="380"/>
                  </a:lnTo>
                  <a:lnTo>
                    <a:pt x="529" y="498"/>
                  </a:lnTo>
                  <a:lnTo>
                    <a:pt x="599" y="685"/>
                  </a:lnTo>
                  <a:lnTo>
                    <a:pt x="663" y="855"/>
                  </a:lnTo>
                  <a:lnTo>
                    <a:pt x="733" y="984"/>
                  </a:lnTo>
                  <a:lnTo>
                    <a:pt x="797" y="1078"/>
                  </a:lnTo>
                  <a:lnTo>
                    <a:pt x="861" y="1136"/>
                  </a:lnTo>
                  <a:lnTo>
                    <a:pt x="930" y="1183"/>
                  </a:lnTo>
                  <a:lnTo>
                    <a:pt x="994" y="1212"/>
                  </a:lnTo>
                  <a:lnTo>
                    <a:pt x="1064" y="1230"/>
                  </a:lnTo>
                  <a:lnTo>
                    <a:pt x="1128" y="1242"/>
                  </a:lnTo>
                  <a:lnTo>
                    <a:pt x="1192" y="1247"/>
                  </a:lnTo>
                  <a:lnTo>
                    <a:pt x="1262" y="1253"/>
                  </a:lnTo>
                  <a:lnTo>
                    <a:pt x="1325" y="1259"/>
                  </a:lnTo>
                  <a:lnTo>
                    <a:pt x="1395" y="1259"/>
                  </a:lnTo>
                  <a:lnTo>
                    <a:pt x="1459" y="1271"/>
                  </a:lnTo>
                  <a:lnTo>
                    <a:pt x="1523" y="1277"/>
                  </a:lnTo>
                  <a:lnTo>
                    <a:pt x="1593" y="1288"/>
                  </a:lnTo>
                  <a:lnTo>
                    <a:pt x="1657" y="1300"/>
                  </a:lnTo>
                  <a:lnTo>
                    <a:pt x="1726" y="1312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TextBox 360"/>
            <p:cNvSpPr txBox="1">
              <a:spLocks noChangeArrowheads="1"/>
            </p:cNvSpPr>
            <p:nvPr/>
          </p:nvSpPr>
          <p:spPr bwMode="auto">
            <a:xfrm>
              <a:off x="7968194" y="1866114"/>
              <a:ext cx="975824" cy="218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b="1">
                  <a:latin typeface="Calibri" pitchFamily="34" charset="0"/>
                </a:rPr>
                <a:t>Frequency (Hz)</a:t>
              </a:r>
            </a:p>
          </p:txBody>
        </p:sp>
        <p:sp>
          <p:nvSpPr>
            <p:cNvPr id="50" name="TextBox 365"/>
            <p:cNvSpPr txBox="1">
              <a:spLocks noChangeArrowheads="1"/>
            </p:cNvSpPr>
            <p:nvPr/>
          </p:nvSpPr>
          <p:spPr bwMode="auto">
            <a:xfrm rot="16200000">
              <a:off x="7514073" y="1374194"/>
              <a:ext cx="595992" cy="125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b="1" dirty="0" smtClean="0">
                  <a:latin typeface="Calibri" pitchFamily="34" charset="0"/>
                </a:rPr>
                <a:t>  Power </a:t>
              </a:r>
              <a:r>
                <a:rPr lang="en-GB" sz="1200" b="1" dirty="0">
                  <a:latin typeface="Calibri" pitchFamily="34" charset="0"/>
                </a:rPr>
                <a:t>(mV</a:t>
              </a:r>
              <a:r>
                <a:rPr lang="en-GB" sz="1200" b="1" baseline="30000" dirty="0">
                  <a:latin typeface="Calibri" pitchFamily="34" charset="0"/>
                </a:rPr>
                <a:t>2</a:t>
              </a:r>
              <a:r>
                <a:rPr lang="en-GB" sz="1200" b="1" dirty="0">
                  <a:latin typeface="Calibri" pitchFamily="34" charset="0"/>
                </a:rPr>
                <a:t>)</a:t>
              </a:r>
            </a:p>
          </p:txBody>
        </p:sp>
      </p:grpSp>
      <p:sp>
        <p:nvSpPr>
          <p:cNvPr id="51" name="49 CuadroTexto"/>
          <p:cNvSpPr txBox="1">
            <a:spLocks noChangeArrowheads="1"/>
          </p:cNvSpPr>
          <p:nvPr/>
        </p:nvSpPr>
        <p:spPr bwMode="auto">
          <a:xfrm>
            <a:off x="7646988" y="706438"/>
            <a:ext cx="1262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“theta”</a:t>
            </a:r>
          </a:p>
        </p:txBody>
      </p:sp>
      <p:sp>
        <p:nvSpPr>
          <p:cNvPr id="52" name="Freeform 295"/>
          <p:cNvSpPr>
            <a:spLocks/>
          </p:cNvSpPr>
          <p:nvPr/>
        </p:nvSpPr>
        <p:spPr bwMode="auto">
          <a:xfrm>
            <a:off x="7281863" y="1108075"/>
            <a:ext cx="1047750" cy="1166813"/>
          </a:xfrm>
          <a:custGeom>
            <a:avLst/>
            <a:gdLst>
              <a:gd name="T0" fmla="*/ 0 w 1726"/>
              <a:gd name="T1" fmla="*/ 0 h 1312"/>
              <a:gd name="T2" fmla="*/ 2147483647 w 1726"/>
              <a:gd name="T3" fmla="*/ 2147483647 h 1312"/>
              <a:gd name="T4" fmla="*/ 2147483647 w 1726"/>
              <a:gd name="T5" fmla="*/ 2147483647 h 1312"/>
              <a:gd name="T6" fmla="*/ 2147483647 w 1726"/>
              <a:gd name="T7" fmla="*/ 2147483647 h 1312"/>
              <a:gd name="T8" fmla="*/ 2147483647 w 1726"/>
              <a:gd name="T9" fmla="*/ 2147483647 h 1312"/>
              <a:gd name="T10" fmla="*/ 2147483647 w 1726"/>
              <a:gd name="T11" fmla="*/ 2147483647 h 1312"/>
              <a:gd name="T12" fmla="*/ 2147483647 w 1726"/>
              <a:gd name="T13" fmla="*/ 2147483647 h 1312"/>
              <a:gd name="T14" fmla="*/ 2147483647 w 1726"/>
              <a:gd name="T15" fmla="*/ 2147483647 h 1312"/>
              <a:gd name="T16" fmla="*/ 2147483647 w 1726"/>
              <a:gd name="T17" fmla="*/ 2147483647 h 1312"/>
              <a:gd name="T18" fmla="*/ 2147483647 w 1726"/>
              <a:gd name="T19" fmla="*/ 2147483647 h 1312"/>
              <a:gd name="T20" fmla="*/ 2147483647 w 1726"/>
              <a:gd name="T21" fmla="*/ 2147483647 h 1312"/>
              <a:gd name="T22" fmla="*/ 2147483647 w 1726"/>
              <a:gd name="T23" fmla="*/ 2147483647 h 1312"/>
              <a:gd name="T24" fmla="*/ 2147483647 w 1726"/>
              <a:gd name="T25" fmla="*/ 2147483647 h 1312"/>
              <a:gd name="T26" fmla="*/ 2147483647 w 1726"/>
              <a:gd name="T27" fmla="*/ 2147483647 h 1312"/>
              <a:gd name="T28" fmla="*/ 2147483647 w 1726"/>
              <a:gd name="T29" fmla="*/ 2147483647 h 1312"/>
              <a:gd name="T30" fmla="*/ 2147483647 w 1726"/>
              <a:gd name="T31" fmla="*/ 2147483647 h 1312"/>
              <a:gd name="T32" fmla="*/ 2147483647 w 1726"/>
              <a:gd name="T33" fmla="*/ 2147483647 h 1312"/>
              <a:gd name="T34" fmla="*/ 2147483647 w 1726"/>
              <a:gd name="T35" fmla="*/ 2147483647 h 1312"/>
              <a:gd name="T36" fmla="*/ 2147483647 w 1726"/>
              <a:gd name="T37" fmla="*/ 2147483647 h 1312"/>
              <a:gd name="T38" fmla="*/ 2147483647 w 1726"/>
              <a:gd name="T39" fmla="*/ 2147483647 h 1312"/>
              <a:gd name="T40" fmla="*/ 2147483647 w 1726"/>
              <a:gd name="T41" fmla="*/ 2147483647 h 1312"/>
              <a:gd name="T42" fmla="*/ 2147483647 w 1726"/>
              <a:gd name="T43" fmla="*/ 2147483647 h 1312"/>
              <a:gd name="T44" fmla="*/ 2147483647 w 1726"/>
              <a:gd name="T45" fmla="*/ 2147483647 h 1312"/>
              <a:gd name="T46" fmla="*/ 2147483647 w 1726"/>
              <a:gd name="T47" fmla="*/ 2147483647 h 1312"/>
              <a:gd name="T48" fmla="*/ 2147483647 w 1726"/>
              <a:gd name="T49" fmla="*/ 2147483647 h 1312"/>
              <a:gd name="T50" fmla="*/ 2147483647 w 1726"/>
              <a:gd name="T51" fmla="*/ 2147483647 h 1312"/>
              <a:gd name="T52" fmla="*/ 2147483647 w 1726"/>
              <a:gd name="T53" fmla="*/ 2147483647 h 131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726"/>
              <a:gd name="T82" fmla="*/ 0 h 1312"/>
              <a:gd name="T83" fmla="*/ 1726 w 1726"/>
              <a:gd name="T84" fmla="*/ 1312 h 1312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726" h="1312">
                <a:moveTo>
                  <a:pt x="0" y="0"/>
                </a:moveTo>
                <a:lnTo>
                  <a:pt x="70" y="193"/>
                </a:lnTo>
                <a:lnTo>
                  <a:pt x="134" y="375"/>
                </a:lnTo>
                <a:lnTo>
                  <a:pt x="198" y="480"/>
                </a:lnTo>
                <a:lnTo>
                  <a:pt x="268" y="492"/>
                </a:lnTo>
                <a:lnTo>
                  <a:pt x="332" y="433"/>
                </a:lnTo>
                <a:lnTo>
                  <a:pt x="401" y="375"/>
                </a:lnTo>
                <a:lnTo>
                  <a:pt x="465" y="380"/>
                </a:lnTo>
                <a:lnTo>
                  <a:pt x="529" y="498"/>
                </a:lnTo>
                <a:lnTo>
                  <a:pt x="599" y="685"/>
                </a:lnTo>
                <a:lnTo>
                  <a:pt x="663" y="855"/>
                </a:lnTo>
                <a:lnTo>
                  <a:pt x="733" y="984"/>
                </a:lnTo>
                <a:lnTo>
                  <a:pt x="797" y="1078"/>
                </a:lnTo>
                <a:lnTo>
                  <a:pt x="861" y="1136"/>
                </a:lnTo>
                <a:lnTo>
                  <a:pt x="930" y="1183"/>
                </a:lnTo>
                <a:lnTo>
                  <a:pt x="994" y="1212"/>
                </a:lnTo>
                <a:lnTo>
                  <a:pt x="1064" y="1230"/>
                </a:lnTo>
                <a:lnTo>
                  <a:pt x="1128" y="1242"/>
                </a:lnTo>
                <a:lnTo>
                  <a:pt x="1192" y="1247"/>
                </a:lnTo>
                <a:lnTo>
                  <a:pt x="1262" y="1253"/>
                </a:lnTo>
                <a:lnTo>
                  <a:pt x="1325" y="1259"/>
                </a:lnTo>
                <a:lnTo>
                  <a:pt x="1395" y="1259"/>
                </a:lnTo>
                <a:lnTo>
                  <a:pt x="1459" y="1271"/>
                </a:lnTo>
                <a:lnTo>
                  <a:pt x="1523" y="1277"/>
                </a:lnTo>
                <a:lnTo>
                  <a:pt x="1593" y="1288"/>
                </a:lnTo>
                <a:lnTo>
                  <a:pt x="1657" y="1300"/>
                </a:lnTo>
                <a:lnTo>
                  <a:pt x="1726" y="1312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cxnSp>
        <p:nvCxnSpPr>
          <p:cNvPr id="53" name="Straight Arrow Connector 52"/>
          <p:cNvCxnSpPr/>
          <p:nvPr/>
        </p:nvCxnSpPr>
        <p:spPr>
          <a:xfrm rot="5400000">
            <a:off x="7650162" y="1339851"/>
            <a:ext cx="512763" cy="1825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 bwMode="auto">
          <a:xfrm flipH="1" flipV="1">
            <a:off x="5549901" y="5019742"/>
            <a:ext cx="885977" cy="111205"/>
          </a:xfrm>
          <a:prstGeom prst="straightConnector1">
            <a:avLst/>
          </a:prstGeom>
          <a:ln w="25400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 descr="blue_brain_2.jpg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lum bright="33000" contrast="44000"/>
          </a:blip>
          <a:stretch>
            <a:fillRect/>
          </a:stretch>
        </p:blipFill>
        <p:spPr bwMode="auto">
          <a:xfrm>
            <a:off x="2763762" y="4030807"/>
            <a:ext cx="3879780" cy="2649393"/>
          </a:xfrm>
          <a:prstGeom prst="rect">
            <a:avLst/>
          </a:prstGeom>
          <a:effectLst>
            <a:outerShdw blurRad="165100" dist="50800" dir="7260000" sx="105000" sy="105000" algn="ctr" rotWithShape="0">
              <a:srgbClr val="000000">
                <a:alpha val="52000"/>
              </a:srgbClr>
            </a:outerShdw>
          </a:effectLst>
        </p:spPr>
      </p:pic>
      <p:sp>
        <p:nvSpPr>
          <p:cNvPr id="56" name="Oval 55"/>
          <p:cNvSpPr/>
          <p:nvPr/>
        </p:nvSpPr>
        <p:spPr>
          <a:xfrm>
            <a:off x="4273249" y="5312375"/>
            <a:ext cx="406398" cy="38764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/>
          <p:cNvSpPr/>
          <p:nvPr/>
        </p:nvSpPr>
        <p:spPr>
          <a:xfrm>
            <a:off x="5136847" y="4768088"/>
            <a:ext cx="377371" cy="37404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8" name="Straight Arrow Connector 57"/>
          <p:cNvCxnSpPr/>
          <p:nvPr/>
        </p:nvCxnSpPr>
        <p:spPr>
          <a:xfrm flipH="1" flipV="1">
            <a:off x="5482530" y="5015015"/>
            <a:ext cx="895291" cy="297360"/>
          </a:xfrm>
          <a:prstGeom prst="straightConnector1">
            <a:avLst/>
          </a:prstGeom>
          <a:ln w="25400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Arc 58"/>
          <p:cNvSpPr/>
          <p:nvPr/>
        </p:nvSpPr>
        <p:spPr>
          <a:xfrm rot="18248690">
            <a:off x="3972822" y="5177793"/>
            <a:ext cx="1503536" cy="625440"/>
          </a:xfrm>
          <a:prstGeom prst="arc">
            <a:avLst/>
          </a:prstGeom>
          <a:ln w="3810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Arc 59"/>
          <p:cNvSpPr/>
          <p:nvPr/>
        </p:nvSpPr>
        <p:spPr>
          <a:xfrm rot="7730488">
            <a:off x="4447860" y="4672252"/>
            <a:ext cx="1503536" cy="625440"/>
          </a:xfrm>
          <a:prstGeom prst="arc">
            <a:avLst/>
          </a:prstGeom>
          <a:ln w="38100">
            <a:solidFill>
              <a:schemeClr val="bg1">
                <a:lumMod val="9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16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 cstate="print"/>
          <a:srcRect t="5966" r="3999" b="11673"/>
          <a:stretch>
            <a:fillRect/>
          </a:stretch>
        </p:blipFill>
        <p:spPr bwMode="auto">
          <a:xfrm>
            <a:off x="440130" y="1466944"/>
            <a:ext cx="940070" cy="438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16"/>
          <p:cNvSpPr/>
          <p:nvPr/>
        </p:nvSpPr>
        <p:spPr bwMode="auto">
          <a:xfrm>
            <a:off x="7145204" y="1236622"/>
            <a:ext cx="266701" cy="304800"/>
          </a:xfrm>
          <a:prstGeom prst="ellipse">
            <a:avLst/>
          </a:prstGeom>
          <a:solidFill>
            <a:schemeClr val="bg1">
              <a:alpha val="65000"/>
            </a:schemeClr>
          </a:solidFill>
          <a:ln w="25400" cmpd="sng">
            <a:solidFill>
              <a:schemeClr val="bg1">
                <a:alpha val="7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411047" y="2385023"/>
            <a:ext cx="3493261" cy="2467179"/>
            <a:chOff x="2238374" y="152399"/>
            <a:chExt cx="4294070" cy="300990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07" t="10256" r="39920" b="7543"/>
            <a:stretch/>
          </p:blipFill>
          <p:spPr>
            <a:xfrm>
              <a:off x="2238374" y="190499"/>
              <a:ext cx="1057275" cy="297180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40" t="9202" r="3265" b="8597"/>
            <a:stretch/>
          </p:blipFill>
          <p:spPr>
            <a:xfrm>
              <a:off x="3248024" y="152399"/>
              <a:ext cx="3284420" cy="2971801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3057523" y="333375"/>
              <a:ext cx="962025" cy="590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867023" y="457200"/>
              <a:ext cx="962025" cy="590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7" name="Straight Arrow Connector 26"/>
          <p:cNvCxnSpPr/>
          <p:nvPr/>
        </p:nvCxnSpPr>
        <p:spPr>
          <a:xfrm flipH="1" flipV="1">
            <a:off x="906855" y="1930934"/>
            <a:ext cx="9809" cy="166272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964195" y="1930086"/>
            <a:ext cx="1127156" cy="13581"/>
          </a:xfrm>
          <a:prstGeom prst="straightConnector1">
            <a:avLst/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3823684" y="2779696"/>
            <a:ext cx="5262563" cy="2677835"/>
            <a:chOff x="5175250" y="1650749"/>
            <a:chExt cx="7016750" cy="3570447"/>
          </a:xfrm>
        </p:grpSpPr>
        <p:graphicFrame>
          <p:nvGraphicFramePr>
            <p:cNvPr id="25" name="Object 30"/>
            <p:cNvGraphicFramePr>
              <a:graphicFrameLocks noChangeAspect="1"/>
            </p:cNvGraphicFramePr>
            <p:nvPr>
              <p:extLst/>
            </p:nvPr>
          </p:nvGraphicFramePr>
          <p:xfrm>
            <a:off x="5175250" y="1650749"/>
            <a:ext cx="7016750" cy="160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7269" name="Equation" r:id="rId6" imgW="3606480" imgH="799920" progId="Equation.3">
                    <p:embed/>
                  </p:oleObj>
                </mc:Choice>
                <mc:Fallback>
                  <p:oleObj name="Equation" r:id="rId6" imgW="3606480" imgH="7999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75250" y="1650749"/>
                          <a:ext cx="7016750" cy="160020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30"/>
            <p:cNvGraphicFramePr>
              <a:graphicFrameLocks noChangeAspect="1"/>
            </p:cNvGraphicFramePr>
            <p:nvPr>
              <p:extLst/>
            </p:nvPr>
          </p:nvGraphicFramePr>
          <p:xfrm>
            <a:off x="5288529" y="3315171"/>
            <a:ext cx="3128962" cy="442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7270" name="Equation" r:id="rId8" imgW="1752480" imgH="253800" progId="Equation.3">
                    <p:embed/>
                  </p:oleObj>
                </mc:Choice>
                <mc:Fallback>
                  <p:oleObj name="Equation" r:id="rId8" imgW="175248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8529" y="3315171"/>
                          <a:ext cx="3128962" cy="442913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/>
            </p:nvPr>
          </p:nvGraphicFramePr>
          <p:xfrm>
            <a:off x="5205743" y="4674482"/>
            <a:ext cx="2000816" cy="476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7271" name="Equation" r:id="rId10" imgW="876240" imgH="215640" progId="Equation.3">
                    <p:embed/>
                  </p:oleObj>
                </mc:Choice>
                <mc:Fallback>
                  <p:oleObj name="Equation" r:id="rId10" imgW="87624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05743" y="4674482"/>
                          <a:ext cx="2000816" cy="4764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38100">
                              <a:solidFill>
                                <a:srgbClr val="80808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7639248" y="4716371"/>
            <a:ext cx="3363913" cy="504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7272" name="Equation" r:id="rId12" imgW="1473120" imgH="228600" progId="Equation.3">
                    <p:embed/>
                  </p:oleObj>
                </mc:Choice>
                <mc:Fallback>
                  <p:oleObj name="Equation" r:id="rId12" imgW="147312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39248" y="4716371"/>
                          <a:ext cx="3363913" cy="504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38100">
                              <a:solidFill>
                                <a:srgbClr val="80808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TextBox 3"/>
          <p:cNvSpPr txBox="1"/>
          <p:nvPr/>
        </p:nvSpPr>
        <p:spPr>
          <a:xfrm flipH="1">
            <a:off x="4220281" y="1747612"/>
            <a:ext cx="31235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>
                <a:solidFill>
                  <a:srgbClr val="FF7044"/>
                </a:solidFill>
              </a:rPr>
              <a:t>Membrane fluctuations in Depolarization (Contributions to current dipole)  </a:t>
            </a:r>
          </a:p>
        </p:txBody>
      </p:sp>
      <p:sp>
        <p:nvSpPr>
          <p:cNvPr id="26" name="Oval 25"/>
          <p:cNvSpPr/>
          <p:nvPr/>
        </p:nvSpPr>
        <p:spPr>
          <a:xfrm>
            <a:off x="3907466" y="2787061"/>
            <a:ext cx="398721" cy="271130"/>
          </a:xfrm>
          <a:prstGeom prst="ellipse">
            <a:avLst/>
          </a:prstGeom>
          <a:noFill/>
          <a:ln>
            <a:solidFill>
              <a:srgbClr val="FF7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Rectangle 7"/>
          <p:cNvSpPr txBox="1">
            <a:spLocks noChangeArrowheads="1"/>
          </p:cNvSpPr>
          <p:nvPr/>
        </p:nvSpPr>
        <p:spPr>
          <a:xfrm>
            <a:off x="0" y="-238018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Conductance-Based </a:t>
            </a:r>
            <a:r>
              <a:rPr lang="en-US" sz="2400" dirty="0" smtClean="0">
                <a:latin typeface="+mn-lt"/>
                <a:cs typeface="+mn-cs"/>
              </a:rPr>
              <a:t>Models: Summary</a:t>
            </a:r>
            <a:endParaRPr lang="en-US" sz="24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72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 cstate="print"/>
          <a:srcRect t="5966" r="3999" b="11673"/>
          <a:stretch>
            <a:fillRect/>
          </a:stretch>
        </p:blipFill>
        <p:spPr bwMode="auto">
          <a:xfrm>
            <a:off x="440130" y="1466944"/>
            <a:ext cx="940070" cy="438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16"/>
          <p:cNvSpPr/>
          <p:nvPr/>
        </p:nvSpPr>
        <p:spPr bwMode="auto">
          <a:xfrm>
            <a:off x="7145204" y="1236622"/>
            <a:ext cx="266701" cy="304800"/>
          </a:xfrm>
          <a:prstGeom prst="ellipse">
            <a:avLst/>
          </a:prstGeom>
          <a:solidFill>
            <a:schemeClr val="bg1">
              <a:alpha val="65000"/>
            </a:schemeClr>
          </a:solidFill>
          <a:ln w="25400" cmpd="sng">
            <a:solidFill>
              <a:schemeClr val="bg1">
                <a:alpha val="7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411047" y="2385023"/>
            <a:ext cx="3493261" cy="2467179"/>
            <a:chOff x="2238374" y="152399"/>
            <a:chExt cx="4294070" cy="300990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07" t="10256" r="39920" b="7543"/>
            <a:stretch/>
          </p:blipFill>
          <p:spPr>
            <a:xfrm>
              <a:off x="2238374" y="190499"/>
              <a:ext cx="1057275" cy="297180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40" t="9202" r="3265" b="8597"/>
            <a:stretch/>
          </p:blipFill>
          <p:spPr>
            <a:xfrm>
              <a:off x="3248024" y="152399"/>
              <a:ext cx="3284420" cy="2971801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3057523" y="333375"/>
              <a:ext cx="962025" cy="590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867023" y="457200"/>
              <a:ext cx="962025" cy="590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7" name="Straight Arrow Connector 26"/>
          <p:cNvCxnSpPr/>
          <p:nvPr/>
        </p:nvCxnSpPr>
        <p:spPr>
          <a:xfrm flipH="1" flipV="1">
            <a:off x="906855" y="1930934"/>
            <a:ext cx="9809" cy="166272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964195" y="1930086"/>
            <a:ext cx="1127156" cy="13581"/>
          </a:xfrm>
          <a:prstGeom prst="straightConnector1">
            <a:avLst/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3823684" y="2779696"/>
            <a:ext cx="5262563" cy="2677835"/>
            <a:chOff x="5175250" y="1650749"/>
            <a:chExt cx="7016750" cy="3570447"/>
          </a:xfrm>
        </p:grpSpPr>
        <p:graphicFrame>
          <p:nvGraphicFramePr>
            <p:cNvPr id="25" name="Object 30"/>
            <p:cNvGraphicFramePr>
              <a:graphicFrameLocks noChangeAspect="1"/>
            </p:cNvGraphicFramePr>
            <p:nvPr>
              <p:extLst/>
            </p:nvPr>
          </p:nvGraphicFramePr>
          <p:xfrm>
            <a:off x="5175250" y="1650749"/>
            <a:ext cx="7016750" cy="160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293" name="Equation" r:id="rId6" imgW="3606480" imgH="799920" progId="Equation.3">
                    <p:embed/>
                  </p:oleObj>
                </mc:Choice>
                <mc:Fallback>
                  <p:oleObj name="Equation" r:id="rId6" imgW="3606480" imgH="7999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75250" y="1650749"/>
                          <a:ext cx="7016750" cy="160020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30"/>
            <p:cNvGraphicFramePr>
              <a:graphicFrameLocks noChangeAspect="1"/>
            </p:cNvGraphicFramePr>
            <p:nvPr>
              <p:extLst/>
            </p:nvPr>
          </p:nvGraphicFramePr>
          <p:xfrm>
            <a:off x="5288529" y="3315171"/>
            <a:ext cx="3128962" cy="442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294" name="Equation" r:id="rId8" imgW="1752480" imgH="253800" progId="Equation.3">
                    <p:embed/>
                  </p:oleObj>
                </mc:Choice>
                <mc:Fallback>
                  <p:oleObj name="Equation" r:id="rId8" imgW="175248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8529" y="3315171"/>
                          <a:ext cx="3128962" cy="442913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/>
            </p:nvPr>
          </p:nvGraphicFramePr>
          <p:xfrm>
            <a:off x="5205743" y="4674482"/>
            <a:ext cx="2000816" cy="476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295" name="Equation" r:id="rId10" imgW="876240" imgH="215640" progId="Equation.3">
                    <p:embed/>
                  </p:oleObj>
                </mc:Choice>
                <mc:Fallback>
                  <p:oleObj name="Equation" r:id="rId10" imgW="87624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05743" y="4674482"/>
                          <a:ext cx="2000816" cy="4764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38100">
                              <a:solidFill>
                                <a:srgbClr val="80808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7639248" y="4716371"/>
            <a:ext cx="3363913" cy="504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296" name="Equation" r:id="rId12" imgW="1473120" imgH="228600" progId="Equation.3">
                    <p:embed/>
                  </p:oleObj>
                </mc:Choice>
                <mc:Fallback>
                  <p:oleObj name="Equation" r:id="rId12" imgW="147312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39248" y="4716371"/>
                          <a:ext cx="3363913" cy="504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38100">
                              <a:solidFill>
                                <a:srgbClr val="80808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TextBox 1"/>
          <p:cNvSpPr txBox="1"/>
          <p:nvPr/>
        </p:nvSpPr>
        <p:spPr>
          <a:xfrm>
            <a:off x="4752754" y="4509533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>
                <a:solidFill>
                  <a:srgbClr val="0070C0"/>
                </a:solidFill>
              </a:rPr>
              <a:t>Presynaptic Firing rates</a:t>
            </a:r>
          </a:p>
        </p:txBody>
      </p:sp>
      <p:sp>
        <p:nvSpPr>
          <p:cNvPr id="3" name="Oval 2"/>
          <p:cNvSpPr/>
          <p:nvPr/>
        </p:nvSpPr>
        <p:spPr>
          <a:xfrm>
            <a:off x="5087680" y="4094866"/>
            <a:ext cx="398721" cy="27113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Oval 33"/>
          <p:cNvSpPr/>
          <p:nvPr/>
        </p:nvSpPr>
        <p:spPr>
          <a:xfrm>
            <a:off x="5058440" y="3682855"/>
            <a:ext cx="398721" cy="27113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5" name="Oval 34"/>
          <p:cNvSpPr/>
          <p:nvPr/>
        </p:nvSpPr>
        <p:spPr>
          <a:xfrm>
            <a:off x="5204638" y="3254894"/>
            <a:ext cx="398721" cy="27113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6" name="Rectangle 7"/>
          <p:cNvSpPr txBox="1">
            <a:spLocks noChangeArrowheads="1"/>
          </p:cNvSpPr>
          <p:nvPr/>
        </p:nvSpPr>
        <p:spPr>
          <a:xfrm>
            <a:off x="0" y="-238018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smtClean="0">
                <a:latin typeface="+mn-lt"/>
                <a:cs typeface="+mn-cs"/>
              </a:rPr>
              <a:t>Conductance-Based </a:t>
            </a:r>
            <a:r>
              <a:rPr lang="en-US" sz="2400" smtClean="0">
                <a:latin typeface="+mn-lt"/>
                <a:cs typeface="+mn-cs"/>
              </a:rPr>
              <a:t>Models: Summary</a:t>
            </a:r>
            <a:endParaRPr lang="en-US" sz="24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73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 cstate="print"/>
          <a:srcRect t="5966" r="3999" b="11673"/>
          <a:stretch>
            <a:fillRect/>
          </a:stretch>
        </p:blipFill>
        <p:spPr bwMode="auto">
          <a:xfrm>
            <a:off x="440130" y="1466944"/>
            <a:ext cx="940070" cy="438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16"/>
          <p:cNvSpPr/>
          <p:nvPr/>
        </p:nvSpPr>
        <p:spPr bwMode="auto">
          <a:xfrm>
            <a:off x="7145204" y="1236622"/>
            <a:ext cx="266701" cy="304800"/>
          </a:xfrm>
          <a:prstGeom prst="ellipse">
            <a:avLst/>
          </a:prstGeom>
          <a:solidFill>
            <a:schemeClr val="bg1">
              <a:alpha val="65000"/>
            </a:schemeClr>
          </a:solidFill>
          <a:ln w="25400" cmpd="sng">
            <a:solidFill>
              <a:schemeClr val="bg1">
                <a:alpha val="7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411047" y="2385023"/>
            <a:ext cx="3493261" cy="2467179"/>
            <a:chOff x="2238374" y="152399"/>
            <a:chExt cx="4294070" cy="300990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07" t="10256" r="39920" b="7543"/>
            <a:stretch/>
          </p:blipFill>
          <p:spPr>
            <a:xfrm>
              <a:off x="2238374" y="190499"/>
              <a:ext cx="1057275" cy="297180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40" t="9202" r="3265" b="8597"/>
            <a:stretch/>
          </p:blipFill>
          <p:spPr>
            <a:xfrm>
              <a:off x="3248024" y="152399"/>
              <a:ext cx="3284420" cy="2971801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3057523" y="333375"/>
              <a:ext cx="962025" cy="590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867023" y="457200"/>
              <a:ext cx="962025" cy="590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7" name="Straight Arrow Connector 26"/>
          <p:cNvCxnSpPr/>
          <p:nvPr/>
        </p:nvCxnSpPr>
        <p:spPr>
          <a:xfrm flipH="1" flipV="1">
            <a:off x="906855" y="1930934"/>
            <a:ext cx="9809" cy="166272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964195" y="1930086"/>
            <a:ext cx="1127156" cy="13581"/>
          </a:xfrm>
          <a:prstGeom prst="straightConnector1">
            <a:avLst/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3846553" y="2811594"/>
            <a:ext cx="5297447" cy="2645937"/>
            <a:chOff x="5205743" y="1693280"/>
            <a:chExt cx="7063262" cy="3527916"/>
          </a:xfrm>
        </p:grpSpPr>
        <p:graphicFrame>
          <p:nvGraphicFramePr>
            <p:cNvPr id="25" name="Object 30"/>
            <p:cNvGraphicFramePr>
              <a:graphicFrameLocks noChangeAspect="1"/>
            </p:cNvGraphicFramePr>
            <p:nvPr>
              <p:extLst/>
            </p:nvPr>
          </p:nvGraphicFramePr>
          <p:xfrm>
            <a:off x="5252255" y="1693280"/>
            <a:ext cx="7016750" cy="160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9317" name="Equation" r:id="rId6" imgW="3606480" imgH="799920" progId="Equation.3">
                    <p:embed/>
                  </p:oleObj>
                </mc:Choice>
                <mc:Fallback>
                  <p:oleObj name="Equation" r:id="rId6" imgW="3606480" imgH="7999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52255" y="1693280"/>
                          <a:ext cx="7016750" cy="160020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30"/>
            <p:cNvGraphicFramePr>
              <a:graphicFrameLocks noChangeAspect="1"/>
            </p:cNvGraphicFramePr>
            <p:nvPr>
              <p:extLst/>
            </p:nvPr>
          </p:nvGraphicFramePr>
          <p:xfrm>
            <a:off x="5288529" y="3315171"/>
            <a:ext cx="3128962" cy="442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9318" name="Equation" r:id="rId8" imgW="1752480" imgH="253800" progId="Equation.3">
                    <p:embed/>
                  </p:oleObj>
                </mc:Choice>
                <mc:Fallback>
                  <p:oleObj name="Equation" r:id="rId8" imgW="175248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8529" y="3315171"/>
                          <a:ext cx="3128962" cy="442913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/>
            </p:nvPr>
          </p:nvGraphicFramePr>
          <p:xfrm>
            <a:off x="5205743" y="4674482"/>
            <a:ext cx="2000816" cy="476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9319" name="Equation" r:id="rId10" imgW="876240" imgH="215640" progId="Equation.3">
                    <p:embed/>
                  </p:oleObj>
                </mc:Choice>
                <mc:Fallback>
                  <p:oleObj name="Equation" r:id="rId10" imgW="87624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05743" y="4674482"/>
                          <a:ext cx="2000816" cy="4764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38100">
                              <a:solidFill>
                                <a:srgbClr val="80808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7639248" y="4716371"/>
            <a:ext cx="3363913" cy="504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9320" name="Equation" r:id="rId12" imgW="1473120" imgH="228600" progId="Equation.3">
                    <p:embed/>
                  </p:oleObj>
                </mc:Choice>
                <mc:Fallback>
                  <p:oleObj name="Equation" r:id="rId12" imgW="147312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39248" y="4716371"/>
                          <a:ext cx="3363913" cy="504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38100">
                              <a:solidFill>
                                <a:srgbClr val="80808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9" name="TextBox 28"/>
          <p:cNvSpPr txBox="1"/>
          <p:nvPr/>
        </p:nvSpPr>
        <p:spPr>
          <a:xfrm>
            <a:off x="6414092" y="3635005"/>
            <a:ext cx="3031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rgbClr val="7030A0"/>
                </a:solidFill>
              </a:rPr>
              <a:t>Connectivity </a:t>
            </a:r>
            <a:r>
              <a:rPr lang="en-IE">
                <a:solidFill>
                  <a:srgbClr val="7030A0"/>
                </a:solidFill>
              </a:rPr>
              <a:t>from Inhibitory </a:t>
            </a:r>
          </a:p>
          <a:p>
            <a:r>
              <a:rPr lang="en-IE" dirty="0">
                <a:solidFill>
                  <a:srgbClr val="7030A0"/>
                </a:solidFill>
              </a:rPr>
              <a:t>Interneurons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396023" y="4467002"/>
            <a:ext cx="363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rgbClr val="FF3399"/>
                </a:solidFill>
              </a:rPr>
              <a:t>Connectivity </a:t>
            </a:r>
            <a:r>
              <a:rPr lang="en-IE">
                <a:solidFill>
                  <a:srgbClr val="FF3399"/>
                </a:solidFill>
              </a:rPr>
              <a:t>from Pyramidal Cells</a:t>
            </a:r>
          </a:p>
        </p:txBody>
      </p:sp>
      <p:sp>
        <p:nvSpPr>
          <p:cNvPr id="3" name="Oval 2"/>
          <p:cNvSpPr/>
          <p:nvPr/>
        </p:nvSpPr>
        <p:spPr>
          <a:xfrm>
            <a:off x="4864396" y="4094866"/>
            <a:ext cx="398721" cy="271130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Oval 33"/>
          <p:cNvSpPr/>
          <p:nvPr/>
        </p:nvSpPr>
        <p:spPr>
          <a:xfrm>
            <a:off x="4867055" y="3698803"/>
            <a:ext cx="398721" cy="27113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5" name="Oval 34"/>
          <p:cNvSpPr/>
          <p:nvPr/>
        </p:nvSpPr>
        <p:spPr>
          <a:xfrm>
            <a:off x="4949458" y="3270843"/>
            <a:ext cx="398721" cy="271130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6" name="Rectangle 7"/>
          <p:cNvSpPr txBox="1">
            <a:spLocks noChangeArrowheads="1"/>
          </p:cNvSpPr>
          <p:nvPr/>
        </p:nvSpPr>
        <p:spPr>
          <a:xfrm>
            <a:off x="0" y="-238018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smtClean="0">
                <a:latin typeface="+mn-lt"/>
                <a:cs typeface="+mn-cs"/>
              </a:rPr>
              <a:t>Conductance-Based </a:t>
            </a:r>
            <a:r>
              <a:rPr lang="en-US" sz="2400" smtClean="0">
                <a:latin typeface="+mn-lt"/>
                <a:cs typeface="+mn-cs"/>
              </a:rPr>
              <a:t>Models: Summary</a:t>
            </a:r>
            <a:endParaRPr lang="en-US" sz="24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7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 cstate="print"/>
          <a:srcRect t="5966" r="3999" b="11673"/>
          <a:stretch>
            <a:fillRect/>
          </a:stretch>
        </p:blipFill>
        <p:spPr bwMode="auto">
          <a:xfrm>
            <a:off x="440130" y="1466944"/>
            <a:ext cx="940070" cy="438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16"/>
          <p:cNvSpPr/>
          <p:nvPr/>
        </p:nvSpPr>
        <p:spPr bwMode="auto">
          <a:xfrm>
            <a:off x="7145204" y="1236622"/>
            <a:ext cx="266701" cy="304800"/>
          </a:xfrm>
          <a:prstGeom prst="ellipse">
            <a:avLst/>
          </a:prstGeom>
          <a:solidFill>
            <a:schemeClr val="bg1">
              <a:alpha val="65000"/>
            </a:schemeClr>
          </a:solidFill>
          <a:ln w="25400" cmpd="sng">
            <a:solidFill>
              <a:schemeClr val="bg1">
                <a:alpha val="7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411047" y="2385023"/>
            <a:ext cx="3493261" cy="2467179"/>
            <a:chOff x="2238374" y="152399"/>
            <a:chExt cx="4294070" cy="300990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07" t="10256" r="39920" b="7543"/>
            <a:stretch/>
          </p:blipFill>
          <p:spPr>
            <a:xfrm>
              <a:off x="2238374" y="190499"/>
              <a:ext cx="1057275" cy="297180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40" t="9202" r="3265" b="8597"/>
            <a:stretch/>
          </p:blipFill>
          <p:spPr>
            <a:xfrm>
              <a:off x="3248024" y="152399"/>
              <a:ext cx="3284420" cy="2971801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3057523" y="333375"/>
              <a:ext cx="962025" cy="590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867023" y="457200"/>
              <a:ext cx="962025" cy="590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7" name="Straight Arrow Connector 26"/>
          <p:cNvCxnSpPr/>
          <p:nvPr/>
        </p:nvCxnSpPr>
        <p:spPr>
          <a:xfrm flipH="1" flipV="1">
            <a:off x="906855" y="1930934"/>
            <a:ext cx="9809" cy="166272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964195" y="1930086"/>
            <a:ext cx="1127156" cy="13581"/>
          </a:xfrm>
          <a:prstGeom prst="straightConnector1">
            <a:avLst/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3846553" y="2811594"/>
            <a:ext cx="5297447" cy="2645937"/>
            <a:chOff x="5205743" y="1693280"/>
            <a:chExt cx="7063262" cy="3527916"/>
          </a:xfrm>
        </p:grpSpPr>
        <p:graphicFrame>
          <p:nvGraphicFramePr>
            <p:cNvPr id="25" name="Object 30"/>
            <p:cNvGraphicFramePr>
              <a:graphicFrameLocks noChangeAspect="1"/>
            </p:cNvGraphicFramePr>
            <p:nvPr>
              <p:extLst/>
            </p:nvPr>
          </p:nvGraphicFramePr>
          <p:xfrm>
            <a:off x="5252255" y="1693280"/>
            <a:ext cx="7016750" cy="160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0341" name="Equation" r:id="rId6" imgW="3606480" imgH="799920" progId="Equation.3">
                    <p:embed/>
                  </p:oleObj>
                </mc:Choice>
                <mc:Fallback>
                  <p:oleObj name="Equation" r:id="rId6" imgW="3606480" imgH="7999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52255" y="1693280"/>
                          <a:ext cx="7016750" cy="160020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30"/>
            <p:cNvGraphicFramePr>
              <a:graphicFrameLocks noChangeAspect="1"/>
            </p:cNvGraphicFramePr>
            <p:nvPr>
              <p:extLst/>
            </p:nvPr>
          </p:nvGraphicFramePr>
          <p:xfrm>
            <a:off x="5288529" y="3315171"/>
            <a:ext cx="3128962" cy="442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0342" name="Equation" r:id="rId8" imgW="1752480" imgH="253800" progId="Equation.3">
                    <p:embed/>
                  </p:oleObj>
                </mc:Choice>
                <mc:Fallback>
                  <p:oleObj name="Equation" r:id="rId8" imgW="175248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8529" y="3315171"/>
                          <a:ext cx="3128962" cy="442913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/>
            </p:nvPr>
          </p:nvGraphicFramePr>
          <p:xfrm>
            <a:off x="5205743" y="4674482"/>
            <a:ext cx="2000816" cy="476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0343" name="Equation" r:id="rId10" imgW="876240" imgH="215640" progId="Equation.3">
                    <p:embed/>
                  </p:oleObj>
                </mc:Choice>
                <mc:Fallback>
                  <p:oleObj name="Equation" r:id="rId10" imgW="87624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05743" y="4674482"/>
                          <a:ext cx="2000816" cy="4764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38100">
                              <a:solidFill>
                                <a:srgbClr val="80808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7639248" y="4716371"/>
            <a:ext cx="3363913" cy="504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0344" name="Equation" r:id="rId12" imgW="1473120" imgH="228600" progId="Equation.3">
                    <p:embed/>
                  </p:oleObj>
                </mc:Choice>
                <mc:Fallback>
                  <p:oleObj name="Equation" r:id="rId12" imgW="147312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39248" y="4716371"/>
                          <a:ext cx="3363913" cy="504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38100">
                              <a:solidFill>
                                <a:srgbClr val="80808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3" name="TextBox 32"/>
          <p:cNvSpPr txBox="1"/>
          <p:nvPr/>
        </p:nvSpPr>
        <p:spPr>
          <a:xfrm>
            <a:off x="6575599" y="3890930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smtClean="0">
                <a:solidFill>
                  <a:srgbClr val="C00000"/>
                </a:solidFill>
              </a:rPr>
              <a:t>NMDA- nonlinear</a:t>
            </a:r>
            <a:endParaRPr lang="en-IE" dirty="0">
              <a:solidFill>
                <a:srgbClr val="C0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5776994" y="2856532"/>
            <a:ext cx="1790054" cy="32988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C00000"/>
              </a:solidFill>
            </a:endParaRPr>
          </a:p>
        </p:txBody>
      </p:sp>
      <p:sp>
        <p:nvSpPr>
          <p:cNvPr id="26" name="Rectangle 7"/>
          <p:cNvSpPr txBox="1">
            <a:spLocks noChangeArrowheads="1"/>
          </p:cNvSpPr>
          <p:nvPr/>
        </p:nvSpPr>
        <p:spPr>
          <a:xfrm>
            <a:off x="0" y="-238018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smtClean="0">
                <a:latin typeface="+mn-lt"/>
                <a:cs typeface="+mn-cs"/>
              </a:rPr>
              <a:t>Conductance-Based </a:t>
            </a:r>
            <a:r>
              <a:rPr lang="en-US" sz="2400" smtClean="0">
                <a:latin typeface="+mn-lt"/>
                <a:cs typeface="+mn-cs"/>
              </a:rPr>
              <a:t>Models: Summary</a:t>
            </a:r>
            <a:endParaRPr lang="en-US" sz="24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66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4" descr="cortical_layers"/>
          <p:cNvPicPr>
            <a:picLocks noChangeAspect="1" noChangeArrowheads="1"/>
          </p:cNvPicPr>
          <p:nvPr/>
        </p:nvPicPr>
        <p:blipFill rotWithShape="1">
          <a:blip r:embed="rId3" cstate="print">
            <a:lum bright="40000" contrast="-54000"/>
          </a:blip>
          <a:srcRect l="43031" t="16375" r="31332" b="22773"/>
          <a:stretch/>
        </p:blipFill>
        <p:spPr bwMode="auto">
          <a:xfrm>
            <a:off x="1061250" y="1251514"/>
            <a:ext cx="1184566" cy="2499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" name="AutoShape 35"/>
          <p:cNvSpPr>
            <a:spLocks noChangeArrowheads="1"/>
          </p:cNvSpPr>
          <p:nvPr/>
        </p:nvSpPr>
        <p:spPr bwMode="auto">
          <a:xfrm>
            <a:off x="1387953" y="2786483"/>
            <a:ext cx="504056" cy="508067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200">
              <a:latin typeface="+mn-lt"/>
              <a:cs typeface="Times New Roman" pitchFamily="18" charset="0"/>
            </a:endParaRPr>
          </a:p>
        </p:txBody>
      </p:sp>
      <p:sp>
        <p:nvSpPr>
          <p:cNvPr id="114" name="Text Box 75"/>
          <p:cNvSpPr txBox="1">
            <a:spLocks noChangeArrowheads="1"/>
          </p:cNvSpPr>
          <p:nvPr/>
        </p:nvSpPr>
        <p:spPr bwMode="auto">
          <a:xfrm>
            <a:off x="-63180" y="2217170"/>
            <a:ext cx="10707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latin typeface="+mn-lt"/>
                <a:cs typeface="Times New Roman" pitchFamily="18" charset="0"/>
              </a:rPr>
              <a:t>Spiny </a:t>
            </a:r>
            <a:r>
              <a:rPr lang="en-GB" sz="1200" dirty="0" smtClean="0">
                <a:latin typeface="+mn-lt"/>
                <a:cs typeface="Times New Roman" pitchFamily="18" charset="0"/>
              </a:rPr>
              <a:t>stellate cells</a:t>
            </a:r>
            <a:endParaRPr lang="en-GB" sz="1200" dirty="0">
              <a:latin typeface="+mn-lt"/>
              <a:cs typeface="Times New Roman" pitchFamily="18" charset="0"/>
            </a:endParaRPr>
          </a:p>
        </p:txBody>
      </p:sp>
      <p:sp>
        <p:nvSpPr>
          <p:cNvPr id="115" name="Text Box 77"/>
          <p:cNvSpPr txBox="1">
            <a:spLocks noChangeArrowheads="1"/>
          </p:cNvSpPr>
          <p:nvPr/>
        </p:nvSpPr>
        <p:spPr bwMode="auto">
          <a:xfrm>
            <a:off x="53378" y="2888155"/>
            <a:ext cx="9542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200" dirty="0" smtClean="0">
                <a:latin typeface="+mn-lt"/>
                <a:cs typeface="Times New Roman" pitchFamily="18" charset="0"/>
              </a:rPr>
              <a:t>Pyramidal cells</a:t>
            </a:r>
            <a:endParaRPr lang="en-GB" sz="1200" dirty="0">
              <a:latin typeface="+mn-lt"/>
              <a:cs typeface="Times New Roman" pitchFamily="18" charset="0"/>
            </a:endParaRPr>
          </a:p>
        </p:txBody>
      </p:sp>
      <p:sp>
        <p:nvSpPr>
          <p:cNvPr id="116" name="Text Box 78"/>
          <p:cNvSpPr txBox="1">
            <a:spLocks noChangeArrowheads="1"/>
          </p:cNvSpPr>
          <p:nvPr/>
        </p:nvSpPr>
        <p:spPr bwMode="auto">
          <a:xfrm>
            <a:off x="-230908" y="1587589"/>
            <a:ext cx="12385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solidFill>
                  <a:srgbClr val="FF3300"/>
                </a:solidFill>
                <a:latin typeface="+mn-lt"/>
                <a:cs typeface="Times New Roman" pitchFamily="18" charset="0"/>
              </a:rPr>
              <a:t>Inhibitory interneuron</a:t>
            </a:r>
          </a:p>
        </p:txBody>
      </p:sp>
      <p:sp>
        <p:nvSpPr>
          <p:cNvPr id="117" name="Text Box 16"/>
          <p:cNvSpPr txBox="1">
            <a:spLocks noChangeArrowheads="1"/>
          </p:cNvSpPr>
          <p:nvPr/>
        </p:nvSpPr>
        <p:spPr bwMode="auto">
          <a:xfrm>
            <a:off x="224570" y="3337619"/>
            <a:ext cx="227013" cy="25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sp>
        <p:nvSpPr>
          <p:cNvPr id="118" name="Text Box 22"/>
          <p:cNvSpPr txBox="1">
            <a:spLocks noChangeArrowheads="1"/>
          </p:cNvSpPr>
          <p:nvPr/>
        </p:nvSpPr>
        <p:spPr bwMode="auto">
          <a:xfrm>
            <a:off x="1834586" y="2448485"/>
            <a:ext cx="288925" cy="27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sp>
        <p:nvSpPr>
          <p:cNvPr id="119" name="Text Box 16"/>
          <p:cNvSpPr txBox="1">
            <a:spLocks noChangeArrowheads="1"/>
          </p:cNvSpPr>
          <p:nvPr/>
        </p:nvSpPr>
        <p:spPr bwMode="auto">
          <a:xfrm>
            <a:off x="1810773" y="1774674"/>
            <a:ext cx="227013" cy="25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cxnSp>
        <p:nvCxnSpPr>
          <p:cNvPr id="120" name="AutoShape 62"/>
          <p:cNvCxnSpPr>
            <a:cxnSpLocks noChangeShapeType="1"/>
            <a:stCxn id="123" idx="0"/>
            <a:endCxn id="113" idx="0"/>
          </p:cNvCxnSpPr>
          <p:nvPr/>
        </p:nvCxnSpPr>
        <p:spPr bwMode="auto">
          <a:xfrm rot="10800000" flipV="1">
            <a:off x="1639982" y="2369601"/>
            <a:ext cx="218381" cy="416881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21" name="AutoShape 55"/>
          <p:cNvCxnSpPr>
            <a:cxnSpLocks noChangeShapeType="1"/>
            <a:stCxn id="113" idx="3"/>
            <a:endCxn id="124" idx="3"/>
          </p:cNvCxnSpPr>
          <p:nvPr/>
        </p:nvCxnSpPr>
        <p:spPr bwMode="auto">
          <a:xfrm rot="5400000" flipH="1">
            <a:off x="658608" y="2313178"/>
            <a:ext cx="1698725" cy="264020"/>
          </a:xfrm>
          <a:prstGeom prst="curvedConnector4">
            <a:avLst>
              <a:gd name="adj1" fmla="val -13457"/>
              <a:gd name="adj2" fmla="val 217472"/>
            </a:avLst>
          </a:prstGeom>
          <a:noFill/>
          <a:ln w="19050">
            <a:solidFill>
              <a:srgbClr val="FF3300"/>
            </a:solidFill>
            <a:round/>
            <a:headEnd type="triangle" w="med" len="med"/>
            <a:tailEnd/>
          </a:ln>
        </p:spPr>
      </p:cxnSp>
      <p:cxnSp>
        <p:nvCxnSpPr>
          <p:cNvPr id="122" name="AutoShape 60"/>
          <p:cNvCxnSpPr>
            <a:cxnSpLocks noChangeShapeType="1"/>
            <a:stCxn id="113" idx="5"/>
            <a:endCxn id="123" idx="9"/>
          </p:cNvCxnSpPr>
          <p:nvPr/>
        </p:nvCxnSpPr>
        <p:spPr bwMode="auto">
          <a:xfrm flipV="1">
            <a:off x="1765995" y="2489377"/>
            <a:ext cx="321881" cy="551140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23" name="12-Point Star 122"/>
          <p:cNvSpPr/>
          <p:nvPr/>
        </p:nvSpPr>
        <p:spPr>
          <a:xfrm rot="11461389">
            <a:off x="1850363" y="2099594"/>
            <a:ext cx="363363" cy="402599"/>
          </a:xfrm>
          <a:prstGeom prst="star12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cs typeface="Times New Roman" pitchFamily="18" charset="0"/>
            </a:endParaRPr>
          </a:p>
        </p:txBody>
      </p:sp>
      <p:sp>
        <p:nvSpPr>
          <p:cNvPr id="124" name="Oval 123"/>
          <p:cNvSpPr/>
          <p:nvPr/>
        </p:nvSpPr>
        <p:spPr>
          <a:xfrm rot="5612858">
            <a:off x="1294411" y="1565293"/>
            <a:ext cx="398116" cy="35768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cs typeface="Times New Roman" pitchFamily="18" charset="0"/>
            </a:endParaRPr>
          </a:p>
        </p:txBody>
      </p:sp>
      <p:cxnSp>
        <p:nvCxnSpPr>
          <p:cNvPr id="125" name="AutoShape 71"/>
          <p:cNvCxnSpPr>
            <a:cxnSpLocks noChangeShapeType="1"/>
            <a:stCxn id="113" idx="1"/>
            <a:endCxn id="124" idx="5"/>
          </p:cNvCxnSpPr>
          <p:nvPr/>
        </p:nvCxnSpPr>
        <p:spPr bwMode="auto">
          <a:xfrm rot="10800000">
            <a:off x="1358541" y="1876797"/>
            <a:ext cx="155426" cy="1163721"/>
          </a:xfrm>
          <a:prstGeom prst="curvedConnector3">
            <a:avLst>
              <a:gd name="adj1" fmla="val 288340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26" name="AutoShape 55"/>
          <p:cNvCxnSpPr>
            <a:cxnSpLocks noChangeShapeType="1"/>
          </p:cNvCxnSpPr>
          <p:nvPr/>
        </p:nvCxnSpPr>
        <p:spPr bwMode="auto">
          <a:xfrm flipH="1" flipV="1">
            <a:off x="1538629" y="1468819"/>
            <a:ext cx="166183" cy="209743"/>
          </a:xfrm>
          <a:prstGeom prst="curvedConnector4">
            <a:avLst>
              <a:gd name="adj1" fmla="val -149930"/>
              <a:gd name="adj2" fmla="val 199534"/>
            </a:avLst>
          </a:prstGeom>
          <a:noFill/>
          <a:ln w="19050">
            <a:solidFill>
              <a:srgbClr val="FF3300"/>
            </a:solidFill>
            <a:round/>
            <a:headEnd type="triangle" w="med" len="med"/>
            <a:tailEnd/>
          </a:ln>
        </p:spPr>
      </p:cxnSp>
      <p:grpSp>
        <p:nvGrpSpPr>
          <p:cNvPr id="92" name="Group 91"/>
          <p:cNvGrpSpPr/>
          <p:nvPr/>
        </p:nvGrpSpPr>
        <p:grpSpPr>
          <a:xfrm>
            <a:off x="980347" y="598621"/>
            <a:ext cx="7773912" cy="5607307"/>
            <a:chOff x="1729852" y="403749"/>
            <a:chExt cx="7773912" cy="5607307"/>
          </a:xfrm>
        </p:grpSpPr>
        <p:sp>
          <p:nvSpPr>
            <p:cNvPr id="135" name="Line 9"/>
            <p:cNvSpPr>
              <a:spLocks noChangeShapeType="1"/>
            </p:cNvSpPr>
            <p:nvPr/>
          </p:nvSpPr>
          <p:spPr bwMode="auto">
            <a:xfrm flipH="1">
              <a:off x="4835069" y="1575639"/>
              <a:ext cx="20986" cy="16643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Line 8"/>
            <p:cNvSpPr>
              <a:spLocks noChangeShapeType="1"/>
            </p:cNvSpPr>
            <p:nvPr/>
          </p:nvSpPr>
          <p:spPr bwMode="auto">
            <a:xfrm>
              <a:off x="8119456" y="1575639"/>
              <a:ext cx="1500" cy="16643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Text Box 7"/>
            <p:cNvSpPr txBox="1">
              <a:spLocks noChangeArrowheads="1"/>
            </p:cNvSpPr>
            <p:nvPr/>
          </p:nvSpPr>
          <p:spPr bwMode="auto">
            <a:xfrm>
              <a:off x="3518916" y="1981543"/>
              <a:ext cx="1022342" cy="427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/>
              <a:r>
                <a:rPr lang="en-GB" sz="1200" dirty="0"/>
                <a:t>Exogenous input</a:t>
              </a:r>
            </a:p>
          </p:txBody>
        </p:sp>
        <p:sp>
          <p:nvSpPr>
            <p:cNvPr id="136" name="Rectangle 10" descr="White marble"/>
            <p:cNvSpPr>
              <a:spLocks noChangeArrowheads="1"/>
            </p:cNvSpPr>
            <p:nvPr/>
          </p:nvSpPr>
          <p:spPr bwMode="auto">
            <a:xfrm>
              <a:off x="4598222" y="1975450"/>
              <a:ext cx="3794058" cy="8299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7" name="Rectangle 11"/>
            <p:cNvSpPr>
              <a:spLocks noChangeArrowheads="1"/>
            </p:cNvSpPr>
            <p:nvPr/>
          </p:nvSpPr>
          <p:spPr bwMode="auto">
            <a:xfrm>
              <a:off x="3102961" y="3240019"/>
              <a:ext cx="6400803" cy="27710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8" name="Rectangle 12"/>
            <p:cNvSpPr>
              <a:spLocks noChangeArrowheads="1"/>
            </p:cNvSpPr>
            <p:nvPr/>
          </p:nvSpPr>
          <p:spPr bwMode="auto">
            <a:xfrm>
              <a:off x="4598222" y="403749"/>
              <a:ext cx="3794058" cy="11718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9" name="Line 13"/>
            <p:cNvSpPr>
              <a:spLocks noChangeShapeType="1"/>
            </p:cNvSpPr>
            <p:nvPr/>
          </p:nvSpPr>
          <p:spPr bwMode="auto">
            <a:xfrm flipV="1">
              <a:off x="5149867" y="2805381"/>
              <a:ext cx="1499" cy="4346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Line 14"/>
            <p:cNvSpPr>
              <a:spLocks noChangeShapeType="1"/>
            </p:cNvSpPr>
            <p:nvPr/>
          </p:nvSpPr>
          <p:spPr bwMode="auto">
            <a:xfrm flipV="1">
              <a:off x="7780674" y="2805381"/>
              <a:ext cx="1500" cy="4346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41" name="Object 15"/>
            <p:cNvGraphicFramePr>
              <a:graphicFrameLocks noChangeAspect="1"/>
            </p:cNvGraphicFramePr>
            <p:nvPr>
              <p:extLst/>
            </p:nvPr>
          </p:nvGraphicFramePr>
          <p:xfrm>
            <a:off x="5196336" y="2844610"/>
            <a:ext cx="365765" cy="3411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4277" name="Equation" r:id="rId4" imgW="203112" imgH="241195" progId="Equation.3">
                    <p:embed/>
                  </p:oleObj>
                </mc:Choice>
                <mc:Fallback>
                  <p:oleObj name="Equation" r:id="rId4" imgW="203112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96336" y="2844610"/>
                          <a:ext cx="365765" cy="3411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2" name="Line 16"/>
            <p:cNvSpPr>
              <a:spLocks noChangeShapeType="1"/>
            </p:cNvSpPr>
            <p:nvPr/>
          </p:nvSpPr>
          <p:spPr bwMode="auto">
            <a:xfrm>
              <a:off x="3806731" y="2495349"/>
              <a:ext cx="791491" cy="14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43" name="Object 17"/>
            <p:cNvGraphicFramePr>
              <a:graphicFrameLocks noChangeAspect="1"/>
            </p:cNvGraphicFramePr>
            <p:nvPr>
              <p:extLst/>
            </p:nvPr>
          </p:nvGraphicFramePr>
          <p:xfrm>
            <a:off x="3947245" y="2597319"/>
            <a:ext cx="407738" cy="258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4278" name="Equation" r:id="rId6" imgW="279279" imgH="203112" progId="Equation.3">
                    <p:embed/>
                  </p:oleObj>
                </mc:Choice>
                <mc:Fallback>
                  <p:oleObj name="Equation" r:id="rId6" imgW="279279" imgH="203112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47245" y="2597319"/>
                          <a:ext cx="407738" cy="2581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4" name="Line 18"/>
            <p:cNvSpPr>
              <a:spLocks noChangeShapeType="1"/>
            </p:cNvSpPr>
            <p:nvPr/>
          </p:nvSpPr>
          <p:spPr bwMode="auto">
            <a:xfrm>
              <a:off x="2282230" y="4895886"/>
              <a:ext cx="791491" cy="148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Rectangle 20"/>
            <p:cNvSpPr>
              <a:spLocks noChangeArrowheads="1"/>
            </p:cNvSpPr>
            <p:nvPr/>
          </p:nvSpPr>
          <p:spPr bwMode="auto">
            <a:xfrm>
              <a:off x="5138759" y="1980578"/>
              <a:ext cx="2686272" cy="256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 i="1" dirty="0"/>
                <a:t>Excitatory spiny cells in granular layers </a:t>
              </a:r>
            </a:p>
          </p:txBody>
        </p:sp>
        <p:sp>
          <p:nvSpPr>
            <p:cNvPr id="146" name="Rectangle 21"/>
            <p:cNvSpPr>
              <a:spLocks noChangeArrowheads="1"/>
            </p:cNvSpPr>
            <p:nvPr/>
          </p:nvSpPr>
          <p:spPr bwMode="auto">
            <a:xfrm>
              <a:off x="4050163" y="3457405"/>
              <a:ext cx="470032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GB" sz="1600" i="1" dirty="0"/>
                <a:t>Excitatory pyramidal cells in </a:t>
              </a:r>
              <a:r>
                <a:rPr lang="en-GB" sz="1600" i="1" dirty="0" err="1"/>
                <a:t>extragranular</a:t>
              </a:r>
              <a:r>
                <a:rPr lang="en-GB" sz="1600" i="1" dirty="0"/>
                <a:t> layers  </a:t>
              </a:r>
            </a:p>
          </p:txBody>
        </p:sp>
        <p:sp>
          <p:nvSpPr>
            <p:cNvPr id="147" name="Rectangle 22"/>
            <p:cNvSpPr>
              <a:spLocks noChangeArrowheads="1"/>
            </p:cNvSpPr>
            <p:nvPr/>
          </p:nvSpPr>
          <p:spPr bwMode="auto">
            <a:xfrm>
              <a:off x="5183606" y="413310"/>
              <a:ext cx="2621814" cy="256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GB" sz="1200" i="1" dirty="0"/>
                <a:t>Inhibitory cells in </a:t>
              </a:r>
              <a:r>
                <a:rPr lang="en-GB" sz="1200" i="1" dirty="0" err="1"/>
                <a:t>extragranular</a:t>
              </a:r>
              <a:r>
                <a:rPr lang="en-GB" sz="1200" i="1" dirty="0"/>
                <a:t> layers  </a:t>
              </a:r>
            </a:p>
          </p:txBody>
        </p:sp>
        <p:sp>
          <p:nvSpPr>
            <p:cNvPr id="148" name="Text Box 23"/>
            <p:cNvSpPr txBox="1">
              <a:spLocks noChangeArrowheads="1"/>
            </p:cNvSpPr>
            <p:nvPr/>
          </p:nvSpPr>
          <p:spPr bwMode="auto">
            <a:xfrm>
              <a:off x="1729852" y="3964276"/>
              <a:ext cx="1022342" cy="427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/>
              <a:r>
                <a:rPr lang="en-GB" sz="1200" dirty="0"/>
                <a:t>Measured response</a:t>
              </a:r>
            </a:p>
          </p:txBody>
        </p:sp>
        <p:graphicFrame>
          <p:nvGraphicFramePr>
            <p:cNvPr id="150" name="Object 25"/>
            <p:cNvGraphicFramePr>
              <a:graphicFrameLocks noChangeAspect="1"/>
            </p:cNvGraphicFramePr>
            <p:nvPr>
              <p:extLst/>
            </p:nvPr>
          </p:nvGraphicFramePr>
          <p:xfrm>
            <a:off x="7278497" y="2842852"/>
            <a:ext cx="365765" cy="3411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4279" name="Equation" r:id="rId8" imgW="203112" imgH="241195" progId="Equation.3">
                    <p:embed/>
                  </p:oleObj>
                </mc:Choice>
                <mc:Fallback>
                  <p:oleObj name="Equation" r:id="rId8" imgW="203112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78497" y="2842852"/>
                          <a:ext cx="365765" cy="3411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1" name="Object 26"/>
            <p:cNvGraphicFramePr>
              <a:graphicFrameLocks noChangeAspect="1"/>
            </p:cNvGraphicFramePr>
            <p:nvPr>
              <p:extLst/>
            </p:nvPr>
          </p:nvGraphicFramePr>
          <p:xfrm>
            <a:off x="7633768" y="1610581"/>
            <a:ext cx="388251" cy="3396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4280" name="Equation" r:id="rId10" imgW="215713" imgH="241091" progId="Equation.3">
                    <p:embed/>
                  </p:oleObj>
                </mc:Choice>
                <mc:Fallback>
                  <p:oleObj name="Equation" r:id="rId10" imgW="215713" imgH="24109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33768" y="1610581"/>
                          <a:ext cx="388251" cy="3396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2" name="Object 27"/>
            <p:cNvGraphicFramePr>
              <a:graphicFrameLocks noChangeAspect="1"/>
            </p:cNvGraphicFramePr>
            <p:nvPr>
              <p:extLst/>
            </p:nvPr>
          </p:nvGraphicFramePr>
          <p:xfrm>
            <a:off x="4923512" y="1610581"/>
            <a:ext cx="388251" cy="3396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4281" name="Equation" r:id="rId12" imgW="215713" imgH="241091" progId="Equation.3">
                    <p:embed/>
                  </p:oleObj>
                </mc:Choice>
                <mc:Fallback>
                  <p:oleObj name="Equation" r:id="rId12" imgW="215713" imgH="24109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23512" y="1610581"/>
                          <a:ext cx="388251" cy="3396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6" name="Object 11"/>
            <p:cNvGraphicFramePr>
              <a:graphicFrameLocks noChangeAspect="1"/>
            </p:cNvGraphicFramePr>
            <p:nvPr>
              <p:extLst/>
            </p:nvPr>
          </p:nvGraphicFramePr>
          <p:xfrm>
            <a:off x="4021735" y="828744"/>
            <a:ext cx="388250" cy="3218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4282" name="Equation" r:id="rId14" imgW="215806" imgH="228501" progId="Equation.3">
                    <p:embed/>
                  </p:oleObj>
                </mc:Choice>
                <mc:Fallback>
                  <p:oleObj name="Equation" r:id="rId14" imgW="215806" imgH="22850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21735" y="828744"/>
                          <a:ext cx="388250" cy="3218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0" name="AutoShape 35"/>
          <p:cNvSpPr>
            <a:spLocks noChangeArrowheads="1"/>
          </p:cNvSpPr>
          <p:nvPr/>
        </p:nvSpPr>
        <p:spPr bwMode="auto">
          <a:xfrm>
            <a:off x="1748357" y="1482703"/>
            <a:ext cx="504056" cy="508067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200">
              <a:latin typeface="+mn-lt"/>
              <a:cs typeface="Times New Roman" pitchFamily="18" charset="0"/>
            </a:endParaRPr>
          </a:p>
        </p:txBody>
      </p:sp>
      <p:cxnSp>
        <p:nvCxnSpPr>
          <p:cNvPr id="104" name="AutoShape 60"/>
          <p:cNvCxnSpPr>
            <a:cxnSpLocks noChangeShapeType="1"/>
            <a:endCxn id="100" idx="2"/>
          </p:cNvCxnSpPr>
          <p:nvPr/>
        </p:nvCxnSpPr>
        <p:spPr bwMode="auto">
          <a:xfrm rot="16200000" flipV="1">
            <a:off x="1708567" y="2030560"/>
            <a:ext cx="348148" cy="268567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graphicFrame>
        <p:nvGraphicFramePr>
          <p:cNvPr id="102" name="Object 10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2421161"/>
              </p:ext>
            </p:extLst>
          </p:nvPr>
        </p:nvGraphicFramePr>
        <p:xfrm>
          <a:off x="2415777" y="4060607"/>
          <a:ext cx="6383450" cy="1455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83" name="Equation" r:id="rId16" imgW="3606480" imgH="799920" progId="Equation.3">
                  <p:embed/>
                </p:oleObj>
              </mc:Choice>
              <mc:Fallback>
                <p:oleObj name="Equation" r:id="rId16" imgW="3606480" imgH="799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5777" y="4060607"/>
                        <a:ext cx="6383450" cy="145577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19919"/>
              </p:ext>
            </p:extLst>
          </p:nvPr>
        </p:nvGraphicFramePr>
        <p:xfrm>
          <a:off x="2447467" y="5644167"/>
          <a:ext cx="3227288" cy="456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84" name="Equation" r:id="rId18" imgW="1752480" imgH="253800" progId="Equation.3">
                  <p:embed/>
                </p:oleObj>
              </mc:Choice>
              <mc:Fallback>
                <p:oleObj name="Equation" r:id="rId18" imgW="17524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7467" y="5644167"/>
                        <a:ext cx="3227288" cy="45683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8394492" y="149902"/>
            <a:ext cx="314793" cy="314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3270354" y="1021830"/>
            <a:ext cx="357265" cy="372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4217234" y="1873770"/>
            <a:ext cx="294806" cy="257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6917961" y="1816307"/>
            <a:ext cx="322287" cy="312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4507043" y="3077979"/>
            <a:ext cx="322287" cy="312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6548203" y="3095467"/>
            <a:ext cx="322287" cy="312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205928" y="2968052"/>
                <a:ext cx="101933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𝑒𝑐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5928" y="2968052"/>
                <a:ext cx="1019331" cy="461665"/>
              </a:xfrm>
              <a:prstGeom prst="rect">
                <a:avLst/>
              </a:prstGeom>
              <a:blipFill rotWithShape="0">
                <a:blip r:embed="rId20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/>
              <p:cNvSpPr txBox="1"/>
              <p:nvPr/>
            </p:nvSpPr>
            <p:spPr>
              <a:xfrm>
                <a:off x="3330315" y="2940570"/>
                <a:ext cx="101933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9" name="TextBox 1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0315" y="2940570"/>
                <a:ext cx="1019331" cy="461665"/>
              </a:xfrm>
              <a:prstGeom prst="rect">
                <a:avLst/>
              </a:prstGeom>
              <a:blipFill rotWithShape="0">
                <a:blip r:embed="rId21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50"/>
          <p:cNvSpPr/>
          <p:nvPr/>
        </p:nvSpPr>
        <p:spPr>
          <a:xfrm>
            <a:off x="8345509" y="3960253"/>
            <a:ext cx="309094" cy="476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2" name="Rectangle 51"/>
          <p:cNvSpPr/>
          <p:nvPr/>
        </p:nvSpPr>
        <p:spPr>
          <a:xfrm>
            <a:off x="5072128" y="4589171"/>
            <a:ext cx="414271" cy="476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3" name="Rectangle 52"/>
          <p:cNvSpPr/>
          <p:nvPr/>
        </p:nvSpPr>
        <p:spPr>
          <a:xfrm>
            <a:off x="4941193" y="5115058"/>
            <a:ext cx="414271" cy="476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4" name="Rectangle 53"/>
          <p:cNvSpPr/>
          <p:nvPr/>
        </p:nvSpPr>
        <p:spPr>
          <a:xfrm>
            <a:off x="5196624" y="5499278"/>
            <a:ext cx="414271" cy="476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5" name="Rectangle 7"/>
          <p:cNvSpPr txBox="1">
            <a:spLocks noChangeArrowheads="1"/>
          </p:cNvSpPr>
          <p:nvPr/>
        </p:nvSpPr>
        <p:spPr>
          <a:xfrm>
            <a:off x="0" y="-238018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smtClean="0">
                <a:latin typeface="+mn-lt"/>
                <a:cs typeface="+mn-cs"/>
              </a:rPr>
              <a:t>Conductance-Based </a:t>
            </a:r>
            <a:r>
              <a:rPr lang="en-US" sz="2400" smtClean="0">
                <a:latin typeface="+mn-lt"/>
                <a:cs typeface="+mn-cs"/>
              </a:rPr>
              <a:t>Models: Summary</a:t>
            </a:r>
            <a:endParaRPr lang="en-US" sz="24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77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" t="3535" r="61228" b="57930"/>
          <a:stretch/>
        </p:blipFill>
        <p:spPr>
          <a:xfrm>
            <a:off x="3541689" y="1365160"/>
            <a:ext cx="5318975" cy="4134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/>
          <a:lstStyle/>
          <a:p>
            <a:pPr algn="l"/>
            <a:r>
              <a:rPr lang="en-US" sz="2800" dirty="0" smtClean="0"/>
              <a:t>A selection of intrinsic architectures in SPM </a:t>
            </a:r>
            <a:br>
              <a:rPr lang="en-US" sz="28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(e.g. conductance based CMC)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47" y="1089328"/>
            <a:ext cx="4410810" cy="363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lowchart: Sequential Access Storage 3"/>
          <p:cNvSpPr/>
          <p:nvPr/>
        </p:nvSpPr>
        <p:spPr>
          <a:xfrm>
            <a:off x="0" y="4341411"/>
            <a:ext cx="5208104" cy="1622065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 suite of neuronal population models including neural masses, fields and conductance-based models…expressed in terms of sets of differential equations</a:t>
            </a:r>
            <a:endParaRPr lang="en-US" sz="1600" dirty="0"/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7245458" y="3116687"/>
            <a:ext cx="1693863" cy="34773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en-GB" altLang="en-US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66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2278049" y="1137037"/>
            <a:ext cx="6372970" cy="1240404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8534" y="4750885"/>
            <a:ext cx="2868963" cy="988466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4746573"/>
            <a:ext cx="6049812" cy="117847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r="13846" b="10387"/>
          <a:stretch/>
        </p:blipFill>
        <p:spPr>
          <a:xfrm>
            <a:off x="2246244" y="1748833"/>
            <a:ext cx="6448124" cy="465196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82711" y="4397071"/>
            <a:ext cx="568518" cy="556594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6" name="Oval 5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7" name="Picture 4" descr="cortical_layers"/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bright="40000" contrast="-54000"/>
            </a:blip>
            <a:srcRect l="43031" t="16375" r="31332" b="22773"/>
            <a:stretch/>
          </p:blipFill>
          <p:spPr bwMode="auto">
            <a:xfrm>
              <a:off x="702131" y="3423418"/>
              <a:ext cx="1102744" cy="2498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AutoShape 35"/>
            <p:cNvSpPr>
              <a:spLocks noChangeArrowheads="1"/>
            </p:cNvSpPr>
            <p:nvPr/>
          </p:nvSpPr>
          <p:spPr bwMode="auto">
            <a:xfrm>
              <a:off x="1028835" y="4957189"/>
              <a:ext cx="504056" cy="508067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AutoShape 62"/>
            <p:cNvCxnSpPr>
              <a:cxnSpLocks noChangeShapeType="1"/>
              <a:stCxn id="14" idx="0"/>
              <a:endCxn id="8" idx="0"/>
            </p:cNvCxnSpPr>
            <p:nvPr/>
          </p:nvCxnSpPr>
          <p:spPr bwMode="auto">
            <a:xfrm rot="10800000" flipV="1">
              <a:off x="1280864" y="4540307"/>
              <a:ext cx="218381" cy="416881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2" name="AutoShape 55"/>
            <p:cNvCxnSpPr>
              <a:cxnSpLocks noChangeShapeType="1"/>
              <a:stCxn id="8" idx="3"/>
              <a:endCxn id="15" idx="3"/>
            </p:cNvCxnSpPr>
            <p:nvPr/>
          </p:nvCxnSpPr>
          <p:spPr bwMode="auto">
            <a:xfrm rot="5400000" flipH="1">
              <a:off x="381598" y="4565992"/>
              <a:ext cx="1698725" cy="99804"/>
            </a:xfrm>
            <a:prstGeom prst="curvedConnector4">
              <a:avLst>
                <a:gd name="adj1" fmla="val -6348"/>
                <a:gd name="adj2" fmla="val 481572"/>
              </a:avLst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  <p:cxnSp>
          <p:nvCxnSpPr>
            <p:cNvPr id="13" name="AutoShape 60"/>
            <p:cNvCxnSpPr>
              <a:cxnSpLocks noChangeShapeType="1"/>
              <a:stCxn id="8" idx="5"/>
              <a:endCxn id="14" idx="9"/>
            </p:cNvCxnSpPr>
            <p:nvPr/>
          </p:nvCxnSpPr>
          <p:spPr bwMode="auto">
            <a:xfrm flipV="1">
              <a:off x="1406877" y="4660083"/>
              <a:ext cx="321881" cy="551140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" name="12-Point Star 13"/>
            <p:cNvSpPr/>
            <p:nvPr/>
          </p:nvSpPr>
          <p:spPr>
            <a:xfrm rot="11461389">
              <a:off x="1491245" y="4270300"/>
              <a:ext cx="363363" cy="402599"/>
            </a:xfrm>
            <a:prstGeom prst="star12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 rot="5612858">
              <a:off x="1099509" y="3735999"/>
              <a:ext cx="398116" cy="3576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AutoShape 71"/>
            <p:cNvCxnSpPr>
              <a:cxnSpLocks noChangeShapeType="1"/>
              <a:stCxn id="8" idx="1"/>
              <a:endCxn id="15" idx="5"/>
            </p:cNvCxnSpPr>
            <p:nvPr/>
          </p:nvCxnSpPr>
          <p:spPr bwMode="auto">
            <a:xfrm rot="10800000" flipH="1">
              <a:off x="1154849" y="4047503"/>
              <a:ext cx="8790" cy="1163721"/>
            </a:xfrm>
            <a:prstGeom prst="curvedConnector3">
              <a:avLst>
                <a:gd name="adj1" fmla="val -2464073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" name="AutoShape 55"/>
            <p:cNvCxnSpPr>
              <a:cxnSpLocks noChangeShapeType="1"/>
              <a:stCxn id="15" idx="0"/>
              <a:endCxn id="15" idx="2"/>
            </p:cNvCxnSpPr>
            <p:nvPr/>
          </p:nvCxnSpPr>
          <p:spPr bwMode="auto">
            <a:xfrm flipH="1" flipV="1">
              <a:off x="1310884" y="3716165"/>
              <a:ext cx="166183" cy="209743"/>
            </a:xfrm>
            <a:prstGeom prst="curvedConnector4">
              <a:avLst>
                <a:gd name="adj1" fmla="val -149930"/>
                <a:gd name="adj2" fmla="val 199534"/>
              </a:avLst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</p:grpSp>
      <p:grpSp>
        <p:nvGrpSpPr>
          <p:cNvPr id="18" name="Group 17"/>
          <p:cNvGrpSpPr/>
          <p:nvPr/>
        </p:nvGrpSpPr>
        <p:grpSpPr>
          <a:xfrm>
            <a:off x="3621820" y="3584554"/>
            <a:ext cx="511041" cy="535550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19" name="Oval 18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20" name="Picture 4" descr="cortical_layers"/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bright="40000" contrast="-54000"/>
            </a:blip>
            <a:srcRect l="43031" t="16375" r="31332" b="22773"/>
            <a:stretch/>
          </p:blipFill>
          <p:spPr bwMode="auto">
            <a:xfrm>
              <a:off x="702131" y="3423418"/>
              <a:ext cx="1102744" cy="2498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AutoShape 35"/>
            <p:cNvSpPr>
              <a:spLocks noChangeArrowheads="1"/>
            </p:cNvSpPr>
            <p:nvPr/>
          </p:nvSpPr>
          <p:spPr bwMode="auto">
            <a:xfrm>
              <a:off x="1028835" y="4957189"/>
              <a:ext cx="504056" cy="508067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4" name="AutoShape 62"/>
            <p:cNvCxnSpPr>
              <a:cxnSpLocks noChangeShapeType="1"/>
              <a:stCxn id="27" idx="0"/>
              <a:endCxn id="21" idx="0"/>
            </p:cNvCxnSpPr>
            <p:nvPr/>
          </p:nvCxnSpPr>
          <p:spPr bwMode="auto">
            <a:xfrm rot="10800000" flipV="1">
              <a:off x="1280864" y="4540307"/>
              <a:ext cx="218381" cy="416881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5" name="AutoShape 55"/>
            <p:cNvCxnSpPr>
              <a:cxnSpLocks noChangeShapeType="1"/>
              <a:stCxn id="21" idx="3"/>
              <a:endCxn id="28" idx="3"/>
            </p:cNvCxnSpPr>
            <p:nvPr/>
          </p:nvCxnSpPr>
          <p:spPr bwMode="auto">
            <a:xfrm rot="5400000" flipH="1">
              <a:off x="381598" y="4565992"/>
              <a:ext cx="1698725" cy="99804"/>
            </a:xfrm>
            <a:prstGeom prst="curvedConnector4">
              <a:avLst>
                <a:gd name="adj1" fmla="val -6348"/>
                <a:gd name="adj2" fmla="val 481572"/>
              </a:avLst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  <p:cxnSp>
          <p:nvCxnSpPr>
            <p:cNvPr id="26" name="AutoShape 60"/>
            <p:cNvCxnSpPr>
              <a:cxnSpLocks noChangeShapeType="1"/>
              <a:stCxn id="21" idx="5"/>
              <a:endCxn id="27" idx="9"/>
            </p:cNvCxnSpPr>
            <p:nvPr/>
          </p:nvCxnSpPr>
          <p:spPr bwMode="auto">
            <a:xfrm flipV="1">
              <a:off x="1406877" y="4660083"/>
              <a:ext cx="321881" cy="551140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7" name="12-Point Star 26"/>
            <p:cNvSpPr/>
            <p:nvPr/>
          </p:nvSpPr>
          <p:spPr>
            <a:xfrm rot="11461389">
              <a:off x="1491245" y="4270300"/>
              <a:ext cx="363363" cy="402599"/>
            </a:xfrm>
            <a:prstGeom prst="star12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 rot="5612858">
              <a:off x="1099509" y="3735999"/>
              <a:ext cx="398116" cy="3576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AutoShape 71"/>
            <p:cNvCxnSpPr>
              <a:cxnSpLocks noChangeShapeType="1"/>
              <a:stCxn id="21" idx="1"/>
              <a:endCxn id="28" idx="5"/>
            </p:cNvCxnSpPr>
            <p:nvPr/>
          </p:nvCxnSpPr>
          <p:spPr bwMode="auto">
            <a:xfrm rot="10800000" flipH="1">
              <a:off x="1154849" y="4047503"/>
              <a:ext cx="8790" cy="1163721"/>
            </a:xfrm>
            <a:prstGeom prst="curvedConnector3">
              <a:avLst>
                <a:gd name="adj1" fmla="val -2464073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30" name="AutoShape 55"/>
            <p:cNvCxnSpPr>
              <a:cxnSpLocks noChangeShapeType="1"/>
              <a:stCxn id="28" idx="0"/>
              <a:endCxn id="28" idx="2"/>
            </p:cNvCxnSpPr>
            <p:nvPr/>
          </p:nvCxnSpPr>
          <p:spPr bwMode="auto">
            <a:xfrm flipH="1" flipV="1">
              <a:off x="1310884" y="3716165"/>
              <a:ext cx="166183" cy="209743"/>
            </a:xfrm>
            <a:prstGeom prst="curvedConnector4">
              <a:avLst>
                <a:gd name="adj1" fmla="val -149930"/>
                <a:gd name="adj2" fmla="val 199534"/>
              </a:avLst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</p:grpSp>
      <p:sp>
        <p:nvSpPr>
          <p:cNvPr id="31" name="Freeform 30"/>
          <p:cNvSpPr/>
          <p:nvPr/>
        </p:nvSpPr>
        <p:spPr>
          <a:xfrm>
            <a:off x="4178412" y="3960459"/>
            <a:ext cx="655981" cy="444564"/>
          </a:xfrm>
          <a:custGeom>
            <a:avLst/>
            <a:gdLst>
              <a:gd name="connsiteX0" fmla="*/ 0 w 1033670"/>
              <a:gd name="connsiteY0" fmla="*/ 167 h 318219"/>
              <a:gd name="connsiteX1" fmla="*/ 731520 w 1033670"/>
              <a:gd name="connsiteY1" fmla="*/ 39923 h 318219"/>
              <a:gd name="connsiteX2" fmla="*/ 803082 w 1033670"/>
              <a:gd name="connsiteY2" fmla="*/ 246657 h 318219"/>
              <a:gd name="connsiteX3" fmla="*/ 978010 w 1033670"/>
              <a:gd name="connsiteY3" fmla="*/ 254609 h 318219"/>
              <a:gd name="connsiteX4" fmla="*/ 1033670 w 1033670"/>
              <a:gd name="connsiteY4" fmla="*/ 318219 h 31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670" h="318219">
                <a:moveTo>
                  <a:pt x="0" y="167"/>
                </a:moveTo>
                <a:cubicBezTo>
                  <a:pt x="298836" y="-496"/>
                  <a:pt x="597673" y="-1159"/>
                  <a:pt x="731520" y="39923"/>
                </a:cubicBezTo>
                <a:cubicBezTo>
                  <a:pt x="865367" y="81005"/>
                  <a:pt x="762000" y="210876"/>
                  <a:pt x="803082" y="246657"/>
                </a:cubicBezTo>
                <a:cubicBezTo>
                  <a:pt x="844164" y="282438"/>
                  <a:pt x="939579" y="242682"/>
                  <a:pt x="978010" y="254609"/>
                </a:cubicBezTo>
                <a:cubicBezTo>
                  <a:pt x="1016441" y="266536"/>
                  <a:pt x="1025055" y="292377"/>
                  <a:pt x="1033670" y="318219"/>
                </a:cubicBezTo>
              </a:path>
            </a:pathLst>
          </a:custGeom>
          <a:noFill/>
          <a:ln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3995531" y="4140710"/>
            <a:ext cx="759046" cy="534657"/>
          </a:xfrm>
          <a:custGeom>
            <a:avLst/>
            <a:gdLst>
              <a:gd name="connsiteX0" fmla="*/ 0 w 1033670"/>
              <a:gd name="connsiteY0" fmla="*/ 167 h 318219"/>
              <a:gd name="connsiteX1" fmla="*/ 731520 w 1033670"/>
              <a:gd name="connsiteY1" fmla="*/ 39923 h 318219"/>
              <a:gd name="connsiteX2" fmla="*/ 803082 w 1033670"/>
              <a:gd name="connsiteY2" fmla="*/ 246657 h 318219"/>
              <a:gd name="connsiteX3" fmla="*/ 978010 w 1033670"/>
              <a:gd name="connsiteY3" fmla="*/ 254609 h 318219"/>
              <a:gd name="connsiteX4" fmla="*/ 1033670 w 1033670"/>
              <a:gd name="connsiteY4" fmla="*/ 318219 h 31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670" h="318219">
                <a:moveTo>
                  <a:pt x="0" y="167"/>
                </a:moveTo>
                <a:cubicBezTo>
                  <a:pt x="298836" y="-496"/>
                  <a:pt x="597673" y="-1159"/>
                  <a:pt x="731520" y="39923"/>
                </a:cubicBezTo>
                <a:cubicBezTo>
                  <a:pt x="865367" y="81005"/>
                  <a:pt x="762000" y="210876"/>
                  <a:pt x="803082" y="246657"/>
                </a:cubicBezTo>
                <a:cubicBezTo>
                  <a:pt x="844164" y="282438"/>
                  <a:pt x="939579" y="242682"/>
                  <a:pt x="978010" y="254609"/>
                </a:cubicBezTo>
                <a:cubicBezTo>
                  <a:pt x="1016441" y="266536"/>
                  <a:pt x="1025055" y="292377"/>
                  <a:pt x="1033670" y="318219"/>
                </a:cubicBezTo>
              </a:path>
            </a:pathLst>
          </a:custGeom>
          <a:noFill/>
          <a:ln>
            <a:solidFill>
              <a:schemeClr val="bg1"/>
            </a:solidFill>
            <a:prstDash val="sysDash"/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2258170" y="1781092"/>
            <a:ext cx="1045597" cy="12722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42" idx="6"/>
          </p:cNvCxnSpPr>
          <p:nvPr/>
        </p:nvCxnSpPr>
        <p:spPr>
          <a:xfrm flipV="1">
            <a:off x="8257430" y="1757239"/>
            <a:ext cx="393589" cy="16220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0" y="4712689"/>
            <a:ext cx="2162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Interconnected </a:t>
            </a:r>
          </a:p>
          <a:p>
            <a:r>
              <a:rPr lang="en-US" dirty="0" smtClean="0"/>
              <a:t>Neural mass models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191244" y="2911526"/>
            <a:ext cx="1922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Lead Field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151074" y="1049266"/>
            <a:ext cx="2416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Empirical Observations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eg</a:t>
            </a:r>
            <a:r>
              <a:rPr lang="en-US" dirty="0" smtClean="0"/>
              <a:t> Sensor Level)</a:t>
            </a:r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2584174" y="1406421"/>
            <a:ext cx="165337" cy="112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404484" y="1201012"/>
            <a:ext cx="165337" cy="112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328160" y="1059214"/>
            <a:ext cx="165337" cy="112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5227983" y="1036685"/>
            <a:ext cx="165337" cy="112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183465" y="1038010"/>
            <a:ext cx="165337" cy="112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7258217" y="1174508"/>
            <a:ext cx="165337" cy="112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8340919" y="1470031"/>
            <a:ext cx="165337" cy="112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7"/>
          <p:cNvSpPr txBox="1">
            <a:spLocks noChangeArrowheads="1"/>
          </p:cNvSpPr>
          <p:nvPr/>
        </p:nvSpPr>
        <p:spPr>
          <a:xfrm>
            <a:off x="103133" y="23854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latin typeface="+mn-lt"/>
                <a:cs typeface="+mn-cs"/>
              </a:rPr>
              <a:t>Forward Model: Neural </a:t>
            </a:r>
            <a:r>
              <a:rPr lang="en-US" sz="2800" dirty="0">
                <a:latin typeface="+mn-lt"/>
                <a:cs typeface="+mn-cs"/>
              </a:rPr>
              <a:t>Mass </a:t>
            </a:r>
            <a:r>
              <a:rPr lang="en-US" sz="2800" dirty="0" smtClean="0">
                <a:latin typeface="+mn-lt"/>
                <a:cs typeface="+mn-cs"/>
              </a:rPr>
              <a:t>Models in DCM</a:t>
            </a:r>
            <a:endParaRPr lang="en-US" sz="28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09862" y="2473377"/>
                <a:ext cx="20102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𝑌</m:t>
                      </m:r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𝑔</m:t>
                      </m:r>
                      <m:r>
                        <a:rPr lang="en-US" sz="2400" b="0" i="1" smtClean="0">
                          <a:latin typeface="Cambria Math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  <m:r>
                        <a:rPr lang="en-US" sz="2400" b="0" i="1" baseline="-2500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𝑔</m:t>
                      </m:r>
                      <m:r>
                        <a:rPr lang="en-US" sz="2400" b="0" i="1" smtClean="0">
                          <a:latin typeface="Cambria Math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𝑣</m:t>
                      </m:r>
                      <m:r>
                        <a:rPr lang="en-US" sz="2400" b="0" i="1" baseline="-25000" smtClean="0">
                          <a:latin typeface="Cambria Math" charset="0"/>
                        </a:rPr>
                        <m:t>6</m:t>
                      </m:r>
                      <m:r>
                        <a:rPr lang="en-US" sz="24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862" y="2473377"/>
                <a:ext cx="2010294" cy="461665"/>
              </a:xfrm>
              <a:prstGeom prst="rect">
                <a:avLst/>
              </a:prstGeom>
              <a:blipFill rotWithShape="0">
                <a:blip r:embed="rId4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0" y="4124793"/>
                <a:ext cx="19310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𝑣</m:t>
                          </m:r>
                        </m:e>
                      </m:acc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  <m:r>
                        <a:rPr lang="en-US" sz="2400" b="0" i="1" baseline="-2500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𝑢</m:t>
                      </m:r>
                      <m:r>
                        <a:rPr lang="en-US" sz="24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124793"/>
                <a:ext cx="1931041" cy="461665"/>
              </a:xfrm>
              <a:prstGeom prst="rect">
                <a:avLst/>
              </a:prstGeom>
              <a:blipFill rotWithShape="0">
                <a:blip r:embed="rId5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801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6727109" y="3042957"/>
            <a:ext cx="2416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Event-Related Potentials</a:t>
            </a:r>
            <a:endParaRPr lang="en-US" dirty="0"/>
          </a:p>
        </p:txBody>
      </p:sp>
      <p:sp>
        <p:nvSpPr>
          <p:cNvPr id="58" name="Rectangle 7"/>
          <p:cNvSpPr txBox="1">
            <a:spLocks noChangeArrowheads="1"/>
          </p:cNvSpPr>
          <p:nvPr/>
        </p:nvSpPr>
        <p:spPr>
          <a:xfrm>
            <a:off x="103133" y="23854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latin typeface="+mn-lt"/>
                <a:cs typeface="+mn-cs"/>
              </a:rPr>
              <a:t> Neural </a:t>
            </a:r>
            <a:r>
              <a:rPr lang="en-US" sz="2800" dirty="0">
                <a:latin typeface="+mn-lt"/>
                <a:cs typeface="+mn-cs"/>
              </a:rPr>
              <a:t>Mass </a:t>
            </a:r>
            <a:r>
              <a:rPr lang="en-US" sz="2800" dirty="0" smtClean="0">
                <a:latin typeface="+mn-lt"/>
                <a:cs typeface="+mn-cs"/>
              </a:rPr>
              <a:t>Models in DCM for ERPs</a:t>
            </a:r>
            <a:endParaRPr lang="en-US" sz="28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3084346" y="2353456"/>
            <a:ext cx="2210953" cy="2802877"/>
            <a:chOff x="3084346" y="2353456"/>
            <a:chExt cx="2210953" cy="2802877"/>
          </a:xfrm>
        </p:grpSpPr>
        <p:sp>
          <p:nvSpPr>
            <p:cNvPr id="46" name="TextBox 45"/>
            <p:cNvSpPr txBox="1"/>
            <p:nvPr/>
          </p:nvSpPr>
          <p:spPr>
            <a:xfrm>
              <a:off x="3132945" y="4233003"/>
              <a:ext cx="21623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Interconnected </a:t>
              </a:r>
            </a:p>
            <a:p>
              <a:r>
                <a:rPr lang="en-US" dirty="0" smtClean="0"/>
                <a:t>Neural mass models</a:t>
              </a:r>
              <a:endParaRPr lang="en-US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084346" y="2791605"/>
              <a:ext cx="19223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Lead Field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3102964" y="2353456"/>
                  <a:ext cx="201029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𝑌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𝑔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  <m:r>
                          <a:rPr lang="en-US" sz="2400" b="0" i="1" baseline="-2500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𝑔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𝑣</m:t>
                        </m:r>
                        <m:r>
                          <a:rPr lang="en-US" sz="2400" b="0" i="1" baseline="-25000" smtClean="0">
                            <a:latin typeface="Cambria Math" charset="0"/>
                          </a:rPr>
                          <m:t>6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02964" y="2353456"/>
                  <a:ext cx="2010294" cy="461665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197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3132945" y="3645107"/>
                  <a:ext cx="193104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</m:e>
                        </m:acc>
                        <m:r>
                          <a:rPr lang="en-US" sz="2400" b="0" i="1" smtClean="0">
                            <a:latin typeface="Cambria Math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𝑓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  <m:r>
                          <a:rPr lang="en-US" sz="2400" b="0" i="1" baseline="-2500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𝑓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𝑢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2945" y="3645107"/>
                  <a:ext cx="1931041" cy="4616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197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/>
          <p:cNvGrpSpPr/>
          <p:nvPr/>
        </p:nvGrpSpPr>
        <p:grpSpPr>
          <a:xfrm>
            <a:off x="119921" y="2556369"/>
            <a:ext cx="2562416" cy="2240484"/>
            <a:chOff x="119921" y="2556369"/>
            <a:chExt cx="2562416" cy="2240484"/>
          </a:xfrm>
        </p:grpSpPr>
        <p:pic>
          <p:nvPicPr>
            <p:cNvPr id="59" name="Picture 4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24" t="79144" r="72907" b="8549"/>
            <a:stretch/>
          </p:blipFill>
          <p:spPr bwMode="auto">
            <a:xfrm>
              <a:off x="119921" y="3567658"/>
              <a:ext cx="1783830" cy="1229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272322" y="2673245"/>
                  <a:ext cx="142391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𝑢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𝑢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𝑡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322" y="2673245"/>
                  <a:ext cx="1423916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r="-429" b="-2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6" name="AutoShape 13"/>
            <p:cNvCxnSpPr>
              <a:cxnSpLocks noChangeShapeType="1"/>
            </p:cNvCxnSpPr>
            <p:nvPr/>
          </p:nvCxnSpPr>
          <p:spPr bwMode="auto">
            <a:xfrm flipV="1">
              <a:off x="1933731" y="2556369"/>
              <a:ext cx="748606" cy="561585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</p:grpSp>
      <p:cxnSp>
        <p:nvCxnSpPr>
          <p:cNvPr id="67" name="AutoShape 13"/>
          <p:cNvCxnSpPr>
            <a:cxnSpLocks noChangeShapeType="1"/>
          </p:cNvCxnSpPr>
          <p:nvPr/>
        </p:nvCxnSpPr>
        <p:spPr bwMode="auto">
          <a:xfrm flipV="1">
            <a:off x="4694419" y="1359654"/>
            <a:ext cx="748606" cy="56158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pic>
        <p:nvPicPr>
          <p:cNvPr id="68" name="Picture 14" descr="dat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5" t="7222" r="20813" b="10945"/>
          <a:stretch>
            <a:fillRect/>
          </a:stretch>
        </p:blipFill>
        <p:spPr bwMode="auto">
          <a:xfrm>
            <a:off x="5969704" y="1179278"/>
            <a:ext cx="28194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Rectangle 15"/>
          <p:cNvSpPr>
            <a:spLocks noChangeArrowheads="1"/>
          </p:cNvSpPr>
          <p:nvPr/>
        </p:nvSpPr>
        <p:spPr bwMode="auto">
          <a:xfrm>
            <a:off x="5993516" y="1258653"/>
            <a:ext cx="806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r>
              <a:rPr lang="de-DE" altLang="en-US" b="0">
                <a:solidFill>
                  <a:schemeClr val="tx1"/>
                </a:solidFill>
              </a:rPr>
              <a:t>data </a:t>
            </a:r>
            <a:r>
              <a:rPr lang="de-DE" altLang="en-US" b="0" i="1">
                <a:solidFill>
                  <a:schemeClr val="tx1"/>
                </a:solidFill>
              </a:rPr>
              <a:t>y</a:t>
            </a:r>
          </a:p>
        </p:txBody>
      </p:sp>
      <p:cxnSp>
        <p:nvCxnSpPr>
          <p:cNvPr id="70" name="Straight Arrow Connector 69"/>
          <p:cNvCxnSpPr/>
          <p:nvPr/>
        </p:nvCxnSpPr>
        <p:spPr>
          <a:xfrm flipV="1">
            <a:off x="5812475" y="1072801"/>
            <a:ext cx="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7290345" y="2753709"/>
            <a:ext cx="922256" cy="1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 rot="16200000">
            <a:off x="5270718" y="1836976"/>
            <a:ext cx="830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Channels</a:t>
            </a:r>
            <a:endParaRPr lang="en-US" sz="1200" dirty="0"/>
          </a:p>
        </p:txBody>
      </p:sp>
      <p:sp>
        <p:nvSpPr>
          <p:cNvPr id="73" name="TextBox 72"/>
          <p:cNvSpPr txBox="1"/>
          <p:nvPr/>
        </p:nvSpPr>
        <p:spPr>
          <a:xfrm>
            <a:off x="6639175" y="2620972"/>
            <a:ext cx="520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Time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4824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69" grpId="0"/>
      <p:bldP spid="72" grpId="0"/>
      <p:bldP spid="7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13" name="AutoShape 13"/>
          <p:cNvCxnSpPr>
            <a:cxnSpLocks noChangeShapeType="1"/>
          </p:cNvCxnSpPr>
          <p:nvPr/>
        </p:nvCxnSpPr>
        <p:spPr bwMode="auto">
          <a:xfrm flipV="1">
            <a:off x="2368446" y="2286546"/>
            <a:ext cx="748606" cy="56158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25614" name="AutoShape 14"/>
          <p:cNvCxnSpPr>
            <a:cxnSpLocks noChangeShapeType="1"/>
          </p:cNvCxnSpPr>
          <p:nvPr/>
        </p:nvCxnSpPr>
        <p:spPr bwMode="auto">
          <a:xfrm flipV="1">
            <a:off x="5561351" y="1802320"/>
            <a:ext cx="630298" cy="611096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pic>
        <p:nvPicPr>
          <p:cNvPr id="25617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364" y="4167030"/>
            <a:ext cx="1992313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8" name="Line 18"/>
          <p:cNvSpPr>
            <a:spLocks noChangeShapeType="1"/>
          </p:cNvSpPr>
          <p:nvPr/>
        </p:nvSpPr>
        <p:spPr bwMode="auto">
          <a:xfrm>
            <a:off x="419889" y="4314668"/>
            <a:ext cx="3175" cy="1014412"/>
          </a:xfrm>
          <a:prstGeom prst="line">
            <a:avLst/>
          </a:prstGeom>
          <a:noFill/>
          <a:ln w="11113" cap="rnd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91277" y="4665505"/>
            <a:ext cx="1778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900" b="1">
                <a:solidFill>
                  <a:srgbClr val="CC0000"/>
                </a:solidFill>
              </a:rPr>
              <a:t>mV</a:t>
            </a:r>
            <a:endParaRPr lang="en-GB"/>
          </a:p>
        </p:txBody>
      </p:sp>
      <p:pic>
        <p:nvPicPr>
          <p:cNvPr id="25620" name="Picture 20" descr="fre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5514" y="3263743"/>
            <a:ext cx="2641600" cy="2598737"/>
          </a:xfrm>
          <a:prstGeom prst="rect">
            <a:avLst/>
          </a:prstGeom>
          <a:noFill/>
        </p:spPr>
      </p:pic>
      <p:sp>
        <p:nvSpPr>
          <p:cNvPr id="22" name="Text Box 46"/>
          <p:cNvSpPr txBox="1">
            <a:spLocks noChangeArrowheads="1"/>
          </p:cNvSpPr>
          <p:nvPr/>
        </p:nvSpPr>
        <p:spPr bwMode="auto">
          <a:xfrm>
            <a:off x="228862" y="182231"/>
            <a:ext cx="7143302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2800" b="0" dirty="0">
                <a:solidFill>
                  <a:srgbClr val="000000"/>
                </a:solidFill>
                <a:latin typeface="+mj-lt"/>
              </a:rPr>
              <a:t>State </a:t>
            </a:r>
            <a:r>
              <a:rPr lang="en-GB" sz="2800" b="0" dirty="0" smtClean="0">
                <a:solidFill>
                  <a:srgbClr val="000000"/>
                </a:solidFill>
                <a:latin typeface="+mj-lt"/>
              </a:rPr>
              <a:t>equations from time to spectral domain  </a:t>
            </a:r>
            <a:endParaRPr lang="en-GB" sz="2800" b="0" dirty="0">
              <a:solidFill>
                <a:srgbClr val="0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09862" y="2473377"/>
                <a:ext cx="20102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𝑌</m:t>
                      </m:r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𝑔</m:t>
                      </m:r>
                      <m:r>
                        <a:rPr lang="en-US" sz="2400" b="0" i="1" smtClean="0">
                          <a:latin typeface="Cambria Math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  <m:r>
                        <a:rPr lang="en-US" sz="2400" b="0" i="1" baseline="-2500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𝑔</m:t>
                      </m:r>
                      <m:r>
                        <a:rPr lang="en-US" sz="2400" b="0" i="1" smtClean="0">
                          <a:latin typeface="Cambria Math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𝑣</m:t>
                      </m:r>
                      <m:r>
                        <a:rPr lang="en-US" sz="2400" b="0" i="1" baseline="-25000" smtClean="0">
                          <a:latin typeface="Cambria Math" charset="0"/>
                        </a:rPr>
                        <m:t>6</m:t>
                      </m:r>
                      <m:r>
                        <a:rPr lang="en-US" sz="24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862" y="2473377"/>
                <a:ext cx="2010294" cy="461665"/>
              </a:xfrm>
              <a:prstGeom prst="rect">
                <a:avLst/>
              </a:prstGeom>
              <a:blipFill rotWithShape="0">
                <a:blip r:embed="rId4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49902" y="2910589"/>
                <a:ext cx="19310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𝑣</m:t>
                          </m:r>
                        </m:e>
                      </m:acc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  <m:r>
                        <a:rPr lang="en-US" sz="2400" b="0" i="1" baseline="-2500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𝑢</m:t>
                      </m:r>
                      <m:r>
                        <a:rPr lang="en-US" sz="24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02" y="2910589"/>
                <a:ext cx="1931041" cy="461665"/>
              </a:xfrm>
              <a:prstGeom prst="rect">
                <a:avLst/>
              </a:prstGeom>
              <a:blipFill rotWithShape="0">
                <a:blip r:embed="rId5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330315" y="2221042"/>
                <a:ext cx="20102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𝑌</m:t>
                      </m:r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𝑔</m:t>
                      </m:r>
                      <m:r>
                        <a:rPr lang="en-US" sz="2400" b="0" i="1" smtClean="0">
                          <a:latin typeface="Cambria Math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  <m:r>
                        <a:rPr lang="en-US" sz="2400" b="0" i="1" baseline="-2500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𝑔</m:t>
                      </m:r>
                      <m:r>
                        <a:rPr lang="en-US" sz="2400" b="0" i="1" smtClean="0">
                          <a:latin typeface="Cambria Math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𝑣</m:t>
                      </m:r>
                      <m:r>
                        <a:rPr lang="en-US" sz="2400" b="0" i="1" baseline="-25000" smtClean="0">
                          <a:latin typeface="Cambria Math" charset="0"/>
                        </a:rPr>
                        <m:t>6</m:t>
                      </m:r>
                      <m:r>
                        <a:rPr lang="en-US" sz="24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0315" y="2221042"/>
                <a:ext cx="2010294" cy="461665"/>
              </a:xfrm>
              <a:prstGeom prst="rect">
                <a:avLst/>
              </a:prstGeom>
              <a:blipFill rotWithShape="0">
                <a:blip r:embed="rId4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390276" y="2718216"/>
                <a:ext cx="23461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𝑣</m:t>
                          </m:r>
                        </m:e>
                      </m:acc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𝐴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𝜃</m:t>
                          </m:r>
                          <m:r>
                            <a:rPr lang="en-US" sz="2400" b="0" i="1" baseline="-2500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𝑓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𝐵𝑢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276" y="2718216"/>
                <a:ext cx="2346155" cy="461665"/>
              </a:xfrm>
              <a:prstGeom prst="rect">
                <a:avLst/>
              </a:prstGeom>
              <a:blipFill rotWithShape="0">
                <a:blip r:embed="rId6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94872" y="1394086"/>
            <a:ext cx="2729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+mn-lt"/>
              </a:rPr>
              <a:t>Time Differential Equations</a:t>
            </a:r>
            <a:endParaRPr lang="en-US"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705069" y="1306644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+mn-lt"/>
              </a:rPr>
              <a:t>Linearise</a:t>
            </a:r>
            <a:endParaRPr lang="en-US" dirty="0"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20788" y="1204212"/>
            <a:ext cx="2303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Analytic Transfer Function in the Frequency domain</a:t>
            </a:r>
            <a:endParaRPr lang="en-US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6165954" y="2448393"/>
                <a:ext cx="28312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𝐻</m:t>
                      </m:r>
                      <m:r>
                        <a:rPr lang="en-US" sz="2400" b="0" i="1" smtClean="0">
                          <a:latin typeface="Cambria Math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𝑠</m:t>
                      </m:r>
                      <m:r>
                        <a:rPr lang="en-US" sz="2400" b="0" i="1" smtClean="0">
                          <a:latin typeface="Cambria Math" charset="0"/>
                        </a:rPr>
                        <m:t>)=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𝑔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𝑠𝐼</m:t>
                          </m:r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𝐵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5954" y="2448393"/>
                <a:ext cx="2831288" cy="461665"/>
              </a:xfrm>
              <a:prstGeom prst="rect">
                <a:avLst/>
              </a:prstGeom>
              <a:blipFill rotWithShape="0">
                <a:blip r:embed="rId7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584616" y="5456420"/>
            <a:ext cx="1823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+mn-lt"/>
              </a:rPr>
              <a:t>White/Pink Noise</a:t>
            </a:r>
            <a:endParaRPr lang="en-US">
              <a:latin typeface="+mn-lt"/>
            </a:endParaRPr>
          </a:p>
        </p:txBody>
      </p:sp>
      <p:pic>
        <p:nvPicPr>
          <p:cNvPr id="40" name="Picture 24" descr="post2pre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2665" t="7393" r="9672" b="12764"/>
          <a:stretch/>
        </p:blipFill>
        <p:spPr bwMode="auto">
          <a:xfrm>
            <a:off x="3147935" y="3741922"/>
            <a:ext cx="2248524" cy="2014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>
          <a:xfrm flipV="1">
            <a:off x="4167266" y="4332157"/>
            <a:ext cx="329783" cy="1244183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77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8" grpId="0" animBg="1"/>
      <p:bldP spid="25619" grpId="0"/>
      <p:bldP spid="23" grpId="0"/>
      <p:bldP spid="24" grpId="0"/>
      <p:bldP spid="28" grpId="0"/>
      <p:bldP spid="30" grpId="0"/>
      <p:bldP spid="9" grpId="0"/>
      <p:bldP spid="34" grpId="0"/>
      <p:bldP spid="35" grpId="0"/>
      <p:bldP spid="36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Text Box 13"/>
          <p:cNvSpPr txBox="1">
            <a:spLocks noChangeArrowheads="1"/>
          </p:cNvSpPr>
          <p:nvPr/>
        </p:nvSpPr>
        <p:spPr bwMode="auto">
          <a:xfrm>
            <a:off x="3028950" y="2595563"/>
            <a:ext cx="230346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600">
                <a:latin typeface="Calibri" pitchFamily="34" charset="0"/>
              </a:rPr>
              <a:t>Inference on models</a:t>
            </a:r>
          </a:p>
        </p:txBody>
      </p:sp>
      <p:sp>
        <p:nvSpPr>
          <p:cNvPr id="43" name="Rectangle 7"/>
          <p:cNvSpPr txBox="1">
            <a:spLocks noChangeArrowheads="1"/>
          </p:cNvSpPr>
          <p:nvPr/>
        </p:nvSpPr>
        <p:spPr>
          <a:xfrm>
            <a:off x="134938" y="0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ea typeface="+mj-ea"/>
                <a:cs typeface="+mj-cs"/>
              </a:rPr>
              <a:t>Model</a:t>
            </a:r>
            <a:r>
              <a:rPr lang="en-US" sz="2400" dirty="0" smtClean="0">
                <a:latin typeface="+mn-lt"/>
                <a:cs typeface="+mn-cs"/>
              </a:rPr>
              <a:t> </a:t>
            </a:r>
            <a:r>
              <a:rPr lang="en-US" sz="2400" dirty="0">
                <a:latin typeface="+mn-lt"/>
              </a:rPr>
              <a:t>Inversion &amp; Inference</a:t>
            </a: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n-lt"/>
              <a:ea typeface="+mj-ea"/>
              <a:cs typeface="+mj-cs"/>
            </a:endParaRPr>
          </a:p>
        </p:txBody>
      </p:sp>
      <p:grpSp>
        <p:nvGrpSpPr>
          <p:cNvPr id="5129" name="Group 43"/>
          <p:cNvGrpSpPr>
            <a:grpSpLocks/>
          </p:cNvGrpSpPr>
          <p:nvPr/>
        </p:nvGrpSpPr>
        <p:grpSpPr bwMode="auto">
          <a:xfrm rot="10800000">
            <a:off x="350838" y="1179513"/>
            <a:ext cx="531812" cy="4829175"/>
            <a:chOff x="3189156" y="1596455"/>
            <a:chExt cx="532151" cy="4829330"/>
          </a:xfrm>
        </p:grpSpPr>
        <p:cxnSp>
          <p:nvCxnSpPr>
            <p:cNvPr id="45" name="Straight Arrow Connector 44"/>
            <p:cNvCxnSpPr/>
            <p:nvPr/>
          </p:nvCxnSpPr>
          <p:spPr>
            <a:xfrm rot="16200000" flipV="1">
              <a:off x="2537614" y="2484685"/>
              <a:ext cx="1790757" cy="14297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rot="16200000" flipV="1">
              <a:off x="2698749" y="5681215"/>
              <a:ext cx="1463722" cy="25416"/>
            </a:xfrm>
            <a:prstGeom prst="straightConnector1">
              <a:avLst/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 rot="5400000">
              <a:off x="2347921" y="3936344"/>
              <a:ext cx="2233685" cy="5321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Bayesian Inversion</a:t>
              </a:r>
            </a:p>
          </p:txBody>
        </p:sp>
      </p:grpSp>
      <p:sp>
        <p:nvSpPr>
          <p:cNvPr id="5130" name="Text Box 4"/>
          <p:cNvSpPr txBox="1">
            <a:spLocks noChangeArrowheads="1"/>
          </p:cNvSpPr>
          <p:nvPr/>
        </p:nvSpPr>
        <p:spPr bwMode="auto">
          <a:xfrm>
            <a:off x="-528638" y="811213"/>
            <a:ext cx="3686176" cy="1865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/>
          <a:lstStyle/>
          <a:p>
            <a:pPr marL="176213" indent="-176213" eaLnBrk="0" hangingPunct="0">
              <a:spcBef>
                <a:spcPct val="50000"/>
              </a:spcBef>
            </a:pPr>
            <a:endParaRPr lang="es-ES" sz="2000"/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/>
        </p:nvGraphicFramePr>
        <p:xfrm>
          <a:off x="2995613" y="906463"/>
          <a:ext cx="2911475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4" name="Equation" r:id="rId4" imgW="1981080" imgH="419040" progId="Equation.3">
                  <p:embed/>
                </p:oleObj>
              </mc:Choice>
              <mc:Fallback>
                <p:oleObj name="Equation" r:id="rId4" imgW="19810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5613" y="906463"/>
                        <a:ext cx="2911475" cy="5778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1" name="Text Box 10"/>
          <p:cNvSpPr txBox="1">
            <a:spLocks noChangeArrowheads="1"/>
          </p:cNvSpPr>
          <p:nvPr/>
        </p:nvSpPr>
        <p:spPr bwMode="auto">
          <a:xfrm>
            <a:off x="1403350" y="984250"/>
            <a:ext cx="341153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/>
          <a:lstStyle/>
          <a:p>
            <a:pPr eaLnBrk="0" hangingPunct="0">
              <a:spcBef>
                <a:spcPct val="50000"/>
              </a:spcBef>
            </a:pPr>
            <a:r>
              <a:rPr lang="en-GB" sz="1600" b="1"/>
              <a:t>Bayes’ rules:</a:t>
            </a:r>
            <a:endParaRPr lang="en-US" sz="1600" b="1"/>
          </a:p>
        </p:txBody>
      </p:sp>
      <p:grpSp>
        <p:nvGrpSpPr>
          <p:cNvPr id="5132" name="Group 98"/>
          <p:cNvGrpSpPr>
            <a:grpSpLocks/>
          </p:cNvGrpSpPr>
          <p:nvPr/>
        </p:nvGrpSpPr>
        <p:grpSpPr bwMode="auto">
          <a:xfrm>
            <a:off x="1236663" y="2628900"/>
            <a:ext cx="1955800" cy="1358900"/>
            <a:chOff x="1491521" y="4765237"/>
            <a:chExt cx="1956218" cy="1358245"/>
          </a:xfrm>
        </p:grpSpPr>
        <p:pic>
          <p:nvPicPr>
            <p:cNvPr id="61" name="Picture 60" descr="blue_brain_2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1521" y="4765237"/>
              <a:ext cx="1956218" cy="1358245"/>
            </a:xfrm>
            <a:prstGeom prst="rect">
              <a:avLst/>
            </a:prstGeom>
            <a:effectLst>
              <a:outerShdw blurRad="165100" dist="50800" dir="7260000" sx="105000" sy="105000" algn="ctr" rotWithShape="0">
                <a:srgbClr val="000000">
                  <a:alpha val="52000"/>
                </a:srgbClr>
              </a:outerShdw>
            </a:effectLst>
          </p:spPr>
        </p:pic>
        <p:grpSp>
          <p:nvGrpSpPr>
            <p:cNvPr id="5169" name="Group 95"/>
            <p:cNvGrpSpPr>
              <a:grpSpLocks/>
            </p:cNvGrpSpPr>
            <p:nvPr/>
          </p:nvGrpSpPr>
          <p:grpSpPr bwMode="auto">
            <a:xfrm>
              <a:off x="2128604" y="5164112"/>
              <a:ext cx="846944" cy="891915"/>
              <a:chOff x="2151089" y="5246557"/>
              <a:chExt cx="749777" cy="771994"/>
            </a:xfrm>
          </p:grpSpPr>
          <p:grpSp>
            <p:nvGrpSpPr>
              <p:cNvPr id="5170" name="Group 18"/>
              <p:cNvGrpSpPr>
                <a:grpSpLocks/>
              </p:cNvGrpSpPr>
              <p:nvPr/>
            </p:nvGrpSpPr>
            <p:grpSpPr bwMode="auto">
              <a:xfrm>
                <a:off x="2151089" y="5246557"/>
                <a:ext cx="749777" cy="534382"/>
                <a:chOff x="1924050" y="2657475"/>
                <a:chExt cx="904875" cy="695325"/>
              </a:xfrm>
            </p:grpSpPr>
            <p:sp>
              <p:nvSpPr>
                <p:cNvPr id="64" name="Oval 63"/>
                <p:cNvSpPr/>
                <p:nvPr/>
              </p:nvSpPr>
              <p:spPr>
                <a:xfrm>
                  <a:off x="1923665" y="3094616"/>
                  <a:ext cx="239200" cy="257332"/>
                </a:xfrm>
                <a:prstGeom prst="ellipse">
                  <a:avLst/>
                </a:prstGeom>
                <a:solidFill>
                  <a:schemeClr val="bg1">
                    <a:alpha val="65000"/>
                  </a:schemeClr>
                </a:solidFill>
                <a:ln w="25400" cmpd="sng">
                  <a:solidFill>
                    <a:schemeClr val="bg1">
                      <a:alpha val="73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2590370" y="2933784"/>
                  <a:ext cx="239199" cy="255545"/>
                </a:xfrm>
                <a:prstGeom prst="ellipse">
                  <a:avLst/>
                </a:prstGeom>
                <a:solidFill>
                  <a:schemeClr val="bg1">
                    <a:alpha val="65000"/>
                  </a:schemeClr>
                </a:solidFill>
                <a:ln w="25400" cmpd="sng">
                  <a:solidFill>
                    <a:schemeClr val="bg1">
                      <a:alpha val="73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2400368" y="2656795"/>
                  <a:ext cx="239199" cy="257332"/>
                </a:xfrm>
                <a:prstGeom prst="ellipse">
                  <a:avLst/>
                </a:prstGeom>
                <a:solidFill>
                  <a:schemeClr val="bg1">
                    <a:alpha val="65000"/>
                  </a:schemeClr>
                </a:solidFill>
                <a:ln w="25400" cmpd="sng">
                  <a:solidFill>
                    <a:schemeClr val="bg1">
                      <a:alpha val="73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cxnSp>
              <p:nvCxnSpPr>
                <p:cNvPr id="67" name="Straight Arrow Connector 66"/>
                <p:cNvCxnSpPr>
                  <a:stCxn id="66" idx="3"/>
                  <a:endCxn id="64" idx="7"/>
                </p:cNvCxnSpPr>
                <p:nvPr/>
              </p:nvCxnSpPr>
              <p:spPr>
                <a:xfrm rot="5400000">
                  <a:off x="2153843" y="2849995"/>
                  <a:ext cx="255545" cy="308753"/>
                </a:xfrm>
                <a:prstGeom prst="straightConnector1">
                  <a:avLst/>
                </a:prstGeom>
                <a:ln w="25400" cmpd="sng">
                  <a:solidFill>
                    <a:schemeClr val="bg1">
                      <a:alpha val="73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Arrow Connector 67"/>
                <p:cNvCxnSpPr>
                  <a:stCxn id="65" idx="3"/>
                </p:cNvCxnSpPr>
                <p:nvPr/>
              </p:nvCxnSpPr>
              <p:spPr>
                <a:xfrm rot="5400000">
                  <a:off x="2399417" y="2962750"/>
                  <a:ext cx="37528" cy="415629"/>
                </a:xfrm>
                <a:prstGeom prst="straightConnector1">
                  <a:avLst/>
                </a:prstGeom>
                <a:ln w="25400" cmpd="sng">
                  <a:solidFill>
                    <a:schemeClr val="bg1">
                      <a:alpha val="73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68"/>
                <p:cNvCxnSpPr>
                  <a:stCxn id="65" idx="7"/>
                </p:cNvCxnSpPr>
                <p:nvPr/>
              </p:nvCxnSpPr>
              <p:spPr>
                <a:xfrm rot="16200000" flipV="1">
                  <a:off x="2634720" y="2812089"/>
                  <a:ext cx="191212" cy="127234"/>
                </a:xfrm>
                <a:prstGeom prst="straightConnector1">
                  <a:avLst/>
                </a:prstGeom>
                <a:ln w="25400" cmpd="sng">
                  <a:solidFill>
                    <a:schemeClr val="bg1">
                      <a:alpha val="73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3" name="Straight Arrow Connector 62"/>
              <p:cNvCxnSpPr/>
              <p:nvPr/>
            </p:nvCxnSpPr>
            <p:spPr>
              <a:xfrm rot="16200000" flipV="1">
                <a:off x="2656340" y="5855756"/>
                <a:ext cx="318627" cy="5623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133" name="Group 97"/>
          <p:cNvGrpSpPr>
            <a:grpSpLocks/>
          </p:cNvGrpSpPr>
          <p:nvPr/>
        </p:nvGrpSpPr>
        <p:grpSpPr bwMode="auto">
          <a:xfrm>
            <a:off x="2768600" y="3027363"/>
            <a:ext cx="1955800" cy="1366837"/>
            <a:chOff x="3045500" y="5164112"/>
            <a:chExt cx="1956218" cy="1366603"/>
          </a:xfrm>
        </p:grpSpPr>
        <p:pic>
          <p:nvPicPr>
            <p:cNvPr id="81" name="Picture 80" descr="blue_brain_2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45500" y="5172048"/>
              <a:ext cx="1956218" cy="1358667"/>
            </a:xfrm>
            <a:prstGeom prst="rect">
              <a:avLst/>
            </a:prstGeom>
            <a:effectLst>
              <a:outerShdw blurRad="165100" dist="50800" dir="7260000" sx="105000" sy="105000" algn="ctr" rotWithShape="0">
                <a:srgbClr val="000000">
                  <a:alpha val="52000"/>
                </a:srgbClr>
              </a:outerShdw>
            </a:effectLst>
          </p:spPr>
        </p:pic>
        <p:grpSp>
          <p:nvGrpSpPr>
            <p:cNvPr id="5161" name="Group 96"/>
            <p:cNvGrpSpPr>
              <a:grpSpLocks/>
            </p:cNvGrpSpPr>
            <p:nvPr/>
          </p:nvGrpSpPr>
          <p:grpSpPr bwMode="auto">
            <a:xfrm>
              <a:off x="3732552" y="5164112"/>
              <a:ext cx="1019330" cy="994082"/>
              <a:chOff x="3857865" y="5426438"/>
              <a:chExt cx="811572" cy="694280"/>
            </a:xfrm>
          </p:grpSpPr>
          <p:sp>
            <p:nvSpPr>
              <p:cNvPr id="84" name="Oval 83"/>
              <p:cNvSpPr/>
              <p:nvPr/>
            </p:nvSpPr>
            <p:spPr>
              <a:xfrm>
                <a:off x="3858250" y="5956321"/>
                <a:ext cx="163083" cy="164064"/>
              </a:xfrm>
              <a:prstGeom prst="ellipse">
                <a:avLst/>
              </a:prstGeom>
              <a:solidFill>
                <a:schemeClr val="bg1">
                  <a:alpha val="65000"/>
                </a:schemeClr>
              </a:solidFill>
              <a:ln w="25400" cmpd="sng">
                <a:solidFill>
                  <a:schemeClr val="bg1">
                    <a:alpha val="7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4314629" y="5853226"/>
                <a:ext cx="163083" cy="164064"/>
              </a:xfrm>
              <a:prstGeom prst="ellipse">
                <a:avLst/>
              </a:prstGeom>
              <a:solidFill>
                <a:schemeClr val="bg1">
                  <a:alpha val="65000"/>
                </a:schemeClr>
              </a:solidFill>
              <a:ln w="25400" cmpd="sng">
                <a:solidFill>
                  <a:schemeClr val="bg1">
                    <a:alpha val="7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4184416" y="5678077"/>
                <a:ext cx="163083" cy="162956"/>
              </a:xfrm>
              <a:prstGeom prst="ellipse">
                <a:avLst/>
              </a:prstGeom>
              <a:solidFill>
                <a:schemeClr val="bg1">
                  <a:alpha val="65000"/>
                </a:schemeClr>
              </a:solidFill>
              <a:ln w="25400" cmpd="sng">
                <a:solidFill>
                  <a:schemeClr val="bg1">
                    <a:alpha val="7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cxnSp>
            <p:nvCxnSpPr>
              <p:cNvPr id="87" name="Straight Arrow Connector 86"/>
              <p:cNvCxnSpPr>
                <a:stCxn id="86" idx="3"/>
                <a:endCxn id="84" idx="7"/>
              </p:cNvCxnSpPr>
              <p:nvPr/>
            </p:nvCxnSpPr>
            <p:spPr>
              <a:xfrm rot="5400000">
                <a:off x="4021396" y="5793670"/>
                <a:ext cx="162956" cy="211123"/>
              </a:xfrm>
              <a:prstGeom prst="straightConnector1">
                <a:avLst/>
              </a:prstGeom>
              <a:ln w="25400" cmpd="sng">
                <a:solidFill>
                  <a:schemeClr val="bg1">
                    <a:alpha val="73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/>
              <p:cNvCxnSpPr>
                <a:stCxn id="84" idx="6"/>
                <a:endCxn id="85" idx="3"/>
              </p:cNvCxnSpPr>
              <p:nvPr/>
            </p:nvCxnSpPr>
            <p:spPr>
              <a:xfrm flipV="1">
                <a:off x="4021332" y="5992902"/>
                <a:ext cx="317317" cy="45451"/>
              </a:xfrm>
              <a:prstGeom prst="straightConnector1">
                <a:avLst/>
              </a:prstGeom>
              <a:ln w="25400" cmpd="sng">
                <a:solidFill>
                  <a:schemeClr val="bg1">
                    <a:alpha val="73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/>
              <p:cNvCxnSpPr/>
              <p:nvPr/>
            </p:nvCxnSpPr>
            <p:spPr>
              <a:xfrm rot="10800000" flipV="1">
                <a:off x="4336121" y="5426438"/>
                <a:ext cx="333751" cy="246096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134" name="TextBox 110"/>
          <p:cNvSpPr txBox="1">
            <a:spLocks noChangeArrowheads="1"/>
          </p:cNvSpPr>
          <p:nvPr/>
        </p:nvSpPr>
        <p:spPr bwMode="auto">
          <a:xfrm>
            <a:off x="1528763" y="4017963"/>
            <a:ext cx="9636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Model 1</a:t>
            </a:r>
          </a:p>
        </p:txBody>
      </p:sp>
      <p:sp>
        <p:nvSpPr>
          <p:cNvPr id="5135" name="TextBox 111"/>
          <p:cNvSpPr txBox="1">
            <a:spLocks noChangeArrowheads="1"/>
          </p:cNvSpPr>
          <p:nvPr/>
        </p:nvSpPr>
        <p:spPr bwMode="auto">
          <a:xfrm>
            <a:off x="3203575" y="4352925"/>
            <a:ext cx="9636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Model 2</a:t>
            </a:r>
          </a:p>
        </p:txBody>
      </p:sp>
      <p:sp>
        <p:nvSpPr>
          <p:cNvPr id="5136" name="TextBox 112"/>
          <p:cNvSpPr txBox="1">
            <a:spLocks noChangeArrowheads="1"/>
          </p:cNvSpPr>
          <p:nvPr/>
        </p:nvSpPr>
        <p:spPr bwMode="auto">
          <a:xfrm>
            <a:off x="7232650" y="4373563"/>
            <a:ext cx="9636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Model 1</a:t>
            </a:r>
          </a:p>
        </p:txBody>
      </p:sp>
      <p:sp>
        <p:nvSpPr>
          <p:cNvPr id="5137" name="Text Box 10"/>
          <p:cNvSpPr txBox="1">
            <a:spLocks noChangeArrowheads="1"/>
          </p:cNvSpPr>
          <p:nvPr/>
        </p:nvSpPr>
        <p:spPr bwMode="auto">
          <a:xfrm>
            <a:off x="1377771" y="1710096"/>
            <a:ext cx="341153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/>
          <a:lstStyle/>
          <a:p>
            <a:pPr eaLnBrk="0" hangingPunct="0">
              <a:spcBef>
                <a:spcPct val="50000"/>
              </a:spcBef>
            </a:pPr>
            <a:r>
              <a:rPr lang="en-GB" sz="1600" b="1"/>
              <a:t>Free Energy:</a:t>
            </a:r>
            <a:endParaRPr lang="en-US" sz="1600" b="1"/>
          </a:p>
        </p:txBody>
      </p:sp>
      <p:graphicFrame>
        <p:nvGraphicFramePr>
          <p:cNvPr id="5123" name="Object 4"/>
          <p:cNvGraphicFramePr>
            <a:graphicFrameLocks noChangeAspect="1"/>
          </p:cNvGraphicFramePr>
          <p:nvPr/>
        </p:nvGraphicFramePr>
        <p:xfrm>
          <a:off x="3108325" y="1654175"/>
          <a:ext cx="3052763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" name="Equation" r:id="rId7" imgW="2133360" imgH="279360" progId="Equation.3">
                  <p:embed/>
                </p:oleObj>
              </mc:Choice>
              <mc:Fallback>
                <p:oleObj name="Equation" r:id="rId7" imgW="213336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8325" y="1654175"/>
                        <a:ext cx="3052763" cy="4095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Rectangle 61"/>
          <p:cNvSpPr/>
          <p:nvPr/>
        </p:nvSpPr>
        <p:spPr>
          <a:xfrm>
            <a:off x="3514725" y="1619250"/>
            <a:ext cx="892175" cy="5461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4791075" y="1590675"/>
            <a:ext cx="455613" cy="5476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140" name="TextBox 70"/>
          <p:cNvSpPr txBox="1">
            <a:spLocks noChangeArrowheads="1"/>
          </p:cNvSpPr>
          <p:nvPr/>
        </p:nvSpPr>
        <p:spPr bwMode="auto">
          <a:xfrm>
            <a:off x="3117850" y="1873250"/>
            <a:ext cx="4254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100">
                <a:latin typeface="Calibri" pitchFamily="34" charset="0"/>
              </a:rPr>
              <a:t>max</a:t>
            </a:r>
          </a:p>
        </p:txBody>
      </p:sp>
      <p:grpSp>
        <p:nvGrpSpPr>
          <p:cNvPr id="8" name="59 Grupo"/>
          <p:cNvGrpSpPr>
            <a:grpSpLocks/>
          </p:cNvGrpSpPr>
          <p:nvPr/>
        </p:nvGrpSpPr>
        <p:grpSpPr bwMode="auto">
          <a:xfrm>
            <a:off x="6743700" y="4664075"/>
            <a:ext cx="1965325" cy="1736725"/>
            <a:chOff x="6743700" y="4664075"/>
            <a:chExt cx="1965325" cy="1736725"/>
          </a:xfrm>
        </p:grpSpPr>
        <p:pic>
          <p:nvPicPr>
            <p:cNvPr id="5159" name="Picture 23" descr="D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743700" y="4664075"/>
              <a:ext cx="1965325" cy="1474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5126" name="Object 6"/>
            <p:cNvGraphicFramePr>
              <a:graphicFrameLocks noChangeAspect="1"/>
            </p:cNvGraphicFramePr>
            <p:nvPr/>
          </p:nvGraphicFramePr>
          <p:xfrm>
            <a:off x="6858000" y="6167438"/>
            <a:ext cx="1714500" cy="233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6" name="Equation" r:id="rId10" imgW="1485720" imgH="203040" progId="Equation.3">
                    <p:embed/>
                  </p:oleObj>
                </mc:Choice>
                <mc:Fallback>
                  <p:oleObj name="Equation" r:id="rId10" imgW="148572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58000" y="6167438"/>
                          <a:ext cx="1714500" cy="2333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142" name="58 Grupo"/>
          <p:cNvGrpSpPr>
            <a:grpSpLocks/>
          </p:cNvGrpSpPr>
          <p:nvPr/>
        </p:nvGrpSpPr>
        <p:grpSpPr bwMode="auto">
          <a:xfrm>
            <a:off x="5835650" y="2517775"/>
            <a:ext cx="2873375" cy="1789113"/>
            <a:chOff x="6354763" y="2598738"/>
            <a:chExt cx="2354262" cy="1708150"/>
          </a:xfrm>
        </p:grpSpPr>
        <p:sp>
          <p:nvSpPr>
            <p:cNvPr id="5150" name="Text Box 14"/>
            <p:cNvSpPr txBox="1">
              <a:spLocks noChangeArrowheads="1"/>
            </p:cNvSpPr>
            <p:nvPr/>
          </p:nvSpPr>
          <p:spPr bwMode="auto">
            <a:xfrm>
              <a:off x="6354763" y="2598738"/>
              <a:ext cx="2303535" cy="3213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0" hangingPunct="0"/>
              <a:r>
                <a:rPr lang="en-US" sz="1600">
                  <a:latin typeface="Calibri" pitchFamily="34" charset="0"/>
                </a:rPr>
                <a:t>Inference on parameters</a:t>
              </a:r>
            </a:p>
          </p:txBody>
        </p:sp>
        <p:pic>
          <p:nvPicPr>
            <p:cNvPr id="101" name="Picture 100" descr="blue_brain_2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52776" y="2947340"/>
              <a:ext cx="1956249" cy="1359548"/>
            </a:xfrm>
            <a:prstGeom prst="rect">
              <a:avLst/>
            </a:prstGeom>
            <a:effectLst>
              <a:outerShdw blurRad="165100" dist="50800" dir="7260000" sx="105000" sy="105000" algn="ctr" rotWithShape="0">
                <a:srgbClr val="000000">
                  <a:alpha val="52000"/>
                </a:srgbClr>
              </a:outerShdw>
            </a:effectLst>
          </p:spPr>
        </p:pic>
        <p:sp>
          <p:nvSpPr>
            <p:cNvPr id="106" name="Oval 105"/>
            <p:cNvSpPr/>
            <p:nvPr/>
          </p:nvSpPr>
          <p:spPr>
            <a:xfrm>
              <a:off x="8015754" y="3593011"/>
              <a:ext cx="222419" cy="227349"/>
            </a:xfrm>
            <a:prstGeom prst="ellipse">
              <a:avLst/>
            </a:prstGeom>
            <a:solidFill>
              <a:schemeClr val="bg1">
                <a:alpha val="65000"/>
              </a:schemeClr>
            </a:solidFill>
            <a:ln w="25400" cmpd="sng">
              <a:solidFill>
                <a:schemeClr val="bg1">
                  <a:alpha val="7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7" name="Oval 106"/>
            <p:cNvSpPr/>
            <p:nvPr/>
          </p:nvSpPr>
          <p:spPr>
            <a:xfrm>
              <a:off x="7836258" y="3345959"/>
              <a:ext cx="223720" cy="228864"/>
            </a:xfrm>
            <a:prstGeom prst="ellipse">
              <a:avLst/>
            </a:prstGeom>
            <a:solidFill>
              <a:schemeClr val="bg1">
                <a:alpha val="65000"/>
              </a:schemeClr>
            </a:solidFill>
            <a:ln w="25400" cmpd="sng">
              <a:solidFill>
                <a:schemeClr val="bg1">
                  <a:alpha val="7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08" name="Straight Arrow Connector 107"/>
            <p:cNvCxnSpPr>
              <a:stCxn id="107" idx="3"/>
            </p:cNvCxnSpPr>
            <p:nvPr/>
          </p:nvCxnSpPr>
          <p:spPr>
            <a:xfrm rot="5400000">
              <a:off x="7609965" y="3511534"/>
              <a:ext cx="228865" cy="288755"/>
            </a:xfrm>
            <a:prstGeom prst="straightConnector1">
              <a:avLst/>
            </a:prstGeom>
            <a:ln w="12700" cmpd="sng">
              <a:solidFill>
                <a:schemeClr val="bg1">
                  <a:alpha val="73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>
              <a:stCxn id="106" idx="3"/>
            </p:cNvCxnSpPr>
            <p:nvPr/>
          </p:nvCxnSpPr>
          <p:spPr>
            <a:xfrm rot="5400000">
              <a:off x="7836602" y="3609992"/>
              <a:ext cx="31828" cy="388909"/>
            </a:xfrm>
            <a:prstGeom prst="straightConnector1">
              <a:avLst/>
            </a:prstGeom>
            <a:ln w="50800" cmpd="sng">
              <a:solidFill>
                <a:schemeClr val="bg1">
                  <a:alpha val="73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>
              <a:stCxn id="106" idx="7"/>
            </p:cNvCxnSpPr>
            <p:nvPr/>
          </p:nvCxnSpPr>
          <p:spPr>
            <a:xfrm rot="16200000" flipV="1">
              <a:off x="8061705" y="3483705"/>
              <a:ext cx="168238" cy="117063"/>
            </a:xfrm>
            <a:prstGeom prst="straightConnector1">
              <a:avLst/>
            </a:prstGeom>
            <a:ln w="25400" cmpd="sng">
              <a:solidFill>
                <a:schemeClr val="bg1">
                  <a:alpha val="73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 rot="16200000" flipV="1">
              <a:off x="7957876" y="4052036"/>
              <a:ext cx="366790" cy="6503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72"/>
            <p:cNvSpPr/>
            <p:nvPr/>
          </p:nvSpPr>
          <p:spPr>
            <a:xfrm>
              <a:off x="7410929" y="3759734"/>
              <a:ext cx="222420" cy="225834"/>
            </a:xfrm>
            <a:prstGeom prst="ellipse">
              <a:avLst/>
            </a:prstGeom>
            <a:solidFill>
              <a:schemeClr val="bg1">
                <a:alpha val="65000"/>
              </a:schemeClr>
            </a:solidFill>
            <a:ln w="25400" cmpd="sng">
              <a:solidFill>
                <a:schemeClr val="bg1">
                  <a:alpha val="7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5143" name="57 Grupo"/>
          <p:cNvGrpSpPr>
            <a:grpSpLocks/>
          </p:cNvGrpSpPr>
          <p:nvPr/>
        </p:nvGrpSpPr>
        <p:grpSpPr bwMode="auto">
          <a:xfrm>
            <a:off x="0" y="4849813"/>
            <a:ext cx="6045200" cy="2008346"/>
            <a:chOff x="0" y="4849813"/>
            <a:chExt cx="6045200" cy="2008346"/>
          </a:xfrm>
        </p:grpSpPr>
        <p:graphicFrame>
          <p:nvGraphicFramePr>
            <p:cNvPr id="5124" name="Object 2"/>
            <p:cNvGraphicFramePr>
              <a:graphicFrameLocks noChangeAspect="1"/>
            </p:cNvGraphicFramePr>
            <p:nvPr/>
          </p:nvGraphicFramePr>
          <p:xfrm>
            <a:off x="1470025" y="5080000"/>
            <a:ext cx="1774825" cy="538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7" name="Equation" r:id="rId13" imgW="977760" imgH="431640" progId="Equation.3">
                    <p:embed/>
                  </p:oleObj>
                </mc:Choice>
                <mc:Fallback>
                  <p:oleObj name="Equation" r:id="rId13" imgW="97776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70025" y="5080000"/>
                          <a:ext cx="1774825" cy="53816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44" name="Text Box 8"/>
            <p:cNvSpPr txBox="1">
              <a:spLocks noChangeArrowheads="1"/>
            </p:cNvSpPr>
            <p:nvPr/>
          </p:nvSpPr>
          <p:spPr bwMode="auto">
            <a:xfrm>
              <a:off x="1379538" y="4849813"/>
              <a:ext cx="2503487" cy="801687"/>
            </a:xfrm>
            <a:prstGeom prst="rect">
              <a:avLst/>
            </a:prstGeom>
            <a:noFill/>
            <a:ln w="381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eaLnBrk="0" hangingPunct="0">
                <a:spcBef>
                  <a:spcPct val="50000"/>
                </a:spcBef>
              </a:pPr>
              <a:r>
                <a:rPr lang="en-GB" sz="1200"/>
                <a:t>Model comparison via Bayes factor:</a:t>
              </a:r>
              <a:endParaRPr lang="en-US" sz="1200"/>
            </a:p>
          </p:txBody>
        </p:sp>
        <p:sp>
          <p:nvSpPr>
            <p:cNvPr id="5145" name="AutoShape 11"/>
            <p:cNvSpPr>
              <a:spLocks noChangeArrowheads="1"/>
            </p:cNvSpPr>
            <p:nvPr/>
          </p:nvSpPr>
          <p:spPr bwMode="auto">
            <a:xfrm>
              <a:off x="1098550" y="6007100"/>
              <a:ext cx="520700" cy="153988"/>
            </a:xfrm>
            <a:prstGeom prst="rightArrow">
              <a:avLst>
                <a:gd name="adj1" fmla="val 50000"/>
                <a:gd name="adj2" fmla="val 64138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146" name="Text Box 12"/>
            <p:cNvSpPr txBox="1">
              <a:spLocks noChangeArrowheads="1"/>
            </p:cNvSpPr>
            <p:nvPr/>
          </p:nvSpPr>
          <p:spPr bwMode="auto">
            <a:xfrm>
              <a:off x="1708150" y="5976938"/>
              <a:ext cx="3689350" cy="2778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latin typeface="Calibri" pitchFamily="34" charset="0"/>
                </a:rPr>
                <a:t>accounts for </a:t>
              </a:r>
              <a:r>
                <a:rPr lang="en-GB" sz="1200" u="sng">
                  <a:latin typeface="Calibri" pitchFamily="34" charset="0"/>
                </a:rPr>
                <a:t>both</a:t>
              </a:r>
              <a:r>
                <a:rPr lang="en-GB" sz="1200">
                  <a:latin typeface="Calibri" pitchFamily="34" charset="0"/>
                </a:rPr>
                <a:t> accuracy and complexity of the model</a:t>
              </a:r>
              <a:endParaRPr lang="en-US" sz="1200">
                <a:latin typeface="Calibri" pitchFamily="34" charset="0"/>
              </a:endParaRPr>
            </a:p>
          </p:txBody>
        </p:sp>
        <p:sp>
          <p:nvSpPr>
            <p:cNvPr id="5147" name="AutoShape 13"/>
            <p:cNvSpPr>
              <a:spLocks noChangeArrowheads="1"/>
            </p:cNvSpPr>
            <p:nvPr/>
          </p:nvSpPr>
          <p:spPr bwMode="auto">
            <a:xfrm>
              <a:off x="1108075" y="6318250"/>
              <a:ext cx="503238" cy="157163"/>
            </a:xfrm>
            <a:prstGeom prst="rightArrow">
              <a:avLst>
                <a:gd name="adj1" fmla="val 50000"/>
                <a:gd name="adj2" fmla="val 64470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148" name="Text Box 14"/>
            <p:cNvSpPr txBox="1">
              <a:spLocks noChangeArrowheads="1"/>
            </p:cNvSpPr>
            <p:nvPr/>
          </p:nvSpPr>
          <p:spPr bwMode="auto">
            <a:xfrm>
              <a:off x="1716088" y="6280150"/>
              <a:ext cx="4329112" cy="2778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latin typeface="Calibri" pitchFamily="34" charset="0"/>
                </a:rPr>
                <a:t>allows for inference about structure (generalisability) of the model</a:t>
              </a:r>
              <a:endParaRPr lang="en-US" sz="1200">
                <a:latin typeface="Calibri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0" y="6611938"/>
              <a:ext cx="184731" cy="2462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00" i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10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7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3"/>
          <a:srcRect l="3183"/>
          <a:stretch/>
        </p:blipFill>
        <p:spPr>
          <a:xfrm>
            <a:off x="231820" y="989661"/>
            <a:ext cx="3298710" cy="5179319"/>
          </a:xfrm>
          <a:prstGeom prst="rect">
            <a:avLst/>
          </a:prstGeom>
        </p:spPr>
      </p:pic>
      <p:sp>
        <p:nvSpPr>
          <p:cNvPr id="14" name="Rectangle 7"/>
          <p:cNvSpPr txBox="1">
            <a:spLocks noChangeArrowheads="1"/>
          </p:cNvSpPr>
          <p:nvPr/>
        </p:nvSpPr>
        <p:spPr>
          <a:xfrm>
            <a:off x="134938" y="0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Dynamic Causal 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Modeling</a:t>
            </a:r>
            <a:r>
              <a:rPr lang="en-US" sz="2400" dirty="0">
                <a:latin typeface="+mj-lt"/>
                <a:ea typeface="+mj-ea"/>
                <a:cs typeface="+mj-cs"/>
              </a:rPr>
              <a:t>: Generic Framework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6786693" y="4672898"/>
            <a:ext cx="2093843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06400" dist="50800" dir="5400000" sx="1000" sy="1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 sz="1400" dirty="0" smtClean="0"/>
              <a:t>detailed </a:t>
            </a:r>
            <a:r>
              <a:rPr lang="en-GB" sz="1400" dirty="0"/>
              <a:t>neuronal model</a:t>
            </a:r>
          </a:p>
          <a:p>
            <a:pPr eaLnBrk="0" hangingPunct="0">
              <a:lnSpc>
                <a:spcPct val="90000"/>
              </a:lnSpc>
              <a:defRPr/>
            </a:pPr>
            <a:endParaRPr lang="en-GB" sz="1400" dirty="0"/>
          </a:p>
          <a:p>
            <a:pPr eaLnBrk="0" hangingPunct="0">
              <a:lnSpc>
                <a:spcPct val="90000"/>
              </a:lnSpc>
              <a:defRPr/>
            </a:pPr>
            <a:r>
              <a:rPr lang="en-GB" sz="1400" dirty="0" smtClean="0"/>
              <a:t>(synaptic time scales)</a:t>
            </a:r>
            <a:endParaRPr lang="en-GB" sz="1400" dirty="0"/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7123113" y="4206875"/>
            <a:ext cx="1022350" cy="307975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algn="ctr">
            <a:noFill/>
            <a:miter lim="800000"/>
            <a:headEnd/>
            <a:tailEnd/>
          </a:ln>
          <a:effectLst>
            <a:outerShdw blurRad="406400" dist="50800" dir="5400000" sx="1000" sy="1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1400">
                <a:solidFill>
                  <a:srgbClr val="FFFFFF"/>
                </a:solidFill>
              </a:rPr>
              <a:t>EEG/MEG</a:t>
            </a:r>
            <a:endParaRPr lang="en-US" sz="1400">
              <a:solidFill>
                <a:srgbClr val="FFFFFF"/>
              </a:solidFill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648075" y="3121025"/>
          <a:ext cx="1939925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165" name="Equation" r:id="rId4" imgW="952200" imgH="393480" progId="Equation.3">
                  <p:embed/>
                </p:oleObj>
              </mc:Choice>
              <mc:Fallback>
                <p:oleObj name="Equation" r:id="rId4" imgW="9522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8075" y="3121025"/>
                        <a:ext cx="1939925" cy="801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3758141" y="2895600"/>
            <a:ext cx="1684338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06400" dist="50800" dir="5400000" sx="1000" sy="1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1200" dirty="0"/>
              <a:t>Neural state equation:</a:t>
            </a:r>
            <a:endParaRPr lang="en-US" sz="1200" dirty="0"/>
          </a:p>
        </p:txBody>
      </p:sp>
      <p:cxnSp>
        <p:nvCxnSpPr>
          <p:cNvPr id="23" name="AutoShape 4"/>
          <p:cNvCxnSpPr>
            <a:cxnSpLocks noChangeShapeType="1"/>
          </p:cNvCxnSpPr>
          <p:nvPr/>
        </p:nvCxnSpPr>
        <p:spPr bwMode="auto">
          <a:xfrm flipV="1">
            <a:off x="5715000" y="2636838"/>
            <a:ext cx="2454275" cy="839787"/>
          </a:xfrm>
          <a:prstGeom prst="curvedConnector2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blurRad="406400" dist="50800" dir="5400000" sx="1000" sy="1000" algn="ctr" rotWithShape="0">
              <a:srgbClr val="000000"/>
            </a:outerShdw>
          </a:effectLst>
        </p:spPr>
      </p:cxn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4517754" y="942741"/>
            <a:ext cx="1814536" cy="177279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06400" dist="50800" dir="5400000" sx="1000" sy="1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GB" sz="1200" dirty="0"/>
              <a:t>Electromagnetic</a:t>
            </a:r>
          </a:p>
          <a:p>
            <a:pPr algn="r" eaLnBrk="0" hangingPunct="0">
              <a:lnSpc>
                <a:spcPct val="90000"/>
              </a:lnSpc>
              <a:defRPr/>
            </a:pPr>
            <a:r>
              <a:rPr lang="en-GB" sz="1200" dirty="0"/>
              <a:t>forward model:</a:t>
            </a:r>
            <a:br>
              <a:rPr lang="en-GB" sz="1200" dirty="0"/>
            </a:br>
            <a:r>
              <a:rPr lang="en-GB" sz="1200" dirty="0"/>
              <a:t>neural </a:t>
            </a:r>
            <a:r>
              <a:rPr lang="en-GB" sz="1200" dirty="0" smtClean="0"/>
              <a:t>activity EEG</a:t>
            </a:r>
            <a:r>
              <a:rPr lang="en-GB" sz="1200" dirty="0"/>
              <a:t/>
            </a:r>
            <a:br>
              <a:rPr lang="en-GB" sz="1200" dirty="0"/>
            </a:br>
            <a:r>
              <a:rPr lang="en-GB" sz="1200" dirty="0"/>
              <a:t>MEG</a:t>
            </a:r>
          </a:p>
          <a:p>
            <a:pPr algn="r" eaLnBrk="0" hangingPunct="0">
              <a:lnSpc>
                <a:spcPct val="90000"/>
              </a:lnSpc>
              <a:defRPr/>
            </a:pPr>
            <a:r>
              <a:rPr lang="en-GB" sz="1200" dirty="0"/>
              <a:t>LFP</a:t>
            </a:r>
          </a:p>
          <a:p>
            <a:pPr algn="r" eaLnBrk="0" hangingPunct="0">
              <a:lnSpc>
                <a:spcPct val="90000"/>
              </a:lnSpc>
              <a:defRPr/>
            </a:pPr>
            <a:endParaRPr lang="en-GB" sz="1200" dirty="0"/>
          </a:p>
          <a:p>
            <a:pPr algn="r" eaLnBrk="0" hangingPunct="0">
              <a:lnSpc>
                <a:spcPct val="90000"/>
              </a:lnSpc>
              <a:defRPr/>
            </a:pPr>
            <a:r>
              <a:rPr lang="en-GB" sz="1200" dirty="0"/>
              <a:t>Time Domain ERP Data</a:t>
            </a:r>
          </a:p>
          <a:p>
            <a:pPr algn="r" eaLnBrk="0" hangingPunct="0">
              <a:lnSpc>
                <a:spcPct val="90000"/>
              </a:lnSpc>
              <a:defRPr/>
            </a:pPr>
            <a:r>
              <a:rPr lang="en-GB" sz="1200" dirty="0"/>
              <a:t>Phase Domain Data</a:t>
            </a:r>
          </a:p>
          <a:p>
            <a:pPr algn="r" eaLnBrk="0" hangingPunct="0">
              <a:lnSpc>
                <a:spcPct val="90000"/>
              </a:lnSpc>
              <a:defRPr/>
            </a:pPr>
            <a:r>
              <a:rPr lang="en-GB" sz="1200" dirty="0"/>
              <a:t>Time Frequency Data</a:t>
            </a:r>
          </a:p>
          <a:p>
            <a:pPr algn="r" eaLnBrk="0" hangingPunct="0">
              <a:lnSpc>
                <a:spcPct val="90000"/>
              </a:lnSpc>
              <a:defRPr/>
            </a:pPr>
            <a:r>
              <a:rPr lang="en-GB" sz="1200" dirty="0" smtClean="0"/>
              <a:t>Spectral Data</a:t>
            </a:r>
            <a:endParaRPr lang="en-GB" sz="1200" dirty="0"/>
          </a:p>
        </p:txBody>
      </p:sp>
      <p:grpSp>
        <p:nvGrpSpPr>
          <p:cNvPr id="29" name="50 Grupo"/>
          <p:cNvGrpSpPr>
            <a:grpSpLocks/>
          </p:cNvGrpSpPr>
          <p:nvPr/>
        </p:nvGrpSpPr>
        <p:grpSpPr bwMode="auto">
          <a:xfrm>
            <a:off x="6562826" y="874713"/>
            <a:ext cx="2640429" cy="1900099"/>
            <a:chOff x="7749407" y="1018550"/>
            <a:chExt cx="1194611" cy="1066052"/>
          </a:xfrm>
        </p:grpSpPr>
        <p:sp>
          <p:nvSpPr>
            <p:cNvPr id="30" name="Rectangle 243"/>
            <p:cNvSpPr>
              <a:spLocks noChangeArrowheads="1"/>
            </p:cNvSpPr>
            <p:nvPr/>
          </p:nvSpPr>
          <p:spPr bwMode="auto">
            <a:xfrm>
              <a:off x="7979553" y="1386850"/>
              <a:ext cx="812800" cy="422275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31" name="Line 246"/>
            <p:cNvSpPr>
              <a:spLocks noChangeShapeType="1"/>
            </p:cNvSpPr>
            <p:nvPr/>
          </p:nvSpPr>
          <p:spPr bwMode="auto">
            <a:xfrm flipV="1">
              <a:off x="7979553" y="1386850"/>
              <a:ext cx="0" cy="422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Line 247"/>
            <p:cNvSpPr>
              <a:spLocks noChangeShapeType="1"/>
            </p:cNvSpPr>
            <p:nvPr/>
          </p:nvSpPr>
          <p:spPr bwMode="auto">
            <a:xfrm>
              <a:off x="7979553" y="1809125"/>
              <a:ext cx="8128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Line 248"/>
            <p:cNvSpPr>
              <a:spLocks noChangeShapeType="1"/>
            </p:cNvSpPr>
            <p:nvPr/>
          </p:nvSpPr>
          <p:spPr bwMode="auto">
            <a:xfrm flipV="1">
              <a:off x="7979553" y="1386850"/>
              <a:ext cx="0" cy="422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Line 250"/>
            <p:cNvSpPr>
              <a:spLocks noChangeShapeType="1"/>
            </p:cNvSpPr>
            <p:nvPr/>
          </p:nvSpPr>
          <p:spPr bwMode="auto">
            <a:xfrm>
              <a:off x="7979553" y="1386850"/>
              <a:ext cx="0" cy="47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Line 252"/>
            <p:cNvSpPr>
              <a:spLocks noChangeShapeType="1"/>
            </p:cNvSpPr>
            <p:nvPr/>
          </p:nvSpPr>
          <p:spPr bwMode="auto">
            <a:xfrm flipV="1">
              <a:off x="8114490" y="1802775"/>
              <a:ext cx="0" cy="63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Rectangle 254"/>
            <p:cNvSpPr>
              <a:spLocks noChangeArrowheads="1"/>
            </p:cNvSpPr>
            <p:nvPr/>
          </p:nvSpPr>
          <p:spPr bwMode="auto">
            <a:xfrm>
              <a:off x="8108140" y="1813888"/>
              <a:ext cx="56" cy="84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37" name="Line 255"/>
            <p:cNvSpPr>
              <a:spLocks noChangeShapeType="1"/>
            </p:cNvSpPr>
            <p:nvPr/>
          </p:nvSpPr>
          <p:spPr bwMode="auto">
            <a:xfrm flipV="1">
              <a:off x="8249428" y="1802775"/>
              <a:ext cx="0" cy="63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Rectangle 257"/>
            <p:cNvSpPr>
              <a:spLocks noChangeArrowheads="1"/>
            </p:cNvSpPr>
            <p:nvPr/>
          </p:nvSpPr>
          <p:spPr bwMode="auto">
            <a:xfrm>
              <a:off x="8233553" y="1813888"/>
              <a:ext cx="56" cy="84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39" name="Line 258"/>
            <p:cNvSpPr>
              <a:spLocks noChangeShapeType="1"/>
            </p:cNvSpPr>
            <p:nvPr/>
          </p:nvSpPr>
          <p:spPr bwMode="auto">
            <a:xfrm flipV="1">
              <a:off x="8385953" y="1802775"/>
              <a:ext cx="0" cy="63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Rectangle 260"/>
            <p:cNvSpPr>
              <a:spLocks noChangeArrowheads="1"/>
            </p:cNvSpPr>
            <p:nvPr/>
          </p:nvSpPr>
          <p:spPr bwMode="auto">
            <a:xfrm>
              <a:off x="8370078" y="1813888"/>
              <a:ext cx="56" cy="84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41" name="Line 261"/>
            <p:cNvSpPr>
              <a:spLocks noChangeShapeType="1"/>
            </p:cNvSpPr>
            <p:nvPr/>
          </p:nvSpPr>
          <p:spPr bwMode="auto">
            <a:xfrm flipV="1">
              <a:off x="8522478" y="1802775"/>
              <a:ext cx="0" cy="63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Rectangle 263"/>
            <p:cNvSpPr>
              <a:spLocks noChangeArrowheads="1"/>
            </p:cNvSpPr>
            <p:nvPr/>
          </p:nvSpPr>
          <p:spPr bwMode="auto">
            <a:xfrm>
              <a:off x="8505015" y="1813888"/>
              <a:ext cx="34925" cy="84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43" name="Line 264"/>
            <p:cNvSpPr>
              <a:spLocks noChangeShapeType="1"/>
            </p:cNvSpPr>
            <p:nvPr/>
          </p:nvSpPr>
          <p:spPr bwMode="auto">
            <a:xfrm flipV="1">
              <a:off x="8657415" y="1802775"/>
              <a:ext cx="0" cy="63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Rectangle 266"/>
            <p:cNvSpPr>
              <a:spLocks noChangeArrowheads="1"/>
            </p:cNvSpPr>
            <p:nvPr/>
          </p:nvSpPr>
          <p:spPr bwMode="auto">
            <a:xfrm>
              <a:off x="8641540" y="1813888"/>
              <a:ext cx="56" cy="84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45" name="Rectangle 269"/>
            <p:cNvSpPr>
              <a:spLocks noChangeArrowheads="1"/>
            </p:cNvSpPr>
            <p:nvPr/>
          </p:nvSpPr>
          <p:spPr bwMode="auto">
            <a:xfrm>
              <a:off x="8776478" y="1813888"/>
              <a:ext cx="56" cy="84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46" name="Rectangle 290"/>
            <p:cNvSpPr>
              <a:spLocks noChangeArrowheads="1"/>
            </p:cNvSpPr>
            <p:nvPr/>
          </p:nvSpPr>
          <p:spPr bwMode="auto">
            <a:xfrm>
              <a:off x="7935103" y="1372563"/>
              <a:ext cx="56" cy="84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47" name="Line 293"/>
            <p:cNvSpPr>
              <a:spLocks noChangeShapeType="1"/>
            </p:cNvSpPr>
            <p:nvPr/>
          </p:nvSpPr>
          <p:spPr bwMode="auto">
            <a:xfrm flipH="1" flipV="1">
              <a:off x="7977965" y="1018550"/>
              <a:ext cx="1588" cy="7905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295"/>
            <p:cNvSpPr>
              <a:spLocks/>
            </p:cNvSpPr>
            <p:nvPr/>
          </p:nvSpPr>
          <p:spPr bwMode="auto">
            <a:xfrm>
              <a:off x="8085915" y="1386850"/>
              <a:ext cx="706438" cy="398463"/>
            </a:xfrm>
            <a:custGeom>
              <a:avLst/>
              <a:gdLst>
                <a:gd name="T0" fmla="*/ 0 w 1726"/>
                <a:gd name="T1" fmla="*/ 0 h 1312"/>
                <a:gd name="T2" fmla="*/ 2147483647 w 1726"/>
                <a:gd name="T3" fmla="*/ 2147483647 h 1312"/>
                <a:gd name="T4" fmla="*/ 2147483647 w 1726"/>
                <a:gd name="T5" fmla="*/ 2147483647 h 1312"/>
                <a:gd name="T6" fmla="*/ 2147483647 w 1726"/>
                <a:gd name="T7" fmla="*/ 2147483647 h 1312"/>
                <a:gd name="T8" fmla="*/ 2147483647 w 1726"/>
                <a:gd name="T9" fmla="*/ 2147483647 h 1312"/>
                <a:gd name="T10" fmla="*/ 2147483647 w 1726"/>
                <a:gd name="T11" fmla="*/ 2147483647 h 1312"/>
                <a:gd name="T12" fmla="*/ 2147483647 w 1726"/>
                <a:gd name="T13" fmla="*/ 2147483647 h 1312"/>
                <a:gd name="T14" fmla="*/ 2147483647 w 1726"/>
                <a:gd name="T15" fmla="*/ 2147483647 h 1312"/>
                <a:gd name="T16" fmla="*/ 2147483647 w 1726"/>
                <a:gd name="T17" fmla="*/ 2147483647 h 1312"/>
                <a:gd name="T18" fmla="*/ 2147483647 w 1726"/>
                <a:gd name="T19" fmla="*/ 2147483647 h 1312"/>
                <a:gd name="T20" fmla="*/ 2147483647 w 1726"/>
                <a:gd name="T21" fmla="*/ 2147483647 h 1312"/>
                <a:gd name="T22" fmla="*/ 2147483647 w 1726"/>
                <a:gd name="T23" fmla="*/ 2147483647 h 1312"/>
                <a:gd name="T24" fmla="*/ 2147483647 w 1726"/>
                <a:gd name="T25" fmla="*/ 2147483647 h 1312"/>
                <a:gd name="T26" fmla="*/ 2147483647 w 1726"/>
                <a:gd name="T27" fmla="*/ 2147483647 h 1312"/>
                <a:gd name="T28" fmla="*/ 2147483647 w 1726"/>
                <a:gd name="T29" fmla="*/ 2147483647 h 1312"/>
                <a:gd name="T30" fmla="*/ 2147483647 w 1726"/>
                <a:gd name="T31" fmla="*/ 2147483647 h 1312"/>
                <a:gd name="T32" fmla="*/ 2147483647 w 1726"/>
                <a:gd name="T33" fmla="*/ 2147483647 h 1312"/>
                <a:gd name="T34" fmla="*/ 2147483647 w 1726"/>
                <a:gd name="T35" fmla="*/ 2147483647 h 1312"/>
                <a:gd name="T36" fmla="*/ 2147483647 w 1726"/>
                <a:gd name="T37" fmla="*/ 2147483647 h 1312"/>
                <a:gd name="T38" fmla="*/ 2147483647 w 1726"/>
                <a:gd name="T39" fmla="*/ 2147483647 h 1312"/>
                <a:gd name="T40" fmla="*/ 2147483647 w 1726"/>
                <a:gd name="T41" fmla="*/ 2147483647 h 1312"/>
                <a:gd name="T42" fmla="*/ 2147483647 w 1726"/>
                <a:gd name="T43" fmla="*/ 2147483647 h 1312"/>
                <a:gd name="T44" fmla="*/ 2147483647 w 1726"/>
                <a:gd name="T45" fmla="*/ 2147483647 h 1312"/>
                <a:gd name="T46" fmla="*/ 2147483647 w 1726"/>
                <a:gd name="T47" fmla="*/ 2147483647 h 1312"/>
                <a:gd name="T48" fmla="*/ 2147483647 w 1726"/>
                <a:gd name="T49" fmla="*/ 2147483647 h 1312"/>
                <a:gd name="T50" fmla="*/ 2147483647 w 1726"/>
                <a:gd name="T51" fmla="*/ 2147483647 h 1312"/>
                <a:gd name="T52" fmla="*/ 2147483647 w 1726"/>
                <a:gd name="T53" fmla="*/ 2147483647 h 131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726"/>
                <a:gd name="T82" fmla="*/ 0 h 1312"/>
                <a:gd name="T83" fmla="*/ 1726 w 1726"/>
                <a:gd name="T84" fmla="*/ 1312 h 131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726" h="1312">
                  <a:moveTo>
                    <a:pt x="0" y="0"/>
                  </a:moveTo>
                  <a:lnTo>
                    <a:pt x="70" y="193"/>
                  </a:lnTo>
                  <a:lnTo>
                    <a:pt x="134" y="375"/>
                  </a:lnTo>
                  <a:lnTo>
                    <a:pt x="198" y="480"/>
                  </a:lnTo>
                  <a:lnTo>
                    <a:pt x="268" y="492"/>
                  </a:lnTo>
                  <a:lnTo>
                    <a:pt x="332" y="433"/>
                  </a:lnTo>
                  <a:lnTo>
                    <a:pt x="401" y="375"/>
                  </a:lnTo>
                  <a:lnTo>
                    <a:pt x="465" y="380"/>
                  </a:lnTo>
                  <a:lnTo>
                    <a:pt x="529" y="498"/>
                  </a:lnTo>
                  <a:lnTo>
                    <a:pt x="599" y="685"/>
                  </a:lnTo>
                  <a:lnTo>
                    <a:pt x="663" y="855"/>
                  </a:lnTo>
                  <a:lnTo>
                    <a:pt x="733" y="984"/>
                  </a:lnTo>
                  <a:lnTo>
                    <a:pt x="797" y="1078"/>
                  </a:lnTo>
                  <a:lnTo>
                    <a:pt x="861" y="1136"/>
                  </a:lnTo>
                  <a:lnTo>
                    <a:pt x="930" y="1183"/>
                  </a:lnTo>
                  <a:lnTo>
                    <a:pt x="994" y="1212"/>
                  </a:lnTo>
                  <a:lnTo>
                    <a:pt x="1064" y="1230"/>
                  </a:lnTo>
                  <a:lnTo>
                    <a:pt x="1128" y="1242"/>
                  </a:lnTo>
                  <a:lnTo>
                    <a:pt x="1192" y="1247"/>
                  </a:lnTo>
                  <a:lnTo>
                    <a:pt x="1262" y="1253"/>
                  </a:lnTo>
                  <a:lnTo>
                    <a:pt x="1325" y="1259"/>
                  </a:lnTo>
                  <a:lnTo>
                    <a:pt x="1395" y="1259"/>
                  </a:lnTo>
                  <a:lnTo>
                    <a:pt x="1459" y="1271"/>
                  </a:lnTo>
                  <a:lnTo>
                    <a:pt x="1523" y="1277"/>
                  </a:lnTo>
                  <a:lnTo>
                    <a:pt x="1593" y="1288"/>
                  </a:lnTo>
                  <a:lnTo>
                    <a:pt x="1657" y="1300"/>
                  </a:lnTo>
                  <a:lnTo>
                    <a:pt x="1726" y="1312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TextBox 360"/>
            <p:cNvSpPr txBox="1">
              <a:spLocks noChangeArrowheads="1"/>
            </p:cNvSpPr>
            <p:nvPr/>
          </p:nvSpPr>
          <p:spPr bwMode="auto">
            <a:xfrm>
              <a:off x="7968194" y="1866114"/>
              <a:ext cx="975824" cy="218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b="1">
                  <a:latin typeface="Calibri" pitchFamily="34" charset="0"/>
                </a:rPr>
                <a:t>Frequency (Hz)</a:t>
              </a:r>
            </a:p>
          </p:txBody>
        </p:sp>
        <p:sp>
          <p:nvSpPr>
            <p:cNvPr id="50" name="TextBox 365"/>
            <p:cNvSpPr txBox="1">
              <a:spLocks noChangeArrowheads="1"/>
            </p:cNvSpPr>
            <p:nvPr/>
          </p:nvSpPr>
          <p:spPr bwMode="auto">
            <a:xfrm rot="16200000">
              <a:off x="7514073" y="1374194"/>
              <a:ext cx="595992" cy="125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b="1" dirty="0" smtClean="0">
                  <a:latin typeface="Calibri" pitchFamily="34" charset="0"/>
                </a:rPr>
                <a:t>  Power </a:t>
              </a:r>
              <a:r>
                <a:rPr lang="en-GB" sz="1200" b="1" dirty="0">
                  <a:latin typeface="Calibri" pitchFamily="34" charset="0"/>
                </a:rPr>
                <a:t>(mV</a:t>
              </a:r>
              <a:r>
                <a:rPr lang="en-GB" sz="1200" b="1" baseline="30000" dirty="0">
                  <a:latin typeface="Calibri" pitchFamily="34" charset="0"/>
                </a:rPr>
                <a:t>2</a:t>
              </a:r>
              <a:r>
                <a:rPr lang="en-GB" sz="1200" b="1" dirty="0">
                  <a:latin typeface="Calibri" pitchFamily="34" charset="0"/>
                </a:rPr>
                <a:t>)</a:t>
              </a:r>
            </a:p>
          </p:txBody>
        </p:sp>
      </p:grpSp>
      <p:sp>
        <p:nvSpPr>
          <p:cNvPr id="51" name="49 CuadroTexto"/>
          <p:cNvSpPr txBox="1">
            <a:spLocks noChangeArrowheads="1"/>
          </p:cNvSpPr>
          <p:nvPr/>
        </p:nvSpPr>
        <p:spPr bwMode="auto">
          <a:xfrm>
            <a:off x="7646988" y="706438"/>
            <a:ext cx="1262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“theta”</a:t>
            </a:r>
          </a:p>
        </p:txBody>
      </p:sp>
      <p:sp>
        <p:nvSpPr>
          <p:cNvPr id="52" name="Freeform 295"/>
          <p:cNvSpPr>
            <a:spLocks/>
          </p:cNvSpPr>
          <p:nvPr/>
        </p:nvSpPr>
        <p:spPr bwMode="auto">
          <a:xfrm>
            <a:off x="7281863" y="1108075"/>
            <a:ext cx="1047750" cy="1166813"/>
          </a:xfrm>
          <a:custGeom>
            <a:avLst/>
            <a:gdLst>
              <a:gd name="T0" fmla="*/ 0 w 1726"/>
              <a:gd name="T1" fmla="*/ 0 h 1312"/>
              <a:gd name="T2" fmla="*/ 2147483647 w 1726"/>
              <a:gd name="T3" fmla="*/ 2147483647 h 1312"/>
              <a:gd name="T4" fmla="*/ 2147483647 w 1726"/>
              <a:gd name="T5" fmla="*/ 2147483647 h 1312"/>
              <a:gd name="T6" fmla="*/ 2147483647 w 1726"/>
              <a:gd name="T7" fmla="*/ 2147483647 h 1312"/>
              <a:gd name="T8" fmla="*/ 2147483647 w 1726"/>
              <a:gd name="T9" fmla="*/ 2147483647 h 1312"/>
              <a:gd name="T10" fmla="*/ 2147483647 w 1726"/>
              <a:gd name="T11" fmla="*/ 2147483647 h 1312"/>
              <a:gd name="T12" fmla="*/ 2147483647 w 1726"/>
              <a:gd name="T13" fmla="*/ 2147483647 h 1312"/>
              <a:gd name="T14" fmla="*/ 2147483647 w 1726"/>
              <a:gd name="T15" fmla="*/ 2147483647 h 1312"/>
              <a:gd name="T16" fmla="*/ 2147483647 w 1726"/>
              <a:gd name="T17" fmla="*/ 2147483647 h 1312"/>
              <a:gd name="T18" fmla="*/ 2147483647 w 1726"/>
              <a:gd name="T19" fmla="*/ 2147483647 h 1312"/>
              <a:gd name="T20" fmla="*/ 2147483647 w 1726"/>
              <a:gd name="T21" fmla="*/ 2147483647 h 1312"/>
              <a:gd name="T22" fmla="*/ 2147483647 w 1726"/>
              <a:gd name="T23" fmla="*/ 2147483647 h 1312"/>
              <a:gd name="T24" fmla="*/ 2147483647 w 1726"/>
              <a:gd name="T25" fmla="*/ 2147483647 h 1312"/>
              <a:gd name="T26" fmla="*/ 2147483647 w 1726"/>
              <a:gd name="T27" fmla="*/ 2147483647 h 1312"/>
              <a:gd name="T28" fmla="*/ 2147483647 w 1726"/>
              <a:gd name="T29" fmla="*/ 2147483647 h 1312"/>
              <a:gd name="T30" fmla="*/ 2147483647 w 1726"/>
              <a:gd name="T31" fmla="*/ 2147483647 h 1312"/>
              <a:gd name="T32" fmla="*/ 2147483647 w 1726"/>
              <a:gd name="T33" fmla="*/ 2147483647 h 1312"/>
              <a:gd name="T34" fmla="*/ 2147483647 w 1726"/>
              <a:gd name="T35" fmla="*/ 2147483647 h 1312"/>
              <a:gd name="T36" fmla="*/ 2147483647 w 1726"/>
              <a:gd name="T37" fmla="*/ 2147483647 h 1312"/>
              <a:gd name="T38" fmla="*/ 2147483647 w 1726"/>
              <a:gd name="T39" fmla="*/ 2147483647 h 1312"/>
              <a:gd name="T40" fmla="*/ 2147483647 w 1726"/>
              <a:gd name="T41" fmla="*/ 2147483647 h 1312"/>
              <a:gd name="T42" fmla="*/ 2147483647 w 1726"/>
              <a:gd name="T43" fmla="*/ 2147483647 h 1312"/>
              <a:gd name="T44" fmla="*/ 2147483647 w 1726"/>
              <a:gd name="T45" fmla="*/ 2147483647 h 1312"/>
              <a:gd name="T46" fmla="*/ 2147483647 w 1726"/>
              <a:gd name="T47" fmla="*/ 2147483647 h 1312"/>
              <a:gd name="T48" fmla="*/ 2147483647 w 1726"/>
              <a:gd name="T49" fmla="*/ 2147483647 h 1312"/>
              <a:gd name="T50" fmla="*/ 2147483647 w 1726"/>
              <a:gd name="T51" fmla="*/ 2147483647 h 1312"/>
              <a:gd name="T52" fmla="*/ 2147483647 w 1726"/>
              <a:gd name="T53" fmla="*/ 2147483647 h 131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726"/>
              <a:gd name="T82" fmla="*/ 0 h 1312"/>
              <a:gd name="T83" fmla="*/ 1726 w 1726"/>
              <a:gd name="T84" fmla="*/ 1312 h 1312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726" h="1312">
                <a:moveTo>
                  <a:pt x="0" y="0"/>
                </a:moveTo>
                <a:lnTo>
                  <a:pt x="70" y="193"/>
                </a:lnTo>
                <a:lnTo>
                  <a:pt x="134" y="375"/>
                </a:lnTo>
                <a:lnTo>
                  <a:pt x="198" y="480"/>
                </a:lnTo>
                <a:lnTo>
                  <a:pt x="268" y="492"/>
                </a:lnTo>
                <a:lnTo>
                  <a:pt x="332" y="433"/>
                </a:lnTo>
                <a:lnTo>
                  <a:pt x="401" y="375"/>
                </a:lnTo>
                <a:lnTo>
                  <a:pt x="465" y="380"/>
                </a:lnTo>
                <a:lnTo>
                  <a:pt x="529" y="498"/>
                </a:lnTo>
                <a:lnTo>
                  <a:pt x="599" y="685"/>
                </a:lnTo>
                <a:lnTo>
                  <a:pt x="663" y="855"/>
                </a:lnTo>
                <a:lnTo>
                  <a:pt x="733" y="984"/>
                </a:lnTo>
                <a:lnTo>
                  <a:pt x="797" y="1078"/>
                </a:lnTo>
                <a:lnTo>
                  <a:pt x="861" y="1136"/>
                </a:lnTo>
                <a:lnTo>
                  <a:pt x="930" y="1183"/>
                </a:lnTo>
                <a:lnTo>
                  <a:pt x="994" y="1212"/>
                </a:lnTo>
                <a:lnTo>
                  <a:pt x="1064" y="1230"/>
                </a:lnTo>
                <a:lnTo>
                  <a:pt x="1128" y="1242"/>
                </a:lnTo>
                <a:lnTo>
                  <a:pt x="1192" y="1247"/>
                </a:lnTo>
                <a:lnTo>
                  <a:pt x="1262" y="1253"/>
                </a:lnTo>
                <a:lnTo>
                  <a:pt x="1325" y="1259"/>
                </a:lnTo>
                <a:lnTo>
                  <a:pt x="1395" y="1259"/>
                </a:lnTo>
                <a:lnTo>
                  <a:pt x="1459" y="1271"/>
                </a:lnTo>
                <a:lnTo>
                  <a:pt x="1523" y="1277"/>
                </a:lnTo>
                <a:lnTo>
                  <a:pt x="1593" y="1288"/>
                </a:lnTo>
                <a:lnTo>
                  <a:pt x="1657" y="1300"/>
                </a:lnTo>
                <a:lnTo>
                  <a:pt x="1726" y="1312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cxnSp>
        <p:nvCxnSpPr>
          <p:cNvPr id="53" name="Straight Arrow Connector 52"/>
          <p:cNvCxnSpPr/>
          <p:nvPr/>
        </p:nvCxnSpPr>
        <p:spPr>
          <a:xfrm rot="5400000">
            <a:off x="7650162" y="1339851"/>
            <a:ext cx="512763" cy="1825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 bwMode="auto">
          <a:xfrm flipH="1" flipV="1">
            <a:off x="5549901" y="5019742"/>
            <a:ext cx="885977" cy="111205"/>
          </a:xfrm>
          <a:prstGeom prst="straightConnector1">
            <a:avLst/>
          </a:prstGeom>
          <a:ln w="25400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 descr="blue_brain_2.jpg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lum bright="33000" contrast="44000"/>
          </a:blip>
          <a:stretch>
            <a:fillRect/>
          </a:stretch>
        </p:blipFill>
        <p:spPr bwMode="auto">
          <a:xfrm>
            <a:off x="2763762" y="4030807"/>
            <a:ext cx="3879780" cy="2649393"/>
          </a:xfrm>
          <a:prstGeom prst="rect">
            <a:avLst/>
          </a:prstGeom>
          <a:effectLst>
            <a:outerShdw blurRad="165100" dist="50800" dir="7260000" sx="105000" sy="105000" algn="ctr" rotWithShape="0">
              <a:srgbClr val="000000">
                <a:alpha val="52000"/>
              </a:srgbClr>
            </a:outerShdw>
          </a:effectLst>
        </p:spPr>
      </p:pic>
      <p:sp>
        <p:nvSpPr>
          <p:cNvPr id="56" name="Oval 55"/>
          <p:cNvSpPr/>
          <p:nvPr/>
        </p:nvSpPr>
        <p:spPr>
          <a:xfrm>
            <a:off x="4273249" y="5312375"/>
            <a:ext cx="406398" cy="38764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/>
          <p:cNvSpPr/>
          <p:nvPr/>
        </p:nvSpPr>
        <p:spPr>
          <a:xfrm>
            <a:off x="5136847" y="4768088"/>
            <a:ext cx="377371" cy="37404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8" name="Straight Arrow Connector 57"/>
          <p:cNvCxnSpPr/>
          <p:nvPr/>
        </p:nvCxnSpPr>
        <p:spPr>
          <a:xfrm flipH="1" flipV="1">
            <a:off x="5482530" y="5015015"/>
            <a:ext cx="895291" cy="297360"/>
          </a:xfrm>
          <a:prstGeom prst="straightConnector1">
            <a:avLst/>
          </a:prstGeom>
          <a:ln w="25400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Arc 58"/>
          <p:cNvSpPr/>
          <p:nvPr/>
        </p:nvSpPr>
        <p:spPr>
          <a:xfrm rot="18248690">
            <a:off x="3972822" y="5177793"/>
            <a:ext cx="1503536" cy="625440"/>
          </a:xfrm>
          <a:prstGeom prst="arc">
            <a:avLst/>
          </a:prstGeom>
          <a:ln w="3810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Arc 59"/>
          <p:cNvSpPr/>
          <p:nvPr/>
        </p:nvSpPr>
        <p:spPr>
          <a:xfrm rot="7730488">
            <a:off x="4447860" y="4672252"/>
            <a:ext cx="1503536" cy="625440"/>
          </a:xfrm>
          <a:prstGeom prst="arc">
            <a:avLst/>
          </a:prstGeom>
          <a:ln w="38100">
            <a:solidFill>
              <a:schemeClr val="bg1">
                <a:lumMod val="9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Text Box 9"/>
          <p:cNvSpPr txBox="1">
            <a:spLocks noChangeArrowheads="1"/>
          </p:cNvSpPr>
          <p:nvPr/>
        </p:nvSpPr>
        <p:spPr bwMode="auto">
          <a:xfrm>
            <a:off x="6924103" y="5889599"/>
            <a:ext cx="1971117" cy="3139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06400" dist="50800" dir="5400000" sx="1000" sy="1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 sz="1600" smtClean="0">
                <a:solidFill>
                  <a:srgbClr val="FF0000"/>
                </a:solidFill>
                <a:latin typeface="+mn-lt"/>
              </a:rPr>
              <a:t>A Neural Mass Model</a:t>
            </a:r>
            <a:endParaRPr lang="en-GB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Oval 1"/>
          <p:cNvSpPr/>
          <p:nvPr/>
        </p:nvSpPr>
        <p:spPr>
          <a:xfrm>
            <a:off x="2060620" y="914400"/>
            <a:ext cx="940157" cy="13909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3" name="Oval 62"/>
          <p:cNvSpPr/>
          <p:nvPr/>
        </p:nvSpPr>
        <p:spPr>
          <a:xfrm>
            <a:off x="4546242" y="2446986"/>
            <a:ext cx="1970468" cy="3863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5975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Rectangle 2"/>
          <p:cNvSpPr>
            <a:spLocks noChangeArrowheads="1"/>
          </p:cNvSpPr>
          <p:nvPr/>
        </p:nvSpPr>
        <p:spPr bwMode="auto">
          <a:xfrm>
            <a:off x="289874" y="0"/>
            <a:ext cx="77724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GB" altLang="en-US" sz="2400" b="0" dirty="0" smtClean="0">
                <a:solidFill>
                  <a:schemeClr val="tx1"/>
                </a:solidFill>
                <a:latin typeface="+mn-lt"/>
              </a:rPr>
              <a:t>Data &amp; Hypotheses</a:t>
            </a:r>
            <a:endParaRPr lang="en-GB" altLang="en-US" sz="24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178" name="Rectangle 3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fi-FI" altLang="en-US" b="0">
              <a:solidFill>
                <a:schemeClr val="tx1"/>
              </a:solidFill>
            </a:endParaRPr>
          </a:p>
        </p:txBody>
      </p:sp>
      <p:sp>
        <p:nvSpPr>
          <p:cNvPr id="7179" name="Rectangle 5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fi-FI" altLang="en-US" b="0">
              <a:solidFill>
                <a:schemeClr val="tx1"/>
              </a:solidFill>
            </a:endParaRPr>
          </a:p>
        </p:txBody>
      </p:sp>
      <p:sp>
        <p:nvSpPr>
          <p:cNvPr id="71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fi-FI" altLang="en-US" b="0">
              <a:solidFill>
                <a:schemeClr val="tx1"/>
              </a:solidFill>
            </a:endParaRPr>
          </a:p>
        </p:txBody>
      </p:sp>
      <p:sp>
        <p:nvSpPr>
          <p:cNvPr id="718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fi-FI" altLang="en-US" b="0">
              <a:solidFill>
                <a:schemeClr val="tx1"/>
              </a:solidFill>
            </a:endParaRPr>
          </a:p>
        </p:txBody>
      </p:sp>
      <p:pic>
        <p:nvPicPr>
          <p:cNvPr id="7182" name="Picture 14" descr="dat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5" t="7222" r="20813" b="10945"/>
          <a:stretch>
            <a:fillRect/>
          </a:stretch>
        </p:blipFill>
        <p:spPr bwMode="auto">
          <a:xfrm>
            <a:off x="468313" y="2708275"/>
            <a:ext cx="28194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3" name="Rectangle 15"/>
          <p:cNvSpPr>
            <a:spLocks noChangeArrowheads="1"/>
          </p:cNvSpPr>
          <p:nvPr/>
        </p:nvSpPr>
        <p:spPr bwMode="auto">
          <a:xfrm>
            <a:off x="492125" y="2787650"/>
            <a:ext cx="806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r>
              <a:rPr lang="de-DE" altLang="en-US" b="0">
                <a:solidFill>
                  <a:schemeClr val="tx1"/>
                </a:solidFill>
              </a:rPr>
              <a:t>data </a:t>
            </a:r>
            <a:r>
              <a:rPr lang="de-DE" altLang="en-US" b="0" i="1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32139" name="Line 43"/>
          <p:cNvSpPr>
            <a:spLocks noChangeShapeType="1"/>
          </p:cNvSpPr>
          <p:nvPr/>
        </p:nvSpPr>
        <p:spPr bwMode="auto">
          <a:xfrm>
            <a:off x="3276600" y="4076700"/>
            <a:ext cx="863600" cy="10080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3348038" y="1557338"/>
            <a:ext cx="4462462" cy="4464050"/>
            <a:chOff x="2109" y="981"/>
            <a:chExt cx="2811" cy="2812"/>
          </a:xfrm>
        </p:grpSpPr>
        <p:graphicFrame>
          <p:nvGraphicFramePr>
            <p:cNvPr id="132100" name="Object 4"/>
            <p:cNvGraphicFramePr>
              <a:graphicFrameLocks noChangeAspect="1"/>
            </p:cNvGraphicFramePr>
            <p:nvPr/>
          </p:nvGraphicFramePr>
          <p:xfrm>
            <a:off x="3871" y="1054"/>
            <a:ext cx="683" cy="2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326" name="Equation" r:id="rId5" imgW="571320" imgH="215640" progId="Equation.3">
                    <p:embed/>
                  </p:oleObj>
                </mc:Choice>
                <mc:Fallback>
                  <p:oleObj name="Equation" r:id="rId5" imgW="5713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1" y="1054"/>
                          <a:ext cx="683" cy="25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205" name="Rectangle 7"/>
            <p:cNvSpPr>
              <a:spLocks noChangeArrowheads="1"/>
            </p:cNvSpPr>
            <p:nvPr/>
          </p:nvSpPr>
          <p:spPr bwMode="auto">
            <a:xfrm>
              <a:off x="2426" y="1064"/>
              <a:ext cx="99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/>
              <a:r>
                <a:rPr lang="de-DE" altLang="en-US" b="0">
                  <a:solidFill>
                    <a:schemeClr val="tx1"/>
                  </a:solidFill>
                </a:rPr>
                <a:t>Model </a:t>
              </a:r>
              <a:r>
                <a:rPr lang="de-DE" altLang="en-US" b="0" i="1">
                  <a:solidFill>
                    <a:schemeClr val="tx1"/>
                  </a:solidFill>
                </a:rPr>
                <a:t>1</a:t>
              </a:r>
              <a:endParaRPr lang="en-GB" altLang="en-US" b="0" i="1">
                <a:solidFill>
                  <a:schemeClr val="tx1"/>
                </a:solidFill>
              </a:endParaRPr>
            </a:p>
          </p:txBody>
        </p:sp>
        <p:sp>
          <p:nvSpPr>
            <p:cNvPr id="7206" name="Line 24"/>
            <p:cNvSpPr>
              <a:spLocks noChangeShapeType="1"/>
            </p:cNvSpPr>
            <p:nvPr/>
          </p:nvSpPr>
          <p:spPr bwMode="auto">
            <a:xfrm>
              <a:off x="3288" y="1207"/>
              <a:ext cx="39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7" name="Rectangle 27"/>
            <p:cNvSpPr>
              <a:spLocks noChangeArrowheads="1"/>
            </p:cNvSpPr>
            <p:nvPr/>
          </p:nvSpPr>
          <p:spPr bwMode="auto">
            <a:xfrm>
              <a:off x="2426" y="2025"/>
              <a:ext cx="99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/>
              <a:r>
                <a:rPr lang="de-DE" altLang="en-US" b="0">
                  <a:solidFill>
                    <a:schemeClr val="tx1"/>
                  </a:solidFill>
                </a:rPr>
                <a:t>Model </a:t>
              </a:r>
              <a:r>
                <a:rPr lang="de-DE" altLang="en-US" b="0" i="1">
                  <a:solidFill>
                    <a:schemeClr val="tx1"/>
                  </a:solidFill>
                </a:rPr>
                <a:t>2</a:t>
              </a:r>
              <a:endParaRPr lang="en-GB" altLang="en-US" b="0" i="1">
                <a:solidFill>
                  <a:schemeClr val="tx1"/>
                </a:solidFill>
              </a:endParaRPr>
            </a:p>
          </p:txBody>
        </p:sp>
        <p:sp>
          <p:nvSpPr>
            <p:cNvPr id="7208" name="Rectangle 30"/>
            <p:cNvSpPr>
              <a:spLocks noChangeArrowheads="1"/>
            </p:cNvSpPr>
            <p:nvPr/>
          </p:nvSpPr>
          <p:spPr bwMode="auto">
            <a:xfrm rot="5400000">
              <a:off x="2480" y="2644"/>
              <a:ext cx="99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/>
              <a:r>
                <a:rPr lang="de-DE" altLang="en-US" sz="2400">
                  <a:solidFill>
                    <a:schemeClr val="tx1"/>
                  </a:solidFill>
                </a:rPr>
                <a:t>...</a:t>
              </a:r>
              <a:endParaRPr lang="en-GB" altLang="en-US" sz="2400" i="1">
                <a:solidFill>
                  <a:schemeClr val="tx1"/>
                </a:solidFill>
              </a:endParaRPr>
            </a:p>
          </p:txBody>
        </p:sp>
        <p:sp>
          <p:nvSpPr>
            <p:cNvPr id="7209" name="Rectangle 31"/>
            <p:cNvSpPr>
              <a:spLocks noChangeArrowheads="1"/>
            </p:cNvSpPr>
            <p:nvPr/>
          </p:nvSpPr>
          <p:spPr bwMode="auto">
            <a:xfrm>
              <a:off x="2426" y="3158"/>
              <a:ext cx="99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/>
              <a:r>
                <a:rPr lang="de-DE" altLang="en-US" b="0">
                  <a:solidFill>
                    <a:schemeClr val="tx1"/>
                  </a:solidFill>
                </a:rPr>
                <a:t>Model </a:t>
              </a:r>
              <a:r>
                <a:rPr lang="de-DE" altLang="en-US" b="0" i="1">
                  <a:solidFill>
                    <a:schemeClr val="tx1"/>
                  </a:solidFill>
                </a:rPr>
                <a:t>n</a:t>
              </a:r>
              <a:endParaRPr lang="en-GB" altLang="en-US" b="0" i="1">
                <a:solidFill>
                  <a:schemeClr val="tx1"/>
                </a:solidFill>
              </a:endParaRPr>
            </a:p>
          </p:txBody>
        </p:sp>
        <p:sp>
          <p:nvSpPr>
            <p:cNvPr id="7210" name="Line 32"/>
            <p:cNvSpPr>
              <a:spLocks noChangeShapeType="1"/>
            </p:cNvSpPr>
            <p:nvPr/>
          </p:nvSpPr>
          <p:spPr bwMode="auto">
            <a:xfrm flipV="1">
              <a:off x="3288" y="2160"/>
              <a:ext cx="415" cy="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1" name="Line 35"/>
            <p:cNvSpPr>
              <a:spLocks noChangeShapeType="1"/>
            </p:cNvSpPr>
            <p:nvPr/>
          </p:nvSpPr>
          <p:spPr bwMode="auto">
            <a:xfrm>
              <a:off x="3288" y="3301"/>
              <a:ext cx="397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2132" name="Object 36"/>
            <p:cNvGraphicFramePr>
              <a:graphicFrameLocks noChangeAspect="1"/>
            </p:cNvGraphicFramePr>
            <p:nvPr/>
          </p:nvGraphicFramePr>
          <p:xfrm>
            <a:off x="3833" y="1979"/>
            <a:ext cx="698" cy="2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327" name="Equation" r:id="rId7" imgW="583920" imgH="215640" progId="Equation.3">
                    <p:embed/>
                  </p:oleObj>
                </mc:Choice>
                <mc:Fallback>
                  <p:oleObj name="Equation" r:id="rId7" imgW="5839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33" y="1979"/>
                          <a:ext cx="698" cy="25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2135" name="Object 39"/>
            <p:cNvGraphicFramePr>
              <a:graphicFrameLocks noChangeAspect="1"/>
            </p:cNvGraphicFramePr>
            <p:nvPr/>
          </p:nvGraphicFramePr>
          <p:xfrm>
            <a:off x="3841" y="3148"/>
            <a:ext cx="713" cy="2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328" name="Equation" r:id="rId9" imgW="596880" imgH="228600" progId="Equation.3">
                    <p:embed/>
                  </p:oleObj>
                </mc:Choice>
                <mc:Fallback>
                  <p:oleObj name="Equation" r:id="rId9" imgW="5968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1" y="3148"/>
                          <a:ext cx="713" cy="26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212" name="Line 40"/>
            <p:cNvSpPr>
              <a:spLocks noChangeShapeType="1"/>
            </p:cNvSpPr>
            <p:nvPr/>
          </p:nvSpPr>
          <p:spPr bwMode="auto">
            <a:xfrm flipV="1">
              <a:off x="2109" y="1253"/>
              <a:ext cx="453" cy="40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3" name="Line 41"/>
            <p:cNvSpPr>
              <a:spLocks noChangeShapeType="1"/>
            </p:cNvSpPr>
            <p:nvPr/>
          </p:nvSpPr>
          <p:spPr bwMode="auto">
            <a:xfrm>
              <a:off x="2109" y="2160"/>
              <a:ext cx="49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4" name="AutoShape 47"/>
            <p:cNvSpPr>
              <a:spLocks/>
            </p:cNvSpPr>
            <p:nvPr/>
          </p:nvSpPr>
          <p:spPr bwMode="auto">
            <a:xfrm flipH="1">
              <a:off x="4513" y="981"/>
              <a:ext cx="407" cy="2812"/>
            </a:xfrm>
            <a:prstGeom prst="leftBrace">
              <a:avLst>
                <a:gd name="adj1" fmla="val 57576"/>
                <a:gd name="adj2" fmla="val 50000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 eaLnBrk="1" hangingPunct="1"/>
              <a:endParaRPr lang="fi-FI" altLang="en-US" b="0">
                <a:solidFill>
                  <a:schemeClr val="tx1"/>
                </a:solidFill>
              </a:endParaRPr>
            </a:p>
          </p:txBody>
        </p:sp>
        <p:graphicFrame>
          <p:nvGraphicFramePr>
            <p:cNvPr id="132146" name="Object 50"/>
            <p:cNvGraphicFramePr>
              <a:graphicFrameLocks noChangeAspect="1"/>
            </p:cNvGraphicFramePr>
            <p:nvPr/>
          </p:nvGraphicFramePr>
          <p:xfrm>
            <a:off x="3833" y="1298"/>
            <a:ext cx="862" cy="2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329" name="Equation" r:id="rId11" imgW="723600" imgH="215640" progId="Equation.3">
                    <p:embed/>
                  </p:oleObj>
                </mc:Choice>
                <mc:Fallback>
                  <p:oleObj name="Equation" r:id="rId11" imgW="72360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33" y="1298"/>
                          <a:ext cx="862" cy="2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2147" name="Object 51"/>
            <p:cNvGraphicFramePr>
              <a:graphicFrameLocks noChangeAspect="1"/>
            </p:cNvGraphicFramePr>
            <p:nvPr/>
          </p:nvGraphicFramePr>
          <p:xfrm>
            <a:off x="3826" y="2251"/>
            <a:ext cx="877" cy="2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330" name="Equation" r:id="rId13" imgW="736560" imgH="215640" progId="Equation.3">
                    <p:embed/>
                  </p:oleObj>
                </mc:Choice>
                <mc:Fallback>
                  <p:oleObj name="Equation" r:id="rId13" imgW="73656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26" y="2251"/>
                          <a:ext cx="877" cy="2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2148" name="Object 52"/>
            <p:cNvGraphicFramePr>
              <a:graphicFrameLocks noChangeAspect="1"/>
            </p:cNvGraphicFramePr>
            <p:nvPr/>
          </p:nvGraphicFramePr>
          <p:xfrm>
            <a:off x="3826" y="3378"/>
            <a:ext cx="877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331" name="Equation" r:id="rId15" imgW="736560" imgH="228600" progId="Equation.3">
                    <p:embed/>
                  </p:oleObj>
                </mc:Choice>
                <mc:Fallback>
                  <p:oleObj name="Equation" r:id="rId15" imgW="73656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26" y="3378"/>
                          <a:ext cx="877" cy="2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7559675" y="2349500"/>
            <a:ext cx="1584325" cy="1435100"/>
            <a:chOff x="4762" y="1480"/>
            <a:chExt cx="998" cy="904"/>
          </a:xfrm>
        </p:grpSpPr>
        <p:sp>
          <p:nvSpPr>
            <p:cNvPr id="7204" name="Rectangle 48"/>
            <p:cNvSpPr>
              <a:spLocks noChangeArrowheads="1"/>
            </p:cNvSpPr>
            <p:nvPr/>
          </p:nvSpPr>
          <p:spPr bwMode="auto">
            <a:xfrm>
              <a:off x="4762" y="1480"/>
              <a:ext cx="99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/>
              <a:r>
                <a:rPr lang="de-DE" altLang="en-US">
                  <a:solidFill>
                    <a:schemeClr val="tx1"/>
                  </a:solidFill>
                </a:rPr>
                <a:t>Model selection:</a:t>
              </a:r>
              <a:endParaRPr lang="de-DE" altLang="en-US" b="0">
                <a:solidFill>
                  <a:schemeClr val="tx1"/>
                </a:solidFill>
              </a:endParaRPr>
            </a:p>
          </p:txBody>
        </p:sp>
        <p:graphicFrame>
          <p:nvGraphicFramePr>
            <p:cNvPr id="132149" name="Object 53"/>
            <p:cNvGraphicFramePr>
              <a:graphicFrameLocks noChangeAspect="1"/>
            </p:cNvGraphicFramePr>
            <p:nvPr/>
          </p:nvGraphicFramePr>
          <p:xfrm>
            <a:off x="4967" y="2115"/>
            <a:ext cx="683" cy="2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332" name="Equation" r:id="rId17" imgW="571320" imgH="228600" progId="Equation.3">
                    <p:embed/>
                  </p:oleObj>
                </mc:Choice>
                <mc:Fallback>
                  <p:oleObj name="Equation" r:id="rId17" imgW="57132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7" y="2115"/>
                          <a:ext cx="683" cy="26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2141" name="Text Box 45"/>
          <p:cNvSpPr txBox="1">
            <a:spLocks noChangeArrowheads="1"/>
          </p:cNvSpPr>
          <p:nvPr/>
        </p:nvSpPr>
        <p:spPr bwMode="auto">
          <a:xfrm>
            <a:off x="1393825" y="6553200"/>
            <a:ext cx="655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400">
                <a:solidFill>
                  <a:schemeClr val="tx1"/>
                </a:solidFill>
              </a:rPr>
              <a:t>best?</a:t>
            </a:r>
          </a:p>
        </p:txBody>
      </p:sp>
      <p:pic>
        <p:nvPicPr>
          <p:cNvPr id="7188" name="Picture 4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7" t="71506" r="71669" b="8549"/>
          <a:stretch>
            <a:fillRect/>
          </a:stretch>
        </p:blipFill>
        <p:spPr bwMode="auto">
          <a:xfrm>
            <a:off x="355600" y="5797550"/>
            <a:ext cx="8826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9" name="Oval 35"/>
          <p:cNvSpPr>
            <a:spLocks noChangeArrowheads="1"/>
          </p:cNvSpPr>
          <p:nvPr/>
        </p:nvSpPr>
        <p:spPr bwMode="auto">
          <a:xfrm>
            <a:off x="228600" y="4616450"/>
            <a:ext cx="388938" cy="330200"/>
          </a:xfrm>
          <a:prstGeom prst="ellipse">
            <a:avLst/>
          </a:prstGeom>
          <a:solidFill>
            <a:schemeClr val="bg2"/>
          </a:solidFill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000">
                <a:solidFill>
                  <a:schemeClr val="bg1"/>
                </a:solidFill>
              </a:rPr>
              <a:t>STG</a:t>
            </a:r>
          </a:p>
        </p:txBody>
      </p:sp>
      <p:sp>
        <p:nvSpPr>
          <p:cNvPr id="7190" name="Oval 36"/>
          <p:cNvSpPr>
            <a:spLocks noChangeArrowheads="1"/>
          </p:cNvSpPr>
          <p:nvPr/>
        </p:nvSpPr>
        <p:spPr bwMode="auto">
          <a:xfrm>
            <a:off x="1062038" y="4619625"/>
            <a:ext cx="388937" cy="330200"/>
          </a:xfrm>
          <a:prstGeom prst="ellipse">
            <a:avLst/>
          </a:prstGeom>
          <a:solidFill>
            <a:schemeClr val="bg2"/>
          </a:solidFill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000">
                <a:solidFill>
                  <a:schemeClr val="bg1"/>
                </a:solidFill>
              </a:rPr>
              <a:t>STG</a:t>
            </a:r>
          </a:p>
        </p:txBody>
      </p:sp>
      <p:sp>
        <p:nvSpPr>
          <p:cNvPr id="7191" name="Oval 37"/>
          <p:cNvSpPr>
            <a:spLocks noChangeArrowheads="1"/>
          </p:cNvSpPr>
          <p:nvPr/>
        </p:nvSpPr>
        <p:spPr bwMode="auto">
          <a:xfrm>
            <a:off x="241300" y="5357812"/>
            <a:ext cx="388938" cy="330200"/>
          </a:xfrm>
          <a:prstGeom prst="ellipse">
            <a:avLst/>
          </a:prstGeom>
          <a:solidFill>
            <a:schemeClr val="bg2"/>
          </a:solidFill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000">
                <a:solidFill>
                  <a:schemeClr val="bg1"/>
                </a:solidFill>
              </a:rPr>
              <a:t>A1</a:t>
            </a:r>
          </a:p>
        </p:txBody>
      </p:sp>
      <p:sp>
        <p:nvSpPr>
          <p:cNvPr id="7192" name="Oval 38"/>
          <p:cNvSpPr>
            <a:spLocks noChangeArrowheads="1"/>
          </p:cNvSpPr>
          <p:nvPr/>
        </p:nvSpPr>
        <p:spPr bwMode="auto">
          <a:xfrm>
            <a:off x="1074738" y="5360987"/>
            <a:ext cx="388937" cy="330200"/>
          </a:xfrm>
          <a:prstGeom prst="ellipse">
            <a:avLst/>
          </a:prstGeom>
          <a:solidFill>
            <a:schemeClr val="bg2"/>
          </a:solidFill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000">
                <a:solidFill>
                  <a:schemeClr val="bg1"/>
                </a:solidFill>
              </a:rPr>
              <a:t>A1</a:t>
            </a:r>
          </a:p>
        </p:txBody>
      </p:sp>
      <p:sp>
        <p:nvSpPr>
          <p:cNvPr id="7193" name="Line 39"/>
          <p:cNvSpPr>
            <a:spLocks noChangeShapeType="1"/>
          </p:cNvSpPr>
          <p:nvPr/>
        </p:nvSpPr>
        <p:spPr bwMode="auto">
          <a:xfrm flipV="1">
            <a:off x="474663" y="4995862"/>
            <a:ext cx="3175" cy="315913"/>
          </a:xfrm>
          <a:prstGeom prst="line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4" name="Line 40"/>
          <p:cNvSpPr>
            <a:spLocks noChangeShapeType="1"/>
          </p:cNvSpPr>
          <p:nvPr/>
        </p:nvSpPr>
        <p:spPr bwMode="auto">
          <a:xfrm flipV="1">
            <a:off x="1214438" y="4992687"/>
            <a:ext cx="3175" cy="323850"/>
          </a:xfrm>
          <a:prstGeom prst="line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5" name="Line 41"/>
          <p:cNvSpPr>
            <a:spLocks noChangeShapeType="1"/>
          </p:cNvSpPr>
          <p:nvPr/>
        </p:nvSpPr>
        <p:spPr bwMode="auto">
          <a:xfrm flipV="1">
            <a:off x="1319213" y="4979987"/>
            <a:ext cx="3175" cy="325438"/>
          </a:xfrm>
          <a:prstGeom prst="line">
            <a:avLst/>
          </a:prstGeom>
          <a:noFill/>
          <a:ln w="25400">
            <a:solidFill>
              <a:srgbClr val="333333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6" name="Line 42"/>
          <p:cNvSpPr>
            <a:spLocks noChangeShapeType="1"/>
          </p:cNvSpPr>
          <p:nvPr/>
        </p:nvSpPr>
        <p:spPr bwMode="auto">
          <a:xfrm flipV="1">
            <a:off x="373063" y="4994275"/>
            <a:ext cx="6350" cy="341312"/>
          </a:xfrm>
          <a:prstGeom prst="line">
            <a:avLst/>
          </a:prstGeom>
          <a:noFill/>
          <a:ln w="25400">
            <a:solidFill>
              <a:srgbClr val="333333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59"/>
          <p:cNvGrpSpPr>
            <a:grpSpLocks/>
          </p:cNvGrpSpPr>
          <p:nvPr/>
        </p:nvGrpSpPr>
        <p:grpSpPr bwMode="auto">
          <a:xfrm>
            <a:off x="2016125" y="4716462"/>
            <a:ext cx="1222375" cy="1835150"/>
            <a:chOff x="1270" y="2777"/>
            <a:chExt cx="770" cy="1156"/>
          </a:xfrm>
        </p:grpSpPr>
        <p:pic>
          <p:nvPicPr>
            <p:cNvPr id="7198" name="Picture 44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7" t="71506" r="71669" b="8549"/>
            <a:stretch>
              <a:fillRect/>
            </a:stretch>
          </p:blipFill>
          <p:spPr bwMode="auto">
            <a:xfrm>
              <a:off x="1342" y="3519"/>
              <a:ext cx="556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9" name="Oval 52"/>
            <p:cNvSpPr>
              <a:spLocks noChangeArrowheads="1"/>
            </p:cNvSpPr>
            <p:nvPr/>
          </p:nvSpPr>
          <p:spPr bwMode="auto">
            <a:xfrm>
              <a:off x="1787" y="2777"/>
              <a:ext cx="245" cy="208"/>
            </a:xfrm>
            <a:prstGeom prst="ellipse">
              <a:avLst/>
            </a:prstGeom>
            <a:solidFill>
              <a:schemeClr val="bg2"/>
            </a:solidFill>
            <a:ln w="38100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GB" altLang="en-US" sz="1000" dirty="0">
                  <a:solidFill>
                    <a:schemeClr val="bg1"/>
                  </a:solidFill>
                </a:rPr>
                <a:t>STG</a:t>
              </a:r>
            </a:p>
          </p:txBody>
        </p:sp>
        <p:sp>
          <p:nvSpPr>
            <p:cNvPr id="7200" name="Oval 53"/>
            <p:cNvSpPr>
              <a:spLocks noChangeArrowheads="1"/>
            </p:cNvSpPr>
            <p:nvPr/>
          </p:nvSpPr>
          <p:spPr bwMode="auto">
            <a:xfrm>
              <a:off x="1270" y="3242"/>
              <a:ext cx="245" cy="208"/>
            </a:xfrm>
            <a:prstGeom prst="ellipse">
              <a:avLst/>
            </a:prstGeom>
            <a:solidFill>
              <a:schemeClr val="bg2"/>
            </a:solidFill>
            <a:ln w="38100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GB" altLang="en-US" sz="1000">
                  <a:solidFill>
                    <a:schemeClr val="bg1"/>
                  </a:solidFill>
                </a:rPr>
                <a:t>A1</a:t>
              </a:r>
            </a:p>
          </p:txBody>
        </p:sp>
        <p:sp>
          <p:nvSpPr>
            <p:cNvPr id="7201" name="Oval 54"/>
            <p:cNvSpPr>
              <a:spLocks noChangeArrowheads="1"/>
            </p:cNvSpPr>
            <p:nvPr/>
          </p:nvSpPr>
          <p:spPr bwMode="auto">
            <a:xfrm>
              <a:off x="1795" y="3244"/>
              <a:ext cx="245" cy="208"/>
            </a:xfrm>
            <a:prstGeom prst="ellipse">
              <a:avLst/>
            </a:prstGeom>
            <a:solidFill>
              <a:schemeClr val="bg2"/>
            </a:solidFill>
            <a:ln w="38100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GB" altLang="en-US" sz="1000">
                  <a:solidFill>
                    <a:schemeClr val="bg1"/>
                  </a:solidFill>
                </a:rPr>
                <a:t>A1</a:t>
              </a:r>
            </a:p>
          </p:txBody>
        </p:sp>
        <p:sp>
          <p:nvSpPr>
            <p:cNvPr id="7202" name="Line 56"/>
            <p:cNvSpPr>
              <a:spLocks noChangeShapeType="1"/>
            </p:cNvSpPr>
            <p:nvPr/>
          </p:nvSpPr>
          <p:spPr bwMode="auto">
            <a:xfrm flipV="1">
              <a:off x="1883" y="3012"/>
              <a:ext cx="2" cy="204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Line 57"/>
            <p:cNvSpPr>
              <a:spLocks noChangeShapeType="1"/>
            </p:cNvSpPr>
            <p:nvPr/>
          </p:nvSpPr>
          <p:spPr bwMode="auto">
            <a:xfrm flipV="1">
              <a:off x="1949" y="3004"/>
              <a:ext cx="2" cy="205"/>
            </a:xfrm>
            <a:prstGeom prst="line">
              <a:avLst/>
            </a:prstGeom>
            <a:noFill/>
            <a:ln w="25400">
              <a:solidFill>
                <a:srgbClr val="333333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95926" y="1838227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Event-Related Potentials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11084" y="2601798"/>
            <a:ext cx="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274948" y="4147794"/>
            <a:ext cx="922256" cy="1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 rot="16200000">
            <a:off x="-230673" y="3365973"/>
            <a:ext cx="830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Channels</a:t>
            </a:r>
            <a:endParaRPr lang="en-US" sz="1200" dirty="0"/>
          </a:p>
        </p:txBody>
      </p:sp>
      <p:sp>
        <p:nvSpPr>
          <p:cNvPr id="54" name="TextBox 53"/>
          <p:cNvSpPr txBox="1"/>
          <p:nvPr/>
        </p:nvSpPr>
        <p:spPr>
          <a:xfrm>
            <a:off x="1137784" y="4149969"/>
            <a:ext cx="520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Time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3188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Rectangle 2"/>
          <p:cNvSpPr>
            <a:spLocks noChangeArrowheads="1"/>
          </p:cNvSpPr>
          <p:nvPr/>
        </p:nvSpPr>
        <p:spPr bwMode="auto">
          <a:xfrm>
            <a:off x="407019" y="0"/>
            <a:ext cx="77724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GB" altLang="en-US" sz="2400" b="0" dirty="0" smtClean="0">
                <a:solidFill>
                  <a:schemeClr val="tx1"/>
                </a:solidFill>
                <a:latin typeface="+mn-lt"/>
              </a:rPr>
              <a:t>Data &amp; Hypotheses</a:t>
            </a:r>
            <a:endParaRPr lang="en-GB" altLang="en-US" sz="24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178" name="Rectangle 3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fi-FI" altLang="en-US" b="0">
              <a:solidFill>
                <a:schemeClr val="tx1"/>
              </a:solidFill>
            </a:endParaRPr>
          </a:p>
        </p:txBody>
      </p:sp>
      <p:sp>
        <p:nvSpPr>
          <p:cNvPr id="7179" name="Rectangle 5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fi-FI" altLang="en-US" b="0">
              <a:solidFill>
                <a:schemeClr val="tx1"/>
              </a:solidFill>
            </a:endParaRPr>
          </a:p>
        </p:txBody>
      </p:sp>
      <p:sp>
        <p:nvSpPr>
          <p:cNvPr id="71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fi-FI" altLang="en-US" b="0">
              <a:solidFill>
                <a:schemeClr val="tx1"/>
              </a:solidFill>
            </a:endParaRPr>
          </a:p>
        </p:txBody>
      </p:sp>
      <p:sp>
        <p:nvSpPr>
          <p:cNvPr id="718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fi-FI" altLang="en-US" b="0">
              <a:solidFill>
                <a:schemeClr val="tx1"/>
              </a:solidFill>
            </a:endParaRPr>
          </a:p>
        </p:txBody>
      </p:sp>
      <p:sp>
        <p:nvSpPr>
          <p:cNvPr id="132139" name="Line 43"/>
          <p:cNvSpPr>
            <a:spLocks noChangeShapeType="1"/>
          </p:cNvSpPr>
          <p:nvPr/>
        </p:nvSpPr>
        <p:spPr bwMode="auto">
          <a:xfrm>
            <a:off x="3276600" y="4076700"/>
            <a:ext cx="863600" cy="10080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3348038" y="1557338"/>
            <a:ext cx="4462462" cy="4464050"/>
            <a:chOff x="2109" y="981"/>
            <a:chExt cx="2811" cy="2812"/>
          </a:xfrm>
        </p:grpSpPr>
        <p:graphicFrame>
          <p:nvGraphicFramePr>
            <p:cNvPr id="132100" name="Object 4"/>
            <p:cNvGraphicFramePr>
              <a:graphicFrameLocks noChangeAspect="1"/>
            </p:cNvGraphicFramePr>
            <p:nvPr/>
          </p:nvGraphicFramePr>
          <p:xfrm>
            <a:off x="3871" y="1054"/>
            <a:ext cx="683" cy="2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7350" name="Equation" r:id="rId4" imgW="571320" imgH="215640" progId="Equation.3">
                    <p:embed/>
                  </p:oleObj>
                </mc:Choice>
                <mc:Fallback>
                  <p:oleObj name="Equation" r:id="rId4" imgW="5713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1" y="1054"/>
                          <a:ext cx="683" cy="25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205" name="Rectangle 7"/>
            <p:cNvSpPr>
              <a:spLocks noChangeArrowheads="1"/>
            </p:cNvSpPr>
            <p:nvPr/>
          </p:nvSpPr>
          <p:spPr bwMode="auto">
            <a:xfrm>
              <a:off x="2426" y="1064"/>
              <a:ext cx="99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/>
              <a:r>
                <a:rPr lang="de-DE" altLang="en-US" b="0">
                  <a:solidFill>
                    <a:schemeClr val="tx1"/>
                  </a:solidFill>
                </a:rPr>
                <a:t>Model </a:t>
              </a:r>
              <a:r>
                <a:rPr lang="de-DE" altLang="en-US" b="0" i="1">
                  <a:solidFill>
                    <a:schemeClr val="tx1"/>
                  </a:solidFill>
                </a:rPr>
                <a:t>1</a:t>
              </a:r>
              <a:endParaRPr lang="en-GB" altLang="en-US" b="0" i="1">
                <a:solidFill>
                  <a:schemeClr val="tx1"/>
                </a:solidFill>
              </a:endParaRPr>
            </a:p>
          </p:txBody>
        </p:sp>
        <p:sp>
          <p:nvSpPr>
            <p:cNvPr id="7206" name="Line 24"/>
            <p:cNvSpPr>
              <a:spLocks noChangeShapeType="1"/>
            </p:cNvSpPr>
            <p:nvPr/>
          </p:nvSpPr>
          <p:spPr bwMode="auto">
            <a:xfrm>
              <a:off x="3288" y="1207"/>
              <a:ext cx="39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7" name="Rectangle 27"/>
            <p:cNvSpPr>
              <a:spLocks noChangeArrowheads="1"/>
            </p:cNvSpPr>
            <p:nvPr/>
          </p:nvSpPr>
          <p:spPr bwMode="auto">
            <a:xfrm>
              <a:off x="2426" y="2025"/>
              <a:ext cx="99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/>
              <a:r>
                <a:rPr lang="de-DE" altLang="en-US" b="0">
                  <a:solidFill>
                    <a:schemeClr val="tx1"/>
                  </a:solidFill>
                </a:rPr>
                <a:t>Model </a:t>
              </a:r>
              <a:r>
                <a:rPr lang="de-DE" altLang="en-US" b="0" i="1">
                  <a:solidFill>
                    <a:schemeClr val="tx1"/>
                  </a:solidFill>
                </a:rPr>
                <a:t>2</a:t>
              </a:r>
              <a:endParaRPr lang="en-GB" altLang="en-US" b="0" i="1">
                <a:solidFill>
                  <a:schemeClr val="tx1"/>
                </a:solidFill>
              </a:endParaRPr>
            </a:p>
          </p:txBody>
        </p:sp>
        <p:sp>
          <p:nvSpPr>
            <p:cNvPr id="7208" name="Rectangle 30"/>
            <p:cNvSpPr>
              <a:spLocks noChangeArrowheads="1"/>
            </p:cNvSpPr>
            <p:nvPr/>
          </p:nvSpPr>
          <p:spPr bwMode="auto">
            <a:xfrm rot="5400000">
              <a:off x="2480" y="2644"/>
              <a:ext cx="99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/>
              <a:r>
                <a:rPr lang="de-DE" altLang="en-US" sz="2400">
                  <a:solidFill>
                    <a:schemeClr val="tx1"/>
                  </a:solidFill>
                </a:rPr>
                <a:t>...</a:t>
              </a:r>
              <a:endParaRPr lang="en-GB" altLang="en-US" sz="2400" i="1">
                <a:solidFill>
                  <a:schemeClr val="tx1"/>
                </a:solidFill>
              </a:endParaRPr>
            </a:p>
          </p:txBody>
        </p:sp>
        <p:sp>
          <p:nvSpPr>
            <p:cNvPr id="7209" name="Rectangle 31"/>
            <p:cNvSpPr>
              <a:spLocks noChangeArrowheads="1"/>
            </p:cNvSpPr>
            <p:nvPr/>
          </p:nvSpPr>
          <p:spPr bwMode="auto">
            <a:xfrm>
              <a:off x="2426" y="3158"/>
              <a:ext cx="99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/>
              <a:r>
                <a:rPr lang="de-DE" altLang="en-US" b="0">
                  <a:solidFill>
                    <a:schemeClr val="tx1"/>
                  </a:solidFill>
                </a:rPr>
                <a:t>Model </a:t>
              </a:r>
              <a:r>
                <a:rPr lang="de-DE" altLang="en-US" b="0" i="1">
                  <a:solidFill>
                    <a:schemeClr val="tx1"/>
                  </a:solidFill>
                </a:rPr>
                <a:t>n</a:t>
              </a:r>
              <a:endParaRPr lang="en-GB" altLang="en-US" b="0" i="1">
                <a:solidFill>
                  <a:schemeClr val="tx1"/>
                </a:solidFill>
              </a:endParaRPr>
            </a:p>
          </p:txBody>
        </p:sp>
        <p:sp>
          <p:nvSpPr>
            <p:cNvPr id="7210" name="Line 32"/>
            <p:cNvSpPr>
              <a:spLocks noChangeShapeType="1"/>
            </p:cNvSpPr>
            <p:nvPr/>
          </p:nvSpPr>
          <p:spPr bwMode="auto">
            <a:xfrm flipV="1">
              <a:off x="3288" y="2160"/>
              <a:ext cx="415" cy="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1" name="Line 35"/>
            <p:cNvSpPr>
              <a:spLocks noChangeShapeType="1"/>
            </p:cNvSpPr>
            <p:nvPr/>
          </p:nvSpPr>
          <p:spPr bwMode="auto">
            <a:xfrm>
              <a:off x="3288" y="3301"/>
              <a:ext cx="397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2132" name="Object 36"/>
            <p:cNvGraphicFramePr>
              <a:graphicFrameLocks noChangeAspect="1"/>
            </p:cNvGraphicFramePr>
            <p:nvPr/>
          </p:nvGraphicFramePr>
          <p:xfrm>
            <a:off x="3833" y="1979"/>
            <a:ext cx="698" cy="2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7351" name="Equation" r:id="rId6" imgW="583920" imgH="215640" progId="Equation.3">
                    <p:embed/>
                  </p:oleObj>
                </mc:Choice>
                <mc:Fallback>
                  <p:oleObj name="Equation" r:id="rId6" imgW="5839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33" y="1979"/>
                          <a:ext cx="698" cy="25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2135" name="Object 39"/>
            <p:cNvGraphicFramePr>
              <a:graphicFrameLocks noChangeAspect="1"/>
            </p:cNvGraphicFramePr>
            <p:nvPr/>
          </p:nvGraphicFramePr>
          <p:xfrm>
            <a:off x="3841" y="3148"/>
            <a:ext cx="713" cy="2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7352" name="Equation" r:id="rId8" imgW="596880" imgH="228600" progId="Equation.3">
                    <p:embed/>
                  </p:oleObj>
                </mc:Choice>
                <mc:Fallback>
                  <p:oleObj name="Equation" r:id="rId8" imgW="5968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1" y="3148"/>
                          <a:ext cx="713" cy="26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212" name="Line 40"/>
            <p:cNvSpPr>
              <a:spLocks noChangeShapeType="1"/>
            </p:cNvSpPr>
            <p:nvPr/>
          </p:nvSpPr>
          <p:spPr bwMode="auto">
            <a:xfrm flipV="1">
              <a:off x="2109" y="1253"/>
              <a:ext cx="453" cy="40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3" name="Line 41"/>
            <p:cNvSpPr>
              <a:spLocks noChangeShapeType="1"/>
            </p:cNvSpPr>
            <p:nvPr/>
          </p:nvSpPr>
          <p:spPr bwMode="auto">
            <a:xfrm>
              <a:off x="2109" y="2160"/>
              <a:ext cx="49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4" name="AutoShape 47"/>
            <p:cNvSpPr>
              <a:spLocks/>
            </p:cNvSpPr>
            <p:nvPr/>
          </p:nvSpPr>
          <p:spPr bwMode="auto">
            <a:xfrm flipH="1">
              <a:off x="4513" y="981"/>
              <a:ext cx="407" cy="2812"/>
            </a:xfrm>
            <a:prstGeom prst="leftBrace">
              <a:avLst>
                <a:gd name="adj1" fmla="val 57576"/>
                <a:gd name="adj2" fmla="val 50000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 eaLnBrk="1" hangingPunct="1"/>
              <a:endParaRPr lang="fi-FI" altLang="en-US" b="0">
                <a:solidFill>
                  <a:schemeClr val="tx1"/>
                </a:solidFill>
              </a:endParaRPr>
            </a:p>
          </p:txBody>
        </p:sp>
        <p:graphicFrame>
          <p:nvGraphicFramePr>
            <p:cNvPr id="132146" name="Object 50"/>
            <p:cNvGraphicFramePr>
              <a:graphicFrameLocks noChangeAspect="1"/>
            </p:cNvGraphicFramePr>
            <p:nvPr/>
          </p:nvGraphicFramePr>
          <p:xfrm>
            <a:off x="3833" y="1298"/>
            <a:ext cx="862" cy="2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7353" name="Equation" r:id="rId10" imgW="723600" imgH="215640" progId="Equation.3">
                    <p:embed/>
                  </p:oleObj>
                </mc:Choice>
                <mc:Fallback>
                  <p:oleObj name="Equation" r:id="rId10" imgW="72360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33" y="1298"/>
                          <a:ext cx="862" cy="2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2147" name="Object 51"/>
            <p:cNvGraphicFramePr>
              <a:graphicFrameLocks noChangeAspect="1"/>
            </p:cNvGraphicFramePr>
            <p:nvPr/>
          </p:nvGraphicFramePr>
          <p:xfrm>
            <a:off x="3826" y="2251"/>
            <a:ext cx="877" cy="2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7354" name="Equation" r:id="rId12" imgW="736560" imgH="215640" progId="Equation.3">
                    <p:embed/>
                  </p:oleObj>
                </mc:Choice>
                <mc:Fallback>
                  <p:oleObj name="Equation" r:id="rId12" imgW="73656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26" y="2251"/>
                          <a:ext cx="877" cy="2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2148" name="Object 52"/>
            <p:cNvGraphicFramePr>
              <a:graphicFrameLocks noChangeAspect="1"/>
            </p:cNvGraphicFramePr>
            <p:nvPr/>
          </p:nvGraphicFramePr>
          <p:xfrm>
            <a:off x="3826" y="3378"/>
            <a:ext cx="877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7355" name="Equation" r:id="rId14" imgW="736560" imgH="228600" progId="Equation.3">
                    <p:embed/>
                  </p:oleObj>
                </mc:Choice>
                <mc:Fallback>
                  <p:oleObj name="Equation" r:id="rId14" imgW="73656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26" y="3378"/>
                          <a:ext cx="877" cy="2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7559675" y="2349500"/>
            <a:ext cx="1584325" cy="1435100"/>
            <a:chOff x="4762" y="1480"/>
            <a:chExt cx="998" cy="904"/>
          </a:xfrm>
        </p:grpSpPr>
        <p:sp>
          <p:nvSpPr>
            <p:cNvPr id="7204" name="Rectangle 48"/>
            <p:cNvSpPr>
              <a:spLocks noChangeArrowheads="1"/>
            </p:cNvSpPr>
            <p:nvPr/>
          </p:nvSpPr>
          <p:spPr bwMode="auto">
            <a:xfrm>
              <a:off x="4762" y="1480"/>
              <a:ext cx="99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/>
              <a:r>
                <a:rPr lang="de-DE" altLang="en-US">
                  <a:solidFill>
                    <a:schemeClr val="tx1"/>
                  </a:solidFill>
                </a:rPr>
                <a:t>Model selection:</a:t>
              </a:r>
              <a:endParaRPr lang="de-DE" altLang="en-US" b="0">
                <a:solidFill>
                  <a:schemeClr val="tx1"/>
                </a:solidFill>
              </a:endParaRPr>
            </a:p>
          </p:txBody>
        </p:sp>
        <p:graphicFrame>
          <p:nvGraphicFramePr>
            <p:cNvPr id="132149" name="Object 53"/>
            <p:cNvGraphicFramePr>
              <a:graphicFrameLocks noChangeAspect="1"/>
            </p:cNvGraphicFramePr>
            <p:nvPr/>
          </p:nvGraphicFramePr>
          <p:xfrm>
            <a:off x="4967" y="2115"/>
            <a:ext cx="683" cy="2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7356" name="Equation" r:id="rId16" imgW="571320" imgH="228600" progId="Equation.3">
                    <p:embed/>
                  </p:oleObj>
                </mc:Choice>
                <mc:Fallback>
                  <p:oleObj name="Equation" r:id="rId16" imgW="57132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7" y="2115"/>
                          <a:ext cx="683" cy="26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2141" name="Text Box 45"/>
          <p:cNvSpPr txBox="1">
            <a:spLocks noChangeArrowheads="1"/>
          </p:cNvSpPr>
          <p:nvPr/>
        </p:nvSpPr>
        <p:spPr bwMode="auto">
          <a:xfrm>
            <a:off x="1393825" y="6553200"/>
            <a:ext cx="655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400">
                <a:solidFill>
                  <a:schemeClr val="tx1"/>
                </a:solidFill>
              </a:rPr>
              <a:t>best?</a:t>
            </a:r>
          </a:p>
        </p:txBody>
      </p:sp>
      <p:pic>
        <p:nvPicPr>
          <p:cNvPr id="7188" name="Picture 4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7" t="71506" r="71669" b="8549"/>
          <a:stretch>
            <a:fillRect/>
          </a:stretch>
        </p:blipFill>
        <p:spPr bwMode="auto">
          <a:xfrm>
            <a:off x="383881" y="5797550"/>
            <a:ext cx="8826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9" name="Oval 35"/>
          <p:cNvSpPr>
            <a:spLocks noChangeArrowheads="1"/>
          </p:cNvSpPr>
          <p:nvPr/>
        </p:nvSpPr>
        <p:spPr bwMode="auto">
          <a:xfrm>
            <a:off x="228600" y="4616450"/>
            <a:ext cx="388938" cy="330200"/>
          </a:xfrm>
          <a:prstGeom prst="ellipse">
            <a:avLst/>
          </a:prstGeom>
          <a:solidFill>
            <a:schemeClr val="bg2"/>
          </a:solidFill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000">
                <a:solidFill>
                  <a:schemeClr val="bg1"/>
                </a:solidFill>
              </a:rPr>
              <a:t>STG</a:t>
            </a:r>
          </a:p>
        </p:txBody>
      </p:sp>
      <p:sp>
        <p:nvSpPr>
          <p:cNvPr id="7190" name="Oval 36"/>
          <p:cNvSpPr>
            <a:spLocks noChangeArrowheads="1"/>
          </p:cNvSpPr>
          <p:nvPr/>
        </p:nvSpPr>
        <p:spPr bwMode="auto">
          <a:xfrm>
            <a:off x="1062038" y="4619625"/>
            <a:ext cx="388937" cy="330200"/>
          </a:xfrm>
          <a:prstGeom prst="ellipse">
            <a:avLst/>
          </a:prstGeom>
          <a:solidFill>
            <a:schemeClr val="bg2"/>
          </a:solidFill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000" dirty="0">
                <a:solidFill>
                  <a:schemeClr val="bg1"/>
                </a:solidFill>
              </a:rPr>
              <a:t>STG</a:t>
            </a:r>
          </a:p>
        </p:txBody>
      </p:sp>
      <p:sp>
        <p:nvSpPr>
          <p:cNvPr id="7191" name="Oval 37"/>
          <p:cNvSpPr>
            <a:spLocks noChangeArrowheads="1"/>
          </p:cNvSpPr>
          <p:nvPr/>
        </p:nvSpPr>
        <p:spPr bwMode="auto">
          <a:xfrm>
            <a:off x="241300" y="5357812"/>
            <a:ext cx="388938" cy="330200"/>
          </a:xfrm>
          <a:prstGeom prst="ellipse">
            <a:avLst/>
          </a:prstGeom>
          <a:solidFill>
            <a:schemeClr val="bg2"/>
          </a:solidFill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000">
                <a:solidFill>
                  <a:schemeClr val="bg1"/>
                </a:solidFill>
              </a:rPr>
              <a:t>A1</a:t>
            </a:r>
          </a:p>
        </p:txBody>
      </p:sp>
      <p:sp>
        <p:nvSpPr>
          <p:cNvPr id="7192" name="Oval 38"/>
          <p:cNvSpPr>
            <a:spLocks noChangeArrowheads="1"/>
          </p:cNvSpPr>
          <p:nvPr/>
        </p:nvSpPr>
        <p:spPr bwMode="auto">
          <a:xfrm>
            <a:off x="1074738" y="5360987"/>
            <a:ext cx="388937" cy="330200"/>
          </a:xfrm>
          <a:prstGeom prst="ellipse">
            <a:avLst/>
          </a:prstGeom>
          <a:solidFill>
            <a:schemeClr val="bg2"/>
          </a:solidFill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000">
                <a:solidFill>
                  <a:schemeClr val="bg1"/>
                </a:solidFill>
              </a:rPr>
              <a:t>A1</a:t>
            </a:r>
          </a:p>
        </p:txBody>
      </p:sp>
      <p:sp>
        <p:nvSpPr>
          <p:cNvPr id="7193" name="Line 39"/>
          <p:cNvSpPr>
            <a:spLocks noChangeShapeType="1"/>
          </p:cNvSpPr>
          <p:nvPr/>
        </p:nvSpPr>
        <p:spPr bwMode="auto">
          <a:xfrm flipV="1">
            <a:off x="474663" y="4995862"/>
            <a:ext cx="3175" cy="315913"/>
          </a:xfrm>
          <a:prstGeom prst="line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4" name="Line 40"/>
          <p:cNvSpPr>
            <a:spLocks noChangeShapeType="1"/>
          </p:cNvSpPr>
          <p:nvPr/>
        </p:nvSpPr>
        <p:spPr bwMode="auto">
          <a:xfrm flipV="1">
            <a:off x="1214438" y="4992687"/>
            <a:ext cx="3175" cy="323850"/>
          </a:xfrm>
          <a:prstGeom prst="line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5" name="Line 41"/>
          <p:cNvSpPr>
            <a:spLocks noChangeShapeType="1"/>
          </p:cNvSpPr>
          <p:nvPr/>
        </p:nvSpPr>
        <p:spPr bwMode="auto">
          <a:xfrm flipV="1">
            <a:off x="1319213" y="4979987"/>
            <a:ext cx="3175" cy="325438"/>
          </a:xfrm>
          <a:prstGeom prst="line">
            <a:avLst/>
          </a:prstGeom>
          <a:noFill/>
          <a:ln w="25400">
            <a:solidFill>
              <a:srgbClr val="333333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6" name="Line 42"/>
          <p:cNvSpPr>
            <a:spLocks noChangeShapeType="1"/>
          </p:cNvSpPr>
          <p:nvPr/>
        </p:nvSpPr>
        <p:spPr bwMode="auto">
          <a:xfrm flipV="1">
            <a:off x="373063" y="4994275"/>
            <a:ext cx="6350" cy="341312"/>
          </a:xfrm>
          <a:prstGeom prst="line">
            <a:avLst/>
          </a:prstGeom>
          <a:noFill/>
          <a:ln w="25400">
            <a:solidFill>
              <a:srgbClr val="333333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59"/>
          <p:cNvGrpSpPr>
            <a:grpSpLocks/>
          </p:cNvGrpSpPr>
          <p:nvPr/>
        </p:nvGrpSpPr>
        <p:grpSpPr bwMode="auto">
          <a:xfrm>
            <a:off x="2016125" y="4716462"/>
            <a:ext cx="1222375" cy="1835150"/>
            <a:chOff x="1270" y="2777"/>
            <a:chExt cx="770" cy="1156"/>
          </a:xfrm>
        </p:grpSpPr>
        <p:pic>
          <p:nvPicPr>
            <p:cNvPr id="7198" name="Picture 44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7" t="71506" r="71669" b="8549"/>
            <a:stretch>
              <a:fillRect/>
            </a:stretch>
          </p:blipFill>
          <p:spPr bwMode="auto">
            <a:xfrm>
              <a:off x="1342" y="3519"/>
              <a:ext cx="556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9" name="Oval 52"/>
            <p:cNvSpPr>
              <a:spLocks noChangeArrowheads="1"/>
            </p:cNvSpPr>
            <p:nvPr/>
          </p:nvSpPr>
          <p:spPr bwMode="auto">
            <a:xfrm>
              <a:off x="1787" y="2777"/>
              <a:ext cx="245" cy="208"/>
            </a:xfrm>
            <a:prstGeom prst="ellipse">
              <a:avLst/>
            </a:prstGeom>
            <a:solidFill>
              <a:schemeClr val="bg2"/>
            </a:solidFill>
            <a:ln w="38100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GB" altLang="en-US" sz="1000" dirty="0">
                  <a:solidFill>
                    <a:schemeClr val="bg1"/>
                  </a:solidFill>
                </a:rPr>
                <a:t>STG</a:t>
              </a:r>
            </a:p>
          </p:txBody>
        </p:sp>
        <p:sp>
          <p:nvSpPr>
            <p:cNvPr id="7200" name="Oval 53"/>
            <p:cNvSpPr>
              <a:spLocks noChangeArrowheads="1"/>
            </p:cNvSpPr>
            <p:nvPr/>
          </p:nvSpPr>
          <p:spPr bwMode="auto">
            <a:xfrm>
              <a:off x="1270" y="3242"/>
              <a:ext cx="245" cy="208"/>
            </a:xfrm>
            <a:prstGeom prst="ellipse">
              <a:avLst/>
            </a:prstGeom>
            <a:solidFill>
              <a:schemeClr val="bg2"/>
            </a:solidFill>
            <a:ln w="38100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GB" altLang="en-US" sz="1000">
                  <a:solidFill>
                    <a:schemeClr val="bg1"/>
                  </a:solidFill>
                </a:rPr>
                <a:t>A1</a:t>
              </a:r>
            </a:p>
          </p:txBody>
        </p:sp>
        <p:sp>
          <p:nvSpPr>
            <p:cNvPr id="7201" name="Oval 54"/>
            <p:cNvSpPr>
              <a:spLocks noChangeArrowheads="1"/>
            </p:cNvSpPr>
            <p:nvPr/>
          </p:nvSpPr>
          <p:spPr bwMode="auto">
            <a:xfrm>
              <a:off x="1795" y="3244"/>
              <a:ext cx="245" cy="208"/>
            </a:xfrm>
            <a:prstGeom prst="ellipse">
              <a:avLst/>
            </a:prstGeom>
            <a:solidFill>
              <a:schemeClr val="bg2"/>
            </a:solidFill>
            <a:ln w="38100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GB" altLang="en-US" sz="1000">
                  <a:solidFill>
                    <a:schemeClr val="bg1"/>
                  </a:solidFill>
                </a:rPr>
                <a:t>A1</a:t>
              </a:r>
            </a:p>
          </p:txBody>
        </p:sp>
        <p:sp>
          <p:nvSpPr>
            <p:cNvPr id="7202" name="Line 56"/>
            <p:cNvSpPr>
              <a:spLocks noChangeShapeType="1"/>
            </p:cNvSpPr>
            <p:nvPr/>
          </p:nvSpPr>
          <p:spPr bwMode="auto">
            <a:xfrm flipV="1">
              <a:off x="1883" y="3012"/>
              <a:ext cx="2" cy="204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Line 57"/>
            <p:cNvSpPr>
              <a:spLocks noChangeShapeType="1"/>
            </p:cNvSpPr>
            <p:nvPr/>
          </p:nvSpPr>
          <p:spPr bwMode="auto">
            <a:xfrm flipV="1">
              <a:off x="1949" y="3004"/>
              <a:ext cx="2" cy="205"/>
            </a:xfrm>
            <a:prstGeom prst="line">
              <a:avLst/>
            </a:prstGeom>
            <a:noFill/>
            <a:ln w="25400">
              <a:solidFill>
                <a:srgbClr val="333333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67646" y="1140643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Cross-Spectral Responses</a:t>
            </a:r>
            <a:endParaRPr lang="en-US" dirty="0"/>
          </a:p>
        </p:txBody>
      </p:sp>
      <p:grpSp>
        <p:nvGrpSpPr>
          <p:cNvPr id="52" name="Group 359"/>
          <p:cNvGrpSpPr>
            <a:grpSpLocks/>
          </p:cNvGrpSpPr>
          <p:nvPr/>
        </p:nvGrpSpPr>
        <p:grpSpPr bwMode="auto">
          <a:xfrm>
            <a:off x="1" y="1668543"/>
            <a:ext cx="3073138" cy="2328421"/>
            <a:chOff x="4403725" y="2355850"/>
            <a:chExt cx="4394200" cy="3478213"/>
          </a:xfrm>
        </p:grpSpPr>
        <p:sp>
          <p:nvSpPr>
            <p:cNvPr id="55" name="AutoShape 16"/>
            <p:cNvSpPr>
              <a:spLocks/>
            </p:cNvSpPr>
            <p:nvPr/>
          </p:nvSpPr>
          <p:spPr bwMode="auto">
            <a:xfrm>
              <a:off x="4403725" y="2355850"/>
              <a:ext cx="647700" cy="3073400"/>
            </a:xfrm>
            <a:prstGeom prst="leftBrace">
              <a:avLst>
                <a:gd name="adj1" fmla="val 47253"/>
                <a:gd name="adj2" fmla="val 51102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6" name="AutoShape 17"/>
            <p:cNvSpPr>
              <a:spLocks/>
            </p:cNvSpPr>
            <p:nvPr/>
          </p:nvSpPr>
          <p:spPr bwMode="auto">
            <a:xfrm>
              <a:off x="8040688" y="2355850"/>
              <a:ext cx="647700" cy="3073400"/>
            </a:xfrm>
            <a:prstGeom prst="rightBrace">
              <a:avLst>
                <a:gd name="adj1" fmla="val 4633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1100"/>
            </a:p>
          </p:txBody>
        </p:sp>
        <p:sp>
          <p:nvSpPr>
            <p:cNvPr id="58" name="Text Box 32"/>
            <p:cNvSpPr txBox="1">
              <a:spLocks noChangeArrowheads="1"/>
            </p:cNvSpPr>
            <p:nvPr/>
          </p:nvSpPr>
          <p:spPr bwMode="auto">
            <a:xfrm>
              <a:off x="8293100" y="2571750"/>
              <a:ext cx="504825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000066"/>
                  </a:solidFill>
                </a:rPr>
                <a:t>1</a:t>
              </a:r>
            </a:p>
          </p:txBody>
        </p:sp>
        <p:sp>
          <p:nvSpPr>
            <p:cNvPr id="59" name="Text Box 33"/>
            <p:cNvSpPr txBox="1">
              <a:spLocks noChangeArrowheads="1"/>
            </p:cNvSpPr>
            <p:nvPr/>
          </p:nvSpPr>
          <p:spPr bwMode="auto">
            <a:xfrm>
              <a:off x="5122863" y="5572125"/>
              <a:ext cx="504825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000066"/>
                  </a:solidFill>
                </a:rPr>
                <a:t>1</a:t>
              </a:r>
            </a:p>
          </p:txBody>
        </p:sp>
        <p:sp>
          <p:nvSpPr>
            <p:cNvPr id="60" name="Text Box 34"/>
            <p:cNvSpPr txBox="1">
              <a:spLocks noChangeArrowheads="1"/>
            </p:cNvSpPr>
            <p:nvPr/>
          </p:nvSpPr>
          <p:spPr bwMode="auto">
            <a:xfrm>
              <a:off x="8293100" y="3435350"/>
              <a:ext cx="504825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000066"/>
                  </a:solidFill>
                </a:rPr>
                <a:t>2</a:t>
              </a:r>
            </a:p>
          </p:txBody>
        </p:sp>
        <p:sp>
          <p:nvSpPr>
            <p:cNvPr id="61" name="Text Box 35"/>
            <p:cNvSpPr txBox="1">
              <a:spLocks noChangeArrowheads="1"/>
            </p:cNvSpPr>
            <p:nvPr/>
          </p:nvSpPr>
          <p:spPr bwMode="auto">
            <a:xfrm>
              <a:off x="5915025" y="5572125"/>
              <a:ext cx="504825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000066"/>
                  </a:solidFill>
                </a:rPr>
                <a:t>2</a:t>
              </a:r>
            </a:p>
          </p:txBody>
        </p:sp>
        <p:sp>
          <p:nvSpPr>
            <p:cNvPr id="62" name="Text Box 36"/>
            <p:cNvSpPr txBox="1">
              <a:spLocks noChangeArrowheads="1"/>
            </p:cNvSpPr>
            <p:nvPr/>
          </p:nvSpPr>
          <p:spPr bwMode="auto">
            <a:xfrm>
              <a:off x="6850063" y="5572125"/>
              <a:ext cx="504825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000066"/>
                  </a:solidFill>
                </a:rPr>
                <a:t>3</a:t>
              </a:r>
            </a:p>
          </p:txBody>
        </p:sp>
        <p:sp>
          <p:nvSpPr>
            <p:cNvPr id="63" name="Text Box 37"/>
            <p:cNvSpPr txBox="1">
              <a:spLocks noChangeArrowheads="1"/>
            </p:cNvSpPr>
            <p:nvPr/>
          </p:nvSpPr>
          <p:spPr bwMode="auto">
            <a:xfrm>
              <a:off x="8293100" y="4371975"/>
              <a:ext cx="504825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000066"/>
                  </a:solidFill>
                </a:rPr>
                <a:t>3</a:t>
              </a:r>
            </a:p>
          </p:txBody>
        </p:sp>
        <p:sp>
          <p:nvSpPr>
            <p:cNvPr id="64" name="Text Box 38"/>
            <p:cNvSpPr txBox="1">
              <a:spLocks noChangeArrowheads="1"/>
            </p:cNvSpPr>
            <p:nvPr/>
          </p:nvSpPr>
          <p:spPr bwMode="auto">
            <a:xfrm>
              <a:off x="7715250" y="5572125"/>
              <a:ext cx="504825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000066"/>
                  </a:solidFill>
                </a:rPr>
                <a:t>4</a:t>
              </a:r>
            </a:p>
          </p:txBody>
        </p:sp>
        <p:sp>
          <p:nvSpPr>
            <p:cNvPr id="65" name="Text Box 39"/>
            <p:cNvSpPr txBox="1">
              <a:spLocks noChangeArrowheads="1"/>
            </p:cNvSpPr>
            <p:nvPr/>
          </p:nvSpPr>
          <p:spPr bwMode="auto">
            <a:xfrm>
              <a:off x="8293100" y="5235575"/>
              <a:ext cx="504825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000066"/>
                  </a:solidFill>
                </a:rPr>
                <a:t>4</a:t>
              </a:r>
            </a:p>
          </p:txBody>
        </p:sp>
        <p:grpSp>
          <p:nvGrpSpPr>
            <p:cNvPr id="66" name="Group 358"/>
            <p:cNvGrpSpPr>
              <a:grpSpLocks/>
            </p:cNvGrpSpPr>
            <p:nvPr/>
          </p:nvGrpSpPr>
          <p:grpSpPr bwMode="auto">
            <a:xfrm>
              <a:off x="4714875" y="2357438"/>
              <a:ext cx="3571875" cy="2857500"/>
              <a:chOff x="4714875" y="2357438"/>
              <a:chExt cx="3571875" cy="2857500"/>
            </a:xfrm>
          </p:grpSpPr>
          <p:grpSp>
            <p:nvGrpSpPr>
              <p:cNvPr id="67" name="Group 534"/>
              <p:cNvGrpSpPr>
                <a:grpSpLocks/>
              </p:cNvGrpSpPr>
              <p:nvPr/>
            </p:nvGrpSpPr>
            <p:grpSpPr bwMode="auto">
              <a:xfrm>
                <a:off x="4714875" y="2571750"/>
                <a:ext cx="857250" cy="500063"/>
                <a:chOff x="2737" y="1902"/>
                <a:chExt cx="2092" cy="1646"/>
              </a:xfrm>
            </p:grpSpPr>
            <p:sp>
              <p:nvSpPr>
                <p:cNvPr id="369" name="Rectangle 243"/>
                <p:cNvSpPr>
                  <a:spLocks noChangeArrowheads="1"/>
                </p:cNvSpPr>
                <p:nvPr/>
              </p:nvSpPr>
              <p:spPr bwMode="auto">
                <a:xfrm>
                  <a:off x="2842" y="1949"/>
                  <a:ext cx="1987" cy="1394"/>
                </a:xfrm>
                <a:prstGeom prst="rect">
                  <a:avLst/>
                </a:prstGeom>
                <a:noFill/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 sz="700"/>
                </a:p>
              </p:txBody>
            </p:sp>
            <p:sp>
              <p:nvSpPr>
                <p:cNvPr id="370" name="Line 246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1" name="Line 247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98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2" name="Line 248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3" name="Line 249"/>
                <p:cNvSpPr>
                  <a:spLocks noChangeShapeType="1"/>
                </p:cNvSpPr>
                <p:nvPr/>
              </p:nvSpPr>
              <p:spPr bwMode="auto">
                <a:xfrm flipV="1">
                  <a:off x="2842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4" name="Line 250"/>
                <p:cNvSpPr>
                  <a:spLocks noChangeShapeType="1"/>
                </p:cNvSpPr>
                <p:nvPr/>
              </p:nvSpPr>
              <p:spPr bwMode="auto">
                <a:xfrm>
                  <a:off x="2842" y="1949"/>
                  <a:ext cx="0" cy="1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5" name="Rectangle 251"/>
                <p:cNvSpPr>
                  <a:spLocks noChangeArrowheads="1"/>
                </p:cNvSpPr>
                <p:nvPr/>
              </p:nvSpPr>
              <p:spPr bwMode="auto">
                <a:xfrm>
                  <a:off x="2825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76" name="Line 252"/>
                <p:cNvSpPr>
                  <a:spLocks noChangeShapeType="1"/>
                </p:cNvSpPr>
                <p:nvPr/>
              </p:nvSpPr>
              <p:spPr bwMode="auto">
                <a:xfrm flipV="1">
                  <a:off x="3173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7" name="Rectangle 254"/>
                <p:cNvSpPr>
                  <a:spLocks noChangeArrowheads="1"/>
                </p:cNvSpPr>
                <p:nvPr/>
              </p:nvSpPr>
              <p:spPr bwMode="auto">
                <a:xfrm>
                  <a:off x="3156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78" name="Line 255"/>
                <p:cNvSpPr>
                  <a:spLocks noChangeShapeType="1"/>
                </p:cNvSpPr>
                <p:nvPr/>
              </p:nvSpPr>
              <p:spPr bwMode="auto">
                <a:xfrm flipV="1">
                  <a:off x="3504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9" name="Rectangle 257"/>
                <p:cNvSpPr>
                  <a:spLocks noChangeArrowheads="1"/>
                </p:cNvSpPr>
                <p:nvPr/>
              </p:nvSpPr>
              <p:spPr bwMode="auto">
                <a:xfrm>
                  <a:off x="3464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80" name="Line 258"/>
                <p:cNvSpPr>
                  <a:spLocks noChangeShapeType="1"/>
                </p:cNvSpPr>
                <p:nvPr/>
              </p:nvSpPr>
              <p:spPr bwMode="auto">
                <a:xfrm flipV="1">
                  <a:off x="3836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1" name="Rectangle 260"/>
                <p:cNvSpPr>
                  <a:spLocks noChangeArrowheads="1"/>
                </p:cNvSpPr>
                <p:nvPr/>
              </p:nvSpPr>
              <p:spPr bwMode="auto">
                <a:xfrm>
                  <a:off x="3796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82" name="Line 261"/>
                <p:cNvSpPr>
                  <a:spLocks noChangeShapeType="1"/>
                </p:cNvSpPr>
                <p:nvPr/>
              </p:nvSpPr>
              <p:spPr bwMode="auto">
                <a:xfrm flipV="1">
                  <a:off x="4167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3" name="Rectangle 263"/>
                <p:cNvSpPr>
                  <a:spLocks noChangeArrowheads="1"/>
                </p:cNvSpPr>
                <p:nvPr/>
              </p:nvSpPr>
              <p:spPr bwMode="auto">
                <a:xfrm>
                  <a:off x="4126" y="3359"/>
                  <a:ext cx="87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84" name="Line 264"/>
                <p:cNvSpPr>
                  <a:spLocks noChangeShapeType="1"/>
                </p:cNvSpPr>
                <p:nvPr/>
              </p:nvSpPr>
              <p:spPr bwMode="auto">
                <a:xfrm flipV="1">
                  <a:off x="4498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5" name="Rectangle 266"/>
                <p:cNvSpPr>
                  <a:spLocks noChangeArrowheads="1"/>
                </p:cNvSpPr>
                <p:nvPr/>
              </p:nvSpPr>
              <p:spPr bwMode="auto">
                <a:xfrm>
                  <a:off x="4458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86" name="Rectangle 269"/>
                <p:cNvSpPr>
                  <a:spLocks noChangeArrowheads="1"/>
                </p:cNvSpPr>
                <p:nvPr/>
              </p:nvSpPr>
              <p:spPr bwMode="auto">
                <a:xfrm>
                  <a:off x="4790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87" name="Line 270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8" name="Rectangle 272"/>
                <p:cNvSpPr>
                  <a:spLocks noChangeArrowheads="1"/>
                </p:cNvSpPr>
                <p:nvPr/>
              </p:nvSpPr>
              <p:spPr bwMode="auto">
                <a:xfrm>
                  <a:off x="2778" y="3296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89" name="Line 273"/>
                <p:cNvSpPr>
                  <a:spLocks noChangeShapeType="1"/>
                </p:cNvSpPr>
                <p:nvPr/>
              </p:nvSpPr>
              <p:spPr bwMode="auto">
                <a:xfrm>
                  <a:off x="2842" y="3109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90" name="Rectangle 275"/>
                <p:cNvSpPr>
                  <a:spLocks noChangeArrowheads="1"/>
                </p:cNvSpPr>
                <p:nvPr/>
              </p:nvSpPr>
              <p:spPr bwMode="auto">
                <a:xfrm>
                  <a:off x="2778" y="3061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91" name="Line 276"/>
                <p:cNvSpPr>
                  <a:spLocks noChangeShapeType="1"/>
                </p:cNvSpPr>
                <p:nvPr/>
              </p:nvSpPr>
              <p:spPr bwMode="auto">
                <a:xfrm>
                  <a:off x="2842" y="2874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92" name="Rectangle 278"/>
                <p:cNvSpPr>
                  <a:spLocks noChangeArrowheads="1"/>
                </p:cNvSpPr>
                <p:nvPr/>
              </p:nvSpPr>
              <p:spPr bwMode="auto">
                <a:xfrm>
                  <a:off x="2737" y="2826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93" name="Line 279"/>
                <p:cNvSpPr>
                  <a:spLocks noChangeShapeType="1"/>
                </p:cNvSpPr>
                <p:nvPr/>
              </p:nvSpPr>
              <p:spPr bwMode="auto">
                <a:xfrm>
                  <a:off x="2842" y="2646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94" name="Rectangle 281"/>
                <p:cNvSpPr>
                  <a:spLocks noChangeArrowheads="1"/>
                </p:cNvSpPr>
                <p:nvPr/>
              </p:nvSpPr>
              <p:spPr bwMode="auto">
                <a:xfrm>
                  <a:off x="2737" y="2598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95" name="Line 282"/>
                <p:cNvSpPr>
                  <a:spLocks noChangeShapeType="1"/>
                </p:cNvSpPr>
                <p:nvPr/>
              </p:nvSpPr>
              <p:spPr bwMode="auto">
                <a:xfrm>
                  <a:off x="2842" y="2411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96" name="Rectangle 284"/>
                <p:cNvSpPr>
                  <a:spLocks noChangeArrowheads="1"/>
                </p:cNvSpPr>
                <p:nvPr/>
              </p:nvSpPr>
              <p:spPr bwMode="auto">
                <a:xfrm>
                  <a:off x="2737" y="2363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97" name="Line 285"/>
                <p:cNvSpPr>
                  <a:spLocks noChangeShapeType="1"/>
                </p:cNvSpPr>
                <p:nvPr/>
              </p:nvSpPr>
              <p:spPr bwMode="auto">
                <a:xfrm>
                  <a:off x="2842" y="2177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98" name="Rectangle 287"/>
                <p:cNvSpPr>
                  <a:spLocks noChangeArrowheads="1"/>
                </p:cNvSpPr>
                <p:nvPr/>
              </p:nvSpPr>
              <p:spPr bwMode="auto">
                <a:xfrm>
                  <a:off x="2737" y="2130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99" name="Rectangle 290"/>
                <p:cNvSpPr>
                  <a:spLocks noChangeArrowheads="1"/>
                </p:cNvSpPr>
                <p:nvPr/>
              </p:nvSpPr>
              <p:spPr bwMode="auto">
                <a:xfrm>
                  <a:off x="2737" y="1902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400" name="Line 293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01" name="Freeform 295"/>
                <p:cNvSpPr>
                  <a:spLocks/>
                </p:cNvSpPr>
                <p:nvPr/>
              </p:nvSpPr>
              <p:spPr bwMode="auto">
                <a:xfrm>
                  <a:off x="3103" y="1949"/>
                  <a:ext cx="1726" cy="1312"/>
                </a:xfrm>
                <a:custGeom>
                  <a:avLst/>
                  <a:gdLst>
                    <a:gd name="T0" fmla="*/ 0 w 1726"/>
                    <a:gd name="T1" fmla="*/ 0 h 1312"/>
                    <a:gd name="T2" fmla="*/ 70 w 1726"/>
                    <a:gd name="T3" fmla="*/ 193 h 1312"/>
                    <a:gd name="T4" fmla="*/ 134 w 1726"/>
                    <a:gd name="T5" fmla="*/ 375 h 1312"/>
                    <a:gd name="T6" fmla="*/ 198 w 1726"/>
                    <a:gd name="T7" fmla="*/ 480 h 1312"/>
                    <a:gd name="T8" fmla="*/ 268 w 1726"/>
                    <a:gd name="T9" fmla="*/ 492 h 1312"/>
                    <a:gd name="T10" fmla="*/ 332 w 1726"/>
                    <a:gd name="T11" fmla="*/ 433 h 1312"/>
                    <a:gd name="T12" fmla="*/ 401 w 1726"/>
                    <a:gd name="T13" fmla="*/ 375 h 1312"/>
                    <a:gd name="T14" fmla="*/ 465 w 1726"/>
                    <a:gd name="T15" fmla="*/ 380 h 1312"/>
                    <a:gd name="T16" fmla="*/ 529 w 1726"/>
                    <a:gd name="T17" fmla="*/ 498 h 1312"/>
                    <a:gd name="T18" fmla="*/ 599 w 1726"/>
                    <a:gd name="T19" fmla="*/ 685 h 1312"/>
                    <a:gd name="T20" fmla="*/ 663 w 1726"/>
                    <a:gd name="T21" fmla="*/ 855 h 1312"/>
                    <a:gd name="T22" fmla="*/ 733 w 1726"/>
                    <a:gd name="T23" fmla="*/ 984 h 1312"/>
                    <a:gd name="T24" fmla="*/ 797 w 1726"/>
                    <a:gd name="T25" fmla="*/ 1078 h 1312"/>
                    <a:gd name="T26" fmla="*/ 861 w 1726"/>
                    <a:gd name="T27" fmla="*/ 1136 h 1312"/>
                    <a:gd name="T28" fmla="*/ 930 w 1726"/>
                    <a:gd name="T29" fmla="*/ 1183 h 1312"/>
                    <a:gd name="T30" fmla="*/ 994 w 1726"/>
                    <a:gd name="T31" fmla="*/ 1212 h 1312"/>
                    <a:gd name="T32" fmla="*/ 1064 w 1726"/>
                    <a:gd name="T33" fmla="*/ 1230 h 1312"/>
                    <a:gd name="T34" fmla="*/ 1128 w 1726"/>
                    <a:gd name="T35" fmla="*/ 1242 h 1312"/>
                    <a:gd name="T36" fmla="*/ 1192 w 1726"/>
                    <a:gd name="T37" fmla="*/ 1247 h 1312"/>
                    <a:gd name="T38" fmla="*/ 1262 w 1726"/>
                    <a:gd name="T39" fmla="*/ 1253 h 1312"/>
                    <a:gd name="T40" fmla="*/ 1325 w 1726"/>
                    <a:gd name="T41" fmla="*/ 1259 h 1312"/>
                    <a:gd name="T42" fmla="*/ 1395 w 1726"/>
                    <a:gd name="T43" fmla="*/ 1259 h 1312"/>
                    <a:gd name="T44" fmla="*/ 1459 w 1726"/>
                    <a:gd name="T45" fmla="*/ 1271 h 1312"/>
                    <a:gd name="T46" fmla="*/ 1523 w 1726"/>
                    <a:gd name="T47" fmla="*/ 1277 h 1312"/>
                    <a:gd name="T48" fmla="*/ 1593 w 1726"/>
                    <a:gd name="T49" fmla="*/ 1288 h 1312"/>
                    <a:gd name="T50" fmla="*/ 1657 w 1726"/>
                    <a:gd name="T51" fmla="*/ 1300 h 1312"/>
                    <a:gd name="T52" fmla="*/ 1726 w 1726"/>
                    <a:gd name="T53" fmla="*/ 1312 h 1312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726"/>
                    <a:gd name="T82" fmla="*/ 0 h 1312"/>
                    <a:gd name="T83" fmla="*/ 1726 w 1726"/>
                    <a:gd name="T84" fmla="*/ 1312 h 1312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726" h="1312">
                      <a:moveTo>
                        <a:pt x="0" y="0"/>
                      </a:moveTo>
                      <a:lnTo>
                        <a:pt x="70" y="193"/>
                      </a:lnTo>
                      <a:lnTo>
                        <a:pt x="134" y="375"/>
                      </a:lnTo>
                      <a:lnTo>
                        <a:pt x="198" y="480"/>
                      </a:lnTo>
                      <a:lnTo>
                        <a:pt x="268" y="492"/>
                      </a:lnTo>
                      <a:lnTo>
                        <a:pt x="332" y="433"/>
                      </a:lnTo>
                      <a:lnTo>
                        <a:pt x="401" y="375"/>
                      </a:lnTo>
                      <a:lnTo>
                        <a:pt x="465" y="380"/>
                      </a:lnTo>
                      <a:lnTo>
                        <a:pt x="529" y="498"/>
                      </a:lnTo>
                      <a:lnTo>
                        <a:pt x="599" y="685"/>
                      </a:lnTo>
                      <a:lnTo>
                        <a:pt x="663" y="855"/>
                      </a:lnTo>
                      <a:lnTo>
                        <a:pt x="733" y="984"/>
                      </a:lnTo>
                      <a:lnTo>
                        <a:pt x="797" y="1078"/>
                      </a:lnTo>
                      <a:lnTo>
                        <a:pt x="861" y="1136"/>
                      </a:lnTo>
                      <a:lnTo>
                        <a:pt x="930" y="1183"/>
                      </a:lnTo>
                      <a:lnTo>
                        <a:pt x="994" y="1212"/>
                      </a:lnTo>
                      <a:lnTo>
                        <a:pt x="1064" y="1230"/>
                      </a:lnTo>
                      <a:lnTo>
                        <a:pt x="1128" y="1242"/>
                      </a:lnTo>
                      <a:lnTo>
                        <a:pt x="1192" y="1247"/>
                      </a:lnTo>
                      <a:lnTo>
                        <a:pt x="1262" y="1253"/>
                      </a:lnTo>
                      <a:lnTo>
                        <a:pt x="1325" y="1259"/>
                      </a:lnTo>
                      <a:lnTo>
                        <a:pt x="1395" y="1259"/>
                      </a:lnTo>
                      <a:lnTo>
                        <a:pt x="1459" y="1271"/>
                      </a:lnTo>
                      <a:lnTo>
                        <a:pt x="1523" y="1277"/>
                      </a:lnTo>
                      <a:lnTo>
                        <a:pt x="1593" y="1288"/>
                      </a:lnTo>
                      <a:lnTo>
                        <a:pt x="1657" y="1300"/>
                      </a:lnTo>
                      <a:lnTo>
                        <a:pt x="1726" y="1312"/>
                      </a:ln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68" name="Rectangle 243"/>
              <p:cNvSpPr>
                <a:spLocks noChangeArrowheads="1"/>
              </p:cNvSpPr>
              <p:nvPr/>
            </p:nvSpPr>
            <p:spPr bwMode="auto">
              <a:xfrm>
                <a:off x="5614988" y="2586038"/>
                <a:ext cx="814387" cy="423862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sz="700"/>
              </a:p>
            </p:txBody>
          </p:sp>
          <p:sp>
            <p:nvSpPr>
              <p:cNvPr id="69" name="Line 246"/>
              <p:cNvSpPr>
                <a:spLocks noChangeShapeType="1"/>
              </p:cNvSpPr>
              <p:nvPr/>
            </p:nvSpPr>
            <p:spPr bwMode="auto">
              <a:xfrm flipV="1">
                <a:off x="5614988" y="2586038"/>
                <a:ext cx="0" cy="4238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" name="Line 247"/>
              <p:cNvSpPr>
                <a:spLocks noChangeShapeType="1"/>
              </p:cNvSpPr>
              <p:nvPr/>
            </p:nvSpPr>
            <p:spPr bwMode="auto">
              <a:xfrm>
                <a:off x="5614988" y="3009900"/>
                <a:ext cx="81438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" name="Line 248"/>
              <p:cNvSpPr>
                <a:spLocks noChangeShapeType="1"/>
              </p:cNvSpPr>
              <p:nvPr/>
            </p:nvSpPr>
            <p:spPr bwMode="auto">
              <a:xfrm flipV="1">
                <a:off x="5614988" y="2586038"/>
                <a:ext cx="0" cy="4238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" name="Line 249"/>
              <p:cNvSpPr>
                <a:spLocks noChangeShapeType="1"/>
              </p:cNvSpPr>
              <p:nvPr/>
            </p:nvSpPr>
            <p:spPr bwMode="auto">
              <a:xfrm flipV="1">
                <a:off x="5614988" y="3001963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" name="Line 250"/>
              <p:cNvSpPr>
                <a:spLocks noChangeShapeType="1"/>
              </p:cNvSpPr>
              <p:nvPr/>
            </p:nvSpPr>
            <p:spPr bwMode="auto">
              <a:xfrm>
                <a:off x="5614988" y="2586038"/>
                <a:ext cx="0" cy="47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" name="Rectangle 251"/>
              <p:cNvSpPr>
                <a:spLocks noChangeArrowheads="1"/>
              </p:cNvSpPr>
              <p:nvPr/>
            </p:nvSpPr>
            <p:spPr bwMode="auto">
              <a:xfrm>
                <a:off x="5608638" y="301466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75" name="Line 252"/>
              <p:cNvSpPr>
                <a:spLocks noChangeShapeType="1"/>
              </p:cNvSpPr>
              <p:nvPr/>
            </p:nvSpPr>
            <p:spPr bwMode="auto">
              <a:xfrm flipV="1">
                <a:off x="5751513" y="3001963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" name="Rectangle 254"/>
              <p:cNvSpPr>
                <a:spLocks noChangeArrowheads="1"/>
              </p:cNvSpPr>
              <p:nvPr/>
            </p:nvSpPr>
            <p:spPr bwMode="auto">
              <a:xfrm>
                <a:off x="5743575" y="301466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77" name="Line 255"/>
              <p:cNvSpPr>
                <a:spLocks noChangeShapeType="1"/>
              </p:cNvSpPr>
              <p:nvPr/>
            </p:nvSpPr>
            <p:spPr bwMode="auto">
              <a:xfrm flipV="1">
                <a:off x="5886450" y="3001963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Rectangle 257"/>
              <p:cNvSpPr>
                <a:spLocks noChangeArrowheads="1"/>
              </p:cNvSpPr>
              <p:nvPr/>
            </p:nvSpPr>
            <p:spPr bwMode="auto">
              <a:xfrm>
                <a:off x="5870575" y="301466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79" name="Line 258"/>
              <p:cNvSpPr>
                <a:spLocks noChangeShapeType="1"/>
              </p:cNvSpPr>
              <p:nvPr/>
            </p:nvSpPr>
            <p:spPr bwMode="auto">
              <a:xfrm flipV="1">
                <a:off x="6022975" y="3001963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" name="Rectangle 260"/>
              <p:cNvSpPr>
                <a:spLocks noChangeArrowheads="1"/>
              </p:cNvSpPr>
              <p:nvPr/>
            </p:nvSpPr>
            <p:spPr bwMode="auto">
              <a:xfrm>
                <a:off x="6005513" y="301466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81" name="Line 261"/>
              <p:cNvSpPr>
                <a:spLocks noChangeShapeType="1"/>
              </p:cNvSpPr>
              <p:nvPr/>
            </p:nvSpPr>
            <p:spPr bwMode="auto">
              <a:xfrm flipV="1">
                <a:off x="6157913" y="3001963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" name="Rectangle 263"/>
              <p:cNvSpPr>
                <a:spLocks noChangeArrowheads="1"/>
              </p:cNvSpPr>
              <p:nvPr/>
            </p:nvSpPr>
            <p:spPr bwMode="auto">
              <a:xfrm>
                <a:off x="6142038" y="3014663"/>
                <a:ext cx="34925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83" name="Line 264"/>
              <p:cNvSpPr>
                <a:spLocks noChangeShapeType="1"/>
              </p:cNvSpPr>
              <p:nvPr/>
            </p:nvSpPr>
            <p:spPr bwMode="auto">
              <a:xfrm flipV="1">
                <a:off x="6294438" y="3001963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Rectangle 266"/>
              <p:cNvSpPr>
                <a:spLocks noChangeArrowheads="1"/>
              </p:cNvSpPr>
              <p:nvPr/>
            </p:nvSpPr>
            <p:spPr bwMode="auto">
              <a:xfrm>
                <a:off x="6276975" y="301466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85" name="Rectangle 269"/>
              <p:cNvSpPr>
                <a:spLocks noChangeArrowheads="1"/>
              </p:cNvSpPr>
              <p:nvPr/>
            </p:nvSpPr>
            <p:spPr bwMode="auto">
              <a:xfrm>
                <a:off x="6413500" y="301466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86" name="Line 270"/>
              <p:cNvSpPr>
                <a:spLocks noChangeShapeType="1"/>
              </p:cNvSpPr>
              <p:nvPr/>
            </p:nvSpPr>
            <p:spPr bwMode="auto">
              <a:xfrm>
                <a:off x="5614988" y="3009900"/>
                <a:ext cx="63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" name="Rectangle 272"/>
              <p:cNvSpPr>
                <a:spLocks noChangeArrowheads="1"/>
              </p:cNvSpPr>
              <p:nvPr/>
            </p:nvSpPr>
            <p:spPr bwMode="auto">
              <a:xfrm>
                <a:off x="5589588" y="299561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88" name="Line 273"/>
              <p:cNvSpPr>
                <a:spLocks noChangeShapeType="1"/>
              </p:cNvSpPr>
              <p:nvPr/>
            </p:nvSpPr>
            <p:spPr bwMode="auto">
              <a:xfrm>
                <a:off x="5614988" y="2938463"/>
                <a:ext cx="63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" name="Rectangle 275"/>
              <p:cNvSpPr>
                <a:spLocks noChangeArrowheads="1"/>
              </p:cNvSpPr>
              <p:nvPr/>
            </p:nvSpPr>
            <p:spPr bwMode="auto">
              <a:xfrm>
                <a:off x="5589588" y="2924175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90" name="Line 276"/>
              <p:cNvSpPr>
                <a:spLocks noChangeShapeType="1"/>
              </p:cNvSpPr>
              <p:nvPr/>
            </p:nvSpPr>
            <p:spPr bwMode="auto">
              <a:xfrm>
                <a:off x="5614988" y="2867025"/>
                <a:ext cx="63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" name="Rectangle 278"/>
              <p:cNvSpPr>
                <a:spLocks noChangeArrowheads="1"/>
              </p:cNvSpPr>
              <p:nvPr/>
            </p:nvSpPr>
            <p:spPr bwMode="auto">
              <a:xfrm>
                <a:off x="5572125" y="2852738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92" name="Line 279"/>
              <p:cNvSpPr>
                <a:spLocks noChangeShapeType="1"/>
              </p:cNvSpPr>
              <p:nvPr/>
            </p:nvSpPr>
            <p:spPr bwMode="auto">
              <a:xfrm>
                <a:off x="5614988" y="2797175"/>
                <a:ext cx="63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" name="Rectangle 281"/>
              <p:cNvSpPr>
                <a:spLocks noChangeArrowheads="1"/>
              </p:cNvSpPr>
              <p:nvPr/>
            </p:nvSpPr>
            <p:spPr bwMode="auto">
              <a:xfrm>
                <a:off x="5572125" y="2782888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94" name="Line 282"/>
              <p:cNvSpPr>
                <a:spLocks noChangeShapeType="1"/>
              </p:cNvSpPr>
              <p:nvPr/>
            </p:nvSpPr>
            <p:spPr bwMode="auto">
              <a:xfrm>
                <a:off x="5614988" y="2725738"/>
                <a:ext cx="63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" name="Rectangle 284"/>
              <p:cNvSpPr>
                <a:spLocks noChangeArrowheads="1"/>
              </p:cNvSpPr>
              <p:nvPr/>
            </p:nvSpPr>
            <p:spPr bwMode="auto">
              <a:xfrm>
                <a:off x="5572125" y="2711450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96" name="Line 285"/>
              <p:cNvSpPr>
                <a:spLocks noChangeShapeType="1"/>
              </p:cNvSpPr>
              <p:nvPr/>
            </p:nvSpPr>
            <p:spPr bwMode="auto">
              <a:xfrm>
                <a:off x="5614988" y="2655888"/>
                <a:ext cx="63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" name="Rectangle 287"/>
              <p:cNvSpPr>
                <a:spLocks noChangeArrowheads="1"/>
              </p:cNvSpPr>
              <p:nvPr/>
            </p:nvSpPr>
            <p:spPr bwMode="auto">
              <a:xfrm>
                <a:off x="5572125" y="2641600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98" name="Rectangle 290"/>
              <p:cNvSpPr>
                <a:spLocks noChangeArrowheads="1"/>
              </p:cNvSpPr>
              <p:nvPr/>
            </p:nvSpPr>
            <p:spPr bwMode="auto">
              <a:xfrm>
                <a:off x="5572125" y="2571750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99" name="Line 293"/>
              <p:cNvSpPr>
                <a:spLocks noChangeShapeType="1"/>
              </p:cNvSpPr>
              <p:nvPr/>
            </p:nvSpPr>
            <p:spPr bwMode="auto">
              <a:xfrm flipV="1">
                <a:off x="5614988" y="2586038"/>
                <a:ext cx="0" cy="4238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" name="Freeform 295"/>
              <p:cNvSpPr>
                <a:spLocks/>
              </p:cNvSpPr>
              <p:nvPr/>
            </p:nvSpPr>
            <p:spPr bwMode="auto">
              <a:xfrm>
                <a:off x="5786438" y="2357438"/>
                <a:ext cx="642937" cy="627062"/>
              </a:xfrm>
              <a:custGeom>
                <a:avLst/>
                <a:gdLst>
                  <a:gd name="T0" fmla="*/ 0 w 1726"/>
                  <a:gd name="T1" fmla="*/ 0 h 1312"/>
                  <a:gd name="T2" fmla="*/ 2147483647 w 1726"/>
                  <a:gd name="T3" fmla="*/ 2147483647 h 1312"/>
                  <a:gd name="T4" fmla="*/ 2147483647 w 1726"/>
                  <a:gd name="T5" fmla="*/ 2147483647 h 1312"/>
                  <a:gd name="T6" fmla="*/ 2147483647 w 1726"/>
                  <a:gd name="T7" fmla="*/ 2147483647 h 1312"/>
                  <a:gd name="T8" fmla="*/ 2147483647 w 1726"/>
                  <a:gd name="T9" fmla="*/ 2147483647 h 1312"/>
                  <a:gd name="T10" fmla="*/ 2147483647 w 1726"/>
                  <a:gd name="T11" fmla="*/ 2147483647 h 1312"/>
                  <a:gd name="T12" fmla="*/ 2147483647 w 1726"/>
                  <a:gd name="T13" fmla="*/ 2147483647 h 1312"/>
                  <a:gd name="T14" fmla="*/ 2147483647 w 1726"/>
                  <a:gd name="T15" fmla="*/ 2147483647 h 1312"/>
                  <a:gd name="T16" fmla="*/ 2147483647 w 1726"/>
                  <a:gd name="T17" fmla="*/ 2147483647 h 1312"/>
                  <a:gd name="T18" fmla="*/ 2147483647 w 1726"/>
                  <a:gd name="T19" fmla="*/ 2147483647 h 1312"/>
                  <a:gd name="T20" fmla="*/ 2147483647 w 1726"/>
                  <a:gd name="T21" fmla="*/ 2147483647 h 1312"/>
                  <a:gd name="T22" fmla="*/ 2147483647 w 1726"/>
                  <a:gd name="T23" fmla="*/ 2147483647 h 1312"/>
                  <a:gd name="T24" fmla="*/ 2147483647 w 1726"/>
                  <a:gd name="T25" fmla="*/ 2147483647 h 1312"/>
                  <a:gd name="T26" fmla="*/ 2147483647 w 1726"/>
                  <a:gd name="T27" fmla="*/ 2147483647 h 1312"/>
                  <a:gd name="T28" fmla="*/ 2147483647 w 1726"/>
                  <a:gd name="T29" fmla="*/ 2147483647 h 1312"/>
                  <a:gd name="T30" fmla="*/ 2147483647 w 1726"/>
                  <a:gd name="T31" fmla="*/ 2147483647 h 1312"/>
                  <a:gd name="T32" fmla="*/ 2147483647 w 1726"/>
                  <a:gd name="T33" fmla="*/ 2147483647 h 1312"/>
                  <a:gd name="T34" fmla="*/ 2147483647 w 1726"/>
                  <a:gd name="T35" fmla="*/ 2147483647 h 1312"/>
                  <a:gd name="T36" fmla="*/ 2147483647 w 1726"/>
                  <a:gd name="T37" fmla="*/ 2147483647 h 1312"/>
                  <a:gd name="T38" fmla="*/ 2147483647 w 1726"/>
                  <a:gd name="T39" fmla="*/ 2147483647 h 1312"/>
                  <a:gd name="T40" fmla="*/ 2147483647 w 1726"/>
                  <a:gd name="T41" fmla="*/ 2147483647 h 1312"/>
                  <a:gd name="T42" fmla="*/ 2147483647 w 1726"/>
                  <a:gd name="T43" fmla="*/ 2147483647 h 1312"/>
                  <a:gd name="T44" fmla="*/ 2147483647 w 1726"/>
                  <a:gd name="T45" fmla="*/ 2147483647 h 1312"/>
                  <a:gd name="T46" fmla="*/ 2147483647 w 1726"/>
                  <a:gd name="T47" fmla="*/ 2147483647 h 1312"/>
                  <a:gd name="T48" fmla="*/ 2147483647 w 1726"/>
                  <a:gd name="T49" fmla="*/ 2147483647 h 1312"/>
                  <a:gd name="T50" fmla="*/ 2147483647 w 1726"/>
                  <a:gd name="T51" fmla="*/ 2147483647 h 1312"/>
                  <a:gd name="T52" fmla="*/ 2147483647 w 1726"/>
                  <a:gd name="T53" fmla="*/ 2147483647 h 131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26"/>
                  <a:gd name="T82" fmla="*/ 0 h 1312"/>
                  <a:gd name="T83" fmla="*/ 1726 w 1726"/>
                  <a:gd name="T84" fmla="*/ 1312 h 131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26" h="1312">
                    <a:moveTo>
                      <a:pt x="0" y="0"/>
                    </a:moveTo>
                    <a:lnTo>
                      <a:pt x="70" y="193"/>
                    </a:lnTo>
                    <a:lnTo>
                      <a:pt x="134" y="375"/>
                    </a:lnTo>
                    <a:lnTo>
                      <a:pt x="198" y="480"/>
                    </a:lnTo>
                    <a:lnTo>
                      <a:pt x="268" y="492"/>
                    </a:lnTo>
                    <a:lnTo>
                      <a:pt x="332" y="433"/>
                    </a:lnTo>
                    <a:lnTo>
                      <a:pt x="401" y="375"/>
                    </a:lnTo>
                    <a:lnTo>
                      <a:pt x="465" y="380"/>
                    </a:lnTo>
                    <a:lnTo>
                      <a:pt x="529" y="498"/>
                    </a:lnTo>
                    <a:lnTo>
                      <a:pt x="599" y="685"/>
                    </a:lnTo>
                    <a:lnTo>
                      <a:pt x="663" y="855"/>
                    </a:lnTo>
                    <a:lnTo>
                      <a:pt x="733" y="984"/>
                    </a:lnTo>
                    <a:lnTo>
                      <a:pt x="797" y="1078"/>
                    </a:lnTo>
                    <a:lnTo>
                      <a:pt x="861" y="1136"/>
                    </a:lnTo>
                    <a:lnTo>
                      <a:pt x="930" y="1183"/>
                    </a:lnTo>
                    <a:lnTo>
                      <a:pt x="994" y="1212"/>
                    </a:lnTo>
                    <a:lnTo>
                      <a:pt x="1064" y="1230"/>
                    </a:lnTo>
                    <a:lnTo>
                      <a:pt x="1128" y="1242"/>
                    </a:lnTo>
                    <a:lnTo>
                      <a:pt x="1192" y="1247"/>
                    </a:lnTo>
                    <a:lnTo>
                      <a:pt x="1262" y="1253"/>
                    </a:lnTo>
                    <a:lnTo>
                      <a:pt x="1325" y="1259"/>
                    </a:lnTo>
                    <a:lnTo>
                      <a:pt x="1395" y="1259"/>
                    </a:lnTo>
                    <a:lnTo>
                      <a:pt x="1459" y="1271"/>
                    </a:lnTo>
                    <a:lnTo>
                      <a:pt x="1523" y="1277"/>
                    </a:lnTo>
                    <a:lnTo>
                      <a:pt x="1593" y="1288"/>
                    </a:lnTo>
                    <a:lnTo>
                      <a:pt x="1657" y="1300"/>
                    </a:lnTo>
                    <a:lnTo>
                      <a:pt x="1726" y="131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" name="Rectangle 243"/>
              <p:cNvSpPr>
                <a:spLocks noChangeArrowheads="1"/>
              </p:cNvSpPr>
              <p:nvPr/>
            </p:nvSpPr>
            <p:spPr bwMode="auto">
              <a:xfrm>
                <a:off x="5614988" y="3371850"/>
                <a:ext cx="814387" cy="423863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sz="700"/>
              </a:p>
            </p:txBody>
          </p:sp>
          <p:sp>
            <p:nvSpPr>
              <p:cNvPr id="102" name="Line 246"/>
              <p:cNvSpPr>
                <a:spLocks noChangeShapeType="1"/>
              </p:cNvSpPr>
              <p:nvPr/>
            </p:nvSpPr>
            <p:spPr bwMode="auto">
              <a:xfrm flipV="1">
                <a:off x="5614988" y="3371850"/>
                <a:ext cx="0" cy="4238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" name="Line 247"/>
              <p:cNvSpPr>
                <a:spLocks noChangeShapeType="1"/>
              </p:cNvSpPr>
              <p:nvPr/>
            </p:nvSpPr>
            <p:spPr bwMode="auto">
              <a:xfrm>
                <a:off x="5614988" y="3795713"/>
                <a:ext cx="81438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" name="Line 248"/>
              <p:cNvSpPr>
                <a:spLocks noChangeShapeType="1"/>
              </p:cNvSpPr>
              <p:nvPr/>
            </p:nvSpPr>
            <p:spPr bwMode="auto">
              <a:xfrm flipV="1">
                <a:off x="5614988" y="3371850"/>
                <a:ext cx="0" cy="4238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" name="Line 249"/>
              <p:cNvSpPr>
                <a:spLocks noChangeShapeType="1"/>
              </p:cNvSpPr>
              <p:nvPr/>
            </p:nvSpPr>
            <p:spPr bwMode="auto">
              <a:xfrm flipV="1">
                <a:off x="5614988" y="3787775"/>
                <a:ext cx="0" cy="793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" name="Line 250"/>
              <p:cNvSpPr>
                <a:spLocks noChangeShapeType="1"/>
              </p:cNvSpPr>
              <p:nvPr/>
            </p:nvSpPr>
            <p:spPr bwMode="auto">
              <a:xfrm>
                <a:off x="5614988" y="3371850"/>
                <a:ext cx="0" cy="47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" name="Rectangle 251"/>
              <p:cNvSpPr>
                <a:spLocks noChangeArrowheads="1"/>
              </p:cNvSpPr>
              <p:nvPr/>
            </p:nvSpPr>
            <p:spPr bwMode="auto">
              <a:xfrm>
                <a:off x="5608638" y="3800475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08" name="Line 252"/>
              <p:cNvSpPr>
                <a:spLocks noChangeShapeType="1"/>
              </p:cNvSpPr>
              <p:nvPr/>
            </p:nvSpPr>
            <p:spPr bwMode="auto">
              <a:xfrm flipV="1">
                <a:off x="5751513" y="3787775"/>
                <a:ext cx="0" cy="793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" name="Rectangle 254"/>
              <p:cNvSpPr>
                <a:spLocks noChangeArrowheads="1"/>
              </p:cNvSpPr>
              <p:nvPr/>
            </p:nvSpPr>
            <p:spPr bwMode="auto">
              <a:xfrm>
                <a:off x="5743575" y="3800475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10" name="Line 255"/>
              <p:cNvSpPr>
                <a:spLocks noChangeShapeType="1"/>
              </p:cNvSpPr>
              <p:nvPr/>
            </p:nvSpPr>
            <p:spPr bwMode="auto">
              <a:xfrm flipV="1">
                <a:off x="5886450" y="3787775"/>
                <a:ext cx="0" cy="793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" name="Rectangle 257"/>
              <p:cNvSpPr>
                <a:spLocks noChangeArrowheads="1"/>
              </p:cNvSpPr>
              <p:nvPr/>
            </p:nvSpPr>
            <p:spPr bwMode="auto">
              <a:xfrm>
                <a:off x="5870575" y="3800475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12" name="Line 258"/>
              <p:cNvSpPr>
                <a:spLocks noChangeShapeType="1"/>
              </p:cNvSpPr>
              <p:nvPr/>
            </p:nvSpPr>
            <p:spPr bwMode="auto">
              <a:xfrm flipV="1">
                <a:off x="6022975" y="3787775"/>
                <a:ext cx="0" cy="793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" name="Rectangle 260"/>
              <p:cNvSpPr>
                <a:spLocks noChangeArrowheads="1"/>
              </p:cNvSpPr>
              <p:nvPr/>
            </p:nvSpPr>
            <p:spPr bwMode="auto">
              <a:xfrm>
                <a:off x="6005513" y="3800475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14" name="Line 261"/>
              <p:cNvSpPr>
                <a:spLocks noChangeShapeType="1"/>
              </p:cNvSpPr>
              <p:nvPr/>
            </p:nvSpPr>
            <p:spPr bwMode="auto">
              <a:xfrm flipV="1">
                <a:off x="6157913" y="3787775"/>
                <a:ext cx="0" cy="793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" name="Rectangle 263"/>
              <p:cNvSpPr>
                <a:spLocks noChangeArrowheads="1"/>
              </p:cNvSpPr>
              <p:nvPr/>
            </p:nvSpPr>
            <p:spPr bwMode="auto">
              <a:xfrm>
                <a:off x="6142038" y="3800475"/>
                <a:ext cx="34925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16" name="Line 264"/>
              <p:cNvSpPr>
                <a:spLocks noChangeShapeType="1"/>
              </p:cNvSpPr>
              <p:nvPr/>
            </p:nvSpPr>
            <p:spPr bwMode="auto">
              <a:xfrm flipV="1">
                <a:off x="6294438" y="3787775"/>
                <a:ext cx="0" cy="793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" name="Rectangle 266"/>
              <p:cNvSpPr>
                <a:spLocks noChangeArrowheads="1"/>
              </p:cNvSpPr>
              <p:nvPr/>
            </p:nvSpPr>
            <p:spPr bwMode="auto">
              <a:xfrm>
                <a:off x="6276975" y="3800475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18" name="Rectangle 269"/>
              <p:cNvSpPr>
                <a:spLocks noChangeArrowheads="1"/>
              </p:cNvSpPr>
              <p:nvPr/>
            </p:nvSpPr>
            <p:spPr bwMode="auto">
              <a:xfrm>
                <a:off x="6413500" y="3800475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19" name="Line 270"/>
              <p:cNvSpPr>
                <a:spLocks noChangeShapeType="1"/>
              </p:cNvSpPr>
              <p:nvPr/>
            </p:nvSpPr>
            <p:spPr bwMode="auto">
              <a:xfrm>
                <a:off x="5614988" y="3795713"/>
                <a:ext cx="63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" name="Rectangle 272"/>
              <p:cNvSpPr>
                <a:spLocks noChangeArrowheads="1"/>
              </p:cNvSpPr>
              <p:nvPr/>
            </p:nvSpPr>
            <p:spPr bwMode="auto">
              <a:xfrm>
                <a:off x="5589588" y="3781425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21" name="Line 273"/>
              <p:cNvSpPr>
                <a:spLocks noChangeShapeType="1"/>
              </p:cNvSpPr>
              <p:nvPr/>
            </p:nvSpPr>
            <p:spPr bwMode="auto">
              <a:xfrm>
                <a:off x="5614988" y="3724275"/>
                <a:ext cx="63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" name="Rectangle 275"/>
              <p:cNvSpPr>
                <a:spLocks noChangeArrowheads="1"/>
              </p:cNvSpPr>
              <p:nvPr/>
            </p:nvSpPr>
            <p:spPr bwMode="auto">
              <a:xfrm>
                <a:off x="5589588" y="3709988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23" name="Line 276"/>
              <p:cNvSpPr>
                <a:spLocks noChangeShapeType="1"/>
              </p:cNvSpPr>
              <p:nvPr/>
            </p:nvSpPr>
            <p:spPr bwMode="auto">
              <a:xfrm>
                <a:off x="5614988" y="3652838"/>
                <a:ext cx="63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" name="Rectangle 278"/>
              <p:cNvSpPr>
                <a:spLocks noChangeArrowheads="1"/>
              </p:cNvSpPr>
              <p:nvPr/>
            </p:nvSpPr>
            <p:spPr bwMode="auto">
              <a:xfrm>
                <a:off x="5572125" y="3638550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25" name="Line 279"/>
              <p:cNvSpPr>
                <a:spLocks noChangeShapeType="1"/>
              </p:cNvSpPr>
              <p:nvPr/>
            </p:nvSpPr>
            <p:spPr bwMode="auto">
              <a:xfrm>
                <a:off x="5614988" y="3582988"/>
                <a:ext cx="63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" name="Rectangle 281"/>
              <p:cNvSpPr>
                <a:spLocks noChangeArrowheads="1"/>
              </p:cNvSpPr>
              <p:nvPr/>
            </p:nvSpPr>
            <p:spPr bwMode="auto">
              <a:xfrm>
                <a:off x="5572125" y="3568700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27" name="Line 282"/>
              <p:cNvSpPr>
                <a:spLocks noChangeShapeType="1"/>
              </p:cNvSpPr>
              <p:nvPr/>
            </p:nvSpPr>
            <p:spPr bwMode="auto">
              <a:xfrm>
                <a:off x="5614988" y="3511550"/>
                <a:ext cx="63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" name="Rectangle 284"/>
              <p:cNvSpPr>
                <a:spLocks noChangeArrowheads="1"/>
              </p:cNvSpPr>
              <p:nvPr/>
            </p:nvSpPr>
            <p:spPr bwMode="auto">
              <a:xfrm>
                <a:off x="5572125" y="349726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29" name="Line 285"/>
              <p:cNvSpPr>
                <a:spLocks noChangeShapeType="1"/>
              </p:cNvSpPr>
              <p:nvPr/>
            </p:nvSpPr>
            <p:spPr bwMode="auto">
              <a:xfrm>
                <a:off x="5614988" y="3441700"/>
                <a:ext cx="63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" name="Rectangle 287"/>
              <p:cNvSpPr>
                <a:spLocks noChangeArrowheads="1"/>
              </p:cNvSpPr>
              <p:nvPr/>
            </p:nvSpPr>
            <p:spPr bwMode="auto">
              <a:xfrm>
                <a:off x="5572125" y="342741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31" name="Rectangle 290"/>
              <p:cNvSpPr>
                <a:spLocks noChangeArrowheads="1"/>
              </p:cNvSpPr>
              <p:nvPr/>
            </p:nvSpPr>
            <p:spPr bwMode="auto">
              <a:xfrm>
                <a:off x="5572125" y="335756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32" name="Line 293"/>
              <p:cNvSpPr>
                <a:spLocks noChangeShapeType="1"/>
              </p:cNvSpPr>
              <p:nvPr/>
            </p:nvSpPr>
            <p:spPr bwMode="auto">
              <a:xfrm flipV="1">
                <a:off x="5614988" y="3371850"/>
                <a:ext cx="0" cy="4238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" name="Freeform 295"/>
              <p:cNvSpPr>
                <a:spLocks/>
              </p:cNvSpPr>
              <p:nvPr/>
            </p:nvSpPr>
            <p:spPr bwMode="auto">
              <a:xfrm>
                <a:off x="5721350" y="3071813"/>
                <a:ext cx="708025" cy="698500"/>
              </a:xfrm>
              <a:custGeom>
                <a:avLst/>
                <a:gdLst>
                  <a:gd name="T0" fmla="*/ 0 w 1726"/>
                  <a:gd name="T1" fmla="*/ 0 h 1312"/>
                  <a:gd name="T2" fmla="*/ 2147483647 w 1726"/>
                  <a:gd name="T3" fmla="*/ 2147483647 h 1312"/>
                  <a:gd name="T4" fmla="*/ 2147483647 w 1726"/>
                  <a:gd name="T5" fmla="*/ 2147483647 h 1312"/>
                  <a:gd name="T6" fmla="*/ 2147483647 w 1726"/>
                  <a:gd name="T7" fmla="*/ 2147483647 h 1312"/>
                  <a:gd name="T8" fmla="*/ 2147483647 w 1726"/>
                  <a:gd name="T9" fmla="*/ 2147483647 h 1312"/>
                  <a:gd name="T10" fmla="*/ 2147483647 w 1726"/>
                  <a:gd name="T11" fmla="*/ 2147483647 h 1312"/>
                  <a:gd name="T12" fmla="*/ 2147483647 w 1726"/>
                  <a:gd name="T13" fmla="*/ 2147483647 h 1312"/>
                  <a:gd name="T14" fmla="*/ 2147483647 w 1726"/>
                  <a:gd name="T15" fmla="*/ 2147483647 h 1312"/>
                  <a:gd name="T16" fmla="*/ 2147483647 w 1726"/>
                  <a:gd name="T17" fmla="*/ 2147483647 h 1312"/>
                  <a:gd name="T18" fmla="*/ 2147483647 w 1726"/>
                  <a:gd name="T19" fmla="*/ 2147483647 h 1312"/>
                  <a:gd name="T20" fmla="*/ 2147483647 w 1726"/>
                  <a:gd name="T21" fmla="*/ 2147483647 h 1312"/>
                  <a:gd name="T22" fmla="*/ 2147483647 w 1726"/>
                  <a:gd name="T23" fmla="*/ 2147483647 h 1312"/>
                  <a:gd name="T24" fmla="*/ 2147483647 w 1726"/>
                  <a:gd name="T25" fmla="*/ 2147483647 h 1312"/>
                  <a:gd name="T26" fmla="*/ 2147483647 w 1726"/>
                  <a:gd name="T27" fmla="*/ 2147483647 h 1312"/>
                  <a:gd name="T28" fmla="*/ 2147483647 w 1726"/>
                  <a:gd name="T29" fmla="*/ 2147483647 h 1312"/>
                  <a:gd name="T30" fmla="*/ 2147483647 w 1726"/>
                  <a:gd name="T31" fmla="*/ 2147483647 h 1312"/>
                  <a:gd name="T32" fmla="*/ 2147483647 w 1726"/>
                  <a:gd name="T33" fmla="*/ 2147483647 h 1312"/>
                  <a:gd name="T34" fmla="*/ 2147483647 w 1726"/>
                  <a:gd name="T35" fmla="*/ 2147483647 h 1312"/>
                  <a:gd name="T36" fmla="*/ 2147483647 w 1726"/>
                  <a:gd name="T37" fmla="*/ 2147483647 h 1312"/>
                  <a:gd name="T38" fmla="*/ 2147483647 w 1726"/>
                  <a:gd name="T39" fmla="*/ 2147483647 h 1312"/>
                  <a:gd name="T40" fmla="*/ 2147483647 w 1726"/>
                  <a:gd name="T41" fmla="*/ 2147483647 h 1312"/>
                  <a:gd name="T42" fmla="*/ 2147483647 w 1726"/>
                  <a:gd name="T43" fmla="*/ 2147483647 h 1312"/>
                  <a:gd name="T44" fmla="*/ 2147483647 w 1726"/>
                  <a:gd name="T45" fmla="*/ 2147483647 h 1312"/>
                  <a:gd name="T46" fmla="*/ 2147483647 w 1726"/>
                  <a:gd name="T47" fmla="*/ 2147483647 h 1312"/>
                  <a:gd name="T48" fmla="*/ 2147483647 w 1726"/>
                  <a:gd name="T49" fmla="*/ 2147483647 h 1312"/>
                  <a:gd name="T50" fmla="*/ 2147483647 w 1726"/>
                  <a:gd name="T51" fmla="*/ 2147483647 h 1312"/>
                  <a:gd name="T52" fmla="*/ 2147483647 w 1726"/>
                  <a:gd name="T53" fmla="*/ 2147483647 h 131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26"/>
                  <a:gd name="T82" fmla="*/ 0 h 1312"/>
                  <a:gd name="T83" fmla="*/ 1726 w 1726"/>
                  <a:gd name="T84" fmla="*/ 1312 h 131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26" h="1312">
                    <a:moveTo>
                      <a:pt x="0" y="0"/>
                    </a:moveTo>
                    <a:lnTo>
                      <a:pt x="70" y="193"/>
                    </a:lnTo>
                    <a:lnTo>
                      <a:pt x="134" y="375"/>
                    </a:lnTo>
                    <a:lnTo>
                      <a:pt x="198" y="480"/>
                    </a:lnTo>
                    <a:lnTo>
                      <a:pt x="268" y="492"/>
                    </a:lnTo>
                    <a:lnTo>
                      <a:pt x="332" y="433"/>
                    </a:lnTo>
                    <a:lnTo>
                      <a:pt x="401" y="375"/>
                    </a:lnTo>
                    <a:lnTo>
                      <a:pt x="465" y="380"/>
                    </a:lnTo>
                    <a:lnTo>
                      <a:pt x="529" y="498"/>
                    </a:lnTo>
                    <a:lnTo>
                      <a:pt x="599" y="685"/>
                    </a:lnTo>
                    <a:lnTo>
                      <a:pt x="663" y="855"/>
                    </a:lnTo>
                    <a:lnTo>
                      <a:pt x="733" y="984"/>
                    </a:lnTo>
                    <a:lnTo>
                      <a:pt x="797" y="1078"/>
                    </a:lnTo>
                    <a:lnTo>
                      <a:pt x="861" y="1136"/>
                    </a:lnTo>
                    <a:lnTo>
                      <a:pt x="930" y="1183"/>
                    </a:lnTo>
                    <a:lnTo>
                      <a:pt x="994" y="1212"/>
                    </a:lnTo>
                    <a:lnTo>
                      <a:pt x="1064" y="1230"/>
                    </a:lnTo>
                    <a:lnTo>
                      <a:pt x="1128" y="1242"/>
                    </a:lnTo>
                    <a:lnTo>
                      <a:pt x="1192" y="1247"/>
                    </a:lnTo>
                    <a:lnTo>
                      <a:pt x="1262" y="1253"/>
                    </a:lnTo>
                    <a:lnTo>
                      <a:pt x="1325" y="1259"/>
                    </a:lnTo>
                    <a:lnTo>
                      <a:pt x="1395" y="1259"/>
                    </a:lnTo>
                    <a:lnTo>
                      <a:pt x="1459" y="1271"/>
                    </a:lnTo>
                    <a:lnTo>
                      <a:pt x="1523" y="1277"/>
                    </a:lnTo>
                    <a:lnTo>
                      <a:pt x="1593" y="1288"/>
                    </a:lnTo>
                    <a:lnTo>
                      <a:pt x="1657" y="1300"/>
                    </a:lnTo>
                    <a:lnTo>
                      <a:pt x="1726" y="131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" name="Rectangle 243"/>
              <p:cNvSpPr>
                <a:spLocks noChangeArrowheads="1"/>
              </p:cNvSpPr>
              <p:nvPr/>
            </p:nvSpPr>
            <p:spPr bwMode="auto">
              <a:xfrm>
                <a:off x="6475413" y="4014788"/>
                <a:ext cx="882650" cy="423862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sz="700"/>
              </a:p>
            </p:txBody>
          </p:sp>
          <p:sp>
            <p:nvSpPr>
              <p:cNvPr id="135" name="Line 246"/>
              <p:cNvSpPr>
                <a:spLocks noChangeShapeType="1"/>
              </p:cNvSpPr>
              <p:nvPr/>
            </p:nvSpPr>
            <p:spPr bwMode="auto">
              <a:xfrm flipV="1">
                <a:off x="6475413" y="4014788"/>
                <a:ext cx="0" cy="4238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" name="Line 247"/>
              <p:cNvSpPr>
                <a:spLocks noChangeShapeType="1"/>
              </p:cNvSpPr>
              <p:nvPr/>
            </p:nvSpPr>
            <p:spPr bwMode="auto">
              <a:xfrm>
                <a:off x="6475413" y="4438650"/>
                <a:ext cx="8826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" name="Line 248"/>
              <p:cNvSpPr>
                <a:spLocks noChangeShapeType="1"/>
              </p:cNvSpPr>
              <p:nvPr/>
            </p:nvSpPr>
            <p:spPr bwMode="auto">
              <a:xfrm flipV="1">
                <a:off x="6475413" y="4014788"/>
                <a:ext cx="0" cy="4238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" name="Line 249"/>
              <p:cNvSpPr>
                <a:spLocks noChangeShapeType="1"/>
              </p:cNvSpPr>
              <p:nvPr/>
            </p:nvSpPr>
            <p:spPr bwMode="auto">
              <a:xfrm flipV="1">
                <a:off x="6475413" y="4430713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" name="Line 250"/>
              <p:cNvSpPr>
                <a:spLocks noChangeShapeType="1"/>
              </p:cNvSpPr>
              <p:nvPr/>
            </p:nvSpPr>
            <p:spPr bwMode="auto">
              <a:xfrm>
                <a:off x="6475413" y="4014788"/>
                <a:ext cx="0" cy="47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" name="Rectangle 251"/>
              <p:cNvSpPr>
                <a:spLocks noChangeArrowheads="1"/>
              </p:cNvSpPr>
              <p:nvPr/>
            </p:nvSpPr>
            <p:spPr bwMode="auto">
              <a:xfrm>
                <a:off x="6469063" y="444341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41" name="Line 252"/>
              <p:cNvSpPr>
                <a:spLocks noChangeShapeType="1"/>
              </p:cNvSpPr>
              <p:nvPr/>
            </p:nvSpPr>
            <p:spPr bwMode="auto">
              <a:xfrm flipV="1">
                <a:off x="6623050" y="4430713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" name="Rectangle 254"/>
              <p:cNvSpPr>
                <a:spLocks noChangeArrowheads="1"/>
              </p:cNvSpPr>
              <p:nvPr/>
            </p:nvSpPr>
            <p:spPr bwMode="auto">
              <a:xfrm>
                <a:off x="6615113" y="444341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43" name="Line 255"/>
              <p:cNvSpPr>
                <a:spLocks noChangeShapeType="1"/>
              </p:cNvSpPr>
              <p:nvPr/>
            </p:nvSpPr>
            <p:spPr bwMode="auto">
              <a:xfrm flipV="1">
                <a:off x="6769100" y="4430713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" name="Rectangle 257"/>
              <p:cNvSpPr>
                <a:spLocks noChangeArrowheads="1"/>
              </p:cNvSpPr>
              <p:nvPr/>
            </p:nvSpPr>
            <p:spPr bwMode="auto">
              <a:xfrm>
                <a:off x="6751638" y="444341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45" name="Line 258"/>
              <p:cNvSpPr>
                <a:spLocks noChangeShapeType="1"/>
              </p:cNvSpPr>
              <p:nvPr/>
            </p:nvSpPr>
            <p:spPr bwMode="auto">
              <a:xfrm flipV="1">
                <a:off x="6916738" y="4430713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" name="Rectangle 260"/>
              <p:cNvSpPr>
                <a:spLocks noChangeArrowheads="1"/>
              </p:cNvSpPr>
              <p:nvPr/>
            </p:nvSpPr>
            <p:spPr bwMode="auto">
              <a:xfrm>
                <a:off x="6899275" y="444341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47" name="Line 261"/>
              <p:cNvSpPr>
                <a:spLocks noChangeShapeType="1"/>
              </p:cNvSpPr>
              <p:nvPr/>
            </p:nvSpPr>
            <p:spPr bwMode="auto">
              <a:xfrm flipV="1">
                <a:off x="7064375" y="4430713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" name="Rectangle 263"/>
              <p:cNvSpPr>
                <a:spLocks noChangeArrowheads="1"/>
              </p:cNvSpPr>
              <p:nvPr/>
            </p:nvSpPr>
            <p:spPr bwMode="auto">
              <a:xfrm>
                <a:off x="7045325" y="4443413"/>
                <a:ext cx="39688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49" name="Line 264"/>
              <p:cNvSpPr>
                <a:spLocks noChangeShapeType="1"/>
              </p:cNvSpPr>
              <p:nvPr/>
            </p:nvSpPr>
            <p:spPr bwMode="auto">
              <a:xfrm flipV="1">
                <a:off x="7210425" y="4430713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" name="Rectangle 266"/>
              <p:cNvSpPr>
                <a:spLocks noChangeArrowheads="1"/>
              </p:cNvSpPr>
              <p:nvPr/>
            </p:nvSpPr>
            <p:spPr bwMode="auto">
              <a:xfrm>
                <a:off x="7192963" y="444341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51" name="Rectangle 269"/>
              <p:cNvSpPr>
                <a:spLocks noChangeArrowheads="1"/>
              </p:cNvSpPr>
              <p:nvPr/>
            </p:nvSpPr>
            <p:spPr bwMode="auto">
              <a:xfrm>
                <a:off x="7340600" y="444341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52" name="Line 270"/>
              <p:cNvSpPr>
                <a:spLocks noChangeShapeType="1"/>
              </p:cNvSpPr>
              <p:nvPr/>
            </p:nvSpPr>
            <p:spPr bwMode="auto">
              <a:xfrm>
                <a:off x="6475413" y="4438650"/>
                <a:ext cx="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" name="Rectangle 272"/>
              <p:cNvSpPr>
                <a:spLocks noChangeArrowheads="1"/>
              </p:cNvSpPr>
              <p:nvPr/>
            </p:nvSpPr>
            <p:spPr bwMode="auto">
              <a:xfrm>
                <a:off x="6446838" y="442436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54" name="Line 273"/>
              <p:cNvSpPr>
                <a:spLocks noChangeShapeType="1"/>
              </p:cNvSpPr>
              <p:nvPr/>
            </p:nvSpPr>
            <p:spPr bwMode="auto">
              <a:xfrm>
                <a:off x="6475413" y="4367213"/>
                <a:ext cx="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" name="Rectangle 275"/>
              <p:cNvSpPr>
                <a:spLocks noChangeArrowheads="1"/>
              </p:cNvSpPr>
              <p:nvPr/>
            </p:nvSpPr>
            <p:spPr bwMode="auto">
              <a:xfrm>
                <a:off x="6446838" y="4352925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56" name="Line 276"/>
              <p:cNvSpPr>
                <a:spLocks noChangeShapeType="1"/>
              </p:cNvSpPr>
              <p:nvPr/>
            </p:nvSpPr>
            <p:spPr bwMode="auto">
              <a:xfrm>
                <a:off x="6475413" y="4295775"/>
                <a:ext cx="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" name="Rectangle 278"/>
              <p:cNvSpPr>
                <a:spLocks noChangeArrowheads="1"/>
              </p:cNvSpPr>
              <p:nvPr/>
            </p:nvSpPr>
            <p:spPr bwMode="auto">
              <a:xfrm>
                <a:off x="6429375" y="4281488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58" name="Line 279"/>
              <p:cNvSpPr>
                <a:spLocks noChangeShapeType="1"/>
              </p:cNvSpPr>
              <p:nvPr/>
            </p:nvSpPr>
            <p:spPr bwMode="auto">
              <a:xfrm>
                <a:off x="6475413" y="4225925"/>
                <a:ext cx="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" name="Rectangle 281"/>
              <p:cNvSpPr>
                <a:spLocks noChangeArrowheads="1"/>
              </p:cNvSpPr>
              <p:nvPr/>
            </p:nvSpPr>
            <p:spPr bwMode="auto">
              <a:xfrm>
                <a:off x="6429375" y="4211638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60" name="Line 282"/>
              <p:cNvSpPr>
                <a:spLocks noChangeShapeType="1"/>
              </p:cNvSpPr>
              <p:nvPr/>
            </p:nvSpPr>
            <p:spPr bwMode="auto">
              <a:xfrm>
                <a:off x="6475413" y="4154488"/>
                <a:ext cx="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" name="Rectangle 284"/>
              <p:cNvSpPr>
                <a:spLocks noChangeArrowheads="1"/>
              </p:cNvSpPr>
              <p:nvPr/>
            </p:nvSpPr>
            <p:spPr bwMode="auto">
              <a:xfrm>
                <a:off x="6429375" y="4140200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62" name="Line 285"/>
              <p:cNvSpPr>
                <a:spLocks noChangeShapeType="1"/>
              </p:cNvSpPr>
              <p:nvPr/>
            </p:nvSpPr>
            <p:spPr bwMode="auto">
              <a:xfrm>
                <a:off x="6475413" y="4084638"/>
                <a:ext cx="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" name="Rectangle 287"/>
              <p:cNvSpPr>
                <a:spLocks noChangeArrowheads="1"/>
              </p:cNvSpPr>
              <p:nvPr/>
            </p:nvSpPr>
            <p:spPr bwMode="auto">
              <a:xfrm>
                <a:off x="6429375" y="4070350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64" name="Rectangle 290"/>
              <p:cNvSpPr>
                <a:spLocks noChangeArrowheads="1"/>
              </p:cNvSpPr>
              <p:nvPr/>
            </p:nvSpPr>
            <p:spPr bwMode="auto">
              <a:xfrm>
                <a:off x="6429375" y="4000500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65" name="Line 293"/>
              <p:cNvSpPr>
                <a:spLocks noChangeShapeType="1"/>
              </p:cNvSpPr>
              <p:nvPr/>
            </p:nvSpPr>
            <p:spPr bwMode="auto">
              <a:xfrm flipV="1">
                <a:off x="6475413" y="4014788"/>
                <a:ext cx="0" cy="4238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" name="Freeform 295"/>
              <p:cNvSpPr>
                <a:spLocks/>
              </p:cNvSpPr>
              <p:nvPr/>
            </p:nvSpPr>
            <p:spPr bwMode="auto">
              <a:xfrm>
                <a:off x="6591300" y="4357688"/>
                <a:ext cx="766763" cy="55562"/>
              </a:xfrm>
              <a:custGeom>
                <a:avLst/>
                <a:gdLst>
                  <a:gd name="T0" fmla="*/ 0 w 1726"/>
                  <a:gd name="T1" fmla="*/ 0 h 1312"/>
                  <a:gd name="T2" fmla="*/ 2147483647 w 1726"/>
                  <a:gd name="T3" fmla="*/ 14657823 h 1312"/>
                  <a:gd name="T4" fmla="*/ 2147483647 w 1726"/>
                  <a:gd name="T5" fmla="*/ 28481708 h 1312"/>
                  <a:gd name="T6" fmla="*/ 2147483647 w 1726"/>
                  <a:gd name="T7" fmla="*/ 36457139 h 1312"/>
                  <a:gd name="T8" fmla="*/ 2147483647 w 1726"/>
                  <a:gd name="T9" fmla="*/ 37368237 h 1312"/>
                  <a:gd name="T10" fmla="*/ 2147483647 w 1726"/>
                  <a:gd name="T11" fmla="*/ 32886392 h 1312"/>
                  <a:gd name="T12" fmla="*/ 2147483647 w 1726"/>
                  <a:gd name="T13" fmla="*/ 28481708 h 1312"/>
                  <a:gd name="T14" fmla="*/ 2147483647 w 1726"/>
                  <a:gd name="T15" fmla="*/ 28861918 h 1312"/>
                  <a:gd name="T16" fmla="*/ 2147483647 w 1726"/>
                  <a:gd name="T17" fmla="*/ 37823743 h 1312"/>
                  <a:gd name="T18" fmla="*/ 2147483647 w 1726"/>
                  <a:gd name="T19" fmla="*/ 52026023 h 1312"/>
                  <a:gd name="T20" fmla="*/ 2147483647 w 1726"/>
                  <a:gd name="T21" fmla="*/ 64937068 h 1312"/>
                  <a:gd name="T22" fmla="*/ 2147483647 w 1726"/>
                  <a:gd name="T23" fmla="*/ 74734652 h 1312"/>
                  <a:gd name="T24" fmla="*/ 2147483647 w 1726"/>
                  <a:gd name="T25" fmla="*/ 81874324 h 1312"/>
                  <a:gd name="T26" fmla="*/ 2147483647 w 1726"/>
                  <a:gd name="T27" fmla="*/ 86280830 h 1312"/>
                  <a:gd name="T28" fmla="*/ 2147483647 w 1726"/>
                  <a:gd name="T29" fmla="*/ 89849776 h 1312"/>
                  <a:gd name="T30" fmla="*/ 2147483647 w 1726"/>
                  <a:gd name="T31" fmla="*/ 92052097 h 1312"/>
                  <a:gd name="T32" fmla="*/ 2147483647 w 1726"/>
                  <a:gd name="T33" fmla="*/ 93418702 h 1312"/>
                  <a:gd name="T34" fmla="*/ 2147483647 w 1726"/>
                  <a:gd name="T35" fmla="*/ 94331579 h 1312"/>
                  <a:gd name="T36" fmla="*/ 2147483647 w 1726"/>
                  <a:gd name="T37" fmla="*/ 94710010 h 1312"/>
                  <a:gd name="T38" fmla="*/ 2147483647 w 1726"/>
                  <a:gd name="T39" fmla="*/ 95165516 h 1312"/>
                  <a:gd name="T40" fmla="*/ 2147483647 w 1726"/>
                  <a:gd name="T41" fmla="*/ 95621108 h 1312"/>
                  <a:gd name="T42" fmla="*/ 2147483647 w 1726"/>
                  <a:gd name="T43" fmla="*/ 95621108 h 1312"/>
                  <a:gd name="T44" fmla="*/ 2147483647 w 1726"/>
                  <a:gd name="T45" fmla="*/ 96533984 h 1312"/>
                  <a:gd name="T46" fmla="*/ 2147483647 w 1726"/>
                  <a:gd name="T47" fmla="*/ 96989491 h 1312"/>
                  <a:gd name="T48" fmla="*/ 2147483647 w 1726"/>
                  <a:gd name="T49" fmla="*/ 97825207 h 1312"/>
                  <a:gd name="T50" fmla="*/ 2147483647 w 1726"/>
                  <a:gd name="T51" fmla="*/ 98736305 h 1312"/>
                  <a:gd name="T52" fmla="*/ 2147483647 w 1726"/>
                  <a:gd name="T53" fmla="*/ 99647403 h 131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26"/>
                  <a:gd name="T82" fmla="*/ 0 h 1312"/>
                  <a:gd name="T83" fmla="*/ 1726 w 1726"/>
                  <a:gd name="T84" fmla="*/ 1312 h 131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26" h="1312">
                    <a:moveTo>
                      <a:pt x="0" y="0"/>
                    </a:moveTo>
                    <a:lnTo>
                      <a:pt x="70" y="193"/>
                    </a:lnTo>
                    <a:lnTo>
                      <a:pt x="134" y="375"/>
                    </a:lnTo>
                    <a:lnTo>
                      <a:pt x="198" y="480"/>
                    </a:lnTo>
                    <a:lnTo>
                      <a:pt x="268" y="492"/>
                    </a:lnTo>
                    <a:lnTo>
                      <a:pt x="332" y="433"/>
                    </a:lnTo>
                    <a:lnTo>
                      <a:pt x="401" y="375"/>
                    </a:lnTo>
                    <a:lnTo>
                      <a:pt x="465" y="380"/>
                    </a:lnTo>
                    <a:lnTo>
                      <a:pt x="529" y="498"/>
                    </a:lnTo>
                    <a:lnTo>
                      <a:pt x="599" y="685"/>
                    </a:lnTo>
                    <a:lnTo>
                      <a:pt x="663" y="855"/>
                    </a:lnTo>
                    <a:lnTo>
                      <a:pt x="733" y="984"/>
                    </a:lnTo>
                    <a:lnTo>
                      <a:pt x="797" y="1078"/>
                    </a:lnTo>
                    <a:lnTo>
                      <a:pt x="861" y="1136"/>
                    </a:lnTo>
                    <a:lnTo>
                      <a:pt x="930" y="1183"/>
                    </a:lnTo>
                    <a:lnTo>
                      <a:pt x="994" y="1212"/>
                    </a:lnTo>
                    <a:lnTo>
                      <a:pt x="1064" y="1230"/>
                    </a:lnTo>
                    <a:lnTo>
                      <a:pt x="1128" y="1242"/>
                    </a:lnTo>
                    <a:lnTo>
                      <a:pt x="1192" y="1247"/>
                    </a:lnTo>
                    <a:lnTo>
                      <a:pt x="1262" y="1253"/>
                    </a:lnTo>
                    <a:lnTo>
                      <a:pt x="1325" y="1259"/>
                    </a:lnTo>
                    <a:lnTo>
                      <a:pt x="1395" y="1259"/>
                    </a:lnTo>
                    <a:lnTo>
                      <a:pt x="1459" y="1271"/>
                    </a:lnTo>
                    <a:lnTo>
                      <a:pt x="1523" y="1277"/>
                    </a:lnTo>
                    <a:lnTo>
                      <a:pt x="1593" y="1288"/>
                    </a:lnTo>
                    <a:lnTo>
                      <a:pt x="1657" y="1300"/>
                    </a:lnTo>
                    <a:lnTo>
                      <a:pt x="1726" y="131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167" name="Group 534"/>
              <p:cNvGrpSpPr>
                <a:grpSpLocks/>
              </p:cNvGrpSpPr>
              <p:nvPr/>
            </p:nvGrpSpPr>
            <p:grpSpPr bwMode="auto">
              <a:xfrm>
                <a:off x="7429500" y="4714875"/>
                <a:ext cx="857250" cy="500063"/>
                <a:chOff x="2737" y="1902"/>
                <a:chExt cx="2092" cy="1646"/>
              </a:xfrm>
            </p:grpSpPr>
            <p:sp>
              <p:nvSpPr>
                <p:cNvPr id="336" name="Rectangle 243"/>
                <p:cNvSpPr>
                  <a:spLocks noChangeArrowheads="1"/>
                </p:cNvSpPr>
                <p:nvPr/>
              </p:nvSpPr>
              <p:spPr bwMode="auto">
                <a:xfrm>
                  <a:off x="2842" y="1949"/>
                  <a:ext cx="1987" cy="1394"/>
                </a:xfrm>
                <a:prstGeom prst="rect">
                  <a:avLst/>
                </a:prstGeom>
                <a:noFill/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 sz="700"/>
                </a:p>
              </p:txBody>
            </p:sp>
            <p:sp>
              <p:nvSpPr>
                <p:cNvPr id="337" name="Line 246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38" name="Line 247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98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39" name="Line 248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40" name="Line 249"/>
                <p:cNvSpPr>
                  <a:spLocks noChangeShapeType="1"/>
                </p:cNvSpPr>
                <p:nvPr/>
              </p:nvSpPr>
              <p:spPr bwMode="auto">
                <a:xfrm flipV="1">
                  <a:off x="2842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41" name="Line 250"/>
                <p:cNvSpPr>
                  <a:spLocks noChangeShapeType="1"/>
                </p:cNvSpPr>
                <p:nvPr/>
              </p:nvSpPr>
              <p:spPr bwMode="auto">
                <a:xfrm>
                  <a:off x="2842" y="1949"/>
                  <a:ext cx="0" cy="1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42" name="Rectangle 251"/>
                <p:cNvSpPr>
                  <a:spLocks noChangeArrowheads="1"/>
                </p:cNvSpPr>
                <p:nvPr/>
              </p:nvSpPr>
              <p:spPr bwMode="auto">
                <a:xfrm>
                  <a:off x="2825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43" name="Line 252"/>
                <p:cNvSpPr>
                  <a:spLocks noChangeShapeType="1"/>
                </p:cNvSpPr>
                <p:nvPr/>
              </p:nvSpPr>
              <p:spPr bwMode="auto">
                <a:xfrm flipV="1">
                  <a:off x="3173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44" name="Rectangle 254"/>
                <p:cNvSpPr>
                  <a:spLocks noChangeArrowheads="1"/>
                </p:cNvSpPr>
                <p:nvPr/>
              </p:nvSpPr>
              <p:spPr bwMode="auto">
                <a:xfrm>
                  <a:off x="3156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45" name="Line 255"/>
                <p:cNvSpPr>
                  <a:spLocks noChangeShapeType="1"/>
                </p:cNvSpPr>
                <p:nvPr/>
              </p:nvSpPr>
              <p:spPr bwMode="auto">
                <a:xfrm flipV="1">
                  <a:off x="3504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46" name="Rectangle 257"/>
                <p:cNvSpPr>
                  <a:spLocks noChangeArrowheads="1"/>
                </p:cNvSpPr>
                <p:nvPr/>
              </p:nvSpPr>
              <p:spPr bwMode="auto">
                <a:xfrm>
                  <a:off x="3464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47" name="Line 258"/>
                <p:cNvSpPr>
                  <a:spLocks noChangeShapeType="1"/>
                </p:cNvSpPr>
                <p:nvPr/>
              </p:nvSpPr>
              <p:spPr bwMode="auto">
                <a:xfrm flipV="1">
                  <a:off x="3836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48" name="Rectangle 260"/>
                <p:cNvSpPr>
                  <a:spLocks noChangeArrowheads="1"/>
                </p:cNvSpPr>
                <p:nvPr/>
              </p:nvSpPr>
              <p:spPr bwMode="auto">
                <a:xfrm>
                  <a:off x="3796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49" name="Line 261"/>
                <p:cNvSpPr>
                  <a:spLocks noChangeShapeType="1"/>
                </p:cNvSpPr>
                <p:nvPr/>
              </p:nvSpPr>
              <p:spPr bwMode="auto">
                <a:xfrm flipV="1">
                  <a:off x="4167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50" name="Rectangle 263"/>
                <p:cNvSpPr>
                  <a:spLocks noChangeArrowheads="1"/>
                </p:cNvSpPr>
                <p:nvPr/>
              </p:nvSpPr>
              <p:spPr bwMode="auto">
                <a:xfrm>
                  <a:off x="4126" y="3359"/>
                  <a:ext cx="87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51" name="Line 264"/>
                <p:cNvSpPr>
                  <a:spLocks noChangeShapeType="1"/>
                </p:cNvSpPr>
                <p:nvPr/>
              </p:nvSpPr>
              <p:spPr bwMode="auto">
                <a:xfrm flipV="1">
                  <a:off x="4498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52" name="Rectangle 266"/>
                <p:cNvSpPr>
                  <a:spLocks noChangeArrowheads="1"/>
                </p:cNvSpPr>
                <p:nvPr/>
              </p:nvSpPr>
              <p:spPr bwMode="auto">
                <a:xfrm>
                  <a:off x="4458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53" name="Rectangle 269"/>
                <p:cNvSpPr>
                  <a:spLocks noChangeArrowheads="1"/>
                </p:cNvSpPr>
                <p:nvPr/>
              </p:nvSpPr>
              <p:spPr bwMode="auto">
                <a:xfrm>
                  <a:off x="4790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54" name="Line 270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55" name="Rectangle 272"/>
                <p:cNvSpPr>
                  <a:spLocks noChangeArrowheads="1"/>
                </p:cNvSpPr>
                <p:nvPr/>
              </p:nvSpPr>
              <p:spPr bwMode="auto">
                <a:xfrm>
                  <a:off x="2778" y="3296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56" name="Line 273"/>
                <p:cNvSpPr>
                  <a:spLocks noChangeShapeType="1"/>
                </p:cNvSpPr>
                <p:nvPr/>
              </p:nvSpPr>
              <p:spPr bwMode="auto">
                <a:xfrm>
                  <a:off x="2842" y="3109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57" name="Rectangle 275"/>
                <p:cNvSpPr>
                  <a:spLocks noChangeArrowheads="1"/>
                </p:cNvSpPr>
                <p:nvPr/>
              </p:nvSpPr>
              <p:spPr bwMode="auto">
                <a:xfrm>
                  <a:off x="2778" y="3061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58" name="Line 276"/>
                <p:cNvSpPr>
                  <a:spLocks noChangeShapeType="1"/>
                </p:cNvSpPr>
                <p:nvPr/>
              </p:nvSpPr>
              <p:spPr bwMode="auto">
                <a:xfrm>
                  <a:off x="2842" y="2874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59" name="Rectangle 278"/>
                <p:cNvSpPr>
                  <a:spLocks noChangeArrowheads="1"/>
                </p:cNvSpPr>
                <p:nvPr/>
              </p:nvSpPr>
              <p:spPr bwMode="auto">
                <a:xfrm>
                  <a:off x="2737" y="2826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60" name="Line 279"/>
                <p:cNvSpPr>
                  <a:spLocks noChangeShapeType="1"/>
                </p:cNvSpPr>
                <p:nvPr/>
              </p:nvSpPr>
              <p:spPr bwMode="auto">
                <a:xfrm>
                  <a:off x="2842" y="2646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61" name="Rectangle 281"/>
                <p:cNvSpPr>
                  <a:spLocks noChangeArrowheads="1"/>
                </p:cNvSpPr>
                <p:nvPr/>
              </p:nvSpPr>
              <p:spPr bwMode="auto">
                <a:xfrm>
                  <a:off x="2737" y="2598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62" name="Line 282"/>
                <p:cNvSpPr>
                  <a:spLocks noChangeShapeType="1"/>
                </p:cNvSpPr>
                <p:nvPr/>
              </p:nvSpPr>
              <p:spPr bwMode="auto">
                <a:xfrm>
                  <a:off x="2842" y="2411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63" name="Rectangle 284"/>
                <p:cNvSpPr>
                  <a:spLocks noChangeArrowheads="1"/>
                </p:cNvSpPr>
                <p:nvPr/>
              </p:nvSpPr>
              <p:spPr bwMode="auto">
                <a:xfrm>
                  <a:off x="2737" y="2363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64" name="Line 285"/>
                <p:cNvSpPr>
                  <a:spLocks noChangeShapeType="1"/>
                </p:cNvSpPr>
                <p:nvPr/>
              </p:nvSpPr>
              <p:spPr bwMode="auto">
                <a:xfrm>
                  <a:off x="2842" y="2177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65" name="Rectangle 287"/>
                <p:cNvSpPr>
                  <a:spLocks noChangeArrowheads="1"/>
                </p:cNvSpPr>
                <p:nvPr/>
              </p:nvSpPr>
              <p:spPr bwMode="auto">
                <a:xfrm>
                  <a:off x="2737" y="2130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66" name="Rectangle 290"/>
                <p:cNvSpPr>
                  <a:spLocks noChangeArrowheads="1"/>
                </p:cNvSpPr>
                <p:nvPr/>
              </p:nvSpPr>
              <p:spPr bwMode="auto">
                <a:xfrm>
                  <a:off x="2737" y="1902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67" name="Line 293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68" name="Freeform 295"/>
                <p:cNvSpPr>
                  <a:spLocks/>
                </p:cNvSpPr>
                <p:nvPr/>
              </p:nvSpPr>
              <p:spPr bwMode="auto">
                <a:xfrm>
                  <a:off x="3103" y="1949"/>
                  <a:ext cx="1726" cy="1312"/>
                </a:xfrm>
                <a:custGeom>
                  <a:avLst/>
                  <a:gdLst>
                    <a:gd name="T0" fmla="*/ 0 w 1726"/>
                    <a:gd name="T1" fmla="*/ 0 h 1312"/>
                    <a:gd name="T2" fmla="*/ 70 w 1726"/>
                    <a:gd name="T3" fmla="*/ 193 h 1312"/>
                    <a:gd name="T4" fmla="*/ 134 w 1726"/>
                    <a:gd name="T5" fmla="*/ 375 h 1312"/>
                    <a:gd name="T6" fmla="*/ 198 w 1726"/>
                    <a:gd name="T7" fmla="*/ 480 h 1312"/>
                    <a:gd name="T8" fmla="*/ 268 w 1726"/>
                    <a:gd name="T9" fmla="*/ 492 h 1312"/>
                    <a:gd name="T10" fmla="*/ 332 w 1726"/>
                    <a:gd name="T11" fmla="*/ 433 h 1312"/>
                    <a:gd name="T12" fmla="*/ 401 w 1726"/>
                    <a:gd name="T13" fmla="*/ 375 h 1312"/>
                    <a:gd name="T14" fmla="*/ 465 w 1726"/>
                    <a:gd name="T15" fmla="*/ 380 h 1312"/>
                    <a:gd name="T16" fmla="*/ 529 w 1726"/>
                    <a:gd name="T17" fmla="*/ 498 h 1312"/>
                    <a:gd name="T18" fmla="*/ 599 w 1726"/>
                    <a:gd name="T19" fmla="*/ 685 h 1312"/>
                    <a:gd name="T20" fmla="*/ 663 w 1726"/>
                    <a:gd name="T21" fmla="*/ 855 h 1312"/>
                    <a:gd name="T22" fmla="*/ 733 w 1726"/>
                    <a:gd name="T23" fmla="*/ 984 h 1312"/>
                    <a:gd name="T24" fmla="*/ 797 w 1726"/>
                    <a:gd name="T25" fmla="*/ 1078 h 1312"/>
                    <a:gd name="T26" fmla="*/ 861 w 1726"/>
                    <a:gd name="T27" fmla="*/ 1136 h 1312"/>
                    <a:gd name="T28" fmla="*/ 930 w 1726"/>
                    <a:gd name="T29" fmla="*/ 1183 h 1312"/>
                    <a:gd name="T30" fmla="*/ 994 w 1726"/>
                    <a:gd name="T31" fmla="*/ 1212 h 1312"/>
                    <a:gd name="T32" fmla="*/ 1064 w 1726"/>
                    <a:gd name="T33" fmla="*/ 1230 h 1312"/>
                    <a:gd name="T34" fmla="*/ 1128 w 1726"/>
                    <a:gd name="T35" fmla="*/ 1242 h 1312"/>
                    <a:gd name="T36" fmla="*/ 1192 w 1726"/>
                    <a:gd name="T37" fmla="*/ 1247 h 1312"/>
                    <a:gd name="T38" fmla="*/ 1262 w 1726"/>
                    <a:gd name="T39" fmla="*/ 1253 h 1312"/>
                    <a:gd name="T40" fmla="*/ 1325 w 1726"/>
                    <a:gd name="T41" fmla="*/ 1259 h 1312"/>
                    <a:gd name="T42" fmla="*/ 1395 w 1726"/>
                    <a:gd name="T43" fmla="*/ 1259 h 1312"/>
                    <a:gd name="T44" fmla="*/ 1459 w 1726"/>
                    <a:gd name="T45" fmla="*/ 1271 h 1312"/>
                    <a:gd name="T46" fmla="*/ 1523 w 1726"/>
                    <a:gd name="T47" fmla="*/ 1277 h 1312"/>
                    <a:gd name="T48" fmla="*/ 1593 w 1726"/>
                    <a:gd name="T49" fmla="*/ 1288 h 1312"/>
                    <a:gd name="T50" fmla="*/ 1657 w 1726"/>
                    <a:gd name="T51" fmla="*/ 1300 h 1312"/>
                    <a:gd name="T52" fmla="*/ 1726 w 1726"/>
                    <a:gd name="T53" fmla="*/ 1312 h 1312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726"/>
                    <a:gd name="T82" fmla="*/ 0 h 1312"/>
                    <a:gd name="T83" fmla="*/ 1726 w 1726"/>
                    <a:gd name="T84" fmla="*/ 1312 h 1312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726" h="1312">
                      <a:moveTo>
                        <a:pt x="0" y="0"/>
                      </a:moveTo>
                      <a:lnTo>
                        <a:pt x="70" y="193"/>
                      </a:lnTo>
                      <a:lnTo>
                        <a:pt x="134" y="375"/>
                      </a:lnTo>
                      <a:lnTo>
                        <a:pt x="198" y="480"/>
                      </a:lnTo>
                      <a:lnTo>
                        <a:pt x="268" y="492"/>
                      </a:lnTo>
                      <a:lnTo>
                        <a:pt x="332" y="433"/>
                      </a:lnTo>
                      <a:lnTo>
                        <a:pt x="401" y="375"/>
                      </a:lnTo>
                      <a:lnTo>
                        <a:pt x="465" y="380"/>
                      </a:lnTo>
                      <a:lnTo>
                        <a:pt x="529" y="498"/>
                      </a:lnTo>
                      <a:lnTo>
                        <a:pt x="599" y="685"/>
                      </a:lnTo>
                      <a:lnTo>
                        <a:pt x="663" y="855"/>
                      </a:lnTo>
                      <a:lnTo>
                        <a:pt x="733" y="984"/>
                      </a:lnTo>
                      <a:lnTo>
                        <a:pt x="797" y="1078"/>
                      </a:lnTo>
                      <a:lnTo>
                        <a:pt x="861" y="1136"/>
                      </a:lnTo>
                      <a:lnTo>
                        <a:pt x="930" y="1183"/>
                      </a:lnTo>
                      <a:lnTo>
                        <a:pt x="994" y="1212"/>
                      </a:lnTo>
                      <a:lnTo>
                        <a:pt x="1064" y="1230"/>
                      </a:lnTo>
                      <a:lnTo>
                        <a:pt x="1128" y="1242"/>
                      </a:lnTo>
                      <a:lnTo>
                        <a:pt x="1192" y="1247"/>
                      </a:lnTo>
                      <a:lnTo>
                        <a:pt x="1262" y="1253"/>
                      </a:lnTo>
                      <a:lnTo>
                        <a:pt x="1325" y="1259"/>
                      </a:lnTo>
                      <a:lnTo>
                        <a:pt x="1395" y="1259"/>
                      </a:lnTo>
                      <a:lnTo>
                        <a:pt x="1459" y="1271"/>
                      </a:lnTo>
                      <a:lnTo>
                        <a:pt x="1523" y="1277"/>
                      </a:lnTo>
                      <a:lnTo>
                        <a:pt x="1593" y="1288"/>
                      </a:lnTo>
                      <a:lnTo>
                        <a:pt x="1657" y="1300"/>
                      </a:lnTo>
                      <a:lnTo>
                        <a:pt x="1726" y="1312"/>
                      </a:ln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68" name="Group 534"/>
              <p:cNvGrpSpPr>
                <a:grpSpLocks/>
              </p:cNvGrpSpPr>
              <p:nvPr/>
            </p:nvGrpSpPr>
            <p:grpSpPr bwMode="auto">
              <a:xfrm>
                <a:off x="6429375" y="3357563"/>
                <a:ext cx="857250" cy="500062"/>
                <a:chOff x="2737" y="1902"/>
                <a:chExt cx="2092" cy="1646"/>
              </a:xfrm>
            </p:grpSpPr>
            <p:sp>
              <p:nvSpPr>
                <p:cNvPr id="303" name="Rectangle 243"/>
                <p:cNvSpPr>
                  <a:spLocks noChangeArrowheads="1"/>
                </p:cNvSpPr>
                <p:nvPr/>
              </p:nvSpPr>
              <p:spPr bwMode="auto">
                <a:xfrm>
                  <a:off x="2842" y="1949"/>
                  <a:ext cx="1987" cy="1394"/>
                </a:xfrm>
                <a:prstGeom prst="rect">
                  <a:avLst/>
                </a:prstGeom>
                <a:noFill/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 sz="700"/>
                </a:p>
              </p:txBody>
            </p:sp>
            <p:sp>
              <p:nvSpPr>
                <p:cNvPr id="304" name="Line 246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05" name="Line 247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98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06" name="Line 248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07" name="Line 249"/>
                <p:cNvSpPr>
                  <a:spLocks noChangeShapeType="1"/>
                </p:cNvSpPr>
                <p:nvPr/>
              </p:nvSpPr>
              <p:spPr bwMode="auto">
                <a:xfrm flipV="1">
                  <a:off x="2842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08" name="Line 250"/>
                <p:cNvSpPr>
                  <a:spLocks noChangeShapeType="1"/>
                </p:cNvSpPr>
                <p:nvPr/>
              </p:nvSpPr>
              <p:spPr bwMode="auto">
                <a:xfrm>
                  <a:off x="2842" y="1949"/>
                  <a:ext cx="0" cy="1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09" name="Rectangle 251"/>
                <p:cNvSpPr>
                  <a:spLocks noChangeArrowheads="1"/>
                </p:cNvSpPr>
                <p:nvPr/>
              </p:nvSpPr>
              <p:spPr bwMode="auto">
                <a:xfrm>
                  <a:off x="2825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10" name="Line 252"/>
                <p:cNvSpPr>
                  <a:spLocks noChangeShapeType="1"/>
                </p:cNvSpPr>
                <p:nvPr/>
              </p:nvSpPr>
              <p:spPr bwMode="auto">
                <a:xfrm flipV="1">
                  <a:off x="3173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1" name="Rectangle 254"/>
                <p:cNvSpPr>
                  <a:spLocks noChangeArrowheads="1"/>
                </p:cNvSpPr>
                <p:nvPr/>
              </p:nvSpPr>
              <p:spPr bwMode="auto">
                <a:xfrm>
                  <a:off x="3156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12" name="Line 255"/>
                <p:cNvSpPr>
                  <a:spLocks noChangeShapeType="1"/>
                </p:cNvSpPr>
                <p:nvPr/>
              </p:nvSpPr>
              <p:spPr bwMode="auto">
                <a:xfrm flipV="1">
                  <a:off x="3504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3" name="Rectangle 257"/>
                <p:cNvSpPr>
                  <a:spLocks noChangeArrowheads="1"/>
                </p:cNvSpPr>
                <p:nvPr/>
              </p:nvSpPr>
              <p:spPr bwMode="auto">
                <a:xfrm>
                  <a:off x="3464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14" name="Line 258"/>
                <p:cNvSpPr>
                  <a:spLocks noChangeShapeType="1"/>
                </p:cNvSpPr>
                <p:nvPr/>
              </p:nvSpPr>
              <p:spPr bwMode="auto">
                <a:xfrm flipV="1">
                  <a:off x="3836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5" name="Rectangle 260"/>
                <p:cNvSpPr>
                  <a:spLocks noChangeArrowheads="1"/>
                </p:cNvSpPr>
                <p:nvPr/>
              </p:nvSpPr>
              <p:spPr bwMode="auto">
                <a:xfrm>
                  <a:off x="3796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16" name="Line 261"/>
                <p:cNvSpPr>
                  <a:spLocks noChangeShapeType="1"/>
                </p:cNvSpPr>
                <p:nvPr/>
              </p:nvSpPr>
              <p:spPr bwMode="auto">
                <a:xfrm flipV="1">
                  <a:off x="4167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7" name="Rectangle 263"/>
                <p:cNvSpPr>
                  <a:spLocks noChangeArrowheads="1"/>
                </p:cNvSpPr>
                <p:nvPr/>
              </p:nvSpPr>
              <p:spPr bwMode="auto">
                <a:xfrm>
                  <a:off x="4126" y="3359"/>
                  <a:ext cx="87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18" name="Line 264"/>
                <p:cNvSpPr>
                  <a:spLocks noChangeShapeType="1"/>
                </p:cNvSpPr>
                <p:nvPr/>
              </p:nvSpPr>
              <p:spPr bwMode="auto">
                <a:xfrm flipV="1">
                  <a:off x="4498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" name="Rectangle 266"/>
                <p:cNvSpPr>
                  <a:spLocks noChangeArrowheads="1"/>
                </p:cNvSpPr>
                <p:nvPr/>
              </p:nvSpPr>
              <p:spPr bwMode="auto">
                <a:xfrm>
                  <a:off x="4458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20" name="Rectangle 269"/>
                <p:cNvSpPr>
                  <a:spLocks noChangeArrowheads="1"/>
                </p:cNvSpPr>
                <p:nvPr/>
              </p:nvSpPr>
              <p:spPr bwMode="auto">
                <a:xfrm>
                  <a:off x="4790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21" name="Line 270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22" name="Rectangle 272"/>
                <p:cNvSpPr>
                  <a:spLocks noChangeArrowheads="1"/>
                </p:cNvSpPr>
                <p:nvPr/>
              </p:nvSpPr>
              <p:spPr bwMode="auto">
                <a:xfrm>
                  <a:off x="2778" y="3296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23" name="Line 273"/>
                <p:cNvSpPr>
                  <a:spLocks noChangeShapeType="1"/>
                </p:cNvSpPr>
                <p:nvPr/>
              </p:nvSpPr>
              <p:spPr bwMode="auto">
                <a:xfrm>
                  <a:off x="2842" y="3109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24" name="Rectangle 275"/>
                <p:cNvSpPr>
                  <a:spLocks noChangeArrowheads="1"/>
                </p:cNvSpPr>
                <p:nvPr/>
              </p:nvSpPr>
              <p:spPr bwMode="auto">
                <a:xfrm>
                  <a:off x="2778" y="3061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25" name="Line 276"/>
                <p:cNvSpPr>
                  <a:spLocks noChangeShapeType="1"/>
                </p:cNvSpPr>
                <p:nvPr/>
              </p:nvSpPr>
              <p:spPr bwMode="auto">
                <a:xfrm>
                  <a:off x="2842" y="2874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26" name="Rectangle 278"/>
                <p:cNvSpPr>
                  <a:spLocks noChangeArrowheads="1"/>
                </p:cNvSpPr>
                <p:nvPr/>
              </p:nvSpPr>
              <p:spPr bwMode="auto">
                <a:xfrm>
                  <a:off x="2737" y="2826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27" name="Line 279"/>
                <p:cNvSpPr>
                  <a:spLocks noChangeShapeType="1"/>
                </p:cNvSpPr>
                <p:nvPr/>
              </p:nvSpPr>
              <p:spPr bwMode="auto">
                <a:xfrm>
                  <a:off x="2842" y="2646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28" name="Rectangle 281"/>
                <p:cNvSpPr>
                  <a:spLocks noChangeArrowheads="1"/>
                </p:cNvSpPr>
                <p:nvPr/>
              </p:nvSpPr>
              <p:spPr bwMode="auto">
                <a:xfrm>
                  <a:off x="2737" y="2598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29" name="Line 282"/>
                <p:cNvSpPr>
                  <a:spLocks noChangeShapeType="1"/>
                </p:cNvSpPr>
                <p:nvPr/>
              </p:nvSpPr>
              <p:spPr bwMode="auto">
                <a:xfrm>
                  <a:off x="2842" y="2411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30" name="Rectangle 284"/>
                <p:cNvSpPr>
                  <a:spLocks noChangeArrowheads="1"/>
                </p:cNvSpPr>
                <p:nvPr/>
              </p:nvSpPr>
              <p:spPr bwMode="auto">
                <a:xfrm>
                  <a:off x="2737" y="2363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31" name="Line 285"/>
                <p:cNvSpPr>
                  <a:spLocks noChangeShapeType="1"/>
                </p:cNvSpPr>
                <p:nvPr/>
              </p:nvSpPr>
              <p:spPr bwMode="auto">
                <a:xfrm>
                  <a:off x="2842" y="2177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32" name="Rectangle 287"/>
                <p:cNvSpPr>
                  <a:spLocks noChangeArrowheads="1"/>
                </p:cNvSpPr>
                <p:nvPr/>
              </p:nvSpPr>
              <p:spPr bwMode="auto">
                <a:xfrm>
                  <a:off x="2737" y="2130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33" name="Rectangle 290"/>
                <p:cNvSpPr>
                  <a:spLocks noChangeArrowheads="1"/>
                </p:cNvSpPr>
                <p:nvPr/>
              </p:nvSpPr>
              <p:spPr bwMode="auto">
                <a:xfrm>
                  <a:off x="2737" y="1902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34" name="Line 293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35" name="Freeform 295"/>
                <p:cNvSpPr>
                  <a:spLocks/>
                </p:cNvSpPr>
                <p:nvPr/>
              </p:nvSpPr>
              <p:spPr bwMode="auto">
                <a:xfrm>
                  <a:off x="3103" y="1949"/>
                  <a:ext cx="1726" cy="1312"/>
                </a:xfrm>
                <a:custGeom>
                  <a:avLst/>
                  <a:gdLst>
                    <a:gd name="T0" fmla="*/ 0 w 1726"/>
                    <a:gd name="T1" fmla="*/ 0 h 1312"/>
                    <a:gd name="T2" fmla="*/ 70 w 1726"/>
                    <a:gd name="T3" fmla="*/ 193 h 1312"/>
                    <a:gd name="T4" fmla="*/ 134 w 1726"/>
                    <a:gd name="T5" fmla="*/ 375 h 1312"/>
                    <a:gd name="T6" fmla="*/ 198 w 1726"/>
                    <a:gd name="T7" fmla="*/ 480 h 1312"/>
                    <a:gd name="T8" fmla="*/ 268 w 1726"/>
                    <a:gd name="T9" fmla="*/ 492 h 1312"/>
                    <a:gd name="T10" fmla="*/ 332 w 1726"/>
                    <a:gd name="T11" fmla="*/ 433 h 1312"/>
                    <a:gd name="T12" fmla="*/ 401 w 1726"/>
                    <a:gd name="T13" fmla="*/ 375 h 1312"/>
                    <a:gd name="T14" fmla="*/ 465 w 1726"/>
                    <a:gd name="T15" fmla="*/ 380 h 1312"/>
                    <a:gd name="T16" fmla="*/ 529 w 1726"/>
                    <a:gd name="T17" fmla="*/ 498 h 1312"/>
                    <a:gd name="T18" fmla="*/ 599 w 1726"/>
                    <a:gd name="T19" fmla="*/ 685 h 1312"/>
                    <a:gd name="T20" fmla="*/ 663 w 1726"/>
                    <a:gd name="T21" fmla="*/ 855 h 1312"/>
                    <a:gd name="T22" fmla="*/ 733 w 1726"/>
                    <a:gd name="T23" fmla="*/ 984 h 1312"/>
                    <a:gd name="T24" fmla="*/ 797 w 1726"/>
                    <a:gd name="T25" fmla="*/ 1078 h 1312"/>
                    <a:gd name="T26" fmla="*/ 861 w 1726"/>
                    <a:gd name="T27" fmla="*/ 1136 h 1312"/>
                    <a:gd name="T28" fmla="*/ 930 w 1726"/>
                    <a:gd name="T29" fmla="*/ 1183 h 1312"/>
                    <a:gd name="T30" fmla="*/ 994 w 1726"/>
                    <a:gd name="T31" fmla="*/ 1212 h 1312"/>
                    <a:gd name="T32" fmla="*/ 1064 w 1726"/>
                    <a:gd name="T33" fmla="*/ 1230 h 1312"/>
                    <a:gd name="T34" fmla="*/ 1128 w 1726"/>
                    <a:gd name="T35" fmla="*/ 1242 h 1312"/>
                    <a:gd name="T36" fmla="*/ 1192 w 1726"/>
                    <a:gd name="T37" fmla="*/ 1247 h 1312"/>
                    <a:gd name="T38" fmla="*/ 1262 w 1726"/>
                    <a:gd name="T39" fmla="*/ 1253 h 1312"/>
                    <a:gd name="T40" fmla="*/ 1325 w 1726"/>
                    <a:gd name="T41" fmla="*/ 1259 h 1312"/>
                    <a:gd name="T42" fmla="*/ 1395 w 1726"/>
                    <a:gd name="T43" fmla="*/ 1259 h 1312"/>
                    <a:gd name="T44" fmla="*/ 1459 w 1726"/>
                    <a:gd name="T45" fmla="*/ 1271 h 1312"/>
                    <a:gd name="T46" fmla="*/ 1523 w 1726"/>
                    <a:gd name="T47" fmla="*/ 1277 h 1312"/>
                    <a:gd name="T48" fmla="*/ 1593 w 1726"/>
                    <a:gd name="T49" fmla="*/ 1288 h 1312"/>
                    <a:gd name="T50" fmla="*/ 1657 w 1726"/>
                    <a:gd name="T51" fmla="*/ 1300 h 1312"/>
                    <a:gd name="T52" fmla="*/ 1726 w 1726"/>
                    <a:gd name="T53" fmla="*/ 1312 h 1312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726"/>
                    <a:gd name="T82" fmla="*/ 0 h 1312"/>
                    <a:gd name="T83" fmla="*/ 1726 w 1726"/>
                    <a:gd name="T84" fmla="*/ 1312 h 1312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726" h="1312">
                      <a:moveTo>
                        <a:pt x="0" y="0"/>
                      </a:moveTo>
                      <a:lnTo>
                        <a:pt x="70" y="193"/>
                      </a:lnTo>
                      <a:lnTo>
                        <a:pt x="134" y="375"/>
                      </a:lnTo>
                      <a:lnTo>
                        <a:pt x="198" y="480"/>
                      </a:lnTo>
                      <a:lnTo>
                        <a:pt x="268" y="492"/>
                      </a:lnTo>
                      <a:lnTo>
                        <a:pt x="332" y="433"/>
                      </a:lnTo>
                      <a:lnTo>
                        <a:pt x="401" y="375"/>
                      </a:lnTo>
                      <a:lnTo>
                        <a:pt x="465" y="380"/>
                      </a:lnTo>
                      <a:lnTo>
                        <a:pt x="529" y="498"/>
                      </a:lnTo>
                      <a:lnTo>
                        <a:pt x="599" y="685"/>
                      </a:lnTo>
                      <a:lnTo>
                        <a:pt x="663" y="855"/>
                      </a:lnTo>
                      <a:lnTo>
                        <a:pt x="733" y="984"/>
                      </a:lnTo>
                      <a:lnTo>
                        <a:pt x="797" y="1078"/>
                      </a:lnTo>
                      <a:lnTo>
                        <a:pt x="861" y="1136"/>
                      </a:lnTo>
                      <a:lnTo>
                        <a:pt x="930" y="1183"/>
                      </a:lnTo>
                      <a:lnTo>
                        <a:pt x="994" y="1212"/>
                      </a:lnTo>
                      <a:lnTo>
                        <a:pt x="1064" y="1230"/>
                      </a:lnTo>
                      <a:lnTo>
                        <a:pt x="1128" y="1242"/>
                      </a:lnTo>
                      <a:lnTo>
                        <a:pt x="1192" y="1247"/>
                      </a:lnTo>
                      <a:lnTo>
                        <a:pt x="1262" y="1253"/>
                      </a:lnTo>
                      <a:lnTo>
                        <a:pt x="1325" y="1259"/>
                      </a:lnTo>
                      <a:lnTo>
                        <a:pt x="1395" y="1259"/>
                      </a:lnTo>
                      <a:lnTo>
                        <a:pt x="1459" y="1271"/>
                      </a:lnTo>
                      <a:lnTo>
                        <a:pt x="1523" y="1277"/>
                      </a:lnTo>
                      <a:lnTo>
                        <a:pt x="1593" y="1288"/>
                      </a:lnTo>
                      <a:lnTo>
                        <a:pt x="1657" y="1300"/>
                      </a:lnTo>
                      <a:lnTo>
                        <a:pt x="1726" y="1312"/>
                      </a:ln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69" name="Group 534"/>
              <p:cNvGrpSpPr>
                <a:grpSpLocks/>
              </p:cNvGrpSpPr>
              <p:nvPr/>
            </p:nvGrpSpPr>
            <p:grpSpPr bwMode="auto">
              <a:xfrm>
                <a:off x="6500813" y="2571750"/>
                <a:ext cx="785812" cy="500063"/>
                <a:chOff x="2737" y="1902"/>
                <a:chExt cx="2092" cy="1646"/>
              </a:xfrm>
            </p:grpSpPr>
            <p:sp>
              <p:nvSpPr>
                <p:cNvPr id="270" name="Rectangle 243"/>
                <p:cNvSpPr>
                  <a:spLocks noChangeArrowheads="1"/>
                </p:cNvSpPr>
                <p:nvPr/>
              </p:nvSpPr>
              <p:spPr bwMode="auto">
                <a:xfrm>
                  <a:off x="2842" y="1949"/>
                  <a:ext cx="1987" cy="1394"/>
                </a:xfrm>
                <a:prstGeom prst="rect">
                  <a:avLst/>
                </a:prstGeom>
                <a:noFill/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 sz="700"/>
                </a:p>
              </p:txBody>
            </p:sp>
            <p:sp>
              <p:nvSpPr>
                <p:cNvPr id="271" name="Line 246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72" name="Line 247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98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73" name="Line 248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74" name="Line 249"/>
                <p:cNvSpPr>
                  <a:spLocks noChangeShapeType="1"/>
                </p:cNvSpPr>
                <p:nvPr/>
              </p:nvSpPr>
              <p:spPr bwMode="auto">
                <a:xfrm flipV="1">
                  <a:off x="2842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75" name="Line 250"/>
                <p:cNvSpPr>
                  <a:spLocks noChangeShapeType="1"/>
                </p:cNvSpPr>
                <p:nvPr/>
              </p:nvSpPr>
              <p:spPr bwMode="auto">
                <a:xfrm>
                  <a:off x="2842" y="1949"/>
                  <a:ext cx="0" cy="1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76" name="Rectangle 251"/>
                <p:cNvSpPr>
                  <a:spLocks noChangeArrowheads="1"/>
                </p:cNvSpPr>
                <p:nvPr/>
              </p:nvSpPr>
              <p:spPr bwMode="auto">
                <a:xfrm>
                  <a:off x="2825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77" name="Line 252"/>
                <p:cNvSpPr>
                  <a:spLocks noChangeShapeType="1"/>
                </p:cNvSpPr>
                <p:nvPr/>
              </p:nvSpPr>
              <p:spPr bwMode="auto">
                <a:xfrm flipV="1">
                  <a:off x="3173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78" name="Rectangle 254"/>
                <p:cNvSpPr>
                  <a:spLocks noChangeArrowheads="1"/>
                </p:cNvSpPr>
                <p:nvPr/>
              </p:nvSpPr>
              <p:spPr bwMode="auto">
                <a:xfrm>
                  <a:off x="3156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79" name="Line 255"/>
                <p:cNvSpPr>
                  <a:spLocks noChangeShapeType="1"/>
                </p:cNvSpPr>
                <p:nvPr/>
              </p:nvSpPr>
              <p:spPr bwMode="auto">
                <a:xfrm flipV="1">
                  <a:off x="3504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80" name="Rectangle 257"/>
                <p:cNvSpPr>
                  <a:spLocks noChangeArrowheads="1"/>
                </p:cNvSpPr>
                <p:nvPr/>
              </p:nvSpPr>
              <p:spPr bwMode="auto">
                <a:xfrm>
                  <a:off x="3464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81" name="Line 258"/>
                <p:cNvSpPr>
                  <a:spLocks noChangeShapeType="1"/>
                </p:cNvSpPr>
                <p:nvPr/>
              </p:nvSpPr>
              <p:spPr bwMode="auto">
                <a:xfrm flipV="1">
                  <a:off x="3836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82" name="Rectangle 260"/>
                <p:cNvSpPr>
                  <a:spLocks noChangeArrowheads="1"/>
                </p:cNvSpPr>
                <p:nvPr/>
              </p:nvSpPr>
              <p:spPr bwMode="auto">
                <a:xfrm>
                  <a:off x="3796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83" name="Line 261"/>
                <p:cNvSpPr>
                  <a:spLocks noChangeShapeType="1"/>
                </p:cNvSpPr>
                <p:nvPr/>
              </p:nvSpPr>
              <p:spPr bwMode="auto">
                <a:xfrm flipV="1">
                  <a:off x="4167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84" name="Rectangle 263"/>
                <p:cNvSpPr>
                  <a:spLocks noChangeArrowheads="1"/>
                </p:cNvSpPr>
                <p:nvPr/>
              </p:nvSpPr>
              <p:spPr bwMode="auto">
                <a:xfrm>
                  <a:off x="4126" y="3359"/>
                  <a:ext cx="87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85" name="Line 264"/>
                <p:cNvSpPr>
                  <a:spLocks noChangeShapeType="1"/>
                </p:cNvSpPr>
                <p:nvPr/>
              </p:nvSpPr>
              <p:spPr bwMode="auto">
                <a:xfrm flipV="1">
                  <a:off x="4498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86" name="Rectangle 266"/>
                <p:cNvSpPr>
                  <a:spLocks noChangeArrowheads="1"/>
                </p:cNvSpPr>
                <p:nvPr/>
              </p:nvSpPr>
              <p:spPr bwMode="auto">
                <a:xfrm>
                  <a:off x="4458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87" name="Rectangle 269"/>
                <p:cNvSpPr>
                  <a:spLocks noChangeArrowheads="1"/>
                </p:cNvSpPr>
                <p:nvPr/>
              </p:nvSpPr>
              <p:spPr bwMode="auto">
                <a:xfrm>
                  <a:off x="4790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88" name="Line 270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89" name="Rectangle 272"/>
                <p:cNvSpPr>
                  <a:spLocks noChangeArrowheads="1"/>
                </p:cNvSpPr>
                <p:nvPr/>
              </p:nvSpPr>
              <p:spPr bwMode="auto">
                <a:xfrm>
                  <a:off x="2778" y="3296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90" name="Line 273"/>
                <p:cNvSpPr>
                  <a:spLocks noChangeShapeType="1"/>
                </p:cNvSpPr>
                <p:nvPr/>
              </p:nvSpPr>
              <p:spPr bwMode="auto">
                <a:xfrm>
                  <a:off x="2842" y="3109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91" name="Rectangle 275"/>
                <p:cNvSpPr>
                  <a:spLocks noChangeArrowheads="1"/>
                </p:cNvSpPr>
                <p:nvPr/>
              </p:nvSpPr>
              <p:spPr bwMode="auto">
                <a:xfrm>
                  <a:off x="2778" y="3061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92" name="Line 276"/>
                <p:cNvSpPr>
                  <a:spLocks noChangeShapeType="1"/>
                </p:cNvSpPr>
                <p:nvPr/>
              </p:nvSpPr>
              <p:spPr bwMode="auto">
                <a:xfrm>
                  <a:off x="2842" y="2874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93" name="Rectangle 278"/>
                <p:cNvSpPr>
                  <a:spLocks noChangeArrowheads="1"/>
                </p:cNvSpPr>
                <p:nvPr/>
              </p:nvSpPr>
              <p:spPr bwMode="auto">
                <a:xfrm>
                  <a:off x="2737" y="2826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94" name="Line 279"/>
                <p:cNvSpPr>
                  <a:spLocks noChangeShapeType="1"/>
                </p:cNvSpPr>
                <p:nvPr/>
              </p:nvSpPr>
              <p:spPr bwMode="auto">
                <a:xfrm>
                  <a:off x="2842" y="2646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95" name="Rectangle 281"/>
                <p:cNvSpPr>
                  <a:spLocks noChangeArrowheads="1"/>
                </p:cNvSpPr>
                <p:nvPr/>
              </p:nvSpPr>
              <p:spPr bwMode="auto">
                <a:xfrm>
                  <a:off x="2737" y="2598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96" name="Line 282"/>
                <p:cNvSpPr>
                  <a:spLocks noChangeShapeType="1"/>
                </p:cNvSpPr>
                <p:nvPr/>
              </p:nvSpPr>
              <p:spPr bwMode="auto">
                <a:xfrm>
                  <a:off x="2842" y="2411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97" name="Rectangle 284"/>
                <p:cNvSpPr>
                  <a:spLocks noChangeArrowheads="1"/>
                </p:cNvSpPr>
                <p:nvPr/>
              </p:nvSpPr>
              <p:spPr bwMode="auto">
                <a:xfrm>
                  <a:off x="2737" y="2363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98" name="Line 285"/>
                <p:cNvSpPr>
                  <a:spLocks noChangeShapeType="1"/>
                </p:cNvSpPr>
                <p:nvPr/>
              </p:nvSpPr>
              <p:spPr bwMode="auto">
                <a:xfrm>
                  <a:off x="2842" y="2177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99" name="Rectangle 287"/>
                <p:cNvSpPr>
                  <a:spLocks noChangeArrowheads="1"/>
                </p:cNvSpPr>
                <p:nvPr/>
              </p:nvSpPr>
              <p:spPr bwMode="auto">
                <a:xfrm>
                  <a:off x="2737" y="2130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00" name="Rectangle 290"/>
                <p:cNvSpPr>
                  <a:spLocks noChangeArrowheads="1"/>
                </p:cNvSpPr>
                <p:nvPr/>
              </p:nvSpPr>
              <p:spPr bwMode="auto">
                <a:xfrm>
                  <a:off x="2737" y="1902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01" name="Line 293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02" name="Freeform 295"/>
                <p:cNvSpPr>
                  <a:spLocks/>
                </p:cNvSpPr>
                <p:nvPr/>
              </p:nvSpPr>
              <p:spPr bwMode="auto">
                <a:xfrm>
                  <a:off x="3103" y="1949"/>
                  <a:ext cx="1726" cy="1312"/>
                </a:xfrm>
                <a:custGeom>
                  <a:avLst/>
                  <a:gdLst>
                    <a:gd name="T0" fmla="*/ 0 w 1726"/>
                    <a:gd name="T1" fmla="*/ 0 h 1312"/>
                    <a:gd name="T2" fmla="*/ 70 w 1726"/>
                    <a:gd name="T3" fmla="*/ 193 h 1312"/>
                    <a:gd name="T4" fmla="*/ 134 w 1726"/>
                    <a:gd name="T5" fmla="*/ 375 h 1312"/>
                    <a:gd name="T6" fmla="*/ 198 w 1726"/>
                    <a:gd name="T7" fmla="*/ 480 h 1312"/>
                    <a:gd name="T8" fmla="*/ 268 w 1726"/>
                    <a:gd name="T9" fmla="*/ 492 h 1312"/>
                    <a:gd name="T10" fmla="*/ 332 w 1726"/>
                    <a:gd name="T11" fmla="*/ 433 h 1312"/>
                    <a:gd name="T12" fmla="*/ 401 w 1726"/>
                    <a:gd name="T13" fmla="*/ 375 h 1312"/>
                    <a:gd name="T14" fmla="*/ 465 w 1726"/>
                    <a:gd name="T15" fmla="*/ 380 h 1312"/>
                    <a:gd name="T16" fmla="*/ 529 w 1726"/>
                    <a:gd name="T17" fmla="*/ 498 h 1312"/>
                    <a:gd name="T18" fmla="*/ 599 w 1726"/>
                    <a:gd name="T19" fmla="*/ 685 h 1312"/>
                    <a:gd name="T20" fmla="*/ 663 w 1726"/>
                    <a:gd name="T21" fmla="*/ 855 h 1312"/>
                    <a:gd name="T22" fmla="*/ 733 w 1726"/>
                    <a:gd name="T23" fmla="*/ 984 h 1312"/>
                    <a:gd name="T24" fmla="*/ 797 w 1726"/>
                    <a:gd name="T25" fmla="*/ 1078 h 1312"/>
                    <a:gd name="T26" fmla="*/ 861 w 1726"/>
                    <a:gd name="T27" fmla="*/ 1136 h 1312"/>
                    <a:gd name="T28" fmla="*/ 930 w 1726"/>
                    <a:gd name="T29" fmla="*/ 1183 h 1312"/>
                    <a:gd name="T30" fmla="*/ 994 w 1726"/>
                    <a:gd name="T31" fmla="*/ 1212 h 1312"/>
                    <a:gd name="T32" fmla="*/ 1064 w 1726"/>
                    <a:gd name="T33" fmla="*/ 1230 h 1312"/>
                    <a:gd name="T34" fmla="*/ 1128 w 1726"/>
                    <a:gd name="T35" fmla="*/ 1242 h 1312"/>
                    <a:gd name="T36" fmla="*/ 1192 w 1726"/>
                    <a:gd name="T37" fmla="*/ 1247 h 1312"/>
                    <a:gd name="T38" fmla="*/ 1262 w 1726"/>
                    <a:gd name="T39" fmla="*/ 1253 h 1312"/>
                    <a:gd name="T40" fmla="*/ 1325 w 1726"/>
                    <a:gd name="T41" fmla="*/ 1259 h 1312"/>
                    <a:gd name="T42" fmla="*/ 1395 w 1726"/>
                    <a:gd name="T43" fmla="*/ 1259 h 1312"/>
                    <a:gd name="T44" fmla="*/ 1459 w 1726"/>
                    <a:gd name="T45" fmla="*/ 1271 h 1312"/>
                    <a:gd name="T46" fmla="*/ 1523 w 1726"/>
                    <a:gd name="T47" fmla="*/ 1277 h 1312"/>
                    <a:gd name="T48" fmla="*/ 1593 w 1726"/>
                    <a:gd name="T49" fmla="*/ 1288 h 1312"/>
                    <a:gd name="T50" fmla="*/ 1657 w 1726"/>
                    <a:gd name="T51" fmla="*/ 1300 h 1312"/>
                    <a:gd name="T52" fmla="*/ 1726 w 1726"/>
                    <a:gd name="T53" fmla="*/ 1312 h 1312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726"/>
                    <a:gd name="T82" fmla="*/ 0 h 1312"/>
                    <a:gd name="T83" fmla="*/ 1726 w 1726"/>
                    <a:gd name="T84" fmla="*/ 1312 h 1312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726" h="1312">
                      <a:moveTo>
                        <a:pt x="0" y="0"/>
                      </a:moveTo>
                      <a:lnTo>
                        <a:pt x="70" y="193"/>
                      </a:lnTo>
                      <a:lnTo>
                        <a:pt x="134" y="375"/>
                      </a:lnTo>
                      <a:lnTo>
                        <a:pt x="198" y="480"/>
                      </a:lnTo>
                      <a:lnTo>
                        <a:pt x="268" y="492"/>
                      </a:lnTo>
                      <a:lnTo>
                        <a:pt x="332" y="433"/>
                      </a:lnTo>
                      <a:lnTo>
                        <a:pt x="401" y="375"/>
                      </a:lnTo>
                      <a:lnTo>
                        <a:pt x="465" y="380"/>
                      </a:lnTo>
                      <a:lnTo>
                        <a:pt x="529" y="498"/>
                      </a:lnTo>
                      <a:lnTo>
                        <a:pt x="599" y="685"/>
                      </a:lnTo>
                      <a:lnTo>
                        <a:pt x="663" y="855"/>
                      </a:lnTo>
                      <a:lnTo>
                        <a:pt x="733" y="984"/>
                      </a:lnTo>
                      <a:lnTo>
                        <a:pt x="797" y="1078"/>
                      </a:lnTo>
                      <a:lnTo>
                        <a:pt x="861" y="1136"/>
                      </a:lnTo>
                      <a:lnTo>
                        <a:pt x="930" y="1183"/>
                      </a:lnTo>
                      <a:lnTo>
                        <a:pt x="994" y="1212"/>
                      </a:lnTo>
                      <a:lnTo>
                        <a:pt x="1064" y="1230"/>
                      </a:lnTo>
                      <a:lnTo>
                        <a:pt x="1128" y="1242"/>
                      </a:lnTo>
                      <a:lnTo>
                        <a:pt x="1192" y="1247"/>
                      </a:lnTo>
                      <a:lnTo>
                        <a:pt x="1262" y="1253"/>
                      </a:lnTo>
                      <a:lnTo>
                        <a:pt x="1325" y="1259"/>
                      </a:lnTo>
                      <a:lnTo>
                        <a:pt x="1395" y="1259"/>
                      </a:lnTo>
                      <a:lnTo>
                        <a:pt x="1459" y="1271"/>
                      </a:lnTo>
                      <a:lnTo>
                        <a:pt x="1523" y="1277"/>
                      </a:lnTo>
                      <a:lnTo>
                        <a:pt x="1593" y="1288"/>
                      </a:lnTo>
                      <a:lnTo>
                        <a:pt x="1657" y="1300"/>
                      </a:lnTo>
                      <a:lnTo>
                        <a:pt x="1726" y="1312"/>
                      </a:ln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170" name="Rectangle 243"/>
              <p:cNvSpPr>
                <a:spLocks noChangeArrowheads="1"/>
              </p:cNvSpPr>
              <p:nvPr/>
            </p:nvSpPr>
            <p:spPr bwMode="auto">
              <a:xfrm>
                <a:off x="7472363" y="4014788"/>
                <a:ext cx="814387" cy="423862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sz="700"/>
              </a:p>
            </p:txBody>
          </p:sp>
          <p:sp>
            <p:nvSpPr>
              <p:cNvPr id="171" name="Line 246"/>
              <p:cNvSpPr>
                <a:spLocks noChangeShapeType="1"/>
              </p:cNvSpPr>
              <p:nvPr/>
            </p:nvSpPr>
            <p:spPr bwMode="auto">
              <a:xfrm flipV="1">
                <a:off x="7472363" y="4014788"/>
                <a:ext cx="0" cy="4238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" name="Line 247"/>
              <p:cNvSpPr>
                <a:spLocks noChangeShapeType="1"/>
              </p:cNvSpPr>
              <p:nvPr/>
            </p:nvSpPr>
            <p:spPr bwMode="auto">
              <a:xfrm>
                <a:off x="7472363" y="4438650"/>
                <a:ext cx="81438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" name="Line 248"/>
              <p:cNvSpPr>
                <a:spLocks noChangeShapeType="1"/>
              </p:cNvSpPr>
              <p:nvPr/>
            </p:nvSpPr>
            <p:spPr bwMode="auto">
              <a:xfrm flipV="1">
                <a:off x="7472363" y="4014788"/>
                <a:ext cx="0" cy="4238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" name="Line 249"/>
              <p:cNvSpPr>
                <a:spLocks noChangeShapeType="1"/>
              </p:cNvSpPr>
              <p:nvPr/>
            </p:nvSpPr>
            <p:spPr bwMode="auto">
              <a:xfrm flipV="1">
                <a:off x="7472363" y="4430713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" name="Line 250"/>
              <p:cNvSpPr>
                <a:spLocks noChangeShapeType="1"/>
              </p:cNvSpPr>
              <p:nvPr/>
            </p:nvSpPr>
            <p:spPr bwMode="auto">
              <a:xfrm>
                <a:off x="7472363" y="4014788"/>
                <a:ext cx="0" cy="47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" name="Rectangle 251"/>
              <p:cNvSpPr>
                <a:spLocks noChangeArrowheads="1"/>
              </p:cNvSpPr>
              <p:nvPr/>
            </p:nvSpPr>
            <p:spPr bwMode="auto">
              <a:xfrm>
                <a:off x="7466013" y="444341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77" name="Line 252"/>
              <p:cNvSpPr>
                <a:spLocks noChangeShapeType="1"/>
              </p:cNvSpPr>
              <p:nvPr/>
            </p:nvSpPr>
            <p:spPr bwMode="auto">
              <a:xfrm flipV="1">
                <a:off x="7608888" y="4430713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" name="Rectangle 254"/>
              <p:cNvSpPr>
                <a:spLocks noChangeArrowheads="1"/>
              </p:cNvSpPr>
              <p:nvPr/>
            </p:nvSpPr>
            <p:spPr bwMode="auto">
              <a:xfrm>
                <a:off x="7600950" y="444341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79" name="Line 255"/>
              <p:cNvSpPr>
                <a:spLocks noChangeShapeType="1"/>
              </p:cNvSpPr>
              <p:nvPr/>
            </p:nvSpPr>
            <p:spPr bwMode="auto">
              <a:xfrm flipV="1">
                <a:off x="7743825" y="4430713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" name="Rectangle 257"/>
              <p:cNvSpPr>
                <a:spLocks noChangeArrowheads="1"/>
              </p:cNvSpPr>
              <p:nvPr/>
            </p:nvSpPr>
            <p:spPr bwMode="auto">
              <a:xfrm>
                <a:off x="7727950" y="444341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81" name="Line 258"/>
              <p:cNvSpPr>
                <a:spLocks noChangeShapeType="1"/>
              </p:cNvSpPr>
              <p:nvPr/>
            </p:nvSpPr>
            <p:spPr bwMode="auto">
              <a:xfrm flipV="1">
                <a:off x="7880350" y="4430713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" name="Rectangle 260"/>
              <p:cNvSpPr>
                <a:spLocks noChangeArrowheads="1"/>
              </p:cNvSpPr>
              <p:nvPr/>
            </p:nvSpPr>
            <p:spPr bwMode="auto">
              <a:xfrm>
                <a:off x="7862888" y="444341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83" name="Line 261"/>
              <p:cNvSpPr>
                <a:spLocks noChangeShapeType="1"/>
              </p:cNvSpPr>
              <p:nvPr/>
            </p:nvSpPr>
            <p:spPr bwMode="auto">
              <a:xfrm flipV="1">
                <a:off x="8015288" y="4430713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" name="Rectangle 263"/>
              <p:cNvSpPr>
                <a:spLocks noChangeArrowheads="1"/>
              </p:cNvSpPr>
              <p:nvPr/>
            </p:nvSpPr>
            <p:spPr bwMode="auto">
              <a:xfrm>
                <a:off x="7999413" y="4443413"/>
                <a:ext cx="34925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85" name="Line 264"/>
              <p:cNvSpPr>
                <a:spLocks noChangeShapeType="1"/>
              </p:cNvSpPr>
              <p:nvPr/>
            </p:nvSpPr>
            <p:spPr bwMode="auto">
              <a:xfrm flipV="1">
                <a:off x="8151813" y="4430713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" name="Rectangle 266"/>
              <p:cNvSpPr>
                <a:spLocks noChangeArrowheads="1"/>
              </p:cNvSpPr>
              <p:nvPr/>
            </p:nvSpPr>
            <p:spPr bwMode="auto">
              <a:xfrm>
                <a:off x="8134350" y="444341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87" name="Rectangle 269"/>
              <p:cNvSpPr>
                <a:spLocks noChangeArrowheads="1"/>
              </p:cNvSpPr>
              <p:nvPr/>
            </p:nvSpPr>
            <p:spPr bwMode="auto">
              <a:xfrm>
                <a:off x="8270875" y="444341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88" name="Line 270"/>
              <p:cNvSpPr>
                <a:spLocks noChangeShapeType="1"/>
              </p:cNvSpPr>
              <p:nvPr/>
            </p:nvSpPr>
            <p:spPr bwMode="auto">
              <a:xfrm>
                <a:off x="7472363" y="4438650"/>
                <a:ext cx="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9" name="Rectangle 272"/>
              <p:cNvSpPr>
                <a:spLocks noChangeArrowheads="1"/>
              </p:cNvSpPr>
              <p:nvPr/>
            </p:nvSpPr>
            <p:spPr bwMode="auto">
              <a:xfrm>
                <a:off x="7446963" y="442436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90" name="Line 273"/>
              <p:cNvSpPr>
                <a:spLocks noChangeShapeType="1"/>
              </p:cNvSpPr>
              <p:nvPr/>
            </p:nvSpPr>
            <p:spPr bwMode="auto">
              <a:xfrm>
                <a:off x="7472363" y="4367213"/>
                <a:ext cx="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" name="Rectangle 275"/>
              <p:cNvSpPr>
                <a:spLocks noChangeArrowheads="1"/>
              </p:cNvSpPr>
              <p:nvPr/>
            </p:nvSpPr>
            <p:spPr bwMode="auto">
              <a:xfrm>
                <a:off x="7446963" y="4352925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92" name="Line 276"/>
              <p:cNvSpPr>
                <a:spLocks noChangeShapeType="1"/>
              </p:cNvSpPr>
              <p:nvPr/>
            </p:nvSpPr>
            <p:spPr bwMode="auto">
              <a:xfrm>
                <a:off x="7472363" y="4295775"/>
                <a:ext cx="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" name="Rectangle 278"/>
              <p:cNvSpPr>
                <a:spLocks noChangeArrowheads="1"/>
              </p:cNvSpPr>
              <p:nvPr/>
            </p:nvSpPr>
            <p:spPr bwMode="auto">
              <a:xfrm>
                <a:off x="7429500" y="4281488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94" name="Line 279"/>
              <p:cNvSpPr>
                <a:spLocks noChangeShapeType="1"/>
              </p:cNvSpPr>
              <p:nvPr/>
            </p:nvSpPr>
            <p:spPr bwMode="auto">
              <a:xfrm>
                <a:off x="7472363" y="4225925"/>
                <a:ext cx="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5" name="Rectangle 281"/>
              <p:cNvSpPr>
                <a:spLocks noChangeArrowheads="1"/>
              </p:cNvSpPr>
              <p:nvPr/>
            </p:nvSpPr>
            <p:spPr bwMode="auto">
              <a:xfrm>
                <a:off x="7429500" y="4211638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96" name="Line 282"/>
              <p:cNvSpPr>
                <a:spLocks noChangeShapeType="1"/>
              </p:cNvSpPr>
              <p:nvPr/>
            </p:nvSpPr>
            <p:spPr bwMode="auto">
              <a:xfrm>
                <a:off x="7472363" y="4154488"/>
                <a:ext cx="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" name="Rectangle 284"/>
              <p:cNvSpPr>
                <a:spLocks noChangeArrowheads="1"/>
              </p:cNvSpPr>
              <p:nvPr/>
            </p:nvSpPr>
            <p:spPr bwMode="auto">
              <a:xfrm>
                <a:off x="7429500" y="4140200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98" name="Line 285"/>
              <p:cNvSpPr>
                <a:spLocks noChangeShapeType="1"/>
              </p:cNvSpPr>
              <p:nvPr/>
            </p:nvSpPr>
            <p:spPr bwMode="auto">
              <a:xfrm>
                <a:off x="7472363" y="4084638"/>
                <a:ext cx="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" name="Rectangle 287"/>
              <p:cNvSpPr>
                <a:spLocks noChangeArrowheads="1"/>
              </p:cNvSpPr>
              <p:nvPr/>
            </p:nvSpPr>
            <p:spPr bwMode="auto">
              <a:xfrm>
                <a:off x="7429500" y="4070350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200" name="Rectangle 290"/>
              <p:cNvSpPr>
                <a:spLocks noChangeArrowheads="1"/>
              </p:cNvSpPr>
              <p:nvPr/>
            </p:nvSpPr>
            <p:spPr bwMode="auto">
              <a:xfrm>
                <a:off x="7429500" y="4000500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201" name="Line 293"/>
              <p:cNvSpPr>
                <a:spLocks noChangeShapeType="1"/>
              </p:cNvSpPr>
              <p:nvPr/>
            </p:nvSpPr>
            <p:spPr bwMode="auto">
              <a:xfrm flipV="1">
                <a:off x="7472363" y="4014788"/>
                <a:ext cx="0" cy="4238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" name="Freeform 295"/>
              <p:cNvSpPr>
                <a:spLocks/>
              </p:cNvSpPr>
              <p:nvPr/>
            </p:nvSpPr>
            <p:spPr bwMode="auto">
              <a:xfrm>
                <a:off x="7578725" y="4286250"/>
                <a:ext cx="708025" cy="127000"/>
              </a:xfrm>
              <a:custGeom>
                <a:avLst/>
                <a:gdLst>
                  <a:gd name="T0" fmla="*/ 0 w 1726"/>
                  <a:gd name="T1" fmla="*/ 0 h 1312"/>
                  <a:gd name="T2" fmla="*/ 2147483647 w 1726"/>
                  <a:gd name="T3" fmla="*/ 175050414 h 1312"/>
                  <a:gd name="T4" fmla="*/ 2147483647 w 1726"/>
                  <a:gd name="T5" fmla="*/ 340131138 h 1312"/>
                  <a:gd name="T6" fmla="*/ 2147483647 w 1726"/>
                  <a:gd name="T7" fmla="*/ 435358355 h 1312"/>
                  <a:gd name="T8" fmla="*/ 2147483647 w 1726"/>
                  <a:gd name="T9" fmla="*/ 446246278 h 1312"/>
                  <a:gd name="T10" fmla="*/ 2147483647 w 1726"/>
                  <a:gd name="T11" fmla="*/ 392734286 h 1312"/>
                  <a:gd name="T12" fmla="*/ 2147483647 w 1726"/>
                  <a:gd name="T13" fmla="*/ 340131138 h 1312"/>
                  <a:gd name="T14" fmla="*/ 2147483647 w 1726"/>
                  <a:gd name="T15" fmla="*/ 344666159 h 1312"/>
                  <a:gd name="T16" fmla="*/ 2147483647 w 1726"/>
                  <a:gd name="T17" fmla="*/ 451690239 h 1312"/>
                  <a:gd name="T18" fmla="*/ 2147483647 w 1726"/>
                  <a:gd name="T19" fmla="*/ 621296740 h 1312"/>
                  <a:gd name="T20" fmla="*/ 2147483647 w 1726"/>
                  <a:gd name="T21" fmla="*/ 775489396 h 1312"/>
                  <a:gd name="T22" fmla="*/ 2147483647 w 1726"/>
                  <a:gd name="T23" fmla="*/ 892492555 h 1312"/>
                  <a:gd name="T24" fmla="*/ 2147483647 w 1726"/>
                  <a:gd name="T25" fmla="*/ 977749792 h 1312"/>
                  <a:gd name="T26" fmla="*/ 2147483647 w 1726"/>
                  <a:gd name="T27" fmla="*/ 1030353327 h 1312"/>
                  <a:gd name="T28" fmla="*/ 2147483647 w 1726"/>
                  <a:gd name="T29" fmla="*/ 1072986592 h 1312"/>
                  <a:gd name="T30" fmla="*/ 2147483647 w 1726"/>
                  <a:gd name="T31" fmla="*/ 1099288746 h 1312"/>
                  <a:gd name="T32" fmla="*/ 2147483647 w 1726"/>
                  <a:gd name="T33" fmla="*/ 1115620631 h 1312"/>
                  <a:gd name="T34" fmla="*/ 2147483647 w 1726"/>
                  <a:gd name="T35" fmla="*/ 1126498486 h 1312"/>
                  <a:gd name="T36" fmla="*/ 2147483647 w 1726"/>
                  <a:gd name="T37" fmla="*/ 1131034088 h 1312"/>
                  <a:gd name="T38" fmla="*/ 2147483647 w 1726"/>
                  <a:gd name="T39" fmla="*/ 1136478050 h 1312"/>
                  <a:gd name="T40" fmla="*/ 2147483647 w 1726"/>
                  <a:gd name="T41" fmla="*/ 1141922011 h 1312"/>
                  <a:gd name="T42" fmla="*/ 2147483647 w 1726"/>
                  <a:gd name="T43" fmla="*/ 1141922011 h 1312"/>
                  <a:gd name="T44" fmla="*/ 2147483647 w 1726"/>
                  <a:gd name="T45" fmla="*/ 1152800641 h 1312"/>
                  <a:gd name="T46" fmla="*/ 2147483647 w 1726"/>
                  <a:gd name="T47" fmla="*/ 1158244602 h 1312"/>
                  <a:gd name="T48" fmla="*/ 2147483647 w 1726"/>
                  <a:gd name="T49" fmla="*/ 1168223391 h 1312"/>
                  <a:gd name="T50" fmla="*/ 2147483647 w 1726"/>
                  <a:gd name="T51" fmla="*/ 1179102022 h 1312"/>
                  <a:gd name="T52" fmla="*/ 2147483647 w 1726"/>
                  <a:gd name="T53" fmla="*/ 1189989944 h 131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26"/>
                  <a:gd name="T82" fmla="*/ 0 h 1312"/>
                  <a:gd name="T83" fmla="*/ 1726 w 1726"/>
                  <a:gd name="T84" fmla="*/ 1312 h 131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26" h="1312">
                    <a:moveTo>
                      <a:pt x="0" y="0"/>
                    </a:moveTo>
                    <a:lnTo>
                      <a:pt x="70" y="193"/>
                    </a:lnTo>
                    <a:lnTo>
                      <a:pt x="134" y="375"/>
                    </a:lnTo>
                    <a:lnTo>
                      <a:pt x="198" y="480"/>
                    </a:lnTo>
                    <a:lnTo>
                      <a:pt x="268" y="492"/>
                    </a:lnTo>
                    <a:lnTo>
                      <a:pt x="332" y="433"/>
                    </a:lnTo>
                    <a:lnTo>
                      <a:pt x="401" y="375"/>
                    </a:lnTo>
                    <a:lnTo>
                      <a:pt x="465" y="380"/>
                    </a:lnTo>
                    <a:lnTo>
                      <a:pt x="529" y="498"/>
                    </a:lnTo>
                    <a:lnTo>
                      <a:pt x="599" y="685"/>
                    </a:lnTo>
                    <a:lnTo>
                      <a:pt x="663" y="855"/>
                    </a:lnTo>
                    <a:lnTo>
                      <a:pt x="733" y="984"/>
                    </a:lnTo>
                    <a:lnTo>
                      <a:pt x="797" y="1078"/>
                    </a:lnTo>
                    <a:lnTo>
                      <a:pt x="861" y="1136"/>
                    </a:lnTo>
                    <a:lnTo>
                      <a:pt x="930" y="1183"/>
                    </a:lnTo>
                    <a:lnTo>
                      <a:pt x="994" y="1212"/>
                    </a:lnTo>
                    <a:lnTo>
                      <a:pt x="1064" y="1230"/>
                    </a:lnTo>
                    <a:lnTo>
                      <a:pt x="1128" y="1242"/>
                    </a:lnTo>
                    <a:lnTo>
                      <a:pt x="1192" y="1247"/>
                    </a:lnTo>
                    <a:lnTo>
                      <a:pt x="1262" y="1253"/>
                    </a:lnTo>
                    <a:lnTo>
                      <a:pt x="1325" y="1259"/>
                    </a:lnTo>
                    <a:lnTo>
                      <a:pt x="1395" y="1259"/>
                    </a:lnTo>
                    <a:lnTo>
                      <a:pt x="1459" y="1271"/>
                    </a:lnTo>
                    <a:lnTo>
                      <a:pt x="1523" y="1277"/>
                    </a:lnTo>
                    <a:lnTo>
                      <a:pt x="1593" y="1288"/>
                    </a:lnTo>
                    <a:lnTo>
                      <a:pt x="1657" y="1300"/>
                    </a:lnTo>
                    <a:lnTo>
                      <a:pt x="1726" y="131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" name="Rectangle 243"/>
              <p:cNvSpPr>
                <a:spLocks noChangeArrowheads="1"/>
              </p:cNvSpPr>
              <p:nvPr/>
            </p:nvSpPr>
            <p:spPr bwMode="auto">
              <a:xfrm>
                <a:off x="7472363" y="3300413"/>
                <a:ext cx="814387" cy="423862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sz="700"/>
              </a:p>
            </p:txBody>
          </p:sp>
          <p:sp>
            <p:nvSpPr>
              <p:cNvPr id="204" name="Line 246"/>
              <p:cNvSpPr>
                <a:spLocks noChangeShapeType="1"/>
              </p:cNvSpPr>
              <p:nvPr/>
            </p:nvSpPr>
            <p:spPr bwMode="auto">
              <a:xfrm flipV="1">
                <a:off x="7472363" y="3300413"/>
                <a:ext cx="0" cy="4238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" name="Line 247"/>
              <p:cNvSpPr>
                <a:spLocks noChangeShapeType="1"/>
              </p:cNvSpPr>
              <p:nvPr/>
            </p:nvSpPr>
            <p:spPr bwMode="auto">
              <a:xfrm>
                <a:off x="7472363" y="3724275"/>
                <a:ext cx="81438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" name="Line 248"/>
              <p:cNvSpPr>
                <a:spLocks noChangeShapeType="1"/>
              </p:cNvSpPr>
              <p:nvPr/>
            </p:nvSpPr>
            <p:spPr bwMode="auto">
              <a:xfrm flipV="1">
                <a:off x="7472363" y="3300413"/>
                <a:ext cx="0" cy="4238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" name="Line 249"/>
              <p:cNvSpPr>
                <a:spLocks noChangeShapeType="1"/>
              </p:cNvSpPr>
              <p:nvPr/>
            </p:nvSpPr>
            <p:spPr bwMode="auto">
              <a:xfrm flipV="1">
                <a:off x="7472363" y="3716338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" name="Line 250"/>
              <p:cNvSpPr>
                <a:spLocks noChangeShapeType="1"/>
              </p:cNvSpPr>
              <p:nvPr/>
            </p:nvSpPr>
            <p:spPr bwMode="auto">
              <a:xfrm>
                <a:off x="7472363" y="3300413"/>
                <a:ext cx="0" cy="47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" name="Rectangle 251"/>
              <p:cNvSpPr>
                <a:spLocks noChangeArrowheads="1"/>
              </p:cNvSpPr>
              <p:nvPr/>
            </p:nvSpPr>
            <p:spPr bwMode="auto">
              <a:xfrm>
                <a:off x="7466013" y="3729038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210" name="Line 252"/>
              <p:cNvSpPr>
                <a:spLocks noChangeShapeType="1"/>
              </p:cNvSpPr>
              <p:nvPr/>
            </p:nvSpPr>
            <p:spPr bwMode="auto">
              <a:xfrm flipV="1">
                <a:off x="7608888" y="3716338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" name="Rectangle 254"/>
              <p:cNvSpPr>
                <a:spLocks noChangeArrowheads="1"/>
              </p:cNvSpPr>
              <p:nvPr/>
            </p:nvSpPr>
            <p:spPr bwMode="auto">
              <a:xfrm>
                <a:off x="7600950" y="3729038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212" name="Line 255"/>
              <p:cNvSpPr>
                <a:spLocks noChangeShapeType="1"/>
              </p:cNvSpPr>
              <p:nvPr/>
            </p:nvSpPr>
            <p:spPr bwMode="auto">
              <a:xfrm flipV="1">
                <a:off x="7743825" y="3716338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" name="Rectangle 257"/>
              <p:cNvSpPr>
                <a:spLocks noChangeArrowheads="1"/>
              </p:cNvSpPr>
              <p:nvPr/>
            </p:nvSpPr>
            <p:spPr bwMode="auto">
              <a:xfrm>
                <a:off x="7727950" y="3729038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214" name="Line 258"/>
              <p:cNvSpPr>
                <a:spLocks noChangeShapeType="1"/>
              </p:cNvSpPr>
              <p:nvPr/>
            </p:nvSpPr>
            <p:spPr bwMode="auto">
              <a:xfrm flipV="1">
                <a:off x="7880350" y="3716338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" name="Rectangle 260"/>
              <p:cNvSpPr>
                <a:spLocks noChangeArrowheads="1"/>
              </p:cNvSpPr>
              <p:nvPr/>
            </p:nvSpPr>
            <p:spPr bwMode="auto">
              <a:xfrm>
                <a:off x="7862888" y="3729038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216" name="Line 261"/>
              <p:cNvSpPr>
                <a:spLocks noChangeShapeType="1"/>
              </p:cNvSpPr>
              <p:nvPr/>
            </p:nvSpPr>
            <p:spPr bwMode="auto">
              <a:xfrm flipV="1">
                <a:off x="8015288" y="3716338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7" name="Rectangle 263"/>
              <p:cNvSpPr>
                <a:spLocks noChangeArrowheads="1"/>
              </p:cNvSpPr>
              <p:nvPr/>
            </p:nvSpPr>
            <p:spPr bwMode="auto">
              <a:xfrm>
                <a:off x="7999413" y="3729038"/>
                <a:ext cx="34925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218" name="Line 264"/>
              <p:cNvSpPr>
                <a:spLocks noChangeShapeType="1"/>
              </p:cNvSpPr>
              <p:nvPr/>
            </p:nvSpPr>
            <p:spPr bwMode="auto">
              <a:xfrm flipV="1">
                <a:off x="8151813" y="3716338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9" name="Rectangle 266"/>
              <p:cNvSpPr>
                <a:spLocks noChangeArrowheads="1"/>
              </p:cNvSpPr>
              <p:nvPr/>
            </p:nvSpPr>
            <p:spPr bwMode="auto">
              <a:xfrm>
                <a:off x="8134350" y="3729038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220" name="Rectangle 269"/>
              <p:cNvSpPr>
                <a:spLocks noChangeArrowheads="1"/>
              </p:cNvSpPr>
              <p:nvPr/>
            </p:nvSpPr>
            <p:spPr bwMode="auto">
              <a:xfrm>
                <a:off x="8270875" y="3729038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221" name="Line 270"/>
              <p:cNvSpPr>
                <a:spLocks noChangeShapeType="1"/>
              </p:cNvSpPr>
              <p:nvPr/>
            </p:nvSpPr>
            <p:spPr bwMode="auto">
              <a:xfrm>
                <a:off x="7472363" y="3724275"/>
                <a:ext cx="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2" name="Rectangle 272"/>
              <p:cNvSpPr>
                <a:spLocks noChangeArrowheads="1"/>
              </p:cNvSpPr>
              <p:nvPr/>
            </p:nvSpPr>
            <p:spPr bwMode="auto">
              <a:xfrm>
                <a:off x="7446963" y="3709988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223" name="Line 273"/>
              <p:cNvSpPr>
                <a:spLocks noChangeShapeType="1"/>
              </p:cNvSpPr>
              <p:nvPr/>
            </p:nvSpPr>
            <p:spPr bwMode="auto">
              <a:xfrm>
                <a:off x="7472363" y="3652838"/>
                <a:ext cx="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4" name="Rectangle 275"/>
              <p:cNvSpPr>
                <a:spLocks noChangeArrowheads="1"/>
              </p:cNvSpPr>
              <p:nvPr/>
            </p:nvSpPr>
            <p:spPr bwMode="auto">
              <a:xfrm>
                <a:off x="7446963" y="3638550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225" name="Line 276"/>
              <p:cNvSpPr>
                <a:spLocks noChangeShapeType="1"/>
              </p:cNvSpPr>
              <p:nvPr/>
            </p:nvSpPr>
            <p:spPr bwMode="auto">
              <a:xfrm>
                <a:off x="7472363" y="3581400"/>
                <a:ext cx="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" name="Rectangle 278"/>
              <p:cNvSpPr>
                <a:spLocks noChangeArrowheads="1"/>
              </p:cNvSpPr>
              <p:nvPr/>
            </p:nvSpPr>
            <p:spPr bwMode="auto">
              <a:xfrm>
                <a:off x="7429500" y="356711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227" name="Line 279"/>
              <p:cNvSpPr>
                <a:spLocks noChangeShapeType="1"/>
              </p:cNvSpPr>
              <p:nvPr/>
            </p:nvSpPr>
            <p:spPr bwMode="auto">
              <a:xfrm>
                <a:off x="7472363" y="3511550"/>
                <a:ext cx="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8" name="Rectangle 281"/>
              <p:cNvSpPr>
                <a:spLocks noChangeArrowheads="1"/>
              </p:cNvSpPr>
              <p:nvPr/>
            </p:nvSpPr>
            <p:spPr bwMode="auto">
              <a:xfrm>
                <a:off x="7429500" y="349726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229" name="Line 282"/>
              <p:cNvSpPr>
                <a:spLocks noChangeShapeType="1"/>
              </p:cNvSpPr>
              <p:nvPr/>
            </p:nvSpPr>
            <p:spPr bwMode="auto">
              <a:xfrm>
                <a:off x="7472363" y="3440113"/>
                <a:ext cx="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0" name="Rectangle 284"/>
              <p:cNvSpPr>
                <a:spLocks noChangeArrowheads="1"/>
              </p:cNvSpPr>
              <p:nvPr/>
            </p:nvSpPr>
            <p:spPr bwMode="auto">
              <a:xfrm>
                <a:off x="7429500" y="3425825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231" name="Line 285"/>
              <p:cNvSpPr>
                <a:spLocks noChangeShapeType="1"/>
              </p:cNvSpPr>
              <p:nvPr/>
            </p:nvSpPr>
            <p:spPr bwMode="auto">
              <a:xfrm>
                <a:off x="7472363" y="3370263"/>
                <a:ext cx="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2" name="Rectangle 287"/>
              <p:cNvSpPr>
                <a:spLocks noChangeArrowheads="1"/>
              </p:cNvSpPr>
              <p:nvPr/>
            </p:nvSpPr>
            <p:spPr bwMode="auto">
              <a:xfrm>
                <a:off x="7429500" y="3355975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233" name="Rectangle 290"/>
              <p:cNvSpPr>
                <a:spLocks noChangeArrowheads="1"/>
              </p:cNvSpPr>
              <p:nvPr/>
            </p:nvSpPr>
            <p:spPr bwMode="auto">
              <a:xfrm>
                <a:off x="7429500" y="3286125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234" name="Line 293"/>
              <p:cNvSpPr>
                <a:spLocks noChangeShapeType="1"/>
              </p:cNvSpPr>
              <p:nvPr/>
            </p:nvSpPr>
            <p:spPr bwMode="auto">
              <a:xfrm flipV="1">
                <a:off x="7472363" y="3300413"/>
                <a:ext cx="0" cy="4238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5" name="Freeform 295"/>
              <p:cNvSpPr>
                <a:spLocks/>
              </p:cNvSpPr>
              <p:nvPr/>
            </p:nvSpPr>
            <p:spPr bwMode="auto">
              <a:xfrm>
                <a:off x="7578725" y="3429000"/>
                <a:ext cx="708025" cy="269875"/>
              </a:xfrm>
              <a:custGeom>
                <a:avLst/>
                <a:gdLst>
                  <a:gd name="T0" fmla="*/ 0 w 1726"/>
                  <a:gd name="T1" fmla="*/ 0 h 1312"/>
                  <a:gd name="T2" fmla="*/ 2147483647 w 1726"/>
                  <a:gd name="T3" fmla="*/ 1679762673 h 1312"/>
                  <a:gd name="T4" fmla="*/ 2147483647 w 1726"/>
                  <a:gd name="T5" fmla="*/ 2147483647 h 1312"/>
                  <a:gd name="T6" fmla="*/ 2147483647 w 1726"/>
                  <a:gd name="T7" fmla="*/ 2147483647 h 1312"/>
                  <a:gd name="T8" fmla="*/ 2147483647 w 1726"/>
                  <a:gd name="T9" fmla="*/ 2147483647 h 1312"/>
                  <a:gd name="T10" fmla="*/ 2147483647 w 1726"/>
                  <a:gd name="T11" fmla="*/ 2147483647 h 1312"/>
                  <a:gd name="T12" fmla="*/ 2147483647 w 1726"/>
                  <a:gd name="T13" fmla="*/ 2147483647 h 1312"/>
                  <a:gd name="T14" fmla="*/ 2147483647 w 1726"/>
                  <a:gd name="T15" fmla="*/ 2147483647 h 1312"/>
                  <a:gd name="T16" fmla="*/ 2147483647 w 1726"/>
                  <a:gd name="T17" fmla="*/ 2147483647 h 1312"/>
                  <a:gd name="T18" fmla="*/ 2147483647 w 1726"/>
                  <a:gd name="T19" fmla="*/ 2147483647 h 1312"/>
                  <a:gd name="T20" fmla="*/ 2147483647 w 1726"/>
                  <a:gd name="T21" fmla="*/ 2147483647 h 1312"/>
                  <a:gd name="T22" fmla="*/ 2147483647 w 1726"/>
                  <a:gd name="T23" fmla="*/ 2147483647 h 1312"/>
                  <a:gd name="T24" fmla="*/ 2147483647 w 1726"/>
                  <a:gd name="T25" fmla="*/ 2147483647 h 1312"/>
                  <a:gd name="T26" fmla="*/ 2147483647 w 1726"/>
                  <a:gd name="T27" fmla="*/ 2147483647 h 1312"/>
                  <a:gd name="T28" fmla="*/ 2147483647 w 1726"/>
                  <a:gd name="T29" fmla="*/ 2147483647 h 1312"/>
                  <a:gd name="T30" fmla="*/ 2147483647 w 1726"/>
                  <a:gd name="T31" fmla="*/ 2147483647 h 1312"/>
                  <a:gd name="T32" fmla="*/ 2147483647 w 1726"/>
                  <a:gd name="T33" fmla="*/ 2147483647 h 1312"/>
                  <a:gd name="T34" fmla="*/ 2147483647 w 1726"/>
                  <a:gd name="T35" fmla="*/ 2147483647 h 1312"/>
                  <a:gd name="T36" fmla="*/ 2147483647 w 1726"/>
                  <a:gd name="T37" fmla="*/ 2147483647 h 1312"/>
                  <a:gd name="T38" fmla="*/ 2147483647 w 1726"/>
                  <a:gd name="T39" fmla="*/ 2147483647 h 1312"/>
                  <a:gd name="T40" fmla="*/ 2147483647 w 1726"/>
                  <a:gd name="T41" fmla="*/ 2147483647 h 1312"/>
                  <a:gd name="T42" fmla="*/ 2147483647 w 1726"/>
                  <a:gd name="T43" fmla="*/ 2147483647 h 1312"/>
                  <a:gd name="T44" fmla="*/ 2147483647 w 1726"/>
                  <a:gd name="T45" fmla="*/ 2147483647 h 1312"/>
                  <a:gd name="T46" fmla="*/ 2147483647 w 1726"/>
                  <a:gd name="T47" fmla="*/ 2147483647 h 1312"/>
                  <a:gd name="T48" fmla="*/ 2147483647 w 1726"/>
                  <a:gd name="T49" fmla="*/ 2147483647 h 1312"/>
                  <a:gd name="T50" fmla="*/ 2147483647 w 1726"/>
                  <a:gd name="T51" fmla="*/ 2147483647 h 1312"/>
                  <a:gd name="T52" fmla="*/ 2147483647 w 1726"/>
                  <a:gd name="T53" fmla="*/ 2147483647 h 131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26"/>
                  <a:gd name="T82" fmla="*/ 0 h 1312"/>
                  <a:gd name="T83" fmla="*/ 1726 w 1726"/>
                  <a:gd name="T84" fmla="*/ 1312 h 131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26" h="1312">
                    <a:moveTo>
                      <a:pt x="0" y="0"/>
                    </a:moveTo>
                    <a:lnTo>
                      <a:pt x="70" y="193"/>
                    </a:lnTo>
                    <a:lnTo>
                      <a:pt x="134" y="375"/>
                    </a:lnTo>
                    <a:lnTo>
                      <a:pt x="198" y="480"/>
                    </a:lnTo>
                    <a:lnTo>
                      <a:pt x="268" y="492"/>
                    </a:lnTo>
                    <a:lnTo>
                      <a:pt x="332" y="433"/>
                    </a:lnTo>
                    <a:lnTo>
                      <a:pt x="401" y="375"/>
                    </a:lnTo>
                    <a:lnTo>
                      <a:pt x="465" y="380"/>
                    </a:lnTo>
                    <a:lnTo>
                      <a:pt x="529" y="498"/>
                    </a:lnTo>
                    <a:lnTo>
                      <a:pt x="599" y="685"/>
                    </a:lnTo>
                    <a:lnTo>
                      <a:pt x="663" y="855"/>
                    </a:lnTo>
                    <a:lnTo>
                      <a:pt x="733" y="984"/>
                    </a:lnTo>
                    <a:lnTo>
                      <a:pt x="797" y="1078"/>
                    </a:lnTo>
                    <a:lnTo>
                      <a:pt x="861" y="1136"/>
                    </a:lnTo>
                    <a:lnTo>
                      <a:pt x="930" y="1183"/>
                    </a:lnTo>
                    <a:lnTo>
                      <a:pt x="994" y="1212"/>
                    </a:lnTo>
                    <a:lnTo>
                      <a:pt x="1064" y="1230"/>
                    </a:lnTo>
                    <a:lnTo>
                      <a:pt x="1128" y="1242"/>
                    </a:lnTo>
                    <a:lnTo>
                      <a:pt x="1192" y="1247"/>
                    </a:lnTo>
                    <a:lnTo>
                      <a:pt x="1262" y="1253"/>
                    </a:lnTo>
                    <a:lnTo>
                      <a:pt x="1325" y="1259"/>
                    </a:lnTo>
                    <a:lnTo>
                      <a:pt x="1395" y="1259"/>
                    </a:lnTo>
                    <a:lnTo>
                      <a:pt x="1459" y="1271"/>
                    </a:lnTo>
                    <a:lnTo>
                      <a:pt x="1523" y="1277"/>
                    </a:lnTo>
                    <a:lnTo>
                      <a:pt x="1593" y="1288"/>
                    </a:lnTo>
                    <a:lnTo>
                      <a:pt x="1657" y="1300"/>
                    </a:lnTo>
                    <a:lnTo>
                      <a:pt x="1726" y="131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36" name="Group 534"/>
              <p:cNvGrpSpPr>
                <a:grpSpLocks/>
              </p:cNvGrpSpPr>
              <p:nvPr/>
            </p:nvGrpSpPr>
            <p:grpSpPr bwMode="auto">
              <a:xfrm>
                <a:off x="7429500" y="2571750"/>
                <a:ext cx="857250" cy="500063"/>
                <a:chOff x="2737" y="1902"/>
                <a:chExt cx="2092" cy="1646"/>
              </a:xfrm>
            </p:grpSpPr>
            <p:sp>
              <p:nvSpPr>
                <p:cNvPr id="237" name="Rectangle 243"/>
                <p:cNvSpPr>
                  <a:spLocks noChangeArrowheads="1"/>
                </p:cNvSpPr>
                <p:nvPr/>
              </p:nvSpPr>
              <p:spPr bwMode="auto">
                <a:xfrm>
                  <a:off x="2842" y="1949"/>
                  <a:ext cx="1987" cy="1394"/>
                </a:xfrm>
                <a:prstGeom prst="rect">
                  <a:avLst/>
                </a:prstGeom>
                <a:noFill/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 sz="700"/>
                </a:p>
              </p:txBody>
            </p:sp>
            <p:sp>
              <p:nvSpPr>
                <p:cNvPr id="238" name="Line 246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9" name="Line 247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98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40" name="Line 248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41" name="Line 249"/>
                <p:cNvSpPr>
                  <a:spLocks noChangeShapeType="1"/>
                </p:cNvSpPr>
                <p:nvPr/>
              </p:nvSpPr>
              <p:spPr bwMode="auto">
                <a:xfrm flipV="1">
                  <a:off x="2842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42" name="Line 250"/>
                <p:cNvSpPr>
                  <a:spLocks noChangeShapeType="1"/>
                </p:cNvSpPr>
                <p:nvPr/>
              </p:nvSpPr>
              <p:spPr bwMode="auto">
                <a:xfrm>
                  <a:off x="2842" y="1949"/>
                  <a:ext cx="0" cy="1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43" name="Rectangle 251"/>
                <p:cNvSpPr>
                  <a:spLocks noChangeArrowheads="1"/>
                </p:cNvSpPr>
                <p:nvPr/>
              </p:nvSpPr>
              <p:spPr bwMode="auto">
                <a:xfrm>
                  <a:off x="2825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44" name="Line 252"/>
                <p:cNvSpPr>
                  <a:spLocks noChangeShapeType="1"/>
                </p:cNvSpPr>
                <p:nvPr/>
              </p:nvSpPr>
              <p:spPr bwMode="auto">
                <a:xfrm flipV="1">
                  <a:off x="3173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45" name="Rectangle 254"/>
                <p:cNvSpPr>
                  <a:spLocks noChangeArrowheads="1"/>
                </p:cNvSpPr>
                <p:nvPr/>
              </p:nvSpPr>
              <p:spPr bwMode="auto">
                <a:xfrm>
                  <a:off x="3156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46" name="Line 255"/>
                <p:cNvSpPr>
                  <a:spLocks noChangeShapeType="1"/>
                </p:cNvSpPr>
                <p:nvPr/>
              </p:nvSpPr>
              <p:spPr bwMode="auto">
                <a:xfrm flipV="1">
                  <a:off x="3504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47" name="Rectangle 257"/>
                <p:cNvSpPr>
                  <a:spLocks noChangeArrowheads="1"/>
                </p:cNvSpPr>
                <p:nvPr/>
              </p:nvSpPr>
              <p:spPr bwMode="auto">
                <a:xfrm>
                  <a:off x="3464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48" name="Line 258"/>
                <p:cNvSpPr>
                  <a:spLocks noChangeShapeType="1"/>
                </p:cNvSpPr>
                <p:nvPr/>
              </p:nvSpPr>
              <p:spPr bwMode="auto">
                <a:xfrm flipV="1">
                  <a:off x="3836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49" name="Rectangle 260"/>
                <p:cNvSpPr>
                  <a:spLocks noChangeArrowheads="1"/>
                </p:cNvSpPr>
                <p:nvPr/>
              </p:nvSpPr>
              <p:spPr bwMode="auto">
                <a:xfrm>
                  <a:off x="3796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50" name="Line 261"/>
                <p:cNvSpPr>
                  <a:spLocks noChangeShapeType="1"/>
                </p:cNvSpPr>
                <p:nvPr/>
              </p:nvSpPr>
              <p:spPr bwMode="auto">
                <a:xfrm flipV="1">
                  <a:off x="4167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51" name="Rectangle 263"/>
                <p:cNvSpPr>
                  <a:spLocks noChangeArrowheads="1"/>
                </p:cNvSpPr>
                <p:nvPr/>
              </p:nvSpPr>
              <p:spPr bwMode="auto">
                <a:xfrm>
                  <a:off x="4126" y="3359"/>
                  <a:ext cx="87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52" name="Line 264"/>
                <p:cNvSpPr>
                  <a:spLocks noChangeShapeType="1"/>
                </p:cNvSpPr>
                <p:nvPr/>
              </p:nvSpPr>
              <p:spPr bwMode="auto">
                <a:xfrm flipV="1">
                  <a:off x="4498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53" name="Rectangle 266"/>
                <p:cNvSpPr>
                  <a:spLocks noChangeArrowheads="1"/>
                </p:cNvSpPr>
                <p:nvPr/>
              </p:nvSpPr>
              <p:spPr bwMode="auto">
                <a:xfrm>
                  <a:off x="4458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54" name="Rectangle 269"/>
                <p:cNvSpPr>
                  <a:spLocks noChangeArrowheads="1"/>
                </p:cNvSpPr>
                <p:nvPr/>
              </p:nvSpPr>
              <p:spPr bwMode="auto">
                <a:xfrm>
                  <a:off x="4790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55" name="Line 270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56" name="Rectangle 272"/>
                <p:cNvSpPr>
                  <a:spLocks noChangeArrowheads="1"/>
                </p:cNvSpPr>
                <p:nvPr/>
              </p:nvSpPr>
              <p:spPr bwMode="auto">
                <a:xfrm>
                  <a:off x="2778" y="3296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57" name="Line 273"/>
                <p:cNvSpPr>
                  <a:spLocks noChangeShapeType="1"/>
                </p:cNvSpPr>
                <p:nvPr/>
              </p:nvSpPr>
              <p:spPr bwMode="auto">
                <a:xfrm>
                  <a:off x="2842" y="3109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58" name="Rectangle 275"/>
                <p:cNvSpPr>
                  <a:spLocks noChangeArrowheads="1"/>
                </p:cNvSpPr>
                <p:nvPr/>
              </p:nvSpPr>
              <p:spPr bwMode="auto">
                <a:xfrm>
                  <a:off x="2778" y="3061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59" name="Line 276"/>
                <p:cNvSpPr>
                  <a:spLocks noChangeShapeType="1"/>
                </p:cNvSpPr>
                <p:nvPr/>
              </p:nvSpPr>
              <p:spPr bwMode="auto">
                <a:xfrm>
                  <a:off x="2842" y="2874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60" name="Rectangle 278"/>
                <p:cNvSpPr>
                  <a:spLocks noChangeArrowheads="1"/>
                </p:cNvSpPr>
                <p:nvPr/>
              </p:nvSpPr>
              <p:spPr bwMode="auto">
                <a:xfrm>
                  <a:off x="2737" y="2826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61" name="Line 279"/>
                <p:cNvSpPr>
                  <a:spLocks noChangeShapeType="1"/>
                </p:cNvSpPr>
                <p:nvPr/>
              </p:nvSpPr>
              <p:spPr bwMode="auto">
                <a:xfrm>
                  <a:off x="2842" y="2646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62" name="Rectangle 281"/>
                <p:cNvSpPr>
                  <a:spLocks noChangeArrowheads="1"/>
                </p:cNvSpPr>
                <p:nvPr/>
              </p:nvSpPr>
              <p:spPr bwMode="auto">
                <a:xfrm>
                  <a:off x="2737" y="2598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63" name="Line 282"/>
                <p:cNvSpPr>
                  <a:spLocks noChangeShapeType="1"/>
                </p:cNvSpPr>
                <p:nvPr/>
              </p:nvSpPr>
              <p:spPr bwMode="auto">
                <a:xfrm>
                  <a:off x="2842" y="2411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64" name="Rectangle 284"/>
                <p:cNvSpPr>
                  <a:spLocks noChangeArrowheads="1"/>
                </p:cNvSpPr>
                <p:nvPr/>
              </p:nvSpPr>
              <p:spPr bwMode="auto">
                <a:xfrm>
                  <a:off x="2737" y="2363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65" name="Line 285"/>
                <p:cNvSpPr>
                  <a:spLocks noChangeShapeType="1"/>
                </p:cNvSpPr>
                <p:nvPr/>
              </p:nvSpPr>
              <p:spPr bwMode="auto">
                <a:xfrm>
                  <a:off x="2842" y="2177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66" name="Rectangle 287"/>
                <p:cNvSpPr>
                  <a:spLocks noChangeArrowheads="1"/>
                </p:cNvSpPr>
                <p:nvPr/>
              </p:nvSpPr>
              <p:spPr bwMode="auto">
                <a:xfrm>
                  <a:off x="2737" y="2130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67" name="Rectangle 290"/>
                <p:cNvSpPr>
                  <a:spLocks noChangeArrowheads="1"/>
                </p:cNvSpPr>
                <p:nvPr/>
              </p:nvSpPr>
              <p:spPr bwMode="auto">
                <a:xfrm>
                  <a:off x="2737" y="1902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68" name="Line 293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69" name="Freeform 295"/>
                <p:cNvSpPr>
                  <a:spLocks/>
                </p:cNvSpPr>
                <p:nvPr/>
              </p:nvSpPr>
              <p:spPr bwMode="auto">
                <a:xfrm>
                  <a:off x="3103" y="1949"/>
                  <a:ext cx="1726" cy="1312"/>
                </a:xfrm>
                <a:custGeom>
                  <a:avLst/>
                  <a:gdLst>
                    <a:gd name="T0" fmla="*/ 0 w 1726"/>
                    <a:gd name="T1" fmla="*/ 0 h 1312"/>
                    <a:gd name="T2" fmla="*/ 70 w 1726"/>
                    <a:gd name="T3" fmla="*/ 193 h 1312"/>
                    <a:gd name="T4" fmla="*/ 134 w 1726"/>
                    <a:gd name="T5" fmla="*/ 375 h 1312"/>
                    <a:gd name="T6" fmla="*/ 198 w 1726"/>
                    <a:gd name="T7" fmla="*/ 480 h 1312"/>
                    <a:gd name="T8" fmla="*/ 268 w 1726"/>
                    <a:gd name="T9" fmla="*/ 492 h 1312"/>
                    <a:gd name="T10" fmla="*/ 332 w 1726"/>
                    <a:gd name="T11" fmla="*/ 433 h 1312"/>
                    <a:gd name="T12" fmla="*/ 401 w 1726"/>
                    <a:gd name="T13" fmla="*/ 375 h 1312"/>
                    <a:gd name="T14" fmla="*/ 465 w 1726"/>
                    <a:gd name="T15" fmla="*/ 380 h 1312"/>
                    <a:gd name="T16" fmla="*/ 529 w 1726"/>
                    <a:gd name="T17" fmla="*/ 498 h 1312"/>
                    <a:gd name="T18" fmla="*/ 599 w 1726"/>
                    <a:gd name="T19" fmla="*/ 685 h 1312"/>
                    <a:gd name="T20" fmla="*/ 663 w 1726"/>
                    <a:gd name="T21" fmla="*/ 855 h 1312"/>
                    <a:gd name="T22" fmla="*/ 733 w 1726"/>
                    <a:gd name="T23" fmla="*/ 984 h 1312"/>
                    <a:gd name="T24" fmla="*/ 797 w 1726"/>
                    <a:gd name="T25" fmla="*/ 1078 h 1312"/>
                    <a:gd name="T26" fmla="*/ 861 w 1726"/>
                    <a:gd name="T27" fmla="*/ 1136 h 1312"/>
                    <a:gd name="T28" fmla="*/ 930 w 1726"/>
                    <a:gd name="T29" fmla="*/ 1183 h 1312"/>
                    <a:gd name="T30" fmla="*/ 994 w 1726"/>
                    <a:gd name="T31" fmla="*/ 1212 h 1312"/>
                    <a:gd name="T32" fmla="*/ 1064 w 1726"/>
                    <a:gd name="T33" fmla="*/ 1230 h 1312"/>
                    <a:gd name="T34" fmla="*/ 1128 w 1726"/>
                    <a:gd name="T35" fmla="*/ 1242 h 1312"/>
                    <a:gd name="T36" fmla="*/ 1192 w 1726"/>
                    <a:gd name="T37" fmla="*/ 1247 h 1312"/>
                    <a:gd name="T38" fmla="*/ 1262 w 1726"/>
                    <a:gd name="T39" fmla="*/ 1253 h 1312"/>
                    <a:gd name="T40" fmla="*/ 1325 w 1726"/>
                    <a:gd name="T41" fmla="*/ 1259 h 1312"/>
                    <a:gd name="T42" fmla="*/ 1395 w 1726"/>
                    <a:gd name="T43" fmla="*/ 1259 h 1312"/>
                    <a:gd name="T44" fmla="*/ 1459 w 1726"/>
                    <a:gd name="T45" fmla="*/ 1271 h 1312"/>
                    <a:gd name="T46" fmla="*/ 1523 w 1726"/>
                    <a:gd name="T47" fmla="*/ 1277 h 1312"/>
                    <a:gd name="T48" fmla="*/ 1593 w 1726"/>
                    <a:gd name="T49" fmla="*/ 1288 h 1312"/>
                    <a:gd name="T50" fmla="*/ 1657 w 1726"/>
                    <a:gd name="T51" fmla="*/ 1300 h 1312"/>
                    <a:gd name="T52" fmla="*/ 1726 w 1726"/>
                    <a:gd name="T53" fmla="*/ 1312 h 1312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726"/>
                    <a:gd name="T82" fmla="*/ 0 h 1312"/>
                    <a:gd name="T83" fmla="*/ 1726 w 1726"/>
                    <a:gd name="T84" fmla="*/ 1312 h 1312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726" h="1312">
                      <a:moveTo>
                        <a:pt x="0" y="0"/>
                      </a:moveTo>
                      <a:lnTo>
                        <a:pt x="70" y="193"/>
                      </a:lnTo>
                      <a:lnTo>
                        <a:pt x="134" y="375"/>
                      </a:lnTo>
                      <a:lnTo>
                        <a:pt x="198" y="480"/>
                      </a:lnTo>
                      <a:lnTo>
                        <a:pt x="268" y="492"/>
                      </a:lnTo>
                      <a:lnTo>
                        <a:pt x="332" y="433"/>
                      </a:lnTo>
                      <a:lnTo>
                        <a:pt x="401" y="375"/>
                      </a:lnTo>
                      <a:lnTo>
                        <a:pt x="465" y="380"/>
                      </a:lnTo>
                      <a:lnTo>
                        <a:pt x="529" y="498"/>
                      </a:lnTo>
                      <a:lnTo>
                        <a:pt x="599" y="685"/>
                      </a:lnTo>
                      <a:lnTo>
                        <a:pt x="663" y="855"/>
                      </a:lnTo>
                      <a:lnTo>
                        <a:pt x="733" y="984"/>
                      </a:lnTo>
                      <a:lnTo>
                        <a:pt x="797" y="1078"/>
                      </a:lnTo>
                      <a:lnTo>
                        <a:pt x="861" y="1136"/>
                      </a:lnTo>
                      <a:lnTo>
                        <a:pt x="930" y="1183"/>
                      </a:lnTo>
                      <a:lnTo>
                        <a:pt x="994" y="1212"/>
                      </a:lnTo>
                      <a:lnTo>
                        <a:pt x="1064" y="1230"/>
                      </a:lnTo>
                      <a:lnTo>
                        <a:pt x="1128" y="1242"/>
                      </a:lnTo>
                      <a:lnTo>
                        <a:pt x="1192" y="1247"/>
                      </a:lnTo>
                      <a:lnTo>
                        <a:pt x="1262" y="1253"/>
                      </a:lnTo>
                      <a:lnTo>
                        <a:pt x="1325" y="1259"/>
                      </a:lnTo>
                      <a:lnTo>
                        <a:pt x="1395" y="1259"/>
                      </a:lnTo>
                      <a:lnTo>
                        <a:pt x="1459" y="1271"/>
                      </a:lnTo>
                      <a:lnTo>
                        <a:pt x="1523" y="1277"/>
                      </a:lnTo>
                      <a:lnTo>
                        <a:pt x="1593" y="1288"/>
                      </a:lnTo>
                      <a:lnTo>
                        <a:pt x="1657" y="1300"/>
                      </a:lnTo>
                      <a:lnTo>
                        <a:pt x="1726" y="1312"/>
                      </a:ln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9412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19" y="143124"/>
            <a:ext cx="7800230" cy="751668"/>
          </a:xfrm>
        </p:spPr>
        <p:txBody>
          <a:bodyPr>
            <a:noAutofit/>
          </a:bodyPr>
          <a:lstStyle/>
          <a:p>
            <a:r>
              <a:rPr lang="en-GB" sz="2400" dirty="0" smtClean="0"/>
              <a:t>Inversion in the real &amp; complex domain</a:t>
            </a:r>
          </a:p>
          <a:p>
            <a:endParaRPr lang="en-GB" sz="2400" dirty="0"/>
          </a:p>
        </p:txBody>
      </p:sp>
      <p:sp>
        <p:nvSpPr>
          <p:cNvPr id="235" name="Rectangle 5"/>
          <p:cNvSpPr>
            <a:spLocks noChangeArrowheads="1"/>
          </p:cNvSpPr>
          <p:nvPr/>
        </p:nvSpPr>
        <p:spPr bwMode="auto">
          <a:xfrm>
            <a:off x="2669322" y="1339163"/>
            <a:ext cx="2090841" cy="2473245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6" name="Freeform 6"/>
          <p:cNvSpPr>
            <a:spLocks/>
          </p:cNvSpPr>
          <p:nvPr/>
        </p:nvSpPr>
        <p:spPr bwMode="auto">
          <a:xfrm>
            <a:off x="2669322" y="1339163"/>
            <a:ext cx="2046" cy="2473245"/>
          </a:xfrm>
          <a:custGeom>
            <a:avLst/>
            <a:gdLst/>
            <a:ahLst/>
            <a:cxnLst>
              <a:cxn ang="0">
                <a:pos x="0" y="328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h="328">
                <a:moveTo>
                  <a:pt x="0" y="328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0" name="Freeform 10"/>
          <p:cNvSpPr>
            <a:spLocks/>
          </p:cNvSpPr>
          <p:nvPr/>
        </p:nvSpPr>
        <p:spPr bwMode="auto">
          <a:xfrm>
            <a:off x="4342813" y="1339163"/>
            <a:ext cx="2046" cy="2473245"/>
          </a:xfrm>
          <a:custGeom>
            <a:avLst/>
            <a:gdLst/>
            <a:ahLst/>
            <a:cxnLst>
              <a:cxn ang="0">
                <a:pos x="0" y="328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h="328">
                <a:moveTo>
                  <a:pt x="0" y="328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1" name="Freeform 11"/>
          <p:cNvSpPr>
            <a:spLocks/>
          </p:cNvSpPr>
          <p:nvPr/>
        </p:nvSpPr>
        <p:spPr bwMode="auto">
          <a:xfrm>
            <a:off x="4760163" y="1339163"/>
            <a:ext cx="2046" cy="2473245"/>
          </a:xfrm>
          <a:custGeom>
            <a:avLst/>
            <a:gdLst/>
            <a:ahLst/>
            <a:cxnLst>
              <a:cxn ang="0">
                <a:pos x="0" y="328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h="328">
                <a:moveTo>
                  <a:pt x="0" y="328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2" name="Freeform 12"/>
          <p:cNvSpPr>
            <a:spLocks/>
          </p:cNvSpPr>
          <p:nvPr/>
        </p:nvSpPr>
        <p:spPr bwMode="auto">
          <a:xfrm>
            <a:off x="2669322" y="3812408"/>
            <a:ext cx="2090841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6" y="0"/>
              </a:cxn>
              <a:cxn ang="0">
                <a:pos x="226" y="0"/>
              </a:cxn>
            </a:cxnLst>
            <a:rect l="0" t="0" r="r" b="b"/>
            <a:pathLst>
              <a:path w="226">
                <a:moveTo>
                  <a:pt x="0" y="0"/>
                </a:moveTo>
                <a:lnTo>
                  <a:pt x="226" y="0"/>
                </a:lnTo>
                <a:lnTo>
                  <a:pt x="226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3" name="Freeform 13"/>
          <p:cNvSpPr>
            <a:spLocks/>
          </p:cNvSpPr>
          <p:nvPr/>
        </p:nvSpPr>
        <p:spPr bwMode="auto">
          <a:xfrm>
            <a:off x="2669322" y="3458849"/>
            <a:ext cx="2090841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6" y="0"/>
              </a:cxn>
              <a:cxn ang="0">
                <a:pos x="226" y="0"/>
              </a:cxn>
            </a:cxnLst>
            <a:rect l="0" t="0" r="r" b="b"/>
            <a:pathLst>
              <a:path w="226">
                <a:moveTo>
                  <a:pt x="0" y="0"/>
                </a:moveTo>
                <a:lnTo>
                  <a:pt x="226" y="0"/>
                </a:lnTo>
                <a:lnTo>
                  <a:pt x="226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4" name="Freeform 14"/>
          <p:cNvSpPr>
            <a:spLocks/>
          </p:cNvSpPr>
          <p:nvPr/>
        </p:nvSpPr>
        <p:spPr bwMode="auto">
          <a:xfrm>
            <a:off x="2669322" y="3103622"/>
            <a:ext cx="2090841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6" y="0"/>
              </a:cxn>
              <a:cxn ang="0">
                <a:pos x="226" y="0"/>
              </a:cxn>
            </a:cxnLst>
            <a:rect l="0" t="0" r="r" b="b"/>
            <a:pathLst>
              <a:path w="226">
                <a:moveTo>
                  <a:pt x="0" y="0"/>
                </a:moveTo>
                <a:lnTo>
                  <a:pt x="226" y="0"/>
                </a:lnTo>
                <a:lnTo>
                  <a:pt x="226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5" name="Freeform 15"/>
          <p:cNvSpPr>
            <a:spLocks/>
          </p:cNvSpPr>
          <p:nvPr/>
        </p:nvSpPr>
        <p:spPr bwMode="auto">
          <a:xfrm>
            <a:off x="2669322" y="2748396"/>
            <a:ext cx="2090841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6" y="0"/>
              </a:cxn>
              <a:cxn ang="0">
                <a:pos x="226" y="0"/>
              </a:cxn>
            </a:cxnLst>
            <a:rect l="0" t="0" r="r" b="b"/>
            <a:pathLst>
              <a:path w="226">
                <a:moveTo>
                  <a:pt x="0" y="0"/>
                </a:moveTo>
                <a:lnTo>
                  <a:pt x="226" y="0"/>
                </a:lnTo>
                <a:lnTo>
                  <a:pt x="226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6" name="Freeform 16"/>
          <p:cNvSpPr>
            <a:spLocks/>
          </p:cNvSpPr>
          <p:nvPr/>
        </p:nvSpPr>
        <p:spPr bwMode="auto">
          <a:xfrm>
            <a:off x="2669322" y="2394837"/>
            <a:ext cx="2090841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6" y="0"/>
              </a:cxn>
              <a:cxn ang="0">
                <a:pos x="226" y="0"/>
              </a:cxn>
            </a:cxnLst>
            <a:rect l="0" t="0" r="r" b="b"/>
            <a:pathLst>
              <a:path w="226">
                <a:moveTo>
                  <a:pt x="0" y="0"/>
                </a:moveTo>
                <a:lnTo>
                  <a:pt x="226" y="0"/>
                </a:lnTo>
                <a:lnTo>
                  <a:pt x="226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7" name="Freeform 17"/>
          <p:cNvSpPr>
            <a:spLocks/>
          </p:cNvSpPr>
          <p:nvPr/>
        </p:nvSpPr>
        <p:spPr bwMode="auto">
          <a:xfrm>
            <a:off x="2669322" y="2039610"/>
            <a:ext cx="2090841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6" y="0"/>
              </a:cxn>
              <a:cxn ang="0">
                <a:pos x="226" y="0"/>
              </a:cxn>
            </a:cxnLst>
            <a:rect l="0" t="0" r="r" b="b"/>
            <a:pathLst>
              <a:path w="226">
                <a:moveTo>
                  <a:pt x="0" y="0"/>
                </a:moveTo>
                <a:lnTo>
                  <a:pt x="226" y="0"/>
                </a:lnTo>
                <a:lnTo>
                  <a:pt x="226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9" name="Freeform 19"/>
          <p:cNvSpPr>
            <a:spLocks/>
          </p:cNvSpPr>
          <p:nvPr/>
        </p:nvSpPr>
        <p:spPr bwMode="auto">
          <a:xfrm>
            <a:off x="2669322" y="1339163"/>
            <a:ext cx="2090841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6" y="0"/>
              </a:cxn>
              <a:cxn ang="0">
                <a:pos x="226" y="0"/>
              </a:cxn>
            </a:cxnLst>
            <a:rect l="0" t="0" r="r" b="b"/>
            <a:pathLst>
              <a:path w="226">
                <a:moveTo>
                  <a:pt x="0" y="0"/>
                </a:moveTo>
                <a:lnTo>
                  <a:pt x="226" y="0"/>
                </a:lnTo>
                <a:lnTo>
                  <a:pt x="226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0" name="Line 20"/>
          <p:cNvSpPr>
            <a:spLocks noChangeShapeType="1"/>
          </p:cNvSpPr>
          <p:nvPr/>
        </p:nvSpPr>
        <p:spPr bwMode="auto">
          <a:xfrm>
            <a:off x="2669322" y="1339163"/>
            <a:ext cx="2090841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1" name="Line 21"/>
          <p:cNvSpPr>
            <a:spLocks noChangeShapeType="1"/>
          </p:cNvSpPr>
          <p:nvPr/>
        </p:nvSpPr>
        <p:spPr bwMode="auto">
          <a:xfrm>
            <a:off x="2669322" y="3812408"/>
            <a:ext cx="2090841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2" name="Line 22"/>
          <p:cNvSpPr>
            <a:spLocks noChangeShapeType="1"/>
          </p:cNvSpPr>
          <p:nvPr/>
        </p:nvSpPr>
        <p:spPr bwMode="auto">
          <a:xfrm flipV="1">
            <a:off x="4760163" y="1339163"/>
            <a:ext cx="2046" cy="247324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3" name="Line 23"/>
          <p:cNvSpPr>
            <a:spLocks noChangeShapeType="1"/>
          </p:cNvSpPr>
          <p:nvPr/>
        </p:nvSpPr>
        <p:spPr bwMode="auto">
          <a:xfrm flipV="1">
            <a:off x="2669322" y="1339163"/>
            <a:ext cx="2046" cy="247324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4" name="Line 24"/>
          <p:cNvSpPr>
            <a:spLocks noChangeShapeType="1"/>
          </p:cNvSpPr>
          <p:nvPr/>
        </p:nvSpPr>
        <p:spPr bwMode="auto">
          <a:xfrm>
            <a:off x="2669322" y="3812408"/>
            <a:ext cx="2090841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5" name="Line 25"/>
          <p:cNvSpPr>
            <a:spLocks noChangeShapeType="1"/>
          </p:cNvSpPr>
          <p:nvPr/>
        </p:nvSpPr>
        <p:spPr bwMode="auto">
          <a:xfrm flipV="1">
            <a:off x="2669322" y="1339163"/>
            <a:ext cx="2046" cy="247324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6" name="Line 26"/>
          <p:cNvSpPr>
            <a:spLocks noChangeShapeType="1"/>
          </p:cNvSpPr>
          <p:nvPr/>
        </p:nvSpPr>
        <p:spPr bwMode="auto">
          <a:xfrm flipV="1">
            <a:off x="2669322" y="3782389"/>
            <a:ext cx="2046" cy="3001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7" name="Line 27"/>
          <p:cNvSpPr>
            <a:spLocks noChangeShapeType="1"/>
          </p:cNvSpPr>
          <p:nvPr/>
        </p:nvSpPr>
        <p:spPr bwMode="auto">
          <a:xfrm>
            <a:off x="2669322" y="1339163"/>
            <a:ext cx="2046" cy="216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8" name="Rectangle 28"/>
          <p:cNvSpPr>
            <a:spLocks noChangeArrowheads="1"/>
          </p:cNvSpPr>
          <p:nvPr/>
        </p:nvSpPr>
        <p:spPr bwMode="auto">
          <a:xfrm>
            <a:off x="2640680" y="3835756"/>
            <a:ext cx="53192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9" name="Line 29"/>
          <p:cNvSpPr>
            <a:spLocks noChangeShapeType="1"/>
          </p:cNvSpPr>
          <p:nvPr/>
        </p:nvSpPr>
        <p:spPr bwMode="auto">
          <a:xfrm flipV="1">
            <a:off x="3094855" y="3782389"/>
            <a:ext cx="2046" cy="30019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0" name="Line 30"/>
          <p:cNvSpPr>
            <a:spLocks noChangeShapeType="1"/>
          </p:cNvSpPr>
          <p:nvPr/>
        </p:nvSpPr>
        <p:spPr bwMode="auto">
          <a:xfrm>
            <a:off x="3094855" y="1339163"/>
            <a:ext cx="2046" cy="216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1" name="Rectangle 31"/>
          <p:cNvSpPr>
            <a:spLocks noChangeArrowheads="1"/>
          </p:cNvSpPr>
          <p:nvPr/>
        </p:nvSpPr>
        <p:spPr bwMode="auto">
          <a:xfrm>
            <a:off x="3039617" y="3835756"/>
            <a:ext cx="10842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10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2" name="Line 32"/>
          <p:cNvSpPr>
            <a:spLocks noChangeShapeType="1"/>
          </p:cNvSpPr>
          <p:nvPr/>
        </p:nvSpPr>
        <p:spPr bwMode="auto">
          <a:xfrm flipV="1">
            <a:off x="3510159" y="3782389"/>
            <a:ext cx="2046" cy="30019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3" name="Line 33"/>
          <p:cNvSpPr>
            <a:spLocks noChangeShapeType="1"/>
          </p:cNvSpPr>
          <p:nvPr/>
        </p:nvSpPr>
        <p:spPr bwMode="auto">
          <a:xfrm>
            <a:off x="3510159" y="1339163"/>
            <a:ext cx="2046" cy="216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4" name="Rectangle 34"/>
          <p:cNvSpPr>
            <a:spLocks noChangeArrowheads="1"/>
          </p:cNvSpPr>
          <p:nvPr/>
        </p:nvSpPr>
        <p:spPr bwMode="auto">
          <a:xfrm>
            <a:off x="3454921" y="3835756"/>
            <a:ext cx="10842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20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5" name="Line 35"/>
          <p:cNvSpPr>
            <a:spLocks noChangeShapeType="1"/>
          </p:cNvSpPr>
          <p:nvPr/>
        </p:nvSpPr>
        <p:spPr bwMode="auto">
          <a:xfrm flipV="1">
            <a:off x="3927509" y="3782389"/>
            <a:ext cx="2046" cy="30019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6" name="Line 36"/>
          <p:cNvSpPr>
            <a:spLocks noChangeShapeType="1"/>
          </p:cNvSpPr>
          <p:nvPr/>
        </p:nvSpPr>
        <p:spPr bwMode="auto">
          <a:xfrm>
            <a:off x="3927509" y="1339163"/>
            <a:ext cx="2046" cy="216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7" name="Rectangle 37"/>
          <p:cNvSpPr>
            <a:spLocks noChangeArrowheads="1"/>
          </p:cNvSpPr>
          <p:nvPr/>
        </p:nvSpPr>
        <p:spPr bwMode="auto">
          <a:xfrm>
            <a:off x="3872271" y="3835756"/>
            <a:ext cx="10842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30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8" name="Line 38"/>
          <p:cNvSpPr>
            <a:spLocks noChangeShapeType="1"/>
          </p:cNvSpPr>
          <p:nvPr/>
        </p:nvSpPr>
        <p:spPr bwMode="auto">
          <a:xfrm flipV="1">
            <a:off x="4342813" y="3782389"/>
            <a:ext cx="2046" cy="30019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9" name="Line 39"/>
          <p:cNvSpPr>
            <a:spLocks noChangeShapeType="1"/>
          </p:cNvSpPr>
          <p:nvPr/>
        </p:nvSpPr>
        <p:spPr bwMode="auto">
          <a:xfrm>
            <a:off x="4342813" y="1339163"/>
            <a:ext cx="2046" cy="216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0" name="Rectangle 40"/>
          <p:cNvSpPr>
            <a:spLocks noChangeArrowheads="1"/>
          </p:cNvSpPr>
          <p:nvPr/>
        </p:nvSpPr>
        <p:spPr bwMode="auto">
          <a:xfrm>
            <a:off x="4287575" y="3835756"/>
            <a:ext cx="10842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40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1" name="Line 41"/>
          <p:cNvSpPr>
            <a:spLocks noChangeShapeType="1"/>
          </p:cNvSpPr>
          <p:nvPr/>
        </p:nvSpPr>
        <p:spPr bwMode="auto">
          <a:xfrm flipV="1">
            <a:off x="4760163" y="3782389"/>
            <a:ext cx="2046" cy="30019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2" name="Line 42"/>
          <p:cNvSpPr>
            <a:spLocks noChangeShapeType="1"/>
          </p:cNvSpPr>
          <p:nvPr/>
        </p:nvSpPr>
        <p:spPr bwMode="auto">
          <a:xfrm>
            <a:off x="4760163" y="1339163"/>
            <a:ext cx="2046" cy="216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3" name="Rectangle 43"/>
          <p:cNvSpPr>
            <a:spLocks noChangeArrowheads="1"/>
          </p:cNvSpPr>
          <p:nvPr/>
        </p:nvSpPr>
        <p:spPr bwMode="auto">
          <a:xfrm>
            <a:off x="4704925" y="3835756"/>
            <a:ext cx="10842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50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4" name="Line 44"/>
          <p:cNvSpPr>
            <a:spLocks noChangeShapeType="1"/>
          </p:cNvSpPr>
          <p:nvPr/>
        </p:nvSpPr>
        <p:spPr bwMode="auto">
          <a:xfrm>
            <a:off x="2669322" y="3812408"/>
            <a:ext cx="36825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5" name="Line 45"/>
          <p:cNvSpPr>
            <a:spLocks noChangeShapeType="1"/>
          </p:cNvSpPr>
          <p:nvPr/>
        </p:nvSpPr>
        <p:spPr bwMode="auto">
          <a:xfrm flipH="1">
            <a:off x="4723338" y="3812408"/>
            <a:ext cx="36825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6" name="Rectangle 46"/>
          <p:cNvSpPr>
            <a:spLocks noChangeArrowheads="1"/>
          </p:cNvSpPr>
          <p:nvPr/>
        </p:nvSpPr>
        <p:spPr bwMode="auto">
          <a:xfrm>
            <a:off x="2585442" y="3752369"/>
            <a:ext cx="53192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7" name="Line 47"/>
          <p:cNvSpPr>
            <a:spLocks noChangeShapeType="1"/>
          </p:cNvSpPr>
          <p:nvPr/>
        </p:nvSpPr>
        <p:spPr bwMode="auto">
          <a:xfrm>
            <a:off x="2669322" y="3458849"/>
            <a:ext cx="36825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" name="Line 48"/>
          <p:cNvSpPr>
            <a:spLocks noChangeShapeType="1"/>
          </p:cNvSpPr>
          <p:nvPr/>
        </p:nvSpPr>
        <p:spPr bwMode="auto">
          <a:xfrm flipH="1">
            <a:off x="4723338" y="3458849"/>
            <a:ext cx="36825" cy="166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" name="Rectangle 49"/>
          <p:cNvSpPr>
            <a:spLocks noChangeArrowheads="1"/>
          </p:cNvSpPr>
          <p:nvPr/>
        </p:nvSpPr>
        <p:spPr bwMode="auto">
          <a:xfrm>
            <a:off x="2503609" y="3397143"/>
            <a:ext cx="135025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0.5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0" name="Line 50"/>
          <p:cNvSpPr>
            <a:spLocks noChangeShapeType="1"/>
          </p:cNvSpPr>
          <p:nvPr/>
        </p:nvSpPr>
        <p:spPr bwMode="auto">
          <a:xfrm>
            <a:off x="2669322" y="3103622"/>
            <a:ext cx="36825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1" name="Line 51"/>
          <p:cNvSpPr>
            <a:spLocks noChangeShapeType="1"/>
          </p:cNvSpPr>
          <p:nvPr/>
        </p:nvSpPr>
        <p:spPr bwMode="auto">
          <a:xfrm flipH="1">
            <a:off x="4723338" y="3103622"/>
            <a:ext cx="36825" cy="166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2" name="Rectangle 52"/>
          <p:cNvSpPr>
            <a:spLocks noChangeArrowheads="1"/>
          </p:cNvSpPr>
          <p:nvPr/>
        </p:nvSpPr>
        <p:spPr bwMode="auto">
          <a:xfrm>
            <a:off x="2585442" y="3043584"/>
            <a:ext cx="53192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1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3" name="Line 53"/>
          <p:cNvSpPr>
            <a:spLocks noChangeShapeType="1"/>
          </p:cNvSpPr>
          <p:nvPr/>
        </p:nvSpPr>
        <p:spPr bwMode="auto">
          <a:xfrm>
            <a:off x="2669322" y="2748396"/>
            <a:ext cx="36825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4" name="Line 54"/>
          <p:cNvSpPr>
            <a:spLocks noChangeShapeType="1"/>
          </p:cNvSpPr>
          <p:nvPr/>
        </p:nvSpPr>
        <p:spPr bwMode="auto">
          <a:xfrm flipH="1">
            <a:off x="4723338" y="2748396"/>
            <a:ext cx="36825" cy="166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5" name="Rectangle 55"/>
          <p:cNvSpPr>
            <a:spLocks noChangeArrowheads="1"/>
          </p:cNvSpPr>
          <p:nvPr/>
        </p:nvSpPr>
        <p:spPr bwMode="auto">
          <a:xfrm>
            <a:off x="2503609" y="2688357"/>
            <a:ext cx="135025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1.5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" name="Line 56"/>
          <p:cNvSpPr>
            <a:spLocks noChangeShapeType="1"/>
          </p:cNvSpPr>
          <p:nvPr/>
        </p:nvSpPr>
        <p:spPr bwMode="auto">
          <a:xfrm>
            <a:off x="2669322" y="2394837"/>
            <a:ext cx="36825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7" name="Line 57"/>
          <p:cNvSpPr>
            <a:spLocks noChangeShapeType="1"/>
          </p:cNvSpPr>
          <p:nvPr/>
        </p:nvSpPr>
        <p:spPr bwMode="auto">
          <a:xfrm flipH="1">
            <a:off x="4723338" y="2394837"/>
            <a:ext cx="36825" cy="166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8" name="Rectangle 58"/>
          <p:cNvSpPr>
            <a:spLocks noChangeArrowheads="1"/>
          </p:cNvSpPr>
          <p:nvPr/>
        </p:nvSpPr>
        <p:spPr bwMode="auto">
          <a:xfrm>
            <a:off x="2585442" y="2334798"/>
            <a:ext cx="53192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2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9" name="Line 59"/>
          <p:cNvSpPr>
            <a:spLocks noChangeShapeType="1"/>
          </p:cNvSpPr>
          <p:nvPr/>
        </p:nvSpPr>
        <p:spPr bwMode="auto">
          <a:xfrm>
            <a:off x="2669322" y="2039610"/>
            <a:ext cx="36825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0" name="Line 60"/>
          <p:cNvSpPr>
            <a:spLocks noChangeShapeType="1"/>
          </p:cNvSpPr>
          <p:nvPr/>
        </p:nvSpPr>
        <p:spPr bwMode="auto">
          <a:xfrm flipH="1">
            <a:off x="4723338" y="2039610"/>
            <a:ext cx="36825" cy="166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1" name="Rectangle 61"/>
          <p:cNvSpPr>
            <a:spLocks noChangeArrowheads="1"/>
          </p:cNvSpPr>
          <p:nvPr/>
        </p:nvSpPr>
        <p:spPr bwMode="auto">
          <a:xfrm>
            <a:off x="2503609" y="1979572"/>
            <a:ext cx="135025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2.5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2" name="Line 62"/>
          <p:cNvSpPr>
            <a:spLocks noChangeShapeType="1"/>
          </p:cNvSpPr>
          <p:nvPr/>
        </p:nvSpPr>
        <p:spPr bwMode="auto">
          <a:xfrm>
            <a:off x="2669322" y="1686051"/>
            <a:ext cx="36825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3" name="Line 63"/>
          <p:cNvSpPr>
            <a:spLocks noChangeShapeType="1"/>
          </p:cNvSpPr>
          <p:nvPr/>
        </p:nvSpPr>
        <p:spPr bwMode="auto">
          <a:xfrm flipH="1">
            <a:off x="4723338" y="1686051"/>
            <a:ext cx="36825" cy="166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4" name="Rectangle 64"/>
          <p:cNvSpPr>
            <a:spLocks noChangeArrowheads="1"/>
          </p:cNvSpPr>
          <p:nvPr/>
        </p:nvSpPr>
        <p:spPr bwMode="auto">
          <a:xfrm>
            <a:off x="2585442" y="1626013"/>
            <a:ext cx="53192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3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5" name="Line 65"/>
          <p:cNvSpPr>
            <a:spLocks noChangeShapeType="1"/>
          </p:cNvSpPr>
          <p:nvPr/>
        </p:nvSpPr>
        <p:spPr bwMode="auto">
          <a:xfrm>
            <a:off x="2669322" y="1339163"/>
            <a:ext cx="36825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6" name="Line 66"/>
          <p:cNvSpPr>
            <a:spLocks noChangeShapeType="1"/>
          </p:cNvSpPr>
          <p:nvPr/>
        </p:nvSpPr>
        <p:spPr bwMode="auto">
          <a:xfrm flipH="1">
            <a:off x="4723338" y="1339163"/>
            <a:ext cx="36825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7" name="Rectangle 67"/>
          <p:cNvSpPr>
            <a:spLocks noChangeArrowheads="1"/>
          </p:cNvSpPr>
          <p:nvPr/>
        </p:nvSpPr>
        <p:spPr bwMode="auto">
          <a:xfrm>
            <a:off x="2503609" y="1277457"/>
            <a:ext cx="135025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3.5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8" name="Line 68"/>
          <p:cNvSpPr>
            <a:spLocks noChangeShapeType="1"/>
          </p:cNvSpPr>
          <p:nvPr/>
        </p:nvSpPr>
        <p:spPr bwMode="auto">
          <a:xfrm>
            <a:off x="2669322" y="1339163"/>
            <a:ext cx="2090841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9" name="Line 69"/>
          <p:cNvSpPr>
            <a:spLocks noChangeShapeType="1"/>
          </p:cNvSpPr>
          <p:nvPr/>
        </p:nvSpPr>
        <p:spPr bwMode="auto">
          <a:xfrm>
            <a:off x="2669322" y="3812408"/>
            <a:ext cx="2090841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0" name="Line 70"/>
          <p:cNvSpPr>
            <a:spLocks noChangeShapeType="1"/>
          </p:cNvSpPr>
          <p:nvPr/>
        </p:nvSpPr>
        <p:spPr bwMode="auto">
          <a:xfrm flipV="1">
            <a:off x="4760163" y="1339163"/>
            <a:ext cx="2046" cy="247324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1" name="Line 71"/>
          <p:cNvSpPr>
            <a:spLocks noChangeShapeType="1"/>
          </p:cNvSpPr>
          <p:nvPr/>
        </p:nvSpPr>
        <p:spPr bwMode="auto">
          <a:xfrm flipV="1">
            <a:off x="2669322" y="1339163"/>
            <a:ext cx="2046" cy="247324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2" name="Freeform 72"/>
          <p:cNvSpPr>
            <a:spLocks/>
          </p:cNvSpPr>
          <p:nvPr/>
        </p:nvSpPr>
        <p:spPr bwMode="auto">
          <a:xfrm>
            <a:off x="2835034" y="1692722"/>
            <a:ext cx="1841250" cy="174277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55"/>
              </a:cxn>
              <a:cxn ang="0">
                <a:pos x="46" y="100"/>
              </a:cxn>
              <a:cxn ang="0">
                <a:pos x="64" y="149"/>
              </a:cxn>
              <a:cxn ang="0">
                <a:pos x="86" y="204"/>
              </a:cxn>
              <a:cxn ang="0">
                <a:pos x="104" y="276"/>
              </a:cxn>
              <a:cxn ang="0">
                <a:pos x="127" y="353"/>
              </a:cxn>
              <a:cxn ang="0">
                <a:pos x="145" y="434"/>
              </a:cxn>
              <a:cxn ang="0">
                <a:pos x="168" y="511"/>
              </a:cxn>
              <a:cxn ang="0">
                <a:pos x="186" y="584"/>
              </a:cxn>
              <a:cxn ang="0">
                <a:pos x="208" y="642"/>
              </a:cxn>
              <a:cxn ang="0">
                <a:pos x="226" y="692"/>
              </a:cxn>
              <a:cxn ang="0">
                <a:pos x="249" y="737"/>
              </a:cxn>
              <a:cxn ang="0">
                <a:pos x="267" y="774"/>
              </a:cxn>
              <a:cxn ang="0">
                <a:pos x="290" y="805"/>
              </a:cxn>
              <a:cxn ang="0">
                <a:pos x="308" y="832"/>
              </a:cxn>
              <a:cxn ang="0">
                <a:pos x="330" y="855"/>
              </a:cxn>
              <a:cxn ang="0">
                <a:pos x="349" y="878"/>
              </a:cxn>
              <a:cxn ang="0">
                <a:pos x="371" y="896"/>
              </a:cxn>
              <a:cxn ang="0">
                <a:pos x="389" y="914"/>
              </a:cxn>
              <a:cxn ang="0">
                <a:pos x="412" y="927"/>
              </a:cxn>
              <a:cxn ang="0">
                <a:pos x="430" y="941"/>
              </a:cxn>
              <a:cxn ang="0">
                <a:pos x="453" y="950"/>
              </a:cxn>
              <a:cxn ang="0">
                <a:pos x="471" y="964"/>
              </a:cxn>
              <a:cxn ang="0">
                <a:pos x="493" y="973"/>
              </a:cxn>
              <a:cxn ang="0">
                <a:pos x="511" y="982"/>
              </a:cxn>
              <a:cxn ang="0">
                <a:pos x="534" y="991"/>
              </a:cxn>
              <a:cxn ang="0">
                <a:pos x="552" y="1000"/>
              </a:cxn>
              <a:cxn ang="0">
                <a:pos x="575" y="1004"/>
              </a:cxn>
              <a:cxn ang="0">
                <a:pos x="593" y="1013"/>
              </a:cxn>
              <a:cxn ang="0">
                <a:pos x="615" y="1018"/>
              </a:cxn>
              <a:cxn ang="0">
                <a:pos x="633" y="1022"/>
              </a:cxn>
              <a:cxn ang="0">
                <a:pos x="656" y="1027"/>
              </a:cxn>
              <a:cxn ang="0">
                <a:pos x="674" y="1027"/>
              </a:cxn>
              <a:cxn ang="0">
                <a:pos x="697" y="1031"/>
              </a:cxn>
              <a:cxn ang="0">
                <a:pos x="715" y="1036"/>
              </a:cxn>
              <a:cxn ang="0">
                <a:pos x="737" y="1036"/>
              </a:cxn>
              <a:cxn ang="0">
                <a:pos x="756" y="1040"/>
              </a:cxn>
              <a:cxn ang="0">
                <a:pos x="778" y="1040"/>
              </a:cxn>
              <a:cxn ang="0">
                <a:pos x="796" y="1040"/>
              </a:cxn>
              <a:cxn ang="0">
                <a:pos x="819" y="1040"/>
              </a:cxn>
              <a:cxn ang="0">
                <a:pos x="837" y="1040"/>
              </a:cxn>
              <a:cxn ang="0">
                <a:pos x="860" y="1045"/>
              </a:cxn>
              <a:cxn ang="0">
                <a:pos x="878" y="1045"/>
              </a:cxn>
              <a:cxn ang="0">
                <a:pos x="900" y="1045"/>
              </a:cxn>
            </a:cxnLst>
            <a:rect l="0" t="0" r="r" b="b"/>
            <a:pathLst>
              <a:path w="900" h="1045">
                <a:moveTo>
                  <a:pt x="0" y="0"/>
                </a:moveTo>
                <a:lnTo>
                  <a:pt x="23" y="55"/>
                </a:lnTo>
                <a:lnTo>
                  <a:pt x="46" y="100"/>
                </a:lnTo>
                <a:lnTo>
                  <a:pt x="64" y="149"/>
                </a:lnTo>
                <a:lnTo>
                  <a:pt x="86" y="204"/>
                </a:lnTo>
                <a:lnTo>
                  <a:pt x="104" y="276"/>
                </a:lnTo>
                <a:lnTo>
                  <a:pt x="127" y="353"/>
                </a:lnTo>
                <a:lnTo>
                  <a:pt x="145" y="434"/>
                </a:lnTo>
                <a:lnTo>
                  <a:pt x="168" y="511"/>
                </a:lnTo>
                <a:lnTo>
                  <a:pt x="186" y="584"/>
                </a:lnTo>
                <a:lnTo>
                  <a:pt x="208" y="642"/>
                </a:lnTo>
                <a:lnTo>
                  <a:pt x="226" y="692"/>
                </a:lnTo>
                <a:lnTo>
                  <a:pt x="249" y="737"/>
                </a:lnTo>
                <a:lnTo>
                  <a:pt x="267" y="774"/>
                </a:lnTo>
                <a:lnTo>
                  <a:pt x="290" y="805"/>
                </a:lnTo>
                <a:lnTo>
                  <a:pt x="308" y="832"/>
                </a:lnTo>
                <a:lnTo>
                  <a:pt x="330" y="855"/>
                </a:lnTo>
                <a:lnTo>
                  <a:pt x="349" y="878"/>
                </a:lnTo>
                <a:lnTo>
                  <a:pt x="371" y="896"/>
                </a:lnTo>
                <a:lnTo>
                  <a:pt x="389" y="914"/>
                </a:lnTo>
                <a:lnTo>
                  <a:pt x="412" y="927"/>
                </a:lnTo>
                <a:lnTo>
                  <a:pt x="430" y="941"/>
                </a:lnTo>
                <a:lnTo>
                  <a:pt x="453" y="950"/>
                </a:lnTo>
                <a:lnTo>
                  <a:pt x="471" y="964"/>
                </a:lnTo>
                <a:lnTo>
                  <a:pt x="493" y="973"/>
                </a:lnTo>
                <a:lnTo>
                  <a:pt x="511" y="982"/>
                </a:lnTo>
                <a:lnTo>
                  <a:pt x="534" y="991"/>
                </a:lnTo>
                <a:lnTo>
                  <a:pt x="552" y="1000"/>
                </a:lnTo>
                <a:lnTo>
                  <a:pt x="575" y="1004"/>
                </a:lnTo>
                <a:lnTo>
                  <a:pt x="593" y="1013"/>
                </a:lnTo>
                <a:lnTo>
                  <a:pt x="615" y="1018"/>
                </a:lnTo>
                <a:lnTo>
                  <a:pt x="633" y="1022"/>
                </a:lnTo>
                <a:lnTo>
                  <a:pt x="656" y="1027"/>
                </a:lnTo>
                <a:lnTo>
                  <a:pt x="674" y="1027"/>
                </a:lnTo>
                <a:lnTo>
                  <a:pt x="697" y="1031"/>
                </a:lnTo>
                <a:lnTo>
                  <a:pt x="715" y="1036"/>
                </a:lnTo>
                <a:lnTo>
                  <a:pt x="737" y="1036"/>
                </a:lnTo>
                <a:lnTo>
                  <a:pt x="756" y="1040"/>
                </a:lnTo>
                <a:lnTo>
                  <a:pt x="778" y="1040"/>
                </a:lnTo>
                <a:lnTo>
                  <a:pt x="796" y="1040"/>
                </a:lnTo>
                <a:lnTo>
                  <a:pt x="819" y="1040"/>
                </a:lnTo>
                <a:lnTo>
                  <a:pt x="837" y="1040"/>
                </a:lnTo>
                <a:lnTo>
                  <a:pt x="860" y="1045"/>
                </a:lnTo>
                <a:lnTo>
                  <a:pt x="878" y="1045"/>
                </a:lnTo>
                <a:lnTo>
                  <a:pt x="900" y="1045"/>
                </a:lnTo>
              </a:path>
            </a:pathLst>
          </a:cu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3" name="Freeform 73"/>
          <p:cNvSpPr>
            <a:spLocks/>
          </p:cNvSpPr>
          <p:nvPr/>
        </p:nvSpPr>
        <p:spPr bwMode="auto">
          <a:xfrm>
            <a:off x="2835034" y="3133641"/>
            <a:ext cx="1841250" cy="66375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59"/>
              </a:cxn>
              <a:cxn ang="0">
                <a:pos x="46" y="109"/>
              </a:cxn>
              <a:cxn ang="0">
                <a:pos x="64" y="154"/>
              </a:cxn>
              <a:cxn ang="0">
                <a:pos x="86" y="199"/>
              </a:cxn>
              <a:cxn ang="0">
                <a:pos x="104" y="235"/>
              </a:cxn>
              <a:cxn ang="0">
                <a:pos x="127" y="267"/>
              </a:cxn>
              <a:cxn ang="0">
                <a:pos x="145" y="294"/>
              </a:cxn>
              <a:cxn ang="0">
                <a:pos x="168" y="317"/>
              </a:cxn>
              <a:cxn ang="0">
                <a:pos x="186" y="335"/>
              </a:cxn>
              <a:cxn ang="0">
                <a:pos x="208" y="348"/>
              </a:cxn>
              <a:cxn ang="0">
                <a:pos x="226" y="362"/>
              </a:cxn>
              <a:cxn ang="0">
                <a:pos x="249" y="371"/>
              </a:cxn>
              <a:cxn ang="0">
                <a:pos x="267" y="380"/>
              </a:cxn>
              <a:cxn ang="0">
                <a:pos x="290" y="385"/>
              </a:cxn>
              <a:cxn ang="0">
                <a:pos x="308" y="394"/>
              </a:cxn>
              <a:cxn ang="0">
                <a:pos x="330" y="398"/>
              </a:cxn>
              <a:cxn ang="0">
                <a:pos x="349" y="398"/>
              </a:cxn>
              <a:cxn ang="0">
                <a:pos x="371" y="380"/>
              </a:cxn>
              <a:cxn ang="0">
                <a:pos x="389" y="366"/>
              </a:cxn>
              <a:cxn ang="0">
                <a:pos x="412" y="362"/>
              </a:cxn>
              <a:cxn ang="0">
                <a:pos x="430" y="357"/>
              </a:cxn>
              <a:cxn ang="0">
                <a:pos x="453" y="353"/>
              </a:cxn>
              <a:cxn ang="0">
                <a:pos x="471" y="348"/>
              </a:cxn>
              <a:cxn ang="0">
                <a:pos x="493" y="344"/>
              </a:cxn>
              <a:cxn ang="0">
                <a:pos x="511" y="344"/>
              </a:cxn>
              <a:cxn ang="0">
                <a:pos x="534" y="339"/>
              </a:cxn>
              <a:cxn ang="0">
                <a:pos x="552" y="339"/>
              </a:cxn>
              <a:cxn ang="0">
                <a:pos x="575" y="339"/>
              </a:cxn>
              <a:cxn ang="0">
                <a:pos x="593" y="335"/>
              </a:cxn>
              <a:cxn ang="0">
                <a:pos x="615" y="335"/>
              </a:cxn>
              <a:cxn ang="0">
                <a:pos x="633" y="335"/>
              </a:cxn>
              <a:cxn ang="0">
                <a:pos x="656" y="335"/>
              </a:cxn>
              <a:cxn ang="0">
                <a:pos x="674" y="335"/>
              </a:cxn>
              <a:cxn ang="0">
                <a:pos x="697" y="335"/>
              </a:cxn>
              <a:cxn ang="0">
                <a:pos x="715" y="335"/>
              </a:cxn>
              <a:cxn ang="0">
                <a:pos x="737" y="335"/>
              </a:cxn>
              <a:cxn ang="0">
                <a:pos x="756" y="335"/>
              </a:cxn>
              <a:cxn ang="0">
                <a:pos x="778" y="335"/>
              </a:cxn>
              <a:cxn ang="0">
                <a:pos x="796" y="335"/>
              </a:cxn>
              <a:cxn ang="0">
                <a:pos x="819" y="339"/>
              </a:cxn>
              <a:cxn ang="0">
                <a:pos x="837" y="339"/>
              </a:cxn>
              <a:cxn ang="0">
                <a:pos x="860" y="339"/>
              </a:cxn>
              <a:cxn ang="0">
                <a:pos x="878" y="339"/>
              </a:cxn>
              <a:cxn ang="0">
                <a:pos x="900" y="339"/>
              </a:cxn>
            </a:cxnLst>
            <a:rect l="0" t="0" r="r" b="b"/>
            <a:pathLst>
              <a:path w="900" h="398">
                <a:moveTo>
                  <a:pt x="0" y="0"/>
                </a:moveTo>
                <a:lnTo>
                  <a:pt x="23" y="59"/>
                </a:lnTo>
                <a:lnTo>
                  <a:pt x="46" y="109"/>
                </a:lnTo>
                <a:lnTo>
                  <a:pt x="64" y="154"/>
                </a:lnTo>
                <a:lnTo>
                  <a:pt x="86" y="199"/>
                </a:lnTo>
                <a:lnTo>
                  <a:pt x="104" y="235"/>
                </a:lnTo>
                <a:lnTo>
                  <a:pt x="127" y="267"/>
                </a:lnTo>
                <a:lnTo>
                  <a:pt x="145" y="294"/>
                </a:lnTo>
                <a:lnTo>
                  <a:pt x="168" y="317"/>
                </a:lnTo>
                <a:lnTo>
                  <a:pt x="186" y="335"/>
                </a:lnTo>
                <a:lnTo>
                  <a:pt x="208" y="348"/>
                </a:lnTo>
                <a:lnTo>
                  <a:pt x="226" y="362"/>
                </a:lnTo>
                <a:lnTo>
                  <a:pt x="249" y="371"/>
                </a:lnTo>
                <a:lnTo>
                  <a:pt x="267" y="380"/>
                </a:lnTo>
                <a:lnTo>
                  <a:pt x="290" y="385"/>
                </a:lnTo>
                <a:lnTo>
                  <a:pt x="308" y="394"/>
                </a:lnTo>
                <a:lnTo>
                  <a:pt x="330" y="398"/>
                </a:lnTo>
                <a:lnTo>
                  <a:pt x="349" y="398"/>
                </a:lnTo>
                <a:lnTo>
                  <a:pt x="371" y="380"/>
                </a:lnTo>
                <a:lnTo>
                  <a:pt x="389" y="366"/>
                </a:lnTo>
                <a:lnTo>
                  <a:pt x="412" y="362"/>
                </a:lnTo>
                <a:lnTo>
                  <a:pt x="430" y="357"/>
                </a:lnTo>
                <a:lnTo>
                  <a:pt x="453" y="353"/>
                </a:lnTo>
                <a:lnTo>
                  <a:pt x="471" y="348"/>
                </a:lnTo>
                <a:lnTo>
                  <a:pt x="493" y="344"/>
                </a:lnTo>
                <a:lnTo>
                  <a:pt x="511" y="344"/>
                </a:lnTo>
                <a:lnTo>
                  <a:pt x="534" y="339"/>
                </a:lnTo>
                <a:lnTo>
                  <a:pt x="552" y="339"/>
                </a:lnTo>
                <a:lnTo>
                  <a:pt x="575" y="339"/>
                </a:lnTo>
                <a:lnTo>
                  <a:pt x="593" y="335"/>
                </a:lnTo>
                <a:lnTo>
                  <a:pt x="615" y="335"/>
                </a:lnTo>
                <a:lnTo>
                  <a:pt x="633" y="335"/>
                </a:lnTo>
                <a:lnTo>
                  <a:pt x="656" y="335"/>
                </a:lnTo>
                <a:lnTo>
                  <a:pt x="674" y="335"/>
                </a:lnTo>
                <a:lnTo>
                  <a:pt x="697" y="335"/>
                </a:lnTo>
                <a:lnTo>
                  <a:pt x="715" y="335"/>
                </a:lnTo>
                <a:lnTo>
                  <a:pt x="737" y="335"/>
                </a:lnTo>
                <a:lnTo>
                  <a:pt x="756" y="335"/>
                </a:lnTo>
                <a:lnTo>
                  <a:pt x="778" y="335"/>
                </a:lnTo>
                <a:lnTo>
                  <a:pt x="796" y="335"/>
                </a:lnTo>
                <a:lnTo>
                  <a:pt x="819" y="339"/>
                </a:lnTo>
                <a:lnTo>
                  <a:pt x="837" y="339"/>
                </a:lnTo>
                <a:lnTo>
                  <a:pt x="860" y="339"/>
                </a:lnTo>
                <a:lnTo>
                  <a:pt x="878" y="339"/>
                </a:lnTo>
                <a:lnTo>
                  <a:pt x="900" y="339"/>
                </a:lnTo>
              </a:path>
            </a:pathLst>
          </a:custGeom>
          <a:noFill/>
          <a:ln w="19050">
            <a:solidFill>
              <a:srgbClr val="007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4" name="Freeform 74"/>
          <p:cNvSpPr>
            <a:spLocks/>
          </p:cNvSpPr>
          <p:nvPr/>
        </p:nvSpPr>
        <p:spPr bwMode="auto">
          <a:xfrm>
            <a:off x="2835034" y="3133641"/>
            <a:ext cx="1841250" cy="66375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59"/>
              </a:cxn>
              <a:cxn ang="0">
                <a:pos x="46" y="109"/>
              </a:cxn>
              <a:cxn ang="0">
                <a:pos x="64" y="154"/>
              </a:cxn>
              <a:cxn ang="0">
                <a:pos x="86" y="199"/>
              </a:cxn>
              <a:cxn ang="0">
                <a:pos x="104" y="235"/>
              </a:cxn>
              <a:cxn ang="0">
                <a:pos x="127" y="267"/>
              </a:cxn>
              <a:cxn ang="0">
                <a:pos x="145" y="294"/>
              </a:cxn>
              <a:cxn ang="0">
                <a:pos x="168" y="317"/>
              </a:cxn>
              <a:cxn ang="0">
                <a:pos x="186" y="335"/>
              </a:cxn>
              <a:cxn ang="0">
                <a:pos x="208" y="348"/>
              </a:cxn>
              <a:cxn ang="0">
                <a:pos x="226" y="362"/>
              </a:cxn>
              <a:cxn ang="0">
                <a:pos x="249" y="371"/>
              </a:cxn>
              <a:cxn ang="0">
                <a:pos x="267" y="380"/>
              </a:cxn>
              <a:cxn ang="0">
                <a:pos x="290" y="385"/>
              </a:cxn>
              <a:cxn ang="0">
                <a:pos x="308" y="394"/>
              </a:cxn>
              <a:cxn ang="0">
                <a:pos x="330" y="398"/>
              </a:cxn>
              <a:cxn ang="0">
                <a:pos x="349" y="398"/>
              </a:cxn>
              <a:cxn ang="0">
                <a:pos x="371" y="380"/>
              </a:cxn>
              <a:cxn ang="0">
                <a:pos x="389" y="366"/>
              </a:cxn>
              <a:cxn ang="0">
                <a:pos x="412" y="362"/>
              </a:cxn>
              <a:cxn ang="0">
                <a:pos x="430" y="357"/>
              </a:cxn>
              <a:cxn ang="0">
                <a:pos x="453" y="353"/>
              </a:cxn>
              <a:cxn ang="0">
                <a:pos x="471" y="348"/>
              </a:cxn>
              <a:cxn ang="0">
                <a:pos x="493" y="344"/>
              </a:cxn>
              <a:cxn ang="0">
                <a:pos x="511" y="344"/>
              </a:cxn>
              <a:cxn ang="0">
                <a:pos x="534" y="339"/>
              </a:cxn>
              <a:cxn ang="0">
                <a:pos x="552" y="339"/>
              </a:cxn>
              <a:cxn ang="0">
                <a:pos x="575" y="339"/>
              </a:cxn>
              <a:cxn ang="0">
                <a:pos x="593" y="335"/>
              </a:cxn>
              <a:cxn ang="0">
                <a:pos x="615" y="335"/>
              </a:cxn>
              <a:cxn ang="0">
                <a:pos x="633" y="335"/>
              </a:cxn>
              <a:cxn ang="0">
                <a:pos x="656" y="335"/>
              </a:cxn>
              <a:cxn ang="0">
                <a:pos x="674" y="335"/>
              </a:cxn>
              <a:cxn ang="0">
                <a:pos x="697" y="335"/>
              </a:cxn>
              <a:cxn ang="0">
                <a:pos x="715" y="335"/>
              </a:cxn>
              <a:cxn ang="0">
                <a:pos x="737" y="335"/>
              </a:cxn>
              <a:cxn ang="0">
                <a:pos x="756" y="335"/>
              </a:cxn>
              <a:cxn ang="0">
                <a:pos x="778" y="335"/>
              </a:cxn>
              <a:cxn ang="0">
                <a:pos x="796" y="335"/>
              </a:cxn>
              <a:cxn ang="0">
                <a:pos x="819" y="339"/>
              </a:cxn>
              <a:cxn ang="0">
                <a:pos x="837" y="339"/>
              </a:cxn>
              <a:cxn ang="0">
                <a:pos x="860" y="339"/>
              </a:cxn>
              <a:cxn ang="0">
                <a:pos x="878" y="339"/>
              </a:cxn>
              <a:cxn ang="0">
                <a:pos x="900" y="339"/>
              </a:cxn>
            </a:cxnLst>
            <a:rect l="0" t="0" r="r" b="b"/>
            <a:pathLst>
              <a:path w="900" h="398">
                <a:moveTo>
                  <a:pt x="0" y="0"/>
                </a:moveTo>
                <a:lnTo>
                  <a:pt x="23" y="59"/>
                </a:lnTo>
                <a:lnTo>
                  <a:pt x="46" y="109"/>
                </a:lnTo>
                <a:lnTo>
                  <a:pt x="64" y="154"/>
                </a:lnTo>
                <a:lnTo>
                  <a:pt x="86" y="199"/>
                </a:lnTo>
                <a:lnTo>
                  <a:pt x="104" y="235"/>
                </a:lnTo>
                <a:lnTo>
                  <a:pt x="127" y="267"/>
                </a:lnTo>
                <a:lnTo>
                  <a:pt x="145" y="294"/>
                </a:lnTo>
                <a:lnTo>
                  <a:pt x="168" y="317"/>
                </a:lnTo>
                <a:lnTo>
                  <a:pt x="186" y="335"/>
                </a:lnTo>
                <a:lnTo>
                  <a:pt x="208" y="348"/>
                </a:lnTo>
                <a:lnTo>
                  <a:pt x="226" y="362"/>
                </a:lnTo>
                <a:lnTo>
                  <a:pt x="249" y="371"/>
                </a:lnTo>
                <a:lnTo>
                  <a:pt x="267" y="380"/>
                </a:lnTo>
                <a:lnTo>
                  <a:pt x="290" y="385"/>
                </a:lnTo>
                <a:lnTo>
                  <a:pt x="308" y="394"/>
                </a:lnTo>
                <a:lnTo>
                  <a:pt x="330" y="398"/>
                </a:lnTo>
                <a:lnTo>
                  <a:pt x="349" y="398"/>
                </a:lnTo>
                <a:lnTo>
                  <a:pt x="371" y="380"/>
                </a:lnTo>
                <a:lnTo>
                  <a:pt x="389" y="366"/>
                </a:lnTo>
                <a:lnTo>
                  <a:pt x="412" y="362"/>
                </a:lnTo>
                <a:lnTo>
                  <a:pt x="430" y="357"/>
                </a:lnTo>
                <a:lnTo>
                  <a:pt x="453" y="353"/>
                </a:lnTo>
                <a:lnTo>
                  <a:pt x="471" y="348"/>
                </a:lnTo>
                <a:lnTo>
                  <a:pt x="493" y="344"/>
                </a:lnTo>
                <a:lnTo>
                  <a:pt x="511" y="344"/>
                </a:lnTo>
                <a:lnTo>
                  <a:pt x="534" y="339"/>
                </a:lnTo>
                <a:lnTo>
                  <a:pt x="552" y="339"/>
                </a:lnTo>
                <a:lnTo>
                  <a:pt x="575" y="339"/>
                </a:lnTo>
                <a:lnTo>
                  <a:pt x="593" y="335"/>
                </a:lnTo>
                <a:lnTo>
                  <a:pt x="615" y="335"/>
                </a:lnTo>
                <a:lnTo>
                  <a:pt x="633" y="335"/>
                </a:lnTo>
                <a:lnTo>
                  <a:pt x="656" y="335"/>
                </a:lnTo>
                <a:lnTo>
                  <a:pt x="674" y="335"/>
                </a:lnTo>
                <a:lnTo>
                  <a:pt x="697" y="335"/>
                </a:lnTo>
                <a:lnTo>
                  <a:pt x="715" y="335"/>
                </a:lnTo>
                <a:lnTo>
                  <a:pt x="737" y="335"/>
                </a:lnTo>
                <a:lnTo>
                  <a:pt x="756" y="335"/>
                </a:lnTo>
                <a:lnTo>
                  <a:pt x="778" y="335"/>
                </a:lnTo>
                <a:lnTo>
                  <a:pt x="796" y="335"/>
                </a:lnTo>
                <a:lnTo>
                  <a:pt x="819" y="339"/>
                </a:lnTo>
                <a:lnTo>
                  <a:pt x="837" y="339"/>
                </a:lnTo>
                <a:lnTo>
                  <a:pt x="860" y="339"/>
                </a:lnTo>
                <a:lnTo>
                  <a:pt x="878" y="339"/>
                </a:lnTo>
                <a:lnTo>
                  <a:pt x="900" y="339"/>
                </a:lnTo>
              </a:path>
            </a:pathLst>
          </a:cu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5" name="Freeform 75"/>
          <p:cNvSpPr>
            <a:spLocks/>
          </p:cNvSpPr>
          <p:nvPr/>
        </p:nvSpPr>
        <p:spPr bwMode="auto">
          <a:xfrm>
            <a:off x="2835034" y="2651667"/>
            <a:ext cx="1841250" cy="77549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81"/>
              </a:cxn>
              <a:cxn ang="0">
                <a:pos x="46" y="149"/>
              </a:cxn>
              <a:cxn ang="0">
                <a:pos x="64" y="208"/>
              </a:cxn>
              <a:cxn ang="0">
                <a:pos x="86" y="257"/>
              </a:cxn>
              <a:cxn ang="0">
                <a:pos x="104" y="294"/>
              </a:cxn>
              <a:cxn ang="0">
                <a:pos x="127" y="325"/>
              </a:cxn>
              <a:cxn ang="0">
                <a:pos x="145" y="348"/>
              </a:cxn>
              <a:cxn ang="0">
                <a:pos x="168" y="366"/>
              </a:cxn>
              <a:cxn ang="0">
                <a:pos x="186" y="380"/>
              </a:cxn>
              <a:cxn ang="0">
                <a:pos x="208" y="393"/>
              </a:cxn>
              <a:cxn ang="0">
                <a:pos x="226" y="402"/>
              </a:cxn>
              <a:cxn ang="0">
                <a:pos x="249" y="411"/>
              </a:cxn>
              <a:cxn ang="0">
                <a:pos x="267" y="416"/>
              </a:cxn>
              <a:cxn ang="0">
                <a:pos x="290" y="420"/>
              </a:cxn>
              <a:cxn ang="0">
                <a:pos x="308" y="425"/>
              </a:cxn>
              <a:cxn ang="0">
                <a:pos x="330" y="429"/>
              </a:cxn>
              <a:cxn ang="0">
                <a:pos x="349" y="434"/>
              </a:cxn>
              <a:cxn ang="0">
                <a:pos x="371" y="438"/>
              </a:cxn>
              <a:cxn ang="0">
                <a:pos x="389" y="438"/>
              </a:cxn>
              <a:cxn ang="0">
                <a:pos x="412" y="443"/>
              </a:cxn>
              <a:cxn ang="0">
                <a:pos x="430" y="443"/>
              </a:cxn>
              <a:cxn ang="0">
                <a:pos x="453" y="447"/>
              </a:cxn>
              <a:cxn ang="0">
                <a:pos x="471" y="447"/>
              </a:cxn>
              <a:cxn ang="0">
                <a:pos x="493" y="452"/>
              </a:cxn>
              <a:cxn ang="0">
                <a:pos x="511" y="452"/>
              </a:cxn>
              <a:cxn ang="0">
                <a:pos x="534" y="452"/>
              </a:cxn>
              <a:cxn ang="0">
                <a:pos x="552" y="456"/>
              </a:cxn>
              <a:cxn ang="0">
                <a:pos x="575" y="456"/>
              </a:cxn>
              <a:cxn ang="0">
                <a:pos x="593" y="456"/>
              </a:cxn>
              <a:cxn ang="0">
                <a:pos x="615" y="456"/>
              </a:cxn>
              <a:cxn ang="0">
                <a:pos x="633" y="461"/>
              </a:cxn>
              <a:cxn ang="0">
                <a:pos x="656" y="461"/>
              </a:cxn>
              <a:cxn ang="0">
                <a:pos x="674" y="461"/>
              </a:cxn>
              <a:cxn ang="0">
                <a:pos x="697" y="461"/>
              </a:cxn>
              <a:cxn ang="0">
                <a:pos x="715" y="461"/>
              </a:cxn>
              <a:cxn ang="0">
                <a:pos x="737" y="461"/>
              </a:cxn>
              <a:cxn ang="0">
                <a:pos x="756" y="461"/>
              </a:cxn>
              <a:cxn ang="0">
                <a:pos x="778" y="465"/>
              </a:cxn>
              <a:cxn ang="0">
                <a:pos x="796" y="465"/>
              </a:cxn>
              <a:cxn ang="0">
                <a:pos x="819" y="465"/>
              </a:cxn>
              <a:cxn ang="0">
                <a:pos x="837" y="465"/>
              </a:cxn>
              <a:cxn ang="0">
                <a:pos x="860" y="465"/>
              </a:cxn>
              <a:cxn ang="0">
                <a:pos x="878" y="465"/>
              </a:cxn>
              <a:cxn ang="0">
                <a:pos x="900" y="465"/>
              </a:cxn>
            </a:cxnLst>
            <a:rect l="0" t="0" r="r" b="b"/>
            <a:pathLst>
              <a:path w="900" h="465">
                <a:moveTo>
                  <a:pt x="0" y="0"/>
                </a:moveTo>
                <a:lnTo>
                  <a:pt x="23" y="81"/>
                </a:lnTo>
                <a:lnTo>
                  <a:pt x="46" y="149"/>
                </a:lnTo>
                <a:lnTo>
                  <a:pt x="64" y="208"/>
                </a:lnTo>
                <a:lnTo>
                  <a:pt x="86" y="257"/>
                </a:lnTo>
                <a:lnTo>
                  <a:pt x="104" y="294"/>
                </a:lnTo>
                <a:lnTo>
                  <a:pt x="127" y="325"/>
                </a:lnTo>
                <a:lnTo>
                  <a:pt x="145" y="348"/>
                </a:lnTo>
                <a:lnTo>
                  <a:pt x="168" y="366"/>
                </a:lnTo>
                <a:lnTo>
                  <a:pt x="186" y="380"/>
                </a:lnTo>
                <a:lnTo>
                  <a:pt x="208" y="393"/>
                </a:lnTo>
                <a:lnTo>
                  <a:pt x="226" y="402"/>
                </a:lnTo>
                <a:lnTo>
                  <a:pt x="249" y="411"/>
                </a:lnTo>
                <a:lnTo>
                  <a:pt x="267" y="416"/>
                </a:lnTo>
                <a:lnTo>
                  <a:pt x="290" y="420"/>
                </a:lnTo>
                <a:lnTo>
                  <a:pt x="308" y="425"/>
                </a:lnTo>
                <a:lnTo>
                  <a:pt x="330" y="429"/>
                </a:lnTo>
                <a:lnTo>
                  <a:pt x="349" y="434"/>
                </a:lnTo>
                <a:lnTo>
                  <a:pt x="371" y="438"/>
                </a:lnTo>
                <a:lnTo>
                  <a:pt x="389" y="438"/>
                </a:lnTo>
                <a:lnTo>
                  <a:pt x="412" y="443"/>
                </a:lnTo>
                <a:lnTo>
                  <a:pt x="430" y="443"/>
                </a:lnTo>
                <a:lnTo>
                  <a:pt x="453" y="447"/>
                </a:lnTo>
                <a:lnTo>
                  <a:pt x="471" y="447"/>
                </a:lnTo>
                <a:lnTo>
                  <a:pt x="493" y="452"/>
                </a:lnTo>
                <a:lnTo>
                  <a:pt x="511" y="452"/>
                </a:lnTo>
                <a:lnTo>
                  <a:pt x="534" y="452"/>
                </a:lnTo>
                <a:lnTo>
                  <a:pt x="552" y="456"/>
                </a:lnTo>
                <a:lnTo>
                  <a:pt x="575" y="456"/>
                </a:lnTo>
                <a:lnTo>
                  <a:pt x="593" y="456"/>
                </a:lnTo>
                <a:lnTo>
                  <a:pt x="615" y="456"/>
                </a:lnTo>
                <a:lnTo>
                  <a:pt x="633" y="461"/>
                </a:lnTo>
                <a:lnTo>
                  <a:pt x="656" y="461"/>
                </a:lnTo>
                <a:lnTo>
                  <a:pt x="674" y="461"/>
                </a:lnTo>
                <a:lnTo>
                  <a:pt x="697" y="461"/>
                </a:lnTo>
                <a:lnTo>
                  <a:pt x="715" y="461"/>
                </a:lnTo>
                <a:lnTo>
                  <a:pt x="737" y="461"/>
                </a:lnTo>
                <a:lnTo>
                  <a:pt x="756" y="461"/>
                </a:lnTo>
                <a:lnTo>
                  <a:pt x="778" y="465"/>
                </a:lnTo>
                <a:lnTo>
                  <a:pt x="796" y="465"/>
                </a:lnTo>
                <a:lnTo>
                  <a:pt x="819" y="465"/>
                </a:lnTo>
                <a:lnTo>
                  <a:pt x="837" y="465"/>
                </a:lnTo>
                <a:lnTo>
                  <a:pt x="860" y="465"/>
                </a:lnTo>
                <a:lnTo>
                  <a:pt x="878" y="465"/>
                </a:lnTo>
                <a:lnTo>
                  <a:pt x="900" y="465"/>
                </a:lnTo>
              </a:path>
            </a:pathLst>
          </a:custGeom>
          <a:noFill/>
          <a:ln w="19050">
            <a:solidFill>
              <a:srgbClr val="00BFB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6" name="Freeform 76"/>
          <p:cNvSpPr>
            <a:spLocks/>
          </p:cNvSpPr>
          <p:nvPr/>
        </p:nvSpPr>
        <p:spPr bwMode="auto">
          <a:xfrm>
            <a:off x="2835034" y="2439865"/>
            <a:ext cx="1841250" cy="101064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36"/>
              </a:cxn>
              <a:cxn ang="0">
                <a:pos x="46" y="63"/>
              </a:cxn>
              <a:cxn ang="0">
                <a:pos x="64" y="90"/>
              </a:cxn>
              <a:cxn ang="0">
                <a:pos x="86" y="118"/>
              </a:cxn>
              <a:cxn ang="0">
                <a:pos x="104" y="145"/>
              </a:cxn>
              <a:cxn ang="0">
                <a:pos x="127" y="181"/>
              </a:cxn>
              <a:cxn ang="0">
                <a:pos x="145" y="222"/>
              </a:cxn>
              <a:cxn ang="0">
                <a:pos x="168" y="258"/>
              </a:cxn>
              <a:cxn ang="0">
                <a:pos x="186" y="299"/>
              </a:cxn>
              <a:cxn ang="0">
                <a:pos x="208" y="330"/>
              </a:cxn>
              <a:cxn ang="0">
                <a:pos x="226" y="362"/>
              </a:cxn>
              <a:cxn ang="0">
                <a:pos x="249" y="389"/>
              </a:cxn>
              <a:cxn ang="0">
                <a:pos x="267" y="412"/>
              </a:cxn>
              <a:cxn ang="0">
                <a:pos x="290" y="434"/>
              </a:cxn>
              <a:cxn ang="0">
                <a:pos x="308" y="452"/>
              </a:cxn>
              <a:cxn ang="0">
                <a:pos x="330" y="470"/>
              </a:cxn>
              <a:cxn ang="0">
                <a:pos x="349" y="484"/>
              </a:cxn>
              <a:cxn ang="0">
                <a:pos x="371" y="498"/>
              </a:cxn>
              <a:cxn ang="0">
                <a:pos x="389" y="511"/>
              </a:cxn>
              <a:cxn ang="0">
                <a:pos x="412" y="520"/>
              </a:cxn>
              <a:cxn ang="0">
                <a:pos x="430" y="529"/>
              </a:cxn>
              <a:cxn ang="0">
                <a:pos x="453" y="538"/>
              </a:cxn>
              <a:cxn ang="0">
                <a:pos x="471" y="547"/>
              </a:cxn>
              <a:cxn ang="0">
                <a:pos x="493" y="556"/>
              </a:cxn>
              <a:cxn ang="0">
                <a:pos x="511" y="561"/>
              </a:cxn>
              <a:cxn ang="0">
                <a:pos x="534" y="570"/>
              </a:cxn>
              <a:cxn ang="0">
                <a:pos x="552" y="574"/>
              </a:cxn>
              <a:cxn ang="0">
                <a:pos x="575" y="579"/>
              </a:cxn>
              <a:cxn ang="0">
                <a:pos x="593" y="583"/>
              </a:cxn>
              <a:cxn ang="0">
                <a:pos x="615" y="583"/>
              </a:cxn>
              <a:cxn ang="0">
                <a:pos x="633" y="588"/>
              </a:cxn>
              <a:cxn ang="0">
                <a:pos x="656" y="592"/>
              </a:cxn>
              <a:cxn ang="0">
                <a:pos x="674" y="592"/>
              </a:cxn>
              <a:cxn ang="0">
                <a:pos x="697" y="597"/>
              </a:cxn>
              <a:cxn ang="0">
                <a:pos x="715" y="597"/>
              </a:cxn>
              <a:cxn ang="0">
                <a:pos x="737" y="597"/>
              </a:cxn>
              <a:cxn ang="0">
                <a:pos x="756" y="602"/>
              </a:cxn>
              <a:cxn ang="0">
                <a:pos x="778" y="602"/>
              </a:cxn>
              <a:cxn ang="0">
                <a:pos x="796" y="602"/>
              </a:cxn>
              <a:cxn ang="0">
                <a:pos x="819" y="602"/>
              </a:cxn>
              <a:cxn ang="0">
                <a:pos x="837" y="602"/>
              </a:cxn>
              <a:cxn ang="0">
                <a:pos x="860" y="606"/>
              </a:cxn>
              <a:cxn ang="0">
                <a:pos x="878" y="606"/>
              </a:cxn>
              <a:cxn ang="0">
                <a:pos x="900" y="606"/>
              </a:cxn>
            </a:cxnLst>
            <a:rect l="0" t="0" r="r" b="b"/>
            <a:pathLst>
              <a:path w="900" h="606">
                <a:moveTo>
                  <a:pt x="0" y="0"/>
                </a:moveTo>
                <a:lnTo>
                  <a:pt x="23" y="36"/>
                </a:lnTo>
                <a:lnTo>
                  <a:pt x="46" y="63"/>
                </a:lnTo>
                <a:lnTo>
                  <a:pt x="64" y="90"/>
                </a:lnTo>
                <a:lnTo>
                  <a:pt x="86" y="118"/>
                </a:lnTo>
                <a:lnTo>
                  <a:pt x="104" y="145"/>
                </a:lnTo>
                <a:lnTo>
                  <a:pt x="127" y="181"/>
                </a:lnTo>
                <a:lnTo>
                  <a:pt x="145" y="222"/>
                </a:lnTo>
                <a:lnTo>
                  <a:pt x="168" y="258"/>
                </a:lnTo>
                <a:lnTo>
                  <a:pt x="186" y="299"/>
                </a:lnTo>
                <a:lnTo>
                  <a:pt x="208" y="330"/>
                </a:lnTo>
                <a:lnTo>
                  <a:pt x="226" y="362"/>
                </a:lnTo>
                <a:lnTo>
                  <a:pt x="249" y="389"/>
                </a:lnTo>
                <a:lnTo>
                  <a:pt x="267" y="412"/>
                </a:lnTo>
                <a:lnTo>
                  <a:pt x="290" y="434"/>
                </a:lnTo>
                <a:lnTo>
                  <a:pt x="308" y="452"/>
                </a:lnTo>
                <a:lnTo>
                  <a:pt x="330" y="470"/>
                </a:lnTo>
                <a:lnTo>
                  <a:pt x="349" y="484"/>
                </a:lnTo>
                <a:lnTo>
                  <a:pt x="371" y="498"/>
                </a:lnTo>
                <a:lnTo>
                  <a:pt x="389" y="511"/>
                </a:lnTo>
                <a:lnTo>
                  <a:pt x="412" y="520"/>
                </a:lnTo>
                <a:lnTo>
                  <a:pt x="430" y="529"/>
                </a:lnTo>
                <a:lnTo>
                  <a:pt x="453" y="538"/>
                </a:lnTo>
                <a:lnTo>
                  <a:pt x="471" y="547"/>
                </a:lnTo>
                <a:lnTo>
                  <a:pt x="493" y="556"/>
                </a:lnTo>
                <a:lnTo>
                  <a:pt x="511" y="561"/>
                </a:lnTo>
                <a:lnTo>
                  <a:pt x="534" y="570"/>
                </a:lnTo>
                <a:lnTo>
                  <a:pt x="552" y="574"/>
                </a:lnTo>
                <a:lnTo>
                  <a:pt x="575" y="579"/>
                </a:lnTo>
                <a:lnTo>
                  <a:pt x="593" y="583"/>
                </a:lnTo>
                <a:lnTo>
                  <a:pt x="615" y="583"/>
                </a:lnTo>
                <a:lnTo>
                  <a:pt x="633" y="588"/>
                </a:lnTo>
                <a:lnTo>
                  <a:pt x="656" y="592"/>
                </a:lnTo>
                <a:lnTo>
                  <a:pt x="674" y="592"/>
                </a:lnTo>
                <a:lnTo>
                  <a:pt x="697" y="597"/>
                </a:lnTo>
                <a:lnTo>
                  <a:pt x="715" y="597"/>
                </a:lnTo>
                <a:lnTo>
                  <a:pt x="737" y="597"/>
                </a:lnTo>
                <a:lnTo>
                  <a:pt x="756" y="602"/>
                </a:lnTo>
                <a:lnTo>
                  <a:pt x="778" y="602"/>
                </a:lnTo>
                <a:lnTo>
                  <a:pt x="796" y="602"/>
                </a:lnTo>
                <a:lnTo>
                  <a:pt x="819" y="602"/>
                </a:lnTo>
                <a:lnTo>
                  <a:pt x="837" y="602"/>
                </a:lnTo>
                <a:lnTo>
                  <a:pt x="860" y="606"/>
                </a:lnTo>
                <a:lnTo>
                  <a:pt x="878" y="606"/>
                </a:lnTo>
                <a:lnTo>
                  <a:pt x="900" y="606"/>
                </a:lnTo>
              </a:path>
            </a:pathLst>
          </a:custGeom>
          <a:noFill/>
          <a:ln w="19050">
            <a:solidFill>
              <a:srgbClr val="BF00B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7" name="Freeform 77"/>
          <p:cNvSpPr>
            <a:spLocks/>
          </p:cNvSpPr>
          <p:nvPr/>
        </p:nvSpPr>
        <p:spPr bwMode="auto">
          <a:xfrm>
            <a:off x="2835034" y="3352114"/>
            <a:ext cx="1841250" cy="42360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50"/>
              </a:cxn>
              <a:cxn ang="0">
                <a:pos x="46" y="86"/>
              </a:cxn>
              <a:cxn ang="0">
                <a:pos x="64" y="122"/>
              </a:cxn>
              <a:cxn ang="0">
                <a:pos x="86" y="150"/>
              </a:cxn>
              <a:cxn ang="0">
                <a:pos x="104" y="172"/>
              </a:cxn>
              <a:cxn ang="0">
                <a:pos x="127" y="190"/>
              </a:cxn>
              <a:cxn ang="0">
                <a:pos x="145" y="204"/>
              </a:cxn>
              <a:cxn ang="0">
                <a:pos x="168" y="217"/>
              </a:cxn>
              <a:cxn ang="0">
                <a:pos x="186" y="226"/>
              </a:cxn>
              <a:cxn ang="0">
                <a:pos x="208" y="235"/>
              </a:cxn>
              <a:cxn ang="0">
                <a:pos x="226" y="245"/>
              </a:cxn>
              <a:cxn ang="0">
                <a:pos x="249" y="249"/>
              </a:cxn>
              <a:cxn ang="0">
                <a:pos x="267" y="254"/>
              </a:cxn>
              <a:cxn ang="0">
                <a:pos x="290" y="254"/>
              </a:cxn>
              <a:cxn ang="0">
                <a:pos x="308" y="245"/>
              </a:cxn>
              <a:cxn ang="0">
                <a:pos x="330" y="235"/>
              </a:cxn>
              <a:cxn ang="0">
                <a:pos x="349" y="226"/>
              </a:cxn>
              <a:cxn ang="0">
                <a:pos x="371" y="222"/>
              </a:cxn>
              <a:cxn ang="0">
                <a:pos x="389" y="222"/>
              </a:cxn>
              <a:cxn ang="0">
                <a:pos x="412" y="217"/>
              </a:cxn>
              <a:cxn ang="0">
                <a:pos x="430" y="213"/>
              </a:cxn>
              <a:cxn ang="0">
                <a:pos x="453" y="213"/>
              </a:cxn>
              <a:cxn ang="0">
                <a:pos x="471" y="208"/>
              </a:cxn>
              <a:cxn ang="0">
                <a:pos x="493" y="208"/>
              </a:cxn>
              <a:cxn ang="0">
                <a:pos x="511" y="208"/>
              </a:cxn>
              <a:cxn ang="0">
                <a:pos x="534" y="208"/>
              </a:cxn>
              <a:cxn ang="0">
                <a:pos x="552" y="208"/>
              </a:cxn>
              <a:cxn ang="0">
                <a:pos x="575" y="204"/>
              </a:cxn>
              <a:cxn ang="0">
                <a:pos x="593" y="204"/>
              </a:cxn>
              <a:cxn ang="0">
                <a:pos x="615" y="204"/>
              </a:cxn>
              <a:cxn ang="0">
                <a:pos x="633" y="204"/>
              </a:cxn>
              <a:cxn ang="0">
                <a:pos x="656" y="204"/>
              </a:cxn>
              <a:cxn ang="0">
                <a:pos x="674" y="204"/>
              </a:cxn>
              <a:cxn ang="0">
                <a:pos x="697" y="204"/>
              </a:cxn>
              <a:cxn ang="0">
                <a:pos x="715" y="208"/>
              </a:cxn>
              <a:cxn ang="0">
                <a:pos x="737" y="208"/>
              </a:cxn>
              <a:cxn ang="0">
                <a:pos x="756" y="208"/>
              </a:cxn>
              <a:cxn ang="0">
                <a:pos x="778" y="208"/>
              </a:cxn>
              <a:cxn ang="0">
                <a:pos x="796" y="208"/>
              </a:cxn>
              <a:cxn ang="0">
                <a:pos x="819" y="208"/>
              </a:cxn>
              <a:cxn ang="0">
                <a:pos x="837" y="208"/>
              </a:cxn>
              <a:cxn ang="0">
                <a:pos x="860" y="208"/>
              </a:cxn>
              <a:cxn ang="0">
                <a:pos x="878" y="208"/>
              </a:cxn>
              <a:cxn ang="0">
                <a:pos x="900" y="208"/>
              </a:cxn>
            </a:cxnLst>
            <a:rect l="0" t="0" r="r" b="b"/>
            <a:pathLst>
              <a:path w="900" h="254">
                <a:moveTo>
                  <a:pt x="0" y="0"/>
                </a:moveTo>
                <a:lnTo>
                  <a:pt x="23" y="50"/>
                </a:lnTo>
                <a:lnTo>
                  <a:pt x="46" y="86"/>
                </a:lnTo>
                <a:lnTo>
                  <a:pt x="64" y="122"/>
                </a:lnTo>
                <a:lnTo>
                  <a:pt x="86" y="150"/>
                </a:lnTo>
                <a:lnTo>
                  <a:pt x="104" y="172"/>
                </a:lnTo>
                <a:lnTo>
                  <a:pt x="127" y="190"/>
                </a:lnTo>
                <a:lnTo>
                  <a:pt x="145" y="204"/>
                </a:lnTo>
                <a:lnTo>
                  <a:pt x="168" y="217"/>
                </a:lnTo>
                <a:lnTo>
                  <a:pt x="186" y="226"/>
                </a:lnTo>
                <a:lnTo>
                  <a:pt x="208" y="235"/>
                </a:lnTo>
                <a:lnTo>
                  <a:pt x="226" y="245"/>
                </a:lnTo>
                <a:lnTo>
                  <a:pt x="249" y="249"/>
                </a:lnTo>
                <a:lnTo>
                  <a:pt x="267" y="254"/>
                </a:lnTo>
                <a:lnTo>
                  <a:pt x="290" y="254"/>
                </a:lnTo>
                <a:lnTo>
                  <a:pt x="308" y="245"/>
                </a:lnTo>
                <a:lnTo>
                  <a:pt x="330" y="235"/>
                </a:lnTo>
                <a:lnTo>
                  <a:pt x="349" y="226"/>
                </a:lnTo>
                <a:lnTo>
                  <a:pt x="371" y="222"/>
                </a:lnTo>
                <a:lnTo>
                  <a:pt x="389" y="222"/>
                </a:lnTo>
                <a:lnTo>
                  <a:pt x="412" y="217"/>
                </a:lnTo>
                <a:lnTo>
                  <a:pt x="430" y="213"/>
                </a:lnTo>
                <a:lnTo>
                  <a:pt x="453" y="213"/>
                </a:lnTo>
                <a:lnTo>
                  <a:pt x="471" y="208"/>
                </a:lnTo>
                <a:lnTo>
                  <a:pt x="493" y="208"/>
                </a:lnTo>
                <a:lnTo>
                  <a:pt x="511" y="208"/>
                </a:lnTo>
                <a:lnTo>
                  <a:pt x="534" y="208"/>
                </a:lnTo>
                <a:lnTo>
                  <a:pt x="552" y="208"/>
                </a:lnTo>
                <a:lnTo>
                  <a:pt x="575" y="204"/>
                </a:lnTo>
                <a:lnTo>
                  <a:pt x="593" y="204"/>
                </a:lnTo>
                <a:lnTo>
                  <a:pt x="615" y="204"/>
                </a:lnTo>
                <a:lnTo>
                  <a:pt x="633" y="204"/>
                </a:lnTo>
                <a:lnTo>
                  <a:pt x="656" y="204"/>
                </a:lnTo>
                <a:lnTo>
                  <a:pt x="674" y="204"/>
                </a:lnTo>
                <a:lnTo>
                  <a:pt x="697" y="204"/>
                </a:lnTo>
                <a:lnTo>
                  <a:pt x="715" y="208"/>
                </a:lnTo>
                <a:lnTo>
                  <a:pt x="737" y="208"/>
                </a:lnTo>
                <a:lnTo>
                  <a:pt x="756" y="208"/>
                </a:lnTo>
                <a:lnTo>
                  <a:pt x="778" y="208"/>
                </a:lnTo>
                <a:lnTo>
                  <a:pt x="796" y="208"/>
                </a:lnTo>
                <a:lnTo>
                  <a:pt x="819" y="208"/>
                </a:lnTo>
                <a:lnTo>
                  <a:pt x="837" y="208"/>
                </a:lnTo>
                <a:lnTo>
                  <a:pt x="860" y="208"/>
                </a:lnTo>
                <a:lnTo>
                  <a:pt x="878" y="208"/>
                </a:lnTo>
                <a:lnTo>
                  <a:pt x="900" y="208"/>
                </a:lnTo>
              </a:path>
            </a:pathLst>
          </a:custGeom>
          <a:noFill/>
          <a:ln w="19050">
            <a:solidFill>
              <a:srgbClr val="B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8" name="Freeform 78"/>
          <p:cNvSpPr>
            <a:spLocks/>
          </p:cNvSpPr>
          <p:nvPr/>
        </p:nvSpPr>
        <p:spPr bwMode="auto">
          <a:xfrm>
            <a:off x="2835034" y="3352114"/>
            <a:ext cx="1841250" cy="42360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50"/>
              </a:cxn>
              <a:cxn ang="0">
                <a:pos x="46" y="86"/>
              </a:cxn>
              <a:cxn ang="0">
                <a:pos x="64" y="122"/>
              </a:cxn>
              <a:cxn ang="0">
                <a:pos x="86" y="150"/>
              </a:cxn>
              <a:cxn ang="0">
                <a:pos x="104" y="172"/>
              </a:cxn>
              <a:cxn ang="0">
                <a:pos x="127" y="190"/>
              </a:cxn>
              <a:cxn ang="0">
                <a:pos x="145" y="204"/>
              </a:cxn>
              <a:cxn ang="0">
                <a:pos x="168" y="217"/>
              </a:cxn>
              <a:cxn ang="0">
                <a:pos x="186" y="226"/>
              </a:cxn>
              <a:cxn ang="0">
                <a:pos x="208" y="235"/>
              </a:cxn>
              <a:cxn ang="0">
                <a:pos x="226" y="245"/>
              </a:cxn>
              <a:cxn ang="0">
                <a:pos x="249" y="249"/>
              </a:cxn>
              <a:cxn ang="0">
                <a:pos x="267" y="254"/>
              </a:cxn>
              <a:cxn ang="0">
                <a:pos x="290" y="254"/>
              </a:cxn>
              <a:cxn ang="0">
                <a:pos x="308" y="245"/>
              </a:cxn>
              <a:cxn ang="0">
                <a:pos x="330" y="235"/>
              </a:cxn>
              <a:cxn ang="0">
                <a:pos x="349" y="226"/>
              </a:cxn>
              <a:cxn ang="0">
                <a:pos x="371" y="222"/>
              </a:cxn>
              <a:cxn ang="0">
                <a:pos x="389" y="222"/>
              </a:cxn>
              <a:cxn ang="0">
                <a:pos x="412" y="217"/>
              </a:cxn>
              <a:cxn ang="0">
                <a:pos x="430" y="213"/>
              </a:cxn>
              <a:cxn ang="0">
                <a:pos x="453" y="213"/>
              </a:cxn>
              <a:cxn ang="0">
                <a:pos x="471" y="208"/>
              </a:cxn>
              <a:cxn ang="0">
                <a:pos x="493" y="208"/>
              </a:cxn>
              <a:cxn ang="0">
                <a:pos x="511" y="208"/>
              </a:cxn>
              <a:cxn ang="0">
                <a:pos x="534" y="208"/>
              </a:cxn>
              <a:cxn ang="0">
                <a:pos x="552" y="208"/>
              </a:cxn>
              <a:cxn ang="0">
                <a:pos x="575" y="204"/>
              </a:cxn>
              <a:cxn ang="0">
                <a:pos x="593" y="204"/>
              </a:cxn>
              <a:cxn ang="0">
                <a:pos x="615" y="204"/>
              </a:cxn>
              <a:cxn ang="0">
                <a:pos x="633" y="204"/>
              </a:cxn>
              <a:cxn ang="0">
                <a:pos x="656" y="204"/>
              </a:cxn>
              <a:cxn ang="0">
                <a:pos x="674" y="204"/>
              </a:cxn>
              <a:cxn ang="0">
                <a:pos x="697" y="204"/>
              </a:cxn>
              <a:cxn ang="0">
                <a:pos x="715" y="208"/>
              </a:cxn>
              <a:cxn ang="0">
                <a:pos x="737" y="208"/>
              </a:cxn>
              <a:cxn ang="0">
                <a:pos x="756" y="208"/>
              </a:cxn>
              <a:cxn ang="0">
                <a:pos x="778" y="208"/>
              </a:cxn>
              <a:cxn ang="0">
                <a:pos x="796" y="208"/>
              </a:cxn>
              <a:cxn ang="0">
                <a:pos x="819" y="208"/>
              </a:cxn>
              <a:cxn ang="0">
                <a:pos x="837" y="208"/>
              </a:cxn>
              <a:cxn ang="0">
                <a:pos x="860" y="208"/>
              </a:cxn>
              <a:cxn ang="0">
                <a:pos x="878" y="208"/>
              </a:cxn>
              <a:cxn ang="0">
                <a:pos x="900" y="208"/>
              </a:cxn>
            </a:cxnLst>
            <a:rect l="0" t="0" r="r" b="b"/>
            <a:pathLst>
              <a:path w="900" h="254">
                <a:moveTo>
                  <a:pt x="0" y="0"/>
                </a:moveTo>
                <a:lnTo>
                  <a:pt x="23" y="50"/>
                </a:lnTo>
                <a:lnTo>
                  <a:pt x="46" y="86"/>
                </a:lnTo>
                <a:lnTo>
                  <a:pt x="64" y="122"/>
                </a:lnTo>
                <a:lnTo>
                  <a:pt x="86" y="150"/>
                </a:lnTo>
                <a:lnTo>
                  <a:pt x="104" y="172"/>
                </a:lnTo>
                <a:lnTo>
                  <a:pt x="127" y="190"/>
                </a:lnTo>
                <a:lnTo>
                  <a:pt x="145" y="204"/>
                </a:lnTo>
                <a:lnTo>
                  <a:pt x="168" y="217"/>
                </a:lnTo>
                <a:lnTo>
                  <a:pt x="186" y="226"/>
                </a:lnTo>
                <a:lnTo>
                  <a:pt x="208" y="235"/>
                </a:lnTo>
                <a:lnTo>
                  <a:pt x="226" y="245"/>
                </a:lnTo>
                <a:lnTo>
                  <a:pt x="249" y="249"/>
                </a:lnTo>
                <a:lnTo>
                  <a:pt x="267" y="254"/>
                </a:lnTo>
                <a:lnTo>
                  <a:pt x="290" y="254"/>
                </a:lnTo>
                <a:lnTo>
                  <a:pt x="308" y="245"/>
                </a:lnTo>
                <a:lnTo>
                  <a:pt x="330" y="235"/>
                </a:lnTo>
                <a:lnTo>
                  <a:pt x="349" y="226"/>
                </a:lnTo>
                <a:lnTo>
                  <a:pt x="371" y="222"/>
                </a:lnTo>
                <a:lnTo>
                  <a:pt x="389" y="222"/>
                </a:lnTo>
                <a:lnTo>
                  <a:pt x="412" y="217"/>
                </a:lnTo>
                <a:lnTo>
                  <a:pt x="430" y="213"/>
                </a:lnTo>
                <a:lnTo>
                  <a:pt x="453" y="213"/>
                </a:lnTo>
                <a:lnTo>
                  <a:pt x="471" y="208"/>
                </a:lnTo>
                <a:lnTo>
                  <a:pt x="493" y="208"/>
                </a:lnTo>
                <a:lnTo>
                  <a:pt x="511" y="208"/>
                </a:lnTo>
                <a:lnTo>
                  <a:pt x="534" y="208"/>
                </a:lnTo>
                <a:lnTo>
                  <a:pt x="552" y="208"/>
                </a:lnTo>
                <a:lnTo>
                  <a:pt x="575" y="204"/>
                </a:lnTo>
                <a:lnTo>
                  <a:pt x="593" y="204"/>
                </a:lnTo>
                <a:lnTo>
                  <a:pt x="615" y="204"/>
                </a:lnTo>
                <a:lnTo>
                  <a:pt x="633" y="204"/>
                </a:lnTo>
                <a:lnTo>
                  <a:pt x="656" y="204"/>
                </a:lnTo>
                <a:lnTo>
                  <a:pt x="674" y="204"/>
                </a:lnTo>
                <a:lnTo>
                  <a:pt x="697" y="204"/>
                </a:lnTo>
                <a:lnTo>
                  <a:pt x="715" y="208"/>
                </a:lnTo>
                <a:lnTo>
                  <a:pt x="737" y="208"/>
                </a:lnTo>
                <a:lnTo>
                  <a:pt x="756" y="208"/>
                </a:lnTo>
                <a:lnTo>
                  <a:pt x="778" y="208"/>
                </a:lnTo>
                <a:lnTo>
                  <a:pt x="796" y="208"/>
                </a:lnTo>
                <a:lnTo>
                  <a:pt x="819" y="208"/>
                </a:lnTo>
                <a:lnTo>
                  <a:pt x="837" y="208"/>
                </a:lnTo>
                <a:lnTo>
                  <a:pt x="860" y="208"/>
                </a:lnTo>
                <a:lnTo>
                  <a:pt x="878" y="208"/>
                </a:lnTo>
                <a:lnTo>
                  <a:pt x="900" y="208"/>
                </a:lnTo>
              </a:path>
            </a:pathLst>
          </a:custGeom>
          <a:noFill/>
          <a:ln w="19050">
            <a:solidFill>
              <a:srgbClr val="3F3F3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9" name="Freeform 79"/>
          <p:cNvSpPr>
            <a:spLocks/>
          </p:cNvSpPr>
          <p:nvPr/>
        </p:nvSpPr>
        <p:spPr bwMode="auto">
          <a:xfrm>
            <a:off x="2835034" y="2394837"/>
            <a:ext cx="1841250" cy="10323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127"/>
              </a:cxn>
              <a:cxn ang="0">
                <a:pos x="46" y="231"/>
              </a:cxn>
              <a:cxn ang="0">
                <a:pos x="64" y="312"/>
              </a:cxn>
              <a:cxn ang="0">
                <a:pos x="86" y="371"/>
              </a:cxn>
              <a:cxn ang="0">
                <a:pos x="104" y="420"/>
              </a:cxn>
              <a:cxn ang="0">
                <a:pos x="127" y="457"/>
              </a:cxn>
              <a:cxn ang="0">
                <a:pos x="145" y="484"/>
              </a:cxn>
              <a:cxn ang="0">
                <a:pos x="168" y="506"/>
              </a:cxn>
              <a:cxn ang="0">
                <a:pos x="186" y="525"/>
              </a:cxn>
              <a:cxn ang="0">
                <a:pos x="208" y="538"/>
              </a:cxn>
              <a:cxn ang="0">
                <a:pos x="226" y="547"/>
              </a:cxn>
              <a:cxn ang="0">
                <a:pos x="249" y="556"/>
              </a:cxn>
              <a:cxn ang="0">
                <a:pos x="267" y="565"/>
              </a:cxn>
              <a:cxn ang="0">
                <a:pos x="290" y="570"/>
              </a:cxn>
              <a:cxn ang="0">
                <a:pos x="308" y="574"/>
              </a:cxn>
              <a:cxn ang="0">
                <a:pos x="330" y="579"/>
              </a:cxn>
              <a:cxn ang="0">
                <a:pos x="349" y="583"/>
              </a:cxn>
              <a:cxn ang="0">
                <a:pos x="371" y="588"/>
              </a:cxn>
              <a:cxn ang="0">
                <a:pos x="389" y="588"/>
              </a:cxn>
              <a:cxn ang="0">
                <a:pos x="412" y="592"/>
              </a:cxn>
              <a:cxn ang="0">
                <a:pos x="430" y="597"/>
              </a:cxn>
              <a:cxn ang="0">
                <a:pos x="453" y="597"/>
              </a:cxn>
              <a:cxn ang="0">
                <a:pos x="471" y="601"/>
              </a:cxn>
              <a:cxn ang="0">
                <a:pos x="493" y="601"/>
              </a:cxn>
              <a:cxn ang="0">
                <a:pos x="511" y="601"/>
              </a:cxn>
              <a:cxn ang="0">
                <a:pos x="534" y="606"/>
              </a:cxn>
              <a:cxn ang="0">
                <a:pos x="552" y="606"/>
              </a:cxn>
              <a:cxn ang="0">
                <a:pos x="575" y="606"/>
              </a:cxn>
              <a:cxn ang="0">
                <a:pos x="593" y="610"/>
              </a:cxn>
              <a:cxn ang="0">
                <a:pos x="615" y="610"/>
              </a:cxn>
              <a:cxn ang="0">
                <a:pos x="633" y="610"/>
              </a:cxn>
              <a:cxn ang="0">
                <a:pos x="656" y="610"/>
              </a:cxn>
              <a:cxn ang="0">
                <a:pos x="674" y="610"/>
              </a:cxn>
              <a:cxn ang="0">
                <a:pos x="697" y="615"/>
              </a:cxn>
              <a:cxn ang="0">
                <a:pos x="715" y="615"/>
              </a:cxn>
              <a:cxn ang="0">
                <a:pos x="737" y="615"/>
              </a:cxn>
              <a:cxn ang="0">
                <a:pos x="756" y="615"/>
              </a:cxn>
              <a:cxn ang="0">
                <a:pos x="778" y="615"/>
              </a:cxn>
              <a:cxn ang="0">
                <a:pos x="796" y="615"/>
              </a:cxn>
              <a:cxn ang="0">
                <a:pos x="819" y="615"/>
              </a:cxn>
              <a:cxn ang="0">
                <a:pos x="837" y="615"/>
              </a:cxn>
              <a:cxn ang="0">
                <a:pos x="860" y="615"/>
              </a:cxn>
              <a:cxn ang="0">
                <a:pos x="878" y="615"/>
              </a:cxn>
              <a:cxn ang="0">
                <a:pos x="900" y="619"/>
              </a:cxn>
            </a:cxnLst>
            <a:rect l="0" t="0" r="r" b="b"/>
            <a:pathLst>
              <a:path w="900" h="619">
                <a:moveTo>
                  <a:pt x="0" y="0"/>
                </a:moveTo>
                <a:lnTo>
                  <a:pt x="23" y="127"/>
                </a:lnTo>
                <a:lnTo>
                  <a:pt x="46" y="231"/>
                </a:lnTo>
                <a:lnTo>
                  <a:pt x="64" y="312"/>
                </a:lnTo>
                <a:lnTo>
                  <a:pt x="86" y="371"/>
                </a:lnTo>
                <a:lnTo>
                  <a:pt x="104" y="420"/>
                </a:lnTo>
                <a:lnTo>
                  <a:pt x="127" y="457"/>
                </a:lnTo>
                <a:lnTo>
                  <a:pt x="145" y="484"/>
                </a:lnTo>
                <a:lnTo>
                  <a:pt x="168" y="506"/>
                </a:lnTo>
                <a:lnTo>
                  <a:pt x="186" y="525"/>
                </a:lnTo>
                <a:lnTo>
                  <a:pt x="208" y="538"/>
                </a:lnTo>
                <a:lnTo>
                  <a:pt x="226" y="547"/>
                </a:lnTo>
                <a:lnTo>
                  <a:pt x="249" y="556"/>
                </a:lnTo>
                <a:lnTo>
                  <a:pt x="267" y="565"/>
                </a:lnTo>
                <a:lnTo>
                  <a:pt x="290" y="570"/>
                </a:lnTo>
                <a:lnTo>
                  <a:pt x="308" y="574"/>
                </a:lnTo>
                <a:lnTo>
                  <a:pt x="330" y="579"/>
                </a:lnTo>
                <a:lnTo>
                  <a:pt x="349" y="583"/>
                </a:lnTo>
                <a:lnTo>
                  <a:pt x="371" y="588"/>
                </a:lnTo>
                <a:lnTo>
                  <a:pt x="389" y="588"/>
                </a:lnTo>
                <a:lnTo>
                  <a:pt x="412" y="592"/>
                </a:lnTo>
                <a:lnTo>
                  <a:pt x="430" y="597"/>
                </a:lnTo>
                <a:lnTo>
                  <a:pt x="453" y="597"/>
                </a:lnTo>
                <a:lnTo>
                  <a:pt x="471" y="601"/>
                </a:lnTo>
                <a:lnTo>
                  <a:pt x="493" y="601"/>
                </a:lnTo>
                <a:lnTo>
                  <a:pt x="511" y="601"/>
                </a:lnTo>
                <a:lnTo>
                  <a:pt x="534" y="606"/>
                </a:lnTo>
                <a:lnTo>
                  <a:pt x="552" y="606"/>
                </a:lnTo>
                <a:lnTo>
                  <a:pt x="575" y="606"/>
                </a:lnTo>
                <a:lnTo>
                  <a:pt x="593" y="610"/>
                </a:lnTo>
                <a:lnTo>
                  <a:pt x="615" y="610"/>
                </a:lnTo>
                <a:lnTo>
                  <a:pt x="633" y="610"/>
                </a:lnTo>
                <a:lnTo>
                  <a:pt x="656" y="610"/>
                </a:lnTo>
                <a:lnTo>
                  <a:pt x="674" y="610"/>
                </a:lnTo>
                <a:lnTo>
                  <a:pt x="697" y="615"/>
                </a:lnTo>
                <a:lnTo>
                  <a:pt x="715" y="615"/>
                </a:lnTo>
                <a:lnTo>
                  <a:pt x="737" y="615"/>
                </a:lnTo>
                <a:lnTo>
                  <a:pt x="756" y="615"/>
                </a:lnTo>
                <a:lnTo>
                  <a:pt x="778" y="615"/>
                </a:lnTo>
                <a:lnTo>
                  <a:pt x="796" y="615"/>
                </a:lnTo>
                <a:lnTo>
                  <a:pt x="819" y="615"/>
                </a:lnTo>
                <a:lnTo>
                  <a:pt x="837" y="615"/>
                </a:lnTo>
                <a:lnTo>
                  <a:pt x="860" y="615"/>
                </a:lnTo>
                <a:lnTo>
                  <a:pt x="878" y="615"/>
                </a:lnTo>
                <a:lnTo>
                  <a:pt x="900" y="619"/>
                </a:lnTo>
              </a:path>
            </a:pathLst>
          </a:cu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0" name="Freeform 80"/>
          <p:cNvSpPr>
            <a:spLocks/>
          </p:cNvSpPr>
          <p:nvPr/>
        </p:nvSpPr>
        <p:spPr bwMode="auto">
          <a:xfrm>
            <a:off x="2835034" y="2062958"/>
            <a:ext cx="1841250" cy="138088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54"/>
              </a:cxn>
              <a:cxn ang="0">
                <a:pos x="46" y="90"/>
              </a:cxn>
              <a:cxn ang="0">
                <a:pos x="64" y="126"/>
              </a:cxn>
              <a:cxn ang="0">
                <a:pos x="86" y="163"/>
              </a:cxn>
              <a:cxn ang="0">
                <a:pos x="104" y="212"/>
              </a:cxn>
              <a:cxn ang="0">
                <a:pos x="127" y="267"/>
              </a:cxn>
              <a:cxn ang="0">
                <a:pos x="145" y="326"/>
              </a:cxn>
              <a:cxn ang="0">
                <a:pos x="168" y="380"/>
              </a:cxn>
              <a:cxn ang="0">
                <a:pos x="186" y="434"/>
              </a:cxn>
              <a:cxn ang="0">
                <a:pos x="208" y="484"/>
              </a:cxn>
              <a:cxn ang="0">
                <a:pos x="226" y="525"/>
              </a:cxn>
              <a:cxn ang="0">
                <a:pos x="249" y="561"/>
              </a:cxn>
              <a:cxn ang="0">
                <a:pos x="267" y="592"/>
              </a:cxn>
              <a:cxn ang="0">
                <a:pos x="290" y="619"/>
              </a:cxn>
              <a:cxn ang="0">
                <a:pos x="308" y="642"/>
              </a:cxn>
              <a:cxn ang="0">
                <a:pos x="330" y="660"/>
              </a:cxn>
              <a:cxn ang="0">
                <a:pos x="349" y="678"/>
              </a:cxn>
              <a:cxn ang="0">
                <a:pos x="371" y="696"/>
              </a:cxn>
              <a:cxn ang="0">
                <a:pos x="389" y="710"/>
              </a:cxn>
              <a:cxn ang="0">
                <a:pos x="412" y="724"/>
              </a:cxn>
              <a:cxn ang="0">
                <a:pos x="430" y="737"/>
              </a:cxn>
              <a:cxn ang="0">
                <a:pos x="453" y="746"/>
              </a:cxn>
              <a:cxn ang="0">
                <a:pos x="471" y="755"/>
              </a:cxn>
              <a:cxn ang="0">
                <a:pos x="493" y="764"/>
              </a:cxn>
              <a:cxn ang="0">
                <a:pos x="511" y="773"/>
              </a:cxn>
              <a:cxn ang="0">
                <a:pos x="534" y="782"/>
              </a:cxn>
              <a:cxn ang="0">
                <a:pos x="552" y="787"/>
              </a:cxn>
              <a:cxn ang="0">
                <a:pos x="575" y="791"/>
              </a:cxn>
              <a:cxn ang="0">
                <a:pos x="593" y="796"/>
              </a:cxn>
              <a:cxn ang="0">
                <a:pos x="615" y="800"/>
              </a:cxn>
              <a:cxn ang="0">
                <a:pos x="633" y="805"/>
              </a:cxn>
              <a:cxn ang="0">
                <a:pos x="656" y="809"/>
              </a:cxn>
              <a:cxn ang="0">
                <a:pos x="674" y="814"/>
              </a:cxn>
              <a:cxn ang="0">
                <a:pos x="697" y="814"/>
              </a:cxn>
              <a:cxn ang="0">
                <a:pos x="715" y="818"/>
              </a:cxn>
              <a:cxn ang="0">
                <a:pos x="737" y="818"/>
              </a:cxn>
              <a:cxn ang="0">
                <a:pos x="756" y="818"/>
              </a:cxn>
              <a:cxn ang="0">
                <a:pos x="778" y="823"/>
              </a:cxn>
              <a:cxn ang="0">
                <a:pos x="796" y="823"/>
              </a:cxn>
              <a:cxn ang="0">
                <a:pos x="819" y="823"/>
              </a:cxn>
              <a:cxn ang="0">
                <a:pos x="837" y="823"/>
              </a:cxn>
              <a:cxn ang="0">
                <a:pos x="860" y="823"/>
              </a:cxn>
              <a:cxn ang="0">
                <a:pos x="878" y="828"/>
              </a:cxn>
              <a:cxn ang="0">
                <a:pos x="900" y="828"/>
              </a:cxn>
            </a:cxnLst>
            <a:rect l="0" t="0" r="r" b="b"/>
            <a:pathLst>
              <a:path w="900" h="828">
                <a:moveTo>
                  <a:pt x="0" y="0"/>
                </a:moveTo>
                <a:lnTo>
                  <a:pt x="23" y="54"/>
                </a:lnTo>
                <a:lnTo>
                  <a:pt x="46" y="90"/>
                </a:lnTo>
                <a:lnTo>
                  <a:pt x="64" y="126"/>
                </a:lnTo>
                <a:lnTo>
                  <a:pt x="86" y="163"/>
                </a:lnTo>
                <a:lnTo>
                  <a:pt x="104" y="212"/>
                </a:lnTo>
                <a:lnTo>
                  <a:pt x="127" y="267"/>
                </a:lnTo>
                <a:lnTo>
                  <a:pt x="145" y="326"/>
                </a:lnTo>
                <a:lnTo>
                  <a:pt x="168" y="380"/>
                </a:lnTo>
                <a:lnTo>
                  <a:pt x="186" y="434"/>
                </a:lnTo>
                <a:lnTo>
                  <a:pt x="208" y="484"/>
                </a:lnTo>
                <a:lnTo>
                  <a:pt x="226" y="525"/>
                </a:lnTo>
                <a:lnTo>
                  <a:pt x="249" y="561"/>
                </a:lnTo>
                <a:lnTo>
                  <a:pt x="267" y="592"/>
                </a:lnTo>
                <a:lnTo>
                  <a:pt x="290" y="619"/>
                </a:lnTo>
                <a:lnTo>
                  <a:pt x="308" y="642"/>
                </a:lnTo>
                <a:lnTo>
                  <a:pt x="330" y="660"/>
                </a:lnTo>
                <a:lnTo>
                  <a:pt x="349" y="678"/>
                </a:lnTo>
                <a:lnTo>
                  <a:pt x="371" y="696"/>
                </a:lnTo>
                <a:lnTo>
                  <a:pt x="389" y="710"/>
                </a:lnTo>
                <a:lnTo>
                  <a:pt x="412" y="724"/>
                </a:lnTo>
                <a:lnTo>
                  <a:pt x="430" y="737"/>
                </a:lnTo>
                <a:lnTo>
                  <a:pt x="453" y="746"/>
                </a:lnTo>
                <a:lnTo>
                  <a:pt x="471" y="755"/>
                </a:lnTo>
                <a:lnTo>
                  <a:pt x="493" y="764"/>
                </a:lnTo>
                <a:lnTo>
                  <a:pt x="511" y="773"/>
                </a:lnTo>
                <a:lnTo>
                  <a:pt x="534" y="782"/>
                </a:lnTo>
                <a:lnTo>
                  <a:pt x="552" y="787"/>
                </a:lnTo>
                <a:lnTo>
                  <a:pt x="575" y="791"/>
                </a:lnTo>
                <a:lnTo>
                  <a:pt x="593" y="796"/>
                </a:lnTo>
                <a:lnTo>
                  <a:pt x="615" y="800"/>
                </a:lnTo>
                <a:lnTo>
                  <a:pt x="633" y="805"/>
                </a:lnTo>
                <a:lnTo>
                  <a:pt x="656" y="809"/>
                </a:lnTo>
                <a:lnTo>
                  <a:pt x="674" y="814"/>
                </a:lnTo>
                <a:lnTo>
                  <a:pt x="697" y="814"/>
                </a:lnTo>
                <a:lnTo>
                  <a:pt x="715" y="818"/>
                </a:lnTo>
                <a:lnTo>
                  <a:pt x="737" y="818"/>
                </a:lnTo>
                <a:lnTo>
                  <a:pt x="756" y="818"/>
                </a:lnTo>
                <a:lnTo>
                  <a:pt x="778" y="823"/>
                </a:lnTo>
                <a:lnTo>
                  <a:pt x="796" y="823"/>
                </a:lnTo>
                <a:lnTo>
                  <a:pt x="819" y="823"/>
                </a:lnTo>
                <a:lnTo>
                  <a:pt x="837" y="823"/>
                </a:lnTo>
                <a:lnTo>
                  <a:pt x="860" y="823"/>
                </a:lnTo>
                <a:lnTo>
                  <a:pt x="878" y="828"/>
                </a:lnTo>
                <a:lnTo>
                  <a:pt x="900" y="828"/>
                </a:lnTo>
              </a:path>
            </a:pathLst>
          </a:custGeom>
          <a:noFill/>
          <a:ln w="19050">
            <a:solidFill>
              <a:srgbClr val="007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1" name="Freeform 81"/>
          <p:cNvSpPr>
            <a:spLocks/>
          </p:cNvSpPr>
          <p:nvPr/>
        </p:nvSpPr>
        <p:spPr bwMode="auto">
          <a:xfrm>
            <a:off x="2835034" y="3171999"/>
            <a:ext cx="1841250" cy="61038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95"/>
              </a:cxn>
              <a:cxn ang="0">
                <a:pos x="46" y="185"/>
              </a:cxn>
              <a:cxn ang="0">
                <a:pos x="64" y="262"/>
              </a:cxn>
              <a:cxn ang="0">
                <a:pos x="86" y="343"/>
              </a:cxn>
              <a:cxn ang="0">
                <a:pos x="104" y="357"/>
              </a:cxn>
              <a:cxn ang="0">
                <a:pos x="127" y="362"/>
              </a:cxn>
              <a:cxn ang="0">
                <a:pos x="145" y="362"/>
              </a:cxn>
              <a:cxn ang="0">
                <a:pos x="168" y="362"/>
              </a:cxn>
              <a:cxn ang="0">
                <a:pos x="186" y="366"/>
              </a:cxn>
              <a:cxn ang="0">
                <a:pos x="208" y="366"/>
              </a:cxn>
              <a:cxn ang="0">
                <a:pos x="226" y="366"/>
              </a:cxn>
              <a:cxn ang="0">
                <a:pos x="249" y="362"/>
              </a:cxn>
              <a:cxn ang="0">
                <a:pos x="267" y="362"/>
              </a:cxn>
              <a:cxn ang="0">
                <a:pos x="290" y="357"/>
              </a:cxn>
              <a:cxn ang="0">
                <a:pos x="308" y="348"/>
              </a:cxn>
              <a:cxn ang="0">
                <a:pos x="330" y="343"/>
              </a:cxn>
              <a:cxn ang="0">
                <a:pos x="349" y="334"/>
              </a:cxn>
              <a:cxn ang="0">
                <a:pos x="371" y="330"/>
              </a:cxn>
              <a:cxn ang="0">
                <a:pos x="389" y="325"/>
              </a:cxn>
              <a:cxn ang="0">
                <a:pos x="412" y="321"/>
              </a:cxn>
              <a:cxn ang="0">
                <a:pos x="430" y="321"/>
              </a:cxn>
              <a:cxn ang="0">
                <a:pos x="453" y="316"/>
              </a:cxn>
              <a:cxn ang="0">
                <a:pos x="471" y="316"/>
              </a:cxn>
              <a:cxn ang="0">
                <a:pos x="493" y="316"/>
              </a:cxn>
              <a:cxn ang="0">
                <a:pos x="511" y="316"/>
              </a:cxn>
              <a:cxn ang="0">
                <a:pos x="534" y="312"/>
              </a:cxn>
              <a:cxn ang="0">
                <a:pos x="552" y="312"/>
              </a:cxn>
              <a:cxn ang="0">
                <a:pos x="575" y="312"/>
              </a:cxn>
              <a:cxn ang="0">
                <a:pos x="593" y="312"/>
              </a:cxn>
              <a:cxn ang="0">
                <a:pos x="615" y="312"/>
              </a:cxn>
              <a:cxn ang="0">
                <a:pos x="633" y="312"/>
              </a:cxn>
              <a:cxn ang="0">
                <a:pos x="656" y="312"/>
              </a:cxn>
              <a:cxn ang="0">
                <a:pos x="674" y="312"/>
              </a:cxn>
              <a:cxn ang="0">
                <a:pos x="697" y="316"/>
              </a:cxn>
              <a:cxn ang="0">
                <a:pos x="715" y="316"/>
              </a:cxn>
              <a:cxn ang="0">
                <a:pos x="737" y="316"/>
              </a:cxn>
              <a:cxn ang="0">
                <a:pos x="756" y="316"/>
              </a:cxn>
              <a:cxn ang="0">
                <a:pos x="778" y="316"/>
              </a:cxn>
              <a:cxn ang="0">
                <a:pos x="796" y="316"/>
              </a:cxn>
              <a:cxn ang="0">
                <a:pos x="819" y="316"/>
              </a:cxn>
              <a:cxn ang="0">
                <a:pos x="837" y="316"/>
              </a:cxn>
              <a:cxn ang="0">
                <a:pos x="860" y="316"/>
              </a:cxn>
              <a:cxn ang="0">
                <a:pos x="878" y="316"/>
              </a:cxn>
              <a:cxn ang="0">
                <a:pos x="900" y="316"/>
              </a:cxn>
            </a:cxnLst>
            <a:rect l="0" t="0" r="r" b="b"/>
            <a:pathLst>
              <a:path w="900" h="366">
                <a:moveTo>
                  <a:pt x="0" y="0"/>
                </a:moveTo>
                <a:lnTo>
                  <a:pt x="23" y="95"/>
                </a:lnTo>
                <a:lnTo>
                  <a:pt x="46" y="185"/>
                </a:lnTo>
                <a:lnTo>
                  <a:pt x="64" y="262"/>
                </a:lnTo>
                <a:lnTo>
                  <a:pt x="86" y="343"/>
                </a:lnTo>
                <a:lnTo>
                  <a:pt x="104" y="357"/>
                </a:lnTo>
                <a:lnTo>
                  <a:pt x="127" y="362"/>
                </a:lnTo>
                <a:lnTo>
                  <a:pt x="145" y="362"/>
                </a:lnTo>
                <a:lnTo>
                  <a:pt x="168" y="362"/>
                </a:lnTo>
                <a:lnTo>
                  <a:pt x="186" y="366"/>
                </a:lnTo>
                <a:lnTo>
                  <a:pt x="208" y="366"/>
                </a:lnTo>
                <a:lnTo>
                  <a:pt x="226" y="366"/>
                </a:lnTo>
                <a:lnTo>
                  <a:pt x="249" y="362"/>
                </a:lnTo>
                <a:lnTo>
                  <a:pt x="267" y="362"/>
                </a:lnTo>
                <a:lnTo>
                  <a:pt x="290" y="357"/>
                </a:lnTo>
                <a:lnTo>
                  <a:pt x="308" y="348"/>
                </a:lnTo>
                <a:lnTo>
                  <a:pt x="330" y="343"/>
                </a:lnTo>
                <a:lnTo>
                  <a:pt x="349" y="334"/>
                </a:lnTo>
                <a:lnTo>
                  <a:pt x="371" y="330"/>
                </a:lnTo>
                <a:lnTo>
                  <a:pt x="389" y="325"/>
                </a:lnTo>
                <a:lnTo>
                  <a:pt x="412" y="321"/>
                </a:lnTo>
                <a:lnTo>
                  <a:pt x="430" y="321"/>
                </a:lnTo>
                <a:lnTo>
                  <a:pt x="453" y="316"/>
                </a:lnTo>
                <a:lnTo>
                  <a:pt x="471" y="316"/>
                </a:lnTo>
                <a:lnTo>
                  <a:pt x="493" y="316"/>
                </a:lnTo>
                <a:lnTo>
                  <a:pt x="511" y="316"/>
                </a:lnTo>
                <a:lnTo>
                  <a:pt x="534" y="312"/>
                </a:lnTo>
                <a:lnTo>
                  <a:pt x="552" y="312"/>
                </a:lnTo>
                <a:lnTo>
                  <a:pt x="575" y="312"/>
                </a:lnTo>
                <a:lnTo>
                  <a:pt x="593" y="312"/>
                </a:lnTo>
                <a:lnTo>
                  <a:pt x="615" y="312"/>
                </a:lnTo>
                <a:lnTo>
                  <a:pt x="633" y="312"/>
                </a:lnTo>
                <a:lnTo>
                  <a:pt x="656" y="312"/>
                </a:lnTo>
                <a:lnTo>
                  <a:pt x="674" y="312"/>
                </a:lnTo>
                <a:lnTo>
                  <a:pt x="697" y="316"/>
                </a:lnTo>
                <a:lnTo>
                  <a:pt x="715" y="316"/>
                </a:lnTo>
                <a:lnTo>
                  <a:pt x="737" y="316"/>
                </a:lnTo>
                <a:lnTo>
                  <a:pt x="756" y="316"/>
                </a:lnTo>
                <a:lnTo>
                  <a:pt x="778" y="316"/>
                </a:lnTo>
                <a:lnTo>
                  <a:pt x="796" y="316"/>
                </a:lnTo>
                <a:lnTo>
                  <a:pt x="819" y="316"/>
                </a:lnTo>
                <a:lnTo>
                  <a:pt x="837" y="316"/>
                </a:lnTo>
                <a:lnTo>
                  <a:pt x="860" y="316"/>
                </a:lnTo>
                <a:lnTo>
                  <a:pt x="878" y="316"/>
                </a:lnTo>
                <a:lnTo>
                  <a:pt x="900" y="316"/>
                </a:lnTo>
              </a:path>
            </a:pathLst>
          </a:cu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2" name="Freeform 82"/>
          <p:cNvSpPr>
            <a:spLocks/>
          </p:cNvSpPr>
          <p:nvPr/>
        </p:nvSpPr>
        <p:spPr bwMode="auto">
          <a:xfrm>
            <a:off x="2835034" y="3171999"/>
            <a:ext cx="1841250" cy="61038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95"/>
              </a:cxn>
              <a:cxn ang="0">
                <a:pos x="46" y="185"/>
              </a:cxn>
              <a:cxn ang="0">
                <a:pos x="64" y="262"/>
              </a:cxn>
              <a:cxn ang="0">
                <a:pos x="86" y="343"/>
              </a:cxn>
              <a:cxn ang="0">
                <a:pos x="104" y="357"/>
              </a:cxn>
              <a:cxn ang="0">
                <a:pos x="127" y="362"/>
              </a:cxn>
              <a:cxn ang="0">
                <a:pos x="145" y="362"/>
              </a:cxn>
              <a:cxn ang="0">
                <a:pos x="168" y="362"/>
              </a:cxn>
              <a:cxn ang="0">
                <a:pos x="186" y="366"/>
              </a:cxn>
              <a:cxn ang="0">
                <a:pos x="208" y="366"/>
              </a:cxn>
              <a:cxn ang="0">
                <a:pos x="226" y="366"/>
              </a:cxn>
              <a:cxn ang="0">
                <a:pos x="249" y="362"/>
              </a:cxn>
              <a:cxn ang="0">
                <a:pos x="267" y="362"/>
              </a:cxn>
              <a:cxn ang="0">
                <a:pos x="290" y="357"/>
              </a:cxn>
              <a:cxn ang="0">
                <a:pos x="308" y="348"/>
              </a:cxn>
              <a:cxn ang="0">
                <a:pos x="330" y="343"/>
              </a:cxn>
              <a:cxn ang="0">
                <a:pos x="349" y="334"/>
              </a:cxn>
              <a:cxn ang="0">
                <a:pos x="371" y="330"/>
              </a:cxn>
              <a:cxn ang="0">
                <a:pos x="389" y="325"/>
              </a:cxn>
              <a:cxn ang="0">
                <a:pos x="412" y="321"/>
              </a:cxn>
              <a:cxn ang="0">
                <a:pos x="430" y="321"/>
              </a:cxn>
              <a:cxn ang="0">
                <a:pos x="453" y="316"/>
              </a:cxn>
              <a:cxn ang="0">
                <a:pos x="471" y="316"/>
              </a:cxn>
              <a:cxn ang="0">
                <a:pos x="493" y="316"/>
              </a:cxn>
              <a:cxn ang="0">
                <a:pos x="511" y="316"/>
              </a:cxn>
              <a:cxn ang="0">
                <a:pos x="534" y="312"/>
              </a:cxn>
              <a:cxn ang="0">
                <a:pos x="552" y="312"/>
              </a:cxn>
              <a:cxn ang="0">
                <a:pos x="575" y="312"/>
              </a:cxn>
              <a:cxn ang="0">
                <a:pos x="593" y="312"/>
              </a:cxn>
              <a:cxn ang="0">
                <a:pos x="615" y="312"/>
              </a:cxn>
              <a:cxn ang="0">
                <a:pos x="633" y="312"/>
              </a:cxn>
              <a:cxn ang="0">
                <a:pos x="656" y="312"/>
              </a:cxn>
              <a:cxn ang="0">
                <a:pos x="674" y="312"/>
              </a:cxn>
              <a:cxn ang="0">
                <a:pos x="697" y="316"/>
              </a:cxn>
              <a:cxn ang="0">
                <a:pos x="715" y="316"/>
              </a:cxn>
              <a:cxn ang="0">
                <a:pos x="737" y="316"/>
              </a:cxn>
              <a:cxn ang="0">
                <a:pos x="756" y="316"/>
              </a:cxn>
              <a:cxn ang="0">
                <a:pos x="778" y="316"/>
              </a:cxn>
              <a:cxn ang="0">
                <a:pos x="796" y="316"/>
              </a:cxn>
              <a:cxn ang="0">
                <a:pos x="819" y="316"/>
              </a:cxn>
              <a:cxn ang="0">
                <a:pos x="837" y="316"/>
              </a:cxn>
              <a:cxn ang="0">
                <a:pos x="860" y="316"/>
              </a:cxn>
              <a:cxn ang="0">
                <a:pos x="878" y="316"/>
              </a:cxn>
              <a:cxn ang="0">
                <a:pos x="900" y="316"/>
              </a:cxn>
            </a:cxnLst>
            <a:rect l="0" t="0" r="r" b="b"/>
            <a:pathLst>
              <a:path w="900" h="366">
                <a:moveTo>
                  <a:pt x="0" y="0"/>
                </a:moveTo>
                <a:lnTo>
                  <a:pt x="23" y="95"/>
                </a:lnTo>
                <a:lnTo>
                  <a:pt x="46" y="185"/>
                </a:lnTo>
                <a:lnTo>
                  <a:pt x="64" y="262"/>
                </a:lnTo>
                <a:lnTo>
                  <a:pt x="86" y="343"/>
                </a:lnTo>
                <a:lnTo>
                  <a:pt x="104" y="357"/>
                </a:lnTo>
                <a:lnTo>
                  <a:pt x="127" y="362"/>
                </a:lnTo>
                <a:lnTo>
                  <a:pt x="145" y="362"/>
                </a:lnTo>
                <a:lnTo>
                  <a:pt x="168" y="362"/>
                </a:lnTo>
                <a:lnTo>
                  <a:pt x="186" y="366"/>
                </a:lnTo>
                <a:lnTo>
                  <a:pt x="208" y="366"/>
                </a:lnTo>
                <a:lnTo>
                  <a:pt x="226" y="366"/>
                </a:lnTo>
                <a:lnTo>
                  <a:pt x="249" y="362"/>
                </a:lnTo>
                <a:lnTo>
                  <a:pt x="267" y="362"/>
                </a:lnTo>
                <a:lnTo>
                  <a:pt x="290" y="357"/>
                </a:lnTo>
                <a:lnTo>
                  <a:pt x="308" y="348"/>
                </a:lnTo>
                <a:lnTo>
                  <a:pt x="330" y="343"/>
                </a:lnTo>
                <a:lnTo>
                  <a:pt x="349" y="334"/>
                </a:lnTo>
                <a:lnTo>
                  <a:pt x="371" y="330"/>
                </a:lnTo>
                <a:lnTo>
                  <a:pt x="389" y="325"/>
                </a:lnTo>
                <a:lnTo>
                  <a:pt x="412" y="321"/>
                </a:lnTo>
                <a:lnTo>
                  <a:pt x="430" y="321"/>
                </a:lnTo>
                <a:lnTo>
                  <a:pt x="453" y="316"/>
                </a:lnTo>
                <a:lnTo>
                  <a:pt x="471" y="316"/>
                </a:lnTo>
                <a:lnTo>
                  <a:pt x="493" y="316"/>
                </a:lnTo>
                <a:lnTo>
                  <a:pt x="511" y="316"/>
                </a:lnTo>
                <a:lnTo>
                  <a:pt x="534" y="312"/>
                </a:lnTo>
                <a:lnTo>
                  <a:pt x="552" y="312"/>
                </a:lnTo>
                <a:lnTo>
                  <a:pt x="575" y="312"/>
                </a:lnTo>
                <a:lnTo>
                  <a:pt x="593" y="312"/>
                </a:lnTo>
                <a:lnTo>
                  <a:pt x="615" y="312"/>
                </a:lnTo>
                <a:lnTo>
                  <a:pt x="633" y="312"/>
                </a:lnTo>
                <a:lnTo>
                  <a:pt x="656" y="312"/>
                </a:lnTo>
                <a:lnTo>
                  <a:pt x="674" y="312"/>
                </a:lnTo>
                <a:lnTo>
                  <a:pt x="697" y="316"/>
                </a:lnTo>
                <a:lnTo>
                  <a:pt x="715" y="316"/>
                </a:lnTo>
                <a:lnTo>
                  <a:pt x="737" y="316"/>
                </a:lnTo>
                <a:lnTo>
                  <a:pt x="756" y="316"/>
                </a:lnTo>
                <a:lnTo>
                  <a:pt x="778" y="316"/>
                </a:lnTo>
                <a:lnTo>
                  <a:pt x="796" y="316"/>
                </a:lnTo>
                <a:lnTo>
                  <a:pt x="819" y="316"/>
                </a:lnTo>
                <a:lnTo>
                  <a:pt x="837" y="316"/>
                </a:lnTo>
                <a:lnTo>
                  <a:pt x="860" y="316"/>
                </a:lnTo>
                <a:lnTo>
                  <a:pt x="878" y="316"/>
                </a:lnTo>
                <a:lnTo>
                  <a:pt x="900" y="316"/>
                </a:lnTo>
              </a:path>
            </a:pathLst>
          </a:custGeom>
          <a:noFill/>
          <a:ln w="19050">
            <a:solidFill>
              <a:srgbClr val="00BFB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3" name="Freeform 83"/>
          <p:cNvSpPr>
            <a:spLocks/>
          </p:cNvSpPr>
          <p:nvPr/>
        </p:nvSpPr>
        <p:spPr bwMode="auto">
          <a:xfrm>
            <a:off x="2835034" y="2228064"/>
            <a:ext cx="1841250" cy="119242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163"/>
              </a:cxn>
              <a:cxn ang="0">
                <a:pos x="46" y="290"/>
              </a:cxn>
              <a:cxn ang="0">
                <a:pos x="64" y="385"/>
              </a:cxn>
              <a:cxn ang="0">
                <a:pos x="86" y="453"/>
              </a:cxn>
              <a:cxn ang="0">
                <a:pos x="104" y="507"/>
              </a:cxn>
              <a:cxn ang="0">
                <a:pos x="127" y="543"/>
              </a:cxn>
              <a:cxn ang="0">
                <a:pos x="145" y="575"/>
              </a:cxn>
              <a:cxn ang="0">
                <a:pos x="168" y="597"/>
              </a:cxn>
              <a:cxn ang="0">
                <a:pos x="186" y="615"/>
              </a:cxn>
              <a:cxn ang="0">
                <a:pos x="208" y="629"/>
              </a:cxn>
              <a:cxn ang="0">
                <a:pos x="226" y="643"/>
              </a:cxn>
              <a:cxn ang="0">
                <a:pos x="249" y="652"/>
              </a:cxn>
              <a:cxn ang="0">
                <a:pos x="267" y="661"/>
              </a:cxn>
              <a:cxn ang="0">
                <a:pos x="290" y="665"/>
              </a:cxn>
              <a:cxn ang="0">
                <a:pos x="308" y="670"/>
              </a:cxn>
              <a:cxn ang="0">
                <a:pos x="330" y="679"/>
              </a:cxn>
              <a:cxn ang="0">
                <a:pos x="349" y="679"/>
              </a:cxn>
              <a:cxn ang="0">
                <a:pos x="371" y="683"/>
              </a:cxn>
              <a:cxn ang="0">
                <a:pos x="389" y="688"/>
              </a:cxn>
              <a:cxn ang="0">
                <a:pos x="412" y="692"/>
              </a:cxn>
              <a:cxn ang="0">
                <a:pos x="430" y="692"/>
              </a:cxn>
              <a:cxn ang="0">
                <a:pos x="453" y="697"/>
              </a:cxn>
              <a:cxn ang="0">
                <a:pos x="471" y="697"/>
              </a:cxn>
              <a:cxn ang="0">
                <a:pos x="493" y="701"/>
              </a:cxn>
              <a:cxn ang="0">
                <a:pos x="511" y="701"/>
              </a:cxn>
              <a:cxn ang="0">
                <a:pos x="534" y="701"/>
              </a:cxn>
              <a:cxn ang="0">
                <a:pos x="552" y="706"/>
              </a:cxn>
              <a:cxn ang="0">
                <a:pos x="575" y="706"/>
              </a:cxn>
              <a:cxn ang="0">
                <a:pos x="593" y="706"/>
              </a:cxn>
              <a:cxn ang="0">
                <a:pos x="615" y="706"/>
              </a:cxn>
              <a:cxn ang="0">
                <a:pos x="633" y="710"/>
              </a:cxn>
              <a:cxn ang="0">
                <a:pos x="656" y="710"/>
              </a:cxn>
              <a:cxn ang="0">
                <a:pos x="674" y="710"/>
              </a:cxn>
              <a:cxn ang="0">
                <a:pos x="697" y="710"/>
              </a:cxn>
              <a:cxn ang="0">
                <a:pos x="715" y="710"/>
              </a:cxn>
              <a:cxn ang="0">
                <a:pos x="737" y="715"/>
              </a:cxn>
              <a:cxn ang="0">
                <a:pos x="756" y="715"/>
              </a:cxn>
              <a:cxn ang="0">
                <a:pos x="778" y="715"/>
              </a:cxn>
              <a:cxn ang="0">
                <a:pos x="796" y="715"/>
              </a:cxn>
              <a:cxn ang="0">
                <a:pos x="819" y="715"/>
              </a:cxn>
              <a:cxn ang="0">
                <a:pos x="837" y="715"/>
              </a:cxn>
              <a:cxn ang="0">
                <a:pos x="860" y="715"/>
              </a:cxn>
              <a:cxn ang="0">
                <a:pos x="878" y="715"/>
              </a:cxn>
              <a:cxn ang="0">
                <a:pos x="900" y="715"/>
              </a:cxn>
            </a:cxnLst>
            <a:rect l="0" t="0" r="r" b="b"/>
            <a:pathLst>
              <a:path w="900" h="715">
                <a:moveTo>
                  <a:pt x="0" y="0"/>
                </a:moveTo>
                <a:lnTo>
                  <a:pt x="23" y="163"/>
                </a:lnTo>
                <a:lnTo>
                  <a:pt x="46" y="290"/>
                </a:lnTo>
                <a:lnTo>
                  <a:pt x="64" y="385"/>
                </a:lnTo>
                <a:lnTo>
                  <a:pt x="86" y="453"/>
                </a:lnTo>
                <a:lnTo>
                  <a:pt x="104" y="507"/>
                </a:lnTo>
                <a:lnTo>
                  <a:pt x="127" y="543"/>
                </a:lnTo>
                <a:lnTo>
                  <a:pt x="145" y="575"/>
                </a:lnTo>
                <a:lnTo>
                  <a:pt x="168" y="597"/>
                </a:lnTo>
                <a:lnTo>
                  <a:pt x="186" y="615"/>
                </a:lnTo>
                <a:lnTo>
                  <a:pt x="208" y="629"/>
                </a:lnTo>
                <a:lnTo>
                  <a:pt x="226" y="643"/>
                </a:lnTo>
                <a:lnTo>
                  <a:pt x="249" y="652"/>
                </a:lnTo>
                <a:lnTo>
                  <a:pt x="267" y="661"/>
                </a:lnTo>
                <a:lnTo>
                  <a:pt x="290" y="665"/>
                </a:lnTo>
                <a:lnTo>
                  <a:pt x="308" y="670"/>
                </a:lnTo>
                <a:lnTo>
                  <a:pt x="330" y="679"/>
                </a:lnTo>
                <a:lnTo>
                  <a:pt x="349" y="679"/>
                </a:lnTo>
                <a:lnTo>
                  <a:pt x="371" y="683"/>
                </a:lnTo>
                <a:lnTo>
                  <a:pt x="389" y="688"/>
                </a:lnTo>
                <a:lnTo>
                  <a:pt x="412" y="692"/>
                </a:lnTo>
                <a:lnTo>
                  <a:pt x="430" y="692"/>
                </a:lnTo>
                <a:lnTo>
                  <a:pt x="453" y="697"/>
                </a:lnTo>
                <a:lnTo>
                  <a:pt x="471" y="697"/>
                </a:lnTo>
                <a:lnTo>
                  <a:pt x="493" y="701"/>
                </a:lnTo>
                <a:lnTo>
                  <a:pt x="511" y="701"/>
                </a:lnTo>
                <a:lnTo>
                  <a:pt x="534" y="701"/>
                </a:lnTo>
                <a:lnTo>
                  <a:pt x="552" y="706"/>
                </a:lnTo>
                <a:lnTo>
                  <a:pt x="575" y="706"/>
                </a:lnTo>
                <a:lnTo>
                  <a:pt x="593" y="706"/>
                </a:lnTo>
                <a:lnTo>
                  <a:pt x="615" y="706"/>
                </a:lnTo>
                <a:lnTo>
                  <a:pt x="633" y="710"/>
                </a:lnTo>
                <a:lnTo>
                  <a:pt x="656" y="710"/>
                </a:lnTo>
                <a:lnTo>
                  <a:pt x="674" y="710"/>
                </a:lnTo>
                <a:lnTo>
                  <a:pt x="697" y="710"/>
                </a:lnTo>
                <a:lnTo>
                  <a:pt x="715" y="710"/>
                </a:lnTo>
                <a:lnTo>
                  <a:pt x="737" y="715"/>
                </a:lnTo>
                <a:lnTo>
                  <a:pt x="756" y="715"/>
                </a:lnTo>
                <a:lnTo>
                  <a:pt x="778" y="715"/>
                </a:lnTo>
                <a:lnTo>
                  <a:pt x="796" y="715"/>
                </a:lnTo>
                <a:lnTo>
                  <a:pt x="819" y="715"/>
                </a:lnTo>
                <a:lnTo>
                  <a:pt x="837" y="715"/>
                </a:lnTo>
                <a:lnTo>
                  <a:pt x="860" y="715"/>
                </a:lnTo>
                <a:lnTo>
                  <a:pt x="878" y="715"/>
                </a:lnTo>
                <a:lnTo>
                  <a:pt x="900" y="715"/>
                </a:lnTo>
              </a:path>
            </a:pathLst>
          </a:custGeom>
          <a:noFill/>
          <a:ln w="19050">
            <a:solidFill>
              <a:srgbClr val="BF00B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4" name="Freeform 84"/>
          <p:cNvSpPr>
            <a:spLocks/>
          </p:cNvSpPr>
          <p:nvPr/>
        </p:nvSpPr>
        <p:spPr bwMode="auto">
          <a:xfrm>
            <a:off x="2835034" y="1716070"/>
            <a:ext cx="1841250" cy="17577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31"/>
              </a:cxn>
              <a:cxn ang="0">
                <a:pos x="46" y="72"/>
              </a:cxn>
              <a:cxn ang="0">
                <a:pos x="64" y="126"/>
              </a:cxn>
              <a:cxn ang="0">
                <a:pos x="86" y="190"/>
              </a:cxn>
              <a:cxn ang="0">
                <a:pos x="104" y="262"/>
              </a:cxn>
              <a:cxn ang="0">
                <a:pos x="127" y="334"/>
              </a:cxn>
              <a:cxn ang="0">
                <a:pos x="145" y="407"/>
              </a:cxn>
              <a:cxn ang="0">
                <a:pos x="168" y="475"/>
              </a:cxn>
              <a:cxn ang="0">
                <a:pos x="186" y="534"/>
              </a:cxn>
              <a:cxn ang="0">
                <a:pos x="208" y="592"/>
              </a:cxn>
              <a:cxn ang="0">
                <a:pos x="226" y="638"/>
              </a:cxn>
              <a:cxn ang="0">
                <a:pos x="249" y="683"/>
              </a:cxn>
              <a:cxn ang="0">
                <a:pos x="267" y="719"/>
              </a:cxn>
              <a:cxn ang="0">
                <a:pos x="290" y="755"/>
              </a:cxn>
              <a:cxn ang="0">
                <a:pos x="308" y="782"/>
              </a:cxn>
              <a:cxn ang="0">
                <a:pos x="330" y="809"/>
              </a:cxn>
              <a:cxn ang="0">
                <a:pos x="349" y="832"/>
              </a:cxn>
              <a:cxn ang="0">
                <a:pos x="371" y="850"/>
              </a:cxn>
              <a:cxn ang="0">
                <a:pos x="389" y="868"/>
              </a:cxn>
              <a:cxn ang="0">
                <a:pos x="412" y="882"/>
              </a:cxn>
              <a:cxn ang="0">
                <a:pos x="430" y="895"/>
              </a:cxn>
              <a:cxn ang="0">
                <a:pos x="453" y="909"/>
              </a:cxn>
              <a:cxn ang="0">
                <a:pos x="471" y="918"/>
              </a:cxn>
              <a:cxn ang="0">
                <a:pos x="493" y="932"/>
              </a:cxn>
              <a:cxn ang="0">
                <a:pos x="511" y="941"/>
              </a:cxn>
              <a:cxn ang="0">
                <a:pos x="534" y="950"/>
              </a:cxn>
              <a:cxn ang="0">
                <a:pos x="552" y="959"/>
              </a:cxn>
              <a:cxn ang="0">
                <a:pos x="575" y="963"/>
              </a:cxn>
              <a:cxn ang="0">
                <a:pos x="593" y="972"/>
              </a:cxn>
              <a:cxn ang="0">
                <a:pos x="615" y="977"/>
              </a:cxn>
              <a:cxn ang="0">
                <a:pos x="633" y="986"/>
              </a:cxn>
              <a:cxn ang="0">
                <a:pos x="656" y="990"/>
              </a:cxn>
              <a:cxn ang="0">
                <a:pos x="674" y="995"/>
              </a:cxn>
              <a:cxn ang="0">
                <a:pos x="697" y="1004"/>
              </a:cxn>
              <a:cxn ang="0">
                <a:pos x="715" y="1008"/>
              </a:cxn>
              <a:cxn ang="0">
                <a:pos x="737" y="1013"/>
              </a:cxn>
              <a:cxn ang="0">
                <a:pos x="756" y="1017"/>
              </a:cxn>
              <a:cxn ang="0">
                <a:pos x="778" y="1022"/>
              </a:cxn>
              <a:cxn ang="0">
                <a:pos x="796" y="1026"/>
              </a:cxn>
              <a:cxn ang="0">
                <a:pos x="819" y="1031"/>
              </a:cxn>
              <a:cxn ang="0">
                <a:pos x="837" y="1036"/>
              </a:cxn>
              <a:cxn ang="0">
                <a:pos x="860" y="1045"/>
              </a:cxn>
              <a:cxn ang="0">
                <a:pos x="878" y="1049"/>
              </a:cxn>
              <a:cxn ang="0">
                <a:pos x="900" y="1054"/>
              </a:cxn>
            </a:cxnLst>
            <a:rect l="0" t="0" r="r" b="b"/>
            <a:pathLst>
              <a:path w="900" h="1054">
                <a:moveTo>
                  <a:pt x="0" y="0"/>
                </a:moveTo>
                <a:lnTo>
                  <a:pt x="23" y="31"/>
                </a:lnTo>
                <a:lnTo>
                  <a:pt x="46" y="72"/>
                </a:lnTo>
                <a:lnTo>
                  <a:pt x="64" y="126"/>
                </a:lnTo>
                <a:lnTo>
                  <a:pt x="86" y="190"/>
                </a:lnTo>
                <a:lnTo>
                  <a:pt x="104" y="262"/>
                </a:lnTo>
                <a:lnTo>
                  <a:pt x="127" y="334"/>
                </a:lnTo>
                <a:lnTo>
                  <a:pt x="145" y="407"/>
                </a:lnTo>
                <a:lnTo>
                  <a:pt x="168" y="475"/>
                </a:lnTo>
                <a:lnTo>
                  <a:pt x="186" y="534"/>
                </a:lnTo>
                <a:lnTo>
                  <a:pt x="208" y="592"/>
                </a:lnTo>
                <a:lnTo>
                  <a:pt x="226" y="638"/>
                </a:lnTo>
                <a:lnTo>
                  <a:pt x="249" y="683"/>
                </a:lnTo>
                <a:lnTo>
                  <a:pt x="267" y="719"/>
                </a:lnTo>
                <a:lnTo>
                  <a:pt x="290" y="755"/>
                </a:lnTo>
                <a:lnTo>
                  <a:pt x="308" y="782"/>
                </a:lnTo>
                <a:lnTo>
                  <a:pt x="330" y="809"/>
                </a:lnTo>
                <a:lnTo>
                  <a:pt x="349" y="832"/>
                </a:lnTo>
                <a:lnTo>
                  <a:pt x="371" y="850"/>
                </a:lnTo>
                <a:lnTo>
                  <a:pt x="389" y="868"/>
                </a:lnTo>
                <a:lnTo>
                  <a:pt x="412" y="882"/>
                </a:lnTo>
                <a:lnTo>
                  <a:pt x="430" y="895"/>
                </a:lnTo>
                <a:lnTo>
                  <a:pt x="453" y="909"/>
                </a:lnTo>
                <a:lnTo>
                  <a:pt x="471" y="918"/>
                </a:lnTo>
                <a:lnTo>
                  <a:pt x="493" y="932"/>
                </a:lnTo>
                <a:lnTo>
                  <a:pt x="511" y="941"/>
                </a:lnTo>
                <a:lnTo>
                  <a:pt x="534" y="950"/>
                </a:lnTo>
                <a:lnTo>
                  <a:pt x="552" y="959"/>
                </a:lnTo>
                <a:lnTo>
                  <a:pt x="575" y="963"/>
                </a:lnTo>
                <a:lnTo>
                  <a:pt x="593" y="972"/>
                </a:lnTo>
                <a:lnTo>
                  <a:pt x="615" y="977"/>
                </a:lnTo>
                <a:lnTo>
                  <a:pt x="633" y="986"/>
                </a:lnTo>
                <a:lnTo>
                  <a:pt x="656" y="990"/>
                </a:lnTo>
                <a:lnTo>
                  <a:pt x="674" y="995"/>
                </a:lnTo>
                <a:lnTo>
                  <a:pt x="697" y="1004"/>
                </a:lnTo>
                <a:lnTo>
                  <a:pt x="715" y="1008"/>
                </a:lnTo>
                <a:lnTo>
                  <a:pt x="737" y="1013"/>
                </a:lnTo>
                <a:lnTo>
                  <a:pt x="756" y="1017"/>
                </a:lnTo>
                <a:lnTo>
                  <a:pt x="778" y="1022"/>
                </a:lnTo>
                <a:lnTo>
                  <a:pt x="796" y="1026"/>
                </a:lnTo>
                <a:lnTo>
                  <a:pt x="819" y="1031"/>
                </a:lnTo>
                <a:lnTo>
                  <a:pt x="837" y="1036"/>
                </a:lnTo>
                <a:lnTo>
                  <a:pt x="860" y="1045"/>
                </a:lnTo>
                <a:lnTo>
                  <a:pt x="878" y="1049"/>
                </a:lnTo>
                <a:lnTo>
                  <a:pt x="900" y="1054"/>
                </a:lnTo>
              </a:path>
            </a:pathLst>
          </a:custGeom>
          <a:noFill/>
          <a:ln w="190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5" name="Freeform 85"/>
          <p:cNvSpPr>
            <a:spLocks/>
          </p:cNvSpPr>
          <p:nvPr/>
        </p:nvSpPr>
        <p:spPr bwMode="auto">
          <a:xfrm>
            <a:off x="2835034" y="3367124"/>
            <a:ext cx="1841250" cy="4386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9"/>
              </a:cxn>
              <a:cxn ang="0">
                <a:pos x="46" y="23"/>
              </a:cxn>
              <a:cxn ang="0">
                <a:pos x="64" y="41"/>
              </a:cxn>
              <a:cxn ang="0">
                <a:pos x="86" y="64"/>
              </a:cxn>
              <a:cxn ang="0">
                <a:pos x="104" y="82"/>
              </a:cxn>
              <a:cxn ang="0">
                <a:pos x="127" y="104"/>
              </a:cxn>
              <a:cxn ang="0">
                <a:pos x="145" y="122"/>
              </a:cxn>
              <a:cxn ang="0">
                <a:pos x="168" y="141"/>
              </a:cxn>
              <a:cxn ang="0">
                <a:pos x="186" y="159"/>
              </a:cxn>
              <a:cxn ang="0">
                <a:pos x="208" y="172"/>
              </a:cxn>
              <a:cxn ang="0">
                <a:pos x="226" y="186"/>
              </a:cxn>
              <a:cxn ang="0">
                <a:pos x="249" y="199"/>
              </a:cxn>
              <a:cxn ang="0">
                <a:pos x="267" y="213"/>
              </a:cxn>
              <a:cxn ang="0">
                <a:pos x="290" y="226"/>
              </a:cxn>
              <a:cxn ang="0">
                <a:pos x="308" y="240"/>
              </a:cxn>
              <a:cxn ang="0">
                <a:pos x="330" y="254"/>
              </a:cxn>
              <a:cxn ang="0">
                <a:pos x="349" y="258"/>
              </a:cxn>
              <a:cxn ang="0">
                <a:pos x="371" y="245"/>
              </a:cxn>
              <a:cxn ang="0">
                <a:pos x="389" y="231"/>
              </a:cxn>
              <a:cxn ang="0">
                <a:pos x="412" y="226"/>
              </a:cxn>
              <a:cxn ang="0">
                <a:pos x="430" y="222"/>
              </a:cxn>
              <a:cxn ang="0">
                <a:pos x="453" y="217"/>
              </a:cxn>
              <a:cxn ang="0">
                <a:pos x="471" y="217"/>
              </a:cxn>
              <a:cxn ang="0">
                <a:pos x="493" y="217"/>
              </a:cxn>
              <a:cxn ang="0">
                <a:pos x="511" y="222"/>
              </a:cxn>
              <a:cxn ang="0">
                <a:pos x="534" y="226"/>
              </a:cxn>
              <a:cxn ang="0">
                <a:pos x="552" y="231"/>
              </a:cxn>
              <a:cxn ang="0">
                <a:pos x="575" y="240"/>
              </a:cxn>
              <a:cxn ang="0">
                <a:pos x="593" y="254"/>
              </a:cxn>
              <a:cxn ang="0">
                <a:pos x="615" y="263"/>
              </a:cxn>
              <a:cxn ang="0">
                <a:pos x="633" y="258"/>
              </a:cxn>
              <a:cxn ang="0">
                <a:pos x="656" y="254"/>
              </a:cxn>
              <a:cxn ang="0">
                <a:pos x="674" y="249"/>
              </a:cxn>
              <a:cxn ang="0">
                <a:pos x="697" y="249"/>
              </a:cxn>
              <a:cxn ang="0">
                <a:pos x="715" y="245"/>
              </a:cxn>
              <a:cxn ang="0">
                <a:pos x="737" y="245"/>
              </a:cxn>
              <a:cxn ang="0">
                <a:pos x="756" y="240"/>
              </a:cxn>
              <a:cxn ang="0">
                <a:pos x="778" y="240"/>
              </a:cxn>
              <a:cxn ang="0">
                <a:pos x="796" y="240"/>
              </a:cxn>
              <a:cxn ang="0">
                <a:pos x="819" y="240"/>
              </a:cxn>
              <a:cxn ang="0">
                <a:pos x="837" y="236"/>
              </a:cxn>
              <a:cxn ang="0">
                <a:pos x="860" y="231"/>
              </a:cxn>
              <a:cxn ang="0">
                <a:pos x="878" y="226"/>
              </a:cxn>
              <a:cxn ang="0">
                <a:pos x="900" y="222"/>
              </a:cxn>
            </a:cxnLst>
            <a:rect l="0" t="0" r="r" b="b"/>
            <a:pathLst>
              <a:path w="900" h="263">
                <a:moveTo>
                  <a:pt x="0" y="0"/>
                </a:moveTo>
                <a:lnTo>
                  <a:pt x="23" y="9"/>
                </a:lnTo>
                <a:lnTo>
                  <a:pt x="46" y="23"/>
                </a:lnTo>
                <a:lnTo>
                  <a:pt x="64" y="41"/>
                </a:lnTo>
                <a:lnTo>
                  <a:pt x="86" y="64"/>
                </a:lnTo>
                <a:lnTo>
                  <a:pt x="104" y="82"/>
                </a:lnTo>
                <a:lnTo>
                  <a:pt x="127" y="104"/>
                </a:lnTo>
                <a:lnTo>
                  <a:pt x="145" y="122"/>
                </a:lnTo>
                <a:lnTo>
                  <a:pt x="168" y="141"/>
                </a:lnTo>
                <a:lnTo>
                  <a:pt x="186" y="159"/>
                </a:lnTo>
                <a:lnTo>
                  <a:pt x="208" y="172"/>
                </a:lnTo>
                <a:lnTo>
                  <a:pt x="226" y="186"/>
                </a:lnTo>
                <a:lnTo>
                  <a:pt x="249" y="199"/>
                </a:lnTo>
                <a:lnTo>
                  <a:pt x="267" y="213"/>
                </a:lnTo>
                <a:lnTo>
                  <a:pt x="290" y="226"/>
                </a:lnTo>
                <a:lnTo>
                  <a:pt x="308" y="240"/>
                </a:lnTo>
                <a:lnTo>
                  <a:pt x="330" y="254"/>
                </a:lnTo>
                <a:lnTo>
                  <a:pt x="349" y="258"/>
                </a:lnTo>
                <a:lnTo>
                  <a:pt x="371" y="245"/>
                </a:lnTo>
                <a:lnTo>
                  <a:pt x="389" y="231"/>
                </a:lnTo>
                <a:lnTo>
                  <a:pt x="412" y="226"/>
                </a:lnTo>
                <a:lnTo>
                  <a:pt x="430" y="222"/>
                </a:lnTo>
                <a:lnTo>
                  <a:pt x="453" y="217"/>
                </a:lnTo>
                <a:lnTo>
                  <a:pt x="471" y="217"/>
                </a:lnTo>
                <a:lnTo>
                  <a:pt x="493" y="217"/>
                </a:lnTo>
                <a:lnTo>
                  <a:pt x="511" y="222"/>
                </a:lnTo>
                <a:lnTo>
                  <a:pt x="534" y="226"/>
                </a:lnTo>
                <a:lnTo>
                  <a:pt x="552" y="231"/>
                </a:lnTo>
                <a:lnTo>
                  <a:pt x="575" y="240"/>
                </a:lnTo>
                <a:lnTo>
                  <a:pt x="593" y="254"/>
                </a:lnTo>
                <a:lnTo>
                  <a:pt x="615" y="263"/>
                </a:lnTo>
                <a:lnTo>
                  <a:pt x="633" y="258"/>
                </a:lnTo>
                <a:lnTo>
                  <a:pt x="656" y="254"/>
                </a:lnTo>
                <a:lnTo>
                  <a:pt x="674" y="249"/>
                </a:lnTo>
                <a:lnTo>
                  <a:pt x="697" y="249"/>
                </a:lnTo>
                <a:lnTo>
                  <a:pt x="715" y="245"/>
                </a:lnTo>
                <a:lnTo>
                  <a:pt x="737" y="245"/>
                </a:lnTo>
                <a:lnTo>
                  <a:pt x="756" y="240"/>
                </a:lnTo>
                <a:lnTo>
                  <a:pt x="778" y="240"/>
                </a:lnTo>
                <a:lnTo>
                  <a:pt x="796" y="240"/>
                </a:lnTo>
                <a:lnTo>
                  <a:pt x="819" y="240"/>
                </a:lnTo>
                <a:lnTo>
                  <a:pt x="837" y="236"/>
                </a:lnTo>
                <a:lnTo>
                  <a:pt x="860" y="231"/>
                </a:lnTo>
                <a:lnTo>
                  <a:pt x="878" y="226"/>
                </a:lnTo>
                <a:lnTo>
                  <a:pt x="900" y="222"/>
                </a:lnTo>
              </a:path>
            </a:pathLst>
          </a:custGeom>
          <a:noFill/>
          <a:ln w="19050">
            <a:solidFill>
              <a:srgbClr val="007F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6" name="Freeform 86"/>
          <p:cNvSpPr>
            <a:spLocks/>
          </p:cNvSpPr>
          <p:nvPr/>
        </p:nvSpPr>
        <p:spPr bwMode="auto">
          <a:xfrm>
            <a:off x="2835034" y="3367124"/>
            <a:ext cx="1841250" cy="4386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9"/>
              </a:cxn>
              <a:cxn ang="0">
                <a:pos x="46" y="23"/>
              </a:cxn>
              <a:cxn ang="0">
                <a:pos x="64" y="41"/>
              </a:cxn>
              <a:cxn ang="0">
                <a:pos x="86" y="64"/>
              </a:cxn>
              <a:cxn ang="0">
                <a:pos x="104" y="82"/>
              </a:cxn>
              <a:cxn ang="0">
                <a:pos x="127" y="104"/>
              </a:cxn>
              <a:cxn ang="0">
                <a:pos x="145" y="122"/>
              </a:cxn>
              <a:cxn ang="0">
                <a:pos x="168" y="141"/>
              </a:cxn>
              <a:cxn ang="0">
                <a:pos x="186" y="159"/>
              </a:cxn>
              <a:cxn ang="0">
                <a:pos x="208" y="172"/>
              </a:cxn>
              <a:cxn ang="0">
                <a:pos x="226" y="186"/>
              </a:cxn>
              <a:cxn ang="0">
                <a:pos x="249" y="199"/>
              </a:cxn>
              <a:cxn ang="0">
                <a:pos x="267" y="213"/>
              </a:cxn>
              <a:cxn ang="0">
                <a:pos x="290" y="226"/>
              </a:cxn>
              <a:cxn ang="0">
                <a:pos x="308" y="240"/>
              </a:cxn>
              <a:cxn ang="0">
                <a:pos x="330" y="254"/>
              </a:cxn>
              <a:cxn ang="0">
                <a:pos x="349" y="258"/>
              </a:cxn>
              <a:cxn ang="0">
                <a:pos x="371" y="245"/>
              </a:cxn>
              <a:cxn ang="0">
                <a:pos x="389" y="231"/>
              </a:cxn>
              <a:cxn ang="0">
                <a:pos x="412" y="226"/>
              </a:cxn>
              <a:cxn ang="0">
                <a:pos x="430" y="222"/>
              </a:cxn>
              <a:cxn ang="0">
                <a:pos x="453" y="217"/>
              </a:cxn>
              <a:cxn ang="0">
                <a:pos x="471" y="217"/>
              </a:cxn>
              <a:cxn ang="0">
                <a:pos x="493" y="217"/>
              </a:cxn>
              <a:cxn ang="0">
                <a:pos x="511" y="222"/>
              </a:cxn>
              <a:cxn ang="0">
                <a:pos x="534" y="226"/>
              </a:cxn>
              <a:cxn ang="0">
                <a:pos x="552" y="231"/>
              </a:cxn>
              <a:cxn ang="0">
                <a:pos x="575" y="240"/>
              </a:cxn>
              <a:cxn ang="0">
                <a:pos x="593" y="254"/>
              </a:cxn>
              <a:cxn ang="0">
                <a:pos x="615" y="263"/>
              </a:cxn>
              <a:cxn ang="0">
                <a:pos x="633" y="258"/>
              </a:cxn>
              <a:cxn ang="0">
                <a:pos x="656" y="254"/>
              </a:cxn>
              <a:cxn ang="0">
                <a:pos x="674" y="249"/>
              </a:cxn>
              <a:cxn ang="0">
                <a:pos x="697" y="249"/>
              </a:cxn>
              <a:cxn ang="0">
                <a:pos x="715" y="245"/>
              </a:cxn>
              <a:cxn ang="0">
                <a:pos x="737" y="245"/>
              </a:cxn>
              <a:cxn ang="0">
                <a:pos x="756" y="240"/>
              </a:cxn>
              <a:cxn ang="0">
                <a:pos x="778" y="240"/>
              </a:cxn>
              <a:cxn ang="0">
                <a:pos x="796" y="240"/>
              </a:cxn>
              <a:cxn ang="0">
                <a:pos x="819" y="240"/>
              </a:cxn>
              <a:cxn ang="0">
                <a:pos x="837" y="236"/>
              </a:cxn>
              <a:cxn ang="0">
                <a:pos x="860" y="231"/>
              </a:cxn>
              <a:cxn ang="0">
                <a:pos x="878" y="226"/>
              </a:cxn>
              <a:cxn ang="0">
                <a:pos x="900" y="222"/>
              </a:cxn>
            </a:cxnLst>
            <a:rect l="0" t="0" r="r" b="b"/>
            <a:pathLst>
              <a:path w="900" h="263">
                <a:moveTo>
                  <a:pt x="0" y="0"/>
                </a:moveTo>
                <a:lnTo>
                  <a:pt x="23" y="9"/>
                </a:lnTo>
                <a:lnTo>
                  <a:pt x="46" y="23"/>
                </a:lnTo>
                <a:lnTo>
                  <a:pt x="64" y="41"/>
                </a:lnTo>
                <a:lnTo>
                  <a:pt x="86" y="64"/>
                </a:lnTo>
                <a:lnTo>
                  <a:pt x="104" y="82"/>
                </a:lnTo>
                <a:lnTo>
                  <a:pt x="127" y="104"/>
                </a:lnTo>
                <a:lnTo>
                  <a:pt x="145" y="122"/>
                </a:lnTo>
                <a:lnTo>
                  <a:pt x="168" y="141"/>
                </a:lnTo>
                <a:lnTo>
                  <a:pt x="186" y="159"/>
                </a:lnTo>
                <a:lnTo>
                  <a:pt x="208" y="172"/>
                </a:lnTo>
                <a:lnTo>
                  <a:pt x="226" y="186"/>
                </a:lnTo>
                <a:lnTo>
                  <a:pt x="249" y="199"/>
                </a:lnTo>
                <a:lnTo>
                  <a:pt x="267" y="213"/>
                </a:lnTo>
                <a:lnTo>
                  <a:pt x="290" y="226"/>
                </a:lnTo>
                <a:lnTo>
                  <a:pt x="308" y="240"/>
                </a:lnTo>
                <a:lnTo>
                  <a:pt x="330" y="254"/>
                </a:lnTo>
                <a:lnTo>
                  <a:pt x="349" y="258"/>
                </a:lnTo>
                <a:lnTo>
                  <a:pt x="371" y="245"/>
                </a:lnTo>
                <a:lnTo>
                  <a:pt x="389" y="231"/>
                </a:lnTo>
                <a:lnTo>
                  <a:pt x="412" y="226"/>
                </a:lnTo>
                <a:lnTo>
                  <a:pt x="430" y="222"/>
                </a:lnTo>
                <a:lnTo>
                  <a:pt x="453" y="217"/>
                </a:lnTo>
                <a:lnTo>
                  <a:pt x="471" y="217"/>
                </a:lnTo>
                <a:lnTo>
                  <a:pt x="493" y="217"/>
                </a:lnTo>
                <a:lnTo>
                  <a:pt x="511" y="222"/>
                </a:lnTo>
                <a:lnTo>
                  <a:pt x="534" y="226"/>
                </a:lnTo>
                <a:lnTo>
                  <a:pt x="552" y="231"/>
                </a:lnTo>
                <a:lnTo>
                  <a:pt x="575" y="240"/>
                </a:lnTo>
                <a:lnTo>
                  <a:pt x="593" y="254"/>
                </a:lnTo>
                <a:lnTo>
                  <a:pt x="615" y="263"/>
                </a:lnTo>
                <a:lnTo>
                  <a:pt x="633" y="258"/>
                </a:lnTo>
                <a:lnTo>
                  <a:pt x="656" y="254"/>
                </a:lnTo>
                <a:lnTo>
                  <a:pt x="674" y="249"/>
                </a:lnTo>
                <a:lnTo>
                  <a:pt x="697" y="249"/>
                </a:lnTo>
                <a:lnTo>
                  <a:pt x="715" y="245"/>
                </a:lnTo>
                <a:lnTo>
                  <a:pt x="737" y="245"/>
                </a:lnTo>
                <a:lnTo>
                  <a:pt x="756" y="240"/>
                </a:lnTo>
                <a:lnTo>
                  <a:pt x="778" y="240"/>
                </a:lnTo>
                <a:lnTo>
                  <a:pt x="796" y="240"/>
                </a:lnTo>
                <a:lnTo>
                  <a:pt x="819" y="240"/>
                </a:lnTo>
                <a:lnTo>
                  <a:pt x="837" y="236"/>
                </a:lnTo>
                <a:lnTo>
                  <a:pt x="860" y="231"/>
                </a:lnTo>
                <a:lnTo>
                  <a:pt x="878" y="226"/>
                </a:lnTo>
                <a:lnTo>
                  <a:pt x="900" y="222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" name="Freeform 87"/>
          <p:cNvSpPr>
            <a:spLocks/>
          </p:cNvSpPr>
          <p:nvPr/>
        </p:nvSpPr>
        <p:spPr bwMode="auto">
          <a:xfrm>
            <a:off x="2835034" y="2666677"/>
            <a:ext cx="1841250" cy="81385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113"/>
              </a:cxn>
              <a:cxn ang="0">
                <a:pos x="46" y="194"/>
              </a:cxn>
              <a:cxn ang="0">
                <a:pos x="64" y="257"/>
              </a:cxn>
              <a:cxn ang="0">
                <a:pos x="86" y="303"/>
              </a:cxn>
              <a:cxn ang="0">
                <a:pos x="104" y="334"/>
              </a:cxn>
              <a:cxn ang="0">
                <a:pos x="127" y="362"/>
              </a:cxn>
              <a:cxn ang="0">
                <a:pos x="145" y="384"/>
              </a:cxn>
              <a:cxn ang="0">
                <a:pos x="168" y="402"/>
              </a:cxn>
              <a:cxn ang="0">
                <a:pos x="186" y="416"/>
              </a:cxn>
              <a:cxn ang="0">
                <a:pos x="208" y="425"/>
              </a:cxn>
              <a:cxn ang="0">
                <a:pos x="226" y="434"/>
              </a:cxn>
              <a:cxn ang="0">
                <a:pos x="249" y="443"/>
              </a:cxn>
              <a:cxn ang="0">
                <a:pos x="267" y="447"/>
              </a:cxn>
              <a:cxn ang="0">
                <a:pos x="290" y="447"/>
              </a:cxn>
              <a:cxn ang="0">
                <a:pos x="308" y="452"/>
              </a:cxn>
              <a:cxn ang="0">
                <a:pos x="330" y="452"/>
              </a:cxn>
              <a:cxn ang="0">
                <a:pos x="349" y="452"/>
              </a:cxn>
              <a:cxn ang="0">
                <a:pos x="371" y="452"/>
              </a:cxn>
              <a:cxn ang="0">
                <a:pos x="389" y="447"/>
              </a:cxn>
              <a:cxn ang="0">
                <a:pos x="412" y="447"/>
              </a:cxn>
              <a:cxn ang="0">
                <a:pos x="430" y="447"/>
              </a:cxn>
              <a:cxn ang="0">
                <a:pos x="453" y="443"/>
              </a:cxn>
              <a:cxn ang="0">
                <a:pos x="471" y="443"/>
              </a:cxn>
              <a:cxn ang="0">
                <a:pos x="493" y="443"/>
              </a:cxn>
              <a:cxn ang="0">
                <a:pos x="511" y="443"/>
              </a:cxn>
              <a:cxn ang="0">
                <a:pos x="534" y="443"/>
              </a:cxn>
              <a:cxn ang="0">
                <a:pos x="552" y="443"/>
              </a:cxn>
              <a:cxn ang="0">
                <a:pos x="575" y="447"/>
              </a:cxn>
              <a:cxn ang="0">
                <a:pos x="593" y="447"/>
              </a:cxn>
              <a:cxn ang="0">
                <a:pos x="615" y="452"/>
              </a:cxn>
              <a:cxn ang="0">
                <a:pos x="633" y="456"/>
              </a:cxn>
              <a:cxn ang="0">
                <a:pos x="656" y="461"/>
              </a:cxn>
              <a:cxn ang="0">
                <a:pos x="674" y="466"/>
              </a:cxn>
              <a:cxn ang="0">
                <a:pos x="697" y="470"/>
              </a:cxn>
              <a:cxn ang="0">
                <a:pos x="715" y="475"/>
              </a:cxn>
              <a:cxn ang="0">
                <a:pos x="737" y="475"/>
              </a:cxn>
              <a:cxn ang="0">
                <a:pos x="756" y="479"/>
              </a:cxn>
              <a:cxn ang="0">
                <a:pos x="778" y="484"/>
              </a:cxn>
              <a:cxn ang="0">
                <a:pos x="796" y="484"/>
              </a:cxn>
              <a:cxn ang="0">
                <a:pos x="819" y="484"/>
              </a:cxn>
              <a:cxn ang="0">
                <a:pos x="837" y="488"/>
              </a:cxn>
              <a:cxn ang="0">
                <a:pos x="860" y="488"/>
              </a:cxn>
              <a:cxn ang="0">
                <a:pos x="878" y="488"/>
              </a:cxn>
              <a:cxn ang="0">
                <a:pos x="900" y="488"/>
              </a:cxn>
            </a:cxnLst>
            <a:rect l="0" t="0" r="r" b="b"/>
            <a:pathLst>
              <a:path w="900" h="488">
                <a:moveTo>
                  <a:pt x="0" y="0"/>
                </a:moveTo>
                <a:lnTo>
                  <a:pt x="23" y="113"/>
                </a:lnTo>
                <a:lnTo>
                  <a:pt x="46" y="194"/>
                </a:lnTo>
                <a:lnTo>
                  <a:pt x="64" y="257"/>
                </a:lnTo>
                <a:lnTo>
                  <a:pt x="86" y="303"/>
                </a:lnTo>
                <a:lnTo>
                  <a:pt x="104" y="334"/>
                </a:lnTo>
                <a:lnTo>
                  <a:pt x="127" y="362"/>
                </a:lnTo>
                <a:lnTo>
                  <a:pt x="145" y="384"/>
                </a:lnTo>
                <a:lnTo>
                  <a:pt x="168" y="402"/>
                </a:lnTo>
                <a:lnTo>
                  <a:pt x="186" y="416"/>
                </a:lnTo>
                <a:lnTo>
                  <a:pt x="208" y="425"/>
                </a:lnTo>
                <a:lnTo>
                  <a:pt x="226" y="434"/>
                </a:lnTo>
                <a:lnTo>
                  <a:pt x="249" y="443"/>
                </a:lnTo>
                <a:lnTo>
                  <a:pt x="267" y="447"/>
                </a:lnTo>
                <a:lnTo>
                  <a:pt x="290" y="447"/>
                </a:lnTo>
                <a:lnTo>
                  <a:pt x="308" y="452"/>
                </a:lnTo>
                <a:lnTo>
                  <a:pt x="330" y="452"/>
                </a:lnTo>
                <a:lnTo>
                  <a:pt x="349" y="452"/>
                </a:lnTo>
                <a:lnTo>
                  <a:pt x="371" y="452"/>
                </a:lnTo>
                <a:lnTo>
                  <a:pt x="389" y="447"/>
                </a:lnTo>
                <a:lnTo>
                  <a:pt x="412" y="447"/>
                </a:lnTo>
                <a:lnTo>
                  <a:pt x="430" y="447"/>
                </a:lnTo>
                <a:lnTo>
                  <a:pt x="453" y="443"/>
                </a:lnTo>
                <a:lnTo>
                  <a:pt x="471" y="443"/>
                </a:lnTo>
                <a:lnTo>
                  <a:pt x="493" y="443"/>
                </a:lnTo>
                <a:lnTo>
                  <a:pt x="511" y="443"/>
                </a:lnTo>
                <a:lnTo>
                  <a:pt x="534" y="443"/>
                </a:lnTo>
                <a:lnTo>
                  <a:pt x="552" y="443"/>
                </a:lnTo>
                <a:lnTo>
                  <a:pt x="575" y="447"/>
                </a:lnTo>
                <a:lnTo>
                  <a:pt x="593" y="447"/>
                </a:lnTo>
                <a:lnTo>
                  <a:pt x="615" y="452"/>
                </a:lnTo>
                <a:lnTo>
                  <a:pt x="633" y="456"/>
                </a:lnTo>
                <a:lnTo>
                  <a:pt x="656" y="461"/>
                </a:lnTo>
                <a:lnTo>
                  <a:pt x="674" y="466"/>
                </a:lnTo>
                <a:lnTo>
                  <a:pt x="697" y="470"/>
                </a:lnTo>
                <a:lnTo>
                  <a:pt x="715" y="475"/>
                </a:lnTo>
                <a:lnTo>
                  <a:pt x="737" y="475"/>
                </a:lnTo>
                <a:lnTo>
                  <a:pt x="756" y="479"/>
                </a:lnTo>
                <a:lnTo>
                  <a:pt x="778" y="484"/>
                </a:lnTo>
                <a:lnTo>
                  <a:pt x="796" y="484"/>
                </a:lnTo>
                <a:lnTo>
                  <a:pt x="819" y="484"/>
                </a:lnTo>
                <a:lnTo>
                  <a:pt x="837" y="488"/>
                </a:lnTo>
                <a:lnTo>
                  <a:pt x="860" y="488"/>
                </a:lnTo>
                <a:lnTo>
                  <a:pt x="878" y="488"/>
                </a:lnTo>
                <a:lnTo>
                  <a:pt x="900" y="488"/>
                </a:lnTo>
              </a:path>
            </a:pathLst>
          </a:custGeom>
          <a:noFill/>
          <a:ln w="19050">
            <a:solidFill>
              <a:srgbClr val="00BFB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8" name="Freeform 88"/>
          <p:cNvSpPr>
            <a:spLocks/>
          </p:cNvSpPr>
          <p:nvPr/>
        </p:nvSpPr>
        <p:spPr bwMode="auto">
          <a:xfrm>
            <a:off x="2835034" y="2319789"/>
            <a:ext cx="1841250" cy="1154070"/>
          </a:xfrm>
          <a:custGeom>
            <a:avLst/>
            <a:gdLst/>
            <a:ahLst/>
            <a:cxnLst>
              <a:cxn ang="0">
                <a:pos x="0" y="276"/>
              </a:cxn>
              <a:cxn ang="0">
                <a:pos x="23" y="230"/>
              </a:cxn>
              <a:cxn ang="0">
                <a:pos x="46" y="172"/>
              </a:cxn>
              <a:cxn ang="0">
                <a:pos x="64" y="104"/>
              </a:cxn>
              <a:cxn ang="0">
                <a:pos x="86" y="40"/>
              </a:cxn>
              <a:cxn ang="0">
                <a:pos x="104" y="0"/>
              </a:cxn>
              <a:cxn ang="0">
                <a:pos x="127" y="9"/>
              </a:cxn>
              <a:cxn ang="0">
                <a:pos x="145" y="67"/>
              </a:cxn>
              <a:cxn ang="0">
                <a:pos x="168" y="158"/>
              </a:cxn>
              <a:cxn ang="0">
                <a:pos x="186" y="244"/>
              </a:cxn>
              <a:cxn ang="0">
                <a:pos x="208" y="325"/>
              </a:cxn>
              <a:cxn ang="0">
                <a:pos x="226" y="389"/>
              </a:cxn>
              <a:cxn ang="0">
                <a:pos x="249" y="443"/>
              </a:cxn>
              <a:cxn ang="0">
                <a:pos x="267" y="484"/>
              </a:cxn>
              <a:cxn ang="0">
                <a:pos x="290" y="515"/>
              </a:cxn>
              <a:cxn ang="0">
                <a:pos x="308" y="542"/>
              </a:cxn>
              <a:cxn ang="0">
                <a:pos x="330" y="565"/>
              </a:cxn>
              <a:cxn ang="0">
                <a:pos x="349" y="579"/>
              </a:cxn>
              <a:cxn ang="0">
                <a:pos x="371" y="592"/>
              </a:cxn>
              <a:cxn ang="0">
                <a:pos x="389" y="601"/>
              </a:cxn>
              <a:cxn ang="0">
                <a:pos x="412" y="606"/>
              </a:cxn>
              <a:cxn ang="0">
                <a:pos x="430" y="610"/>
              </a:cxn>
              <a:cxn ang="0">
                <a:pos x="453" y="610"/>
              </a:cxn>
              <a:cxn ang="0">
                <a:pos x="471" y="610"/>
              </a:cxn>
              <a:cxn ang="0">
                <a:pos x="493" y="610"/>
              </a:cxn>
              <a:cxn ang="0">
                <a:pos x="511" y="610"/>
              </a:cxn>
              <a:cxn ang="0">
                <a:pos x="534" y="606"/>
              </a:cxn>
              <a:cxn ang="0">
                <a:pos x="552" y="601"/>
              </a:cxn>
              <a:cxn ang="0">
                <a:pos x="575" y="601"/>
              </a:cxn>
              <a:cxn ang="0">
                <a:pos x="593" y="597"/>
              </a:cxn>
              <a:cxn ang="0">
                <a:pos x="615" y="597"/>
              </a:cxn>
              <a:cxn ang="0">
                <a:pos x="633" y="601"/>
              </a:cxn>
              <a:cxn ang="0">
                <a:pos x="656" y="606"/>
              </a:cxn>
              <a:cxn ang="0">
                <a:pos x="674" y="610"/>
              </a:cxn>
              <a:cxn ang="0">
                <a:pos x="697" y="619"/>
              </a:cxn>
              <a:cxn ang="0">
                <a:pos x="715" y="628"/>
              </a:cxn>
              <a:cxn ang="0">
                <a:pos x="737" y="637"/>
              </a:cxn>
              <a:cxn ang="0">
                <a:pos x="756" y="646"/>
              </a:cxn>
              <a:cxn ang="0">
                <a:pos x="778" y="655"/>
              </a:cxn>
              <a:cxn ang="0">
                <a:pos x="796" y="664"/>
              </a:cxn>
              <a:cxn ang="0">
                <a:pos x="819" y="674"/>
              </a:cxn>
              <a:cxn ang="0">
                <a:pos x="837" y="678"/>
              </a:cxn>
              <a:cxn ang="0">
                <a:pos x="860" y="683"/>
              </a:cxn>
              <a:cxn ang="0">
                <a:pos x="878" y="687"/>
              </a:cxn>
              <a:cxn ang="0">
                <a:pos x="900" y="692"/>
              </a:cxn>
            </a:cxnLst>
            <a:rect l="0" t="0" r="r" b="b"/>
            <a:pathLst>
              <a:path w="900" h="692">
                <a:moveTo>
                  <a:pt x="0" y="276"/>
                </a:moveTo>
                <a:lnTo>
                  <a:pt x="23" y="230"/>
                </a:lnTo>
                <a:lnTo>
                  <a:pt x="46" y="172"/>
                </a:lnTo>
                <a:lnTo>
                  <a:pt x="64" y="104"/>
                </a:lnTo>
                <a:lnTo>
                  <a:pt x="86" y="40"/>
                </a:lnTo>
                <a:lnTo>
                  <a:pt x="104" y="0"/>
                </a:lnTo>
                <a:lnTo>
                  <a:pt x="127" y="9"/>
                </a:lnTo>
                <a:lnTo>
                  <a:pt x="145" y="67"/>
                </a:lnTo>
                <a:lnTo>
                  <a:pt x="168" y="158"/>
                </a:lnTo>
                <a:lnTo>
                  <a:pt x="186" y="244"/>
                </a:lnTo>
                <a:lnTo>
                  <a:pt x="208" y="325"/>
                </a:lnTo>
                <a:lnTo>
                  <a:pt x="226" y="389"/>
                </a:lnTo>
                <a:lnTo>
                  <a:pt x="249" y="443"/>
                </a:lnTo>
                <a:lnTo>
                  <a:pt x="267" y="484"/>
                </a:lnTo>
                <a:lnTo>
                  <a:pt x="290" y="515"/>
                </a:lnTo>
                <a:lnTo>
                  <a:pt x="308" y="542"/>
                </a:lnTo>
                <a:lnTo>
                  <a:pt x="330" y="565"/>
                </a:lnTo>
                <a:lnTo>
                  <a:pt x="349" y="579"/>
                </a:lnTo>
                <a:lnTo>
                  <a:pt x="371" y="592"/>
                </a:lnTo>
                <a:lnTo>
                  <a:pt x="389" y="601"/>
                </a:lnTo>
                <a:lnTo>
                  <a:pt x="412" y="606"/>
                </a:lnTo>
                <a:lnTo>
                  <a:pt x="430" y="610"/>
                </a:lnTo>
                <a:lnTo>
                  <a:pt x="453" y="610"/>
                </a:lnTo>
                <a:lnTo>
                  <a:pt x="471" y="610"/>
                </a:lnTo>
                <a:lnTo>
                  <a:pt x="493" y="610"/>
                </a:lnTo>
                <a:lnTo>
                  <a:pt x="511" y="610"/>
                </a:lnTo>
                <a:lnTo>
                  <a:pt x="534" y="606"/>
                </a:lnTo>
                <a:lnTo>
                  <a:pt x="552" y="601"/>
                </a:lnTo>
                <a:lnTo>
                  <a:pt x="575" y="601"/>
                </a:lnTo>
                <a:lnTo>
                  <a:pt x="593" y="597"/>
                </a:lnTo>
                <a:lnTo>
                  <a:pt x="615" y="597"/>
                </a:lnTo>
                <a:lnTo>
                  <a:pt x="633" y="601"/>
                </a:lnTo>
                <a:lnTo>
                  <a:pt x="656" y="606"/>
                </a:lnTo>
                <a:lnTo>
                  <a:pt x="674" y="610"/>
                </a:lnTo>
                <a:lnTo>
                  <a:pt x="697" y="619"/>
                </a:lnTo>
                <a:lnTo>
                  <a:pt x="715" y="628"/>
                </a:lnTo>
                <a:lnTo>
                  <a:pt x="737" y="637"/>
                </a:lnTo>
                <a:lnTo>
                  <a:pt x="756" y="646"/>
                </a:lnTo>
                <a:lnTo>
                  <a:pt x="778" y="655"/>
                </a:lnTo>
                <a:lnTo>
                  <a:pt x="796" y="664"/>
                </a:lnTo>
                <a:lnTo>
                  <a:pt x="819" y="674"/>
                </a:lnTo>
                <a:lnTo>
                  <a:pt x="837" y="678"/>
                </a:lnTo>
                <a:lnTo>
                  <a:pt x="860" y="683"/>
                </a:lnTo>
                <a:lnTo>
                  <a:pt x="878" y="687"/>
                </a:lnTo>
                <a:lnTo>
                  <a:pt x="900" y="692"/>
                </a:lnTo>
              </a:path>
            </a:pathLst>
          </a:custGeom>
          <a:noFill/>
          <a:ln w="19050">
            <a:solidFill>
              <a:srgbClr val="BF00B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9" name="Freeform 89"/>
          <p:cNvSpPr>
            <a:spLocks/>
          </p:cNvSpPr>
          <p:nvPr/>
        </p:nvSpPr>
        <p:spPr bwMode="auto">
          <a:xfrm>
            <a:off x="2835034" y="3638964"/>
            <a:ext cx="1841250" cy="13675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18"/>
              </a:cxn>
              <a:cxn ang="0">
                <a:pos x="46" y="27"/>
              </a:cxn>
              <a:cxn ang="0">
                <a:pos x="64" y="32"/>
              </a:cxn>
              <a:cxn ang="0">
                <a:pos x="86" y="32"/>
              </a:cxn>
              <a:cxn ang="0">
                <a:pos x="104" y="36"/>
              </a:cxn>
              <a:cxn ang="0">
                <a:pos x="127" y="41"/>
              </a:cxn>
              <a:cxn ang="0">
                <a:pos x="145" y="45"/>
              </a:cxn>
              <a:cxn ang="0">
                <a:pos x="168" y="54"/>
              </a:cxn>
              <a:cxn ang="0">
                <a:pos x="186" y="59"/>
              </a:cxn>
              <a:cxn ang="0">
                <a:pos x="208" y="63"/>
              </a:cxn>
              <a:cxn ang="0">
                <a:pos x="226" y="68"/>
              </a:cxn>
              <a:cxn ang="0">
                <a:pos x="249" y="68"/>
              </a:cxn>
              <a:cxn ang="0">
                <a:pos x="267" y="68"/>
              </a:cxn>
              <a:cxn ang="0">
                <a:pos x="290" y="68"/>
              </a:cxn>
              <a:cxn ang="0">
                <a:pos x="308" y="73"/>
              </a:cxn>
              <a:cxn ang="0">
                <a:pos x="330" y="73"/>
              </a:cxn>
              <a:cxn ang="0">
                <a:pos x="349" y="68"/>
              </a:cxn>
              <a:cxn ang="0">
                <a:pos x="371" y="68"/>
              </a:cxn>
              <a:cxn ang="0">
                <a:pos x="389" y="68"/>
              </a:cxn>
              <a:cxn ang="0">
                <a:pos x="412" y="68"/>
              </a:cxn>
              <a:cxn ang="0">
                <a:pos x="430" y="63"/>
              </a:cxn>
              <a:cxn ang="0">
                <a:pos x="453" y="63"/>
              </a:cxn>
              <a:cxn ang="0">
                <a:pos x="471" y="59"/>
              </a:cxn>
              <a:cxn ang="0">
                <a:pos x="493" y="59"/>
              </a:cxn>
              <a:cxn ang="0">
                <a:pos x="511" y="54"/>
              </a:cxn>
              <a:cxn ang="0">
                <a:pos x="534" y="50"/>
              </a:cxn>
              <a:cxn ang="0">
                <a:pos x="552" y="45"/>
              </a:cxn>
              <a:cxn ang="0">
                <a:pos x="575" y="41"/>
              </a:cxn>
              <a:cxn ang="0">
                <a:pos x="593" y="36"/>
              </a:cxn>
              <a:cxn ang="0">
                <a:pos x="615" y="32"/>
              </a:cxn>
              <a:cxn ang="0">
                <a:pos x="633" y="27"/>
              </a:cxn>
              <a:cxn ang="0">
                <a:pos x="656" y="23"/>
              </a:cxn>
              <a:cxn ang="0">
                <a:pos x="674" y="23"/>
              </a:cxn>
              <a:cxn ang="0">
                <a:pos x="697" y="27"/>
              </a:cxn>
              <a:cxn ang="0">
                <a:pos x="715" y="32"/>
              </a:cxn>
              <a:cxn ang="0">
                <a:pos x="737" y="36"/>
              </a:cxn>
              <a:cxn ang="0">
                <a:pos x="756" y="41"/>
              </a:cxn>
              <a:cxn ang="0">
                <a:pos x="778" y="45"/>
              </a:cxn>
              <a:cxn ang="0">
                <a:pos x="796" y="50"/>
              </a:cxn>
              <a:cxn ang="0">
                <a:pos x="819" y="59"/>
              </a:cxn>
              <a:cxn ang="0">
                <a:pos x="837" y="63"/>
              </a:cxn>
              <a:cxn ang="0">
                <a:pos x="860" y="68"/>
              </a:cxn>
              <a:cxn ang="0">
                <a:pos x="878" y="77"/>
              </a:cxn>
              <a:cxn ang="0">
                <a:pos x="900" y="82"/>
              </a:cxn>
            </a:cxnLst>
            <a:rect l="0" t="0" r="r" b="b"/>
            <a:pathLst>
              <a:path w="900" h="82">
                <a:moveTo>
                  <a:pt x="0" y="0"/>
                </a:moveTo>
                <a:lnTo>
                  <a:pt x="23" y="18"/>
                </a:lnTo>
                <a:lnTo>
                  <a:pt x="46" y="27"/>
                </a:lnTo>
                <a:lnTo>
                  <a:pt x="64" y="32"/>
                </a:lnTo>
                <a:lnTo>
                  <a:pt x="86" y="32"/>
                </a:lnTo>
                <a:lnTo>
                  <a:pt x="104" y="36"/>
                </a:lnTo>
                <a:lnTo>
                  <a:pt x="127" y="41"/>
                </a:lnTo>
                <a:lnTo>
                  <a:pt x="145" y="45"/>
                </a:lnTo>
                <a:lnTo>
                  <a:pt x="168" y="54"/>
                </a:lnTo>
                <a:lnTo>
                  <a:pt x="186" y="59"/>
                </a:lnTo>
                <a:lnTo>
                  <a:pt x="208" y="63"/>
                </a:lnTo>
                <a:lnTo>
                  <a:pt x="226" y="68"/>
                </a:lnTo>
                <a:lnTo>
                  <a:pt x="249" y="68"/>
                </a:lnTo>
                <a:lnTo>
                  <a:pt x="267" y="68"/>
                </a:lnTo>
                <a:lnTo>
                  <a:pt x="290" y="68"/>
                </a:lnTo>
                <a:lnTo>
                  <a:pt x="308" y="73"/>
                </a:lnTo>
                <a:lnTo>
                  <a:pt x="330" y="73"/>
                </a:lnTo>
                <a:lnTo>
                  <a:pt x="349" y="68"/>
                </a:lnTo>
                <a:lnTo>
                  <a:pt x="371" y="68"/>
                </a:lnTo>
                <a:lnTo>
                  <a:pt x="389" y="68"/>
                </a:lnTo>
                <a:lnTo>
                  <a:pt x="412" y="68"/>
                </a:lnTo>
                <a:lnTo>
                  <a:pt x="430" y="63"/>
                </a:lnTo>
                <a:lnTo>
                  <a:pt x="453" y="63"/>
                </a:lnTo>
                <a:lnTo>
                  <a:pt x="471" y="59"/>
                </a:lnTo>
                <a:lnTo>
                  <a:pt x="493" y="59"/>
                </a:lnTo>
                <a:lnTo>
                  <a:pt x="511" y="54"/>
                </a:lnTo>
                <a:lnTo>
                  <a:pt x="534" y="50"/>
                </a:lnTo>
                <a:lnTo>
                  <a:pt x="552" y="45"/>
                </a:lnTo>
                <a:lnTo>
                  <a:pt x="575" y="41"/>
                </a:lnTo>
                <a:lnTo>
                  <a:pt x="593" y="36"/>
                </a:lnTo>
                <a:lnTo>
                  <a:pt x="615" y="32"/>
                </a:lnTo>
                <a:lnTo>
                  <a:pt x="633" y="27"/>
                </a:lnTo>
                <a:lnTo>
                  <a:pt x="656" y="23"/>
                </a:lnTo>
                <a:lnTo>
                  <a:pt x="674" y="23"/>
                </a:lnTo>
                <a:lnTo>
                  <a:pt x="697" y="27"/>
                </a:lnTo>
                <a:lnTo>
                  <a:pt x="715" y="32"/>
                </a:lnTo>
                <a:lnTo>
                  <a:pt x="737" y="36"/>
                </a:lnTo>
                <a:lnTo>
                  <a:pt x="756" y="41"/>
                </a:lnTo>
                <a:lnTo>
                  <a:pt x="778" y="45"/>
                </a:lnTo>
                <a:lnTo>
                  <a:pt x="796" y="50"/>
                </a:lnTo>
                <a:lnTo>
                  <a:pt x="819" y="59"/>
                </a:lnTo>
                <a:lnTo>
                  <a:pt x="837" y="63"/>
                </a:lnTo>
                <a:lnTo>
                  <a:pt x="860" y="68"/>
                </a:lnTo>
                <a:lnTo>
                  <a:pt x="878" y="77"/>
                </a:lnTo>
                <a:lnTo>
                  <a:pt x="900" y="82"/>
                </a:lnTo>
              </a:path>
            </a:pathLst>
          </a:custGeom>
          <a:noFill/>
          <a:ln w="19050">
            <a:solidFill>
              <a:srgbClr val="BFBF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0" name="Freeform 90"/>
          <p:cNvSpPr>
            <a:spLocks/>
          </p:cNvSpPr>
          <p:nvPr/>
        </p:nvSpPr>
        <p:spPr bwMode="auto">
          <a:xfrm>
            <a:off x="2835034" y="3638964"/>
            <a:ext cx="1841250" cy="13675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18"/>
              </a:cxn>
              <a:cxn ang="0">
                <a:pos x="46" y="27"/>
              </a:cxn>
              <a:cxn ang="0">
                <a:pos x="64" y="32"/>
              </a:cxn>
              <a:cxn ang="0">
                <a:pos x="86" y="32"/>
              </a:cxn>
              <a:cxn ang="0">
                <a:pos x="104" y="36"/>
              </a:cxn>
              <a:cxn ang="0">
                <a:pos x="127" y="41"/>
              </a:cxn>
              <a:cxn ang="0">
                <a:pos x="145" y="45"/>
              </a:cxn>
              <a:cxn ang="0">
                <a:pos x="168" y="54"/>
              </a:cxn>
              <a:cxn ang="0">
                <a:pos x="186" y="59"/>
              </a:cxn>
              <a:cxn ang="0">
                <a:pos x="208" y="63"/>
              </a:cxn>
              <a:cxn ang="0">
                <a:pos x="226" y="68"/>
              </a:cxn>
              <a:cxn ang="0">
                <a:pos x="249" y="68"/>
              </a:cxn>
              <a:cxn ang="0">
                <a:pos x="267" y="68"/>
              </a:cxn>
              <a:cxn ang="0">
                <a:pos x="290" y="68"/>
              </a:cxn>
              <a:cxn ang="0">
                <a:pos x="308" y="73"/>
              </a:cxn>
              <a:cxn ang="0">
                <a:pos x="330" y="73"/>
              </a:cxn>
              <a:cxn ang="0">
                <a:pos x="349" y="68"/>
              </a:cxn>
              <a:cxn ang="0">
                <a:pos x="371" y="68"/>
              </a:cxn>
              <a:cxn ang="0">
                <a:pos x="389" y="68"/>
              </a:cxn>
              <a:cxn ang="0">
                <a:pos x="412" y="68"/>
              </a:cxn>
              <a:cxn ang="0">
                <a:pos x="430" y="63"/>
              </a:cxn>
              <a:cxn ang="0">
                <a:pos x="453" y="63"/>
              </a:cxn>
              <a:cxn ang="0">
                <a:pos x="471" y="59"/>
              </a:cxn>
              <a:cxn ang="0">
                <a:pos x="493" y="59"/>
              </a:cxn>
              <a:cxn ang="0">
                <a:pos x="511" y="54"/>
              </a:cxn>
              <a:cxn ang="0">
                <a:pos x="534" y="50"/>
              </a:cxn>
              <a:cxn ang="0">
                <a:pos x="552" y="45"/>
              </a:cxn>
              <a:cxn ang="0">
                <a:pos x="575" y="41"/>
              </a:cxn>
              <a:cxn ang="0">
                <a:pos x="593" y="36"/>
              </a:cxn>
              <a:cxn ang="0">
                <a:pos x="615" y="32"/>
              </a:cxn>
              <a:cxn ang="0">
                <a:pos x="633" y="27"/>
              </a:cxn>
              <a:cxn ang="0">
                <a:pos x="656" y="23"/>
              </a:cxn>
              <a:cxn ang="0">
                <a:pos x="674" y="23"/>
              </a:cxn>
              <a:cxn ang="0">
                <a:pos x="697" y="27"/>
              </a:cxn>
              <a:cxn ang="0">
                <a:pos x="715" y="32"/>
              </a:cxn>
              <a:cxn ang="0">
                <a:pos x="737" y="36"/>
              </a:cxn>
              <a:cxn ang="0">
                <a:pos x="756" y="41"/>
              </a:cxn>
              <a:cxn ang="0">
                <a:pos x="778" y="45"/>
              </a:cxn>
              <a:cxn ang="0">
                <a:pos x="796" y="50"/>
              </a:cxn>
              <a:cxn ang="0">
                <a:pos x="819" y="59"/>
              </a:cxn>
              <a:cxn ang="0">
                <a:pos x="837" y="63"/>
              </a:cxn>
              <a:cxn ang="0">
                <a:pos x="860" y="68"/>
              </a:cxn>
              <a:cxn ang="0">
                <a:pos x="878" y="77"/>
              </a:cxn>
              <a:cxn ang="0">
                <a:pos x="900" y="82"/>
              </a:cxn>
            </a:cxnLst>
            <a:rect l="0" t="0" r="r" b="b"/>
            <a:pathLst>
              <a:path w="900" h="82">
                <a:moveTo>
                  <a:pt x="0" y="0"/>
                </a:moveTo>
                <a:lnTo>
                  <a:pt x="23" y="18"/>
                </a:lnTo>
                <a:lnTo>
                  <a:pt x="46" y="27"/>
                </a:lnTo>
                <a:lnTo>
                  <a:pt x="64" y="32"/>
                </a:lnTo>
                <a:lnTo>
                  <a:pt x="86" y="32"/>
                </a:lnTo>
                <a:lnTo>
                  <a:pt x="104" y="36"/>
                </a:lnTo>
                <a:lnTo>
                  <a:pt x="127" y="41"/>
                </a:lnTo>
                <a:lnTo>
                  <a:pt x="145" y="45"/>
                </a:lnTo>
                <a:lnTo>
                  <a:pt x="168" y="54"/>
                </a:lnTo>
                <a:lnTo>
                  <a:pt x="186" y="59"/>
                </a:lnTo>
                <a:lnTo>
                  <a:pt x="208" y="63"/>
                </a:lnTo>
                <a:lnTo>
                  <a:pt x="226" y="68"/>
                </a:lnTo>
                <a:lnTo>
                  <a:pt x="249" y="68"/>
                </a:lnTo>
                <a:lnTo>
                  <a:pt x="267" y="68"/>
                </a:lnTo>
                <a:lnTo>
                  <a:pt x="290" y="68"/>
                </a:lnTo>
                <a:lnTo>
                  <a:pt x="308" y="73"/>
                </a:lnTo>
                <a:lnTo>
                  <a:pt x="330" y="73"/>
                </a:lnTo>
                <a:lnTo>
                  <a:pt x="349" y="68"/>
                </a:lnTo>
                <a:lnTo>
                  <a:pt x="371" y="68"/>
                </a:lnTo>
                <a:lnTo>
                  <a:pt x="389" y="68"/>
                </a:lnTo>
                <a:lnTo>
                  <a:pt x="412" y="68"/>
                </a:lnTo>
                <a:lnTo>
                  <a:pt x="430" y="63"/>
                </a:lnTo>
                <a:lnTo>
                  <a:pt x="453" y="63"/>
                </a:lnTo>
                <a:lnTo>
                  <a:pt x="471" y="59"/>
                </a:lnTo>
                <a:lnTo>
                  <a:pt x="493" y="59"/>
                </a:lnTo>
                <a:lnTo>
                  <a:pt x="511" y="54"/>
                </a:lnTo>
                <a:lnTo>
                  <a:pt x="534" y="50"/>
                </a:lnTo>
                <a:lnTo>
                  <a:pt x="552" y="45"/>
                </a:lnTo>
                <a:lnTo>
                  <a:pt x="575" y="41"/>
                </a:lnTo>
                <a:lnTo>
                  <a:pt x="593" y="36"/>
                </a:lnTo>
                <a:lnTo>
                  <a:pt x="615" y="32"/>
                </a:lnTo>
                <a:lnTo>
                  <a:pt x="633" y="27"/>
                </a:lnTo>
                <a:lnTo>
                  <a:pt x="656" y="23"/>
                </a:lnTo>
                <a:lnTo>
                  <a:pt x="674" y="23"/>
                </a:lnTo>
                <a:lnTo>
                  <a:pt x="697" y="27"/>
                </a:lnTo>
                <a:lnTo>
                  <a:pt x="715" y="32"/>
                </a:lnTo>
                <a:lnTo>
                  <a:pt x="737" y="36"/>
                </a:lnTo>
                <a:lnTo>
                  <a:pt x="756" y="41"/>
                </a:lnTo>
                <a:lnTo>
                  <a:pt x="778" y="45"/>
                </a:lnTo>
                <a:lnTo>
                  <a:pt x="796" y="50"/>
                </a:lnTo>
                <a:lnTo>
                  <a:pt x="819" y="59"/>
                </a:lnTo>
                <a:lnTo>
                  <a:pt x="837" y="63"/>
                </a:lnTo>
                <a:lnTo>
                  <a:pt x="860" y="68"/>
                </a:lnTo>
                <a:lnTo>
                  <a:pt x="878" y="77"/>
                </a:lnTo>
                <a:lnTo>
                  <a:pt x="900" y="82"/>
                </a:lnTo>
              </a:path>
            </a:pathLst>
          </a:custGeom>
          <a:noFill/>
          <a:ln w="19050">
            <a:solidFill>
              <a:srgbClr val="3F3F3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1" name="Freeform 91"/>
          <p:cNvSpPr>
            <a:spLocks/>
          </p:cNvSpPr>
          <p:nvPr/>
        </p:nvSpPr>
        <p:spPr bwMode="auto">
          <a:xfrm>
            <a:off x="2835034" y="2364817"/>
            <a:ext cx="1841250" cy="107068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158"/>
              </a:cxn>
              <a:cxn ang="0">
                <a:pos x="46" y="267"/>
              </a:cxn>
              <a:cxn ang="0">
                <a:pos x="64" y="344"/>
              </a:cxn>
              <a:cxn ang="0">
                <a:pos x="86" y="402"/>
              </a:cxn>
              <a:cxn ang="0">
                <a:pos x="104" y="448"/>
              </a:cxn>
              <a:cxn ang="0">
                <a:pos x="127" y="479"/>
              </a:cxn>
              <a:cxn ang="0">
                <a:pos x="145" y="506"/>
              </a:cxn>
              <a:cxn ang="0">
                <a:pos x="168" y="533"/>
              </a:cxn>
              <a:cxn ang="0">
                <a:pos x="186" y="552"/>
              </a:cxn>
              <a:cxn ang="0">
                <a:pos x="208" y="565"/>
              </a:cxn>
              <a:cxn ang="0">
                <a:pos x="226" y="583"/>
              </a:cxn>
              <a:cxn ang="0">
                <a:pos x="249" y="592"/>
              </a:cxn>
              <a:cxn ang="0">
                <a:pos x="267" y="601"/>
              </a:cxn>
              <a:cxn ang="0">
                <a:pos x="290" y="610"/>
              </a:cxn>
              <a:cxn ang="0">
                <a:pos x="308" y="615"/>
              </a:cxn>
              <a:cxn ang="0">
                <a:pos x="330" y="619"/>
              </a:cxn>
              <a:cxn ang="0">
                <a:pos x="349" y="624"/>
              </a:cxn>
              <a:cxn ang="0">
                <a:pos x="371" y="628"/>
              </a:cxn>
              <a:cxn ang="0">
                <a:pos x="389" y="633"/>
              </a:cxn>
              <a:cxn ang="0">
                <a:pos x="412" y="633"/>
              </a:cxn>
              <a:cxn ang="0">
                <a:pos x="430" y="633"/>
              </a:cxn>
              <a:cxn ang="0">
                <a:pos x="453" y="633"/>
              </a:cxn>
              <a:cxn ang="0">
                <a:pos x="471" y="633"/>
              </a:cxn>
              <a:cxn ang="0">
                <a:pos x="493" y="633"/>
              </a:cxn>
              <a:cxn ang="0">
                <a:pos x="511" y="633"/>
              </a:cxn>
              <a:cxn ang="0">
                <a:pos x="534" y="633"/>
              </a:cxn>
              <a:cxn ang="0">
                <a:pos x="552" y="633"/>
              </a:cxn>
              <a:cxn ang="0">
                <a:pos x="575" y="633"/>
              </a:cxn>
              <a:cxn ang="0">
                <a:pos x="593" y="633"/>
              </a:cxn>
              <a:cxn ang="0">
                <a:pos x="615" y="633"/>
              </a:cxn>
              <a:cxn ang="0">
                <a:pos x="633" y="633"/>
              </a:cxn>
              <a:cxn ang="0">
                <a:pos x="656" y="633"/>
              </a:cxn>
              <a:cxn ang="0">
                <a:pos x="674" y="633"/>
              </a:cxn>
              <a:cxn ang="0">
                <a:pos x="697" y="633"/>
              </a:cxn>
              <a:cxn ang="0">
                <a:pos x="715" y="633"/>
              </a:cxn>
              <a:cxn ang="0">
                <a:pos x="737" y="637"/>
              </a:cxn>
              <a:cxn ang="0">
                <a:pos x="756" y="637"/>
              </a:cxn>
              <a:cxn ang="0">
                <a:pos x="778" y="637"/>
              </a:cxn>
              <a:cxn ang="0">
                <a:pos x="796" y="637"/>
              </a:cxn>
              <a:cxn ang="0">
                <a:pos x="819" y="642"/>
              </a:cxn>
              <a:cxn ang="0">
                <a:pos x="837" y="642"/>
              </a:cxn>
              <a:cxn ang="0">
                <a:pos x="860" y="637"/>
              </a:cxn>
              <a:cxn ang="0">
                <a:pos x="878" y="637"/>
              </a:cxn>
              <a:cxn ang="0">
                <a:pos x="900" y="637"/>
              </a:cxn>
            </a:cxnLst>
            <a:rect l="0" t="0" r="r" b="b"/>
            <a:pathLst>
              <a:path w="900" h="642">
                <a:moveTo>
                  <a:pt x="0" y="0"/>
                </a:moveTo>
                <a:lnTo>
                  <a:pt x="23" y="158"/>
                </a:lnTo>
                <a:lnTo>
                  <a:pt x="46" y="267"/>
                </a:lnTo>
                <a:lnTo>
                  <a:pt x="64" y="344"/>
                </a:lnTo>
                <a:lnTo>
                  <a:pt x="86" y="402"/>
                </a:lnTo>
                <a:lnTo>
                  <a:pt x="104" y="448"/>
                </a:lnTo>
                <a:lnTo>
                  <a:pt x="127" y="479"/>
                </a:lnTo>
                <a:lnTo>
                  <a:pt x="145" y="506"/>
                </a:lnTo>
                <a:lnTo>
                  <a:pt x="168" y="533"/>
                </a:lnTo>
                <a:lnTo>
                  <a:pt x="186" y="552"/>
                </a:lnTo>
                <a:lnTo>
                  <a:pt x="208" y="565"/>
                </a:lnTo>
                <a:lnTo>
                  <a:pt x="226" y="583"/>
                </a:lnTo>
                <a:lnTo>
                  <a:pt x="249" y="592"/>
                </a:lnTo>
                <a:lnTo>
                  <a:pt x="267" y="601"/>
                </a:lnTo>
                <a:lnTo>
                  <a:pt x="290" y="610"/>
                </a:lnTo>
                <a:lnTo>
                  <a:pt x="308" y="615"/>
                </a:lnTo>
                <a:lnTo>
                  <a:pt x="330" y="619"/>
                </a:lnTo>
                <a:lnTo>
                  <a:pt x="349" y="624"/>
                </a:lnTo>
                <a:lnTo>
                  <a:pt x="371" y="628"/>
                </a:lnTo>
                <a:lnTo>
                  <a:pt x="389" y="633"/>
                </a:lnTo>
                <a:lnTo>
                  <a:pt x="412" y="633"/>
                </a:lnTo>
                <a:lnTo>
                  <a:pt x="430" y="633"/>
                </a:lnTo>
                <a:lnTo>
                  <a:pt x="453" y="633"/>
                </a:lnTo>
                <a:lnTo>
                  <a:pt x="471" y="633"/>
                </a:lnTo>
                <a:lnTo>
                  <a:pt x="493" y="633"/>
                </a:lnTo>
                <a:lnTo>
                  <a:pt x="511" y="633"/>
                </a:lnTo>
                <a:lnTo>
                  <a:pt x="534" y="633"/>
                </a:lnTo>
                <a:lnTo>
                  <a:pt x="552" y="633"/>
                </a:lnTo>
                <a:lnTo>
                  <a:pt x="575" y="633"/>
                </a:lnTo>
                <a:lnTo>
                  <a:pt x="593" y="633"/>
                </a:lnTo>
                <a:lnTo>
                  <a:pt x="615" y="633"/>
                </a:lnTo>
                <a:lnTo>
                  <a:pt x="633" y="633"/>
                </a:lnTo>
                <a:lnTo>
                  <a:pt x="656" y="633"/>
                </a:lnTo>
                <a:lnTo>
                  <a:pt x="674" y="633"/>
                </a:lnTo>
                <a:lnTo>
                  <a:pt x="697" y="633"/>
                </a:lnTo>
                <a:lnTo>
                  <a:pt x="715" y="633"/>
                </a:lnTo>
                <a:lnTo>
                  <a:pt x="737" y="637"/>
                </a:lnTo>
                <a:lnTo>
                  <a:pt x="756" y="637"/>
                </a:lnTo>
                <a:lnTo>
                  <a:pt x="778" y="637"/>
                </a:lnTo>
                <a:lnTo>
                  <a:pt x="796" y="637"/>
                </a:lnTo>
                <a:lnTo>
                  <a:pt x="819" y="642"/>
                </a:lnTo>
                <a:lnTo>
                  <a:pt x="837" y="642"/>
                </a:lnTo>
                <a:lnTo>
                  <a:pt x="860" y="637"/>
                </a:lnTo>
                <a:lnTo>
                  <a:pt x="878" y="637"/>
                </a:lnTo>
                <a:lnTo>
                  <a:pt x="900" y="637"/>
                </a:lnTo>
              </a:path>
            </a:pathLst>
          </a:custGeom>
          <a:noFill/>
          <a:ln w="190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2" name="Freeform 92"/>
          <p:cNvSpPr>
            <a:spLocks/>
          </p:cNvSpPr>
          <p:nvPr/>
        </p:nvSpPr>
        <p:spPr bwMode="auto">
          <a:xfrm>
            <a:off x="2835034" y="1632684"/>
            <a:ext cx="1841250" cy="183283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145"/>
              </a:cxn>
              <a:cxn ang="0">
                <a:pos x="46" y="294"/>
              </a:cxn>
              <a:cxn ang="0">
                <a:pos x="64" y="430"/>
              </a:cxn>
              <a:cxn ang="0">
                <a:pos x="86" y="547"/>
              </a:cxn>
              <a:cxn ang="0">
                <a:pos x="104" y="647"/>
              </a:cxn>
              <a:cxn ang="0">
                <a:pos x="127" y="728"/>
              </a:cxn>
              <a:cxn ang="0">
                <a:pos x="145" y="792"/>
              </a:cxn>
              <a:cxn ang="0">
                <a:pos x="168" y="850"/>
              </a:cxn>
              <a:cxn ang="0">
                <a:pos x="186" y="891"/>
              </a:cxn>
              <a:cxn ang="0">
                <a:pos x="208" y="927"/>
              </a:cxn>
              <a:cxn ang="0">
                <a:pos x="226" y="959"/>
              </a:cxn>
              <a:cxn ang="0">
                <a:pos x="249" y="986"/>
              </a:cxn>
              <a:cxn ang="0">
                <a:pos x="267" y="1004"/>
              </a:cxn>
              <a:cxn ang="0">
                <a:pos x="290" y="1022"/>
              </a:cxn>
              <a:cxn ang="0">
                <a:pos x="308" y="1036"/>
              </a:cxn>
              <a:cxn ang="0">
                <a:pos x="330" y="1045"/>
              </a:cxn>
              <a:cxn ang="0">
                <a:pos x="349" y="1054"/>
              </a:cxn>
              <a:cxn ang="0">
                <a:pos x="371" y="1063"/>
              </a:cxn>
              <a:cxn ang="0">
                <a:pos x="389" y="1067"/>
              </a:cxn>
              <a:cxn ang="0">
                <a:pos x="412" y="1072"/>
              </a:cxn>
              <a:cxn ang="0">
                <a:pos x="430" y="1072"/>
              </a:cxn>
              <a:cxn ang="0">
                <a:pos x="453" y="1076"/>
              </a:cxn>
              <a:cxn ang="0">
                <a:pos x="471" y="1072"/>
              </a:cxn>
              <a:cxn ang="0">
                <a:pos x="493" y="1072"/>
              </a:cxn>
              <a:cxn ang="0">
                <a:pos x="511" y="1072"/>
              </a:cxn>
              <a:cxn ang="0">
                <a:pos x="534" y="1067"/>
              </a:cxn>
              <a:cxn ang="0">
                <a:pos x="552" y="1063"/>
              </a:cxn>
              <a:cxn ang="0">
                <a:pos x="575" y="1058"/>
              </a:cxn>
              <a:cxn ang="0">
                <a:pos x="593" y="1054"/>
              </a:cxn>
              <a:cxn ang="0">
                <a:pos x="615" y="1054"/>
              </a:cxn>
              <a:cxn ang="0">
                <a:pos x="633" y="1049"/>
              </a:cxn>
              <a:cxn ang="0">
                <a:pos x="656" y="1045"/>
              </a:cxn>
              <a:cxn ang="0">
                <a:pos x="674" y="1045"/>
              </a:cxn>
              <a:cxn ang="0">
                <a:pos x="697" y="1049"/>
              </a:cxn>
              <a:cxn ang="0">
                <a:pos x="715" y="1049"/>
              </a:cxn>
              <a:cxn ang="0">
                <a:pos x="737" y="1054"/>
              </a:cxn>
              <a:cxn ang="0">
                <a:pos x="756" y="1058"/>
              </a:cxn>
              <a:cxn ang="0">
                <a:pos x="778" y="1067"/>
              </a:cxn>
              <a:cxn ang="0">
                <a:pos x="796" y="1072"/>
              </a:cxn>
              <a:cxn ang="0">
                <a:pos x="819" y="1076"/>
              </a:cxn>
              <a:cxn ang="0">
                <a:pos x="837" y="1086"/>
              </a:cxn>
              <a:cxn ang="0">
                <a:pos x="860" y="1090"/>
              </a:cxn>
              <a:cxn ang="0">
                <a:pos x="878" y="1095"/>
              </a:cxn>
              <a:cxn ang="0">
                <a:pos x="900" y="1099"/>
              </a:cxn>
            </a:cxnLst>
            <a:rect l="0" t="0" r="r" b="b"/>
            <a:pathLst>
              <a:path w="900" h="1099">
                <a:moveTo>
                  <a:pt x="0" y="0"/>
                </a:moveTo>
                <a:lnTo>
                  <a:pt x="23" y="145"/>
                </a:lnTo>
                <a:lnTo>
                  <a:pt x="46" y="294"/>
                </a:lnTo>
                <a:lnTo>
                  <a:pt x="64" y="430"/>
                </a:lnTo>
                <a:lnTo>
                  <a:pt x="86" y="547"/>
                </a:lnTo>
                <a:lnTo>
                  <a:pt x="104" y="647"/>
                </a:lnTo>
                <a:lnTo>
                  <a:pt x="127" y="728"/>
                </a:lnTo>
                <a:lnTo>
                  <a:pt x="145" y="792"/>
                </a:lnTo>
                <a:lnTo>
                  <a:pt x="168" y="850"/>
                </a:lnTo>
                <a:lnTo>
                  <a:pt x="186" y="891"/>
                </a:lnTo>
                <a:lnTo>
                  <a:pt x="208" y="927"/>
                </a:lnTo>
                <a:lnTo>
                  <a:pt x="226" y="959"/>
                </a:lnTo>
                <a:lnTo>
                  <a:pt x="249" y="986"/>
                </a:lnTo>
                <a:lnTo>
                  <a:pt x="267" y="1004"/>
                </a:lnTo>
                <a:lnTo>
                  <a:pt x="290" y="1022"/>
                </a:lnTo>
                <a:lnTo>
                  <a:pt x="308" y="1036"/>
                </a:lnTo>
                <a:lnTo>
                  <a:pt x="330" y="1045"/>
                </a:lnTo>
                <a:lnTo>
                  <a:pt x="349" y="1054"/>
                </a:lnTo>
                <a:lnTo>
                  <a:pt x="371" y="1063"/>
                </a:lnTo>
                <a:lnTo>
                  <a:pt x="389" y="1067"/>
                </a:lnTo>
                <a:lnTo>
                  <a:pt x="412" y="1072"/>
                </a:lnTo>
                <a:lnTo>
                  <a:pt x="430" y="1072"/>
                </a:lnTo>
                <a:lnTo>
                  <a:pt x="453" y="1076"/>
                </a:lnTo>
                <a:lnTo>
                  <a:pt x="471" y="1072"/>
                </a:lnTo>
                <a:lnTo>
                  <a:pt x="493" y="1072"/>
                </a:lnTo>
                <a:lnTo>
                  <a:pt x="511" y="1072"/>
                </a:lnTo>
                <a:lnTo>
                  <a:pt x="534" y="1067"/>
                </a:lnTo>
                <a:lnTo>
                  <a:pt x="552" y="1063"/>
                </a:lnTo>
                <a:lnTo>
                  <a:pt x="575" y="1058"/>
                </a:lnTo>
                <a:lnTo>
                  <a:pt x="593" y="1054"/>
                </a:lnTo>
                <a:lnTo>
                  <a:pt x="615" y="1054"/>
                </a:lnTo>
                <a:lnTo>
                  <a:pt x="633" y="1049"/>
                </a:lnTo>
                <a:lnTo>
                  <a:pt x="656" y="1045"/>
                </a:lnTo>
                <a:lnTo>
                  <a:pt x="674" y="1045"/>
                </a:lnTo>
                <a:lnTo>
                  <a:pt x="697" y="1049"/>
                </a:lnTo>
                <a:lnTo>
                  <a:pt x="715" y="1049"/>
                </a:lnTo>
                <a:lnTo>
                  <a:pt x="737" y="1054"/>
                </a:lnTo>
                <a:lnTo>
                  <a:pt x="756" y="1058"/>
                </a:lnTo>
                <a:lnTo>
                  <a:pt x="778" y="1067"/>
                </a:lnTo>
                <a:lnTo>
                  <a:pt x="796" y="1072"/>
                </a:lnTo>
                <a:lnTo>
                  <a:pt x="819" y="1076"/>
                </a:lnTo>
                <a:lnTo>
                  <a:pt x="837" y="1086"/>
                </a:lnTo>
                <a:lnTo>
                  <a:pt x="860" y="1090"/>
                </a:lnTo>
                <a:lnTo>
                  <a:pt x="878" y="1095"/>
                </a:lnTo>
                <a:lnTo>
                  <a:pt x="900" y="1099"/>
                </a:lnTo>
              </a:path>
            </a:pathLst>
          </a:custGeom>
          <a:noFill/>
          <a:ln w="19050">
            <a:solidFill>
              <a:srgbClr val="007F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3" name="Freeform 93"/>
          <p:cNvSpPr>
            <a:spLocks/>
          </p:cNvSpPr>
          <p:nvPr/>
        </p:nvSpPr>
        <p:spPr bwMode="auto">
          <a:xfrm>
            <a:off x="2835034" y="3126970"/>
            <a:ext cx="1841250" cy="65541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81"/>
              </a:cxn>
              <a:cxn ang="0">
                <a:pos x="46" y="153"/>
              </a:cxn>
              <a:cxn ang="0">
                <a:pos x="64" y="212"/>
              </a:cxn>
              <a:cxn ang="0">
                <a:pos x="86" y="266"/>
              </a:cxn>
              <a:cxn ang="0">
                <a:pos x="104" y="312"/>
              </a:cxn>
              <a:cxn ang="0">
                <a:pos x="127" y="352"/>
              </a:cxn>
              <a:cxn ang="0">
                <a:pos x="145" y="384"/>
              </a:cxn>
              <a:cxn ang="0">
                <a:pos x="168" y="389"/>
              </a:cxn>
              <a:cxn ang="0">
                <a:pos x="186" y="393"/>
              </a:cxn>
              <a:cxn ang="0">
                <a:pos x="208" y="393"/>
              </a:cxn>
              <a:cxn ang="0">
                <a:pos x="226" y="393"/>
              </a:cxn>
              <a:cxn ang="0">
                <a:pos x="249" y="393"/>
              </a:cxn>
              <a:cxn ang="0">
                <a:pos x="267" y="393"/>
              </a:cxn>
              <a:cxn ang="0">
                <a:pos x="290" y="393"/>
              </a:cxn>
              <a:cxn ang="0">
                <a:pos x="308" y="393"/>
              </a:cxn>
              <a:cxn ang="0">
                <a:pos x="330" y="393"/>
              </a:cxn>
              <a:cxn ang="0">
                <a:pos x="349" y="393"/>
              </a:cxn>
              <a:cxn ang="0">
                <a:pos x="371" y="393"/>
              </a:cxn>
              <a:cxn ang="0">
                <a:pos x="389" y="389"/>
              </a:cxn>
              <a:cxn ang="0">
                <a:pos x="412" y="389"/>
              </a:cxn>
              <a:cxn ang="0">
                <a:pos x="430" y="384"/>
              </a:cxn>
              <a:cxn ang="0">
                <a:pos x="453" y="384"/>
              </a:cxn>
              <a:cxn ang="0">
                <a:pos x="471" y="375"/>
              </a:cxn>
              <a:cxn ang="0">
                <a:pos x="493" y="370"/>
              </a:cxn>
              <a:cxn ang="0">
                <a:pos x="511" y="361"/>
              </a:cxn>
              <a:cxn ang="0">
                <a:pos x="534" y="357"/>
              </a:cxn>
              <a:cxn ang="0">
                <a:pos x="552" y="348"/>
              </a:cxn>
              <a:cxn ang="0">
                <a:pos x="575" y="339"/>
              </a:cxn>
              <a:cxn ang="0">
                <a:pos x="593" y="334"/>
              </a:cxn>
              <a:cxn ang="0">
                <a:pos x="615" y="325"/>
              </a:cxn>
              <a:cxn ang="0">
                <a:pos x="633" y="321"/>
              </a:cxn>
              <a:cxn ang="0">
                <a:pos x="656" y="316"/>
              </a:cxn>
              <a:cxn ang="0">
                <a:pos x="674" y="316"/>
              </a:cxn>
              <a:cxn ang="0">
                <a:pos x="697" y="316"/>
              </a:cxn>
              <a:cxn ang="0">
                <a:pos x="715" y="316"/>
              </a:cxn>
              <a:cxn ang="0">
                <a:pos x="737" y="316"/>
              </a:cxn>
              <a:cxn ang="0">
                <a:pos x="756" y="321"/>
              </a:cxn>
              <a:cxn ang="0">
                <a:pos x="778" y="321"/>
              </a:cxn>
              <a:cxn ang="0">
                <a:pos x="796" y="325"/>
              </a:cxn>
              <a:cxn ang="0">
                <a:pos x="819" y="330"/>
              </a:cxn>
              <a:cxn ang="0">
                <a:pos x="837" y="334"/>
              </a:cxn>
              <a:cxn ang="0">
                <a:pos x="860" y="339"/>
              </a:cxn>
              <a:cxn ang="0">
                <a:pos x="878" y="343"/>
              </a:cxn>
              <a:cxn ang="0">
                <a:pos x="900" y="348"/>
              </a:cxn>
            </a:cxnLst>
            <a:rect l="0" t="0" r="r" b="b"/>
            <a:pathLst>
              <a:path w="900" h="393">
                <a:moveTo>
                  <a:pt x="0" y="0"/>
                </a:moveTo>
                <a:lnTo>
                  <a:pt x="23" y="81"/>
                </a:lnTo>
                <a:lnTo>
                  <a:pt x="46" y="153"/>
                </a:lnTo>
                <a:lnTo>
                  <a:pt x="64" y="212"/>
                </a:lnTo>
                <a:lnTo>
                  <a:pt x="86" y="266"/>
                </a:lnTo>
                <a:lnTo>
                  <a:pt x="104" y="312"/>
                </a:lnTo>
                <a:lnTo>
                  <a:pt x="127" y="352"/>
                </a:lnTo>
                <a:lnTo>
                  <a:pt x="145" y="384"/>
                </a:lnTo>
                <a:lnTo>
                  <a:pt x="168" y="389"/>
                </a:lnTo>
                <a:lnTo>
                  <a:pt x="186" y="393"/>
                </a:lnTo>
                <a:lnTo>
                  <a:pt x="208" y="393"/>
                </a:lnTo>
                <a:lnTo>
                  <a:pt x="226" y="393"/>
                </a:lnTo>
                <a:lnTo>
                  <a:pt x="249" y="393"/>
                </a:lnTo>
                <a:lnTo>
                  <a:pt x="267" y="393"/>
                </a:lnTo>
                <a:lnTo>
                  <a:pt x="290" y="393"/>
                </a:lnTo>
                <a:lnTo>
                  <a:pt x="308" y="393"/>
                </a:lnTo>
                <a:lnTo>
                  <a:pt x="330" y="393"/>
                </a:lnTo>
                <a:lnTo>
                  <a:pt x="349" y="393"/>
                </a:lnTo>
                <a:lnTo>
                  <a:pt x="371" y="393"/>
                </a:lnTo>
                <a:lnTo>
                  <a:pt x="389" y="389"/>
                </a:lnTo>
                <a:lnTo>
                  <a:pt x="412" y="389"/>
                </a:lnTo>
                <a:lnTo>
                  <a:pt x="430" y="384"/>
                </a:lnTo>
                <a:lnTo>
                  <a:pt x="453" y="384"/>
                </a:lnTo>
                <a:lnTo>
                  <a:pt x="471" y="375"/>
                </a:lnTo>
                <a:lnTo>
                  <a:pt x="493" y="370"/>
                </a:lnTo>
                <a:lnTo>
                  <a:pt x="511" y="361"/>
                </a:lnTo>
                <a:lnTo>
                  <a:pt x="534" y="357"/>
                </a:lnTo>
                <a:lnTo>
                  <a:pt x="552" y="348"/>
                </a:lnTo>
                <a:lnTo>
                  <a:pt x="575" y="339"/>
                </a:lnTo>
                <a:lnTo>
                  <a:pt x="593" y="334"/>
                </a:lnTo>
                <a:lnTo>
                  <a:pt x="615" y="325"/>
                </a:lnTo>
                <a:lnTo>
                  <a:pt x="633" y="321"/>
                </a:lnTo>
                <a:lnTo>
                  <a:pt x="656" y="316"/>
                </a:lnTo>
                <a:lnTo>
                  <a:pt x="674" y="316"/>
                </a:lnTo>
                <a:lnTo>
                  <a:pt x="697" y="316"/>
                </a:lnTo>
                <a:lnTo>
                  <a:pt x="715" y="316"/>
                </a:lnTo>
                <a:lnTo>
                  <a:pt x="737" y="316"/>
                </a:lnTo>
                <a:lnTo>
                  <a:pt x="756" y="321"/>
                </a:lnTo>
                <a:lnTo>
                  <a:pt x="778" y="321"/>
                </a:lnTo>
                <a:lnTo>
                  <a:pt x="796" y="325"/>
                </a:lnTo>
                <a:lnTo>
                  <a:pt x="819" y="330"/>
                </a:lnTo>
                <a:lnTo>
                  <a:pt x="837" y="334"/>
                </a:lnTo>
                <a:lnTo>
                  <a:pt x="860" y="339"/>
                </a:lnTo>
                <a:lnTo>
                  <a:pt x="878" y="343"/>
                </a:lnTo>
                <a:lnTo>
                  <a:pt x="900" y="348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4" name="Freeform 94"/>
          <p:cNvSpPr>
            <a:spLocks/>
          </p:cNvSpPr>
          <p:nvPr/>
        </p:nvSpPr>
        <p:spPr bwMode="auto">
          <a:xfrm>
            <a:off x="2835034" y="3126970"/>
            <a:ext cx="1841250" cy="65541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81"/>
              </a:cxn>
              <a:cxn ang="0">
                <a:pos x="46" y="153"/>
              </a:cxn>
              <a:cxn ang="0">
                <a:pos x="64" y="212"/>
              </a:cxn>
              <a:cxn ang="0">
                <a:pos x="86" y="266"/>
              </a:cxn>
              <a:cxn ang="0">
                <a:pos x="104" y="312"/>
              </a:cxn>
              <a:cxn ang="0">
                <a:pos x="127" y="352"/>
              </a:cxn>
              <a:cxn ang="0">
                <a:pos x="145" y="384"/>
              </a:cxn>
              <a:cxn ang="0">
                <a:pos x="168" y="389"/>
              </a:cxn>
              <a:cxn ang="0">
                <a:pos x="186" y="393"/>
              </a:cxn>
              <a:cxn ang="0">
                <a:pos x="208" y="393"/>
              </a:cxn>
              <a:cxn ang="0">
                <a:pos x="226" y="393"/>
              </a:cxn>
              <a:cxn ang="0">
                <a:pos x="249" y="393"/>
              </a:cxn>
              <a:cxn ang="0">
                <a:pos x="267" y="393"/>
              </a:cxn>
              <a:cxn ang="0">
                <a:pos x="290" y="393"/>
              </a:cxn>
              <a:cxn ang="0">
                <a:pos x="308" y="393"/>
              </a:cxn>
              <a:cxn ang="0">
                <a:pos x="330" y="393"/>
              </a:cxn>
              <a:cxn ang="0">
                <a:pos x="349" y="393"/>
              </a:cxn>
              <a:cxn ang="0">
                <a:pos x="371" y="393"/>
              </a:cxn>
              <a:cxn ang="0">
                <a:pos x="389" y="389"/>
              </a:cxn>
              <a:cxn ang="0">
                <a:pos x="412" y="389"/>
              </a:cxn>
              <a:cxn ang="0">
                <a:pos x="430" y="384"/>
              </a:cxn>
              <a:cxn ang="0">
                <a:pos x="453" y="384"/>
              </a:cxn>
              <a:cxn ang="0">
                <a:pos x="471" y="375"/>
              </a:cxn>
              <a:cxn ang="0">
                <a:pos x="493" y="370"/>
              </a:cxn>
              <a:cxn ang="0">
                <a:pos x="511" y="361"/>
              </a:cxn>
              <a:cxn ang="0">
                <a:pos x="534" y="357"/>
              </a:cxn>
              <a:cxn ang="0">
                <a:pos x="552" y="348"/>
              </a:cxn>
              <a:cxn ang="0">
                <a:pos x="575" y="339"/>
              </a:cxn>
              <a:cxn ang="0">
                <a:pos x="593" y="334"/>
              </a:cxn>
              <a:cxn ang="0">
                <a:pos x="615" y="325"/>
              </a:cxn>
              <a:cxn ang="0">
                <a:pos x="633" y="321"/>
              </a:cxn>
              <a:cxn ang="0">
                <a:pos x="656" y="316"/>
              </a:cxn>
              <a:cxn ang="0">
                <a:pos x="674" y="316"/>
              </a:cxn>
              <a:cxn ang="0">
                <a:pos x="697" y="316"/>
              </a:cxn>
              <a:cxn ang="0">
                <a:pos x="715" y="316"/>
              </a:cxn>
              <a:cxn ang="0">
                <a:pos x="737" y="316"/>
              </a:cxn>
              <a:cxn ang="0">
                <a:pos x="756" y="321"/>
              </a:cxn>
              <a:cxn ang="0">
                <a:pos x="778" y="321"/>
              </a:cxn>
              <a:cxn ang="0">
                <a:pos x="796" y="325"/>
              </a:cxn>
              <a:cxn ang="0">
                <a:pos x="819" y="330"/>
              </a:cxn>
              <a:cxn ang="0">
                <a:pos x="837" y="334"/>
              </a:cxn>
              <a:cxn ang="0">
                <a:pos x="860" y="339"/>
              </a:cxn>
              <a:cxn ang="0">
                <a:pos x="878" y="343"/>
              </a:cxn>
              <a:cxn ang="0">
                <a:pos x="900" y="348"/>
              </a:cxn>
            </a:cxnLst>
            <a:rect l="0" t="0" r="r" b="b"/>
            <a:pathLst>
              <a:path w="900" h="393">
                <a:moveTo>
                  <a:pt x="0" y="0"/>
                </a:moveTo>
                <a:lnTo>
                  <a:pt x="23" y="81"/>
                </a:lnTo>
                <a:lnTo>
                  <a:pt x="46" y="153"/>
                </a:lnTo>
                <a:lnTo>
                  <a:pt x="64" y="212"/>
                </a:lnTo>
                <a:lnTo>
                  <a:pt x="86" y="266"/>
                </a:lnTo>
                <a:lnTo>
                  <a:pt x="104" y="312"/>
                </a:lnTo>
                <a:lnTo>
                  <a:pt x="127" y="352"/>
                </a:lnTo>
                <a:lnTo>
                  <a:pt x="145" y="384"/>
                </a:lnTo>
                <a:lnTo>
                  <a:pt x="168" y="389"/>
                </a:lnTo>
                <a:lnTo>
                  <a:pt x="186" y="393"/>
                </a:lnTo>
                <a:lnTo>
                  <a:pt x="208" y="393"/>
                </a:lnTo>
                <a:lnTo>
                  <a:pt x="226" y="393"/>
                </a:lnTo>
                <a:lnTo>
                  <a:pt x="249" y="393"/>
                </a:lnTo>
                <a:lnTo>
                  <a:pt x="267" y="393"/>
                </a:lnTo>
                <a:lnTo>
                  <a:pt x="290" y="393"/>
                </a:lnTo>
                <a:lnTo>
                  <a:pt x="308" y="393"/>
                </a:lnTo>
                <a:lnTo>
                  <a:pt x="330" y="393"/>
                </a:lnTo>
                <a:lnTo>
                  <a:pt x="349" y="393"/>
                </a:lnTo>
                <a:lnTo>
                  <a:pt x="371" y="393"/>
                </a:lnTo>
                <a:lnTo>
                  <a:pt x="389" y="389"/>
                </a:lnTo>
                <a:lnTo>
                  <a:pt x="412" y="389"/>
                </a:lnTo>
                <a:lnTo>
                  <a:pt x="430" y="384"/>
                </a:lnTo>
                <a:lnTo>
                  <a:pt x="453" y="384"/>
                </a:lnTo>
                <a:lnTo>
                  <a:pt x="471" y="375"/>
                </a:lnTo>
                <a:lnTo>
                  <a:pt x="493" y="370"/>
                </a:lnTo>
                <a:lnTo>
                  <a:pt x="511" y="361"/>
                </a:lnTo>
                <a:lnTo>
                  <a:pt x="534" y="357"/>
                </a:lnTo>
                <a:lnTo>
                  <a:pt x="552" y="348"/>
                </a:lnTo>
                <a:lnTo>
                  <a:pt x="575" y="339"/>
                </a:lnTo>
                <a:lnTo>
                  <a:pt x="593" y="334"/>
                </a:lnTo>
                <a:lnTo>
                  <a:pt x="615" y="325"/>
                </a:lnTo>
                <a:lnTo>
                  <a:pt x="633" y="321"/>
                </a:lnTo>
                <a:lnTo>
                  <a:pt x="656" y="316"/>
                </a:lnTo>
                <a:lnTo>
                  <a:pt x="674" y="316"/>
                </a:lnTo>
                <a:lnTo>
                  <a:pt x="697" y="316"/>
                </a:lnTo>
                <a:lnTo>
                  <a:pt x="715" y="316"/>
                </a:lnTo>
                <a:lnTo>
                  <a:pt x="737" y="316"/>
                </a:lnTo>
                <a:lnTo>
                  <a:pt x="756" y="321"/>
                </a:lnTo>
                <a:lnTo>
                  <a:pt x="778" y="321"/>
                </a:lnTo>
                <a:lnTo>
                  <a:pt x="796" y="325"/>
                </a:lnTo>
                <a:lnTo>
                  <a:pt x="819" y="330"/>
                </a:lnTo>
                <a:lnTo>
                  <a:pt x="837" y="334"/>
                </a:lnTo>
                <a:lnTo>
                  <a:pt x="860" y="339"/>
                </a:lnTo>
                <a:lnTo>
                  <a:pt x="878" y="343"/>
                </a:lnTo>
                <a:lnTo>
                  <a:pt x="900" y="348"/>
                </a:lnTo>
              </a:path>
            </a:pathLst>
          </a:custGeom>
          <a:noFill/>
          <a:ln w="19050">
            <a:solidFill>
              <a:srgbClr val="00BFB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5" name="Freeform 95"/>
          <p:cNvSpPr>
            <a:spLocks/>
          </p:cNvSpPr>
          <p:nvPr/>
        </p:nvSpPr>
        <p:spPr bwMode="auto">
          <a:xfrm>
            <a:off x="2835034" y="2228064"/>
            <a:ext cx="1841250" cy="116240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154"/>
              </a:cxn>
              <a:cxn ang="0">
                <a:pos x="46" y="263"/>
              </a:cxn>
              <a:cxn ang="0">
                <a:pos x="64" y="344"/>
              </a:cxn>
              <a:cxn ang="0">
                <a:pos x="86" y="407"/>
              </a:cxn>
              <a:cxn ang="0">
                <a:pos x="104" y="453"/>
              </a:cxn>
              <a:cxn ang="0">
                <a:pos x="127" y="489"/>
              </a:cxn>
              <a:cxn ang="0">
                <a:pos x="145" y="520"/>
              </a:cxn>
              <a:cxn ang="0">
                <a:pos x="168" y="543"/>
              </a:cxn>
              <a:cxn ang="0">
                <a:pos x="186" y="566"/>
              </a:cxn>
              <a:cxn ang="0">
                <a:pos x="208" y="579"/>
              </a:cxn>
              <a:cxn ang="0">
                <a:pos x="226" y="593"/>
              </a:cxn>
              <a:cxn ang="0">
                <a:pos x="249" y="606"/>
              </a:cxn>
              <a:cxn ang="0">
                <a:pos x="267" y="615"/>
              </a:cxn>
              <a:cxn ang="0">
                <a:pos x="290" y="625"/>
              </a:cxn>
              <a:cxn ang="0">
                <a:pos x="308" y="634"/>
              </a:cxn>
              <a:cxn ang="0">
                <a:pos x="330" y="638"/>
              </a:cxn>
              <a:cxn ang="0">
                <a:pos x="349" y="647"/>
              </a:cxn>
              <a:cxn ang="0">
                <a:pos x="371" y="652"/>
              </a:cxn>
              <a:cxn ang="0">
                <a:pos x="389" y="661"/>
              </a:cxn>
              <a:cxn ang="0">
                <a:pos x="412" y="665"/>
              </a:cxn>
              <a:cxn ang="0">
                <a:pos x="430" y="670"/>
              </a:cxn>
              <a:cxn ang="0">
                <a:pos x="453" y="674"/>
              </a:cxn>
              <a:cxn ang="0">
                <a:pos x="471" y="679"/>
              </a:cxn>
              <a:cxn ang="0">
                <a:pos x="493" y="683"/>
              </a:cxn>
              <a:cxn ang="0">
                <a:pos x="511" y="688"/>
              </a:cxn>
              <a:cxn ang="0">
                <a:pos x="534" y="692"/>
              </a:cxn>
              <a:cxn ang="0">
                <a:pos x="552" y="692"/>
              </a:cxn>
              <a:cxn ang="0">
                <a:pos x="575" y="692"/>
              </a:cxn>
              <a:cxn ang="0">
                <a:pos x="593" y="697"/>
              </a:cxn>
              <a:cxn ang="0">
                <a:pos x="615" y="697"/>
              </a:cxn>
              <a:cxn ang="0">
                <a:pos x="633" y="697"/>
              </a:cxn>
              <a:cxn ang="0">
                <a:pos x="656" y="692"/>
              </a:cxn>
              <a:cxn ang="0">
                <a:pos x="674" y="692"/>
              </a:cxn>
              <a:cxn ang="0">
                <a:pos x="697" y="688"/>
              </a:cxn>
              <a:cxn ang="0">
                <a:pos x="715" y="683"/>
              </a:cxn>
              <a:cxn ang="0">
                <a:pos x="737" y="679"/>
              </a:cxn>
              <a:cxn ang="0">
                <a:pos x="756" y="670"/>
              </a:cxn>
              <a:cxn ang="0">
                <a:pos x="778" y="661"/>
              </a:cxn>
              <a:cxn ang="0">
                <a:pos x="796" y="652"/>
              </a:cxn>
              <a:cxn ang="0">
                <a:pos x="819" y="643"/>
              </a:cxn>
              <a:cxn ang="0">
                <a:pos x="837" y="625"/>
              </a:cxn>
              <a:cxn ang="0">
                <a:pos x="860" y="606"/>
              </a:cxn>
              <a:cxn ang="0">
                <a:pos x="878" y="588"/>
              </a:cxn>
              <a:cxn ang="0">
                <a:pos x="900" y="561"/>
              </a:cxn>
            </a:cxnLst>
            <a:rect l="0" t="0" r="r" b="b"/>
            <a:pathLst>
              <a:path w="900" h="697">
                <a:moveTo>
                  <a:pt x="0" y="0"/>
                </a:moveTo>
                <a:lnTo>
                  <a:pt x="23" y="154"/>
                </a:lnTo>
                <a:lnTo>
                  <a:pt x="46" y="263"/>
                </a:lnTo>
                <a:lnTo>
                  <a:pt x="64" y="344"/>
                </a:lnTo>
                <a:lnTo>
                  <a:pt x="86" y="407"/>
                </a:lnTo>
                <a:lnTo>
                  <a:pt x="104" y="453"/>
                </a:lnTo>
                <a:lnTo>
                  <a:pt x="127" y="489"/>
                </a:lnTo>
                <a:lnTo>
                  <a:pt x="145" y="520"/>
                </a:lnTo>
                <a:lnTo>
                  <a:pt x="168" y="543"/>
                </a:lnTo>
                <a:lnTo>
                  <a:pt x="186" y="566"/>
                </a:lnTo>
                <a:lnTo>
                  <a:pt x="208" y="579"/>
                </a:lnTo>
                <a:lnTo>
                  <a:pt x="226" y="593"/>
                </a:lnTo>
                <a:lnTo>
                  <a:pt x="249" y="606"/>
                </a:lnTo>
                <a:lnTo>
                  <a:pt x="267" y="615"/>
                </a:lnTo>
                <a:lnTo>
                  <a:pt x="290" y="625"/>
                </a:lnTo>
                <a:lnTo>
                  <a:pt x="308" y="634"/>
                </a:lnTo>
                <a:lnTo>
                  <a:pt x="330" y="638"/>
                </a:lnTo>
                <a:lnTo>
                  <a:pt x="349" y="647"/>
                </a:lnTo>
                <a:lnTo>
                  <a:pt x="371" y="652"/>
                </a:lnTo>
                <a:lnTo>
                  <a:pt x="389" y="661"/>
                </a:lnTo>
                <a:lnTo>
                  <a:pt x="412" y="665"/>
                </a:lnTo>
                <a:lnTo>
                  <a:pt x="430" y="670"/>
                </a:lnTo>
                <a:lnTo>
                  <a:pt x="453" y="674"/>
                </a:lnTo>
                <a:lnTo>
                  <a:pt x="471" y="679"/>
                </a:lnTo>
                <a:lnTo>
                  <a:pt x="493" y="683"/>
                </a:lnTo>
                <a:lnTo>
                  <a:pt x="511" y="688"/>
                </a:lnTo>
                <a:lnTo>
                  <a:pt x="534" y="692"/>
                </a:lnTo>
                <a:lnTo>
                  <a:pt x="552" y="692"/>
                </a:lnTo>
                <a:lnTo>
                  <a:pt x="575" y="692"/>
                </a:lnTo>
                <a:lnTo>
                  <a:pt x="593" y="697"/>
                </a:lnTo>
                <a:lnTo>
                  <a:pt x="615" y="697"/>
                </a:lnTo>
                <a:lnTo>
                  <a:pt x="633" y="697"/>
                </a:lnTo>
                <a:lnTo>
                  <a:pt x="656" y="692"/>
                </a:lnTo>
                <a:lnTo>
                  <a:pt x="674" y="692"/>
                </a:lnTo>
                <a:lnTo>
                  <a:pt x="697" y="688"/>
                </a:lnTo>
                <a:lnTo>
                  <a:pt x="715" y="683"/>
                </a:lnTo>
                <a:lnTo>
                  <a:pt x="737" y="679"/>
                </a:lnTo>
                <a:lnTo>
                  <a:pt x="756" y="670"/>
                </a:lnTo>
                <a:lnTo>
                  <a:pt x="778" y="661"/>
                </a:lnTo>
                <a:lnTo>
                  <a:pt x="796" y="652"/>
                </a:lnTo>
                <a:lnTo>
                  <a:pt x="819" y="643"/>
                </a:lnTo>
                <a:lnTo>
                  <a:pt x="837" y="625"/>
                </a:lnTo>
                <a:lnTo>
                  <a:pt x="860" y="606"/>
                </a:lnTo>
                <a:lnTo>
                  <a:pt x="878" y="588"/>
                </a:lnTo>
                <a:lnTo>
                  <a:pt x="900" y="561"/>
                </a:lnTo>
              </a:path>
            </a:pathLst>
          </a:custGeom>
          <a:noFill/>
          <a:ln w="19050">
            <a:solidFill>
              <a:srgbClr val="BF00B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6" name="Rectangle 96"/>
          <p:cNvSpPr>
            <a:spLocks noChangeArrowheads="1"/>
          </p:cNvSpPr>
          <p:nvPr/>
        </p:nvSpPr>
        <p:spPr bwMode="auto">
          <a:xfrm>
            <a:off x="3114452" y="3948673"/>
            <a:ext cx="87684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Frequency (Hz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)</a:t>
            </a:r>
            <a:endParaRPr kumimoji="0" lang="en-US" sz="1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" name="Rectangle 97"/>
          <p:cNvSpPr>
            <a:spLocks noChangeArrowheads="1"/>
          </p:cNvSpPr>
          <p:nvPr/>
        </p:nvSpPr>
        <p:spPr bwMode="auto">
          <a:xfrm rot="16200000">
            <a:off x="2239353" y="2435165"/>
            <a:ext cx="27892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real</a:t>
            </a:r>
            <a:endParaRPr kumimoji="0" lang="en-US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8" name="Rectangle 98"/>
          <p:cNvSpPr>
            <a:spLocks noChangeArrowheads="1"/>
          </p:cNvSpPr>
          <p:nvPr/>
        </p:nvSpPr>
        <p:spPr bwMode="auto">
          <a:xfrm>
            <a:off x="2479691" y="1010735"/>
            <a:ext cx="235320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prediction and response: E-Step: 32</a:t>
            </a:r>
            <a:endParaRPr kumimoji="0" lang="en-US" sz="1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0" name="Rectangle 100"/>
          <p:cNvSpPr>
            <a:spLocks noChangeArrowheads="1"/>
          </p:cNvSpPr>
          <p:nvPr/>
        </p:nvSpPr>
        <p:spPr bwMode="auto">
          <a:xfrm>
            <a:off x="5416875" y="1339163"/>
            <a:ext cx="2082658" cy="2473245"/>
          </a:xfrm>
          <a:prstGeom prst="rect">
            <a:avLst/>
          </a:prstGeom>
          <a:noFill/>
          <a:ln w="0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1" name="Freeform 101"/>
          <p:cNvSpPr>
            <a:spLocks/>
          </p:cNvSpPr>
          <p:nvPr/>
        </p:nvSpPr>
        <p:spPr bwMode="auto">
          <a:xfrm>
            <a:off x="5416875" y="1339163"/>
            <a:ext cx="2046" cy="2473245"/>
          </a:xfrm>
          <a:custGeom>
            <a:avLst/>
            <a:gdLst/>
            <a:ahLst/>
            <a:cxnLst>
              <a:cxn ang="0">
                <a:pos x="0" y="328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h="328">
                <a:moveTo>
                  <a:pt x="0" y="328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2" name="Freeform 102"/>
          <p:cNvSpPr>
            <a:spLocks/>
          </p:cNvSpPr>
          <p:nvPr/>
        </p:nvSpPr>
        <p:spPr bwMode="auto">
          <a:xfrm>
            <a:off x="5834225" y="1339163"/>
            <a:ext cx="2046" cy="2473245"/>
          </a:xfrm>
          <a:custGeom>
            <a:avLst/>
            <a:gdLst/>
            <a:ahLst/>
            <a:cxnLst>
              <a:cxn ang="0">
                <a:pos x="0" y="328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h="328">
                <a:moveTo>
                  <a:pt x="0" y="328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3" name="Freeform 103"/>
          <p:cNvSpPr>
            <a:spLocks/>
          </p:cNvSpPr>
          <p:nvPr/>
        </p:nvSpPr>
        <p:spPr bwMode="auto">
          <a:xfrm>
            <a:off x="6249529" y="1339163"/>
            <a:ext cx="2046" cy="2473245"/>
          </a:xfrm>
          <a:custGeom>
            <a:avLst/>
            <a:gdLst/>
            <a:ahLst/>
            <a:cxnLst>
              <a:cxn ang="0">
                <a:pos x="0" y="328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h="328">
                <a:moveTo>
                  <a:pt x="0" y="328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4" name="Freeform 104"/>
          <p:cNvSpPr>
            <a:spLocks/>
          </p:cNvSpPr>
          <p:nvPr/>
        </p:nvSpPr>
        <p:spPr bwMode="auto">
          <a:xfrm>
            <a:off x="6666879" y="1339163"/>
            <a:ext cx="2046" cy="2473245"/>
          </a:xfrm>
          <a:custGeom>
            <a:avLst/>
            <a:gdLst/>
            <a:ahLst/>
            <a:cxnLst>
              <a:cxn ang="0">
                <a:pos x="0" y="328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h="328">
                <a:moveTo>
                  <a:pt x="0" y="328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5" name="Freeform 105"/>
          <p:cNvSpPr>
            <a:spLocks/>
          </p:cNvSpPr>
          <p:nvPr/>
        </p:nvSpPr>
        <p:spPr bwMode="auto">
          <a:xfrm>
            <a:off x="7082183" y="1339163"/>
            <a:ext cx="2046" cy="2473245"/>
          </a:xfrm>
          <a:custGeom>
            <a:avLst/>
            <a:gdLst/>
            <a:ahLst/>
            <a:cxnLst>
              <a:cxn ang="0">
                <a:pos x="0" y="328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h="328">
                <a:moveTo>
                  <a:pt x="0" y="328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6" name="Freeform 106"/>
          <p:cNvSpPr>
            <a:spLocks/>
          </p:cNvSpPr>
          <p:nvPr/>
        </p:nvSpPr>
        <p:spPr bwMode="auto">
          <a:xfrm>
            <a:off x="7499533" y="1339163"/>
            <a:ext cx="2046" cy="2473245"/>
          </a:xfrm>
          <a:custGeom>
            <a:avLst/>
            <a:gdLst/>
            <a:ahLst/>
            <a:cxnLst>
              <a:cxn ang="0">
                <a:pos x="0" y="328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h="328">
                <a:moveTo>
                  <a:pt x="0" y="328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7" name="Freeform 107"/>
          <p:cNvSpPr>
            <a:spLocks/>
          </p:cNvSpPr>
          <p:nvPr/>
        </p:nvSpPr>
        <p:spPr bwMode="auto">
          <a:xfrm>
            <a:off x="5416875" y="3812408"/>
            <a:ext cx="2082658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5" y="0"/>
              </a:cxn>
              <a:cxn ang="0">
                <a:pos x="225" y="0"/>
              </a:cxn>
            </a:cxnLst>
            <a:rect l="0" t="0" r="r" b="b"/>
            <a:pathLst>
              <a:path w="225">
                <a:moveTo>
                  <a:pt x="0" y="0"/>
                </a:moveTo>
                <a:lnTo>
                  <a:pt x="225" y="0"/>
                </a:lnTo>
                <a:lnTo>
                  <a:pt x="225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8" name="Freeform 108"/>
          <p:cNvSpPr>
            <a:spLocks/>
          </p:cNvSpPr>
          <p:nvPr/>
        </p:nvSpPr>
        <p:spPr bwMode="auto">
          <a:xfrm>
            <a:off x="5416875" y="3563916"/>
            <a:ext cx="2082658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5" y="0"/>
              </a:cxn>
              <a:cxn ang="0">
                <a:pos x="225" y="0"/>
              </a:cxn>
            </a:cxnLst>
            <a:rect l="0" t="0" r="r" b="b"/>
            <a:pathLst>
              <a:path w="225">
                <a:moveTo>
                  <a:pt x="0" y="0"/>
                </a:moveTo>
                <a:lnTo>
                  <a:pt x="225" y="0"/>
                </a:lnTo>
                <a:lnTo>
                  <a:pt x="225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9" name="Freeform 109"/>
          <p:cNvSpPr>
            <a:spLocks/>
          </p:cNvSpPr>
          <p:nvPr/>
        </p:nvSpPr>
        <p:spPr bwMode="auto">
          <a:xfrm>
            <a:off x="5416875" y="3315424"/>
            <a:ext cx="2082658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5" y="0"/>
              </a:cxn>
              <a:cxn ang="0">
                <a:pos x="225" y="0"/>
              </a:cxn>
            </a:cxnLst>
            <a:rect l="0" t="0" r="r" b="b"/>
            <a:pathLst>
              <a:path w="225">
                <a:moveTo>
                  <a:pt x="0" y="0"/>
                </a:moveTo>
                <a:lnTo>
                  <a:pt x="225" y="0"/>
                </a:lnTo>
                <a:lnTo>
                  <a:pt x="225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0" name="Freeform 110"/>
          <p:cNvSpPr>
            <a:spLocks/>
          </p:cNvSpPr>
          <p:nvPr/>
        </p:nvSpPr>
        <p:spPr bwMode="auto">
          <a:xfrm>
            <a:off x="5416875" y="3065264"/>
            <a:ext cx="2082658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5" y="0"/>
              </a:cxn>
              <a:cxn ang="0">
                <a:pos x="225" y="0"/>
              </a:cxn>
            </a:cxnLst>
            <a:rect l="0" t="0" r="r" b="b"/>
            <a:pathLst>
              <a:path w="225">
                <a:moveTo>
                  <a:pt x="0" y="0"/>
                </a:moveTo>
                <a:lnTo>
                  <a:pt x="225" y="0"/>
                </a:lnTo>
                <a:lnTo>
                  <a:pt x="225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1" name="Freeform 111"/>
          <p:cNvSpPr>
            <a:spLocks/>
          </p:cNvSpPr>
          <p:nvPr/>
        </p:nvSpPr>
        <p:spPr bwMode="auto">
          <a:xfrm>
            <a:off x="5416875" y="2816773"/>
            <a:ext cx="2082658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5" y="0"/>
              </a:cxn>
              <a:cxn ang="0">
                <a:pos x="225" y="0"/>
              </a:cxn>
            </a:cxnLst>
            <a:rect l="0" t="0" r="r" b="b"/>
            <a:pathLst>
              <a:path w="225">
                <a:moveTo>
                  <a:pt x="0" y="0"/>
                </a:moveTo>
                <a:lnTo>
                  <a:pt x="225" y="0"/>
                </a:lnTo>
                <a:lnTo>
                  <a:pt x="225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2" name="Freeform 112"/>
          <p:cNvSpPr>
            <a:spLocks/>
          </p:cNvSpPr>
          <p:nvPr/>
        </p:nvSpPr>
        <p:spPr bwMode="auto">
          <a:xfrm>
            <a:off x="5416875" y="2574952"/>
            <a:ext cx="2082658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5" y="0"/>
              </a:cxn>
              <a:cxn ang="0">
                <a:pos x="225" y="0"/>
              </a:cxn>
            </a:cxnLst>
            <a:rect l="0" t="0" r="r" b="b"/>
            <a:pathLst>
              <a:path w="225">
                <a:moveTo>
                  <a:pt x="0" y="0"/>
                </a:moveTo>
                <a:lnTo>
                  <a:pt x="225" y="0"/>
                </a:lnTo>
                <a:lnTo>
                  <a:pt x="225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3" name="Freeform 113"/>
          <p:cNvSpPr>
            <a:spLocks/>
          </p:cNvSpPr>
          <p:nvPr/>
        </p:nvSpPr>
        <p:spPr bwMode="auto">
          <a:xfrm>
            <a:off x="5416875" y="2326460"/>
            <a:ext cx="2082658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5" y="0"/>
              </a:cxn>
              <a:cxn ang="0">
                <a:pos x="225" y="0"/>
              </a:cxn>
            </a:cxnLst>
            <a:rect l="0" t="0" r="r" b="b"/>
            <a:pathLst>
              <a:path w="225">
                <a:moveTo>
                  <a:pt x="0" y="0"/>
                </a:moveTo>
                <a:lnTo>
                  <a:pt x="225" y="0"/>
                </a:lnTo>
                <a:lnTo>
                  <a:pt x="225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4" name="Freeform 114"/>
          <p:cNvSpPr>
            <a:spLocks/>
          </p:cNvSpPr>
          <p:nvPr/>
        </p:nvSpPr>
        <p:spPr bwMode="auto">
          <a:xfrm>
            <a:off x="5416875" y="2077968"/>
            <a:ext cx="2082658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5" y="0"/>
              </a:cxn>
              <a:cxn ang="0">
                <a:pos x="225" y="0"/>
              </a:cxn>
            </a:cxnLst>
            <a:rect l="0" t="0" r="r" b="b"/>
            <a:pathLst>
              <a:path w="225">
                <a:moveTo>
                  <a:pt x="0" y="0"/>
                </a:moveTo>
                <a:lnTo>
                  <a:pt x="225" y="0"/>
                </a:lnTo>
                <a:lnTo>
                  <a:pt x="225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5" name="Freeform 115"/>
          <p:cNvSpPr>
            <a:spLocks/>
          </p:cNvSpPr>
          <p:nvPr/>
        </p:nvSpPr>
        <p:spPr bwMode="auto">
          <a:xfrm>
            <a:off x="5416875" y="1829476"/>
            <a:ext cx="2082658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5" y="0"/>
              </a:cxn>
              <a:cxn ang="0">
                <a:pos x="225" y="0"/>
              </a:cxn>
            </a:cxnLst>
            <a:rect l="0" t="0" r="r" b="b"/>
            <a:pathLst>
              <a:path w="225">
                <a:moveTo>
                  <a:pt x="0" y="0"/>
                </a:moveTo>
                <a:lnTo>
                  <a:pt x="225" y="0"/>
                </a:lnTo>
                <a:lnTo>
                  <a:pt x="225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6" name="Freeform 116"/>
          <p:cNvSpPr>
            <a:spLocks/>
          </p:cNvSpPr>
          <p:nvPr/>
        </p:nvSpPr>
        <p:spPr bwMode="auto">
          <a:xfrm>
            <a:off x="5416875" y="1579316"/>
            <a:ext cx="2082658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5" y="0"/>
              </a:cxn>
              <a:cxn ang="0">
                <a:pos x="225" y="0"/>
              </a:cxn>
            </a:cxnLst>
            <a:rect l="0" t="0" r="r" b="b"/>
            <a:pathLst>
              <a:path w="225">
                <a:moveTo>
                  <a:pt x="0" y="0"/>
                </a:moveTo>
                <a:lnTo>
                  <a:pt x="225" y="0"/>
                </a:lnTo>
                <a:lnTo>
                  <a:pt x="225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7" name="Freeform 117"/>
          <p:cNvSpPr>
            <a:spLocks/>
          </p:cNvSpPr>
          <p:nvPr/>
        </p:nvSpPr>
        <p:spPr bwMode="auto">
          <a:xfrm>
            <a:off x="5416875" y="1339163"/>
            <a:ext cx="2082658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5" y="0"/>
              </a:cxn>
              <a:cxn ang="0">
                <a:pos x="225" y="0"/>
              </a:cxn>
            </a:cxnLst>
            <a:rect l="0" t="0" r="r" b="b"/>
            <a:pathLst>
              <a:path w="225">
                <a:moveTo>
                  <a:pt x="0" y="0"/>
                </a:moveTo>
                <a:lnTo>
                  <a:pt x="225" y="0"/>
                </a:lnTo>
                <a:lnTo>
                  <a:pt x="225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8" name="Line 118"/>
          <p:cNvSpPr>
            <a:spLocks noChangeShapeType="1"/>
          </p:cNvSpPr>
          <p:nvPr/>
        </p:nvSpPr>
        <p:spPr bwMode="auto">
          <a:xfrm>
            <a:off x="5416875" y="1339163"/>
            <a:ext cx="2082658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9" name="Line 119"/>
          <p:cNvSpPr>
            <a:spLocks noChangeShapeType="1"/>
          </p:cNvSpPr>
          <p:nvPr/>
        </p:nvSpPr>
        <p:spPr bwMode="auto">
          <a:xfrm>
            <a:off x="5416875" y="3812408"/>
            <a:ext cx="2082658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0" name="Line 120"/>
          <p:cNvSpPr>
            <a:spLocks noChangeShapeType="1"/>
          </p:cNvSpPr>
          <p:nvPr/>
        </p:nvSpPr>
        <p:spPr bwMode="auto">
          <a:xfrm flipV="1">
            <a:off x="7499533" y="1339163"/>
            <a:ext cx="2046" cy="247324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1" name="Line 121"/>
          <p:cNvSpPr>
            <a:spLocks noChangeShapeType="1"/>
          </p:cNvSpPr>
          <p:nvPr/>
        </p:nvSpPr>
        <p:spPr bwMode="auto">
          <a:xfrm flipV="1">
            <a:off x="5416875" y="1339163"/>
            <a:ext cx="2046" cy="247324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2" name="Line 122"/>
          <p:cNvSpPr>
            <a:spLocks noChangeShapeType="1"/>
          </p:cNvSpPr>
          <p:nvPr/>
        </p:nvSpPr>
        <p:spPr bwMode="auto">
          <a:xfrm>
            <a:off x="5416875" y="3812408"/>
            <a:ext cx="2082658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3" name="Line 123"/>
          <p:cNvSpPr>
            <a:spLocks noChangeShapeType="1"/>
          </p:cNvSpPr>
          <p:nvPr/>
        </p:nvSpPr>
        <p:spPr bwMode="auto">
          <a:xfrm flipV="1">
            <a:off x="5416875" y="1339163"/>
            <a:ext cx="2046" cy="247324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4" name="Line 124"/>
          <p:cNvSpPr>
            <a:spLocks noChangeShapeType="1"/>
          </p:cNvSpPr>
          <p:nvPr/>
        </p:nvSpPr>
        <p:spPr bwMode="auto">
          <a:xfrm flipV="1">
            <a:off x="5416875" y="3782389"/>
            <a:ext cx="2046" cy="3001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5" name="Line 125"/>
          <p:cNvSpPr>
            <a:spLocks noChangeShapeType="1"/>
          </p:cNvSpPr>
          <p:nvPr/>
        </p:nvSpPr>
        <p:spPr bwMode="auto">
          <a:xfrm>
            <a:off x="5416875" y="1339163"/>
            <a:ext cx="2046" cy="216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6" name="Rectangle 126"/>
          <p:cNvSpPr>
            <a:spLocks noChangeArrowheads="1"/>
          </p:cNvSpPr>
          <p:nvPr/>
        </p:nvSpPr>
        <p:spPr bwMode="auto">
          <a:xfrm>
            <a:off x="5388234" y="3835756"/>
            <a:ext cx="53192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7" name="Line 127"/>
          <p:cNvSpPr>
            <a:spLocks noChangeShapeType="1"/>
          </p:cNvSpPr>
          <p:nvPr/>
        </p:nvSpPr>
        <p:spPr bwMode="auto">
          <a:xfrm flipV="1">
            <a:off x="5834225" y="3782389"/>
            <a:ext cx="2046" cy="3001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8" name="Line 128"/>
          <p:cNvSpPr>
            <a:spLocks noChangeShapeType="1"/>
          </p:cNvSpPr>
          <p:nvPr/>
        </p:nvSpPr>
        <p:spPr bwMode="auto">
          <a:xfrm>
            <a:off x="5834225" y="1339163"/>
            <a:ext cx="2046" cy="216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9" name="Rectangle 129"/>
          <p:cNvSpPr>
            <a:spLocks noChangeArrowheads="1"/>
          </p:cNvSpPr>
          <p:nvPr/>
        </p:nvSpPr>
        <p:spPr bwMode="auto">
          <a:xfrm>
            <a:off x="5776942" y="3835756"/>
            <a:ext cx="10842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10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0" name="Line 130"/>
          <p:cNvSpPr>
            <a:spLocks noChangeShapeType="1"/>
          </p:cNvSpPr>
          <p:nvPr/>
        </p:nvSpPr>
        <p:spPr bwMode="auto">
          <a:xfrm flipV="1">
            <a:off x="6249529" y="3782389"/>
            <a:ext cx="2046" cy="3001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1" name="Line 131"/>
          <p:cNvSpPr>
            <a:spLocks noChangeShapeType="1"/>
          </p:cNvSpPr>
          <p:nvPr/>
        </p:nvSpPr>
        <p:spPr bwMode="auto">
          <a:xfrm>
            <a:off x="6249529" y="1339163"/>
            <a:ext cx="2046" cy="216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2" name="Rectangle 132"/>
          <p:cNvSpPr>
            <a:spLocks noChangeArrowheads="1"/>
          </p:cNvSpPr>
          <p:nvPr/>
        </p:nvSpPr>
        <p:spPr bwMode="auto">
          <a:xfrm>
            <a:off x="6194292" y="3835756"/>
            <a:ext cx="10842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20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3" name="Line 133"/>
          <p:cNvSpPr>
            <a:spLocks noChangeShapeType="1"/>
          </p:cNvSpPr>
          <p:nvPr/>
        </p:nvSpPr>
        <p:spPr bwMode="auto">
          <a:xfrm flipV="1">
            <a:off x="6666879" y="3782389"/>
            <a:ext cx="2046" cy="3001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4" name="Line 134"/>
          <p:cNvSpPr>
            <a:spLocks noChangeShapeType="1"/>
          </p:cNvSpPr>
          <p:nvPr/>
        </p:nvSpPr>
        <p:spPr bwMode="auto">
          <a:xfrm>
            <a:off x="6666879" y="1339163"/>
            <a:ext cx="2046" cy="216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5" name="Rectangle 135"/>
          <p:cNvSpPr>
            <a:spLocks noChangeArrowheads="1"/>
          </p:cNvSpPr>
          <p:nvPr/>
        </p:nvSpPr>
        <p:spPr bwMode="auto">
          <a:xfrm>
            <a:off x="6609596" y="3835756"/>
            <a:ext cx="10842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30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6" name="Line 136"/>
          <p:cNvSpPr>
            <a:spLocks noChangeShapeType="1"/>
          </p:cNvSpPr>
          <p:nvPr/>
        </p:nvSpPr>
        <p:spPr bwMode="auto">
          <a:xfrm flipV="1">
            <a:off x="7082183" y="3782389"/>
            <a:ext cx="2046" cy="3001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7" name="Line 137"/>
          <p:cNvSpPr>
            <a:spLocks noChangeShapeType="1"/>
          </p:cNvSpPr>
          <p:nvPr/>
        </p:nvSpPr>
        <p:spPr bwMode="auto">
          <a:xfrm>
            <a:off x="7082183" y="1339163"/>
            <a:ext cx="2046" cy="216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8" name="Rectangle 138"/>
          <p:cNvSpPr>
            <a:spLocks noChangeArrowheads="1"/>
          </p:cNvSpPr>
          <p:nvPr/>
        </p:nvSpPr>
        <p:spPr bwMode="auto">
          <a:xfrm>
            <a:off x="7026946" y="3835756"/>
            <a:ext cx="10842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40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9" name="Line 139"/>
          <p:cNvSpPr>
            <a:spLocks noChangeShapeType="1"/>
          </p:cNvSpPr>
          <p:nvPr/>
        </p:nvSpPr>
        <p:spPr bwMode="auto">
          <a:xfrm flipV="1">
            <a:off x="7499533" y="3782389"/>
            <a:ext cx="2046" cy="3001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0" name="Line 140"/>
          <p:cNvSpPr>
            <a:spLocks noChangeShapeType="1"/>
          </p:cNvSpPr>
          <p:nvPr/>
        </p:nvSpPr>
        <p:spPr bwMode="auto">
          <a:xfrm>
            <a:off x="7499533" y="1339163"/>
            <a:ext cx="2046" cy="216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1" name="Rectangle 141"/>
          <p:cNvSpPr>
            <a:spLocks noChangeArrowheads="1"/>
          </p:cNvSpPr>
          <p:nvPr/>
        </p:nvSpPr>
        <p:spPr bwMode="auto">
          <a:xfrm>
            <a:off x="7442250" y="3835756"/>
            <a:ext cx="10842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50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2" name="Line 142"/>
          <p:cNvSpPr>
            <a:spLocks noChangeShapeType="1"/>
          </p:cNvSpPr>
          <p:nvPr/>
        </p:nvSpPr>
        <p:spPr bwMode="auto">
          <a:xfrm>
            <a:off x="5416875" y="3812408"/>
            <a:ext cx="28642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3" name="Line 143"/>
          <p:cNvSpPr>
            <a:spLocks noChangeShapeType="1"/>
          </p:cNvSpPr>
          <p:nvPr/>
        </p:nvSpPr>
        <p:spPr bwMode="auto">
          <a:xfrm flipH="1">
            <a:off x="7460662" y="3812408"/>
            <a:ext cx="38871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4" name="Rectangle 144"/>
          <p:cNvSpPr>
            <a:spLocks noChangeArrowheads="1"/>
          </p:cNvSpPr>
          <p:nvPr/>
        </p:nvSpPr>
        <p:spPr bwMode="auto">
          <a:xfrm>
            <a:off x="5287988" y="3752369"/>
            <a:ext cx="8387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-1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5" name="Line 145"/>
          <p:cNvSpPr>
            <a:spLocks noChangeShapeType="1"/>
          </p:cNvSpPr>
          <p:nvPr/>
        </p:nvSpPr>
        <p:spPr bwMode="auto">
          <a:xfrm>
            <a:off x="5416875" y="3563916"/>
            <a:ext cx="28642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6" name="Line 146"/>
          <p:cNvSpPr>
            <a:spLocks noChangeShapeType="1"/>
          </p:cNvSpPr>
          <p:nvPr/>
        </p:nvSpPr>
        <p:spPr bwMode="auto">
          <a:xfrm flipH="1">
            <a:off x="7460662" y="3563916"/>
            <a:ext cx="38871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7" name="Rectangle 147"/>
          <p:cNvSpPr>
            <a:spLocks noChangeArrowheads="1"/>
          </p:cNvSpPr>
          <p:nvPr/>
        </p:nvSpPr>
        <p:spPr bwMode="auto">
          <a:xfrm>
            <a:off x="5204109" y="3503878"/>
            <a:ext cx="165712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-0.8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" name="Line 148"/>
          <p:cNvSpPr>
            <a:spLocks noChangeShapeType="1"/>
          </p:cNvSpPr>
          <p:nvPr/>
        </p:nvSpPr>
        <p:spPr bwMode="auto">
          <a:xfrm>
            <a:off x="5416875" y="3315424"/>
            <a:ext cx="28642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9" name="Line 149"/>
          <p:cNvSpPr>
            <a:spLocks noChangeShapeType="1"/>
          </p:cNvSpPr>
          <p:nvPr/>
        </p:nvSpPr>
        <p:spPr bwMode="auto">
          <a:xfrm flipH="1">
            <a:off x="7460662" y="3315424"/>
            <a:ext cx="38871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0" name="Rectangle 150"/>
          <p:cNvSpPr>
            <a:spLocks noChangeArrowheads="1"/>
          </p:cNvSpPr>
          <p:nvPr/>
        </p:nvSpPr>
        <p:spPr bwMode="auto">
          <a:xfrm>
            <a:off x="5204109" y="3253718"/>
            <a:ext cx="165712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-0.6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1" name="Line 151"/>
          <p:cNvSpPr>
            <a:spLocks noChangeShapeType="1"/>
          </p:cNvSpPr>
          <p:nvPr/>
        </p:nvSpPr>
        <p:spPr bwMode="auto">
          <a:xfrm>
            <a:off x="5416875" y="3065264"/>
            <a:ext cx="28642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2" name="Line 152"/>
          <p:cNvSpPr>
            <a:spLocks noChangeShapeType="1"/>
          </p:cNvSpPr>
          <p:nvPr/>
        </p:nvSpPr>
        <p:spPr bwMode="auto">
          <a:xfrm flipH="1">
            <a:off x="7460662" y="3065264"/>
            <a:ext cx="38871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3" name="Rectangle 153"/>
          <p:cNvSpPr>
            <a:spLocks noChangeArrowheads="1"/>
          </p:cNvSpPr>
          <p:nvPr/>
        </p:nvSpPr>
        <p:spPr bwMode="auto">
          <a:xfrm>
            <a:off x="5204109" y="3005226"/>
            <a:ext cx="165712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-0.4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4" name="Line 154"/>
          <p:cNvSpPr>
            <a:spLocks noChangeShapeType="1"/>
          </p:cNvSpPr>
          <p:nvPr/>
        </p:nvSpPr>
        <p:spPr bwMode="auto">
          <a:xfrm>
            <a:off x="5416875" y="2816773"/>
            <a:ext cx="28642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5" name="Line 155"/>
          <p:cNvSpPr>
            <a:spLocks noChangeShapeType="1"/>
          </p:cNvSpPr>
          <p:nvPr/>
        </p:nvSpPr>
        <p:spPr bwMode="auto">
          <a:xfrm flipH="1">
            <a:off x="7460662" y="2816773"/>
            <a:ext cx="38871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6" name="Rectangle 156"/>
          <p:cNvSpPr>
            <a:spLocks noChangeArrowheads="1"/>
          </p:cNvSpPr>
          <p:nvPr/>
        </p:nvSpPr>
        <p:spPr bwMode="auto">
          <a:xfrm>
            <a:off x="5204109" y="2756734"/>
            <a:ext cx="165712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-0.2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7" name="Line 157"/>
          <p:cNvSpPr>
            <a:spLocks noChangeShapeType="1"/>
          </p:cNvSpPr>
          <p:nvPr/>
        </p:nvSpPr>
        <p:spPr bwMode="auto">
          <a:xfrm>
            <a:off x="5416875" y="2574952"/>
            <a:ext cx="28642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8" name="Line 158"/>
          <p:cNvSpPr>
            <a:spLocks noChangeShapeType="1"/>
          </p:cNvSpPr>
          <p:nvPr/>
        </p:nvSpPr>
        <p:spPr bwMode="auto">
          <a:xfrm flipH="1">
            <a:off x="7460662" y="2574952"/>
            <a:ext cx="38871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9" name="Rectangle 159"/>
          <p:cNvSpPr>
            <a:spLocks noChangeArrowheads="1"/>
          </p:cNvSpPr>
          <p:nvPr/>
        </p:nvSpPr>
        <p:spPr bwMode="auto">
          <a:xfrm>
            <a:off x="5324813" y="2514913"/>
            <a:ext cx="53192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0" name="Line 160"/>
          <p:cNvSpPr>
            <a:spLocks noChangeShapeType="1"/>
          </p:cNvSpPr>
          <p:nvPr/>
        </p:nvSpPr>
        <p:spPr bwMode="auto">
          <a:xfrm>
            <a:off x="5416875" y="2326460"/>
            <a:ext cx="28642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1" name="Line 161"/>
          <p:cNvSpPr>
            <a:spLocks noChangeShapeType="1"/>
          </p:cNvSpPr>
          <p:nvPr/>
        </p:nvSpPr>
        <p:spPr bwMode="auto">
          <a:xfrm flipH="1">
            <a:off x="7460662" y="2326460"/>
            <a:ext cx="38871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2" name="Rectangle 162"/>
          <p:cNvSpPr>
            <a:spLocks noChangeArrowheads="1"/>
          </p:cNvSpPr>
          <p:nvPr/>
        </p:nvSpPr>
        <p:spPr bwMode="auto">
          <a:xfrm>
            <a:off x="5240934" y="2266421"/>
            <a:ext cx="135025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0.2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3" name="Line 163"/>
          <p:cNvSpPr>
            <a:spLocks noChangeShapeType="1"/>
          </p:cNvSpPr>
          <p:nvPr/>
        </p:nvSpPr>
        <p:spPr bwMode="auto">
          <a:xfrm>
            <a:off x="5416875" y="2077968"/>
            <a:ext cx="28642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4" name="Line 164"/>
          <p:cNvSpPr>
            <a:spLocks noChangeShapeType="1"/>
          </p:cNvSpPr>
          <p:nvPr/>
        </p:nvSpPr>
        <p:spPr bwMode="auto">
          <a:xfrm flipH="1">
            <a:off x="7460662" y="2077968"/>
            <a:ext cx="38871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5" name="Rectangle 165"/>
          <p:cNvSpPr>
            <a:spLocks noChangeArrowheads="1"/>
          </p:cNvSpPr>
          <p:nvPr/>
        </p:nvSpPr>
        <p:spPr bwMode="auto">
          <a:xfrm>
            <a:off x="5240934" y="2017929"/>
            <a:ext cx="135025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0.4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6" name="Line 166"/>
          <p:cNvSpPr>
            <a:spLocks noChangeShapeType="1"/>
          </p:cNvSpPr>
          <p:nvPr/>
        </p:nvSpPr>
        <p:spPr bwMode="auto">
          <a:xfrm>
            <a:off x="5416875" y="1829476"/>
            <a:ext cx="28642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7" name="Line 167"/>
          <p:cNvSpPr>
            <a:spLocks noChangeShapeType="1"/>
          </p:cNvSpPr>
          <p:nvPr/>
        </p:nvSpPr>
        <p:spPr bwMode="auto">
          <a:xfrm flipH="1">
            <a:off x="7460662" y="1829476"/>
            <a:ext cx="38871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8" name="Rectangle 168"/>
          <p:cNvSpPr>
            <a:spLocks noChangeArrowheads="1"/>
          </p:cNvSpPr>
          <p:nvPr/>
        </p:nvSpPr>
        <p:spPr bwMode="auto">
          <a:xfrm>
            <a:off x="5240934" y="1767770"/>
            <a:ext cx="135025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0.6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" name="Line 169"/>
          <p:cNvSpPr>
            <a:spLocks noChangeShapeType="1"/>
          </p:cNvSpPr>
          <p:nvPr/>
        </p:nvSpPr>
        <p:spPr bwMode="auto">
          <a:xfrm>
            <a:off x="5416875" y="1579316"/>
            <a:ext cx="28642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0" name="Line 170"/>
          <p:cNvSpPr>
            <a:spLocks noChangeShapeType="1"/>
          </p:cNvSpPr>
          <p:nvPr/>
        </p:nvSpPr>
        <p:spPr bwMode="auto">
          <a:xfrm flipH="1">
            <a:off x="7460662" y="1579316"/>
            <a:ext cx="38871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1" name="Rectangle 171"/>
          <p:cNvSpPr>
            <a:spLocks noChangeArrowheads="1"/>
          </p:cNvSpPr>
          <p:nvPr/>
        </p:nvSpPr>
        <p:spPr bwMode="auto">
          <a:xfrm>
            <a:off x="5240934" y="1519278"/>
            <a:ext cx="135025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0.8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2" name="Line 172"/>
          <p:cNvSpPr>
            <a:spLocks noChangeShapeType="1"/>
          </p:cNvSpPr>
          <p:nvPr/>
        </p:nvSpPr>
        <p:spPr bwMode="auto">
          <a:xfrm>
            <a:off x="5416875" y="1339163"/>
            <a:ext cx="28642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3" name="Line 173"/>
          <p:cNvSpPr>
            <a:spLocks noChangeShapeType="1"/>
          </p:cNvSpPr>
          <p:nvPr/>
        </p:nvSpPr>
        <p:spPr bwMode="auto">
          <a:xfrm flipH="1">
            <a:off x="7460662" y="1339163"/>
            <a:ext cx="38871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4" name="Rectangle 174"/>
          <p:cNvSpPr>
            <a:spLocks noChangeArrowheads="1"/>
          </p:cNvSpPr>
          <p:nvPr/>
        </p:nvSpPr>
        <p:spPr bwMode="auto">
          <a:xfrm>
            <a:off x="5324813" y="1277457"/>
            <a:ext cx="53192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1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5" name="Line 175"/>
          <p:cNvSpPr>
            <a:spLocks noChangeShapeType="1"/>
          </p:cNvSpPr>
          <p:nvPr/>
        </p:nvSpPr>
        <p:spPr bwMode="auto">
          <a:xfrm>
            <a:off x="5416875" y="1339163"/>
            <a:ext cx="2082658" cy="166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6" name="Line 176"/>
          <p:cNvSpPr>
            <a:spLocks noChangeShapeType="1"/>
          </p:cNvSpPr>
          <p:nvPr/>
        </p:nvSpPr>
        <p:spPr bwMode="auto">
          <a:xfrm>
            <a:off x="5416875" y="3812408"/>
            <a:ext cx="2082658" cy="166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7" name="Line 177"/>
          <p:cNvSpPr>
            <a:spLocks noChangeShapeType="1"/>
          </p:cNvSpPr>
          <p:nvPr/>
        </p:nvSpPr>
        <p:spPr bwMode="auto">
          <a:xfrm flipV="1">
            <a:off x="7499533" y="1339163"/>
            <a:ext cx="2046" cy="2473245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8" name="Line 178"/>
          <p:cNvSpPr>
            <a:spLocks noChangeShapeType="1"/>
          </p:cNvSpPr>
          <p:nvPr/>
        </p:nvSpPr>
        <p:spPr bwMode="auto">
          <a:xfrm flipV="1">
            <a:off x="5416875" y="1339163"/>
            <a:ext cx="2046" cy="2473245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9" name="Freeform 179"/>
          <p:cNvSpPr>
            <a:spLocks/>
          </p:cNvSpPr>
          <p:nvPr/>
        </p:nvSpPr>
        <p:spPr bwMode="auto">
          <a:xfrm>
            <a:off x="5582588" y="2574952"/>
            <a:ext cx="1833066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" y="0"/>
              </a:cxn>
              <a:cxn ang="0">
                <a:pos x="41" y="0"/>
              </a:cxn>
              <a:cxn ang="0">
                <a:pos x="59" y="0"/>
              </a:cxn>
              <a:cxn ang="0">
                <a:pos x="82" y="0"/>
              </a:cxn>
              <a:cxn ang="0">
                <a:pos x="100" y="0"/>
              </a:cxn>
              <a:cxn ang="0">
                <a:pos x="123" y="0"/>
              </a:cxn>
              <a:cxn ang="0">
                <a:pos x="141" y="0"/>
              </a:cxn>
              <a:cxn ang="0">
                <a:pos x="163" y="0"/>
              </a:cxn>
              <a:cxn ang="0">
                <a:pos x="181" y="0"/>
              </a:cxn>
              <a:cxn ang="0">
                <a:pos x="204" y="0"/>
              </a:cxn>
              <a:cxn ang="0">
                <a:pos x="222" y="0"/>
              </a:cxn>
              <a:cxn ang="0">
                <a:pos x="245" y="0"/>
              </a:cxn>
              <a:cxn ang="0">
                <a:pos x="263" y="0"/>
              </a:cxn>
              <a:cxn ang="0">
                <a:pos x="285" y="0"/>
              </a:cxn>
              <a:cxn ang="0">
                <a:pos x="303" y="0"/>
              </a:cxn>
              <a:cxn ang="0">
                <a:pos x="326" y="0"/>
              </a:cxn>
              <a:cxn ang="0">
                <a:pos x="344" y="0"/>
              </a:cxn>
              <a:cxn ang="0">
                <a:pos x="367" y="0"/>
              </a:cxn>
              <a:cxn ang="0">
                <a:pos x="385" y="0"/>
              </a:cxn>
              <a:cxn ang="0">
                <a:pos x="407" y="0"/>
              </a:cxn>
              <a:cxn ang="0">
                <a:pos x="426" y="0"/>
              </a:cxn>
              <a:cxn ang="0">
                <a:pos x="448" y="0"/>
              </a:cxn>
              <a:cxn ang="0">
                <a:pos x="466" y="0"/>
              </a:cxn>
              <a:cxn ang="0">
                <a:pos x="489" y="0"/>
              </a:cxn>
              <a:cxn ang="0">
                <a:pos x="507" y="0"/>
              </a:cxn>
              <a:cxn ang="0">
                <a:pos x="530" y="0"/>
              </a:cxn>
              <a:cxn ang="0">
                <a:pos x="548" y="0"/>
              </a:cxn>
              <a:cxn ang="0">
                <a:pos x="570" y="0"/>
              </a:cxn>
              <a:cxn ang="0">
                <a:pos x="588" y="0"/>
              </a:cxn>
              <a:cxn ang="0">
                <a:pos x="611" y="0"/>
              </a:cxn>
              <a:cxn ang="0">
                <a:pos x="629" y="0"/>
              </a:cxn>
              <a:cxn ang="0">
                <a:pos x="652" y="0"/>
              </a:cxn>
              <a:cxn ang="0">
                <a:pos x="670" y="0"/>
              </a:cxn>
              <a:cxn ang="0">
                <a:pos x="692" y="0"/>
              </a:cxn>
              <a:cxn ang="0">
                <a:pos x="710" y="0"/>
              </a:cxn>
              <a:cxn ang="0">
                <a:pos x="733" y="0"/>
              </a:cxn>
              <a:cxn ang="0">
                <a:pos x="751" y="0"/>
              </a:cxn>
              <a:cxn ang="0">
                <a:pos x="774" y="0"/>
              </a:cxn>
              <a:cxn ang="0">
                <a:pos x="792" y="0"/>
              </a:cxn>
              <a:cxn ang="0">
                <a:pos x="814" y="0"/>
              </a:cxn>
              <a:cxn ang="0">
                <a:pos x="833" y="0"/>
              </a:cxn>
              <a:cxn ang="0">
                <a:pos x="855" y="0"/>
              </a:cxn>
              <a:cxn ang="0">
                <a:pos x="873" y="0"/>
              </a:cxn>
              <a:cxn ang="0">
                <a:pos x="896" y="0"/>
              </a:cxn>
            </a:cxnLst>
            <a:rect l="0" t="0" r="r" b="b"/>
            <a:pathLst>
              <a:path w="896">
                <a:moveTo>
                  <a:pt x="0" y="0"/>
                </a:moveTo>
                <a:lnTo>
                  <a:pt x="19" y="0"/>
                </a:lnTo>
                <a:lnTo>
                  <a:pt x="41" y="0"/>
                </a:lnTo>
                <a:lnTo>
                  <a:pt x="59" y="0"/>
                </a:lnTo>
                <a:lnTo>
                  <a:pt x="82" y="0"/>
                </a:lnTo>
                <a:lnTo>
                  <a:pt x="100" y="0"/>
                </a:lnTo>
                <a:lnTo>
                  <a:pt x="123" y="0"/>
                </a:lnTo>
                <a:lnTo>
                  <a:pt x="141" y="0"/>
                </a:lnTo>
                <a:lnTo>
                  <a:pt x="163" y="0"/>
                </a:lnTo>
                <a:lnTo>
                  <a:pt x="181" y="0"/>
                </a:lnTo>
                <a:lnTo>
                  <a:pt x="204" y="0"/>
                </a:lnTo>
                <a:lnTo>
                  <a:pt x="222" y="0"/>
                </a:lnTo>
                <a:lnTo>
                  <a:pt x="245" y="0"/>
                </a:lnTo>
                <a:lnTo>
                  <a:pt x="263" y="0"/>
                </a:lnTo>
                <a:lnTo>
                  <a:pt x="285" y="0"/>
                </a:lnTo>
                <a:lnTo>
                  <a:pt x="303" y="0"/>
                </a:lnTo>
                <a:lnTo>
                  <a:pt x="326" y="0"/>
                </a:lnTo>
                <a:lnTo>
                  <a:pt x="344" y="0"/>
                </a:lnTo>
                <a:lnTo>
                  <a:pt x="367" y="0"/>
                </a:lnTo>
                <a:lnTo>
                  <a:pt x="385" y="0"/>
                </a:lnTo>
                <a:lnTo>
                  <a:pt x="407" y="0"/>
                </a:lnTo>
                <a:lnTo>
                  <a:pt x="426" y="0"/>
                </a:lnTo>
                <a:lnTo>
                  <a:pt x="448" y="0"/>
                </a:lnTo>
                <a:lnTo>
                  <a:pt x="466" y="0"/>
                </a:lnTo>
                <a:lnTo>
                  <a:pt x="489" y="0"/>
                </a:lnTo>
                <a:lnTo>
                  <a:pt x="507" y="0"/>
                </a:lnTo>
                <a:lnTo>
                  <a:pt x="530" y="0"/>
                </a:lnTo>
                <a:lnTo>
                  <a:pt x="548" y="0"/>
                </a:lnTo>
                <a:lnTo>
                  <a:pt x="570" y="0"/>
                </a:lnTo>
                <a:lnTo>
                  <a:pt x="588" y="0"/>
                </a:lnTo>
                <a:lnTo>
                  <a:pt x="611" y="0"/>
                </a:lnTo>
                <a:lnTo>
                  <a:pt x="629" y="0"/>
                </a:lnTo>
                <a:lnTo>
                  <a:pt x="652" y="0"/>
                </a:lnTo>
                <a:lnTo>
                  <a:pt x="670" y="0"/>
                </a:lnTo>
                <a:lnTo>
                  <a:pt x="692" y="0"/>
                </a:lnTo>
                <a:lnTo>
                  <a:pt x="710" y="0"/>
                </a:lnTo>
                <a:lnTo>
                  <a:pt x="733" y="0"/>
                </a:lnTo>
                <a:lnTo>
                  <a:pt x="751" y="0"/>
                </a:lnTo>
                <a:lnTo>
                  <a:pt x="774" y="0"/>
                </a:lnTo>
                <a:lnTo>
                  <a:pt x="792" y="0"/>
                </a:lnTo>
                <a:lnTo>
                  <a:pt x="814" y="0"/>
                </a:lnTo>
                <a:lnTo>
                  <a:pt x="833" y="0"/>
                </a:lnTo>
                <a:lnTo>
                  <a:pt x="855" y="0"/>
                </a:lnTo>
                <a:lnTo>
                  <a:pt x="873" y="0"/>
                </a:lnTo>
                <a:lnTo>
                  <a:pt x="896" y="0"/>
                </a:lnTo>
              </a:path>
            </a:pathLst>
          </a:cu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0" name="Freeform 180"/>
          <p:cNvSpPr>
            <a:spLocks/>
          </p:cNvSpPr>
          <p:nvPr/>
        </p:nvSpPr>
        <p:spPr bwMode="auto">
          <a:xfrm>
            <a:off x="5582588" y="2514913"/>
            <a:ext cx="1833066" cy="678766"/>
          </a:xfrm>
          <a:custGeom>
            <a:avLst/>
            <a:gdLst/>
            <a:ahLst/>
            <a:cxnLst>
              <a:cxn ang="0">
                <a:pos x="0" y="326"/>
              </a:cxn>
              <a:cxn ang="0">
                <a:pos x="19" y="371"/>
              </a:cxn>
              <a:cxn ang="0">
                <a:pos x="41" y="398"/>
              </a:cxn>
              <a:cxn ang="0">
                <a:pos x="59" y="407"/>
              </a:cxn>
              <a:cxn ang="0">
                <a:pos x="82" y="403"/>
              </a:cxn>
              <a:cxn ang="0">
                <a:pos x="100" y="389"/>
              </a:cxn>
              <a:cxn ang="0">
                <a:pos x="123" y="362"/>
              </a:cxn>
              <a:cxn ang="0">
                <a:pos x="141" y="330"/>
              </a:cxn>
              <a:cxn ang="0">
                <a:pos x="163" y="294"/>
              </a:cxn>
              <a:cxn ang="0">
                <a:pos x="181" y="263"/>
              </a:cxn>
              <a:cxn ang="0">
                <a:pos x="204" y="235"/>
              </a:cxn>
              <a:cxn ang="0">
                <a:pos x="222" y="208"/>
              </a:cxn>
              <a:cxn ang="0">
                <a:pos x="245" y="186"/>
              </a:cxn>
              <a:cxn ang="0">
                <a:pos x="263" y="163"/>
              </a:cxn>
              <a:cxn ang="0">
                <a:pos x="285" y="140"/>
              </a:cxn>
              <a:cxn ang="0">
                <a:pos x="303" y="118"/>
              </a:cxn>
              <a:cxn ang="0">
                <a:pos x="326" y="95"/>
              </a:cxn>
              <a:cxn ang="0">
                <a:pos x="344" y="0"/>
              </a:cxn>
              <a:cxn ang="0">
                <a:pos x="367" y="5"/>
              </a:cxn>
              <a:cxn ang="0">
                <a:pos x="385" y="5"/>
              </a:cxn>
              <a:cxn ang="0">
                <a:pos x="407" y="5"/>
              </a:cxn>
              <a:cxn ang="0">
                <a:pos x="426" y="5"/>
              </a:cxn>
              <a:cxn ang="0">
                <a:pos x="448" y="5"/>
              </a:cxn>
              <a:cxn ang="0">
                <a:pos x="466" y="5"/>
              </a:cxn>
              <a:cxn ang="0">
                <a:pos x="489" y="9"/>
              </a:cxn>
              <a:cxn ang="0">
                <a:pos x="507" y="9"/>
              </a:cxn>
              <a:cxn ang="0">
                <a:pos x="530" y="9"/>
              </a:cxn>
              <a:cxn ang="0">
                <a:pos x="548" y="14"/>
              </a:cxn>
              <a:cxn ang="0">
                <a:pos x="570" y="14"/>
              </a:cxn>
              <a:cxn ang="0">
                <a:pos x="588" y="18"/>
              </a:cxn>
              <a:cxn ang="0">
                <a:pos x="611" y="18"/>
              </a:cxn>
              <a:cxn ang="0">
                <a:pos x="629" y="23"/>
              </a:cxn>
              <a:cxn ang="0">
                <a:pos x="652" y="23"/>
              </a:cxn>
              <a:cxn ang="0">
                <a:pos x="670" y="27"/>
              </a:cxn>
              <a:cxn ang="0">
                <a:pos x="692" y="27"/>
              </a:cxn>
              <a:cxn ang="0">
                <a:pos x="710" y="27"/>
              </a:cxn>
              <a:cxn ang="0">
                <a:pos x="733" y="32"/>
              </a:cxn>
              <a:cxn ang="0">
                <a:pos x="751" y="32"/>
              </a:cxn>
              <a:cxn ang="0">
                <a:pos x="774" y="32"/>
              </a:cxn>
              <a:cxn ang="0">
                <a:pos x="792" y="32"/>
              </a:cxn>
              <a:cxn ang="0">
                <a:pos x="814" y="32"/>
              </a:cxn>
              <a:cxn ang="0">
                <a:pos x="833" y="32"/>
              </a:cxn>
              <a:cxn ang="0">
                <a:pos x="855" y="32"/>
              </a:cxn>
              <a:cxn ang="0">
                <a:pos x="873" y="32"/>
              </a:cxn>
              <a:cxn ang="0">
                <a:pos x="896" y="36"/>
              </a:cxn>
            </a:cxnLst>
            <a:rect l="0" t="0" r="r" b="b"/>
            <a:pathLst>
              <a:path w="896" h="407">
                <a:moveTo>
                  <a:pt x="0" y="326"/>
                </a:moveTo>
                <a:lnTo>
                  <a:pt x="19" y="371"/>
                </a:lnTo>
                <a:lnTo>
                  <a:pt x="41" y="398"/>
                </a:lnTo>
                <a:lnTo>
                  <a:pt x="59" y="407"/>
                </a:lnTo>
                <a:lnTo>
                  <a:pt x="82" y="403"/>
                </a:lnTo>
                <a:lnTo>
                  <a:pt x="100" y="389"/>
                </a:lnTo>
                <a:lnTo>
                  <a:pt x="123" y="362"/>
                </a:lnTo>
                <a:lnTo>
                  <a:pt x="141" y="330"/>
                </a:lnTo>
                <a:lnTo>
                  <a:pt x="163" y="294"/>
                </a:lnTo>
                <a:lnTo>
                  <a:pt x="181" y="263"/>
                </a:lnTo>
                <a:lnTo>
                  <a:pt x="204" y="235"/>
                </a:lnTo>
                <a:lnTo>
                  <a:pt x="222" y="208"/>
                </a:lnTo>
                <a:lnTo>
                  <a:pt x="245" y="186"/>
                </a:lnTo>
                <a:lnTo>
                  <a:pt x="263" y="163"/>
                </a:lnTo>
                <a:lnTo>
                  <a:pt x="285" y="140"/>
                </a:lnTo>
                <a:lnTo>
                  <a:pt x="303" y="118"/>
                </a:lnTo>
                <a:lnTo>
                  <a:pt x="326" y="95"/>
                </a:lnTo>
                <a:lnTo>
                  <a:pt x="344" y="0"/>
                </a:lnTo>
                <a:lnTo>
                  <a:pt x="367" y="5"/>
                </a:lnTo>
                <a:lnTo>
                  <a:pt x="385" y="5"/>
                </a:lnTo>
                <a:lnTo>
                  <a:pt x="407" y="5"/>
                </a:lnTo>
                <a:lnTo>
                  <a:pt x="426" y="5"/>
                </a:lnTo>
                <a:lnTo>
                  <a:pt x="448" y="5"/>
                </a:lnTo>
                <a:lnTo>
                  <a:pt x="466" y="5"/>
                </a:lnTo>
                <a:lnTo>
                  <a:pt x="489" y="9"/>
                </a:lnTo>
                <a:lnTo>
                  <a:pt x="507" y="9"/>
                </a:lnTo>
                <a:lnTo>
                  <a:pt x="530" y="9"/>
                </a:lnTo>
                <a:lnTo>
                  <a:pt x="548" y="14"/>
                </a:lnTo>
                <a:lnTo>
                  <a:pt x="570" y="14"/>
                </a:lnTo>
                <a:lnTo>
                  <a:pt x="588" y="18"/>
                </a:lnTo>
                <a:lnTo>
                  <a:pt x="611" y="18"/>
                </a:lnTo>
                <a:lnTo>
                  <a:pt x="629" y="23"/>
                </a:lnTo>
                <a:lnTo>
                  <a:pt x="652" y="23"/>
                </a:lnTo>
                <a:lnTo>
                  <a:pt x="670" y="27"/>
                </a:lnTo>
                <a:lnTo>
                  <a:pt x="692" y="27"/>
                </a:lnTo>
                <a:lnTo>
                  <a:pt x="710" y="27"/>
                </a:lnTo>
                <a:lnTo>
                  <a:pt x="733" y="32"/>
                </a:lnTo>
                <a:lnTo>
                  <a:pt x="751" y="32"/>
                </a:lnTo>
                <a:lnTo>
                  <a:pt x="774" y="32"/>
                </a:lnTo>
                <a:lnTo>
                  <a:pt x="792" y="32"/>
                </a:lnTo>
                <a:lnTo>
                  <a:pt x="814" y="32"/>
                </a:lnTo>
                <a:lnTo>
                  <a:pt x="833" y="32"/>
                </a:lnTo>
                <a:lnTo>
                  <a:pt x="855" y="32"/>
                </a:lnTo>
                <a:lnTo>
                  <a:pt x="873" y="32"/>
                </a:lnTo>
                <a:lnTo>
                  <a:pt x="896" y="36"/>
                </a:lnTo>
              </a:path>
            </a:pathLst>
          </a:custGeom>
          <a:noFill/>
          <a:ln w="19050">
            <a:solidFill>
              <a:srgbClr val="007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1" name="Freeform 181"/>
          <p:cNvSpPr>
            <a:spLocks/>
          </p:cNvSpPr>
          <p:nvPr/>
        </p:nvSpPr>
        <p:spPr bwMode="auto">
          <a:xfrm>
            <a:off x="5582588" y="1949552"/>
            <a:ext cx="1833066" cy="678766"/>
          </a:xfrm>
          <a:custGeom>
            <a:avLst/>
            <a:gdLst/>
            <a:ahLst/>
            <a:cxnLst>
              <a:cxn ang="0">
                <a:pos x="0" y="81"/>
              </a:cxn>
              <a:cxn ang="0">
                <a:pos x="19" y="36"/>
              </a:cxn>
              <a:cxn ang="0">
                <a:pos x="41" y="9"/>
              </a:cxn>
              <a:cxn ang="0">
                <a:pos x="59" y="0"/>
              </a:cxn>
              <a:cxn ang="0">
                <a:pos x="82" y="5"/>
              </a:cxn>
              <a:cxn ang="0">
                <a:pos x="100" y="18"/>
              </a:cxn>
              <a:cxn ang="0">
                <a:pos x="123" y="45"/>
              </a:cxn>
              <a:cxn ang="0">
                <a:pos x="141" y="77"/>
              </a:cxn>
              <a:cxn ang="0">
                <a:pos x="163" y="113"/>
              </a:cxn>
              <a:cxn ang="0">
                <a:pos x="181" y="145"/>
              </a:cxn>
              <a:cxn ang="0">
                <a:pos x="204" y="172"/>
              </a:cxn>
              <a:cxn ang="0">
                <a:pos x="222" y="199"/>
              </a:cxn>
              <a:cxn ang="0">
                <a:pos x="245" y="222"/>
              </a:cxn>
              <a:cxn ang="0">
                <a:pos x="263" y="244"/>
              </a:cxn>
              <a:cxn ang="0">
                <a:pos x="285" y="267"/>
              </a:cxn>
              <a:cxn ang="0">
                <a:pos x="303" y="289"/>
              </a:cxn>
              <a:cxn ang="0">
                <a:pos x="326" y="312"/>
              </a:cxn>
              <a:cxn ang="0">
                <a:pos x="344" y="407"/>
              </a:cxn>
              <a:cxn ang="0">
                <a:pos x="367" y="403"/>
              </a:cxn>
              <a:cxn ang="0">
                <a:pos x="385" y="403"/>
              </a:cxn>
              <a:cxn ang="0">
                <a:pos x="407" y="403"/>
              </a:cxn>
              <a:cxn ang="0">
                <a:pos x="426" y="403"/>
              </a:cxn>
              <a:cxn ang="0">
                <a:pos x="448" y="403"/>
              </a:cxn>
              <a:cxn ang="0">
                <a:pos x="466" y="403"/>
              </a:cxn>
              <a:cxn ang="0">
                <a:pos x="489" y="398"/>
              </a:cxn>
              <a:cxn ang="0">
                <a:pos x="507" y="398"/>
              </a:cxn>
              <a:cxn ang="0">
                <a:pos x="530" y="398"/>
              </a:cxn>
              <a:cxn ang="0">
                <a:pos x="548" y="394"/>
              </a:cxn>
              <a:cxn ang="0">
                <a:pos x="570" y="394"/>
              </a:cxn>
              <a:cxn ang="0">
                <a:pos x="588" y="389"/>
              </a:cxn>
              <a:cxn ang="0">
                <a:pos x="611" y="389"/>
              </a:cxn>
              <a:cxn ang="0">
                <a:pos x="629" y="384"/>
              </a:cxn>
              <a:cxn ang="0">
                <a:pos x="652" y="384"/>
              </a:cxn>
              <a:cxn ang="0">
                <a:pos x="670" y="380"/>
              </a:cxn>
              <a:cxn ang="0">
                <a:pos x="692" y="380"/>
              </a:cxn>
              <a:cxn ang="0">
                <a:pos x="710" y="380"/>
              </a:cxn>
              <a:cxn ang="0">
                <a:pos x="733" y="375"/>
              </a:cxn>
              <a:cxn ang="0">
                <a:pos x="751" y="375"/>
              </a:cxn>
              <a:cxn ang="0">
                <a:pos x="774" y="375"/>
              </a:cxn>
              <a:cxn ang="0">
                <a:pos x="792" y="375"/>
              </a:cxn>
              <a:cxn ang="0">
                <a:pos x="814" y="375"/>
              </a:cxn>
              <a:cxn ang="0">
                <a:pos x="833" y="375"/>
              </a:cxn>
              <a:cxn ang="0">
                <a:pos x="855" y="375"/>
              </a:cxn>
              <a:cxn ang="0">
                <a:pos x="873" y="375"/>
              </a:cxn>
              <a:cxn ang="0">
                <a:pos x="896" y="375"/>
              </a:cxn>
            </a:cxnLst>
            <a:rect l="0" t="0" r="r" b="b"/>
            <a:pathLst>
              <a:path w="896" h="407">
                <a:moveTo>
                  <a:pt x="0" y="81"/>
                </a:moveTo>
                <a:lnTo>
                  <a:pt x="19" y="36"/>
                </a:lnTo>
                <a:lnTo>
                  <a:pt x="41" y="9"/>
                </a:lnTo>
                <a:lnTo>
                  <a:pt x="59" y="0"/>
                </a:lnTo>
                <a:lnTo>
                  <a:pt x="82" y="5"/>
                </a:lnTo>
                <a:lnTo>
                  <a:pt x="100" y="18"/>
                </a:lnTo>
                <a:lnTo>
                  <a:pt x="123" y="45"/>
                </a:lnTo>
                <a:lnTo>
                  <a:pt x="141" y="77"/>
                </a:lnTo>
                <a:lnTo>
                  <a:pt x="163" y="113"/>
                </a:lnTo>
                <a:lnTo>
                  <a:pt x="181" y="145"/>
                </a:lnTo>
                <a:lnTo>
                  <a:pt x="204" y="172"/>
                </a:lnTo>
                <a:lnTo>
                  <a:pt x="222" y="199"/>
                </a:lnTo>
                <a:lnTo>
                  <a:pt x="245" y="222"/>
                </a:lnTo>
                <a:lnTo>
                  <a:pt x="263" y="244"/>
                </a:lnTo>
                <a:lnTo>
                  <a:pt x="285" y="267"/>
                </a:lnTo>
                <a:lnTo>
                  <a:pt x="303" y="289"/>
                </a:lnTo>
                <a:lnTo>
                  <a:pt x="326" y="312"/>
                </a:lnTo>
                <a:lnTo>
                  <a:pt x="344" y="407"/>
                </a:lnTo>
                <a:lnTo>
                  <a:pt x="367" y="403"/>
                </a:lnTo>
                <a:lnTo>
                  <a:pt x="385" y="403"/>
                </a:lnTo>
                <a:lnTo>
                  <a:pt x="407" y="403"/>
                </a:lnTo>
                <a:lnTo>
                  <a:pt x="426" y="403"/>
                </a:lnTo>
                <a:lnTo>
                  <a:pt x="448" y="403"/>
                </a:lnTo>
                <a:lnTo>
                  <a:pt x="466" y="403"/>
                </a:lnTo>
                <a:lnTo>
                  <a:pt x="489" y="398"/>
                </a:lnTo>
                <a:lnTo>
                  <a:pt x="507" y="398"/>
                </a:lnTo>
                <a:lnTo>
                  <a:pt x="530" y="398"/>
                </a:lnTo>
                <a:lnTo>
                  <a:pt x="548" y="394"/>
                </a:lnTo>
                <a:lnTo>
                  <a:pt x="570" y="394"/>
                </a:lnTo>
                <a:lnTo>
                  <a:pt x="588" y="389"/>
                </a:lnTo>
                <a:lnTo>
                  <a:pt x="611" y="389"/>
                </a:lnTo>
                <a:lnTo>
                  <a:pt x="629" y="384"/>
                </a:lnTo>
                <a:lnTo>
                  <a:pt x="652" y="384"/>
                </a:lnTo>
                <a:lnTo>
                  <a:pt x="670" y="380"/>
                </a:lnTo>
                <a:lnTo>
                  <a:pt x="692" y="380"/>
                </a:lnTo>
                <a:lnTo>
                  <a:pt x="710" y="380"/>
                </a:lnTo>
                <a:lnTo>
                  <a:pt x="733" y="375"/>
                </a:lnTo>
                <a:lnTo>
                  <a:pt x="751" y="375"/>
                </a:lnTo>
                <a:lnTo>
                  <a:pt x="774" y="375"/>
                </a:lnTo>
                <a:lnTo>
                  <a:pt x="792" y="375"/>
                </a:lnTo>
                <a:lnTo>
                  <a:pt x="814" y="375"/>
                </a:lnTo>
                <a:lnTo>
                  <a:pt x="833" y="375"/>
                </a:lnTo>
                <a:lnTo>
                  <a:pt x="855" y="375"/>
                </a:lnTo>
                <a:lnTo>
                  <a:pt x="873" y="375"/>
                </a:lnTo>
                <a:lnTo>
                  <a:pt x="896" y="375"/>
                </a:lnTo>
              </a:path>
            </a:pathLst>
          </a:cu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2" name="Freeform 182"/>
          <p:cNvSpPr>
            <a:spLocks/>
          </p:cNvSpPr>
          <p:nvPr/>
        </p:nvSpPr>
        <p:spPr bwMode="auto">
          <a:xfrm>
            <a:off x="5582588" y="2574952"/>
            <a:ext cx="1833066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" y="0"/>
              </a:cxn>
              <a:cxn ang="0">
                <a:pos x="41" y="0"/>
              </a:cxn>
              <a:cxn ang="0">
                <a:pos x="59" y="0"/>
              </a:cxn>
              <a:cxn ang="0">
                <a:pos x="82" y="0"/>
              </a:cxn>
              <a:cxn ang="0">
                <a:pos x="100" y="0"/>
              </a:cxn>
              <a:cxn ang="0">
                <a:pos x="123" y="0"/>
              </a:cxn>
              <a:cxn ang="0">
                <a:pos x="141" y="0"/>
              </a:cxn>
              <a:cxn ang="0">
                <a:pos x="163" y="0"/>
              </a:cxn>
              <a:cxn ang="0">
                <a:pos x="181" y="0"/>
              </a:cxn>
              <a:cxn ang="0">
                <a:pos x="204" y="0"/>
              </a:cxn>
              <a:cxn ang="0">
                <a:pos x="222" y="0"/>
              </a:cxn>
              <a:cxn ang="0">
                <a:pos x="245" y="0"/>
              </a:cxn>
              <a:cxn ang="0">
                <a:pos x="263" y="0"/>
              </a:cxn>
              <a:cxn ang="0">
                <a:pos x="285" y="0"/>
              </a:cxn>
              <a:cxn ang="0">
                <a:pos x="303" y="0"/>
              </a:cxn>
              <a:cxn ang="0">
                <a:pos x="326" y="0"/>
              </a:cxn>
              <a:cxn ang="0">
                <a:pos x="344" y="0"/>
              </a:cxn>
              <a:cxn ang="0">
                <a:pos x="367" y="0"/>
              </a:cxn>
              <a:cxn ang="0">
                <a:pos x="385" y="0"/>
              </a:cxn>
              <a:cxn ang="0">
                <a:pos x="407" y="0"/>
              </a:cxn>
              <a:cxn ang="0">
                <a:pos x="426" y="0"/>
              </a:cxn>
              <a:cxn ang="0">
                <a:pos x="448" y="0"/>
              </a:cxn>
              <a:cxn ang="0">
                <a:pos x="466" y="0"/>
              </a:cxn>
              <a:cxn ang="0">
                <a:pos x="489" y="0"/>
              </a:cxn>
              <a:cxn ang="0">
                <a:pos x="507" y="0"/>
              </a:cxn>
              <a:cxn ang="0">
                <a:pos x="530" y="0"/>
              </a:cxn>
              <a:cxn ang="0">
                <a:pos x="548" y="0"/>
              </a:cxn>
              <a:cxn ang="0">
                <a:pos x="570" y="0"/>
              </a:cxn>
              <a:cxn ang="0">
                <a:pos x="588" y="0"/>
              </a:cxn>
              <a:cxn ang="0">
                <a:pos x="611" y="0"/>
              </a:cxn>
              <a:cxn ang="0">
                <a:pos x="629" y="0"/>
              </a:cxn>
              <a:cxn ang="0">
                <a:pos x="652" y="0"/>
              </a:cxn>
              <a:cxn ang="0">
                <a:pos x="670" y="0"/>
              </a:cxn>
              <a:cxn ang="0">
                <a:pos x="692" y="0"/>
              </a:cxn>
              <a:cxn ang="0">
                <a:pos x="710" y="0"/>
              </a:cxn>
              <a:cxn ang="0">
                <a:pos x="733" y="0"/>
              </a:cxn>
              <a:cxn ang="0">
                <a:pos x="751" y="0"/>
              </a:cxn>
              <a:cxn ang="0">
                <a:pos x="774" y="0"/>
              </a:cxn>
              <a:cxn ang="0">
                <a:pos x="792" y="0"/>
              </a:cxn>
              <a:cxn ang="0">
                <a:pos x="814" y="0"/>
              </a:cxn>
              <a:cxn ang="0">
                <a:pos x="833" y="0"/>
              </a:cxn>
              <a:cxn ang="0">
                <a:pos x="855" y="0"/>
              </a:cxn>
              <a:cxn ang="0">
                <a:pos x="873" y="0"/>
              </a:cxn>
              <a:cxn ang="0">
                <a:pos x="896" y="0"/>
              </a:cxn>
            </a:cxnLst>
            <a:rect l="0" t="0" r="r" b="b"/>
            <a:pathLst>
              <a:path w="896">
                <a:moveTo>
                  <a:pt x="0" y="0"/>
                </a:moveTo>
                <a:lnTo>
                  <a:pt x="19" y="0"/>
                </a:lnTo>
                <a:lnTo>
                  <a:pt x="41" y="0"/>
                </a:lnTo>
                <a:lnTo>
                  <a:pt x="59" y="0"/>
                </a:lnTo>
                <a:lnTo>
                  <a:pt x="82" y="0"/>
                </a:lnTo>
                <a:lnTo>
                  <a:pt x="100" y="0"/>
                </a:lnTo>
                <a:lnTo>
                  <a:pt x="123" y="0"/>
                </a:lnTo>
                <a:lnTo>
                  <a:pt x="141" y="0"/>
                </a:lnTo>
                <a:lnTo>
                  <a:pt x="163" y="0"/>
                </a:lnTo>
                <a:lnTo>
                  <a:pt x="181" y="0"/>
                </a:lnTo>
                <a:lnTo>
                  <a:pt x="204" y="0"/>
                </a:lnTo>
                <a:lnTo>
                  <a:pt x="222" y="0"/>
                </a:lnTo>
                <a:lnTo>
                  <a:pt x="245" y="0"/>
                </a:lnTo>
                <a:lnTo>
                  <a:pt x="263" y="0"/>
                </a:lnTo>
                <a:lnTo>
                  <a:pt x="285" y="0"/>
                </a:lnTo>
                <a:lnTo>
                  <a:pt x="303" y="0"/>
                </a:lnTo>
                <a:lnTo>
                  <a:pt x="326" y="0"/>
                </a:lnTo>
                <a:lnTo>
                  <a:pt x="344" y="0"/>
                </a:lnTo>
                <a:lnTo>
                  <a:pt x="367" y="0"/>
                </a:lnTo>
                <a:lnTo>
                  <a:pt x="385" y="0"/>
                </a:lnTo>
                <a:lnTo>
                  <a:pt x="407" y="0"/>
                </a:lnTo>
                <a:lnTo>
                  <a:pt x="426" y="0"/>
                </a:lnTo>
                <a:lnTo>
                  <a:pt x="448" y="0"/>
                </a:lnTo>
                <a:lnTo>
                  <a:pt x="466" y="0"/>
                </a:lnTo>
                <a:lnTo>
                  <a:pt x="489" y="0"/>
                </a:lnTo>
                <a:lnTo>
                  <a:pt x="507" y="0"/>
                </a:lnTo>
                <a:lnTo>
                  <a:pt x="530" y="0"/>
                </a:lnTo>
                <a:lnTo>
                  <a:pt x="548" y="0"/>
                </a:lnTo>
                <a:lnTo>
                  <a:pt x="570" y="0"/>
                </a:lnTo>
                <a:lnTo>
                  <a:pt x="588" y="0"/>
                </a:lnTo>
                <a:lnTo>
                  <a:pt x="611" y="0"/>
                </a:lnTo>
                <a:lnTo>
                  <a:pt x="629" y="0"/>
                </a:lnTo>
                <a:lnTo>
                  <a:pt x="652" y="0"/>
                </a:lnTo>
                <a:lnTo>
                  <a:pt x="670" y="0"/>
                </a:lnTo>
                <a:lnTo>
                  <a:pt x="692" y="0"/>
                </a:lnTo>
                <a:lnTo>
                  <a:pt x="710" y="0"/>
                </a:lnTo>
                <a:lnTo>
                  <a:pt x="733" y="0"/>
                </a:lnTo>
                <a:lnTo>
                  <a:pt x="751" y="0"/>
                </a:lnTo>
                <a:lnTo>
                  <a:pt x="774" y="0"/>
                </a:lnTo>
                <a:lnTo>
                  <a:pt x="792" y="0"/>
                </a:lnTo>
                <a:lnTo>
                  <a:pt x="814" y="0"/>
                </a:lnTo>
                <a:lnTo>
                  <a:pt x="833" y="0"/>
                </a:lnTo>
                <a:lnTo>
                  <a:pt x="855" y="0"/>
                </a:lnTo>
                <a:lnTo>
                  <a:pt x="873" y="0"/>
                </a:lnTo>
                <a:lnTo>
                  <a:pt x="896" y="0"/>
                </a:lnTo>
              </a:path>
            </a:pathLst>
          </a:custGeom>
          <a:noFill/>
          <a:ln w="19050">
            <a:solidFill>
              <a:srgbClr val="00BFB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3" name="Freeform 183"/>
          <p:cNvSpPr>
            <a:spLocks/>
          </p:cNvSpPr>
          <p:nvPr/>
        </p:nvSpPr>
        <p:spPr bwMode="auto">
          <a:xfrm>
            <a:off x="5582588" y="2574952"/>
            <a:ext cx="1833066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" y="0"/>
              </a:cxn>
              <a:cxn ang="0">
                <a:pos x="41" y="0"/>
              </a:cxn>
              <a:cxn ang="0">
                <a:pos x="59" y="0"/>
              </a:cxn>
              <a:cxn ang="0">
                <a:pos x="82" y="0"/>
              </a:cxn>
              <a:cxn ang="0">
                <a:pos x="100" y="0"/>
              </a:cxn>
              <a:cxn ang="0">
                <a:pos x="123" y="0"/>
              </a:cxn>
              <a:cxn ang="0">
                <a:pos x="141" y="0"/>
              </a:cxn>
              <a:cxn ang="0">
                <a:pos x="163" y="0"/>
              </a:cxn>
              <a:cxn ang="0">
                <a:pos x="181" y="0"/>
              </a:cxn>
              <a:cxn ang="0">
                <a:pos x="204" y="0"/>
              </a:cxn>
              <a:cxn ang="0">
                <a:pos x="222" y="0"/>
              </a:cxn>
              <a:cxn ang="0">
                <a:pos x="245" y="0"/>
              </a:cxn>
              <a:cxn ang="0">
                <a:pos x="263" y="0"/>
              </a:cxn>
              <a:cxn ang="0">
                <a:pos x="285" y="0"/>
              </a:cxn>
              <a:cxn ang="0">
                <a:pos x="303" y="0"/>
              </a:cxn>
              <a:cxn ang="0">
                <a:pos x="326" y="0"/>
              </a:cxn>
              <a:cxn ang="0">
                <a:pos x="344" y="0"/>
              </a:cxn>
              <a:cxn ang="0">
                <a:pos x="367" y="0"/>
              </a:cxn>
              <a:cxn ang="0">
                <a:pos x="385" y="0"/>
              </a:cxn>
              <a:cxn ang="0">
                <a:pos x="407" y="0"/>
              </a:cxn>
              <a:cxn ang="0">
                <a:pos x="426" y="0"/>
              </a:cxn>
              <a:cxn ang="0">
                <a:pos x="448" y="0"/>
              </a:cxn>
              <a:cxn ang="0">
                <a:pos x="466" y="0"/>
              </a:cxn>
              <a:cxn ang="0">
                <a:pos x="489" y="0"/>
              </a:cxn>
              <a:cxn ang="0">
                <a:pos x="507" y="0"/>
              </a:cxn>
              <a:cxn ang="0">
                <a:pos x="530" y="0"/>
              </a:cxn>
              <a:cxn ang="0">
                <a:pos x="548" y="0"/>
              </a:cxn>
              <a:cxn ang="0">
                <a:pos x="570" y="0"/>
              </a:cxn>
              <a:cxn ang="0">
                <a:pos x="588" y="0"/>
              </a:cxn>
              <a:cxn ang="0">
                <a:pos x="611" y="0"/>
              </a:cxn>
              <a:cxn ang="0">
                <a:pos x="629" y="0"/>
              </a:cxn>
              <a:cxn ang="0">
                <a:pos x="652" y="0"/>
              </a:cxn>
              <a:cxn ang="0">
                <a:pos x="670" y="0"/>
              </a:cxn>
              <a:cxn ang="0">
                <a:pos x="692" y="0"/>
              </a:cxn>
              <a:cxn ang="0">
                <a:pos x="710" y="0"/>
              </a:cxn>
              <a:cxn ang="0">
                <a:pos x="733" y="0"/>
              </a:cxn>
              <a:cxn ang="0">
                <a:pos x="751" y="0"/>
              </a:cxn>
              <a:cxn ang="0">
                <a:pos x="774" y="0"/>
              </a:cxn>
              <a:cxn ang="0">
                <a:pos x="792" y="0"/>
              </a:cxn>
              <a:cxn ang="0">
                <a:pos x="814" y="0"/>
              </a:cxn>
              <a:cxn ang="0">
                <a:pos x="833" y="0"/>
              </a:cxn>
              <a:cxn ang="0">
                <a:pos x="855" y="0"/>
              </a:cxn>
              <a:cxn ang="0">
                <a:pos x="873" y="0"/>
              </a:cxn>
              <a:cxn ang="0">
                <a:pos x="896" y="0"/>
              </a:cxn>
            </a:cxnLst>
            <a:rect l="0" t="0" r="r" b="b"/>
            <a:pathLst>
              <a:path w="896">
                <a:moveTo>
                  <a:pt x="0" y="0"/>
                </a:moveTo>
                <a:lnTo>
                  <a:pt x="19" y="0"/>
                </a:lnTo>
                <a:lnTo>
                  <a:pt x="41" y="0"/>
                </a:lnTo>
                <a:lnTo>
                  <a:pt x="59" y="0"/>
                </a:lnTo>
                <a:lnTo>
                  <a:pt x="82" y="0"/>
                </a:lnTo>
                <a:lnTo>
                  <a:pt x="100" y="0"/>
                </a:lnTo>
                <a:lnTo>
                  <a:pt x="123" y="0"/>
                </a:lnTo>
                <a:lnTo>
                  <a:pt x="141" y="0"/>
                </a:lnTo>
                <a:lnTo>
                  <a:pt x="163" y="0"/>
                </a:lnTo>
                <a:lnTo>
                  <a:pt x="181" y="0"/>
                </a:lnTo>
                <a:lnTo>
                  <a:pt x="204" y="0"/>
                </a:lnTo>
                <a:lnTo>
                  <a:pt x="222" y="0"/>
                </a:lnTo>
                <a:lnTo>
                  <a:pt x="245" y="0"/>
                </a:lnTo>
                <a:lnTo>
                  <a:pt x="263" y="0"/>
                </a:lnTo>
                <a:lnTo>
                  <a:pt x="285" y="0"/>
                </a:lnTo>
                <a:lnTo>
                  <a:pt x="303" y="0"/>
                </a:lnTo>
                <a:lnTo>
                  <a:pt x="326" y="0"/>
                </a:lnTo>
                <a:lnTo>
                  <a:pt x="344" y="0"/>
                </a:lnTo>
                <a:lnTo>
                  <a:pt x="367" y="0"/>
                </a:lnTo>
                <a:lnTo>
                  <a:pt x="385" y="0"/>
                </a:lnTo>
                <a:lnTo>
                  <a:pt x="407" y="0"/>
                </a:lnTo>
                <a:lnTo>
                  <a:pt x="426" y="0"/>
                </a:lnTo>
                <a:lnTo>
                  <a:pt x="448" y="0"/>
                </a:lnTo>
                <a:lnTo>
                  <a:pt x="466" y="0"/>
                </a:lnTo>
                <a:lnTo>
                  <a:pt x="489" y="0"/>
                </a:lnTo>
                <a:lnTo>
                  <a:pt x="507" y="0"/>
                </a:lnTo>
                <a:lnTo>
                  <a:pt x="530" y="0"/>
                </a:lnTo>
                <a:lnTo>
                  <a:pt x="548" y="0"/>
                </a:lnTo>
                <a:lnTo>
                  <a:pt x="570" y="0"/>
                </a:lnTo>
                <a:lnTo>
                  <a:pt x="588" y="0"/>
                </a:lnTo>
                <a:lnTo>
                  <a:pt x="611" y="0"/>
                </a:lnTo>
                <a:lnTo>
                  <a:pt x="629" y="0"/>
                </a:lnTo>
                <a:lnTo>
                  <a:pt x="652" y="0"/>
                </a:lnTo>
                <a:lnTo>
                  <a:pt x="670" y="0"/>
                </a:lnTo>
                <a:lnTo>
                  <a:pt x="692" y="0"/>
                </a:lnTo>
                <a:lnTo>
                  <a:pt x="710" y="0"/>
                </a:lnTo>
                <a:lnTo>
                  <a:pt x="733" y="0"/>
                </a:lnTo>
                <a:lnTo>
                  <a:pt x="751" y="0"/>
                </a:lnTo>
                <a:lnTo>
                  <a:pt x="774" y="0"/>
                </a:lnTo>
                <a:lnTo>
                  <a:pt x="792" y="0"/>
                </a:lnTo>
                <a:lnTo>
                  <a:pt x="814" y="0"/>
                </a:lnTo>
                <a:lnTo>
                  <a:pt x="833" y="0"/>
                </a:lnTo>
                <a:lnTo>
                  <a:pt x="855" y="0"/>
                </a:lnTo>
                <a:lnTo>
                  <a:pt x="873" y="0"/>
                </a:lnTo>
                <a:lnTo>
                  <a:pt x="896" y="0"/>
                </a:lnTo>
              </a:path>
            </a:pathLst>
          </a:custGeom>
          <a:noFill/>
          <a:ln w="19050">
            <a:solidFill>
              <a:srgbClr val="BF00B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4" name="Freeform 184"/>
          <p:cNvSpPr>
            <a:spLocks/>
          </p:cNvSpPr>
          <p:nvPr/>
        </p:nvSpPr>
        <p:spPr bwMode="auto">
          <a:xfrm>
            <a:off x="5582588" y="2544932"/>
            <a:ext cx="1833066" cy="430275"/>
          </a:xfrm>
          <a:custGeom>
            <a:avLst/>
            <a:gdLst/>
            <a:ahLst/>
            <a:cxnLst>
              <a:cxn ang="0">
                <a:pos x="0" y="226"/>
              </a:cxn>
              <a:cxn ang="0">
                <a:pos x="19" y="245"/>
              </a:cxn>
              <a:cxn ang="0">
                <a:pos x="41" y="254"/>
              </a:cxn>
              <a:cxn ang="0">
                <a:pos x="59" y="258"/>
              </a:cxn>
              <a:cxn ang="0">
                <a:pos x="82" y="254"/>
              </a:cxn>
              <a:cxn ang="0">
                <a:pos x="100" y="240"/>
              </a:cxn>
              <a:cxn ang="0">
                <a:pos x="123" y="222"/>
              </a:cxn>
              <a:cxn ang="0">
                <a:pos x="141" y="204"/>
              </a:cxn>
              <a:cxn ang="0">
                <a:pos x="163" y="181"/>
              </a:cxn>
              <a:cxn ang="0">
                <a:pos x="181" y="159"/>
              </a:cxn>
              <a:cxn ang="0">
                <a:pos x="204" y="136"/>
              </a:cxn>
              <a:cxn ang="0">
                <a:pos x="222" y="118"/>
              </a:cxn>
              <a:cxn ang="0">
                <a:pos x="245" y="95"/>
              </a:cxn>
              <a:cxn ang="0">
                <a:pos x="263" y="68"/>
              </a:cxn>
              <a:cxn ang="0">
                <a:pos x="285" y="41"/>
              </a:cxn>
              <a:cxn ang="0">
                <a:pos x="303" y="18"/>
              </a:cxn>
              <a:cxn ang="0">
                <a:pos x="326" y="9"/>
              </a:cxn>
              <a:cxn ang="0">
                <a:pos x="344" y="5"/>
              </a:cxn>
              <a:cxn ang="0">
                <a:pos x="367" y="0"/>
              </a:cxn>
              <a:cxn ang="0">
                <a:pos x="385" y="0"/>
              </a:cxn>
              <a:cxn ang="0">
                <a:pos x="407" y="0"/>
              </a:cxn>
              <a:cxn ang="0">
                <a:pos x="426" y="0"/>
              </a:cxn>
              <a:cxn ang="0">
                <a:pos x="448" y="0"/>
              </a:cxn>
              <a:cxn ang="0">
                <a:pos x="466" y="0"/>
              </a:cxn>
              <a:cxn ang="0">
                <a:pos x="489" y="0"/>
              </a:cxn>
              <a:cxn ang="0">
                <a:pos x="507" y="0"/>
              </a:cxn>
              <a:cxn ang="0">
                <a:pos x="530" y="5"/>
              </a:cxn>
              <a:cxn ang="0">
                <a:pos x="548" y="5"/>
              </a:cxn>
              <a:cxn ang="0">
                <a:pos x="570" y="5"/>
              </a:cxn>
              <a:cxn ang="0">
                <a:pos x="588" y="9"/>
              </a:cxn>
              <a:cxn ang="0">
                <a:pos x="611" y="9"/>
              </a:cxn>
              <a:cxn ang="0">
                <a:pos x="629" y="9"/>
              </a:cxn>
              <a:cxn ang="0">
                <a:pos x="652" y="9"/>
              </a:cxn>
              <a:cxn ang="0">
                <a:pos x="670" y="14"/>
              </a:cxn>
              <a:cxn ang="0">
                <a:pos x="692" y="14"/>
              </a:cxn>
              <a:cxn ang="0">
                <a:pos x="710" y="14"/>
              </a:cxn>
              <a:cxn ang="0">
                <a:pos x="733" y="14"/>
              </a:cxn>
              <a:cxn ang="0">
                <a:pos x="751" y="14"/>
              </a:cxn>
              <a:cxn ang="0">
                <a:pos x="774" y="14"/>
              </a:cxn>
              <a:cxn ang="0">
                <a:pos x="792" y="14"/>
              </a:cxn>
              <a:cxn ang="0">
                <a:pos x="814" y="14"/>
              </a:cxn>
              <a:cxn ang="0">
                <a:pos x="833" y="14"/>
              </a:cxn>
              <a:cxn ang="0">
                <a:pos x="855" y="14"/>
              </a:cxn>
              <a:cxn ang="0">
                <a:pos x="873" y="14"/>
              </a:cxn>
              <a:cxn ang="0">
                <a:pos x="896" y="18"/>
              </a:cxn>
            </a:cxnLst>
            <a:rect l="0" t="0" r="r" b="b"/>
            <a:pathLst>
              <a:path w="896" h="258">
                <a:moveTo>
                  <a:pt x="0" y="226"/>
                </a:moveTo>
                <a:lnTo>
                  <a:pt x="19" y="245"/>
                </a:lnTo>
                <a:lnTo>
                  <a:pt x="41" y="254"/>
                </a:lnTo>
                <a:lnTo>
                  <a:pt x="59" y="258"/>
                </a:lnTo>
                <a:lnTo>
                  <a:pt x="82" y="254"/>
                </a:lnTo>
                <a:lnTo>
                  <a:pt x="100" y="240"/>
                </a:lnTo>
                <a:lnTo>
                  <a:pt x="123" y="222"/>
                </a:lnTo>
                <a:lnTo>
                  <a:pt x="141" y="204"/>
                </a:lnTo>
                <a:lnTo>
                  <a:pt x="163" y="181"/>
                </a:lnTo>
                <a:lnTo>
                  <a:pt x="181" y="159"/>
                </a:lnTo>
                <a:lnTo>
                  <a:pt x="204" y="136"/>
                </a:lnTo>
                <a:lnTo>
                  <a:pt x="222" y="118"/>
                </a:lnTo>
                <a:lnTo>
                  <a:pt x="245" y="95"/>
                </a:lnTo>
                <a:lnTo>
                  <a:pt x="263" y="68"/>
                </a:lnTo>
                <a:lnTo>
                  <a:pt x="285" y="41"/>
                </a:lnTo>
                <a:lnTo>
                  <a:pt x="303" y="18"/>
                </a:lnTo>
                <a:lnTo>
                  <a:pt x="326" y="9"/>
                </a:lnTo>
                <a:lnTo>
                  <a:pt x="344" y="5"/>
                </a:lnTo>
                <a:lnTo>
                  <a:pt x="367" y="0"/>
                </a:lnTo>
                <a:lnTo>
                  <a:pt x="385" y="0"/>
                </a:lnTo>
                <a:lnTo>
                  <a:pt x="407" y="0"/>
                </a:lnTo>
                <a:lnTo>
                  <a:pt x="426" y="0"/>
                </a:lnTo>
                <a:lnTo>
                  <a:pt x="448" y="0"/>
                </a:lnTo>
                <a:lnTo>
                  <a:pt x="466" y="0"/>
                </a:lnTo>
                <a:lnTo>
                  <a:pt x="489" y="0"/>
                </a:lnTo>
                <a:lnTo>
                  <a:pt x="507" y="0"/>
                </a:lnTo>
                <a:lnTo>
                  <a:pt x="530" y="5"/>
                </a:lnTo>
                <a:lnTo>
                  <a:pt x="548" y="5"/>
                </a:lnTo>
                <a:lnTo>
                  <a:pt x="570" y="5"/>
                </a:lnTo>
                <a:lnTo>
                  <a:pt x="588" y="9"/>
                </a:lnTo>
                <a:lnTo>
                  <a:pt x="611" y="9"/>
                </a:lnTo>
                <a:lnTo>
                  <a:pt x="629" y="9"/>
                </a:lnTo>
                <a:lnTo>
                  <a:pt x="652" y="9"/>
                </a:lnTo>
                <a:lnTo>
                  <a:pt x="670" y="14"/>
                </a:lnTo>
                <a:lnTo>
                  <a:pt x="692" y="14"/>
                </a:lnTo>
                <a:lnTo>
                  <a:pt x="710" y="14"/>
                </a:lnTo>
                <a:lnTo>
                  <a:pt x="733" y="14"/>
                </a:lnTo>
                <a:lnTo>
                  <a:pt x="751" y="14"/>
                </a:lnTo>
                <a:lnTo>
                  <a:pt x="774" y="14"/>
                </a:lnTo>
                <a:lnTo>
                  <a:pt x="792" y="14"/>
                </a:lnTo>
                <a:lnTo>
                  <a:pt x="814" y="14"/>
                </a:lnTo>
                <a:lnTo>
                  <a:pt x="833" y="14"/>
                </a:lnTo>
                <a:lnTo>
                  <a:pt x="855" y="14"/>
                </a:lnTo>
                <a:lnTo>
                  <a:pt x="873" y="14"/>
                </a:lnTo>
                <a:lnTo>
                  <a:pt x="896" y="18"/>
                </a:lnTo>
              </a:path>
            </a:pathLst>
          </a:custGeom>
          <a:noFill/>
          <a:ln w="19050">
            <a:solidFill>
              <a:srgbClr val="B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5" name="Freeform 185"/>
          <p:cNvSpPr>
            <a:spLocks/>
          </p:cNvSpPr>
          <p:nvPr/>
        </p:nvSpPr>
        <p:spPr bwMode="auto">
          <a:xfrm>
            <a:off x="5582588" y="2168025"/>
            <a:ext cx="1833066" cy="430275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19" y="14"/>
              </a:cxn>
              <a:cxn ang="0">
                <a:pos x="41" y="5"/>
              </a:cxn>
              <a:cxn ang="0">
                <a:pos x="59" y="0"/>
              </a:cxn>
              <a:cxn ang="0">
                <a:pos x="82" y="5"/>
              </a:cxn>
              <a:cxn ang="0">
                <a:pos x="100" y="18"/>
              </a:cxn>
              <a:cxn ang="0">
                <a:pos x="123" y="36"/>
              </a:cxn>
              <a:cxn ang="0">
                <a:pos x="141" y="54"/>
              </a:cxn>
              <a:cxn ang="0">
                <a:pos x="163" y="77"/>
              </a:cxn>
              <a:cxn ang="0">
                <a:pos x="181" y="100"/>
              </a:cxn>
              <a:cxn ang="0">
                <a:pos x="204" y="122"/>
              </a:cxn>
              <a:cxn ang="0">
                <a:pos x="222" y="140"/>
              </a:cxn>
              <a:cxn ang="0">
                <a:pos x="245" y="163"/>
              </a:cxn>
              <a:cxn ang="0">
                <a:pos x="263" y="190"/>
              </a:cxn>
              <a:cxn ang="0">
                <a:pos x="285" y="217"/>
              </a:cxn>
              <a:cxn ang="0">
                <a:pos x="303" y="240"/>
              </a:cxn>
              <a:cxn ang="0">
                <a:pos x="326" y="249"/>
              </a:cxn>
              <a:cxn ang="0">
                <a:pos x="344" y="253"/>
              </a:cxn>
              <a:cxn ang="0">
                <a:pos x="367" y="258"/>
              </a:cxn>
              <a:cxn ang="0">
                <a:pos x="385" y="258"/>
              </a:cxn>
              <a:cxn ang="0">
                <a:pos x="407" y="258"/>
              </a:cxn>
              <a:cxn ang="0">
                <a:pos x="426" y="258"/>
              </a:cxn>
              <a:cxn ang="0">
                <a:pos x="448" y="258"/>
              </a:cxn>
              <a:cxn ang="0">
                <a:pos x="466" y="258"/>
              </a:cxn>
              <a:cxn ang="0">
                <a:pos x="489" y="258"/>
              </a:cxn>
              <a:cxn ang="0">
                <a:pos x="507" y="258"/>
              </a:cxn>
              <a:cxn ang="0">
                <a:pos x="530" y="253"/>
              </a:cxn>
              <a:cxn ang="0">
                <a:pos x="548" y="253"/>
              </a:cxn>
              <a:cxn ang="0">
                <a:pos x="570" y="253"/>
              </a:cxn>
              <a:cxn ang="0">
                <a:pos x="588" y="249"/>
              </a:cxn>
              <a:cxn ang="0">
                <a:pos x="611" y="249"/>
              </a:cxn>
              <a:cxn ang="0">
                <a:pos x="629" y="249"/>
              </a:cxn>
              <a:cxn ang="0">
                <a:pos x="652" y="249"/>
              </a:cxn>
              <a:cxn ang="0">
                <a:pos x="670" y="244"/>
              </a:cxn>
              <a:cxn ang="0">
                <a:pos x="692" y="244"/>
              </a:cxn>
              <a:cxn ang="0">
                <a:pos x="710" y="244"/>
              </a:cxn>
              <a:cxn ang="0">
                <a:pos x="733" y="244"/>
              </a:cxn>
              <a:cxn ang="0">
                <a:pos x="751" y="244"/>
              </a:cxn>
              <a:cxn ang="0">
                <a:pos x="774" y="244"/>
              </a:cxn>
              <a:cxn ang="0">
                <a:pos x="792" y="244"/>
              </a:cxn>
              <a:cxn ang="0">
                <a:pos x="814" y="244"/>
              </a:cxn>
              <a:cxn ang="0">
                <a:pos x="833" y="244"/>
              </a:cxn>
              <a:cxn ang="0">
                <a:pos x="855" y="244"/>
              </a:cxn>
              <a:cxn ang="0">
                <a:pos x="873" y="244"/>
              </a:cxn>
              <a:cxn ang="0">
                <a:pos x="896" y="244"/>
              </a:cxn>
            </a:cxnLst>
            <a:rect l="0" t="0" r="r" b="b"/>
            <a:pathLst>
              <a:path w="896" h="258">
                <a:moveTo>
                  <a:pt x="0" y="32"/>
                </a:moveTo>
                <a:lnTo>
                  <a:pt x="19" y="14"/>
                </a:lnTo>
                <a:lnTo>
                  <a:pt x="41" y="5"/>
                </a:lnTo>
                <a:lnTo>
                  <a:pt x="59" y="0"/>
                </a:lnTo>
                <a:lnTo>
                  <a:pt x="82" y="5"/>
                </a:lnTo>
                <a:lnTo>
                  <a:pt x="100" y="18"/>
                </a:lnTo>
                <a:lnTo>
                  <a:pt x="123" y="36"/>
                </a:lnTo>
                <a:lnTo>
                  <a:pt x="141" y="54"/>
                </a:lnTo>
                <a:lnTo>
                  <a:pt x="163" y="77"/>
                </a:lnTo>
                <a:lnTo>
                  <a:pt x="181" y="100"/>
                </a:lnTo>
                <a:lnTo>
                  <a:pt x="204" y="122"/>
                </a:lnTo>
                <a:lnTo>
                  <a:pt x="222" y="140"/>
                </a:lnTo>
                <a:lnTo>
                  <a:pt x="245" y="163"/>
                </a:lnTo>
                <a:lnTo>
                  <a:pt x="263" y="190"/>
                </a:lnTo>
                <a:lnTo>
                  <a:pt x="285" y="217"/>
                </a:lnTo>
                <a:lnTo>
                  <a:pt x="303" y="240"/>
                </a:lnTo>
                <a:lnTo>
                  <a:pt x="326" y="249"/>
                </a:lnTo>
                <a:lnTo>
                  <a:pt x="344" y="253"/>
                </a:lnTo>
                <a:lnTo>
                  <a:pt x="367" y="258"/>
                </a:lnTo>
                <a:lnTo>
                  <a:pt x="385" y="258"/>
                </a:lnTo>
                <a:lnTo>
                  <a:pt x="407" y="258"/>
                </a:lnTo>
                <a:lnTo>
                  <a:pt x="426" y="258"/>
                </a:lnTo>
                <a:lnTo>
                  <a:pt x="448" y="258"/>
                </a:lnTo>
                <a:lnTo>
                  <a:pt x="466" y="258"/>
                </a:lnTo>
                <a:lnTo>
                  <a:pt x="489" y="258"/>
                </a:lnTo>
                <a:lnTo>
                  <a:pt x="507" y="258"/>
                </a:lnTo>
                <a:lnTo>
                  <a:pt x="530" y="253"/>
                </a:lnTo>
                <a:lnTo>
                  <a:pt x="548" y="253"/>
                </a:lnTo>
                <a:lnTo>
                  <a:pt x="570" y="253"/>
                </a:lnTo>
                <a:lnTo>
                  <a:pt x="588" y="249"/>
                </a:lnTo>
                <a:lnTo>
                  <a:pt x="611" y="249"/>
                </a:lnTo>
                <a:lnTo>
                  <a:pt x="629" y="249"/>
                </a:lnTo>
                <a:lnTo>
                  <a:pt x="652" y="249"/>
                </a:lnTo>
                <a:lnTo>
                  <a:pt x="670" y="244"/>
                </a:lnTo>
                <a:lnTo>
                  <a:pt x="692" y="244"/>
                </a:lnTo>
                <a:lnTo>
                  <a:pt x="710" y="244"/>
                </a:lnTo>
                <a:lnTo>
                  <a:pt x="733" y="244"/>
                </a:lnTo>
                <a:lnTo>
                  <a:pt x="751" y="244"/>
                </a:lnTo>
                <a:lnTo>
                  <a:pt x="774" y="244"/>
                </a:lnTo>
                <a:lnTo>
                  <a:pt x="792" y="244"/>
                </a:lnTo>
                <a:lnTo>
                  <a:pt x="814" y="244"/>
                </a:lnTo>
                <a:lnTo>
                  <a:pt x="833" y="244"/>
                </a:lnTo>
                <a:lnTo>
                  <a:pt x="855" y="244"/>
                </a:lnTo>
                <a:lnTo>
                  <a:pt x="873" y="244"/>
                </a:lnTo>
                <a:lnTo>
                  <a:pt x="896" y="244"/>
                </a:lnTo>
              </a:path>
            </a:pathLst>
          </a:custGeom>
          <a:noFill/>
          <a:ln w="19050">
            <a:solidFill>
              <a:srgbClr val="3F3F3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6" name="Freeform 186"/>
          <p:cNvSpPr>
            <a:spLocks/>
          </p:cNvSpPr>
          <p:nvPr/>
        </p:nvSpPr>
        <p:spPr bwMode="auto">
          <a:xfrm>
            <a:off x="5582588" y="2574952"/>
            <a:ext cx="1833066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" y="0"/>
              </a:cxn>
              <a:cxn ang="0">
                <a:pos x="41" y="0"/>
              </a:cxn>
              <a:cxn ang="0">
                <a:pos x="59" y="0"/>
              </a:cxn>
              <a:cxn ang="0">
                <a:pos x="82" y="0"/>
              </a:cxn>
              <a:cxn ang="0">
                <a:pos x="100" y="0"/>
              </a:cxn>
              <a:cxn ang="0">
                <a:pos x="123" y="0"/>
              </a:cxn>
              <a:cxn ang="0">
                <a:pos x="141" y="0"/>
              </a:cxn>
              <a:cxn ang="0">
                <a:pos x="163" y="0"/>
              </a:cxn>
              <a:cxn ang="0">
                <a:pos x="181" y="0"/>
              </a:cxn>
              <a:cxn ang="0">
                <a:pos x="204" y="0"/>
              </a:cxn>
              <a:cxn ang="0">
                <a:pos x="222" y="0"/>
              </a:cxn>
              <a:cxn ang="0">
                <a:pos x="245" y="0"/>
              </a:cxn>
              <a:cxn ang="0">
                <a:pos x="263" y="0"/>
              </a:cxn>
              <a:cxn ang="0">
                <a:pos x="285" y="0"/>
              </a:cxn>
              <a:cxn ang="0">
                <a:pos x="303" y="0"/>
              </a:cxn>
              <a:cxn ang="0">
                <a:pos x="326" y="0"/>
              </a:cxn>
              <a:cxn ang="0">
                <a:pos x="344" y="0"/>
              </a:cxn>
              <a:cxn ang="0">
                <a:pos x="367" y="0"/>
              </a:cxn>
              <a:cxn ang="0">
                <a:pos x="385" y="0"/>
              </a:cxn>
              <a:cxn ang="0">
                <a:pos x="407" y="0"/>
              </a:cxn>
              <a:cxn ang="0">
                <a:pos x="426" y="0"/>
              </a:cxn>
              <a:cxn ang="0">
                <a:pos x="448" y="0"/>
              </a:cxn>
              <a:cxn ang="0">
                <a:pos x="466" y="0"/>
              </a:cxn>
              <a:cxn ang="0">
                <a:pos x="489" y="0"/>
              </a:cxn>
              <a:cxn ang="0">
                <a:pos x="507" y="0"/>
              </a:cxn>
              <a:cxn ang="0">
                <a:pos x="530" y="0"/>
              </a:cxn>
              <a:cxn ang="0">
                <a:pos x="548" y="0"/>
              </a:cxn>
              <a:cxn ang="0">
                <a:pos x="570" y="0"/>
              </a:cxn>
              <a:cxn ang="0">
                <a:pos x="588" y="0"/>
              </a:cxn>
              <a:cxn ang="0">
                <a:pos x="611" y="0"/>
              </a:cxn>
              <a:cxn ang="0">
                <a:pos x="629" y="0"/>
              </a:cxn>
              <a:cxn ang="0">
                <a:pos x="652" y="0"/>
              </a:cxn>
              <a:cxn ang="0">
                <a:pos x="670" y="0"/>
              </a:cxn>
              <a:cxn ang="0">
                <a:pos x="692" y="0"/>
              </a:cxn>
              <a:cxn ang="0">
                <a:pos x="710" y="0"/>
              </a:cxn>
              <a:cxn ang="0">
                <a:pos x="733" y="0"/>
              </a:cxn>
              <a:cxn ang="0">
                <a:pos x="751" y="0"/>
              </a:cxn>
              <a:cxn ang="0">
                <a:pos x="774" y="0"/>
              </a:cxn>
              <a:cxn ang="0">
                <a:pos x="792" y="0"/>
              </a:cxn>
              <a:cxn ang="0">
                <a:pos x="814" y="0"/>
              </a:cxn>
              <a:cxn ang="0">
                <a:pos x="833" y="0"/>
              </a:cxn>
              <a:cxn ang="0">
                <a:pos x="855" y="0"/>
              </a:cxn>
              <a:cxn ang="0">
                <a:pos x="873" y="0"/>
              </a:cxn>
              <a:cxn ang="0">
                <a:pos x="896" y="0"/>
              </a:cxn>
            </a:cxnLst>
            <a:rect l="0" t="0" r="r" b="b"/>
            <a:pathLst>
              <a:path w="896">
                <a:moveTo>
                  <a:pt x="0" y="0"/>
                </a:moveTo>
                <a:lnTo>
                  <a:pt x="19" y="0"/>
                </a:lnTo>
                <a:lnTo>
                  <a:pt x="41" y="0"/>
                </a:lnTo>
                <a:lnTo>
                  <a:pt x="59" y="0"/>
                </a:lnTo>
                <a:lnTo>
                  <a:pt x="82" y="0"/>
                </a:lnTo>
                <a:lnTo>
                  <a:pt x="100" y="0"/>
                </a:lnTo>
                <a:lnTo>
                  <a:pt x="123" y="0"/>
                </a:lnTo>
                <a:lnTo>
                  <a:pt x="141" y="0"/>
                </a:lnTo>
                <a:lnTo>
                  <a:pt x="163" y="0"/>
                </a:lnTo>
                <a:lnTo>
                  <a:pt x="181" y="0"/>
                </a:lnTo>
                <a:lnTo>
                  <a:pt x="204" y="0"/>
                </a:lnTo>
                <a:lnTo>
                  <a:pt x="222" y="0"/>
                </a:lnTo>
                <a:lnTo>
                  <a:pt x="245" y="0"/>
                </a:lnTo>
                <a:lnTo>
                  <a:pt x="263" y="0"/>
                </a:lnTo>
                <a:lnTo>
                  <a:pt x="285" y="0"/>
                </a:lnTo>
                <a:lnTo>
                  <a:pt x="303" y="0"/>
                </a:lnTo>
                <a:lnTo>
                  <a:pt x="326" y="0"/>
                </a:lnTo>
                <a:lnTo>
                  <a:pt x="344" y="0"/>
                </a:lnTo>
                <a:lnTo>
                  <a:pt x="367" y="0"/>
                </a:lnTo>
                <a:lnTo>
                  <a:pt x="385" y="0"/>
                </a:lnTo>
                <a:lnTo>
                  <a:pt x="407" y="0"/>
                </a:lnTo>
                <a:lnTo>
                  <a:pt x="426" y="0"/>
                </a:lnTo>
                <a:lnTo>
                  <a:pt x="448" y="0"/>
                </a:lnTo>
                <a:lnTo>
                  <a:pt x="466" y="0"/>
                </a:lnTo>
                <a:lnTo>
                  <a:pt x="489" y="0"/>
                </a:lnTo>
                <a:lnTo>
                  <a:pt x="507" y="0"/>
                </a:lnTo>
                <a:lnTo>
                  <a:pt x="530" y="0"/>
                </a:lnTo>
                <a:lnTo>
                  <a:pt x="548" y="0"/>
                </a:lnTo>
                <a:lnTo>
                  <a:pt x="570" y="0"/>
                </a:lnTo>
                <a:lnTo>
                  <a:pt x="588" y="0"/>
                </a:lnTo>
                <a:lnTo>
                  <a:pt x="611" y="0"/>
                </a:lnTo>
                <a:lnTo>
                  <a:pt x="629" y="0"/>
                </a:lnTo>
                <a:lnTo>
                  <a:pt x="652" y="0"/>
                </a:lnTo>
                <a:lnTo>
                  <a:pt x="670" y="0"/>
                </a:lnTo>
                <a:lnTo>
                  <a:pt x="692" y="0"/>
                </a:lnTo>
                <a:lnTo>
                  <a:pt x="710" y="0"/>
                </a:lnTo>
                <a:lnTo>
                  <a:pt x="733" y="0"/>
                </a:lnTo>
                <a:lnTo>
                  <a:pt x="751" y="0"/>
                </a:lnTo>
                <a:lnTo>
                  <a:pt x="774" y="0"/>
                </a:lnTo>
                <a:lnTo>
                  <a:pt x="792" y="0"/>
                </a:lnTo>
                <a:lnTo>
                  <a:pt x="814" y="0"/>
                </a:lnTo>
                <a:lnTo>
                  <a:pt x="833" y="0"/>
                </a:lnTo>
                <a:lnTo>
                  <a:pt x="855" y="0"/>
                </a:lnTo>
                <a:lnTo>
                  <a:pt x="873" y="0"/>
                </a:lnTo>
                <a:lnTo>
                  <a:pt x="896" y="0"/>
                </a:lnTo>
              </a:path>
            </a:pathLst>
          </a:cu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7" name="Freeform 187"/>
          <p:cNvSpPr>
            <a:spLocks/>
          </p:cNvSpPr>
          <p:nvPr/>
        </p:nvSpPr>
        <p:spPr bwMode="auto">
          <a:xfrm>
            <a:off x="5582588" y="2574952"/>
            <a:ext cx="1833066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" y="0"/>
              </a:cxn>
              <a:cxn ang="0">
                <a:pos x="41" y="0"/>
              </a:cxn>
              <a:cxn ang="0">
                <a:pos x="59" y="0"/>
              </a:cxn>
              <a:cxn ang="0">
                <a:pos x="82" y="0"/>
              </a:cxn>
              <a:cxn ang="0">
                <a:pos x="100" y="0"/>
              </a:cxn>
              <a:cxn ang="0">
                <a:pos x="123" y="0"/>
              </a:cxn>
              <a:cxn ang="0">
                <a:pos x="141" y="0"/>
              </a:cxn>
              <a:cxn ang="0">
                <a:pos x="163" y="0"/>
              </a:cxn>
              <a:cxn ang="0">
                <a:pos x="181" y="0"/>
              </a:cxn>
              <a:cxn ang="0">
                <a:pos x="204" y="0"/>
              </a:cxn>
              <a:cxn ang="0">
                <a:pos x="222" y="0"/>
              </a:cxn>
              <a:cxn ang="0">
                <a:pos x="245" y="0"/>
              </a:cxn>
              <a:cxn ang="0">
                <a:pos x="263" y="0"/>
              </a:cxn>
              <a:cxn ang="0">
                <a:pos x="285" y="0"/>
              </a:cxn>
              <a:cxn ang="0">
                <a:pos x="303" y="0"/>
              </a:cxn>
              <a:cxn ang="0">
                <a:pos x="326" y="0"/>
              </a:cxn>
              <a:cxn ang="0">
                <a:pos x="344" y="0"/>
              </a:cxn>
              <a:cxn ang="0">
                <a:pos x="367" y="0"/>
              </a:cxn>
              <a:cxn ang="0">
                <a:pos x="385" y="0"/>
              </a:cxn>
              <a:cxn ang="0">
                <a:pos x="407" y="0"/>
              </a:cxn>
              <a:cxn ang="0">
                <a:pos x="426" y="0"/>
              </a:cxn>
              <a:cxn ang="0">
                <a:pos x="448" y="0"/>
              </a:cxn>
              <a:cxn ang="0">
                <a:pos x="466" y="0"/>
              </a:cxn>
              <a:cxn ang="0">
                <a:pos x="489" y="0"/>
              </a:cxn>
              <a:cxn ang="0">
                <a:pos x="507" y="0"/>
              </a:cxn>
              <a:cxn ang="0">
                <a:pos x="530" y="0"/>
              </a:cxn>
              <a:cxn ang="0">
                <a:pos x="548" y="0"/>
              </a:cxn>
              <a:cxn ang="0">
                <a:pos x="570" y="0"/>
              </a:cxn>
              <a:cxn ang="0">
                <a:pos x="588" y="0"/>
              </a:cxn>
              <a:cxn ang="0">
                <a:pos x="611" y="0"/>
              </a:cxn>
              <a:cxn ang="0">
                <a:pos x="629" y="0"/>
              </a:cxn>
              <a:cxn ang="0">
                <a:pos x="652" y="0"/>
              </a:cxn>
              <a:cxn ang="0">
                <a:pos x="670" y="0"/>
              </a:cxn>
              <a:cxn ang="0">
                <a:pos x="692" y="0"/>
              </a:cxn>
              <a:cxn ang="0">
                <a:pos x="710" y="0"/>
              </a:cxn>
              <a:cxn ang="0">
                <a:pos x="733" y="0"/>
              </a:cxn>
              <a:cxn ang="0">
                <a:pos x="751" y="0"/>
              </a:cxn>
              <a:cxn ang="0">
                <a:pos x="774" y="0"/>
              </a:cxn>
              <a:cxn ang="0">
                <a:pos x="792" y="0"/>
              </a:cxn>
              <a:cxn ang="0">
                <a:pos x="814" y="0"/>
              </a:cxn>
              <a:cxn ang="0">
                <a:pos x="833" y="0"/>
              </a:cxn>
              <a:cxn ang="0">
                <a:pos x="855" y="0"/>
              </a:cxn>
              <a:cxn ang="0">
                <a:pos x="873" y="0"/>
              </a:cxn>
              <a:cxn ang="0">
                <a:pos x="896" y="0"/>
              </a:cxn>
            </a:cxnLst>
            <a:rect l="0" t="0" r="r" b="b"/>
            <a:pathLst>
              <a:path w="896">
                <a:moveTo>
                  <a:pt x="0" y="0"/>
                </a:moveTo>
                <a:lnTo>
                  <a:pt x="19" y="0"/>
                </a:lnTo>
                <a:lnTo>
                  <a:pt x="41" y="0"/>
                </a:lnTo>
                <a:lnTo>
                  <a:pt x="59" y="0"/>
                </a:lnTo>
                <a:lnTo>
                  <a:pt x="82" y="0"/>
                </a:lnTo>
                <a:lnTo>
                  <a:pt x="100" y="0"/>
                </a:lnTo>
                <a:lnTo>
                  <a:pt x="123" y="0"/>
                </a:lnTo>
                <a:lnTo>
                  <a:pt x="141" y="0"/>
                </a:lnTo>
                <a:lnTo>
                  <a:pt x="163" y="0"/>
                </a:lnTo>
                <a:lnTo>
                  <a:pt x="181" y="0"/>
                </a:lnTo>
                <a:lnTo>
                  <a:pt x="204" y="0"/>
                </a:lnTo>
                <a:lnTo>
                  <a:pt x="222" y="0"/>
                </a:lnTo>
                <a:lnTo>
                  <a:pt x="245" y="0"/>
                </a:lnTo>
                <a:lnTo>
                  <a:pt x="263" y="0"/>
                </a:lnTo>
                <a:lnTo>
                  <a:pt x="285" y="0"/>
                </a:lnTo>
                <a:lnTo>
                  <a:pt x="303" y="0"/>
                </a:lnTo>
                <a:lnTo>
                  <a:pt x="326" y="0"/>
                </a:lnTo>
                <a:lnTo>
                  <a:pt x="344" y="0"/>
                </a:lnTo>
                <a:lnTo>
                  <a:pt x="367" y="0"/>
                </a:lnTo>
                <a:lnTo>
                  <a:pt x="385" y="0"/>
                </a:lnTo>
                <a:lnTo>
                  <a:pt x="407" y="0"/>
                </a:lnTo>
                <a:lnTo>
                  <a:pt x="426" y="0"/>
                </a:lnTo>
                <a:lnTo>
                  <a:pt x="448" y="0"/>
                </a:lnTo>
                <a:lnTo>
                  <a:pt x="466" y="0"/>
                </a:lnTo>
                <a:lnTo>
                  <a:pt x="489" y="0"/>
                </a:lnTo>
                <a:lnTo>
                  <a:pt x="507" y="0"/>
                </a:lnTo>
                <a:lnTo>
                  <a:pt x="530" y="0"/>
                </a:lnTo>
                <a:lnTo>
                  <a:pt x="548" y="0"/>
                </a:lnTo>
                <a:lnTo>
                  <a:pt x="570" y="0"/>
                </a:lnTo>
                <a:lnTo>
                  <a:pt x="588" y="0"/>
                </a:lnTo>
                <a:lnTo>
                  <a:pt x="611" y="0"/>
                </a:lnTo>
                <a:lnTo>
                  <a:pt x="629" y="0"/>
                </a:lnTo>
                <a:lnTo>
                  <a:pt x="652" y="0"/>
                </a:lnTo>
                <a:lnTo>
                  <a:pt x="670" y="0"/>
                </a:lnTo>
                <a:lnTo>
                  <a:pt x="692" y="0"/>
                </a:lnTo>
                <a:lnTo>
                  <a:pt x="710" y="0"/>
                </a:lnTo>
                <a:lnTo>
                  <a:pt x="733" y="0"/>
                </a:lnTo>
                <a:lnTo>
                  <a:pt x="751" y="0"/>
                </a:lnTo>
                <a:lnTo>
                  <a:pt x="774" y="0"/>
                </a:lnTo>
                <a:lnTo>
                  <a:pt x="792" y="0"/>
                </a:lnTo>
                <a:lnTo>
                  <a:pt x="814" y="0"/>
                </a:lnTo>
                <a:lnTo>
                  <a:pt x="833" y="0"/>
                </a:lnTo>
                <a:lnTo>
                  <a:pt x="855" y="0"/>
                </a:lnTo>
                <a:lnTo>
                  <a:pt x="873" y="0"/>
                </a:lnTo>
                <a:lnTo>
                  <a:pt x="896" y="0"/>
                </a:lnTo>
              </a:path>
            </a:pathLst>
          </a:custGeom>
          <a:noFill/>
          <a:ln w="19050">
            <a:solidFill>
              <a:srgbClr val="007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8" name="Freeform 188"/>
          <p:cNvSpPr>
            <a:spLocks/>
          </p:cNvSpPr>
          <p:nvPr/>
        </p:nvSpPr>
        <p:spPr bwMode="auto">
          <a:xfrm>
            <a:off x="5582588" y="2559942"/>
            <a:ext cx="1833066" cy="325208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19" y="14"/>
              </a:cxn>
              <a:cxn ang="0">
                <a:pos x="41" y="18"/>
              </a:cxn>
              <a:cxn ang="0">
                <a:pos x="59" y="32"/>
              </a:cxn>
              <a:cxn ang="0">
                <a:pos x="82" y="95"/>
              </a:cxn>
              <a:cxn ang="0">
                <a:pos x="100" y="172"/>
              </a:cxn>
              <a:cxn ang="0">
                <a:pos x="123" y="195"/>
              </a:cxn>
              <a:cxn ang="0">
                <a:pos x="141" y="195"/>
              </a:cxn>
              <a:cxn ang="0">
                <a:pos x="163" y="181"/>
              </a:cxn>
              <a:cxn ang="0">
                <a:pos x="181" y="163"/>
              </a:cxn>
              <a:cxn ang="0">
                <a:pos x="204" y="145"/>
              </a:cxn>
              <a:cxn ang="0">
                <a:pos x="222" y="122"/>
              </a:cxn>
              <a:cxn ang="0">
                <a:pos x="245" y="104"/>
              </a:cxn>
              <a:cxn ang="0">
                <a:pos x="263" y="82"/>
              </a:cxn>
              <a:cxn ang="0">
                <a:pos x="285" y="59"/>
              </a:cxn>
              <a:cxn ang="0">
                <a:pos x="303" y="41"/>
              </a:cxn>
              <a:cxn ang="0">
                <a:pos x="326" y="28"/>
              </a:cxn>
              <a:cxn ang="0">
                <a:pos x="344" y="18"/>
              </a:cxn>
              <a:cxn ang="0">
                <a:pos x="367" y="14"/>
              </a:cxn>
              <a:cxn ang="0">
                <a:pos x="385" y="9"/>
              </a:cxn>
              <a:cxn ang="0">
                <a:pos x="407" y="5"/>
              </a:cxn>
              <a:cxn ang="0">
                <a:pos x="426" y="5"/>
              </a:cxn>
              <a:cxn ang="0">
                <a:pos x="448" y="0"/>
              </a:cxn>
              <a:cxn ang="0">
                <a:pos x="466" y="0"/>
              </a:cxn>
              <a:cxn ang="0">
                <a:pos x="489" y="0"/>
              </a:cxn>
              <a:cxn ang="0">
                <a:pos x="507" y="0"/>
              </a:cxn>
              <a:cxn ang="0">
                <a:pos x="530" y="0"/>
              </a:cxn>
              <a:cxn ang="0">
                <a:pos x="548" y="0"/>
              </a:cxn>
              <a:cxn ang="0">
                <a:pos x="570" y="0"/>
              </a:cxn>
              <a:cxn ang="0">
                <a:pos x="588" y="0"/>
              </a:cxn>
              <a:cxn ang="0">
                <a:pos x="611" y="0"/>
              </a:cxn>
              <a:cxn ang="0">
                <a:pos x="629" y="5"/>
              </a:cxn>
              <a:cxn ang="0">
                <a:pos x="652" y="5"/>
              </a:cxn>
              <a:cxn ang="0">
                <a:pos x="670" y="5"/>
              </a:cxn>
              <a:cxn ang="0">
                <a:pos x="692" y="5"/>
              </a:cxn>
              <a:cxn ang="0">
                <a:pos x="710" y="5"/>
              </a:cxn>
              <a:cxn ang="0">
                <a:pos x="733" y="5"/>
              </a:cxn>
              <a:cxn ang="0">
                <a:pos x="751" y="5"/>
              </a:cxn>
              <a:cxn ang="0">
                <a:pos x="774" y="5"/>
              </a:cxn>
              <a:cxn ang="0">
                <a:pos x="792" y="5"/>
              </a:cxn>
              <a:cxn ang="0">
                <a:pos x="814" y="5"/>
              </a:cxn>
              <a:cxn ang="0">
                <a:pos x="833" y="5"/>
              </a:cxn>
              <a:cxn ang="0">
                <a:pos x="855" y="5"/>
              </a:cxn>
              <a:cxn ang="0">
                <a:pos x="873" y="5"/>
              </a:cxn>
              <a:cxn ang="0">
                <a:pos x="896" y="9"/>
              </a:cxn>
            </a:cxnLst>
            <a:rect l="0" t="0" r="r" b="b"/>
            <a:pathLst>
              <a:path w="896" h="195">
                <a:moveTo>
                  <a:pt x="0" y="14"/>
                </a:moveTo>
                <a:lnTo>
                  <a:pt x="19" y="14"/>
                </a:lnTo>
                <a:lnTo>
                  <a:pt x="41" y="18"/>
                </a:lnTo>
                <a:lnTo>
                  <a:pt x="59" y="32"/>
                </a:lnTo>
                <a:lnTo>
                  <a:pt x="82" y="95"/>
                </a:lnTo>
                <a:lnTo>
                  <a:pt x="100" y="172"/>
                </a:lnTo>
                <a:lnTo>
                  <a:pt x="123" y="195"/>
                </a:lnTo>
                <a:lnTo>
                  <a:pt x="141" y="195"/>
                </a:lnTo>
                <a:lnTo>
                  <a:pt x="163" y="181"/>
                </a:lnTo>
                <a:lnTo>
                  <a:pt x="181" y="163"/>
                </a:lnTo>
                <a:lnTo>
                  <a:pt x="204" y="145"/>
                </a:lnTo>
                <a:lnTo>
                  <a:pt x="222" y="122"/>
                </a:lnTo>
                <a:lnTo>
                  <a:pt x="245" y="104"/>
                </a:lnTo>
                <a:lnTo>
                  <a:pt x="263" y="82"/>
                </a:lnTo>
                <a:lnTo>
                  <a:pt x="285" y="59"/>
                </a:lnTo>
                <a:lnTo>
                  <a:pt x="303" y="41"/>
                </a:lnTo>
                <a:lnTo>
                  <a:pt x="326" y="28"/>
                </a:lnTo>
                <a:lnTo>
                  <a:pt x="344" y="18"/>
                </a:lnTo>
                <a:lnTo>
                  <a:pt x="367" y="14"/>
                </a:lnTo>
                <a:lnTo>
                  <a:pt x="385" y="9"/>
                </a:lnTo>
                <a:lnTo>
                  <a:pt x="407" y="5"/>
                </a:lnTo>
                <a:lnTo>
                  <a:pt x="426" y="5"/>
                </a:lnTo>
                <a:lnTo>
                  <a:pt x="448" y="0"/>
                </a:lnTo>
                <a:lnTo>
                  <a:pt x="466" y="0"/>
                </a:lnTo>
                <a:lnTo>
                  <a:pt x="489" y="0"/>
                </a:lnTo>
                <a:lnTo>
                  <a:pt x="507" y="0"/>
                </a:lnTo>
                <a:lnTo>
                  <a:pt x="530" y="0"/>
                </a:lnTo>
                <a:lnTo>
                  <a:pt x="548" y="0"/>
                </a:lnTo>
                <a:lnTo>
                  <a:pt x="570" y="0"/>
                </a:lnTo>
                <a:lnTo>
                  <a:pt x="588" y="0"/>
                </a:lnTo>
                <a:lnTo>
                  <a:pt x="611" y="0"/>
                </a:lnTo>
                <a:lnTo>
                  <a:pt x="629" y="5"/>
                </a:lnTo>
                <a:lnTo>
                  <a:pt x="652" y="5"/>
                </a:lnTo>
                <a:lnTo>
                  <a:pt x="670" y="5"/>
                </a:lnTo>
                <a:lnTo>
                  <a:pt x="692" y="5"/>
                </a:lnTo>
                <a:lnTo>
                  <a:pt x="710" y="5"/>
                </a:lnTo>
                <a:lnTo>
                  <a:pt x="733" y="5"/>
                </a:lnTo>
                <a:lnTo>
                  <a:pt x="751" y="5"/>
                </a:lnTo>
                <a:lnTo>
                  <a:pt x="774" y="5"/>
                </a:lnTo>
                <a:lnTo>
                  <a:pt x="792" y="5"/>
                </a:lnTo>
                <a:lnTo>
                  <a:pt x="814" y="5"/>
                </a:lnTo>
                <a:lnTo>
                  <a:pt x="833" y="5"/>
                </a:lnTo>
                <a:lnTo>
                  <a:pt x="855" y="5"/>
                </a:lnTo>
                <a:lnTo>
                  <a:pt x="873" y="5"/>
                </a:lnTo>
                <a:lnTo>
                  <a:pt x="896" y="9"/>
                </a:lnTo>
              </a:path>
            </a:pathLst>
          </a:cu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9" name="Freeform 189"/>
          <p:cNvSpPr>
            <a:spLocks/>
          </p:cNvSpPr>
          <p:nvPr/>
        </p:nvSpPr>
        <p:spPr bwMode="auto">
          <a:xfrm>
            <a:off x="5582588" y="2258083"/>
            <a:ext cx="1833066" cy="325208"/>
          </a:xfrm>
          <a:custGeom>
            <a:avLst/>
            <a:gdLst/>
            <a:ahLst/>
            <a:cxnLst>
              <a:cxn ang="0">
                <a:pos x="0" y="181"/>
              </a:cxn>
              <a:cxn ang="0">
                <a:pos x="19" y="181"/>
              </a:cxn>
              <a:cxn ang="0">
                <a:pos x="41" y="177"/>
              </a:cxn>
              <a:cxn ang="0">
                <a:pos x="59" y="163"/>
              </a:cxn>
              <a:cxn ang="0">
                <a:pos x="82" y="100"/>
              </a:cxn>
              <a:cxn ang="0">
                <a:pos x="100" y="23"/>
              </a:cxn>
              <a:cxn ang="0">
                <a:pos x="123" y="0"/>
              </a:cxn>
              <a:cxn ang="0">
                <a:pos x="141" y="0"/>
              </a:cxn>
              <a:cxn ang="0">
                <a:pos x="163" y="14"/>
              </a:cxn>
              <a:cxn ang="0">
                <a:pos x="181" y="32"/>
              </a:cxn>
              <a:cxn ang="0">
                <a:pos x="204" y="50"/>
              </a:cxn>
              <a:cxn ang="0">
                <a:pos x="222" y="73"/>
              </a:cxn>
              <a:cxn ang="0">
                <a:pos x="245" y="91"/>
              </a:cxn>
              <a:cxn ang="0">
                <a:pos x="263" y="114"/>
              </a:cxn>
              <a:cxn ang="0">
                <a:pos x="285" y="136"/>
              </a:cxn>
              <a:cxn ang="0">
                <a:pos x="303" y="154"/>
              </a:cxn>
              <a:cxn ang="0">
                <a:pos x="326" y="168"/>
              </a:cxn>
              <a:cxn ang="0">
                <a:pos x="344" y="177"/>
              </a:cxn>
              <a:cxn ang="0">
                <a:pos x="367" y="181"/>
              </a:cxn>
              <a:cxn ang="0">
                <a:pos x="385" y="186"/>
              </a:cxn>
              <a:cxn ang="0">
                <a:pos x="407" y="190"/>
              </a:cxn>
              <a:cxn ang="0">
                <a:pos x="426" y="190"/>
              </a:cxn>
              <a:cxn ang="0">
                <a:pos x="448" y="195"/>
              </a:cxn>
              <a:cxn ang="0">
                <a:pos x="466" y="195"/>
              </a:cxn>
              <a:cxn ang="0">
                <a:pos x="489" y="195"/>
              </a:cxn>
              <a:cxn ang="0">
                <a:pos x="507" y="195"/>
              </a:cxn>
              <a:cxn ang="0">
                <a:pos x="530" y="195"/>
              </a:cxn>
              <a:cxn ang="0">
                <a:pos x="548" y="195"/>
              </a:cxn>
              <a:cxn ang="0">
                <a:pos x="570" y="195"/>
              </a:cxn>
              <a:cxn ang="0">
                <a:pos x="588" y="195"/>
              </a:cxn>
              <a:cxn ang="0">
                <a:pos x="611" y="195"/>
              </a:cxn>
              <a:cxn ang="0">
                <a:pos x="629" y="190"/>
              </a:cxn>
              <a:cxn ang="0">
                <a:pos x="652" y="190"/>
              </a:cxn>
              <a:cxn ang="0">
                <a:pos x="670" y="190"/>
              </a:cxn>
              <a:cxn ang="0">
                <a:pos x="692" y="190"/>
              </a:cxn>
              <a:cxn ang="0">
                <a:pos x="710" y="190"/>
              </a:cxn>
              <a:cxn ang="0">
                <a:pos x="733" y="190"/>
              </a:cxn>
              <a:cxn ang="0">
                <a:pos x="751" y="190"/>
              </a:cxn>
              <a:cxn ang="0">
                <a:pos x="774" y="190"/>
              </a:cxn>
              <a:cxn ang="0">
                <a:pos x="792" y="190"/>
              </a:cxn>
              <a:cxn ang="0">
                <a:pos x="814" y="190"/>
              </a:cxn>
              <a:cxn ang="0">
                <a:pos x="833" y="190"/>
              </a:cxn>
              <a:cxn ang="0">
                <a:pos x="855" y="190"/>
              </a:cxn>
              <a:cxn ang="0">
                <a:pos x="873" y="190"/>
              </a:cxn>
              <a:cxn ang="0">
                <a:pos x="896" y="190"/>
              </a:cxn>
            </a:cxnLst>
            <a:rect l="0" t="0" r="r" b="b"/>
            <a:pathLst>
              <a:path w="896" h="195">
                <a:moveTo>
                  <a:pt x="0" y="181"/>
                </a:moveTo>
                <a:lnTo>
                  <a:pt x="19" y="181"/>
                </a:lnTo>
                <a:lnTo>
                  <a:pt x="41" y="177"/>
                </a:lnTo>
                <a:lnTo>
                  <a:pt x="59" y="163"/>
                </a:lnTo>
                <a:lnTo>
                  <a:pt x="82" y="100"/>
                </a:lnTo>
                <a:lnTo>
                  <a:pt x="100" y="23"/>
                </a:lnTo>
                <a:lnTo>
                  <a:pt x="123" y="0"/>
                </a:lnTo>
                <a:lnTo>
                  <a:pt x="141" y="0"/>
                </a:lnTo>
                <a:lnTo>
                  <a:pt x="163" y="14"/>
                </a:lnTo>
                <a:lnTo>
                  <a:pt x="181" y="32"/>
                </a:lnTo>
                <a:lnTo>
                  <a:pt x="204" y="50"/>
                </a:lnTo>
                <a:lnTo>
                  <a:pt x="222" y="73"/>
                </a:lnTo>
                <a:lnTo>
                  <a:pt x="245" y="91"/>
                </a:lnTo>
                <a:lnTo>
                  <a:pt x="263" y="114"/>
                </a:lnTo>
                <a:lnTo>
                  <a:pt x="285" y="136"/>
                </a:lnTo>
                <a:lnTo>
                  <a:pt x="303" y="154"/>
                </a:lnTo>
                <a:lnTo>
                  <a:pt x="326" y="168"/>
                </a:lnTo>
                <a:lnTo>
                  <a:pt x="344" y="177"/>
                </a:lnTo>
                <a:lnTo>
                  <a:pt x="367" y="181"/>
                </a:lnTo>
                <a:lnTo>
                  <a:pt x="385" y="186"/>
                </a:lnTo>
                <a:lnTo>
                  <a:pt x="407" y="190"/>
                </a:lnTo>
                <a:lnTo>
                  <a:pt x="426" y="190"/>
                </a:lnTo>
                <a:lnTo>
                  <a:pt x="448" y="195"/>
                </a:lnTo>
                <a:lnTo>
                  <a:pt x="466" y="195"/>
                </a:lnTo>
                <a:lnTo>
                  <a:pt x="489" y="195"/>
                </a:lnTo>
                <a:lnTo>
                  <a:pt x="507" y="195"/>
                </a:lnTo>
                <a:lnTo>
                  <a:pt x="530" y="195"/>
                </a:lnTo>
                <a:lnTo>
                  <a:pt x="548" y="195"/>
                </a:lnTo>
                <a:lnTo>
                  <a:pt x="570" y="195"/>
                </a:lnTo>
                <a:lnTo>
                  <a:pt x="588" y="195"/>
                </a:lnTo>
                <a:lnTo>
                  <a:pt x="611" y="195"/>
                </a:lnTo>
                <a:lnTo>
                  <a:pt x="629" y="190"/>
                </a:lnTo>
                <a:lnTo>
                  <a:pt x="652" y="190"/>
                </a:lnTo>
                <a:lnTo>
                  <a:pt x="670" y="190"/>
                </a:lnTo>
                <a:lnTo>
                  <a:pt x="692" y="190"/>
                </a:lnTo>
                <a:lnTo>
                  <a:pt x="710" y="190"/>
                </a:lnTo>
                <a:lnTo>
                  <a:pt x="733" y="190"/>
                </a:lnTo>
                <a:lnTo>
                  <a:pt x="751" y="190"/>
                </a:lnTo>
                <a:lnTo>
                  <a:pt x="774" y="190"/>
                </a:lnTo>
                <a:lnTo>
                  <a:pt x="792" y="190"/>
                </a:lnTo>
                <a:lnTo>
                  <a:pt x="814" y="190"/>
                </a:lnTo>
                <a:lnTo>
                  <a:pt x="833" y="190"/>
                </a:lnTo>
                <a:lnTo>
                  <a:pt x="855" y="190"/>
                </a:lnTo>
                <a:lnTo>
                  <a:pt x="873" y="190"/>
                </a:lnTo>
                <a:lnTo>
                  <a:pt x="896" y="190"/>
                </a:lnTo>
              </a:path>
            </a:pathLst>
          </a:custGeom>
          <a:noFill/>
          <a:ln w="19050">
            <a:solidFill>
              <a:srgbClr val="00BFB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0" name="Freeform 190"/>
          <p:cNvSpPr>
            <a:spLocks/>
          </p:cNvSpPr>
          <p:nvPr/>
        </p:nvSpPr>
        <p:spPr bwMode="auto">
          <a:xfrm>
            <a:off x="5582588" y="2574952"/>
            <a:ext cx="1833066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" y="0"/>
              </a:cxn>
              <a:cxn ang="0">
                <a:pos x="41" y="0"/>
              </a:cxn>
              <a:cxn ang="0">
                <a:pos x="59" y="0"/>
              </a:cxn>
              <a:cxn ang="0">
                <a:pos x="82" y="0"/>
              </a:cxn>
              <a:cxn ang="0">
                <a:pos x="100" y="0"/>
              </a:cxn>
              <a:cxn ang="0">
                <a:pos x="123" y="0"/>
              </a:cxn>
              <a:cxn ang="0">
                <a:pos x="141" y="0"/>
              </a:cxn>
              <a:cxn ang="0">
                <a:pos x="163" y="0"/>
              </a:cxn>
              <a:cxn ang="0">
                <a:pos x="181" y="0"/>
              </a:cxn>
              <a:cxn ang="0">
                <a:pos x="204" y="0"/>
              </a:cxn>
              <a:cxn ang="0">
                <a:pos x="222" y="0"/>
              </a:cxn>
              <a:cxn ang="0">
                <a:pos x="245" y="0"/>
              </a:cxn>
              <a:cxn ang="0">
                <a:pos x="263" y="0"/>
              </a:cxn>
              <a:cxn ang="0">
                <a:pos x="285" y="0"/>
              </a:cxn>
              <a:cxn ang="0">
                <a:pos x="303" y="0"/>
              </a:cxn>
              <a:cxn ang="0">
                <a:pos x="326" y="0"/>
              </a:cxn>
              <a:cxn ang="0">
                <a:pos x="344" y="0"/>
              </a:cxn>
              <a:cxn ang="0">
                <a:pos x="367" y="0"/>
              </a:cxn>
              <a:cxn ang="0">
                <a:pos x="385" y="0"/>
              </a:cxn>
              <a:cxn ang="0">
                <a:pos x="407" y="0"/>
              </a:cxn>
              <a:cxn ang="0">
                <a:pos x="426" y="0"/>
              </a:cxn>
              <a:cxn ang="0">
                <a:pos x="448" y="0"/>
              </a:cxn>
              <a:cxn ang="0">
                <a:pos x="466" y="0"/>
              </a:cxn>
              <a:cxn ang="0">
                <a:pos x="489" y="0"/>
              </a:cxn>
              <a:cxn ang="0">
                <a:pos x="507" y="0"/>
              </a:cxn>
              <a:cxn ang="0">
                <a:pos x="530" y="0"/>
              </a:cxn>
              <a:cxn ang="0">
                <a:pos x="548" y="0"/>
              </a:cxn>
              <a:cxn ang="0">
                <a:pos x="570" y="0"/>
              </a:cxn>
              <a:cxn ang="0">
                <a:pos x="588" y="0"/>
              </a:cxn>
              <a:cxn ang="0">
                <a:pos x="611" y="0"/>
              </a:cxn>
              <a:cxn ang="0">
                <a:pos x="629" y="0"/>
              </a:cxn>
              <a:cxn ang="0">
                <a:pos x="652" y="0"/>
              </a:cxn>
              <a:cxn ang="0">
                <a:pos x="670" y="0"/>
              </a:cxn>
              <a:cxn ang="0">
                <a:pos x="692" y="0"/>
              </a:cxn>
              <a:cxn ang="0">
                <a:pos x="710" y="0"/>
              </a:cxn>
              <a:cxn ang="0">
                <a:pos x="733" y="0"/>
              </a:cxn>
              <a:cxn ang="0">
                <a:pos x="751" y="0"/>
              </a:cxn>
              <a:cxn ang="0">
                <a:pos x="774" y="0"/>
              </a:cxn>
              <a:cxn ang="0">
                <a:pos x="792" y="0"/>
              </a:cxn>
              <a:cxn ang="0">
                <a:pos x="814" y="0"/>
              </a:cxn>
              <a:cxn ang="0">
                <a:pos x="833" y="0"/>
              </a:cxn>
              <a:cxn ang="0">
                <a:pos x="855" y="0"/>
              </a:cxn>
              <a:cxn ang="0">
                <a:pos x="873" y="0"/>
              </a:cxn>
              <a:cxn ang="0">
                <a:pos x="896" y="0"/>
              </a:cxn>
            </a:cxnLst>
            <a:rect l="0" t="0" r="r" b="b"/>
            <a:pathLst>
              <a:path w="896">
                <a:moveTo>
                  <a:pt x="0" y="0"/>
                </a:moveTo>
                <a:lnTo>
                  <a:pt x="19" y="0"/>
                </a:lnTo>
                <a:lnTo>
                  <a:pt x="41" y="0"/>
                </a:lnTo>
                <a:lnTo>
                  <a:pt x="59" y="0"/>
                </a:lnTo>
                <a:lnTo>
                  <a:pt x="82" y="0"/>
                </a:lnTo>
                <a:lnTo>
                  <a:pt x="100" y="0"/>
                </a:lnTo>
                <a:lnTo>
                  <a:pt x="123" y="0"/>
                </a:lnTo>
                <a:lnTo>
                  <a:pt x="141" y="0"/>
                </a:lnTo>
                <a:lnTo>
                  <a:pt x="163" y="0"/>
                </a:lnTo>
                <a:lnTo>
                  <a:pt x="181" y="0"/>
                </a:lnTo>
                <a:lnTo>
                  <a:pt x="204" y="0"/>
                </a:lnTo>
                <a:lnTo>
                  <a:pt x="222" y="0"/>
                </a:lnTo>
                <a:lnTo>
                  <a:pt x="245" y="0"/>
                </a:lnTo>
                <a:lnTo>
                  <a:pt x="263" y="0"/>
                </a:lnTo>
                <a:lnTo>
                  <a:pt x="285" y="0"/>
                </a:lnTo>
                <a:lnTo>
                  <a:pt x="303" y="0"/>
                </a:lnTo>
                <a:lnTo>
                  <a:pt x="326" y="0"/>
                </a:lnTo>
                <a:lnTo>
                  <a:pt x="344" y="0"/>
                </a:lnTo>
                <a:lnTo>
                  <a:pt x="367" y="0"/>
                </a:lnTo>
                <a:lnTo>
                  <a:pt x="385" y="0"/>
                </a:lnTo>
                <a:lnTo>
                  <a:pt x="407" y="0"/>
                </a:lnTo>
                <a:lnTo>
                  <a:pt x="426" y="0"/>
                </a:lnTo>
                <a:lnTo>
                  <a:pt x="448" y="0"/>
                </a:lnTo>
                <a:lnTo>
                  <a:pt x="466" y="0"/>
                </a:lnTo>
                <a:lnTo>
                  <a:pt x="489" y="0"/>
                </a:lnTo>
                <a:lnTo>
                  <a:pt x="507" y="0"/>
                </a:lnTo>
                <a:lnTo>
                  <a:pt x="530" y="0"/>
                </a:lnTo>
                <a:lnTo>
                  <a:pt x="548" y="0"/>
                </a:lnTo>
                <a:lnTo>
                  <a:pt x="570" y="0"/>
                </a:lnTo>
                <a:lnTo>
                  <a:pt x="588" y="0"/>
                </a:lnTo>
                <a:lnTo>
                  <a:pt x="611" y="0"/>
                </a:lnTo>
                <a:lnTo>
                  <a:pt x="629" y="0"/>
                </a:lnTo>
                <a:lnTo>
                  <a:pt x="652" y="0"/>
                </a:lnTo>
                <a:lnTo>
                  <a:pt x="670" y="0"/>
                </a:lnTo>
                <a:lnTo>
                  <a:pt x="692" y="0"/>
                </a:lnTo>
                <a:lnTo>
                  <a:pt x="710" y="0"/>
                </a:lnTo>
                <a:lnTo>
                  <a:pt x="733" y="0"/>
                </a:lnTo>
                <a:lnTo>
                  <a:pt x="751" y="0"/>
                </a:lnTo>
                <a:lnTo>
                  <a:pt x="774" y="0"/>
                </a:lnTo>
                <a:lnTo>
                  <a:pt x="792" y="0"/>
                </a:lnTo>
                <a:lnTo>
                  <a:pt x="814" y="0"/>
                </a:lnTo>
                <a:lnTo>
                  <a:pt x="833" y="0"/>
                </a:lnTo>
                <a:lnTo>
                  <a:pt x="855" y="0"/>
                </a:lnTo>
                <a:lnTo>
                  <a:pt x="873" y="0"/>
                </a:lnTo>
                <a:lnTo>
                  <a:pt x="896" y="0"/>
                </a:lnTo>
              </a:path>
            </a:pathLst>
          </a:custGeom>
          <a:noFill/>
          <a:ln w="19050">
            <a:solidFill>
              <a:srgbClr val="BF00B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1" name="Freeform 191"/>
          <p:cNvSpPr>
            <a:spLocks/>
          </p:cNvSpPr>
          <p:nvPr/>
        </p:nvSpPr>
        <p:spPr bwMode="auto">
          <a:xfrm>
            <a:off x="5582588" y="2574952"/>
            <a:ext cx="1833066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" y="0"/>
              </a:cxn>
              <a:cxn ang="0">
                <a:pos x="41" y="0"/>
              </a:cxn>
              <a:cxn ang="0">
                <a:pos x="59" y="0"/>
              </a:cxn>
              <a:cxn ang="0">
                <a:pos x="82" y="0"/>
              </a:cxn>
              <a:cxn ang="0">
                <a:pos x="100" y="0"/>
              </a:cxn>
              <a:cxn ang="0">
                <a:pos x="123" y="0"/>
              </a:cxn>
              <a:cxn ang="0">
                <a:pos x="141" y="0"/>
              </a:cxn>
              <a:cxn ang="0">
                <a:pos x="163" y="0"/>
              </a:cxn>
              <a:cxn ang="0">
                <a:pos x="181" y="0"/>
              </a:cxn>
              <a:cxn ang="0">
                <a:pos x="204" y="0"/>
              </a:cxn>
              <a:cxn ang="0">
                <a:pos x="222" y="0"/>
              </a:cxn>
              <a:cxn ang="0">
                <a:pos x="245" y="0"/>
              </a:cxn>
              <a:cxn ang="0">
                <a:pos x="263" y="0"/>
              </a:cxn>
              <a:cxn ang="0">
                <a:pos x="285" y="0"/>
              </a:cxn>
              <a:cxn ang="0">
                <a:pos x="303" y="0"/>
              </a:cxn>
              <a:cxn ang="0">
                <a:pos x="326" y="0"/>
              </a:cxn>
              <a:cxn ang="0">
                <a:pos x="344" y="0"/>
              </a:cxn>
              <a:cxn ang="0">
                <a:pos x="367" y="0"/>
              </a:cxn>
              <a:cxn ang="0">
                <a:pos x="385" y="0"/>
              </a:cxn>
              <a:cxn ang="0">
                <a:pos x="407" y="0"/>
              </a:cxn>
              <a:cxn ang="0">
                <a:pos x="426" y="0"/>
              </a:cxn>
              <a:cxn ang="0">
                <a:pos x="448" y="0"/>
              </a:cxn>
              <a:cxn ang="0">
                <a:pos x="466" y="0"/>
              </a:cxn>
              <a:cxn ang="0">
                <a:pos x="489" y="0"/>
              </a:cxn>
              <a:cxn ang="0">
                <a:pos x="507" y="0"/>
              </a:cxn>
              <a:cxn ang="0">
                <a:pos x="530" y="0"/>
              </a:cxn>
              <a:cxn ang="0">
                <a:pos x="548" y="0"/>
              </a:cxn>
              <a:cxn ang="0">
                <a:pos x="570" y="0"/>
              </a:cxn>
              <a:cxn ang="0">
                <a:pos x="588" y="0"/>
              </a:cxn>
              <a:cxn ang="0">
                <a:pos x="611" y="0"/>
              </a:cxn>
              <a:cxn ang="0">
                <a:pos x="629" y="0"/>
              </a:cxn>
              <a:cxn ang="0">
                <a:pos x="652" y="0"/>
              </a:cxn>
              <a:cxn ang="0">
                <a:pos x="670" y="0"/>
              </a:cxn>
              <a:cxn ang="0">
                <a:pos x="692" y="0"/>
              </a:cxn>
              <a:cxn ang="0">
                <a:pos x="710" y="0"/>
              </a:cxn>
              <a:cxn ang="0">
                <a:pos x="733" y="0"/>
              </a:cxn>
              <a:cxn ang="0">
                <a:pos x="751" y="0"/>
              </a:cxn>
              <a:cxn ang="0">
                <a:pos x="774" y="0"/>
              </a:cxn>
              <a:cxn ang="0">
                <a:pos x="792" y="0"/>
              </a:cxn>
              <a:cxn ang="0">
                <a:pos x="814" y="0"/>
              </a:cxn>
              <a:cxn ang="0">
                <a:pos x="833" y="0"/>
              </a:cxn>
              <a:cxn ang="0">
                <a:pos x="855" y="0"/>
              </a:cxn>
              <a:cxn ang="0">
                <a:pos x="873" y="0"/>
              </a:cxn>
              <a:cxn ang="0">
                <a:pos x="896" y="0"/>
              </a:cxn>
            </a:cxnLst>
            <a:rect l="0" t="0" r="r" b="b"/>
            <a:pathLst>
              <a:path w="896">
                <a:moveTo>
                  <a:pt x="0" y="0"/>
                </a:moveTo>
                <a:lnTo>
                  <a:pt x="19" y="0"/>
                </a:lnTo>
                <a:lnTo>
                  <a:pt x="41" y="0"/>
                </a:lnTo>
                <a:lnTo>
                  <a:pt x="59" y="0"/>
                </a:lnTo>
                <a:lnTo>
                  <a:pt x="82" y="0"/>
                </a:lnTo>
                <a:lnTo>
                  <a:pt x="100" y="0"/>
                </a:lnTo>
                <a:lnTo>
                  <a:pt x="123" y="0"/>
                </a:lnTo>
                <a:lnTo>
                  <a:pt x="141" y="0"/>
                </a:lnTo>
                <a:lnTo>
                  <a:pt x="163" y="0"/>
                </a:lnTo>
                <a:lnTo>
                  <a:pt x="181" y="0"/>
                </a:lnTo>
                <a:lnTo>
                  <a:pt x="204" y="0"/>
                </a:lnTo>
                <a:lnTo>
                  <a:pt x="222" y="0"/>
                </a:lnTo>
                <a:lnTo>
                  <a:pt x="245" y="0"/>
                </a:lnTo>
                <a:lnTo>
                  <a:pt x="263" y="0"/>
                </a:lnTo>
                <a:lnTo>
                  <a:pt x="285" y="0"/>
                </a:lnTo>
                <a:lnTo>
                  <a:pt x="303" y="0"/>
                </a:lnTo>
                <a:lnTo>
                  <a:pt x="326" y="0"/>
                </a:lnTo>
                <a:lnTo>
                  <a:pt x="344" y="0"/>
                </a:lnTo>
                <a:lnTo>
                  <a:pt x="367" y="0"/>
                </a:lnTo>
                <a:lnTo>
                  <a:pt x="385" y="0"/>
                </a:lnTo>
                <a:lnTo>
                  <a:pt x="407" y="0"/>
                </a:lnTo>
                <a:lnTo>
                  <a:pt x="426" y="0"/>
                </a:lnTo>
                <a:lnTo>
                  <a:pt x="448" y="0"/>
                </a:lnTo>
                <a:lnTo>
                  <a:pt x="466" y="0"/>
                </a:lnTo>
                <a:lnTo>
                  <a:pt x="489" y="0"/>
                </a:lnTo>
                <a:lnTo>
                  <a:pt x="507" y="0"/>
                </a:lnTo>
                <a:lnTo>
                  <a:pt x="530" y="0"/>
                </a:lnTo>
                <a:lnTo>
                  <a:pt x="548" y="0"/>
                </a:lnTo>
                <a:lnTo>
                  <a:pt x="570" y="0"/>
                </a:lnTo>
                <a:lnTo>
                  <a:pt x="588" y="0"/>
                </a:lnTo>
                <a:lnTo>
                  <a:pt x="611" y="0"/>
                </a:lnTo>
                <a:lnTo>
                  <a:pt x="629" y="0"/>
                </a:lnTo>
                <a:lnTo>
                  <a:pt x="652" y="0"/>
                </a:lnTo>
                <a:lnTo>
                  <a:pt x="670" y="0"/>
                </a:lnTo>
                <a:lnTo>
                  <a:pt x="692" y="0"/>
                </a:lnTo>
                <a:lnTo>
                  <a:pt x="710" y="0"/>
                </a:lnTo>
                <a:lnTo>
                  <a:pt x="733" y="0"/>
                </a:lnTo>
                <a:lnTo>
                  <a:pt x="751" y="0"/>
                </a:lnTo>
                <a:lnTo>
                  <a:pt x="774" y="0"/>
                </a:lnTo>
                <a:lnTo>
                  <a:pt x="792" y="0"/>
                </a:lnTo>
                <a:lnTo>
                  <a:pt x="814" y="0"/>
                </a:lnTo>
                <a:lnTo>
                  <a:pt x="833" y="0"/>
                </a:lnTo>
                <a:lnTo>
                  <a:pt x="855" y="0"/>
                </a:lnTo>
                <a:lnTo>
                  <a:pt x="873" y="0"/>
                </a:lnTo>
                <a:lnTo>
                  <a:pt x="896" y="0"/>
                </a:lnTo>
              </a:path>
            </a:pathLst>
          </a:custGeom>
          <a:noFill/>
          <a:ln w="190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2" name="Freeform 192"/>
          <p:cNvSpPr>
            <a:spLocks/>
          </p:cNvSpPr>
          <p:nvPr/>
        </p:nvSpPr>
        <p:spPr bwMode="auto">
          <a:xfrm>
            <a:off x="5582588" y="2431527"/>
            <a:ext cx="1833066" cy="1290824"/>
          </a:xfrm>
          <a:custGeom>
            <a:avLst/>
            <a:gdLst/>
            <a:ahLst/>
            <a:cxnLst>
              <a:cxn ang="0">
                <a:pos x="0" y="774"/>
              </a:cxn>
              <a:cxn ang="0">
                <a:pos x="19" y="674"/>
              </a:cxn>
              <a:cxn ang="0">
                <a:pos x="41" y="602"/>
              </a:cxn>
              <a:cxn ang="0">
                <a:pos x="59" y="543"/>
              </a:cxn>
              <a:cxn ang="0">
                <a:pos x="82" y="489"/>
              </a:cxn>
              <a:cxn ang="0">
                <a:pos x="100" y="444"/>
              </a:cxn>
              <a:cxn ang="0">
                <a:pos x="123" y="403"/>
              </a:cxn>
              <a:cxn ang="0">
                <a:pos x="141" y="367"/>
              </a:cxn>
              <a:cxn ang="0">
                <a:pos x="163" y="335"/>
              </a:cxn>
              <a:cxn ang="0">
                <a:pos x="181" y="308"/>
              </a:cxn>
              <a:cxn ang="0">
                <a:pos x="204" y="281"/>
              </a:cxn>
              <a:cxn ang="0">
                <a:pos x="222" y="258"/>
              </a:cxn>
              <a:cxn ang="0">
                <a:pos x="245" y="240"/>
              </a:cxn>
              <a:cxn ang="0">
                <a:pos x="263" y="218"/>
              </a:cxn>
              <a:cxn ang="0">
                <a:pos x="285" y="199"/>
              </a:cxn>
              <a:cxn ang="0">
                <a:pos x="303" y="181"/>
              </a:cxn>
              <a:cxn ang="0">
                <a:pos x="326" y="163"/>
              </a:cxn>
              <a:cxn ang="0">
                <a:pos x="344" y="14"/>
              </a:cxn>
              <a:cxn ang="0">
                <a:pos x="367" y="14"/>
              </a:cxn>
              <a:cxn ang="0">
                <a:pos x="385" y="10"/>
              </a:cxn>
              <a:cxn ang="0">
                <a:pos x="407" y="5"/>
              </a:cxn>
              <a:cxn ang="0">
                <a:pos x="426" y="0"/>
              </a:cxn>
              <a:cxn ang="0">
                <a:pos x="448" y="0"/>
              </a:cxn>
              <a:cxn ang="0">
                <a:pos x="466" y="0"/>
              </a:cxn>
              <a:cxn ang="0">
                <a:pos x="489" y="5"/>
              </a:cxn>
              <a:cxn ang="0">
                <a:pos x="507" y="5"/>
              </a:cxn>
              <a:cxn ang="0">
                <a:pos x="530" y="10"/>
              </a:cxn>
              <a:cxn ang="0">
                <a:pos x="548" y="14"/>
              </a:cxn>
              <a:cxn ang="0">
                <a:pos x="570" y="14"/>
              </a:cxn>
              <a:cxn ang="0">
                <a:pos x="588" y="14"/>
              </a:cxn>
              <a:cxn ang="0">
                <a:pos x="611" y="10"/>
              </a:cxn>
              <a:cxn ang="0">
                <a:pos x="629" y="168"/>
              </a:cxn>
              <a:cxn ang="0">
                <a:pos x="652" y="177"/>
              </a:cxn>
              <a:cxn ang="0">
                <a:pos x="670" y="181"/>
              </a:cxn>
              <a:cxn ang="0">
                <a:pos x="692" y="186"/>
              </a:cxn>
              <a:cxn ang="0">
                <a:pos x="710" y="190"/>
              </a:cxn>
              <a:cxn ang="0">
                <a:pos x="733" y="190"/>
              </a:cxn>
              <a:cxn ang="0">
                <a:pos x="751" y="186"/>
              </a:cxn>
              <a:cxn ang="0">
                <a:pos x="774" y="181"/>
              </a:cxn>
              <a:cxn ang="0">
                <a:pos x="792" y="177"/>
              </a:cxn>
              <a:cxn ang="0">
                <a:pos x="814" y="168"/>
              </a:cxn>
              <a:cxn ang="0">
                <a:pos x="833" y="159"/>
              </a:cxn>
              <a:cxn ang="0">
                <a:pos x="855" y="145"/>
              </a:cxn>
              <a:cxn ang="0">
                <a:pos x="873" y="136"/>
              </a:cxn>
              <a:cxn ang="0">
                <a:pos x="896" y="123"/>
              </a:cxn>
            </a:cxnLst>
            <a:rect l="0" t="0" r="r" b="b"/>
            <a:pathLst>
              <a:path w="896" h="774">
                <a:moveTo>
                  <a:pt x="0" y="774"/>
                </a:moveTo>
                <a:lnTo>
                  <a:pt x="19" y="674"/>
                </a:lnTo>
                <a:lnTo>
                  <a:pt x="41" y="602"/>
                </a:lnTo>
                <a:lnTo>
                  <a:pt x="59" y="543"/>
                </a:lnTo>
                <a:lnTo>
                  <a:pt x="82" y="489"/>
                </a:lnTo>
                <a:lnTo>
                  <a:pt x="100" y="444"/>
                </a:lnTo>
                <a:lnTo>
                  <a:pt x="123" y="403"/>
                </a:lnTo>
                <a:lnTo>
                  <a:pt x="141" y="367"/>
                </a:lnTo>
                <a:lnTo>
                  <a:pt x="163" y="335"/>
                </a:lnTo>
                <a:lnTo>
                  <a:pt x="181" y="308"/>
                </a:lnTo>
                <a:lnTo>
                  <a:pt x="204" y="281"/>
                </a:lnTo>
                <a:lnTo>
                  <a:pt x="222" y="258"/>
                </a:lnTo>
                <a:lnTo>
                  <a:pt x="245" y="240"/>
                </a:lnTo>
                <a:lnTo>
                  <a:pt x="263" y="218"/>
                </a:lnTo>
                <a:lnTo>
                  <a:pt x="285" y="199"/>
                </a:lnTo>
                <a:lnTo>
                  <a:pt x="303" y="181"/>
                </a:lnTo>
                <a:lnTo>
                  <a:pt x="326" y="163"/>
                </a:lnTo>
                <a:lnTo>
                  <a:pt x="344" y="14"/>
                </a:lnTo>
                <a:lnTo>
                  <a:pt x="367" y="14"/>
                </a:lnTo>
                <a:lnTo>
                  <a:pt x="385" y="10"/>
                </a:lnTo>
                <a:lnTo>
                  <a:pt x="407" y="5"/>
                </a:lnTo>
                <a:lnTo>
                  <a:pt x="426" y="0"/>
                </a:lnTo>
                <a:lnTo>
                  <a:pt x="448" y="0"/>
                </a:lnTo>
                <a:lnTo>
                  <a:pt x="466" y="0"/>
                </a:lnTo>
                <a:lnTo>
                  <a:pt x="489" y="5"/>
                </a:lnTo>
                <a:lnTo>
                  <a:pt x="507" y="5"/>
                </a:lnTo>
                <a:lnTo>
                  <a:pt x="530" y="10"/>
                </a:lnTo>
                <a:lnTo>
                  <a:pt x="548" y="14"/>
                </a:lnTo>
                <a:lnTo>
                  <a:pt x="570" y="14"/>
                </a:lnTo>
                <a:lnTo>
                  <a:pt x="588" y="14"/>
                </a:lnTo>
                <a:lnTo>
                  <a:pt x="611" y="10"/>
                </a:lnTo>
                <a:lnTo>
                  <a:pt x="629" y="168"/>
                </a:lnTo>
                <a:lnTo>
                  <a:pt x="652" y="177"/>
                </a:lnTo>
                <a:lnTo>
                  <a:pt x="670" y="181"/>
                </a:lnTo>
                <a:lnTo>
                  <a:pt x="692" y="186"/>
                </a:lnTo>
                <a:lnTo>
                  <a:pt x="710" y="190"/>
                </a:lnTo>
                <a:lnTo>
                  <a:pt x="733" y="190"/>
                </a:lnTo>
                <a:lnTo>
                  <a:pt x="751" y="186"/>
                </a:lnTo>
                <a:lnTo>
                  <a:pt x="774" y="181"/>
                </a:lnTo>
                <a:lnTo>
                  <a:pt x="792" y="177"/>
                </a:lnTo>
                <a:lnTo>
                  <a:pt x="814" y="168"/>
                </a:lnTo>
                <a:lnTo>
                  <a:pt x="833" y="159"/>
                </a:lnTo>
                <a:lnTo>
                  <a:pt x="855" y="145"/>
                </a:lnTo>
                <a:lnTo>
                  <a:pt x="873" y="136"/>
                </a:lnTo>
                <a:lnTo>
                  <a:pt x="896" y="123"/>
                </a:lnTo>
              </a:path>
            </a:pathLst>
          </a:custGeom>
          <a:noFill/>
          <a:ln w="19050">
            <a:solidFill>
              <a:srgbClr val="007F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3" name="Freeform 193"/>
          <p:cNvSpPr>
            <a:spLocks/>
          </p:cNvSpPr>
          <p:nvPr/>
        </p:nvSpPr>
        <p:spPr bwMode="auto">
          <a:xfrm>
            <a:off x="5582588" y="1420882"/>
            <a:ext cx="1833066" cy="129082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" y="100"/>
              </a:cxn>
              <a:cxn ang="0">
                <a:pos x="41" y="172"/>
              </a:cxn>
              <a:cxn ang="0">
                <a:pos x="59" y="231"/>
              </a:cxn>
              <a:cxn ang="0">
                <a:pos x="82" y="285"/>
              </a:cxn>
              <a:cxn ang="0">
                <a:pos x="100" y="331"/>
              </a:cxn>
              <a:cxn ang="0">
                <a:pos x="123" y="371"/>
              </a:cxn>
              <a:cxn ang="0">
                <a:pos x="141" y="407"/>
              </a:cxn>
              <a:cxn ang="0">
                <a:pos x="163" y="439"/>
              </a:cxn>
              <a:cxn ang="0">
                <a:pos x="181" y="466"/>
              </a:cxn>
              <a:cxn ang="0">
                <a:pos x="204" y="493"/>
              </a:cxn>
              <a:cxn ang="0">
                <a:pos x="222" y="516"/>
              </a:cxn>
              <a:cxn ang="0">
                <a:pos x="245" y="534"/>
              </a:cxn>
              <a:cxn ang="0">
                <a:pos x="263" y="557"/>
              </a:cxn>
              <a:cxn ang="0">
                <a:pos x="285" y="575"/>
              </a:cxn>
              <a:cxn ang="0">
                <a:pos x="303" y="593"/>
              </a:cxn>
              <a:cxn ang="0">
                <a:pos x="326" y="611"/>
              </a:cxn>
              <a:cxn ang="0">
                <a:pos x="344" y="760"/>
              </a:cxn>
              <a:cxn ang="0">
                <a:pos x="367" y="760"/>
              </a:cxn>
              <a:cxn ang="0">
                <a:pos x="385" y="765"/>
              </a:cxn>
              <a:cxn ang="0">
                <a:pos x="407" y="769"/>
              </a:cxn>
              <a:cxn ang="0">
                <a:pos x="426" y="774"/>
              </a:cxn>
              <a:cxn ang="0">
                <a:pos x="448" y="774"/>
              </a:cxn>
              <a:cxn ang="0">
                <a:pos x="466" y="774"/>
              </a:cxn>
              <a:cxn ang="0">
                <a:pos x="489" y="769"/>
              </a:cxn>
              <a:cxn ang="0">
                <a:pos x="507" y="769"/>
              </a:cxn>
              <a:cxn ang="0">
                <a:pos x="530" y="765"/>
              </a:cxn>
              <a:cxn ang="0">
                <a:pos x="548" y="760"/>
              </a:cxn>
              <a:cxn ang="0">
                <a:pos x="570" y="760"/>
              </a:cxn>
              <a:cxn ang="0">
                <a:pos x="588" y="760"/>
              </a:cxn>
              <a:cxn ang="0">
                <a:pos x="611" y="765"/>
              </a:cxn>
              <a:cxn ang="0">
                <a:pos x="629" y="606"/>
              </a:cxn>
              <a:cxn ang="0">
                <a:pos x="652" y="597"/>
              </a:cxn>
              <a:cxn ang="0">
                <a:pos x="670" y="593"/>
              </a:cxn>
              <a:cxn ang="0">
                <a:pos x="692" y="588"/>
              </a:cxn>
              <a:cxn ang="0">
                <a:pos x="710" y="584"/>
              </a:cxn>
              <a:cxn ang="0">
                <a:pos x="733" y="584"/>
              </a:cxn>
              <a:cxn ang="0">
                <a:pos x="751" y="588"/>
              </a:cxn>
              <a:cxn ang="0">
                <a:pos x="774" y="593"/>
              </a:cxn>
              <a:cxn ang="0">
                <a:pos x="792" y="597"/>
              </a:cxn>
              <a:cxn ang="0">
                <a:pos x="814" y="606"/>
              </a:cxn>
              <a:cxn ang="0">
                <a:pos x="833" y="616"/>
              </a:cxn>
              <a:cxn ang="0">
                <a:pos x="855" y="629"/>
              </a:cxn>
              <a:cxn ang="0">
                <a:pos x="873" y="638"/>
              </a:cxn>
              <a:cxn ang="0">
                <a:pos x="896" y="652"/>
              </a:cxn>
            </a:cxnLst>
            <a:rect l="0" t="0" r="r" b="b"/>
            <a:pathLst>
              <a:path w="896" h="774">
                <a:moveTo>
                  <a:pt x="0" y="0"/>
                </a:moveTo>
                <a:lnTo>
                  <a:pt x="19" y="100"/>
                </a:lnTo>
                <a:lnTo>
                  <a:pt x="41" y="172"/>
                </a:lnTo>
                <a:lnTo>
                  <a:pt x="59" y="231"/>
                </a:lnTo>
                <a:lnTo>
                  <a:pt x="82" y="285"/>
                </a:lnTo>
                <a:lnTo>
                  <a:pt x="100" y="331"/>
                </a:lnTo>
                <a:lnTo>
                  <a:pt x="123" y="371"/>
                </a:lnTo>
                <a:lnTo>
                  <a:pt x="141" y="407"/>
                </a:lnTo>
                <a:lnTo>
                  <a:pt x="163" y="439"/>
                </a:lnTo>
                <a:lnTo>
                  <a:pt x="181" y="466"/>
                </a:lnTo>
                <a:lnTo>
                  <a:pt x="204" y="493"/>
                </a:lnTo>
                <a:lnTo>
                  <a:pt x="222" y="516"/>
                </a:lnTo>
                <a:lnTo>
                  <a:pt x="245" y="534"/>
                </a:lnTo>
                <a:lnTo>
                  <a:pt x="263" y="557"/>
                </a:lnTo>
                <a:lnTo>
                  <a:pt x="285" y="575"/>
                </a:lnTo>
                <a:lnTo>
                  <a:pt x="303" y="593"/>
                </a:lnTo>
                <a:lnTo>
                  <a:pt x="326" y="611"/>
                </a:lnTo>
                <a:lnTo>
                  <a:pt x="344" y="760"/>
                </a:lnTo>
                <a:lnTo>
                  <a:pt x="367" y="760"/>
                </a:lnTo>
                <a:lnTo>
                  <a:pt x="385" y="765"/>
                </a:lnTo>
                <a:lnTo>
                  <a:pt x="407" y="769"/>
                </a:lnTo>
                <a:lnTo>
                  <a:pt x="426" y="774"/>
                </a:lnTo>
                <a:lnTo>
                  <a:pt x="448" y="774"/>
                </a:lnTo>
                <a:lnTo>
                  <a:pt x="466" y="774"/>
                </a:lnTo>
                <a:lnTo>
                  <a:pt x="489" y="769"/>
                </a:lnTo>
                <a:lnTo>
                  <a:pt x="507" y="769"/>
                </a:lnTo>
                <a:lnTo>
                  <a:pt x="530" y="765"/>
                </a:lnTo>
                <a:lnTo>
                  <a:pt x="548" y="760"/>
                </a:lnTo>
                <a:lnTo>
                  <a:pt x="570" y="760"/>
                </a:lnTo>
                <a:lnTo>
                  <a:pt x="588" y="760"/>
                </a:lnTo>
                <a:lnTo>
                  <a:pt x="611" y="765"/>
                </a:lnTo>
                <a:lnTo>
                  <a:pt x="629" y="606"/>
                </a:lnTo>
                <a:lnTo>
                  <a:pt x="652" y="597"/>
                </a:lnTo>
                <a:lnTo>
                  <a:pt x="670" y="593"/>
                </a:lnTo>
                <a:lnTo>
                  <a:pt x="692" y="588"/>
                </a:lnTo>
                <a:lnTo>
                  <a:pt x="710" y="584"/>
                </a:lnTo>
                <a:lnTo>
                  <a:pt x="733" y="584"/>
                </a:lnTo>
                <a:lnTo>
                  <a:pt x="751" y="588"/>
                </a:lnTo>
                <a:lnTo>
                  <a:pt x="774" y="593"/>
                </a:lnTo>
                <a:lnTo>
                  <a:pt x="792" y="597"/>
                </a:lnTo>
                <a:lnTo>
                  <a:pt x="814" y="606"/>
                </a:lnTo>
                <a:lnTo>
                  <a:pt x="833" y="616"/>
                </a:lnTo>
                <a:lnTo>
                  <a:pt x="855" y="629"/>
                </a:lnTo>
                <a:lnTo>
                  <a:pt x="873" y="638"/>
                </a:lnTo>
                <a:lnTo>
                  <a:pt x="896" y="652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4" name="Freeform 194"/>
          <p:cNvSpPr>
            <a:spLocks/>
          </p:cNvSpPr>
          <p:nvPr/>
        </p:nvSpPr>
        <p:spPr bwMode="auto">
          <a:xfrm>
            <a:off x="5582588" y="2574952"/>
            <a:ext cx="1833066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" y="0"/>
              </a:cxn>
              <a:cxn ang="0">
                <a:pos x="41" y="0"/>
              </a:cxn>
              <a:cxn ang="0">
                <a:pos x="59" y="0"/>
              </a:cxn>
              <a:cxn ang="0">
                <a:pos x="82" y="0"/>
              </a:cxn>
              <a:cxn ang="0">
                <a:pos x="100" y="0"/>
              </a:cxn>
              <a:cxn ang="0">
                <a:pos x="123" y="0"/>
              </a:cxn>
              <a:cxn ang="0">
                <a:pos x="141" y="0"/>
              </a:cxn>
              <a:cxn ang="0">
                <a:pos x="163" y="0"/>
              </a:cxn>
              <a:cxn ang="0">
                <a:pos x="181" y="0"/>
              </a:cxn>
              <a:cxn ang="0">
                <a:pos x="204" y="0"/>
              </a:cxn>
              <a:cxn ang="0">
                <a:pos x="222" y="0"/>
              </a:cxn>
              <a:cxn ang="0">
                <a:pos x="245" y="0"/>
              </a:cxn>
              <a:cxn ang="0">
                <a:pos x="263" y="0"/>
              </a:cxn>
              <a:cxn ang="0">
                <a:pos x="285" y="0"/>
              </a:cxn>
              <a:cxn ang="0">
                <a:pos x="303" y="0"/>
              </a:cxn>
              <a:cxn ang="0">
                <a:pos x="326" y="0"/>
              </a:cxn>
              <a:cxn ang="0">
                <a:pos x="344" y="0"/>
              </a:cxn>
              <a:cxn ang="0">
                <a:pos x="367" y="0"/>
              </a:cxn>
              <a:cxn ang="0">
                <a:pos x="385" y="0"/>
              </a:cxn>
              <a:cxn ang="0">
                <a:pos x="407" y="0"/>
              </a:cxn>
              <a:cxn ang="0">
                <a:pos x="426" y="0"/>
              </a:cxn>
              <a:cxn ang="0">
                <a:pos x="448" y="0"/>
              </a:cxn>
              <a:cxn ang="0">
                <a:pos x="466" y="0"/>
              </a:cxn>
              <a:cxn ang="0">
                <a:pos x="489" y="0"/>
              </a:cxn>
              <a:cxn ang="0">
                <a:pos x="507" y="0"/>
              </a:cxn>
              <a:cxn ang="0">
                <a:pos x="530" y="0"/>
              </a:cxn>
              <a:cxn ang="0">
                <a:pos x="548" y="0"/>
              </a:cxn>
              <a:cxn ang="0">
                <a:pos x="570" y="0"/>
              </a:cxn>
              <a:cxn ang="0">
                <a:pos x="588" y="0"/>
              </a:cxn>
              <a:cxn ang="0">
                <a:pos x="611" y="0"/>
              </a:cxn>
              <a:cxn ang="0">
                <a:pos x="629" y="0"/>
              </a:cxn>
              <a:cxn ang="0">
                <a:pos x="652" y="0"/>
              </a:cxn>
              <a:cxn ang="0">
                <a:pos x="670" y="0"/>
              </a:cxn>
              <a:cxn ang="0">
                <a:pos x="692" y="0"/>
              </a:cxn>
              <a:cxn ang="0">
                <a:pos x="710" y="0"/>
              </a:cxn>
              <a:cxn ang="0">
                <a:pos x="733" y="0"/>
              </a:cxn>
              <a:cxn ang="0">
                <a:pos x="751" y="0"/>
              </a:cxn>
              <a:cxn ang="0">
                <a:pos x="774" y="0"/>
              </a:cxn>
              <a:cxn ang="0">
                <a:pos x="792" y="0"/>
              </a:cxn>
              <a:cxn ang="0">
                <a:pos x="814" y="0"/>
              </a:cxn>
              <a:cxn ang="0">
                <a:pos x="833" y="0"/>
              </a:cxn>
              <a:cxn ang="0">
                <a:pos x="855" y="0"/>
              </a:cxn>
              <a:cxn ang="0">
                <a:pos x="873" y="0"/>
              </a:cxn>
              <a:cxn ang="0">
                <a:pos x="896" y="0"/>
              </a:cxn>
            </a:cxnLst>
            <a:rect l="0" t="0" r="r" b="b"/>
            <a:pathLst>
              <a:path w="896">
                <a:moveTo>
                  <a:pt x="0" y="0"/>
                </a:moveTo>
                <a:lnTo>
                  <a:pt x="19" y="0"/>
                </a:lnTo>
                <a:lnTo>
                  <a:pt x="41" y="0"/>
                </a:lnTo>
                <a:lnTo>
                  <a:pt x="59" y="0"/>
                </a:lnTo>
                <a:lnTo>
                  <a:pt x="82" y="0"/>
                </a:lnTo>
                <a:lnTo>
                  <a:pt x="100" y="0"/>
                </a:lnTo>
                <a:lnTo>
                  <a:pt x="123" y="0"/>
                </a:lnTo>
                <a:lnTo>
                  <a:pt x="141" y="0"/>
                </a:lnTo>
                <a:lnTo>
                  <a:pt x="163" y="0"/>
                </a:lnTo>
                <a:lnTo>
                  <a:pt x="181" y="0"/>
                </a:lnTo>
                <a:lnTo>
                  <a:pt x="204" y="0"/>
                </a:lnTo>
                <a:lnTo>
                  <a:pt x="222" y="0"/>
                </a:lnTo>
                <a:lnTo>
                  <a:pt x="245" y="0"/>
                </a:lnTo>
                <a:lnTo>
                  <a:pt x="263" y="0"/>
                </a:lnTo>
                <a:lnTo>
                  <a:pt x="285" y="0"/>
                </a:lnTo>
                <a:lnTo>
                  <a:pt x="303" y="0"/>
                </a:lnTo>
                <a:lnTo>
                  <a:pt x="326" y="0"/>
                </a:lnTo>
                <a:lnTo>
                  <a:pt x="344" y="0"/>
                </a:lnTo>
                <a:lnTo>
                  <a:pt x="367" y="0"/>
                </a:lnTo>
                <a:lnTo>
                  <a:pt x="385" y="0"/>
                </a:lnTo>
                <a:lnTo>
                  <a:pt x="407" y="0"/>
                </a:lnTo>
                <a:lnTo>
                  <a:pt x="426" y="0"/>
                </a:lnTo>
                <a:lnTo>
                  <a:pt x="448" y="0"/>
                </a:lnTo>
                <a:lnTo>
                  <a:pt x="466" y="0"/>
                </a:lnTo>
                <a:lnTo>
                  <a:pt x="489" y="0"/>
                </a:lnTo>
                <a:lnTo>
                  <a:pt x="507" y="0"/>
                </a:lnTo>
                <a:lnTo>
                  <a:pt x="530" y="0"/>
                </a:lnTo>
                <a:lnTo>
                  <a:pt x="548" y="0"/>
                </a:lnTo>
                <a:lnTo>
                  <a:pt x="570" y="0"/>
                </a:lnTo>
                <a:lnTo>
                  <a:pt x="588" y="0"/>
                </a:lnTo>
                <a:lnTo>
                  <a:pt x="611" y="0"/>
                </a:lnTo>
                <a:lnTo>
                  <a:pt x="629" y="0"/>
                </a:lnTo>
                <a:lnTo>
                  <a:pt x="652" y="0"/>
                </a:lnTo>
                <a:lnTo>
                  <a:pt x="670" y="0"/>
                </a:lnTo>
                <a:lnTo>
                  <a:pt x="692" y="0"/>
                </a:lnTo>
                <a:lnTo>
                  <a:pt x="710" y="0"/>
                </a:lnTo>
                <a:lnTo>
                  <a:pt x="733" y="0"/>
                </a:lnTo>
                <a:lnTo>
                  <a:pt x="751" y="0"/>
                </a:lnTo>
                <a:lnTo>
                  <a:pt x="774" y="0"/>
                </a:lnTo>
                <a:lnTo>
                  <a:pt x="792" y="0"/>
                </a:lnTo>
                <a:lnTo>
                  <a:pt x="814" y="0"/>
                </a:lnTo>
                <a:lnTo>
                  <a:pt x="833" y="0"/>
                </a:lnTo>
                <a:lnTo>
                  <a:pt x="855" y="0"/>
                </a:lnTo>
                <a:lnTo>
                  <a:pt x="873" y="0"/>
                </a:lnTo>
                <a:lnTo>
                  <a:pt x="896" y="0"/>
                </a:lnTo>
              </a:path>
            </a:pathLst>
          </a:custGeom>
          <a:noFill/>
          <a:ln w="19050">
            <a:solidFill>
              <a:srgbClr val="00BFB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5" name="Freeform 195"/>
          <p:cNvSpPr>
            <a:spLocks/>
          </p:cNvSpPr>
          <p:nvPr/>
        </p:nvSpPr>
        <p:spPr bwMode="auto">
          <a:xfrm>
            <a:off x="5582588" y="2574952"/>
            <a:ext cx="1833066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" y="0"/>
              </a:cxn>
              <a:cxn ang="0">
                <a:pos x="41" y="0"/>
              </a:cxn>
              <a:cxn ang="0">
                <a:pos x="59" y="0"/>
              </a:cxn>
              <a:cxn ang="0">
                <a:pos x="82" y="0"/>
              </a:cxn>
              <a:cxn ang="0">
                <a:pos x="100" y="0"/>
              </a:cxn>
              <a:cxn ang="0">
                <a:pos x="123" y="0"/>
              </a:cxn>
              <a:cxn ang="0">
                <a:pos x="141" y="0"/>
              </a:cxn>
              <a:cxn ang="0">
                <a:pos x="163" y="0"/>
              </a:cxn>
              <a:cxn ang="0">
                <a:pos x="181" y="0"/>
              </a:cxn>
              <a:cxn ang="0">
                <a:pos x="204" y="0"/>
              </a:cxn>
              <a:cxn ang="0">
                <a:pos x="222" y="0"/>
              </a:cxn>
              <a:cxn ang="0">
                <a:pos x="245" y="0"/>
              </a:cxn>
              <a:cxn ang="0">
                <a:pos x="263" y="0"/>
              </a:cxn>
              <a:cxn ang="0">
                <a:pos x="285" y="0"/>
              </a:cxn>
              <a:cxn ang="0">
                <a:pos x="303" y="0"/>
              </a:cxn>
              <a:cxn ang="0">
                <a:pos x="326" y="0"/>
              </a:cxn>
              <a:cxn ang="0">
                <a:pos x="344" y="0"/>
              </a:cxn>
              <a:cxn ang="0">
                <a:pos x="367" y="0"/>
              </a:cxn>
              <a:cxn ang="0">
                <a:pos x="385" y="0"/>
              </a:cxn>
              <a:cxn ang="0">
                <a:pos x="407" y="0"/>
              </a:cxn>
              <a:cxn ang="0">
                <a:pos x="426" y="0"/>
              </a:cxn>
              <a:cxn ang="0">
                <a:pos x="448" y="0"/>
              </a:cxn>
              <a:cxn ang="0">
                <a:pos x="466" y="0"/>
              </a:cxn>
              <a:cxn ang="0">
                <a:pos x="489" y="0"/>
              </a:cxn>
              <a:cxn ang="0">
                <a:pos x="507" y="0"/>
              </a:cxn>
              <a:cxn ang="0">
                <a:pos x="530" y="0"/>
              </a:cxn>
              <a:cxn ang="0">
                <a:pos x="548" y="0"/>
              </a:cxn>
              <a:cxn ang="0">
                <a:pos x="570" y="0"/>
              </a:cxn>
              <a:cxn ang="0">
                <a:pos x="588" y="0"/>
              </a:cxn>
              <a:cxn ang="0">
                <a:pos x="611" y="0"/>
              </a:cxn>
              <a:cxn ang="0">
                <a:pos x="629" y="0"/>
              </a:cxn>
              <a:cxn ang="0">
                <a:pos x="652" y="0"/>
              </a:cxn>
              <a:cxn ang="0">
                <a:pos x="670" y="0"/>
              </a:cxn>
              <a:cxn ang="0">
                <a:pos x="692" y="0"/>
              </a:cxn>
              <a:cxn ang="0">
                <a:pos x="710" y="0"/>
              </a:cxn>
              <a:cxn ang="0">
                <a:pos x="733" y="0"/>
              </a:cxn>
              <a:cxn ang="0">
                <a:pos x="751" y="0"/>
              </a:cxn>
              <a:cxn ang="0">
                <a:pos x="774" y="0"/>
              </a:cxn>
              <a:cxn ang="0">
                <a:pos x="792" y="0"/>
              </a:cxn>
              <a:cxn ang="0">
                <a:pos x="814" y="0"/>
              </a:cxn>
              <a:cxn ang="0">
                <a:pos x="833" y="0"/>
              </a:cxn>
              <a:cxn ang="0">
                <a:pos x="855" y="0"/>
              </a:cxn>
              <a:cxn ang="0">
                <a:pos x="873" y="0"/>
              </a:cxn>
              <a:cxn ang="0">
                <a:pos x="896" y="0"/>
              </a:cxn>
            </a:cxnLst>
            <a:rect l="0" t="0" r="r" b="b"/>
            <a:pathLst>
              <a:path w="896">
                <a:moveTo>
                  <a:pt x="0" y="0"/>
                </a:moveTo>
                <a:lnTo>
                  <a:pt x="19" y="0"/>
                </a:lnTo>
                <a:lnTo>
                  <a:pt x="41" y="0"/>
                </a:lnTo>
                <a:lnTo>
                  <a:pt x="59" y="0"/>
                </a:lnTo>
                <a:lnTo>
                  <a:pt x="82" y="0"/>
                </a:lnTo>
                <a:lnTo>
                  <a:pt x="100" y="0"/>
                </a:lnTo>
                <a:lnTo>
                  <a:pt x="123" y="0"/>
                </a:lnTo>
                <a:lnTo>
                  <a:pt x="141" y="0"/>
                </a:lnTo>
                <a:lnTo>
                  <a:pt x="163" y="0"/>
                </a:lnTo>
                <a:lnTo>
                  <a:pt x="181" y="0"/>
                </a:lnTo>
                <a:lnTo>
                  <a:pt x="204" y="0"/>
                </a:lnTo>
                <a:lnTo>
                  <a:pt x="222" y="0"/>
                </a:lnTo>
                <a:lnTo>
                  <a:pt x="245" y="0"/>
                </a:lnTo>
                <a:lnTo>
                  <a:pt x="263" y="0"/>
                </a:lnTo>
                <a:lnTo>
                  <a:pt x="285" y="0"/>
                </a:lnTo>
                <a:lnTo>
                  <a:pt x="303" y="0"/>
                </a:lnTo>
                <a:lnTo>
                  <a:pt x="326" y="0"/>
                </a:lnTo>
                <a:lnTo>
                  <a:pt x="344" y="0"/>
                </a:lnTo>
                <a:lnTo>
                  <a:pt x="367" y="0"/>
                </a:lnTo>
                <a:lnTo>
                  <a:pt x="385" y="0"/>
                </a:lnTo>
                <a:lnTo>
                  <a:pt x="407" y="0"/>
                </a:lnTo>
                <a:lnTo>
                  <a:pt x="426" y="0"/>
                </a:lnTo>
                <a:lnTo>
                  <a:pt x="448" y="0"/>
                </a:lnTo>
                <a:lnTo>
                  <a:pt x="466" y="0"/>
                </a:lnTo>
                <a:lnTo>
                  <a:pt x="489" y="0"/>
                </a:lnTo>
                <a:lnTo>
                  <a:pt x="507" y="0"/>
                </a:lnTo>
                <a:lnTo>
                  <a:pt x="530" y="0"/>
                </a:lnTo>
                <a:lnTo>
                  <a:pt x="548" y="0"/>
                </a:lnTo>
                <a:lnTo>
                  <a:pt x="570" y="0"/>
                </a:lnTo>
                <a:lnTo>
                  <a:pt x="588" y="0"/>
                </a:lnTo>
                <a:lnTo>
                  <a:pt x="611" y="0"/>
                </a:lnTo>
                <a:lnTo>
                  <a:pt x="629" y="0"/>
                </a:lnTo>
                <a:lnTo>
                  <a:pt x="652" y="0"/>
                </a:lnTo>
                <a:lnTo>
                  <a:pt x="670" y="0"/>
                </a:lnTo>
                <a:lnTo>
                  <a:pt x="692" y="0"/>
                </a:lnTo>
                <a:lnTo>
                  <a:pt x="710" y="0"/>
                </a:lnTo>
                <a:lnTo>
                  <a:pt x="733" y="0"/>
                </a:lnTo>
                <a:lnTo>
                  <a:pt x="751" y="0"/>
                </a:lnTo>
                <a:lnTo>
                  <a:pt x="774" y="0"/>
                </a:lnTo>
                <a:lnTo>
                  <a:pt x="792" y="0"/>
                </a:lnTo>
                <a:lnTo>
                  <a:pt x="814" y="0"/>
                </a:lnTo>
                <a:lnTo>
                  <a:pt x="833" y="0"/>
                </a:lnTo>
                <a:lnTo>
                  <a:pt x="855" y="0"/>
                </a:lnTo>
                <a:lnTo>
                  <a:pt x="873" y="0"/>
                </a:lnTo>
                <a:lnTo>
                  <a:pt x="896" y="0"/>
                </a:lnTo>
              </a:path>
            </a:pathLst>
          </a:custGeom>
          <a:noFill/>
          <a:ln w="19050">
            <a:solidFill>
              <a:srgbClr val="BF00B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6" name="Freeform 196"/>
          <p:cNvSpPr>
            <a:spLocks/>
          </p:cNvSpPr>
          <p:nvPr/>
        </p:nvSpPr>
        <p:spPr bwMode="auto">
          <a:xfrm>
            <a:off x="5582588" y="2439865"/>
            <a:ext cx="1833066" cy="882230"/>
          </a:xfrm>
          <a:custGeom>
            <a:avLst/>
            <a:gdLst/>
            <a:ahLst/>
            <a:cxnLst>
              <a:cxn ang="0">
                <a:pos x="0" y="299"/>
              </a:cxn>
              <a:cxn ang="0">
                <a:pos x="19" y="330"/>
              </a:cxn>
              <a:cxn ang="0">
                <a:pos x="41" y="366"/>
              </a:cxn>
              <a:cxn ang="0">
                <a:pos x="59" y="416"/>
              </a:cxn>
              <a:cxn ang="0">
                <a:pos x="82" y="466"/>
              </a:cxn>
              <a:cxn ang="0">
                <a:pos x="100" y="507"/>
              </a:cxn>
              <a:cxn ang="0">
                <a:pos x="123" y="529"/>
              </a:cxn>
              <a:cxn ang="0">
                <a:pos x="141" y="520"/>
              </a:cxn>
              <a:cxn ang="0">
                <a:pos x="163" y="488"/>
              </a:cxn>
              <a:cxn ang="0">
                <a:pos x="181" y="452"/>
              </a:cxn>
              <a:cxn ang="0">
                <a:pos x="204" y="421"/>
              </a:cxn>
              <a:cxn ang="0">
                <a:pos x="222" y="389"/>
              </a:cxn>
              <a:cxn ang="0">
                <a:pos x="245" y="362"/>
              </a:cxn>
              <a:cxn ang="0">
                <a:pos x="263" y="339"/>
              </a:cxn>
              <a:cxn ang="0">
                <a:pos x="285" y="321"/>
              </a:cxn>
              <a:cxn ang="0">
                <a:pos x="303" y="308"/>
              </a:cxn>
              <a:cxn ang="0">
                <a:pos x="326" y="294"/>
              </a:cxn>
              <a:cxn ang="0">
                <a:pos x="344" y="285"/>
              </a:cxn>
              <a:cxn ang="0">
                <a:pos x="367" y="271"/>
              </a:cxn>
              <a:cxn ang="0">
                <a:pos x="385" y="262"/>
              </a:cxn>
              <a:cxn ang="0">
                <a:pos x="407" y="253"/>
              </a:cxn>
              <a:cxn ang="0">
                <a:pos x="426" y="244"/>
              </a:cxn>
              <a:cxn ang="0">
                <a:pos x="448" y="235"/>
              </a:cxn>
              <a:cxn ang="0">
                <a:pos x="466" y="222"/>
              </a:cxn>
              <a:cxn ang="0">
                <a:pos x="489" y="208"/>
              </a:cxn>
              <a:cxn ang="0">
                <a:pos x="507" y="194"/>
              </a:cxn>
              <a:cxn ang="0">
                <a:pos x="530" y="176"/>
              </a:cxn>
              <a:cxn ang="0">
                <a:pos x="548" y="154"/>
              </a:cxn>
              <a:cxn ang="0">
                <a:pos x="570" y="136"/>
              </a:cxn>
              <a:cxn ang="0">
                <a:pos x="588" y="113"/>
              </a:cxn>
              <a:cxn ang="0">
                <a:pos x="611" y="95"/>
              </a:cxn>
              <a:cxn ang="0">
                <a:pos x="629" y="77"/>
              </a:cxn>
              <a:cxn ang="0">
                <a:pos x="652" y="63"/>
              </a:cxn>
              <a:cxn ang="0">
                <a:pos x="670" y="50"/>
              </a:cxn>
              <a:cxn ang="0">
                <a:pos x="692" y="41"/>
              </a:cxn>
              <a:cxn ang="0">
                <a:pos x="710" y="32"/>
              </a:cxn>
              <a:cxn ang="0">
                <a:pos x="733" y="23"/>
              </a:cxn>
              <a:cxn ang="0">
                <a:pos x="751" y="18"/>
              </a:cxn>
              <a:cxn ang="0">
                <a:pos x="774" y="14"/>
              </a:cxn>
              <a:cxn ang="0">
                <a:pos x="792" y="9"/>
              </a:cxn>
              <a:cxn ang="0">
                <a:pos x="814" y="5"/>
              </a:cxn>
              <a:cxn ang="0">
                <a:pos x="833" y="0"/>
              </a:cxn>
              <a:cxn ang="0">
                <a:pos x="855" y="0"/>
              </a:cxn>
              <a:cxn ang="0">
                <a:pos x="873" y="0"/>
              </a:cxn>
              <a:cxn ang="0">
                <a:pos x="896" y="0"/>
              </a:cxn>
            </a:cxnLst>
            <a:rect l="0" t="0" r="r" b="b"/>
            <a:pathLst>
              <a:path w="896" h="529">
                <a:moveTo>
                  <a:pt x="0" y="299"/>
                </a:moveTo>
                <a:lnTo>
                  <a:pt x="19" y="330"/>
                </a:lnTo>
                <a:lnTo>
                  <a:pt x="41" y="366"/>
                </a:lnTo>
                <a:lnTo>
                  <a:pt x="59" y="416"/>
                </a:lnTo>
                <a:lnTo>
                  <a:pt x="82" y="466"/>
                </a:lnTo>
                <a:lnTo>
                  <a:pt x="100" y="507"/>
                </a:lnTo>
                <a:lnTo>
                  <a:pt x="123" y="529"/>
                </a:lnTo>
                <a:lnTo>
                  <a:pt x="141" y="520"/>
                </a:lnTo>
                <a:lnTo>
                  <a:pt x="163" y="488"/>
                </a:lnTo>
                <a:lnTo>
                  <a:pt x="181" y="452"/>
                </a:lnTo>
                <a:lnTo>
                  <a:pt x="204" y="421"/>
                </a:lnTo>
                <a:lnTo>
                  <a:pt x="222" y="389"/>
                </a:lnTo>
                <a:lnTo>
                  <a:pt x="245" y="362"/>
                </a:lnTo>
                <a:lnTo>
                  <a:pt x="263" y="339"/>
                </a:lnTo>
                <a:lnTo>
                  <a:pt x="285" y="321"/>
                </a:lnTo>
                <a:lnTo>
                  <a:pt x="303" y="308"/>
                </a:lnTo>
                <a:lnTo>
                  <a:pt x="326" y="294"/>
                </a:lnTo>
                <a:lnTo>
                  <a:pt x="344" y="285"/>
                </a:lnTo>
                <a:lnTo>
                  <a:pt x="367" y="271"/>
                </a:lnTo>
                <a:lnTo>
                  <a:pt x="385" y="262"/>
                </a:lnTo>
                <a:lnTo>
                  <a:pt x="407" y="253"/>
                </a:lnTo>
                <a:lnTo>
                  <a:pt x="426" y="244"/>
                </a:lnTo>
                <a:lnTo>
                  <a:pt x="448" y="235"/>
                </a:lnTo>
                <a:lnTo>
                  <a:pt x="466" y="222"/>
                </a:lnTo>
                <a:lnTo>
                  <a:pt x="489" y="208"/>
                </a:lnTo>
                <a:lnTo>
                  <a:pt x="507" y="194"/>
                </a:lnTo>
                <a:lnTo>
                  <a:pt x="530" y="176"/>
                </a:lnTo>
                <a:lnTo>
                  <a:pt x="548" y="154"/>
                </a:lnTo>
                <a:lnTo>
                  <a:pt x="570" y="136"/>
                </a:lnTo>
                <a:lnTo>
                  <a:pt x="588" y="113"/>
                </a:lnTo>
                <a:lnTo>
                  <a:pt x="611" y="95"/>
                </a:lnTo>
                <a:lnTo>
                  <a:pt x="629" y="77"/>
                </a:lnTo>
                <a:lnTo>
                  <a:pt x="652" y="63"/>
                </a:lnTo>
                <a:lnTo>
                  <a:pt x="670" y="50"/>
                </a:lnTo>
                <a:lnTo>
                  <a:pt x="692" y="41"/>
                </a:lnTo>
                <a:lnTo>
                  <a:pt x="710" y="32"/>
                </a:lnTo>
                <a:lnTo>
                  <a:pt x="733" y="23"/>
                </a:lnTo>
                <a:lnTo>
                  <a:pt x="751" y="18"/>
                </a:lnTo>
                <a:lnTo>
                  <a:pt x="774" y="14"/>
                </a:lnTo>
                <a:lnTo>
                  <a:pt x="792" y="9"/>
                </a:lnTo>
                <a:lnTo>
                  <a:pt x="814" y="5"/>
                </a:lnTo>
                <a:lnTo>
                  <a:pt x="833" y="0"/>
                </a:lnTo>
                <a:lnTo>
                  <a:pt x="855" y="0"/>
                </a:lnTo>
                <a:lnTo>
                  <a:pt x="873" y="0"/>
                </a:lnTo>
                <a:lnTo>
                  <a:pt x="896" y="0"/>
                </a:lnTo>
              </a:path>
            </a:pathLst>
          </a:custGeom>
          <a:noFill/>
          <a:ln w="19050">
            <a:solidFill>
              <a:srgbClr val="BFBF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7" name="Freeform 197"/>
          <p:cNvSpPr>
            <a:spLocks/>
          </p:cNvSpPr>
          <p:nvPr/>
        </p:nvSpPr>
        <p:spPr bwMode="auto">
          <a:xfrm>
            <a:off x="5582588" y="1821137"/>
            <a:ext cx="1833066" cy="882230"/>
          </a:xfrm>
          <a:custGeom>
            <a:avLst/>
            <a:gdLst/>
            <a:ahLst/>
            <a:cxnLst>
              <a:cxn ang="0">
                <a:pos x="0" y="231"/>
              </a:cxn>
              <a:cxn ang="0">
                <a:pos x="19" y="199"/>
              </a:cxn>
              <a:cxn ang="0">
                <a:pos x="41" y="163"/>
              </a:cxn>
              <a:cxn ang="0">
                <a:pos x="59" y="113"/>
              </a:cxn>
              <a:cxn ang="0">
                <a:pos x="82" y="63"/>
              </a:cxn>
              <a:cxn ang="0">
                <a:pos x="100" y="23"/>
              </a:cxn>
              <a:cxn ang="0">
                <a:pos x="123" y="0"/>
              </a:cxn>
              <a:cxn ang="0">
                <a:pos x="141" y="9"/>
              </a:cxn>
              <a:cxn ang="0">
                <a:pos x="163" y="41"/>
              </a:cxn>
              <a:cxn ang="0">
                <a:pos x="181" y="77"/>
              </a:cxn>
              <a:cxn ang="0">
                <a:pos x="204" y="109"/>
              </a:cxn>
              <a:cxn ang="0">
                <a:pos x="222" y="140"/>
              </a:cxn>
              <a:cxn ang="0">
                <a:pos x="245" y="167"/>
              </a:cxn>
              <a:cxn ang="0">
                <a:pos x="263" y="190"/>
              </a:cxn>
              <a:cxn ang="0">
                <a:pos x="285" y="208"/>
              </a:cxn>
              <a:cxn ang="0">
                <a:pos x="303" y="222"/>
              </a:cxn>
              <a:cxn ang="0">
                <a:pos x="326" y="235"/>
              </a:cxn>
              <a:cxn ang="0">
                <a:pos x="344" y="244"/>
              </a:cxn>
              <a:cxn ang="0">
                <a:pos x="367" y="258"/>
              </a:cxn>
              <a:cxn ang="0">
                <a:pos x="385" y="267"/>
              </a:cxn>
              <a:cxn ang="0">
                <a:pos x="407" y="276"/>
              </a:cxn>
              <a:cxn ang="0">
                <a:pos x="426" y="285"/>
              </a:cxn>
              <a:cxn ang="0">
                <a:pos x="448" y="294"/>
              </a:cxn>
              <a:cxn ang="0">
                <a:pos x="466" y="308"/>
              </a:cxn>
              <a:cxn ang="0">
                <a:pos x="489" y="321"/>
              </a:cxn>
              <a:cxn ang="0">
                <a:pos x="507" y="335"/>
              </a:cxn>
              <a:cxn ang="0">
                <a:pos x="530" y="353"/>
              </a:cxn>
              <a:cxn ang="0">
                <a:pos x="548" y="376"/>
              </a:cxn>
              <a:cxn ang="0">
                <a:pos x="570" y="394"/>
              </a:cxn>
              <a:cxn ang="0">
                <a:pos x="588" y="416"/>
              </a:cxn>
              <a:cxn ang="0">
                <a:pos x="611" y="434"/>
              </a:cxn>
              <a:cxn ang="0">
                <a:pos x="629" y="452"/>
              </a:cxn>
              <a:cxn ang="0">
                <a:pos x="652" y="466"/>
              </a:cxn>
              <a:cxn ang="0">
                <a:pos x="670" y="480"/>
              </a:cxn>
              <a:cxn ang="0">
                <a:pos x="692" y="489"/>
              </a:cxn>
              <a:cxn ang="0">
                <a:pos x="710" y="498"/>
              </a:cxn>
              <a:cxn ang="0">
                <a:pos x="733" y="507"/>
              </a:cxn>
              <a:cxn ang="0">
                <a:pos x="751" y="511"/>
              </a:cxn>
              <a:cxn ang="0">
                <a:pos x="774" y="516"/>
              </a:cxn>
              <a:cxn ang="0">
                <a:pos x="792" y="520"/>
              </a:cxn>
              <a:cxn ang="0">
                <a:pos x="814" y="525"/>
              </a:cxn>
              <a:cxn ang="0">
                <a:pos x="833" y="529"/>
              </a:cxn>
              <a:cxn ang="0">
                <a:pos x="855" y="529"/>
              </a:cxn>
              <a:cxn ang="0">
                <a:pos x="873" y="529"/>
              </a:cxn>
              <a:cxn ang="0">
                <a:pos x="896" y="529"/>
              </a:cxn>
            </a:cxnLst>
            <a:rect l="0" t="0" r="r" b="b"/>
            <a:pathLst>
              <a:path w="896" h="529">
                <a:moveTo>
                  <a:pt x="0" y="231"/>
                </a:moveTo>
                <a:lnTo>
                  <a:pt x="19" y="199"/>
                </a:lnTo>
                <a:lnTo>
                  <a:pt x="41" y="163"/>
                </a:lnTo>
                <a:lnTo>
                  <a:pt x="59" y="113"/>
                </a:lnTo>
                <a:lnTo>
                  <a:pt x="82" y="63"/>
                </a:lnTo>
                <a:lnTo>
                  <a:pt x="100" y="23"/>
                </a:lnTo>
                <a:lnTo>
                  <a:pt x="123" y="0"/>
                </a:lnTo>
                <a:lnTo>
                  <a:pt x="141" y="9"/>
                </a:lnTo>
                <a:lnTo>
                  <a:pt x="163" y="41"/>
                </a:lnTo>
                <a:lnTo>
                  <a:pt x="181" y="77"/>
                </a:lnTo>
                <a:lnTo>
                  <a:pt x="204" y="109"/>
                </a:lnTo>
                <a:lnTo>
                  <a:pt x="222" y="140"/>
                </a:lnTo>
                <a:lnTo>
                  <a:pt x="245" y="167"/>
                </a:lnTo>
                <a:lnTo>
                  <a:pt x="263" y="190"/>
                </a:lnTo>
                <a:lnTo>
                  <a:pt x="285" y="208"/>
                </a:lnTo>
                <a:lnTo>
                  <a:pt x="303" y="222"/>
                </a:lnTo>
                <a:lnTo>
                  <a:pt x="326" y="235"/>
                </a:lnTo>
                <a:lnTo>
                  <a:pt x="344" y="244"/>
                </a:lnTo>
                <a:lnTo>
                  <a:pt x="367" y="258"/>
                </a:lnTo>
                <a:lnTo>
                  <a:pt x="385" y="267"/>
                </a:lnTo>
                <a:lnTo>
                  <a:pt x="407" y="276"/>
                </a:lnTo>
                <a:lnTo>
                  <a:pt x="426" y="285"/>
                </a:lnTo>
                <a:lnTo>
                  <a:pt x="448" y="294"/>
                </a:lnTo>
                <a:lnTo>
                  <a:pt x="466" y="308"/>
                </a:lnTo>
                <a:lnTo>
                  <a:pt x="489" y="321"/>
                </a:lnTo>
                <a:lnTo>
                  <a:pt x="507" y="335"/>
                </a:lnTo>
                <a:lnTo>
                  <a:pt x="530" y="353"/>
                </a:lnTo>
                <a:lnTo>
                  <a:pt x="548" y="376"/>
                </a:lnTo>
                <a:lnTo>
                  <a:pt x="570" y="394"/>
                </a:lnTo>
                <a:lnTo>
                  <a:pt x="588" y="416"/>
                </a:lnTo>
                <a:lnTo>
                  <a:pt x="611" y="434"/>
                </a:lnTo>
                <a:lnTo>
                  <a:pt x="629" y="452"/>
                </a:lnTo>
                <a:lnTo>
                  <a:pt x="652" y="466"/>
                </a:lnTo>
                <a:lnTo>
                  <a:pt x="670" y="480"/>
                </a:lnTo>
                <a:lnTo>
                  <a:pt x="692" y="489"/>
                </a:lnTo>
                <a:lnTo>
                  <a:pt x="710" y="498"/>
                </a:lnTo>
                <a:lnTo>
                  <a:pt x="733" y="507"/>
                </a:lnTo>
                <a:lnTo>
                  <a:pt x="751" y="511"/>
                </a:lnTo>
                <a:lnTo>
                  <a:pt x="774" y="516"/>
                </a:lnTo>
                <a:lnTo>
                  <a:pt x="792" y="520"/>
                </a:lnTo>
                <a:lnTo>
                  <a:pt x="814" y="525"/>
                </a:lnTo>
                <a:lnTo>
                  <a:pt x="833" y="529"/>
                </a:lnTo>
                <a:lnTo>
                  <a:pt x="855" y="529"/>
                </a:lnTo>
                <a:lnTo>
                  <a:pt x="873" y="529"/>
                </a:lnTo>
                <a:lnTo>
                  <a:pt x="896" y="529"/>
                </a:lnTo>
              </a:path>
            </a:pathLst>
          </a:custGeom>
          <a:noFill/>
          <a:ln w="19050">
            <a:solidFill>
              <a:srgbClr val="3F3F3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8" name="Freeform 198"/>
          <p:cNvSpPr>
            <a:spLocks/>
          </p:cNvSpPr>
          <p:nvPr/>
        </p:nvSpPr>
        <p:spPr bwMode="auto">
          <a:xfrm>
            <a:off x="5582588" y="2574952"/>
            <a:ext cx="1833066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" y="0"/>
              </a:cxn>
              <a:cxn ang="0">
                <a:pos x="41" y="0"/>
              </a:cxn>
              <a:cxn ang="0">
                <a:pos x="59" y="0"/>
              </a:cxn>
              <a:cxn ang="0">
                <a:pos x="82" y="0"/>
              </a:cxn>
              <a:cxn ang="0">
                <a:pos x="100" y="0"/>
              </a:cxn>
              <a:cxn ang="0">
                <a:pos x="123" y="0"/>
              </a:cxn>
              <a:cxn ang="0">
                <a:pos x="141" y="0"/>
              </a:cxn>
              <a:cxn ang="0">
                <a:pos x="163" y="0"/>
              </a:cxn>
              <a:cxn ang="0">
                <a:pos x="181" y="0"/>
              </a:cxn>
              <a:cxn ang="0">
                <a:pos x="204" y="0"/>
              </a:cxn>
              <a:cxn ang="0">
                <a:pos x="222" y="0"/>
              </a:cxn>
              <a:cxn ang="0">
                <a:pos x="245" y="0"/>
              </a:cxn>
              <a:cxn ang="0">
                <a:pos x="263" y="0"/>
              </a:cxn>
              <a:cxn ang="0">
                <a:pos x="285" y="0"/>
              </a:cxn>
              <a:cxn ang="0">
                <a:pos x="303" y="0"/>
              </a:cxn>
              <a:cxn ang="0">
                <a:pos x="326" y="0"/>
              </a:cxn>
              <a:cxn ang="0">
                <a:pos x="344" y="0"/>
              </a:cxn>
              <a:cxn ang="0">
                <a:pos x="367" y="0"/>
              </a:cxn>
              <a:cxn ang="0">
                <a:pos x="385" y="0"/>
              </a:cxn>
              <a:cxn ang="0">
                <a:pos x="407" y="0"/>
              </a:cxn>
              <a:cxn ang="0">
                <a:pos x="426" y="0"/>
              </a:cxn>
              <a:cxn ang="0">
                <a:pos x="448" y="0"/>
              </a:cxn>
              <a:cxn ang="0">
                <a:pos x="466" y="0"/>
              </a:cxn>
              <a:cxn ang="0">
                <a:pos x="489" y="0"/>
              </a:cxn>
              <a:cxn ang="0">
                <a:pos x="507" y="0"/>
              </a:cxn>
              <a:cxn ang="0">
                <a:pos x="530" y="0"/>
              </a:cxn>
              <a:cxn ang="0">
                <a:pos x="548" y="0"/>
              </a:cxn>
              <a:cxn ang="0">
                <a:pos x="570" y="0"/>
              </a:cxn>
              <a:cxn ang="0">
                <a:pos x="588" y="0"/>
              </a:cxn>
              <a:cxn ang="0">
                <a:pos x="611" y="0"/>
              </a:cxn>
              <a:cxn ang="0">
                <a:pos x="629" y="0"/>
              </a:cxn>
              <a:cxn ang="0">
                <a:pos x="652" y="0"/>
              </a:cxn>
              <a:cxn ang="0">
                <a:pos x="670" y="0"/>
              </a:cxn>
              <a:cxn ang="0">
                <a:pos x="692" y="0"/>
              </a:cxn>
              <a:cxn ang="0">
                <a:pos x="710" y="0"/>
              </a:cxn>
              <a:cxn ang="0">
                <a:pos x="733" y="0"/>
              </a:cxn>
              <a:cxn ang="0">
                <a:pos x="751" y="0"/>
              </a:cxn>
              <a:cxn ang="0">
                <a:pos x="774" y="0"/>
              </a:cxn>
              <a:cxn ang="0">
                <a:pos x="792" y="0"/>
              </a:cxn>
              <a:cxn ang="0">
                <a:pos x="814" y="0"/>
              </a:cxn>
              <a:cxn ang="0">
                <a:pos x="833" y="0"/>
              </a:cxn>
              <a:cxn ang="0">
                <a:pos x="855" y="0"/>
              </a:cxn>
              <a:cxn ang="0">
                <a:pos x="873" y="0"/>
              </a:cxn>
              <a:cxn ang="0">
                <a:pos x="896" y="0"/>
              </a:cxn>
            </a:cxnLst>
            <a:rect l="0" t="0" r="r" b="b"/>
            <a:pathLst>
              <a:path w="896">
                <a:moveTo>
                  <a:pt x="0" y="0"/>
                </a:moveTo>
                <a:lnTo>
                  <a:pt x="19" y="0"/>
                </a:lnTo>
                <a:lnTo>
                  <a:pt x="41" y="0"/>
                </a:lnTo>
                <a:lnTo>
                  <a:pt x="59" y="0"/>
                </a:lnTo>
                <a:lnTo>
                  <a:pt x="82" y="0"/>
                </a:lnTo>
                <a:lnTo>
                  <a:pt x="100" y="0"/>
                </a:lnTo>
                <a:lnTo>
                  <a:pt x="123" y="0"/>
                </a:lnTo>
                <a:lnTo>
                  <a:pt x="141" y="0"/>
                </a:lnTo>
                <a:lnTo>
                  <a:pt x="163" y="0"/>
                </a:lnTo>
                <a:lnTo>
                  <a:pt x="181" y="0"/>
                </a:lnTo>
                <a:lnTo>
                  <a:pt x="204" y="0"/>
                </a:lnTo>
                <a:lnTo>
                  <a:pt x="222" y="0"/>
                </a:lnTo>
                <a:lnTo>
                  <a:pt x="245" y="0"/>
                </a:lnTo>
                <a:lnTo>
                  <a:pt x="263" y="0"/>
                </a:lnTo>
                <a:lnTo>
                  <a:pt x="285" y="0"/>
                </a:lnTo>
                <a:lnTo>
                  <a:pt x="303" y="0"/>
                </a:lnTo>
                <a:lnTo>
                  <a:pt x="326" y="0"/>
                </a:lnTo>
                <a:lnTo>
                  <a:pt x="344" y="0"/>
                </a:lnTo>
                <a:lnTo>
                  <a:pt x="367" y="0"/>
                </a:lnTo>
                <a:lnTo>
                  <a:pt x="385" y="0"/>
                </a:lnTo>
                <a:lnTo>
                  <a:pt x="407" y="0"/>
                </a:lnTo>
                <a:lnTo>
                  <a:pt x="426" y="0"/>
                </a:lnTo>
                <a:lnTo>
                  <a:pt x="448" y="0"/>
                </a:lnTo>
                <a:lnTo>
                  <a:pt x="466" y="0"/>
                </a:lnTo>
                <a:lnTo>
                  <a:pt x="489" y="0"/>
                </a:lnTo>
                <a:lnTo>
                  <a:pt x="507" y="0"/>
                </a:lnTo>
                <a:lnTo>
                  <a:pt x="530" y="0"/>
                </a:lnTo>
                <a:lnTo>
                  <a:pt x="548" y="0"/>
                </a:lnTo>
                <a:lnTo>
                  <a:pt x="570" y="0"/>
                </a:lnTo>
                <a:lnTo>
                  <a:pt x="588" y="0"/>
                </a:lnTo>
                <a:lnTo>
                  <a:pt x="611" y="0"/>
                </a:lnTo>
                <a:lnTo>
                  <a:pt x="629" y="0"/>
                </a:lnTo>
                <a:lnTo>
                  <a:pt x="652" y="0"/>
                </a:lnTo>
                <a:lnTo>
                  <a:pt x="670" y="0"/>
                </a:lnTo>
                <a:lnTo>
                  <a:pt x="692" y="0"/>
                </a:lnTo>
                <a:lnTo>
                  <a:pt x="710" y="0"/>
                </a:lnTo>
                <a:lnTo>
                  <a:pt x="733" y="0"/>
                </a:lnTo>
                <a:lnTo>
                  <a:pt x="751" y="0"/>
                </a:lnTo>
                <a:lnTo>
                  <a:pt x="774" y="0"/>
                </a:lnTo>
                <a:lnTo>
                  <a:pt x="792" y="0"/>
                </a:lnTo>
                <a:lnTo>
                  <a:pt x="814" y="0"/>
                </a:lnTo>
                <a:lnTo>
                  <a:pt x="833" y="0"/>
                </a:lnTo>
                <a:lnTo>
                  <a:pt x="855" y="0"/>
                </a:lnTo>
                <a:lnTo>
                  <a:pt x="873" y="0"/>
                </a:lnTo>
                <a:lnTo>
                  <a:pt x="896" y="0"/>
                </a:lnTo>
              </a:path>
            </a:pathLst>
          </a:custGeom>
          <a:noFill/>
          <a:ln w="190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9" name="Freeform 199"/>
          <p:cNvSpPr>
            <a:spLocks/>
          </p:cNvSpPr>
          <p:nvPr/>
        </p:nvSpPr>
        <p:spPr bwMode="auto">
          <a:xfrm>
            <a:off x="5582588" y="2568281"/>
            <a:ext cx="1833066" cy="6671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9" y="4"/>
              </a:cxn>
              <a:cxn ang="0">
                <a:pos x="41" y="4"/>
              </a:cxn>
              <a:cxn ang="0">
                <a:pos x="59" y="0"/>
              </a:cxn>
              <a:cxn ang="0">
                <a:pos x="82" y="4"/>
              </a:cxn>
              <a:cxn ang="0">
                <a:pos x="100" y="4"/>
              </a:cxn>
              <a:cxn ang="0">
                <a:pos x="123" y="4"/>
              </a:cxn>
              <a:cxn ang="0">
                <a:pos x="141" y="4"/>
              </a:cxn>
              <a:cxn ang="0">
                <a:pos x="163" y="4"/>
              </a:cxn>
              <a:cxn ang="0">
                <a:pos x="181" y="4"/>
              </a:cxn>
              <a:cxn ang="0">
                <a:pos x="204" y="4"/>
              </a:cxn>
              <a:cxn ang="0">
                <a:pos x="222" y="4"/>
              </a:cxn>
              <a:cxn ang="0">
                <a:pos x="245" y="4"/>
              </a:cxn>
              <a:cxn ang="0">
                <a:pos x="263" y="4"/>
              </a:cxn>
              <a:cxn ang="0">
                <a:pos x="285" y="4"/>
              </a:cxn>
              <a:cxn ang="0">
                <a:pos x="303" y="4"/>
              </a:cxn>
              <a:cxn ang="0">
                <a:pos x="326" y="4"/>
              </a:cxn>
              <a:cxn ang="0">
                <a:pos x="344" y="4"/>
              </a:cxn>
              <a:cxn ang="0">
                <a:pos x="367" y="4"/>
              </a:cxn>
              <a:cxn ang="0">
                <a:pos x="385" y="4"/>
              </a:cxn>
              <a:cxn ang="0">
                <a:pos x="407" y="4"/>
              </a:cxn>
              <a:cxn ang="0">
                <a:pos x="426" y="4"/>
              </a:cxn>
              <a:cxn ang="0">
                <a:pos x="448" y="4"/>
              </a:cxn>
              <a:cxn ang="0">
                <a:pos x="466" y="4"/>
              </a:cxn>
              <a:cxn ang="0">
                <a:pos x="489" y="4"/>
              </a:cxn>
              <a:cxn ang="0">
                <a:pos x="507" y="4"/>
              </a:cxn>
              <a:cxn ang="0">
                <a:pos x="530" y="4"/>
              </a:cxn>
              <a:cxn ang="0">
                <a:pos x="548" y="4"/>
              </a:cxn>
              <a:cxn ang="0">
                <a:pos x="570" y="4"/>
              </a:cxn>
              <a:cxn ang="0">
                <a:pos x="588" y="4"/>
              </a:cxn>
              <a:cxn ang="0">
                <a:pos x="611" y="4"/>
              </a:cxn>
              <a:cxn ang="0">
                <a:pos x="629" y="4"/>
              </a:cxn>
              <a:cxn ang="0">
                <a:pos x="652" y="4"/>
              </a:cxn>
              <a:cxn ang="0">
                <a:pos x="670" y="4"/>
              </a:cxn>
              <a:cxn ang="0">
                <a:pos x="692" y="4"/>
              </a:cxn>
              <a:cxn ang="0">
                <a:pos x="710" y="4"/>
              </a:cxn>
              <a:cxn ang="0">
                <a:pos x="733" y="4"/>
              </a:cxn>
              <a:cxn ang="0">
                <a:pos x="751" y="4"/>
              </a:cxn>
              <a:cxn ang="0">
                <a:pos x="774" y="4"/>
              </a:cxn>
              <a:cxn ang="0">
                <a:pos x="792" y="4"/>
              </a:cxn>
              <a:cxn ang="0">
                <a:pos x="814" y="4"/>
              </a:cxn>
              <a:cxn ang="0">
                <a:pos x="833" y="4"/>
              </a:cxn>
              <a:cxn ang="0">
                <a:pos x="855" y="4"/>
              </a:cxn>
              <a:cxn ang="0">
                <a:pos x="873" y="4"/>
              </a:cxn>
              <a:cxn ang="0">
                <a:pos x="896" y="4"/>
              </a:cxn>
            </a:cxnLst>
            <a:rect l="0" t="0" r="r" b="b"/>
            <a:pathLst>
              <a:path w="896" h="4">
                <a:moveTo>
                  <a:pt x="0" y="4"/>
                </a:moveTo>
                <a:lnTo>
                  <a:pt x="19" y="4"/>
                </a:lnTo>
                <a:lnTo>
                  <a:pt x="41" y="4"/>
                </a:lnTo>
                <a:lnTo>
                  <a:pt x="59" y="0"/>
                </a:lnTo>
                <a:lnTo>
                  <a:pt x="82" y="4"/>
                </a:lnTo>
                <a:lnTo>
                  <a:pt x="100" y="4"/>
                </a:lnTo>
                <a:lnTo>
                  <a:pt x="123" y="4"/>
                </a:lnTo>
                <a:lnTo>
                  <a:pt x="141" y="4"/>
                </a:lnTo>
                <a:lnTo>
                  <a:pt x="163" y="4"/>
                </a:lnTo>
                <a:lnTo>
                  <a:pt x="181" y="4"/>
                </a:lnTo>
                <a:lnTo>
                  <a:pt x="204" y="4"/>
                </a:lnTo>
                <a:lnTo>
                  <a:pt x="222" y="4"/>
                </a:lnTo>
                <a:lnTo>
                  <a:pt x="245" y="4"/>
                </a:lnTo>
                <a:lnTo>
                  <a:pt x="263" y="4"/>
                </a:lnTo>
                <a:lnTo>
                  <a:pt x="285" y="4"/>
                </a:lnTo>
                <a:lnTo>
                  <a:pt x="303" y="4"/>
                </a:lnTo>
                <a:lnTo>
                  <a:pt x="326" y="4"/>
                </a:lnTo>
                <a:lnTo>
                  <a:pt x="344" y="4"/>
                </a:lnTo>
                <a:lnTo>
                  <a:pt x="367" y="4"/>
                </a:lnTo>
                <a:lnTo>
                  <a:pt x="385" y="4"/>
                </a:lnTo>
                <a:lnTo>
                  <a:pt x="407" y="4"/>
                </a:lnTo>
                <a:lnTo>
                  <a:pt x="426" y="4"/>
                </a:lnTo>
                <a:lnTo>
                  <a:pt x="448" y="4"/>
                </a:lnTo>
                <a:lnTo>
                  <a:pt x="466" y="4"/>
                </a:lnTo>
                <a:lnTo>
                  <a:pt x="489" y="4"/>
                </a:lnTo>
                <a:lnTo>
                  <a:pt x="507" y="4"/>
                </a:lnTo>
                <a:lnTo>
                  <a:pt x="530" y="4"/>
                </a:lnTo>
                <a:lnTo>
                  <a:pt x="548" y="4"/>
                </a:lnTo>
                <a:lnTo>
                  <a:pt x="570" y="4"/>
                </a:lnTo>
                <a:lnTo>
                  <a:pt x="588" y="4"/>
                </a:lnTo>
                <a:lnTo>
                  <a:pt x="611" y="4"/>
                </a:lnTo>
                <a:lnTo>
                  <a:pt x="629" y="4"/>
                </a:lnTo>
                <a:lnTo>
                  <a:pt x="652" y="4"/>
                </a:lnTo>
                <a:lnTo>
                  <a:pt x="670" y="4"/>
                </a:lnTo>
                <a:lnTo>
                  <a:pt x="692" y="4"/>
                </a:lnTo>
                <a:lnTo>
                  <a:pt x="710" y="4"/>
                </a:lnTo>
                <a:lnTo>
                  <a:pt x="733" y="4"/>
                </a:lnTo>
                <a:lnTo>
                  <a:pt x="751" y="4"/>
                </a:lnTo>
                <a:lnTo>
                  <a:pt x="774" y="4"/>
                </a:lnTo>
                <a:lnTo>
                  <a:pt x="792" y="4"/>
                </a:lnTo>
                <a:lnTo>
                  <a:pt x="814" y="4"/>
                </a:lnTo>
                <a:lnTo>
                  <a:pt x="833" y="4"/>
                </a:lnTo>
                <a:lnTo>
                  <a:pt x="855" y="4"/>
                </a:lnTo>
                <a:lnTo>
                  <a:pt x="873" y="4"/>
                </a:lnTo>
                <a:lnTo>
                  <a:pt x="896" y="4"/>
                </a:lnTo>
              </a:path>
            </a:pathLst>
          </a:custGeom>
          <a:noFill/>
          <a:ln w="19050">
            <a:solidFill>
              <a:srgbClr val="007F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0" name="Freeform 200"/>
          <p:cNvSpPr>
            <a:spLocks/>
          </p:cNvSpPr>
          <p:nvPr/>
        </p:nvSpPr>
        <p:spPr bwMode="auto">
          <a:xfrm>
            <a:off x="5582588" y="2386498"/>
            <a:ext cx="1833066" cy="44528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" y="27"/>
              </a:cxn>
              <a:cxn ang="0">
                <a:pos x="41" y="55"/>
              </a:cxn>
              <a:cxn ang="0">
                <a:pos x="59" y="77"/>
              </a:cxn>
              <a:cxn ang="0">
                <a:pos x="82" y="100"/>
              </a:cxn>
              <a:cxn ang="0">
                <a:pos x="100" y="113"/>
              </a:cxn>
              <a:cxn ang="0">
                <a:pos x="123" y="141"/>
              </a:cxn>
              <a:cxn ang="0">
                <a:pos x="141" y="195"/>
              </a:cxn>
              <a:cxn ang="0">
                <a:pos x="163" y="231"/>
              </a:cxn>
              <a:cxn ang="0">
                <a:pos x="181" y="249"/>
              </a:cxn>
              <a:cxn ang="0">
                <a:pos x="204" y="258"/>
              </a:cxn>
              <a:cxn ang="0">
                <a:pos x="222" y="263"/>
              </a:cxn>
              <a:cxn ang="0">
                <a:pos x="245" y="267"/>
              </a:cxn>
              <a:cxn ang="0">
                <a:pos x="263" y="267"/>
              </a:cxn>
              <a:cxn ang="0">
                <a:pos x="285" y="263"/>
              </a:cxn>
              <a:cxn ang="0">
                <a:pos x="303" y="258"/>
              </a:cxn>
              <a:cxn ang="0">
                <a:pos x="326" y="254"/>
              </a:cxn>
              <a:cxn ang="0">
                <a:pos x="344" y="249"/>
              </a:cxn>
              <a:cxn ang="0">
                <a:pos x="367" y="245"/>
              </a:cxn>
              <a:cxn ang="0">
                <a:pos x="385" y="236"/>
              </a:cxn>
              <a:cxn ang="0">
                <a:pos x="407" y="226"/>
              </a:cxn>
              <a:cxn ang="0">
                <a:pos x="426" y="217"/>
              </a:cxn>
              <a:cxn ang="0">
                <a:pos x="448" y="208"/>
              </a:cxn>
              <a:cxn ang="0">
                <a:pos x="466" y="195"/>
              </a:cxn>
              <a:cxn ang="0">
                <a:pos x="489" y="186"/>
              </a:cxn>
              <a:cxn ang="0">
                <a:pos x="507" y="177"/>
              </a:cxn>
              <a:cxn ang="0">
                <a:pos x="530" y="168"/>
              </a:cxn>
              <a:cxn ang="0">
                <a:pos x="548" y="163"/>
              </a:cxn>
              <a:cxn ang="0">
                <a:pos x="570" y="159"/>
              </a:cxn>
              <a:cxn ang="0">
                <a:pos x="588" y="159"/>
              </a:cxn>
              <a:cxn ang="0">
                <a:pos x="611" y="154"/>
              </a:cxn>
              <a:cxn ang="0">
                <a:pos x="629" y="154"/>
              </a:cxn>
              <a:cxn ang="0">
                <a:pos x="652" y="150"/>
              </a:cxn>
              <a:cxn ang="0">
                <a:pos x="670" y="150"/>
              </a:cxn>
              <a:cxn ang="0">
                <a:pos x="692" y="145"/>
              </a:cxn>
              <a:cxn ang="0">
                <a:pos x="710" y="141"/>
              </a:cxn>
              <a:cxn ang="0">
                <a:pos x="733" y="136"/>
              </a:cxn>
              <a:cxn ang="0">
                <a:pos x="751" y="132"/>
              </a:cxn>
              <a:cxn ang="0">
                <a:pos x="774" y="127"/>
              </a:cxn>
              <a:cxn ang="0">
                <a:pos x="792" y="122"/>
              </a:cxn>
              <a:cxn ang="0">
                <a:pos x="814" y="118"/>
              </a:cxn>
              <a:cxn ang="0">
                <a:pos x="833" y="109"/>
              </a:cxn>
              <a:cxn ang="0">
                <a:pos x="855" y="100"/>
              </a:cxn>
              <a:cxn ang="0">
                <a:pos x="873" y="91"/>
              </a:cxn>
              <a:cxn ang="0">
                <a:pos x="896" y="82"/>
              </a:cxn>
            </a:cxnLst>
            <a:rect l="0" t="0" r="r" b="b"/>
            <a:pathLst>
              <a:path w="896" h="267">
                <a:moveTo>
                  <a:pt x="0" y="0"/>
                </a:moveTo>
                <a:lnTo>
                  <a:pt x="19" y="27"/>
                </a:lnTo>
                <a:lnTo>
                  <a:pt x="41" y="55"/>
                </a:lnTo>
                <a:lnTo>
                  <a:pt x="59" y="77"/>
                </a:lnTo>
                <a:lnTo>
                  <a:pt x="82" y="100"/>
                </a:lnTo>
                <a:lnTo>
                  <a:pt x="100" y="113"/>
                </a:lnTo>
                <a:lnTo>
                  <a:pt x="123" y="141"/>
                </a:lnTo>
                <a:lnTo>
                  <a:pt x="141" y="195"/>
                </a:lnTo>
                <a:lnTo>
                  <a:pt x="163" y="231"/>
                </a:lnTo>
                <a:lnTo>
                  <a:pt x="181" y="249"/>
                </a:lnTo>
                <a:lnTo>
                  <a:pt x="204" y="258"/>
                </a:lnTo>
                <a:lnTo>
                  <a:pt x="222" y="263"/>
                </a:lnTo>
                <a:lnTo>
                  <a:pt x="245" y="267"/>
                </a:lnTo>
                <a:lnTo>
                  <a:pt x="263" y="267"/>
                </a:lnTo>
                <a:lnTo>
                  <a:pt x="285" y="263"/>
                </a:lnTo>
                <a:lnTo>
                  <a:pt x="303" y="258"/>
                </a:lnTo>
                <a:lnTo>
                  <a:pt x="326" y="254"/>
                </a:lnTo>
                <a:lnTo>
                  <a:pt x="344" y="249"/>
                </a:lnTo>
                <a:lnTo>
                  <a:pt x="367" y="245"/>
                </a:lnTo>
                <a:lnTo>
                  <a:pt x="385" y="236"/>
                </a:lnTo>
                <a:lnTo>
                  <a:pt x="407" y="226"/>
                </a:lnTo>
                <a:lnTo>
                  <a:pt x="426" y="217"/>
                </a:lnTo>
                <a:lnTo>
                  <a:pt x="448" y="208"/>
                </a:lnTo>
                <a:lnTo>
                  <a:pt x="466" y="195"/>
                </a:lnTo>
                <a:lnTo>
                  <a:pt x="489" y="186"/>
                </a:lnTo>
                <a:lnTo>
                  <a:pt x="507" y="177"/>
                </a:lnTo>
                <a:lnTo>
                  <a:pt x="530" y="168"/>
                </a:lnTo>
                <a:lnTo>
                  <a:pt x="548" y="163"/>
                </a:lnTo>
                <a:lnTo>
                  <a:pt x="570" y="159"/>
                </a:lnTo>
                <a:lnTo>
                  <a:pt x="588" y="159"/>
                </a:lnTo>
                <a:lnTo>
                  <a:pt x="611" y="154"/>
                </a:lnTo>
                <a:lnTo>
                  <a:pt x="629" y="154"/>
                </a:lnTo>
                <a:lnTo>
                  <a:pt x="652" y="150"/>
                </a:lnTo>
                <a:lnTo>
                  <a:pt x="670" y="150"/>
                </a:lnTo>
                <a:lnTo>
                  <a:pt x="692" y="145"/>
                </a:lnTo>
                <a:lnTo>
                  <a:pt x="710" y="141"/>
                </a:lnTo>
                <a:lnTo>
                  <a:pt x="733" y="136"/>
                </a:lnTo>
                <a:lnTo>
                  <a:pt x="751" y="132"/>
                </a:lnTo>
                <a:lnTo>
                  <a:pt x="774" y="127"/>
                </a:lnTo>
                <a:lnTo>
                  <a:pt x="792" y="122"/>
                </a:lnTo>
                <a:lnTo>
                  <a:pt x="814" y="118"/>
                </a:lnTo>
                <a:lnTo>
                  <a:pt x="833" y="109"/>
                </a:lnTo>
                <a:lnTo>
                  <a:pt x="855" y="100"/>
                </a:lnTo>
                <a:lnTo>
                  <a:pt x="873" y="91"/>
                </a:lnTo>
                <a:lnTo>
                  <a:pt x="896" y="82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1" name="Freeform 201"/>
          <p:cNvSpPr>
            <a:spLocks/>
          </p:cNvSpPr>
          <p:nvPr/>
        </p:nvSpPr>
        <p:spPr bwMode="auto">
          <a:xfrm>
            <a:off x="5582588" y="2311450"/>
            <a:ext cx="1833066" cy="445284"/>
          </a:xfrm>
          <a:custGeom>
            <a:avLst/>
            <a:gdLst/>
            <a:ahLst/>
            <a:cxnLst>
              <a:cxn ang="0">
                <a:pos x="0" y="267"/>
              </a:cxn>
              <a:cxn ang="0">
                <a:pos x="19" y="240"/>
              </a:cxn>
              <a:cxn ang="0">
                <a:pos x="41" y="213"/>
              </a:cxn>
              <a:cxn ang="0">
                <a:pos x="59" y="190"/>
              </a:cxn>
              <a:cxn ang="0">
                <a:pos x="82" y="167"/>
              </a:cxn>
              <a:cxn ang="0">
                <a:pos x="100" y="154"/>
              </a:cxn>
              <a:cxn ang="0">
                <a:pos x="123" y="127"/>
              </a:cxn>
              <a:cxn ang="0">
                <a:pos x="141" y="72"/>
              </a:cxn>
              <a:cxn ang="0">
                <a:pos x="163" y="36"/>
              </a:cxn>
              <a:cxn ang="0">
                <a:pos x="181" y="18"/>
              </a:cxn>
              <a:cxn ang="0">
                <a:pos x="204" y="9"/>
              </a:cxn>
              <a:cxn ang="0">
                <a:pos x="222" y="5"/>
              </a:cxn>
              <a:cxn ang="0">
                <a:pos x="245" y="0"/>
              </a:cxn>
              <a:cxn ang="0">
                <a:pos x="263" y="0"/>
              </a:cxn>
              <a:cxn ang="0">
                <a:pos x="285" y="5"/>
              </a:cxn>
              <a:cxn ang="0">
                <a:pos x="303" y="9"/>
              </a:cxn>
              <a:cxn ang="0">
                <a:pos x="326" y="14"/>
              </a:cxn>
              <a:cxn ang="0">
                <a:pos x="344" y="18"/>
              </a:cxn>
              <a:cxn ang="0">
                <a:pos x="367" y="23"/>
              </a:cxn>
              <a:cxn ang="0">
                <a:pos x="385" y="32"/>
              </a:cxn>
              <a:cxn ang="0">
                <a:pos x="407" y="41"/>
              </a:cxn>
              <a:cxn ang="0">
                <a:pos x="426" y="50"/>
              </a:cxn>
              <a:cxn ang="0">
                <a:pos x="448" y="59"/>
              </a:cxn>
              <a:cxn ang="0">
                <a:pos x="466" y="72"/>
              </a:cxn>
              <a:cxn ang="0">
                <a:pos x="489" y="82"/>
              </a:cxn>
              <a:cxn ang="0">
                <a:pos x="507" y="91"/>
              </a:cxn>
              <a:cxn ang="0">
                <a:pos x="530" y="100"/>
              </a:cxn>
              <a:cxn ang="0">
                <a:pos x="548" y="104"/>
              </a:cxn>
              <a:cxn ang="0">
                <a:pos x="570" y="109"/>
              </a:cxn>
              <a:cxn ang="0">
                <a:pos x="588" y="109"/>
              </a:cxn>
              <a:cxn ang="0">
                <a:pos x="611" y="113"/>
              </a:cxn>
              <a:cxn ang="0">
                <a:pos x="629" y="113"/>
              </a:cxn>
              <a:cxn ang="0">
                <a:pos x="652" y="118"/>
              </a:cxn>
              <a:cxn ang="0">
                <a:pos x="670" y="118"/>
              </a:cxn>
              <a:cxn ang="0">
                <a:pos x="692" y="122"/>
              </a:cxn>
              <a:cxn ang="0">
                <a:pos x="710" y="127"/>
              </a:cxn>
              <a:cxn ang="0">
                <a:pos x="733" y="131"/>
              </a:cxn>
              <a:cxn ang="0">
                <a:pos x="751" y="136"/>
              </a:cxn>
              <a:cxn ang="0">
                <a:pos x="774" y="140"/>
              </a:cxn>
              <a:cxn ang="0">
                <a:pos x="792" y="145"/>
              </a:cxn>
              <a:cxn ang="0">
                <a:pos x="814" y="149"/>
              </a:cxn>
              <a:cxn ang="0">
                <a:pos x="833" y="158"/>
              </a:cxn>
              <a:cxn ang="0">
                <a:pos x="855" y="167"/>
              </a:cxn>
              <a:cxn ang="0">
                <a:pos x="873" y="177"/>
              </a:cxn>
              <a:cxn ang="0">
                <a:pos x="896" y="186"/>
              </a:cxn>
            </a:cxnLst>
            <a:rect l="0" t="0" r="r" b="b"/>
            <a:pathLst>
              <a:path w="896" h="267">
                <a:moveTo>
                  <a:pt x="0" y="267"/>
                </a:moveTo>
                <a:lnTo>
                  <a:pt x="19" y="240"/>
                </a:lnTo>
                <a:lnTo>
                  <a:pt x="41" y="213"/>
                </a:lnTo>
                <a:lnTo>
                  <a:pt x="59" y="190"/>
                </a:lnTo>
                <a:lnTo>
                  <a:pt x="82" y="167"/>
                </a:lnTo>
                <a:lnTo>
                  <a:pt x="100" y="154"/>
                </a:lnTo>
                <a:lnTo>
                  <a:pt x="123" y="127"/>
                </a:lnTo>
                <a:lnTo>
                  <a:pt x="141" y="72"/>
                </a:lnTo>
                <a:lnTo>
                  <a:pt x="163" y="36"/>
                </a:lnTo>
                <a:lnTo>
                  <a:pt x="181" y="18"/>
                </a:lnTo>
                <a:lnTo>
                  <a:pt x="204" y="9"/>
                </a:lnTo>
                <a:lnTo>
                  <a:pt x="222" y="5"/>
                </a:lnTo>
                <a:lnTo>
                  <a:pt x="245" y="0"/>
                </a:lnTo>
                <a:lnTo>
                  <a:pt x="263" y="0"/>
                </a:lnTo>
                <a:lnTo>
                  <a:pt x="285" y="5"/>
                </a:lnTo>
                <a:lnTo>
                  <a:pt x="303" y="9"/>
                </a:lnTo>
                <a:lnTo>
                  <a:pt x="326" y="14"/>
                </a:lnTo>
                <a:lnTo>
                  <a:pt x="344" y="18"/>
                </a:lnTo>
                <a:lnTo>
                  <a:pt x="367" y="23"/>
                </a:lnTo>
                <a:lnTo>
                  <a:pt x="385" y="32"/>
                </a:lnTo>
                <a:lnTo>
                  <a:pt x="407" y="41"/>
                </a:lnTo>
                <a:lnTo>
                  <a:pt x="426" y="50"/>
                </a:lnTo>
                <a:lnTo>
                  <a:pt x="448" y="59"/>
                </a:lnTo>
                <a:lnTo>
                  <a:pt x="466" y="72"/>
                </a:lnTo>
                <a:lnTo>
                  <a:pt x="489" y="82"/>
                </a:lnTo>
                <a:lnTo>
                  <a:pt x="507" y="91"/>
                </a:lnTo>
                <a:lnTo>
                  <a:pt x="530" y="100"/>
                </a:lnTo>
                <a:lnTo>
                  <a:pt x="548" y="104"/>
                </a:lnTo>
                <a:lnTo>
                  <a:pt x="570" y="109"/>
                </a:lnTo>
                <a:lnTo>
                  <a:pt x="588" y="109"/>
                </a:lnTo>
                <a:lnTo>
                  <a:pt x="611" y="113"/>
                </a:lnTo>
                <a:lnTo>
                  <a:pt x="629" y="113"/>
                </a:lnTo>
                <a:lnTo>
                  <a:pt x="652" y="118"/>
                </a:lnTo>
                <a:lnTo>
                  <a:pt x="670" y="118"/>
                </a:lnTo>
                <a:lnTo>
                  <a:pt x="692" y="122"/>
                </a:lnTo>
                <a:lnTo>
                  <a:pt x="710" y="127"/>
                </a:lnTo>
                <a:lnTo>
                  <a:pt x="733" y="131"/>
                </a:lnTo>
                <a:lnTo>
                  <a:pt x="751" y="136"/>
                </a:lnTo>
                <a:lnTo>
                  <a:pt x="774" y="140"/>
                </a:lnTo>
                <a:lnTo>
                  <a:pt x="792" y="145"/>
                </a:lnTo>
                <a:lnTo>
                  <a:pt x="814" y="149"/>
                </a:lnTo>
                <a:lnTo>
                  <a:pt x="833" y="158"/>
                </a:lnTo>
                <a:lnTo>
                  <a:pt x="855" y="167"/>
                </a:lnTo>
                <a:lnTo>
                  <a:pt x="873" y="177"/>
                </a:lnTo>
                <a:lnTo>
                  <a:pt x="896" y="186"/>
                </a:lnTo>
              </a:path>
            </a:pathLst>
          </a:custGeom>
          <a:noFill/>
          <a:ln w="19050">
            <a:solidFill>
              <a:srgbClr val="00BFB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2" name="Freeform 202"/>
          <p:cNvSpPr>
            <a:spLocks/>
          </p:cNvSpPr>
          <p:nvPr/>
        </p:nvSpPr>
        <p:spPr bwMode="auto">
          <a:xfrm>
            <a:off x="5582588" y="2574952"/>
            <a:ext cx="1833066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" y="0"/>
              </a:cxn>
              <a:cxn ang="0">
                <a:pos x="41" y="0"/>
              </a:cxn>
              <a:cxn ang="0">
                <a:pos x="59" y="0"/>
              </a:cxn>
              <a:cxn ang="0">
                <a:pos x="82" y="0"/>
              </a:cxn>
              <a:cxn ang="0">
                <a:pos x="100" y="0"/>
              </a:cxn>
              <a:cxn ang="0">
                <a:pos x="123" y="0"/>
              </a:cxn>
              <a:cxn ang="0">
                <a:pos x="141" y="0"/>
              </a:cxn>
              <a:cxn ang="0">
                <a:pos x="163" y="0"/>
              </a:cxn>
              <a:cxn ang="0">
                <a:pos x="181" y="0"/>
              </a:cxn>
              <a:cxn ang="0">
                <a:pos x="204" y="0"/>
              </a:cxn>
              <a:cxn ang="0">
                <a:pos x="222" y="0"/>
              </a:cxn>
              <a:cxn ang="0">
                <a:pos x="245" y="0"/>
              </a:cxn>
              <a:cxn ang="0">
                <a:pos x="263" y="0"/>
              </a:cxn>
              <a:cxn ang="0">
                <a:pos x="285" y="0"/>
              </a:cxn>
              <a:cxn ang="0">
                <a:pos x="303" y="0"/>
              </a:cxn>
              <a:cxn ang="0">
                <a:pos x="326" y="0"/>
              </a:cxn>
              <a:cxn ang="0">
                <a:pos x="344" y="0"/>
              </a:cxn>
              <a:cxn ang="0">
                <a:pos x="367" y="0"/>
              </a:cxn>
              <a:cxn ang="0">
                <a:pos x="385" y="0"/>
              </a:cxn>
              <a:cxn ang="0">
                <a:pos x="407" y="0"/>
              </a:cxn>
              <a:cxn ang="0">
                <a:pos x="426" y="0"/>
              </a:cxn>
              <a:cxn ang="0">
                <a:pos x="448" y="0"/>
              </a:cxn>
              <a:cxn ang="0">
                <a:pos x="466" y="0"/>
              </a:cxn>
              <a:cxn ang="0">
                <a:pos x="489" y="0"/>
              </a:cxn>
              <a:cxn ang="0">
                <a:pos x="507" y="0"/>
              </a:cxn>
              <a:cxn ang="0">
                <a:pos x="530" y="0"/>
              </a:cxn>
              <a:cxn ang="0">
                <a:pos x="548" y="0"/>
              </a:cxn>
              <a:cxn ang="0">
                <a:pos x="570" y="0"/>
              </a:cxn>
              <a:cxn ang="0">
                <a:pos x="588" y="0"/>
              </a:cxn>
              <a:cxn ang="0">
                <a:pos x="611" y="0"/>
              </a:cxn>
              <a:cxn ang="0">
                <a:pos x="629" y="0"/>
              </a:cxn>
              <a:cxn ang="0">
                <a:pos x="652" y="0"/>
              </a:cxn>
              <a:cxn ang="0">
                <a:pos x="670" y="0"/>
              </a:cxn>
              <a:cxn ang="0">
                <a:pos x="692" y="0"/>
              </a:cxn>
              <a:cxn ang="0">
                <a:pos x="710" y="0"/>
              </a:cxn>
              <a:cxn ang="0">
                <a:pos x="733" y="0"/>
              </a:cxn>
              <a:cxn ang="0">
                <a:pos x="751" y="0"/>
              </a:cxn>
              <a:cxn ang="0">
                <a:pos x="774" y="0"/>
              </a:cxn>
              <a:cxn ang="0">
                <a:pos x="792" y="0"/>
              </a:cxn>
              <a:cxn ang="0">
                <a:pos x="814" y="0"/>
              </a:cxn>
              <a:cxn ang="0">
                <a:pos x="833" y="0"/>
              </a:cxn>
              <a:cxn ang="0">
                <a:pos x="855" y="0"/>
              </a:cxn>
              <a:cxn ang="0">
                <a:pos x="873" y="0"/>
              </a:cxn>
              <a:cxn ang="0">
                <a:pos x="896" y="0"/>
              </a:cxn>
            </a:cxnLst>
            <a:rect l="0" t="0" r="r" b="b"/>
            <a:pathLst>
              <a:path w="896">
                <a:moveTo>
                  <a:pt x="0" y="0"/>
                </a:moveTo>
                <a:lnTo>
                  <a:pt x="19" y="0"/>
                </a:lnTo>
                <a:lnTo>
                  <a:pt x="41" y="0"/>
                </a:lnTo>
                <a:lnTo>
                  <a:pt x="59" y="0"/>
                </a:lnTo>
                <a:lnTo>
                  <a:pt x="82" y="0"/>
                </a:lnTo>
                <a:lnTo>
                  <a:pt x="100" y="0"/>
                </a:lnTo>
                <a:lnTo>
                  <a:pt x="123" y="0"/>
                </a:lnTo>
                <a:lnTo>
                  <a:pt x="141" y="0"/>
                </a:lnTo>
                <a:lnTo>
                  <a:pt x="163" y="0"/>
                </a:lnTo>
                <a:lnTo>
                  <a:pt x="181" y="0"/>
                </a:lnTo>
                <a:lnTo>
                  <a:pt x="204" y="0"/>
                </a:lnTo>
                <a:lnTo>
                  <a:pt x="222" y="0"/>
                </a:lnTo>
                <a:lnTo>
                  <a:pt x="245" y="0"/>
                </a:lnTo>
                <a:lnTo>
                  <a:pt x="263" y="0"/>
                </a:lnTo>
                <a:lnTo>
                  <a:pt x="285" y="0"/>
                </a:lnTo>
                <a:lnTo>
                  <a:pt x="303" y="0"/>
                </a:lnTo>
                <a:lnTo>
                  <a:pt x="326" y="0"/>
                </a:lnTo>
                <a:lnTo>
                  <a:pt x="344" y="0"/>
                </a:lnTo>
                <a:lnTo>
                  <a:pt x="367" y="0"/>
                </a:lnTo>
                <a:lnTo>
                  <a:pt x="385" y="0"/>
                </a:lnTo>
                <a:lnTo>
                  <a:pt x="407" y="0"/>
                </a:lnTo>
                <a:lnTo>
                  <a:pt x="426" y="0"/>
                </a:lnTo>
                <a:lnTo>
                  <a:pt x="448" y="0"/>
                </a:lnTo>
                <a:lnTo>
                  <a:pt x="466" y="0"/>
                </a:lnTo>
                <a:lnTo>
                  <a:pt x="489" y="0"/>
                </a:lnTo>
                <a:lnTo>
                  <a:pt x="507" y="0"/>
                </a:lnTo>
                <a:lnTo>
                  <a:pt x="530" y="0"/>
                </a:lnTo>
                <a:lnTo>
                  <a:pt x="548" y="0"/>
                </a:lnTo>
                <a:lnTo>
                  <a:pt x="570" y="0"/>
                </a:lnTo>
                <a:lnTo>
                  <a:pt x="588" y="0"/>
                </a:lnTo>
                <a:lnTo>
                  <a:pt x="611" y="0"/>
                </a:lnTo>
                <a:lnTo>
                  <a:pt x="629" y="0"/>
                </a:lnTo>
                <a:lnTo>
                  <a:pt x="652" y="0"/>
                </a:lnTo>
                <a:lnTo>
                  <a:pt x="670" y="0"/>
                </a:lnTo>
                <a:lnTo>
                  <a:pt x="692" y="0"/>
                </a:lnTo>
                <a:lnTo>
                  <a:pt x="710" y="0"/>
                </a:lnTo>
                <a:lnTo>
                  <a:pt x="733" y="0"/>
                </a:lnTo>
                <a:lnTo>
                  <a:pt x="751" y="0"/>
                </a:lnTo>
                <a:lnTo>
                  <a:pt x="774" y="0"/>
                </a:lnTo>
                <a:lnTo>
                  <a:pt x="792" y="0"/>
                </a:lnTo>
                <a:lnTo>
                  <a:pt x="814" y="0"/>
                </a:lnTo>
                <a:lnTo>
                  <a:pt x="833" y="0"/>
                </a:lnTo>
                <a:lnTo>
                  <a:pt x="855" y="0"/>
                </a:lnTo>
                <a:lnTo>
                  <a:pt x="873" y="0"/>
                </a:lnTo>
                <a:lnTo>
                  <a:pt x="896" y="0"/>
                </a:lnTo>
              </a:path>
            </a:pathLst>
          </a:custGeom>
          <a:noFill/>
          <a:ln w="19050">
            <a:solidFill>
              <a:srgbClr val="BF00B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3" name="Rectangle 203"/>
          <p:cNvSpPr>
            <a:spLocks noChangeArrowheads="1"/>
          </p:cNvSpPr>
          <p:nvPr/>
        </p:nvSpPr>
        <p:spPr bwMode="auto">
          <a:xfrm>
            <a:off x="6092000" y="3964171"/>
            <a:ext cx="86882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Frequency (Hz)</a:t>
            </a: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205"/>
          <p:cNvSpPr>
            <a:spLocks noChangeArrowheads="1"/>
          </p:cNvSpPr>
          <p:nvPr/>
        </p:nvSpPr>
        <p:spPr bwMode="auto">
          <a:xfrm rot="16200000">
            <a:off x="4716224" y="2547473"/>
            <a:ext cx="72616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imaginary</a:t>
            </a:r>
            <a:endParaRPr kumimoji="0" lang="en-US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206"/>
          <p:cNvSpPr>
            <a:spLocks noChangeArrowheads="1"/>
          </p:cNvSpPr>
          <p:nvPr/>
        </p:nvSpPr>
        <p:spPr bwMode="auto">
          <a:xfrm>
            <a:off x="5325496" y="1002986"/>
            <a:ext cx="235320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prediction and response: E-Step: 32</a:t>
            </a:r>
            <a:endParaRPr kumimoji="0" lang="en-US" sz="1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ectangle 234"/>
          <p:cNvSpPr>
            <a:spLocks noChangeArrowheads="1"/>
          </p:cNvSpPr>
          <p:nvPr/>
        </p:nvSpPr>
        <p:spPr bwMode="auto">
          <a:xfrm>
            <a:off x="2557917" y="6554429"/>
            <a:ext cx="53192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ectangle 237"/>
          <p:cNvSpPr>
            <a:spLocks noChangeArrowheads="1"/>
          </p:cNvSpPr>
          <p:nvPr/>
        </p:nvSpPr>
        <p:spPr bwMode="auto">
          <a:xfrm>
            <a:off x="3130750" y="6554429"/>
            <a:ext cx="10842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10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Rectangle 240"/>
          <p:cNvSpPr>
            <a:spLocks noChangeArrowheads="1"/>
          </p:cNvSpPr>
          <p:nvPr/>
        </p:nvSpPr>
        <p:spPr bwMode="auto">
          <a:xfrm>
            <a:off x="3732224" y="6554429"/>
            <a:ext cx="10842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20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Rectangle 243"/>
          <p:cNvSpPr>
            <a:spLocks noChangeArrowheads="1"/>
          </p:cNvSpPr>
          <p:nvPr/>
        </p:nvSpPr>
        <p:spPr bwMode="auto">
          <a:xfrm>
            <a:off x="4333697" y="6554429"/>
            <a:ext cx="10842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30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Rectangle 246"/>
          <p:cNvSpPr>
            <a:spLocks noChangeArrowheads="1"/>
          </p:cNvSpPr>
          <p:nvPr/>
        </p:nvSpPr>
        <p:spPr bwMode="auto">
          <a:xfrm>
            <a:off x="4935171" y="6554429"/>
            <a:ext cx="10842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40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Rectangle 249"/>
          <p:cNvSpPr>
            <a:spLocks noChangeArrowheads="1"/>
          </p:cNvSpPr>
          <p:nvPr/>
        </p:nvSpPr>
        <p:spPr bwMode="auto">
          <a:xfrm>
            <a:off x="5536645" y="6554429"/>
            <a:ext cx="10842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50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Rectangle 252"/>
          <p:cNvSpPr>
            <a:spLocks noChangeArrowheads="1"/>
          </p:cNvSpPr>
          <p:nvPr/>
        </p:nvSpPr>
        <p:spPr bwMode="auto">
          <a:xfrm>
            <a:off x="6138119" y="6554429"/>
            <a:ext cx="10842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60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Rectangle 255"/>
          <p:cNvSpPr>
            <a:spLocks noChangeArrowheads="1"/>
          </p:cNvSpPr>
          <p:nvPr/>
        </p:nvSpPr>
        <p:spPr bwMode="auto">
          <a:xfrm>
            <a:off x="6739593" y="6554429"/>
            <a:ext cx="10842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70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Rectangle 258"/>
          <p:cNvSpPr>
            <a:spLocks noChangeArrowheads="1"/>
          </p:cNvSpPr>
          <p:nvPr/>
        </p:nvSpPr>
        <p:spPr bwMode="auto">
          <a:xfrm>
            <a:off x="7349250" y="6554429"/>
            <a:ext cx="10842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80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34" name="Group 433"/>
          <p:cNvGrpSpPr/>
          <p:nvPr/>
        </p:nvGrpSpPr>
        <p:grpSpPr>
          <a:xfrm>
            <a:off x="2286506" y="4448012"/>
            <a:ext cx="5106573" cy="2113187"/>
            <a:chOff x="2363998" y="4066465"/>
            <a:chExt cx="5106573" cy="2579976"/>
          </a:xfrm>
        </p:grpSpPr>
        <p:sp>
          <p:nvSpPr>
            <p:cNvPr id="37" name="Rectangle 208"/>
            <p:cNvSpPr>
              <a:spLocks noChangeArrowheads="1"/>
            </p:cNvSpPr>
            <p:nvPr/>
          </p:nvSpPr>
          <p:spPr bwMode="auto">
            <a:xfrm>
              <a:off x="2646505" y="4128171"/>
              <a:ext cx="4822020" cy="2466570"/>
            </a:xfrm>
            <a:prstGeom prst="rect">
              <a:avLst/>
            </a:prstGeom>
            <a:noFill/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209"/>
            <p:cNvSpPr>
              <a:spLocks/>
            </p:cNvSpPr>
            <p:nvPr/>
          </p:nvSpPr>
          <p:spPr bwMode="auto">
            <a:xfrm>
              <a:off x="2646505" y="4128171"/>
              <a:ext cx="2046" cy="2466570"/>
            </a:xfrm>
            <a:custGeom>
              <a:avLst/>
              <a:gdLst/>
              <a:ahLst/>
              <a:cxnLst>
                <a:cxn ang="0">
                  <a:pos x="0" y="3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327">
                  <a:moveTo>
                    <a:pt x="0" y="327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217"/>
            <p:cNvSpPr>
              <a:spLocks/>
            </p:cNvSpPr>
            <p:nvPr/>
          </p:nvSpPr>
          <p:spPr bwMode="auto">
            <a:xfrm>
              <a:off x="7468525" y="4128171"/>
              <a:ext cx="2046" cy="2466570"/>
            </a:xfrm>
            <a:custGeom>
              <a:avLst/>
              <a:gdLst/>
              <a:ahLst/>
              <a:cxnLst>
                <a:cxn ang="0">
                  <a:pos x="0" y="3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327">
                  <a:moveTo>
                    <a:pt x="0" y="327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219"/>
            <p:cNvSpPr>
              <a:spLocks/>
            </p:cNvSpPr>
            <p:nvPr/>
          </p:nvSpPr>
          <p:spPr bwMode="auto">
            <a:xfrm>
              <a:off x="2646505" y="6239515"/>
              <a:ext cx="4822020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1" y="0"/>
                </a:cxn>
                <a:cxn ang="0">
                  <a:pos x="521" y="0"/>
                </a:cxn>
              </a:cxnLst>
              <a:rect l="0" t="0" r="r" b="b"/>
              <a:pathLst>
                <a:path w="521">
                  <a:moveTo>
                    <a:pt x="0" y="0"/>
                  </a:moveTo>
                  <a:lnTo>
                    <a:pt x="521" y="0"/>
                  </a:lnTo>
                  <a:lnTo>
                    <a:pt x="521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220"/>
            <p:cNvSpPr>
              <a:spLocks/>
            </p:cNvSpPr>
            <p:nvPr/>
          </p:nvSpPr>
          <p:spPr bwMode="auto">
            <a:xfrm>
              <a:off x="2646505" y="5884289"/>
              <a:ext cx="4822020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1" y="0"/>
                </a:cxn>
                <a:cxn ang="0">
                  <a:pos x="521" y="0"/>
                </a:cxn>
              </a:cxnLst>
              <a:rect l="0" t="0" r="r" b="b"/>
              <a:pathLst>
                <a:path w="521">
                  <a:moveTo>
                    <a:pt x="0" y="0"/>
                  </a:moveTo>
                  <a:lnTo>
                    <a:pt x="521" y="0"/>
                  </a:lnTo>
                  <a:lnTo>
                    <a:pt x="521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221"/>
            <p:cNvSpPr>
              <a:spLocks/>
            </p:cNvSpPr>
            <p:nvPr/>
          </p:nvSpPr>
          <p:spPr bwMode="auto">
            <a:xfrm>
              <a:off x="2646505" y="5530730"/>
              <a:ext cx="4822020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1" y="0"/>
                </a:cxn>
                <a:cxn ang="0">
                  <a:pos x="521" y="0"/>
                </a:cxn>
              </a:cxnLst>
              <a:rect l="0" t="0" r="r" b="b"/>
              <a:pathLst>
                <a:path w="521">
                  <a:moveTo>
                    <a:pt x="0" y="0"/>
                  </a:moveTo>
                  <a:lnTo>
                    <a:pt x="521" y="0"/>
                  </a:lnTo>
                  <a:lnTo>
                    <a:pt x="521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222"/>
            <p:cNvSpPr>
              <a:spLocks/>
            </p:cNvSpPr>
            <p:nvPr/>
          </p:nvSpPr>
          <p:spPr bwMode="auto">
            <a:xfrm>
              <a:off x="2646505" y="5183843"/>
              <a:ext cx="4822020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1" y="0"/>
                </a:cxn>
                <a:cxn ang="0">
                  <a:pos x="521" y="0"/>
                </a:cxn>
              </a:cxnLst>
              <a:rect l="0" t="0" r="r" b="b"/>
              <a:pathLst>
                <a:path w="521">
                  <a:moveTo>
                    <a:pt x="0" y="0"/>
                  </a:moveTo>
                  <a:lnTo>
                    <a:pt x="521" y="0"/>
                  </a:lnTo>
                  <a:lnTo>
                    <a:pt x="521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23"/>
            <p:cNvSpPr>
              <a:spLocks/>
            </p:cNvSpPr>
            <p:nvPr/>
          </p:nvSpPr>
          <p:spPr bwMode="auto">
            <a:xfrm>
              <a:off x="2646505" y="4828617"/>
              <a:ext cx="4822020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1" y="0"/>
                </a:cxn>
                <a:cxn ang="0">
                  <a:pos x="521" y="0"/>
                </a:cxn>
              </a:cxnLst>
              <a:rect l="0" t="0" r="r" b="b"/>
              <a:pathLst>
                <a:path w="521">
                  <a:moveTo>
                    <a:pt x="0" y="0"/>
                  </a:moveTo>
                  <a:lnTo>
                    <a:pt x="521" y="0"/>
                  </a:lnTo>
                  <a:lnTo>
                    <a:pt x="521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224"/>
            <p:cNvSpPr>
              <a:spLocks/>
            </p:cNvSpPr>
            <p:nvPr/>
          </p:nvSpPr>
          <p:spPr bwMode="auto">
            <a:xfrm>
              <a:off x="2646505" y="4475058"/>
              <a:ext cx="4822020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1" y="0"/>
                </a:cxn>
                <a:cxn ang="0">
                  <a:pos x="521" y="0"/>
                </a:cxn>
              </a:cxnLst>
              <a:rect l="0" t="0" r="r" b="b"/>
              <a:pathLst>
                <a:path w="521">
                  <a:moveTo>
                    <a:pt x="0" y="0"/>
                  </a:moveTo>
                  <a:lnTo>
                    <a:pt x="521" y="0"/>
                  </a:lnTo>
                  <a:lnTo>
                    <a:pt x="521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225"/>
            <p:cNvSpPr>
              <a:spLocks/>
            </p:cNvSpPr>
            <p:nvPr/>
          </p:nvSpPr>
          <p:spPr bwMode="auto">
            <a:xfrm>
              <a:off x="2646505" y="4128171"/>
              <a:ext cx="4822020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1" y="0"/>
                </a:cxn>
                <a:cxn ang="0">
                  <a:pos x="521" y="0"/>
                </a:cxn>
              </a:cxnLst>
              <a:rect l="0" t="0" r="r" b="b"/>
              <a:pathLst>
                <a:path w="521">
                  <a:moveTo>
                    <a:pt x="0" y="0"/>
                  </a:moveTo>
                  <a:lnTo>
                    <a:pt x="521" y="0"/>
                  </a:lnTo>
                  <a:lnTo>
                    <a:pt x="521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Line 226"/>
            <p:cNvSpPr>
              <a:spLocks noChangeShapeType="1"/>
            </p:cNvSpPr>
            <p:nvPr/>
          </p:nvSpPr>
          <p:spPr bwMode="auto">
            <a:xfrm>
              <a:off x="2646505" y="4128171"/>
              <a:ext cx="4822020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Line 228"/>
            <p:cNvSpPr>
              <a:spLocks noChangeShapeType="1"/>
            </p:cNvSpPr>
            <p:nvPr/>
          </p:nvSpPr>
          <p:spPr bwMode="auto">
            <a:xfrm flipV="1">
              <a:off x="7468525" y="4128171"/>
              <a:ext cx="2046" cy="24665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Line 229"/>
            <p:cNvSpPr>
              <a:spLocks noChangeShapeType="1"/>
            </p:cNvSpPr>
            <p:nvPr/>
          </p:nvSpPr>
          <p:spPr bwMode="auto">
            <a:xfrm flipV="1">
              <a:off x="2646505" y="4128171"/>
              <a:ext cx="2046" cy="24665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Line 231"/>
            <p:cNvSpPr>
              <a:spLocks noChangeShapeType="1"/>
            </p:cNvSpPr>
            <p:nvPr/>
          </p:nvSpPr>
          <p:spPr bwMode="auto">
            <a:xfrm flipV="1">
              <a:off x="2646505" y="4128171"/>
              <a:ext cx="2046" cy="24665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Line 232"/>
            <p:cNvSpPr>
              <a:spLocks noChangeShapeType="1"/>
            </p:cNvSpPr>
            <p:nvPr/>
          </p:nvSpPr>
          <p:spPr bwMode="auto">
            <a:xfrm flipV="1">
              <a:off x="2646505" y="6548045"/>
              <a:ext cx="2046" cy="46696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Line 233"/>
            <p:cNvSpPr>
              <a:spLocks noChangeShapeType="1"/>
            </p:cNvSpPr>
            <p:nvPr/>
          </p:nvSpPr>
          <p:spPr bwMode="auto">
            <a:xfrm>
              <a:off x="2646505" y="4128171"/>
              <a:ext cx="2046" cy="366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Line 235"/>
            <p:cNvSpPr>
              <a:spLocks noChangeShapeType="1"/>
            </p:cNvSpPr>
            <p:nvPr/>
          </p:nvSpPr>
          <p:spPr bwMode="auto">
            <a:xfrm flipV="1">
              <a:off x="3247979" y="6548045"/>
              <a:ext cx="2046" cy="46696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Line 236"/>
            <p:cNvSpPr>
              <a:spLocks noChangeShapeType="1"/>
            </p:cNvSpPr>
            <p:nvPr/>
          </p:nvSpPr>
          <p:spPr bwMode="auto">
            <a:xfrm>
              <a:off x="3247979" y="4128171"/>
              <a:ext cx="2046" cy="366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Line 238"/>
            <p:cNvSpPr>
              <a:spLocks noChangeShapeType="1"/>
            </p:cNvSpPr>
            <p:nvPr/>
          </p:nvSpPr>
          <p:spPr bwMode="auto">
            <a:xfrm flipV="1">
              <a:off x="3849453" y="6548045"/>
              <a:ext cx="2046" cy="46696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Line 239"/>
            <p:cNvSpPr>
              <a:spLocks noChangeShapeType="1"/>
            </p:cNvSpPr>
            <p:nvPr/>
          </p:nvSpPr>
          <p:spPr bwMode="auto">
            <a:xfrm>
              <a:off x="3849453" y="4128171"/>
              <a:ext cx="2046" cy="366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Line 241"/>
            <p:cNvSpPr>
              <a:spLocks noChangeShapeType="1"/>
            </p:cNvSpPr>
            <p:nvPr/>
          </p:nvSpPr>
          <p:spPr bwMode="auto">
            <a:xfrm flipV="1">
              <a:off x="4450927" y="6548045"/>
              <a:ext cx="2046" cy="46696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Line 242"/>
            <p:cNvSpPr>
              <a:spLocks noChangeShapeType="1"/>
            </p:cNvSpPr>
            <p:nvPr/>
          </p:nvSpPr>
          <p:spPr bwMode="auto">
            <a:xfrm>
              <a:off x="4450927" y="4128171"/>
              <a:ext cx="2046" cy="366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Line 244"/>
            <p:cNvSpPr>
              <a:spLocks noChangeShapeType="1"/>
            </p:cNvSpPr>
            <p:nvPr/>
          </p:nvSpPr>
          <p:spPr bwMode="auto">
            <a:xfrm flipV="1">
              <a:off x="5052401" y="6548045"/>
              <a:ext cx="2046" cy="46696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Line 245"/>
            <p:cNvSpPr>
              <a:spLocks noChangeShapeType="1"/>
            </p:cNvSpPr>
            <p:nvPr/>
          </p:nvSpPr>
          <p:spPr bwMode="auto">
            <a:xfrm>
              <a:off x="5052401" y="4128171"/>
              <a:ext cx="2046" cy="366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Line 247"/>
            <p:cNvSpPr>
              <a:spLocks noChangeShapeType="1"/>
            </p:cNvSpPr>
            <p:nvPr/>
          </p:nvSpPr>
          <p:spPr bwMode="auto">
            <a:xfrm flipV="1">
              <a:off x="5653875" y="6548045"/>
              <a:ext cx="2046" cy="46696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Line 248"/>
            <p:cNvSpPr>
              <a:spLocks noChangeShapeType="1"/>
            </p:cNvSpPr>
            <p:nvPr/>
          </p:nvSpPr>
          <p:spPr bwMode="auto">
            <a:xfrm>
              <a:off x="5653875" y="4128171"/>
              <a:ext cx="2046" cy="366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Line 250"/>
            <p:cNvSpPr>
              <a:spLocks noChangeShapeType="1"/>
            </p:cNvSpPr>
            <p:nvPr/>
          </p:nvSpPr>
          <p:spPr bwMode="auto">
            <a:xfrm flipV="1">
              <a:off x="6255348" y="6548045"/>
              <a:ext cx="2046" cy="46696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Line 251"/>
            <p:cNvSpPr>
              <a:spLocks noChangeShapeType="1"/>
            </p:cNvSpPr>
            <p:nvPr/>
          </p:nvSpPr>
          <p:spPr bwMode="auto">
            <a:xfrm>
              <a:off x="6255348" y="4128171"/>
              <a:ext cx="2046" cy="366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Line 253"/>
            <p:cNvSpPr>
              <a:spLocks noChangeShapeType="1"/>
            </p:cNvSpPr>
            <p:nvPr/>
          </p:nvSpPr>
          <p:spPr bwMode="auto">
            <a:xfrm flipV="1">
              <a:off x="6856822" y="6548045"/>
              <a:ext cx="2046" cy="46696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Line 254"/>
            <p:cNvSpPr>
              <a:spLocks noChangeShapeType="1"/>
            </p:cNvSpPr>
            <p:nvPr/>
          </p:nvSpPr>
          <p:spPr bwMode="auto">
            <a:xfrm>
              <a:off x="6856822" y="4128171"/>
              <a:ext cx="2046" cy="366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Line 256"/>
            <p:cNvSpPr>
              <a:spLocks noChangeShapeType="1"/>
            </p:cNvSpPr>
            <p:nvPr/>
          </p:nvSpPr>
          <p:spPr bwMode="auto">
            <a:xfrm flipV="1">
              <a:off x="7468525" y="6548045"/>
              <a:ext cx="2046" cy="46696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Line 257"/>
            <p:cNvSpPr>
              <a:spLocks noChangeShapeType="1"/>
            </p:cNvSpPr>
            <p:nvPr/>
          </p:nvSpPr>
          <p:spPr bwMode="auto">
            <a:xfrm>
              <a:off x="7468525" y="4128171"/>
              <a:ext cx="2046" cy="366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Rectangle 261"/>
            <p:cNvSpPr>
              <a:spLocks noChangeArrowheads="1"/>
            </p:cNvSpPr>
            <p:nvPr/>
          </p:nvSpPr>
          <p:spPr bwMode="auto">
            <a:xfrm>
              <a:off x="2447877" y="6533035"/>
              <a:ext cx="83879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-2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1" name="Line 262"/>
            <p:cNvSpPr>
              <a:spLocks noChangeShapeType="1"/>
            </p:cNvSpPr>
            <p:nvPr/>
          </p:nvSpPr>
          <p:spPr bwMode="auto">
            <a:xfrm>
              <a:off x="2646505" y="6239515"/>
              <a:ext cx="47054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" name="Line 263"/>
            <p:cNvSpPr>
              <a:spLocks noChangeShapeType="1"/>
            </p:cNvSpPr>
            <p:nvPr/>
          </p:nvSpPr>
          <p:spPr bwMode="auto">
            <a:xfrm flipH="1">
              <a:off x="7411242" y="6239515"/>
              <a:ext cx="57283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" name="Rectangle 264"/>
            <p:cNvSpPr>
              <a:spLocks noChangeArrowheads="1"/>
            </p:cNvSpPr>
            <p:nvPr/>
          </p:nvSpPr>
          <p:spPr bwMode="auto">
            <a:xfrm>
              <a:off x="2363998" y="6179477"/>
              <a:ext cx="165712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-1.5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4" name="Line 265"/>
            <p:cNvSpPr>
              <a:spLocks noChangeShapeType="1"/>
            </p:cNvSpPr>
            <p:nvPr/>
          </p:nvSpPr>
          <p:spPr bwMode="auto">
            <a:xfrm>
              <a:off x="2646505" y="5884289"/>
              <a:ext cx="47054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Line 266"/>
            <p:cNvSpPr>
              <a:spLocks noChangeShapeType="1"/>
            </p:cNvSpPr>
            <p:nvPr/>
          </p:nvSpPr>
          <p:spPr bwMode="auto">
            <a:xfrm flipH="1">
              <a:off x="7411242" y="5884289"/>
              <a:ext cx="57283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Rectangle 267"/>
            <p:cNvSpPr>
              <a:spLocks noChangeArrowheads="1"/>
            </p:cNvSpPr>
            <p:nvPr/>
          </p:nvSpPr>
          <p:spPr bwMode="auto">
            <a:xfrm>
              <a:off x="2447877" y="5824250"/>
              <a:ext cx="83879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-1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" name="Line 268"/>
            <p:cNvSpPr>
              <a:spLocks noChangeShapeType="1"/>
            </p:cNvSpPr>
            <p:nvPr/>
          </p:nvSpPr>
          <p:spPr bwMode="auto">
            <a:xfrm>
              <a:off x="2646505" y="5530730"/>
              <a:ext cx="47054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Line 269"/>
            <p:cNvSpPr>
              <a:spLocks noChangeShapeType="1"/>
            </p:cNvSpPr>
            <p:nvPr/>
          </p:nvSpPr>
          <p:spPr bwMode="auto">
            <a:xfrm flipH="1">
              <a:off x="7411242" y="5530730"/>
              <a:ext cx="57283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Rectangle 270"/>
            <p:cNvSpPr>
              <a:spLocks noChangeArrowheads="1"/>
            </p:cNvSpPr>
            <p:nvPr/>
          </p:nvSpPr>
          <p:spPr bwMode="auto">
            <a:xfrm>
              <a:off x="2363998" y="5470692"/>
              <a:ext cx="165712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-0.5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0" name="Line 271"/>
            <p:cNvSpPr>
              <a:spLocks noChangeShapeType="1"/>
            </p:cNvSpPr>
            <p:nvPr/>
          </p:nvSpPr>
          <p:spPr bwMode="auto">
            <a:xfrm>
              <a:off x="2646505" y="5183843"/>
              <a:ext cx="47054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Line 272"/>
            <p:cNvSpPr>
              <a:spLocks noChangeShapeType="1"/>
            </p:cNvSpPr>
            <p:nvPr/>
          </p:nvSpPr>
          <p:spPr bwMode="auto">
            <a:xfrm flipH="1">
              <a:off x="7411242" y="5183843"/>
              <a:ext cx="57283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Rectangle 273"/>
            <p:cNvSpPr>
              <a:spLocks noChangeArrowheads="1"/>
            </p:cNvSpPr>
            <p:nvPr/>
          </p:nvSpPr>
          <p:spPr bwMode="auto">
            <a:xfrm>
              <a:off x="2484702" y="5123805"/>
              <a:ext cx="53192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" name="Line 274"/>
            <p:cNvSpPr>
              <a:spLocks noChangeShapeType="1"/>
            </p:cNvSpPr>
            <p:nvPr/>
          </p:nvSpPr>
          <p:spPr bwMode="auto">
            <a:xfrm>
              <a:off x="2646505" y="4828617"/>
              <a:ext cx="47054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Line 275"/>
            <p:cNvSpPr>
              <a:spLocks noChangeShapeType="1"/>
            </p:cNvSpPr>
            <p:nvPr/>
          </p:nvSpPr>
          <p:spPr bwMode="auto">
            <a:xfrm flipH="1">
              <a:off x="7411242" y="4828617"/>
              <a:ext cx="57283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" name="Rectangle 276"/>
            <p:cNvSpPr>
              <a:spLocks noChangeArrowheads="1"/>
            </p:cNvSpPr>
            <p:nvPr/>
          </p:nvSpPr>
          <p:spPr bwMode="auto">
            <a:xfrm>
              <a:off x="2402869" y="4768578"/>
              <a:ext cx="135025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0.5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6" name="Line 277"/>
            <p:cNvSpPr>
              <a:spLocks noChangeShapeType="1"/>
            </p:cNvSpPr>
            <p:nvPr/>
          </p:nvSpPr>
          <p:spPr bwMode="auto">
            <a:xfrm>
              <a:off x="2646505" y="4475058"/>
              <a:ext cx="47054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" name="Line 278"/>
            <p:cNvSpPr>
              <a:spLocks noChangeShapeType="1"/>
            </p:cNvSpPr>
            <p:nvPr/>
          </p:nvSpPr>
          <p:spPr bwMode="auto">
            <a:xfrm flipH="1">
              <a:off x="7411242" y="4475058"/>
              <a:ext cx="57283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" name="Rectangle 279"/>
            <p:cNvSpPr>
              <a:spLocks noChangeArrowheads="1"/>
            </p:cNvSpPr>
            <p:nvPr/>
          </p:nvSpPr>
          <p:spPr bwMode="auto">
            <a:xfrm>
              <a:off x="2484702" y="4413352"/>
              <a:ext cx="53192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" name="Line 280"/>
            <p:cNvSpPr>
              <a:spLocks noChangeShapeType="1"/>
            </p:cNvSpPr>
            <p:nvPr/>
          </p:nvSpPr>
          <p:spPr bwMode="auto">
            <a:xfrm>
              <a:off x="2646505" y="4128171"/>
              <a:ext cx="47054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Line 281"/>
            <p:cNvSpPr>
              <a:spLocks noChangeShapeType="1"/>
            </p:cNvSpPr>
            <p:nvPr/>
          </p:nvSpPr>
          <p:spPr bwMode="auto">
            <a:xfrm flipH="1">
              <a:off x="7411242" y="4128171"/>
              <a:ext cx="57283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" name="Rectangle 282"/>
            <p:cNvSpPr>
              <a:spLocks noChangeArrowheads="1"/>
            </p:cNvSpPr>
            <p:nvPr/>
          </p:nvSpPr>
          <p:spPr bwMode="auto">
            <a:xfrm>
              <a:off x="2402869" y="4066465"/>
              <a:ext cx="135025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dirty="0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1.5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" name="Line 283"/>
            <p:cNvSpPr>
              <a:spLocks noChangeShapeType="1"/>
            </p:cNvSpPr>
            <p:nvPr/>
          </p:nvSpPr>
          <p:spPr bwMode="auto">
            <a:xfrm>
              <a:off x="2646505" y="4128171"/>
              <a:ext cx="4822020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" name="Line 285"/>
            <p:cNvSpPr>
              <a:spLocks noChangeShapeType="1"/>
            </p:cNvSpPr>
            <p:nvPr/>
          </p:nvSpPr>
          <p:spPr bwMode="auto">
            <a:xfrm flipV="1">
              <a:off x="7468525" y="4128171"/>
              <a:ext cx="2046" cy="246657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Line 286"/>
            <p:cNvSpPr>
              <a:spLocks noChangeShapeType="1"/>
            </p:cNvSpPr>
            <p:nvPr/>
          </p:nvSpPr>
          <p:spPr bwMode="auto">
            <a:xfrm flipV="1">
              <a:off x="2646505" y="4128171"/>
              <a:ext cx="2046" cy="246657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" name="Rectangle 287"/>
            <p:cNvSpPr>
              <a:spLocks noChangeArrowheads="1"/>
            </p:cNvSpPr>
            <p:nvPr/>
          </p:nvSpPr>
          <p:spPr bwMode="auto">
            <a:xfrm>
              <a:off x="2675147" y="5183843"/>
              <a:ext cx="55237" cy="27184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" name="Rectangle 288"/>
            <p:cNvSpPr>
              <a:spLocks noChangeArrowheads="1"/>
            </p:cNvSpPr>
            <p:nvPr/>
          </p:nvSpPr>
          <p:spPr bwMode="auto">
            <a:xfrm>
              <a:off x="2675147" y="5183843"/>
              <a:ext cx="55237" cy="271840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" name="Rectangle 289"/>
            <p:cNvSpPr>
              <a:spLocks noChangeArrowheads="1"/>
            </p:cNvSpPr>
            <p:nvPr/>
          </p:nvSpPr>
          <p:spPr bwMode="auto">
            <a:xfrm>
              <a:off x="2740613" y="4806936"/>
              <a:ext cx="45008" cy="37690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" name="Rectangle 290"/>
            <p:cNvSpPr>
              <a:spLocks noChangeArrowheads="1"/>
            </p:cNvSpPr>
            <p:nvPr/>
          </p:nvSpPr>
          <p:spPr bwMode="auto">
            <a:xfrm>
              <a:off x="2740613" y="4806936"/>
              <a:ext cx="45008" cy="376907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" name="Rectangle 291"/>
            <p:cNvSpPr>
              <a:spLocks noChangeArrowheads="1"/>
            </p:cNvSpPr>
            <p:nvPr/>
          </p:nvSpPr>
          <p:spPr bwMode="auto">
            <a:xfrm>
              <a:off x="2795851" y="4972041"/>
              <a:ext cx="55237" cy="21180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" name="Rectangle 292"/>
            <p:cNvSpPr>
              <a:spLocks noChangeArrowheads="1"/>
            </p:cNvSpPr>
            <p:nvPr/>
          </p:nvSpPr>
          <p:spPr bwMode="auto">
            <a:xfrm>
              <a:off x="2795851" y="4972041"/>
              <a:ext cx="55237" cy="211802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" name="Rectangle 293"/>
            <p:cNvSpPr>
              <a:spLocks noChangeArrowheads="1"/>
            </p:cNvSpPr>
            <p:nvPr/>
          </p:nvSpPr>
          <p:spPr bwMode="auto">
            <a:xfrm>
              <a:off x="2859272" y="4700202"/>
              <a:ext cx="47054" cy="48364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" name="Rectangle 294"/>
            <p:cNvSpPr>
              <a:spLocks noChangeArrowheads="1"/>
            </p:cNvSpPr>
            <p:nvPr/>
          </p:nvSpPr>
          <p:spPr bwMode="auto">
            <a:xfrm>
              <a:off x="2859272" y="4700202"/>
              <a:ext cx="47054" cy="483641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" name="Rectangle 295"/>
            <p:cNvSpPr>
              <a:spLocks noChangeArrowheads="1"/>
            </p:cNvSpPr>
            <p:nvPr/>
          </p:nvSpPr>
          <p:spPr bwMode="auto">
            <a:xfrm>
              <a:off x="2916555" y="5183843"/>
              <a:ext cx="55237" cy="38357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" name="Rectangle 296"/>
            <p:cNvSpPr>
              <a:spLocks noChangeArrowheads="1"/>
            </p:cNvSpPr>
            <p:nvPr/>
          </p:nvSpPr>
          <p:spPr bwMode="auto">
            <a:xfrm>
              <a:off x="2916555" y="5183843"/>
              <a:ext cx="55237" cy="38357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" name="Rectangle 297"/>
            <p:cNvSpPr>
              <a:spLocks noChangeArrowheads="1"/>
            </p:cNvSpPr>
            <p:nvPr/>
          </p:nvSpPr>
          <p:spPr bwMode="auto">
            <a:xfrm>
              <a:off x="2979975" y="5183843"/>
              <a:ext cx="47054" cy="41526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" name="Rectangle 298"/>
            <p:cNvSpPr>
              <a:spLocks noChangeArrowheads="1"/>
            </p:cNvSpPr>
            <p:nvPr/>
          </p:nvSpPr>
          <p:spPr bwMode="auto">
            <a:xfrm>
              <a:off x="2979975" y="5183843"/>
              <a:ext cx="47054" cy="415264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" name="Rectangle 299"/>
            <p:cNvSpPr>
              <a:spLocks noChangeArrowheads="1"/>
            </p:cNvSpPr>
            <p:nvPr/>
          </p:nvSpPr>
          <p:spPr bwMode="auto">
            <a:xfrm>
              <a:off x="3035213" y="4935351"/>
              <a:ext cx="57283" cy="2484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" name="Rectangle 300"/>
            <p:cNvSpPr>
              <a:spLocks noChangeArrowheads="1"/>
            </p:cNvSpPr>
            <p:nvPr/>
          </p:nvSpPr>
          <p:spPr bwMode="auto">
            <a:xfrm>
              <a:off x="3035213" y="4935351"/>
              <a:ext cx="57283" cy="248492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" name="Rectangle 301"/>
            <p:cNvSpPr>
              <a:spLocks noChangeArrowheads="1"/>
            </p:cNvSpPr>
            <p:nvPr/>
          </p:nvSpPr>
          <p:spPr bwMode="auto">
            <a:xfrm>
              <a:off x="3100679" y="5175504"/>
              <a:ext cx="47054" cy="833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" name="Rectangle 302"/>
            <p:cNvSpPr>
              <a:spLocks noChangeArrowheads="1"/>
            </p:cNvSpPr>
            <p:nvPr/>
          </p:nvSpPr>
          <p:spPr bwMode="auto">
            <a:xfrm>
              <a:off x="3100679" y="5175504"/>
              <a:ext cx="47054" cy="8339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2" name="Rectangle 303"/>
            <p:cNvSpPr>
              <a:spLocks noChangeArrowheads="1"/>
            </p:cNvSpPr>
            <p:nvPr/>
          </p:nvSpPr>
          <p:spPr bwMode="auto">
            <a:xfrm>
              <a:off x="3166146" y="4987051"/>
              <a:ext cx="45008" cy="1967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" name="Rectangle 304"/>
            <p:cNvSpPr>
              <a:spLocks noChangeArrowheads="1"/>
            </p:cNvSpPr>
            <p:nvPr/>
          </p:nvSpPr>
          <p:spPr bwMode="auto">
            <a:xfrm>
              <a:off x="3166146" y="4987051"/>
              <a:ext cx="45008" cy="196792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" name="Rectangle 305"/>
            <p:cNvSpPr>
              <a:spLocks noChangeArrowheads="1"/>
            </p:cNvSpPr>
            <p:nvPr/>
          </p:nvSpPr>
          <p:spPr bwMode="auto">
            <a:xfrm>
              <a:off x="3221383" y="4595135"/>
              <a:ext cx="45008" cy="58870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5" name="Rectangle 306"/>
            <p:cNvSpPr>
              <a:spLocks noChangeArrowheads="1"/>
            </p:cNvSpPr>
            <p:nvPr/>
          </p:nvSpPr>
          <p:spPr bwMode="auto">
            <a:xfrm>
              <a:off x="3221383" y="4595135"/>
              <a:ext cx="45008" cy="58870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6" name="Rectangle 307"/>
            <p:cNvSpPr>
              <a:spLocks noChangeArrowheads="1"/>
            </p:cNvSpPr>
            <p:nvPr/>
          </p:nvSpPr>
          <p:spPr bwMode="auto">
            <a:xfrm>
              <a:off x="3284804" y="4866974"/>
              <a:ext cx="47054" cy="3168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7" name="Rectangle 308"/>
            <p:cNvSpPr>
              <a:spLocks noChangeArrowheads="1"/>
            </p:cNvSpPr>
            <p:nvPr/>
          </p:nvSpPr>
          <p:spPr bwMode="auto">
            <a:xfrm>
              <a:off x="3284804" y="4866974"/>
              <a:ext cx="47054" cy="3168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8" name="Rectangle 309"/>
            <p:cNvSpPr>
              <a:spLocks noChangeArrowheads="1"/>
            </p:cNvSpPr>
            <p:nvPr/>
          </p:nvSpPr>
          <p:spPr bwMode="auto">
            <a:xfrm>
              <a:off x="3342087" y="5183843"/>
              <a:ext cx="45008" cy="667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9" name="Rectangle 310"/>
            <p:cNvSpPr>
              <a:spLocks noChangeArrowheads="1"/>
            </p:cNvSpPr>
            <p:nvPr/>
          </p:nvSpPr>
          <p:spPr bwMode="auto">
            <a:xfrm>
              <a:off x="3342087" y="5183843"/>
              <a:ext cx="45008" cy="6671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0" name="Rectangle 311"/>
            <p:cNvSpPr>
              <a:spLocks noChangeArrowheads="1"/>
            </p:cNvSpPr>
            <p:nvPr/>
          </p:nvSpPr>
          <p:spPr bwMode="auto">
            <a:xfrm>
              <a:off x="3405508" y="5183843"/>
              <a:ext cx="47054" cy="667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1" name="Rectangle 312"/>
            <p:cNvSpPr>
              <a:spLocks noChangeArrowheads="1"/>
            </p:cNvSpPr>
            <p:nvPr/>
          </p:nvSpPr>
          <p:spPr bwMode="auto">
            <a:xfrm>
              <a:off x="3405508" y="5183843"/>
              <a:ext cx="47054" cy="6671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2" name="Rectangle 313"/>
            <p:cNvSpPr>
              <a:spLocks noChangeArrowheads="1"/>
            </p:cNvSpPr>
            <p:nvPr/>
          </p:nvSpPr>
          <p:spPr bwMode="auto">
            <a:xfrm>
              <a:off x="3460745" y="5183843"/>
              <a:ext cx="47054" cy="34688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3" name="Rectangle 314"/>
            <p:cNvSpPr>
              <a:spLocks noChangeArrowheads="1"/>
            </p:cNvSpPr>
            <p:nvPr/>
          </p:nvSpPr>
          <p:spPr bwMode="auto">
            <a:xfrm>
              <a:off x="3460745" y="5183843"/>
              <a:ext cx="47054" cy="34688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4" name="Rectangle 315"/>
            <p:cNvSpPr>
              <a:spLocks noChangeArrowheads="1"/>
            </p:cNvSpPr>
            <p:nvPr/>
          </p:nvSpPr>
          <p:spPr bwMode="auto">
            <a:xfrm>
              <a:off x="3526212" y="5183843"/>
              <a:ext cx="47054" cy="517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5" name="Rectangle 316"/>
            <p:cNvSpPr>
              <a:spLocks noChangeArrowheads="1"/>
            </p:cNvSpPr>
            <p:nvPr/>
          </p:nvSpPr>
          <p:spPr bwMode="auto">
            <a:xfrm>
              <a:off x="3526212" y="5183843"/>
              <a:ext cx="47054" cy="51700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6" name="Rectangle 317"/>
            <p:cNvSpPr>
              <a:spLocks noChangeArrowheads="1"/>
            </p:cNvSpPr>
            <p:nvPr/>
          </p:nvSpPr>
          <p:spPr bwMode="auto">
            <a:xfrm>
              <a:off x="3581449" y="5183843"/>
              <a:ext cx="47054" cy="32353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7" name="Rectangle 318"/>
            <p:cNvSpPr>
              <a:spLocks noChangeArrowheads="1"/>
            </p:cNvSpPr>
            <p:nvPr/>
          </p:nvSpPr>
          <p:spPr bwMode="auto">
            <a:xfrm>
              <a:off x="3581449" y="5183843"/>
              <a:ext cx="47054" cy="323539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8" name="Rectangle 319"/>
            <p:cNvSpPr>
              <a:spLocks noChangeArrowheads="1"/>
            </p:cNvSpPr>
            <p:nvPr/>
          </p:nvSpPr>
          <p:spPr bwMode="auto">
            <a:xfrm>
              <a:off x="3646916" y="5160495"/>
              <a:ext cx="45008" cy="233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9" name="Rectangle 320"/>
            <p:cNvSpPr>
              <a:spLocks noChangeArrowheads="1"/>
            </p:cNvSpPr>
            <p:nvPr/>
          </p:nvSpPr>
          <p:spPr bwMode="auto">
            <a:xfrm>
              <a:off x="3646916" y="5160495"/>
              <a:ext cx="45008" cy="2334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0" name="Rectangle 321"/>
            <p:cNvSpPr>
              <a:spLocks noChangeArrowheads="1"/>
            </p:cNvSpPr>
            <p:nvPr/>
          </p:nvSpPr>
          <p:spPr bwMode="auto">
            <a:xfrm>
              <a:off x="3702153" y="5153824"/>
              <a:ext cx="47054" cy="300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1" name="Rectangle 322"/>
            <p:cNvSpPr>
              <a:spLocks noChangeArrowheads="1"/>
            </p:cNvSpPr>
            <p:nvPr/>
          </p:nvSpPr>
          <p:spPr bwMode="auto">
            <a:xfrm>
              <a:off x="3702153" y="5153824"/>
              <a:ext cx="47054" cy="30019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2" name="Rectangle 323"/>
            <p:cNvSpPr>
              <a:spLocks noChangeArrowheads="1"/>
            </p:cNvSpPr>
            <p:nvPr/>
          </p:nvSpPr>
          <p:spPr bwMode="auto">
            <a:xfrm>
              <a:off x="3767620" y="5183843"/>
              <a:ext cx="45008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3" name="Rectangle 324"/>
            <p:cNvSpPr>
              <a:spLocks noChangeArrowheads="1"/>
            </p:cNvSpPr>
            <p:nvPr/>
          </p:nvSpPr>
          <p:spPr bwMode="auto">
            <a:xfrm>
              <a:off x="3767620" y="5183843"/>
              <a:ext cx="45008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4" name="Rectangle 325"/>
            <p:cNvSpPr>
              <a:spLocks noChangeArrowheads="1"/>
            </p:cNvSpPr>
            <p:nvPr/>
          </p:nvSpPr>
          <p:spPr bwMode="auto">
            <a:xfrm>
              <a:off x="3822857" y="4640163"/>
              <a:ext cx="45008" cy="54367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5" name="Rectangle 326"/>
            <p:cNvSpPr>
              <a:spLocks noChangeArrowheads="1"/>
            </p:cNvSpPr>
            <p:nvPr/>
          </p:nvSpPr>
          <p:spPr bwMode="auto">
            <a:xfrm>
              <a:off x="3822857" y="4640163"/>
              <a:ext cx="45008" cy="543679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6" name="Rectangle 327"/>
            <p:cNvSpPr>
              <a:spLocks noChangeArrowheads="1"/>
            </p:cNvSpPr>
            <p:nvPr/>
          </p:nvSpPr>
          <p:spPr bwMode="auto">
            <a:xfrm>
              <a:off x="3886278" y="5183843"/>
              <a:ext cx="47054" cy="67042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" name="Rectangle 328"/>
            <p:cNvSpPr>
              <a:spLocks noChangeArrowheads="1"/>
            </p:cNvSpPr>
            <p:nvPr/>
          </p:nvSpPr>
          <p:spPr bwMode="auto">
            <a:xfrm>
              <a:off x="3886278" y="5183843"/>
              <a:ext cx="47054" cy="670427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" name="Rectangle 329"/>
            <p:cNvSpPr>
              <a:spLocks noChangeArrowheads="1"/>
            </p:cNvSpPr>
            <p:nvPr/>
          </p:nvSpPr>
          <p:spPr bwMode="auto">
            <a:xfrm>
              <a:off x="3943561" y="5183843"/>
              <a:ext cx="45008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9" name="Rectangle 330"/>
            <p:cNvSpPr>
              <a:spLocks noChangeArrowheads="1"/>
            </p:cNvSpPr>
            <p:nvPr/>
          </p:nvSpPr>
          <p:spPr bwMode="auto">
            <a:xfrm>
              <a:off x="3943561" y="5183843"/>
              <a:ext cx="45008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0" name="Rectangle 331"/>
            <p:cNvSpPr>
              <a:spLocks noChangeArrowheads="1"/>
            </p:cNvSpPr>
            <p:nvPr/>
          </p:nvSpPr>
          <p:spPr bwMode="auto">
            <a:xfrm>
              <a:off x="4006982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" name="Rectangle 332"/>
            <p:cNvSpPr>
              <a:spLocks noChangeArrowheads="1"/>
            </p:cNvSpPr>
            <p:nvPr/>
          </p:nvSpPr>
          <p:spPr bwMode="auto">
            <a:xfrm>
              <a:off x="4006982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" name="Rectangle 333"/>
            <p:cNvSpPr>
              <a:spLocks noChangeArrowheads="1"/>
            </p:cNvSpPr>
            <p:nvPr/>
          </p:nvSpPr>
          <p:spPr bwMode="auto">
            <a:xfrm>
              <a:off x="4062219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3" name="Rectangle 334"/>
            <p:cNvSpPr>
              <a:spLocks noChangeArrowheads="1"/>
            </p:cNvSpPr>
            <p:nvPr/>
          </p:nvSpPr>
          <p:spPr bwMode="auto">
            <a:xfrm>
              <a:off x="4062219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4" name="Rectangle 335"/>
            <p:cNvSpPr>
              <a:spLocks noChangeArrowheads="1"/>
            </p:cNvSpPr>
            <p:nvPr/>
          </p:nvSpPr>
          <p:spPr bwMode="auto">
            <a:xfrm>
              <a:off x="4127686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5" name="Rectangle 336"/>
            <p:cNvSpPr>
              <a:spLocks noChangeArrowheads="1"/>
            </p:cNvSpPr>
            <p:nvPr/>
          </p:nvSpPr>
          <p:spPr bwMode="auto">
            <a:xfrm>
              <a:off x="4127686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6" name="Rectangle 337"/>
            <p:cNvSpPr>
              <a:spLocks noChangeArrowheads="1"/>
            </p:cNvSpPr>
            <p:nvPr/>
          </p:nvSpPr>
          <p:spPr bwMode="auto">
            <a:xfrm>
              <a:off x="4182923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7" name="Rectangle 338"/>
            <p:cNvSpPr>
              <a:spLocks noChangeArrowheads="1"/>
            </p:cNvSpPr>
            <p:nvPr/>
          </p:nvSpPr>
          <p:spPr bwMode="auto">
            <a:xfrm>
              <a:off x="4182923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8" name="Rectangle 339"/>
            <p:cNvSpPr>
              <a:spLocks noChangeArrowheads="1"/>
            </p:cNvSpPr>
            <p:nvPr/>
          </p:nvSpPr>
          <p:spPr bwMode="auto">
            <a:xfrm>
              <a:off x="4248390" y="5183843"/>
              <a:ext cx="45008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9" name="Rectangle 340"/>
            <p:cNvSpPr>
              <a:spLocks noChangeArrowheads="1"/>
            </p:cNvSpPr>
            <p:nvPr/>
          </p:nvSpPr>
          <p:spPr bwMode="auto">
            <a:xfrm>
              <a:off x="4248390" y="5183843"/>
              <a:ext cx="45008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0" name="Rectangle 341"/>
            <p:cNvSpPr>
              <a:spLocks noChangeArrowheads="1"/>
            </p:cNvSpPr>
            <p:nvPr/>
          </p:nvSpPr>
          <p:spPr bwMode="auto">
            <a:xfrm>
              <a:off x="4303627" y="5183843"/>
              <a:ext cx="47054" cy="166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1" name="Rectangle 342"/>
            <p:cNvSpPr>
              <a:spLocks noChangeArrowheads="1"/>
            </p:cNvSpPr>
            <p:nvPr/>
          </p:nvSpPr>
          <p:spPr bwMode="auto">
            <a:xfrm>
              <a:off x="4303627" y="5183843"/>
              <a:ext cx="47054" cy="1668"/>
            </a:xfrm>
            <a:prstGeom prst="rect">
              <a:avLst/>
            </a:prstGeom>
            <a:noFill/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2" name="Rectangle 343"/>
            <p:cNvSpPr>
              <a:spLocks noChangeArrowheads="1"/>
            </p:cNvSpPr>
            <p:nvPr/>
          </p:nvSpPr>
          <p:spPr bwMode="auto">
            <a:xfrm>
              <a:off x="4369094" y="5183843"/>
              <a:ext cx="45008" cy="166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3" name="Rectangle 344"/>
            <p:cNvSpPr>
              <a:spLocks noChangeArrowheads="1"/>
            </p:cNvSpPr>
            <p:nvPr/>
          </p:nvSpPr>
          <p:spPr bwMode="auto">
            <a:xfrm>
              <a:off x="4369094" y="5183843"/>
              <a:ext cx="45008" cy="1668"/>
            </a:xfrm>
            <a:prstGeom prst="rect">
              <a:avLst/>
            </a:prstGeom>
            <a:noFill/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4" name="Rectangle 345"/>
            <p:cNvSpPr>
              <a:spLocks noChangeArrowheads="1"/>
            </p:cNvSpPr>
            <p:nvPr/>
          </p:nvSpPr>
          <p:spPr bwMode="auto">
            <a:xfrm>
              <a:off x="4424331" y="5183843"/>
              <a:ext cx="45008" cy="166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5" name="Rectangle 346"/>
            <p:cNvSpPr>
              <a:spLocks noChangeArrowheads="1"/>
            </p:cNvSpPr>
            <p:nvPr/>
          </p:nvSpPr>
          <p:spPr bwMode="auto">
            <a:xfrm>
              <a:off x="4424331" y="5183843"/>
              <a:ext cx="45008" cy="1668"/>
            </a:xfrm>
            <a:prstGeom prst="rect">
              <a:avLst/>
            </a:prstGeom>
            <a:noFill/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6" name="Rectangle 347"/>
            <p:cNvSpPr>
              <a:spLocks noChangeArrowheads="1"/>
            </p:cNvSpPr>
            <p:nvPr/>
          </p:nvSpPr>
          <p:spPr bwMode="auto">
            <a:xfrm>
              <a:off x="4487752" y="5183843"/>
              <a:ext cx="47054" cy="15843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7" name="Rectangle 348"/>
            <p:cNvSpPr>
              <a:spLocks noChangeArrowheads="1"/>
            </p:cNvSpPr>
            <p:nvPr/>
          </p:nvSpPr>
          <p:spPr bwMode="auto">
            <a:xfrm>
              <a:off x="4487752" y="5183843"/>
              <a:ext cx="47054" cy="158434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8" name="Rectangle 349"/>
            <p:cNvSpPr>
              <a:spLocks noChangeArrowheads="1"/>
            </p:cNvSpPr>
            <p:nvPr/>
          </p:nvSpPr>
          <p:spPr bwMode="auto">
            <a:xfrm>
              <a:off x="4545035" y="5183843"/>
              <a:ext cx="55237" cy="300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9" name="Rectangle 350"/>
            <p:cNvSpPr>
              <a:spLocks noChangeArrowheads="1"/>
            </p:cNvSpPr>
            <p:nvPr/>
          </p:nvSpPr>
          <p:spPr bwMode="auto">
            <a:xfrm>
              <a:off x="4545035" y="5183843"/>
              <a:ext cx="55237" cy="30019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0" name="Rectangle 351"/>
            <p:cNvSpPr>
              <a:spLocks noChangeArrowheads="1"/>
            </p:cNvSpPr>
            <p:nvPr/>
          </p:nvSpPr>
          <p:spPr bwMode="auto">
            <a:xfrm>
              <a:off x="4608456" y="5183843"/>
              <a:ext cx="47054" cy="2484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1" name="Rectangle 352"/>
            <p:cNvSpPr>
              <a:spLocks noChangeArrowheads="1"/>
            </p:cNvSpPr>
            <p:nvPr/>
          </p:nvSpPr>
          <p:spPr bwMode="auto">
            <a:xfrm>
              <a:off x="4608456" y="5183843"/>
              <a:ext cx="47054" cy="248492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2" name="Rectangle 353"/>
            <p:cNvSpPr>
              <a:spLocks noChangeArrowheads="1"/>
            </p:cNvSpPr>
            <p:nvPr/>
          </p:nvSpPr>
          <p:spPr bwMode="auto">
            <a:xfrm>
              <a:off x="4663693" y="5093785"/>
              <a:ext cx="55237" cy="900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3" name="Rectangle 354"/>
            <p:cNvSpPr>
              <a:spLocks noChangeArrowheads="1"/>
            </p:cNvSpPr>
            <p:nvPr/>
          </p:nvSpPr>
          <p:spPr bwMode="auto">
            <a:xfrm>
              <a:off x="4663693" y="5093785"/>
              <a:ext cx="55237" cy="90057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4" name="Rectangle 355"/>
            <p:cNvSpPr>
              <a:spLocks noChangeArrowheads="1"/>
            </p:cNvSpPr>
            <p:nvPr/>
          </p:nvSpPr>
          <p:spPr bwMode="auto">
            <a:xfrm>
              <a:off x="4729160" y="5183843"/>
              <a:ext cx="47054" cy="6670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5" name="Rectangle 356"/>
            <p:cNvSpPr>
              <a:spLocks noChangeArrowheads="1"/>
            </p:cNvSpPr>
            <p:nvPr/>
          </p:nvSpPr>
          <p:spPr bwMode="auto">
            <a:xfrm>
              <a:off x="4729160" y="5183843"/>
              <a:ext cx="47054" cy="66709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6" name="Rectangle 357"/>
            <p:cNvSpPr>
              <a:spLocks noChangeArrowheads="1"/>
            </p:cNvSpPr>
            <p:nvPr/>
          </p:nvSpPr>
          <p:spPr bwMode="auto">
            <a:xfrm>
              <a:off x="4784397" y="5183843"/>
              <a:ext cx="55237" cy="50532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7" name="Rectangle 358"/>
            <p:cNvSpPr>
              <a:spLocks noChangeArrowheads="1"/>
            </p:cNvSpPr>
            <p:nvPr/>
          </p:nvSpPr>
          <p:spPr bwMode="auto">
            <a:xfrm>
              <a:off x="4784397" y="5183843"/>
              <a:ext cx="55237" cy="505322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8" name="Rectangle 359"/>
            <p:cNvSpPr>
              <a:spLocks noChangeArrowheads="1"/>
            </p:cNvSpPr>
            <p:nvPr/>
          </p:nvSpPr>
          <p:spPr bwMode="auto">
            <a:xfrm>
              <a:off x="4849864" y="4128171"/>
              <a:ext cx="45008" cy="105567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9" name="Rectangle 360"/>
            <p:cNvSpPr>
              <a:spLocks noChangeArrowheads="1"/>
            </p:cNvSpPr>
            <p:nvPr/>
          </p:nvSpPr>
          <p:spPr bwMode="auto">
            <a:xfrm>
              <a:off x="4849864" y="4128171"/>
              <a:ext cx="45008" cy="1055672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0" name="Rectangle 361"/>
            <p:cNvSpPr>
              <a:spLocks noChangeArrowheads="1"/>
            </p:cNvSpPr>
            <p:nvPr/>
          </p:nvSpPr>
          <p:spPr bwMode="auto">
            <a:xfrm>
              <a:off x="4905101" y="5047089"/>
              <a:ext cx="55237" cy="13675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1" name="Rectangle 362"/>
            <p:cNvSpPr>
              <a:spLocks noChangeArrowheads="1"/>
            </p:cNvSpPr>
            <p:nvPr/>
          </p:nvSpPr>
          <p:spPr bwMode="auto">
            <a:xfrm>
              <a:off x="4905101" y="5047089"/>
              <a:ext cx="55237" cy="136754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2" name="Rectangle 363"/>
            <p:cNvSpPr>
              <a:spLocks noChangeArrowheads="1"/>
            </p:cNvSpPr>
            <p:nvPr/>
          </p:nvSpPr>
          <p:spPr bwMode="auto">
            <a:xfrm>
              <a:off x="4970568" y="5108795"/>
              <a:ext cx="45008" cy="750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3" name="Rectangle 364"/>
            <p:cNvSpPr>
              <a:spLocks noChangeArrowheads="1"/>
            </p:cNvSpPr>
            <p:nvPr/>
          </p:nvSpPr>
          <p:spPr bwMode="auto">
            <a:xfrm>
              <a:off x="4970568" y="5108795"/>
              <a:ext cx="45008" cy="7504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4" name="Rectangle 365"/>
            <p:cNvSpPr>
              <a:spLocks noChangeArrowheads="1"/>
            </p:cNvSpPr>
            <p:nvPr/>
          </p:nvSpPr>
          <p:spPr bwMode="auto">
            <a:xfrm>
              <a:off x="5025805" y="5183843"/>
              <a:ext cx="55237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5" name="Rectangle 366"/>
            <p:cNvSpPr>
              <a:spLocks noChangeArrowheads="1"/>
            </p:cNvSpPr>
            <p:nvPr/>
          </p:nvSpPr>
          <p:spPr bwMode="auto">
            <a:xfrm>
              <a:off x="5025805" y="5183843"/>
              <a:ext cx="55237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6" name="Rectangle 367"/>
            <p:cNvSpPr>
              <a:spLocks noChangeArrowheads="1"/>
            </p:cNvSpPr>
            <p:nvPr/>
          </p:nvSpPr>
          <p:spPr bwMode="auto">
            <a:xfrm>
              <a:off x="5089226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7" name="Rectangle 368"/>
            <p:cNvSpPr>
              <a:spLocks noChangeArrowheads="1"/>
            </p:cNvSpPr>
            <p:nvPr/>
          </p:nvSpPr>
          <p:spPr bwMode="auto">
            <a:xfrm>
              <a:off x="5089226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8" name="Rectangle 369"/>
            <p:cNvSpPr>
              <a:spLocks noChangeArrowheads="1"/>
            </p:cNvSpPr>
            <p:nvPr/>
          </p:nvSpPr>
          <p:spPr bwMode="auto">
            <a:xfrm>
              <a:off x="5144463" y="5183843"/>
              <a:ext cx="57283" cy="900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9" name="Rectangle 370"/>
            <p:cNvSpPr>
              <a:spLocks noChangeArrowheads="1"/>
            </p:cNvSpPr>
            <p:nvPr/>
          </p:nvSpPr>
          <p:spPr bwMode="auto">
            <a:xfrm>
              <a:off x="5144463" y="5183843"/>
              <a:ext cx="57283" cy="90057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" name="Rectangle 371"/>
            <p:cNvSpPr>
              <a:spLocks noChangeArrowheads="1"/>
            </p:cNvSpPr>
            <p:nvPr/>
          </p:nvSpPr>
          <p:spPr bwMode="auto">
            <a:xfrm>
              <a:off x="5209930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1" name="Rectangle 372"/>
            <p:cNvSpPr>
              <a:spLocks noChangeArrowheads="1"/>
            </p:cNvSpPr>
            <p:nvPr/>
          </p:nvSpPr>
          <p:spPr bwMode="auto">
            <a:xfrm>
              <a:off x="5209930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2" name="Rectangle 373"/>
            <p:cNvSpPr>
              <a:spLocks noChangeArrowheads="1"/>
            </p:cNvSpPr>
            <p:nvPr/>
          </p:nvSpPr>
          <p:spPr bwMode="auto">
            <a:xfrm>
              <a:off x="5265167" y="5183843"/>
              <a:ext cx="55237" cy="12007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3" name="Rectangle 374"/>
            <p:cNvSpPr>
              <a:spLocks noChangeArrowheads="1"/>
            </p:cNvSpPr>
            <p:nvPr/>
          </p:nvSpPr>
          <p:spPr bwMode="auto">
            <a:xfrm>
              <a:off x="5265167" y="5183843"/>
              <a:ext cx="55237" cy="120076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4" name="Rectangle 375"/>
            <p:cNvSpPr>
              <a:spLocks noChangeArrowheads="1"/>
            </p:cNvSpPr>
            <p:nvPr/>
          </p:nvSpPr>
          <p:spPr bwMode="auto">
            <a:xfrm>
              <a:off x="5330633" y="5183843"/>
              <a:ext cx="47054" cy="10506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5" name="Rectangle 376"/>
            <p:cNvSpPr>
              <a:spLocks noChangeArrowheads="1"/>
            </p:cNvSpPr>
            <p:nvPr/>
          </p:nvSpPr>
          <p:spPr bwMode="auto">
            <a:xfrm>
              <a:off x="5330633" y="5183843"/>
              <a:ext cx="47054" cy="105067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6" name="Rectangle 377"/>
            <p:cNvSpPr>
              <a:spLocks noChangeArrowheads="1"/>
            </p:cNvSpPr>
            <p:nvPr/>
          </p:nvSpPr>
          <p:spPr bwMode="auto">
            <a:xfrm>
              <a:off x="5385871" y="5183843"/>
              <a:ext cx="55237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7" name="Rectangle 378"/>
            <p:cNvSpPr>
              <a:spLocks noChangeArrowheads="1"/>
            </p:cNvSpPr>
            <p:nvPr/>
          </p:nvSpPr>
          <p:spPr bwMode="auto">
            <a:xfrm>
              <a:off x="5385871" y="5183843"/>
              <a:ext cx="55237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8" name="Rectangle 379"/>
            <p:cNvSpPr>
              <a:spLocks noChangeArrowheads="1"/>
            </p:cNvSpPr>
            <p:nvPr/>
          </p:nvSpPr>
          <p:spPr bwMode="auto">
            <a:xfrm>
              <a:off x="5451337" y="5183843"/>
              <a:ext cx="45008" cy="12007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9" name="Rectangle 380"/>
            <p:cNvSpPr>
              <a:spLocks noChangeArrowheads="1"/>
            </p:cNvSpPr>
            <p:nvPr/>
          </p:nvSpPr>
          <p:spPr bwMode="auto">
            <a:xfrm>
              <a:off x="5451337" y="5183843"/>
              <a:ext cx="45008" cy="120076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0" name="Rectangle 381"/>
            <p:cNvSpPr>
              <a:spLocks noChangeArrowheads="1"/>
            </p:cNvSpPr>
            <p:nvPr/>
          </p:nvSpPr>
          <p:spPr bwMode="auto">
            <a:xfrm>
              <a:off x="5506575" y="5032080"/>
              <a:ext cx="55237" cy="15176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1" name="Rectangle 382"/>
            <p:cNvSpPr>
              <a:spLocks noChangeArrowheads="1"/>
            </p:cNvSpPr>
            <p:nvPr/>
          </p:nvSpPr>
          <p:spPr bwMode="auto">
            <a:xfrm>
              <a:off x="5506575" y="5032080"/>
              <a:ext cx="55237" cy="151763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2" name="Rectangle 383"/>
            <p:cNvSpPr>
              <a:spLocks noChangeArrowheads="1"/>
            </p:cNvSpPr>
            <p:nvPr/>
          </p:nvSpPr>
          <p:spPr bwMode="auto">
            <a:xfrm>
              <a:off x="5569996" y="5183843"/>
              <a:ext cx="47054" cy="750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3" name="Rectangle 384"/>
            <p:cNvSpPr>
              <a:spLocks noChangeArrowheads="1"/>
            </p:cNvSpPr>
            <p:nvPr/>
          </p:nvSpPr>
          <p:spPr bwMode="auto">
            <a:xfrm>
              <a:off x="5569996" y="5183843"/>
              <a:ext cx="47054" cy="7504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4" name="Rectangle 385"/>
            <p:cNvSpPr>
              <a:spLocks noChangeArrowheads="1"/>
            </p:cNvSpPr>
            <p:nvPr/>
          </p:nvSpPr>
          <p:spPr bwMode="auto">
            <a:xfrm>
              <a:off x="5635462" y="5123805"/>
              <a:ext cx="47054" cy="6003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" name="Rectangle 386"/>
            <p:cNvSpPr>
              <a:spLocks noChangeArrowheads="1"/>
            </p:cNvSpPr>
            <p:nvPr/>
          </p:nvSpPr>
          <p:spPr bwMode="auto">
            <a:xfrm>
              <a:off x="5635462" y="5123805"/>
              <a:ext cx="47054" cy="6003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" name="Rectangle 387"/>
            <p:cNvSpPr>
              <a:spLocks noChangeArrowheads="1"/>
            </p:cNvSpPr>
            <p:nvPr/>
          </p:nvSpPr>
          <p:spPr bwMode="auto">
            <a:xfrm>
              <a:off x="5690699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7" name="Rectangle 388"/>
            <p:cNvSpPr>
              <a:spLocks noChangeArrowheads="1"/>
            </p:cNvSpPr>
            <p:nvPr/>
          </p:nvSpPr>
          <p:spPr bwMode="auto">
            <a:xfrm>
              <a:off x="5690699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8" name="Rectangle 389"/>
            <p:cNvSpPr>
              <a:spLocks noChangeArrowheads="1"/>
            </p:cNvSpPr>
            <p:nvPr/>
          </p:nvSpPr>
          <p:spPr bwMode="auto">
            <a:xfrm>
              <a:off x="5756166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9" name="Rectangle 390"/>
            <p:cNvSpPr>
              <a:spLocks noChangeArrowheads="1"/>
            </p:cNvSpPr>
            <p:nvPr/>
          </p:nvSpPr>
          <p:spPr bwMode="auto">
            <a:xfrm>
              <a:off x="5756166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0" name="Rectangle 391"/>
            <p:cNvSpPr>
              <a:spLocks noChangeArrowheads="1"/>
            </p:cNvSpPr>
            <p:nvPr/>
          </p:nvSpPr>
          <p:spPr bwMode="auto">
            <a:xfrm>
              <a:off x="5811403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1" name="Rectangle 392"/>
            <p:cNvSpPr>
              <a:spLocks noChangeArrowheads="1"/>
            </p:cNvSpPr>
            <p:nvPr/>
          </p:nvSpPr>
          <p:spPr bwMode="auto">
            <a:xfrm>
              <a:off x="5811403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2" name="Rectangle 393"/>
            <p:cNvSpPr>
              <a:spLocks noChangeArrowheads="1"/>
            </p:cNvSpPr>
            <p:nvPr/>
          </p:nvSpPr>
          <p:spPr bwMode="auto">
            <a:xfrm>
              <a:off x="5876870" y="5183843"/>
              <a:ext cx="45008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3" name="Rectangle 394"/>
            <p:cNvSpPr>
              <a:spLocks noChangeArrowheads="1"/>
            </p:cNvSpPr>
            <p:nvPr/>
          </p:nvSpPr>
          <p:spPr bwMode="auto">
            <a:xfrm>
              <a:off x="5876870" y="5183843"/>
              <a:ext cx="45008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4" name="Rectangle 395"/>
            <p:cNvSpPr>
              <a:spLocks noChangeArrowheads="1"/>
            </p:cNvSpPr>
            <p:nvPr/>
          </p:nvSpPr>
          <p:spPr bwMode="auto">
            <a:xfrm>
              <a:off x="5932107" y="5183843"/>
              <a:ext cx="45008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5" name="Rectangle 396"/>
            <p:cNvSpPr>
              <a:spLocks noChangeArrowheads="1"/>
            </p:cNvSpPr>
            <p:nvPr/>
          </p:nvSpPr>
          <p:spPr bwMode="auto">
            <a:xfrm>
              <a:off x="5932107" y="5183843"/>
              <a:ext cx="45008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6" name="Rectangle 397"/>
            <p:cNvSpPr>
              <a:spLocks noChangeArrowheads="1"/>
            </p:cNvSpPr>
            <p:nvPr/>
          </p:nvSpPr>
          <p:spPr bwMode="auto">
            <a:xfrm>
              <a:off x="5997574" y="5175504"/>
              <a:ext cx="45008" cy="833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7" name="Rectangle 398"/>
            <p:cNvSpPr>
              <a:spLocks noChangeArrowheads="1"/>
            </p:cNvSpPr>
            <p:nvPr/>
          </p:nvSpPr>
          <p:spPr bwMode="auto">
            <a:xfrm>
              <a:off x="5997574" y="5175504"/>
              <a:ext cx="45008" cy="8339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8" name="Rectangle 399"/>
            <p:cNvSpPr>
              <a:spLocks noChangeArrowheads="1"/>
            </p:cNvSpPr>
            <p:nvPr/>
          </p:nvSpPr>
          <p:spPr bwMode="auto">
            <a:xfrm>
              <a:off x="6052811" y="5183843"/>
              <a:ext cx="45008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9" name="Rectangle 400"/>
            <p:cNvSpPr>
              <a:spLocks noChangeArrowheads="1"/>
            </p:cNvSpPr>
            <p:nvPr/>
          </p:nvSpPr>
          <p:spPr bwMode="auto">
            <a:xfrm>
              <a:off x="6052811" y="5183843"/>
              <a:ext cx="45008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0" name="Rectangle 401"/>
            <p:cNvSpPr>
              <a:spLocks noChangeArrowheads="1"/>
            </p:cNvSpPr>
            <p:nvPr/>
          </p:nvSpPr>
          <p:spPr bwMode="auto">
            <a:xfrm>
              <a:off x="6116232" y="5183843"/>
              <a:ext cx="47054" cy="1350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1" name="Rectangle 402"/>
            <p:cNvSpPr>
              <a:spLocks noChangeArrowheads="1"/>
            </p:cNvSpPr>
            <p:nvPr/>
          </p:nvSpPr>
          <p:spPr bwMode="auto">
            <a:xfrm>
              <a:off x="6116232" y="5183843"/>
              <a:ext cx="47054" cy="135086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2" name="Rectangle 403"/>
            <p:cNvSpPr>
              <a:spLocks noChangeArrowheads="1"/>
            </p:cNvSpPr>
            <p:nvPr/>
          </p:nvSpPr>
          <p:spPr bwMode="auto">
            <a:xfrm>
              <a:off x="6171469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3" name="Rectangle 404"/>
            <p:cNvSpPr>
              <a:spLocks noChangeArrowheads="1"/>
            </p:cNvSpPr>
            <p:nvPr/>
          </p:nvSpPr>
          <p:spPr bwMode="auto">
            <a:xfrm>
              <a:off x="6171469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Rectangle 406"/>
            <p:cNvSpPr>
              <a:spLocks noChangeArrowheads="1"/>
            </p:cNvSpPr>
            <p:nvPr/>
          </p:nvSpPr>
          <p:spPr bwMode="auto">
            <a:xfrm>
              <a:off x="6236932" y="5183841"/>
              <a:ext cx="47055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Rectangle 407"/>
            <p:cNvSpPr>
              <a:spLocks noChangeArrowheads="1"/>
            </p:cNvSpPr>
            <p:nvPr/>
          </p:nvSpPr>
          <p:spPr bwMode="auto">
            <a:xfrm>
              <a:off x="6236932" y="5183841"/>
              <a:ext cx="47055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Rectangle 408"/>
            <p:cNvSpPr>
              <a:spLocks noChangeArrowheads="1"/>
            </p:cNvSpPr>
            <p:nvPr/>
          </p:nvSpPr>
          <p:spPr bwMode="auto">
            <a:xfrm>
              <a:off x="6292170" y="5183841"/>
              <a:ext cx="47055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Rectangle 409"/>
            <p:cNvSpPr>
              <a:spLocks noChangeArrowheads="1"/>
            </p:cNvSpPr>
            <p:nvPr/>
          </p:nvSpPr>
          <p:spPr bwMode="auto">
            <a:xfrm>
              <a:off x="6292170" y="5183841"/>
              <a:ext cx="47055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Rectangle 410"/>
            <p:cNvSpPr>
              <a:spLocks noChangeArrowheads="1"/>
            </p:cNvSpPr>
            <p:nvPr/>
          </p:nvSpPr>
          <p:spPr bwMode="auto">
            <a:xfrm>
              <a:off x="6357636" y="5183841"/>
              <a:ext cx="47055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Rectangle 411"/>
            <p:cNvSpPr>
              <a:spLocks noChangeArrowheads="1"/>
            </p:cNvSpPr>
            <p:nvPr/>
          </p:nvSpPr>
          <p:spPr bwMode="auto">
            <a:xfrm>
              <a:off x="6357636" y="5183841"/>
              <a:ext cx="47055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Rectangle 412"/>
            <p:cNvSpPr>
              <a:spLocks noChangeArrowheads="1"/>
            </p:cNvSpPr>
            <p:nvPr/>
          </p:nvSpPr>
          <p:spPr bwMode="auto">
            <a:xfrm>
              <a:off x="6412873" y="5183841"/>
              <a:ext cx="47055" cy="4502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Rectangle 413"/>
            <p:cNvSpPr>
              <a:spLocks noChangeArrowheads="1"/>
            </p:cNvSpPr>
            <p:nvPr/>
          </p:nvSpPr>
          <p:spPr bwMode="auto">
            <a:xfrm>
              <a:off x="6412873" y="5183841"/>
              <a:ext cx="47055" cy="45029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Rectangle 414"/>
            <p:cNvSpPr>
              <a:spLocks noChangeArrowheads="1"/>
            </p:cNvSpPr>
            <p:nvPr/>
          </p:nvSpPr>
          <p:spPr bwMode="auto">
            <a:xfrm>
              <a:off x="6478340" y="5183841"/>
              <a:ext cx="45008" cy="2168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Rectangle 415"/>
            <p:cNvSpPr>
              <a:spLocks noChangeArrowheads="1"/>
            </p:cNvSpPr>
            <p:nvPr/>
          </p:nvSpPr>
          <p:spPr bwMode="auto">
            <a:xfrm>
              <a:off x="6478340" y="5183841"/>
              <a:ext cx="45008" cy="21681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Rectangle 416"/>
            <p:cNvSpPr>
              <a:spLocks noChangeArrowheads="1"/>
            </p:cNvSpPr>
            <p:nvPr/>
          </p:nvSpPr>
          <p:spPr bwMode="auto">
            <a:xfrm>
              <a:off x="6533578" y="5183841"/>
              <a:ext cx="45008" cy="104066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Rectangle 417"/>
            <p:cNvSpPr>
              <a:spLocks noChangeArrowheads="1"/>
            </p:cNvSpPr>
            <p:nvPr/>
          </p:nvSpPr>
          <p:spPr bwMode="auto">
            <a:xfrm>
              <a:off x="6533578" y="5183841"/>
              <a:ext cx="45008" cy="1040662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Rectangle 418"/>
            <p:cNvSpPr>
              <a:spLocks noChangeArrowheads="1"/>
            </p:cNvSpPr>
            <p:nvPr/>
          </p:nvSpPr>
          <p:spPr bwMode="auto">
            <a:xfrm>
              <a:off x="6596998" y="5183841"/>
              <a:ext cx="47055" cy="13792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Rectangle 419"/>
            <p:cNvSpPr>
              <a:spLocks noChangeArrowheads="1"/>
            </p:cNvSpPr>
            <p:nvPr/>
          </p:nvSpPr>
          <p:spPr bwMode="auto">
            <a:xfrm>
              <a:off x="6596998" y="5183841"/>
              <a:ext cx="47055" cy="1379211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Rectangle 420"/>
            <p:cNvSpPr>
              <a:spLocks noChangeArrowheads="1"/>
            </p:cNvSpPr>
            <p:nvPr/>
          </p:nvSpPr>
          <p:spPr bwMode="auto">
            <a:xfrm>
              <a:off x="6654281" y="5183841"/>
              <a:ext cx="45008" cy="2168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421"/>
            <p:cNvSpPr>
              <a:spLocks noChangeArrowheads="1"/>
            </p:cNvSpPr>
            <p:nvPr/>
          </p:nvSpPr>
          <p:spPr bwMode="auto">
            <a:xfrm>
              <a:off x="6654281" y="5183841"/>
              <a:ext cx="45008" cy="21681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Rectangle 422"/>
            <p:cNvSpPr>
              <a:spLocks noChangeArrowheads="1"/>
            </p:cNvSpPr>
            <p:nvPr/>
          </p:nvSpPr>
          <p:spPr bwMode="auto">
            <a:xfrm>
              <a:off x="6717702" y="5138812"/>
              <a:ext cx="47055" cy="4502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Rectangle 423"/>
            <p:cNvSpPr>
              <a:spLocks noChangeArrowheads="1"/>
            </p:cNvSpPr>
            <p:nvPr/>
          </p:nvSpPr>
          <p:spPr bwMode="auto">
            <a:xfrm>
              <a:off x="6717702" y="5138812"/>
              <a:ext cx="47055" cy="45029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Rectangle 424"/>
            <p:cNvSpPr>
              <a:spLocks noChangeArrowheads="1"/>
            </p:cNvSpPr>
            <p:nvPr/>
          </p:nvSpPr>
          <p:spPr bwMode="auto">
            <a:xfrm>
              <a:off x="6772939" y="5183841"/>
              <a:ext cx="47055" cy="667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Rectangle 425"/>
            <p:cNvSpPr>
              <a:spLocks noChangeArrowheads="1"/>
            </p:cNvSpPr>
            <p:nvPr/>
          </p:nvSpPr>
          <p:spPr bwMode="auto">
            <a:xfrm>
              <a:off x="6772939" y="5183841"/>
              <a:ext cx="47055" cy="6671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Rectangle 426"/>
            <p:cNvSpPr>
              <a:spLocks noChangeArrowheads="1"/>
            </p:cNvSpPr>
            <p:nvPr/>
          </p:nvSpPr>
          <p:spPr bwMode="auto">
            <a:xfrm>
              <a:off x="6838405" y="4745228"/>
              <a:ext cx="47055" cy="43861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Rectangle 427"/>
            <p:cNvSpPr>
              <a:spLocks noChangeArrowheads="1"/>
            </p:cNvSpPr>
            <p:nvPr/>
          </p:nvSpPr>
          <p:spPr bwMode="auto">
            <a:xfrm>
              <a:off x="6838405" y="4745228"/>
              <a:ext cx="47055" cy="438613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Line 428"/>
            <p:cNvSpPr>
              <a:spLocks noChangeShapeType="1"/>
            </p:cNvSpPr>
            <p:nvPr/>
          </p:nvSpPr>
          <p:spPr bwMode="auto">
            <a:xfrm>
              <a:off x="2646503" y="5183841"/>
              <a:ext cx="4822019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2" name="Rectangle 429"/>
          <p:cNvSpPr>
            <a:spLocks noChangeArrowheads="1"/>
          </p:cNvSpPr>
          <p:nvPr/>
        </p:nvSpPr>
        <p:spPr bwMode="auto">
          <a:xfrm>
            <a:off x="4759227" y="6628599"/>
            <a:ext cx="67326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parameter</a:t>
            </a:r>
            <a:endParaRPr kumimoji="0" lang="en-US" sz="1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430"/>
          <p:cNvSpPr>
            <a:spLocks noChangeArrowheads="1"/>
          </p:cNvSpPr>
          <p:nvPr/>
        </p:nvSpPr>
        <p:spPr bwMode="auto">
          <a:xfrm>
            <a:off x="3812514" y="4272440"/>
            <a:ext cx="235160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conditional [minus prior] expectation</a:t>
            </a:r>
            <a:endParaRPr kumimoji="0" lang="en-US" sz="1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5" name="Line 283"/>
          <p:cNvSpPr>
            <a:spLocks noChangeShapeType="1"/>
          </p:cNvSpPr>
          <p:nvPr/>
        </p:nvSpPr>
        <p:spPr bwMode="auto">
          <a:xfrm>
            <a:off x="2570339" y="6519511"/>
            <a:ext cx="4822020" cy="1366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7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7656" y="3417083"/>
            <a:ext cx="8229600" cy="1143000"/>
          </a:xfrm>
        </p:spPr>
        <p:txBody>
          <a:bodyPr/>
          <a:lstStyle/>
          <a:p>
            <a:r>
              <a:rPr lang="en-IE" sz="3200" dirty="0" smtClean="0"/>
              <a:t>Coherence for free!</a:t>
            </a:r>
            <a:br>
              <a:rPr lang="en-IE" sz="3200" dirty="0" smtClean="0"/>
            </a:br>
            <a:r>
              <a:rPr lang="en-IE" sz="3200" dirty="0"/>
              <a:t/>
            </a:r>
            <a:br>
              <a:rPr lang="en-IE" sz="3200" dirty="0"/>
            </a:br>
            <a:r>
              <a:rPr lang="en-IE" sz="3200" dirty="0" smtClean="0"/>
              <a:t/>
            </a:r>
            <a:br>
              <a:rPr lang="en-IE" sz="3200" dirty="0" smtClean="0"/>
            </a:br>
            <a:r>
              <a:rPr lang="en-IE" sz="3200" dirty="0" smtClean="0"/>
              <a:t>				</a:t>
            </a:r>
            <a:r>
              <a:rPr lang="en-IE" sz="2400" dirty="0" smtClean="0"/>
              <a:t>(derivatives of the data features 				also recapitulated in the models)</a:t>
            </a:r>
            <a:br>
              <a:rPr lang="en-IE" sz="2400" dirty="0" smtClean="0"/>
            </a:br>
            <a:r>
              <a:rPr lang="en-IE" sz="2400" dirty="0"/>
              <a:t/>
            </a:r>
            <a:br>
              <a:rPr lang="en-IE" sz="2400" dirty="0"/>
            </a:br>
            <a:r>
              <a:rPr lang="en-IE" sz="2400" dirty="0" smtClean="0"/>
              <a:t/>
            </a:r>
            <a:br>
              <a:rPr lang="en-IE" sz="2400" dirty="0" smtClean="0"/>
            </a:br>
            <a:r>
              <a:rPr lang="en-IE" sz="2400" dirty="0" smtClean="0"/>
              <a:t/>
            </a:r>
            <a:br>
              <a:rPr lang="en-IE" sz="2400" dirty="0" smtClean="0"/>
            </a:br>
            <a:r>
              <a:rPr lang="en-IE" sz="2400" dirty="0"/>
              <a:t/>
            </a:r>
            <a:br>
              <a:rPr lang="en-IE" sz="2400" dirty="0"/>
            </a:br>
            <a:r>
              <a:rPr lang="en-IE" sz="2400" dirty="0" smtClean="0"/>
              <a:t/>
            </a:r>
            <a:br>
              <a:rPr lang="en-IE" sz="2400" dirty="0" smtClean="0"/>
            </a:br>
            <a:r>
              <a:rPr lang="en-IE" sz="2400" dirty="0"/>
              <a:t/>
            </a:r>
            <a:br>
              <a:rPr lang="en-IE" sz="2400" dirty="0"/>
            </a:br>
            <a:r>
              <a:rPr lang="en-IE" sz="2400" dirty="0" smtClean="0"/>
              <a:t>			</a:t>
            </a:r>
            <a:br>
              <a:rPr lang="en-IE" sz="2400" dirty="0" smtClean="0"/>
            </a:br>
            <a:r>
              <a:rPr lang="en-IE" sz="2400" dirty="0"/>
              <a:t>	</a:t>
            </a:r>
            <a:r>
              <a:rPr lang="en-IE" sz="2400" dirty="0" smtClean="0"/>
              <a:t>			</a:t>
            </a:r>
            <a:r>
              <a:rPr lang="en-IE" sz="2400" i="1" dirty="0" smtClean="0"/>
              <a:t>*(</a:t>
            </a:r>
            <a:r>
              <a:rPr lang="en-IE" sz="2400" i="1" dirty="0"/>
              <a:t>Co</a:t>
            </a:r>
            <a:r>
              <a:rPr lang="en-IE" sz="2400" i="1" dirty="0" smtClean="0"/>
              <a:t>mplex Conjugate)</a:t>
            </a:r>
            <a:br>
              <a:rPr lang="en-IE" sz="2400" i="1" dirty="0" smtClean="0"/>
            </a:br>
            <a:r>
              <a:rPr lang="en-IE" sz="2400" i="1" dirty="0"/>
              <a:t/>
            </a:r>
            <a:br>
              <a:rPr lang="en-IE" sz="2400" i="1" dirty="0"/>
            </a:br>
            <a:r>
              <a:rPr lang="en-IE" sz="2400" dirty="0" smtClean="0"/>
              <a:t/>
            </a:r>
            <a:br>
              <a:rPr lang="en-IE" sz="2400" dirty="0" smtClean="0"/>
            </a:br>
            <a:r>
              <a:rPr lang="en-IE" sz="2400" dirty="0"/>
              <a:t/>
            </a:r>
            <a:br>
              <a:rPr lang="en-IE" sz="2400" dirty="0"/>
            </a:br>
            <a:r>
              <a:rPr lang="en-IE" sz="2400" dirty="0" smtClean="0"/>
              <a:t/>
            </a:r>
            <a:br>
              <a:rPr lang="en-IE" sz="2400" dirty="0" smtClean="0"/>
            </a:br>
            <a:endParaRPr lang="en-IE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8" t="4481" r="61838" b="7823"/>
          <a:stretch/>
        </p:blipFill>
        <p:spPr>
          <a:xfrm>
            <a:off x="309094" y="1378904"/>
            <a:ext cx="3245476" cy="5197612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928056" y="3541690"/>
                <a:ext cx="4906851" cy="15416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𝐶𝑜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charset="0"/>
                                </a:rPr>
                                <m:t>12</m:t>
                              </m:r>
                            </m:e>
                            <m:sub/>
                          </m:sSub>
                        </m:sub>
                      </m:sSub>
                      <m:r>
                        <a:rPr lang="en-US" sz="32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3200" b="0" i="1" smtClean="0">
                              <a:latin typeface="Cambria Math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3200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charset="0"/>
                                    </a:rPr>
                                    <m:t>|</m:t>
                                  </m:r>
                                  <m:r>
                                    <a:rPr lang="en-US" sz="3200" b="0" i="1" smtClean="0"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a:rPr lang="en-US" sz="3200" i="1">
                                      <a:latin typeface="Cambria Math" charset="0"/>
                                    </a:rPr>
                                    <m:t>𝐶𝑆𝐷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charset="0"/>
                                </a:rPr>
                                <m:t>𝐶𝑆𝐷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3200" i="1">
                                  <a:latin typeface="Cambria Math" charset="0"/>
                                </a:rPr>
                                <m:t>∗  </m:t>
                              </m:r>
                            </m:sup>
                          </m:sSubSup>
                          <m:r>
                            <a:rPr lang="en-US" sz="3200" b="0" i="1" smtClean="0">
                              <a:latin typeface="Cambria Math" charset="0"/>
                            </a:rPr>
                            <m:t>|</m:t>
                          </m:r>
                          <m:r>
                            <a:rPr lang="en-US" sz="3200" b="0" i="1" baseline="30000" smtClean="0">
                              <a:latin typeface="Cambria Math" charset="0"/>
                            </a:rPr>
                            <m:t>2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3200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a:rPr lang="en-US" sz="3200" i="1">
                                      <a:latin typeface="Cambria Math" charset="0"/>
                                    </a:rPr>
                                    <m:t>𝐶𝑆𝐷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charset="0"/>
                                </a:rPr>
                                <m:t>𝐶𝑆𝐷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3200" i="1">
                                  <a:latin typeface="Cambria Math" charset="0"/>
                                </a:rPr>
                                <m:t>  </m:t>
                              </m:r>
                            </m:sup>
                          </m:sSubSup>
                        </m:den>
                      </m:f>
                      <m:sSub>
                        <m:sSub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 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charset="0"/>
                            </a:rPr>
                            <m:t> </m:t>
                          </m:r>
                        </m:sub>
                      </m:sSub>
                      <m:r>
                        <a:rPr lang="en-US" sz="3200" i="1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IE" sz="3200" dirty="0"/>
              </a:p>
              <a:p>
                <a:endParaRPr lang="en-IE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8056" y="3541690"/>
                <a:ext cx="4906851" cy="154164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527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DCM for SSR/CSD Examples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10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16011" y="0"/>
            <a:ext cx="5084141" cy="1534686"/>
          </a:xfrm>
          <a:prstGeom prst="rect">
            <a:avLst/>
          </a:prstGeom>
        </p:spPr>
        <p:txBody>
          <a:bodyPr anchor="b">
            <a:normAutofit fontScale="85000" lnSpcReduction="20000"/>
          </a:bodyPr>
          <a:lstStyle/>
          <a:p>
            <a:r>
              <a:rPr lang="en-US" sz="3200" dirty="0">
                <a:latin typeface="+mn-lt"/>
              </a:rPr>
              <a:t>Connectivity changes underlying </a:t>
            </a:r>
            <a:endParaRPr lang="en-US" sz="3200" dirty="0" smtClean="0">
              <a:latin typeface="+mn-lt"/>
            </a:endParaRPr>
          </a:p>
          <a:p>
            <a:r>
              <a:rPr lang="en-US" sz="3200" dirty="0" smtClean="0">
                <a:latin typeface="+mn-lt"/>
              </a:rPr>
              <a:t>spectral </a:t>
            </a:r>
            <a:r>
              <a:rPr lang="en-US" sz="3200" dirty="0">
                <a:latin typeface="+mn-lt"/>
              </a:rPr>
              <a:t>EEG changes during </a:t>
            </a:r>
            <a:r>
              <a:rPr lang="en-US" sz="3200" dirty="0" err="1" smtClean="0">
                <a:latin typeface="+mn-lt"/>
              </a:rPr>
              <a:t>propofol</a:t>
            </a:r>
            <a:r>
              <a:rPr lang="en-US" sz="3200" dirty="0" smtClean="0">
                <a:latin typeface="+mn-lt"/>
              </a:rPr>
              <a:t>-induced loss </a:t>
            </a:r>
            <a:r>
              <a:rPr lang="en-US" sz="3200" dirty="0">
                <a:latin typeface="+mn-lt"/>
              </a:rPr>
              <a:t>of consciousness.</a:t>
            </a:r>
          </a:p>
        </p:txBody>
      </p:sp>
      <p:grpSp>
        <p:nvGrpSpPr>
          <p:cNvPr id="2" name="Group 40"/>
          <p:cNvGrpSpPr/>
          <p:nvPr/>
        </p:nvGrpSpPr>
        <p:grpSpPr>
          <a:xfrm>
            <a:off x="6869792" y="182109"/>
            <a:ext cx="1983922" cy="1516062"/>
            <a:chOff x="3705678" y="2097995"/>
            <a:chExt cx="3429000" cy="2571750"/>
          </a:xfrm>
        </p:grpSpPr>
        <p:pic>
          <p:nvPicPr>
            <p:cNvPr id="22" name="Picture 21" descr="blue_brain_2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05678" y="2097995"/>
              <a:ext cx="3429000" cy="2571750"/>
            </a:xfrm>
            <a:prstGeom prst="rect">
              <a:avLst/>
            </a:prstGeom>
            <a:effectLst>
              <a:outerShdw blurRad="165100" dist="50800" dir="7260000" sx="105000" sy="105000" algn="ctr" rotWithShape="0">
                <a:srgbClr val="000000">
                  <a:alpha val="52000"/>
                </a:srgbClr>
              </a:outerShdw>
            </a:effectLst>
          </p:spPr>
        </p:pic>
        <p:grpSp>
          <p:nvGrpSpPr>
            <p:cNvPr id="3" name="Group 18"/>
            <p:cNvGrpSpPr>
              <a:grpSpLocks/>
            </p:cNvGrpSpPr>
            <p:nvPr/>
          </p:nvGrpSpPr>
          <p:grpSpPr bwMode="auto">
            <a:xfrm>
              <a:off x="5129666" y="3153682"/>
              <a:ext cx="1085850" cy="838200"/>
              <a:chOff x="1924050" y="2657475"/>
              <a:chExt cx="904875" cy="695325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1924050" y="3096004"/>
                <a:ext cx="238125" cy="256796"/>
              </a:xfrm>
              <a:prstGeom prst="ellipse">
                <a:avLst/>
              </a:prstGeom>
              <a:solidFill>
                <a:schemeClr val="bg1">
                  <a:alpha val="65000"/>
                </a:schemeClr>
              </a:solidFill>
              <a:ln w="25400" cmpd="sng">
                <a:solidFill>
                  <a:schemeClr val="bg1">
                    <a:alpha val="7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2590800" y="2934025"/>
                <a:ext cx="238125" cy="256797"/>
              </a:xfrm>
              <a:prstGeom prst="ellipse">
                <a:avLst/>
              </a:prstGeom>
              <a:solidFill>
                <a:schemeClr val="bg1">
                  <a:alpha val="65000"/>
                </a:schemeClr>
              </a:solidFill>
              <a:ln w="25400" cmpd="sng">
                <a:solidFill>
                  <a:schemeClr val="bg1">
                    <a:alpha val="7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2400300" y="2657475"/>
                <a:ext cx="238125" cy="256797"/>
              </a:xfrm>
              <a:prstGeom prst="ellipse">
                <a:avLst/>
              </a:prstGeom>
              <a:solidFill>
                <a:schemeClr val="bg1">
                  <a:alpha val="65000"/>
                </a:schemeClr>
              </a:solidFill>
              <a:ln w="25400" cmpd="sng">
                <a:solidFill>
                  <a:schemeClr val="bg1">
                    <a:alpha val="7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cxnSp>
            <p:nvCxnSpPr>
              <p:cNvPr id="30" name="Straight Arrow Connector 29"/>
              <p:cNvCxnSpPr>
                <a:stCxn id="29" idx="3"/>
                <a:endCxn id="27" idx="7"/>
              </p:cNvCxnSpPr>
              <p:nvPr/>
            </p:nvCxnSpPr>
            <p:spPr>
              <a:xfrm rot="5400000">
                <a:off x="2153497" y="2851680"/>
                <a:ext cx="255479" cy="306917"/>
              </a:xfrm>
              <a:prstGeom prst="straightConnector1">
                <a:avLst/>
              </a:prstGeom>
              <a:ln w="25400" cmpd="sng">
                <a:solidFill>
                  <a:schemeClr val="bg1">
                    <a:alpha val="73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>
                <a:stCxn id="28" idx="3"/>
              </p:cNvCxnSpPr>
              <p:nvPr/>
            </p:nvCxnSpPr>
            <p:spPr>
              <a:xfrm rot="5400000">
                <a:off x="2398403" y="2964028"/>
                <a:ext cx="38191" cy="415396"/>
              </a:xfrm>
              <a:prstGeom prst="straightConnector1">
                <a:avLst/>
              </a:prstGeom>
              <a:ln w="25400" cmpd="sng">
                <a:solidFill>
                  <a:schemeClr val="bg1">
                    <a:alpha val="73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>
                <a:stCxn id="28" idx="7"/>
              </p:cNvCxnSpPr>
              <p:nvPr/>
            </p:nvCxnSpPr>
            <p:spPr>
              <a:xfrm rot="16200000" flipV="1">
                <a:off x="2636212" y="2812581"/>
                <a:ext cx="189634" cy="127000"/>
              </a:xfrm>
              <a:prstGeom prst="straightConnector1">
                <a:avLst/>
              </a:prstGeom>
              <a:ln w="25400" cmpd="sng">
                <a:solidFill>
                  <a:schemeClr val="bg1">
                    <a:alpha val="73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Straight Arrow Connector 37"/>
            <p:cNvCxnSpPr/>
            <p:nvPr/>
          </p:nvCxnSpPr>
          <p:spPr>
            <a:xfrm rot="5400000" flipH="1" flipV="1">
              <a:off x="5301343" y="3305628"/>
              <a:ext cx="319314" cy="31205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5471886" y="3831772"/>
              <a:ext cx="529771" cy="7257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rot="10800000">
              <a:off x="6203270" y="3622449"/>
              <a:ext cx="422504" cy="6122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10"/>
          <p:cNvSpPr txBox="1">
            <a:spLocks noChangeArrowheads="1"/>
          </p:cNvSpPr>
          <p:nvPr/>
        </p:nvSpPr>
        <p:spPr bwMode="auto">
          <a:xfrm>
            <a:off x="165100" y="1687830"/>
            <a:ext cx="426901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Wake</a:t>
            </a:r>
          </a:p>
          <a:p>
            <a:r>
              <a:rPr lang="en-US" dirty="0" smtClean="0">
                <a:solidFill>
                  <a:srgbClr val="150CCA"/>
                </a:solidFill>
                <a:latin typeface="Calibri" pitchFamily="34" charset="0"/>
              </a:rPr>
              <a:t>Mild Sedation: Responsive to command</a:t>
            </a:r>
          </a:p>
          <a:p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Deep Sedation: Loss of Consciousness</a:t>
            </a:r>
            <a:endParaRPr 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15716" name="Picture 4" descr="http://www.dralansidi.co.uk/Images/Images%20by%20Page/Sedation%20Options/iv%20sedatio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5" y="2843212"/>
            <a:ext cx="2619375" cy="2343151"/>
          </a:xfrm>
          <a:prstGeom prst="rect">
            <a:avLst/>
          </a:prstGeom>
          <a:noFill/>
        </p:spPr>
      </p:pic>
      <p:sp>
        <p:nvSpPr>
          <p:cNvPr id="46" name="TextBox 45"/>
          <p:cNvSpPr txBox="1"/>
          <p:nvPr/>
        </p:nvSpPr>
        <p:spPr>
          <a:xfrm>
            <a:off x="100499" y="6501488"/>
            <a:ext cx="90435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Boly, Moran, Murphy,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</a:rPr>
              <a:t>Boveroux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, Bruno,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</a:rPr>
              <a:t>Noirhomme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</a:rPr>
              <a:t>Ledoux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</a:rPr>
              <a:t>Bonhomme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</a:rPr>
              <a:t>Brichant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</a:rPr>
              <a:t>Tononi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</a:rPr>
              <a:t>Laureys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</a:rPr>
              <a:t>Friston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, J Neuroscience, 2012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51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0"/>
            <a:ext cx="9099550" cy="7366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latin typeface="+mn-lt"/>
              </a:rPr>
              <a:t>Propofol</a:t>
            </a:r>
            <a:r>
              <a:rPr lang="en-US" sz="2800" dirty="0" smtClean="0">
                <a:latin typeface="+mn-lt"/>
              </a:rPr>
              <a:t>-induced loss </a:t>
            </a:r>
            <a:r>
              <a:rPr lang="en-US" sz="2800" dirty="0">
                <a:latin typeface="+mn-lt"/>
              </a:rPr>
              <a:t>of consciousness</a:t>
            </a:r>
            <a:endParaRPr lang="en-GB" sz="2800" dirty="0">
              <a:solidFill>
                <a:schemeClr val="tx2"/>
              </a:solidFill>
              <a:latin typeface="+mn-lt"/>
              <a:cs typeface="Arial" pitchFamily="34" charset="0"/>
            </a:endParaRPr>
          </a:p>
        </p:txBody>
      </p:sp>
      <p:sp>
        <p:nvSpPr>
          <p:cNvPr id="43" name="TextBox 10"/>
          <p:cNvSpPr txBox="1">
            <a:spLocks noChangeArrowheads="1"/>
          </p:cNvSpPr>
          <p:nvPr/>
        </p:nvSpPr>
        <p:spPr bwMode="auto">
          <a:xfrm>
            <a:off x="165099" y="1504950"/>
            <a:ext cx="438512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alibri" pitchFamily="34" charset="0"/>
              </a:rPr>
              <a:t>Wake</a:t>
            </a:r>
          </a:p>
          <a:p>
            <a:r>
              <a:rPr lang="en-US" dirty="0">
                <a:solidFill>
                  <a:srgbClr val="150CCA"/>
                </a:solidFill>
                <a:latin typeface="Calibri" pitchFamily="34" charset="0"/>
              </a:rPr>
              <a:t>Mild </a:t>
            </a:r>
            <a:r>
              <a:rPr lang="en-US" dirty="0" smtClean="0">
                <a:solidFill>
                  <a:srgbClr val="150CCA"/>
                </a:solidFill>
                <a:latin typeface="Calibri" pitchFamily="34" charset="0"/>
              </a:rPr>
              <a:t>Sedation: Responsive to command</a:t>
            </a:r>
            <a:endParaRPr lang="en-US" dirty="0">
              <a:solidFill>
                <a:srgbClr val="150CCA"/>
              </a:solidFill>
              <a:latin typeface="Calibri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Deep 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Sedation: Loss of Consciousness</a:t>
            </a:r>
            <a:endParaRPr 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15716" name="Picture 4" descr="http://www.dralansidi.co.uk/Images/Images%20by%20Page/Sedation%20Options/iv%20sedatio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" y="2843212"/>
            <a:ext cx="2619375" cy="2343151"/>
          </a:xfrm>
          <a:prstGeom prst="rect">
            <a:avLst/>
          </a:prstGeom>
          <a:noFill/>
        </p:spPr>
      </p:pic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9791" y="2610174"/>
            <a:ext cx="3219009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extBox 11"/>
          <p:cNvSpPr txBox="1">
            <a:spLocks noChangeArrowheads="1"/>
          </p:cNvSpPr>
          <p:nvPr/>
        </p:nvSpPr>
        <p:spPr bwMode="auto">
          <a:xfrm>
            <a:off x="3211286" y="2957285"/>
            <a:ext cx="1143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Anterior </a:t>
            </a:r>
            <a:r>
              <a:rPr lang="en-US" dirty="0" smtClean="0">
                <a:latin typeface="Calibri" pitchFamily="34" charset="0"/>
              </a:rPr>
              <a:t>Cingulate/</a:t>
            </a:r>
            <a:r>
              <a:rPr lang="en-US" dirty="0" err="1" smtClean="0">
                <a:latin typeface="Calibri" pitchFamily="34" charset="0"/>
              </a:rPr>
              <a:t>mPFC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4" name="TextBox 12"/>
          <p:cNvSpPr txBox="1">
            <a:spLocks noChangeArrowheads="1"/>
          </p:cNvSpPr>
          <p:nvPr/>
        </p:nvSpPr>
        <p:spPr bwMode="auto">
          <a:xfrm>
            <a:off x="6727372" y="2558144"/>
            <a:ext cx="21462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Calibri" pitchFamily="34" charset="0"/>
              </a:rPr>
              <a:t>Precuneus</a:t>
            </a:r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/Posterior  </a:t>
            </a:r>
            <a:r>
              <a:rPr lang="en-US" dirty="0">
                <a:latin typeface="Calibri" pitchFamily="34" charset="0"/>
              </a:rPr>
              <a:t>Cingulate</a:t>
            </a:r>
          </a:p>
        </p:txBody>
      </p:sp>
    </p:spTree>
    <p:extLst>
      <p:ext uri="{BB962C8B-B14F-4D97-AF65-F5344CB8AC3E}">
        <p14:creationId xmlns:p14="http://schemas.microsoft.com/office/powerpoint/2010/main" val="359659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10"/>
          <p:cNvSpPr txBox="1">
            <a:spLocks noChangeArrowheads="1"/>
          </p:cNvSpPr>
          <p:nvPr/>
        </p:nvSpPr>
        <p:spPr bwMode="auto">
          <a:xfrm>
            <a:off x="188953" y="1163044"/>
            <a:ext cx="438512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alibri" pitchFamily="34" charset="0"/>
              </a:rPr>
              <a:t>Wake</a:t>
            </a:r>
          </a:p>
          <a:p>
            <a:r>
              <a:rPr lang="en-US" dirty="0">
                <a:solidFill>
                  <a:srgbClr val="150CCA"/>
                </a:solidFill>
                <a:latin typeface="Calibri" pitchFamily="34" charset="0"/>
              </a:rPr>
              <a:t>Mild </a:t>
            </a:r>
            <a:r>
              <a:rPr lang="en-US" dirty="0" smtClean="0">
                <a:solidFill>
                  <a:srgbClr val="150CCA"/>
                </a:solidFill>
                <a:latin typeface="Calibri" pitchFamily="34" charset="0"/>
              </a:rPr>
              <a:t>Sedation: Responsive to command</a:t>
            </a:r>
            <a:endParaRPr lang="en-US" dirty="0">
              <a:solidFill>
                <a:srgbClr val="150CCA"/>
              </a:solidFill>
              <a:latin typeface="Calibri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Deep 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Sedation: Loss of Consciousness</a:t>
            </a:r>
            <a:endParaRPr 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378075"/>
            <a:ext cx="241935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5" descr="Rear_IntraROI_Power_NEW_1D"/>
          <p:cNvPicPr>
            <a:picLocks noChangeAspect="1" noChangeArrowheads="1"/>
          </p:cNvPicPr>
          <p:nvPr/>
        </p:nvPicPr>
        <p:blipFill>
          <a:blip r:embed="rId3" cstate="print"/>
          <a:srcRect b="46013"/>
          <a:stretch>
            <a:fillRect/>
          </a:stretch>
        </p:blipFill>
        <p:spPr bwMode="auto">
          <a:xfrm>
            <a:off x="5410200" y="3962400"/>
            <a:ext cx="3656013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Line 7"/>
          <p:cNvSpPr>
            <a:spLocks noChangeShapeType="1"/>
          </p:cNvSpPr>
          <p:nvPr/>
        </p:nvSpPr>
        <p:spPr bwMode="auto">
          <a:xfrm flipV="1">
            <a:off x="3276600" y="2895600"/>
            <a:ext cx="838200" cy="990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2" name="Line 8"/>
          <p:cNvSpPr>
            <a:spLocks noChangeShapeType="1"/>
          </p:cNvSpPr>
          <p:nvPr/>
        </p:nvSpPr>
        <p:spPr bwMode="auto">
          <a:xfrm>
            <a:off x="4953000" y="2895600"/>
            <a:ext cx="1219200" cy="990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5" name="TextBox 4"/>
          <p:cNvSpPr txBox="1">
            <a:spLocks noChangeArrowheads="1"/>
          </p:cNvSpPr>
          <p:nvPr/>
        </p:nvSpPr>
        <p:spPr bwMode="auto">
          <a:xfrm>
            <a:off x="2774467" y="6008582"/>
            <a:ext cx="66500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rgbClr val="0000FF"/>
                </a:solidFill>
              </a:rPr>
              <a:t>Increased gamma power in </a:t>
            </a:r>
            <a:r>
              <a:rPr lang="en-US" sz="1400" i="1" dirty="0" err="1" smtClean="0">
                <a:solidFill>
                  <a:srgbClr val="0000FF"/>
                </a:solidFill>
              </a:rPr>
              <a:t>Propofol</a:t>
            </a:r>
            <a:r>
              <a:rPr lang="en-US" sz="1400" i="1" dirty="0" smtClean="0">
                <a:solidFill>
                  <a:srgbClr val="0000FF"/>
                </a:solidFill>
              </a:rPr>
              <a:t> </a:t>
            </a:r>
            <a:r>
              <a:rPr lang="en-US" sz="1400" i="1" dirty="0" err="1" smtClean="0">
                <a:solidFill>
                  <a:srgbClr val="0000FF"/>
                </a:solidFill>
              </a:rPr>
              <a:t>vs</a:t>
            </a:r>
            <a:r>
              <a:rPr lang="en-US" sz="1400" i="1" dirty="0" smtClean="0">
                <a:solidFill>
                  <a:srgbClr val="0000FF"/>
                </a:solidFill>
              </a:rPr>
              <a:t> </a:t>
            </a:r>
            <a:r>
              <a:rPr lang="en-US" sz="1400" i="1" dirty="0">
                <a:solidFill>
                  <a:srgbClr val="0000FF"/>
                </a:solidFill>
              </a:rPr>
              <a:t>Wake</a:t>
            </a:r>
          </a:p>
          <a:p>
            <a:r>
              <a:rPr lang="en-US" sz="1400" i="1" dirty="0">
                <a:solidFill>
                  <a:srgbClr val="FF0000"/>
                </a:solidFill>
              </a:rPr>
              <a:t>Increased low frequency power </a:t>
            </a:r>
            <a:r>
              <a:rPr lang="en-US" sz="1400" i="1" dirty="0" smtClean="0">
                <a:solidFill>
                  <a:srgbClr val="FF0000"/>
                </a:solidFill>
              </a:rPr>
              <a:t>when </a:t>
            </a:r>
            <a:r>
              <a:rPr lang="en-US" sz="1400" i="1" dirty="0" err="1" smtClean="0">
                <a:solidFill>
                  <a:srgbClr val="FF0000"/>
                </a:solidFill>
              </a:rPr>
              <a:t>consiousness</a:t>
            </a:r>
            <a:r>
              <a:rPr lang="en-US" sz="1400" i="1" dirty="0" smtClean="0">
                <a:solidFill>
                  <a:srgbClr val="FF0000"/>
                </a:solidFill>
              </a:rPr>
              <a:t> is lost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56" name="Text Box 34"/>
          <p:cNvSpPr txBox="1">
            <a:spLocks noChangeArrowheads="1"/>
          </p:cNvSpPr>
          <p:nvPr/>
        </p:nvSpPr>
        <p:spPr bwMode="auto">
          <a:xfrm>
            <a:off x="7399434" y="5673910"/>
            <a:ext cx="15376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sz="1100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Murphy </a:t>
            </a:r>
            <a:r>
              <a:rPr lang="fr-BE" sz="11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et al. 2011</a:t>
            </a:r>
            <a:endParaRPr lang="fr-BE" sz="1100" dirty="0">
              <a:solidFill>
                <a:schemeClr val="bg1">
                  <a:lumMod val="50000"/>
                </a:schemeClr>
              </a:solidFill>
              <a:latin typeface="Verdana" pitchFamily="34" charset="0"/>
            </a:endParaRPr>
          </a:p>
        </p:txBody>
      </p:sp>
      <p:pic>
        <p:nvPicPr>
          <p:cNvPr id="57" name="Picture 6" descr="Front_IntraROI_Power_NEW_1D"/>
          <p:cNvPicPr>
            <a:picLocks noChangeAspect="1" noChangeArrowheads="1"/>
          </p:cNvPicPr>
          <p:nvPr/>
        </p:nvPicPr>
        <p:blipFill>
          <a:blip r:embed="rId4" cstate="print"/>
          <a:srcRect b="45901"/>
          <a:stretch>
            <a:fillRect/>
          </a:stretch>
        </p:blipFill>
        <p:spPr bwMode="auto">
          <a:xfrm>
            <a:off x="381001" y="3864429"/>
            <a:ext cx="3656013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0" y="0"/>
            <a:ext cx="9099550" cy="7366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latin typeface="+mn-lt"/>
              </a:rPr>
              <a:t>Propofol</a:t>
            </a:r>
            <a:r>
              <a:rPr lang="en-US" sz="2800" dirty="0" smtClean="0">
                <a:latin typeface="+mn-lt"/>
              </a:rPr>
              <a:t>-induced loss </a:t>
            </a:r>
            <a:r>
              <a:rPr lang="en-US" sz="2800" dirty="0">
                <a:latin typeface="+mn-lt"/>
              </a:rPr>
              <a:t>of consciousness</a:t>
            </a:r>
            <a:endParaRPr lang="en-GB" sz="2800" dirty="0">
              <a:solidFill>
                <a:schemeClr val="tx2"/>
              </a:solidFill>
              <a:latin typeface="+mn-lt"/>
              <a:cs typeface="Arial" pitchFamily="34" charset="0"/>
            </a:endParaRPr>
          </a:p>
        </p:txBody>
      </p:sp>
      <p:sp>
        <p:nvSpPr>
          <p:cNvPr id="33" name="TextBox 11"/>
          <p:cNvSpPr txBox="1">
            <a:spLocks noChangeArrowheads="1"/>
          </p:cNvSpPr>
          <p:nvPr/>
        </p:nvSpPr>
        <p:spPr bwMode="auto">
          <a:xfrm>
            <a:off x="2137860" y="2639233"/>
            <a:ext cx="1143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Anterior </a:t>
            </a:r>
            <a:r>
              <a:rPr lang="en-US" dirty="0" smtClean="0">
                <a:latin typeface="Calibri" pitchFamily="34" charset="0"/>
              </a:rPr>
              <a:t>Cingulate/</a:t>
            </a:r>
            <a:r>
              <a:rPr lang="en-US" dirty="0" err="1" smtClean="0">
                <a:latin typeface="Calibri" pitchFamily="34" charset="0"/>
              </a:rPr>
              <a:t>mPFC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4" name="TextBox 12"/>
          <p:cNvSpPr txBox="1">
            <a:spLocks noChangeArrowheads="1"/>
          </p:cNvSpPr>
          <p:nvPr/>
        </p:nvSpPr>
        <p:spPr bwMode="auto">
          <a:xfrm>
            <a:off x="5653946" y="2240092"/>
            <a:ext cx="21462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Calibri" pitchFamily="34" charset="0"/>
              </a:rPr>
              <a:t>Precuneus</a:t>
            </a:r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/Posterior  </a:t>
            </a:r>
            <a:r>
              <a:rPr lang="en-US" dirty="0">
                <a:latin typeface="Calibri" pitchFamily="34" charset="0"/>
              </a:rPr>
              <a:t>Cingulate</a:t>
            </a:r>
          </a:p>
        </p:txBody>
      </p:sp>
    </p:spTree>
    <p:extLst>
      <p:ext uri="{BB962C8B-B14F-4D97-AF65-F5344CB8AC3E}">
        <p14:creationId xmlns:p14="http://schemas.microsoft.com/office/powerpoint/2010/main" val="372744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190831" y="2732929"/>
            <a:ext cx="8153400" cy="990600"/>
          </a:xfrm>
        </p:spPr>
        <p:txBody>
          <a:bodyPr/>
          <a:lstStyle/>
          <a:p>
            <a:r>
              <a:rPr lang="en-GB" sz="2000" b="1" dirty="0" smtClean="0">
                <a:solidFill>
                  <a:schemeClr val="tx1"/>
                </a:solidFill>
              </a:rPr>
              <a:t>Bayesian Model Selection</a:t>
            </a:r>
          </a:p>
        </p:txBody>
      </p:sp>
      <p:sp>
        <p:nvSpPr>
          <p:cNvPr id="49155" name="TextBox 10"/>
          <p:cNvSpPr txBox="1">
            <a:spLocks noChangeArrowheads="1"/>
          </p:cNvSpPr>
          <p:nvPr/>
        </p:nvSpPr>
        <p:spPr bwMode="auto">
          <a:xfrm>
            <a:off x="165100" y="1504950"/>
            <a:ext cx="3505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Wake</a:t>
            </a:r>
          </a:p>
          <a:p>
            <a:r>
              <a:rPr lang="en-US">
                <a:solidFill>
                  <a:srgbClr val="150CCA"/>
                </a:solidFill>
                <a:latin typeface="Calibri" pitchFamily="34" charset="0"/>
              </a:rPr>
              <a:t>Mild Sedation</a:t>
            </a:r>
          </a:p>
          <a:p>
            <a:r>
              <a:rPr lang="en-US">
                <a:solidFill>
                  <a:srgbClr val="FF0000"/>
                </a:solidFill>
                <a:latin typeface="Calibri" pitchFamily="34" charset="0"/>
              </a:rPr>
              <a:t>Deep Sedation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1890" y="0"/>
            <a:ext cx="2603327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3"/>
          <p:cNvSpPr txBox="1">
            <a:spLocks noChangeArrowheads="1"/>
          </p:cNvSpPr>
          <p:nvPr/>
        </p:nvSpPr>
        <p:spPr>
          <a:xfrm>
            <a:off x="0" y="0"/>
            <a:ext cx="9099550" cy="7366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latin typeface="+mn-lt"/>
              </a:rPr>
              <a:t>Propofol</a:t>
            </a:r>
            <a:r>
              <a:rPr lang="en-US" sz="2800" dirty="0" smtClean="0">
                <a:latin typeface="+mn-lt"/>
              </a:rPr>
              <a:t>-induced loss </a:t>
            </a:r>
            <a:r>
              <a:rPr lang="en-US" sz="2800" dirty="0">
                <a:latin typeface="+mn-lt"/>
              </a:rPr>
              <a:t>of consciousness</a:t>
            </a:r>
            <a:endParaRPr lang="en-GB" sz="2800" dirty="0">
              <a:solidFill>
                <a:schemeClr val="tx2"/>
              </a:solidFill>
              <a:latin typeface="+mn-lt"/>
              <a:cs typeface="Arial" pitchFamily="34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6595607" y="1747802"/>
            <a:ext cx="934278" cy="1241888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46" name="Oval 45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47" name="Picture 4" descr="cortical_layers"/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bright="40000" contrast="-54000"/>
            </a:blip>
            <a:srcRect l="43031" t="16375" r="31332" b="22773"/>
            <a:stretch/>
          </p:blipFill>
          <p:spPr bwMode="auto">
            <a:xfrm>
              <a:off x="702131" y="3423418"/>
              <a:ext cx="1102744" cy="2498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" name="AutoShape 35"/>
            <p:cNvSpPr>
              <a:spLocks noChangeArrowheads="1"/>
            </p:cNvSpPr>
            <p:nvPr/>
          </p:nvSpPr>
          <p:spPr bwMode="auto">
            <a:xfrm>
              <a:off x="1028835" y="4957189"/>
              <a:ext cx="504056" cy="508067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1" name="AutoShape 62"/>
            <p:cNvCxnSpPr>
              <a:cxnSpLocks noChangeShapeType="1"/>
              <a:stCxn id="54" idx="0"/>
              <a:endCxn id="48" idx="0"/>
            </p:cNvCxnSpPr>
            <p:nvPr/>
          </p:nvCxnSpPr>
          <p:spPr bwMode="auto">
            <a:xfrm rot="10800000" flipV="1">
              <a:off x="1280864" y="4540307"/>
              <a:ext cx="218381" cy="416881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2" name="AutoShape 55"/>
            <p:cNvCxnSpPr>
              <a:cxnSpLocks noChangeShapeType="1"/>
              <a:stCxn id="48" idx="3"/>
              <a:endCxn id="55" idx="3"/>
            </p:cNvCxnSpPr>
            <p:nvPr/>
          </p:nvCxnSpPr>
          <p:spPr bwMode="auto">
            <a:xfrm rot="5400000" flipH="1">
              <a:off x="381598" y="4565992"/>
              <a:ext cx="1698725" cy="99804"/>
            </a:xfrm>
            <a:prstGeom prst="curvedConnector4">
              <a:avLst>
                <a:gd name="adj1" fmla="val -6348"/>
                <a:gd name="adj2" fmla="val 481572"/>
              </a:avLst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  <p:cxnSp>
          <p:nvCxnSpPr>
            <p:cNvPr id="53" name="AutoShape 60"/>
            <p:cNvCxnSpPr>
              <a:cxnSpLocks noChangeShapeType="1"/>
              <a:stCxn id="48" idx="5"/>
              <a:endCxn id="54" idx="9"/>
            </p:cNvCxnSpPr>
            <p:nvPr/>
          </p:nvCxnSpPr>
          <p:spPr bwMode="auto">
            <a:xfrm flipV="1">
              <a:off x="1406877" y="4660083"/>
              <a:ext cx="321881" cy="551140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54" name="12-Point Star 53"/>
            <p:cNvSpPr/>
            <p:nvPr/>
          </p:nvSpPr>
          <p:spPr>
            <a:xfrm rot="11461389">
              <a:off x="1491245" y="4270300"/>
              <a:ext cx="363363" cy="402599"/>
            </a:xfrm>
            <a:prstGeom prst="star12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 rot="5612858">
              <a:off x="1099509" y="3735999"/>
              <a:ext cx="398116" cy="3576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6" name="AutoShape 71"/>
            <p:cNvCxnSpPr>
              <a:cxnSpLocks noChangeShapeType="1"/>
              <a:stCxn id="48" idx="1"/>
              <a:endCxn id="55" idx="5"/>
            </p:cNvCxnSpPr>
            <p:nvPr/>
          </p:nvCxnSpPr>
          <p:spPr bwMode="auto">
            <a:xfrm rot="10800000" flipH="1">
              <a:off x="1154849" y="4047503"/>
              <a:ext cx="8790" cy="1163721"/>
            </a:xfrm>
            <a:prstGeom prst="curvedConnector3">
              <a:avLst>
                <a:gd name="adj1" fmla="val -2464073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7" name="AutoShape 55"/>
            <p:cNvCxnSpPr>
              <a:cxnSpLocks noChangeShapeType="1"/>
              <a:stCxn id="55" idx="0"/>
              <a:endCxn id="55" idx="2"/>
            </p:cNvCxnSpPr>
            <p:nvPr/>
          </p:nvCxnSpPr>
          <p:spPr bwMode="auto">
            <a:xfrm flipH="1" flipV="1">
              <a:off x="1310884" y="3716165"/>
              <a:ext cx="166183" cy="209743"/>
            </a:xfrm>
            <a:prstGeom prst="curvedConnector4">
              <a:avLst>
                <a:gd name="adj1" fmla="val -149930"/>
                <a:gd name="adj2" fmla="val 199534"/>
              </a:avLst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</p:grpSp>
      <p:grpSp>
        <p:nvGrpSpPr>
          <p:cNvPr id="58" name="Group 57"/>
          <p:cNvGrpSpPr/>
          <p:nvPr/>
        </p:nvGrpSpPr>
        <p:grpSpPr>
          <a:xfrm>
            <a:off x="7829384" y="1399270"/>
            <a:ext cx="934278" cy="1241888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59" name="Oval 58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60" name="Picture 4" descr="cortical_layers"/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bright="40000" contrast="-54000"/>
            </a:blip>
            <a:srcRect l="43031" t="16375" r="31332" b="22773"/>
            <a:stretch/>
          </p:blipFill>
          <p:spPr bwMode="auto">
            <a:xfrm>
              <a:off x="702131" y="3423418"/>
              <a:ext cx="1102744" cy="2498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AutoShape 35"/>
            <p:cNvSpPr>
              <a:spLocks noChangeArrowheads="1"/>
            </p:cNvSpPr>
            <p:nvPr/>
          </p:nvSpPr>
          <p:spPr bwMode="auto">
            <a:xfrm>
              <a:off x="1028835" y="4957189"/>
              <a:ext cx="504056" cy="508067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4" name="AutoShape 62"/>
            <p:cNvCxnSpPr>
              <a:cxnSpLocks noChangeShapeType="1"/>
              <a:stCxn id="67" idx="0"/>
              <a:endCxn id="61" idx="0"/>
            </p:cNvCxnSpPr>
            <p:nvPr/>
          </p:nvCxnSpPr>
          <p:spPr bwMode="auto">
            <a:xfrm rot="10800000" flipV="1">
              <a:off x="1280864" y="4540307"/>
              <a:ext cx="218381" cy="416881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5" name="AutoShape 55"/>
            <p:cNvCxnSpPr>
              <a:cxnSpLocks noChangeShapeType="1"/>
              <a:stCxn id="61" idx="3"/>
              <a:endCxn id="68" idx="3"/>
            </p:cNvCxnSpPr>
            <p:nvPr/>
          </p:nvCxnSpPr>
          <p:spPr bwMode="auto">
            <a:xfrm rot="5400000" flipH="1">
              <a:off x="381598" y="4565992"/>
              <a:ext cx="1698725" cy="99804"/>
            </a:xfrm>
            <a:prstGeom prst="curvedConnector4">
              <a:avLst>
                <a:gd name="adj1" fmla="val -6348"/>
                <a:gd name="adj2" fmla="val 481572"/>
              </a:avLst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  <p:cxnSp>
          <p:nvCxnSpPr>
            <p:cNvPr id="66" name="AutoShape 60"/>
            <p:cNvCxnSpPr>
              <a:cxnSpLocks noChangeShapeType="1"/>
              <a:stCxn id="61" idx="5"/>
              <a:endCxn id="67" idx="9"/>
            </p:cNvCxnSpPr>
            <p:nvPr/>
          </p:nvCxnSpPr>
          <p:spPr bwMode="auto">
            <a:xfrm flipV="1">
              <a:off x="1406877" y="4660083"/>
              <a:ext cx="321881" cy="551140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67" name="12-Point Star 66"/>
            <p:cNvSpPr/>
            <p:nvPr/>
          </p:nvSpPr>
          <p:spPr>
            <a:xfrm rot="11461389">
              <a:off x="1491245" y="4270300"/>
              <a:ext cx="363363" cy="402599"/>
            </a:xfrm>
            <a:prstGeom prst="star12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 rot="5612858">
              <a:off x="1099509" y="3735999"/>
              <a:ext cx="398116" cy="3576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9" name="AutoShape 71"/>
            <p:cNvCxnSpPr>
              <a:cxnSpLocks noChangeShapeType="1"/>
              <a:stCxn id="61" idx="1"/>
              <a:endCxn id="68" idx="5"/>
            </p:cNvCxnSpPr>
            <p:nvPr/>
          </p:nvCxnSpPr>
          <p:spPr bwMode="auto">
            <a:xfrm rot="10800000" flipH="1">
              <a:off x="1154849" y="4047503"/>
              <a:ext cx="8790" cy="1163721"/>
            </a:xfrm>
            <a:prstGeom prst="curvedConnector3">
              <a:avLst>
                <a:gd name="adj1" fmla="val -2464073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0" name="AutoShape 55"/>
            <p:cNvCxnSpPr>
              <a:cxnSpLocks noChangeShapeType="1"/>
              <a:stCxn id="68" idx="0"/>
              <a:endCxn id="68" idx="2"/>
            </p:cNvCxnSpPr>
            <p:nvPr/>
          </p:nvCxnSpPr>
          <p:spPr bwMode="auto">
            <a:xfrm flipH="1" flipV="1">
              <a:off x="1310884" y="3716165"/>
              <a:ext cx="166183" cy="209743"/>
            </a:xfrm>
            <a:prstGeom prst="curvedConnector4">
              <a:avLst>
                <a:gd name="adj1" fmla="val -149930"/>
                <a:gd name="adj2" fmla="val 199534"/>
              </a:avLst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</p:grpSp>
      <p:grpSp>
        <p:nvGrpSpPr>
          <p:cNvPr id="71" name="Group 70"/>
          <p:cNvGrpSpPr/>
          <p:nvPr/>
        </p:nvGrpSpPr>
        <p:grpSpPr>
          <a:xfrm>
            <a:off x="490331" y="4476583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72" name="Oval 71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5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1716157" y="4438153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85" name="Oval 84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6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4" name="Straight Arrow Connector 3"/>
          <p:cNvCxnSpPr>
            <a:stCxn id="85" idx="1"/>
            <a:endCxn id="72" idx="6"/>
          </p:cNvCxnSpPr>
          <p:nvPr/>
        </p:nvCxnSpPr>
        <p:spPr>
          <a:xfrm flipH="1">
            <a:off x="985963" y="4511707"/>
            <a:ext cx="802778" cy="21600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stCxn id="72" idx="5"/>
            <a:endCxn id="85" idx="2"/>
          </p:cNvCxnSpPr>
          <p:nvPr/>
        </p:nvCxnSpPr>
        <p:spPr>
          <a:xfrm flipV="1">
            <a:off x="913379" y="4689282"/>
            <a:ext cx="802778" cy="21600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28" name="TextBox 73727"/>
          <p:cNvSpPr txBox="1"/>
          <p:nvPr/>
        </p:nvSpPr>
        <p:spPr>
          <a:xfrm>
            <a:off x="302150" y="4222142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ACC</a:t>
            </a:r>
            <a:endParaRPr lang="en-US" sz="1400" dirty="0"/>
          </a:p>
        </p:txBody>
      </p:sp>
      <p:sp>
        <p:nvSpPr>
          <p:cNvPr id="92" name="TextBox 91"/>
          <p:cNvSpPr txBox="1"/>
          <p:nvPr/>
        </p:nvSpPr>
        <p:spPr>
          <a:xfrm>
            <a:off x="1909639" y="4167809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PCC</a:t>
            </a:r>
            <a:endParaRPr lang="en-US" sz="1400" dirty="0"/>
          </a:p>
        </p:txBody>
      </p:sp>
      <p:grpSp>
        <p:nvGrpSpPr>
          <p:cNvPr id="93" name="Group 92"/>
          <p:cNvGrpSpPr/>
          <p:nvPr/>
        </p:nvGrpSpPr>
        <p:grpSpPr>
          <a:xfrm>
            <a:off x="3099681" y="4215515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94" name="Oval 93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95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4325507" y="4177085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98" name="Oval 97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99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0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01" name="Straight Arrow Connector 100"/>
          <p:cNvCxnSpPr>
            <a:stCxn id="98" idx="1"/>
            <a:endCxn id="94" idx="6"/>
          </p:cNvCxnSpPr>
          <p:nvPr/>
        </p:nvCxnSpPr>
        <p:spPr>
          <a:xfrm flipH="1">
            <a:off x="3595313" y="4250639"/>
            <a:ext cx="802778" cy="21600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94" idx="5"/>
            <a:endCxn id="98" idx="2"/>
          </p:cNvCxnSpPr>
          <p:nvPr/>
        </p:nvCxnSpPr>
        <p:spPr>
          <a:xfrm flipV="1">
            <a:off x="3522729" y="4428214"/>
            <a:ext cx="802778" cy="21600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2911500" y="3961074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ACC</a:t>
            </a:r>
            <a:endParaRPr lang="en-US" sz="1400" dirty="0"/>
          </a:p>
        </p:txBody>
      </p:sp>
      <p:sp>
        <p:nvSpPr>
          <p:cNvPr id="104" name="TextBox 103"/>
          <p:cNvSpPr txBox="1"/>
          <p:nvPr/>
        </p:nvSpPr>
        <p:spPr>
          <a:xfrm>
            <a:off x="4518989" y="3906741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PCC</a:t>
            </a:r>
            <a:endParaRPr lang="en-US" sz="1400" dirty="0"/>
          </a:p>
        </p:txBody>
      </p:sp>
      <p:grpSp>
        <p:nvGrpSpPr>
          <p:cNvPr id="105" name="Group 104"/>
          <p:cNvGrpSpPr/>
          <p:nvPr/>
        </p:nvGrpSpPr>
        <p:grpSpPr>
          <a:xfrm>
            <a:off x="6321287" y="4256597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106" name="Oval 105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7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8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7547113" y="4218167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110" name="Oval 109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11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2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13" name="Straight Arrow Connector 112"/>
          <p:cNvCxnSpPr>
            <a:stCxn id="110" idx="1"/>
            <a:endCxn id="106" idx="6"/>
          </p:cNvCxnSpPr>
          <p:nvPr/>
        </p:nvCxnSpPr>
        <p:spPr>
          <a:xfrm flipH="1">
            <a:off x="6816919" y="4291721"/>
            <a:ext cx="802778" cy="21600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106" idx="5"/>
            <a:endCxn id="110" idx="2"/>
          </p:cNvCxnSpPr>
          <p:nvPr/>
        </p:nvCxnSpPr>
        <p:spPr>
          <a:xfrm flipV="1">
            <a:off x="6744335" y="4469296"/>
            <a:ext cx="802778" cy="21600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6133106" y="4002156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ACC</a:t>
            </a:r>
            <a:endParaRPr lang="en-US" sz="1400" dirty="0"/>
          </a:p>
        </p:txBody>
      </p:sp>
      <p:sp>
        <p:nvSpPr>
          <p:cNvPr id="116" name="TextBox 115"/>
          <p:cNvSpPr txBox="1"/>
          <p:nvPr/>
        </p:nvSpPr>
        <p:spPr>
          <a:xfrm>
            <a:off x="7740595" y="3947823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PCC</a:t>
            </a:r>
            <a:endParaRPr lang="en-US" sz="1400" dirty="0"/>
          </a:p>
        </p:txBody>
      </p:sp>
      <p:grpSp>
        <p:nvGrpSpPr>
          <p:cNvPr id="117" name="Group 116"/>
          <p:cNvGrpSpPr/>
          <p:nvPr/>
        </p:nvGrpSpPr>
        <p:grpSpPr>
          <a:xfrm>
            <a:off x="3753013" y="5202802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118" name="Oval 117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19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0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4288400" y="5481099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Thalamus</a:t>
            </a:r>
            <a:endParaRPr lang="en-US" sz="1400" dirty="0"/>
          </a:p>
        </p:txBody>
      </p:sp>
      <p:grpSp>
        <p:nvGrpSpPr>
          <p:cNvPr id="122" name="Group 121"/>
          <p:cNvGrpSpPr/>
          <p:nvPr/>
        </p:nvGrpSpPr>
        <p:grpSpPr>
          <a:xfrm>
            <a:off x="6282856" y="5267737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123" name="Oval 122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4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5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6" name="TextBox 125"/>
          <p:cNvSpPr txBox="1"/>
          <p:nvPr/>
        </p:nvSpPr>
        <p:spPr>
          <a:xfrm>
            <a:off x="6810291" y="5577840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Thalami</a:t>
            </a:r>
            <a:endParaRPr lang="en-US" sz="1400" dirty="0"/>
          </a:p>
        </p:txBody>
      </p:sp>
      <p:grpSp>
        <p:nvGrpSpPr>
          <p:cNvPr id="127" name="Group 126"/>
          <p:cNvGrpSpPr/>
          <p:nvPr/>
        </p:nvGrpSpPr>
        <p:grpSpPr>
          <a:xfrm>
            <a:off x="7619999" y="5340625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128" name="Oval 127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9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0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31" name="Straight Arrow Connector 130"/>
          <p:cNvCxnSpPr>
            <a:stCxn id="118" idx="1"/>
          </p:cNvCxnSpPr>
          <p:nvPr/>
        </p:nvCxnSpPr>
        <p:spPr>
          <a:xfrm flipH="1" flipV="1">
            <a:off x="3397856" y="4682654"/>
            <a:ext cx="427741" cy="593702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stCxn id="118" idx="7"/>
            <a:endCxn id="98" idx="3"/>
          </p:cNvCxnSpPr>
          <p:nvPr/>
        </p:nvCxnSpPr>
        <p:spPr>
          <a:xfrm flipV="1">
            <a:off x="4176061" y="4605788"/>
            <a:ext cx="222030" cy="67056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>
            <a:stCxn id="94" idx="3"/>
            <a:endCxn id="118" idx="2"/>
          </p:cNvCxnSpPr>
          <p:nvPr/>
        </p:nvCxnSpPr>
        <p:spPr>
          <a:xfrm>
            <a:off x="3172265" y="4644218"/>
            <a:ext cx="580748" cy="80971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>
            <a:stCxn id="98" idx="4"/>
            <a:endCxn id="118" idx="6"/>
          </p:cNvCxnSpPr>
          <p:nvPr/>
        </p:nvCxnSpPr>
        <p:spPr>
          <a:xfrm flipH="1">
            <a:off x="4248645" y="4679342"/>
            <a:ext cx="324678" cy="77458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>
            <a:stCxn id="106" idx="3"/>
            <a:endCxn id="123" idx="2"/>
          </p:cNvCxnSpPr>
          <p:nvPr/>
        </p:nvCxnSpPr>
        <p:spPr>
          <a:xfrm flipH="1">
            <a:off x="6282856" y="4685300"/>
            <a:ext cx="111015" cy="833566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>
            <a:stCxn id="123" idx="0"/>
            <a:endCxn id="106" idx="4"/>
          </p:cNvCxnSpPr>
          <p:nvPr/>
        </p:nvCxnSpPr>
        <p:spPr>
          <a:xfrm flipV="1">
            <a:off x="6530672" y="4758854"/>
            <a:ext cx="38431" cy="50888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stCxn id="128" idx="1"/>
            <a:endCxn id="110" idx="4"/>
          </p:cNvCxnSpPr>
          <p:nvPr/>
        </p:nvCxnSpPr>
        <p:spPr>
          <a:xfrm flipV="1">
            <a:off x="7692583" y="4720424"/>
            <a:ext cx="102346" cy="69375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>
            <a:stCxn id="110" idx="5"/>
          </p:cNvCxnSpPr>
          <p:nvPr/>
        </p:nvCxnSpPr>
        <p:spPr>
          <a:xfrm flipH="1">
            <a:off x="7882395" y="4646870"/>
            <a:ext cx="87766" cy="76200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65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71060" t="5200" b="5466"/>
          <a:stretch/>
        </p:blipFill>
        <p:spPr bwMode="auto">
          <a:xfrm>
            <a:off x="1688359" y="3784822"/>
            <a:ext cx="4839661" cy="3013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Box 10"/>
          <p:cNvSpPr txBox="1">
            <a:spLocks noChangeArrowheads="1"/>
          </p:cNvSpPr>
          <p:nvPr/>
        </p:nvSpPr>
        <p:spPr bwMode="auto">
          <a:xfrm>
            <a:off x="149197" y="813186"/>
            <a:ext cx="3505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Wake</a:t>
            </a:r>
          </a:p>
          <a:p>
            <a:r>
              <a:rPr lang="en-US" dirty="0">
                <a:solidFill>
                  <a:srgbClr val="150CCA"/>
                </a:solidFill>
                <a:latin typeface="Calibri" pitchFamily="34" charset="0"/>
              </a:rPr>
              <a:t>Mild Sedation</a:t>
            </a:r>
          </a:p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Deep Sedation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382" y="0"/>
            <a:ext cx="241935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0" y="0"/>
            <a:ext cx="9099550" cy="7366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latin typeface="+mn-lt"/>
              </a:rPr>
              <a:t>Propofol</a:t>
            </a:r>
            <a:r>
              <a:rPr lang="en-US" sz="2800" dirty="0" smtClean="0">
                <a:latin typeface="+mn-lt"/>
              </a:rPr>
              <a:t>-induced loss </a:t>
            </a:r>
            <a:r>
              <a:rPr lang="en-US" sz="2800" dirty="0">
                <a:latin typeface="+mn-lt"/>
              </a:rPr>
              <a:t>of consciousness</a:t>
            </a:r>
            <a:endParaRPr lang="en-GB" sz="2800" dirty="0">
              <a:solidFill>
                <a:schemeClr val="tx2"/>
              </a:solidFill>
              <a:latin typeface="+mn-lt"/>
              <a:cs typeface="Arial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522137" y="2329730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40" name="Oval 39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1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747963" y="2291300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45" name="Oval 44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6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48" name="Straight Arrow Connector 47"/>
          <p:cNvCxnSpPr>
            <a:stCxn id="45" idx="1"/>
            <a:endCxn id="40" idx="6"/>
          </p:cNvCxnSpPr>
          <p:nvPr/>
        </p:nvCxnSpPr>
        <p:spPr>
          <a:xfrm flipH="1">
            <a:off x="1017769" y="2364854"/>
            <a:ext cx="802778" cy="21600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0" idx="5"/>
            <a:endCxn id="45" idx="2"/>
          </p:cNvCxnSpPr>
          <p:nvPr/>
        </p:nvCxnSpPr>
        <p:spPr>
          <a:xfrm flipV="1">
            <a:off x="945185" y="2542429"/>
            <a:ext cx="802778" cy="21600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33956" y="2075289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ACC</a:t>
            </a:r>
            <a:endParaRPr lang="en-US" sz="1400" dirty="0"/>
          </a:p>
        </p:txBody>
      </p:sp>
      <p:sp>
        <p:nvSpPr>
          <p:cNvPr id="51" name="TextBox 50"/>
          <p:cNvSpPr txBox="1"/>
          <p:nvPr/>
        </p:nvSpPr>
        <p:spPr>
          <a:xfrm>
            <a:off x="1941445" y="2020956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PCC</a:t>
            </a:r>
            <a:endParaRPr lang="en-US" sz="1400" dirty="0"/>
          </a:p>
        </p:txBody>
      </p:sp>
      <p:grpSp>
        <p:nvGrpSpPr>
          <p:cNvPr id="52" name="Group 51"/>
          <p:cNvGrpSpPr/>
          <p:nvPr/>
        </p:nvGrpSpPr>
        <p:grpSpPr>
          <a:xfrm>
            <a:off x="3131487" y="2068662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53" name="Oval 52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4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4357313" y="2030232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57" name="Oval 56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8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60" name="Straight Arrow Connector 59"/>
          <p:cNvCxnSpPr>
            <a:stCxn id="57" idx="1"/>
            <a:endCxn id="53" idx="6"/>
          </p:cNvCxnSpPr>
          <p:nvPr/>
        </p:nvCxnSpPr>
        <p:spPr>
          <a:xfrm flipH="1">
            <a:off x="3627119" y="2103786"/>
            <a:ext cx="802778" cy="21600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53" idx="5"/>
            <a:endCxn id="57" idx="2"/>
          </p:cNvCxnSpPr>
          <p:nvPr/>
        </p:nvCxnSpPr>
        <p:spPr>
          <a:xfrm flipV="1">
            <a:off x="3554535" y="2281361"/>
            <a:ext cx="802778" cy="21600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2943306" y="1814221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ACC</a:t>
            </a:r>
            <a:endParaRPr lang="en-US" sz="1400" dirty="0"/>
          </a:p>
        </p:txBody>
      </p:sp>
      <p:sp>
        <p:nvSpPr>
          <p:cNvPr id="63" name="TextBox 62"/>
          <p:cNvSpPr txBox="1"/>
          <p:nvPr/>
        </p:nvSpPr>
        <p:spPr>
          <a:xfrm>
            <a:off x="4550795" y="1759888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PCC</a:t>
            </a:r>
            <a:endParaRPr lang="en-US" sz="1400" dirty="0"/>
          </a:p>
        </p:txBody>
      </p:sp>
      <p:grpSp>
        <p:nvGrpSpPr>
          <p:cNvPr id="64" name="Group 63"/>
          <p:cNvGrpSpPr/>
          <p:nvPr/>
        </p:nvGrpSpPr>
        <p:grpSpPr>
          <a:xfrm>
            <a:off x="6353093" y="2109744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65" name="Oval 64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6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578919" y="2071314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69" name="Oval 68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0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72" name="Straight Arrow Connector 71"/>
          <p:cNvCxnSpPr>
            <a:stCxn id="69" idx="1"/>
            <a:endCxn id="65" idx="6"/>
          </p:cNvCxnSpPr>
          <p:nvPr/>
        </p:nvCxnSpPr>
        <p:spPr>
          <a:xfrm flipH="1">
            <a:off x="6848725" y="2144868"/>
            <a:ext cx="802778" cy="21600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65" idx="5"/>
            <a:endCxn id="69" idx="2"/>
          </p:cNvCxnSpPr>
          <p:nvPr/>
        </p:nvCxnSpPr>
        <p:spPr>
          <a:xfrm flipV="1">
            <a:off x="6776141" y="2322443"/>
            <a:ext cx="802778" cy="21600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6164912" y="1855303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ACC</a:t>
            </a:r>
            <a:endParaRPr lang="en-US" sz="1400" dirty="0"/>
          </a:p>
        </p:txBody>
      </p:sp>
      <p:sp>
        <p:nvSpPr>
          <p:cNvPr id="75" name="TextBox 74"/>
          <p:cNvSpPr txBox="1"/>
          <p:nvPr/>
        </p:nvSpPr>
        <p:spPr>
          <a:xfrm>
            <a:off x="7772401" y="1800970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PCC</a:t>
            </a:r>
            <a:endParaRPr lang="en-US" sz="1400" dirty="0"/>
          </a:p>
        </p:txBody>
      </p:sp>
      <p:grpSp>
        <p:nvGrpSpPr>
          <p:cNvPr id="76" name="Group 75"/>
          <p:cNvGrpSpPr/>
          <p:nvPr/>
        </p:nvGrpSpPr>
        <p:grpSpPr>
          <a:xfrm>
            <a:off x="3784819" y="3055949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77" name="Oval 76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8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9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4320206" y="3334246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Thalamus</a:t>
            </a:r>
            <a:endParaRPr lang="en-US" sz="1400" dirty="0"/>
          </a:p>
        </p:txBody>
      </p:sp>
      <p:grpSp>
        <p:nvGrpSpPr>
          <p:cNvPr id="81" name="Group 80"/>
          <p:cNvGrpSpPr/>
          <p:nvPr/>
        </p:nvGrpSpPr>
        <p:grpSpPr>
          <a:xfrm>
            <a:off x="6314662" y="3120884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82" name="Oval 81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3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6842097" y="3430987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Thalami</a:t>
            </a:r>
            <a:endParaRPr lang="en-US" sz="1400" dirty="0"/>
          </a:p>
        </p:txBody>
      </p:sp>
      <p:grpSp>
        <p:nvGrpSpPr>
          <p:cNvPr id="86" name="Group 85"/>
          <p:cNvGrpSpPr/>
          <p:nvPr/>
        </p:nvGrpSpPr>
        <p:grpSpPr>
          <a:xfrm>
            <a:off x="7651805" y="3193772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87" name="Oval 86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8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90" name="Straight Arrow Connector 89"/>
          <p:cNvCxnSpPr>
            <a:stCxn id="77" idx="1"/>
          </p:cNvCxnSpPr>
          <p:nvPr/>
        </p:nvCxnSpPr>
        <p:spPr>
          <a:xfrm flipH="1" flipV="1">
            <a:off x="3429662" y="2535801"/>
            <a:ext cx="427741" cy="593702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77" idx="7"/>
            <a:endCxn id="57" idx="3"/>
          </p:cNvCxnSpPr>
          <p:nvPr/>
        </p:nvCxnSpPr>
        <p:spPr>
          <a:xfrm flipV="1">
            <a:off x="4207867" y="2458935"/>
            <a:ext cx="222030" cy="67056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stCxn id="53" idx="3"/>
            <a:endCxn id="77" idx="2"/>
          </p:cNvCxnSpPr>
          <p:nvPr/>
        </p:nvCxnSpPr>
        <p:spPr>
          <a:xfrm>
            <a:off x="3204071" y="2497365"/>
            <a:ext cx="580748" cy="80971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57" idx="4"/>
            <a:endCxn id="77" idx="6"/>
          </p:cNvCxnSpPr>
          <p:nvPr/>
        </p:nvCxnSpPr>
        <p:spPr>
          <a:xfrm flipH="1">
            <a:off x="4280451" y="2532489"/>
            <a:ext cx="324678" cy="77458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stCxn id="65" idx="3"/>
            <a:endCxn id="82" idx="2"/>
          </p:cNvCxnSpPr>
          <p:nvPr/>
        </p:nvCxnSpPr>
        <p:spPr>
          <a:xfrm flipH="1">
            <a:off x="6314662" y="2538447"/>
            <a:ext cx="111015" cy="833566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stCxn id="82" idx="0"/>
            <a:endCxn id="65" idx="4"/>
          </p:cNvCxnSpPr>
          <p:nvPr/>
        </p:nvCxnSpPr>
        <p:spPr>
          <a:xfrm flipV="1">
            <a:off x="6562478" y="2612001"/>
            <a:ext cx="38431" cy="50888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87" idx="1"/>
            <a:endCxn id="69" idx="4"/>
          </p:cNvCxnSpPr>
          <p:nvPr/>
        </p:nvCxnSpPr>
        <p:spPr>
          <a:xfrm flipV="1">
            <a:off x="7724389" y="2573571"/>
            <a:ext cx="102346" cy="69375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69" idx="5"/>
          </p:cNvCxnSpPr>
          <p:nvPr/>
        </p:nvCxnSpPr>
        <p:spPr>
          <a:xfrm flipH="1">
            <a:off x="7914201" y="2500017"/>
            <a:ext cx="87766" cy="76200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15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231727" y="97034"/>
            <a:ext cx="77724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GB" altLang="en-US" sz="2400" b="0" dirty="0" smtClean="0">
                <a:solidFill>
                  <a:schemeClr val="tx1"/>
                </a:solidFill>
                <a:latin typeface="+mn-lt"/>
              </a:rPr>
              <a:t>Macro and </a:t>
            </a:r>
            <a:r>
              <a:rPr lang="en-GB" altLang="en-US" sz="2400" b="0" dirty="0" err="1" smtClean="0">
                <a:solidFill>
                  <a:schemeClr val="tx1"/>
                </a:solidFill>
                <a:latin typeface="+mn-lt"/>
              </a:rPr>
              <a:t>meso</a:t>
            </a:r>
            <a:r>
              <a:rPr lang="en-GB" altLang="en-US" sz="2400" b="0" dirty="0" smtClean="0">
                <a:solidFill>
                  <a:schemeClr val="tx1"/>
                </a:solidFill>
                <a:latin typeface="+mn-lt"/>
              </a:rPr>
              <a:t>-scales: The Neural Mass Model</a:t>
            </a:r>
            <a:endParaRPr lang="en-US" altLang="en-US" sz="24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6" r="3999" b="11673"/>
          <a:stretch>
            <a:fillRect/>
          </a:stretch>
        </p:blipFill>
        <p:spPr bwMode="auto">
          <a:xfrm>
            <a:off x="3741738" y="1436688"/>
            <a:ext cx="647700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4" b="10825"/>
          <a:stretch>
            <a:fillRect/>
          </a:stretch>
        </p:blipFill>
        <p:spPr bwMode="auto">
          <a:xfrm>
            <a:off x="4460875" y="1436688"/>
            <a:ext cx="728663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2362200" y="914400"/>
            <a:ext cx="4267200" cy="304800"/>
          </a:xfrm>
          <a:prstGeom prst="rect">
            <a:avLst/>
          </a:prstGeom>
          <a:solidFill>
            <a:srgbClr val="D9D3D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en-GB" altLang="en-US" b="0">
              <a:solidFill>
                <a:schemeClr val="tx1"/>
              </a:solidFill>
            </a:endParaRPr>
          </a:p>
        </p:txBody>
      </p:sp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2362200" y="914400"/>
            <a:ext cx="4267200" cy="56388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en-GB" altLang="en-US" b="0">
              <a:solidFill>
                <a:schemeClr val="tx1"/>
              </a:solidFill>
            </a:endParaRPr>
          </a:p>
        </p:txBody>
      </p:sp>
      <p:sp>
        <p:nvSpPr>
          <p:cNvPr id="87049" name="Line 9"/>
          <p:cNvSpPr>
            <a:spLocks noChangeShapeType="1"/>
          </p:cNvSpPr>
          <p:nvPr/>
        </p:nvSpPr>
        <p:spPr bwMode="auto">
          <a:xfrm>
            <a:off x="5253038" y="2676525"/>
            <a:ext cx="0" cy="360363"/>
          </a:xfrm>
          <a:prstGeom prst="line">
            <a:avLst/>
          </a:prstGeom>
          <a:noFill/>
          <a:ln w="12700">
            <a:solidFill>
              <a:srgbClr val="336699"/>
            </a:solidFill>
            <a:prstDash val="sysDot"/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0" name="Line 10"/>
          <p:cNvSpPr>
            <a:spLocks noChangeShapeType="1"/>
          </p:cNvSpPr>
          <p:nvPr/>
        </p:nvSpPr>
        <p:spPr bwMode="auto">
          <a:xfrm>
            <a:off x="5253038" y="3089275"/>
            <a:ext cx="0" cy="649288"/>
          </a:xfrm>
          <a:prstGeom prst="line">
            <a:avLst/>
          </a:prstGeom>
          <a:noFill/>
          <a:ln w="12700">
            <a:solidFill>
              <a:srgbClr val="336699"/>
            </a:solidFill>
            <a:prstDash val="sysDot"/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1" name="Line 11"/>
          <p:cNvSpPr>
            <a:spLocks noChangeShapeType="1"/>
          </p:cNvSpPr>
          <p:nvPr/>
        </p:nvSpPr>
        <p:spPr bwMode="auto">
          <a:xfrm>
            <a:off x="5253038" y="1938338"/>
            <a:ext cx="0" cy="681037"/>
          </a:xfrm>
          <a:prstGeom prst="line">
            <a:avLst/>
          </a:prstGeom>
          <a:noFill/>
          <a:ln w="12700">
            <a:solidFill>
              <a:srgbClr val="336699"/>
            </a:solidFill>
            <a:prstDash val="sysDot"/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5265738" y="2654300"/>
            <a:ext cx="10969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1000" b="0">
                <a:solidFill>
                  <a:srgbClr val="336699"/>
                </a:solidFill>
              </a:rPr>
              <a:t>internal granular</a:t>
            </a:r>
          </a:p>
          <a:p>
            <a:pPr eaLnBrk="1" hangingPunct="1"/>
            <a:r>
              <a:rPr lang="en-GB" altLang="en-US" sz="1000" b="0">
                <a:solidFill>
                  <a:srgbClr val="336699"/>
                </a:solidFill>
              </a:rPr>
              <a:t>layer</a:t>
            </a:r>
            <a:endParaRPr lang="en-US" altLang="en-US" sz="1000" b="0">
              <a:solidFill>
                <a:srgbClr val="336699"/>
              </a:solidFill>
            </a:endParaRPr>
          </a:p>
        </p:txBody>
      </p:sp>
      <p:sp>
        <p:nvSpPr>
          <p:cNvPr id="87053" name="Text Box 13"/>
          <p:cNvSpPr txBox="1">
            <a:spLocks noChangeArrowheads="1"/>
          </p:cNvSpPr>
          <p:nvPr/>
        </p:nvSpPr>
        <p:spPr bwMode="auto">
          <a:xfrm>
            <a:off x="5265738" y="3162300"/>
            <a:ext cx="11826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1000" b="0">
                <a:solidFill>
                  <a:srgbClr val="336699"/>
                </a:solidFill>
              </a:rPr>
              <a:t>internal pyramidal</a:t>
            </a:r>
          </a:p>
          <a:p>
            <a:pPr eaLnBrk="1" hangingPunct="1"/>
            <a:r>
              <a:rPr lang="en-GB" altLang="en-US" sz="1000" b="0">
                <a:solidFill>
                  <a:srgbClr val="336699"/>
                </a:solidFill>
              </a:rPr>
              <a:t>layer</a:t>
            </a:r>
            <a:endParaRPr lang="en-US" altLang="en-US" sz="1000" b="0">
              <a:solidFill>
                <a:srgbClr val="336699"/>
              </a:solidFill>
            </a:endParaRPr>
          </a:p>
        </p:txBody>
      </p:sp>
      <p:sp>
        <p:nvSpPr>
          <p:cNvPr id="87054" name="Text Box 14"/>
          <p:cNvSpPr txBox="1">
            <a:spLocks noChangeArrowheads="1"/>
          </p:cNvSpPr>
          <p:nvPr/>
        </p:nvSpPr>
        <p:spPr bwMode="auto">
          <a:xfrm>
            <a:off x="5265738" y="2009775"/>
            <a:ext cx="12176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1000" b="0">
                <a:solidFill>
                  <a:srgbClr val="336699"/>
                </a:solidFill>
              </a:rPr>
              <a:t>external pyramidal</a:t>
            </a:r>
          </a:p>
          <a:p>
            <a:pPr eaLnBrk="1" hangingPunct="1"/>
            <a:r>
              <a:rPr lang="en-GB" altLang="en-US" sz="1000" b="0">
                <a:solidFill>
                  <a:srgbClr val="336699"/>
                </a:solidFill>
              </a:rPr>
              <a:t>layer</a:t>
            </a:r>
            <a:endParaRPr lang="en-US" altLang="en-US" sz="1000" b="0">
              <a:solidFill>
                <a:srgbClr val="336699"/>
              </a:solidFill>
            </a:endParaRPr>
          </a:p>
        </p:txBody>
      </p:sp>
      <p:sp>
        <p:nvSpPr>
          <p:cNvPr id="87055" name="Text Box 15"/>
          <p:cNvSpPr txBox="1">
            <a:spLocks noChangeArrowheads="1"/>
          </p:cNvSpPr>
          <p:nvPr/>
        </p:nvSpPr>
        <p:spPr bwMode="auto">
          <a:xfrm>
            <a:off x="5265738" y="1506538"/>
            <a:ext cx="11318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1000" b="0">
                <a:solidFill>
                  <a:srgbClr val="336699"/>
                </a:solidFill>
              </a:rPr>
              <a:t>external granular</a:t>
            </a:r>
          </a:p>
          <a:p>
            <a:pPr eaLnBrk="1" hangingPunct="1"/>
            <a:r>
              <a:rPr lang="en-US" altLang="en-US" sz="1000" b="0">
                <a:solidFill>
                  <a:srgbClr val="336699"/>
                </a:solidFill>
              </a:rPr>
              <a:t>layer</a:t>
            </a:r>
          </a:p>
        </p:txBody>
      </p:sp>
      <p:sp>
        <p:nvSpPr>
          <p:cNvPr id="87056" name="Line 16"/>
          <p:cNvSpPr>
            <a:spLocks noChangeShapeType="1"/>
          </p:cNvSpPr>
          <p:nvPr/>
        </p:nvSpPr>
        <p:spPr bwMode="auto">
          <a:xfrm>
            <a:off x="5253038" y="1544638"/>
            <a:ext cx="0" cy="360362"/>
          </a:xfrm>
          <a:prstGeom prst="line">
            <a:avLst/>
          </a:prstGeom>
          <a:noFill/>
          <a:ln w="12700">
            <a:solidFill>
              <a:srgbClr val="336699"/>
            </a:solidFill>
            <a:prstDash val="sysDot"/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7057" name="Picture 17" descr="neuron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562100"/>
            <a:ext cx="206057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58" name="Oval 18"/>
          <p:cNvSpPr>
            <a:spLocks noChangeArrowheads="1"/>
          </p:cNvSpPr>
          <p:nvPr/>
        </p:nvSpPr>
        <p:spPr bwMode="auto">
          <a:xfrm>
            <a:off x="8320088" y="2947988"/>
            <a:ext cx="215900" cy="215900"/>
          </a:xfrm>
          <a:prstGeom prst="ellipse">
            <a:avLst/>
          </a:prstGeom>
          <a:noFill/>
          <a:ln w="127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en-GB" altLang="en-US" b="0">
              <a:solidFill>
                <a:schemeClr val="tx1"/>
              </a:solidFill>
            </a:endParaRPr>
          </a:p>
        </p:txBody>
      </p:sp>
      <p:sp>
        <p:nvSpPr>
          <p:cNvPr id="87060" name="Oval 20"/>
          <p:cNvSpPr>
            <a:spLocks noChangeArrowheads="1"/>
          </p:cNvSpPr>
          <p:nvPr/>
        </p:nvSpPr>
        <p:spPr bwMode="auto">
          <a:xfrm>
            <a:off x="7632700" y="2833688"/>
            <a:ext cx="215900" cy="215900"/>
          </a:xfrm>
          <a:prstGeom prst="ellipse">
            <a:avLst/>
          </a:prstGeom>
          <a:noFill/>
          <a:ln w="127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en-GB" altLang="en-US" b="0">
              <a:solidFill>
                <a:schemeClr val="tx1"/>
              </a:solidFill>
            </a:endParaRPr>
          </a:p>
        </p:txBody>
      </p:sp>
      <p:sp>
        <p:nvSpPr>
          <p:cNvPr id="87068" name="Text Box 28"/>
          <p:cNvSpPr txBox="1">
            <a:spLocks noChangeArrowheads="1"/>
          </p:cNvSpPr>
          <p:nvPr/>
        </p:nvSpPr>
        <p:spPr bwMode="auto">
          <a:xfrm>
            <a:off x="447675" y="914400"/>
            <a:ext cx="1152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en-US" sz="1400" b="0">
                <a:solidFill>
                  <a:srgbClr val="A50021"/>
                </a:solidFill>
              </a:rPr>
              <a:t>macro-scale</a:t>
            </a:r>
          </a:p>
        </p:txBody>
      </p:sp>
      <p:sp>
        <p:nvSpPr>
          <p:cNvPr id="87069" name="Text Box 29"/>
          <p:cNvSpPr txBox="1">
            <a:spLocks noChangeArrowheads="1"/>
          </p:cNvSpPr>
          <p:nvPr/>
        </p:nvSpPr>
        <p:spPr bwMode="auto">
          <a:xfrm>
            <a:off x="3935413" y="914400"/>
            <a:ext cx="1093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en-US" sz="1400" b="0">
                <a:solidFill>
                  <a:srgbClr val="A50021"/>
                </a:solidFill>
              </a:rPr>
              <a:t>meso-scale</a:t>
            </a:r>
          </a:p>
        </p:txBody>
      </p:sp>
      <p:sp>
        <p:nvSpPr>
          <p:cNvPr id="87070" name="Text Box 30"/>
          <p:cNvSpPr txBox="1">
            <a:spLocks noChangeArrowheads="1"/>
          </p:cNvSpPr>
          <p:nvPr/>
        </p:nvSpPr>
        <p:spPr bwMode="auto">
          <a:xfrm>
            <a:off x="7254875" y="914400"/>
            <a:ext cx="1093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en-US" sz="1400" b="0">
                <a:solidFill>
                  <a:srgbClr val="A50021"/>
                </a:solidFill>
              </a:rPr>
              <a:t>micro-scale</a:t>
            </a:r>
          </a:p>
        </p:txBody>
      </p: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1892300" y="1447800"/>
            <a:ext cx="1766888" cy="1746250"/>
            <a:chOff x="1192" y="912"/>
            <a:chExt cx="1113" cy="1100"/>
          </a:xfrm>
        </p:grpSpPr>
        <p:pic>
          <p:nvPicPr>
            <p:cNvPr id="23589" name="Picture 44" descr="zoom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2" y="912"/>
              <a:ext cx="1112" cy="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90" name="Oval 45"/>
            <p:cNvSpPr>
              <a:spLocks noChangeAspect="1" noChangeArrowheads="1"/>
            </p:cNvSpPr>
            <p:nvPr/>
          </p:nvSpPr>
          <p:spPr bwMode="auto">
            <a:xfrm>
              <a:off x="1192" y="942"/>
              <a:ext cx="1113" cy="1061"/>
            </a:xfrm>
            <a:prstGeom prst="ellipse">
              <a:avLst/>
            </a:prstGeom>
            <a:noFill/>
            <a:ln w="1270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 eaLnBrk="1" hangingPunct="1"/>
              <a:endParaRPr lang="en-GB" altLang="en-US" b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47"/>
          <p:cNvGrpSpPr>
            <a:grpSpLocks noChangeAspect="1"/>
          </p:cNvGrpSpPr>
          <p:nvPr/>
        </p:nvGrpSpPr>
        <p:grpSpPr bwMode="auto">
          <a:xfrm>
            <a:off x="4152900" y="1600200"/>
            <a:ext cx="571500" cy="2159000"/>
            <a:chOff x="3264" y="2016"/>
            <a:chExt cx="432" cy="1632"/>
          </a:xfrm>
        </p:grpSpPr>
        <p:sp>
          <p:nvSpPr>
            <p:cNvPr id="23582" name="Oval 48"/>
            <p:cNvSpPr>
              <a:spLocks noChangeAspect="1" noChangeArrowheads="1"/>
            </p:cNvSpPr>
            <p:nvPr/>
          </p:nvSpPr>
          <p:spPr bwMode="auto">
            <a:xfrm>
              <a:off x="3264" y="2016"/>
              <a:ext cx="432" cy="432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12700">
              <a:solidFill>
                <a:schemeClr val="accent2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 eaLnBrk="1" hangingPunct="1"/>
              <a:endParaRPr lang="en-GB" altLang="en-US" b="0">
                <a:solidFill>
                  <a:schemeClr val="tx1"/>
                </a:solidFill>
              </a:endParaRPr>
            </a:p>
          </p:txBody>
        </p:sp>
        <p:sp>
          <p:nvSpPr>
            <p:cNvPr id="23583" name="Oval 49"/>
            <p:cNvSpPr>
              <a:spLocks noChangeAspect="1" noChangeArrowheads="1"/>
            </p:cNvSpPr>
            <p:nvPr/>
          </p:nvSpPr>
          <p:spPr bwMode="auto">
            <a:xfrm>
              <a:off x="3264" y="2640"/>
              <a:ext cx="432" cy="432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12700">
              <a:solidFill>
                <a:schemeClr val="accent2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 eaLnBrk="1" hangingPunct="1"/>
              <a:endParaRPr lang="en-GB" altLang="en-US" b="0">
                <a:solidFill>
                  <a:schemeClr val="tx1"/>
                </a:solidFill>
              </a:endParaRPr>
            </a:p>
          </p:txBody>
        </p:sp>
        <p:sp>
          <p:nvSpPr>
            <p:cNvPr id="23584" name="Oval 50"/>
            <p:cNvSpPr>
              <a:spLocks noChangeAspect="1" noChangeArrowheads="1"/>
            </p:cNvSpPr>
            <p:nvPr/>
          </p:nvSpPr>
          <p:spPr bwMode="auto">
            <a:xfrm>
              <a:off x="3264" y="3216"/>
              <a:ext cx="432" cy="432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12700">
              <a:solidFill>
                <a:schemeClr val="accent2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 eaLnBrk="1" hangingPunct="1"/>
              <a:endParaRPr lang="en-GB" altLang="en-US" b="0">
                <a:solidFill>
                  <a:schemeClr val="tx1"/>
                </a:solidFill>
              </a:endParaRPr>
            </a:p>
          </p:txBody>
        </p:sp>
        <p:cxnSp>
          <p:nvCxnSpPr>
            <p:cNvPr id="23585" name="AutoShape 51"/>
            <p:cNvCxnSpPr>
              <a:cxnSpLocks noChangeAspect="1" noChangeShapeType="1"/>
              <a:stCxn id="23582" idx="5"/>
              <a:endCxn id="23583" idx="7"/>
            </p:cNvCxnSpPr>
            <p:nvPr/>
          </p:nvCxnSpPr>
          <p:spPr bwMode="auto">
            <a:xfrm>
              <a:off x="3633" y="2385"/>
              <a:ext cx="0" cy="318"/>
            </a:xfrm>
            <a:prstGeom prst="straightConnector1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586" name="AutoShape 52"/>
            <p:cNvCxnSpPr>
              <a:cxnSpLocks noChangeAspect="1" noChangeShapeType="1"/>
              <a:stCxn id="23583" idx="1"/>
              <a:endCxn id="23582" idx="3"/>
            </p:cNvCxnSpPr>
            <p:nvPr/>
          </p:nvCxnSpPr>
          <p:spPr bwMode="auto">
            <a:xfrm flipV="1">
              <a:off x="3327" y="2385"/>
              <a:ext cx="0" cy="318"/>
            </a:xfrm>
            <a:prstGeom prst="straightConnector1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587" name="AutoShape 53"/>
            <p:cNvCxnSpPr>
              <a:cxnSpLocks noChangeAspect="1" noChangeShapeType="1"/>
              <a:stCxn id="23583" idx="5"/>
              <a:endCxn id="23584" idx="7"/>
            </p:cNvCxnSpPr>
            <p:nvPr/>
          </p:nvCxnSpPr>
          <p:spPr bwMode="auto">
            <a:xfrm>
              <a:off x="3633" y="3009"/>
              <a:ext cx="0" cy="270"/>
            </a:xfrm>
            <a:prstGeom prst="straightConnector1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588" name="AutoShape 54"/>
            <p:cNvCxnSpPr>
              <a:cxnSpLocks noChangeAspect="1" noChangeShapeType="1"/>
              <a:stCxn id="23584" idx="1"/>
              <a:endCxn id="23583" idx="3"/>
            </p:cNvCxnSpPr>
            <p:nvPr/>
          </p:nvCxnSpPr>
          <p:spPr bwMode="auto">
            <a:xfrm flipV="1">
              <a:off x="3327" y="3009"/>
              <a:ext cx="0" cy="270"/>
            </a:xfrm>
            <a:prstGeom prst="straightConnector1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diamond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87095" name="Oval 55"/>
          <p:cNvSpPr>
            <a:spLocks noChangeArrowheads="1"/>
          </p:cNvSpPr>
          <p:nvPr/>
        </p:nvSpPr>
        <p:spPr bwMode="auto">
          <a:xfrm>
            <a:off x="8394700" y="3887788"/>
            <a:ext cx="215900" cy="215900"/>
          </a:xfrm>
          <a:prstGeom prst="ellipse">
            <a:avLst/>
          </a:prstGeom>
          <a:noFill/>
          <a:ln w="127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en-GB" altLang="en-US" b="0">
              <a:solidFill>
                <a:schemeClr val="tx1"/>
              </a:solidFill>
            </a:endParaRPr>
          </a:p>
        </p:txBody>
      </p:sp>
      <p:sp>
        <p:nvSpPr>
          <p:cNvPr id="87097" name="Rectangle 57"/>
          <p:cNvSpPr>
            <a:spLocks noChangeArrowheads="1"/>
          </p:cNvSpPr>
          <p:nvPr/>
        </p:nvSpPr>
        <p:spPr bwMode="auto">
          <a:xfrm>
            <a:off x="1828800" y="3187700"/>
            <a:ext cx="1828800" cy="76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en-GB" altLang="en-US" b="0">
              <a:solidFill>
                <a:schemeClr val="tx1"/>
              </a:solidFill>
            </a:endParaRPr>
          </a:p>
        </p:txBody>
      </p:sp>
      <p:sp>
        <p:nvSpPr>
          <p:cNvPr id="87098" name="Line 58"/>
          <p:cNvSpPr>
            <a:spLocks noChangeAspect="1" noChangeShapeType="1"/>
          </p:cNvSpPr>
          <p:nvPr/>
        </p:nvSpPr>
        <p:spPr bwMode="auto">
          <a:xfrm flipH="1">
            <a:off x="1931988" y="2984500"/>
            <a:ext cx="303212" cy="431800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100" name="Line 60"/>
          <p:cNvSpPr>
            <a:spLocks noChangeShapeType="1"/>
          </p:cNvSpPr>
          <p:nvPr/>
        </p:nvSpPr>
        <p:spPr bwMode="auto">
          <a:xfrm flipV="1">
            <a:off x="2362200" y="1193800"/>
            <a:ext cx="0" cy="3810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1" name="Text Box 59"/>
          <p:cNvSpPr txBox="1">
            <a:spLocks noChangeArrowheads="1"/>
          </p:cNvSpPr>
          <p:nvPr/>
        </p:nvSpPr>
        <p:spPr bwMode="auto">
          <a:xfrm>
            <a:off x="2835112" y="4617824"/>
            <a:ext cx="3962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400" b="0" dirty="0">
                <a:solidFill>
                  <a:schemeClr val="tx1"/>
                </a:solidFill>
              </a:rPr>
              <a:t>The state of a neuron comprises a number of attributes, membrane potentials, </a:t>
            </a:r>
            <a:r>
              <a:rPr lang="en-GB" altLang="en-US" sz="1400" b="0" dirty="0" err="1">
                <a:solidFill>
                  <a:schemeClr val="tx1"/>
                </a:solidFill>
              </a:rPr>
              <a:t>conductances</a:t>
            </a:r>
            <a:r>
              <a:rPr lang="en-GB" altLang="en-US" sz="1400" b="0" dirty="0">
                <a:solidFill>
                  <a:schemeClr val="tx1"/>
                </a:solidFill>
              </a:rPr>
              <a:t> etc. Modelling these states can become intractable. </a:t>
            </a:r>
            <a:r>
              <a:rPr lang="en-GB" altLang="en-US" sz="1400" dirty="0">
                <a:solidFill>
                  <a:schemeClr val="tx1"/>
                </a:solidFill>
              </a:rPr>
              <a:t>Mean field approximations</a:t>
            </a:r>
            <a:r>
              <a:rPr lang="en-GB" altLang="en-US" sz="1400" b="0" dirty="0">
                <a:solidFill>
                  <a:schemeClr val="tx1"/>
                </a:solidFill>
              </a:rPr>
              <a:t> summarise the states in terms of their ensemble density. </a:t>
            </a:r>
            <a:r>
              <a:rPr lang="en-GB" altLang="en-US" sz="1400" dirty="0">
                <a:solidFill>
                  <a:schemeClr val="tx1"/>
                </a:solidFill>
              </a:rPr>
              <a:t>Neural mass models</a:t>
            </a:r>
            <a:r>
              <a:rPr lang="en-GB" altLang="en-US" sz="1400" b="0" dirty="0">
                <a:solidFill>
                  <a:schemeClr val="tx1"/>
                </a:solidFill>
              </a:rPr>
              <a:t> consider only point densities and describe the interaction of the means in the ensemble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6200" y="3073400"/>
            <a:ext cx="2730633" cy="2073636"/>
            <a:chOff x="76200" y="3073400"/>
            <a:chExt cx="2730633" cy="2073636"/>
          </a:xfrm>
        </p:grpSpPr>
        <p:grpSp>
          <p:nvGrpSpPr>
            <p:cNvPr id="2" name="Group 32"/>
            <p:cNvGrpSpPr>
              <a:grpSpLocks/>
            </p:cNvGrpSpPr>
            <p:nvPr/>
          </p:nvGrpSpPr>
          <p:grpSpPr bwMode="auto">
            <a:xfrm>
              <a:off x="76200" y="3124200"/>
              <a:ext cx="2209800" cy="1963738"/>
              <a:chOff x="48" y="1968"/>
              <a:chExt cx="1392" cy="1237"/>
            </a:xfrm>
          </p:grpSpPr>
          <p:pic>
            <p:nvPicPr>
              <p:cNvPr id="23591" name="Picture 33" descr="cervo&amp;lobes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69"/>
              <a:stretch>
                <a:fillRect/>
              </a:stretch>
            </p:blipFill>
            <p:spPr bwMode="auto">
              <a:xfrm>
                <a:off x="48" y="1968"/>
                <a:ext cx="1392" cy="1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592" name="Oval 34"/>
              <p:cNvSpPr>
                <a:spLocks noChangeArrowheads="1"/>
              </p:cNvSpPr>
              <p:nvPr/>
            </p:nvSpPr>
            <p:spPr bwMode="auto">
              <a:xfrm>
                <a:off x="1200" y="2544"/>
                <a:ext cx="192" cy="192"/>
              </a:xfrm>
              <a:prstGeom prst="ellipse">
                <a:avLst/>
              </a:prstGeom>
              <a:solidFill>
                <a:schemeClr val="bg1">
                  <a:alpha val="41176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1pPr>
                <a:lvl2pPr marL="742950" indent="-285750"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2pPr>
                <a:lvl3pPr marL="1143000" indent="-228600"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3pPr>
                <a:lvl4pPr marL="1600200" indent="-228600"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4pPr>
                <a:lvl5pPr marL="2057400" indent="-228600"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9pPr>
              </a:lstStyle>
              <a:p>
                <a:pPr algn="ctr" eaLnBrk="1" hangingPunct="1"/>
                <a:endParaRPr lang="en-GB" altLang="en-US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593" name="Oval 35"/>
              <p:cNvSpPr>
                <a:spLocks noChangeArrowheads="1"/>
              </p:cNvSpPr>
              <p:nvPr/>
            </p:nvSpPr>
            <p:spPr bwMode="auto">
              <a:xfrm>
                <a:off x="192" y="2400"/>
                <a:ext cx="192" cy="192"/>
              </a:xfrm>
              <a:prstGeom prst="ellipse">
                <a:avLst/>
              </a:prstGeom>
              <a:solidFill>
                <a:schemeClr val="bg1">
                  <a:alpha val="41176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1pPr>
                <a:lvl2pPr marL="742950" indent="-285750"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2pPr>
                <a:lvl3pPr marL="1143000" indent="-228600"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3pPr>
                <a:lvl4pPr marL="1600200" indent="-228600"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4pPr>
                <a:lvl5pPr marL="2057400" indent="-228600"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9pPr>
              </a:lstStyle>
              <a:p>
                <a:pPr algn="ctr" eaLnBrk="1" hangingPunct="1"/>
                <a:endParaRPr lang="en-GB" altLang="en-US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594" name="Oval 36"/>
              <p:cNvSpPr>
                <a:spLocks noChangeArrowheads="1"/>
              </p:cNvSpPr>
              <p:nvPr/>
            </p:nvSpPr>
            <p:spPr bwMode="auto">
              <a:xfrm>
                <a:off x="576" y="2592"/>
                <a:ext cx="192" cy="192"/>
              </a:xfrm>
              <a:prstGeom prst="ellipse">
                <a:avLst/>
              </a:prstGeom>
              <a:solidFill>
                <a:schemeClr val="bg1">
                  <a:alpha val="41176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1pPr>
                <a:lvl2pPr marL="742950" indent="-285750"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2pPr>
                <a:lvl3pPr marL="1143000" indent="-228600"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3pPr>
                <a:lvl4pPr marL="1600200" indent="-228600"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4pPr>
                <a:lvl5pPr marL="2057400" indent="-228600"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9pPr>
              </a:lstStyle>
              <a:p>
                <a:pPr algn="ctr" eaLnBrk="1" hangingPunct="1"/>
                <a:endParaRPr lang="en-GB" altLang="en-US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595" name="Oval 37"/>
              <p:cNvSpPr>
                <a:spLocks noChangeArrowheads="1"/>
              </p:cNvSpPr>
              <p:nvPr/>
            </p:nvSpPr>
            <p:spPr bwMode="auto">
              <a:xfrm>
                <a:off x="912" y="2160"/>
                <a:ext cx="192" cy="192"/>
              </a:xfrm>
              <a:prstGeom prst="ellipse">
                <a:avLst/>
              </a:prstGeom>
              <a:solidFill>
                <a:schemeClr val="bg1">
                  <a:alpha val="41176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1pPr>
                <a:lvl2pPr marL="742950" indent="-285750"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2pPr>
                <a:lvl3pPr marL="1143000" indent="-228600"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3pPr>
                <a:lvl4pPr marL="1600200" indent="-228600"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4pPr>
                <a:lvl5pPr marL="2057400" indent="-228600"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9pPr>
              </a:lstStyle>
              <a:p>
                <a:pPr algn="ctr" eaLnBrk="1" hangingPunct="1"/>
                <a:endParaRPr lang="en-GB" altLang="en-US" b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3596" name="AutoShape 38"/>
              <p:cNvCxnSpPr>
                <a:cxnSpLocks noChangeShapeType="1"/>
                <a:stCxn id="23592" idx="3"/>
                <a:endCxn id="23594" idx="5"/>
              </p:cNvCxnSpPr>
              <p:nvPr/>
            </p:nvCxnSpPr>
            <p:spPr bwMode="auto">
              <a:xfrm rot="5400000">
                <a:off x="960" y="2488"/>
                <a:ext cx="48" cy="488"/>
              </a:xfrm>
              <a:prstGeom prst="curvedConnector3">
                <a:avLst>
                  <a:gd name="adj1" fmla="val 370833"/>
                </a:avLst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3597" name="AutoShape 39"/>
              <p:cNvCxnSpPr>
                <a:cxnSpLocks noChangeShapeType="1"/>
                <a:stCxn id="23592" idx="0"/>
                <a:endCxn id="23595" idx="6"/>
              </p:cNvCxnSpPr>
              <p:nvPr/>
            </p:nvCxnSpPr>
            <p:spPr bwMode="auto">
              <a:xfrm rot="5400000" flipH="1">
                <a:off x="1056" y="2304"/>
                <a:ext cx="288" cy="192"/>
              </a:xfrm>
              <a:prstGeom prst="curvedConnector2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3598" name="AutoShape 40"/>
              <p:cNvCxnSpPr>
                <a:cxnSpLocks noChangeShapeType="1"/>
                <a:stCxn id="23595" idx="1"/>
                <a:endCxn id="23593" idx="0"/>
              </p:cNvCxnSpPr>
              <p:nvPr/>
            </p:nvCxnSpPr>
            <p:spPr bwMode="auto">
              <a:xfrm rot="-5400000" flipH="1" flipV="1">
                <a:off x="508" y="1968"/>
                <a:ext cx="212" cy="652"/>
              </a:xfrm>
              <a:prstGeom prst="curvedConnector3">
                <a:avLst>
                  <a:gd name="adj1" fmla="val -41042"/>
                </a:avLst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3599" name="AutoShape 41"/>
              <p:cNvCxnSpPr>
                <a:cxnSpLocks noChangeShapeType="1"/>
                <a:stCxn id="23594" idx="7"/>
                <a:endCxn id="23592" idx="1"/>
              </p:cNvCxnSpPr>
              <p:nvPr/>
            </p:nvCxnSpPr>
            <p:spPr bwMode="auto">
              <a:xfrm rot="-5400000">
                <a:off x="960" y="2352"/>
                <a:ext cx="48" cy="488"/>
              </a:xfrm>
              <a:prstGeom prst="curvedConnector3">
                <a:avLst>
                  <a:gd name="adj1" fmla="val 360417"/>
                </a:avLst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3600" name="AutoShape 42"/>
              <p:cNvCxnSpPr>
                <a:cxnSpLocks noChangeShapeType="1"/>
                <a:endCxn id="23595" idx="3"/>
              </p:cNvCxnSpPr>
              <p:nvPr/>
            </p:nvCxnSpPr>
            <p:spPr bwMode="auto">
              <a:xfrm flipV="1">
                <a:off x="384" y="2324"/>
                <a:ext cx="556" cy="172"/>
              </a:xfrm>
              <a:prstGeom prst="curvedConnector2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87099" name="Line 59"/>
            <p:cNvSpPr>
              <a:spLocks noChangeShapeType="1"/>
            </p:cNvSpPr>
            <p:nvPr/>
          </p:nvSpPr>
          <p:spPr bwMode="auto">
            <a:xfrm flipV="1">
              <a:off x="2362200" y="3073400"/>
              <a:ext cx="0" cy="3810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31975" y="3082566"/>
              <a:ext cx="2674858" cy="2064470"/>
              <a:chOff x="-1072947" y="3088127"/>
              <a:chExt cx="3879780" cy="2649393"/>
            </a:xfrm>
          </p:grpSpPr>
          <p:cxnSp>
            <p:nvCxnSpPr>
              <p:cNvPr id="49" name="Straight Arrow Connector 48"/>
              <p:cNvCxnSpPr/>
              <p:nvPr/>
            </p:nvCxnSpPr>
            <p:spPr bwMode="auto">
              <a:xfrm flipH="1" flipV="1">
                <a:off x="1713192" y="4077062"/>
                <a:ext cx="885977" cy="111205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0" name="Picture 49" descr="blue_brain_2.jp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lum bright="33000" contrast="44000"/>
              </a:blip>
              <a:stretch>
                <a:fillRect/>
              </a:stretch>
            </p:blipFill>
            <p:spPr bwMode="auto">
              <a:xfrm>
                <a:off x="-1072947" y="3088127"/>
                <a:ext cx="3879780" cy="2649393"/>
              </a:xfrm>
              <a:prstGeom prst="rect">
                <a:avLst/>
              </a:prstGeom>
              <a:effectLst>
                <a:outerShdw blurRad="165100" dist="50800" dir="7260000" sx="105000" sy="105000" algn="ctr" rotWithShape="0">
                  <a:srgbClr val="000000">
                    <a:alpha val="52000"/>
                  </a:srgbClr>
                </a:outerShdw>
              </a:effectLst>
            </p:spPr>
          </p:pic>
          <p:sp>
            <p:nvSpPr>
              <p:cNvPr id="51" name="Oval 50"/>
              <p:cNvSpPr/>
              <p:nvPr/>
            </p:nvSpPr>
            <p:spPr>
              <a:xfrm>
                <a:off x="436540" y="4369695"/>
                <a:ext cx="406398" cy="387641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1300138" y="3825408"/>
                <a:ext cx="377371" cy="374041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3" name="Straight Arrow Connector 52"/>
              <p:cNvCxnSpPr/>
              <p:nvPr/>
            </p:nvCxnSpPr>
            <p:spPr>
              <a:xfrm flipH="1" flipV="1">
                <a:off x="1645821" y="4072335"/>
                <a:ext cx="895291" cy="297360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Arc 53"/>
              <p:cNvSpPr/>
              <p:nvPr/>
            </p:nvSpPr>
            <p:spPr>
              <a:xfrm rot="18248690">
                <a:off x="136113" y="4235113"/>
                <a:ext cx="1503536" cy="625440"/>
              </a:xfrm>
              <a:prstGeom prst="arc">
                <a:avLst/>
              </a:prstGeom>
              <a:ln w="38100">
                <a:solidFill>
                  <a:schemeClr val="bg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Arc 54"/>
              <p:cNvSpPr/>
              <p:nvPr/>
            </p:nvSpPr>
            <p:spPr>
              <a:xfrm rot="7730488">
                <a:off x="611151" y="3729572"/>
                <a:ext cx="1503536" cy="625440"/>
              </a:xfrm>
              <a:prstGeom prst="arc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6" name="Oval 5"/>
          <p:cNvSpPr/>
          <p:nvPr/>
        </p:nvSpPr>
        <p:spPr>
          <a:xfrm>
            <a:off x="1875933" y="1508289"/>
            <a:ext cx="1762813" cy="1687398"/>
          </a:xfrm>
          <a:prstGeom prst="ellipse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5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5" grpId="0" animBg="1"/>
      <p:bldP spid="87046" grpId="0" animBg="1"/>
      <p:bldP spid="87049" grpId="0" animBg="1"/>
      <p:bldP spid="87050" grpId="0" animBg="1"/>
      <p:bldP spid="87051" grpId="0" animBg="1"/>
      <p:bldP spid="87052" grpId="0"/>
      <p:bldP spid="87053" grpId="0"/>
      <p:bldP spid="87054" grpId="0"/>
      <p:bldP spid="87055" grpId="0"/>
      <p:bldP spid="87056" grpId="0" animBg="1"/>
      <p:bldP spid="87058" grpId="0" animBg="1"/>
      <p:bldP spid="87060" grpId="0" animBg="1"/>
      <p:bldP spid="87068" grpId="0"/>
      <p:bldP spid="87069" grpId="0"/>
      <p:bldP spid="87070" grpId="0"/>
      <p:bldP spid="87095" grpId="0" animBg="1"/>
      <p:bldP spid="87097" grpId="0" animBg="1"/>
      <p:bldP spid="87098" grpId="0" animBg="1"/>
      <p:bldP spid="87100" grpId="0" animBg="1"/>
      <p:bldP spid="87100" grpId="1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Box 10"/>
          <p:cNvSpPr txBox="1">
            <a:spLocks noChangeArrowheads="1"/>
          </p:cNvSpPr>
          <p:nvPr/>
        </p:nvSpPr>
        <p:spPr bwMode="auto">
          <a:xfrm>
            <a:off x="165100" y="1504950"/>
            <a:ext cx="350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Wake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5502" y="106463"/>
            <a:ext cx="241935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0" y="0"/>
            <a:ext cx="9099550" cy="7366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latin typeface="+mn-lt"/>
              </a:rPr>
              <a:t>Propofol</a:t>
            </a:r>
            <a:r>
              <a:rPr lang="en-US" sz="2800" dirty="0" smtClean="0">
                <a:latin typeface="+mn-lt"/>
              </a:rPr>
              <a:t>-induced loss </a:t>
            </a:r>
            <a:r>
              <a:rPr lang="en-US" sz="2800" dirty="0">
                <a:latin typeface="+mn-lt"/>
              </a:rPr>
              <a:t>of consciousness</a:t>
            </a:r>
            <a:endParaRPr lang="en-GB" sz="2800" dirty="0">
              <a:solidFill>
                <a:schemeClr val="tx2"/>
              </a:solidFill>
              <a:latin typeface="+mn-lt"/>
              <a:cs typeface="Arial" pitchFamily="34" charset="0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621362" y="1023399"/>
            <a:ext cx="8153400" cy="990600"/>
          </a:xfrm>
        </p:spPr>
        <p:txBody>
          <a:bodyPr/>
          <a:lstStyle/>
          <a:p>
            <a:r>
              <a:rPr lang="en-GB" sz="2000" b="1" dirty="0" smtClean="0"/>
              <a:t>Parameters of Winning </a:t>
            </a:r>
            <a:r>
              <a:rPr lang="en-GB" sz="2000" b="1" dirty="0" smtClean="0">
                <a:solidFill>
                  <a:schemeClr val="tx1"/>
                </a:solidFill>
              </a:rPr>
              <a:t>Model 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968732" y="1464363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30" name="Oval 29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2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194558" y="1425933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36" name="Oval 35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7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39" name="Straight Arrow Connector 38"/>
          <p:cNvCxnSpPr>
            <a:stCxn id="36" idx="1"/>
            <a:endCxn id="30" idx="6"/>
          </p:cNvCxnSpPr>
          <p:nvPr/>
        </p:nvCxnSpPr>
        <p:spPr>
          <a:xfrm flipH="1">
            <a:off x="1464364" y="1499487"/>
            <a:ext cx="802778" cy="21600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0" idx="5"/>
            <a:endCxn id="36" idx="2"/>
          </p:cNvCxnSpPr>
          <p:nvPr/>
        </p:nvCxnSpPr>
        <p:spPr>
          <a:xfrm flipV="1">
            <a:off x="1391780" y="1677062"/>
            <a:ext cx="802778" cy="21600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80551" y="1209922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ACC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2388040" y="1155589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PCC</a:t>
            </a:r>
            <a:endParaRPr lang="en-US" sz="1400" dirty="0"/>
          </a:p>
        </p:txBody>
      </p:sp>
      <p:grpSp>
        <p:nvGrpSpPr>
          <p:cNvPr id="43" name="Group 42"/>
          <p:cNvGrpSpPr/>
          <p:nvPr/>
        </p:nvGrpSpPr>
        <p:grpSpPr>
          <a:xfrm>
            <a:off x="1622064" y="2451650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44" name="Oval 43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5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2157451" y="2729947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Thalamus</a:t>
            </a:r>
            <a:endParaRPr lang="en-US" sz="1400" dirty="0"/>
          </a:p>
        </p:txBody>
      </p:sp>
      <p:cxnSp>
        <p:nvCxnSpPr>
          <p:cNvPr id="48" name="Straight Arrow Connector 47"/>
          <p:cNvCxnSpPr>
            <a:stCxn id="44" idx="1"/>
          </p:cNvCxnSpPr>
          <p:nvPr/>
        </p:nvCxnSpPr>
        <p:spPr>
          <a:xfrm flipH="1" flipV="1">
            <a:off x="1266907" y="1931502"/>
            <a:ext cx="427741" cy="593702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4" idx="7"/>
            <a:endCxn id="36" idx="3"/>
          </p:cNvCxnSpPr>
          <p:nvPr/>
        </p:nvCxnSpPr>
        <p:spPr>
          <a:xfrm flipV="1">
            <a:off x="2045112" y="1854636"/>
            <a:ext cx="222030" cy="67056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30" idx="3"/>
            <a:endCxn id="44" idx="2"/>
          </p:cNvCxnSpPr>
          <p:nvPr/>
        </p:nvCxnSpPr>
        <p:spPr>
          <a:xfrm>
            <a:off x="1041316" y="1893066"/>
            <a:ext cx="580748" cy="80971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36" idx="4"/>
            <a:endCxn id="44" idx="6"/>
          </p:cNvCxnSpPr>
          <p:nvPr/>
        </p:nvCxnSpPr>
        <p:spPr>
          <a:xfrm flipH="1">
            <a:off x="2117696" y="1928190"/>
            <a:ext cx="324678" cy="77458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19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Box 10"/>
          <p:cNvSpPr txBox="1">
            <a:spLocks noChangeArrowheads="1"/>
          </p:cNvSpPr>
          <p:nvPr/>
        </p:nvSpPr>
        <p:spPr bwMode="auto">
          <a:xfrm>
            <a:off x="165100" y="1504950"/>
            <a:ext cx="350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Wake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728108" y="4615997"/>
            <a:ext cx="14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Calibri" pitchFamily="34" charset="0"/>
              </a:rPr>
              <a:t>Mild Sedation</a:t>
            </a:r>
            <a:endParaRPr lang="en-US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39" name="TextBox 19"/>
          <p:cNvSpPr txBox="1">
            <a:spLocks noChangeArrowheads="1"/>
          </p:cNvSpPr>
          <p:nvPr/>
        </p:nvSpPr>
        <p:spPr bwMode="auto">
          <a:xfrm>
            <a:off x="1686009" y="4899417"/>
            <a:ext cx="31738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0070C0"/>
                </a:solidFill>
                <a:latin typeface="+mn-lt"/>
              </a:rPr>
              <a:t>:Increase </a:t>
            </a:r>
            <a:r>
              <a:rPr lang="en-GB" i="1" dirty="0">
                <a:solidFill>
                  <a:srgbClr val="0070C0"/>
                </a:solidFill>
                <a:latin typeface="+mn-lt"/>
              </a:rPr>
              <a:t>in thalamic excitability</a:t>
            </a: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0" y="0"/>
            <a:ext cx="9099550" cy="7366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latin typeface="+mn-lt"/>
              </a:rPr>
              <a:t>Propofol</a:t>
            </a:r>
            <a:r>
              <a:rPr lang="en-US" sz="2800" dirty="0" smtClean="0">
                <a:latin typeface="+mn-lt"/>
              </a:rPr>
              <a:t>-induced loss </a:t>
            </a:r>
            <a:r>
              <a:rPr lang="en-US" sz="2800" dirty="0">
                <a:latin typeface="+mn-lt"/>
              </a:rPr>
              <a:t>of consciousness</a:t>
            </a:r>
            <a:endParaRPr lang="en-GB" sz="2800" dirty="0">
              <a:solidFill>
                <a:schemeClr val="tx2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5502" y="106463"/>
            <a:ext cx="241935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" name="Group 39"/>
          <p:cNvGrpSpPr/>
          <p:nvPr/>
        </p:nvGrpSpPr>
        <p:grpSpPr>
          <a:xfrm>
            <a:off x="1016440" y="1360996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42" name="Oval 41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9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242266" y="1322566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52" name="Oval 51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3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55" name="Straight Arrow Connector 54"/>
          <p:cNvCxnSpPr>
            <a:stCxn id="52" idx="1"/>
            <a:endCxn id="42" idx="6"/>
          </p:cNvCxnSpPr>
          <p:nvPr/>
        </p:nvCxnSpPr>
        <p:spPr>
          <a:xfrm flipH="1">
            <a:off x="1512072" y="1396120"/>
            <a:ext cx="802778" cy="21600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42" idx="5"/>
            <a:endCxn id="52" idx="2"/>
          </p:cNvCxnSpPr>
          <p:nvPr/>
        </p:nvCxnSpPr>
        <p:spPr>
          <a:xfrm flipV="1">
            <a:off x="1439488" y="1573695"/>
            <a:ext cx="802778" cy="21600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828259" y="1106555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ACC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2435748" y="1052222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PCC</a:t>
            </a:r>
            <a:endParaRPr lang="en-US" sz="1400" dirty="0"/>
          </a:p>
        </p:txBody>
      </p:sp>
      <p:grpSp>
        <p:nvGrpSpPr>
          <p:cNvPr id="59" name="Group 58"/>
          <p:cNvGrpSpPr/>
          <p:nvPr/>
        </p:nvGrpSpPr>
        <p:grpSpPr>
          <a:xfrm>
            <a:off x="1669772" y="2348283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60" name="Oval 59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1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2205159" y="2626580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Thalamus</a:t>
            </a:r>
            <a:endParaRPr lang="en-US" sz="1400" dirty="0"/>
          </a:p>
        </p:txBody>
      </p:sp>
      <p:cxnSp>
        <p:nvCxnSpPr>
          <p:cNvPr id="65" name="Straight Arrow Connector 64"/>
          <p:cNvCxnSpPr>
            <a:stCxn id="60" idx="1"/>
          </p:cNvCxnSpPr>
          <p:nvPr/>
        </p:nvCxnSpPr>
        <p:spPr>
          <a:xfrm flipH="1" flipV="1">
            <a:off x="1314615" y="1828135"/>
            <a:ext cx="427741" cy="593702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60" idx="7"/>
            <a:endCxn id="52" idx="3"/>
          </p:cNvCxnSpPr>
          <p:nvPr/>
        </p:nvCxnSpPr>
        <p:spPr>
          <a:xfrm flipV="1">
            <a:off x="2092820" y="1751269"/>
            <a:ext cx="222030" cy="67056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42" idx="3"/>
            <a:endCxn id="60" idx="2"/>
          </p:cNvCxnSpPr>
          <p:nvPr/>
        </p:nvCxnSpPr>
        <p:spPr>
          <a:xfrm>
            <a:off x="1089024" y="1789699"/>
            <a:ext cx="580748" cy="80971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52" idx="4"/>
            <a:endCxn id="60" idx="6"/>
          </p:cNvCxnSpPr>
          <p:nvPr/>
        </p:nvCxnSpPr>
        <p:spPr>
          <a:xfrm flipH="1">
            <a:off x="2165404" y="1824823"/>
            <a:ext cx="324678" cy="77458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/>
          <p:cNvGrpSpPr/>
          <p:nvPr/>
        </p:nvGrpSpPr>
        <p:grpSpPr>
          <a:xfrm>
            <a:off x="3282562" y="3388579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70" name="Oval 69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1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508388" y="3350149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74" name="Oval 73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5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77" name="Straight Arrow Connector 76"/>
          <p:cNvCxnSpPr>
            <a:stCxn id="74" idx="1"/>
            <a:endCxn id="70" idx="6"/>
          </p:cNvCxnSpPr>
          <p:nvPr/>
        </p:nvCxnSpPr>
        <p:spPr>
          <a:xfrm flipH="1">
            <a:off x="3778194" y="3423703"/>
            <a:ext cx="802778" cy="21600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70" idx="5"/>
            <a:endCxn id="74" idx="2"/>
          </p:cNvCxnSpPr>
          <p:nvPr/>
        </p:nvCxnSpPr>
        <p:spPr>
          <a:xfrm flipV="1">
            <a:off x="3705610" y="3601278"/>
            <a:ext cx="802778" cy="21600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3094381" y="3134138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ACC</a:t>
            </a:r>
            <a:endParaRPr lang="en-US" sz="1400" dirty="0"/>
          </a:p>
        </p:txBody>
      </p:sp>
      <p:sp>
        <p:nvSpPr>
          <p:cNvPr id="80" name="TextBox 79"/>
          <p:cNvSpPr txBox="1"/>
          <p:nvPr/>
        </p:nvSpPr>
        <p:spPr>
          <a:xfrm>
            <a:off x="4701870" y="3079805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PCC</a:t>
            </a:r>
            <a:endParaRPr lang="en-US" sz="1400" dirty="0"/>
          </a:p>
        </p:txBody>
      </p:sp>
      <p:sp>
        <p:nvSpPr>
          <p:cNvPr id="82" name="Oval 81"/>
          <p:cNvSpPr/>
          <p:nvPr/>
        </p:nvSpPr>
        <p:spPr>
          <a:xfrm>
            <a:off x="3935894" y="4375866"/>
            <a:ext cx="495632" cy="50225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471281" y="4654163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Thalamus</a:t>
            </a:r>
            <a:endParaRPr lang="en-US" sz="1400" dirty="0"/>
          </a:p>
        </p:txBody>
      </p:sp>
      <p:cxnSp>
        <p:nvCxnSpPr>
          <p:cNvPr id="86" name="Straight Arrow Connector 85"/>
          <p:cNvCxnSpPr>
            <a:stCxn id="82" idx="1"/>
          </p:cNvCxnSpPr>
          <p:nvPr/>
        </p:nvCxnSpPr>
        <p:spPr>
          <a:xfrm flipH="1" flipV="1">
            <a:off x="3580737" y="3855718"/>
            <a:ext cx="427741" cy="593702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82" idx="7"/>
            <a:endCxn id="74" idx="3"/>
          </p:cNvCxnSpPr>
          <p:nvPr/>
        </p:nvCxnSpPr>
        <p:spPr>
          <a:xfrm flipV="1">
            <a:off x="4358942" y="3778852"/>
            <a:ext cx="222030" cy="67056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stCxn id="70" idx="3"/>
            <a:endCxn id="82" idx="2"/>
          </p:cNvCxnSpPr>
          <p:nvPr/>
        </p:nvCxnSpPr>
        <p:spPr>
          <a:xfrm>
            <a:off x="3355146" y="3817282"/>
            <a:ext cx="580748" cy="80971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74" idx="4"/>
            <a:endCxn id="82" idx="6"/>
          </p:cNvCxnSpPr>
          <p:nvPr/>
        </p:nvCxnSpPr>
        <p:spPr>
          <a:xfrm flipH="1">
            <a:off x="4431526" y="3852406"/>
            <a:ext cx="324678" cy="77458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65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Box 10"/>
          <p:cNvSpPr txBox="1">
            <a:spLocks noChangeArrowheads="1"/>
          </p:cNvSpPr>
          <p:nvPr/>
        </p:nvSpPr>
        <p:spPr bwMode="auto">
          <a:xfrm>
            <a:off x="165100" y="1504950"/>
            <a:ext cx="350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Wake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728108" y="4615997"/>
            <a:ext cx="14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Calibri" pitchFamily="34" charset="0"/>
              </a:rPr>
              <a:t>Mild Sedation</a:t>
            </a:r>
            <a:endParaRPr lang="en-US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39" name="TextBox 19"/>
          <p:cNvSpPr txBox="1">
            <a:spLocks noChangeArrowheads="1"/>
          </p:cNvSpPr>
          <p:nvPr/>
        </p:nvSpPr>
        <p:spPr bwMode="auto">
          <a:xfrm>
            <a:off x="1686009" y="4899417"/>
            <a:ext cx="31738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0070C0"/>
                </a:solidFill>
                <a:latin typeface="+mn-lt"/>
              </a:rPr>
              <a:t>:Increase </a:t>
            </a:r>
            <a:r>
              <a:rPr lang="en-GB" i="1" dirty="0">
                <a:solidFill>
                  <a:srgbClr val="0070C0"/>
                </a:solidFill>
                <a:latin typeface="+mn-lt"/>
              </a:rPr>
              <a:t>in thalamic excitability</a:t>
            </a: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0" y="0"/>
            <a:ext cx="9099550" cy="7366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latin typeface="+mn-lt"/>
              </a:rPr>
              <a:t>Propofol</a:t>
            </a:r>
            <a:r>
              <a:rPr lang="en-US" sz="2800" dirty="0" smtClean="0">
                <a:latin typeface="+mn-lt"/>
              </a:rPr>
              <a:t>-induced loss </a:t>
            </a:r>
            <a:r>
              <a:rPr lang="en-US" sz="2800" dirty="0">
                <a:latin typeface="+mn-lt"/>
              </a:rPr>
              <a:t>of consciousness</a:t>
            </a:r>
            <a:endParaRPr lang="en-GB" sz="2800" dirty="0">
              <a:solidFill>
                <a:schemeClr val="tx2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5502" y="106463"/>
            <a:ext cx="241935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" name="Group 39"/>
          <p:cNvGrpSpPr/>
          <p:nvPr/>
        </p:nvGrpSpPr>
        <p:grpSpPr>
          <a:xfrm>
            <a:off x="1016440" y="1360996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42" name="Oval 41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9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242266" y="1322566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52" name="Oval 51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3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55" name="Straight Arrow Connector 54"/>
          <p:cNvCxnSpPr>
            <a:stCxn id="52" idx="1"/>
            <a:endCxn id="42" idx="6"/>
          </p:cNvCxnSpPr>
          <p:nvPr/>
        </p:nvCxnSpPr>
        <p:spPr>
          <a:xfrm flipH="1">
            <a:off x="1512072" y="1396120"/>
            <a:ext cx="802778" cy="21600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42" idx="5"/>
            <a:endCxn id="52" idx="2"/>
          </p:cNvCxnSpPr>
          <p:nvPr/>
        </p:nvCxnSpPr>
        <p:spPr>
          <a:xfrm flipV="1">
            <a:off x="1439488" y="1573695"/>
            <a:ext cx="802778" cy="21600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828259" y="1106555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ACC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2435748" y="1052222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PCC</a:t>
            </a:r>
            <a:endParaRPr lang="en-US" sz="1400" dirty="0"/>
          </a:p>
        </p:txBody>
      </p:sp>
      <p:grpSp>
        <p:nvGrpSpPr>
          <p:cNvPr id="59" name="Group 58"/>
          <p:cNvGrpSpPr/>
          <p:nvPr/>
        </p:nvGrpSpPr>
        <p:grpSpPr>
          <a:xfrm>
            <a:off x="1669772" y="2348283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60" name="Oval 59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1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2205159" y="2626580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Thalamus</a:t>
            </a:r>
            <a:endParaRPr lang="en-US" sz="1400" dirty="0"/>
          </a:p>
        </p:txBody>
      </p:sp>
      <p:cxnSp>
        <p:nvCxnSpPr>
          <p:cNvPr id="65" name="Straight Arrow Connector 64"/>
          <p:cNvCxnSpPr>
            <a:stCxn id="60" idx="1"/>
          </p:cNvCxnSpPr>
          <p:nvPr/>
        </p:nvCxnSpPr>
        <p:spPr>
          <a:xfrm flipH="1" flipV="1">
            <a:off x="1314615" y="1828135"/>
            <a:ext cx="427741" cy="593702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60" idx="7"/>
            <a:endCxn id="52" idx="3"/>
          </p:cNvCxnSpPr>
          <p:nvPr/>
        </p:nvCxnSpPr>
        <p:spPr>
          <a:xfrm flipV="1">
            <a:off x="2092820" y="1751269"/>
            <a:ext cx="222030" cy="67056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42" idx="3"/>
            <a:endCxn id="60" idx="2"/>
          </p:cNvCxnSpPr>
          <p:nvPr/>
        </p:nvCxnSpPr>
        <p:spPr>
          <a:xfrm>
            <a:off x="1089024" y="1789699"/>
            <a:ext cx="580748" cy="80971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52" idx="4"/>
            <a:endCxn id="60" idx="6"/>
          </p:cNvCxnSpPr>
          <p:nvPr/>
        </p:nvCxnSpPr>
        <p:spPr>
          <a:xfrm flipH="1">
            <a:off x="2165404" y="1824823"/>
            <a:ext cx="324678" cy="77458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/>
          <p:cNvGrpSpPr/>
          <p:nvPr/>
        </p:nvGrpSpPr>
        <p:grpSpPr>
          <a:xfrm>
            <a:off x="3282562" y="3388579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70" name="Oval 69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1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508388" y="3350149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74" name="Oval 73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5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77" name="Straight Arrow Connector 76"/>
          <p:cNvCxnSpPr>
            <a:stCxn id="74" idx="1"/>
            <a:endCxn id="70" idx="6"/>
          </p:cNvCxnSpPr>
          <p:nvPr/>
        </p:nvCxnSpPr>
        <p:spPr>
          <a:xfrm flipH="1">
            <a:off x="3778194" y="3423703"/>
            <a:ext cx="802778" cy="21600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3094381" y="3134138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ACC</a:t>
            </a:r>
            <a:endParaRPr lang="en-US" sz="1400" dirty="0"/>
          </a:p>
        </p:txBody>
      </p:sp>
      <p:sp>
        <p:nvSpPr>
          <p:cNvPr id="80" name="TextBox 79"/>
          <p:cNvSpPr txBox="1"/>
          <p:nvPr/>
        </p:nvSpPr>
        <p:spPr>
          <a:xfrm>
            <a:off x="4701870" y="3079805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PCC</a:t>
            </a:r>
            <a:endParaRPr lang="en-US" sz="1400" dirty="0"/>
          </a:p>
        </p:txBody>
      </p:sp>
      <p:sp>
        <p:nvSpPr>
          <p:cNvPr id="82" name="Oval 81"/>
          <p:cNvSpPr/>
          <p:nvPr/>
        </p:nvSpPr>
        <p:spPr>
          <a:xfrm>
            <a:off x="3935894" y="4375866"/>
            <a:ext cx="495632" cy="50225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471281" y="4654163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Thalamus</a:t>
            </a:r>
            <a:endParaRPr lang="en-US" sz="1400" dirty="0"/>
          </a:p>
        </p:txBody>
      </p:sp>
      <p:cxnSp>
        <p:nvCxnSpPr>
          <p:cNvPr id="86" name="Straight Arrow Connector 85"/>
          <p:cNvCxnSpPr>
            <a:stCxn id="82" idx="1"/>
          </p:cNvCxnSpPr>
          <p:nvPr/>
        </p:nvCxnSpPr>
        <p:spPr>
          <a:xfrm flipH="1" flipV="1">
            <a:off x="3580737" y="3855718"/>
            <a:ext cx="427741" cy="593702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82" idx="7"/>
            <a:endCxn id="74" idx="3"/>
          </p:cNvCxnSpPr>
          <p:nvPr/>
        </p:nvCxnSpPr>
        <p:spPr>
          <a:xfrm flipV="1">
            <a:off x="4358942" y="3778852"/>
            <a:ext cx="222030" cy="67056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stCxn id="70" idx="3"/>
            <a:endCxn id="82" idx="2"/>
          </p:cNvCxnSpPr>
          <p:nvPr/>
        </p:nvCxnSpPr>
        <p:spPr>
          <a:xfrm>
            <a:off x="3355146" y="3817282"/>
            <a:ext cx="580748" cy="80971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74" idx="4"/>
            <a:endCxn id="82" idx="6"/>
          </p:cNvCxnSpPr>
          <p:nvPr/>
        </p:nvCxnSpPr>
        <p:spPr>
          <a:xfrm flipH="1">
            <a:off x="4431526" y="3852406"/>
            <a:ext cx="324678" cy="77458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4501247" y="6088987"/>
            <a:ext cx="22397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+mn-lt"/>
              </a:rPr>
              <a:t>Loss of Consciousness</a:t>
            </a:r>
          </a:p>
        </p:txBody>
      </p:sp>
      <p:sp>
        <p:nvSpPr>
          <p:cNvPr id="48" name="TextBox 20"/>
          <p:cNvSpPr txBox="1">
            <a:spLocks noChangeArrowheads="1"/>
          </p:cNvSpPr>
          <p:nvPr/>
        </p:nvSpPr>
        <p:spPr bwMode="auto">
          <a:xfrm>
            <a:off x="4421910" y="6369398"/>
            <a:ext cx="44578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FF0000"/>
                </a:solidFill>
                <a:latin typeface="+mn-lt"/>
              </a:rPr>
              <a:t>:Breakdown </a:t>
            </a:r>
            <a:r>
              <a:rPr lang="en-GB" i="1" dirty="0">
                <a:solidFill>
                  <a:srgbClr val="FF0000"/>
                </a:solidFill>
                <a:latin typeface="+mn-lt"/>
              </a:rPr>
              <a:t>in </a:t>
            </a:r>
            <a:r>
              <a:rPr lang="en-GB" i="1" dirty="0" smtClean="0">
                <a:solidFill>
                  <a:srgbClr val="FF0000"/>
                </a:solidFill>
                <a:latin typeface="+mn-lt"/>
              </a:rPr>
              <a:t>Cortical Backward </a:t>
            </a:r>
            <a:r>
              <a:rPr lang="en-GB" i="1" dirty="0">
                <a:solidFill>
                  <a:srgbClr val="FF0000"/>
                </a:solidFill>
                <a:latin typeface="+mn-lt"/>
              </a:rPr>
              <a:t>Connections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6480311" y="4415623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94" name="Oval 93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95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7706137" y="4377193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98" name="Oval 97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99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0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01" name="Straight Arrow Connector 100"/>
          <p:cNvCxnSpPr>
            <a:stCxn id="98" idx="1"/>
            <a:endCxn id="94" idx="6"/>
          </p:cNvCxnSpPr>
          <p:nvPr/>
        </p:nvCxnSpPr>
        <p:spPr>
          <a:xfrm flipH="1">
            <a:off x="6975943" y="4450747"/>
            <a:ext cx="802778" cy="21600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94" idx="5"/>
            <a:endCxn id="98" idx="2"/>
          </p:cNvCxnSpPr>
          <p:nvPr/>
        </p:nvCxnSpPr>
        <p:spPr>
          <a:xfrm flipV="1">
            <a:off x="6903359" y="4628322"/>
            <a:ext cx="802778" cy="216004"/>
          </a:xfrm>
          <a:prstGeom prst="straightConnector1">
            <a:avLst/>
          </a:prstGeom>
          <a:ln w="635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6292130" y="4161182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ACC</a:t>
            </a:r>
            <a:endParaRPr lang="en-US" sz="1400" dirty="0"/>
          </a:p>
        </p:txBody>
      </p:sp>
      <p:sp>
        <p:nvSpPr>
          <p:cNvPr id="104" name="TextBox 103"/>
          <p:cNvSpPr txBox="1"/>
          <p:nvPr/>
        </p:nvSpPr>
        <p:spPr>
          <a:xfrm>
            <a:off x="7899619" y="4106849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PCC</a:t>
            </a:r>
            <a:endParaRPr lang="en-US" sz="1400" dirty="0"/>
          </a:p>
        </p:txBody>
      </p:sp>
      <p:sp>
        <p:nvSpPr>
          <p:cNvPr id="105" name="Oval 104"/>
          <p:cNvSpPr/>
          <p:nvPr/>
        </p:nvSpPr>
        <p:spPr>
          <a:xfrm>
            <a:off x="7133643" y="5402910"/>
            <a:ext cx="495632" cy="50225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7669030" y="5681207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Thalamus</a:t>
            </a:r>
            <a:endParaRPr lang="en-US" sz="1400" dirty="0"/>
          </a:p>
        </p:txBody>
      </p:sp>
      <p:cxnSp>
        <p:nvCxnSpPr>
          <p:cNvPr id="107" name="Straight Arrow Connector 106"/>
          <p:cNvCxnSpPr>
            <a:stCxn id="105" idx="1"/>
          </p:cNvCxnSpPr>
          <p:nvPr/>
        </p:nvCxnSpPr>
        <p:spPr>
          <a:xfrm flipH="1" flipV="1">
            <a:off x="6778486" y="4882762"/>
            <a:ext cx="427741" cy="593702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105" idx="7"/>
            <a:endCxn id="98" idx="3"/>
          </p:cNvCxnSpPr>
          <p:nvPr/>
        </p:nvCxnSpPr>
        <p:spPr>
          <a:xfrm flipV="1">
            <a:off x="7556691" y="4805896"/>
            <a:ext cx="222030" cy="67056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94" idx="3"/>
            <a:endCxn id="105" idx="2"/>
          </p:cNvCxnSpPr>
          <p:nvPr/>
        </p:nvCxnSpPr>
        <p:spPr>
          <a:xfrm>
            <a:off x="6552895" y="4844326"/>
            <a:ext cx="580748" cy="80971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>
            <a:stCxn id="98" idx="4"/>
            <a:endCxn id="105" idx="6"/>
          </p:cNvCxnSpPr>
          <p:nvPr/>
        </p:nvCxnSpPr>
        <p:spPr>
          <a:xfrm flipH="1">
            <a:off x="7629275" y="4879450"/>
            <a:ext cx="324678" cy="77458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 flipV="1">
            <a:off x="3762594" y="3650310"/>
            <a:ext cx="802778" cy="21600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48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" cstate="print"/>
          <a:srcRect l="3901" t="15582" r="5762" b="8126"/>
          <a:stretch>
            <a:fillRect/>
          </a:stretch>
        </p:blipFill>
        <p:spPr bwMode="auto">
          <a:xfrm>
            <a:off x="3369459" y="3164814"/>
            <a:ext cx="4934857" cy="2919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/>
          <a:srcRect l="3336" t="15148" r="7978" b="62564"/>
          <a:stretch>
            <a:fillRect/>
          </a:stretch>
        </p:blipFill>
        <p:spPr bwMode="auto">
          <a:xfrm>
            <a:off x="4248086" y="2334322"/>
            <a:ext cx="4501905" cy="72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0" y="0"/>
            <a:ext cx="9099550" cy="7366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latin typeface="+mn-lt"/>
              </a:rPr>
              <a:t>Propofol</a:t>
            </a:r>
            <a:r>
              <a:rPr lang="en-US" sz="2800" dirty="0" smtClean="0">
                <a:latin typeface="+mn-lt"/>
              </a:rPr>
              <a:t>-induced loss </a:t>
            </a:r>
            <a:r>
              <a:rPr lang="en-US" sz="2800" dirty="0">
                <a:latin typeface="+mn-lt"/>
              </a:rPr>
              <a:t>of consciousness</a:t>
            </a:r>
            <a:endParaRPr lang="en-GB" sz="2800" dirty="0">
              <a:solidFill>
                <a:schemeClr val="tx2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5502" y="106463"/>
            <a:ext cx="241935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45273" y="3250371"/>
            <a:ext cx="22397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+mn-lt"/>
              </a:rPr>
              <a:t>Loss of Consciousness</a:t>
            </a:r>
          </a:p>
        </p:txBody>
      </p:sp>
      <p:sp>
        <p:nvSpPr>
          <p:cNvPr id="37" name="TextBox 20"/>
          <p:cNvSpPr txBox="1">
            <a:spLocks noChangeArrowheads="1"/>
          </p:cNvSpPr>
          <p:nvPr/>
        </p:nvSpPr>
        <p:spPr bwMode="auto">
          <a:xfrm>
            <a:off x="485030" y="3626199"/>
            <a:ext cx="23402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FF0000"/>
                </a:solidFill>
                <a:latin typeface="+mn-lt"/>
              </a:rPr>
              <a:t>:Breakdown </a:t>
            </a:r>
            <a:r>
              <a:rPr lang="en-GB" i="1" dirty="0">
                <a:solidFill>
                  <a:srgbClr val="FF0000"/>
                </a:solidFill>
                <a:latin typeface="+mn-lt"/>
              </a:rPr>
              <a:t>in </a:t>
            </a:r>
            <a:r>
              <a:rPr lang="en-GB" i="1" dirty="0" smtClean="0">
                <a:solidFill>
                  <a:srgbClr val="FF0000"/>
                </a:solidFill>
                <a:latin typeface="+mn-lt"/>
              </a:rPr>
              <a:t>Cortical </a:t>
            </a:r>
          </a:p>
          <a:p>
            <a:r>
              <a:rPr lang="en-GB" i="1" dirty="0" smtClean="0">
                <a:solidFill>
                  <a:srgbClr val="FF0000"/>
                </a:solidFill>
                <a:latin typeface="+mn-lt"/>
              </a:rPr>
              <a:t>Backward </a:t>
            </a:r>
            <a:r>
              <a:rPr lang="en-GB" i="1" dirty="0">
                <a:solidFill>
                  <a:srgbClr val="FF0000"/>
                </a:solidFill>
                <a:latin typeface="+mn-lt"/>
              </a:rPr>
              <a:t>Connections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818982" y="1489543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39" name="Oval 38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0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044808" y="1451113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43" name="Oval 42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4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46" name="Straight Arrow Connector 45"/>
          <p:cNvCxnSpPr>
            <a:stCxn id="43" idx="1"/>
            <a:endCxn id="39" idx="6"/>
          </p:cNvCxnSpPr>
          <p:nvPr/>
        </p:nvCxnSpPr>
        <p:spPr>
          <a:xfrm flipH="1">
            <a:off x="1314614" y="1524667"/>
            <a:ext cx="802778" cy="21600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39" idx="5"/>
            <a:endCxn id="43" idx="2"/>
          </p:cNvCxnSpPr>
          <p:nvPr/>
        </p:nvCxnSpPr>
        <p:spPr>
          <a:xfrm flipV="1">
            <a:off x="1242030" y="1702242"/>
            <a:ext cx="802778" cy="216004"/>
          </a:xfrm>
          <a:prstGeom prst="straightConnector1">
            <a:avLst/>
          </a:prstGeom>
          <a:ln w="635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30801" y="1235102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ACC</a:t>
            </a:r>
            <a:endParaRPr lang="en-US" sz="1400" dirty="0"/>
          </a:p>
        </p:txBody>
      </p:sp>
      <p:sp>
        <p:nvSpPr>
          <p:cNvPr id="49" name="TextBox 48"/>
          <p:cNvSpPr txBox="1"/>
          <p:nvPr/>
        </p:nvSpPr>
        <p:spPr>
          <a:xfrm>
            <a:off x="2238290" y="1180769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PCC</a:t>
            </a:r>
            <a:endParaRPr lang="en-US" sz="1400" dirty="0"/>
          </a:p>
        </p:txBody>
      </p:sp>
      <p:sp>
        <p:nvSpPr>
          <p:cNvPr id="50" name="Oval 49"/>
          <p:cNvSpPr/>
          <p:nvPr/>
        </p:nvSpPr>
        <p:spPr>
          <a:xfrm>
            <a:off x="1472314" y="2476830"/>
            <a:ext cx="495632" cy="50225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007701" y="2755127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Thalamus</a:t>
            </a:r>
            <a:endParaRPr lang="en-US" sz="1400" dirty="0"/>
          </a:p>
        </p:txBody>
      </p:sp>
      <p:cxnSp>
        <p:nvCxnSpPr>
          <p:cNvPr id="61" name="Straight Arrow Connector 60"/>
          <p:cNvCxnSpPr>
            <a:stCxn id="50" idx="1"/>
          </p:cNvCxnSpPr>
          <p:nvPr/>
        </p:nvCxnSpPr>
        <p:spPr>
          <a:xfrm flipH="1" flipV="1">
            <a:off x="1117157" y="1956682"/>
            <a:ext cx="427741" cy="593702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50" idx="7"/>
            <a:endCxn id="43" idx="3"/>
          </p:cNvCxnSpPr>
          <p:nvPr/>
        </p:nvCxnSpPr>
        <p:spPr>
          <a:xfrm flipV="1">
            <a:off x="1895362" y="1879816"/>
            <a:ext cx="222030" cy="67056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39" idx="3"/>
            <a:endCxn id="50" idx="2"/>
          </p:cNvCxnSpPr>
          <p:nvPr/>
        </p:nvCxnSpPr>
        <p:spPr>
          <a:xfrm>
            <a:off x="891566" y="1918246"/>
            <a:ext cx="580748" cy="80971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43" idx="4"/>
            <a:endCxn id="50" idx="6"/>
          </p:cNvCxnSpPr>
          <p:nvPr/>
        </p:nvCxnSpPr>
        <p:spPr>
          <a:xfrm flipH="1">
            <a:off x="1967946" y="1953370"/>
            <a:ext cx="324678" cy="77458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116401" y="4402343"/>
            <a:ext cx="3392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Boly, Moran, Murphy,</a:t>
            </a:r>
          </a:p>
          <a:p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</a:rPr>
              <a:t>Boveroux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, Bruno,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</a:rPr>
              <a:t>Noirhomme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</a:p>
          <a:p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</a:rPr>
              <a:t>Ledoux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</a:rPr>
              <a:t>Bonhomme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</a:rPr>
              <a:t>Brichant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</a:p>
          <a:p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</a:rPr>
              <a:t>Tononi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</a:rPr>
              <a:t>Laureys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</a:rPr>
              <a:t>Friston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, J Neuroscience, 2012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08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>
            <a:spLocks/>
          </p:cNvSpPr>
          <p:nvPr/>
        </p:nvSpPr>
        <p:spPr>
          <a:xfrm>
            <a:off x="209622" y="364019"/>
            <a:ext cx="8363391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/>
              <a:t>Predictive Coding </a:t>
            </a:r>
            <a:r>
              <a:rPr lang="en-GB" sz="2800" dirty="0"/>
              <a:t>&amp; Psychosis</a:t>
            </a:r>
            <a:endParaRPr lang="en-GB" sz="2800" dirty="0"/>
          </a:p>
        </p:txBody>
      </p:sp>
      <p:sp>
        <p:nvSpPr>
          <p:cNvPr id="25" name="Oval 24"/>
          <p:cNvSpPr/>
          <p:nvPr/>
        </p:nvSpPr>
        <p:spPr>
          <a:xfrm>
            <a:off x="2640668" y="1930426"/>
            <a:ext cx="1285103" cy="497906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b="1" dirty="0">
                <a:solidFill>
                  <a:schemeClr val="bg1"/>
                </a:solidFill>
              </a:rPr>
              <a:t>IFG</a:t>
            </a:r>
          </a:p>
        </p:txBody>
      </p:sp>
      <p:sp>
        <p:nvSpPr>
          <p:cNvPr id="26" name="Oval 25"/>
          <p:cNvSpPr/>
          <p:nvPr/>
        </p:nvSpPr>
        <p:spPr>
          <a:xfrm>
            <a:off x="1679375" y="2929063"/>
            <a:ext cx="1285103" cy="497906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b="1" dirty="0">
                <a:solidFill>
                  <a:schemeClr val="bg1"/>
                </a:solidFill>
              </a:rPr>
              <a:t>STS</a:t>
            </a:r>
          </a:p>
        </p:txBody>
      </p:sp>
      <p:sp>
        <p:nvSpPr>
          <p:cNvPr id="27" name="Oval 26"/>
          <p:cNvSpPr/>
          <p:nvPr/>
        </p:nvSpPr>
        <p:spPr>
          <a:xfrm>
            <a:off x="1384015" y="3681805"/>
            <a:ext cx="1285103" cy="497906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b="1" dirty="0">
                <a:solidFill>
                  <a:schemeClr val="bg1"/>
                </a:solidFill>
              </a:rPr>
              <a:t>A1</a:t>
            </a:r>
          </a:p>
        </p:txBody>
      </p:sp>
      <p:sp>
        <p:nvSpPr>
          <p:cNvPr id="28" name="Arc 27"/>
          <p:cNvSpPr/>
          <p:nvPr/>
        </p:nvSpPr>
        <p:spPr>
          <a:xfrm rot="16547464">
            <a:off x="2289214" y="2405537"/>
            <a:ext cx="583232" cy="535658"/>
          </a:xfrm>
          <a:prstGeom prst="arc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05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29" name="Arc 28"/>
          <p:cNvSpPr/>
          <p:nvPr/>
        </p:nvSpPr>
        <p:spPr>
          <a:xfrm rot="13907862">
            <a:off x="1579482" y="3296557"/>
            <a:ext cx="583232" cy="535658"/>
          </a:xfrm>
          <a:prstGeom prst="arc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05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30" name="Arc 29"/>
          <p:cNvSpPr/>
          <p:nvPr/>
        </p:nvSpPr>
        <p:spPr>
          <a:xfrm rot="6530278">
            <a:off x="2533467" y="2205847"/>
            <a:ext cx="804068" cy="493538"/>
          </a:xfrm>
          <a:prstGeom prst="arc">
            <a:avLst/>
          </a:prstGeom>
          <a:noFill/>
          <a:ln w="12700">
            <a:solidFill>
              <a:srgbClr val="FF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05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68149" y="2932078"/>
            <a:ext cx="127791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500" dirty="0" err="1"/>
              <a:t>Subvocal</a:t>
            </a:r>
            <a:r>
              <a:rPr lang="en-GB" sz="1500" dirty="0"/>
              <a:t> </a:t>
            </a:r>
          </a:p>
          <a:p>
            <a:pPr algn="r"/>
            <a:r>
              <a:rPr lang="en-GB" sz="1500" dirty="0"/>
              <a:t>Speech area</a:t>
            </a:r>
          </a:p>
          <a:p>
            <a:pPr algn="r"/>
            <a:r>
              <a:rPr lang="en-GB" sz="1500" dirty="0"/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823835" y="3167352"/>
            <a:ext cx="357790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88" b="1" dirty="0">
                <a:solidFill>
                  <a:srgbClr val="FF0000"/>
                </a:solidFill>
              </a:rPr>
              <a:t>     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441107" y="3079443"/>
            <a:ext cx="18473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788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3445655" y="3751683"/>
            <a:ext cx="18473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788" b="1" dirty="0"/>
          </a:p>
        </p:txBody>
      </p:sp>
      <p:sp>
        <p:nvSpPr>
          <p:cNvPr id="79" name="TextBox 78"/>
          <p:cNvSpPr txBox="1"/>
          <p:nvPr/>
        </p:nvSpPr>
        <p:spPr>
          <a:xfrm>
            <a:off x="483663" y="2034217"/>
            <a:ext cx="19432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Yes I was mumbling </a:t>
            </a:r>
          </a:p>
          <a:p>
            <a:r>
              <a:rPr lang="en-GB" sz="1500" dirty="0"/>
              <a:t>to myself </a:t>
            </a:r>
            <a:r>
              <a:rPr lang="en-GB" sz="1500" dirty="0"/>
              <a:t> </a:t>
            </a:r>
            <a:endParaRPr lang="en-GB" sz="1500" dirty="0"/>
          </a:p>
        </p:txBody>
      </p:sp>
      <p:sp>
        <p:nvSpPr>
          <p:cNvPr id="80" name="Arc 79"/>
          <p:cNvSpPr/>
          <p:nvPr/>
        </p:nvSpPr>
        <p:spPr>
          <a:xfrm rot="6530278">
            <a:off x="2292234" y="3077370"/>
            <a:ext cx="804068" cy="493538"/>
          </a:xfrm>
          <a:prstGeom prst="arc">
            <a:avLst/>
          </a:prstGeom>
          <a:noFill/>
          <a:ln w="12700">
            <a:solidFill>
              <a:srgbClr val="FF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05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81" name="Oval 80"/>
          <p:cNvSpPr/>
          <p:nvPr/>
        </p:nvSpPr>
        <p:spPr>
          <a:xfrm>
            <a:off x="6102906" y="3167352"/>
            <a:ext cx="1285103" cy="497906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b="1" dirty="0">
                <a:solidFill>
                  <a:schemeClr val="bg1"/>
                </a:solidFill>
              </a:rPr>
              <a:t>IFG</a:t>
            </a:r>
          </a:p>
        </p:txBody>
      </p:sp>
      <p:sp>
        <p:nvSpPr>
          <p:cNvPr id="82" name="Oval 81"/>
          <p:cNvSpPr/>
          <p:nvPr/>
        </p:nvSpPr>
        <p:spPr>
          <a:xfrm>
            <a:off x="5141613" y="4165988"/>
            <a:ext cx="1285103" cy="497906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b="1" dirty="0">
                <a:solidFill>
                  <a:schemeClr val="bg1"/>
                </a:solidFill>
              </a:rPr>
              <a:t>STS</a:t>
            </a:r>
          </a:p>
        </p:txBody>
      </p:sp>
      <p:sp>
        <p:nvSpPr>
          <p:cNvPr id="83" name="Oval 82"/>
          <p:cNvSpPr/>
          <p:nvPr/>
        </p:nvSpPr>
        <p:spPr>
          <a:xfrm>
            <a:off x="4846253" y="4918730"/>
            <a:ext cx="1285103" cy="497906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b="1" dirty="0">
                <a:solidFill>
                  <a:schemeClr val="bg1"/>
                </a:solidFill>
              </a:rPr>
              <a:t>A1</a:t>
            </a:r>
          </a:p>
        </p:txBody>
      </p:sp>
      <p:sp>
        <p:nvSpPr>
          <p:cNvPr id="84" name="Arc 83"/>
          <p:cNvSpPr/>
          <p:nvPr/>
        </p:nvSpPr>
        <p:spPr>
          <a:xfrm rot="16547464">
            <a:off x="3781016" y="4235722"/>
            <a:ext cx="3794145" cy="1674172"/>
          </a:xfrm>
          <a:prstGeom prst="arc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05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85" name="Arc 84"/>
          <p:cNvSpPr/>
          <p:nvPr/>
        </p:nvSpPr>
        <p:spPr>
          <a:xfrm rot="13907862">
            <a:off x="5041720" y="4533482"/>
            <a:ext cx="583232" cy="535658"/>
          </a:xfrm>
          <a:prstGeom prst="arc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05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86" name="Arc 85"/>
          <p:cNvSpPr/>
          <p:nvPr/>
        </p:nvSpPr>
        <p:spPr>
          <a:xfrm rot="6530278">
            <a:off x="5936920" y="3441223"/>
            <a:ext cx="804068" cy="493538"/>
          </a:xfrm>
          <a:prstGeom prst="arc">
            <a:avLst/>
          </a:prstGeom>
          <a:noFill/>
          <a:ln w="12700">
            <a:solidFill>
              <a:srgbClr val="FF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05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439980" y="4226861"/>
            <a:ext cx="127791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500" dirty="0" err="1"/>
              <a:t>Subvocal</a:t>
            </a:r>
            <a:r>
              <a:rPr lang="en-GB" sz="1500" dirty="0"/>
              <a:t> </a:t>
            </a:r>
          </a:p>
          <a:p>
            <a:pPr algn="r"/>
            <a:r>
              <a:rPr lang="en-GB" sz="1500" dirty="0"/>
              <a:t>Speech area</a:t>
            </a:r>
          </a:p>
          <a:p>
            <a:pPr algn="r"/>
            <a:r>
              <a:rPr lang="en-GB" sz="1500" dirty="0"/>
              <a:t> 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286073" y="4404278"/>
            <a:ext cx="357790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88" b="1" dirty="0">
                <a:solidFill>
                  <a:srgbClr val="FF0000"/>
                </a:solidFill>
              </a:rPr>
              <a:t>      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903345" y="4316369"/>
            <a:ext cx="18473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788" b="1" dirty="0"/>
          </a:p>
        </p:txBody>
      </p:sp>
      <p:sp>
        <p:nvSpPr>
          <p:cNvPr id="90" name="TextBox 89"/>
          <p:cNvSpPr txBox="1"/>
          <p:nvPr/>
        </p:nvSpPr>
        <p:spPr>
          <a:xfrm>
            <a:off x="6907893" y="4988609"/>
            <a:ext cx="18473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788" b="1" dirty="0"/>
          </a:p>
        </p:txBody>
      </p:sp>
      <p:sp>
        <p:nvSpPr>
          <p:cNvPr id="91" name="TextBox 90"/>
          <p:cNvSpPr txBox="1"/>
          <p:nvPr/>
        </p:nvSpPr>
        <p:spPr>
          <a:xfrm>
            <a:off x="3428954" y="4723151"/>
            <a:ext cx="13292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Somebody’s </a:t>
            </a:r>
          </a:p>
          <a:p>
            <a:r>
              <a:rPr lang="en-GB" sz="1500" dirty="0"/>
              <a:t>talking to me!</a:t>
            </a:r>
          </a:p>
        </p:txBody>
      </p:sp>
      <p:sp>
        <p:nvSpPr>
          <p:cNvPr id="92" name="Arc 91"/>
          <p:cNvSpPr/>
          <p:nvPr/>
        </p:nvSpPr>
        <p:spPr>
          <a:xfrm rot="6530278">
            <a:off x="5754472" y="4314295"/>
            <a:ext cx="804068" cy="493538"/>
          </a:xfrm>
          <a:prstGeom prst="arc">
            <a:avLst/>
          </a:prstGeom>
          <a:noFill/>
          <a:ln w="12700">
            <a:solidFill>
              <a:srgbClr val="FF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05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93" name="Arc 92"/>
          <p:cNvSpPr/>
          <p:nvPr/>
        </p:nvSpPr>
        <p:spPr>
          <a:xfrm rot="6530278">
            <a:off x="6127339" y="3459041"/>
            <a:ext cx="804068" cy="493538"/>
          </a:xfrm>
          <a:prstGeom prst="arc">
            <a:avLst/>
          </a:prstGeom>
          <a:noFill/>
          <a:ln w="38100">
            <a:solidFill>
              <a:srgbClr val="FF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05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254597" y="3645977"/>
            <a:ext cx="8483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500"/>
              <a:t>Broken!</a:t>
            </a:r>
            <a:endParaRPr lang="en-GB" sz="1500" dirty="0"/>
          </a:p>
        </p:txBody>
      </p:sp>
      <p:sp>
        <p:nvSpPr>
          <p:cNvPr id="2" name="TextBox 1"/>
          <p:cNvSpPr txBox="1"/>
          <p:nvPr/>
        </p:nvSpPr>
        <p:spPr>
          <a:xfrm>
            <a:off x="169866" y="6157557"/>
            <a:ext cx="469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err="1">
                <a:latin typeface="+mn-lt"/>
              </a:rPr>
              <a:t>Dysconnection</a:t>
            </a:r>
            <a:r>
              <a:rPr lang="en-IE" dirty="0">
                <a:latin typeface="+mn-lt"/>
              </a:rPr>
              <a:t> Hypothesis, </a:t>
            </a:r>
            <a:r>
              <a:rPr lang="en-IE" dirty="0" err="1">
                <a:latin typeface="+mn-lt"/>
              </a:rPr>
              <a:t>Friston</a:t>
            </a:r>
            <a:r>
              <a:rPr lang="en-IE" dirty="0">
                <a:latin typeface="+mn-lt"/>
              </a:rPr>
              <a:t> &amp; Frith, 1996</a:t>
            </a:r>
          </a:p>
        </p:txBody>
      </p:sp>
    </p:spTree>
    <p:extLst>
      <p:ext uri="{BB962C8B-B14F-4D97-AF65-F5344CB8AC3E}">
        <p14:creationId xmlns:p14="http://schemas.microsoft.com/office/powerpoint/2010/main" val="114639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282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282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2" grpId="0"/>
      <p:bldP spid="79" grpId="0"/>
      <p:bldP spid="84" grpId="0" animBg="1"/>
      <p:bldP spid="86" grpId="0" animBg="1"/>
      <p:bldP spid="87" grpId="0"/>
      <p:bldP spid="91" grpId="0"/>
      <p:bldP spid="93" grpId="0" animBg="1"/>
      <p:bldP spid="93" grpId="1" animBg="1"/>
      <p:bldP spid="9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>
            <a:spLocks/>
          </p:cNvSpPr>
          <p:nvPr/>
        </p:nvSpPr>
        <p:spPr>
          <a:xfrm>
            <a:off x="289135" y="423654"/>
            <a:ext cx="8363391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/>
              <a:t>False Inference &amp; Psychosis (Adams et al 2013)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4E3BA50-4DDD-47AA-B4A0-240D7EACEC06}"/>
              </a:ext>
            </a:extLst>
          </p:cNvPr>
          <p:cNvSpPr txBox="1"/>
          <p:nvPr/>
        </p:nvSpPr>
        <p:spPr>
          <a:xfrm>
            <a:off x="923926" y="1743075"/>
            <a:ext cx="70580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Our perspective provides a normative (Bayes-optimal) account of action and perception </a:t>
            </a:r>
            <a:r>
              <a:rPr lang="is-IS" dirty="0" smtClean="0"/>
              <a:t>… </a:t>
            </a:r>
            <a:r>
              <a:rPr lang="en-GB" dirty="0" smtClean="0"/>
              <a:t>We </a:t>
            </a:r>
            <a:r>
              <a:rPr lang="en-GB" dirty="0"/>
              <a:t>will consider hallucinosis, abnormal eye movements, sensory attenuation deficits, catatonia, and delusions as various expressions of the same core pathology: namely, an aberrant encoding of precision. </a:t>
            </a:r>
            <a:r>
              <a:rPr lang="en-GB" b="1" i="1" dirty="0"/>
              <a:t>The Computational Anatomy of Psychosis</a:t>
            </a:r>
          </a:p>
          <a:p>
            <a:endParaRPr lang="en-GB" b="1" i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dirty="0"/>
              <a:t>The main </a:t>
            </a:r>
            <a:r>
              <a:rPr lang="en-GB" sz="1500" dirty="0" err="1"/>
              <a:t>neuromodulatory</a:t>
            </a:r>
            <a:r>
              <a:rPr lang="en-GB" sz="1500" dirty="0"/>
              <a:t> (trait) abnormalities include the hypofunction of cortical NMDA-Rs and GABAergic neurons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500" b="1" i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dirty="0"/>
              <a:t>A decrease in the precision (post-synaptic gain of prediction error units) at higher levels of cortical hierarchies, relative to the precision at sensory levels….  a reduction in the precision of empirical prior beliefs, relative to sensory precision.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500" b="1" i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dirty="0"/>
              <a:t>Bayesian </a:t>
            </a:r>
            <a:r>
              <a:rPr lang="en-GB" sz="1500" dirty="0" err="1"/>
              <a:t>modeling</a:t>
            </a:r>
            <a:r>
              <a:rPr lang="en-GB" sz="1500" dirty="0"/>
              <a:t> suggests that jumping to conclusions may reflect greater “cognitive noise” in delusional patients  which may speak to reduced precision of higher level (cognitive) representations and consequently a greater influence of new sensory evidence  </a:t>
            </a:r>
            <a:endParaRPr lang="en-GB" sz="1500" b="1" i="1" dirty="0"/>
          </a:p>
        </p:txBody>
      </p:sp>
    </p:spTree>
    <p:extLst>
      <p:ext uri="{BB962C8B-B14F-4D97-AF65-F5344CB8AC3E}">
        <p14:creationId xmlns:p14="http://schemas.microsoft.com/office/powerpoint/2010/main" val="63399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8712"/>
            <a:ext cx="7886700" cy="994172"/>
          </a:xfrm>
        </p:spPr>
        <p:txBody>
          <a:bodyPr>
            <a:normAutofit/>
          </a:bodyPr>
          <a:lstStyle/>
          <a:p>
            <a:r>
              <a:rPr lang="en-IE" sz="2800" dirty="0"/>
              <a:t>An autoimmune model of psychosis</a:t>
            </a:r>
          </a:p>
        </p:txBody>
      </p:sp>
      <p:sp>
        <p:nvSpPr>
          <p:cNvPr id="3" name="Rectangle 2"/>
          <p:cNvSpPr/>
          <p:nvPr/>
        </p:nvSpPr>
        <p:spPr>
          <a:xfrm>
            <a:off x="3474720" y="374368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181818"/>
                </a:solidFill>
                <a:latin typeface="Merriweather" charset="0"/>
              </a:rPr>
              <a:t>“In the spring of 2009, I was the 217th person ever to be diagnosed with anti-NMDA-receptor autoimmune encephalitis. Just a year later, that figure had doubled. Now the number is in the thousands. Yet Dr. Bailey, considered one of the best neurologists in the country, had never heard of it.”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2" b="94427" l="322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387" y="2679397"/>
            <a:ext cx="2573813" cy="2390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489" y="1893319"/>
            <a:ext cx="884765" cy="13343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94610" y="183487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181818"/>
                </a:solidFill>
                <a:latin typeface="Times New Roman" charset="0"/>
                <a:ea typeface="Times New Roman" charset="0"/>
                <a:cs typeface="Times New Roman" charset="0"/>
              </a:rPr>
              <a:t>“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I was walking through Times Square, during which colors appeared aggressively bright. I remember thinking: “I’m seeing everything in a sinister light now. Everything is dripping in terrible meaning.”</a:t>
            </a:r>
            <a:r>
              <a:rPr lang="en-US" dirty="0">
                <a:solidFill>
                  <a:srgbClr val="181818"/>
                </a:solidFill>
                <a:latin typeface="Times New Roman" charset="0"/>
                <a:ea typeface="Times New Roman" charset="0"/>
                <a:cs typeface="Times New Roman" charset="0"/>
              </a:rPr>
              <a:t>.”</a:t>
            </a:r>
            <a:endParaRPr lang="en-IE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08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131" y="432248"/>
            <a:ext cx="7772400" cy="585011"/>
          </a:xfrm>
        </p:spPr>
        <p:txBody>
          <a:bodyPr>
            <a:normAutofit/>
          </a:bodyPr>
          <a:lstStyle/>
          <a:p>
            <a:pPr algn="l"/>
            <a:r>
              <a:rPr lang="en-IE" sz="2800" dirty="0"/>
              <a:t> Anti-NMDA Receptor Encephalitis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5696" y="1205414"/>
            <a:ext cx="8229152" cy="1241822"/>
          </a:xfrm>
        </p:spPr>
        <p:txBody>
          <a:bodyPr>
            <a:noAutofit/>
          </a:bodyPr>
          <a:lstStyle/>
          <a:p>
            <a:pPr marL="214313" indent="-214313" algn="l">
              <a:lnSpc>
                <a:spcPct val="150000"/>
              </a:lnSpc>
              <a:buFont typeface="Arial" charset="0"/>
              <a:buChar char="•"/>
            </a:pPr>
            <a:r>
              <a:rPr lang="en-IE" sz="1350" dirty="0"/>
              <a:t>“A severe, multistage, treatable disorder presenting with psychosis” (</a:t>
            </a:r>
            <a:r>
              <a:rPr lang="en-IE" sz="1350" dirty="0" err="1"/>
              <a:t>Wandinger</a:t>
            </a:r>
            <a:r>
              <a:rPr lang="en-IE" sz="1350" dirty="0"/>
              <a:t>, </a:t>
            </a:r>
            <a:r>
              <a:rPr lang="en-IE" sz="1350" dirty="0" err="1"/>
              <a:t>Dalmua</a:t>
            </a:r>
            <a:r>
              <a:rPr lang="en-IE" sz="1350" dirty="0"/>
              <a:t>, 2011)</a:t>
            </a:r>
          </a:p>
          <a:p>
            <a:pPr marL="214313" indent="-214313" algn="l">
              <a:lnSpc>
                <a:spcPct val="150000"/>
              </a:lnSpc>
              <a:buFont typeface="Arial" charset="0"/>
              <a:buChar char="•"/>
            </a:pPr>
            <a:r>
              <a:rPr lang="en-IE" sz="1350" dirty="0"/>
              <a:t>Autoimmune disorder – including a </a:t>
            </a:r>
            <a:r>
              <a:rPr lang="en-IE" sz="1350" dirty="0" err="1"/>
              <a:t>paraneoplastic</a:t>
            </a:r>
            <a:r>
              <a:rPr lang="en-IE" sz="1350" dirty="0"/>
              <a:t> syndrome from </a:t>
            </a:r>
            <a:r>
              <a:rPr lang="en-IE" sz="1350" dirty="0" err="1"/>
              <a:t>teratoma</a:t>
            </a:r>
            <a:r>
              <a:rPr lang="en-IE" sz="1350" dirty="0"/>
              <a:t> or other </a:t>
            </a:r>
            <a:r>
              <a:rPr lang="en-IE" sz="1350" dirty="0" err="1"/>
              <a:t>tumors</a:t>
            </a:r>
            <a:endParaRPr lang="en-IE" sz="1350" dirty="0"/>
          </a:p>
          <a:p>
            <a:pPr marL="214313" indent="-214313" algn="l">
              <a:lnSpc>
                <a:spcPct val="150000"/>
              </a:lnSpc>
              <a:buFont typeface="Arial" charset="0"/>
              <a:buChar char="•"/>
            </a:pPr>
            <a:r>
              <a:rPr lang="en-IE" sz="1350" dirty="0"/>
              <a:t>Autoantibodies attenuate NMDAR function through the internalization of NMDAR </a:t>
            </a:r>
          </a:p>
          <a:p>
            <a:pPr marL="214313" indent="-214313" algn="l">
              <a:buFont typeface="Arial" charset="0"/>
              <a:buChar char="•"/>
            </a:pPr>
            <a:endParaRPr lang="en-IE" sz="1350" dirty="0"/>
          </a:p>
          <a:p>
            <a:pPr algn="l"/>
            <a:r>
              <a:rPr lang="en-IE" sz="1350" i="1" dirty="0"/>
              <a:t>Symptoms </a:t>
            </a:r>
            <a:endParaRPr lang="en-IE" sz="1350" i="1" dirty="0" smtClean="0"/>
          </a:p>
          <a:p>
            <a:pPr algn="l"/>
            <a:endParaRPr lang="en-IE" sz="1350" i="1" dirty="0"/>
          </a:p>
          <a:p>
            <a:pPr algn="l"/>
            <a:endParaRPr lang="en-IE" sz="1350" i="1" dirty="0" smtClean="0"/>
          </a:p>
          <a:p>
            <a:pPr algn="l"/>
            <a:endParaRPr lang="en-IE" sz="1350" i="1" dirty="0"/>
          </a:p>
          <a:p>
            <a:pPr algn="l"/>
            <a:endParaRPr lang="en-IE" sz="1350" i="1" dirty="0"/>
          </a:p>
          <a:p>
            <a:pPr algn="l"/>
            <a:endParaRPr lang="en-IE" sz="1350" i="1" dirty="0"/>
          </a:p>
          <a:p>
            <a:pPr marL="214313" indent="-214313" algn="l">
              <a:buFont typeface="Arial" charset="0"/>
              <a:buChar char="•"/>
            </a:pPr>
            <a:endParaRPr lang="en-IE" sz="1350" dirty="0"/>
          </a:p>
          <a:p>
            <a:pPr marL="214313" indent="-214313" algn="l">
              <a:buFont typeface="Arial" charset="0"/>
              <a:buChar char="•"/>
            </a:pPr>
            <a:endParaRPr lang="en-IE" sz="1350" dirty="0"/>
          </a:p>
          <a:p>
            <a:pPr algn="l">
              <a:lnSpc>
                <a:spcPct val="150000"/>
              </a:lnSpc>
            </a:pPr>
            <a:r>
              <a:rPr lang="en-IE" sz="1350" i="1" dirty="0">
                <a:solidFill>
                  <a:srgbClr val="C00000"/>
                </a:solidFill>
              </a:rPr>
              <a:t>Diagnosis</a:t>
            </a:r>
            <a:r>
              <a:rPr lang="en-IE" sz="1350" dirty="0">
                <a:solidFill>
                  <a:srgbClr val="C00000"/>
                </a:solidFill>
              </a:rPr>
              <a:t>: A positive antibody </a:t>
            </a:r>
            <a:r>
              <a:rPr lang="en-IE" sz="1350" dirty="0" err="1">
                <a:solidFill>
                  <a:srgbClr val="C00000"/>
                </a:solidFill>
              </a:rPr>
              <a:t>titer</a:t>
            </a:r>
            <a:endParaRPr lang="en-IE" sz="1350" dirty="0">
              <a:solidFill>
                <a:srgbClr val="C00000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IE" sz="1350" i="1" dirty="0">
                <a:solidFill>
                  <a:srgbClr val="C00000"/>
                </a:solidFill>
              </a:rPr>
              <a:t>Treatment</a:t>
            </a:r>
            <a:r>
              <a:rPr lang="en-IE" sz="1350" dirty="0">
                <a:solidFill>
                  <a:srgbClr val="C00000"/>
                </a:solidFill>
              </a:rPr>
              <a:t>: </a:t>
            </a:r>
            <a:r>
              <a:rPr lang="en-IE" sz="1350" dirty="0" err="1">
                <a:solidFill>
                  <a:srgbClr val="C00000"/>
                </a:solidFill>
              </a:rPr>
              <a:t>Tumor</a:t>
            </a:r>
            <a:r>
              <a:rPr lang="en-IE" sz="1350" dirty="0">
                <a:solidFill>
                  <a:srgbClr val="C00000"/>
                </a:solidFill>
              </a:rPr>
              <a:t> removal, intravenous corticosteroids </a:t>
            </a:r>
          </a:p>
          <a:p>
            <a:pPr algn="l">
              <a:lnSpc>
                <a:spcPct val="150000"/>
              </a:lnSpc>
            </a:pPr>
            <a:r>
              <a:rPr lang="en-IE" sz="1350" dirty="0">
                <a:solidFill>
                  <a:srgbClr val="C00000"/>
                </a:solidFill>
              </a:rPr>
              <a:t>and intravenous immunoglobulins </a:t>
            </a:r>
          </a:p>
          <a:p>
            <a:pPr algn="l">
              <a:lnSpc>
                <a:spcPct val="150000"/>
              </a:lnSpc>
            </a:pPr>
            <a:r>
              <a:rPr lang="en-IE" sz="1350" i="1" dirty="0">
                <a:solidFill>
                  <a:srgbClr val="C00000"/>
                </a:solidFill>
              </a:rPr>
              <a:t>Prognosis</a:t>
            </a:r>
            <a:r>
              <a:rPr lang="en-IE" sz="1350" dirty="0">
                <a:solidFill>
                  <a:srgbClr val="C00000"/>
                </a:solidFill>
              </a:rPr>
              <a:t>: 75%  Recovery, 6 – 25% mortality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519" y="1081789"/>
            <a:ext cx="884765" cy="133439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42125" y="2935614"/>
            <a:ext cx="8501875" cy="2719002"/>
            <a:chOff x="562451" y="3142212"/>
            <a:chExt cx="11335833" cy="3625335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562451" y="4389120"/>
              <a:ext cx="8631425" cy="57368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 rot="20147111">
              <a:off x="625985" y="3142212"/>
              <a:ext cx="3084605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dirty="0">
                  <a:solidFill>
                    <a:srgbClr val="C00000"/>
                  </a:solidFill>
                </a:rPr>
                <a:t>Memory / Perceptual</a:t>
              </a:r>
            </a:p>
            <a:p>
              <a:r>
                <a:rPr lang="en-IE" dirty="0">
                  <a:solidFill>
                    <a:srgbClr val="C00000"/>
                  </a:solidFill>
                </a:rPr>
                <a:t>Disturbances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20147111">
              <a:off x="2098346" y="3389157"/>
              <a:ext cx="349497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dirty="0">
                  <a:solidFill>
                    <a:srgbClr val="C00000"/>
                  </a:solidFill>
                </a:rPr>
                <a:t>Emotional Disturbances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20147111">
              <a:off x="4000372" y="3814313"/>
              <a:ext cx="163121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>
                  <a:solidFill>
                    <a:srgbClr val="C00000"/>
                  </a:solidFill>
                </a:rPr>
                <a:t>Psychosis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20147111">
              <a:off x="5189492" y="3746364"/>
              <a:ext cx="188769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>
                  <a:solidFill>
                    <a:srgbClr val="C00000"/>
                  </a:solidFill>
                </a:rPr>
                <a:t>Dyskinesias</a:t>
              </a:r>
              <a:endParaRPr lang="en-IE" dirty="0">
                <a:solidFill>
                  <a:srgbClr val="C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20147111">
              <a:off x="6576505" y="3864292"/>
              <a:ext cx="144313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>
                  <a:solidFill>
                    <a:srgbClr val="C00000"/>
                  </a:solidFill>
                </a:rPr>
                <a:t>Seizures</a:t>
              </a:r>
              <a:endParaRPr lang="en-IE" dirty="0">
                <a:solidFill>
                  <a:srgbClr val="C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20147111">
              <a:off x="7942543" y="3585152"/>
              <a:ext cx="221257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dirty="0" err="1">
                  <a:solidFill>
                    <a:srgbClr val="C00000"/>
                  </a:solidFill>
                </a:rPr>
                <a:t>Dysautonomia</a:t>
              </a:r>
              <a:endParaRPr lang="en-IE" dirty="0">
                <a:solidFill>
                  <a:srgbClr val="C00000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l="1273" t="51850" r="32780" b="633"/>
            <a:stretch/>
          </p:blipFill>
          <p:spPr>
            <a:xfrm>
              <a:off x="6104162" y="4724400"/>
              <a:ext cx="4505510" cy="178272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116191" y="6151994"/>
              <a:ext cx="622049" cy="6155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3F103"/>
                  </a:solidFill>
                </a:rPr>
                <a:t>  +</a:t>
              </a:r>
              <a:r>
                <a:rPr lang="en-US" sz="1200" dirty="0" err="1">
                  <a:solidFill>
                    <a:srgbClr val="03F103"/>
                  </a:solidFill>
                </a:rPr>
                <a:t>ve</a:t>
              </a:r>
              <a:endParaRPr lang="en-US" sz="1200" dirty="0">
                <a:solidFill>
                  <a:srgbClr val="03F103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353496" y="6149933"/>
              <a:ext cx="622049" cy="6155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3F103"/>
                  </a:solidFill>
                </a:rPr>
                <a:t>  </a:t>
              </a:r>
              <a:r>
                <a:rPr lang="en-US" sz="1200" dirty="0">
                  <a:solidFill>
                    <a:srgbClr val="FF0000"/>
                  </a:solidFill>
                </a:rPr>
                <a:t>-</a:t>
              </a:r>
              <a:r>
                <a:rPr lang="en-US" sz="1200" dirty="0" err="1">
                  <a:solidFill>
                    <a:srgbClr val="FF0000"/>
                  </a:solidFill>
                </a:rPr>
                <a:t>ve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FF0000">
                  <a:tint val="45000"/>
                  <a:satMod val="400000"/>
                </a:srgbClr>
              </a:duotone>
            </a:blip>
            <a:srcRect l="34631" t="25163" r="9817" b="46217"/>
            <a:stretch/>
          </p:blipFill>
          <p:spPr>
            <a:xfrm rot="5400000">
              <a:off x="9997440" y="4106487"/>
              <a:ext cx="2571404" cy="123028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68486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385" y="598834"/>
            <a:ext cx="8622145" cy="585011"/>
          </a:xfrm>
        </p:spPr>
        <p:txBody>
          <a:bodyPr>
            <a:noAutofit/>
          </a:bodyPr>
          <a:lstStyle/>
          <a:p>
            <a:pPr algn="l"/>
            <a:r>
              <a:rPr lang="en-IE" sz="2800" dirty="0"/>
              <a:t>Anti-NMDA Receptor Encephalitis: Reduced Connectivity at NMDA receptors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74812" y="1636800"/>
          <a:ext cx="5778227" cy="395970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384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398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74420">
                <a:tc>
                  <a:txBody>
                    <a:bodyPr/>
                    <a:lstStyle/>
                    <a:p>
                      <a:r>
                        <a:rPr lang="en-IE" sz="1800" dirty="0"/>
                        <a:t>Anti-NMDA Receptor Encephalitis </a:t>
                      </a:r>
                    </a:p>
                    <a:p>
                      <a:endParaRPr lang="en-IE" sz="1500" dirty="0"/>
                    </a:p>
                    <a:p>
                      <a:r>
                        <a:rPr lang="en-IE" sz="1500" dirty="0"/>
                        <a:t>+</a:t>
                      </a:r>
                      <a:r>
                        <a:rPr lang="en-IE" sz="1500" dirty="0" err="1"/>
                        <a:t>ve</a:t>
                      </a:r>
                      <a:r>
                        <a:rPr lang="en-IE" sz="1500" baseline="0" dirty="0"/>
                        <a:t> Serum </a:t>
                      </a:r>
                      <a:r>
                        <a:rPr lang="en-IE" sz="1500" baseline="0" dirty="0" err="1"/>
                        <a:t>titer</a:t>
                      </a:r>
                      <a:endParaRPr lang="en-IE" sz="1500" dirty="0"/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dirty="0"/>
                        <a:t>Encephalopathy</a:t>
                      </a:r>
                    </a:p>
                    <a:p>
                      <a:r>
                        <a:rPr lang="en-IE" sz="1800" dirty="0"/>
                        <a:t>(Brain</a:t>
                      </a:r>
                      <a:r>
                        <a:rPr lang="en-IE" sz="1800" baseline="0" dirty="0"/>
                        <a:t> slowing</a:t>
                      </a:r>
                      <a:r>
                        <a:rPr lang="en-IE" sz="1800" dirty="0"/>
                        <a:t>)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2250">
                <a:tc>
                  <a:txBody>
                    <a:bodyPr/>
                    <a:lstStyle/>
                    <a:p>
                      <a:r>
                        <a:rPr lang="en-IE" sz="1500" dirty="0">
                          <a:solidFill>
                            <a:schemeClr val="bg1"/>
                          </a:solidFill>
                        </a:rPr>
                        <a:t>N = 31, Age  28 </a:t>
                      </a:r>
                      <a:r>
                        <a:rPr lang="en-IE" sz="1500" dirty="0" err="1">
                          <a:solidFill>
                            <a:schemeClr val="bg1"/>
                          </a:solidFill>
                        </a:rPr>
                        <a:t>yrs</a:t>
                      </a:r>
                      <a:r>
                        <a:rPr lang="en-IE" sz="1500" dirty="0">
                          <a:solidFill>
                            <a:schemeClr val="bg1"/>
                          </a:solidFill>
                        </a:rPr>
                        <a:t> +/- 16, (22 Female)</a:t>
                      </a:r>
                    </a:p>
                    <a:p>
                      <a:endParaRPr lang="en-IE" sz="15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500" dirty="0">
                          <a:solidFill>
                            <a:schemeClr val="bg1"/>
                          </a:solidFill>
                        </a:rPr>
                        <a:t>N</a:t>
                      </a:r>
                      <a:r>
                        <a:rPr lang="en-IE" sz="1500" baseline="0" dirty="0">
                          <a:solidFill>
                            <a:schemeClr val="bg1"/>
                          </a:solidFill>
                        </a:rPr>
                        <a:t> = 18, </a:t>
                      </a:r>
                      <a:r>
                        <a:rPr lang="en-IE" sz="1500" dirty="0">
                          <a:solidFill>
                            <a:schemeClr val="bg1"/>
                          </a:solidFill>
                        </a:rPr>
                        <a:t>Age 28 +/- 5, (11 Female)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43457">
                <a:tc>
                  <a:txBody>
                    <a:bodyPr/>
                    <a:lstStyle/>
                    <a:p>
                      <a:r>
                        <a:rPr lang="en-IE" sz="1500" dirty="0">
                          <a:solidFill>
                            <a:schemeClr val="bg1"/>
                          </a:solidFill>
                        </a:rPr>
                        <a:t>12 minutes</a:t>
                      </a:r>
                      <a:r>
                        <a:rPr lang="en-IE" sz="15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IE" sz="1500" dirty="0">
                          <a:solidFill>
                            <a:schemeClr val="bg1"/>
                          </a:solidFill>
                        </a:rPr>
                        <a:t>Resting</a:t>
                      </a:r>
                      <a:r>
                        <a:rPr lang="en-IE" sz="1500" baseline="0" dirty="0">
                          <a:solidFill>
                            <a:schemeClr val="bg1"/>
                          </a:solidFill>
                        </a:rPr>
                        <a:t> State 32-channel EEG</a:t>
                      </a: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500" dirty="0">
                          <a:solidFill>
                            <a:schemeClr val="bg1"/>
                          </a:solidFill>
                        </a:rPr>
                        <a:t>12 minutes</a:t>
                      </a:r>
                      <a:r>
                        <a:rPr lang="en-IE" sz="15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IE" sz="1500" dirty="0">
                          <a:solidFill>
                            <a:schemeClr val="bg1"/>
                          </a:solidFill>
                        </a:rPr>
                        <a:t>Resting</a:t>
                      </a:r>
                      <a:r>
                        <a:rPr lang="en-IE" sz="1500" baseline="0" dirty="0">
                          <a:solidFill>
                            <a:schemeClr val="bg1"/>
                          </a:solidFill>
                        </a:rPr>
                        <a:t> State 32-channel EEG</a:t>
                      </a:r>
                      <a:endParaRPr lang="en-IE" sz="15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43801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Acute, Subacute Recovering or Chronic</a:t>
                      </a:r>
                      <a:endParaRPr lang="en-IE" sz="15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500" b="1" dirty="0" err="1">
                          <a:solidFill>
                            <a:schemeClr val="bg1"/>
                          </a:solidFill>
                        </a:rPr>
                        <a:t>Etiology</a:t>
                      </a:r>
                      <a:r>
                        <a:rPr lang="en-IE" sz="1500" dirty="0">
                          <a:solidFill>
                            <a:schemeClr val="bg1"/>
                          </a:solidFill>
                        </a:rPr>
                        <a:t>:</a:t>
                      </a:r>
                    </a:p>
                    <a:p>
                      <a:endParaRPr lang="en-IE" sz="15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IE" sz="1500" dirty="0">
                          <a:solidFill>
                            <a:schemeClr val="bg1"/>
                          </a:solidFill>
                        </a:rPr>
                        <a:t>Metabolic,</a:t>
                      </a:r>
                      <a:r>
                        <a:rPr lang="en-IE" sz="1500" baseline="0" dirty="0">
                          <a:solidFill>
                            <a:schemeClr val="bg1"/>
                          </a:solidFill>
                        </a:rPr>
                        <a:t> Infectious &amp; Hypoxic Cause</a:t>
                      </a:r>
                      <a:endParaRPr lang="en-IE" sz="15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en-IE" sz="1500" b="1" dirty="0">
                          <a:solidFill>
                            <a:schemeClr val="bg1"/>
                          </a:solidFill>
                        </a:rPr>
                        <a:t>Treatment: </a:t>
                      </a:r>
                      <a:r>
                        <a:rPr lang="en-IE" sz="1500" dirty="0">
                          <a:solidFill>
                            <a:schemeClr val="bg1"/>
                          </a:solidFill>
                        </a:rPr>
                        <a:t>steroids, plasma exchange, IVG</a:t>
                      </a: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500" dirty="0"/>
                    </a:p>
                  </a:txBody>
                  <a:tcPr marL="68580" marR="68580" marT="34290" marB="34290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5901070" y="1636800"/>
          <a:ext cx="1360397" cy="426488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603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91540">
                <a:tc>
                  <a:txBody>
                    <a:bodyPr/>
                    <a:lstStyle/>
                    <a:p>
                      <a:r>
                        <a:rPr lang="en-IE" sz="1800" dirty="0"/>
                        <a:t>Neurological</a:t>
                      </a:r>
                    </a:p>
                    <a:p>
                      <a:r>
                        <a:rPr lang="en-IE" sz="1800" dirty="0"/>
                        <a:t>Patient Controls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56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500" dirty="0">
                          <a:solidFill>
                            <a:schemeClr val="bg1"/>
                          </a:solidFill>
                        </a:rPr>
                        <a:t>N</a:t>
                      </a:r>
                      <a:r>
                        <a:rPr lang="en-IE" sz="1500" baseline="0" dirty="0">
                          <a:solidFill>
                            <a:schemeClr val="bg1"/>
                          </a:solidFill>
                        </a:rPr>
                        <a:t> = 18, </a:t>
                      </a:r>
                      <a:r>
                        <a:rPr lang="en-IE" sz="1500" dirty="0">
                          <a:solidFill>
                            <a:schemeClr val="bg1"/>
                          </a:solidFill>
                        </a:rPr>
                        <a:t>Age 31 +/- 6, (10 Female)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829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500" dirty="0">
                          <a:solidFill>
                            <a:schemeClr val="bg1"/>
                          </a:solidFill>
                        </a:rPr>
                        <a:t>12 minutes</a:t>
                      </a:r>
                      <a:r>
                        <a:rPr lang="en-IE" sz="15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IE" sz="1500" dirty="0">
                          <a:solidFill>
                            <a:schemeClr val="bg1"/>
                          </a:solidFill>
                        </a:rPr>
                        <a:t>Resting</a:t>
                      </a:r>
                      <a:r>
                        <a:rPr lang="en-IE" sz="1500" baseline="0" dirty="0">
                          <a:solidFill>
                            <a:schemeClr val="bg1"/>
                          </a:solidFill>
                        </a:rPr>
                        <a:t> State 32-channel EEG</a:t>
                      </a:r>
                      <a:endParaRPr lang="en-IE" sz="15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E" sz="15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85736">
                <a:tc>
                  <a:txBody>
                    <a:bodyPr/>
                    <a:lstStyle/>
                    <a:p>
                      <a:endParaRPr lang="en-IE" sz="15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7669">
                <a:tc>
                  <a:txBody>
                    <a:bodyPr/>
                    <a:lstStyle/>
                    <a:p>
                      <a:endParaRPr lang="en-IE" sz="1500" dirty="0"/>
                    </a:p>
                  </a:txBody>
                  <a:tcPr marL="68580" marR="68580" marT="34290" marB="3429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902" y="4258070"/>
            <a:ext cx="2243427" cy="15510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80187" y="3529192"/>
            <a:ext cx="2077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EEGs indistinguishable </a:t>
            </a:r>
          </a:p>
          <a:p>
            <a:r>
              <a:rPr lang="en-US" sz="1400" dirty="0"/>
              <a:t>on clinical inspection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C52A9B3-A50A-4CD8-B1C6-FC5A8A42BF84}"/>
              </a:ext>
            </a:extLst>
          </p:cNvPr>
          <p:cNvGrpSpPr/>
          <p:nvPr/>
        </p:nvGrpSpPr>
        <p:grpSpPr>
          <a:xfrm>
            <a:off x="7264839" y="1755885"/>
            <a:ext cx="1839730" cy="1651414"/>
            <a:chOff x="765390" y="3391833"/>
            <a:chExt cx="2723734" cy="27015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B40BEAB1-E032-4B4D-9071-589BF340AAD5}"/>
                </a:ext>
              </a:extLst>
            </p:cNvPr>
            <p:cNvGrpSpPr/>
            <p:nvPr/>
          </p:nvGrpSpPr>
          <p:grpSpPr>
            <a:xfrm>
              <a:off x="1207712" y="3849771"/>
              <a:ext cx="2281412" cy="2167318"/>
              <a:chOff x="916198" y="1010439"/>
              <a:chExt cx="2850187" cy="2926205"/>
            </a:xfrm>
          </p:grpSpPr>
          <p:sp>
            <p:nvSpPr>
              <p:cNvPr id="12" name="Line 6">
                <a:extLst>
                  <a:ext uri="{FF2B5EF4-FFF2-40B4-BE49-F238E27FC236}">
                    <a16:creationId xmlns:a16="http://schemas.microsoft.com/office/drawing/2014/main" xmlns="" id="{CF7A284F-7576-4188-97A8-A7C45CA95A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00262" y="3196079"/>
                <a:ext cx="1750627" cy="0"/>
              </a:xfrm>
              <a:prstGeom prst="line">
                <a:avLst/>
              </a:prstGeom>
              <a:noFill/>
              <a:ln w="7938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00"/>
              </a:p>
            </p:txBody>
          </p:sp>
          <p:sp>
            <p:nvSpPr>
              <p:cNvPr id="13" name="Line 8">
                <a:extLst>
                  <a:ext uri="{FF2B5EF4-FFF2-40B4-BE49-F238E27FC236}">
                    <a16:creationId xmlns:a16="http://schemas.microsoft.com/office/drawing/2014/main" xmlns="" id="{9F18B554-4544-4972-9F81-51306B0A3C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00262" y="3176901"/>
                <a:ext cx="0" cy="19178"/>
              </a:xfrm>
              <a:prstGeom prst="line">
                <a:avLst/>
              </a:prstGeom>
              <a:noFill/>
              <a:ln w="7938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00"/>
              </a:p>
            </p:txBody>
          </p:sp>
          <p:sp>
            <p:nvSpPr>
              <p:cNvPr id="14" name="Line 10">
                <a:extLst>
                  <a:ext uri="{FF2B5EF4-FFF2-40B4-BE49-F238E27FC236}">
                    <a16:creationId xmlns:a16="http://schemas.microsoft.com/office/drawing/2014/main" xmlns="" id="{098B427C-2EEC-4443-A395-108062E862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50889" y="3176901"/>
                <a:ext cx="0" cy="19178"/>
              </a:xfrm>
              <a:prstGeom prst="line">
                <a:avLst/>
              </a:prstGeom>
              <a:noFill/>
              <a:ln w="7938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00"/>
              </a:p>
            </p:txBody>
          </p:sp>
          <p:sp>
            <p:nvSpPr>
              <p:cNvPr id="15" name="Line 11">
                <a:extLst>
                  <a:ext uri="{FF2B5EF4-FFF2-40B4-BE49-F238E27FC236}">
                    <a16:creationId xmlns:a16="http://schemas.microsoft.com/office/drawing/2014/main" xmlns="" id="{15613368-4CED-41A1-8153-9AB90FA3B0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6256" y="1264601"/>
                <a:ext cx="0" cy="20548"/>
              </a:xfrm>
              <a:prstGeom prst="line">
                <a:avLst/>
              </a:prstGeom>
              <a:noFill/>
              <a:ln w="7938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00"/>
              </a:p>
            </p:txBody>
          </p:sp>
          <p:sp>
            <p:nvSpPr>
              <p:cNvPr id="16" name="Rectangle 14">
                <a:extLst>
                  <a:ext uri="{FF2B5EF4-FFF2-40B4-BE49-F238E27FC236}">
                    <a16:creationId xmlns:a16="http://schemas.microsoft.com/office/drawing/2014/main" xmlns="" id="{D49E8A34-F9A5-416F-B208-C5645A6E26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8721" y="3324844"/>
                <a:ext cx="1043657" cy="61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262626"/>
                    </a:solidFill>
                    <a:latin typeface="+mn-lt"/>
                  </a:rPr>
                  <a:t>NMDA </a:t>
                </a:r>
              </a:p>
              <a:p>
                <a:pPr algn="ctr" defTabSz="685800"/>
                <a:r>
                  <a:rPr lang="en-US" altLang="en-US" sz="900" dirty="0">
                    <a:solidFill>
                      <a:srgbClr val="262626"/>
                    </a:solidFill>
                    <a:latin typeface="+mn-lt"/>
                  </a:rPr>
                  <a:t>Encephalitis</a:t>
                </a:r>
                <a:endParaRPr kumimoji="0" lang="en-US" alt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85BB3EAB-C4BE-4B3D-8CCA-A5A5972D0E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9902" y="3321279"/>
                <a:ext cx="1396483" cy="61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262626"/>
                    </a:solidFill>
                    <a:latin typeface="+mn-lt"/>
                  </a:rPr>
                  <a:t>Other</a:t>
                </a:r>
              </a:p>
              <a:p>
                <a:pPr algn="ctr" defTabSz="685800"/>
                <a:r>
                  <a:rPr lang="en-US" altLang="en-US" sz="900" dirty="0">
                    <a:solidFill>
                      <a:srgbClr val="262626"/>
                    </a:solidFill>
                    <a:latin typeface="+mn-lt"/>
                  </a:rPr>
                  <a:t>Encephalopathy</a:t>
                </a:r>
                <a:endParaRPr kumimoji="0" lang="en-US" alt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8" name="Line 17">
                <a:extLst>
                  <a:ext uri="{FF2B5EF4-FFF2-40B4-BE49-F238E27FC236}">
                    <a16:creationId xmlns:a16="http://schemas.microsoft.com/office/drawing/2014/main" xmlns="" id="{D75B0209-93DB-40E7-BF9B-6C84D21CA0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86256" y="1264601"/>
                <a:ext cx="0" cy="1931478"/>
              </a:xfrm>
              <a:prstGeom prst="line">
                <a:avLst/>
              </a:prstGeom>
              <a:noFill/>
              <a:ln w="7938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00"/>
              </a:p>
            </p:txBody>
          </p:sp>
          <p:sp>
            <p:nvSpPr>
              <p:cNvPr id="19" name="Line 19">
                <a:extLst>
                  <a:ext uri="{FF2B5EF4-FFF2-40B4-BE49-F238E27FC236}">
                    <a16:creationId xmlns:a16="http://schemas.microsoft.com/office/drawing/2014/main" xmlns="" id="{22B980DD-C822-4FA3-9482-B6CBEA63BF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00262" y="3196079"/>
                <a:ext cx="17260" cy="0"/>
              </a:xfrm>
              <a:prstGeom prst="line">
                <a:avLst/>
              </a:prstGeom>
              <a:noFill/>
              <a:ln w="7938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00"/>
              </a:p>
            </p:txBody>
          </p:sp>
          <p:sp>
            <p:nvSpPr>
              <p:cNvPr id="20" name="Line 20">
                <a:extLst>
                  <a:ext uri="{FF2B5EF4-FFF2-40B4-BE49-F238E27FC236}">
                    <a16:creationId xmlns:a16="http://schemas.microsoft.com/office/drawing/2014/main" xmlns="" id="{EFE79101-370A-4776-9F04-A5F15C7691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6256" y="2713894"/>
                <a:ext cx="17260" cy="0"/>
              </a:xfrm>
              <a:prstGeom prst="line">
                <a:avLst/>
              </a:prstGeom>
              <a:noFill/>
              <a:ln w="7938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00"/>
              </a:p>
            </p:txBody>
          </p:sp>
          <p:sp>
            <p:nvSpPr>
              <p:cNvPr id="21" name="Line 21">
                <a:extLst>
                  <a:ext uri="{FF2B5EF4-FFF2-40B4-BE49-F238E27FC236}">
                    <a16:creationId xmlns:a16="http://schemas.microsoft.com/office/drawing/2014/main" xmlns="" id="{C79A4836-FD6C-4D54-B343-EBDCCD6EDB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6256" y="2230339"/>
                <a:ext cx="17260" cy="0"/>
              </a:xfrm>
              <a:prstGeom prst="line">
                <a:avLst/>
              </a:prstGeom>
              <a:noFill/>
              <a:ln w="7938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00"/>
              </a:p>
            </p:txBody>
          </p:sp>
          <p:sp>
            <p:nvSpPr>
              <p:cNvPr id="22" name="Line 22">
                <a:extLst>
                  <a:ext uri="{FF2B5EF4-FFF2-40B4-BE49-F238E27FC236}">
                    <a16:creationId xmlns:a16="http://schemas.microsoft.com/office/drawing/2014/main" xmlns="" id="{C079636A-D88C-4324-B443-ED02BD4A86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6256" y="1748155"/>
                <a:ext cx="17260" cy="0"/>
              </a:xfrm>
              <a:prstGeom prst="line">
                <a:avLst/>
              </a:prstGeom>
              <a:noFill/>
              <a:ln w="7938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00"/>
              </a:p>
            </p:txBody>
          </p:sp>
          <p:sp>
            <p:nvSpPr>
              <p:cNvPr id="23" name="Line 23">
                <a:extLst>
                  <a:ext uri="{FF2B5EF4-FFF2-40B4-BE49-F238E27FC236}">
                    <a16:creationId xmlns:a16="http://schemas.microsoft.com/office/drawing/2014/main" xmlns="" id="{4E0FE53D-6116-40D7-87A6-10A0DBAD40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6256" y="1264601"/>
                <a:ext cx="17260" cy="0"/>
              </a:xfrm>
              <a:prstGeom prst="line">
                <a:avLst/>
              </a:prstGeom>
              <a:noFill/>
              <a:ln w="7938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00"/>
              </a:p>
            </p:txBody>
          </p:sp>
          <p:sp>
            <p:nvSpPr>
              <p:cNvPr id="24" name="Line 24">
                <a:extLst>
                  <a:ext uri="{FF2B5EF4-FFF2-40B4-BE49-F238E27FC236}">
                    <a16:creationId xmlns:a16="http://schemas.microsoft.com/office/drawing/2014/main" xmlns="" id="{7054BBE0-6533-4732-BA30-DC9492ABA5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33629" y="3196079"/>
                <a:ext cx="17260" cy="0"/>
              </a:xfrm>
              <a:prstGeom prst="line">
                <a:avLst/>
              </a:prstGeom>
              <a:noFill/>
              <a:ln w="7938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00"/>
              </a:p>
            </p:txBody>
          </p:sp>
          <p:sp>
            <p:nvSpPr>
              <p:cNvPr id="25" name="Rectangle 29">
                <a:extLst>
                  <a:ext uri="{FF2B5EF4-FFF2-40B4-BE49-F238E27FC236}">
                    <a16:creationId xmlns:a16="http://schemas.microsoft.com/office/drawing/2014/main" xmlns="" id="{002E297B-16CD-4501-B395-F9C333F2D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6198" y="3124849"/>
                <a:ext cx="127494" cy="3568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1050" dirty="0">
                    <a:solidFill>
                      <a:srgbClr val="262626"/>
                    </a:solidFill>
                    <a:latin typeface="+mn-lt"/>
                  </a:rPr>
                  <a:t>0</a:t>
                </a:r>
                <a:endParaRPr lang="en-US" altLang="en-US" sz="1500" dirty="0">
                  <a:latin typeface="+mn-lt"/>
                </a:endParaRPr>
              </a:p>
            </p:txBody>
          </p:sp>
          <p:sp>
            <p:nvSpPr>
              <p:cNvPr id="26" name="Rectangle 30">
                <a:extLst>
                  <a:ext uri="{FF2B5EF4-FFF2-40B4-BE49-F238E27FC236}">
                    <a16:creationId xmlns:a16="http://schemas.microsoft.com/office/drawing/2014/main" xmlns="" id="{2FB63078-C1C8-4973-B921-F24EFD154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6198" y="2639924"/>
                <a:ext cx="127494" cy="3568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1050" dirty="0">
                    <a:solidFill>
                      <a:srgbClr val="262626"/>
                    </a:solidFill>
                    <a:latin typeface="+mn-lt"/>
                  </a:rPr>
                  <a:t>1</a:t>
                </a:r>
                <a:endParaRPr lang="en-US" altLang="en-US" sz="1500" dirty="0">
                  <a:latin typeface="+mn-lt"/>
                </a:endParaRPr>
              </a:p>
            </p:txBody>
          </p:sp>
          <p:sp>
            <p:nvSpPr>
              <p:cNvPr id="27" name="Rectangle 31">
                <a:extLst>
                  <a:ext uri="{FF2B5EF4-FFF2-40B4-BE49-F238E27FC236}">
                    <a16:creationId xmlns:a16="http://schemas.microsoft.com/office/drawing/2014/main" xmlns="" id="{FFA94ADF-C1CE-4DA2-AD28-B69477F020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6198" y="2164587"/>
                <a:ext cx="127494" cy="3568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1050" dirty="0">
                    <a:solidFill>
                      <a:srgbClr val="262626"/>
                    </a:solidFill>
                    <a:latin typeface="+mn-lt"/>
                  </a:rPr>
                  <a:t>2</a:t>
                </a:r>
                <a:endParaRPr lang="en-US" altLang="en-US" sz="1500" dirty="0">
                  <a:latin typeface="+mn-lt"/>
                </a:endParaRPr>
              </a:p>
            </p:txBody>
          </p:sp>
          <p:sp>
            <p:nvSpPr>
              <p:cNvPr id="28" name="Rectangle 32">
                <a:extLst>
                  <a:ext uri="{FF2B5EF4-FFF2-40B4-BE49-F238E27FC236}">
                    <a16:creationId xmlns:a16="http://schemas.microsoft.com/office/drawing/2014/main" xmlns="" id="{D68885DC-3B61-442A-9CA9-CB4CA620BA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925" y="1678293"/>
                <a:ext cx="127494" cy="3568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1050">
                    <a:solidFill>
                      <a:srgbClr val="262626"/>
                    </a:solidFill>
                    <a:latin typeface="+mn-lt"/>
                  </a:rPr>
                  <a:t>3</a:t>
                </a:r>
                <a:endParaRPr lang="en-US" altLang="en-US" sz="1500">
                  <a:latin typeface="+mn-lt"/>
                </a:endParaRPr>
              </a:p>
            </p:txBody>
          </p:sp>
          <p:sp>
            <p:nvSpPr>
              <p:cNvPr id="29" name="Rectangle 33">
                <a:extLst>
                  <a:ext uri="{FF2B5EF4-FFF2-40B4-BE49-F238E27FC236}">
                    <a16:creationId xmlns:a16="http://schemas.microsoft.com/office/drawing/2014/main" xmlns="" id="{CB134841-FE5F-46E8-AB58-0F81E03D44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925" y="1193368"/>
                <a:ext cx="127494" cy="3568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1050">
                    <a:solidFill>
                      <a:srgbClr val="262626"/>
                    </a:solidFill>
                    <a:latin typeface="+mn-lt"/>
                  </a:rPr>
                  <a:t>4</a:t>
                </a:r>
                <a:endParaRPr lang="en-US" altLang="en-US" sz="1500">
                  <a:latin typeface="+mn-lt"/>
                </a:endParaRPr>
              </a:p>
            </p:txBody>
          </p:sp>
          <p:sp>
            <p:nvSpPr>
              <p:cNvPr id="30" name="Line 34">
                <a:extLst>
                  <a:ext uri="{FF2B5EF4-FFF2-40B4-BE49-F238E27FC236}">
                    <a16:creationId xmlns:a16="http://schemas.microsoft.com/office/drawing/2014/main" xmlns="" id="{099A6AF2-2B6A-44B8-9B79-40BF8192CD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00262" y="2472802"/>
                <a:ext cx="0" cy="115067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00"/>
              </a:p>
            </p:txBody>
          </p:sp>
          <p:sp>
            <p:nvSpPr>
              <p:cNvPr id="31" name="Line 35">
                <a:extLst>
                  <a:ext uri="{FF2B5EF4-FFF2-40B4-BE49-F238E27FC236}">
                    <a16:creationId xmlns:a16="http://schemas.microsoft.com/office/drawing/2014/main" xmlns="" id="{ECDF5955-2F88-454D-A962-157A72447E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50889" y="2042671"/>
                <a:ext cx="0" cy="204107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00"/>
              </a:p>
            </p:txBody>
          </p:sp>
          <p:sp>
            <p:nvSpPr>
              <p:cNvPr id="32" name="Line 36">
                <a:extLst>
                  <a:ext uri="{FF2B5EF4-FFF2-40B4-BE49-F238E27FC236}">
                    <a16:creationId xmlns:a16="http://schemas.microsoft.com/office/drawing/2014/main" xmlns="" id="{12445658-B27D-4AB3-A9AF-F1BBA9AD16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00262" y="2357735"/>
                <a:ext cx="0" cy="115067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00"/>
              </a:p>
            </p:txBody>
          </p:sp>
          <p:sp>
            <p:nvSpPr>
              <p:cNvPr id="33" name="Line 37">
                <a:extLst>
                  <a:ext uri="{FF2B5EF4-FFF2-40B4-BE49-F238E27FC236}">
                    <a16:creationId xmlns:a16="http://schemas.microsoft.com/office/drawing/2014/main" xmlns="" id="{0DDD6907-30E6-4E6A-891F-8810B796B2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50889" y="1839935"/>
                <a:ext cx="0" cy="202737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00"/>
              </a:p>
            </p:txBody>
          </p:sp>
          <p:sp>
            <p:nvSpPr>
              <p:cNvPr id="34" name="Line 39">
                <a:extLst>
                  <a:ext uri="{FF2B5EF4-FFF2-40B4-BE49-F238E27FC236}">
                    <a16:creationId xmlns:a16="http://schemas.microsoft.com/office/drawing/2014/main" xmlns="" id="{914C139C-DEDE-47A5-9AF0-81F2825B83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5743" y="2587869"/>
                <a:ext cx="69039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00"/>
              </a:p>
            </p:txBody>
          </p:sp>
          <p:sp>
            <p:nvSpPr>
              <p:cNvPr id="35" name="Line 40">
                <a:extLst>
                  <a:ext uri="{FF2B5EF4-FFF2-40B4-BE49-F238E27FC236}">
                    <a16:creationId xmlns:a16="http://schemas.microsoft.com/office/drawing/2014/main" xmlns="" id="{11539249-E498-432D-8F7C-D5281C4E03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6370" y="2246777"/>
                <a:ext cx="69039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00"/>
              </a:p>
            </p:txBody>
          </p:sp>
          <p:sp>
            <p:nvSpPr>
              <p:cNvPr id="36" name="Line 41">
                <a:extLst>
                  <a:ext uri="{FF2B5EF4-FFF2-40B4-BE49-F238E27FC236}">
                    <a16:creationId xmlns:a16="http://schemas.microsoft.com/office/drawing/2014/main" xmlns="" id="{1F73561A-4B80-4864-95AC-907F107D2E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5743" y="2357735"/>
                <a:ext cx="69039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00"/>
              </a:p>
            </p:txBody>
          </p:sp>
          <p:sp>
            <p:nvSpPr>
              <p:cNvPr id="37" name="Line 42">
                <a:extLst>
                  <a:ext uri="{FF2B5EF4-FFF2-40B4-BE49-F238E27FC236}">
                    <a16:creationId xmlns:a16="http://schemas.microsoft.com/office/drawing/2014/main" xmlns="" id="{524AEF1F-D7F4-4A18-AB33-8242D1BD96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6370" y="1839935"/>
                <a:ext cx="69039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00"/>
              </a:p>
            </p:txBody>
          </p:sp>
          <p:sp>
            <p:nvSpPr>
              <p:cNvPr id="38" name="Rectangle 43">
                <a:extLst>
                  <a:ext uri="{FF2B5EF4-FFF2-40B4-BE49-F238E27FC236}">
                    <a16:creationId xmlns:a16="http://schemas.microsoft.com/office/drawing/2014/main" xmlns="" id="{9ED2ADA2-082B-4926-AC01-79ADDF12AD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1223" y="2390611"/>
                <a:ext cx="138078" cy="16301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00"/>
              </a:p>
            </p:txBody>
          </p:sp>
          <p:sp>
            <p:nvSpPr>
              <p:cNvPr id="39" name="Rectangle 44">
                <a:extLst>
                  <a:ext uri="{FF2B5EF4-FFF2-40B4-BE49-F238E27FC236}">
                    <a16:creationId xmlns:a16="http://schemas.microsoft.com/office/drawing/2014/main" xmlns="" id="{4DC58AF1-B3AD-4B17-A976-77CDA599EA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1223" y="2390611"/>
                <a:ext cx="138078" cy="163012"/>
              </a:xfrm>
              <a:prstGeom prst="rect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00"/>
              </a:p>
            </p:txBody>
          </p:sp>
          <p:sp>
            <p:nvSpPr>
              <p:cNvPr id="40" name="Rectangle 45">
                <a:extLst>
                  <a:ext uri="{FF2B5EF4-FFF2-40B4-BE49-F238E27FC236}">
                    <a16:creationId xmlns:a16="http://schemas.microsoft.com/office/drawing/2014/main" xmlns="" id="{89488FA6-F523-4F66-8E84-B45B34250A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1850" y="1961850"/>
                <a:ext cx="138078" cy="161641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00"/>
              </a:p>
            </p:txBody>
          </p:sp>
          <p:sp>
            <p:nvSpPr>
              <p:cNvPr id="41" name="Line 20">
                <a:extLst>
                  <a:ext uri="{FF2B5EF4-FFF2-40B4-BE49-F238E27FC236}">
                    <a16:creationId xmlns:a16="http://schemas.microsoft.com/office/drawing/2014/main" xmlns="" id="{590BF8F3-A338-4C34-8519-EA568AE105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0263" y="3196237"/>
                <a:ext cx="17260" cy="0"/>
              </a:xfrm>
              <a:prstGeom prst="line">
                <a:avLst/>
              </a:prstGeom>
              <a:noFill/>
              <a:ln w="7938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0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FAC9F313-D3BC-4679-8CF5-E689D5AD3CC1}"/>
                  </a:ext>
                </a:extLst>
              </p:cNvPr>
              <p:cNvSpPr txBox="1"/>
              <p:nvPr/>
            </p:nvSpPr>
            <p:spPr>
              <a:xfrm>
                <a:off x="1716852" y="1010439"/>
                <a:ext cx="1236970" cy="509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900" i="1" dirty="0"/>
                  <a:t>p = 0.054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xmlns="" id="{15FA2F35-B57F-42D8-920C-0D3E6549AE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5875" y="1540043"/>
                <a:ext cx="177014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xmlns="" id="{43C87ED9-BAAD-4A5F-BC58-506BE0FB810E}"/>
                  </a:ext>
                </a:extLst>
              </p:cNvPr>
              <p:cNvCxnSpPr/>
              <p:nvPr/>
            </p:nvCxnSpPr>
            <p:spPr>
              <a:xfrm>
                <a:off x="1271513" y="1544787"/>
                <a:ext cx="0" cy="14438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xmlns="" id="{DC9A998D-4183-4E3C-8B93-55CE6F8EA4FD}"/>
                  </a:ext>
                </a:extLst>
              </p:cNvPr>
              <p:cNvCxnSpPr/>
              <p:nvPr/>
            </p:nvCxnSpPr>
            <p:spPr>
              <a:xfrm>
                <a:off x="3058446" y="1530912"/>
                <a:ext cx="0" cy="14438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A5A97BA1-98EA-46D2-ABDA-59A7333D20BE}"/>
                </a:ext>
              </a:extLst>
            </p:cNvPr>
            <p:cNvSpPr txBox="1"/>
            <p:nvPr/>
          </p:nvSpPr>
          <p:spPr>
            <a:xfrm rot="16200000">
              <a:off x="-397397" y="4554620"/>
              <a:ext cx="2701500" cy="375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/>
                <a:t>West Haven EEG Grade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067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A2DB7B4-71C0-4098-B1B9-433766C122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" t="3926" b="8314"/>
          <a:stretch/>
        </p:blipFill>
        <p:spPr>
          <a:xfrm>
            <a:off x="6417619" y="1567988"/>
            <a:ext cx="1755935" cy="122657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825513" y="2877242"/>
            <a:ext cx="3977666" cy="3162907"/>
            <a:chOff x="6553706" y="3873349"/>
            <a:chExt cx="4571494" cy="3247927"/>
          </a:xfrm>
        </p:grpSpPr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xmlns="" id="{41845D66-5784-4FA9-B36D-DE4796370B03}"/>
                </a:ext>
              </a:extLst>
            </p:cNvPr>
            <p:cNvGrpSpPr/>
            <p:nvPr/>
          </p:nvGrpSpPr>
          <p:grpSpPr>
            <a:xfrm>
              <a:off x="6873396" y="4409938"/>
              <a:ext cx="1665123" cy="2087357"/>
              <a:chOff x="1035760" y="1934621"/>
              <a:chExt cx="2156213" cy="3301849"/>
            </a:xfrm>
          </p:grpSpPr>
          <p:sp>
            <p:nvSpPr>
              <p:cNvPr id="216" name="Line 575">
                <a:extLst>
                  <a:ext uri="{FF2B5EF4-FFF2-40B4-BE49-F238E27FC236}">
                    <a16:creationId xmlns:a16="http://schemas.microsoft.com/office/drawing/2014/main" xmlns="" id="{C4ABB011-7CE1-4347-BF9D-6E29FFC55D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24553" y="1992371"/>
                <a:ext cx="0" cy="3095625"/>
              </a:xfrm>
              <a:prstGeom prst="line">
                <a:avLst/>
              </a:prstGeom>
              <a:noFill/>
              <a:ln w="127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217" name="Line 578">
                <a:extLst>
                  <a:ext uri="{FF2B5EF4-FFF2-40B4-BE49-F238E27FC236}">
                    <a16:creationId xmlns:a16="http://schemas.microsoft.com/office/drawing/2014/main" xmlns="" id="{2F158E4A-1DDF-45D0-B6DA-2DF5205F3F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3082" y="4320633"/>
                <a:ext cx="39688" cy="0"/>
              </a:xfrm>
              <a:prstGeom prst="line">
                <a:avLst/>
              </a:prstGeom>
              <a:noFill/>
              <a:ln w="127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218" name="Line 579">
                <a:extLst>
                  <a:ext uri="{FF2B5EF4-FFF2-40B4-BE49-F238E27FC236}">
                    <a16:creationId xmlns:a16="http://schemas.microsoft.com/office/drawing/2014/main" xmlns="" id="{4802B918-A5E3-425E-A653-56806A8906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802" y="3545933"/>
                <a:ext cx="39688" cy="0"/>
              </a:xfrm>
              <a:prstGeom prst="line">
                <a:avLst/>
              </a:prstGeom>
              <a:noFill/>
              <a:ln w="127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219" name="Line 580">
                <a:extLst>
                  <a:ext uri="{FF2B5EF4-FFF2-40B4-BE49-F238E27FC236}">
                    <a16:creationId xmlns:a16="http://schemas.microsoft.com/office/drawing/2014/main" xmlns="" id="{9E12ADAC-74B3-407D-AC04-B8EC9F7165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5501" y="2771233"/>
                <a:ext cx="39688" cy="0"/>
              </a:xfrm>
              <a:prstGeom prst="line">
                <a:avLst/>
              </a:prstGeom>
              <a:noFill/>
              <a:ln w="127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220" name="Line 581">
                <a:extLst>
                  <a:ext uri="{FF2B5EF4-FFF2-40B4-BE49-F238E27FC236}">
                    <a16:creationId xmlns:a16="http://schemas.microsoft.com/office/drawing/2014/main" xmlns="" id="{D914A739-F958-439E-AA82-4F332D4E41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4719" y="1987731"/>
                <a:ext cx="39688" cy="0"/>
              </a:xfrm>
              <a:prstGeom prst="line">
                <a:avLst/>
              </a:prstGeom>
              <a:noFill/>
              <a:ln w="127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221" name="Rectangle 587">
                <a:extLst>
                  <a:ext uri="{FF2B5EF4-FFF2-40B4-BE49-F238E27FC236}">
                    <a16:creationId xmlns:a16="http://schemas.microsoft.com/office/drawing/2014/main" xmlns="" id="{E6E7CB33-D390-448E-877E-6DCB073D8B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5760" y="5030245"/>
                <a:ext cx="88271" cy="20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825">
                    <a:solidFill>
                      <a:srgbClr val="262626"/>
                    </a:solidFill>
                  </a:rPr>
                  <a:t>0</a:t>
                </a:r>
                <a:endParaRPr lang="en-US" altLang="en-US" sz="825"/>
              </a:p>
            </p:txBody>
          </p:sp>
          <p:sp>
            <p:nvSpPr>
              <p:cNvPr id="222" name="Rectangle 588">
                <a:extLst>
                  <a:ext uri="{FF2B5EF4-FFF2-40B4-BE49-F238E27FC236}">
                    <a16:creationId xmlns:a16="http://schemas.microsoft.com/office/drawing/2014/main" xmlns="" id="{1A8154C4-92AB-4171-812E-A5C5B31083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5760" y="4253958"/>
                <a:ext cx="88271" cy="20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825">
                    <a:solidFill>
                      <a:srgbClr val="262626"/>
                    </a:solidFill>
                  </a:rPr>
                  <a:t>2</a:t>
                </a:r>
                <a:endParaRPr lang="en-US" altLang="en-US" sz="825"/>
              </a:p>
            </p:txBody>
          </p:sp>
          <p:sp>
            <p:nvSpPr>
              <p:cNvPr id="223" name="Rectangle 589">
                <a:extLst>
                  <a:ext uri="{FF2B5EF4-FFF2-40B4-BE49-F238E27FC236}">
                    <a16:creationId xmlns:a16="http://schemas.microsoft.com/office/drawing/2014/main" xmlns="" id="{36102DE7-91C4-45EF-8EF3-3694E1F2D6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5760" y="3488784"/>
                <a:ext cx="88271" cy="20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825">
                    <a:solidFill>
                      <a:srgbClr val="262626"/>
                    </a:solidFill>
                  </a:rPr>
                  <a:t>4</a:t>
                </a:r>
                <a:endParaRPr lang="en-US" altLang="en-US" sz="825"/>
              </a:p>
            </p:txBody>
          </p:sp>
          <p:sp>
            <p:nvSpPr>
              <p:cNvPr id="227" name="Rectangle 590">
                <a:extLst>
                  <a:ext uri="{FF2B5EF4-FFF2-40B4-BE49-F238E27FC236}">
                    <a16:creationId xmlns:a16="http://schemas.microsoft.com/office/drawing/2014/main" xmlns="" id="{F6DE7D78-E4FE-4018-B116-D289C19303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5760" y="2710906"/>
                <a:ext cx="88271" cy="20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825">
                    <a:solidFill>
                      <a:srgbClr val="262626"/>
                    </a:solidFill>
                  </a:rPr>
                  <a:t>6</a:t>
                </a:r>
                <a:endParaRPr lang="en-US" altLang="en-US" sz="825"/>
              </a:p>
            </p:txBody>
          </p:sp>
          <p:sp>
            <p:nvSpPr>
              <p:cNvPr id="304" name="Rectangle 591">
                <a:extLst>
                  <a:ext uri="{FF2B5EF4-FFF2-40B4-BE49-F238E27FC236}">
                    <a16:creationId xmlns:a16="http://schemas.microsoft.com/office/drawing/2014/main" xmlns="" id="{F9592BE4-3A71-4C57-9FB8-4BA767D205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5760" y="1934621"/>
                <a:ext cx="88271" cy="20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825">
                    <a:solidFill>
                      <a:srgbClr val="262626"/>
                    </a:solidFill>
                  </a:rPr>
                  <a:t>8</a:t>
                </a:r>
                <a:endParaRPr lang="en-US" altLang="en-US" sz="825"/>
              </a:p>
            </p:txBody>
          </p:sp>
          <p:sp>
            <p:nvSpPr>
              <p:cNvPr id="305" name="Line 558">
                <a:extLst>
                  <a:ext uri="{FF2B5EF4-FFF2-40B4-BE49-F238E27FC236}">
                    <a16:creationId xmlns:a16="http://schemas.microsoft.com/office/drawing/2014/main" xmlns="" id="{FCAB4926-13BE-4A2A-A68C-7E9D871F2B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67543" y="5095062"/>
                <a:ext cx="1475145" cy="4289"/>
              </a:xfrm>
              <a:prstGeom prst="line">
                <a:avLst/>
              </a:prstGeom>
              <a:noFill/>
              <a:ln w="127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06" name="Line 560">
                <a:extLst>
                  <a:ext uri="{FF2B5EF4-FFF2-40B4-BE49-F238E27FC236}">
                    <a16:creationId xmlns:a16="http://schemas.microsoft.com/office/drawing/2014/main" xmlns="" id="{2C08090F-AFE2-4BF5-936D-DDCA539639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69778" y="5055646"/>
                <a:ext cx="0" cy="38100"/>
              </a:xfrm>
              <a:prstGeom prst="line">
                <a:avLst/>
              </a:prstGeom>
              <a:noFill/>
              <a:ln w="127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07" name="Line 562">
                <a:extLst>
                  <a:ext uri="{FF2B5EF4-FFF2-40B4-BE49-F238E27FC236}">
                    <a16:creationId xmlns:a16="http://schemas.microsoft.com/office/drawing/2014/main" xmlns="" id="{DE51CEA6-DBCB-453D-B8A6-9136831B57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26335" y="5055646"/>
                <a:ext cx="0" cy="38100"/>
              </a:xfrm>
              <a:prstGeom prst="line">
                <a:avLst/>
              </a:prstGeom>
              <a:noFill/>
              <a:ln w="127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08" name="Line 564">
                <a:extLst>
                  <a:ext uri="{FF2B5EF4-FFF2-40B4-BE49-F238E27FC236}">
                    <a16:creationId xmlns:a16="http://schemas.microsoft.com/office/drawing/2014/main" xmlns="" id="{2FF30205-673D-4423-8303-D5C369594A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37985" y="5055646"/>
                <a:ext cx="0" cy="38100"/>
              </a:xfrm>
              <a:prstGeom prst="line">
                <a:avLst/>
              </a:prstGeom>
              <a:noFill/>
              <a:ln w="127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09" name="Line 583">
                <a:extLst>
                  <a:ext uri="{FF2B5EF4-FFF2-40B4-BE49-F238E27FC236}">
                    <a16:creationId xmlns:a16="http://schemas.microsoft.com/office/drawing/2014/main" xmlns="" id="{5AA83E5B-7EE5-469D-83D3-ED5FDA82C1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99885" y="4320633"/>
                <a:ext cx="38100" cy="0"/>
              </a:xfrm>
              <a:prstGeom prst="line">
                <a:avLst/>
              </a:prstGeom>
              <a:noFill/>
              <a:ln w="127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10" name="Line 585">
                <a:extLst>
                  <a:ext uri="{FF2B5EF4-FFF2-40B4-BE49-F238E27FC236}">
                    <a16:creationId xmlns:a16="http://schemas.microsoft.com/office/drawing/2014/main" xmlns="" id="{35BD9258-36BB-4093-BA0F-A7744CDDE5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99885" y="2771233"/>
                <a:ext cx="38100" cy="0"/>
              </a:xfrm>
              <a:prstGeom prst="line">
                <a:avLst/>
              </a:prstGeom>
              <a:noFill/>
              <a:ln w="127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11" name="Line 592">
                <a:extLst>
                  <a:ext uri="{FF2B5EF4-FFF2-40B4-BE49-F238E27FC236}">
                    <a16:creationId xmlns:a16="http://schemas.microsoft.com/office/drawing/2014/main" xmlns="" id="{A0034401-9F70-4EBE-8012-E9A16785C8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1885" y="495404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12" name="Line 593">
                <a:extLst>
                  <a:ext uri="{FF2B5EF4-FFF2-40B4-BE49-F238E27FC236}">
                    <a16:creationId xmlns:a16="http://schemas.microsoft.com/office/drawing/2014/main" xmlns="" id="{4EB8E5AD-E98B-4822-A638-E4C4AFCFBC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1885" y="495404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13" name="Line 594">
                <a:extLst>
                  <a:ext uri="{FF2B5EF4-FFF2-40B4-BE49-F238E27FC236}">
                    <a16:creationId xmlns:a16="http://schemas.microsoft.com/office/drawing/2014/main" xmlns="" id="{7E64CF48-34E4-436F-9CFC-7ABE01DD98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1885" y="4112671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14" name="Line 595">
                <a:extLst>
                  <a:ext uri="{FF2B5EF4-FFF2-40B4-BE49-F238E27FC236}">
                    <a16:creationId xmlns:a16="http://schemas.microsoft.com/office/drawing/2014/main" xmlns="" id="{15743DFE-632E-422A-8117-8F71994923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1885" y="4112671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15" name="Line 596">
                <a:extLst>
                  <a:ext uri="{FF2B5EF4-FFF2-40B4-BE49-F238E27FC236}">
                    <a16:creationId xmlns:a16="http://schemas.microsoft.com/office/drawing/2014/main" xmlns="" id="{18C48F74-B9F5-4B9D-A635-8C5F50D0D2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1885" y="4277771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16" name="Line 597">
                <a:extLst>
                  <a:ext uri="{FF2B5EF4-FFF2-40B4-BE49-F238E27FC236}">
                    <a16:creationId xmlns:a16="http://schemas.microsoft.com/office/drawing/2014/main" xmlns="" id="{D27DE859-3329-483E-9F97-BAC2B9BF8A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1885" y="4277771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17" name="Line 598">
                <a:extLst>
                  <a:ext uri="{FF2B5EF4-FFF2-40B4-BE49-F238E27FC236}">
                    <a16:creationId xmlns:a16="http://schemas.microsoft.com/office/drawing/2014/main" xmlns="" id="{92269DAB-6ED3-4F58-AF3B-B1722C11FA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1885" y="449525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18" name="Line 599">
                <a:extLst>
                  <a:ext uri="{FF2B5EF4-FFF2-40B4-BE49-F238E27FC236}">
                    <a16:creationId xmlns:a16="http://schemas.microsoft.com/office/drawing/2014/main" xmlns="" id="{1718607F-E8F8-4885-A409-4F795A0E11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1885" y="449525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19" name="Line 600">
                <a:extLst>
                  <a:ext uri="{FF2B5EF4-FFF2-40B4-BE49-F238E27FC236}">
                    <a16:creationId xmlns:a16="http://schemas.microsoft.com/office/drawing/2014/main" xmlns="" id="{70ECE6C6-263A-48E7-A456-E025342BA0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1885" y="485244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20" name="Line 601">
                <a:extLst>
                  <a:ext uri="{FF2B5EF4-FFF2-40B4-BE49-F238E27FC236}">
                    <a16:creationId xmlns:a16="http://schemas.microsoft.com/office/drawing/2014/main" xmlns="" id="{DE86C85A-4FAF-4DB3-9725-8045FF09B8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1885" y="485244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21" name="Line 602">
                <a:extLst>
                  <a:ext uri="{FF2B5EF4-FFF2-40B4-BE49-F238E27FC236}">
                    <a16:creationId xmlns:a16="http://schemas.microsoft.com/office/drawing/2014/main" xmlns="" id="{D49B222B-D648-4F86-B2AB-4C07C21A5A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1885" y="4749258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22" name="Line 603">
                <a:extLst>
                  <a:ext uri="{FF2B5EF4-FFF2-40B4-BE49-F238E27FC236}">
                    <a16:creationId xmlns:a16="http://schemas.microsoft.com/office/drawing/2014/main" xmlns="" id="{E93A43C5-ED3C-4588-9A79-63FAB64A82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1885" y="4749258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23" name="Line 604">
                <a:extLst>
                  <a:ext uri="{FF2B5EF4-FFF2-40B4-BE49-F238E27FC236}">
                    <a16:creationId xmlns:a16="http://schemas.microsoft.com/office/drawing/2014/main" xmlns="" id="{932866B0-052B-4FED-B9CC-70069B232F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1885" y="443175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24" name="Line 605">
                <a:extLst>
                  <a:ext uri="{FF2B5EF4-FFF2-40B4-BE49-F238E27FC236}">
                    <a16:creationId xmlns:a16="http://schemas.microsoft.com/office/drawing/2014/main" xmlns="" id="{5E68D710-9E44-40DC-BA98-7B9AF396A9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1885" y="443175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25" name="Line 606">
                <a:extLst>
                  <a:ext uri="{FF2B5EF4-FFF2-40B4-BE49-F238E27FC236}">
                    <a16:creationId xmlns:a16="http://schemas.microsoft.com/office/drawing/2014/main" xmlns="" id="{0BB990EA-74F1-4A66-B74F-853BA1AE79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1885" y="2150521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26" name="Line 607">
                <a:extLst>
                  <a:ext uri="{FF2B5EF4-FFF2-40B4-BE49-F238E27FC236}">
                    <a16:creationId xmlns:a16="http://schemas.microsoft.com/office/drawing/2014/main" xmlns="" id="{6AAC6ACB-EE70-449C-88F4-1E7DCE71D5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1885" y="2150521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27" name="Line 608">
                <a:extLst>
                  <a:ext uri="{FF2B5EF4-FFF2-40B4-BE49-F238E27FC236}">
                    <a16:creationId xmlns:a16="http://schemas.microsoft.com/office/drawing/2014/main" xmlns="" id="{9A98761D-86FA-4110-B1E5-A4311DB3A4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1885" y="4074571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28" name="Line 609">
                <a:extLst>
                  <a:ext uri="{FF2B5EF4-FFF2-40B4-BE49-F238E27FC236}">
                    <a16:creationId xmlns:a16="http://schemas.microsoft.com/office/drawing/2014/main" xmlns="" id="{7418BB60-B5D6-4967-BBEF-7ACD6751CF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1885" y="4074571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29" name="Line 610">
                <a:extLst>
                  <a:ext uri="{FF2B5EF4-FFF2-40B4-BE49-F238E27FC236}">
                    <a16:creationId xmlns:a16="http://schemas.microsoft.com/office/drawing/2014/main" xmlns="" id="{A84BC6F4-D21C-4F79-AA2A-2685BCBCBA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1885" y="2876008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30" name="Line 611">
                <a:extLst>
                  <a:ext uri="{FF2B5EF4-FFF2-40B4-BE49-F238E27FC236}">
                    <a16:creationId xmlns:a16="http://schemas.microsoft.com/office/drawing/2014/main" xmlns="" id="{F2457695-A37E-4A3A-92B8-8ACF251213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1885" y="2876008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31" name="Line 612">
                <a:extLst>
                  <a:ext uri="{FF2B5EF4-FFF2-40B4-BE49-F238E27FC236}">
                    <a16:creationId xmlns:a16="http://schemas.microsoft.com/office/drawing/2014/main" xmlns="" id="{117B9C7F-3B37-4818-B0C2-DADD92006A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1885" y="2087021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32" name="Line 613">
                <a:extLst>
                  <a:ext uri="{FF2B5EF4-FFF2-40B4-BE49-F238E27FC236}">
                    <a16:creationId xmlns:a16="http://schemas.microsoft.com/office/drawing/2014/main" xmlns="" id="{8ED3A157-0BD6-42F9-9BAD-EDFB1BAF96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1885" y="2087021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33" name="Line 614">
                <a:extLst>
                  <a:ext uri="{FF2B5EF4-FFF2-40B4-BE49-F238E27FC236}">
                    <a16:creationId xmlns:a16="http://schemas.microsoft.com/office/drawing/2014/main" xmlns="" id="{11DDB8E8-B451-4831-84AB-FAC411DB08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1885" y="4011071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34" name="Line 615">
                <a:extLst>
                  <a:ext uri="{FF2B5EF4-FFF2-40B4-BE49-F238E27FC236}">
                    <a16:creationId xmlns:a16="http://schemas.microsoft.com/office/drawing/2014/main" xmlns="" id="{817F4EC4-0BFF-4734-A6CB-CADD3C5151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1885" y="4011071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35" name="Line 616">
                <a:extLst>
                  <a:ext uri="{FF2B5EF4-FFF2-40B4-BE49-F238E27FC236}">
                    <a16:creationId xmlns:a16="http://schemas.microsoft.com/office/drawing/2014/main" xmlns="" id="{D5181FC4-A5C3-4B66-87AE-822FD582C3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1885" y="4061871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36" name="Line 617">
                <a:extLst>
                  <a:ext uri="{FF2B5EF4-FFF2-40B4-BE49-F238E27FC236}">
                    <a16:creationId xmlns:a16="http://schemas.microsoft.com/office/drawing/2014/main" xmlns="" id="{E6FFD63F-D7F5-4406-A007-6A41C9EB3A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1885" y="4061871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37" name="Line 618">
                <a:extLst>
                  <a:ext uri="{FF2B5EF4-FFF2-40B4-BE49-F238E27FC236}">
                    <a16:creationId xmlns:a16="http://schemas.microsoft.com/office/drawing/2014/main" xmlns="" id="{6041714D-1BA9-46AE-8A56-BD61D2A88B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1885" y="4176171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38" name="Line 619">
                <a:extLst>
                  <a:ext uri="{FF2B5EF4-FFF2-40B4-BE49-F238E27FC236}">
                    <a16:creationId xmlns:a16="http://schemas.microsoft.com/office/drawing/2014/main" xmlns="" id="{9681F6E0-D5DC-4E70-8EFE-ACFF6A4AB4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1885" y="4176171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39" name="Line 620">
                <a:extLst>
                  <a:ext uri="{FF2B5EF4-FFF2-40B4-BE49-F238E27FC236}">
                    <a16:creationId xmlns:a16="http://schemas.microsoft.com/office/drawing/2014/main" xmlns="" id="{C08DBC71-A68B-4314-BCD4-780BF76429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1885" y="310619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40" name="Line 621">
                <a:extLst>
                  <a:ext uri="{FF2B5EF4-FFF2-40B4-BE49-F238E27FC236}">
                    <a16:creationId xmlns:a16="http://schemas.microsoft.com/office/drawing/2014/main" xmlns="" id="{CAC6EF0C-0A99-4101-8BB1-61DDF534E8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1885" y="310619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41" name="Line 622">
                <a:extLst>
                  <a:ext uri="{FF2B5EF4-FFF2-40B4-BE49-F238E27FC236}">
                    <a16:creationId xmlns:a16="http://schemas.microsoft.com/office/drawing/2014/main" xmlns="" id="{E353C406-270A-4076-A88B-984D5B0A9E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1885" y="4125371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42" name="Line 623">
                <a:extLst>
                  <a:ext uri="{FF2B5EF4-FFF2-40B4-BE49-F238E27FC236}">
                    <a16:creationId xmlns:a16="http://schemas.microsoft.com/office/drawing/2014/main" xmlns="" id="{8297CC28-F3FF-4085-8819-3F7659B9F5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1885" y="4125371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43" name="Line 624">
                <a:extLst>
                  <a:ext uri="{FF2B5EF4-FFF2-40B4-BE49-F238E27FC236}">
                    <a16:creationId xmlns:a16="http://schemas.microsoft.com/office/drawing/2014/main" xmlns="" id="{53FD2006-1AC2-4D78-BE01-3E1E1D8B35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1885" y="440635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44" name="Line 625">
                <a:extLst>
                  <a:ext uri="{FF2B5EF4-FFF2-40B4-BE49-F238E27FC236}">
                    <a16:creationId xmlns:a16="http://schemas.microsoft.com/office/drawing/2014/main" xmlns="" id="{EA7489D3-0EEF-4C80-8D38-FFEC07B02B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1885" y="440635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45" name="Line 626">
                <a:extLst>
                  <a:ext uri="{FF2B5EF4-FFF2-40B4-BE49-F238E27FC236}">
                    <a16:creationId xmlns:a16="http://schemas.microsoft.com/office/drawing/2014/main" xmlns="" id="{C221DACD-C4CB-43D8-9695-B0D07BC1A6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1885" y="460955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46" name="Line 627">
                <a:extLst>
                  <a:ext uri="{FF2B5EF4-FFF2-40B4-BE49-F238E27FC236}">
                    <a16:creationId xmlns:a16="http://schemas.microsoft.com/office/drawing/2014/main" xmlns="" id="{05C54FBC-97D7-4AA2-9B12-46F9F93125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1885" y="460955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47" name="Line 628">
                <a:extLst>
                  <a:ext uri="{FF2B5EF4-FFF2-40B4-BE49-F238E27FC236}">
                    <a16:creationId xmlns:a16="http://schemas.microsoft.com/office/drawing/2014/main" xmlns="" id="{9C0FCA0F-E4CA-4B36-9141-7D8E4155EF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1885" y="491594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48" name="Line 629">
                <a:extLst>
                  <a:ext uri="{FF2B5EF4-FFF2-40B4-BE49-F238E27FC236}">
                    <a16:creationId xmlns:a16="http://schemas.microsoft.com/office/drawing/2014/main" xmlns="" id="{70281057-2AC9-4E24-966A-4CE6E7BFF2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1885" y="491594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49" name="Line 630">
                <a:extLst>
                  <a:ext uri="{FF2B5EF4-FFF2-40B4-BE49-F238E27FC236}">
                    <a16:creationId xmlns:a16="http://schemas.microsoft.com/office/drawing/2014/main" xmlns="" id="{5480D418-86C0-49A5-956D-52D2B07279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1885" y="459685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50" name="Line 631">
                <a:extLst>
                  <a:ext uri="{FF2B5EF4-FFF2-40B4-BE49-F238E27FC236}">
                    <a16:creationId xmlns:a16="http://schemas.microsoft.com/office/drawing/2014/main" xmlns="" id="{E2DC7200-966A-4C7E-B7A2-23061794B3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1885" y="459685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51" name="Line 632">
                <a:extLst>
                  <a:ext uri="{FF2B5EF4-FFF2-40B4-BE49-F238E27FC236}">
                    <a16:creationId xmlns:a16="http://schemas.microsoft.com/office/drawing/2014/main" xmlns="" id="{B1F2F30B-200F-4B62-8581-3836314369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1885" y="452065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52" name="Line 633">
                <a:extLst>
                  <a:ext uri="{FF2B5EF4-FFF2-40B4-BE49-F238E27FC236}">
                    <a16:creationId xmlns:a16="http://schemas.microsoft.com/office/drawing/2014/main" xmlns="" id="{6C569D16-1893-4E20-BD97-6E93C5F951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1885" y="452065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53" name="Line 634">
                <a:extLst>
                  <a:ext uri="{FF2B5EF4-FFF2-40B4-BE49-F238E27FC236}">
                    <a16:creationId xmlns:a16="http://schemas.microsoft.com/office/drawing/2014/main" xmlns="" id="{A0E66741-8BAF-4C4B-A8D3-F289A92480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1885" y="486514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54" name="Line 635">
                <a:extLst>
                  <a:ext uri="{FF2B5EF4-FFF2-40B4-BE49-F238E27FC236}">
                    <a16:creationId xmlns:a16="http://schemas.microsoft.com/office/drawing/2014/main" xmlns="" id="{5FA3565F-B72C-41FE-9869-4B9F2DE573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1885" y="486514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55" name="Line 636">
                <a:extLst>
                  <a:ext uri="{FF2B5EF4-FFF2-40B4-BE49-F238E27FC236}">
                    <a16:creationId xmlns:a16="http://schemas.microsoft.com/office/drawing/2014/main" xmlns="" id="{0330EB69-2402-44E9-A97B-313A06D62F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1885" y="463495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56" name="Line 637">
                <a:extLst>
                  <a:ext uri="{FF2B5EF4-FFF2-40B4-BE49-F238E27FC236}">
                    <a16:creationId xmlns:a16="http://schemas.microsoft.com/office/drawing/2014/main" xmlns="" id="{E1E155B0-9E91-417D-B90D-FF650A2DF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1885" y="463495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57" name="Line 638">
                <a:extLst>
                  <a:ext uri="{FF2B5EF4-FFF2-40B4-BE49-F238E27FC236}">
                    <a16:creationId xmlns:a16="http://schemas.microsoft.com/office/drawing/2014/main" xmlns="" id="{5472FF66-53C8-40F7-8838-E2430CADD9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1885" y="337448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58" name="Line 639">
                <a:extLst>
                  <a:ext uri="{FF2B5EF4-FFF2-40B4-BE49-F238E27FC236}">
                    <a16:creationId xmlns:a16="http://schemas.microsoft.com/office/drawing/2014/main" xmlns="" id="{4C79F7C9-49C7-4C5F-B8F9-8DFA328386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1885" y="337448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59" name="Line 640">
                <a:extLst>
                  <a:ext uri="{FF2B5EF4-FFF2-40B4-BE49-F238E27FC236}">
                    <a16:creationId xmlns:a16="http://schemas.microsoft.com/office/drawing/2014/main" xmlns="" id="{FE6DC33D-3F2B-4B38-9FF1-B106B6ACCE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1885" y="464765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60" name="Line 641">
                <a:extLst>
                  <a:ext uri="{FF2B5EF4-FFF2-40B4-BE49-F238E27FC236}">
                    <a16:creationId xmlns:a16="http://schemas.microsoft.com/office/drawing/2014/main" xmlns="" id="{D7227263-6B08-4E1A-B7A6-9F98148872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1885" y="464765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61" name="Line 642">
                <a:extLst>
                  <a:ext uri="{FF2B5EF4-FFF2-40B4-BE49-F238E27FC236}">
                    <a16:creationId xmlns:a16="http://schemas.microsoft.com/office/drawing/2014/main" xmlns="" id="{8703CE04-F62C-4AED-BC28-5C4DE42CFF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1885" y="490324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62" name="Line 643">
                <a:extLst>
                  <a:ext uri="{FF2B5EF4-FFF2-40B4-BE49-F238E27FC236}">
                    <a16:creationId xmlns:a16="http://schemas.microsoft.com/office/drawing/2014/main" xmlns="" id="{20990C7E-7E7F-4056-90D2-C2EEA070BB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1885" y="490324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63" name="Line 644">
                <a:extLst>
                  <a:ext uri="{FF2B5EF4-FFF2-40B4-BE49-F238E27FC236}">
                    <a16:creationId xmlns:a16="http://schemas.microsoft.com/office/drawing/2014/main" xmlns="" id="{65C43E96-A421-4075-953A-84CB09F76E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1885" y="4265071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64" name="Line 645">
                <a:extLst>
                  <a:ext uri="{FF2B5EF4-FFF2-40B4-BE49-F238E27FC236}">
                    <a16:creationId xmlns:a16="http://schemas.microsoft.com/office/drawing/2014/main" xmlns="" id="{E8857446-7EA1-4253-9CDE-C8D9E2DAF7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1885" y="4265071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65" name="Line 646">
                <a:extLst>
                  <a:ext uri="{FF2B5EF4-FFF2-40B4-BE49-F238E27FC236}">
                    <a16:creationId xmlns:a16="http://schemas.microsoft.com/office/drawing/2014/main" xmlns="" id="{432E1648-CB1E-4BA3-BBBA-EB27792A3C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1885" y="350148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66" name="Line 647">
                <a:extLst>
                  <a:ext uri="{FF2B5EF4-FFF2-40B4-BE49-F238E27FC236}">
                    <a16:creationId xmlns:a16="http://schemas.microsoft.com/office/drawing/2014/main" xmlns="" id="{34B8F2D2-B731-427B-9A86-89EA9276F6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1885" y="350148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67" name="Line 648">
                <a:extLst>
                  <a:ext uri="{FF2B5EF4-FFF2-40B4-BE49-F238E27FC236}">
                    <a16:creationId xmlns:a16="http://schemas.microsoft.com/office/drawing/2014/main" xmlns="" id="{EF3DD155-E0B4-45FC-8674-69706E1AD4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1885" y="4239671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68" name="Line 649">
                <a:extLst>
                  <a:ext uri="{FF2B5EF4-FFF2-40B4-BE49-F238E27FC236}">
                    <a16:creationId xmlns:a16="http://schemas.microsoft.com/office/drawing/2014/main" xmlns="" id="{36B93EA5-DBED-417F-A7CE-FB99BB39BF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1885" y="4239671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69" name="Line 650">
                <a:extLst>
                  <a:ext uri="{FF2B5EF4-FFF2-40B4-BE49-F238E27FC236}">
                    <a16:creationId xmlns:a16="http://schemas.microsoft.com/office/drawing/2014/main" xmlns="" id="{5F63CBE3-6ED2-4BEB-A2DC-B788892275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9885" y="3909471"/>
                <a:ext cx="90488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70" name="Line 651">
                <a:extLst>
                  <a:ext uri="{FF2B5EF4-FFF2-40B4-BE49-F238E27FC236}">
                    <a16:creationId xmlns:a16="http://schemas.microsoft.com/office/drawing/2014/main" xmlns="" id="{5875387A-DE03-481B-8EAC-D1CA2847DE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9885" y="3909471"/>
                <a:ext cx="90488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71" name="Line 652">
                <a:extLst>
                  <a:ext uri="{FF2B5EF4-FFF2-40B4-BE49-F238E27FC236}">
                    <a16:creationId xmlns:a16="http://schemas.microsoft.com/office/drawing/2014/main" xmlns="" id="{69D43241-01A5-4243-8A53-0B34DF7664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9885" y="4609558"/>
                <a:ext cx="90488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72" name="Line 653">
                <a:extLst>
                  <a:ext uri="{FF2B5EF4-FFF2-40B4-BE49-F238E27FC236}">
                    <a16:creationId xmlns:a16="http://schemas.microsoft.com/office/drawing/2014/main" xmlns="" id="{C68A6D7A-C350-41B1-BADC-F3A33098D7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9885" y="4609558"/>
                <a:ext cx="90488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73" name="Line 654">
                <a:extLst>
                  <a:ext uri="{FF2B5EF4-FFF2-40B4-BE49-F238E27FC236}">
                    <a16:creationId xmlns:a16="http://schemas.microsoft.com/office/drawing/2014/main" xmlns="" id="{103330CF-47FD-4FF0-B0F7-279ACB2E1B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9885" y="3871371"/>
                <a:ext cx="90488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74" name="Line 655">
                <a:extLst>
                  <a:ext uri="{FF2B5EF4-FFF2-40B4-BE49-F238E27FC236}">
                    <a16:creationId xmlns:a16="http://schemas.microsoft.com/office/drawing/2014/main" xmlns="" id="{D15DE8B9-12BC-4F7F-9A09-F784DE6BD1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9885" y="3871371"/>
                <a:ext cx="90488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75" name="Line 656">
                <a:extLst>
                  <a:ext uri="{FF2B5EF4-FFF2-40B4-BE49-F238E27FC236}">
                    <a16:creationId xmlns:a16="http://schemas.microsoft.com/office/drawing/2014/main" xmlns="" id="{8AD6534B-F397-4411-85A3-4073B6E34B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9885" y="4252371"/>
                <a:ext cx="90488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76" name="Line 657">
                <a:extLst>
                  <a:ext uri="{FF2B5EF4-FFF2-40B4-BE49-F238E27FC236}">
                    <a16:creationId xmlns:a16="http://schemas.microsoft.com/office/drawing/2014/main" xmlns="" id="{A35CCB07-9ECD-4A11-85B5-BFF2143ECC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9885" y="4252371"/>
                <a:ext cx="90488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77" name="Line 658">
                <a:extLst>
                  <a:ext uri="{FF2B5EF4-FFF2-40B4-BE49-F238E27FC236}">
                    <a16:creationId xmlns:a16="http://schemas.microsoft.com/office/drawing/2014/main" xmlns="" id="{7B53BDE7-BD24-4FC2-AEA7-BF792EC740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9885" y="4036471"/>
                <a:ext cx="90488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78" name="Line 659">
                <a:extLst>
                  <a:ext uri="{FF2B5EF4-FFF2-40B4-BE49-F238E27FC236}">
                    <a16:creationId xmlns:a16="http://schemas.microsoft.com/office/drawing/2014/main" xmlns="" id="{F7A34E7F-3FB6-4101-8160-B5035ABCFE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9885" y="4036471"/>
                <a:ext cx="90488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79" name="Line 660">
                <a:extLst>
                  <a:ext uri="{FF2B5EF4-FFF2-40B4-BE49-F238E27FC236}">
                    <a16:creationId xmlns:a16="http://schemas.microsoft.com/office/drawing/2014/main" xmlns="" id="{88244DEE-BD07-41CE-9F51-F5ADF00F37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9885" y="3884071"/>
                <a:ext cx="90488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80" name="Line 661">
                <a:extLst>
                  <a:ext uri="{FF2B5EF4-FFF2-40B4-BE49-F238E27FC236}">
                    <a16:creationId xmlns:a16="http://schemas.microsoft.com/office/drawing/2014/main" xmlns="" id="{7017F25D-335A-419A-A444-D08FC5EC54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9885" y="3884071"/>
                <a:ext cx="90488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81" name="Line 662">
                <a:extLst>
                  <a:ext uri="{FF2B5EF4-FFF2-40B4-BE49-F238E27FC236}">
                    <a16:creationId xmlns:a16="http://schemas.microsoft.com/office/drawing/2014/main" xmlns="" id="{64A4D85F-BFBF-4B25-B22A-8CC0368313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9885" y="4163471"/>
                <a:ext cx="90488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82" name="Line 663">
                <a:extLst>
                  <a:ext uri="{FF2B5EF4-FFF2-40B4-BE49-F238E27FC236}">
                    <a16:creationId xmlns:a16="http://schemas.microsoft.com/office/drawing/2014/main" xmlns="" id="{A0DBA5B3-3E62-4093-8F00-86151BB6B5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9885" y="4163471"/>
                <a:ext cx="90488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83" name="Line 664">
                <a:extLst>
                  <a:ext uri="{FF2B5EF4-FFF2-40B4-BE49-F238E27FC236}">
                    <a16:creationId xmlns:a16="http://schemas.microsoft.com/office/drawing/2014/main" xmlns="" id="{4F08EADA-26DC-44C5-AFB6-61D60BEC09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9885" y="2150521"/>
                <a:ext cx="90488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84" name="Line 665">
                <a:extLst>
                  <a:ext uri="{FF2B5EF4-FFF2-40B4-BE49-F238E27FC236}">
                    <a16:creationId xmlns:a16="http://schemas.microsoft.com/office/drawing/2014/main" xmlns="" id="{8F07DE33-BFD1-4F3C-97EA-352247451B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9885" y="2150521"/>
                <a:ext cx="90488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85" name="Line 666">
                <a:extLst>
                  <a:ext uri="{FF2B5EF4-FFF2-40B4-BE49-F238E27FC236}">
                    <a16:creationId xmlns:a16="http://schemas.microsoft.com/office/drawing/2014/main" xmlns="" id="{0A4D0FDA-8C6B-4ED8-8B07-3755095D27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9885" y="2302921"/>
                <a:ext cx="90488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86" name="Line 667">
                <a:extLst>
                  <a:ext uri="{FF2B5EF4-FFF2-40B4-BE49-F238E27FC236}">
                    <a16:creationId xmlns:a16="http://schemas.microsoft.com/office/drawing/2014/main" xmlns="" id="{3890DE00-7B78-4A5C-95D7-F7BE448465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9885" y="2302921"/>
                <a:ext cx="90488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87" name="Line 668">
                <a:extLst>
                  <a:ext uri="{FF2B5EF4-FFF2-40B4-BE49-F238E27FC236}">
                    <a16:creationId xmlns:a16="http://schemas.microsoft.com/office/drawing/2014/main" xmlns="" id="{FF1B5694-BEF6-4DEB-92EA-D141E9C4F3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9885" y="4865146"/>
                <a:ext cx="90488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88" name="Line 669">
                <a:extLst>
                  <a:ext uri="{FF2B5EF4-FFF2-40B4-BE49-F238E27FC236}">
                    <a16:creationId xmlns:a16="http://schemas.microsoft.com/office/drawing/2014/main" xmlns="" id="{ED42DE79-3DF3-4A9D-AFA7-E03BB8ED6F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9885" y="4865146"/>
                <a:ext cx="90488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89" name="Line 670">
                <a:extLst>
                  <a:ext uri="{FF2B5EF4-FFF2-40B4-BE49-F238E27FC236}">
                    <a16:creationId xmlns:a16="http://schemas.microsoft.com/office/drawing/2014/main" xmlns="" id="{8628C42F-F15F-44DF-8CF4-E95B44126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9885" y="2710908"/>
                <a:ext cx="90488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90" name="Line 671">
                <a:extLst>
                  <a:ext uri="{FF2B5EF4-FFF2-40B4-BE49-F238E27FC236}">
                    <a16:creationId xmlns:a16="http://schemas.microsoft.com/office/drawing/2014/main" xmlns="" id="{48B8DF98-E75E-44BA-9D11-639C724384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9885" y="2710908"/>
                <a:ext cx="90488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91" name="Line 672">
                <a:extLst>
                  <a:ext uri="{FF2B5EF4-FFF2-40B4-BE49-F238E27FC236}">
                    <a16:creationId xmlns:a16="http://schemas.microsoft.com/office/drawing/2014/main" xmlns="" id="{1BAC6DD8-3579-47BB-89A5-B7475849A1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9885" y="4647658"/>
                <a:ext cx="90488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92" name="Line 673">
                <a:extLst>
                  <a:ext uri="{FF2B5EF4-FFF2-40B4-BE49-F238E27FC236}">
                    <a16:creationId xmlns:a16="http://schemas.microsoft.com/office/drawing/2014/main" xmlns="" id="{FF5623D6-0C1D-4D95-880C-D8A06A71AD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9885" y="4647658"/>
                <a:ext cx="90488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93" name="Line 674">
                <a:extLst>
                  <a:ext uri="{FF2B5EF4-FFF2-40B4-BE49-F238E27FC236}">
                    <a16:creationId xmlns:a16="http://schemas.microsoft.com/office/drawing/2014/main" xmlns="" id="{12B5BC66-3C8D-40EC-9908-3C4CBFBB3B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9885" y="2495008"/>
                <a:ext cx="90488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94" name="Line 675">
                <a:extLst>
                  <a:ext uri="{FF2B5EF4-FFF2-40B4-BE49-F238E27FC236}">
                    <a16:creationId xmlns:a16="http://schemas.microsoft.com/office/drawing/2014/main" xmlns="" id="{18971233-1437-4405-98FD-EC3B2431F2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9885" y="2495008"/>
                <a:ext cx="90488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95" name="Line 676">
                <a:extLst>
                  <a:ext uri="{FF2B5EF4-FFF2-40B4-BE49-F238E27FC236}">
                    <a16:creationId xmlns:a16="http://schemas.microsoft.com/office/drawing/2014/main" xmlns="" id="{20FBDFAB-8D5D-48D6-BE48-783E25422E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9885" y="4277771"/>
                <a:ext cx="90488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396" name="Line 677">
                <a:extLst>
                  <a:ext uri="{FF2B5EF4-FFF2-40B4-BE49-F238E27FC236}">
                    <a16:creationId xmlns:a16="http://schemas.microsoft.com/office/drawing/2014/main" xmlns="" id="{E97C712C-07E7-4E00-B34D-ED7D5623B2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9885" y="4277771"/>
                <a:ext cx="90488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20" name="Line 678">
                <a:extLst>
                  <a:ext uri="{FF2B5EF4-FFF2-40B4-BE49-F238E27FC236}">
                    <a16:creationId xmlns:a16="http://schemas.microsoft.com/office/drawing/2014/main" xmlns="" id="{113BDC06-3942-48DD-8BAB-7D6FF7C5C4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9885" y="2863308"/>
                <a:ext cx="90488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21" name="Line 679">
                <a:extLst>
                  <a:ext uri="{FF2B5EF4-FFF2-40B4-BE49-F238E27FC236}">
                    <a16:creationId xmlns:a16="http://schemas.microsoft.com/office/drawing/2014/main" xmlns="" id="{CDFD82EF-E0F9-4740-AD38-189BDC59EB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9885" y="2863308"/>
                <a:ext cx="90488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22" name="Line 680">
                <a:extLst>
                  <a:ext uri="{FF2B5EF4-FFF2-40B4-BE49-F238E27FC236}">
                    <a16:creationId xmlns:a16="http://schemas.microsoft.com/office/drawing/2014/main" xmlns="" id="{A5224642-7A6C-41DF-8C25-23233CC325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9885" y="2698208"/>
                <a:ext cx="90488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23" name="Line 681">
                <a:extLst>
                  <a:ext uri="{FF2B5EF4-FFF2-40B4-BE49-F238E27FC236}">
                    <a16:creationId xmlns:a16="http://schemas.microsoft.com/office/drawing/2014/main" xmlns="" id="{D483C9D1-C863-42E8-8288-80C1E16E2E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9885" y="2698208"/>
                <a:ext cx="90488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24" name="Line 682">
                <a:extLst>
                  <a:ext uri="{FF2B5EF4-FFF2-40B4-BE49-F238E27FC236}">
                    <a16:creationId xmlns:a16="http://schemas.microsoft.com/office/drawing/2014/main" xmlns="" id="{366B6EBA-2351-4FB7-9A40-A499EF6C79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9885" y="2876008"/>
                <a:ext cx="90488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25" name="Line 683">
                <a:extLst>
                  <a:ext uri="{FF2B5EF4-FFF2-40B4-BE49-F238E27FC236}">
                    <a16:creationId xmlns:a16="http://schemas.microsoft.com/office/drawing/2014/main" xmlns="" id="{262ADBE1-123C-4739-B316-00434E339E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9885" y="2876008"/>
                <a:ext cx="90488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26" name="Line 684">
                <a:extLst>
                  <a:ext uri="{FF2B5EF4-FFF2-40B4-BE49-F238E27FC236}">
                    <a16:creationId xmlns:a16="http://schemas.microsoft.com/office/drawing/2014/main" xmlns="" id="{50CC8319-E358-4249-A322-187B608082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9885" y="4099971"/>
                <a:ext cx="90488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27" name="Line 685">
                <a:extLst>
                  <a:ext uri="{FF2B5EF4-FFF2-40B4-BE49-F238E27FC236}">
                    <a16:creationId xmlns:a16="http://schemas.microsoft.com/office/drawing/2014/main" xmlns="" id="{E382788A-F493-40A8-9623-304D8B7559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9885" y="4099971"/>
                <a:ext cx="90488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28" name="Line 686">
                <a:extLst>
                  <a:ext uri="{FF2B5EF4-FFF2-40B4-BE49-F238E27FC236}">
                    <a16:creationId xmlns:a16="http://schemas.microsoft.com/office/drawing/2014/main" xmlns="" id="{E0ADFCEA-BA44-444F-BEA1-D1CEE746C4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1678" y="314429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29" name="Line 687">
                <a:extLst>
                  <a:ext uri="{FF2B5EF4-FFF2-40B4-BE49-F238E27FC236}">
                    <a16:creationId xmlns:a16="http://schemas.microsoft.com/office/drawing/2014/main" xmlns="" id="{3282BD1B-C182-45F7-9ADD-6D3891DD3E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1678" y="314429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30" name="Line 688">
                <a:extLst>
                  <a:ext uri="{FF2B5EF4-FFF2-40B4-BE49-F238E27FC236}">
                    <a16:creationId xmlns:a16="http://schemas.microsoft.com/office/drawing/2014/main" xmlns="" id="{65769871-630D-4D4F-AF55-C466E6ED73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1678" y="4761958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31" name="Line 689">
                <a:extLst>
                  <a:ext uri="{FF2B5EF4-FFF2-40B4-BE49-F238E27FC236}">
                    <a16:creationId xmlns:a16="http://schemas.microsoft.com/office/drawing/2014/main" xmlns="" id="{86778ECB-86A7-4D01-88E8-336727FFD3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1678" y="4761958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32" name="Line 690">
                <a:extLst>
                  <a:ext uri="{FF2B5EF4-FFF2-40B4-BE49-F238E27FC236}">
                    <a16:creationId xmlns:a16="http://schemas.microsoft.com/office/drawing/2014/main" xmlns="" id="{5CA7A3C1-3AAC-4E1F-90D2-C124D8298E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1678" y="453335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33" name="Line 691">
                <a:extLst>
                  <a:ext uri="{FF2B5EF4-FFF2-40B4-BE49-F238E27FC236}">
                    <a16:creationId xmlns:a16="http://schemas.microsoft.com/office/drawing/2014/main" xmlns="" id="{2731618F-0FEA-44C3-96CF-3DC4D145BA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1678" y="453335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34" name="Line 692">
                <a:extLst>
                  <a:ext uri="{FF2B5EF4-FFF2-40B4-BE49-F238E27FC236}">
                    <a16:creationId xmlns:a16="http://schemas.microsoft.com/office/drawing/2014/main" xmlns="" id="{785344C5-E8F3-4416-997C-A2D0A220D2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1678" y="454605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35" name="Line 693">
                <a:extLst>
                  <a:ext uri="{FF2B5EF4-FFF2-40B4-BE49-F238E27FC236}">
                    <a16:creationId xmlns:a16="http://schemas.microsoft.com/office/drawing/2014/main" xmlns="" id="{A3A26A21-0F53-4717-B1F4-0072C7BF52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1678" y="454605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36" name="Line 694">
                <a:extLst>
                  <a:ext uri="{FF2B5EF4-FFF2-40B4-BE49-F238E27FC236}">
                    <a16:creationId xmlns:a16="http://schemas.microsoft.com/office/drawing/2014/main" xmlns="" id="{1625014E-738C-484B-B2E3-63B937FEBD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1678" y="4252371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37" name="Line 695">
                <a:extLst>
                  <a:ext uri="{FF2B5EF4-FFF2-40B4-BE49-F238E27FC236}">
                    <a16:creationId xmlns:a16="http://schemas.microsoft.com/office/drawing/2014/main" xmlns="" id="{23BC8453-461D-48B2-A1E1-7B88060233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1678" y="4252371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38" name="Line 696">
                <a:extLst>
                  <a:ext uri="{FF2B5EF4-FFF2-40B4-BE49-F238E27FC236}">
                    <a16:creationId xmlns:a16="http://schemas.microsoft.com/office/drawing/2014/main" xmlns="" id="{05F93187-A18F-4108-B60D-20B0E79102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1678" y="458415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39" name="Line 697">
                <a:extLst>
                  <a:ext uri="{FF2B5EF4-FFF2-40B4-BE49-F238E27FC236}">
                    <a16:creationId xmlns:a16="http://schemas.microsoft.com/office/drawing/2014/main" xmlns="" id="{08DB9093-50D1-470E-A480-A6969B17A3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1678" y="458415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40" name="Line 698">
                <a:extLst>
                  <a:ext uri="{FF2B5EF4-FFF2-40B4-BE49-F238E27FC236}">
                    <a16:creationId xmlns:a16="http://schemas.microsoft.com/office/drawing/2014/main" xmlns="" id="{E6B741FC-0C25-47ED-9A19-A79C23DB4E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1678" y="440635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41" name="Line 699">
                <a:extLst>
                  <a:ext uri="{FF2B5EF4-FFF2-40B4-BE49-F238E27FC236}">
                    <a16:creationId xmlns:a16="http://schemas.microsoft.com/office/drawing/2014/main" xmlns="" id="{E79B9DB7-9A9C-45C7-AE60-0FA73D26AD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1678" y="440635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42" name="Line 700">
                <a:extLst>
                  <a:ext uri="{FF2B5EF4-FFF2-40B4-BE49-F238E27FC236}">
                    <a16:creationId xmlns:a16="http://schemas.microsoft.com/office/drawing/2014/main" xmlns="" id="{D5360E51-9EE7-4B15-A944-CF7007585C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1678" y="322049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43" name="Line 701">
                <a:extLst>
                  <a:ext uri="{FF2B5EF4-FFF2-40B4-BE49-F238E27FC236}">
                    <a16:creationId xmlns:a16="http://schemas.microsoft.com/office/drawing/2014/main" xmlns="" id="{D30796EB-4DDE-42D3-976B-70A756FDC0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1678" y="322049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44" name="Line 702">
                <a:extLst>
                  <a:ext uri="{FF2B5EF4-FFF2-40B4-BE49-F238E27FC236}">
                    <a16:creationId xmlns:a16="http://schemas.microsoft.com/office/drawing/2014/main" xmlns="" id="{805F28CF-FA90-4615-B3C4-64D4A79947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1678" y="3884071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45" name="Line 703">
                <a:extLst>
                  <a:ext uri="{FF2B5EF4-FFF2-40B4-BE49-F238E27FC236}">
                    <a16:creationId xmlns:a16="http://schemas.microsoft.com/office/drawing/2014/main" xmlns="" id="{4B24AA48-9EE8-4864-A7C2-37A8D0016A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1678" y="3884071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46" name="Line 704">
                <a:extLst>
                  <a:ext uri="{FF2B5EF4-FFF2-40B4-BE49-F238E27FC236}">
                    <a16:creationId xmlns:a16="http://schemas.microsoft.com/office/drawing/2014/main" xmlns="" id="{C41D9C3E-33C0-4FAC-8E9A-3281C0D3E4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1678" y="486514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47" name="Line 705">
                <a:extLst>
                  <a:ext uri="{FF2B5EF4-FFF2-40B4-BE49-F238E27FC236}">
                    <a16:creationId xmlns:a16="http://schemas.microsoft.com/office/drawing/2014/main" xmlns="" id="{99A57313-EFFF-4E71-82EE-A2E57FDB5D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1678" y="486514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48" name="Line 706">
                <a:extLst>
                  <a:ext uri="{FF2B5EF4-FFF2-40B4-BE49-F238E27FC236}">
                    <a16:creationId xmlns:a16="http://schemas.microsoft.com/office/drawing/2014/main" xmlns="" id="{8D25B822-E1E6-439F-AB43-3726BE141D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1678" y="463495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49" name="Line 707">
                <a:extLst>
                  <a:ext uri="{FF2B5EF4-FFF2-40B4-BE49-F238E27FC236}">
                    <a16:creationId xmlns:a16="http://schemas.microsoft.com/office/drawing/2014/main" xmlns="" id="{285FACC6-2257-4035-B1FE-5562E8DB79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1678" y="463495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50" name="Line 708">
                <a:extLst>
                  <a:ext uri="{FF2B5EF4-FFF2-40B4-BE49-F238E27FC236}">
                    <a16:creationId xmlns:a16="http://schemas.microsoft.com/office/drawing/2014/main" xmlns="" id="{C6EEF9BA-6B02-4417-AF62-26418BEDC1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1678" y="459685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51" name="Line 709">
                <a:extLst>
                  <a:ext uri="{FF2B5EF4-FFF2-40B4-BE49-F238E27FC236}">
                    <a16:creationId xmlns:a16="http://schemas.microsoft.com/office/drawing/2014/main" xmlns="" id="{F7E9C3B8-E0F5-4B46-91D7-D4991965D1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1678" y="459685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52" name="Line 710">
                <a:extLst>
                  <a:ext uri="{FF2B5EF4-FFF2-40B4-BE49-F238E27FC236}">
                    <a16:creationId xmlns:a16="http://schemas.microsoft.com/office/drawing/2014/main" xmlns="" id="{04E8C57C-C6CF-47C6-A064-3DC92028EB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1678" y="453335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53" name="Line 711">
                <a:extLst>
                  <a:ext uri="{FF2B5EF4-FFF2-40B4-BE49-F238E27FC236}">
                    <a16:creationId xmlns:a16="http://schemas.microsoft.com/office/drawing/2014/main" xmlns="" id="{2A50B21E-7294-402E-9EA3-45E2509BDD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1678" y="453335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54" name="Line 712">
                <a:extLst>
                  <a:ext uri="{FF2B5EF4-FFF2-40B4-BE49-F238E27FC236}">
                    <a16:creationId xmlns:a16="http://schemas.microsoft.com/office/drawing/2014/main" xmlns="" id="{13374F4A-31AE-4E80-B82A-622B9D55EB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1678" y="4749258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55" name="Line 713">
                <a:extLst>
                  <a:ext uri="{FF2B5EF4-FFF2-40B4-BE49-F238E27FC236}">
                    <a16:creationId xmlns:a16="http://schemas.microsoft.com/office/drawing/2014/main" xmlns="" id="{5B80A062-FED6-4AFE-9580-845FF51DD8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1678" y="4749258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56" name="Line 714">
                <a:extLst>
                  <a:ext uri="{FF2B5EF4-FFF2-40B4-BE49-F238E27FC236}">
                    <a16:creationId xmlns:a16="http://schemas.microsoft.com/office/drawing/2014/main" xmlns="" id="{AF4E695C-1613-4034-814F-B8E8AAAA00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1678" y="486514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57" name="Line 715">
                <a:extLst>
                  <a:ext uri="{FF2B5EF4-FFF2-40B4-BE49-F238E27FC236}">
                    <a16:creationId xmlns:a16="http://schemas.microsoft.com/office/drawing/2014/main" xmlns="" id="{BD6D010C-B13E-40E0-8950-84C1F8F868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1678" y="486514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58" name="Line 716">
                <a:extLst>
                  <a:ext uri="{FF2B5EF4-FFF2-40B4-BE49-F238E27FC236}">
                    <a16:creationId xmlns:a16="http://schemas.microsoft.com/office/drawing/2014/main" xmlns="" id="{9702EB6A-85D7-438A-8358-6BEE12089A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1678" y="444445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59" name="Line 717">
                <a:extLst>
                  <a:ext uri="{FF2B5EF4-FFF2-40B4-BE49-F238E27FC236}">
                    <a16:creationId xmlns:a16="http://schemas.microsoft.com/office/drawing/2014/main" xmlns="" id="{438BBE7E-7247-42A4-949C-72D1AEAF71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1678" y="444445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60" name="Line 718">
                <a:extLst>
                  <a:ext uri="{FF2B5EF4-FFF2-40B4-BE49-F238E27FC236}">
                    <a16:creationId xmlns:a16="http://schemas.microsoft.com/office/drawing/2014/main" xmlns="" id="{78086209-6D05-4FD9-B0B0-6586B2DA57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1678" y="458415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61" name="Line 719">
                <a:extLst>
                  <a:ext uri="{FF2B5EF4-FFF2-40B4-BE49-F238E27FC236}">
                    <a16:creationId xmlns:a16="http://schemas.microsoft.com/office/drawing/2014/main" xmlns="" id="{91F5FB51-CF31-497F-8078-5DF3E16474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1678" y="458415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62" name="Line 720">
                <a:extLst>
                  <a:ext uri="{FF2B5EF4-FFF2-40B4-BE49-F238E27FC236}">
                    <a16:creationId xmlns:a16="http://schemas.microsoft.com/office/drawing/2014/main" xmlns="" id="{7074F9D4-077C-42ED-A1C7-1A33080B29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1678" y="4736558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63" name="Line 721">
                <a:extLst>
                  <a:ext uri="{FF2B5EF4-FFF2-40B4-BE49-F238E27FC236}">
                    <a16:creationId xmlns:a16="http://schemas.microsoft.com/office/drawing/2014/main" xmlns="" id="{D531DD45-ED5D-4A41-9E7A-33B334AD11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1678" y="4736558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64" name="Line 722">
                <a:extLst>
                  <a:ext uri="{FF2B5EF4-FFF2-40B4-BE49-F238E27FC236}">
                    <a16:creationId xmlns:a16="http://schemas.microsoft.com/office/drawing/2014/main" xmlns="" id="{E911DAFB-1423-4181-8D2C-F4469C9093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1678" y="458415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65" name="Line 723">
                <a:extLst>
                  <a:ext uri="{FF2B5EF4-FFF2-40B4-BE49-F238E27FC236}">
                    <a16:creationId xmlns:a16="http://schemas.microsoft.com/office/drawing/2014/main" xmlns="" id="{1BFABE25-3880-4390-80AA-6568055232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1678" y="458415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466" name="Freeform 725">
                <a:extLst>
                  <a:ext uri="{FF2B5EF4-FFF2-40B4-BE49-F238E27FC236}">
                    <a16:creationId xmlns:a16="http://schemas.microsoft.com/office/drawing/2014/main" xmlns="" id="{A7990F72-5936-437B-A4B4-CB21DB8E72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0078" y="4379371"/>
                <a:ext cx="292100" cy="254000"/>
              </a:xfrm>
              <a:custGeom>
                <a:avLst/>
                <a:gdLst>
                  <a:gd name="T0" fmla="*/ 92 w 184"/>
                  <a:gd name="T1" fmla="*/ 160 h 160"/>
                  <a:gd name="T2" fmla="*/ 184 w 184"/>
                  <a:gd name="T3" fmla="*/ 0 h 160"/>
                  <a:gd name="T4" fmla="*/ 0 w 184"/>
                  <a:gd name="T5" fmla="*/ 0 h 160"/>
                  <a:gd name="T6" fmla="*/ 92 w 184"/>
                  <a:gd name="T7" fmla="*/ 16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4" h="160">
                    <a:moveTo>
                      <a:pt x="92" y="160"/>
                    </a:moveTo>
                    <a:lnTo>
                      <a:pt x="184" y="0"/>
                    </a:lnTo>
                    <a:lnTo>
                      <a:pt x="0" y="0"/>
                    </a:lnTo>
                    <a:lnTo>
                      <a:pt x="92" y="160"/>
                    </a:lnTo>
                  </a:path>
                </a:pathLst>
              </a:custGeom>
              <a:noFill/>
              <a:ln w="38100" cap="flat">
                <a:solidFill>
                  <a:srgbClr val="FF3FD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 dirty="0"/>
              </a:p>
            </p:txBody>
          </p:sp>
          <p:sp>
            <p:nvSpPr>
              <p:cNvPr id="467" name="Freeform 727">
                <a:extLst>
                  <a:ext uri="{FF2B5EF4-FFF2-40B4-BE49-F238E27FC236}">
                    <a16:creationId xmlns:a16="http://schemas.microsoft.com/office/drawing/2014/main" xmlns="" id="{61E70860-4CB5-4339-A93C-FAEC34BC53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285" y="4098383"/>
                <a:ext cx="293688" cy="255588"/>
              </a:xfrm>
              <a:custGeom>
                <a:avLst/>
                <a:gdLst>
                  <a:gd name="T0" fmla="*/ 92 w 185"/>
                  <a:gd name="T1" fmla="*/ 161 h 161"/>
                  <a:gd name="T2" fmla="*/ 185 w 185"/>
                  <a:gd name="T3" fmla="*/ 0 h 161"/>
                  <a:gd name="T4" fmla="*/ 0 w 185"/>
                  <a:gd name="T5" fmla="*/ 0 h 161"/>
                  <a:gd name="T6" fmla="*/ 92 w 185"/>
                  <a:gd name="T7" fmla="*/ 16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5" h="161">
                    <a:moveTo>
                      <a:pt x="92" y="161"/>
                    </a:moveTo>
                    <a:lnTo>
                      <a:pt x="185" y="0"/>
                    </a:lnTo>
                    <a:lnTo>
                      <a:pt x="0" y="0"/>
                    </a:lnTo>
                    <a:lnTo>
                      <a:pt x="92" y="161"/>
                    </a:lnTo>
                  </a:path>
                </a:pathLst>
              </a:custGeom>
              <a:noFill/>
              <a:ln w="28575" cap="flat">
                <a:solidFill>
                  <a:srgbClr val="FF3FD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 dirty="0"/>
              </a:p>
            </p:txBody>
          </p:sp>
          <p:sp>
            <p:nvSpPr>
              <p:cNvPr id="468" name="Freeform 728">
                <a:extLst>
                  <a:ext uri="{FF2B5EF4-FFF2-40B4-BE49-F238E27FC236}">
                    <a16:creationId xmlns:a16="http://schemas.microsoft.com/office/drawing/2014/main" xmlns="" id="{B2AFBBC1-10A4-4222-99A1-40CD702329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8285" y="3550696"/>
                <a:ext cx="293688" cy="254000"/>
              </a:xfrm>
              <a:custGeom>
                <a:avLst/>
                <a:gdLst>
                  <a:gd name="T0" fmla="*/ 92 w 185"/>
                  <a:gd name="T1" fmla="*/ 160 h 160"/>
                  <a:gd name="T2" fmla="*/ 185 w 185"/>
                  <a:gd name="T3" fmla="*/ 0 h 160"/>
                  <a:gd name="T4" fmla="*/ 0 w 185"/>
                  <a:gd name="T5" fmla="*/ 0 h 160"/>
                  <a:gd name="T6" fmla="*/ 92 w 185"/>
                  <a:gd name="T7" fmla="*/ 16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5" h="160">
                    <a:moveTo>
                      <a:pt x="92" y="160"/>
                    </a:moveTo>
                    <a:lnTo>
                      <a:pt x="185" y="0"/>
                    </a:lnTo>
                    <a:lnTo>
                      <a:pt x="0" y="0"/>
                    </a:lnTo>
                    <a:lnTo>
                      <a:pt x="92" y="160"/>
                    </a:lnTo>
                    <a:close/>
                  </a:path>
                </a:pathLst>
              </a:custGeom>
              <a:noFill/>
              <a:ln w="28575">
                <a:solidFill>
                  <a:srgbClr val="FF3FD7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</p:grpSp>
        <p:sp>
          <p:nvSpPr>
            <p:cNvPr id="469" name="TextBox 468">
              <a:extLst>
                <a:ext uri="{FF2B5EF4-FFF2-40B4-BE49-F238E27FC236}">
                  <a16:creationId xmlns:a16="http://schemas.microsoft.com/office/drawing/2014/main" xmlns="" id="{BAA5CB59-BC12-4E1E-AE44-779554A269A3}"/>
                </a:ext>
              </a:extLst>
            </p:cNvPr>
            <p:cNvSpPr txBox="1"/>
            <p:nvPr/>
          </p:nvSpPr>
          <p:spPr>
            <a:xfrm>
              <a:off x="7065269" y="6529775"/>
              <a:ext cx="488582" cy="260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 err="1"/>
                <a:t>Cntl</a:t>
              </a:r>
              <a:endParaRPr lang="en-GB" sz="1050" dirty="0"/>
            </a:p>
          </p:txBody>
        </p:sp>
        <p:grpSp>
          <p:nvGrpSpPr>
            <p:cNvPr id="471" name="Group 470">
              <a:extLst>
                <a:ext uri="{FF2B5EF4-FFF2-40B4-BE49-F238E27FC236}">
                  <a16:creationId xmlns:a16="http://schemas.microsoft.com/office/drawing/2014/main" xmlns="" id="{4149C28C-4C67-4791-A89E-B4E45470A042}"/>
                </a:ext>
              </a:extLst>
            </p:cNvPr>
            <p:cNvGrpSpPr/>
            <p:nvPr/>
          </p:nvGrpSpPr>
          <p:grpSpPr>
            <a:xfrm>
              <a:off x="9069858" y="4471723"/>
              <a:ext cx="1828801" cy="1947424"/>
              <a:chOff x="7405350" y="2079523"/>
              <a:chExt cx="2352575" cy="3156608"/>
            </a:xfrm>
          </p:grpSpPr>
          <p:sp>
            <p:nvSpPr>
              <p:cNvPr id="472" name="Line 408">
                <a:extLst>
                  <a:ext uri="{FF2B5EF4-FFF2-40B4-BE49-F238E27FC236}">
                    <a16:creationId xmlns:a16="http://schemas.microsoft.com/office/drawing/2014/main" xmlns="" id="{27B12A63-EFBA-4338-BFF5-50B35B314A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565837" y="4081643"/>
                <a:ext cx="38100" cy="0"/>
              </a:xfrm>
              <a:prstGeom prst="line">
                <a:avLst/>
              </a:prstGeom>
              <a:noFill/>
              <a:ln w="127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3" name="Line 415">
                <a:extLst>
                  <a:ext uri="{FF2B5EF4-FFF2-40B4-BE49-F238E27FC236}">
                    <a16:creationId xmlns:a16="http://schemas.microsoft.com/office/drawing/2014/main" xmlns="" id="{87337932-772D-4064-9FD9-04A511EDE9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26058" y="4997631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4" name="Line 416">
                <a:extLst>
                  <a:ext uri="{FF2B5EF4-FFF2-40B4-BE49-F238E27FC236}">
                    <a16:creationId xmlns:a16="http://schemas.microsoft.com/office/drawing/2014/main" xmlns="" id="{C5C9E410-D126-4104-8038-B11FBFBE08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26058" y="4997631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5" name="Line 417">
                <a:extLst>
                  <a:ext uri="{FF2B5EF4-FFF2-40B4-BE49-F238E27FC236}">
                    <a16:creationId xmlns:a16="http://schemas.microsoft.com/office/drawing/2014/main" xmlns="" id="{212C8FBB-697E-49D5-9B93-F8BB07AF6C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26058" y="4207056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6" name="Line 418">
                <a:extLst>
                  <a:ext uri="{FF2B5EF4-FFF2-40B4-BE49-F238E27FC236}">
                    <a16:creationId xmlns:a16="http://schemas.microsoft.com/office/drawing/2014/main" xmlns="" id="{5AB5A0A4-5A84-4A03-9B6A-FA00064C9C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26058" y="4207056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7" name="Line 419">
                <a:extLst>
                  <a:ext uri="{FF2B5EF4-FFF2-40B4-BE49-F238E27FC236}">
                    <a16:creationId xmlns:a16="http://schemas.microsoft.com/office/drawing/2014/main" xmlns="" id="{F70DD45A-F79B-4605-BC24-1DCAFE7DBB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26058" y="357046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8" name="Line 420">
                <a:extLst>
                  <a:ext uri="{FF2B5EF4-FFF2-40B4-BE49-F238E27FC236}">
                    <a16:creationId xmlns:a16="http://schemas.microsoft.com/office/drawing/2014/main" xmlns="" id="{941908A6-DBD0-4D1E-B6DF-8C749FC254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26058" y="357046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9" name="Line 421">
                <a:extLst>
                  <a:ext uri="{FF2B5EF4-FFF2-40B4-BE49-F238E27FC236}">
                    <a16:creationId xmlns:a16="http://schemas.microsoft.com/office/drawing/2014/main" xmlns="" id="{96608B9B-63A5-497D-B2FC-0560DE82EB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26058" y="46277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0" name="Line 422">
                <a:extLst>
                  <a:ext uri="{FF2B5EF4-FFF2-40B4-BE49-F238E27FC236}">
                    <a16:creationId xmlns:a16="http://schemas.microsoft.com/office/drawing/2014/main" xmlns="" id="{B45FB201-8B6B-446C-A37A-D41D80FCD1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26058" y="46277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1" name="Line 423">
                <a:extLst>
                  <a:ext uri="{FF2B5EF4-FFF2-40B4-BE49-F238E27FC236}">
                    <a16:creationId xmlns:a16="http://schemas.microsoft.com/office/drawing/2014/main" xmlns="" id="{65B6AB38-459B-4076-8308-E86122056B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26058" y="4716643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2" name="Line 424">
                <a:extLst>
                  <a:ext uri="{FF2B5EF4-FFF2-40B4-BE49-F238E27FC236}">
                    <a16:creationId xmlns:a16="http://schemas.microsoft.com/office/drawing/2014/main" xmlns="" id="{7704E2C7-0526-44E9-BA2F-BE1F6EDFF4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26058" y="4716643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3" name="Line 425">
                <a:extLst>
                  <a:ext uri="{FF2B5EF4-FFF2-40B4-BE49-F238E27FC236}">
                    <a16:creationId xmlns:a16="http://schemas.microsoft.com/office/drawing/2014/main" xmlns="" id="{FCD475C0-4A1A-48BA-8C49-19BDFB7898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26058" y="3710168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4" name="Line 426">
                <a:extLst>
                  <a:ext uri="{FF2B5EF4-FFF2-40B4-BE49-F238E27FC236}">
                    <a16:creationId xmlns:a16="http://schemas.microsoft.com/office/drawing/2014/main" xmlns="" id="{E8DB7D45-2AFA-4A6F-97EF-1CB6D5526C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26058" y="3710168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5" name="Line 427">
                <a:extLst>
                  <a:ext uri="{FF2B5EF4-FFF2-40B4-BE49-F238E27FC236}">
                    <a16:creationId xmlns:a16="http://schemas.microsoft.com/office/drawing/2014/main" xmlns="" id="{2997D471-432A-4115-A170-567B6FA29C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26058" y="410545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6" name="Line 428">
                <a:extLst>
                  <a:ext uri="{FF2B5EF4-FFF2-40B4-BE49-F238E27FC236}">
                    <a16:creationId xmlns:a16="http://schemas.microsoft.com/office/drawing/2014/main" xmlns="" id="{6A832E1F-236A-4D52-B7E2-C4396F7079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26058" y="410545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7" name="Line 429">
                <a:extLst>
                  <a:ext uri="{FF2B5EF4-FFF2-40B4-BE49-F238E27FC236}">
                    <a16:creationId xmlns:a16="http://schemas.microsoft.com/office/drawing/2014/main" xmlns="" id="{466187EC-8C9D-45AD-8D0F-6BA9B42115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26058" y="332916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8" name="Line 430">
                <a:extLst>
                  <a:ext uri="{FF2B5EF4-FFF2-40B4-BE49-F238E27FC236}">
                    <a16:creationId xmlns:a16="http://schemas.microsoft.com/office/drawing/2014/main" xmlns="" id="{D6DCC239-11B7-40EC-88D3-A6E14D0B76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26058" y="332916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9" name="Line 431">
                <a:extLst>
                  <a:ext uri="{FF2B5EF4-FFF2-40B4-BE49-F238E27FC236}">
                    <a16:creationId xmlns:a16="http://schemas.microsoft.com/office/drawing/2014/main" xmlns="" id="{4468EA9E-2F41-46A1-8217-1C7EE13505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26058" y="359586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0" name="Line 432">
                <a:extLst>
                  <a:ext uri="{FF2B5EF4-FFF2-40B4-BE49-F238E27FC236}">
                    <a16:creationId xmlns:a16="http://schemas.microsoft.com/office/drawing/2014/main" xmlns="" id="{EC12BB6D-3F55-40DA-948C-0477B81B08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26058" y="359586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1" name="Line 433">
                <a:extLst>
                  <a:ext uri="{FF2B5EF4-FFF2-40B4-BE49-F238E27FC236}">
                    <a16:creationId xmlns:a16="http://schemas.microsoft.com/office/drawing/2014/main" xmlns="" id="{70DC437D-A3D6-4884-A308-012A41756C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26058" y="2754493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2" name="Line 434">
                <a:extLst>
                  <a:ext uri="{FF2B5EF4-FFF2-40B4-BE49-F238E27FC236}">
                    <a16:creationId xmlns:a16="http://schemas.microsoft.com/office/drawing/2014/main" xmlns="" id="{277F4842-1547-46C6-8338-74452BEF98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26058" y="2754493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3" name="Line 435">
                <a:extLst>
                  <a:ext uri="{FF2B5EF4-FFF2-40B4-BE49-F238E27FC236}">
                    <a16:creationId xmlns:a16="http://schemas.microsoft.com/office/drawing/2014/main" xmlns="" id="{59227510-CD71-41DE-B165-278D18FE77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26058" y="360856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4" name="Line 436">
                <a:extLst>
                  <a:ext uri="{FF2B5EF4-FFF2-40B4-BE49-F238E27FC236}">
                    <a16:creationId xmlns:a16="http://schemas.microsoft.com/office/drawing/2014/main" xmlns="" id="{5BDA701F-1BBD-4C7A-BD04-F89BE5FB9C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26058" y="360856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5" name="Line 437">
                <a:extLst>
                  <a:ext uri="{FF2B5EF4-FFF2-40B4-BE49-F238E27FC236}">
                    <a16:creationId xmlns:a16="http://schemas.microsoft.com/office/drawing/2014/main" xmlns="" id="{5C452546-9C7D-4257-B66A-3BD4E4FF0A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26058" y="386415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6" name="Line 438">
                <a:extLst>
                  <a:ext uri="{FF2B5EF4-FFF2-40B4-BE49-F238E27FC236}">
                    <a16:creationId xmlns:a16="http://schemas.microsoft.com/office/drawing/2014/main" xmlns="" id="{AD82BDA0-3A85-471F-9EAA-CCF163E32B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26058" y="386415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7" name="Line 439">
                <a:extLst>
                  <a:ext uri="{FF2B5EF4-FFF2-40B4-BE49-F238E27FC236}">
                    <a16:creationId xmlns:a16="http://schemas.microsoft.com/office/drawing/2014/main" xmlns="" id="{AD4666B6-D759-4E4B-8F83-DA450C80A4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26058" y="363396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8" name="Line 440">
                <a:extLst>
                  <a:ext uri="{FF2B5EF4-FFF2-40B4-BE49-F238E27FC236}">
                    <a16:creationId xmlns:a16="http://schemas.microsoft.com/office/drawing/2014/main" xmlns="" id="{831CCC1F-726E-4AE1-8CF1-E447F39A36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26058" y="3633968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9" name="Line 441">
                <a:extLst>
                  <a:ext uri="{FF2B5EF4-FFF2-40B4-BE49-F238E27FC236}">
                    <a16:creationId xmlns:a16="http://schemas.microsoft.com/office/drawing/2014/main" xmlns="" id="{3FC9B56D-1431-4B00-84C6-B2D80A686C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26058" y="210520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0" name="Line 442">
                <a:extLst>
                  <a:ext uri="{FF2B5EF4-FFF2-40B4-BE49-F238E27FC236}">
                    <a16:creationId xmlns:a16="http://schemas.microsoft.com/office/drawing/2014/main" xmlns="" id="{CA1CC067-0E18-4A67-A9C1-8DDDB11E15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26058" y="210520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1" name="Line 443">
                <a:extLst>
                  <a:ext uri="{FF2B5EF4-FFF2-40B4-BE49-F238E27FC236}">
                    <a16:creationId xmlns:a16="http://schemas.microsoft.com/office/drawing/2014/main" xmlns="" id="{8C2CF20E-7B5C-4482-93F9-22089067BC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26058" y="408005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2" name="Line 444">
                <a:extLst>
                  <a:ext uri="{FF2B5EF4-FFF2-40B4-BE49-F238E27FC236}">
                    <a16:creationId xmlns:a16="http://schemas.microsoft.com/office/drawing/2014/main" xmlns="" id="{57F23C06-60F0-46D4-8515-E6F85DEE13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26058" y="408005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3" name="Line 445">
                <a:extLst>
                  <a:ext uri="{FF2B5EF4-FFF2-40B4-BE49-F238E27FC236}">
                    <a16:creationId xmlns:a16="http://schemas.microsoft.com/office/drawing/2014/main" xmlns="" id="{071F622D-E742-4772-8711-D0D3A231C5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26058" y="45642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4" name="Line 446">
                <a:extLst>
                  <a:ext uri="{FF2B5EF4-FFF2-40B4-BE49-F238E27FC236}">
                    <a16:creationId xmlns:a16="http://schemas.microsoft.com/office/drawing/2014/main" xmlns="" id="{20F314B8-536F-4448-9B30-698FAC6CF0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26058" y="45642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5" name="Line 447">
                <a:extLst>
                  <a:ext uri="{FF2B5EF4-FFF2-40B4-BE49-F238E27FC236}">
                    <a16:creationId xmlns:a16="http://schemas.microsoft.com/office/drawing/2014/main" xmlns="" id="{1E4AF7E6-E300-4A31-A6E3-27B5BD5607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26058" y="383875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6" name="Line 448">
                <a:extLst>
                  <a:ext uri="{FF2B5EF4-FFF2-40B4-BE49-F238E27FC236}">
                    <a16:creationId xmlns:a16="http://schemas.microsoft.com/office/drawing/2014/main" xmlns="" id="{EFF746E2-0580-4939-9290-3D2AA86401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26058" y="383875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7" name="Line 449">
                <a:extLst>
                  <a:ext uri="{FF2B5EF4-FFF2-40B4-BE49-F238E27FC236}">
                    <a16:creationId xmlns:a16="http://schemas.microsoft.com/office/drawing/2014/main" xmlns="" id="{B0854206-C213-488E-BA59-9F875BF379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26058" y="406735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8" name="Line 450">
                <a:extLst>
                  <a:ext uri="{FF2B5EF4-FFF2-40B4-BE49-F238E27FC236}">
                    <a16:creationId xmlns:a16="http://schemas.microsoft.com/office/drawing/2014/main" xmlns="" id="{67FA5E4A-6CB6-490B-8F89-7278CAB903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26058" y="406735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9" name="Line 451">
                <a:extLst>
                  <a:ext uri="{FF2B5EF4-FFF2-40B4-BE49-F238E27FC236}">
                    <a16:creationId xmlns:a16="http://schemas.microsoft.com/office/drawing/2014/main" xmlns="" id="{036FB747-E279-40B5-B422-92214695BD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26058" y="3710168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0" name="Line 452">
                <a:extLst>
                  <a:ext uri="{FF2B5EF4-FFF2-40B4-BE49-F238E27FC236}">
                    <a16:creationId xmlns:a16="http://schemas.microsoft.com/office/drawing/2014/main" xmlns="" id="{9C6800FE-7A3A-4D69-833B-32977FB7AB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26058" y="3710168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1" name="Line 453">
                <a:extLst>
                  <a:ext uri="{FF2B5EF4-FFF2-40B4-BE49-F238E27FC236}">
                    <a16:creationId xmlns:a16="http://schemas.microsoft.com/office/drawing/2014/main" xmlns="" id="{C4E2C1E1-3CFD-46FD-A9DA-3F94A102AF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26058" y="4245156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2" name="Line 454">
                <a:extLst>
                  <a:ext uri="{FF2B5EF4-FFF2-40B4-BE49-F238E27FC236}">
                    <a16:creationId xmlns:a16="http://schemas.microsoft.com/office/drawing/2014/main" xmlns="" id="{ED9A2ECE-0C48-450D-ABB6-3EB30F2BEF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26058" y="4245156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3" name="Line 455">
                <a:extLst>
                  <a:ext uri="{FF2B5EF4-FFF2-40B4-BE49-F238E27FC236}">
                    <a16:creationId xmlns:a16="http://schemas.microsoft.com/office/drawing/2014/main" xmlns="" id="{9F3A386C-3252-4E0C-AF86-66C489717B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26058" y="4665843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4" name="Line 456">
                <a:extLst>
                  <a:ext uri="{FF2B5EF4-FFF2-40B4-BE49-F238E27FC236}">
                    <a16:creationId xmlns:a16="http://schemas.microsoft.com/office/drawing/2014/main" xmlns="" id="{D6BFC3DA-9267-4943-BD2B-4F0B9835E9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26058" y="4665843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5" name="Line 457">
                <a:extLst>
                  <a:ext uri="{FF2B5EF4-FFF2-40B4-BE49-F238E27FC236}">
                    <a16:creationId xmlns:a16="http://schemas.microsoft.com/office/drawing/2014/main" xmlns="" id="{909DAED5-80EE-4BA3-A491-ABE6C9B8E6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26058" y="395305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6" name="Line 458">
                <a:extLst>
                  <a:ext uri="{FF2B5EF4-FFF2-40B4-BE49-F238E27FC236}">
                    <a16:creationId xmlns:a16="http://schemas.microsoft.com/office/drawing/2014/main" xmlns="" id="{9C1A607A-3890-4342-86FC-E5DEA17D7B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26058" y="395305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7" name="Line 459">
                <a:extLst>
                  <a:ext uri="{FF2B5EF4-FFF2-40B4-BE49-F238E27FC236}">
                    <a16:creationId xmlns:a16="http://schemas.microsoft.com/office/drawing/2014/main" xmlns="" id="{91371A4E-1487-43C6-999D-24ED770184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26058" y="45134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8" name="Line 460">
                <a:extLst>
                  <a:ext uri="{FF2B5EF4-FFF2-40B4-BE49-F238E27FC236}">
                    <a16:creationId xmlns:a16="http://schemas.microsoft.com/office/drawing/2014/main" xmlns="" id="{7A3D4F2C-16BF-431F-9E88-E9A25844A9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26058" y="45134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9" name="Line 461">
                <a:extLst>
                  <a:ext uri="{FF2B5EF4-FFF2-40B4-BE49-F238E27FC236}">
                    <a16:creationId xmlns:a16="http://schemas.microsoft.com/office/drawing/2014/main" xmlns="" id="{0866FD0B-D9FC-404E-A5AE-852FFDD547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26058" y="44118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0" name="Line 462">
                <a:extLst>
                  <a:ext uri="{FF2B5EF4-FFF2-40B4-BE49-F238E27FC236}">
                    <a16:creationId xmlns:a16="http://schemas.microsoft.com/office/drawing/2014/main" xmlns="" id="{731C4842-1812-45E6-8C37-E547425906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26058" y="44118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1" name="Line 463">
                <a:extLst>
                  <a:ext uri="{FF2B5EF4-FFF2-40B4-BE49-F238E27FC236}">
                    <a16:creationId xmlns:a16="http://schemas.microsoft.com/office/drawing/2014/main" xmlns="" id="{8426E9FD-8854-4686-AE36-2DA0EBD74F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26058" y="4729343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2" name="Line 464">
                <a:extLst>
                  <a:ext uri="{FF2B5EF4-FFF2-40B4-BE49-F238E27FC236}">
                    <a16:creationId xmlns:a16="http://schemas.microsoft.com/office/drawing/2014/main" xmlns="" id="{9FFEC758-45BC-4A39-A2D1-50713D2E11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26058" y="4729343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3" name="Line 465">
                <a:extLst>
                  <a:ext uri="{FF2B5EF4-FFF2-40B4-BE49-F238E27FC236}">
                    <a16:creationId xmlns:a16="http://schemas.microsoft.com/office/drawing/2014/main" xmlns="" id="{4BCACABF-287F-4F3D-B41A-7D77BD1255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26058" y="46277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4" name="Line 466">
                <a:extLst>
                  <a:ext uri="{FF2B5EF4-FFF2-40B4-BE49-F238E27FC236}">
                    <a16:creationId xmlns:a16="http://schemas.microsoft.com/office/drawing/2014/main" xmlns="" id="{3D416E7C-0926-4644-8273-F2A826FCF2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26058" y="46277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5" name="Line 467">
                <a:extLst>
                  <a:ext uri="{FF2B5EF4-FFF2-40B4-BE49-F238E27FC236}">
                    <a16:creationId xmlns:a16="http://schemas.microsoft.com/office/drawing/2014/main" xmlns="" id="{4B6DE8D2-50F9-4905-B584-041F50C4ED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26058" y="4653143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6" name="Line 468">
                <a:extLst>
                  <a:ext uri="{FF2B5EF4-FFF2-40B4-BE49-F238E27FC236}">
                    <a16:creationId xmlns:a16="http://schemas.microsoft.com/office/drawing/2014/main" xmlns="" id="{A26CE5F0-54F3-41E0-A8E5-186A416BB8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26058" y="4653143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7" name="Line 469">
                <a:extLst>
                  <a:ext uri="{FF2B5EF4-FFF2-40B4-BE49-F238E27FC236}">
                    <a16:creationId xmlns:a16="http://schemas.microsoft.com/office/drawing/2014/main" xmlns="" id="{787A0A5D-43E6-45BB-BAA6-517E9E0DEC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26058" y="45134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8" name="Line 470">
                <a:extLst>
                  <a:ext uri="{FF2B5EF4-FFF2-40B4-BE49-F238E27FC236}">
                    <a16:creationId xmlns:a16="http://schemas.microsoft.com/office/drawing/2014/main" xmlns="" id="{91143423-BEC9-4FF1-A298-9D48B6C0A2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26058" y="45134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9" name="Line 471">
                <a:extLst>
                  <a:ext uri="{FF2B5EF4-FFF2-40B4-BE49-F238E27FC236}">
                    <a16:creationId xmlns:a16="http://schemas.microsoft.com/office/drawing/2014/main" xmlns="" id="{98BDBDD2-B7C7-477E-A851-50C11CACD8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26058" y="415625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0" name="Line 472">
                <a:extLst>
                  <a:ext uri="{FF2B5EF4-FFF2-40B4-BE49-F238E27FC236}">
                    <a16:creationId xmlns:a16="http://schemas.microsoft.com/office/drawing/2014/main" xmlns="" id="{89C0AC31-E79A-43B4-9895-8BD732DC06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26058" y="415625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1" name="Line 473">
                <a:extLst>
                  <a:ext uri="{FF2B5EF4-FFF2-40B4-BE49-F238E27FC236}">
                    <a16:creationId xmlns:a16="http://schemas.microsoft.com/office/drawing/2014/main" xmlns="" id="{5D92C208-61BD-4A3C-87A3-566F5D3B48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565837" y="46023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2" name="Line 474">
                <a:extLst>
                  <a:ext uri="{FF2B5EF4-FFF2-40B4-BE49-F238E27FC236}">
                    <a16:creationId xmlns:a16="http://schemas.microsoft.com/office/drawing/2014/main" xmlns="" id="{BE51A170-235F-4AB4-80BF-73B20DC8CB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65837" y="46023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3" name="Line 475">
                <a:extLst>
                  <a:ext uri="{FF2B5EF4-FFF2-40B4-BE49-F238E27FC236}">
                    <a16:creationId xmlns:a16="http://schemas.microsoft.com/office/drawing/2014/main" xmlns="" id="{641A8F3A-A1EF-479E-A825-6D842883E4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565837" y="4219756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4" name="Line 476">
                <a:extLst>
                  <a:ext uri="{FF2B5EF4-FFF2-40B4-BE49-F238E27FC236}">
                    <a16:creationId xmlns:a16="http://schemas.microsoft.com/office/drawing/2014/main" xmlns="" id="{2FEA2D84-7185-42B4-BA46-D37673A827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65837" y="4219756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5" name="Line 477">
                <a:extLst>
                  <a:ext uri="{FF2B5EF4-FFF2-40B4-BE49-F238E27FC236}">
                    <a16:creationId xmlns:a16="http://schemas.microsoft.com/office/drawing/2014/main" xmlns="" id="{EED9FA32-B471-4278-898C-753FB7304E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565837" y="416895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6" name="Line 478">
                <a:extLst>
                  <a:ext uri="{FF2B5EF4-FFF2-40B4-BE49-F238E27FC236}">
                    <a16:creationId xmlns:a16="http://schemas.microsoft.com/office/drawing/2014/main" xmlns="" id="{FA6E9044-6A84-473E-B661-DE06F02AF1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65837" y="416895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7" name="Line 479">
                <a:extLst>
                  <a:ext uri="{FF2B5EF4-FFF2-40B4-BE49-F238E27FC236}">
                    <a16:creationId xmlns:a16="http://schemas.microsoft.com/office/drawing/2014/main" xmlns="" id="{E7FB2291-B49F-4338-841E-DB8426A995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565837" y="43483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8" name="Line 480">
                <a:extLst>
                  <a:ext uri="{FF2B5EF4-FFF2-40B4-BE49-F238E27FC236}">
                    <a16:creationId xmlns:a16="http://schemas.microsoft.com/office/drawing/2014/main" xmlns="" id="{DBE2438E-B973-4C15-B194-7D8A715A84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65837" y="43483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9" name="Line 481">
                <a:extLst>
                  <a:ext uri="{FF2B5EF4-FFF2-40B4-BE49-F238E27FC236}">
                    <a16:creationId xmlns:a16="http://schemas.microsoft.com/office/drawing/2014/main" xmlns="" id="{594ACEB2-C57B-493A-8AC6-7A2F91F53F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565837" y="4845231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0" name="Line 482">
                <a:extLst>
                  <a:ext uri="{FF2B5EF4-FFF2-40B4-BE49-F238E27FC236}">
                    <a16:creationId xmlns:a16="http://schemas.microsoft.com/office/drawing/2014/main" xmlns="" id="{54A3443F-9A63-4F48-A91D-6665D21154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65837" y="4845231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1" name="Line 483">
                <a:extLst>
                  <a:ext uri="{FF2B5EF4-FFF2-40B4-BE49-F238E27FC236}">
                    <a16:creationId xmlns:a16="http://schemas.microsoft.com/office/drawing/2014/main" xmlns="" id="{5A3D3D36-8701-4D0F-8CC2-EB9D99622E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565837" y="410545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2" name="Line 484">
                <a:extLst>
                  <a:ext uri="{FF2B5EF4-FFF2-40B4-BE49-F238E27FC236}">
                    <a16:creationId xmlns:a16="http://schemas.microsoft.com/office/drawing/2014/main" xmlns="" id="{F98646E2-2EE2-4835-8A86-8D1C330FF6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65837" y="410545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3" name="Line 485">
                <a:extLst>
                  <a:ext uri="{FF2B5EF4-FFF2-40B4-BE49-F238E27FC236}">
                    <a16:creationId xmlns:a16="http://schemas.microsoft.com/office/drawing/2014/main" xmlns="" id="{4E427D8F-4541-418B-B6F4-7862FD697E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565837" y="42975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4" name="Line 486">
                <a:extLst>
                  <a:ext uri="{FF2B5EF4-FFF2-40B4-BE49-F238E27FC236}">
                    <a16:creationId xmlns:a16="http://schemas.microsoft.com/office/drawing/2014/main" xmlns="" id="{EA363352-4638-435E-BEF1-CE3EFAABC1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65837" y="42975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5" name="Line 487">
                <a:extLst>
                  <a:ext uri="{FF2B5EF4-FFF2-40B4-BE49-F238E27FC236}">
                    <a16:creationId xmlns:a16="http://schemas.microsoft.com/office/drawing/2014/main" xmlns="" id="{5F684BD5-77EC-45CC-8C82-36AA7341E9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565837" y="4997631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6" name="Line 488">
                <a:extLst>
                  <a:ext uri="{FF2B5EF4-FFF2-40B4-BE49-F238E27FC236}">
                    <a16:creationId xmlns:a16="http://schemas.microsoft.com/office/drawing/2014/main" xmlns="" id="{74F8879C-CC8C-4F0E-BBB6-8CDEAAFD62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65837" y="4997631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7" name="Line 489">
                <a:extLst>
                  <a:ext uri="{FF2B5EF4-FFF2-40B4-BE49-F238E27FC236}">
                    <a16:creationId xmlns:a16="http://schemas.microsoft.com/office/drawing/2014/main" xmlns="" id="{C5991A12-5629-4A6A-99A2-83ABE9A34B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565837" y="3748268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8" name="Line 490">
                <a:extLst>
                  <a:ext uri="{FF2B5EF4-FFF2-40B4-BE49-F238E27FC236}">
                    <a16:creationId xmlns:a16="http://schemas.microsoft.com/office/drawing/2014/main" xmlns="" id="{4490B21F-04FE-47A2-B5D1-5DEE239DA2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65837" y="3748268"/>
                <a:ext cx="88900" cy="904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9" name="Line 491">
                <a:extLst>
                  <a:ext uri="{FF2B5EF4-FFF2-40B4-BE49-F238E27FC236}">
                    <a16:creationId xmlns:a16="http://schemas.microsoft.com/office/drawing/2014/main" xmlns="" id="{77A41424-D744-47D6-A088-3E0AD5C5CA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565837" y="405465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0" name="Line 492">
                <a:extLst>
                  <a:ext uri="{FF2B5EF4-FFF2-40B4-BE49-F238E27FC236}">
                    <a16:creationId xmlns:a16="http://schemas.microsoft.com/office/drawing/2014/main" xmlns="" id="{0A8E1ED0-FEB6-4067-B726-C764A1D11D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65837" y="405465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1" name="Line 493">
                <a:extLst>
                  <a:ext uri="{FF2B5EF4-FFF2-40B4-BE49-F238E27FC236}">
                    <a16:creationId xmlns:a16="http://schemas.microsoft.com/office/drawing/2014/main" xmlns="" id="{C4061A99-1F44-41D8-8FFE-02A17E7D0C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565837" y="44372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2" name="Line 494">
                <a:extLst>
                  <a:ext uri="{FF2B5EF4-FFF2-40B4-BE49-F238E27FC236}">
                    <a16:creationId xmlns:a16="http://schemas.microsoft.com/office/drawing/2014/main" xmlns="" id="{414A73AC-25DD-426A-AF34-824A7D3C90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65837" y="44372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3" name="Line 495">
                <a:extLst>
                  <a:ext uri="{FF2B5EF4-FFF2-40B4-BE49-F238E27FC236}">
                    <a16:creationId xmlns:a16="http://schemas.microsoft.com/office/drawing/2014/main" xmlns="" id="{9AF7AE3E-7870-4D19-AD3B-76D989F393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565837" y="46150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4" name="Line 496">
                <a:extLst>
                  <a:ext uri="{FF2B5EF4-FFF2-40B4-BE49-F238E27FC236}">
                    <a16:creationId xmlns:a16="http://schemas.microsoft.com/office/drawing/2014/main" xmlns="" id="{E19D18A7-5390-412F-9AFE-BDC5457B72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65837" y="46150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5" name="Line 497">
                <a:extLst>
                  <a:ext uri="{FF2B5EF4-FFF2-40B4-BE49-F238E27FC236}">
                    <a16:creationId xmlns:a16="http://schemas.microsoft.com/office/drawing/2014/main" xmlns="" id="{1373AE3D-FCB2-4947-B681-DDDF043BDE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565837" y="383875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6" name="Line 498">
                <a:extLst>
                  <a:ext uri="{FF2B5EF4-FFF2-40B4-BE49-F238E27FC236}">
                    <a16:creationId xmlns:a16="http://schemas.microsoft.com/office/drawing/2014/main" xmlns="" id="{9F1B3F79-D7DF-492E-B3C7-CF7178FF53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65837" y="383875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7" name="Line 499">
                <a:extLst>
                  <a:ext uri="{FF2B5EF4-FFF2-40B4-BE49-F238E27FC236}">
                    <a16:creationId xmlns:a16="http://schemas.microsoft.com/office/drawing/2014/main" xmlns="" id="{E81ACA60-2C8D-462E-B9A4-E76DCE9A77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565837" y="43102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8" name="Line 500">
                <a:extLst>
                  <a:ext uri="{FF2B5EF4-FFF2-40B4-BE49-F238E27FC236}">
                    <a16:creationId xmlns:a16="http://schemas.microsoft.com/office/drawing/2014/main" xmlns="" id="{3EC6349A-889F-4003-B827-67EF609BB3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65837" y="43102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9" name="Line 501">
                <a:extLst>
                  <a:ext uri="{FF2B5EF4-FFF2-40B4-BE49-F238E27FC236}">
                    <a16:creationId xmlns:a16="http://schemas.microsoft.com/office/drawing/2014/main" xmlns="" id="{135FE696-D52E-4380-BE5E-FA5C47AFE2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565837" y="380065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0" name="Line 502">
                <a:extLst>
                  <a:ext uri="{FF2B5EF4-FFF2-40B4-BE49-F238E27FC236}">
                    <a16:creationId xmlns:a16="http://schemas.microsoft.com/office/drawing/2014/main" xmlns="" id="{1DD88BDF-A627-431C-80F1-20BFA60A70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65837" y="380065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1" name="Line 503">
                <a:extLst>
                  <a:ext uri="{FF2B5EF4-FFF2-40B4-BE49-F238E27FC236}">
                    <a16:creationId xmlns:a16="http://schemas.microsoft.com/office/drawing/2014/main" xmlns="" id="{F5694576-0FDB-4E07-9D95-86E5E9242C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565837" y="45007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2" name="Line 504">
                <a:extLst>
                  <a:ext uri="{FF2B5EF4-FFF2-40B4-BE49-F238E27FC236}">
                    <a16:creationId xmlns:a16="http://schemas.microsoft.com/office/drawing/2014/main" xmlns="" id="{0DFF1C9C-B686-482F-A25B-61CD49CCD5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65837" y="45007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3" name="Line 505">
                <a:extLst>
                  <a:ext uri="{FF2B5EF4-FFF2-40B4-BE49-F238E27FC236}">
                    <a16:creationId xmlns:a16="http://schemas.microsoft.com/office/drawing/2014/main" xmlns="" id="{9AF1004B-7E9B-458C-B01B-F193926DEC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565837" y="404195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4" name="Line 506">
                <a:extLst>
                  <a:ext uri="{FF2B5EF4-FFF2-40B4-BE49-F238E27FC236}">
                    <a16:creationId xmlns:a16="http://schemas.microsoft.com/office/drawing/2014/main" xmlns="" id="{B1A5BB32-80C2-4697-9047-517D41B7D7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65837" y="404195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5" name="Line 507">
                <a:extLst>
                  <a:ext uri="{FF2B5EF4-FFF2-40B4-BE49-F238E27FC236}">
                    <a16:creationId xmlns:a16="http://schemas.microsoft.com/office/drawing/2014/main" xmlns="" id="{7D146A7D-B59E-421B-8374-9F2E9FCB4B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565837" y="44245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6" name="Line 508">
                <a:extLst>
                  <a:ext uri="{FF2B5EF4-FFF2-40B4-BE49-F238E27FC236}">
                    <a16:creationId xmlns:a16="http://schemas.microsoft.com/office/drawing/2014/main" xmlns="" id="{73C7032E-0219-4C56-AFAF-61A89FE6AE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65837" y="44245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7" name="Line 509">
                <a:extLst>
                  <a:ext uri="{FF2B5EF4-FFF2-40B4-BE49-F238E27FC236}">
                    <a16:creationId xmlns:a16="http://schemas.microsoft.com/office/drawing/2014/main" xmlns="" id="{EAEE1808-E08F-48F9-BDC6-FAA8635E1D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058815" y="43229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8" name="Line 510">
                <a:extLst>
                  <a:ext uri="{FF2B5EF4-FFF2-40B4-BE49-F238E27FC236}">
                    <a16:creationId xmlns:a16="http://schemas.microsoft.com/office/drawing/2014/main" xmlns="" id="{CE61738D-DEAD-4690-A4DB-481E58D380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58815" y="43229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9" name="Line 511">
                <a:extLst>
                  <a:ext uri="{FF2B5EF4-FFF2-40B4-BE49-F238E27FC236}">
                    <a16:creationId xmlns:a16="http://schemas.microsoft.com/office/drawing/2014/main" xmlns="" id="{648E382E-82CF-4773-AE5C-111DBD4F14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058815" y="43102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0" name="Line 512">
                <a:extLst>
                  <a:ext uri="{FF2B5EF4-FFF2-40B4-BE49-F238E27FC236}">
                    <a16:creationId xmlns:a16="http://schemas.microsoft.com/office/drawing/2014/main" xmlns="" id="{013EBB7F-72BB-4388-8A37-E310BD54BD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58815" y="43102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1" name="Line 513">
                <a:extLst>
                  <a:ext uri="{FF2B5EF4-FFF2-40B4-BE49-F238E27FC236}">
                    <a16:creationId xmlns:a16="http://schemas.microsoft.com/office/drawing/2014/main" xmlns="" id="{9CDB3ECE-CF4A-4C8C-9ADA-93D146F22E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058815" y="43483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2" name="Line 514">
                <a:extLst>
                  <a:ext uri="{FF2B5EF4-FFF2-40B4-BE49-F238E27FC236}">
                    <a16:creationId xmlns:a16="http://schemas.microsoft.com/office/drawing/2014/main" xmlns="" id="{324F436F-D945-4616-BF0C-83A55DB650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58815" y="43483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" name="Line 515">
                <a:extLst>
                  <a:ext uri="{FF2B5EF4-FFF2-40B4-BE49-F238E27FC236}">
                    <a16:creationId xmlns:a16="http://schemas.microsoft.com/office/drawing/2014/main" xmlns="" id="{2DA729CC-74A0-4690-A1BF-AA08FE9AE0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058815" y="44753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4" name="Line 516">
                <a:extLst>
                  <a:ext uri="{FF2B5EF4-FFF2-40B4-BE49-F238E27FC236}">
                    <a16:creationId xmlns:a16="http://schemas.microsoft.com/office/drawing/2014/main" xmlns="" id="{E7393BA0-90F8-40E5-B1D4-6F2D4BA284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58815" y="44753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5" name="Line 517">
                <a:extLst>
                  <a:ext uri="{FF2B5EF4-FFF2-40B4-BE49-F238E27FC236}">
                    <a16:creationId xmlns:a16="http://schemas.microsoft.com/office/drawing/2014/main" xmlns="" id="{2B556953-378E-4EEE-B212-D1700A345F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058815" y="411815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6" name="Line 518">
                <a:extLst>
                  <a:ext uri="{FF2B5EF4-FFF2-40B4-BE49-F238E27FC236}">
                    <a16:creationId xmlns:a16="http://schemas.microsoft.com/office/drawing/2014/main" xmlns="" id="{782EFC7B-59F2-416A-AA48-1BE2F321EF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58815" y="411815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7" name="Line 519">
                <a:extLst>
                  <a:ext uri="{FF2B5EF4-FFF2-40B4-BE49-F238E27FC236}">
                    <a16:creationId xmlns:a16="http://schemas.microsoft.com/office/drawing/2014/main" xmlns="" id="{4A8FD85E-532F-4585-BEF2-383846D5AA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058815" y="44499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8" name="Line 520">
                <a:extLst>
                  <a:ext uri="{FF2B5EF4-FFF2-40B4-BE49-F238E27FC236}">
                    <a16:creationId xmlns:a16="http://schemas.microsoft.com/office/drawing/2014/main" xmlns="" id="{6629343C-ED87-4F22-BAA1-457B551FA5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58815" y="44499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9" name="Line 521">
                <a:extLst>
                  <a:ext uri="{FF2B5EF4-FFF2-40B4-BE49-F238E27FC236}">
                    <a16:creationId xmlns:a16="http://schemas.microsoft.com/office/drawing/2014/main" xmlns="" id="{3C47F466-CA05-4570-ACE2-F88551AA92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058815" y="43483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0" name="Line 522">
                <a:extLst>
                  <a:ext uri="{FF2B5EF4-FFF2-40B4-BE49-F238E27FC236}">
                    <a16:creationId xmlns:a16="http://schemas.microsoft.com/office/drawing/2014/main" xmlns="" id="{8B1D5177-7C9E-4FED-B6D9-BCCE3217E2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58815" y="43483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1" name="Line 523">
                <a:extLst>
                  <a:ext uri="{FF2B5EF4-FFF2-40B4-BE49-F238E27FC236}">
                    <a16:creationId xmlns:a16="http://schemas.microsoft.com/office/drawing/2014/main" xmlns="" id="{792C7AE7-BD86-4477-8B9A-7AA6493543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058815" y="4794431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2" name="Line 524">
                <a:extLst>
                  <a:ext uri="{FF2B5EF4-FFF2-40B4-BE49-F238E27FC236}">
                    <a16:creationId xmlns:a16="http://schemas.microsoft.com/office/drawing/2014/main" xmlns="" id="{710344B3-9627-4B1B-BB35-39701C4D88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58815" y="4794431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3" name="Line 525">
                <a:extLst>
                  <a:ext uri="{FF2B5EF4-FFF2-40B4-BE49-F238E27FC236}">
                    <a16:creationId xmlns:a16="http://schemas.microsoft.com/office/drawing/2014/main" xmlns="" id="{5CF50A2B-9A78-4211-A72C-6E1921E348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058815" y="45388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4" name="Line 526">
                <a:extLst>
                  <a:ext uri="{FF2B5EF4-FFF2-40B4-BE49-F238E27FC236}">
                    <a16:creationId xmlns:a16="http://schemas.microsoft.com/office/drawing/2014/main" xmlns="" id="{5CE6DE41-AD4C-4313-A80D-6B99E54586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58815" y="45388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5" name="Line 527">
                <a:extLst>
                  <a:ext uri="{FF2B5EF4-FFF2-40B4-BE49-F238E27FC236}">
                    <a16:creationId xmlns:a16="http://schemas.microsoft.com/office/drawing/2014/main" xmlns="" id="{66BF70E7-9802-4F03-89F7-B9AFF73F4E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058815" y="42721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6" name="Line 528">
                <a:extLst>
                  <a:ext uri="{FF2B5EF4-FFF2-40B4-BE49-F238E27FC236}">
                    <a16:creationId xmlns:a16="http://schemas.microsoft.com/office/drawing/2014/main" xmlns="" id="{5EE86954-DA7A-4704-8A5D-2A43A9A22E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58815" y="42721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7" name="Line 529">
                <a:extLst>
                  <a:ext uri="{FF2B5EF4-FFF2-40B4-BE49-F238E27FC236}">
                    <a16:creationId xmlns:a16="http://schemas.microsoft.com/office/drawing/2014/main" xmlns="" id="{61EF7877-3007-4E86-83A9-55309FD8C9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058815" y="45261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8" name="Line 530">
                <a:extLst>
                  <a:ext uri="{FF2B5EF4-FFF2-40B4-BE49-F238E27FC236}">
                    <a16:creationId xmlns:a16="http://schemas.microsoft.com/office/drawing/2014/main" xmlns="" id="{1253559A-6275-462A-BDAD-DB493C9A4D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58815" y="45261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9" name="Line 531">
                <a:extLst>
                  <a:ext uri="{FF2B5EF4-FFF2-40B4-BE49-F238E27FC236}">
                    <a16:creationId xmlns:a16="http://schemas.microsoft.com/office/drawing/2014/main" xmlns="" id="{D5E289AD-C2A8-4ABB-BDFC-830378DE78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058815" y="414355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0" name="Line 532">
                <a:extLst>
                  <a:ext uri="{FF2B5EF4-FFF2-40B4-BE49-F238E27FC236}">
                    <a16:creationId xmlns:a16="http://schemas.microsoft.com/office/drawing/2014/main" xmlns="" id="{BF7225C3-E711-4C13-8DED-4844F42A4F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58815" y="414355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1" name="Line 533">
                <a:extLst>
                  <a:ext uri="{FF2B5EF4-FFF2-40B4-BE49-F238E27FC236}">
                    <a16:creationId xmlns:a16="http://schemas.microsoft.com/office/drawing/2014/main" xmlns="" id="{D8955E7A-EECF-4BA6-9F68-77E9FA051C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058815" y="43229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2" name="Line 534">
                <a:extLst>
                  <a:ext uri="{FF2B5EF4-FFF2-40B4-BE49-F238E27FC236}">
                    <a16:creationId xmlns:a16="http://schemas.microsoft.com/office/drawing/2014/main" xmlns="" id="{95555534-686D-4388-941C-4444A2262D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58815" y="43229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3" name="Line 535">
                <a:extLst>
                  <a:ext uri="{FF2B5EF4-FFF2-40B4-BE49-F238E27FC236}">
                    <a16:creationId xmlns:a16="http://schemas.microsoft.com/office/drawing/2014/main" xmlns="" id="{DFD99A2F-4F2A-43C3-872E-8B357FE9ED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058815" y="405465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4" name="Line 536">
                <a:extLst>
                  <a:ext uri="{FF2B5EF4-FFF2-40B4-BE49-F238E27FC236}">
                    <a16:creationId xmlns:a16="http://schemas.microsoft.com/office/drawing/2014/main" xmlns="" id="{06DD95DD-B9BC-461C-A125-3AB59161AA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58815" y="4054656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5" name="Line 537">
                <a:extLst>
                  <a:ext uri="{FF2B5EF4-FFF2-40B4-BE49-F238E27FC236}">
                    <a16:creationId xmlns:a16="http://schemas.microsoft.com/office/drawing/2014/main" xmlns="" id="{EF370AD4-4FEC-4B12-8AB0-6BD857F258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058815" y="44245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6" name="Line 538">
                <a:extLst>
                  <a:ext uri="{FF2B5EF4-FFF2-40B4-BE49-F238E27FC236}">
                    <a16:creationId xmlns:a16="http://schemas.microsoft.com/office/drawing/2014/main" xmlns="" id="{A3AD35BD-8530-44BA-9990-0D5D8EF9DF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58815" y="44245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7" name="Line 539">
                <a:extLst>
                  <a:ext uri="{FF2B5EF4-FFF2-40B4-BE49-F238E27FC236}">
                    <a16:creationId xmlns:a16="http://schemas.microsoft.com/office/drawing/2014/main" xmlns="" id="{1DD6235A-42F3-414C-B1E0-A6392DABA1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058815" y="4883331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8" name="Line 540">
                <a:extLst>
                  <a:ext uri="{FF2B5EF4-FFF2-40B4-BE49-F238E27FC236}">
                    <a16:creationId xmlns:a16="http://schemas.microsoft.com/office/drawing/2014/main" xmlns="" id="{BBF62708-EA09-4F4C-AFC6-DE6802C3EA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58815" y="4883331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9" name="Line 541">
                <a:extLst>
                  <a:ext uri="{FF2B5EF4-FFF2-40B4-BE49-F238E27FC236}">
                    <a16:creationId xmlns:a16="http://schemas.microsoft.com/office/drawing/2014/main" xmlns="" id="{8C441EFD-D4C1-493E-9D91-3B34A232E4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058815" y="44753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0" name="Line 542">
                <a:extLst>
                  <a:ext uri="{FF2B5EF4-FFF2-40B4-BE49-F238E27FC236}">
                    <a16:creationId xmlns:a16="http://schemas.microsoft.com/office/drawing/2014/main" xmlns="" id="{CE340B97-452B-4F26-9AD1-8920286185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58815" y="44753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1" name="Line 543">
                <a:extLst>
                  <a:ext uri="{FF2B5EF4-FFF2-40B4-BE49-F238E27FC236}">
                    <a16:creationId xmlns:a16="http://schemas.microsoft.com/office/drawing/2014/main" xmlns="" id="{906C377B-43B6-47AC-B21C-BCABDCD18A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058815" y="46404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2" name="Line 544">
                <a:extLst>
                  <a:ext uri="{FF2B5EF4-FFF2-40B4-BE49-F238E27FC236}">
                    <a16:creationId xmlns:a16="http://schemas.microsoft.com/office/drawing/2014/main" xmlns="" id="{75764B30-FF3B-41F2-9C63-B1E7C4FBCC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58815" y="46404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3" name="Line 545">
                <a:extLst>
                  <a:ext uri="{FF2B5EF4-FFF2-40B4-BE49-F238E27FC236}">
                    <a16:creationId xmlns:a16="http://schemas.microsoft.com/office/drawing/2014/main" xmlns="" id="{85C597CB-FA6B-4B39-B620-ADAE2EBE5D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058815" y="44245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4" name="Line 546">
                <a:extLst>
                  <a:ext uri="{FF2B5EF4-FFF2-40B4-BE49-F238E27FC236}">
                    <a16:creationId xmlns:a16="http://schemas.microsoft.com/office/drawing/2014/main" xmlns="" id="{F6992A6A-6F4F-4B03-AEC9-D67EC1B0DB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58815" y="4424543"/>
                <a:ext cx="88900" cy="88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5" name="Freeform 547">
                <a:extLst>
                  <a:ext uri="{FF2B5EF4-FFF2-40B4-BE49-F238E27FC236}">
                    <a16:creationId xmlns:a16="http://schemas.microsoft.com/office/drawing/2014/main" xmlns="" id="{226ADD87-A501-4883-ACF6-D7E175A37B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2403" y="4372156"/>
                <a:ext cx="293688" cy="254000"/>
              </a:xfrm>
              <a:custGeom>
                <a:avLst/>
                <a:gdLst>
                  <a:gd name="T0" fmla="*/ 92 w 185"/>
                  <a:gd name="T1" fmla="*/ 160 h 160"/>
                  <a:gd name="T2" fmla="*/ 185 w 185"/>
                  <a:gd name="T3" fmla="*/ 0 h 160"/>
                  <a:gd name="T4" fmla="*/ 0 w 185"/>
                  <a:gd name="T5" fmla="*/ 0 h 160"/>
                  <a:gd name="T6" fmla="*/ 92 w 185"/>
                  <a:gd name="T7" fmla="*/ 16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5" h="160">
                    <a:moveTo>
                      <a:pt x="92" y="160"/>
                    </a:moveTo>
                    <a:lnTo>
                      <a:pt x="185" y="0"/>
                    </a:lnTo>
                    <a:lnTo>
                      <a:pt x="0" y="0"/>
                    </a:lnTo>
                    <a:lnTo>
                      <a:pt x="92" y="160"/>
                    </a:lnTo>
                    <a:close/>
                  </a:path>
                </a:pathLst>
              </a:custGeom>
              <a:noFill/>
              <a:ln w="28575">
                <a:solidFill>
                  <a:srgbClr val="FF3FD7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6" name="Freeform 550">
                <a:extLst>
                  <a:ext uri="{FF2B5EF4-FFF2-40B4-BE49-F238E27FC236}">
                    <a16:creationId xmlns:a16="http://schemas.microsoft.com/office/drawing/2014/main" xmlns="" id="{25BD3E57-13DE-4402-8A32-5B484105D5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2871" y="4014968"/>
                <a:ext cx="293688" cy="255588"/>
              </a:xfrm>
              <a:custGeom>
                <a:avLst/>
                <a:gdLst>
                  <a:gd name="T0" fmla="*/ 93 w 185"/>
                  <a:gd name="T1" fmla="*/ 161 h 161"/>
                  <a:gd name="T2" fmla="*/ 185 w 185"/>
                  <a:gd name="T3" fmla="*/ 0 h 161"/>
                  <a:gd name="T4" fmla="*/ 0 w 185"/>
                  <a:gd name="T5" fmla="*/ 0 h 161"/>
                  <a:gd name="T6" fmla="*/ 93 w 185"/>
                  <a:gd name="T7" fmla="*/ 16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5" h="161">
                    <a:moveTo>
                      <a:pt x="93" y="161"/>
                    </a:moveTo>
                    <a:lnTo>
                      <a:pt x="185" y="0"/>
                    </a:lnTo>
                    <a:lnTo>
                      <a:pt x="0" y="0"/>
                    </a:lnTo>
                    <a:lnTo>
                      <a:pt x="93" y="161"/>
                    </a:lnTo>
                  </a:path>
                </a:pathLst>
              </a:custGeom>
              <a:noFill/>
              <a:ln w="28575" cap="flat">
                <a:solidFill>
                  <a:srgbClr val="FF3FD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7" name="Freeform 552">
                <a:extLst>
                  <a:ext uri="{FF2B5EF4-FFF2-40B4-BE49-F238E27FC236}">
                    <a16:creationId xmlns:a16="http://schemas.microsoft.com/office/drawing/2014/main" xmlns="" id="{2ED9B0C0-4B40-4478-9E61-676860B7F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64237" y="4256268"/>
                <a:ext cx="293688" cy="255588"/>
              </a:xfrm>
              <a:custGeom>
                <a:avLst/>
                <a:gdLst>
                  <a:gd name="T0" fmla="*/ 92 w 185"/>
                  <a:gd name="T1" fmla="*/ 161 h 161"/>
                  <a:gd name="T2" fmla="*/ 185 w 185"/>
                  <a:gd name="T3" fmla="*/ 0 h 161"/>
                  <a:gd name="T4" fmla="*/ 0 w 185"/>
                  <a:gd name="T5" fmla="*/ 0 h 161"/>
                  <a:gd name="T6" fmla="*/ 92 w 185"/>
                  <a:gd name="T7" fmla="*/ 16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5" h="161">
                    <a:moveTo>
                      <a:pt x="92" y="161"/>
                    </a:moveTo>
                    <a:lnTo>
                      <a:pt x="185" y="0"/>
                    </a:lnTo>
                    <a:lnTo>
                      <a:pt x="0" y="0"/>
                    </a:lnTo>
                    <a:lnTo>
                      <a:pt x="92" y="161"/>
                    </a:lnTo>
                  </a:path>
                </a:pathLst>
              </a:custGeom>
              <a:noFill/>
              <a:ln w="28575" cap="flat">
                <a:solidFill>
                  <a:srgbClr val="FF3FD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608" name="Group 607">
                <a:extLst>
                  <a:ext uri="{FF2B5EF4-FFF2-40B4-BE49-F238E27FC236}">
                    <a16:creationId xmlns:a16="http://schemas.microsoft.com/office/drawing/2014/main" xmlns="" id="{E1059A0A-719F-48FB-85F9-CBAACAB6D60D}"/>
                  </a:ext>
                </a:extLst>
              </p:cNvPr>
              <p:cNvGrpSpPr/>
              <p:nvPr/>
            </p:nvGrpSpPr>
            <p:grpSpPr>
              <a:xfrm>
                <a:off x="7405350" y="2079523"/>
                <a:ext cx="403941" cy="3156608"/>
                <a:chOff x="7393045" y="2079523"/>
                <a:chExt cx="351977" cy="3050431"/>
              </a:xfrm>
            </p:grpSpPr>
            <p:sp>
              <p:nvSpPr>
                <p:cNvPr id="614" name="Line 401">
                  <a:extLst>
                    <a:ext uri="{FF2B5EF4-FFF2-40B4-BE49-F238E27FC236}">
                      <a16:creationId xmlns:a16="http://schemas.microsoft.com/office/drawing/2014/main" xmlns="" id="{59841D1F-6AD5-495D-9EBF-8513DDDC01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735527" y="2145889"/>
                  <a:ext cx="0" cy="2912807"/>
                </a:xfrm>
                <a:prstGeom prst="line">
                  <a:avLst/>
                </a:prstGeom>
                <a:noFill/>
                <a:ln w="12700" cap="flat">
                  <a:solidFill>
                    <a:srgbClr val="262626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825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5" name="Line 403">
                  <a:extLst>
                    <a:ext uri="{FF2B5EF4-FFF2-40B4-BE49-F238E27FC236}">
                      <a16:creationId xmlns:a16="http://schemas.microsoft.com/office/drawing/2014/main" xmlns="" id="{F863C31F-3623-4219-B4A0-A77EF67549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705333" y="5048431"/>
                  <a:ext cx="39688" cy="0"/>
                </a:xfrm>
                <a:prstGeom prst="line">
                  <a:avLst/>
                </a:prstGeom>
                <a:noFill/>
                <a:ln w="12700" cap="flat">
                  <a:solidFill>
                    <a:srgbClr val="262626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825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6" name="Line 405">
                  <a:extLst>
                    <a:ext uri="{FF2B5EF4-FFF2-40B4-BE49-F238E27FC236}">
                      <a16:creationId xmlns:a16="http://schemas.microsoft.com/office/drawing/2014/main" xmlns="" id="{565A3001-4374-4C70-BDC9-0795A7E59E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705333" y="3113268"/>
                  <a:ext cx="39688" cy="0"/>
                </a:xfrm>
                <a:prstGeom prst="line">
                  <a:avLst/>
                </a:prstGeom>
                <a:noFill/>
                <a:ln w="12700" cap="flat">
                  <a:solidFill>
                    <a:srgbClr val="262626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825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7" name="Line 406">
                  <a:extLst>
                    <a:ext uri="{FF2B5EF4-FFF2-40B4-BE49-F238E27FC236}">
                      <a16:creationId xmlns:a16="http://schemas.microsoft.com/office/drawing/2014/main" xmlns="" id="{2061DA09-E799-4A12-99AC-6CD53EAE5C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95285" y="2151505"/>
                  <a:ext cx="39688" cy="0"/>
                </a:xfrm>
                <a:prstGeom prst="line">
                  <a:avLst/>
                </a:prstGeom>
                <a:noFill/>
                <a:ln w="12700" cap="flat">
                  <a:solidFill>
                    <a:srgbClr val="262626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825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8" name="Rectangle 411">
                  <a:extLst>
                    <a:ext uri="{FF2B5EF4-FFF2-40B4-BE49-F238E27FC236}">
                      <a16:creationId xmlns:a16="http://schemas.microsoft.com/office/drawing/2014/main" xmlns="" id="{D7D29B59-7612-4417-BF60-59B6C6D02D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36098" y="4925742"/>
                  <a:ext cx="198669" cy="204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/>
                  <a:r>
                    <a:rPr lang="en-US" altLang="en-US" sz="825" dirty="0">
                      <a:solidFill>
                        <a:srgbClr val="262626"/>
                      </a:solidFill>
                      <a:cs typeface="Arial" panose="020B0604020202020204" pitchFamily="34" charset="0"/>
                    </a:rPr>
                    <a:t>0</a:t>
                  </a:r>
                  <a:endParaRPr lang="en-US" altLang="en-US" sz="825" dirty="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9" name="Rectangle 412">
                  <a:extLst>
                    <a:ext uri="{FF2B5EF4-FFF2-40B4-BE49-F238E27FC236}">
                      <a16:creationId xmlns:a16="http://schemas.microsoft.com/office/drawing/2014/main" xmlns="" id="{0E15341A-038B-4BB3-AF4F-27CB8F1D37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17450" y="3995722"/>
                  <a:ext cx="303334" cy="204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/>
                  <a:r>
                    <a:rPr lang="en-US" altLang="en-US" sz="825" dirty="0">
                      <a:solidFill>
                        <a:srgbClr val="262626"/>
                      </a:solidFill>
                      <a:cs typeface="Arial" panose="020B0604020202020204" pitchFamily="34" charset="0"/>
                    </a:rPr>
                    <a:t>0.05</a:t>
                  </a:r>
                  <a:endParaRPr lang="en-US" altLang="en-US" sz="825" dirty="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0" name="Rectangle 413">
                  <a:extLst>
                    <a:ext uri="{FF2B5EF4-FFF2-40B4-BE49-F238E27FC236}">
                      <a16:creationId xmlns:a16="http://schemas.microsoft.com/office/drawing/2014/main" xmlns="" id="{5B9467FE-5F1E-4975-ABF9-AFC11CFED4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07726" y="3048181"/>
                  <a:ext cx="189987" cy="204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/>
                  <a:r>
                    <a:rPr lang="en-US" altLang="en-US" sz="825" dirty="0">
                      <a:solidFill>
                        <a:srgbClr val="262626"/>
                      </a:solidFill>
                      <a:cs typeface="Arial" panose="020B0604020202020204" pitchFamily="34" charset="0"/>
                    </a:rPr>
                    <a:t>0.1</a:t>
                  </a:r>
                  <a:endParaRPr lang="en-US" altLang="en-US" sz="825" dirty="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1" name="Rectangle 414">
                  <a:extLst>
                    <a:ext uri="{FF2B5EF4-FFF2-40B4-BE49-F238E27FC236}">
                      <a16:creationId xmlns:a16="http://schemas.microsoft.com/office/drawing/2014/main" xmlns="" id="{181759E9-7356-4D48-ACA5-ABEE12E967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93045" y="2079523"/>
                  <a:ext cx="337212" cy="204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/>
                  <a:r>
                    <a:rPr lang="en-US" altLang="en-US" sz="825" dirty="0">
                      <a:solidFill>
                        <a:srgbClr val="262626"/>
                      </a:solidFill>
                      <a:cs typeface="Arial" panose="020B0604020202020204" pitchFamily="34" charset="0"/>
                    </a:rPr>
                    <a:t>0.15</a:t>
                  </a:r>
                  <a:endParaRPr lang="en-US" altLang="en-US" sz="825" dirty="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2" name="Line 405">
                  <a:extLst>
                    <a:ext uri="{FF2B5EF4-FFF2-40B4-BE49-F238E27FC236}">
                      <a16:creationId xmlns:a16="http://schemas.microsoft.com/office/drawing/2014/main" xmlns="" id="{79803322-7AC3-493C-8EB6-EEF8176377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705334" y="4074557"/>
                  <a:ext cx="39688" cy="0"/>
                </a:xfrm>
                <a:prstGeom prst="line">
                  <a:avLst/>
                </a:prstGeom>
                <a:noFill/>
                <a:ln w="12700" cap="flat">
                  <a:solidFill>
                    <a:srgbClr val="262626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825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09" name="Group 608">
                <a:extLst>
                  <a:ext uri="{FF2B5EF4-FFF2-40B4-BE49-F238E27FC236}">
                    <a16:creationId xmlns:a16="http://schemas.microsoft.com/office/drawing/2014/main" xmlns="" id="{53940D65-8A3F-4785-8951-5FF1F35C4BC4}"/>
                  </a:ext>
                </a:extLst>
              </p:cNvPr>
              <p:cNvGrpSpPr/>
              <p:nvPr/>
            </p:nvGrpSpPr>
            <p:grpSpPr>
              <a:xfrm>
                <a:off x="8105994" y="5132014"/>
                <a:ext cx="1475145" cy="31535"/>
                <a:chOff x="1719943" y="5235253"/>
                <a:chExt cx="1475145" cy="31535"/>
              </a:xfrm>
            </p:grpSpPr>
            <p:sp>
              <p:nvSpPr>
                <p:cNvPr id="610" name="Line 558">
                  <a:extLst>
                    <a:ext uri="{FF2B5EF4-FFF2-40B4-BE49-F238E27FC236}">
                      <a16:creationId xmlns:a16="http://schemas.microsoft.com/office/drawing/2014/main" xmlns="" id="{97C978D5-57B1-4B8D-B02A-33F90D20EF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19943" y="5263693"/>
                  <a:ext cx="1475145" cy="3095"/>
                </a:xfrm>
                <a:prstGeom prst="line">
                  <a:avLst/>
                </a:prstGeom>
                <a:noFill/>
                <a:ln w="12700" cap="flat">
                  <a:solidFill>
                    <a:srgbClr val="262626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825"/>
                </a:p>
              </p:txBody>
            </p:sp>
            <p:sp>
              <p:nvSpPr>
                <p:cNvPr id="611" name="Line 560">
                  <a:extLst>
                    <a:ext uri="{FF2B5EF4-FFF2-40B4-BE49-F238E27FC236}">
                      <a16:creationId xmlns:a16="http://schemas.microsoft.com/office/drawing/2014/main" xmlns="" id="{56D19BC9-2B28-437C-84A8-EF7DC5653D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22178" y="5235253"/>
                  <a:ext cx="0" cy="27491"/>
                </a:xfrm>
                <a:prstGeom prst="line">
                  <a:avLst/>
                </a:prstGeom>
                <a:noFill/>
                <a:ln w="12700" cap="flat">
                  <a:solidFill>
                    <a:srgbClr val="262626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825"/>
                </a:p>
              </p:txBody>
            </p:sp>
            <p:sp>
              <p:nvSpPr>
                <p:cNvPr id="612" name="Line 562">
                  <a:extLst>
                    <a:ext uri="{FF2B5EF4-FFF2-40B4-BE49-F238E27FC236}">
                      <a16:creationId xmlns:a16="http://schemas.microsoft.com/office/drawing/2014/main" xmlns="" id="{50FC8320-FDE3-4978-A214-9F77665E36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478735" y="5235253"/>
                  <a:ext cx="0" cy="27491"/>
                </a:xfrm>
                <a:prstGeom prst="line">
                  <a:avLst/>
                </a:prstGeom>
                <a:noFill/>
                <a:ln w="12700" cap="flat">
                  <a:solidFill>
                    <a:srgbClr val="262626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825"/>
                </a:p>
              </p:txBody>
            </p:sp>
            <p:sp>
              <p:nvSpPr>
                <p:cNvPr id="613" name="Line 564">
                  <a:extLst>
                    <a:ext uri="{FF2B5EF4-FFF2-40B4-BE49-F238E27FC236}">
                      <a16:creationId xmlns:a16="http://schemas.microsoft.com/office/drawing/2014/main" xmlns="" id="{7C794D80-6836-4EE2-A483-FF918CB89A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90385" y="5235253"/>
                  <a:ext cx="0" cy="27491"/>
                </a:xfrm>
                <a:prstGeom prst="line">
                  <a:avLst/>
                </a:prstGeom>
                <a:noFill/>
                <a:ln w="12700" cap="flat">
                  <a:solidFill>
                    <a:srgbClr val="262626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825"/>
                </a:p>
              </p:txBody>
            </p:sp>
          </p:grpSp>
        </p:grpSp>
        <p:sp>
          <p:nvSpPr>
            <p:cNvPr id="623" name="TextBox 622">
              <a:extLst>
                <a:ext uri="{FF2B5EF4-FFF2-40B4-BE49-F238E27FC236}">
                  <a16:creationId xmlns:a16="http://schemas.microsoft.com/office/drawing/2014/main" xmlns="" id="{A064A876-BAD2-4427-9541-F71F329013D2}"/>
                </a:ext>
              </a:extLst>
            </p:cNvPr>
            <p:cNvSpPr txBox="1"/>
            <p:nvPr/>
          </p:nvSpPr>
          <p:spPr>
            <a:xfrm>
              <a:off x="7532852" y="6528683"/>
              <a:ext cx="572401" cy="592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50" dirty="0">
                  <a:solidFill>
                    <a:srgbClr val="262626"/>
                  </a:solidFill>
                </a:rPr>
                <a:t>NMDA</a:t>
              </a:r>
            </a:p>
            <a:p>
              <a:pPr lvl="0"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50" dirty="0">
                  <a:solidFill>
                    <a:srgbClr val="262626"/>
                  </a:solidFill>
                </a:rPr>
                <a:t> </a:t>
              </a:r>
              <a:endParaRPr lang="en-US" altLang="en-US" sz="1500" dirty="0"/>
            </a:p>
          </p:txBody>
        </p:sp>
        <p:sp>
          <p:nvSpPr>
            <p:cNvPr id="624" name="TextBox 623">
              <a:extLst>
                <a:ext uri="{FF2B5EF4-FFF2-40B4-BE49-F238E27FC236}">
                  <a16:creationId xmlns:a16="http://schemas.microsoft.com/office/drawing/2014/main" xmlns="" id="{8D5AF2D1-687F-4A41-B6BC-85584A10CDA6}"/>
                </a:ext>
              </a:extLst>
            </p:cNvPr>
            <p:cNvSpPr txBox="1"/>
            <p:nvPr/>
          </p:nvSpPr>
          <p:spPr>
            <a:xfrm>
              <a:off x="7870537" y="6508409"/>
              <a:ext cx="827773" cy="426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50" b="1" dirty="0" err="1">
                  <a:solidFill>
                    <a:srgbClr val="262626"/>
                  </a:solidFill>
                </a:rPr>
                <a:t>Enceph</a:t>
              </a:r>
              <a:endParaRPr lang="en-US" altLang="en-US" sz="1050" b="1" dirty="0">
                <a:solidFill>
                  <a:srgbClr val="262626"/>
                </a:solidFill>
              </a:endParaRPr>
            </a:p>
            <a:p>
              <a:pPr lvl="0"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50" b="1" dirty="0">
                  <a:solidFill>
                    <a:srgbClr val="262626"/>
                  </a:solidFill>
                </a:rPr>
                <a:t> </a:t>
              </a:r>
              <a:endParaRPr lang="en-US" altLang="en-US" sz="1500" b="1" dirty="0"/>
            </a:p>
          </p:txBody>
        </p:sp>
        <p:sp>
          <p:nvSpPr>
            <p:cNvPr id="625" name="TextBox 624">
              <a:extLst>
                <a:ext uri="{FF2B5EF4-FFF2-40B4-BE49-F238E27FC236}">
                  <a16:creationId xmlns:a16="http://schemas.microsoft.com/office/drawing/2014/main" xmlns="" id="{82B82B9E-5B22-4C21-9350-9D5B1DD88DE8}"/>
                </a:ext>
              </a:extLst>
            </p:cNvPr>
            <p:cNvSpPr txBox="1"/>
            <p:nvPr/>
          </p:nvSpPr>
          <p:spPr>
            <a:xfrm>
              <a:off x="9403104" y="6487528"/>
              <a:ext cx="488582" cy="260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 err="1"/>
                <a:t>Cntl</a:t>
              </a:r>
              <a:endParaRPr lang="en-GB" sz="1050" dirty="0"/>
            </a:p>
          </p:txBody>
        </p:sp>
        <p:sp>
          <p:nvSpPr>
            <p:cNvPr id="626" name="TextBox 625">
              <a:extLst>
                <a:ext uri="{FF2B5EF4-FFF2-40B4-BE49-F238E27FC236}">
                  <a16:creationId xmlns:a16="http://schemas.microsoft.com/office/drawing/2014/main" xmlns="" id="{C04DA086-BE8B-453C-A82A-2C1CED43859D}"/>
                </a:ext>
              </a:extLst>
            </p:cNvPr>
            <p:cNvSpPr txBox="1"/>
            <p:nvPr/>
          </p:nvSpPr>
          <p:spPr>
            <a:xfrm>
              <a:off x="9861718" y="6493471"/>
              <a:ext cx="608574" cy="426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50" b="1" dirty="0">
                  <a:solidFill>
                    <a:srgbClr val="262626"/>
                  </a:solidFill>
                </a:rPr>
                <a:t>NMDA </a:t>
              </a:r>
              <a:endParaRPr lang="en-US" altLang="en-US" sz="1500" b="1" dirty="0"/>
            </a:p>
          </p:txBody>
        </p:sp>
        <p:sp>
          <p:nvSpPr>
            <p:cNvPr id="627" name="TextBox 626">
              <a:extLst>
                <a:ext uri="{FF2B5EF4-FFF2-40B4-BE49-F238E27FC236}">
                  <a16:creationId xmlns:a16="http://schemas.microsoft.com/office/drawing/2014/main" xmlns="" id="{5C3B5542-0629-4171-9C22-5C8BA2553C2B}"/>
                </a:ext>
              </a:extLst>
            </p:cNvPr>
            <p:cNvSpPr txBox="1"/>
            <p:nvPr/>
          </p:nvSpPr>
          <p:spPr>
            <a:xfrm>
              <a:off x="10297427" y="6495883"/>
              <a:ext cx="827773" cy="426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50" dirty="0" err="1">
                  <a:solidFill>
                    <a:srgbClr val="262626"/>
                  </a:solidFill>
                </a:rPr>
                <a:t>Enceph</a:t>
              </a:r>
              <a:endParaRPr lang="en-US" altLang="en-US" sz="1050" dirty="0">
                <a:solidFill>
                  <a:srgbClr val="262626"/>
                </a:solidFill>
              </a:endParaRPr>
            </a:p>
            <a:p>
              <a:pPr lvl="0"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50" dirty="0">
                  <a:solidFill>
                    <a:srgbClr val="262626"/>
                  </a:solidFill>
                </a:rPr>
                <a:t> </a:t>
              </a:r>
              <a:endParaRPr lang="en-US" altLang="en-US" sz="1500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CBCC0290-B3D4-44C0-A5AC-682C436319EF}"/>
                </a:ext>
              </a:extLst>
            </p:cNvPr>
            <p:cNvCxnSpPr>
              <a:cxnSpLocks/>
            </p:cNvCxnSpPr>
            <p:nvPr/>
          </p:nvCxnSpPr>
          <p:spPr>
            <a:xfrm>
              <a:off x="7315200" y="4237827"/>
              <a:ext cx="1191491" cy="0"/>
            </a:xfrm>
            <a:prstGeom prst="line">
              <a:avLst/>
            </a:prstGeom>
            <a:ln>
              <a:solidFill>
                <a:srgbClr val="FF3F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9" name="Straight Connector 628">
              <a:extLst>
                <a:ext uri="{FF2B5EF4-FFF2-40B4-BE49-F238E27FC236}">
                  <a16:creationId xmlns:a16="http://schemas.microsoft.com/office/drawing/2014/main" xmlns="" id="{6495F3CC-D590-4DCB-9E97-2DD6030B9680}"/>
                </a:ext>
              </a:extLst>
            </p:cNvPr>
            <p:cNvCxnSpPr>
              <a:cxnSpLocks/>
            </p:cNvCxnSpPr>
            <p:nvPr/>
          </p:nvCxnSpPr>
          <p:spPr>
            <a:xfrm>
              <a:off x="7869382" y="4374642"/>
              <a:ext cx="621723" cy="0"/>
            </a:xfrm>
            <a:prstGeom prst="line">
              <a:avLst/>
            </a:prstGeom>
            <a:ln>
              <a:solidFill>
                <a:srgbClr val="FF3F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0" name="Straight Connector 629">
              <a:extLst>
                <a:ext uri="{FF2B5EF4-FFF2-40B4-BE49-F238E27FC236}">
                  <a16:creationId xmlns:a16="http://schemas.microsoft.com/office/drawing/2014/main" xmlns="" id="{74D6F252-C7DA-4973-B23D-2DDE5B433695}"/>
                </a:ext>
              </a:extLst>
            </p:cNvPr>
            <p:cNvCxnSpPr>
              <a:cxnSpLocks/>
            </p:cNvCxnSpPr>
            <p:nvPr/>
          </p:nvCxnSpPr>
          <p:spPr>
            <a:xfrm>
              <a:off x="9628909" y="4336542"/>
              <a:ext cx="619991" cy="0"/>
            </a:xfrm>
            <a:prstGeom prst="line">
              <a:avLst/>
            </a:prstGeom>
            <a:ln>
              <a:solidFill>
                <a:srgbClr val="FF3F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1" name="TextBox 630">
              <a:extLst>
                <a:ext uri="{FF2B5EF4-FFF2-40B4-BE49-F238E27FC236}">
                  <a16:creationId xmlns:a16="http://schemas.microsoft.com/office/drawing/2014/main" xmlns="" id="{EB955F9F-782C-462E-9114-D2235D071B1E}"/>
                </a:ext>
              </a:extLst>
            </p:cNvPr>
            <p:cNvSpPr txBox="1"/>
            <p:nvPr/>
          </p:nvSpPr>
          <p:spPr>
            <a:xfrm>
              <a:off x="7702699" y="4074295"/>
              <a:ext cx="418574" cy="3792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3FD7"/>
                  </a:solidFill>
                </a:rPr>
                <a:t>**</a:t>
              </a:r>
            </a:p>
          </p:txBody>
        </p:sp>
        <p:sp>
          <p:nvSpPr>
            <p:cNvPr id="632" name="TextBox 631">
              <a:extLst>
                <a:ext uri="{FF2B5EF4-FFF2-40B4-BE49-F238E27FC236}">
                  <a16:creationId xmlns:a16="http://schemas.microsoft.com/office/drawing/2014/main" xmlns="" id="{7B1AF1FB-5405-4F80-BD24-55FC41C59119}"/>
                </a:ext>
              </a:extLst>
            </p:cNvPr>
            <p:cNvSpPr txBox="1"/>
            <p:nvPr/>
          </p:nvSpPr>
          <p:spPr>
            <a:xfrm>
              <a:off x="8055990" y="4212840"/>
              <a:ext cx="414910" cy="379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3FD7"/>
                  </a:solidFill>
                </a:rPr>
                <a:t>*</a:t>
              </a:r>
            </a:p>
          </p:txBody>
        </p:sp>
        <p:sp>
          <p:nvSpPr>
            <p:cNvPr id="633" name="TextBox 632">
              <a:extLst>
                <a:ext uri="{FF2B5EF4-FFF2-40B4-BE49-F238E27FC236}">
                  <a16:creationId xmlns:a16="http://schemas.microsoft.com/office/drawing/2014/main" xmlns="" id="{2211D809-CB7A-4D2B-9323-0C2FA497CD3D}"/>
                </a:ext>
              </a:extLst>
            </p:cNvPr>
            <p:cNvSpPr txBox="1"/>
            <p:nvPr/>
          </p:nvSpPr>
          <p:spPr>
            <a:xfrm>
              <a:off x="9804400" y="4152393"/>
              <a:ext cx="431800" cy="379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3FD7"/>
                  </a:solidFill>
                </a:rPr>
                <a:t>*</a:t>
              </a:r>
            </a:p>
          </p:txBody>
        </p:sp>
        <p:sp>
          <p:nvSpPr>
            <p:cNvPr id="639" name="TextBox 638">
              <a:extLst>
                <a:ext uri="{FF2B5EF4-FFF2-40B4-BE49-F238E27FC236}">
                  <a16:creationId xmlns:a16="http://schemas.microsoft.com/office/drawing/2014/main" xmlns="" id="{A8BB71EC-7C78-4ABC-BD9B-F739F0357C4E}"/>
                </a:ext>
              </a:extLst>
            </p:cNvPr>
            <p:cNvSpPr txBox="1"/>
            <p:nvPr/>
          </p:nvSpPr>
          <p:spPr>
            <a:xfrm rot="16200000">
              <a:off x="8560980" y="5240907"/>
              <a:ext cx="827032" cy="318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 (</a:t>
              </a:r>
              <a:r>
                <a:rPr lang="el-GR" sz="1200" dirty="0"/>
                <a:t>μ</a:t>
              </a:r>
              <a:r>
                <a:rPr lang="en-GB" sz="1200" dirty="0"/>
                <a:t>V</a:t>
              </a:r>
              <a:r>
                <a:rPr lang="en-GB" sz="1200" baseline="30000" dirty="0"/>
                <a:t>2</a:t>
              </a:r>
              <a:r>
                <a:rPr lang="en-GB" sz="1200" dirty="0"/>
                <a:t>)</a:t>
              </a:r>
            </a:p>
          </p:txBody>
        </p:sp>
        <p:sp>
          <p:nvSpPr>
            <p:cNvPr id="641" name="TextBox 640">
              <a:extLst>
                <a:ext uri="{FF2B5EF4-FFF2-40B4-BE49-F238E27FC236}">
                  <a16:creationId xmlns:a16="http://schemas.microsoft.com/office/drawing/2014/main" xmlns="" id="{9B13F771-B160-40E5-867A-39D6DEBD27BE}"/>
                </a:ext>
              </a:extLst>
            </p:cNvPr>
            <p:cNvSpPr txBox="1"/>
            <p:nvPr/>
          </p:nvSpPr>
          <p:spPr>
            <a:xfrm rot="16200000">
              <a:off x="6299366" y="5283577"/>
              <a:ext cx="827032" cy="318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 (</a:t>
              </a:r>
              <a:r>
                <a:rPr lang="el-GR" sz="1200" dirty="0"/>
                <a:t>μ</a:t>
              </a:r>
              <a:r>
                <a:rPr lang="en-GB" sz="1200" dirty="0"/>
                <a:t>V</a:t>
              </a:r>
              <a:r>
                <a:rPr lang="en-GB" sz="1200" baseline="30000" dirty="0"/>
                <a:t>2</a:t>
              </a:r>
              <a:r>
                <a:rPr lang="en-GB" sz="1200" dirty="0"/>
                <a:t>)</a:t>
              </a:r>
            </a:p>
          </p:txBody>
        </p:sp>
        <p:sp>
          <p:nvSpPr>
            <p:cNvPr id="642" name="TextBox 641">
              <a:extLst>
                <a:ext uri="{FF2B5EF4-FFF2-40B4-BE49-F238E27FC236}">
                  <a16:creationId xmlns:a16="http://schemas.microsoft.com/office/drawing/2014/main" xmlns="" id="{C2553469-E41D-4CDC-BAD0-807BE5762B5B}"/>
                </a:ext>
              </a:extLst>
            </p:cNvPr>
            <p:cNvSpPr txBox="1"/>
            <p:nvPr/>
          </p:nvSpPr>
          <p:spPr>
            <a:xfrm>
              <a:off x="7360677" y="3873349"/>
              <a:ext cx="1221825" cy="2844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 Delta Power</a:t>
              </a:r>
            </a:p>
          </p:txBody>
        </p:sp>
        <p:sp>
          <p:nvSpPr>
            <p:cNvPr id="643" name="TextBox 642">
              <a:extLst>
                <a:ext uri="{FF2B5EF4-FFF2-40B4-BE49-F238E27FC236}">
                  <a16:creationId xmlns:a16="http://schemas.microsoft.com/office/drawing/2014/main" xmlns="" id="{69068C74-4446-42D1-9FA7-6F0E515B336F}"/>
                </a:ext>
              </a:extLst>
            </p:cNvPr>
            <p:cNvSpPr txBox="1"/>
            <p:nvPr/>
          </p:nvSpPr>
          <p:spPr>
            <a:xfrm>
              <a:off x="9441965" y="3899248"/>
              <a:ext cx="1389475" cy="28444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Gamma Power</a:t>
              </a:r>
            </a:p>
          </p:txBody>
        </p:sp>
      </p:grpSp>
      <p:sp>
        <p:nvSpPr>
          <p:cNvPr id="634" name="Title 1"/>
          <p:cNvSpPr txBox="1">
            <a:spLocks/>
          </p:cNvSpPr>
          <p:nvPr/>
        </p:nvSpPr>
        <p:spPr>
          <a:xfrm>
            <a:off x="206586" y="254996"/>
            <a:ext cx="8321811" cy="5850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800" dirty="0"/>
              <a:t> Anti-NMDA Receptor Encephalitis: Spectral Responses (</a:t>
            </a:r>
            <a:r>
              <a:rPr lang="en-IE" sz="2800" dirty="0" err="1"/>
              <a:t>Explanandum</a:t>
            </a:r>
            <a:r>
              <a:rPr lang="en-IE" sz="2800" dirty="0"/>
              <a:t>) </a:t>
            </a:r>
          </a:p>
        </p:txBody>
      </p:sp>
      <p:grpSp>
        <p:nvGrpSpPr>
          <p:cNvPr id="470" name="Group 469">
            <a:extLst>
              <a:ext uri="{FF2B5EF4-FFF2-40B4-BE49-F238E27FC236}">
                <a16:creationId xmlns:a16="http://schemas.microsoft.com/office/drawing/2014/main" xmlns="" id="{65D52B9D-3DF8-45A7-B2C2-9B53161ABE85}"/>
              </a:ext>
            </a:extLst>
          </p:cNvPr>
          <p:cNvGrpSpPr/>
          <p:nvPr/>
        </p:nvGrpSpPr>
        <p:grpSpPr>
          <a:xfrm>
            <a:off x="142876" y="1917833"/>
            <a:ext cx="4382912" cy="2886800"/>
            <a:chOff x="0" y="3039711"/>
            <a:chExt cx="5843883" cy="3849066"/>
          </a:xfrm>
        </p:grpSpPr>
        <p:grpSp>
          <p:nvGrpSpPr>
            <p:cNvPr id="635" name="Group 634">
              <a:extLst>
                <a:ext uri="{FF2B5EF4-FFF2-40B4-BE49-F238E27FC236}">
                  <a16:creationId xmlns:a16="http://schemas.microsoft.com/office/drawing/2014/main" xmlns="" id="{ADFC1263-932F-42E6-9791-B8CDEECFB150}"/>
                </a:ext>
              </a:extLst>
            </p:cNvPr>
            <p:cNvGrpSpPr/>
            <p:nvPr/>
          </p:nvGrpSpPr>
          <p:grpSpPr>
            <a:xfrm>
              <a:off x="2574621" y="5098093"/>
              <a:ext cx="3012502" cy="1593557"/>
              <a:chOff x="5642128" y="1933576"/>
              <a:chExt cx="5173554" cy="4018706"/>
            </a:xfrm>
          </p:grpSpPr>
          <p:sp>
            <p:nvSpPr>
              <p:cNvPr id="785" name="Rectangle 112">
                <a:extLst>
                  <a:ext uri="{FF2B5EF4-FFF2-40B4-BE49-F238E27FC236}">
                    <a16:creationId xmlns:a16="http://schemas.microsoft.com/office/drawing/2014/main" xmlns="" id="{3856CDC9-351C-4845-8328-5B9AE65039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4576" y="1997076"/>
                <a:ext cx="3790950" cy="31591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86" name="Line 113">
                <a:extLst>
                  <a:ext uri="{FF2B5EF4-FFF2-40B4-BE49-F238E27FC236}">
                    <a16:creationId xmlns:a16="http://schemas.microsoft.com/office/drawing/2014/main" xmlns="" id="{24FA2517-762F-41AF-BA54-0DC614958B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24576" y="5156201"/>
                <a:ext cx="3790950" cy="0"/>
              </a:xfrm>
              <a:prstGeom prst="line">
                <a:avLst/>
              </a:prstGeom>
              <a:noFill/>
              <a:ln w="127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87" name="Line 115">
                <a:extLst>
                  <a:ext uri="{FF2B5EF4-FFF2-40B4-BE49-F238E27FC236}">
                    <a16:creationId xmlns:a16="http://schemas.microsoft.com/office/drawing/2014/main" xmlns="" id="{887897F4-CC89-4545-A916-8BC66957F2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24576" y="5119689"/>
                <a:ext cx="0" cy="36513"/>
              </a:xfrm>
              <a:prstGeom prst="line">
                <a:avLst/>
              </a:prstGeom>
              <a:noFill/>
              <a:ln w="127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88" name="Line 116">
                <a:extLst>
                  <a:ext uri="{FF2B5EF4-FFF2-40B4-BE49-F238E27FC236}">
                    <a16:creationId xmlns:a16="http://schemas.microsoft.com/office/drawing/2014/main" xmlns="" id="{9196E73B-5F2E-474A-990F-96E44D4D06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56401" y="5119689"/>
                <a:ext cx="0" cy="36513"/>
              </a:xfrm>
              <a:prstGeom prst="line">
                <a:avLst/>
              </a:prstGeom>
              <a:noFill/>
              <a:ln w="127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89" name="Line 117">
                <a:extLst>
                  <a:ext uri="{FF2B5EF4-FFF2-40B4-BE49-F238E27FC236}">
                    <a16:creationId xmlns:a16="http://schemas.microsoft.com/office/drawing/2014/main" xmlns="" id="{3A94CD0A-702C-409B-9C28-24CAB4F84B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88226" y="5119689"/>
                <a:ext cx="0" cy="36513"/>
              </a:xfrm>
              <a:prstGeom prst="line">
                <a:avLst/>
              </a:prstGeom>
              <a:noFill/>
              <a:ln w="127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90" name="Line 118">
                <a:extLst>
                  <a:ext uri="{FF2B5EF4-FFF2-40B4-BE49-F238E27FC236}">
                    <a16:creationId xmlns:a16="http://schemas.microsoft.com/office/drawing/2014/main" xmlns="" id="{A28B7406-2AF3-4B86-8BEE-0A34EA5B8A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020051" y="5119689"/>
                <a:ext cx="0" cy="36513"/>
              </a:xfrm>
              <a:prstGeom prst="line">
                <a:avLst/>
              </a:prstGeom>
              <a:noFill/>
              <a:ln w="127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91" name="Line 119">
                <a:extLst>
                  <a:ext uri="{FF2B5EF4-FFF2-40B4-BE49-F238E27FC236}">
                    <a16:creationId xmlns:a16="http://schemas.microsoft.com/office/drawing/2014/main" xmlns="" id="{AEE09EC5-55F4-4607-A8C6-2FCD3ADA27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51876" y="5119689"/>
                <a:ext cx="0" cy="36513"/>
              </a:xfrm>
              <a:prstGeom prst="line">
                <a:avLst/>
              </a:prstGeom>
              <a:noFill/>
              <a:ln w="127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92" name="Line 120">
                <a:extLst>
                  <a:ext uri="{FF2B5EF4-FFF2-40B4-BE49-F238E27FC236}">
                    <a16:creationId xmlns:a16="http://schemas.microsoft.com/office/drawing/2014/main" xmlns="" id="{7E2C0E13-5711-44D9-94D9-B094A5CEC6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285288" y="5119689"/>
                <a:ext cx="0" cy="36513"/>
              </a:xfrm>
              <a:prstGeom prst="line">
                <a:avLst/>
              </a:prstGeom>
              <a:noFill/>
              <a:ln w="127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93" name="Line 122">
                <a:extLst>
                  <a:ext uri="{FF2B5EF4-FFF2-40B4-BE49-F238E27FC236}">
                    <a16:creationId xmlns:a16="http://schemas.microsoft.com/office/drawing/2014/main" xmlns="" id="{020CFEBF-BBC2-4154-8F33-ADFF4BB00B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24576" y="1997076"/>
                <a:ext cx="0" cy="38100"/>
              </a:xfrm>
              <a:prstGeom prst="line">
                <a:avLst/>
              </a:prstGeom>
              <a:noFill/>
              <a:ln w="127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94" name="Line 136">
                <a:extLst>
                  <a:ext uri="{FF2B5EF4-FFF2-40B4-BE49-F238E27FC236}">
                    <a16:creationId xmlns:a16="http://schemas.microsoft.com/office/drawing/2014/main" xmlns="" id="{182B5C30-F8E7-49BC-886B-5806F06F15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24576" y="1997076"/>
                <a:ext cx="0" cy="3159125"/>
              </a:xfrm>
              <a:prstGeom prst="line">
                <a:avLst/>
              </a:prstGeom>
              <a:noFill/>
              <a:ln w="127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95" name="Line 138">
                <a:extLst>
                  <a:ext uri="{FF2B5EF4-FFF2-40B4-BE49-F238E27FC236}">
                    <a16:creationId xmlns:a16="http://schemas.microsoft.com/office/drawing/2014/main" xmlns="" id="{E8AE4218-7CEC-439A-AF12-0A28D8CA31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24576" y="5156201"/>
                <a:ext cx="38100" cy="0"/>
              </a:xfrm>
              <a:prstGeom prst="line">
                <a:avLst/>
              </a:prstGeom>
              <a:noFill/>
              <a:ln w="127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96" name="Line 139">
                <a:extLst>
                  <a:ext uri="{FF2B5EF4-FFF2-40B4-BE49-F238E27FC236}">
                    <a16:creationId xmlns:a16="http://schemas.microsoft.com/office/drawing/2014/main" xmlns="" id="{DE444503-581E-4467-AC60-72A3214A25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24576" y="4705351"/>
                <a:ext cx="38100" cy="0"/>
              </a:xfrm>
              <a:prstGeom prst="line">
                <a:avLst/>
              </a:prstGeom>
              <a:noFill/>
              <a:ln w="127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97" name="Line 140">
                <a:extLst>
                  <a:ext uri="{FF2B5EF4-FFF2-40B4-BE49-F238E27FC236}">
                    <a16:creationId xmlns:a16="http://schemas.microsoft.com/office/drawing/2014/main" xmlns="" id="{33D58B20-5059-4BEA-858A-1444FF9B1D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24576" y="4254501"/>
                <a:ext cx="38100" cy="0"/>
              </a:xfrm>
              <a:prstGeom prst="line">
                <a:avLst/>
              </a:prstGeom>
              <a:noFill/>
              <a:ln w="127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98" name="Line 141">
                <a:extLst>
                  <a:ext uri="{FF2B5EF4-FFF2-40B4-BE49-F238E27FC236}">
                    <a16:creationId xmlns:a16="http://schemas.microsoft.com/office/drawing/2014/main" xmlns="" id="{8752B688-7A1F-47D9-AFC3-5D407E801C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24576" y="3802064"/>
                <a:ext cx="38100" cy="0"/>
              </a:xfrm>
              <a:prstGeom prst="line">
                <a:avLst/>
              </a:prstGeom>
              <a:noFill/>
              <a:ln w="127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99" name="Line 142">
                <a:extLst>
                  <a:ext uri="{FF2B5EF4-FFF2-40B4-BE49-F238E27FC236}">
                    <a16:creationId xmlns:a16="http://schemas.microsoft.com/office/drawing/2014/main" xmlns="" id="{BF1125CB-7619-42A5-927E-A6F814F09B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24576" y="3351214"/>
                <a:ext cx="38100" cy="0"/>
              </a:xfrm>
              <a:prstGeom prst="line">
                <a:avLst/>
              </a:prstGeom>
              <a:noFill/>
              <a:ln w="127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00" name="Line 143">
                <a:extLst>
                  <a:ext uri="{FF2B5EF4-FFF2-40B4-BE49-F238E27FC236}">
                    <a16:creationId xmlns:a16="http://schemas.microsoft.com/office/drawing/2014/main" xmlns="" id="{51F08327-EDAE-4090-8847-5F79EE8482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24576" y="2898776"/>
                <a:ext cx="38100" cy="0"/>
              </a:xfrm>
              <a:prstGeom prst="line">
                <a:avLst/>
              </a:prstGeom>
              <a:noFill/>
              <a:ln w="127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01" name="Line 144">
                <a:extLst>
                  <a:ext uri="{FF2B5EF4-FFF2-40B4-BE49-F238E27FC236}">
                    <a16:creationId xmlns:a16="http://schemas.microsoft.com/office/drawing/2014/main" xmlns="" id="{5C45E44D-4ACA-4EAC-9984-7D0C084014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24576" y="2447926"/>
                <a:ext cx="38100" cy="0"/>
              </a:xfrm>
              <a:prstGeom prst="line">
                <a:avLst/>
              </a:prstGeom>
              <a:noFill/>
              <a:ln w="127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02" name="Line 145">
                <a:extLst>
                  <a:ext uri="{FF2B5EF4-FFF2-40B4-BE49-F238E27FC236}">
                    <a16:creationId xmlns:a16="http://schemas.microsoft.com/office/drawing/2014/main" xmlns="" id="{20471086-FF0B-4EDA-B089-52AE055265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24576" y="1997076"/>
                <a:ext cx="38100" cy="0"/>
              </a:xfrm>
              <a:prstGeom prst="line">
                <a:avLst/>
              </a:prstGeom>
              <a:noFill/>
              <a:ln w="127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03" name="Rectangle 154">
                <a:extLst>
                  <a:ext uri="{FF2B5EF4-FFF2-40B4-BE49-F238E27FC236}">
                    <a16:creationId xmlns:a16="http://schemas.microsoft.com/office/drawing/2014/main" xmlns="" id="{A7F0BA92-F962-437B-B89E-59F9BD2CDF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83414" y="5092702"/>
                <a:ext cx="194543" cy="4268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825">
                    <a:solidFill>
                      <a:srgbClr val="262626"/>
                    </a:solidFill>
                    <a:latin typeface="+mn-lt"/>
                  </a:rPr>
                  <a:t>-5</a:t>
                </a:r>
                <a:endParaRPr lang="en-US" altLang="en-US" sz="825">
                  <a:latin typeface="+mn-lt"/>
                </a:endParaRPr>
              </a:p>
            </p:txBody>
          </p:sp>
          <p:sp>
            <p:nvSpPr>
              <p:cNvPr id="804" name="Rectangle 155">
                <a:extLst>
                  <a:ext uri="{FF2B5EF4-FFF2-40B4-BE49-F238E27FC236}">
                    <a16:creationId xmlns:a16="http://schemas.microsoft.com/office/drawing/2014/main" xmlns="" id="{78BBAFA4-E02D-4BC6-8EF9-225B098F68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2128" y="4646615"/>
                <a:ext cx="378071" cy="4268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825">
                    <a:solidFill>
                      <a:srgbClr val="262626"/>
                    </a:solidFill>
                    <a:latin typeface="+mn-lt"/>
                  </a:rPr>
                  <a:t>-4.5</a:t>
                </a:r>
                <a:endParaRPr lang="en-US" altLang="en-US" sz="825">
                  <a:latin typeface="+mn-lt"/>
                </a:endParaRPr>
              </a:p>
            </p:txBody>
          </p:sp>
          <p:sp>
            <p:nvSpPr>
              <p:cNvPr id="805" name="Rectangle 156">
                <a:extLst>
                  <a:ext uri="{FF2B5EF4-FFF2-40B4-BE49-F238E27FC236}">
                    <a16:creationId xmlns:a16="http://schemas.microsoft.com/office/drawing/2014/main" xmlns="" id="{2D6E946D-D7B2-422D-AFB0-9FEA5FEEB3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83414" y="4187827"/>
                <a:ext cx="194543" cy="4268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825">
                    <a:solidFill>
                      <a:srgbClr val="262626"/>
                    </a:solidFill>
                    <a:latin typeface="+mn-lt"/>
                  </a:rPr>
                  <a:t>-4</a:t>
                </a:r>
                <a:endParaRPr lang="en-US" altLang="en-US" sz="825">
                  <a:latin typeface="+mn-lt"/>
                </a:endParaRPr>
              </a:p>
            </p:txBody>
          </p:sp>
          <p:sp>
            <p:nvSpPr>
              <p:cNvPr id="806" name="Rectangle 157">
                <a:extLst>
                  <a:ext uri="{FF2B5EF4-FFF2-40B4-BE49-F238E27FC236}">
                    <a16:creationId xmlns:a16="http://schemas.microsoft.com/office/drawing/2014/main" xmlns="" id="{78C98227-0C48-4077-988D-F65356C4C5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2128" y="3743327"/>
                <a:ext cx="378071" cy="4268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825">
                    <a:solidFill>
                      <a:srgbClr val="262626"/>
                    </a:solidFill>
                    <a:latin typeface="+mn-lt"/>
                  </a:rPr>
                  <a:t>-3.5</a:t>
                </a:r>
                <a:endParaRPr lang="en-US" altLang="en-US" sz="825">
                  <a:latin typeface="+mn-lt"/>
                </a:endParaRPr>
              </a:p>
            </p:txBody>
          </p:sp>
          <p:sp>
            <p:nvSpPr>
              <p:cNvPr id="807" name="Rectangle 158">
                <a:extLst>
                  <a:ext uri="{FF2B5EF4-FFF2-40B4-BE49-F238E27FC236}">
                    <a16:creationId xmlns:a16="http://schemas.microsoft.com/office/drawing/2014/main" xmlns="" id="{D390EE95-528F-4C5F-8CE4-44FC656BC8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83414" y="3284539"/>
                <a:ext cx="194543" cy="4268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825">
                    <a:solidFill>
                      <a:srgbClr val="262626"/>
                    </a:solidFill>
                    <a:latin typeface="+mn-lt"/>
                  </a:rPr>
                  <a:t>-3</a:t>
                </a:r>
                <a:endParaRPr lang="en-US" altLang="en-US" sz="825">
                  <a:latin typeface="+mn-lt"/>
                </a:endParaRPr>
              </a:p>
            </p:txBody>
          </p:sp>
          <p:sp>
            <p:nvSpPr>
              <p:cNvPr id="808" name="Rectangle 159">
                <a:extLst>
                  <a:ext uri="{FF2B5EF4-FFF2-40B4-BE49-F238E27FC236}">
                    <a16:creationId xmlns:a16="http://schemas.microsoft.com/office/drawing/2014/main" xmlns="" id="{05ABD153-D723-4CBF-9204-01022F31E6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2128" y="2838451"/>
                <a:ext cx="378071" cy="4268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825">
                    <a:solidFill>
                      <a:srgbClr val="262626"/>
                    </a:solidFill>
                    <a:latin typeface="+mn-lt"/>
                  </a:rPr>
                  <a:t>-2.5</a:t>
                </a:r>
                <a:endParaRPr lang="en-US" altLang="en-US" sz="825">
                  <a:latin typeface="+mn-lt"/>
                </a:endParaRPr>
              </a:p>
            </p:txBody>
          </p:sp>
          <p:sp>
            <p:nvSpPr>
              <p:cNvPr id="809" name="Rectangle 160">
                <a:extLst>
                  <a:ext uri="{FF2B5EF4-FFF2-40B4-BE49-F238E27FC236}">
                    <a16:creationId xmlns:a16="http://schemas.microsoft.com/office/drawing/2014/main" xmlns="" id="{1E0CC0B9-7022-4BB0-ACE1-0BB9AB1DE7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83414" y="2379664"/>
                <a:ext cx="194543" cy="4268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825">
                    <a:solidFill>
                      <a:srgbClr val="262626"/>
                    </a:solidFill>
                    <a:latin typeface="+mn-lt"/>
                  </a:rPr>
                  <a:t>-2</a:t>
                </a:r>
                <a:endParaRPr lang="en-US" altLang="en-US" sz="825">
                  <a:latin typeface="+mn-lt"/>
                </a:endParaRPr>
              </a:p>
            </p:txBody>
          </p:sp>
          <p:sp>
            <p:nvSpPr>
              <p:cNvPr id="810" name="Rectangle 161">
                <a:extLst>
                  <a:ext uri="{FF2B5EF4-FFF2-40B4-BE49-F238E27FC236}">
                    <a16:creationId xmlns:a16="http://schemas.microsoft.com/office/drawing/2014/main" xmlns="" id="{A3FF9456-495F-40D2-A318-84CBAFBC84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2128" y="1933576"/>
                <a:ext cx="378071" cy="4268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825">
                    <a:solidFill>
                      <a:srgbClr val="262626"/>
                    </a:solidFill>
                    <a:latin typeface="+mn-lt"/>
                  </a:rPr>
                  <a:t>-1.5</a:t>
                </a:r>
                <a:endParaRPr lang="en-US" altLang="en-US" sz="825">
                  <a:latin typeface="+mn-lt"/>
                </a:endParaRPr>
              </a:p>
            </p:txBody>
          </p:sp>
          <p:sp>
            <p:nvSpPr>
              <p:cNvPr id="811" name="Freeform 162">
                <a:extLst>
                  <a:ext uri="{FF2B5EF4-FFF2-40B4-BE49-F238E27FC236}">
                    <a16:creationId xmlns:a16="http://schemas.microsoft.com/office/drawing/2014/main" xmlns="" id="{81B73663-AB5C-480A-96C4-B5FFEE0F41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3701" y="3106739"/>
                <a:ext cx="2765425" cy="1128713"/>
              </a:xfrm>
              <a:custGeom>
                <a:avLst/>
                <a:gdLst>
                  <a:gd name="T0" fmla="*/ 0 w 1742"/>
                  <a:gd name="T1" fmla="*/ 0 h 711"/>
                  <a:gd name="T2" fmla="*/ 97 w 1742"/>
                  <a:gd name="T3" fmla="*/ 150 h 711"/>
                  <a:gd name="T4" fmla="*/ 189 w 1742"/>
                  <a:gd name="T5" fmla="*/ 267 h 711"/>
                  <a:gd name="T6" fmla="*/ 278 w 1742"/>
                  <a:gd name="T7" fmla="*/ 333 h 711"/>
                  <a:gd name="T8" fmla="*/ 363 w 1742"/>
                  <a:gd name="T9" fmla="*/ 361 h 711"/>
                  <a:gd name="T10" fmla="*/ 444 w 1742"/>
                  <a:gd name="T11" fmla="*/ 408 h 711"/>
                  <a:gd name="T12" fmla="*/ 522 w 1742"/>
                  <a:gd name="T13" fmla="*/ 487 h 711"/>
                  <a:gd name="T14" fmla="*/ 597 w 1742"/>
                  <a:gd name="T15" fmla="*/ 461 h 711"/>
                  <a:gd name="T16" fmla="*/ 669 w 1742"/>
                  <a:gd name="T17" fmla="*/ 352 h 711"/>
                  <a:gd name="T18" fmla="*/ 739 w 1742"/>
                  <a:gd name="T19" fmla="*/ 341 h 711"/>
                  <a:gd name="T20" fmla="*/ 807 w 1742"/>
                  <a:gd name="T21" fmla="*/ 461 h 711"/>
                  <a:gd name="T22" fmla="*/ 872 w 1742"/>
                  <a:gd name="T23" fmla="*/ 536 h 711"/>
                  <a:gd name="T24" fmla="*/ 935 w 1742"/>
                  <a:gd name="T25" fmla="*/ 571 h 711"/>
                  <a:gd name="T26" fmla="*/ 996 w 1742"/>
                  <a:gd name="T27" fmla="*/ 590 h 711"/>
                  <a:gd name="T28" fmla="*/ 1056 w 1742"/>
                  <a:gd name="T29" fmla="*/ 588 h 711"/>
                  <a:gd name="T30" fmla="*/ 1114 w 1742"/>
                  <a:gd name="T31" fmla="*/ 591 h 711"/>
                  <a:gd name="T32" fmla="*/ 1170 w 1742"/>
                  <a:gd name="T33" fmla="*/ 586 h 711"/>
                  <a:gd name="T34" fmla="*/ 1224 w 1742"/>
                  <a:gd name="T35" fmla="*/ 586 h 711"/>
                  <a:gd name="T36" fmla="*/ 1277 w 1742"/>
                  <a:gd name="T37" fmla="*/ 601 h 711"/>
                  <a:gd name="T38" fmla="*/ 1329 w 1742"/>
                  <a:gd name="T39" fmla="*/ 625 h 711"/>
                  <a:gd name="T40" fmla="*/ 1379 w 1742"/>
                  <a:gd name="T41" fmla="*/ 653 h 711"/>
                  <a:gd name="T42" fmla="*/ 1428 w 1742"/>
                  <a:gd name="T43" fmla="*/ 680 h 711"/>
                  <a:gd name="T44" fmla="*/ 1476 w 1742"/>
                  <a:gd name="T45" fmla="*/ 699 h 711"/>
                  <a:gd name="T46" fmla="*/ 1523 w 1742"/>
                  <a:gd name="T47" fmla="*/ 710 h 711"/>
                  <a:gd name="T48" fmla="*/ 1569 w 1742"/>
                  <a:gd name="T49" fmla="*/ 711 h 711"/>
                  <a:gd name="T50" fmla="*/ 1614 w 1742"/>
                  <a:gd name="T51" fmla="*/ 682 h 711"/>
                  <a:gd name="T52" fmla="*/ 1658 w 1742"/>
                  <a:gd name="T53" fmla="*/ 628 h 711"/>
                  <a:gd name="T54" fmla="*/ 1700 w 1742"/>
                  <a:gd name="T55" fmla="*/ 530 h 711"/>
                  <a:gd name="T56" fmla="*/ 1742 w 1742"/>
                  <a:gd name="T57" fmla="*/ 328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42" h="711">
                    <a:moveTo>
                      <a:pt x="0" y="0"/>
                    </a:moveTo>
                    <a:lnTo>
                      <a:pt x="97" y="150"/>
                    </a:lnTo>
                    <a:lnTo>
                      <a:pt x="189" y="267"/>
                    </a:lnTo>
                    <a:lnTo>
                      <a:pt x="278" y="333"/>
                    </a:lnTo>
                    <a:lnTo>
                      <a:pt x="363" y="361"/>
                    </a:lnTo>
                    <a:lnTo>
                      <a:pt x="444" y="408"/>
                    </a:lnTo>
                    <a:lnTo>
                      <a:pt x="522" y="487"/>
                    </a:lnTo>
                    <a:lnTo>
                      <a:pt x="597" y="461"/>
                    </a:lnTo>
                    <a:lnTo>
                      <a:pt x="669" y="352"/>
                    </a:lnTo>
                    <a:lnTo>
                      <a:pt x="739" y="341"/>
                    </a:lnTo>
                    <a:lnTo>
                      <a:pt x="807" y="461"/>
                    </a:lnTo>
                    <a:lnTo>
                      <a:pt x="872" y="536"/>
                    </a:lnTo>
                    <a:lnTo>
                      <a:pt x="935" y="571"/>
                    </a:lnTo>
                    <a:lnTo>
                      <a:pt x="996" y="590"/>
                    </a:lnTo>
                    <a:lnTo>
                      <a:pt x="1056" y="588"/>
                    </a:lnTo>
                    <a:lnTo>
                      <a:pt x="1114" y="591"/>
                    </a:lnTo>
                    <a:lnTo>
                      <a:pt x="1170" y="586"/>
                    </a:lnTo>
                    <a:lnTo>
                      <a:pt x="1224" y="586"/>
                    </a:lnTo>
                    <a:lnTo>
                      <a:pt x="1277" y="601"/>
                    </a:lnTo>
                    <a:lnTo>
                      <a:pt x="1329" y="625"/>
                    </a:lnTo>
                    <a:lnTo>
                      <a:pt x="1379" y="653"/>
                    </a:lnTo>
                    <a:lnTo>
                      <a:pt x="1428" y="680"/>
                    </a:lnTo>
                    <a:lnTo>
                      <a:pt x="1476" y="699"/>
                    </a:lnTo>
                    <a:lnTo>
                      <a:pt x="1523" y="710"/>
                    </a:lnTo>
                    <a:lnTo>
                      <a:pt x="1569" y="711"/>
                    </a:lnTo>
                    <a:lnTo>
                      <a:pt x="1614" y="682"/>
                    </a:lnTo>
                    <a:lnTo>
                      <a:pt x="1658" y="628"/>
                    </a:lnTo>
                    <a:lnTo>
                      <a:pt x="1700" y="530"/>
                    </a:lnTo>
                    <a:lnTo>
                      <a:pt x="1742" y="328"/>
                    </a:lnTo>
                  </a:path>
                </a:pathLst>
              </a:cu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12" name="Line 163">
                <a:extLst>
                  <a:ext uri="{FF2B5EF4-FFF2-40B4-BE49-F238E27FC236}">
                    <a16:creationId xmlns:a16="http://schemas.microsoft.com/office/drawing/2014/main" xmlns="" id="{E0CF7785-7C83-4BC7-8018-66AC100E75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43701" y="2900364"/>
                <a:ext cx="0" cy="411163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13" name="Line 164">
                <a:extLst>
                  <a:ext uri="{FF2B5EF4-FFF2-40B4-BE49-F238E27FC236}">
                    <a16:creationId xmlns:a16="http://schemas.microsoft.com/office/drawing/2014/main" xmlns="" id="{B5D44F66-898C-405E-9FF9-23C61D82F6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897688" y="3152776"/>
                <a:ext cx="0" cy="384175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14" name="Line 165">
                <a:extLst>
                  <a:ext uri="{FF2B5EF4-FFF2-40B4-BE49-F238E27FC236}">
                    <a16:creationId xmlns:a16="http://schemas.microsoft.com/office/drawing/2014/main" xmlns="" id="{D4794032-2F26-4671-855B-8B17C922ED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043738" y="3336926"/>
                <a:ext cx="0" cy="38735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15" name="Line 166">
                <a:extLst>
                  <a:ext uri="{FF2B5EF4-FFF2-40B4-BE49-F238E27FC236}">
                    <a16:creationId xmlns:a16="http://schemas.microsoft.com/office/drawing/2014/main" xmlns="" id="{5182C9CA-5E71-44CA-AD62-C4BDCBEC6D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185026" y="3478214"/>
                <a:ext cx="0" cy="312738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16" name="Line 167">
                <a:extLst>
                  <a:ext uri="{FF2B5EF4-FFF2-40B4-BE49-F238E27FC236}">
                    <a16:creationId xmlns:a16="http://schemas.microsoft.com/office/drawing/2014/main" xmlns="" id="{9DFEB636-742D-4180-8270-C2513F2371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19963" y="3527426"/>
                <a:ext cx="0" cy="30480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17" name="Line 168">
                <a:extLst>
                  <a:ext uri="{FF2B5EF4-FFF2-40B4-BE49-F238E27FC236}">
                    <a16:creationId xmlns:a16="http://schemas.microsoft.com/office/drawing/2014/main" xmlns="" id="{9E644F9B-9A62-40B5-B809-2FE1073D9A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448551" y="3616326"/>
                <a:ext cx="0" cy="277813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18" name="Line 169">
                <a:extLst>
                  <a:ext uri="{FF2B5EF4-FFF2-40B4-BE49-F238E27FC236}">
                    <a16:creationId xmlns:a16="http://schemas.microsoft.com/office/drawing/2014/main" xmlns="" id="{6FE08EF5-B948-47C7-B42B-0B635FEB3C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572376" y="3757614"/>
                <a:ext cx="0" cy="244475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19" name="Line 170">
                <a:extLst>
                  <a:ext uri="{FF2B5EF4-FFF2-40B4-BE49-F238E27FC236}">
                    <a16:creationId xmlns:a16="http://schemas.microsoft.com/office/drawing/2014/main" xmlns="" id="{1EAD529F-BFC3-4637-AD69-E0EFEE347F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691438" y="3692526"/>
                <a:ext cx="0" cy="29210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20" name="Line 171">
                <a:extLst>
                  <a:ext uri="{FF2B5EF4-FFF2-40B4-BE49-F238E27FC236}">
                    <a16:creationId xmlns:a16="http://schemas.microsoft.com/office/drawing/2014/main" xmlns="" id="{2B19F251-1966-458A-87F6-194A5F499E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805738" y="3476626"/>
                <a:ext cx="0" cy="377825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21" name="Line 172">
                <a:extLst>
                  <a:ext uri="{FF2B5EF4-FFF2-40B4-BE49-F238E27FC236}">
                    <a16:creationId xmlns:a16="http://schemas.microsoft.com/office/drawing/2014/main" xmlns="" id="{86B1D5EF-5A7A-4EBE-B5EC-ABC1B317B3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916863" y="3489326"/>
                <a:ext cx="0" cy="319088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22" name="Line 173">
                <a:extLst>
                  <a:ext uri="{FF2B5EF4-FFF2-40B4-BE49-F238E27FC236}">
                    <a16:creationId xmlns:a16="http://schemas.microsoft.com/office/drawing/2014/main" xmlns="" id="{D069CD6E-11BE-40F0-ABDC-ABFFC27779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024813" y="3695701"/>
                <a:ext cx="0" cy="287338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23" name="Line 174">
                <a:extLst>
                  <a:ext uri="{FF2B5EF4-FFF2-40B4-BE49-F238E27FC236}">
                    <a16:creationId xmlns:a16="http://schemas.microsoft.com/office/drawing/2014/main" xmlns="" id="{ADF5E417-7170-42DF-8D0C-B8897F3302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28001" y="3824289"/>
                <a:ext cx="0" cy="26670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24" name="Line 175">
                <a:extLst>
                  <a:ext uri="{FF2B5EF4-FFF2-40B4-BE49-F238E27FC236}">
                    <a16:creationId xmlns:a16="http://schemas.microsoft.com/office/drawing/2014/main" xmlns="" id="{A62EE807-7FF8-48C3-9584-91C6ABB871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228013" y="3887789"/>
                <a:ext cx="0" cy="250825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25" name="Line 176">
                <a:extLst>
                  <a:ext uri="{FF2B5EF4-FFF2-40B4-BE49-F238E27FC236}">
                    <a16:creationId xmlns:a16="http://schemas.microsoft.com/office/drawing/2014/main" xmlns="" id="{28782B2E-B2FC-41F9-83D4-3FC53A6B39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324851" y="3917951"/>
                <a:ext cx="0" cy="252413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26" name="Line 177">
                <a:extLst>
                  <a:ext uri="{FF2B5EF4-FFF2-40B4-BE49-F238E27FC236}">
                    <a16:creationId xmlns:a16="http://schemas.microsoft.com/office/drawing/2014/main" xmlns="" id="{F7845F3F-E2B3-4A7D-9B14-7F76B9D266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420101" y="3913189"/>
                <a:ext cx="0" cy="25400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27" name="Line 178">
                <a:extLst>
                  <a:ext uri="{FF2B5EF4-FFF2-40B4-BE49-F238E27FC236}">
                    <a16:creationId xmlns:a16="http://schemas.microsoft.com/office/drawing/2014/main" xmlns="" id="{903CBBB4-D21B-4ECA-A04F-7C6B7614F2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512176" y="3903664"/>
                <a:ext cx="0" cy="282575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28" name="Line 179">
                <a:extLst>
                  <a:ext uri="{FF2B5EF4-FFF2-40B4-BE49-F238E27FC236}">
                    <a16:creationId xmlns:a16="http://schemas.microsoft.com/office/drawing/2014/main" xmlns="" id="{264C269D-07CF-4198-A11F-F6BA4C6E65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01076" y="3878264"/>
                <a:ext cx="0" cy="320675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29" name="Line 180">
                <a:extLst>
                  <a:ext uri="{FF2B5EF4-FFF2-40B4-BE49-F238E27FC236}">
                    <a16:creationId xmlns:a16="http://schemas.microsoft.com/office/drawing/2014/main" xmlns="" id="{12C3CBD1-979E-436D-BA0F-411400A724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86801" y="3879851"/>
                <a:ext cx="0" cy="314325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30" name="Line 181">
                <a:extLst>
                  <a:ext uri="{FF2B5EF4-FFF2-40B4-BE49-F238E27FC236}">
                    <a16:creationId xmlns:a16="http://schemas.microsoft.com/office/drawing/2014/main" xmlns="" id="{3D3F58D9-4D57-438B-8F02-5879082E2D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770938" y="3906839"/>
                <a:ext cx="0" cy="307975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31" name="Line 182">
                <a:extLst>
                  <a:ext uri="{FF2B5EF4-FFF2-40B4-BE49-F238E27FC236}">
                    <a16:creationId xmlns:a16="http://schemas.microsoft.com/office/drawing/2014/main" xmlns="" id="{833DB019-5BA0-4C44-8FE4-4709161B51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53488" y="3949701"/>
                <a:ext cx="0" cy="29845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32" name="Line 183">
                <a:extLst>
                  <a:ext uri="{FF2B5EF4-FFF2-40B4-BE49-F238E27FC236}">
                    <a16:creationId xmlns:a16="http://schemas.microsoft.com/office/drawing/2014/main" xmlns="" id="{C1E93BD2-5C9F-4965-913B-A7C55B47AC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932863" y="3995739"/>
                <a:ext cx="0" cy="293688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33" name="Line 184">
                <a:extLst>
                  <a:ext uri="{FF2B5EF4-FFF2-40B4-BE49-F238E27FC236}">
                    <a16:creationId xmlns:a16="http://schemas.microsoft.com/office/drawing/2014/main" xmlns="" id="{B42A30ED-0D66-4845-B5A1-A87FAF5930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010651" y="4037014"/>
                <a:ext cx="0" cy="296863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34" name="Line 185">
                <a:extLst>
                  <a:ext uri="{FF2B5EF4-FFF2-40B4-BE49-F238E27FC236}">
                    <a16:creationId xmlns:a16="http://schemas.microsoft.com/office/drawing/2014/main" xmlns="" id="{36028250-EF60-4B92-A0FC-AB9A688277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086851" y="4067176"/>
                <a:ext cx="0" cy="29845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35" name="Line 186">
                <a:extLst>
                  <a:ext uri="{FF2B5EF4-FFF2-40B4-BE49-F238E27FC236}">
                    <a16:creationId xmlns:a16="http://schemas.microsoft.com/office/drawing/2014/main" xmlns="" id="{1E3F8D89-75C8-4A1D-9E1B-A8450B6462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161463" y="4084639"/>
                <a:ext cx="0" cy="29845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36" name="Line 187">
                <a:extLst>
                  <a:ext uri="{FF2B5EF4-FFF2-40B4-BE49-F238E27FC236}">
                    <a16:creationId xmlns:a16="http://schemas.microsoft.com/office/drawing/2014/main" xmlns="" id="{B653695C-5A19-42B8-85D0-D5693B194C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234488" y="4081464"/>
                <a:ext cx="0" cy="307975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37" name="Line 188">
                <a:extLst>
                  <a:ext uri="{FF2B5EF4-FFF2-40B4-BE49-F238E27FC236}">
                    <a16:creationId xmlns:a16="http://schemas.microsoft.com/office/drawing/2014/main" xmlns="" id="{7787C48A-525F-46E5-9C41-BA0007D00C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305926" y="4027489"/>
                <a:ext cx="0" cy="325438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38" name="Line 189">
                <a:extLst>
                  <a:ext uri="{FF2B5EF4-FFF2-40B4-BE49-F238E27FC236}">
                    <a16:creationId xmlns:a16="http://schemas.microsoft.com/office/drawing/2014/main" xmlns="" id="{7CE5DB1A-7F9E-418E-9F06-34158CD3BF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375776" y="3927476"/>
                <a:ext cx="0" cy="352425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39" name="Line 190">
                <a:extLst>
                  <a:ext uri="{FF2B5EF4-FFF2-40B4-BE49-F238E27FC236}">
                    <a16:creationId xmlns:a16="http://schemas.microsoft.com/office/drawing/2014/main" xmlns="" id="{3FEDF712-FEB5-4914-B70C-0CB19DE30C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442451" y="3771901"/>
                <a:ext cx="0" cy="352425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40" name="Line 191">
                <a:extLst>
                  <a:ext uri="{FF2B5EF4-FFF2-40B4-BE49-F238E27FC236}">
                    <a16:creationId xmlns:a16="http://schemas.microsoft.com/office/drawing/2014/main" xmlns="" id="{B2E9E47B-575D-4EDA-82CF-ECE8CB13E9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509126" y="3432176"/>
                <a:ext cx="0" cy="392113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41" name="Line 192">
                <a:extLst>
                  <a:ext uri="{FF2B5EF4-FFF2-40B4-BE49-F238E27FC236}">
                    <a16:creationId xmlns:a16="http://schemas.microsoft.com/office/drawing/2014/main" xmlns="" id="{A84BE3F0-26C2-41F2-934D-29AC034A5E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15126" y="3311526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42" name="Line 193">
                <a:extLst>
                  <a:ext uri="{FF2B5EF4-FFF2-40B4-BE49-F238E27FC236}">
                    <a16:creationId xmlns:a16="http://schemas.microsoft.com/office/drawing/2014/main" xmlns="" id="{FE2C3F78-78F5-4332-91B2-4F1F409B07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69113" y="3536951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43" name="Line 194">
                <a:extLst>
                  <a:ext uri="{FF2B5EF4-FFF2-40B4-BE49-F238E27FC236}">
                    <a16:creationId xmlns:a16="http://schemas.microsoft.com/office/drawing/2014/main" xmlns="" id="{C308DE2C-5E46-4FA9-B2B7-EC2023CE6E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16751" y="3724276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44" name="Line 195">
                <a:extLst>
                  <a:ext uri="{FF2B5EF4-FFF2-40B4-BE49-F238E27FC236}">
                    <a16:creationId xmlns:a16="http://schemas.microsoft.com/office/drawing/2014/main" xmlns="" id="{36755AE1-0D77-466A-B89B-DAFDC59125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58038" y="3790951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45" name="Line 196">
                <a:extLst>
                  <a:ext uri="{FF2B5EF4-FFF2-40B4-BE49-F238E27FC236}">
                    <a16:creationId xmlns:a16="http://schemas.microsoft.com/office/drawing/2014/main" xmlns="" id="{AF971695-55A4-416A-967C-60A45A52B1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91388" y="3832226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46" name="Line 197">
                <a:extLst>
                  <a:ext uri="{FF2B5EF4-FFF2-40B4-BE49-F238E27FC236}">
                    <a16:creationId xmlns:a16="http://schemas.microsoft.com/office/drawing/2014/main" xmlns="" id="{052E71E9-66F8-48FC-8790-405FFFE261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19976" y="3894139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47" name="Line 198">
                <a:extLst>
                  <a:ext uri="{FF2B5EF4-FFF2-40B4-BE49-F238E27FC236}">
                    <a16:creationId xmlns:a16="http://schemas.microsoft.com/office/drawing/2014/main" xmlns="" id="{7F1FC193-19CE-4DBA-A375-75D8FCA21A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45388" y="4002089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48" name="Line 199">
                <a:extLst>
                  <a:ext uri="{FF2B5EF4-FFF2-40B4-BE49-F238E27FC236}">
                    <a16:creationId xmlns:a16="http://schemas.microsoft.com/office/drawing/2014/main" xmlns="" id="{8EF57BA9-7CF0-456B-81A1-B2FFD07210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64451" y="3984626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49" name="Line 200">
                <a:extLst>
                  <a:ext uri="{FF2B5EF4-FFF2-40B4-BE49-F238E27FC236}">
                    <a16:creationId xmlns:a16="http://schemas.microsoft.com/office/drawing/2014/main" xmlns="" id="{60A36D5A-7E78-4B78-BDFF-1EB6DFBEEB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78751" y="3854451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50" name="Line 201">
                <a:extLst>
                  <a:ext uri="{FF2B5EF4-FFF2-40B4-BE49-F238E27FC236}">
                    <a16:creationId xmlns:a16="http://schemas.microsoft.com/office/drawing/2014/main" xmlns="" id="{29EEA430-2F46-4B1D-AD1D-ECFCBE37C9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89876" y="3808414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51" name="Line 202">
                <a:extLst>
                  <a:ext uri="{FF2B5EF4-FFF2-40B4-BE49-F238E27FC236}">
                    <a16:creationId xmlns:a16="http://schemas.microsoft.com/office/drawing/2014/main" xmlns="" id="{8D1E1C53-AE20-445F-85DB-2E4AD9913F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96238" y="3983039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52" name="Line 203">
                <a:extLst>
                  <a:ext uri="{FF2B5EF4-FFF2-40B4-BE49-F238E27FC236}">
                    <a16:creationId xmlns:a16="http://schemas.microsoft.com/office/drawing/2014/main" xmlns="" id="{DB4AC84F-38D5-4A72-92F3-58754D0344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01013" y="4090989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53" name="Line 204">
                <a:extLst>
                  <a:ext uri="{FF2B5EF4-FFF2-40B4-BE49-F238E27FC236}">
                    <a16:creationId xmlns:a16="http://schemas.microsoft.com/office/drawing/2014/main" xmlns="" id="{66F92A68-E235-446F-B4D5-08EC8E38FC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01026" y="4138614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54" name="Line 205">
                <a:extLst>
                  <a:ext uri="{FF2B5EF4-FFF2-40B4-BE49-F238E27FC236}">
                    <a16:creationId xmlns:a16="http://schemas.microsoft.com/office/drawing/2014/main" xmlns="" id="{5022EB3F-716B-4150-826F-436A9FBF9A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97863" y="4170364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55" name="Line 206">
                <a:extLst>
                  <a:ext uri="{FF2B5EF4-FFF2-40B4-BE49-F238E27FC236}">
                    <a16:creationId xmlns:a16="http://schemas.microsoft.com/office/drawing/2014/main" xmlns="" id="{1BC152E7-03BF-4FD1-ACAF-297DDA3D40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93113" y="4167189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56" name="Line 207">
                <a:extLst>
                  <a:ext uri="{FF2B5EF4-FFF2-40B4-BE49-F238E27FC236}">
                    <a16:creationId xmlns:a16="http://schemas.microsoft.com/office/drawing/2014/main" xmlns="" id="{40ECA8B9-5ED5-40F0-8E24-7D6756E183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83601" y="4186239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57" name="Line 208">
                <a:extLst>
                  <a:ext uri="{FF2B5EF4-FFF2-40B4-BE49-F238E27FC236}">
                    <a16:creationId xmlns:a16="http://schemas.microsoft.com/office/drawing/2014/main" xmlns="" id="{61938EA5-B3E6-4800-B41E-AA1BDDD9F3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72501" y="4198939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58" name="Line 209">
                <a:extLst>
                  <a:ext uri="{FF2B5EF4-FFF2-40B4-BE49-F238E27FC236}">
                    <a16:creationId xmlns:a16="http://schemas.microsoft.com/office/drawing/2014/main" xmlns="" id="{52A7727A-BC3D-459D-9F5B-097DA15EA5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59813" y="4194176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59" name="Line 210">
                <a:extLst>
                  <a:ext uri="{FF2B5EF4-FFF2-40B4-BE49-F238E27FC236}">
                    <a16:creationId xmlns:a16="http://schemas.microsoft.com/office/drawing/2014/main" xmlns="" id="{00D95128-D8BE-45B0-9375-C625BE1B73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43951" y="4214814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60" name="Line 211">
                <a:extLst>
                  <a:ext uri="{FF2B5EF4-FFF2-40B4-BE49-F238E27FC236}">
                    <a16:creationId xmlns:a16="http://schemas.microsoft.com/office/drawing/2014/main" xmlns="" id="{F32BC351-4091-4887-85ED-D3CC2B3F79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26501" y="4248151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61" name="Line 212">
                <a:extLst>
                  <a:ext uri="{FF2B5EF4-FFF2-40B4-BE49-F238E27FC236}">
                    <a16:creationId xmlns:a16="http://schemas.microsoft.com/office/drawing/2014/main" xmlns="" id="{ED374D2F-7B27-4429-89DC-B217C6A1A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05876" y="4289426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62" name="Line 213">
                <a:extLst>
                  <a:ext uri="{FF2B5EF4-FFF2-40B4-BE49-F238E27FC236}">
                    <a16:creationId xmlns:a16="http://schemas.microsoft.com/office/drawing/2014/main" xmlns="" id="{DCF4F903-89D4-4D5B-ABD3-0B104AD66F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83663" y="4333876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63" name="Line 214">
                <a:extLst>
                  <a:ext uri="{FF2B5EF4-FFF2-40B4-BE49-F238E27FC236}">
                    <a16:creationId xmlns:a16="http://schemas.microsoft.com/office/drawing/2014/main" xmlns="" id="{CD380924-9284-4EB7-A06D-71A5EE70CF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59863" y="4365626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64" name="Line 215">
                <a:extLst>
                  <a:ext uri="{FF2B5EF4-FFF2-40B4-BE49-F238E27FC236}">
                    <a16:creationId xmlns:a16="http://schemas.microsoft.com/office/drawing/2014/main" xmlns="" id="{F4A35AF5-E761-4341-9196-D52318C37E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34476" y="4383089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65" name="Line 216">
                <a:extLst>
                  <a:ext uri="{FF2B5EF4-FFF2-40B4-BE49-F238E27FC236}">
                    <a16:creationId xmlns:a16="http://schemas.microsoft.com/office/drawing/2014/main" xmlns="" id="{BA5C0F36-0C9D-4B49-95CB-602C5821DF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207501" y="4389439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66" name="Line 217">
                <a:extLst>
                  <a:ext uri="{FF2B5EF4-FFF2-40B4-BE49-F238E27FC236}">
                    <a16:creationId xmlns:a16="http://schemas.microsoft.com/office/drawing/2014/main" xmlns="" id="{0503BFE8-7472-456C-A374-B7C5F38A4D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277351" y="4352926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67" name="Line 218">
                <a:extLst>
                  <a:ext uri="{FF2B5EF4-FFF2-40B4-BE49-F238E27FC236}">
                    <a16:creationId xmlns:a16="http://schemas.microsoft.com/office/drawing/2014/main" xmlns="" id="{50F6202A-7050-4574-A743-F936E837B1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47201" y="4279901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68" name="Line 219">
                <a:extLst>
                  <a:ext uri="{FF2B5EF4-FFF2-40B4-BE49-F238E27FC236}">
                    <a16:creationId xmlns:a16="http://schemas.microsoft.com/office/drawing/2014/main" xmlns="" id="{69350EBF-8CAC-48F6-93AC-CF43A9D425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15463" y="4124326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69" name="Line 220">
                <a:extLst>
                  <a:ext uri="{FF2B5EF4-FFF2-40B4-BE49-F238E27FC236}">
                    <a16:creationId xmlns:a16="http://schemas.microsoft.com/office/drawing/2014/main" xmlns="" id="{014D3B1B-B8FE-4D80-83EC-883941FA51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82138" y="3824289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70" name="Line 221">
                <a:extLst>
                  <a:ext uri="{FF2B5EF4-FFF2-40B4-BE49-F238E27FC236}">
                    <a16:creationId xmlns:a16="http://schemas.microsoft.com/office/drawing/2014/main" xmlns="" id="{981DB061-4A14-419D-9CBC-E63BECFC7A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15126" y="2900364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71" name="Line 222">
                <a:extLst>
                  <a:ext uri="{FF2B5EF4-FFF2-40B4-BE49-F238E27FC236}">
                    <a16:creationId xmlns:a16="http://schemas.microsoft.com/office/drawing/2014/main" xmlns="" id="{965325E6-575D-4481-B265-03AB0DFE91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69113" y="3152776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72" name="Line 223">
                <a:extLst>
                  <a:ext uri="{FF2B5EF4-FFF2-40B4-BE49-F238E27FC236}">
                    <a16:creationId xmlns:a16="http://schemas.microsoft.com/office/drawing/2014/main" xmlns="" id="{5BC117F3-5B24-42C9-A816-943F1197FE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16751" y="3336926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73" name="Line 224">
                <a:extLst>
                  <a:ext uri="{FF2B5EF4-FFF2-40B4-BE49-F238E27FC236}">
                    <a16:creationId xmlns:a16="http://schemas.microsoft.com/office/drawing/2014/main" xmlns="" id="{C44FA4BE-5AB6-41E5-8498-33BB1E5FA2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58038" y="3478214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74" name="Line 225">
                <a:extLst>
                  <a:ext uri="{FF2B5EF4-FFF2-40B4-BE49-F238E27FC236}">
                    <a16:creationId xmlns:a16="http://schemas.microsoft.com/office/drawing/2014/main" xmlns="" id="{360C9597-7C0E-4218-A6BA-6D863C78D3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91388" y="3527426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75" name="Line 226">
                <a:extLst>
                  <a:ext uri="{FF2B5EF4-FFF2-40B4-BE49-F238E27FC236}">
                    <a16:creationId xmlns:a16="http://schemas.microsoft.com/office/drawing/2014/main" xmlns="" id="{C81565A7-7E0D-4BEA-AC3E-DAAED12618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19976" y="3616326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76" name="Line 227">
                <a:extLst>
                  <a:ext uri="{FF2B5EF4-FFF2-40B4-BE49-F238E27FC236}">
                    <a16:creationId xmlns:a16="http://schemas.microsoft.com/office/drawing/2014/main" xmlns="" id="{ED258469-2762-4A59-9C27-DD574BB7E4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45388" y="3757614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77" name="Line 228">
                <a:extLst>
                  <a:ext uri="{FF2B5EF4-FFF2-40B4-BE49-F238E27FC236}">
                    <a16:creationId xmlns:a16="http://schemas.microsoft.com/office/drawing/2014/main" xmlns="" id="{8FCD0951-8DCB-4513-BE6D-FCFB8CF953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64451" y="3692526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78" name="Line 229">
                <a:extLst>
                  <a:ext uri="{FF2B5EF4-FFF2-40B4-BE49-F238E27FC236}">
                    <a16:creationId xmlns:a16="http://schemas.microsoft.com/office/drawing/2014/main" xmlns="" id="{185530E5-1F1C-4C33-83BB-15428AE730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78751" y="3476626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79" name="Line 230">
                <a:extLst>
                  <a:ext uri="{FF2B5EF4-FFF2-40B4-BE49-F238E27FC236}">
                    <a16:creationId xmlns:a16="http://schemas.microsoft.com/office/drawing/2014/main" xmlns="" id="{BF21CF2F-4B99-47A5-90B2-FDB03583EF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89876" y="3489326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80" name="Line 231">
                <a:extLst>
                  <a:ext uri="{FF2B5EF4-FFF2-40B4-BE49-F238E27FC236}">
                    <a16:creationId xmlns:a16="http://schemas.microsoft.com/office/drawing/2014/main" xmlns="" id="{29F2A49D-C8E2-442F-B373-8AAEEC1477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96238" y="3695701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81" name="Line 232">
                <a:extLst>
                  <a:ext uri="{FF2B5EF4-FFF2-40B4-BE49-F238E27FC236}">
                    <a16:creationId xmlns:a16="http://schemas.microsoft.com/office/drawing/2014/main" xmlns="" id="{A726D6DC-B34A-499C-8633-A92389F328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01013" y="3824289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82" name="Line 233">
                <a:extLst>
                  <a:ext uri="{FF2B5EF4-FFF2-40B4-BE49-F238E27FC236}">
                    <a16:creationId xmlns:a16="http://schemas.microsoft.com/office/drawing/2014/main" xmlns="" id="{375A4FAA-BA90-49C4-9C63-8CAB8FBF89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01026" y="3887789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83" name="Line 234">
                <a:extLst>
                  <a:ext uri="{FF2B5EF4-FFF2-40B4-BE49-F238E27FC236}">
                    <a16:creationId xmlns:a16="http://schemas.microsoft.com/office/drawing/2014/main" xmlns="" id="{741F09E8-2025-4A39-85A1-FAA884E291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97863" y="3917951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84" name="Line 235">
                <a:extLst>
                  <a:ext uri="{FF2B5EF4-FFF2-40B4-BE49-F238E27FC236}">
                    <a16:creationId xmlns:a16="http://schemas.microsoft.com/office/drawing/2014/main" xmlns="" id="{9163794E-D3B0-4A0E-8AE9-D33BAA0CB0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93113" y="3913189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85" name="Line 236">
                <a:extLst>
                  <a:ext uri="{FF2B5EF4-FFF2-40B4-BE49-F238E27FC236}">
                    <a16:creationId xmlns:a16="http://schemas.microsoft.com/office/drawing/2014/main" xmlns="" id="{8ACA1DF4-FD20-4F50-9CDE-9C1F01F288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83601" y="3903664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86" name="Line 237">
                <a:extLst>
                  <a:ext uri="{FF2B5EF4-FFF2-40B4-BE49-F238E27FC236}">
                    <a16:creationId xmlns:a16="http://schemas.microsoft.com/office/drawing/2014/main" xmlns="" id="{E564EC9E-F12D-4F85-8488-CF9705D0C3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72501" y="3878264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87" name="Line 238">
                <a:extLst>
                  <a:ext uri="{FF2B5EF4-FFF2-40B4-BE49-F238E27FC236}">
                    <a16:creationId xmlns:a16="http://schemas.microsoft.com/office/drawing/2014/main" xmlns="" id="{8A505DF7-D59C-4684-8FA4-4C122CF172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59813" y="3879851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88" name="Line 239">
                <a:extLst>
                  <a:ext uri="{FF2B5EF4-FFF2-40B4-BE49-F238E27FC236}">
                    <a16:creationId xmlns:a16="http://schemas.microsoft.com/office/drawing/2014/main" xmlns="" id="{CFFF6F73-D81F-4445-B6A9-284E4EE38E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43951" y="3906839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89" name="Line 240">
                <a:extLst>
                  <a:ext uri="{FF2B5EF4-FFF2-40B4-BE49-F238E27FC236}">
                    <a16:creationId xmlns:a16="http://schemas.microsoft.com/office/drawing/2014/main" xmlns="" id="{689CFD10-3E5A-4C71-A0D6-F0965B607D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26501" y="3949701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90" name="Line 241">
                <a:extLst>
                  <a:ext uri="{FF2B5EF4-FFF2-40B4-BE49-F238E27FC236}">
                    <a16:creationId xmlns:a16="http://schemas.microsoft.com/office/drawing/2014/main" xmlns="" id="{90B04B0A-DEF9-43C7-B4D2-C8736AAB8F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05876" y="3995739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91" name="Line 242">
                <a:extLst>
                  <a:ext uri="{FF2B5EF4-FFF2-40B4-BE49-F238E27FC236}">
                    <a16:creationId xmlns:a16="http://schemas.microsoft.com/office/drawing/2014/main" xmlns="" id="{4FC1EED6-28D0-4214-8CF9-8504601209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83663" y="4037014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92" name="Line 243">
                <a:extLst>
                  <a:ext uri="{FF2B5EF4-FFF2-40B4-BE49-F238E27FC236}">
                    <a16:creationId xmlns:a16="http://schemas.microsoft.com/office/drawing/2014/main" xmlns="" id="{A9C34016-F40F-4134-8D02-9D42255102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59863" y="4067176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93" name="Line 244">
                <a:extLst>
                  <a:ext uri="{FF2B5EF4-FFF2-40B4-BE49-F238E27FC236}">
                    <a16:creationId xmlns:a16="http://schemas.microsoft.com/office/drawing/2014/main" xmlns="" id="{D94D7A8B-CC23-4890-9A10-630CC0574A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34476" y="4084639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94" name="Line 245">
                <a:extLst>
                  <a:ext uri="{FF2B5EF4-FFF2-40B4-BE49-F238E27FC236}">
                    <a16:creationId xmlns:a16="http://schemas.microsoft.com/office/drawing/2014/main" xmlns="" id="{2F9509DB-0235-406C-96B1-3DEDA153C9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207501" y="4081464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95" name="Line 246">
                <a:extLst>
                  <a:ext uri="{FF2B5EF4-FFF2-40B4-BE49-F238E27FC236}">
                    <a16:creationId xmlns:a16="http://schemas.microsoft.com/office/drawing/2014/main" xmlns="" id="{AA08D766-AD1D-4B18-904F-9CC318A4F9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277351" y="4027489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96" name="Line 247">
                <a:extLst>
                  <a:ext uri="{FF2B5EF4-FFF2-40B4-BE49-F238E27FC236}">
                    <a16:creationId xmlns:a16="http://schemas.microsoft.com/office/drawing/2014/main" xmlns="" id="{29D3B74D-2303-483D-A484-4A9E66F6AA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47201" y="3927476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97" name="Line 248">
                <a:extLst>
                  <a:ext uri="{FF2B5EF4-FFF2-40B4-BE49-F238E27FC236}">
                    <a16:creationId xmlns:a16="http://schemas.microsoft.com/office/drawing/2014/main" xmlns="" id="{E0074C34-831F-494F-B7C5-FA6EE558C4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15463" y="3771901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98" name="Line 249">
                <a:extLst>
                  <a:ext uri="{FF2B5EF4-FFF2-40B4-BE49-F238E27FC236}">
                    <a16:creationId xmlns:a16="http://schemas.microsoft.com/office/drawing/2014/main" xmlns="" id="{E805FF11-B7F3-4290-8F96-C41C320E8B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82138" y="3432176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899" name="Freeform 250">
                <a:extLst>
                  <a:ext uri="{FF2B5EF4-FFF2-40B4-BE49-F238E27FC236}">
                    <a16:creationId xmlns:a16="http://schemas.microsoft.com/office/drawing/2014/main" xmlns="" id="{A2571ADF-3DCE-43AC-9A8A-9BAE30B034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3701" y="3106739"/>
                <a:ext cx="2765425" cy="1128713"/>
              </a:xfrm>
              <a:custGeom>
                <a:avLst/>
                <a:gdLst>
                  <a:gd name="T0" fmla="*/ 0 w 1742"/>
                  <a:gd name="T1" fmla="*/ 0 h 711"/>
                  <a:gd name="T2" fmla="*/ 97 w 1742"/>
                  <a:gd name="T3" fmla="*/ 150 h 711"/>
                  <a:gd name="T4" fmla="*/ 189 w 1742"/>
                  <a:gd name="T5" fmla="*/ 267 h 711"/>
                  <a:gd name="T6" fmla="*/ 278 w 1742"/>
                  <a:gd name="T7" fmla="*/ 333 h 711"/>
                  <a:gd name="T8" fmla="*/ 363 w 1742"/>
                  <a:gd name="T9" fmla="*/ 361 h 711"/>
                  <a:gd name="T10" fmla="*/ 444 w 1742"/>
                  <a:gd name="T11" fmla="*/ 408 h 711"/>
                  <a:gd name="T12" fmla="*/ 522 w 1742"/>
                  <a:gd name="T13" fmla="*/ 487 h 711"/>
                  <a:gd name="T14" fmla="*/ 597 w 1742"/>
                  <a:gd name="T15" fmla="*/ 461 h 711"/>
                  <a:gd name="T16" fmla="*/ 669 w 1742"/>
                  <a:gd name="T17" fmla="*/ 352 h 711"/>
                  <a:gd name="T18" fmla="*/ 739 w 1742"/>
                  <a:gd name="T19" fmla="*/ 341 h 711"/>
                  <a:gd name="T20" fmla="*/ 807 w 1742"/>
                  <a:gd name="T21" fmla="*/ 461 h 711"/>
                  <a:gd name="T22" fmla="*/ 872 w 1742"/>
                  <a:gd name="T23" fmla="*/ 536 h 711"/>
                  <a:gd name="T24" fmla="*/ 935 w 1742"/>
                  <a:gd name="T25" fmla="*/ 571 h 711"/>
                  <a:gd name="T26" fmla="*/ 996 w 1742"/>
                  <a:gd name="T27" fmla="*/ 590 h 711"/>
                  <a:gd name="T28" fmla="*/ 1056 w 1742"/>
                  <a:gd name="T29" fmla="*/ 588 h 711"/>
                  <a:gd name="T30" fmla="*/ 1114 w 1742"/>
                  <a:gd name="T31" fmla="*/ 591 h 711"/>
                  <a:gd name="T32" fmla="*/ 1170 w 1742"/>
                  <a:gd name="T33" fmla="*/ 586 h 711"/>
                  <a:gd name="T34" fmla="*/ 1224 w 1742"/>
                  <a:gd name="T35" fmla="*/ 586 h 711"/>
                  <a:gd name="T36" fmla="*/ 1277 w 1742"/>
                  <a:gd name="T37" fmla="*/ 601 h 711"/>
                  <a:gd name="T38" fmla="*/ 1329 w 1742"/>
                  <a:gd name="T39" fmla="*/ 625 h 711"/>
                  <a:gd name="T40" fmla="*/ 1379 w 1742"/>
                  <a:gd name="T41" fmla="*/ 653 h 711"/>
                  <a:gd name="T42" fmla="*/ 1428 w 1742"/>
                  <a:gd name="T43" fmla="*/ 680 h 711"/>
                  <a:gd name="T44" fmla="*/ 1476 w 1742"/>
                  <a:gd name="T45" fmla="*/ 699 h 711"/>
                  <a:gd name="T46" fmla="*/ 1523 w 1742"/>
                  <a:gd name="T47" fmla="*/ 710 h 711"/>
                  <a:gd name="T48" fmla="*/ 1569 w 1742"/>
                  <a:gd name="T49" fmla="*/ 711 h 711"/>
                  <a:gd name="T50" fmla="*/ 1614 w 1742"/>
                  <a:gd name="T51" fmla="*/ 682 h 711"/>
                  <a:gd name="T52" fmla="*/ 1658 w 1742"/>
                  <a:gd name="T53" fmla="*/ 628 h 711"/>
                  <a:gd name="T54" fmla="*/ 1700 w 1742"/>
                  <a:gd name="T55" fmla="*/ 530 h 711"/>
                  <a:gd name="T56" fmla="*/ 1742 w 1742"/>
                  <a:gd name="T57" fmla="*/ 328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42" h="711">
                    <a:moveTo>
                      <a:pt x="0" y="0"/>
                    </a:moveTo>
                    <a:lnTo>
                      <a:pt x="97" y="150"/>
                    </a:lnTo>
                    <a:lnTo>
                      <a:pt x="189" y="267"/>
                    </a:lnTo>
                    <a:lnTo>
                      <a:pt x="278" y="333"/>
                    </a:lnTo>
                    <a:lnTo>
                      <a:pt x="363" y="361"/>
                    </a:lnTo>
                    <a:lnTo>
                      <a:pt x="444" y="408"/>
                    </a:lnTo>
                    <a:lnTo>
                      <a:pt x="522" y="487"/>
                    </a:lnTo>
                    <a:lnTo>
                      <a:pt x="597" y="461"/>
                    </a:lnTo>
                    <a:lnTo>
                      <a:pt x="669" y="352"/>
                    </a:lnTo>
                    <a:lnTo>
                      <a:pt x="739" y="341"/>
                    </a:lnTo>
                    <a:lnTo>
                      <a:pt x="807" y="461"/>
                    </a:lnTo>
                    <a:lnTo>
                      <a:pt x="872" y="536"/>
                    </a:lnTo>
                    <a:lnTo>
                      <a:pt x="935" y="571"/>
                    </a:lnTo>
                    <a:lnTo>
                      <a:pt x="996" y="590"/>
                    </a:lnTo>
                    <a:lnTo>
                      <a:pt x="1056" y="588"/>
                    </a:lnTo>
                    <a:lnTo>
                      <a:pt x="1114" y="591"/>
                    </a:lnTo>
                    <a:lnTo>
                      <a:pt x="1170" y="586"/>
                    </a:lnTo>
                    <a:lnTo>
                      <a:pt x="1224" y="586"/>
                    </a:lnTo>
                    <a:lnTo>
                      <a:pt x="1277" y="601"/>
                    </a:lnTo>
                    <a:lnTo>
                      <a:pt x="1329" y="625"/>
                    </a:lnTo>
                    <a:lnTo>
                      <a:pt x="1379" y="653"/>
                    </a:lnTo>
                    <a:lnTo>
                      <a:pt x="1428" y="680"/>
                    </a:lnTo>
                    <a:lnTo>
                      <a:pt x="1476" y="699"/>
                    </a:lnTo>
                    <a:lnTo>
                      <a:pt x="1523" y="710"/>
                    </a:lnTo>
                    <a:lnTo>
                      <a:pt x="1569" y="711"/>
                    </a:lnTo>
                    <a:lnTo>
                      <a:pt x="1614" y="682"/>
                    </a:lnTo>
                    <a:lnTo>
                      <a:pt x="1658" y="628"/>
                    </a:lnTo>
                    <a:lnTo>
                      <a:pt x="1700" y="530"/>
                    </a:lnTo>
                    <a:lnTo>
                      <a:pt x="1742" y="328"/>
                    </a:lnTo>
                  </a:path>
                </a:pathLst>
              </a:custGeom>
              <a:noFill/>
              <a:ln w="127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00" name="Freeform 251">
                <a:extLst>
                  <a:ext uri="{FF2B5EF4-FFF2-40B4-BE49-F238E27FC236}">
                    <a16:creationId xmlns:a16="http://schemas.microsoft.com/office/drawing/2014/main" xmlns="" id="{92E2DB79-3DFF-413A-A319-5382BFCA3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3701" y="2676526"/>
                <a:ext cx="2765425" cy="1666875"/>
              </a:xfrm>
              <a:custGeom>
                <a:avLst/>
                <a:gdLst>
                  <a:gd name="T0" fmla="*/ 0 w 1742"/>
                  <a:gd name="T1" fmla="*/ 0 h 1050"/>
                  <a:gd name="T2" fmla="*/ 97 w 1742"/>
                  <a:gd name="T3" fmla="*/ 107 h 1050"/>
                  <a:gd name="T4" fmla="*/ 189 w 1742"/>
                  <a:gd name="T5" fmla="*/ 210 h 1050"/>
                  <a:gd name="T6" fmla="*/ 278 w 1742"/>
                  <a:gd name="T7" fmla="*/ 323 h 1050"/>
                  <a:gd name="T8" fmla="*/ 363 w 1742"/>
                  <a:gd name="T9" fmla="*/ 391 h 1050"/>
                  <a:gd name="T10" fmla="*/ 444 w 1742"/>
                  <a:gd name="T11" fmla="*/ 438 h 1050"/>
                  <a:gd name="T12" fmla="*/ 522 w 1742"/>
                  <a:gd name="T13" fmla="*/ 513 h 1050"/>
                  <a:gd name="T14" fmla="*/ 597 w 1742"/>
                  <a:gd name="T15" fmla="*/ 588 h 1050"/>
                  <a:gd name="T16" fmla="*/ 669 w 1742"/>
                  <a:gd name="T17" fmla="*/ 671 h 1050"/>
                  <a:gd name="T18" fmla="*/ 739 w 1742"/>
                  <a:gd name="T19" fmla="*/ 761 h 1050"/>
                  <a:gd name="T20" fmla="*/ 807 w 1742"/>
                  <a:gd name="T21" fmla="*/ 830 h 1050"/>
                  <a:gd name="T22" fmla="*/ 872 w 1742"/>
                  <a:gd name="T23" fmla="*/ 875 h 1050"/>
                  <a:gd name="T24" fmla="*/ 935 w 1742"/>
                  <a:gd name="T25" fmla="*/ 902 h 1050"/>
                  <a:gd name="T26" fmla="*/ 996 w 1742"/>
                  <a:gd name="T27" fmla="*/ 931 h 1050"/>
                  <a:gd name="T28" fmla="*/ 1056 w 1742"/>
                  <a:gd name="T29" fmla="*/ 951 h 1050"/>
                  <a:gd name="T30" fmla="*/ 1114 w 1742"/>
                  <a:gd name="T31" fmla="*/ 963 h 1050"/>
                  <a:gd name="T32" fmla="*/ 1170 w 1742"/>
                  <a:gd name="T33" fmla="*/ 959 h 1050"/>
                  <a:gd name="T34" fmla="*/ 1224 w 1742"/>
                  <a:gd name="T35" fmla="*/ 957 h 1050"/>
                  <a:gd name="T36" fmla="*/ 1277 w 1742"/>
                  <a:gd name="T37" fmla="*/ 966 h 1050"/>
                  <a:gd name="T38" fmla="*/ 1329 w 1742"/>
                  <a:gd name="T39" fmla="*/ 985 h 1050"/>
                  <a:gd name="T40" fmla="*/ 1379 w 1742"/>
                  <a:gd name="T41" fmla="*/ 1007 h 1050"/>
                  <a:gd name="T42" fmla="*/ 1428 w 1742"/>
                  <a:gd name="T43" fmla="*/ 1025 h 1050"/>
                  <a:gd name="T44" fmla="*/ 1476 w 1742"/>
                  <a:gd name="T45" fmla="*/ 1040 h 1050"/>
                  <a:gd name="T46" fmla="*/ 1523 w 1742"/>
                  <a:gd name="T47" fmla="*/ 1048 h 1050"/>
                  <a:gd name="T48" fmla="*/ 1569 w 1742"/>
                  <a:gd name="T49" fmla="*/ 1050 h 1050"/>
                  <a:gd name="T50" fmla="*/ 1614 w 1742"/>
                  <a:gd name="T51" fmla="*/ 1032 h 1050"/>
                  <a:gd name="T52" fmla="*/ 1658 w 1742"/>
                  <a:gd name="T53" fmla="*/ 939 h 1050"/>
                  <a:gd name="T54" fmla="*/ 1700 w 1742"/>
                  <a:gd name="T55" fmla="*/ 732 h 1050"/>
                  <a:gd name="T56" fmla="*/ 1742 w 1742"/>
                  <a:gd name="T57" fmla="*/ 397 h 10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42" h="1050">
                    <a:moveTo>
                      <a:pt x="0" y="0"/>
                    </a:moveTo>
                    <a:lnTo>
                      <a:pt x="97" y="107"/>
                    </a:lnTo>
                    <a:lnTo>
                      <a:pt x="189" y="210"/>
                    </a:lnTo>
                    <a:lnTo>
                      <a:pt x="278" y="323"/>
                    </a:lnTo>
                    <a:lnTo>
                      <a:pt x="363" y="391"/>
                    </a:lnTo>
                    <a:lnTo>
                      <a:pt x="444" y="438"/>
                    </a:lnTo>
                    <a:lnTo>
                      <a:pt x="522" y="513"/>
                    </a:lnTo>
                    <a:lnTo>
                      <a:pt x="597" y="588"/>
                    </a:lnTo>
                    <a:lnTo>
                      <a:pt x="669" y="671"/>
                    </a:lnTo>
                    <a:lnTo>
                      <a:pt x="739" y="761"/>
                    </a:lnTo>
                    <a:lnTo>
                      <a:pt x="807" y="830"/>
                    </a:lnTo>
                    <a:lnTo>
                      <a:pt x="872" y="875"/>
                    </a:lnTo>
                    <a:lnTo>
                      <a:pt x="935" y="902"/>
                    </a:lnTo>
                    <a:lnTo>
                      <a:pt x="996" y="931"/>
                    </a:lnTo>
                    <a:lnTo>
                      <a:pt x="1056" y="951"/>
                    </a:lnTo>
                    <a:lnTo>
                      <a:pt x="1114" y="963"/>
                    </a:lnTo>
                    <a:lnTo>
                      <a:pt x="1170" y="959"/>
                    </a:lnTo>
                    <a:lnTo>
                      <a:pt x="1224" y="957"/>
                    </a:lnTo>
                    <a:lnTo>
                      <a:pt x="1277" y="966"/>
                    </a:lnTo>
                    <a:lnTo>
                      <a:pt x="1329" y="985"/>
                    </a:lnTo>
                    <a:lnTo>
                      <a:pt x="1379" y="1007"/>
                    </a:lnTo>
                    <a:lnTo>
                      <a:pt x="1428" y="1025"/>
                    </a:lnTo>
                    <a:lnTo>
                      <a:pt x="1476" y="1040"/>
                    </a:lnTo>
                    <a:lnTo>
                      <a:pt x="1523" y="1048"/>
                    </a:lnTo>
                    <a:lnTo>
                      <a:pt x="1569" y="1050"/>
                    </a:lnTo>
                    <a:lnTo>
                      <a:pt x="1614" y="1032"/>
                    </a:lnTo>
                    <a:lnTo>
                      <a:pt x="1658" y="939"/>
                    </a:lnTo>
                    <a:lnTo>
                      <a:pt x="1700" y="732"/>
                    </a:lnTo>
                    <a:lnTo>
                      <a:pt x="1742" y="397"/>
                    </a:lnTo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01" name="Line 252">
                <a:extLst>
                  <a:ext uri="{FF2B5EF4-FFF2-40B4-BE49-F238E27FC236}">
                    <a16:creationId xmlns:a16="http://schemas.microsoft.com/office/drawing/2014/main" xmlns="" id="{7A6BD25F-B5E6-4456-9D0E-0CB3257672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43701" y="2395539"/>
                <a:ext cx="0" cy="56197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02" name="Line 253">
                <a:extLst>
                  <a:ext uri="{FF2B5EF4-FFF2-40B4-BE49-F238E27FC236}">
                    <a16:creationId xmlns:a16="http://schemas.microsoft.com/office/drawing/2014/main" xmlns="" id="{F1715018-8726-4388-A354-EBEAB38549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897688" y="2608264"/>
                <a:ext cx="0" cy="47466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03" name="Line 254">
                <a:extLst>
                  <a:ext uri="{FF2B5EF4-FFF2-40B4-BE49-F238E27FC236}">
                    <a16:creationId xmlns:a16="http://schemas.microsoft.com/office/drawing/2014/main" xmlns="" id="{0E067A77-7351-4316-A1C2-27EF141052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043738" y="2798764"/>
                <a:ext cx="0" cy="42386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04" name="Line 255">
                <a:extLst>
                  <a:ext uri="{FF2B5EF4-FFF2-40B4-BE49-F238E27FC236}">
                    <a16:creationId xmlns:a16="http://schemas.microsoft.com/office/drawing/2014/main" xmlns="" id="{19AE652E-4E76-462F-B75B-3BB2923226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185026" y="2984501"/>
                <a:ext cx="0" cy="41116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05" name="Line 256">
                <a:extLst>
                  <a:ext uri="{FF2B5EF4-FFF2-40B4-BE49-F238E27FC236}">
                    <a16:creationId xmlns:a16="http://schemas.microsoft.com/office/drawing/2014/main" xmlns="" id="{334E7137-223C-4DBB-B4AA-463A0B7001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19963" y="3092451"/>
                <a:ext cx="0" cy="41116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06" name="Line 257">
                <a:extLst>
                  <a:ext uri="{FF2B5EF4-FFF2-40B4-BE49-F238E27FC236}">
                    <a16:creationId xmlns:a16="http://schemas.microsoft.com/office/drawing/2014/main" xmlns="" id="{63D83858-F936-48AC-BAA0-437D3B2730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448551" y="3176589"/>
                <a:ext cx="0" cy="39211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07" name="Line 258">
                <a:extLst>
                  <a:ext uri="{FF2B5EF4-FFF2-40B4-BE49-F238E27FC236}">
                    <a16:creationId xmlns:a16="http://schemas.microsoft.com/office/drawing/2014/main" xmlns="" id="{5289D2AC-3DAF-4EBC-960A-5516AFA02E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572376" y="3294064"/>
                <a:ext cx="0" cy="3937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08" name="Line 259">
                <a:extLst>
                  <a:ext uri="{FF2B5EF4-FFF2-40B4-BE49-F238E27FC236}">
                    <a16:creationId xmlns:a16="http://schemas.microsoft.com/office/drawing/2014/main" xmlns="" id="{E3FF9F65-15C6-4706-9A88-47D83EDA44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691438" y="3413126"/>
                <a:ext cx="0" cy="3937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09" name="Line 260">
                <a:extLst>
                  <a:ext uri="{FF2B5EF4-FFF2-40B4-BE49-F238E27FC236}">
                    <a16:creationId xmlns:a16="http://schemas.microsoft.com/office/drawing/2014/main" xmlns="" id="{8723BF49-0DB6-444B-A665-959CD40BF6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805738" y="3554414"/>
                <a:ext cx="0" cy="37306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10" name="Line 261">
                <a:extLst>
                  <a:ext uri="{FF2B5EF4-FFF2-40B4-BE49-F238E27FC236}">
                    <a16:creationId xmlns:a16="http://schemas.microsoft.com/office/drawing/2014/main" xmlns="" id="{08BD5276-7A8D-4A97-BAAB-53A973BCB3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916863" y="3705226"/>
                <a:ext cx="0" cy="35877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11" name="Line 262">
                <a:extLst>
                  <a:ext uri="{FF2B5EF4-FFF2-40B4-BE49-F238E27FC236}">
                    <a16:creationId xmlns:a16="http://schemas.microsoft.com/office/drawing/2014/main" xmlns="" id="{D00F348B-2607-42C1-9A77-66374742A0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024813" y="3803651"/>
                <a:ext cx="0" cy="3810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12" name="Line 263">
                <a:extLst>
                  <a:ext uri="{FF2B5EF4-FFF2-40B4-BE49-F238E27FC236}">
                    <a16:creationId xmlns:a16="http://schemas.microsoft.com/office/drawing/2014/main" xmlns="" id="{46BB4739-58AC-4F2C-8C5D-3A13153C9F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28001" y="3894139"/>
                <a:ext cx="0" cy="342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13" name="Line 264">
                <a:extLst>
                  <a:ext uri="{FF2B5EF4-FFF2-40B4-BE49-F238E27FC236}">
                    <a16:creationId xmlns:a16="http://schemas.microsoft.com/office/drawing/2014/main" xmlns="" id="{053075C6-4ED1-401E-A27D-4BBD097282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228013" y="3946526"/>
                <a:ext cx="0" cy="32226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14" name="Line 265">
                <a:extLst>
                  <a:ext uri="{FF2B5EF4-FFF2-40B4-BE49-F238E27FC236}">
                    <a16:creationId xmlns:a16="http://schemas.microsoft.com/office/drawing/2014/main" xmlns="" id="{2AB7A21B-8C57-4E33-9492-685CC025D0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324851" y="4002089"/>
                <a:ext cx="0" cy="30321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15" name="Line 266">
                <a:extLst>
                  <a:ext uri="{FF2B5EF4-FFF2-40B4-BE49-F238E27FC236}">
                    <a16:creationId xmlns:a16="http://schemas.microsoft.com/office/drawing/2014/main" xmlns="" id="{D468B69B-5937-4DD0-9761-94F326A9CF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420101" y="4032251"/>
                <a:ext cx="0" cy="30797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16" name="Line 267">
                <a:extLst>
                  <a:ext uri="{FF2B5EF4-FFF2-40B4-BE49-F238E27FC236}">
                    <a16:creationId xmlns:a16="http://schemas.microsoft.com/office/drawing/2014/main" xmlns="" id="{58183D4A-1281-49E7-BC64-D349600005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512176" y="4032251"/>
                <a:ext cx="0" cy="34607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17" name="Line 268">
                <a:extLst>
                  <a:ext uri="{FF2B5EF4-FFF2-40B4-BE49-F238E27FC236}">
                    <a16:creationId xmlns:a16="http://schemas.microsoft.com/office/drawing/2014/main" xmlns="" id="{3A64BB9B-968C-49E3-B355-0999B5F440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01076" y="4022726"/>
                <a:ext cx="0" cy="35083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18" name="Line 269">
                <a:extLst>
                  <a:ext uri="{FF2B5EF4-FFF2-40B4-BE49-F238E27FC236}">
                    <a16:creationId xmlns:a16="http://schemas.microsoft.com/office/drawing/2014/main" xmlns="" id="{B5B29FD2-18C8-4A81-92D3-9C91977407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86801" y="4024314"/>
                <a:ext cx="0" cy="34131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19" name="Line 270">
                <a:extLst>
                  <a:ext uri="{FF2B5EF4-FFF2-40B4-BE49-F238E27FC236}">
                    <a16:creationId xmlns:a16="http://schemas.microsoft.com/office/drawing/2014/main" xmlns="" id="{EBAACE0E-3DBA-4FEF-9837-D7B0657E82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770938" y="4037014"/>
                <a:ext cx="0" cy="34607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20" name="Line 271">
                <a:extLst>
                  <a:ext uri="{FF2B5EF4-FFF2-40B4-BE49-F238E27FC236}">
                    <a16:creationId xmlns:a16="http://schemas.microsoft.com/office/drawing/2014/main" xmlns="" id="{90FA0EC1-CD55-49F5-ABF2-A4B05774BB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53488" y="4065589"/>
                <a:ext cx="0" cy="34925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21" name="Line 272">
                <a:extLst>
                  <a:ext uri="{FF2B5EF4-FFF2-40B4-BE49-F238E27FC236}">
                    <a16:creationId xmlns:a16="http://schemas.microsoft.com/office/drawing/2014/main" xmlns="" id="{4C329797-95D0-4CAB-94DB-B65705635A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932863" y="4103689"/>
                <a:ext cx="0" cy="3429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22" name="Line 273">
                <a:extLst>
                  <a:ext uri="{FF2B5EF4-FFF2-40B4-BE49-F238E27FC236}">
                    <a16:creationId xmlns:a16="http://schemas.microsoft.com/office/drawing/2014/main" xmlns="" id="{6DBC6370-60B0-486B-A0B3-02F6AD904E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010651" y="4138614"/>
                <a:ext cx="0" cy="3317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23" name="Line 274">
                <a:extLst>
                  <a:ext uri="{FF2B5EF4-FFF2-40B4-BE49-F238E27FC236}">
                    <a16:creationId xmlns:a16="http://schemas.microsoft.com/office/drawing/2014/main" xmlns="" id="{2CC5D500-B160-4F61-8280-508B62ABD4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086851" y="4162426"/>
                <a:ext cx="0" cy="3317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24" name="Line 275">
                <a:extLst>
                  <a:ext uri="{FF2B5EF4-FFF2-40B4-BE49-F238E27FC236}">
                    <a16:creationId xmlns:a16="http://schemas.microsoft.com/office/drawing/2014/main" xmlns="" id="{3F029EA1-57C8-4E54-8AC1-85B7207157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161463" y="4175126"/>
                <a:ext cx="0" cy="3302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25" name="Line 276">
                <a:extLst>
                  <a:ext uri="{FF2B5EF4-FFF2-40B4-BE49-F238E27FC236}">
                    <a16:creationId xmlns:a16="http://schemas.microsoft.com/office/drawing/2014/main" xmlns="" id="{31D485F8-64DC-45C2-B632-1D2D067F92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234488" y="4176714"/>
                <a:ext cx="0" cy="33337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26" name="Line 277">
                <a:extLst>
                  <a:ext uri="{FF2B5EF4-FFF2-40B4-BE49-F238E27FC236}">
                    <a16:creationId xmlns:a16="http://schemas.microsoft.com/office/drawing/2014/main" xmlns="" id="{5F275B5C-B840-494C-A8C3-29AB492B04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305926" y="4138614"/>
                <a:ext cx="0" cy="35401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27" name="Line 278">
                <a:extLst>
                  <a:ext uri="{FF2B5EF4-FFF2-40B4-BE49-F238E27FC236}">
                    <a16:creationId xmlns:a16="http://schemas.microsoft.com/office/drawing/2014/main" xmlns="" id="{C7822BCC-0FF6-41B1-B846-0EE3CB9E0D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375776" y="3963989"/>
                <a:ext cx="0" cy="4064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28" name="Line 279">
                <a:extLst>
                  <a:ext uri="{FF2B5EF4-FFF2-40B4-BE49-F238E27FC236}">
                    <a16:creationId xmlns:a16="http://schemas.microsoft.com/office/drawing/2014/main" xmlns="" id="{4FEEAC97-DDF5-4433-AD2B-8FBA8A207B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442451" y="3589339"/>
                <a:ext cx="0" cy="4968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29" name="Line 280">
                <a:extLst>
                  <a:ext uri="{FF2B5EF4-FFF2-40B4-BE49-F238E27FC236}">
                    <a16:creationId xmlns:a16="http://schemas.microsoft.com/office/drawing/2014/main" xmlns="" id="{D850725A-691B-4A09-B39E-4CEFB55B8F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509126" y="3021014"/>
                <a:ext cx="0" cy="56991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30" name="Line 281">
                <a:extLst>
                  <a:ext uri="{FF2B5EF4-FFF2-40B4-BE49-F238E27FC236}">
                    <a16:creationId xmlns:a16="http://schemas.microsoft.com/office/drawing/2014/main" xmlns="" id="{DCD4E790-90F8-4E1D-9041-FFD8C8732A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15126" y="2957514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31" name="Line 282">
                <a:extLst>
                  <a:ext uri="{FF2B5EF4-FFF2-40B4-BE49-F238E27FC236}">
                    <a16:creationId xmlns:a16="http://schemas.microsoft.com/office/drawing/2014/main" xmlns="" id="{16FE2CA9-FD47-4206-9D17-3514218CCB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69113" y="3082926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32" name="Line 283">
                <a:extLst>
                  <a:ext uri="{FF2B5EF4-FFF2-40B4-BE49-F238E27FC236}">
                    <a16:creationId xmlns:a16="http://schemas.microsoft.com/office/drawing/2014/main" xmlns="" id="{661FEDBB-0E22-4239-ACCA-B875E42373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16751" y="3222626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33" name="Line 284">
                <a:extLst>
                  <a:ext uri="{FF2B5EF4-FFF2-40B4-BE49-F238E27FC236}">
                    <a16:creationId xmlns:a16="http://schemas.microsoft.com/office/drawing/2014/main" xmlns="" id="{9F74E0E7-7019-472A-AB14-C240B50786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58038" y="3395664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34" name="Line 285">
                <a:extLst>
                  <a:ext uri="{FF2B5EF4-FFF2-40B4-BE49-F238E27FC236}">
                    <a16:creationId xmlns:a16="http://schemas.microsoft.com/office/drawing/2014/main" xmlns="" id="{30637993-C4C6-4B61-8CF0-E10DBA9C63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91388" y="3503614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35" name="Line 286">
                <a:extLst>
                  <a:ext uri="{FF2B5EF4-FFF2-40B4-BE49-F238E27FC236}">
                    <a16:creationId xmlns:a16="http://schemas.microsoft.com/office/drawing/2014/main" xmlns="" id="{4994783E-F1DF-4EA1-A526-966B14A81F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19976" y="3568701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36" name="Line 287">
                <a:extLst>
                  <a:ext uri="{FF2B5EF4-FFF2-40B4-BE49-F238E27FC236}">
                    <a16:creationId xmlns:a16="http://schemas.microsoft.com/office/drawing/2014/main" xmlns="" id="{0AF3D7B9-2986-42A7-82C3-988E62A9A2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45388" y="3687764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37" name="Line 288">
                <a:extLst>
                  <a:ext uri="{FF2B5EF4-FFF2-40B4-BE49-F238E27FC236}">
                    <a16:creationId xmlns:a16="http://schemas.microsoft.com/office/drawing/2014/main" xmlns="" id="{9FF94C04-30A5-4C44-B9A1-1AEE3B9DFC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64451" y="3806826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38" name="Line 289">
                <a:extLst>
                  <a:ext uri="{FF2B5EF4-FFF2-40B4-BE49-F238E27FC236}">
                    <a16:creationId xmlns:a16="http://schemas.microsoft.com/office/drawing/2014/main" xmlns="" id="{114CAB70-6687-43BD-8A5E-A8A7DB5EE3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78751" y="3927476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39" name="Line 290">
                <a:extLst>
                  <a:ext uri="{FF2B5EF4-FFF2-40B4-BE49-F238E27FC236}">
                    <a16:creationId xmlns:a16="http://schemas.microsoft.com/office/drawing/2014/main" xmlns="" id="{6CEFE991-78E3-4476-93F1-FC9AA53D04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89876" y="4064001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40" name="Line 291">
                <a:extLst>
                  <a:ext uri="{FF2B5EF4-FFF2-40B4-BE49-F238E27FC236}">
                    <a16:creationId xmlns:a16="http://schemas.microsoft.com/office/drawing/2014/main" xmlns="" id="{7088EEC7-BA71-4605-AECF-4EB7C5BE8D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96238" y="4184651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41" name="Line 292">
                <a:extLst>
                  <a:ext uri="{FF2B5EF4-FFF2-40B4-BE49-F238E27FC236}">
                    <a16:creationId xmlns:a16="http://schemas.microsoft.com/office/drawing/2014/main" xmlns="" id="{BB10E8AB-9F9A-4B55-AA99-BF9B731C00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01013" y="4237039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42" name="Line 293">
                <a:extLst>
                  <a:ext uri="{FF2B5EF4-FFF2-40B4-BE49-F238E27FC236}">
                    <a16:creationId xmlns:a16="http://schemas.microsoft.com/office/drawing/2014/main" xmlns="" id="{8BEEF751-0227-485A-8CFF-C32B4D25A7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01026" y="4268789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43" name="Line 294">
                <a:extLst>
                  <a:ext uri="{FF2B5EF4-FFF2-40B4-BE49-F238E27FC236}">
                    <a16:creationId xmlns:a16="http://schemas.microsoft.com/office/drawing/2014/main" xmlns="" id="{002DF508-01B5-4A7E-B04A-4036EEEA78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97863" y="4305301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44" name="Line 295">
                <a:extLst>
                  <a:ext uri="{FF2B5EF4-FFF2-40B4-BE49-F238E27FC236}">
                    <a16:creationId xmlns:a16="http://schemas.microsoft.com/office/drawing/2014/main" xmlns="" id="{AE57C447-EB9C-4847-9840-750909D708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93113" y="4340226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45" name="Line 296">
                <a:extLst>
                  <a:ext uri="{FF2B5EF4-FFF2-40B4-BE49-F238E27FC236}">
                    <a16:creationId xmlns:a16="http://schemas.microsoft.com/office/drawing/2014/main" xmlns="" id="{FCCDEC02-8CB7-462F-9B67-7E3617EC69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83601" y="4378326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46" name="Line 297">
                <a:extLst>
                  <a:ext uri="{FF2B5EF4-FFF2-40B4-BE49-F238E27FC236}">
                    <a16:creationId xmlns:a16="http://schemas.microsoft.com/office/drawing/2014/main" xmlns="" id="{FD2FED7A-F971-4A45-B4AF-FA224EE53C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72501" y="4373564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47" name="Line 298">
                <a:extLst>
                  <a:ext uri="{FF2B5EF4-FFF2-40B4-BE49-F238E27FC236}">
                    <a16:creationId xmlns:a16="http://schemas.microsoft.com/office/drawing/2014/main" xmlns="" id="{2969EA89-DFDF-4DA4-8AD4-CE64AB4912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59813" y="4365626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48" name="Line 299">
                <a:extLst>
                  <a:ext uri="{FF2B5EF4-FFF2-40B4-BE49-F238E27FC236}">
                    <a16:creationId xmlns:a16="http://schemas.microsoft.com/office/drawing/2014/main" xmlns="" id="{28EB989C-CE8F-4942-9624-ED51BCFA5C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43951" y="4383089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49" name="Line 300">
                <a:extLst>
                  <a:ext uri="{FF2B5EF4-FFF2-40B4-BE49-F238E27FC236}">
                    <a16:creationId xmlns:a16="http://schemas.microsoft.com/office/drawing/2014/main" xmlns="" id="{410AD3CE-3ACD-474A-9EDA-0722EFF8DB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26501" y="4414839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50" name="Line 301">
                <a:extLst>
                  <a:ext uri="{FF2B5EF4-FFF2-40B4-BE49-F238E27FC236}">
                    <a16:creationId xmlns:a16="http://schemas.microsoft.com/office/drawing/2014/main" xmlns="" id="{F2301E13-E711-4757-895E-AC7F2E0C87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05876" y="4446589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51" name="Line 302">
                <a:extLst>
                  <a:ext uri="{FF2B5EF4-FFF2-40B4-BE49-F238E27FC236}">
                    <a16:creationId xmlns:a16="http://schemas.microsoft.com/office/drawing/2014/main" xmlns="" id="{99384600-DB66-40BD-95CD-F5BA312F28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83663" y="4470401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52" name="Line 303">
                <a:extLst>
                  <a:ext uri="{FF2B5EF4-FFF2-40B4-BE49-F238E27FC236}">
                    <a16:creationId xmlns:a16="http://schemas.microsoft.com/office/drawing/2014/main" xmlns="" id="{60CCF292-FCB4-4740-AF42-1D5A5A242D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59863" y="4494214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53" name="Line 304">
                <a:extLst>
                  <a:ext uri="{FF2B5EF4-FFF2-40B4-BE49-F238E27FC236}">
                    <a16:creationId xmlns:a16="http://schemas.microsoft.com/office/drawing/2014/main" xmlns="" id="{CB87339E-ADCD-4F76-8A20-A79A08FB45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34476" y="4505326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54" name="Line 305">
                <a:extLst>
                  <a:ext uri="{FF2B5EF4-FFF2-40B4-BE49-F238E27FC236}">
                    <a16:creationId xmlns:a16="http://schemas.microsoft.com/office/drawing/2014/main" xmlns="" id="{C61E1006-371B-4892-9989-8E257FC5C3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207501" y="4510089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55" name="Line 306">
                <a:extLst>
                  <a:ext uri="{FF2B5EF4-FFF2-40B4-BE49-F238E27FC236}">
                    <a16:creationId xmlns:a16="http://schemas.microsoft.com/office/drawing/2014/main" xmlns="" id="{5ABED546-763E-42F3-AA73-A106A501C2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277351" y="4492626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56" name="Line 307">
                <a:extLst>
                  <a:ext uri="{FF2B5EF4-FFF2-40B4-BE49-F238E27FC236}">
                    <a16:creationId xmlns:a16="http://schemas.microsoft.com/office/drawing/2014/main" xmlns="" id="{7DF62BC1-0289-4C60-87A3-9754D346EF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47201" y="4370389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57" name="Line 308">
                <a:extLst>
                  <a:ext uri="{FF2B5EF4-FFF2-40B4-BE49-F238E27FC236}">
                    <a16:creationId xmlns:a16="http://schemas.microsoft.com/office/drawing/2014/main" xmlns="" id="{F834DB4A-F47E-4191-AF27-D86CFA337B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15463" y="4086226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58" name="Line 309">
                <a:extLst>
                  <a:ext uri="{FF2B5EF4-FFF2-40B4-BE49-F238E27FC236}">
                    <a16:creationId xmlns:a16="http://schemas.microsoft.com/office/drawing/2014/main" xmlns="" id="{07783820-0DE0-47A7-8B10-46461795B2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82138" y="3590926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59" name="Line 310">
                <a:extLst>
                  <a:ext uri="{FF2B5EF4-FFF2-40B4-BE49-F238E27FC236}">
                    <a16:creationId xmlns:a16="http://schemas.microsoft.com/office/drawing/2014/main" xmlns="" id="{6CAA65F2-AD6D-4897-9162-CE05767255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15126" y="2395539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60" name="Line 311">
                <a:extLst>
                  <a:ext uri="{FF2B5EF4-FFF2-40B4-BE49-F238E27FC236}">
                    <a16:creationId xmlns:a16="http://schemas.microsoft.com/office/drawing/2014/main" xmlns="" id="{D6B776E3-BECF-46F0-8DC5-4CA32D4F7A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69113" y="2608264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61" name="Line 313">
                <a:extLst>
                  <a:ext uri="{FF2B5EF4-FFF2-40B4-BE49-F238E27FC236}">
                    <a16:creationId xmlns:a16="http://schemas.microsoft.com/office/drawing/2014/main" xmlns="" id="{5687322B-65C4-4A63-B830-59322EC5C9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16751" y="2798763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62" name="Line 314">
                <a:extLst>
                  <a:ext uri="{FF2B5EF4-FFF2-40B4-BE49-F238E27FC236}">
                    <a16:creationId xmlns:a16="http://schemas.microsoft.com/office/drawing/2014/main" xmlns="" id="{727E038E-CBB6-499F-9740-F31FC8D3B8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58038" y="2984501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63" name="Line 315">
                <a:extLst>
                  <a:ext uri="{FF2B5EF4-FFF2-40B4-BE49-F238E27FC236}">
                    <a16:creationId xmlns:a16="http://schemas.microsoft.com/office/drawing/2014/main" xmlns="" id="{4B6E02B0-9ED7-4F32-B1D6-6DC9CE4EB0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91388" y="3092451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64" name="Line 316">
                <a:extLst>
                  <a:ext uri="{FF2B5EF4-FFF2-40B4-BE49-F238E27FC236}">
                    <a16:creationId xmlns:a16="http://schemas.microsoft.com/office/drawing/2014/main" xmlns="" id="{A3E1EFD7-69B6-495B-946A-4B5BCB0B11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19976" y="3176588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65" name="Line 317">
                <a:extLst>
                  <a:ext uri="{FF2B5EF4-FFF2-40B4-BE49-F238E27FC236}">
                    <a16:creationId xmlns:a16="http://schemas.microsoft.com/office/drawing/2014/main" xmlns="" id="{C7DEA311-7ACD-46E4-ABA1-9171662E47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45388" y="3294063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66" name="Line 318">
                <a:extLst>
                  <a:ext uri="{FF2B5EF4-FFF2-40B4-BE49-F238E27FC236}">
                    <a16:creationId xmlns:a16="http://schemas.microsoft.com/office/drawing/2014/main" xmlns="" id="{523047BA-2376-460C-8663-37B8C1CF2B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64451" y="3413126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67" name="Line 319">
                <a:extLst>
                  <a:ext uri="{FF2B5EF4-FFF2-40B4-BE49-F238E27FC236}">
                    <a16:creationId xmlns:a16="http://schemas.microsoft.com/office/drawing/2014/main" xmlns="" id="{BE54E271-3CDB-4678-A835-7720436056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78751" y="3554413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68" name="Line 320">
                <a:extLst>
                  <a:ext uri="{FF2B5EF4-FFF2-40B4-BE49-F238E27FC236}">
                    <a16:creationId xmlns:a16="http://schemas.microsoft.com/office/drawing/2014/main" xmlns="" id="{056D4CF4-4C8D-4575-9F40-D4C4D028CD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89876" y="3705226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69" name="Line 321">
                <a:extLst>
                  <a:ext uri="{FF2B5EF4-FFF2-40B4-BE49-F238E27FC236}">
                    <a16:creationId xmlns:a16="http://schemas.microsoft.com/office/drawing/2014/main" xmlns="" id="{E5367ED9-605F-4291-A8BC-3A41ADE6E0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96238" y="3803651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70" name="Line 322">
                <a:extLst>
                  <a:ext uri="{FF2B5EF4-FFF2-40B4-BE49-F238E27FC236}">
                    <a16:creationId xmlns:a16="http://schemas.microsoft.com/office/drawing/2014/main" xmlns="" id="{9580F26B-F9D5-475F-AD27-73FD765262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01013" y="3894138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71" name="Line 323">
                <a:extLst>
                  <a:ext uri="{FF2B5EF4-FFF2-40B4-BE49-F238E27FC236}">
                    <a16:creationId xmlns:a16="http://schemas.microsoft.com/office/drawing/2014/main" xmlns="" id="{86902478-E934-43D6-8E05-D1E12686D5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01026" y="3946526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72" name="Line 324">
                <a:extLst>
                  <a:ext uri="{FF2B5EF4-FFF2-40B4-BE49-F238E27FC236}">
                    <a16:creationId xmlns:a16="http://schemas.microsoft.com/office/drawing/2014/main" xmlns="" id="{C4872F7E-B9AB-4C71-BF43-183A1D7FEC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97863" y="4002088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73" name="Line 325">
                <a:extLst>
                  <a:ext uri="{FF2B5EF4-FFF2-40B4-BE49-F238E27FC236}">
                    <a16:creationId xmlns:a16="http://schemas.microsoft.com/office/drawing/2014/main" xmlns="" id="{7E43CC3A-F4A1-41F1-9297-DF4B250037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93113" y="4032251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74" name="Line 326">
                <a:extLst>
                  <a:ext uri="{FF2B5EF4-FFF2-40B4-BE49-F238E27FC236}">
                    <a16:creationId xmlns:a16="http://schemas.microsoft.com/office/drawing/2014/main" xmlns="" id="{677C28B9-F52A-421C-B8BF-DF4B8E9D15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83601" y="4032251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75" name="Line 327">
                <a:extLst>
                  <a:ext uri="{FF2B5EF4-FFF2-40B4-BE49-F238E27FC236}">
                    <a16:creationId xmlns:a16="http://schemas.microsoft.com/office/drawing/2014/main" xmlns="" id="{E717CDBD-4125-4F95-A300-0F9B2BD14B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72501" y="4022726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76" name="Line 328">
                <a:extLst>
                  <a:ext uri="{FF2B5EF4-FFF2-40B4-BE49-F238E27FC236}">
                    <a16:creationId xmlns:a16="http://schemas.microsoft.com/office/drawing/2014/main" xmlns="" id="{9043DD4E-C0F4-408F-A04C-E3C0B10486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59813" y="4024313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77" name="Line 329">
                <a:extLst>
                  <a:ext uri="{FF2B5EF4-FFF2-40B4-BE49-F238E27FC236}">
                    <a16:creationId xmlns:a16="http://schemas.microsoft.com/office/drawing/2014/main" xmlns="" id="{61C0FE4B-59E1-4A0C-AA26-899AD9AB93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43951" y="4037013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78" name="Line 330">
                <a:extLst>
                  <a:ext uri="{FF2B5EF4-FFF2-40B4-BE49-F238E27FC236}">
                    <a16:creationId xmlns:a16="http://schemas.microsoft.com/office/drawing/2014/main" xmlns="" id="{EFBC22F3-026E-496C-A858-341ED87E7A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26501" y="4065588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79" name="Line 331">
                <a:extLst>
                  <a:ext uri="{FF2B5EF4-FFF2-40B4-BE49-F238E27FC236}">
                    <a16:creationId xmlns:a16="http://schemas.microsoft.com/office/drawing/2014/main" xmlns="" id="{949FC132-9255-4676-B0EF-5B9E7C4FA2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05876" y="4103688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80" name="Line 332">
                <a:extLst>
                  <a:ext uri="{FF2B5EF4-FFF2-40B4-BE49-F238E27FC236}">
                    <a16:creationId xmlns:a16="http://schemas.microsoft.com/office/drawing/2014/main" xmlns="" id="{2E6F8815-AFEE-4DA3-8979-6ECEDE92F4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83663" y="4138613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81" name="Line 333">
                <a:extLst>
                  <a:ext uri="{FF2B5EF4-FFF2-40B4-BE49-F238E27FC236}">
                    <a16:creationId xmlns:a16="http://schemas.microsoft.com/office/drawing/2014/main" xmlns="" id="{ABF945AC-E48F-464D-9868-921CED542B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59863" y="4162426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82" name="Line 334">
                <a:extLst>
                  <a:ext uri="{FF2B5EF4-FFF2-40B4-BE49-F238E27FC236}">
                    <a16:creationId xmlns:a16="http://schemas.microsoft.com/office/drawing/2014/main" xmlns="" id="{B512F69E-4F8F-4D89-93E7-680F95281B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34476" y="4175126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83" name="Line 335">
                <a:extLst>
                  <a:ext uri="{FF2B5EF4-FFF2-40B4-BE49-F238E27FC236}">
                    <a16:creationId xmlns:a16="http://schemas.microsoft.com/office/drawing/2014/main" xmlns="" id="{01DFD409-E984-4744-A974-AAE35C4A12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207501" y="4176713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84" name="Line 336">
                <a:extLst>
                  <a:ext uri="{FF2B5EF4-FFF2-40B4-BE49-F238E27FC236}">
                    <a16:creationId xmlns:a16="http://schemas.microsoft.com/office/drawing/2014/main" xmlns="" id="{74A83B32-C5A5-48C2-A0B7-7385EE3270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277351" y="4138613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85" name="Line 337">
                <a:extLst>
                  <a:ext uri="{FF2B5EF4-FFF2-40B4-BE49-F238E27FC236}">
                    <a16:creationId xmlns:a16="http://schemas.microsoft.com/office/drawing/2014/main" xmlns="" id="{110DD248-6D8E-4BEE-8354-C6296998FB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47201" y="3963988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86" name="Line 338">
                <a:extLst>
                  <a:ext uri="{FF2B5EF4-FFF2-40B4-BE49-F238E27FC236}">
                    <a16:creationId xmlns:a16="http://schemas.microsoft.com/office/drawing/2014/main" xmlns="" id="{D397FAC1-960F-4EF0-988E-16D12F7EC6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15463" y="3589338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87" name="Line 339">
                <a:extLst>
                  <a:ext uri="{FF2B5EF4-FFF2-40B4-BE49-F238E27FC236}">
                    <a16:creationId xmlns:a16="http://schemas.microsoft.com/office/drawing/2014/main" xmlns="" id="{D1C8DAD9-FC58-43D6-B0F3-1FBD1AAA8C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82138" y="3021013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88" name="Freeform 340">
                <a:extLst>
                  <a:ext uri="{FF2B5EF4-FFF2-40B4-BE49-F238E27FC236}">
                    <a16:creationId xmlns:a16="http://schemas.microsoft.com/office/drawing/2014/main" xmlns="" id="{9271C399-EE9B-4855-A8D5-FD56081D08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3701" y="2676526"/>
                <a:ext cx="2765425" cy="1666875"/>
              </a:xfrm>
              <a:custGeom>
                <a:avLst/>
                <a:gdLst>
                  <a:gd name="T0" fmla="*/ 0 w 1742"/>
                  <a:gd name="T1" fmla="*/ 0 h 1050"/>
                  <a:gd name="T2" fmla="*/ 97 w 1742"/>
                  <a:gd name="T3" fmla="*/ 107 h 1050"/>
                  <a:gd name="T4" fmla="*/ 189 w 1742"/>
                  <a:gd name="T5" fmla="*/ 210 h 1050"/>
                  <a:gd name="T6" fmla="*/ 278 w 1742"/>
                  <a:gd name="T7" fmla="*/ 323 h 1050"/>
                  <a:gd name="T8" fmla="*/ 363 w 1742"/>
                  <a:gd name="T9" fmla="*/ 391 h 1050"/>
                  <a:gd name="T10" fmla="*/ 444 w 1742"/>
                  <a:gd name="T11" fmla="*/ 438 h 1050"/>
                  <a:gd name="T12" fmla="*/ 522 w 1742"/>
                  <a:gd name="T13" fmla="*/ 513 h 1050"/>
                  <a:gd name="T14" fmla="*/ 597 w 1742"/>
                  <a:gd name="T15" fmla="*/ 588 h 1050"/>
                  <a:gd name="T16" fmla="*/ 669 w 1742"/>
                  <a:gd name="T17" fmla="*/ 671 h 1050"/>
                  <a:gd name="T18" fmla="*/ 739 w 1742"/>
                  <a:gd name="T19" fmla="*/ 761 h 1050"/>
                  <a:gd name="T20" fmla="*/ 807 w 1742"/>
                  <a:gd name="T21" fmla="*/ 830 h 1050"/>
                  <a:gd name="T22" fmla="*/ 872 w 1742"/>
                  <a:gd name="T23" fmla="*/ 875 h 1050"/>
                  <a:gd name="T24" fmla="*/ 935 w 1742"/>
                  <a:gd name="T25" fmla="*/ 902 h 1050"/>
                  <a:gd name="T26" fmla="*/ 996 w 1742"/>
                  <a:gd name="T27" fmla="*/ 931 h 1050"/>
                  <a:gd name="T28" fmla="*/ 1056 w 1742"/>
                  <a:gd name="T29" fmla="*/ 951 h 1050"/>
                  <a:gd name="T30" fmla="*/ 1114 w 1742"/>
                  <a:gd name="T31" fmla="*/ 963 h 1050"/>
                  <a:gd name="T32" fmla="*/ 1170 w 1742"/>
                  <a:gd name="T33" fmla="*/ 959 h 1050"/>
                  <a:gd name="T34" fmla="*/ 1224 w 1742"/>
                  <a:gd name="T35" fmla="*/ 957 h 1050"/>
                  <a:gd name="T36" fmla="*/ 1277 w 1742"/>
                  <a:gd name="T37" fmla="*/ 966 h 1050"/>
                  <a:gd name="T38" fmla="*/ 1329 w 1742"/>
                  <a:gd name="T39" fmla="*/ 985 h 1050"/>
                  <a:gd name="T40" fmla="*/ 1379 w 1742"/>
                  <a:gd name="T41" fmla="*/ 1007 h 1050"/>
                  <a:gd name="T42" fmla="*/ 1428 w 1742"/>
                  <a:gd name="T43" fmla="*/ 1025 h 1050"/>
                  <a:gd name="T44" fmla="*/ 1476 w 1742"/>
                  <a:gd name="T45" fmla="*/ 1040 h 1050"/>
                  <a:gd name="T46" fmla="*/ 1523 w 1742"/>
                  <a:gd name="T47" fmla="*/ 1048 h 1050"/>
                  <a:gd name="T48" fmla="*/ 1569 w 1742"/>
                  <a:gd name="T49" fmla="*/ 1050 h 1050"/>
                  <a:gd name="T50" fmla="*/ 1614 w 1742"/>
                  <a:gd name="T51" fmla="*/ 1032 h 1050"/>
                  <a:gd name="T52" fmla="*/ 1658 w 1742"/>
                  <a:gd name="T53" fmla="*/ 939 h 1050"/>
                  <a:gd name="T54" fmla="*/ 1700 w 1742"/>
                  <a:gd name="T55" fmla="*/ 732 h 1050"/>
                  <a:gd name="T56" fmla="*/ 1742 w 1742"/>
                  <a:gd name="T57" fmla="*/ 397 h 10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42" h="1050">
                    <a:moveTo>
                      <a:pt x="0" y="0"/>
                    </a:moveTo>
                    <a:lnTo>
                      <a:pt x="97" y="107"/>
                    </a:lnTo>
                    <a:lnTo>
                      <a:pt x="189" y="210"/>
                    </a:lnTo>
                    <a:lnTo>
                      <a:pt x="278" y="323"/>
                    </a:lnTo>
                    <a:lnTo>
                      <a:pt x="363" y="391"/>
                    </a:lnTo>
                    <a:lnTo>
                      <a:pt x="444" y="438"/>
                    </a:lnTo>
                    <a:lnTo>
                      <a:pt x="522" y="513"/>
                    </a:lnTo>
                    <a:lnTo>
                      <a:pt x="597" y="588"/>
                    </a:lnTo>
                    <a:lnTo>
                      <a:pt x="669" y="671"/>
                    </a:lnTo>
                    <a:lnTo>
                      <a:pt x="739" y="761"/>
                    </a:lnTo>
                    <a:lnTo>
                      <a:pt x="807" y="830"/>
                    </a:lnTo>
                    <a:lnTo>
                      <a:pt x="872" y="875"/>
                    </a:lnTo>
                    <a:lnTo>
                      <a:pt x="935" y="902"/>
                    </a:lnTo>
                    <a:lnTo>
                      <a:pt x="996" y="931"/>
                    </a:lnTo>
                    <a:lnTo>
                      <a:pt x="1056" y="951"/>
                    </a:lnTo>
                    <a:lnTo>
                      <a:pt x="1114" y="963"/>
                    </a:lnTo>
                    <a:lnTo>
                      <a:pt x="1170" y="959"/>
                    </a:lnTo>
                    <a:lnTo>
                      <a:pt x="1224" y="957"/>
                    </a:lnTo>
                    <a:lnTo>
                      <a:pt x="1277" y="966"/>
                    </a:lnTo>
                    <a:lnTo>
                      <a:pt x="1329" y="985"/>
                    </a:lnTo>
                    <a:lnTo>
                      <a:pt x="1379" y="1007"/>
                    </a:lnTo>
                    <a:lnTo>
                      <a:pt x="1428" y="1025"/>
                    </a:lnTo>
                    <a:lnTo>
                      <a:pt x="1476" y="1040"/>
                    </a:lnTo>
                    <a:lnTo>
                      <a:pt x="1523" y="1048"/>
                    </a:lnTo>
                    <a:lnTo>
                      <a:pt x="1569" y="1050"/>
                    </a:lnTo>
                    <a:lnTo>
                      <a:pt x="1614" y="1032"/>
                    </a:lnTo>
                    <a:lnTo>
                      <a:pt x="1658" y="939"/>
                    </a:lnTo>
                    <a:lnTo>
                      <a:pt x="1700" y="732"/>
                    </a:lnTo>
                    <a:lnTo>
                      <a:pt x="1742" y="397"/>
                    </a:lnTo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89" name="Freeform 341">
                <a:extLst>
                  <a:ext uri="{FF2B5EF4-FFF2-40B4-BE49-F238E27FC236}">
                    <a16:creationId xmlns:a16="http://schemas.microsoft.com/office/drawing/2014/main" xmlns="" id="{9EEAA282-1B0B-4E51-A6B1-A24302A902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3701" y="2740026"/>
                <a:ext cx="2765425" cy="1963738"/>
              </a:xfrm>
              <a:custGeom>
                <a:avLst/>
                <a:gdLst>
                  <a:gd name="T0" fmla="*/ 0 w 1742"/>
                  <a:gd name="T1" fmla="*/ 0 h 1237"/>
                  <a:gd name="T2" fmla="*/ 97 w 1742"/>
                  <a:gd name="T3" fmla="*/ 19 h 1237"/>
                  <a:gd name="T4" fmla="*/ 189 w 1742"/>
                  <a:gd name="T5" fmla="*/ 146 h 1237"/>
                  <a:gd name="T6" fmla="*/ 278 w 1742"/>
                  <a:gd name="T7" fmla="*/ 295 h 1237"/>
                  <a:gd name="T8" fmla="*/ 363 w 1742"/>
                  <a:gd name="T9" fmla="*/ 426 h 1237"/>
                  <a:gd name="T10" fmla="*/ 444 w 1742"/>
                  <a:gd name="T11" fmla="*/ 539 h 1237"/>
                  <a:gd name="T12" fmla="*/ 522 w 1742"/>
                  <a:gd name="T13" fmla="*/ 630 h 1237"/>
                  <a:gd name="T14" fmla="*/ 597 w 1742"/>
                  <a:gd name="T15" fmla="*/ 699 h 1237"/>
                  <a:gd name="T16" fmla="*/ 669 w 1742"/>
                  <a:gd name="T17" fmla="*/ 747 h 1237"/>
                  <a:gd name="T18" fmla="*/ 739 w 1742"/>
                  <a:gd name="T19" fmla="*/ 784 h 1237"/>
                  <a:gd name="T20" fmla="*/ 807 w 1742"/>
                  <a:gd name="T21" fmla="*/ 835 h 1237"/>
                  <a:gd name="T22" fmla="*/ 872 w 1742"/>
                  <a:gd name="T23" fmla="*/ 898 h 1237"/>
                  <a:gd name="T24" fmla="*/ 935 w 1742"/>
                  <a:gd name="T25" fmla="*/ 980 h 1237"/>
                  <a:gd name="T26" fmla="*/ 996 w 1742"/>
                  <a:gd name="T27" fmla="*/ 1064 h 1237"/>
                  <a:gd name="T28" fmla="*/ 1056 w 1742"/>
                  <a:gd name="T29" fmla="*/ 1129 h 1237"/>
                  <a:gd name="T30" fmla="*/ 1114 w 1742"/>
                  <a:gd name="T31" fmla="*/ 1167 h 1237"/>
                  <a:gd name="T32" fmla="*/ 1170 w 1742"/>
                  <a:gd name="T33" fmla="*/ 1177 h 1237"/>
                  <a:gd name="T34" fmla="*/ 1224 w 1742"/>
                  <a:gd name="T35" fmla="*/ 1175 h 1237"/>
                  <a:gd name="T36" fmla="*/ 1277 w 1742"/>
                  <a:gd name="T37" fmla="*/ 1170 h 1237"/>
                  <a:gd name="T38" fmla="*/ 1329 w 1742"/>
                  <a:gd name="T39" fmla="*/ 1158 h 1237"/>
                  <a:gd name="T40" fmla="*/ 1379 w 1742"/>
                  <a:gd name="T41" fmla="*/ 1142 h 1237"/>
                  <a:gd name="T42" fmla="*/ 1428 w 1742"/>
                  <a:gd name="T43" fmla="*/ 1138 h 1237"/>
                  <a:gd name="T44" fmla="*/ 1476 w 1742"/>
                  <a:gd name="T45" fmla="*/ 1145 h 1237"/>
                  <a:gd name="T46" fmla="*/ 1523 w 1742"/>
                  <a:gd name="T47" fmla="*/ 1164 h 1237"/>
                  <a:gd name="T48" fmla="*/ 1569 w 1742"/>
                  <a:gd name="T49" fmla="*/ 1190 h 1237"/>
                  <a:gd name="T50" fmla="*/ 1614 w 1742"/>
                  <a:gd name="T51" fmla="*/ 1217 h 1237"/>
                  <a:gd name="T52" fmla="*/ 1658 w 1742"/>
                  <a:gd name="T53" fmla="*/ 1237 h 1237"/>
                  <a:gd name="T54" fmla="*/ 1700 w 1742"/>
                  <a:gd name="T55" fmla="*/ 1235 h 1237"/>
                  <a:gd name="T56" fmla="*/ 1742 w 1742"/>
                  <a:gd name="T57" fmla="*/ 1204 h 1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42" h="1237">
                    <a:moveTo>
                      <a:pt x="0" y="0"/>
                    </a:moveTo>
                    <a:lnTo>
                      <a:pt x="97" y="19"/>
                    </a:lnTo>
                    <a:lnTo>
                      <a:pt x="189" y="146"/>
                    </a:lnTo>
                    <a:lnTo>
                      <a:pt x="278" y="295"/>
                    </a:lnTo>
                    <a:lnTo>
                      <a:pt x="363" y="426"/>
                    </a:lnTo>
                    <a:lnTo>
                      <a:pt x="444" y="539"/>
                    </a:lnTo>
                    <a:lnTo>
                      <a:pt x="522" y="630"/>
                    </a:lnTo>
                    <a:lnTo>
                      <a:pt x="597" y="699"/>
                    </a:lnTo>
                    <a:lnTo>
                      <a:pt x="669" y="747"/>
                    </a:lnTo>
                    <a:lnTo>
                      <a:pt x="739" y="784"/>
                    </a:lnTo>
                    <a:lnTo>
                      <a:pt x="807" y="835"/>
                    </a:lnTo>
                    <a:lnTo>
                      <a:pt x="872" y="898"/>
                    </a:lnTo>
                    <a:lnTo>
                      <a:pt x="935" y="980"/>
                    </a:lnTo>
                    <a:lnTo>
                      <a:pt x="996" y="1064"/>
                    </a:lnTo>
                    <a:lnTo>
                      <a:pt x="1056" y="1129"/>
                    </a:lnTo>
                    <a:lnTo>
                      <a:pt x="1114" y="1167"/>
                    </a:lnTo>
                    <a:lnTo>
                      <a:pt x="1170" y="1177"/>
                    </a:lnTo>
                    <a:lnTo>
                      <a:pt x="1224" y="1175"/>
                    </a:lnTo>
                    <a:lnTo>
                      <a:pt x="1277" y="1170"/>
                    </a:lnTo>
                    <a:lnTo>
                      <a:pt x="1329" y="1158"/>
                    </a:lnTo>
                    <a:lnTo>
                      <a:pt x="1379" y="1142"/>
                    </a:lnTo>
                    <a:lnTo>
                      <a:pt x="1428" y="1138"/>
                    </a:lnTo>
                    <a:lnTo>
                      <a:pt x="1476" y="1145"/>
                    </a:lnTo>
                    <a:lnTo>
                      <a:pt x="1523" y="1164"/>
                    </a:lnTo>
                    <a:lnTo>
                      <a:pt x="1569" y="1190"/>
                    </a:lnTo>
                    <a:lnTo>
                      <a:pt x="1614" y="1217"/>
                    </a:lnTo>
                    <a:lnTo>
                      <a:pt x="1658" y="1237"/>
                    </a:lnTo>
                    <a:lnTo>
                      <a:pt x="1700" y="1235"/>
                    </a:lnTo>
                    <a:lnTo>
                      <a:pt x="1742" y="1204"/>
                    </a:lnTo>
                  </a:path>
                </a:pathLst>
              </a:cu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90" name="Line 342">
                <a:extLst>
                  <a:ext uri="{FF2B5EF4-FFF2-40B4-BE49-F238E27FC236}">
                    <a16:creationId xmlns:a16="http://schemas.microsoft.com/office/drawing/2014/main" xmlns="" id="{2174DB35-B7B9-458A-86D5-EAD35E6F76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43701" y="2581276"/>
                <a:ext cx="0" cy="315913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91" name="Line 343">
                <a:extLst>
                  <a:ext uri="{FF2B5EF4-FFF2-40B4-BE49-F238E27FC236}">
                    <a16:creationId xmlns:a16="http://schemas.microsoft.com/office/drawing/2014/main" xmlns="" id="{D9775749-4C7F-4B14-A762-71568C7C8F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897688" y="2641601"/>
                <a:ext cx="0" cy="255588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92" name="Line 344">
                <a:extLst>
                  <a:ext uri="{FF2B5EF4-FFF2-40B4-BE49-F238E27FC236}">
                    <a16:creationId xmlns:a16="http://schemas.microsoft.com/office/drawing/2014/main" xmlns="" id="{E1E724D2-A98F-4DCD-BD93-9D949C3C22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043738" y="2860676"/>
                <a:ext cx="0" cy="220663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93" name="Line 345">
                <a:extLst>
                  <a:ext uri="{FF2B5EF4-FFF2-40B4-BE49-F238E27FC236}">
                    <a16:creationId xmlns:a16="http://schemas.microsoft.com/office/drawing/2014/main" xmlns="" id="{90D6D4D3-ED48-4D71-AB16-7E0F0FA38F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185026" y="3090863"/>
                <a:ext cx="0" cy="233363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94" name="Line 346">
                <a:extLst>
                  <a:ext uri="{FF2B5EF4-FFF2-40B4-BE49-F238E27FC236}">
                    <a16:creationId xmlns:a16="http://schemas.microsoft.com/office/drawing/2014/main" xmlns="" id="{BF586D71-B760-4339-9BA4-35C3174DAB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19963" y="3273426"/>
                <a:ext cx="0" cy="284163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95" name="Line 347">
                <a:extLst>
                  <a:ext uri="{FF2B5EF4-FFF2-40B4-BE49-F238E27FC236}">
                    <a16:creationId xmlns:a16="http://schemas.microsoft.com/office/drawing/2014/main" xmlns="" id="{6BA8B7C0-1AF9-40B3-95E6-ECE7A2F890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448551" y="3421063"/>
                <a:ext cx="0" cy="350838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96" name="Line 348">
                <a:extLst>
                  <a:ext uri="{FF2B5EF4-FFF2-40B4-BE49-F238E27FC236}">
                    <a16:creationId xmlns:a16="http://schemas.microsoft.com/office/drawing/2014/main" xmlns="" id="{E053723D-0550-4EC7-A42D-00636EF564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572376" y="3544888"/>
                <a:ext cx="0" cy="388938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97" name="Line 349">
                <a:extLst>
                  <a:ext uri="{FF2B5EF4-FFF2-40B4-BE49-F238E27FC236}">
                    <a16:creationId xmlns:a16="http://schemas.microsoft.com/office/drawing/2014/main" xmlns="" id="{8FF83643-AAE6-4416-92DB-7AA5E873C2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691438" y="3656013"/>
                <a:ext cx="0" cy="38735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98" name="Line 350">
                <a:extLst>
                  <a:ext uri="{FF2B5EF4-FFF2-40B4-BE49-F238E27FC236}">
                    <a16:creationId xmlns:a16="http://schemas.microsoft.com/office/drawing/2014/main" xmlns="" id="{0ADDFD82-BE3E-4C63-AE75-5F71AFC229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805738" y="3760788"/>
                <a:ext cx="0" cy="328613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999" name="Line 351">
                <a:extLst>
                  <a:ext uri="{FF2B5EF4-FFF2-40B4-BE49-F238E27FC236}">
                    <a16:creationId xmlns:a16="http://schemas.microsoft.com/office/drawing/2014/main" xmlns="" id="{9DB1E3B3-47CC-458B-BA46-1EF238ED62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916863" y="3851276"/>
                <a:ext cx="0" cy="26670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00" name="Line 352">
                <a:extLst>
                  <a:ext uri="{FF2B5EF4-FFF2-40B4-BE49-F238E27FC236}">
                    <a16:creationId xmlns:a16="http://schemas.microsoft.com/office/drawing/2014/main" xmlns="" id="{7C9661AE-1ED7-4DF5-AB8B-B1F917A3E1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024813" y="3946526"/>
                <a:ext cx="0" cy="238125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01" name="Line 353">
                <a:extLst>
                  <a:ext uri="{FF2B5EF4-FFF2-40B4-BE49-F238E27FC236}">
                    <a16:creationId xmlns:a16="http://schemas.microsoft.com/office/drawing/2014/main" xmlns="" id="{E0A1E272-C07D-45AF-A2B6-559D932C34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28001" y="4043363"/>
                <a:ext cx="0" cy="242888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02" name="Line 354">
                <a:extLst>
                  <a:ext uri="{FF2B5EF4-FFF2-40B4-BE49-F238E27FC236}">
                    <a16:creationId xmlns:a16="http://schemas.microsoft.com/office/drawing/2014/main" xmlns="" id="{5AD0AF26-556B-4115-922A-F3C553FFB6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228013" y="4162426"/>
                <a:ext cx="0" cy="26670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03" name="Line 355">
                <a:extLst>
                  <a:ext uri="{FF2B5EF4-FFF2-40B4-BE49-F238E27FC236}">
                    <a16:creationId xmlns:a16="http://schemas.microsoft.com/office/drawing/2014/main" xmlns="" id="{1E1A7129-77B1-4AE6-B676-65BAAE1874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324851" y="4278313"/>
                <a:ext cx="0" cy="301625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04" name="Line 356">
                <a:extLst>
                  <a:ext uri="{FF2B5EF4-FFF2-40B4-BE49-F238E27FC236}">
                    <a16:creationId xmlns:a16="http://schemas.microsoft.com/office/drawing/2014/main" xmlns="" id="{9E13ACF4-6A0B-4D10-B886-229D0ECB01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420101" y="4376738"/>
                <a:ext cx="0" cy="312738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05" name="Line 357">
                <a:extLst>
                  <a:ext uri="{FF2B5EF4-FFF2-40B4-BE49-F238E27FC236}">
                    <a16:creationId xmlns:a16="http://schemas.microsoft.com/office/drawing/2014/main" xmlns="" id="{943A639A-4F7D-49BC-9A0A-3CA0E59950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512176" y="4422776"/>
                <a:ext cx="0" cy="338138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06" name="Line 358">
                <a:extLst>
                  <a:ext uri="{FF2B5EF4-FFF2-40B4-BE49-F238E27FC236}">
                    <a16:creationId xmlns:a16="http://schemas.microsoft.com/office/drawing/2014/main" xmlns="" id="{372402CF-95C6-4CDF-AFB2-17E8703FBA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01076" y="4445001"/>
                <a:ext cx="0" cy="327025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07" name="Line 359">
                <a:extLst>
                  <a:ext uri="{FF2B5EF4-FFF2-40B4-BE49-F238E27FC236}">
                    <a16:creationId xmlns:a16="http://schemas.microsoft.com/office/drawing/2014/main" xmlns="" id="{72B57394-6532-4CEA-AD36-729CE12837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86801" y="4445001"/>
                <a:ext cx="0" cy="320675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08" name="Line 360">
                <a:extLst>
                  <a:ext uri="{FF2B5EF4-FFF2-40B4-BE49-F238E27FC236}">
                    <a16:creationId xmlns:a16="http://schemas.microsoft.com/office/drawing/2014/main" xmlns="" id="{5728ECBD-2B71-4935-9CE8-FC7AE376C7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770938" y="4435476"/>
                <a:ext cx="0" cy="322263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09" name="Line 361">
                <a:extLst>
                  <a:ext uri="{FF2B5EF4-FFF2-40B4-BE49-F238E27FC236}">
                    <a16:creationId xmlns:a16="http://schemas.microsoft.com/office/drawing/2014/main" xmlns="" id="{31B53E4E-4A22-4BAE-9D4C-F58AAFAA5C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53488" y="4403726"/>
                <a:ext cx="0" cy="352425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10" name="Line 362">
                <a:extLst>
                  <a:ext uri="{FF2B5EF4-FFF2-40B4-BE49-F238E27FC236}">
                    <a16:creationId xmlns:a16="http://schemas.microsoft.com/office/drawing/2014/main" xmlns="" id="{AA1AB7F7-4CD4-44AD-AE77-EB4774C556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932863" y="4344988"/>
                <a:ext cx="0" cy="414338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11" name="Line 363">
                <a:extLst>
                  <a:ext uri="{FF2B5EF4-FFF2-40B4-BE49-F238E27FC236}">
                    <a16:creationId xmlns:a16="http://schemas.microsoft.com/office/drawing/2014/main" xmlns="" id="{4B4EE878-069C-442D-A7D2-57A2EFB521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010651" y="4379913"/>
                <a:ext cx="0" cy="334963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12" name="Line 364">
                <a:extLst>
                  <a:ext uri="{FF2B5EF4-FFF2-40B4-BE49-F238E27FC236}">
                    <a16:creationId xmlns:a16="http://schemas.microsoft.com/office/drawing/2014/main" xmlns="" id="{67BAA201-E582-466D-B955-36AED6BAE2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086851" y="4389438"/>
                <a:ext cx="0" cy="33655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13" name="Line 365">
                <a:extLst>
                  <a:ext uri="{FF2B5EF4-FFF2-40B4-BE49-F238E27FC236}">
                    <a16:creationId xmlns:a16="http://schemas.microsoft.com/office/drawing/2014/main" xmlns="" id="{3F6C473C-41AA-4307-8B0C-812661AB11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161463" y="4410076"/>
                <a:ext cx="0" cy="354013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14" name="Line 366">
                <a:extLst>
                  <a:ext uri="{FF2B5EF4-FFF2-40B4-BE49-F238E27FC236}">
                    <a16:creationId xmlns:a16="http://schemas.microsoft.com/office/drawing/2014/main" xmlns="" id="{09D1BCDC-C885-4351-B757-61B4056F5E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234488" y="4452938"/>
                <a:ext cx="0" cy="34925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15" name="Line 367">
                <a:extLst>
                  <a:ext uri="{FF2B5EF4-FFF2-40B4-BE49-F238E27FC236}">
                    <a16:creationId xmlns:a16="http://schemas.microsoft.com/office/drawing/2014/main" xmlns="" id="{943886F1-1DF9-4780-BBAF-A661FE773D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305926" y="4494213"/>
                <a:ext cx="0" cy="35560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16" name="Line 368">
                <a:extLst>
                  <a:ext uri="{FF2B5EF4-FFF2-40B4-BE49-F238E27FC236}">
                    <a16:creationId xmlns:a16="http://schemas.microsoft.com/office/drawing/2014/main" xmlns="" id="{AFDF7163-DC45-4877-9F54-7E87E8A51B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375776" y="4502151"/>
                <a:ext cx="0" cy="404813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17" name="Line 369">
                <a:extLst>
                  <a:ext uri="{FF2B5EF4-FFF2-40B4-BE49-F238E27FC236}">
                    <a16:creationId xmlns:a16="http://schemas.microsoft.com/office/drawing/2014/main" xmlns="" id="{11647C55-85CB-46D7-A920-94FF46ED8B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442451" y="4532313"/>
                <a:ext cx="0" cy="33655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18" name="Line 370">
                <a:extLst>
                  <a:ext uri="{FF2B5EF4-FFF2-40B4-BE49-F238E27FC236}">
                    <a16:creationId xmlns:a16="http://schemas.microsoft.com/office/drawing/2014/main" xmlns="" id="{BC686053-A8A7-43F4-B132-02973143FC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509126" y="4502151"/>
                <a:ext cx="0" cy="300038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19" name="Line 371">
                <a:extLst>
                  <a:ext uri="{FF2B5EF4-FFF2-40B4-BE49-F238E27FC236}">
                    <a16:creationId xmlns:a16="http://schemas.microsoft.com/office/drawing/2014/main" xmlns="" id="{16080071-CD61-4018-891A-F8A9F16098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15126" y="2897188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20" name="Line 372">
                <a:extLst>
                  <a:ext uri="{FF2B5EF4-FFF2-40B4-BE49-F238E27FC236}">
                    <a16:creationId xmlns:a16="http://schemas.microsoft.com/office/drawing/2014/main" xmlns="" id="{F44615DB-F116-488F-8714-5E5F4F2125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69113" y="2897188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21" name="Line 373">
                <a:extLst>
                  <a:ext uri="{FF2B5EF4-FFF2-40B4-BE49-F238E27FC236}">
                    <a16:creationId xmlns:a16="http://schemas.microsoft.com/office/drawing/2014/main" xmlns="" id="{0ACD41BA-A688-45E5-8DED-6AA73E4DC9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16751" y="3081338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22" name="Line 374">
                <a:extLst>
                  <a:ext uri="{FF2B5EF4-FFF2-40B4-BE49-F238E27FC236}">
                    <a16:creationId xmlns:a16="http://schemas.microsoft.com/office/drawing/2014/main" xmlns="" id="{59014A2E-3762-4BA1-B895-22040B6488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58038" y="3324226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23" name="Line 375">
                <a:extLst>
                  <a:ext uri="{FF2B5EF4-FFF2-40B4-BE49-F238E27FC236}">
                    <a16:creationId xmlns:a16="http://schemas.microsoft.com/office/drawing/2014/main" xmlns="" id="{62320E12-F7AC-45C6-A60D-0C70024F24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91388" y="3557588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24" name="Line 376">
                <a:extLst>
                  <a:ext uri="{FF2B5EF4-FFF2-40B4-BE49-F238E27FC236}">
                    <a16:creationId xmlns:a16="http://schemas.microsoft.com/office/drawing/2014/main" xmlns="" id="{AAD15D3F-F68E-47B2-9AD5-A96C51404A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19976" y="3771901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25" name="Line 377">
                <a:extLst>
                  <a:ext uri="{FF2B5EF4-FFF2-40B4-BE49-F238E27FC236}">
                    <a16:creationId xmlns:a16="http://schemas.microsoft.com/office/drawing/2014/main" xmlns="" id="{3B50372D-B5AE-432A-807A-6EFB23D30F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45388" y="3933826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26" name="Line 378">
                <a:extLst>
                  <a:ext uri="{FF2B5EF4-FFF2-40B4-BE49-F238E27FC236}">
                    <a16:creationId xmlns:a16="http://schemas.microsoft.com/office/drawing/2014/main" xmlns="" id="{873E07A6-8AC3-441B-8411-33A08C5D17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64451" y="4043363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27" name="Line 379">
                <a:extLst>
                  <a:ext uri="{FF2B5EF4-FFF2-40B4-BE49-F238E27FC236}">
                    <a16:creationId xmlns:a16="http://schemas.microsoft.com/office/drawing/2014/main" xmlns="" id="{D77AC105-2245-4922-94CD-CF4777FF34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78751" y="4089401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28" name="Line 380">
                <a:extLst>
                  <a:ext uri="{FF2B5EF4-FFF2-40B4-BE49-F238E27FC236}">
                    <a16:creationId xmlns:a16="http://schemas.microsoft.com/office/drawing/2014/main" xmlns="" id="{2FEAF377-04EE-4D0B-A323-7CF042C671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89876" y="4117976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29" name="Line 381">
                <a:extLst>
                  <a:ext uri="{FF2B5EF4-FFF2-40B4-BE49-F238E27FC236}">
                    <a16:creationId xmlns:a16="http://schemas.microsoft.com/office/drawing/2014/main" xmlns="" id="{738E1913-87FA-4AF4-972E-44E8B39E18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96238" y="4184651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30" name="Line 382">
                <a:extLst>
                  <a:ext uri="{FF2B5EF4-FFF2-40B4-BE49-F238E27FC236}">
                    <a16:creationId xmlns:a16="http://schemas.microsoft.com/office/drawing/2014/main" xmlns="" id="{50D7D1F5-EFEC-47A3-99FE-37A6FEB7B2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01013" y="4286251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31" name="Line 383">
                <a:extLst>
                  <a:ext uri="{FF2B5EF4-FFF2-40B4-BE49-F238E27FC236}">
                    <a16:creationId xmlns:a16="http://schemas.microsoft.com/office/drawing/2014/main" xmlns="" id="{FFB4D953-D689-45CC-BCDD-AB08DDD078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01026" y="4429126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32" name="Line 384">
                <a:extLst>
                  <a:ext uri="{FF2B5EF4-FFF2-40B4-BE49-F238E27FC236}">
                    <a16:creationId xmlns:a16="http://schemas.microsoft.com/office/drawing/2014/main" xmlns="" id="{09669B9A-7C33-4C61-A32A-002D50F757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97863" y="4579938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33" name="Line 385">
                <a:extLst>
                  <a:ext uri="{FF2B5EF4-FFF2-40B4-BE49-F238E27FC236}">
                    <a16:creationId xmlns:a16="http://schemas.microsoft.com/office/drawing/2014/main" xmlns="" id="{145E7EB0-5FE5-49A1-8527-63DB37B6B5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93113" y="4689476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34" name="Line 386">
                <a:extLst>
                  <a:ext uri="{FF2B5EF4-FFF2-40B4-BE49-F238E27FC236}">
                    <a16:creationId xmlns:a16="http://schemas.microsoft.com/office/drawing/2014/main" xmlns="" id="{B04108F5-8163-4053-A8C0-F604EE47D7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83601" y="4760913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35" name="Line 387">
                <a:extLst>
                  <a:ext uri="{FF2B5EF4-FFF2-40B4-BE49-F238E27FC236}">
                    <a16:creationId xmlns:a16="http://schemas.microsoft.com/office/drawing/2014/main" xmlns="" id="{D70205D5-DB48-4987-8621-148435CD6E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72501" y="4772026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36" name="Line 388">
                <a:extLst>
                  <a:ext uri="{FF2B5EF4-FFF2-40B4-BE49-F238E27FC236}">
                    <a16:creationId xmlns:a16="http://schemas.microsoft.com/office/drawing/2014/main" xmlns="" id="{533150B9-C5B8-4544-8EDC-E810C14A0B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59813" y="4765676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37" name="Line 389">
                <a:extLst>
                  <a:ext uri="{FF2B5EF4-FFF2-40B4-BE49-F238E27FC236}">
                    <a16:creationId xmlns:a16="http://schemas.microsoft.com/office/drawing/2014/main" xmlns="" id="{C9F9A122-890B-47A4-B63C-9CDBEB84B8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43951" y="4757738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38" name="Line 390">
                <a:extLst>
                  <a:ext uri="{FF2B5EF4-FFF2-40B4-BE49-F238E27FC236}">
                    <a16:creationId xmlns:a16="http://schemas.microsoft.com/office/drawing/2014/main" xmlns="" id="{6DE0F931-777E-4C49-8E2C-30CA3CE086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26501" y="4756151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39" name="Line 391">
                <a:extLst>
                  <a:ext uri="{FF2B5EF4-FFF2-40B4-BE49-F238E27FC236}">
                    <a16:creationId xmlns:a16="http://schemas.microsoft.com/office/drawing/2014/main" xmlns="" id="{3F8B4CF2-54E6-4E05-B628-95FABAE20F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05876" y="4759326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40" name="Line 392">
                <a:extLst>
                  <a:ext uri="{FF2B5EF4-FFF2-40B4-BE49-F238E27FC236}">
                    <a16:creationId xmlns:a16="http://schemas.microsoft.com/office/drawing/2014/main" xmlns="" id="{B3B6B86D-F190-4EDB-BAEE-2CC158616B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83663" y="4714876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41" name="Line 393">
                <a:extLst>
                  <a:ext uri="{FF2B5EF4-FFF2-40B4-BE49-F238E27FC236}">
                    <a16:creationId xmlns:a16="http://schemas.microsoft.com/office/drawing/2014/main" xmlns="" id="{BF3EA7D0-63F5-4AB4-8B01-F489AB1FA6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59863" y="4725988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42" name="Line 394">
                <a:extLst>
                  <a:ext uri="{FF2B5EF4-FFF2-40B4-BE49-F238E27FC236}">
                    <a16:creationId xmlns:a16="http://schemas.microsoft.com/office/drawing/2014/main" xmlns="" id="{BB1F1405-4155-4B40-9E87-857249C752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34476" y="4764088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43" name="Line 395">
                <a:extLst>
                  <a:ext uri="{FF2B5EF4-FFF2-40B4-BE49-F238E27FC236}">
                    <a16:creationId xmlns:a16="http://schemas.microsoft.com/office/drawing/2014/main" xmlns="" id="{5CA10898-962C-446D-91C5-A5C422C40F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207501" y="4802188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44" name="Line 396">
                <a:extLst>
                  <a:ext uri="{FF2B5EF4-FFF2-40B4-BE49-F238E27FC236}">
                    <a16:creationId xmlns:a16="http://schemas.microsoft.com/office/drawing/2014/main" xmlns="" id="{6147818A-078B-44E7-8226-044ED10751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277351" y="4849813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45" name="Line 397">
                <a:extLst>
                  <a:ext uri="{FF2B5EF4-FFF2-40B4-BE49-F238E27FC236}">
                    <a16:creationId xmlns:a16="http://schemas.microsoft.com/office/drawing/2014/main" xmlns="" id="{D406CBD7-640E-4A27-82BF-105B63B2D4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47201" y="4906963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46" name="Line 398">
                <a:extLst>
                  <a:ext uri="{FF2B5EF4-FFF2-40B4-BE49-F238E27FC236}">
                    <a16:creationId xmlns:a16="http://schemas.microsoft.com/office/drawing/2014/main" xmlns="" id="{C7D7E64A-4F93-48B3-878A-751B488F5B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15463" y="4868863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47" name="Line 399">
                <a:extLst>
                  <a:ext uri="{FF2B5EF4-FFF2-40B4-BE49-F238E27FC236}">
                    <a16:creationId xmlns:a16="http://schemas.microsoft.com/office/drawing/2014/main" xmlns="" id="{9D4ED0A2-B391-4219-8036-29BB37036A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82138" y="4802188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48" name="Line 400">
                <a:extLst>
                  <a:ext uri="{FF2B5EF4-FFF2-40B4-BE49-F238E27FC236}">
                    <a16:creationId xmlns:a16="http://schemas.microsoft.com/office/drawing/2014/main" xmlns="" id="{A9E116F9-819E-4449-8FE3-9A19799042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15126" y="2581276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49" name="Line 401">
                <a:extLst>
                  <a:ext uri="{FF2B5EF4-FFF2-40B4-BE49-F238E27FC236}">
                    <a16:creationId xmlns:a16="http://schemas.microsoft.com/office/drawing/2014/main" xmlns="" id="{9F0E7C89-BB58-4EFC-A6DE-FEA85039F5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69113" y="2641601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50" name="Line 402">
                <a:extLst>
                  <a:ext uri="{FF2B5EF4-FFF2-40B4-BE49-F238E27FC236}">
                    <a16:creationId xmlns:a16="http://schemas.microsoft.com/office/drawing/2014/main" xmlns="" id="{1CDB0CAB-B06E-47DF-8FA8-F6FF47BF58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16751" y="2860676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51" name="Line 403">
                <a:extLst>
                  <a:ext uri="{FF2B5EF4-FFF2-40B4-BE49-F238E27FC236}">
                    <a16:creationId xmlns:a16="http://schemas.microsoft.com/office/drawing/2014/main" xmlns="" id="{36B00C4D-065C-42ED-AF3D-91B5630689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58038" y="3090863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52" name="Line 404">
                <a:extLst>
                  <a:ext uri="{FF2B5EF4-FFF2-40B4-BE49-F238E27FC236}">
                    <a16:creationId xmlns:a16="http://schemas.microsoft.com/office/drawing/2014/main" xmlns="" id="{A169F56A-D834-4943-BE5C-7CE3E3A197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91388" y="3273426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53" name="Line 405">
                <a:extLst>
                  <a:ext uri="{FF2B5EF4-FFF2-40B4-BE49-F238E27FC236}">
                    <a16:creationId xmlns:a16="http://schemas.microsoft.com/office/drawing/2014/main" xmlns="" id="{98B59CBB-A4B3-4C80-9EFD-300EC23492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19976" y="3421063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54" name="Line 406">
                <a:extLst>
                  <a:ext uri="{FF2B5EF4-FFF2-40B4-BE49-F238E27FC236}">
                    <a16:creationId xmlns:a16="http://schemas.microsoft.com/office/drawing/2014/main" xmlns="" id="{F72BE956-2EDA-45D0-991D-E3439EB180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45388" y="3544888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55" name="Line 407">
                <a:extLst>
                  <a:ext uri="{FF2B5EF4-FFF2-40B4-BE49-F238E27FC236}">
                    <a16:creationId xmlns:a16="http://schemas.microsoft.com/office/drawing/2014/main" xmlns="" id="{E69B70F2-139F-4E9C-983D-9737C28D87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64451" y="3656013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56" name="Line 408">
                <a:extLst>
                  <a:ext uri="{FF2B5EF4-FFF2-40B4-BE49-F238E27FC236}">
                    <a16:creationId xmlns:a16="http://schemas.microsoft.com/office/drawing/2014/main" xmlns="" id="{A81F5895-07B4-4CB3-A13B-1D9E80F44B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78751" y="3760788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57" name="Line 409">
                <a:extLst>
                  <a:ext uri="{FF2B5EF4-FFF2-40B4-BE49-F238E27FC236}">
                    <a16:creationId xmlns:a16="http://schemas.microsoft.com/office/drawing/2014/main" xmlns="" id="{0CF0814C-EE4D-41BD-B392-2F6B94D727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89876" y="3851276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58" name="Line 410">
                <a:extLst>
                  <a:ext uri="{FF2B5EF4-FFF2-40B4-BE49-F238E27FC236}">
                    <a16:creationId xmlns:a16="http://schemas.microsoft.com/office/drawing/2014/main" xmlns="" id="{447B7645-CB5C-4653-82E5-01A4003127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96238" y="3946526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59" name="Line 411">
                <a:extLst>
                  <a:ext uri="{FF2B5EF4-FFF2-40B4-BE49-F238E27FC236}">
                    <a16:creationId xmlns:a16="http://schemas.microsoft.com/office/drawing/2014/main" xmlns="" id="{CBBE9BB9-C7DF-4E1C-87BD-D2EEE08122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01013" y="4043363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60" name="Line 412">
                <a:extLst>
                  <a:ext uri="{FF2B5EF4-FFF2-40B4-BE49-F238E27FC236}">
                    <a16:creationId xmlns:a16="http://schemas.microsoft.com/office/drawing/2014/main" xmlns="" id="{8A81F698-618A-4B8B-9814-4FCBDB8C8E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01026" y="4162426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61" name="Line 413">
                <a:extLst>
                  <a:ext uri="{FF2B5EF4-FFF2-40B4-BE49-F238E27FC236}">
                    <a16:creationId xmlns:a16="http://schemas.microsoft.com/office/drawing/2014/main" xmlns="" id="{07FC3E06-17F3-47C5-8C7F-BE1A11EB24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97863" y="4278313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62" name="Line 414">
                <a:extLst>
                  <a:ext uri="{FF2B5EF4-FFF2-40B4-BE49-F238E27FC236}">
                    <a16:creationId xmlns:a16="http://schemas.microsoft.com/office/drawing/2014/main" xmlns="" id="{952640AD-FA15-4C97-AE70-571641B98F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93113" y="4376738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63" name="Line 415">
                <a:extLst>
                  <a:ext uri="{FF2B5EF4-FFF2-40B4-BE49-F238E27FC236}">
                    <a16:creationId xmlns:a16="http://schemas.microsoft.com/office/drawing/2014/main" xmlns="" id="{FE8F53A0-9AE0-4388-B400-BD06704D69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83601" y="4422776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64" name="Line 416">
                <a:extLst>
                  <a:ext uri="{FF2B5EF4-FFF2-40B4-BE49-F238E27FC236}">
                    <a16:creationId xmlns:a16="http://schemas.microsoft.com/office/drawing/2014/main" xmlns="" id="{C03CD2DD-24E0-4524-A2EA-6818BB4DE0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72501" y="4445001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65" name="Line 417">
                <a:extLst>
                  <a:ext uri="{FF2B5EF4-FFF2-40B4-BE49-F238E27FC236}">
                    <a16:creationId xmlns:a16="http://schemas.microsoft.com/office/drawing/2014/main" xmlns="" id="{1D9EB6AC-9F9C-4429-9883-7D1E2C2DD1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59813" y="4445001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66" name="Line 418">
                <a:extLst>
                  <a:ext uri="{FF2B5EF4-FFF2-40B4-BE49-F238E27FC236}">
                    <a16:creationId xmlns:a16="http://schemas.microsoft.com/office/drawing/2014/main" xmlns="" id="{A252E11C-3750-40E0-A3D9-6489DF13EE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43951" y="4435476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67" name="Line 419">
                <a:extLst>
                  <a:ext uri="{FF2B5EF4-FFF2-40B4-BE49-F238E27FC236}">
                    <a16:creationId xmlns:a16="http://schemas.microsoft.com/office/drawing/2014/main" xmlns="" id="{B20DC83D-CB43-4826-B647-1F5BD5007A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26501" y="4403726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68" name="Line 420">
                <a:extLst>
                  <a:ext uri="{FF2B5EF4-FFF2-40B4-BE49-F238E27FC236}">
                    <a16:creationId xmlns:a16="http://schemas.microsoft.com/office/drawing/2014/main" xmlns="" id="{39069B82-E26F-46E6-BF7B-076EE774B5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05876" y="4344988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69" name="Line 421">
                <a:extLst>
                  <a:ext uri="{FF2B5EF4-FFF2-40B4-BE49-F238E27FC236}">
                    <a16:creationId xmlns:a16="http://schemas.microsoft.com/office/drawing/2014/main" xmlns="" id="{6A506A54-B90D-4643-9ECE-2D5B705A75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83663" y="4379913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70" name="Line 422">
                <a:extLst>
                  <a:ext uri="{FF2B5EF4-FFF2-40B4-BE49-F238E27FC236}">
                    <a16:creationId xmlns:a16="http://schemas.microsoft.com/office/drawing/2014/main" xmlns="" id="{D981FF56-E22A-4E9A-B5D3-4163250E1B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59863" y="4389438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71" name="Line 423">
                <a:extLst>
                  <a:ext uri="{FF2B5EF4-FFF2-40B4-BE49-F238E27FC236}">
                    <a16:creationId xmlns:a16="http://schemas.microsoft.com/office/drawing/2014/main" xmlns="" id="{20FC2256-3CFE-4FDD-96F2-E67624849A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34476" y="4410076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72" name="Line 424">
                <a:extLst>
                  <a:ext uri="{FF2B5EF4-FFF2-40B4-BE49-F238E27FC236}">
                    <a16:creationId xmlns:a16="http://schemas.microsoft.com/office/drawing/2014/main" xmlns="" id="{1B05EDB7-2E2D-452F-A133-03F3B4E7C8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207501" y="4452938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73" name="Line 425">
                <a:extLst>
                  <a:ext uri="{FF2B5EF4-FFF2-40B4-BE49-F238E27FC236}">
                    <a16:creationId xmlns:a16="http://schemas.microsoft.com/office/drawing/2014/main" xmlns="" id="{59D8BEE0-4165-4661-AB22-E8BFC755C7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277351" y="4494213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74" name="Line 426">
                <a:extLst>
                  <a:ext uri="{FF2B5EF4-FFF2-40B4-BE49-F238E27FC236}">
                    <a16:creationId xmlns:a16="http://schemas.microsoft.com/office/drawing/2014/main" xmlns="" id="{3C16A5ED-35F4-43B0-AB37-0FE677C6A1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47201" y="4502151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75" name="Line 427">
                <a:extLst>
                  <a:ext uri="{FF2B5EF4-FFF2-40B4-BE49-F238E27FC236}">
                    <a16:creationId xmlns:a16="http://schemas.microsoft.com/office/drawing/2014/main" xmlns="" id="{1E364C4B-75DC-4FEE-BAC8-0B4BC21765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15463" y="4532313"/>
                <a:ext cx="55563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76" name="Line 428">
                <a:extLst>
                  <a:ext uri="{FF2B5EF4-FFF2-40B4-BE49-F238E27FC236}">
                    <a16:creationId xmlns:a16="http://schemas.microsoft.com/office/drawing/2014/main" xmlns="" id="{34A3A945-CBBB-4990-B7E7-F8AB2BDC6E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82138" y="4502151"/>
                <a:ext cx="53975" cy="0"/>
              </a:xfrm>
              <a:prstGeom prst="line">
                <a:avLst/>
              </a:pr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77" name="Freeform 429">
                <a:extLst>
                  <a:ext uri="{FF2B5EF4-FFF2-40B4-BE49-F238E27FC236}">
                    <a16:creationId xmlns:a16="http://schemas.microsoft.com/office/drawing/2014/main" xmlns="" id="{88BA6C76-7983-47EE-AD5E-E618D93666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3701" y="2740026"/>
                <a:ext cx="2765425" cy="1963738"/>
              </a:xfrm>
              <a:custGeom>
                <a:avLst/>
                <a:gdLst>
                  <a:gd name="T0" fmla="*/ 0 w 1742"/>
                  <a:gd name="T1" fmla="*/ 0 h 1237"/>
                  <a:gd name="T2" fmla="*/ 97 w 1742"/>
                  <a:gd name="T3" fmla="*/ 19 h 1237"/>
                  <a:gd name="T4" fmla="*/ 189 w 1742"/>
                  <a:gd name="T5" fmla="*/ 146 h 1237"/>
                  <a:gd name="T6" fmla="*/ 278 w 1742"/>
                  <a:gd name="T7" fmla="*/ 295 h 1237"/>
                  <a:gd name="T8" fmla="*/ 363 w 1742"/>
                  <a:gd name="T9" fmla="*/ 426 h 1237"/>
                  <a:gd name="T10" fmla="*/ 444 w 1742"/>
                  <a:gd name="T11" fmla="*/ 539 h 1237"/>
                  <a:gd name="T12" fmla="*/ 522 w 1742"/>
                  <a:gd name="T13" fmla="*/ 630 h 1237"/>
                  <a:gd name="T14" fmla="*/ 597 w 1742"/>
                  <a:gd name="T15" fmla="*/ 699 h 1237"/>
                  <a:gd name="T16" fmla="*/ 669 w 1742"/>
                  <a:gd name="T17" fmla="*/ 747 h 1237"/>
                  <a:gd name="T18" fmla="*/ 739 w 1742"/>
                  <a:gd name="T19" fmla="*/ 784 h 1237"/>
                  <a:gd name="T20" fmla="*/ 807 w 1742"/>
                  <a:gd name="T21" fmla="*/ 835 h 1237"/>
                  <a:gd name="T22" fmla="*/ 872 w 1742"/>
                  <a:gd name="T23" fmla="*/ 898 h 1237"/>
                  <a:gd name="T24" fmla="*/ 935 w 1742"/>
                  <a:gd name="T25" fmla="*/ 980 h 1237"/>
                  <a:gd name="T26" fmla="*/ 996 w 1742"/>
                  <a:gd name="T27" fmla="*/ 1064 h 1237"/>
                  <a:gd name="T28" fmla="*/ 1056 w 1742"/>
                  <a:gd name="T29" fmla="*/ 1129 h 1237"/>
                  <a:gd name="T30" fmla="*/ 1114 w 1742"/>
                  <a:gd name="T31" fmla="*/ 1167 h 1237"/>
                  <a:gd name="T32" fmla="*/ 1170 w 1742"/>
                  <a:gd name="T33" fmla="*/ 1177 h 1237"/>
                  <a:gd name="T34" fmla="*/ 1224 w 1742"/>
                  <a:gd name="T35" fmla="*/ 1175 h 1237"/>
                  <a:gd name="T36" fmla="*/ 1277 w 1742"/>
                  <a:gd name="T37" fmla="*/ 1170 h 1237"/>
                  <a:gd name="T38" fmla="*/ 1329 w 1742"/>
                  <a:gd name="T39" fmla="*/ 1158 h 1237"/>
                  <a:gd name="T40" fmla="*/ 1379 w 1742"/>
                  <a:gd name="T41" fmla="*/ 1142 h 1237"/>
                  <a:gd name="T42" fmla="*/ 1428 w 1742"/>
                  <a:gd name="T43" fmla="*/ 1138 h 1237"/>
                  <a:gd name="T44" fmla="*/ 1476 w 1742"/>
                  <a:gd name="T45" fmla="*/ 1145 h 1237"/>
                  <a:gd name="T46" fmla="*/ 1523 w 1742"/>
                  <a:gd name="T47" fmla="*/ 1164 h 1237"/>
                  <a:gd name="T48" fmla="*/ 1569 w 1742"/>
                  <a:gd name="T49" fmla="*/ 1190 h 1237"/>
                  <a:gd name="T50" fmla="*/ 1614 w 1742"/>
                  <a:gd name="T51" fmla="*/ 1217 h 1237"/>
                  <a:gd name="T52" fmla="*/ 1658 w 1742"/>
                  <a:gd name="T53" fmla="*/ 1237 h 1237"/>
                  <a:gd name="T54" fmla="*/ 1700 w 1742"/>
                  <a:gd name="T55" fmla="*/ 1235 h 1237"/>
                  <a:gd name="T56" fmla="*/ 1742 w 1742"/>
                  <a:gd name="T57" fmla="*/ 1204 h 1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42" h="1237">
                    <a:moveTo>
                      <a:pt x="0" y="0"/>
                    </a:moveTo>
                    <a:lnTo>
                      <a:pt x="97" y="19"/>
                    </a:lnTo>
                    <a:lnTo>
                      <a:pt x="189" y="146"/>
                    </a:lnTo>
                    <a:lnTo>
                      <a:pt x="278" y="295"/>
                    </a:lnTo>
                    <a:lnTo>
                      <a:pt x="363" y="426"/>
                    </a:lnTo>
                    <a:lnTo>
                      <a:pt x="444" y="539"/>
                    </a:lnTo>
                    <a:lnTo>
                      <a:pt x="522" y="630"/>
                    </a:lnTo>
                    <a:lnTo>
                      <a:pt x="597" y="699"/>
                    </a:lnTo>
                    <a:lnTo>
                      <a:pt x="669" y="747"/>
                    </a:lnTo>
                    <a:lnTo>
                      <a:pt x="739" y="784"/>
                    </a:lnTo>
                    <a:lnTo>
                      <a:pt x="807" y="835"/>
                    </a:lnTo>
                    <a:lnTo>
                      <a:pt x="872" y="898"/>
                    </a:lnTo>
                    <a:lnTo>
                      <a:pt x="935" y="980"/>
                    </a:lnTo>
                    <a:lnTo>
                      <a:pt x="996" y="1064"/>
                    </a:lnTo>
                    <a:lnTo>
                      <a:pt x="1056" y="1129"/>
                    </a:lnTo>
                    <a:lnTo>
                      <a:pt x="1114" y="1167"/>
                    </a:lnTo>
                    <a:lnTo>
                      <a:pt x="1170" y="1177"/>
                    </a:lnTo>
                    <a:lnTo>
                      <a:pt x="1224" y="1175"/>
                    </a:lnTo>
                    <a:lnTo>
                      <a:pt x="1277" y="1170"/>
                    </a:lnTo>
                    <a:lnTo>
                      <a:pt x="1329" y="1158"/>
                    </a:lnTo>
                    <a:lnTo>
                      <a:pt x="1379" y="1142"/>
                    </a:lnTo>
                    <a:lnTo>
                      <a:pt x="1428" y="1138"/>
                    </a:lnTo>
                    <a:lnTo>
                      <a:pt x="1476" y="1145"/>
                    </a:lnTo>
                    <a:lnTo>
                      <a:pt x="1523" y="1164"/>
                    </a:lnTo>
                    <a:lnTo>
                      <a:pt x="1569" y="1190"/>
                    </a:lnTo>
                    <a:lnTo>
                      <a:pt x="1614" y="1217"/>
                    </a:lnTo>
                    <a:lnTo>
                      <a:pt x="1658" y="1237"/>
                    </a:lnTo>
                    <a:lnTo>
                      <a:pt x="1700" y="1235"/>
                    </a:lnTo>
                    <a:lnTo>
                      <a:pt x="1742" y="1204"/>
                    </a:lnTo>
                  </a:path>
                </a:pathLst>
              </a:custGeom>
              <a:noFill/>
              <a:ln w="127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1078" name="TextBox 1077">
                <a:extLst>
                  <a:ext uri="{FF2B5EF4-FFF2-40B4-BE49-F238E27FC236}">
                    <a16:creationId xmlns:a16="http://schemas.microsoft.com/office/drawing/2014/main" xmlns="" id="{02E04FBA-766B-40AC-8C82-1978E74DBE59}"/>
                  </a:ext>
                </a:extLst>
              </p:cNvPr>
              <p:cNvSpPr txBox="1"/>
              <p:nvPr/>
            </p:nvSpPr>
            <p:spPr>
              <a:xfrm>
                <a:off x="5778910" y="5234111"/>
                <a:ext cx="5036772" cy="7181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788" dirty="0"/>
                  <a:t> 16.4    20.</a:t>
                </a:r>
                <a:r>
                  <a:rPr lang="en-US" altLang="zh-CN" sz="788" dirty="0"/>
                  <a:t>1 </a:t>
                </a:r>
                <a:r>
                  <a:rPr lang="en-GB" sz="788" dirty="0"/>
                  <a:t>  24.5    29.9    36.</a:t>
                </a:r>
                <a:r>
                  <a:rPr lang="en-US" altLang="zh-CN" sz="788" dirty="0"/>
                  <a:t>6 </a:t>
                </a:r>
                <a:r>
                  <a:rPr lang="en-GB" sz="788" dirty="0"/>
                  <a:t>  44.</a:t>
                </a:r>
                <a:r>
                  <a:rPr lang="en-US" altLang="zh-CN" sz="788" dirty="0"/>
                  <a:t>7</a:t>
                </a:r>
                <a:r>
                  <a:rPr lang="en-GB" sz="788" dirty="0"/>
                  <a:t>   54.</a:t>
                </a:r>
                <a:r>
                  <a:rPr lang="en-US" altLang="zh-CN" sz="788" dirty="0"/>
                  <a:t>6</a:t>
                </a:r>
                <a:endParaRPr lang="en-GB" sz="788" dirty="0"/>
              </a:p>
            </p:txBody>
          </p:sp>
        </p:grpSp>
        <p:sp>
          <p:nvSpPr>
            <p:cNvPr id="645" name="TextBox 644">
              <a:extLst>
                <a:ext uri="{FF2B5EF4-FFF2-40B4-BE49-F238E27FC236}">
                  <a16:creationId xmlns:a16="http://schemas.microsoft.com/office/drawing/2014/main" xmlns="" id="{C8658756-8A4B-4BA1-BF9E-74FA17E6FA07}"/>
                </a:ext>
              </a:extLst>
            </p:cNvPr>
            <p:cNvSpPr txBox="1"/>
            <p:nvPr/>
          </p:nvSpPr>
          <p:spPr>
            <a:xfrm rot="16200000">
              <a:off x="-194100" y="5728182"/>
              <a:ext cx="195186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/>
                <a:t> Power  </a:t>
              </a:r>
              <a:r>
                <a:rPr lang="en-GB" sz="900" dirty="0" err="1"/>
                <a:t>a.u</a:t>
              </a:r>
              <a:r>
                <a:rPr lang="en-GB" sz="900" dirty="0"/>
                <a:t>.  (20-48 Hz)</a:t>
              </a:r>
            </a:p>
          </p:txBody>
        </p:sp>
        <p:sp>
          <p:nvSpPr>
            <p:cNvPr id="646" name="TextBox 645">
              <a:extLst>
                <a:ext uri="{FF2B5EF4-FFF2-40B4-BE49-F238E27FC236}">
                  <a16:creationId xmlns:a16="http://schemas.microsoft.com/office/drawing/2014/main" xmlns="" id="{267069A0-C76C-4B83-A4ED-A8749AFC534D}"/>
                </a:ext>
              </a:extLst>
            </p:cNvPr>
            <p:cNvSpPr txBox="1"/>
            <p:nvPr/>
          </p:nvSpPr>
          <p:spPr>
            <a:xfrm rot="16200000">
              <a:off x="-197139" y="3861754"/>
              <a:ext cx="195186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/>
                <a:t> Power  </a:t>
              </a:r>
              <a:r>
                <a:rPr lang="en-GB" sz="900" dirty="0" err="1"/>
                <a:t>a.u</a:t>
              </a:r>
              <a:r>
                <a:rPr lang="en-GB" sz="900" dirty="0"/>
                <a:t>.  (2-6 Hz)</a:t>
              </a:r>
            </a:p>
          </p:txBody>
        </p:sp>
        <p:grpSp>
          <p:nvGrpSpPr>
            <p:cNvPr id="647" name="Group 646">
              <a:extLst>
                <a:ext uri="{FF2B5EF4-FFF2-40B4-BE49-F238E27FC236}">
                  <a16:creationId xmlns:a16="http://schemas.microsoft.com/office/drawing/2014/main" xmlns="" id="{CC97BFF5-C4CB-46CB-A228-8BBA10DDE46D}"/>
                </a:ext>
              </a:extLst>
            </p:cNvPr>
            <p:cNvGrpSpPr/>
            <p:nvPr/>
          </p:nvGrpSpPr>
          <p:grpSpPr>
            <a:xfrm>
              <a:off x="1113794" y="5375189"/>
              <a:ext cx="1143096" cy="1347770"/>
              <a:chOff x="1377683" y="5149017"/>
              <a:chExt cx="1501778" cy="1771650"/>
            </a:xfrm>
          </p:grpSpPr>
          <p:pic>
            <p:nvPicPr>
              <p:cNvPr id="761" name="Picture 760">
                <a:extLst>
                  <a:ext uri="{FF2B5EF4-FFF2-40B4-BE49-F238E27FC236}">
                    <a16:creationId xmlns:a16="http://schemas.microsoft.com/office/drawing/2014/main" xmlns="" id="{669B726F-11D3-45F4-B255-A4B6CDBAA7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grayscl/>
              </a:blip>
              <a:srcRect t="12156" r="56640" b="49965"/>
              <a:stretch/>
            </p:blipFill>
            <p:spPr>
              <a:xfrm>
                <a:off x="1377683" y="5149017"/>
                <a:ext cx="1501778" cy="1771650"/>
              </a:xfrm>
              <a:prstGeom prst="rect">
                <a:avLst/>
              </a:prstGeom>
            </p:spPr>
          </p:pic>
          <p:grpSp>
            <p:nvGrpSpPr>
              <p:cNvPr id="762" name="Group 761">
                <a:extLst>
                  <a:ext uri="{FF2B5EF4-FFF2-40B4-BE49-F238E27FC236}">
                    <a16:creationId xmlns:a16="http://schemas.microsoft.com/office/drawing/2014/main" xmlns="" id="{11BB63C4-E4AC-40A4-BBA7-70EAE2A7D905}"/>
                  </a:ext>
                </a:extLst>
              </p:cNvPr>
              <p:cNvGrpSpPr/>
              <p:nvPr/>
            </p:nvGrpSpPr>
            <p:grpSpPr>
              <a:xfrm>
                <a:off x="1421178" y="5299478"/>
                <a:ext cx="1396875" cy="1524569"/>
                <a:chOff x="7939917" y="666061"/>
                <a:chExt cx="4360863" cy="4398963"/>
              </a:xfrm>
            </p:grpSpPr>
            <p:sp>
              <p:nvSpPr>
                <p:cNvPr id="763" name="Freeform 6">
                  <a:extLst>
                    <a:ext uri="{FF2B5EF4-FFF2-40B4-BE49-F238E27FC236}">
                      <a16:creationId xmlns:a16="http://schemas.microsoft.com/office/drawing/2014/main" xmlns="" id="{B961CEC9-B111-45EC-ADA9-15394007C0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00405" y="3045724"/>
                  <a:ext cx="101600" cy="96838"/>
                </a:xfrm>
                <a:custGeom>
                  <a:avLst/>
                  <a:gdLst>
                    <a:gd name="T0" fmla="*/ 64 w 64"/>
                    <a:gd name="T1" fmla="*/ 30 h 61"/>
                    <a:gd name="T2" fmla="*/ 58 w 64"/>
                    <a:gd name="T3" fmla="*/ 12 h 61"/>
                    <a:gd name="T4" fmla="*/ 42 w 64"/>
                    <a:gd name="T5" fmla="*/ 0 h 61"/>
                    <a:gd name="T6" fmla="*/ 22 w 64"/>
                    <a:gd name="T7" fmla="*/ 0 h 61"/>
                    <a:gd name="T8" fmla="*/ 6 w 64"/>
                    <a:gd name="T9" fmla="*/ 12 h 61"/>
                    <a:gd name="T10" fmla="*/ 0 w 64"/>
                    <a:gd name="T11" fmla="*/ 30 h 61"/>
                    <a:gd name="T12" fmla="*/ 6 w 64"/>
                    <a:gd name="T13" fmla="*/ 49 h 61"/>
                    <a:gd name="T14" fmla="*/ 22 w 64"/>
                    <a:gd name="T15" fmla="*/ 61 h 61"/>
                    <a:gd name="T16" fmla="*/ 42 w 64"/>
                    <a:gd name="T17" fmla="*/ 61 h 61"/>
                    <a:gd name="T18" fmla="*/ 58 w 64"/>
                    <a:gd name="T19" fmla="*/ 49 h 61"/>
                    <a:gd name="T20" fmla="*/ 64 w 64"/>
                    <a:gd name="T21" fmla="*/ 3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1">
                      <a:moveTo>
                        <a:pt x="64" y="30"/>
                      </a:moveTo>
                      <a:lnTo>
                        <a:pt x="58" y="12"/>
                      </a:lnTo>
                      <a:lnTo>
                        <a:pt x="42" y="0"/>
                      </a:lnTo>
                      <a:lnTo>
                        <a:pt x="22" y="0"/>
                      </a:lnTo>
                      <a:lnTo>
                        <a:pt x="6" y="12"/>
                      </a:lnTo>
                      <a:lnTo>
                        <a:pt x="0" y="30"/>
                      </a:lnTo>
                      <a:lnTo>
                        <a:pt x="6" y="49"/>
                      </a:lnTo>
                      <a:lnTo>
                        <a:pt x="22" y="61"/>
                      </a:lnTo>
                      <a:lnTo>
                        <a:pt x="42" y="61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64" name="Freeform 7">
                  <a:extLst>
                    <a:ext uri="{FF2B5EF4-FFF2-40B4-BE49-F238E27FC236}">
                      <a16:creationId xmlns:a16="http://schemas.microsoft.com/office/drawing/2014/main" xmlns="" id="{F344DC06-033E-4792-B11C-7DBCF18315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38692" y="3071124"/>
                  <a:ext cx="101600" cy="96838"/>
                </a:xfrm>
                <a:custGeom>
                  <a:avLst/>
                  <a:gdLst>
                    <a:gd name="T0" fmla="*/ 64 w 64"/>
                    <a:gd name="T1" fmla="*/ 30 h 61"/>
                    <a:gd name="T2" fmla="*/ 58 w 64"/>
                    <a:gd name="T3" fmla="*/ 12 h 61"/>
                    <a:gd name="T4" fmla="*/ 42 w 64"/>
                    <a:gd name="T5" fmla="*/ 0 h 61"/>
                    <a:gd name="T6" fmla="*/ 23 w 64"/>
                    <a:gd name="T7" fmla="*/ 0 h 61"/>
                    <a:gd name="T8" fmla="*/ 7 w 64"/>
                    <a:gd name="T9" fmla="*/ 12 h 61"/>
                    <a:gd name="T10" fmla="*/ 0 w 64"/>
                    <a:gd name="T11" fmla="*/ 30 h 61"/>
                    <a:gd name="T12" fmla="*/ 7 w 64"/>
                    <a:gd name="T13" fmla="*/ 49 h 61"/>
                    <a:gd name="T14" fmla="*/ 23 w 64"/>
                    <a:gd name="T15" fmla="*/ 61 h 61"/>
                    <a:gd name="T16" fmla="*/ 42 w 64"/>
                    <a:gd name="T17" fmla="*/ 61 h 61"/>
                    <a:gd name="T18" fmla="*/ 58 w 64"/>
                    <a:gd name="T19" fmla="*/ 49 h 61"/>
                    <a:gd name="T20" fmla="*/ 64 w 64"/>
                    <a:gd name="T21" fmla="*/ 3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1">
                      <a:moveTo>
                        <a:pt x="64" y="30"/>
                      </a:moveTo>
                      <a:lnTo>
                        <a:pt x="58" y="12"/>
                      </a:lnTo>
                      <a:lnTo>
                        <a:pt x="42" y="0"/>
                      </a:lnTo>
                      <a:lnTo>
                        <a:pt x="23" y="0"/>
                      </a:lnTo>
                      <a:lnTo>
                        <a:pt x="7" y="12"/>
                      </a:lnTo>
                      <a:lnTo>
                        <a:pt x="0" y="30"/>
                      </a:lnTo>
                      <a:lnTo>
                        <a:pt x="7" y="49"/>
                      </a:lnTo>
                      <a:lnTo>
                        <a:pt x="23" y="61"/>
                      </a:lnTo>
                      <a:lnTo>
                        <a:pt x="42" y="61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65" name="Freeform 8">
                  <a:extLst>
                    <a:ext uri="{FF2B5EF4-FFF2-40B4-BE49-F238E27FC236}">
                      <a16:creationId xmlns:a16="http://schemas.microsoft.com/office/drawing/2014/main" xmlns="" id="{37EE4ABA-92D8-45DC-9B27-2FEABAB7A0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51292" y="3007624"/>
                  <a:ext cx="101600" cy="96838"/>
                </a:xfrm>
                <a:custGeom>
                  <a:avLst/>
                  <a:gdLst>
                    <a:gd name="T0" fmla="*/ 64 w 64"/>
                    <a:gd name="T1" fmla="*/ 30 h 61"/>
                    <a:gd name="T2" fmla="*/ 58 w 64"/>
                    <a:gd name="T3" fmla="*/ 12 h 61"/>
                    <a:gd name="T4" fmla="*/ 42 w 64"/>
                    <a:gd name="T5" fmla="*/ 0 h 61"/>
                    <a:gd name="T6" fmla="*/ 22 w 64"/>
                    <a:gd name="T7" fmla="*/ 0 h 61"/>
                    <a:gd name="T8" fmla="*/ 6 w 64"/>
                    <a:gd name="T9" fmla="*/ 12 h 61"/>
                    <a:gd name="T10" fmla="*/ 0 w 64"/>
                    <a:gd name="T11" fmla="*/ 30 h 61"/>
                    <a:gd name="T12" fmla="*/ 6 w 64"/>
                    <a:gd name="T13" fmla="*/ 49 h 61"/>
                    <a:gd name="T14" fmla="*/ 22 w 64"/>
                    <a:gd name="T15" fmla="*/ 61 h 61"/>
                    <a:gd name="T16" fmla="*/ 42 w 64"/>
                    <a:gd name="T17" fmla="*/ 61 h 61"/>
                    <a:gd name="T18" fmla="*/ 58 w 64"/>
                    <a:gd name="T19" fmla="*/ 49 h 61"/>
                    <a:gd name="T20" fmla="*/ 64 w 64"/>
                    <a:gd name="T21" fmla="*/ 3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1">
                      <a:moveTo>
                        <a:pt x="64" y="30"/>
                      </a:moveTo>
                      <a:lnTo>
                        <a:pt x="58" y="12"/>
                      </a:lnTo>
                      <a:lnTo>
                        <a:pt x="42" y="0"/>
                      </a:lnTo>
                      <a:lnTo>
                        <a:pt x="22" y="0"/>
                      </a:lnTo>
                      <a:lnTo>
                        <a:pt x="6" y="12"/>
                      </a:lnTo>
                      <a:lnTo>
                        <a:pt x="0" y="30"/>
                      </a:lnTo>
                      <a:lnTo>
                        <a:pt x="6" y="49"/>
                      </a:lnTo>
                      <a:lnTo>
                        <a:pt x="22" y="61"/>
                      </a:lnTo>
                      <a:lnTo>
                        <a:pt x="42" y="61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66" name="Freeform 9">
                  <a:extLst>
                    <a:ext uri="{FF2B5EF4-FFF2-40B4-BE49-F238E27FC236}">
                      <a16:creationId xmlns:a16="http://schemas.microsoft.com/office/drawing/2014/main" xmlns="" id="{EBBEC840-C852-422A-B7F2-95F64F6A30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89305" y="1848749"/>
                  <a:ext cx="101600" cy="96838"/>
                </a:xfrm>
                <a:custGeom>
                  <a:avLst/>
                  <a:gdLst>
                    <a:gd name="T0" fmla="*/ 64 w 64"/>
                    <a:gd name="T1" fmla="*/ 30 h 61"/>
                    <a:gd name="T2" fmla="*/ 58 w 64"/>
                    <a:gd name="T3" fmla="*/ 12 h 61"/>
                    <a:gd name="T4" fmla="*/ 42 w 64"/>
                    <a:gd name="T5" fmla="*/ 0 h 61"/>
                    <a:gd name="T6" fmla="*/ 23 w 64"/>
                    <a:gd name="T7" fmla="*/ 0 h 61"/>
                    <a:gd name="T8" fmla="*/ 7 w 64"/>
                    <a:gd name="T9" fmla="*/ 12 h 61"/>
                    <a:gd name="T10" fmla="*/ 0 w 64"/>
                    <a:gd name="T11" fmla="*/ 30 h 61"/>
                    <a:gd name="T12" fmla="*/ 7 w 64"/>
                    <a:gd name="T13" fmla="*/ 49 h 61"/>
                    <a:gd name="T14" fmla="*/ 23 w 64"/>
                    <a:gd name="T15" fmla="*/ 61 h 61"/>
                    <a:gd name="T16" fmla="*/ 42 w 64"/>
                    <a:gd name="T17" fmla="*/ 61 h 61"/>
                    <a:gd name="T18" fmla="*/ 58 w 64"/>
                    <a:gd name="T19" fmla="*/ 49 h 61"/>
                    <a:gd name="T20" fmla="*/ 64 w 64"/>
                    <a:gd name="T21" fmla="*/ 3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1">
                      <a:moveTo>
                        <a:pt x="64" y="30"/>
                      </a:moveTo>
                      <a:lnTo>
                        <a:pt x="58" y="12"/>
                      </a:lnTo>
                      <a:lnTo>
                        <a:pt x="42" y="0"/>
                      </a:lnTo>
                      <a:lnTo>
                        <a:pt x="23" y="0"/>
                      </a:lnTo>
                      <a:lnTo>
                        <a:pt x="7" y="12"/>
                      </a:lnTo>
                      <a:lnTo>
                        <a:pt x="0" y="30"/>
                      </a:lnTo>
                      <a:lnTo>
                        <a:pt x="7" y="49"/>
                      </a:lnTo>
                      <a:lnTo>
                        <a:pt x="23" y="61"/>
                      </a:lnTo>
                      <a:lnTo>
                        <a:pt x="42" y="61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67" name="Freeform 10">
                  <a:extLst>
                    <a:ext uri="{FF2B5EF4-FFF2-40B4-BE49-F238E27FC236}">
                      <a16:creationId xmlns:a16="http://schemas.microsoft.com/office/drawing/2014/main" xmlns="" id="{B102543A-3BAA-47F0-8D0B-FE006330E1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49792" y="1823349"/>
                  <a:ext cx="101600" cy="96838"/>
                </a:xfrm>
                <a:custGeom>
                  <a:avLst/>
                  <a:gdLst>
                    <a:gd name="T0" fmla="*/ 64 w 64"/>
                    <a:gd name="T1" fmla="*/ 30 h 61"/>
                    <a:gd name="T2" fmla="*/ 58 w 64"/>
                    <a:gd name="T3" fmla="*/ 12 h 61"/>
                    <a:gd name="T4" fmla="*/ 42 w 64"/>
                    <a:gd name="T5" fmla="*/ 0 h 61"/>
                    <a:gd name="T6" fmla="*/ 23 w 64"/>
                    <a:gd name="T7" fmla="*/ 0 h 61"/>
                    <a:gd name="T8" fmla="*/ 7 w 64"/>
                    <a:gd name="T9" fmla="*/ 12 h 61"/>
                    <a:gd name="T10" fmla="*/ 0 w 64"/>
                    <a:gd name="T11" fmla="*/ 30 h 61"/>
                    <a:gd name="T12" fmla="*/ 7 w 64"/>
                    <a:gd name="T13" fmla="*/ 49 h 61"/>
                    <a:gd name="T14" fmla="*/ 23 w 64"/>
                    <a:gd name="T15" fmla="*/ 61 h 61"/>
                    <a:gd name="T16" fmla="*/ 42 w 64"/>
                    <a:gd name="T17" fmla="*/ 61 h 61"/>
                    <a:gd name="T18" fmla="*/ 58 w 64"/>
                    <a:gd name="T19" fmla="*/ 49 h 61"/>
                    <a:gd name="T20" fmla="*/ 64 w 64"/>
                    <a:gd name="T21" fmla="*/ 3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1">
                      <a:moveTo>
                        <a:pt x="64" y="30"/>
                      </a:moveTo>
                      <a:lnTo>
                        <a:pt x="58" y="12"/>
                      </a:lnTo>
                      <a:lnTo>
                        <a:pt x="42" y="0"/>
                      </a:lnTo>
                      <a:lnTo>
                        <a:pt x="23" y="0"/>
                      </a:lnTo>
                      <a:lnTo>
                        <a:pt x="7" y="12"/>
                      </a:lnTo>
                      <a:lnTo>
                        <a:pt x="0" y="30"/>
                      </a:lnTo>
                      <a:lnTo>
                        <a:pt x="7" y="49"/>
                      </a:lnTo>
                      <a:lnTo>
                        <a:pt x="23" y="61"/>
                      </a:lnTo>
                      <a:lnTo>
                        <a:pt x="42" y="61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68" name="Freeform 11">
                  <a:extLst>
                    <a:ext uri="{FF2B5EF4-FFF2-40B4-BE49-F238E27FC236}">
                      <a16:creationId xmlns:a16="http://schemas.microsoft.com/office/drawing/2014/main" xmlns="" id="{BB2B0230-B467-4BC6-AC5F-B5EE137605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63817" y="1531249"/>
                  <a:ext cx="103188" cy="95250"/>
                </a:xfrm>
                <a:custGeom>
                  <a:avLst/>
                  <a:gdLst>
                    <a:gd name="T0" fmla="*/ 65 w 65"/>
                    <a:gd name="T1" fmla="*/ 30 h 60"/>
                    <a:gd name="T2" fmla="*/ 59 w 65"/>
                    <a:gd name="T3" fmla="*/ 11 h 60"/>
                    <a:gd name="T4" fmla="*/ 42 w 65"/>
                    <a:gd name="T5" fmla="*/ 0 h 60"/>
                    <a:gd name="T6" fmla="*/ 23 w 65"/>
                    <a:gd name="T7" fmla="*/ 0 h 60"/>
                    <a:gd name="T8" fmla="*/ 7 w 65"/>
                    <a:gd name="T9" fmla="*/ 11 h 60"/>
                    <a:gd name="T10" fmla="*/ 0 w 65"/>
                    <a:gd name="T11" fmla="*/ 30 h 60"/>
                    <a:gd name="T12" fmla="*/ 7 w 65"/>
                    <a:gd name="T13" fmla="*/ 49 h 60"/>
                    <a:gd name="T14" fmla="*/ 23 w 65"/>
                    <a:gd name="T15" fmla="*/ 60 h 60"/>
                    <a:gd name="T16" fmla="*/ 42 w 65"/>
                    <a:gd name="T17" fmla="*/ 60 h 60"/>
                    <a:gd name="T18" fmla="*/ 59 w 65"/>
                    <a:gd name="T19" fmla="*/ 49 h 60"/>
                    <a:gd name="T20" fmla="*/ 65 w 65"/>
                    <a:gd name="T21" fmla="*/ 3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5" h="60">
                      <a:moveTo>
                        <a:pt x="65" y="30"/>
                      </a:moveTo>
                      <a:lnTo>
                        <a:pt x="59" y="11"/>
                      </a:lnTo>
                      <a:lnTo>
                        <a:pt x="42" y="0"/>
                      </a:lnTo>
                      <a:lnTo>
                        <a:pt x="23" y="0"/>
                      </a:lnTo>
                      <a:lnTo>
                        <a:pt x="7" y="11"/>
                      </a:lnTo>
                      <a:lnTo>
                        <a:pt x="0" y="30"/>
                      </a:lnTo>
                      <a:lnTo>
                        <a:pt x="7" y="49"/>
                      </a:lnTo>
                      <a:lnTo>
                        <a:pt x="23" y="60"/>
                      </a:lnTo>
                      <a:lnTo>
                        <a:pt x="42" y="60"/>
                      </a:lnTo>
                      <a:lnTo>
                        <a:pt x="59" y="49"/>
                      </a:lnTo>
                      <a:lnTo>
                        <a:pt x="65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69" name="Freeform 12">
                  <a:extLst>
                    <a:ext uri="{FF2B5EF4-FFF2-40B4-BE49-F238E27FC236}">
                      <a16:creationId xmlns:a16="http://schemas.microsoft.com/office/drawing/2014/main" xmlns="" id="{912A0BA5-AD8D-438A-8F2D-A179C155B2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62580" y="1518549"/>
                  <a:ext cx="101600" cy="95250"/>
                </a:xfrm>
                <a:custGeom>
                  <a:avLst/>
                  <a:gdLst>
                    <a:gd name="T0" fmla="*/ 64 w 64"/>
                    <a:gd name="T1" fmla="*/ 30 h 60"/>
                    <a:gd name="T2" fmla="*/ 58 w 64"/>
                    <a:gd name="T3" fmla="*/ 11 h 60"/>
                    <a:gd name="T4" fmla="*/ 42 w 64"/>
                    <a:gd name="T5" fmla="*/ 0 h 60"/>
                    <a:gd name="T6" fmla="*/ 22 w 64"/>
                    <a:gd name="T7" fmla="*/ 0 h 60"/>
                    <a:gd name="T8" fmla="*/ 6 w 64"/>
                    <a:gd name="T9" fmla="*/ 11 h 60"/>
                    <a:gd name="T10" fmla="*/ 0 w 64"/>
                    <a:gd name="T11" fmla="*/ 30 h 60"/>
                    <a:gd name="T12" fmla="*/ 6 w 64"/>
                    <a:gd name="T13" fmla="*/ 49 h 60"/>
                    <a:gd name="T14" fmla="*/ 22 w 64"/>
                    <a:gd name="T15" fmla="*/ 60 h 60"/>
                    <a:gd name="T16" fmla="*/ 42 w 64"/>
                    <a:gd name="T17" fmla="*/ 60 h 60"/>
                    <a:gd name="T18" fmla="*/ 58 w 64"/>
                    <a:gd name="T19" fmla="*/ 49 h 60"/>
                    <a:gd name="T20" fmla="*/ 64 w 64"/>
                    <a:gd name="T21" fmla="*/ 3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0">
                      <a:moveTo>
                        <a:pt x="64" y="30"/>
                      </a:moveTo>
                      <a:lnTo>
                        <a:pt x="58" y="11"/>
                      </a:lnTo>
                      <a:lnTo>
                        <a:pt x="42" y="0"/>
                      </a:lnTo>
                      <a:lnTo>
                        <a:pt x="22" y="0"/>
                      </a:lnTo>
                      <a:lnTo>
                        <a:pt x="6" y="11"/>
                      </a:lnTo>
                      <a:lnTo>
                        <a:pt x="0" y="30"/>
                      </a:lnTo>
                      <a:lnTo>
                        <a:pt x="6" y="49"/>
                      </a:lnTo>
                      <a:lnTo>
                        <a:pt x="22" y="60"/>
                      </a:lnTo>
                      <a:lnTo>
                        <a:pt x="42" y="60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70" name="Freeform 13">
                  <a:extLst>
                    <a:ext uri="{FF2B5EF4-FFF2-40B4-BE49-F238E27FC236}">
                      <a16:creationId xmlns:a16="http://schemas.microsoft.com/office/drawing/2014/main" xmlns="" id="{822826DA-F70D-4B16-A6C4-56D72F3551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51292" y="1950349"/>
                  <a:ext cx="101600" cy="96838"/>
                </a:xfrm>
                <a:custGeom>
                  <a:avLst/>
                  <a:gdLst>
                    <a:gd name="T0" fmla="*/ 64 w 64"/>
                    <a:gd name="T1" fmla="*/ 31 h 61"/>
                    <a:gd name="T2" fmla="*/ 58 w 64"/>
                    <a:gd name="T3" fmla="*/ 12 h 61"/>
                    <a:gd name="T4" fmla="*/ 42 w 64"/>
                    <a:gd name="T5" fmla="*/ 0 h 61"/>
                    <a:gd name="T6" fmla="*/ 22 w 64"/>
                    <a:gd name="T7" fmla="*/ 0 h 61"/>
                    <a:gd name="T8" fmla="*/ 6 w 64"/>
                    <a:gd name="T9" fmla="*/ 12 h 61"/>
                    <a:gd name="T10" fmla="*/ 0 w 64"/>
                    <a:gd name="T11" fmla="*/ 31 h 61"/>
                    <a:gd name="T12" fmla="*/ 6 w 64"/>
                    <a:gd name="T13" fmla="*/ 50 h 61"/>
                    <a:gd name="T14" fmla="*/ 22 w 64"/>
                    <a:gd name="T15" fmla="*/ 61 h 61"/>
                    <a:gd name="T16" fmla="*/ 42 w 64"/>
                    <a:gd name="T17" fmla="*/ 61 h 61"/>
                    <a:gd name="T18" fmla="*/ 58 w 64"/>
                    <a:gd name="T19" fmla="*/ 50 h 61"/>
                    <a:gd name="T20" fmla="*/ 64 w 64"/>
                    <a:gd name="T21" fmla="*/ 3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1">
                      <a:moveTo>
                        <a:pt x="64" y="31"/>
                      </a:moveTo>
                      <a:lnTo>
                        <a:pt x="58" y="12"/>
                      </a:lnTo>
                      <a:lnTo>
                        <a:pt x="42" y="0"/>
                      </a:lnTo>
                      <a:lnTo>
                        <a:pt x="22" y="0"/>
                      </a:lnTo>
                      <a:lnTo>
                        <a:pt x="6" y="12"/>
                      </a:lnTo>
                      <a:lnTo>
                        <a:pt x="0" y="31"/>
                      </a:lnTo>
                      <a:lnTo>
                        <a:pt x="6" y="50"/>
                      </a:lnTo>
                      <a:lnTo>
                        <a:pt x="22" y="61"/>
                      </a:lnTo>
                      <a:lnTo>
                        <a:pt x="42" y="61"/>
                      </a:lnTo>
                      <a:lnTo>
                        <a:pt x="58" y="50"/>
                      </a:lnTo>
                      <a:lnTo>
                        <a:pt x="64" y="31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71" name="Freeform 14">
                  <a:extLst>
                    <a:ext uri="{FF2B5EF4-FFF2-40B4-BE49-F238E27FC236}">
                      <a16:creationId xmlns:a16="http://schemas.microsoft.com/office/drawing/2014/main" xmlns="" id="{E2AF7CBC-5517-4145-A42E-06DD91ADDE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41705" y="704161"/>
                  <a:ext cx="101600" cy="95250"/>
                </a:xfrm>
                <a:custGeom>
                  <a:avLst/>
                  <a:gdLst>
                    <a:gd name="T0" fmla="*/ 64 w 64"/>
                    <a:gd name="T1" fmla="*/ 30 h 60"/>
                    <a:gd name="T2" fmla="*/ 58 w 64"/>
                    <a:gd name="T3" fmla="*/ 11 h 60"/>
                    <a:gd name="T4" fmla="*/ 42 w 64"/>
                    <a:gd name="T5" fmla="*/ 0 h 60"/>
                    <a:gd name="T6" fmla="*/ 23 w 64"/>
                    <a:gd name="T7" fmla="*/ 0 h 60"/>
                    <a:gd name="T8" fmla="*/ 7 w 64"/>
                    <a:gd name="T9" fmla="*/ 11 h 60"/>
                    <a:gd name="T10" fmla="*/ 0 w 64"/>
                    <a:gd name="T11" fmla="*/ 30 h 60"/>
                    <a:gd name="T12" fmla="*/ 7 w 64"/>
                    <a:gd name="T13" fmla="*/ 49 h 60"/>
                    <a:gd name="T14" fmla="*/ 23 w 64"/>
                    <a:gd name="T15" fmla="*/ 60 h 60"/>
                    <a:gd name="T16" fmla="*/ 42 w 64"/>
                    <a:gd name="T17" fmla="*/ 60 h 60"/>
                    <a:gd name="T18" fmla="*/ 58 w 64"/>
                    <a:gd name="T19" fmla="*/ 49 h 60"/>
                    <a:gd name="T20" fmla="*/ 64 w 64"/>
                    <a:gd name="T21" fmla="*/ 3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0">
                      <a:moveTo>
                        <a:pt x="64" y="30"/>
                      </a:moveTo>
                      <a:lnTo>
                        <a:pt x="58" y="11"/>
                      </a:lnTo>
                      <a:lnTo>
                        <a:pt x="42" y="0"/>
                      </a:lnTo>
                      <a:lnTo>
                        <a:pt x="23" y="0"/>
                      </a:lnTo>
                      <a:lnTo>
                        <a:pt x="7" y="11"/>
                      </a:lnTo>
                      <a:lnTo>
                        <a:pt x="0" y="30"/>
                      </a:lnTo>
                      <a:lnTo>
                        <a:pt x="7" y="49"/>
                      </a:lnTo>
                      <a:lnTo>
                        <a:pt x="23" y="60"/>
                      </a:lnTo>
                      <a:lnTo>
                        <a:pt x="42" y="60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72" name="Freeform 15">
                  <a:extLst>
                    <a:ext uri="{FF2B5EF4-FFF2-40B4-BE49-F238E27FC236}">
                      <a16:creationId xmlns:a16="http://schemas.microsoft.com/office/drawing/2014/main" xmlns="" id="{927DDB22-B925-447B-BDB0-4C2DC1C7EF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6592" y="678761"/>
                  <a:ext cx="101600" cy="95250"/>
                </a:xfrm>
                <a:custGeom>
                  <a:avLst/>
                  <a:gdLst>
                    <a:gd name="T0" fmla="*/ 64 w 64"/>
                    <a:gd name="T1" fmla="*/ 30 h 60"/>
                    <a:gd name="T2" fmla="*/ 58 w 64"/>
                    <a:gd name="T3" fmla="*/ 11 h 60"/>
                    <a:gd name="T4" fmla="*/ 42 w 64"/>
                    <a:gd name="T5" fmla="*/ 0 h 60"/>
                    <a:gd name="T6" fmla="*/ 23 w 64"/>
                    <a:gd name="T7" fmla="*/ 0 h 60"/>
                    <a:gd name="T8" fmla="*/ 7 w 64"/>
                    <a:gd name="T9" fmla="*/ 11 h 60"/>
                    <a:gd name="T10" fmla="*/ 0 w 64"/>
                    <a:gd name="T11" fmla="*/ 30 h 60"/>
                    <a:gd name="T12" fmla="*/ 7 w 64"/>
                    <a:gd name="T13" fmla="*/ 49 h 60"/>
                    <a:gd name="T14" fmla="*/ 23 w 64"/>
                    <a:gd name="T15" fmla="*/ 60 h 60"/>
                    <a:gd name="T16" fmla="*/ 42 w 64"/>
                    <a:gd name="T17" fmla="*/ 60 h 60"/>
                    <a:gd name="T18" fmla="*/ 58 w 64"/>
                    <a:gd name="T19" fmla="*/ 49 h 60"/>
                    <a:gd name="T20" fmla="*/ 64 w 64"/>
                    <a:gd name="T21" fmla="*/ 3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0">
                      <a:moveTo>
                        <a:pt x="64" y="30"/>
                      </a:moveTo>
                      <a:lnTo>
                        <a:pt x="58" y="11"/>
                      </a:lnTo>
                      <a:lnTo>
                        <a:pt x="42" y="0"/>
                      </a:lnTo>
                      <a:lnTo>
                        <a:pt x="23" y="0"/>
                      </a:lnTo>
                      <a:lnTo>
                        <a:pt x="7" y="11"/>
                      </a:lnTo>
                      <a:lnTo>
                        <a:pt x="0" y="30"/>
                      </a:lnTo>
                      <a:lnTo>
                        <a:pt x="7" y="49"/>
                      </a:lnTo>
                      <a:lnTo>
                        <a:pt x="23" y="60"/>
                      </a:lnTo>
                      <a:lnTo>
                        <a:pt x="42" y="60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73" name="Freeform 16">
                  <a:extLst>
                    <a:ext uri="{FF2B5EF4-FFF2-40B4-BE49-F238E27FC236}">
                      <a16:creationId xmlns:a16="http://schemas.microsoft.com/office/drawing/2014/main" xmlns="" id="{EC73AAD3-536A-4EE7-8EFD-18C19AA47D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38592" y="666061"/>
                  <a:ext cx="101600" cy="95250"/>
                </a:xfrm>
                <a:custGeom>
                  <a:avLst/>
                  <a:gdLst>
                    <a:gd name="T0" fmla="*/ 64 w 64"/>
                    <a:gd name="T1" fmla="*/ 30 h 60"/>
                    <a:gd name="T2" fmla="*/ 58 w 64"/>
                    <a:gd name="T3" fmla="*/ 11 h 60"/>
                    <a:gd name="T4" fmla="*/ 42 w 64"/>
                    <a:gd name="T5" fmla="*/ 0 h 60"/>
                    <a:gd name="T6" fmla="*/ 22 w 64"/>
                    <a:gd name="T7" fmla="*/ 0 h 60"/>
                    <a:gd name="T8" fmla="*/ 6 w 64"/>
                    <a:gd name="T9" fmla="*/ 11 h 60"/>
                    <a:gd name="T10" fmla="*/ 0 w 64"/>
                    <a:gd name="T11" fmla="*/ 30 h 60"/>
                    <a:gd name="T12" fmla="*/ 6 w 64"/>
                    <a:gd name="T13" fmla="*/ 49 h 60"/>
                    <a:gd name="T14" fmla="*/ 22 w 64"/>
                    <a:gd name="T15" fmla="*/ 60 h 60"/>
                    <a:gd name="T16" fmla="*/ 42 w 64"/>
                    <a:gd name="T17" fmla="*/ 60 h 60"/>
                    <a:gd name="T18" fmla="*/ 58 w 64"/>
                    <a:gd name="T19" fmla="*/ 49 h 60"/>
                    <a:gd name="T20" fmla="*/ 64 w 64"/>
                    <a:gd name="T21" fmla="*/ 3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0">
                      <a:moveTo>
                        <a:pt x="64" y="30"/>
                      </a:moveTo>
                      <a:lnTo>
                        <a:pt x="58" y="11"/>
                      </a:lnTo>
                      <a:lnTo>
                        <a:pt x="42" y="0"/>
                      </a:lnTo>
                      <a:lnTo>
                        <a:pt x="22" y="0"/>
                      </a:lnTo>
                      <a:lnTo>
                        <a:pt x="6" y="11"/>
                      </a:lnTo>
                      <a:lnTo>
                        <a:pt x="0" y="30"/>
                      </a:lnTo>
                      <a:lnTo>
                        <a:pt x="6" y="49"/>
                      </a:lnTo>
                      <a:lnTo>
                        <a:pt x="22" y="60"/>
                      </a:lnTo>
                      <a:lnTo>
                        <a:pt x="42" y="60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74" name="Freeform 17">
                  <a:extLst>
                    <a:ext uri="{FF2B5EF4-FFF2-40B4-BE49-F238E27FC236}">
                      <a16:creationId xmlns:a16="http://schemas.microsoft.com/office/drawing/2014/main" xmlns="" id="{5B9FE026-56CA-4FC3-A661-03A8DD59C7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17905" y="4942786"/>
                  <a:ext cx="101600" cy="96838"/>
                </a:xfrm>
                <a:custGeom>
                  <a:avLst/>
                  <a:gdLst>
                    <a:gd name="T0" fmla="*/ 64 w 64"/>
                    <a:gd name="T1" fmla="*/ 30 h 61"/>
                    <a:gd name="T2" fmla="*/ 58 w 64"/>
                    <a:gd name="T3" fmla="*/ 12 h 61"/>
                    <a:gd name="T4" fmla="*/ 42 w 64"/>
                    <a:gd name="T5" fmla="*/ 0 h 61"/>
                    <a:gd name="T6" fmla="*/ 23 w 64"/>
                    <a:gd name="T7" fmla="*/ 0 h 61"/>
                    <a:gd name="T8" fmla="*/ 7 w 64"/>
                    <a:gd name="T9" fmla="*/ 12 h 61"/>
                    <a:gd name="T10" fmla="*/ 0 w 64"/>
                    <a:gd name="T11" fmla="*/ 30 h 61"/>
                    <a:gd name="T12" fmla="*/ 7 w 64"/>
                    <a:gd name="T13" fmla="*/ 49 h 61"/>
                    <a:gd name="T14" fmla="*/ 23 w 64"/>
                    <a:gd name="T15" fmla="*/ 61 h 61"/>
                    <a:gd name="T16" fmla="*/ 42 w 64"/>
                    <a:gd name="T17" fmla="*/ 61 h 61"/>
                    <a:gd name="T18" fmla="*/ 58 w 64"/>
                    <a:gd name="T19" fmla="*/ 49 h 61"/>
                    <a:gd name="T20" fmla="*/ 64 w 64"/>
                    <a:gd name="T21" fmla="*/ 3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1">
                      <a:moveTo>
                        <a:pt x="64" y="30"/>
                      </a:moveTo>
                      <a:lnTo>
                        <a:pt x="58" y="12"/>
                      </a:lnTo>
                      <a:lnTo>
                        <a:pt x="42" y="0"/>
                      </a:lnTo>
                      <a:lnTo>
                        <a:pt x="23" y="0"/>
                      </a:lnTo>
                      <a:lnTo>
                        <a:pt x="7" y="12"/>
                      </a:lnTo>
                      <a:lnTo>
                        <a:pt x="0" y="30"/>
                      </a:lnTo>
                      <a:lnTo>
                        <a:pt x="7" y="49"/>
                      </a:lnTo>
                      <a:lnTo>
                        <a:pt x="23" y="61"/>
                      </a:lnTo>
                      <a:lnTo>
                        <a:pt x="42" y="61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75" name="Freeform 18">
                  <a:extLst>
                    <a:ext uri="{FF2B5EF4-FFF2-40B4-BE49-F238E27FC236}">
                      <a16:creationId xmlns:a16="http://schemas.microsoft.com/office/drawing/2014/main" xmlns="" id="{0EE11748-3B20-4CFD-B01C-EEF89F781E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32292" y="4968186"/>
                  <a:ext cx="101600" cy="96838"/>
                </a:xfrm>
                <a:custGeom>
                  <a:avLst/>
                  <a:gdLst>
                    <a:gd name="T0" fmla="*/ 64 w 64"/>
                    <a:gd name="T1" fmla="*/ 30 h 61"/>
                    <a:gd name="T2" fmla="*/ 58 w 64"/>
                    <a:gd name="T3" fmla="*/ 12 h 61"/>
                    <a:gd name="T4" fmla="*/ 42 w 64"/>
                    <a:gd name="T5" fmla="*/ 0 h 61"/>
                    <a:gd name="T6" fmla="*/ 22 w 64"/>
                    <a:gd name="T7" fmla="*/ 0 h 61"/>
                    <a:gd name="T8" fmla="*/ 6 w 64"/>
                    <a:gd name="T9" fmla="*/ 12 h 61"/>
                    <a:gd name="T10" fmla="*/ 0 w 64"/>
                    <a:gd name="T11" fmla="*/ 30 h 61"/>
                    <a:gd name="T12" fmla="*/ 6 w 64"/>
                    <a:gd name="T13" fmla="*/ 49 h 61"/>
                    <a:gd name="T14" fmla="*/ 22 w 64"/>
                    <a:gd name="T15" fmla="*/ 61 h 61"/>
                    <a:gd name="T16" fmla="*/ 42 w 64"/>
                    <a:gd name="T17" fmla="*/ 61 h 61"/>
                    <a:gd name="T18" fmla="*/ 58 w 64"/>
                    <a:gd name="T19" fmla="*/ 49 h 61"/>
                    <a:gd name="T20" fmla="*/ 64 w 64"/>
                    <a:gd name="T21" fmla="*/ 3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1">
                      <a:moveTo>
                        <a:pt x="64" y="30"/>
                      </a:moveTo>
                      <a:lnTo>
                        <a:pt x="58" y="12"/>
                      </a:lnTo>
                      <a:lnTo>
                        <a:pt x="42" y="0"/>
                      </a:lnTo>
                      <a:lnTo>
                        <a:pt x="22" y="0"/>
                      </a:lnTo>
                      <a:lnTo>
                        <a:pt x="6" y="12"/>
                      </a:lnTo>
                      <a:lnTo>
                        <a:pt x="0" y="30"/>
                      </a:lnTo>
                      <a:lnTo>
                        <a:pt x="6" y="49"/>
                      </a:lnTo>
                      <a:lnTo>
                        <a:pt x="22" y="61"/>
                      </a:lnTo>
                      <a:lnTo>
                        <a:pt x="42" y="61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76" name="Freeform 19">
                  <a:extLst>
                    <a:ext uri="{FF2B5EF4-FFF2-40B4-BE49-F238E27FC236}">
                      <a16:creationId xmlns:a16="http://schemas.microsoft.com/office/drawing/2014/main" xmlns="" id="{0FD00947-F482-449F-A213-EDD74769AB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65505" y="4064899"/>
                  <a:ext cx="101600" cy="95250"/>
                </a:xfrm>
                <a:custGeom>
                  <a:avLst/>
                  <a:gdLst>
                    <a:gd name="T0" fmla="*/ 64 w 64"/>
                    <a:gd name="T1" fmla="*/ 30 h 60"/>
                    <a:gd name="T2" fmla="*/ 58 w 64"/>
                    <a:gd name="T3" fmla="*/ 11 h 60"/>
                    <a:gd name="T4" fmla="*/ 42 w 64"/>
                    <a:gd name="T5" fmla="*/ 0 h 60"/>
                    <a:gd name="T6" fmla="*/ 23 w 64"/>
                    <a:gd name="T7" fmla="*/ 0 h 60"/>
                    <a:gd name="T8" fmla="*/ 7 w 64"/>
                    <a:gd name="T9" fmla="*/ 11 h 60"/>
                    <a:gd name="T10" fmla="*/ 0 w 64"/>
                    <a:gd name="T11" fmla="*/ 30 h 60"/>
                    <a:gd name="T12" fmla="*/ 7 w 64"/>
                    <a:gd name="T13" fmla="*/ 49 h 60"/>
                    <a:gd name="T14" fmla="*/ 23 w 64"/>
                    <a:gd name="T15" fmla="*/ 60 h 60"/>
                    <a:gd name="T16" fmla="*/ 42 w 64"/>
                    <a:gd name="T17" fmla="*/ 60 h 60"/>
                    <a:gd name="T18" fmla="*/ 58 w 64"/>
                    <a:gd name="T19" fmla="*/ 49 h 60"/>
                    <a:gd name="T20" fmla="*/ 64 w 64"/>
                    <a:gd name="T21" fmla="*/ 3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0">
                      <a:moveTo>
                        <a:pt x="64" y="30"/>
                      </a:moveTo>
                      <a:lnTo>
                        <a:pt x="58" y="11"/>
                      </a:lnTo>
                      <a:lnTo>
                        <a:pt x="42" y="0"/>
                      </a:lnTo>
                      <a:lnTo>
                        <a:pt x="23" y="0"/>
                      </a:lnTo>
                      <a:lnTo>
                        <a:pt x="7" y="11"/>
                      </a:lnTo>
                      <a:lnTo>
                        <a:pt x="0" y="30"/>
                      </a:lnTo>
                      <a:lnTo>
                        <a:pt x="7" y="49"/>
                      </a:lnTo>
                      <a:lnTo>
                        <a:pt x="23" y="60"/>
                      </a:lnTo>
                      <a:lnTo>
                        <a:pt x="42" y="60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77" name="Freeform 20">
                  <a:extLst>
                    <a:ext uri="{FF2B5EF4-FFF2-40B4-BE49-F238E27FC236}">
                      <a16:creationId xmlns:a16="http://schemas.microsoft.com/office/drawing/2014/main" xmlns="" id="{7DEFB189-876D-4A32-A05A-96718FBAEC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48192" y="4090299"/>
                  <a:ext cx="101600" cy="95250"/>
                </a:xfrm>
                <a:custGeom>
                  <a:avLst/>
                  <a:gdLst>
                    <a:gd name="T0" fmla="*/ 64 w 64"/>
                    <a:gd name="T1" fmla="*/ 30 h 60"/>
                    <a:gd name="T2" fmla="*/ 58 w 64"/>
                    <a:gd name="T3" fmla="*/ 11 h 60"/>
                    <a:gd name="T4" fmla="*/ 42 w 64"/>
                    <a:gd name="T5" fmla="*/ 0 h 60"/>
                    <a:gd name="T6" fmla="*/ 23 w 64"/>
                    <a:gd name="T7" fmla="*/ 0 h 60"/>
                    <a:gd name="T8" fmla="*/ 7 w 64"/>
                    <a:gd name="T9" fmla="*/ 11 h 60"/>
                    <a:gd name="T10" fmla="*/ 0 w 64"/>
                    <a:gd name="T11" fmla="*/ 30 h 60"/>
                    <a:gd name="T12" fmla="*/ 7 w 64"/>
                    <a:gd name="T13" fmla="*/ 49 h 60"/>
                    <a:gd name="T14" fmla="*/ 23 w 64"/>
                    <a:gd name="T15" fmla="*/ 60 h 60"/>
                    <a:gd name="T16" fmla="*/ 42 w 64"/>
                    <a:gd name="T17" fmla="*/ 60 h 60"/>
                    <a:gd name="T18" fmla="*/ 58 w 64"/>
                    <a:gd name="T19" fmla="*/ 49 h 60"/>
                    <a:gd name="T20" fmla="*/ 64 w 64"/>
                    <a:gd name="T21" fmla="*/ 3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0">
                      <a:moveTo>
                        <a:pt x="64" y="30"/>
                      </a:moveTo>
                      <a:lnTo>
                        <a:pt x="58" y="11"/>
                      </a:lnTo>
                      <a:lnTo>
                        <a:pt x="42" y="0"/>
                      </a:lnTo>
                      <a:lnTo>
                        <a:pt x="23" y="0"/>
                      </a:lnTo>
                      <a:lnTo>
                        <a:pt x="7" y="11"/>
                      </a:lnTo>
                      <a:lnTo>
                        <a:pt x="0" y="30"/>
                      </a:lnTo>
                      <a:lnTo>
                        <a:pt x="7" y="49"/>
                      </a:lnTo>
                      <a:lnTo>
                        <a:pt x="23" y="60"/>
                      </a:lnTo>
                      <a:lnTo>
                        <a:pt x="42" y="60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78" name="Freeform 21">
                  <a:extLst>
                    <a:ext uri="{FF2B5EF4-FFF2-40B4-BE49-F238E27FC236}">
                      <a16:creationId xmlns:a16="http://schemas.microsoft.com/office/drawing/2014/main" xmlns="" id="{201E93E8-0584-4E14-8809-B72CCAC9AD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51292" y="3963299"/>
                  <a:ext cx="101600" cy="95250"/>
                </a:xfrm>
                <a:custGeom>
                  <a:avLst/>
                  <a:gdLst>
                    <a:gd name="T0" fmla="*/ 64 w 64"/>
                    <a:gd name="T1" fmla="*/ 30 h 60"/>
                    <a:gd name="T2" fmla="*/ 58 w 64"/>
                    <a:gd name="T3" fmla="*/ 11 h 60"/>
                    <a:gd name="T4" fmla="*/ 42 w 64"/>
                    <a:gd name="T5" fmla="*/ 0 h 60"/>
                    <a:gd name="T6" fmla="*/ 22 w 64"/>
                    <a:gd name="T7" fmla="*/ 0 h 60"/>
                    <a:gd name="T8" fmla="*/ 6 w 64"/>
                    <a:gd name="T9" fmla="*/ 11 h 60"/>
                    <a:gd name="T10" fmla="*/ 0 w 64"/>
                    <a:gd name="T11" fmla="*/ 30 h 60"/>
                    <a:gd name="T12" fmla="*/ 6 w 64"/>
                    <a:gd name="T13" fmla="*/ 49 h 60"/>
                    <a:gd name="T14" fmla="*/ 22 w 64"/>
                    <a:gd name="T15" fmla="*/ 60 h 60"/>
                    <a:gd name="T16" fmla="*/ 42 w 64"/>
                    <a:gd name="T17" fmla="*/ 60 h 60"/>
                    <a:gd name="T18" fmla="*/ 58 w 64"/>
                    <a:gd name="T19" fmla="*/ 49 h 60"/>
                    <a:gd name="T20" fmla="*/ 64 w 64"/>
                    <a:gd name="T21" fmla="*/ 3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0">
                      <a:moveTo>
                        <a:pt x="64" y="30"/>
                      </a:moveTo>
                      <a:lnTo>
                        <a:pt x="58" y="11"/>
                      </a:lnTo>
                      <a:lnTo>
                        <a:pt x="42" y="0"/>
                      </a:lnTo>
                      <a:lnTo>
                        <a:pt x="22" y="0"/>
                      </a:lnTo>
                      <a:lnTo>
                        <a:pt x="6" y="11"/>
                      </a:lnTo>
                      <a:lnTo>
                        <a:pt x="0" y="30"/>
                      </a:lnTo>
                      <a:lnTo>
                        <a:pt x="6" y="49"/>
                      </a:lnTo>
                      <a:lnTo>
                        <a:pt x="22" y="60"/>
                      </a:lnTo>
                      <a:lnTo>
                        <a:pt x="42" y="60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79" name="Freeform 23">
                  <a:extLst>
                    <a:ext uri="{FF2B5EF4-FFF2-40B4-BE49-F238E27FC236}">
                      <a16:creationId xmlns:a16="http://schemas.microsoft.com/office/drawing/2014/main" xmlns="" id="{BBD0D41F-4169-4192-9B80-96A90C4EFA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29280" y="3210824"/>
                  <a:ext cx="101600" cy="96838"/>
                </a:xfrm>
                <a:custGeom>
                  <a:avLst/>
                  <a:gdLst>
                    <a:gd name="T0" fmla="*/ 64 w 64"/>
                    <a:gd name="T1" fmla="*/ 30 h 61"/>
                    <a:gd name="T2" fmla="*/ 58 w 64"/>
                    <a:gd name="T3" fmla="*/ 12 h 61"/>
                    <a:gd name="T4" fmla="*/ 42 w 64"/>
                    <a:gd name="T5" fmla="*/ 0 h 61"/>
                    <a:gd name="T6" fmla="*/ 23 w 64"/>
                    <a:gd name="T7" fmla="*/ 0 h 61"/>
                    <a:gd name="T8" fmla="*/ 6 w 64"/>
                    <a:gd name="T9" fmla="*/ 12 h 61"/>
                    <a:gd name="T10" fmla="*/ 0 w 64"/>
                    <a:gd name="T11" fmla="*/ 30 h 61"/>
                    <a:gd name="T12" fmla="*/ 6 w 64"/>
                    <a:gd name="T13" fmla="*/ 49 h 61"/>
                    <a:gd name="T14" fmla="*/ 23 w 64"/>
                    <a:gd name="T15" fmla="*/ 61 h 61"/>
                    <a:gd name="T16" fmla="*/ 42 w 64"/>
                    <a:gd name="T17" fmla="*/ 61 h 61"/>
                    <a:gd name="T18" fmla="*/ 58 w 64"/>
                    <a:gd name="T19" fmla="*/ 49 h 61"/>
                    <a:gd name="T20" fmla="*/ 64 w 64"/>
                    <a:gd name="T21" fmla="*/ 3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1">
                      <a:moveTo>
                        <a:pt x="64" y="30"/>
                      </a:moveTo>
                      <a:lnTo>
                        <a:pt x="58" y="12"/>
                      </a:lnTo>
                      <a:lnTo>
                        <a:pt x="42" y="0"/>
                      </a:lnTo>
                      <a:lnTo>
                        <a:pt x="23" y="0"/>
                      </a:lnTo>
                      <a:lnTo>
                        <a:pt x="6" y="12"/>
                      </a:lnTo>
                      <a:lnTo>
                        <a:pt x="0" y="30"/>
                      </a:lnTo>
                      <a:lnTo>
                        <a:pt x="6" y="49"/>
                      </a:lnTo>
                      <a:lnTo>
                        <a:pt x="23" y="61"/>
                      </a:lnTo>
                      <a:lnTo>
                        <a:pt x="42" y="61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80" name="Freeform 24">
                  <a:extLst>
                    <a:ext uri="{FF2B5EF4-FFF2-40B4-BE49-F238E27FC236}">
                      <a16:creationId xmlns:a16="http://schemas.microsoft.com/office/drawing/2014/main" xmlns="" id="{F26A34C0-7C27-4389-9DAD-C83CAACA10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68605" y="4407799"/>
                  <a:ext cx="101600" cy="96838"/>
                </a:xfrm>
                <a:custGeom>
                  <a:avLst/>
                  <a:gdLst>
                    <a:gd name="T0" fmla="*/ 64 w 64"/>
                    <a:gd name="T1" fmla="*/ 30 h 61"/>
                    <a:gd name="T2" fmla="*/ 58 w 64"/>
                    <a:gd name="T3" fmla="*/ 12 h 61"/>
                    <a:gd name="T4" fmla="*/ 42 w 64"/>
                    <a:gd name="T5" fmla="*/ 0 h 61"/>
                    <a:gd name="T6" fmla="*/ 22 w 64"/>
                    <a:gd name="T7" fmla="*/ 0 h 61"/>
                    <a:gd name="T8" fmla="*/ 6 w 64"/>
                    <a:gd name="T9" fmla="*/ 12 h 61"/>
                    <a:gd name="T10" fmla="*/ 0 w 64"/>
                    <a:gd name="T11" fmla="*/ 30 h 61"/>
                    <a:gd name="T12" fmla="*/ 6 w 64"/>
                    <a:gd name="T13" fmla="*/ 49 h 61"/>
                    <a:gd name="T14" fmla="*/ 22 w 64"/>
                    <a:gd name="T15" fmla="*/ 61 h 61"/>
                    <a:gd name="T16" fmla="*/ 42 w 64"/>
                    <a:gd name="T17" fmla="*/ 61 h 61"/>
                    <a:gd name="T18" fmla="*/ 58 w 64"/>
                    <a:gd name="T19" fmla="*/ 49 h 61"/>
                    <a:gd name="T20" fmla="*/ 64 w 64"/>
                    <a:gd name="T21" fmla="*/ 3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1">
                      <a:moveTo>
                        <a:pt x="64" y="30"/>
                      </a:moveTo>
                      <a:lnTo>
                        <a:pt x="58" y="12"/>
                      </a:lnTo>
                      <a:lnTo>
                        <a:pt x="42" y="0"/>
                      </a:lnTo>
                      <a:lnTo>
                        <a:pt x="22" y="0"/>
                      </a:lnTo>
                      <a:lnTo>
                        <a:pt x="6" y="12"/>
                      </a:lnTo>
                      <a:lnTo>
                        <a:pt x="0" y="30"/>
                      </a:lnTo>
                      <a:lnTo>
                        <a:pt x="6" y="49"/>
                      </a:lnTo>
                      <a:lnTo>
                        <a:pt x="22" y="61"/>
                      </a:lnTo>
                      <a:lnTo>
                        <a:pt x="42" y="61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81" name="Freeform 25">
                  <a:extLst>
                    <a:ext uri="{FF2B5EF4-FFF2-40B4-BE49-F238E27FC236}">
                      <a16:creationId xmlns:a16="http://schemas.microsoft.com/office/drawing/2014/main" xmlns="" id="{B0B748B4-F590-4859-A560-52F8EE8900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08580" y="4483999"/>
                  <a:ext cx="101600" cy="96838"/>
                </a:xfrm>
                <a:custGeom>
                  <a:avLst/>
                  <a:gdLst>
                    <a:gd name="T0" fmla="*/ 64 w 64"/>
                    <a:gd name="T1" fmla="*/ 30 h 61"/>
                    <a:gd name="T2" fmla="*/ 58 w 64"/>
                    <a:gd name="T3" fmla="*/ 12 h 61"/>
                    <a:gd name="T4" fmla="*/ 42 w 64"/>
                    <a:gd name="T5" fmla="*/ 0 h 61"/>
                    <a:gd name="T6" fmla="*/ 22 w 64"/>
                    <a:gd name="T7" fmla="*/ 0 h 61"/>
                    <a:gd name="T8" fmla="*/ 6 w 64"/>
                    <a:gd name="T9" fmla="*/ 12 h 61"/>
                    <a:gd name="T10" fmla="*/ 0 w 64"/>
                    <a:gd name="T11" fmla="*/ 30 h 61"/>
                    <a:gd name="T12" fmla="*/ 6 w 64"/>
                    <a:gd name="T13" fmla="*/ 49 h 61"/>
                    <a:gd name="T14" fmla="*/ 22 w 64"/>
                    <a:gd name="T15" fmla="*/ 61 h 61"/>
                    <a:gd name="T16" fmla="*/ 42 w 64"/>
                    <a:gd name="T17" fmla="*/ 61 h 61"/>
                    <a:gd name="T18" fmla="*/ 58 w 64"/>
                    <a:gd name="T19" fmla="*/ 49 h 61"/>
                    <a:gd name="T20" fmla="*/ 64 w 64"/>
                    <a:gd name="T21" fmla="*/ 3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1">
                      <a:moveTo>
                        <a:pt x="64" y="30"/>
                      </a:moveTo>
                      <a:lnTo>
                        <a:pt x="58" y="12"/>
                      </a:lnTo>
                      <a:lnTo>
                        <a:pt x="42" y="0"/>
                      </a:lnTo>
                      <a:lnTo>
                        <a:pt x="22" y="0"/>
                      </a:lnTo>
                      <a:lnTo>
                        <a:pt x="6" y="12"/>
                      </a:lnTo>
                      <a:lnTo>
                        <a:pt x="0" y="30"/>
                      </a:lnTo>
                      <a:lnTo>
                        <a:pt x="6" y="49"/>
                      </a:lnTo>
                      <a:lnTo>
                        <a:pt x="22" y="61"/>
                      </a:lnTo>
                      <a:lnTo>
                        <a:pt x="42" y="61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82" name="Freeform 27">
                  <a:extLst>
                    <a:ext uri="{FF2B5EF4-FFF2-40B4-BE49-F238E27FC236}">
                      <a16:creationId xmlns:a16="http://schemas.microsoft.com/office/drawing/2014/main" xmlns="" id="{22EDE122-71DC-4C5E-87A7-EAAD45E3EB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99180" y="3479111"/>
                  <a:ext cx="101600" cy="95250"/>
                </a:xfrm>
                <a:custGeom>
                  <a:avLst/>
                  <a:gdLst>
                    <a:gd name="T0" fmla="*/ 64 w 64"/>
                    <a:gd name="T1" fmla="*/ 30 h 60"/>
                    <a:gd name="T2" fmla="*/ 58 w 64"/>
                    <a:gd name="T3" fmla="*/ 11 h 60"/>
                    <a:gd name="T4" fmla="*/ 42 w 64"/>
                    <a:gd name="T5" fmla="*/ 0 h 60"/>
                    <a:gd name="T6" fmla="*/ 23 w 64"/>
                    <a:gd name="T7" fmla="*/ 0 h 60"/>
                    <a:gd name="T8" fmla="*/ 7 w 64"/>
                    <a:gd name="T9" fmla="*/ 11 h 60"/>
                    <a:gd name="T10" fmla="*/ 0 w 64"/>
                    <a:gd name="T11" fmla="*/ 30 h 60"/>
                    <a:gd name="T12" fmla="*/ 7 w 64"/>
                    <a:gd name="T13" fmla="*/ 49 h 60"/>
                    <a:gd name="T14" fmla="*/ 23 w 64"/>
                    <a:gd name="T15" fmla="*/ 60 h 60"/>
                    <a:gd name="T16" fmla="*/ 42 w 64"/>
                    <a:gd name="T17" fmla="*/ 60 h 60"/>
                    <a:gd name="T18" fmla="*/ 58 w 64"/>
                    <a:gd name="T19" fmla="*/ 49 h 60"/>
                    <a:gd name="T20" fmla="*/ 64 w 64"/>
                    <a:gd name="T21" fmla="*/ 3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0">
                      <a:moveTo>
                        <a:pt x="64" y="30"/>
                      </a:moveTo>
                      <a:lnTo>
                        <a:pt x="58" y="11"/>
                      </a:lnTo>
                      <a:lnTo>
                        <a:pt x="42" y="0"/>
                      </a:lnTo>
                      <a:lnTo>
                        <a:pt x="23" y="0"/>
                      </a:lnTo>
                      <a:lnTo>
                        <a:pt x="7" y="11"/>
                      </a:lnTo>
                      <a:lnTo>
                        <a:pt x="0" y="30"/>
                      </a:lnTo>
                      <a:lnTo>
                        <a:pt x="7" y="49"/>
                      </a:lnTo>
                      <a:lnTo>
                        <a:pt x="23" y="60"/>
                      </a:lnTo>
                      <a:lnTo>
                        <a:pt x="42" y="60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83" name="Freeform 22">
                  <a:extLst>
                    <a:ext uri="{FF2B5EF4-FFF2-40B4-BE49-F238E27FC236}">
                      <a16:creationId xmlns:a16="http://schemas.microsoft.com/office/drawing/2014/main" xmlns="" id="{941B2089-4F56-4D0E-8EE5-D4930FE3E6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9917" y="3444946"/>
                  <a:ext cx="101600" cy="96838"/>
                </a:xfrm>
                <a:custGeom>
                  <a:avLst/>
                  <a:gdLst>
                    <a:gd name="T0" fmla="*/ 64 w 64"/>
                    <a:gd name="T1" fmla="*/ 30 h 61"/>
                    <a:gd name="T2" fmla="*/ 58 w 64"/>
                    <a:gd name="T3" fmla="*/ 12 h 61"/>
                    <a:gd name="T4" fmla="*/ 42 w 64"/>
                    <a:gd name="T5" fmla="*/ 0 h 61"/>
                    <a:gd name="T6" fmla="*/ 23 w 64"/>
                    <a:gd name="T7" fmla="*/ 0 h 61"/>
                    <a:gd name="T8" fmla="*/ 7 w 64"/>
                    <a:gd name="T9" fmla="*/ 12 h 61"/>
                    <a:gd name="T10" fmla="*/ 0 w 64"/>
                    <a:gd name="T11" fmla="*/ 30 h 61"/>
                    <a:gd name="T12" fmla="*/ 7 w 64"/>
                    <a:gd name="T13" fmla="*/ 49 h 61"/>
                    <a:gd name="T14" fmla="*/ 23 w 64"/>
                    <a:gd name="T15" fmla="*/ 61 h 61"/>
                    <a:gd name="T16" fmla="*/ 42 w 64"/>
                    <a:gd name="T17" fmla="*/ 61 h 61"/>
                    <a:gd name="T18" fmla="*/ 58 w 64"/>
                    <a:gd name="T19" fmla="*/ 49 h 61"/>
                    <a:gd name="T20" fmla="*/ 64 w 64"/>
                    <a:gd name="T21" fmla="*/ 3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1">
                      <a:moveTo>
                        <a:pt x="64" y="30"/>
                      </a:moveTo>
                      <a:lnTo>
                        <a:pt x="58" y="12"/>
                      </a:lnTo>
                      <a:lnTo>
                        <a:pt x="42" y="0"/>
                      </a:lnTo>
                      <a:lnTo>
                        <a:pt x="23" y="0"/>
                      </a:lnTo>
                      <a:lnTo>
                        <a:pt x="7" y="12"/>
                      </a:lnTo>
                      <a:lnTo>
                        <a:pt x="0" y="30"/>
                      </a:lnTo>
                      <a:lnTo>
                        <a:pt x="7" y="49"/>
                      </a:lnTo>
                      <a:lnTo>
                        <a:pt x="23" y="61"/>
                      </a:lnTo>
                      <a:lnTo>
                        <a:pt x="42" y="61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84" name="Freeform 22">
                  <a:extLst>
                    <a:ext uri="{FF2B5EF4-FFF2-40B4-BE49-F238E27FC236}">
                      <a16:creationId xmlns:a16="http://schemas.microsoft.com/office/drawing/2014/main" xmlns="" id="{A61334A3-FF37-4F3C-A0E9-0D860D7546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23621" y="3239538"/>
                  <a:ext cx="101600" cy="96838"/>
                </a:xfrm>
                <a:custGeom>
                  <a:avLst/>
                  <a:gdLst>
                    <a:gd name="T0" fmla="*/ 64 w 64"/>
                    <a:gd name="T1" fmla="*/ 30 h 61"/>
                    <a:gd name="T2" fmla="*/ 58 w 64"/>
                    <a:gd name="T3" fmla="*/ 12 h 61"/>
                    <a:gd name="T4" fmla="*/ 42 w 64"/>
                    <a:gd name="T5" fmla="*/ 0 h 61"/>
                    <a:gd name="T6" fmla="*/ 23 w 64"/>
                    <a:gd name="T7" fmla="*/ 0 h 61"/>
                    <a:gd name="T8" fmla="*/ 7 w 64"/>
                    <a:gd name="T9" fmla="*/ 12 h 61"/>
                    <a:gd name="T10" fmla="*/ 0 w 64"/>
                    <a:gd name="T11" fmla="*/ 30 h 61"/>
                    <a:gd name="T12" fmla="*/ 7 w 64"/>
                    <a:gd name="T13" fmla="*/ 49 h 61"/>
                    <a:gd name="T14" fmla="*/ 23 w 64"/>
                    <a:gd name="T15" fmla="*/ 61 h 61"/>
                    <a:gd name="T16" fmla="*/ 42 w 64"/>
                    <a:gd name="T17" fmla="*/ 61 h 61"/>
                    <a:gd name="T18" fmla="*/ 58 w 64"/>
                    <a:gd name="T19" fmla="*/ 49 h 61"/>
                    <a:gd name="T20" fmla="*/ 64 w 64"/>
                    <a:gd name="T21" fmla="*/ 3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1">
                      <a:moveTo>
                        <a:pt x="64" y="30"/>
                      </a:moveTo>
                      <a:lnTo>
                        <a:pt x="58" y="12"/>
                      </a:lnTo>
                      <a:lnTo>
                        <a:pt x="42" y="0"/>
                      </a:lnTo>
                      <a:lnTo>
                        <a:pt x="23" y="0"/>
                      </a:lnTo>
                      <a:lnTo>
                        <a:pt x="7" y="12"/>
                      </a:lnTo>
                      <a:lnTo>
                        <a:pt x="0" y="30"/>
                      </a:lnTo>
                      <a:lnTo>
                        <a:pt x="7" y="49"/>
                      </a:lnTo>
                      <a:lnTo>
                        <a:pt x="23" y="61"/>
                      </a:lnTo>
                      <a:lnTo>
                        <a:pt x="42" y="61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648" name="Group 647">
              <a:extLst>
                <a:ext uri="{FF2B5EF4-FFF2-40B4-BE49-F238E27FC236}">
                  <a16:creationId xmlns:a16="http://schemas.microsoft.com/office/drawing/2014/main" xmlns="" id="{793C57B9-C64B-4C74-9B55-71675ED20AB0}"/>
                </a:ext>
              </a:extLst>
            </p:cNvPr>
            <p:cNvGrpSpPr/>
            <p:nvPr/>
          </p:nvGrpSpPr>
          <p:grpSpPr>
            <a:xfrm>
              <a:off x="1077745" y="3663465"/>
              <a:ext cx="1114218" cy="1295761"/>
              <a:chOff x="1406560" y="3436213"/>
              <a:chExt cx="1506432" cy="1739570"/>
            </a:xfrm>
          </p:grpSpPr>
          <p:pic>
            <p:nvPicPr>
              <p:cNvPr id="737" name="Picture 736">
                <a:extLst>
                  <a:ext uri="{FF2B5EF4-FFF2-40B4-BE49-F238E27FC236}">
                    <a16:creationId xmlns:a16="http://schemas.microsoft.com/office/drawing/2014/main" xmlns="" id="{A451A519-375D-4295-99B7-B42A3AE682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grayscl/>
              </a:blip>
              <a:srcRect t="12391" r="57268" b="49971"/>
              <a:stretch/>
            </p:blipFill>
            <p:spPr>
              <a:xfrm>
                <a:off x="1406560" y="3436213"/>
                <a:ext cx="1506432" cy="1739570"/>
              </a:xfrm>
              <a:prstGeom prst="rect">
                <a:avLst/>
              </a:prstGeom>
            </p:spPr>
          </p:pic>
          <p:grpSp>
            <p:nvGrpSpPr>
              <p:cNvPr id="738" name="Group 737">
                <a:extLst>
                  <a:ext uri="{FF2B5EF4-FFF2-40B4-BE49-F238E27FC236}">
                    <a16:creationId xmlns:a16="http://schemas.microsoft.com/office/drawing/2014/main" xmlns="" id="{E0A57075-29B7-4747-8E09-450343585BB9}"/>
                  </a:ext>
                </a:extLst>
              </p:cNvPr>
              <p:cNvGrpSpPr/>
              <p:nvPr/>
            </p:nvGrpSpPr>
            <p:grpSpPr>
              <a:xfrm>
                <a:off x="1446406" y="3557972"/>
                <a:ext cx="1396875" cy="1524569"/>
                <a:chOff x="7939917" y="666061"/>
                <a:chExt cx="4360863" cy="4398963"/>
              </a:xfrm>
            </p:grpSpPr>
            <p:sp>
              <p:nvSpPr>
                <p:cNvPr id="739" name="Freeform 6">
                  <a:extLst>
                    <a:ext uri="{FF2B5EF4-FFF2-40B4-BE49-F238E27FC236}">
                      <a16:creationId xmlns:a16="http://schemas.microsoft.com/office/drawing/2014/main" xmlns="" id="{B489E838-E50C-4401-AB49-8B518FC50C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00405" y="3045724"/>
                  <a:ext cx="101600" cy="96838"/>
                </a:xfrm>
                <a:custGeom>
                  <a:avLst/>
                  <a:gdLst>
                    <a:gd name="T0" fmla="*/ 64 w 64"/>
                    <a:gd name="T1" fmla="*/ 30 h 61"/>
                    <a:gd name="T2" fmla="*/ 58 w 64"/>
                    <a:gd name="T3" fmla="*/ 12 h 61"/>
                    <a:gd name="T4" fmla="*/ 42 w 64"/>
                    <a:gd name="T5" fmla="*/ 0 h 61"/>
                    <a:gd name="T6" fmla="*/ 22 w 64"/>
                    <a:gd name="T7" fmla="*/ 0 h 61"/>
                    <a:gd name="T8" fmla="*/ 6 w 64"/>
                    <a:gd name="T9" fmla="*/ 12 h 61"/>
                    <a:gd name="T10" fmla="*/ 0 w 64"/>
                    <a:gd name="T11" fmla="*/ 30 h 61"/>
                    <a:gd name="T12" fmla="*/ 6 w 64"/>
                    <a:gd name="T13" fmla="*/ 49 h 61"/>
                    <a:gd name="T14" fmla="*/ 22 w 64"/>
                    <a:gd name="T15" fmla="*/ 61 h 61"/>
                    <a:gd name="T16" fmla="*/ 42 w 64"/>
                    <a:gd name="T17" fmla="*/ 61 h 61"/>
                    <a:gd name="T18" fmla="*/ 58 w 64"/>
                    <a:gd name="T19" fmla="*/ 49 h 61"/>
                    <a:gd name="T20" fmla="*/ 64 w 64"/>
                    <a:gd name="T21" fmla="*/ 3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1">
                      <a:moveTo>
                        <a:pt x="64" y="30"/>
                      </a:moveTo>
                      <a:lnTo>
                        <a:pt x="58" y="12"/>
                      </a:lnTo>
                      <a:lnTo>
                        <a:pt x="42" y="0"/>
                      </a:lnTo>
                      <a:lnTo>
                        <a:pt x="22" y="0"/>
                      </a:lnTo>
                      <a:lnTo>
                        <a:pt x="6" y="12"/>
                      </a:lnTo>
                      <a:lnTo>
                        <a:pt x="0" y="30"/>
                      </a:lnTo>
                      <a:lnTo>
                        <a:pt x="6" y="49"/>
                      </a:lnTo>
                      <a:lnTo>
                        <a:pt x="22" y="61"/>
                      </a:lnTo>
                      <a:lnTo>
                        <a:pt x="42" y="61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40" name="Freeform 7">
                  <a:extLst>
                    <a:ext uri="{FF2B5EF4-FFF2-40B4-BE49-F238E27FC236}">
                      <a16:creationId xmlns:a16="http://schemas.microsoft.com/office/drawing/2014/main" xmlns="" id="{0FA41C40-3A35-4C1B-AE84-A138F32F99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38692" y="3071124"/>
                  <a:ext cx="101600" cy="96838"/>
                </a:xfrm>
                <a:custGeom>
                  <a:avLst/>
                  <a:gdLst>
                    <a:gd name="T0" fmla="*/ 64 w 64"/>
                    <a:gd name="T1" fmla="*/ 30 h 61"/>
                    <a:gd name="T2" fmla="*/ 58 w 64"/>
                    <a:gd name="T3" fmla="*/ 12 h 61"/>
                    <a:gd name="T4" fmla="*/ 42 w 64"/>
                    <a:gd name="T5" fmla="*/ 0 h 61"/>
                    <a:gd name="T6" fmla="*/ 23 w 64"/>
                    <a:gd name="T7" fmla="*/ 0 h 61"/>
                    <a:gd name="T8" fmla="*/ 7 w 64"/>
                    <a:gd name="T9" fmla="*/ 12 h 61"/>
                    <a:gd name="T10" fmla="*/ 0 w 64"/>
                    <a:gd name="T11" fmla="*/ 30 h 61"/>
                    <a:gd name="T12" fmla="*/ 7 w 64"/>
                    <a:gd name="T13" fmla="*/ 49 h 61"/>
                    <a:gd name="T14" fmla="*/ 23 w 64"/>
                    <a:gd name="T15" fmla="*/ 61 h 61"/>
                    <a:gd name="T16" fmla="*/ 42 w 64"/>
                    <a:gd name="T17" fmla="*/ 61 h 61"/>
                    <a:gd name="T18" fmla="*/ 58 w 64"/>
                    <a:gd name="T19" fmla="*/ 49 h 61"/>
                    <a:gd name="T20" fmla="*/ 64 w 64"/>
                    <a:gd name="T21" fmla="*/ 3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1">
                      <a:moveTo>
                        <a:pt x="64" y="30"/>
                      </a:moveTo>
                      <a:lnTo>
                        <a:pt x="58" y="12"/>
                      </a:lnTo>
                      <a:lnTo>
                        <a:pt x="42" y="0"/>
                      </a:lnTo>
                      <a:lnTo>
                        <a:pt x="23" y="0"/>
                      </a:lnTo>
                      <a:lnTo>
                        <a:pt x="7" y="12"/>
                      </a:lnTo>
                      <a:lnTo>
                        <a:pt x="0" y="30"/>
                      </a:lnTo>
                      <a:lnTo>
                        <a:pt x="7" y="49"/>
                      </a:lnTo>
                      <a:lnTo>
                        <a:pt x="23" y="61"/>
                      </a:lnTo>
                      <a:lnTo>
                        <a:pt x="42" y="61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41" name="Freeform 8">
                  <a:extLst>
                    <a:ext uri="{FF2B5EF4-FFF2-40B4-BE49-F238E27FC236}">
                      <a16:creationId xmlns:a16="http://schemas.microsoft.com/office/drawing/2014/main" xmlns="" id="{92EBD17B-7F97-4480-A334-4848B763B2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51292" y="3007624"/>
                  <a:ext cx="101600" cy="96838"/>
                </a:xfrm>
                <a:custGeom>
                  <a:avLst/>
                  <a:gdLst>
                    <a:gd name="T0" fmla="*/ 64 w 64"/>
                    <a:gd name="T1" fmla="*/ 30 h 61"/>
                    <a:gd name="T2" fmla="*/ 58 w 64"/>
                    <a:gd name="T3" fmla="*/ 12 h 61"/>
                    <a:gd name="T4" fmla="*/ 42 w 64"/>
                    <a:gd name="T5" fmla="*/ 0 h 61"/>
                    <a:gd name="T6" fmla="*/ 22 w 64"/>
                    <a:gd name="T7" fmla="*/ 0 h 61"/>
                    <a:gd name="T8" fmla="*/ 6 w 64"/>
                    <a:gd name="T9" fmla="*/ 12 h 61"/>
                    <a:gd name="T10" fmla="*/ 0 w 64"/>
                    <a:gd name="T11" fmla="*/ 30 h 61"/>
                    <a:gd name="T12" fmla="*/ 6 w 64"/>
                    <a:gd name="T13" fmla="*/ 49 h 61"/>
                    <a:gd name="T14" fmla="*/ 22 w 64"/>
                    <a:gd name="T15" fmla="*/ 61 h 61"/>
                    <a:gd name="T16" fmla="*/ 42 w 64"/>
                    <a:gd name="T17" fmla="*/ 61 h 61"/>
                    <a:gd name="T18" fmla="*/ 58 w 64"/>
                    <a:gd name="T19" fmla="*/ 49 h 61"/>
                    <a:gd name="T20" fmla="*/ 64 w 64"/>
                    <a:gd name="T21" fmla="*/ 3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1">
                      <a:moveTo>
                        <a:pt x="64" y="30"/>
                      </a:moveTo>
                      <a:lnTo>
                        <a:pt x="58" y="12"/>
                      </a:lnTo>
                      <a:lnTo>
                        <a:pt x="42" y="0"/>
                      </a:lnTo>
                      <a:lnTo>
                        <a:pt x="22" y="0"/>
                      </a:lnTo>
                      <a:lnTo>
                        <a:pt x="6" y="12"/>
                      </a:lnTo>
                      <a:lnTo>
                        <a:pt x="0" y="30"/>
                      </a:lnTo>
                      <a:lnTo>
                        <a:pt x="6" y="49"/>
                      </a:lnTo>
                      <a:lnTo>
                        <a:pt x="22" y="61"/>
                      </a:lnTo>
                      <a:lnTo>
                        <a:pt x="42" y="61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42" name="Freeform 9">
                  <a:extLst>
                    <a:ext uri="{FF2B5EF4-FFF2-40B4-BE49-F238E27FC236}">
                      <a16:creationId xmlns:a16="http://schemas.microsoft.com/office/drawing/2014/main" xmlns="" id="{E9A8577B-9438-416C-9C42-01907CB39E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89305" y="1848749"/>
                  <a:ext cx="101600" cy="96838"/>
                </a:xfrm>
                <a:custGeom>
                  <a:avLst/>
                  <a:gdLst>
                    <a:gd name="T0" fmla="*/ 64 w 64"/>
                    <a:gd name="T1" fmla="*/ 30 h 61"/>
                    <a:gd name="T2" fmla="*/ 58 w 64"/>
                    <a:gd name="T3" fmla="*/ 12 h 61"/>
                    <a:gd name="T4" fmla="*/ 42 w 64"/>
                    <a:gd name="T5" fmla="*/ 0 h 61"/>
                    <a:gd name="T6" fmla="*/ 23 w 64"/>
                    <a:gd name="T7" fmla="*/ 0 h 61"/>
                    <a:gd name="T8" fmla="*/ 7 w 64"/>
                    <a:gd name="T9" fmla="*/ 12 h 61"/>
                    <a:gd name="T10" fmla="*/ 0 w 64"/>
                    <a:gd name="T11" fmla="*/ 30 h 61"/>
                    <a:gd name="T12" fmla="*/ 7 w 64"/>
                    <a:gd name="T13" fmla="*/ 49 h 61"/>
                    <a:gd name="T14" fmla="*/ 23 w 64"/>
                    <a:gd name="T15" fmla="*/ 61 h 61"/>
                    <a:gd name="T16" fmla="*/ 42 w 64"/>
                    <a:gd name="T17" fmla="*/ 61 h 61"/>
                    <a:gd name="T18" fmla="*/ 58 w 64"/>
                    <a:gd name="T19" fmla="*/ 49 h 61"/>
                    <a:gd name="T20" fmla="*/ 64 w 64"/>
                    <a:gd name="T21" fmla="*/ 3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1">
                      <a:moveTo>
                        <a:pt x="64" y="30"/>
                      </a:moveTo>
                      <a:lnTo>
                        <a:pt x="58" y="12"/>
                      </a:lnTo>
                      <a:lnTo>
                        <a:pt x="42" y="0"/>
                      </a:lnTo>
                      <a:lnTo>
                        <a:pt x="23" y="0"/>
                      </a:lnTo>
                      <a:lnTo>
                        <a:pt x="7" y="12"/>
                      </a:lnTo>
                      <a:lnTo>
                        <a:pt x="0" y="30"/>
                      </a:lnTo>
                      <a:lnTo>
                        <a:pt x="7" y="49"/>
                      </a:lnTo>
                      <a:lnTo>
                        <a:pt x="23" y="61"/>
                      </a:lnTo>
                      <a:lnTo>
                        <a:pt x="42" y="61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43" name="Freeform 10">
                  <a:extLst>
                    <a:ext uri="{FF2B5EF4-FFF2-40B4-BE49-F238E27FC236}">
                      <a16:creationId xmlns:a16="http://schemas.microsoft.com/office/drawing/2014/main" xmlns="" id="{A4E256F5-6552-47B1-9B70-DE4C0193EF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49792" y="1823349"/>
                  <a:ext cx="101600" cy="96838"/>
                </a:xfrm>
                <a:custGeom>
                  <a:avLst/>
                  <a:gdLst>
                    <a:gd name="T0" fmla="*/ 64 w 64"/>
                    <a:gd name="T1" fmla="*/ 30 h 61"/>
                    <a:gd name="T2" fmla="*/ 58 w 64"/>
                    <a:gd name="T3" fmla="*/ 12 h 61"/>
                    <a:gd name="T4" fmla="*/ 42 w 64"/>
                    <a:gd name="T5" fmla="*/ 0 h 61"/>
                    <a:gd name="T6" fmla="*/ 23 w 64"/>
                    <a:gd name="T7" fmla="*/ 0 h 61"/>
                    <a:gd name="T8" fmla="*/ 7 w 64"/>
                    <a:gd name="T9" fmla="*/ 12 h 61"/>
                    <a:gd name="T10" fmla="*/ 0 w 64"/>
                    <a:gd name="T11" fmla="*/ 30 h 61"/>
                    <a:gd name="T12" fmla="*/ 7 w 64"/>
                    <a:gd name="T13" fmla="*/ 49 h 61"/>
                    <a:gd name="T14" fmla="*/ 23 w 64"/>
                    <a:gd name="T15" fmla="*/ 61 h 61"/>
                    <a:gd name="T16" fmla="*/ 42 w 64"/>
                    <a:gd name="T17" fmla="*/ 61 h 61"/>
                    <a:gd name="T18" fmla="*/ 58 w 64"/>
                    <a:gd name="T19" fmla="*/ 49 h 61"/>
                    <a:gd name="T20" fmla="*/ 64 w 64"/>
                    <a:gd name="T21" fmla="*/ 3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1">
                      <a:moveTo>
                        <a:pt x="64" y="30"/>
                      </a:moveTo>
                      <a:lnTo>
                        <a:pt x="58" y="12"/>
                      </a:lnTo>
                      <a:lnTo>
                        <a:pt x="42" y="0"/>
                      </a:lnTo>
                      <a:lnTo>
                        <a:pt x="23" y="0"/>
                      </a:lnTo>
                      <a:lnTo>
                        <a:pt x="7" y="12"/>
                      </a:lnTo>
                      <a:lnTo>
                        <a:pt x="0" y="30"/>
                      </a:lnTo>
                      <a:lnTo>
                        <a:pt x="7" y="49"/>
                      </a:lnTo>
                      <a:lnTo>
                        <a:pt x="23" y="61"/>
                      </a:lnTo>
                      <a:lnTo>
                        <a:pt x="42" y="61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44" name="Freeform 11">
                  <a:extLst>
                    <a:ext uri="{FF2B5EF4-FFF2-40B4-BE49-F238E27FC236}">
                      <a16:creationId xmlns:a16="http://schemas.microsoft.com/office/drawing/2014/main" xmlns="" id="{08F82856-E7A2-4AE4-BCC8-8BB55F8A02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63817" y="1531249"/>
                  <a:ext cx="103188" cy="95250"/>
                </a:xfrm>
                <a:custGeom>
                  <a:avLst/>
                  <a:gdLst>
                    <a:gd name="T0" fmla="*/ 65 w 65"/>
                    <a:gd name="T1" fmla="*/ 30 h 60"/>
                    <a:gd name="T2" fmla="*/ 59 w 65"/>
                    <a:gd name="T3" fmla="*/ 11 h 60"/>
                    <a:gd name="T4" fmla="*/ 42 w 65"/>
                    <a:gd name="T5" fmla="*/ 0 h 60"/>
                    <a:gd name="T6" fmla="*/ 23 w 65"/>
                    <a:gd name="T7" fmla="*/ 0 h 60"/>
                    <a:gd name="T8" fmla="*/ 7 w 65"/>
                    <a:gd name="T9" fmla="*/ 11 h 60"/>
                    <a:gd name="T10" fmla="*/ 0 w 65"/>
                    <a:gd name="T11" fmla="*/ 30 h 60"/>
                    <a:gd name="T12" fmla="*/ 7 w 65"/>
                    <a:gd name="T13" fmla="*/ 49 h 60"/>
                    <a:gd name="T14" fmla="*/ 23 w 65"/>
                    <a:gd name="T15" fmla="*/ 60 h 60"/>
                    <a:gd name="T16" fmla="*/ 42 w 65"/>
                    <a:gd name="T17" fmla="*/ 60 h 60"/>
                    <a:gd name="T18" fmla="*/ 59 w 65"/>
                    <a:gd name="T19" fmla="*/ 49 h 60"/>
                    <a:gd name="T20" fmla="*/ 65 w 65"/>
                    <a:gd name="T21" fmla="*/ 3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5" h="60">
                      <a:moveTo>
                        <a:pt x="65" y="30"/>
                      </a:moveTo>
                      <a:lnTo>
                        <a:pt x="59" y="11"/>
                      </a:lnTo>
                      <a:lnTo>
                        <a:pt x="42" y="0"/>
                      </a:lnTo>
                      <a:lnTo>
                        <a:pt x="23" y="0"/>
                      </a:lnTo>
                      <a:lnTo>
                        <a:pt x="7" y="11"/>
                      </a:lnTo>
                      <a:lnTo>
                        <a:pt x="0" y="30"/>
                      </a:lnTo>
                      <a:lnTo>
                        <a:pt x="7" y="49"/>
                      </a:lnTo>
                      <a:lnTo>
                        <a:pt x="23" y="60"/>
                      </a:lnTo>
                      <a:lnTo>
                        <a:pt x="42" y="60"/>
                      </a:lnTo>
                      <a:lnTo>
                        <a:pt x="59" y="49"/>
                      </a:lnTo>
                      <a:lnTo>
                        <a:pt x="65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45" name="Freeform 12">
                  <a:extLst>
                    <a:ext uri="{FF2B5EF4-FFF2-40B4-BE49-F238E27FC236}">
                      <a16:creationId xmlns:a16="http://schemas.microsoft.com/office/drawing/2014/main" xmlns="" id="{094EF113-C4F8-48DF-AD78-9FCDD8C01F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62580" y="1518549"/>
                  <a:ext cx="101600" cy="95250"/>
                </a:xfrm>
                <a:custGeom>
                  <a:avLst/>
                  <a:gdLst>
                    <a:gd name="T0" fmla="*/ 64 w 64"/>
                    <a:gd name="T1" fmla="*/ 30 h 60"/>
                    <a:gd name="T2" fmla="*/ 58 w 64"/>
                    <a:gd name="T3" fmla="*/ 11 h 60"/>
                    <a:gd name="T4" fmla="*/ 42 w 64"/>
                    <a:gd name="T5" fmla="*/ 0 h 60"/>
                    <a:gd name="T6" fmla="*/ 22 w 64"/>
                    <a:gd name="T7" fmla="*/ 0 h 60"/>
                    <a:gd name="T8" fmla="*/ 6 w 64"/>
                    <a:gd name="T9" fmla="*/ 11 h 60"/>
                    <a:gd name="T10" fmla="*/ 0 w 64"/>
                    <a:gd name="T11" fmla="*/ 30 h 60"/>
                    <a:gd name="T12" fmla="*/ 6 w 64"/>
                    <a:gd name="T13" fmla="*/ 49 h 60"/>
                    <a:gd name="T14" fmla="*/ 22 w 64"/>
                    <a:gd name="T15" fmla="*/ 60 h 60"/>
                    <a:gd name="T16" fmla="*/ 42 w 64"/>
                    <a:gd name="T17" fmla="*/ 60 h 60"/>
                    <a:gd name="T18" fmla="*/ 58 w 64"/>
                    <a:gd name="T19" fmla="*/ 49 h 60"/>
                    <a:gd name="T20" fmla="*/ 64 w 64"/>
                    <a:gd name="T21" fmla="*/ 3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0">
                      <a:moveTo>
                        <a:pt x="64" y="30"/>
                      </a:moveTo>
                      <a:lnTo>
                        <a:pt x="58" y="11"/>
                      </a:lnTo>
                      <a:lnTo>
                        <a:pt x="42" y="0"/>
                      </a:lnTo>
                      <a:lnTo>
                        <a:pt x="22" y="0"/>
                      </a:lnTo>
                      <a:lnTo>
                        <a:pt x="6" y="11"/>
                      </a:lnTo>
                      <a:lnTo>
                        <a:pt x="0" y="30"/>
                      </a:lnTo>
                      <a:lnTo>
                        <a:pt x="6" y="49"/>
                      </a:lnTo>
                      <a:lnTo>
                        <a:pt x="22" y="60"/>
                      </a:lnTo>
                      <a:lnTo>
                        <a:pt x="42" y="60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46" name="Freeform 13">
                  <a:extLst>
                    <a:ext uri="{FF2B5EF4-FFF2-40B4-BE49-F238E27FC236}">
                      <a16:creationId xmlns:a16="http://schemas.microsoft.com/office/drawing/2014/main" xmlns="" id="{7CCFE5B7-7AE0-43FE-8DAA-09BEB79F90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51292" y="1950349"/>
                  <a:ext cx="101600" cy="96838"/>
                </a:xfrm>
                <a:custGeom>
                  <a:avLst/>
                  <a:gdLst>
                    <a:gd name="T0" fmla="*/ 64 w 64"/>
                    <a:gd name="T1" fmla="*/ 31 h 61"/>
                    <a:gd name="T2" fmla="*/ 58 w 64"/>
                    <a:gd name="T3" fmla="*/ 12 h 61"/>
                    <a:gd name="T4" fmla="*/ 42 w 64"/>
                    <a:gd name="T5" fmla="*/ 0 h 61"/>
                    <a:gd name="T6" fmla="*/ 22 w 64"/>
                    <a:gd name="T7" fmla="*/ 0 h 61"/>
                    <a:gd name="T8" fmla="*/ 6 w 64"/>
                    <a:gd name="T9" fmla="*/ 12 h 61"/>
                    <a:gd name="T10" fmla="*/ 0 w 64"/>
                    <a:gd name="T11" fmla="*/ 31 h 61"/>
                    <a:gd name="T12" fmla="*/ 6 w 64"/>
                    <a:gd name="T13" fmla="*/ 50 h 61"/>
                    <a:gd name="T14" fmla="*/ 22 w 64"/>
                    <a:gd name="T15" fmla="*/ 61 h 61"/>
                    <a:gd name="T16" fmla="*/ 42 w 64"/>
                    <a:gd name="T17" fmla="*/ 61 h 61"/>
                    <a:gd name="T18" fmla="*/ 58 w 64"/>
                    <a:gd name="T19" fmla="*/ 50 h 61"/>
                    <a:gd name="T20" fmla="*/ 64 w 64"/>
                    <a:gd name="T21" fmla="*/ 3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1">
                      <a:moveTo>
                        <a:pt x="64" y="31"/>
                      </a:moveTo>
                      <a:lnTo>
                        <a:pt x="58" y="12"/>
                      </a:lnTo>
                      <a:lnTo>
                        <a:pt x="42" y="0"/>
                      </a:lnTo>
                      <a:lnTo>
                        <a:pt x="22" y="0"/>
                      </a:lnTo>
                      <a:lnTo>
                        <a:pt x="6" y="12"/>
                      </a:lnTo>
                      <a:lnTo>
                        <a:pt x="0" y="31"/>
                      </a:lnTo>
                      <a:lnTo>
                        <a:pt x="6" y="50"/>
                      </a:lnTo>
                      <a:lnTo>
                        <a:pt x="22" y="61"/>
                      </a:lnTo>
                      <a:lnTo>
                        <a:pt x="42" y="61"/>
                      </a:lnTo>
                      <a:lnTo>
                        <a:pt x="58" y="50"/>
                      </a:lnTo>
                      <a:lnTo>
                        <a:pt x="64" y="31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47" name="Freeform 14">
                  <a:extLst>
                    <a:ext uri="{FF2B5EF4-FFF2-40B4-BE49-F238E27FC236}">
                      <a16:creationId xmlns:a16="http://schemas.microsoft.com/office/drawing/2014/main" xmlns="" id="{F2522C4D-9081-4F35-95B3-930B90CAAF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41705" y="704161"/>
                  <a:ext cx="101600" cy="95250"/>
                </a:xfrm>
                <a:custGeom>
                  <a:avLst/>
                  <a:gdLst>
                    <a:gd name="T0" fmla="*/ 64 w 64"/>
                    <a:gd name="T1" fmla="*/ 30 h 60"/>
                    <a:gd name="T2" fmla="*/ 58 w 64"/>
                    <a:gd name="T3" fmla="*/ 11 h 60"/>
                    <a:gd name="T4" fmla="*/ 42 w 64"/>
                    <a:gd name="T5" fmla="*/ 0 h 60"/>
                    <a:gd name="T6" fmla="*/ 23 w 64"/>
                    <a:gd name="T7" fmla="*/ 0 h 60"/>
                    <a:gd name="T8" fmla="*/ 7 w 64"/>
                    <a:gd name="T9" fmla="*/ 11 h 60"/>
                    <a:gd name="T10" fmla="*/ 0 w 64"/>
                    <a:gd name="T11" fmla="*/ 30 h 60"/>
                    <a:gd name="T12" fmla="*/ 7 w 64"/>
                    <a:gd name="T13" fmla="*/ 49 h 60"/>
                    <a:gd name="T14" fmla="*/ 23 w 64"/>
                    <a:gd name="T15" fmla="*/ 60 h 60"/>
                    <a:gd name="T16" fmla="*/ 42 w 64"/>
                    <a:gd name="T17" fmla="*/ 60 h 60"/>
                    <a:gd name="T18" fmla="*/ 58 w 64"/>
                    <a:gd name="T19" fmla="*/ 49 h 60"/>
                    <a:gd name="T20" fmla="*/ 64 w 64"/>
                    <a:gd name="T21" fmla="*/ 3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0">
                      <a:moveTo>
                        <a:pt x="64" y="30"/>
                      </a:moveTo>
                      <a:lnTo>
                        <a:pt x="58" y="11"/>
                      </a:lnTo>
                      <a:lnTo>
                        <a:pt x="42" y="0"/>
                      </a:lnTo>
                      <a:lnTo>
                        <a:pt x="23" y="0"/>
                      </a:lnTo>
                      <a:lnTo>
                        <a:pt x="7" y="11"/>
                      </a:lnTo>
                      <a:lnTo>
                        <a:pt x="0" y="30"/>
                      </a:lnTo>
                      <a:lnTo>
                        <a:pt x="7" y="49"/>
                      </a:lnTo>
                      <a:lnTo>
                        <a:pt x="23" y="60"/>
                      </a:lnTo>
                      <a:lnTo>
                        <a:pt x="42" y="60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48" name="Freeform 15">
                  <a:extLst>
                    <a:ext uri="{FF2B5EF4-FFF2-40B4-BE49-F238E27FC236}">
                      <a16:creationId xmlns:a16="http://schemas.microsoft.com/office/drawing/2014/main" xmlns="" id="{E5F86D92-A7BE-46E8-AC9F-3D0ED9CA02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6592" y="678761"/>
                  <a:ext cx="101600" cy="95250"/>
                </a:xfrm>
                <a:custGeom>
                  <a:avLst/>
                  <a:gdLst>
                    <a:gd name="T0" fmla="*/ 64 w 64"/>
                    <a:gd name="T1" fmla="*/ 30 h 60"/>
                    <a:gd name="T2" fmla="*/ 58 w 64"/>
                    <a:gd name="T3" fmla="*/ 11 h 60"/>
                    <a:gd name="T4" fmla="*/ 42 w 64"/>
                    <a:gd name="T5" fmla="*/ 0 h 60"/>
                    <a:gd name="T6" fmla="*/ 23 w 64"/>
                    <a:gd name="T7" fmla="*/ 0 h 60"/>
                    <a:gd name="T8" fmla="*/ 7 w 64"/>
                    <a:gd name="T9" fmla="*/ 11 h 60"/>
                    <a:gd name="T10" fmla="*/ 0 w 64"/>
                    <a:gd name="T11" fmla="*/ 30 h 60"/>
                    <a:gd name="T12" fmla="*/ 7 w 64"/>
                    <a:gd name="T13" fmla="*/ 49 h 60"/>
                    <a:gd name="T14" fmla="*/ 23 w 64"/>
                    <a:gd name="T15" fmla="*/ 60 h 60"/>
                    <a:gd name="T16" fmla="*/ 42 w 64"/>
                    <a:gd name="T17" fmla="*/ 60 h 60"/>
                    <a:gd name="T18" fmla="*/ 58 w 64"/>
                    <a:gd name="T19" fmla="*/ 49 h 60"/>
                    <a:gd name="T20" fmla="*/ 64 w 64"/>
                    <a:gd name="T21" fmla="*/ 3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0">
                      <a:moveTo>
                        <a:pt x="64" y="30"/>
                      </a:moveTo>
                      <a:lnTo>
                        <a:pt x="58" y="11"/>
                      </a:lnTo>
                      <a:lnTo>
                        <a:pt x="42" y="0"/>
                      </a:lnTo>
                      <a:lnTo>
                        <a:pt x="23" y="0"/>
                      </a:lnTo>
                      <a:lnTo>
                        <a:pt x="7" y="11"/>
                      </a:lnTo>
                      <a:lnTo>
                        <a:pt x="0" y="30"/>
                      </a:lnTo>
                      <a:lnTo>
                        <a:pt x="7" y="49"/>
                      </a:lnTo>
                      <a:lnTo>
                        <a:pt x="23" y="60"/>
                      </a:lnTo>
                      <a:lnTo>
                        <a:pt x="42" y="60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49" name="Freeform 16">
                  <a:extLst>
                    <a:ext uri="{FF2B5EF4-FFF2-40B4-BE49-F238E27FC236}">
                      <a16:creationId xmlns:a16="http://schemas.microsoft.com/office/drawing/2014/main" xmlns="" id="{CC44A71B-5726-4899-A98A-AD2BBCD020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38592" y="666061"/>
                  <a:ext cx="101600" cy="95250"/>
                </a:xfrm>
                <a:custGeom>
                  <a:avLst/>
                  <a:gdLst>
                    <a:gd name="T0" fmla="*/ 64 w 64"/>
                    <a:gd name="T1" fmla="*/ 30 h 60"/>
                    <a:gd name="T2" fmla="*/ 58 w 64"/>
                    <a:gd name="T3" fmla="*/ 11 h 60"/>
                    <a:gd name="T4" fmla="*/ 42 w 64"/>
                    <a:gd name="T5" fmla="*/ 0 h 60"/>
                    <a:gd name="T6" fmla="*/ 22 w 64"/>
                    <a:gd name="T7" fmla="*/ 0 h 60"/>
                    <a:gd name="T8" fmla="*/ 6 w 64"/>
                    <a:gd name="T9" fmla="*/ 11 h 60"/>
                    <a:gd name="T10" fmla="*/ 0 w 64"/>
                    <a:gd name="T11" fmla="*/ 30 h 60"/>
                    <a:gd name="T12" fmla="*/ 6 w 64"/>
                    <a:gd name="T13" fmla="*/ 49 h 60"/>
                    <a:gd name="T14" fmla="*/ 22 w 64"/>
                    <a:gd name="T15" fmla="*/ 60 h 60"/>
                    <a:gd name="T16" fmla="*/ 42 w 64"/>
                    <a:gd name="T17" fmla="*/ 60 h 60"/>
                    <a:gd name="T18" fmla="*/ 58 w 64"/>
                    <a:gd name="T19" fmla="*/ 49 h 60"/>
                    <a:gd name="T20" fmla="*/ 64 w 64"/>
                    <a:gd name="T21" fmla="*/ 3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0">
                      <a:moveTo>
                        <a:pt x="64" y="30"/>
                      </a:moveTo>
                      <a:lnTo>
                        <a:pt x="58" y="11"/>
                      </a:lnTo>
                      <a:lnTo>
                        <a:pt x="42" y="0"/>
                      </a:lnTo>
                      <a:lnTo>
                        <a:pt x="22" y="0"/>
                      </a:lnTo>
                      <a:lnTo>
                        <a:pt x="6" y="11"/>
                      </a:lnTo>
                      <a:lnTo>
                        <a:pt x="0" y="30"/>
                      </a:lnTo>
                      <a:lnTo>
                        <a:pt x="6" y="49"/>
                      </a:lnTo>
                      <a:lnTo>
                        <a:pt x="22" y="60"/>
                      </a:lnTo>
                      <a:lnTo>
                        <a:pt x="42" y="60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50" name="Freeform 17">
                  <a:extLst>
                    <a:ext uri="{FF2B5EF4-FFF2-40B4-BE49-F238E27FC236}">
                      <a16:creationId xmlns:a16="http://schemas.microsoft.com/office/drawing/2014/main" xmlns="" id="{481349C8-DBBB-4678-99C7-C06212F282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17905" y="4942786"/>
                  <a:ext cx="101600" cy="96838"/>
                </a:xfrm>
                <a:custGeom>
                  <a:avLst/>
                  <a:gdLst>
                    <a:gd name="T0" fmla="*/ 64 w 64"/>
                    <a:gd name="T1" fmla="*/ 30 h 61"/>
                    <a:gd name="T2" fmla="*/ 58 w 64"/>
                    <a:gd name="T3" fmla="*/ 12 h 61"/>
                    <a:gd name="T4" fmla="*/ 42 w 64"/>
                    <a:gd name="T5" fmla="*/ 0 h 61"/>
                    <a:gd name="T6" fmla="*/ 23 w 64"/>
                    <a:gd name="T7" fmla="*/ 0 h 61"/>
                    <a:gd name="T8" fmla="*/ 7 w 64"/>
                    <a:gd name="T9" fmla="*/ 12 h 61"/>
                    <a:gd name="T10" fmla="*/ 0 w 64"/>
                    <a:gd name="T11" fmla="*/ 30 h 61"/>
                    <a:gd name="T12" fmla="*/ 7 w 64"/>
                    <a:gd name="T13" fmla="*/ 49 h 61"/>
                    <a:gd name="T14" fmla="*/ 23 w 64"/>
                    <a:gd name="T15" fmla="*/ 61 h 61"/>
                    <a:gd name="T16" fmla="*/ 42 w 64"/>
                    <a:gd name="T17" fmla="*/ 61 h 61"/>
                    <a:gd name="T18" fmla="*/ 58 w 64"/>
                    <a:gd name="T19" fmla="*/ 49 h 61"/>
                    <a:gd name="T20" fmla="*/ 64 w 64"/>
                    <a:gd name="T21" fmla="*/ 3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1">
                      <a:moveTo>
                        <a:pt x="64" y="30"/>
                      </a:moveTo>
                      <a:lnTo>
                        <a:pt x="58" y="12"/>
                      </a:lnTo>
                      <a:lnTo>
                        <a:pt x="42" y="0"/>
                      </a:lnTo>
                      <a:lnTo>
                        <a:pt x="23" y="0"/>
                      </a:lnTo>
                      <a:lnTo>
                        <a:pt x="7" y="12"/>
                      </a:lnTo>
                      <a:lnTo>
                        <a:pt x="0" y="30"/>
                      </a:lnTo>
                      <a:lnTo>
                        <a:pt x="7" y="49"/>
                      </a:lnTo>
                      <a:lnTo>
                        <a:pt x="23" y="61"/>
                      </a:lnTo>
                      <a:lnTo>
                        <a:pt x="42" y="61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51" name="Freeform 18">
                  <a:extLst>
                    <a:ext uri="{FF2B5EF4-FFF2-40B4-BE49-F238E27FC236}">
                      <a16:creationId xmlns:a16="http://schemas.microsoft.com/office/drawing/2014/main" xmlns="" id="{4BECCF6F-2783-44DD-856A-71E04FA125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32292" y="4968186"/>
                  <a:ext cx="101600" cy="96838"/>
                </a:xfrm>
                <a:custGeom>
                  <a:avLst/>
                  <a:gdLst>
                    <a:gd name="T0" fmla="*/ 64 w 64"/>
                    <a:gd name="T1" fmla="*/ 30 h 61"/>
                    <a:gd name="T2" fmla="*/ 58 w 64"/>
                    <a:gd name="T3" fmla="*/ 12 h 61"/>
                    <a:gd name="T4" fmla="*/ 42 w 64"/>
                    <a:gd name="T5" fmla="*/ 0 h 61"/>
                    <a:gd name="T6" fmla="*/ 22 w 64"/>
                    <a:gd name="T7" fmla="*/ 0 h 61"/>
                    <a:gd name="T8" fmla="*/ 6 w 64"/>
                    <a:gd name="T9" fmla="*/ 12 h 61"/>
                    <a:gd name="T10" fmla="*/ 0 w 64"/>
                    <a:gd name="T11" fmla="*/ 30 h 61"/>
                    <a:gd name="T12" fmla="*/ 6 w 64"/>
                    <a:gd name="T13" fmla="*/ 49 h 61"/>
                    <a:gd name="T14" fmla="*/ 22 w 64"/>
                    <a:gd name="T15" fmla="*/ 61 h 61"/>
                    <a:gd name="T16" fmla="*/ 42 w 64"/>
                    <a:gd name="T17" fmla="*/ 61 h 61"/>
                    <a:gd name="T18" fmla="*/ 58 w 64"/>
                    <a:gd name="T19" fmla="*/ 49 h 61"/>
                    <a:gd name="T20" fmla="*/ 64 w 64"/>
                    <a:gd name="T21" fmla="*/ 3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1">
                      <a:moveTo>
                        <a:pt x="64" y="30"/>
                      </a:moveTo>
                      <a:lnTo>
                        <a:pt x="58" y="12"/>
                      </a:lnTo>
                      <a:lnTo>
                        <a:pt x="42" y="0"/>
                      </a:lnTo>
                      <a:lnTo>
                        <a:pt x="22" y="0"/>
                      </a:lnTo>
                      <a:lnTo>
                        <a:pt x="6" y="12"/>
                      </a:lnTo>
                      <a:lnTo>
                        <a:pt x="0" y="30"/>
                      </a:lnTo>
                      <a:lnTo>
                        <a:pt x="6" y="49"/>
                      </a:lnTo>
                      <a:lnTo>
                        <a:pt x="22" y="61"/>
                      </a:lnTo>
                      <a:lnTo>
                        <a:pt x="42" y="61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52" name="Freeform 19">
                  <a:extLst>
                    <a:ext uri="{FF2B5EF4-FFF2-40B4-BE49-F238E27FC236}">
                      <a16:creationId xmlns:a16="http://schemas.microsoft.com/office/drawing/2014/main" xmlns="" id="{54A02D87-0D08-473F-9918-FEAB3DB292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65505" y="4064899"/>
                  <a:ext cx="101600" cy="95250"/>
                </a:xfrm>
                <a:custGeom>
                  <a:avLst/>
                  <a:gdLst>
                    <a:gd name="T0" fmla="*/ 64 w 64"/>
                    <a:gd name="T1" fmla="*/ 30 h 60"/>
                    <a:gd name="T2" fmla="*/ 58 w 64"/>
                    <a:gd name="T3" fmla="*/ 11 h 60"/>
                    <a:gd name="T4" fmla="*/ 42 w 64"/>
                    <a:gd name="T5" fmla="*/ 0 h 60"/>
                    <a:gd name="T6" fmla="*/ 23 w 64"/>
                    <a:gd name="T7" fmla="*/ 0 h 60"/>
                    <a:gd name="T8" fmla="*/ 7 w 64"/>
                    <a:gd name="T9" fmla="*/ 11 h 60"/>
                    <a:gd name="T10" fmla="*/ 0 w 64"/>
                    <a:gd name="T11" fmla="*/ 30 h 60"/>
                    <a:gd name="T12" fmla="*/ 7 w 64"/>
                    <a:gd name="T13" fmla="*/ 49 h 60"/>
                    <a:gd name="T14" fmla="*/ 23 w 64"/>
                    <a:gd name="T15" fmla="*/ 60 h 60"/>
                    <a:gd name="T16" fmla="*/ 42 w 64"/>
                    <a:gd name="T17" fmla="*/ 60 h 60"/>
                    <a:gd name="T18" fmla="*/ 58 w 64"/>
                    <a:gd name="T19" fmla="*/ 49 h 60"/>
                    <a:gd name="T20" fmla="*/ 64 w 64"/>
                    <a:gd name="T21" fmla="*/ 3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0">
                      <a:moveTo>
                        <a:pt x="64" y="30"/>
                      </a:moveTo>
                      <a:lnTo>
                        <a:pt x="58" y="11"/>
                      </a:lnTo>
                      <a:lnTo>
                        <a:pt x="42" y="0"/>
                      </a:lnTo>
                      <a:lnTo>
                        <a:pt x="23" y="0"/>
                      </a:lnTo>
                      <a:lnTo>
                        <a:pt x="7" y="11"/>
                      </a:lnTo>
                      <a:lnTo>
                        <a:pt x="0" y="30"/>
                      </a:lnTo>
                      <a:lnTo>
                        <a:pt x="7" y="49"/>
                      </a:lnTo>
                      <a:lnTo>
                        <a:pt x="23" y="60"/>
                      </a:lnTo>
                      <a:lnTo>
                        <a:pt x="42" y="60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53" name="Freeform 20">
                  <a:extLst>
                    <a:ext uri="{FF2B5EF4-FFF2-40B4-BE49-F238E27FC236}">
                      <a16:creationId xmlns:a16="http://schemas.microsoft.com/office/drawing/2014/main" xmlns="" id="{CF7505C7-E9CC-435D-A033-47E50FA164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48192" y="4090299"/>
                  <a:ext cx="101600" cy="95250"/>
                </a:xfrm>
                <a:custGeom>
                  <a:avLst/>
                  <a:gdLst>
                    <a:gd name="T0" fmla="*/ 64 w 64"/>
                    <a:gd name="T1" fmla="*/ 30 h 60"/>
                    <a:gd name="T2" fmla="*/ 58 w 64"/>
                    <a:gd name="T3" fmla="*/ 11 h 60"/>
                    <a:gd name="T4" fmla="*/ 42 w 64"/>
                    <a:gd name="T5" fmla="*/ 0 h 60"/>
                    <a:gd name="T6" fmla="*/ 23 w 64"/>
                    <a:gd name="T7" fmla="*/ 0 h 60"/>
                    <a:gd name="T8" fmla="*/ 7 w 64"/>
                    <a:gd name="T9" fmla="*/ 11 h 60"/>
                    <a:gd name="T10" fmla="*/ 0 w 64"/>
                    <a:gd name="T11" fmla="*/ 30 h 60"/>
                    <a:gd name="T12" fmla="*/ 7 w 64"/>
                    <a:gd name="T13" fmla="*/ 49 h 60"/>
                    <a:gd name="T14" fmla="*/ 23 w 64"/>
                    <a:gd name="T15" fmla="*/ 60 h 60"/>
                    <a:gd name="T16" fmla="*/ 42 w 64"/>
                    <a:gd name="T17" fmla="*/ 60 h 60"/>
                    <a:gd name="T18" fmla="*/ 58 w 64"/>
                    <a:gd name="T19" fmla="*/ 49 h 60"/>
                    <a:gd name="T20" fmla="*/ 64 w 64"/>
                    <a:gd name="T21" fmla="*/ 3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0">
                      <a:moveTo>
                        <a:pt x="64" y="30"/>
                      </a:moveTo>
                      <a:lnTo>
                        <a:pt x="58" y="11"/>
                      </a:lnTo>
                      <a:lnTo>
                        <a:pt x="42" y="0"/>
                      </a:lnTo>
                      <a:lnTo>
                        <a:pt x="23" y="0"/>
                      </a:lnTo>
                      <a:lnTo>
                        <a:pt x="7" y="11"/>
                      </a:lnTo>
                      <a:lnTo>
                        <a:pt x="0" y="30"/>
                      </a:lnTo>
                      <a:lnTo>
                        <a:pt x="7" y="49"/>
                      </a:lnTo>
                      <a:lnTo>
                        <a:pt x="23" y="60"/>
                      </a:lnTo>
                      <a:lnTo>
                        <a:pt x="42" y="60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54" name="Freeform 21">
                  <a:extLst>
                    <a:ext uri="{FF2B5EF4-FFF2-40B4-BE49-F238E27FC236}">
                      <a16:creationId xmlns:a16="http://schemas.microsoft.com/office/drawing/2014/main" xmlns="" id="{B50F54BC-6851-4576-BD0F-AC90A80EAB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51292" y="3963299"/>
                  <a:ext cx="101600" cy="95250"/>
                </a:xfrm>
                <a:custGeom>
                  <a:avLst/>
                  <a:gdLst>
                    <a:gd name="T0" fmla="*/ 64 w 64"/>
                    <a:gd name="T1" fmla="*/ 30 h 60"/>
                    <a:gd name="T2" fmla="*/ 58 w 64"/>
                    <a:gd name="T3" fmla="*/ 11 h 60"/>
                    <a:gd name="T4" fmla="*/ 42 w 64"/>
                    <a:gd name="T5" fmla="*/ 0 h 60"/>
                    <a:gd name="T6" fmla="*/ 22 w 64"/>
                    <a:gd name="T7" fmla="*/ 0 h 60"/>
                    <a:gd name="T8" fmla="*/ 6 w 64"/>
                    <a:gd name="T9" fmla="*/ 11 h 60"/>
                    <a:gd name="T10" fmla="*/ 0 w 64"/>
                    <a:gd name="T11" fmla="*/ 30 h 60"/>
                    <a:gd name="T12" fmla="*/ 6 w 64"/>
                    <a:gd name="T13" fmla="*/ 49 h 60"/>
                    <a:gd name="T14" fmla="*/ 22 w 64"/>
                    <a:gd name="T15" fmla="*/ 60 h 60"/>
                    <a:gd name="T16" fmla="*/ 42 w 64"/>
                    <a:gd name="T17" fmla="*/ 60 h 60"/>
                    <a:gd name="T18" fmla="*/ 58 w 64"/>
                    <a:gd name="T19" fmla="*/ 49 h 60"/>
                    <a:gd name="T20" fmla="*/ 64 w 64"/>
                    <a:gd name="T21" fmla="*/ 3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0">
                      <a:moveTo>
                        <a:pt x="64" y="30"/>
                      </a:moveTo>
                      <a:lnTo>
                        <a:pt x="58" y="11"/>
                      </a:lnTo>
                      <a:lnTo>
                        <a:pt x="42" y="0"/>
                      </a:lnTo>
                      <a:lnTo>
                        <a:pt x="22" y="0"/>
                      </a:lnTo>
                      <a:lnTo>
                        <a:pt x="6" y="11"/>
                      </a:lnTo>
                      <a:lnTo>
                        <a:pt x="0" y="30"/>
                      </a:lnTo>
                      <a:lnTo>
                        <a:pt x="6" y="49"/>
                      </a:lnTo>
                      <a:lnTo>
                        <a:pt x="22" y="60"/>
                      </a:lnTo>
                      <a:lnTo>
                        <a:pt x="42" y="60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55" name="Freeform 23">
                  <a:extLst>
                    <a:ext uri="{FF2B5EF4-FFF2-40B4-BE49-F238E27FC236}">
                      <a16:creationId xmlns:a16="http://schemas.microsoft.com/office/drawing/2014/main" xmlns="" id="{BFF16B79-4454-4A7A-9503-C11FD501A0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29280" y="3210824"/>
                  <a:ext cx="101600" cy="96838"/>
                </a:xfrm>
                <a:custGeom>
                  <a:avLst/>
                  <a:gdLst>
                    <a:gd name="T0" fmla="*/ 64 w 64"/>
                    <a:gd name="T1" fmla="*/ 30 h 61"/>
                    <a:gd name="T2" fmla="*/ 58 w 64"/>
                    <a:gd name="T3" fmla="*/ 12 h 61"/>
                    <a:gd name="T4" fmla="*/ 42 w 64"/>
                    <a:gd name="T5" fmla="*/ 0 h 61"/>
                    <a:gd name="T6" fmla="*/ 23 w 64"/>
                    <a:gd name="T7" fmla="*/ 0 h 61"/>
                    <a:gd name="T8" fmla="*/ 6 w 64"/>
                    <a:gd name="T9" fmla="*/ 12 h 61"/>
                    <a:gd name="T10" fmla="*/ 0 w 64"/>
                    <a:gd name="T11" fmla="*/ 30 h 61"/>
                    <a:gd name="T12" fmla="*/ 6 w 64"/>
                    <a:gd name="T13" fmla="*/ 49 h 61"/>
                    <a:gd name="T14" fmla="*/ 23 w 64"/>
                    <a:gd name="T15" fmla="*/ 61 h 61"/>
                    <a:gd name="T16" fmla="*/ 42 w 64"/>
                    <a:gd name="T17" fmla="*/ 61 h 61"/>
                    <a:gd name="T18" fmla="*/ 58 w 64"/>
                    <a:gd name="T19" fmla="*/ 49 h 61"/>
                    <a:gd name="T20" fmla="*/ 64 w 64"/>
                    <a:gd name="T21" fmla="*/ 3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1">
                      <a:moveTo>
                        <a:pt x="64" y="30"/>
                      </a:moveTo>
                      <a:lnTo>
                        <a:pt x="58" y="12"/>
                      </a:lnTo>
                      <a:lnTo>
                        <a:pt x="42" y="0"/>
                      </a:lnTo>
                      <a:lnTo>
                        <a:pt x="23" y="0"/>
                      </a:lnTo>
                      <a:lnTo>
                        <a:pt x="6" y="12"/>
                      </a:lnTo>
                      <a:lnTo>
                        <a:pt x="0" y="30"/>
                      </a:lnTo>
                      <a:lnTo>
                        <a:pt x="6" y="49"/>
                      </a:lnTo>
                      <a:lnTo>
                        <a:pt x="23" y="61"/>
                      </a:lnTo>
                      <a:lnTo>
                        <a:pt x="42" y="61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56" name="Freeform 24">
                  <a:extLst>
                    <a:ext uri="{FF2B5EF4-FFF2-40B4-BE49-F238E27FC236}">
                      <a16:creationId xmlns:a16="http://schemas.microsoft.com/office/drawing/2014/main" xmlns="" id="{8E76417C-6332-48FA-93F2-679F4930F7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68605" y="4407799"/>
                  <a:ext cx="101600" cy="96838"/>
                </a:xfrm>
                <a:custGeom>
                  <a:avLst/>
                  <a:gdLst>
                    <a:gd name="T0" fmla="*/ 64 w 64"/>
                    <a:gd name="T1" fmla="*/ 30 h 61"/>
                    <a:gd name="T2" fmla="*/ 58 w 64"/>
                    <a:gd name="T3" fmla="*/ 12 h 61"/>
                    <a:gd name="T4" fmla="*/ 42 w 64"/>
                    <a:gd name="T5" fmla="*/ 0 h 61"/>
                    <a:gd name="T6" fmla="*/ 22 w 64"/>
                    <a:gd name="T7" fmla="*/ 0 h 61"/>
                    <a:gd name="T8" fmla="*/ 6 w 64"/>
                    <a:gd name="T9" fmla="*/ 12 h 61"/>
                    <a:gd name="T10" fmla="*/ 0 w 64"/>
                    <a:gd name="T11" fmla="*/ 30 h 61"/>
                    <a:gd name="T12" fmla="*/ 6 w 64"/>
                    <a:gd name="T13" fmla="*/ 49 h 61"/>
                    <a:gd name="T14" fmla="*/ 22 w 64"/>
                    <a:gd name="T15" fmla="*/ 61 h 61"/>
                    <a:gd name="T16" fmla="*/ 42 w 64"/>
                    <a:gd name="T17" fmla="*/ 61 h 61"/>
                    <a:gd name="T18" fmla="*/ 58 w 64"/>
                    <a:gd name="T19" fmla="*/ 49 h 61"/>
                    <a:gd name="T20" fmla="*/ 64 w 64"/>
                    <a:gd name="T21" fmla="*/ 3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1">
                      <a:moveTo>
                        <a:pt x="64" y="30"/>
                      </a:moveTo>
                      <a:lnTo>
                        <a:pt x="58" y="12"/>
                      </a:lnTo>
                      <a:lnTo>
                        <a:pt x="42" y="0"/>
                      </a:lnTo>
                      <a:lnTo>
                        <a:pt x="22" y="0"/>
                      </a:lnTo>
                      <a:lnTo>
                        <a:pt x="6" y="12"/>
                      </a:lnTo>
                      <a:lnTo>
                        <a:pt x="0" y="30"/>
                      </a:lnTo>
                      <a:lnTo>
                        <a:pt x="6" y="49"/>
                      </a:lnTo>
                      <a:lnTo>
                        <a:pt x="22" y="61"/>
                      </a:lnTo>
                      <a:lnTo>
                        <a:pt x="42" y="61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57" name="Freeform 25">
                  <a:extLst>
                    <a:ext uri="{FF2B5EF4-FFF2-40B4-BE49-F238E27FC236}">
                      <a16:creationId xmlns:a16="http://schemas.microsoft.com/office/drawing/2014/main" xmlns="" id="{8159D387-D767-46BA-9157-DBE3BB3A1B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08580" y="4483999"/>
                  <a:ext cx="101600" cy="96838"/>
                </a:xfrm>
                <a:custGeom>
                  <a:avLst/>
                  <a:gdLst>
                    <a:gd name="T0" fmla="*/ 64 w 64"/>
                    <a:gd name="T1" fmla="*/ 30 h 61"/>
                    <a:gd name="T2" fmla="*/ 58 w 64"/>
                    <a:gd name="T3" fmla="*/ 12 h 61"/>
                    <a:gd name="T4" fmla="*/ 42 w 64"/>
                    <a:gd name="T5" fmla="*/ 0 h 61"/>
                    <a:gd name="T6" fmla="*/ 22 w 64"/>
                    <a:gd name="T7" fmla="*/ 0 h 61"/>
                    <a:gd name="T8" fmla="*/ 6 w 64"/>
                    <a:gd name="T9" fmla="*/ 12 h 61"/>
                    <a:gd name="T10" fmla="*/ 0 w 64"/>
                    <a:gd name="T11" fmla="*/ 30 h 61"/>
                    <a:gd name="T12" fmla="*/ 6 w 64"/>
                    <a:gd name="T13" fmla="*/ 49 h 61"/>
                    <a:gd name="T14" fmla="*/ 22 w 64"/>
                    <a:gd name="T15" fmla="*/ 61 h 61"/>
                    <a:gd name="T16" fmla="*/ 42 w 64"/>
                    <a:gd name="T17" fmla="*/ 61 h 61"/>
                    <a:gd name="T18" fmla="*/ 58 w 64"/>
                    <a:gd name="T19" fmla="*/ 49 h 61"/>
                    <a:gd name="T20" fmla="*/ 64 w 64"/>
                    <a:gd name="T21" fmla="*/ 3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1">
                      <a:moveTo>
                        <a:pt x="64" y="30"/>
                      </a:moveTo>
                      <a:lnTo>
                        <a:pt x="58" y="12"/>
                      </a:lnTo>
                      <a:lnTo>
                        <a:pt x="42" y="0"/>
                      </a:lnTo>
                      <a:lnTo>
                        <a:pt x="22" y="0"/>
                      </a:lnTo>
                      <a:lnTo>
                        <a:pt x="6" y="12"/>
                      </a:lnTo>
                      <a:lnTo>
                        <a:pt x="0" y="30"/>
                      </a:lnTo>
                      <a:lnTo>
                        <a:pt x="6" y="49"/>
                      </a:lnTo>
                      <a:lnTo>
                        <a:pt x="22" y="61"/>
                      </a:lnTo>
                      <a:lnTo>
                        <a:pt x="42" y="61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58" name="Freeform 27">
                  <a:extLst>
                    <a:ext uri="{FF2B5EF4-FFF2-40B4-BE49-F238E27FC236}">
                      <a16:creationId xmlns:a16="http://schemas.microsoft.com/office/drawing/2014/main" xmlns="" id="{045E1736-C862-4602-A4F2-81EDA15F1A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99180" y="3479111"/>
                  <a:ext cx="101600" cy="95250"/>
                </a:xfrm>
                <a:custGeom>
                  <a:avLst/>
                  <a:gdLst>
                    <a:gd name="T0" fmla="*/ 64 w 64"/>
                    <a:gd name="T1" fmla="*/ 30 h 60"/>
                    <a:gd name="T2" fmla="*/ 58 w 64"/>
                    <a:gd name="T3" fmla="*/ 11 h 60"/>
                    <a:gd name="T4" fmla="*/ 42 w 64"/>
                    <a:gd name="T5" fmla="*/ 0 h 60"/>
                    <a:gd name="T6" fmla="*/ 23 w 64"/>
                    <a:gd name="T7" fmla="*/ 0 h 60"/>
                    <a:gd name="T8" fmla="*/ 7 w 64"/>
                    <a:gd name="T9" fmla="*/ 11 h 60"/>
                    <a:gd name="T10" fmla="*/ 0 w 64"/>
                    <a:gd name="T11" fmla="*/ 30 h 60"/>
                    <a:gd name="T12" fmla="*/ 7 w 64"/>
                    <a:gd name="T13" fmla="*/ 49 h 60"/>
                    <a:gd name="T14" fmla="*/ 23 w 64"/>
                    <a:gd name="T15" fmla="*/ 60 h 60"/>
                    <a:gd name="T16" fmla="*/ 42 w 64"/>
                    <a:gd name="T17" fmla="*/ 60 h 60"/>
                    <a:gd name="T18" fmla="*/ 58 w 64"/>
                    <a:gd name="T19" fmla="*/ 49 h 60"/>
                    <a:gd name="T20" fmla="*/ 64 w 64"/>
                    <a:gd name="T21" fmla="*/ 3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0">
                      <a:moveTo>
                        <a:pt x="64" y="30"/>
                      </a:moveTo>
                      <a:lnTo>
                        <a:pt x="58" y="11"/>
                      </a:lnTo>
                      <a:lnTo>
                        <a:pt x="42" y="0"/>
                      </a:lnTo>
                      <a:lnTo>
                        <a:pt x="23" y="0"/>
                      </a:lnTo>
                      <a:lnTo>
                        <a:pt x="7" y="11"/>
                      </a:lnTo>
                      <a:lnTo>
                        <a:pt x="0" y="30"/>
                      </a:lnTo>
                      <a:lnTo>
                        <a:pt x="7" y="49"/>
                      </a:lnTo>
                      <a:lnTo>
                        <a:pt x="23" y="60"/>
                      </a:lnTo>
                      <a:lnTo>
                        <a:pt x="42" y="60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59" name="Freeform 22">
                  <a:extLst>
                    <a:ext uri="{FF2B5EF4-FFF2-40B4-BE49-F238E27FC236}">
                      <a16:creationId xmlns:a16="http://schemas.microsoft.com/office/drawing/2014/main" xmlns="" id="{04A39774-83D1-459D-B460-03FCBDAD32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9917" y="3444946"/>
                  <a:ext cx="101600" cy="96838"/>
                </a:xfrm>
                <a:custGeom>
                  <a:avLst/>
                  <a:gdLst>
                    <a:gd name="T0" fmla="*/ 64 w 64"/>
                    <a:gd name="T1" fmla="*/ 30 h 61"/>
                    <a:gd name="T2" fmla="*/ 58 w 64"/>
                    <a:gd name="T3" fmla="*/ 12 h 61"/>
                    <a:gd name="T4" fmla="*/ 42 w 64"/>
                    <a:gd name="T5" fmla="*/ 0 h 61"/>
                    <a:gd name="T6" fmla="*/ 23 w 64"/>
                    <a:gd name="T7" fmla="*/ 0 h 61"/>
                    <a:gd name="T8" fmla="*/ 7 w 64"/>
                    <a:gd name="T9" fmla="*/ 12 h 61"/>
                    <a:gd name="T10" fmla="*/ 0 w 64"/>
                    <a:gd name="T11" fmla="*/ 30 h 61"/>
                    <a:gd name="T12" fmla="*/ 7 w 64"/>
                    <a:gd name="T13" fmla="*/ 49 h 61"/>
                    <a:gd name="T14" fmla="*/ 23 w 64"/>
                    <a:gd name="T15" fmla="*/ 61 h 61"/>
                    <a:gd name="T16" fmla="*/ 42 w 64"/>
                    <a:gd name="T17" fmla="*/ 61 h 61"/>
                    <a:gd name="T18" fmla="*/ 58 w 64"/>
                    <a:gd name="T19" fmla="*/ 49 h 61"/>
                    <a:gd name="T20" fmla="*/ 64 w 64"/>
                    <a:gd name="T21" fmla="*/ 3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1">
                      <a:moveTo>
                        <a:pt x="64" y="30"/>
                      </a:moveTo>
                      <a:lnTo>
                        <a:pt x="58" y="12"/>
                      </a:lnTo>
                      <a:lnTo>
                        <a:pt x="42" y="0"/>
                      </a:lnTo>
                      <a:lnTo>
                        <a:pt x="23" y="0"/>
                      </a:lnTo>
                      <a:lnTo>
                        <a:pt x="7" y="12"/>
                      </a:lnTo>
                      <a:lnTo>
                        <a:pt x="0" y="30"/>
                      </a:lnTo>
                      <a:lnTo>
                        <a:pt x="7" y="49"/>
                      </a:lnTo>
                      <a:lnTo>
                        <a:pt x="23" y="61"/>
                      </a:lnTo>
                      <a:lnTo>
                        <a:pt x="42" y="61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60" name="Freeform 22">
                  <a:extLst>
                    <a:ext uri="{FF2B5EF4-FFF2-40B4-BE49-F238E27FC236}">
                      <a16:creationId xmlns:a16="http://schemas.microsoft.com/office/drawing/2014/main" xmlns="" id="{1B1C3D2A-E701-4146-9521-40EE3FF2AA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23621" y="3239538"/>
                  <a:ext cx="101600" cy="96838"/>
                </a:xfrm>
                <a:custGeom>
                  <a:avLst/>
                  <a:gdLst>
                    <a:gd name="T0" fmla="*/ 64 w 64"/>
                    <a:gd name="T1" fmla="*/ 30 h 61"/>
                    <a:gd name="T2" fmla="*/ 58 w 64"/>
                    <a:gd name="T3" fmla="*/ 12 h 61"/>
                    <a:gd name="T4" fmla="*/ 42 w 64"/>
                    <a:gd name="T5" fmla="*/ 0 h 61"/>
                    <a:gd name="T6" fmla="*/ 23 w 64"/>
                    <a:gd name="T7" fmla="*/ 0 h 61"/>
                    <a:gd name="T8" fmla="*/ 7 w 64"/>
                    <a:gd name="T9" fmla="*/ 12 h 61"/>
                    <a:gd name="T10" fmla="*/ 0 w 64"/>
                    <a:gd name="T11" fmla="*/ 30 h 61"/>
                    <a:gd name="T12" fmla="*/ 7 w 64"/>
                    <a:gd name="T13" fmla="*/ 49 h 61"/>
                    <a:gd name="T14" fmla="*/ 23 w 64"/>
                    <a:gd name="T15" fmla="*/ 61 h 61"/>
                    <a:gd name="T16" fmla="*/ 42 w 64"/>
                    <a:gd name="T17" fmla="*/ 61 h 61"/>
                    <a:gd name="T18" fmla="*/ 58 w 64"/>
                    <a:gd name="T19" fmla="*/ 49 h 61"/>
                    <a:gd name="T20" fmla="*/ 64 w 64"/>
                    <a:gd name="T21" fmla="*/ 3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" h="61">
                      <a:moveTo>
                        <a:pt x="64" y="30"/>
                      </a:moveTo>
                      <a:lnTo>
                        <a:pt x="58" y="12"/>
                      </a:lnTo>
                      <a:lnTo>
                        <a:pt x="42" y="0"/>
                      </a:lnTo>
                      <a:lnTo>
                        <a:pt x="23" y="0"/>
                      </a:lnTo>
                      <a:lnTo>
                        <a:pt x="7" y="12"/>
                      </a:lnTo>
                      <a:lnTo>
                        <a:pt x="0" y="30"/>
                      </a:lnTo>
                      <a:lnTo>
                        <a:pt x="7" y="49"/>
                      </a:lnTo>
                      <a:lnTo>
                        <a:pt x="23" y="61"/>
                      </a:lnTo>
                      <a:lnTo>
                        <a:pt x="42" y="61"/>
                      </a:lnTo>
                      <a:lnTo>
                        <a:pt x="58" y="49"/>
                      </a:lnTo>
                      <a:lnTo>
                        <a:pt x="64" y="3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  <p:sp>
          <p:nvSpPr>
            <p:cNvPr id="649" name="TextBox 648">
              <a:extLst>
                <a:ext uri="{FF2B5EF4-FFF2-40B4-BE49-F238E27FC236}">
                  <a16:creationId xmlns:a16="http://schemas.microsoft.com/office/drawing/2014/main" xmlns="" id="{F0D5DB9C-717F-4339-A343-7799C29121EE}"/>
                </a:ext>
              </a:extLst>
            </p:cNvPr>
            <p:cNvSpPr txBox="1"/>
            <p:nvPr/>
          </p:nvSpPr>
          <p:spPr>
            <a:xfrm>
              <a:off x="3442644" y="5004556"/>
              <a:ext cx="1631216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900" dirty="0"/>
                <a:t>Beta/Gamma Power</a:t>
              </a:r>
            </a:p>
          </p:txBody>
        </p:sp>
        <p:sp>
          <p:nvSpPr>
            <p:cNvPr id="650" name="TextBox 649">
              <a:extLst>
                <a:ext uri="{FF2B5EF4-FFF2-40B4-BE49-F238E27FC236}">
                  <a16:creationId xmlns:a16="http://schemas.microsoft.com/office/drawing/2014/main" xmlns="" id="{C5F78254-9D2F-4B05-916E-F469DFD997F2}"/>
                </a:ext>
              </a:extLst>
            </p:cNvPr>
            <p:cNvSpPr txBox="1"/>
            <p:nvPr/>
          </p:nvSpPr>
          <p:spPr>
            <a:xfrm>
              <a:off x="4724202" y="3325740"/>
              <a:ext cx="727123" cy="884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825" dirty="0" err="1">
                  <a:solidFill>
                    <a:srgbClr val="3169D6"/>
                  </a:solidFill>
                </a:rPr>
                <a:t>Cntl</a:t>
              </a:r>
              <a:endParaRPr lang="en-GB" sz="825" dirty="0">
                <a:solidFill>
                  <a:srgbClr val="3169D6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GB" sz="825" dirty="0">
                  <a:solidFill>
                    <a:srgbClr val="FF0000"/>
                  </a:solidFill>
                </a:rPr>
                <a:t>NMDA</a:t>
              </a:r>
            </a:p>
            <a:p>
              <a:pPr>
                <a:lnSpc>
                  <a:spcPct val="150000"/>
                </a:lnSpc>
              </a:pPr>
              <a:r>
                <a:rPr lang="en-GB" sz="825" dirty="0" err="1"/>
                <a:t>Enceph</a:t>
              </a:r>
              <a:endParaRPr lang="en-GB" sz="825" dirty="0"/>
            </a:p>
          </p:txBody>
        </p:sp>
        <p:sp>
          <p:nvSpPr>
            <p:cNvPr id="651" name="TextBox 650">
              <a:extLst>
                <a:ext uri="{FF2B5EF4-FFF2-40B4-BE49-F238E27FC236}">
                  <a16:creationId xmlns:a16="http://schemas.microsoft.com/office/drawing/2014/main" xmlns="" id="{7D54BE23-6D92-4432-BD81-0958AD5183A1}"/>
                </a:ext>
              </a:extLst>
            </p:cNvPr>
            <p:cNvSpPr txBox="1"/>
            <p:nvPr/>
          </p:nvSpPr>
          <p:spPr>
            <a:xfrm>
              <a:off x="3347890" y="3236706"/>
              <a:ext cx="152007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/>
                <a:t>Delta/Theta Power</a:t>
              </a:r>
            </a:p>
          </p:txBody>
        </p:sp>
        <p:sp>
          <p:nvSpPr>
            <p:cNvPr id="652" name="TextBox 651">
              <a:extLst>
                <a:ext uri="{FF2B5EF4-FFF2-40B4-BE49-F238E27FC236}">
                  <a16:creationId xmlns:a16="http://schemas.microsoft.com/office/drawing/2014/main" xmlns="" id="{48C5FF68-D869-4FC6-BC8C-953401F5B27A}"/>
                </a:ext>
              </a:extLst>
            </p:cNvPr>
            <p:cNvSpPr txBox="1"/>
            <p:nvPr/>
          </p:nvSpPr>
          <p:spPr>
            <a:xfrm>
              <a:off x="0" y="3060192"/>
              <a:ext cx="65299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/>
                <a:t> </a:t>
              </a:r>
              <a:endParaRPr lang="en-GB" b="1" dirty="0"/>
            </a:p>
          </p:txBody>
        </p:sp>
        <p:sp>
          <p:nvSpPr>
            <p:cNvPr id="653" name="TextBox 652">
              <a:extLst>
                <a:ext uri="{FF2B5EF4-FFF2-40B4-BE49-F238E27FC236}">
                  <a16:creationId xmlns:a16="http://schemas.microsoft.com/office/drawing/2014/main" xmlns="" id="{9414F9C9-9F25-4C95-A6E7-494FB38E747A}"/>
                </a:ext>
              </a:extLst>
            </p:cNvPr>
            <p:cNvSpPr txBox="1"/>
            <p:nvPr/>
          </p:nvSpPr>
          <p:spPr>
            <a:xfrm flipH="1">
              <a:off x="4836854" y="4758343"/>
              <a:ext cx="86311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/>
                <a:t> Hz</a:t>
              </a:r>
            </a:p>
          </p:txBody>
        </p:sp>
        <p:sp>
          <p:nvSpPr>
            <p:cNvPr id="654" name="TextBox 653">
              <a:extLst>
                <a:ext uri="{FF2B5EF4-FFF2-40B4-BE49-F238E27FC236}">
                  <a16:creationId xmlns:a16="http://schemas.microsoft.com/office/drawing/2014/main" xmlns="" id="{CAC54CD8-5F96-466A-BEA3-A27FD9CCA446}"/>
                </a:ext>
              </a:extLst>
            </p:cNvPr>
            <p:cNvSpPr txBox="1"/>
            <p:nvPr/>
          </p:nvSpPr>
          <p:spPr>
            <a:xfrm flipH="1">
              <a:off x="4776310" y="6581001"/>
              <a:ext cx="86311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/>
                <a:t> Hz</a:t>
              </a:r>
            </a:p>
          </p:txBody>
        </p:sp>
        <p:sp>
          <p:nvSpPr>
            <p:cNvPr id="655" name="TextBox 654">
              <a:extLst>
                <a:ext uri="{FF2B5EF4-FFF2-40B4-BE49-F238E27FC236}">
                  <a16:creationId xmlns:a16="http://schemas.microsoft.com/office/drawing/2014/main" xmlns="" id="{8D87638F-EF10-41E7-AD57-9A7C1149BEFD}"/>
                </a:ext>
              </a:extLst>
            </p:cNvPr>
            <p:cNvSpPr txBox="1"/>
            <p:nvPr/>
          </p:nvSpPr>
          <p:spPr>
            <a:xfrm rot="16200000">
              <a:off x="2023662" y="3461260"/>
              <a:ext cx="82703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/>
                <a:t>log (</a:t>
              </a:r>
              <a:r>
                <a:rPr lang="el-GR" sz="900" dirty="0"/>
                <a:t>μ</a:t>
              </a:r>
              <a:r>
                <a:rPr lang="en-GB" sz="900" dirty="0"/>
                <a:t>V</a:t>
              </a:r>
              <a:r>
                <a:rPr lang="en-GB" sz="900" baseline="30000" dirty="0"/>
                <a:t>2</a:t>
              </a:r>
              <a:r>
                <a:rPr lang="en-GB" sz="900" dirty="0"/>
                <a:t>)</a:t>
              </a:r>
            </a:p>
          </p:txBody>
        </p:sp>
        <p:sp>
          <p:nvSpPr>
            <p:cNvPr id="656" name="TextBox 655">
              <a:extLst>
                <a:ext uri="{FF2B5EF4-FFF2-40B4-BE49-F238E27FC236}">
                  <a16:creationId xmlns:a16="http://schemas.microsoft.com/office/drawing/2014/main" xmlns="" id="{10FE0DAB-DA57-4AF7-A166-593562DBC1C6}"/>
                </a:ext>
              </a:extLst>
            </p:cNvPr>
            <p:cNvSpPr txBox="1"/>
            <p:nvPr/>
          </p:nvSpPr>
          <p:spPr>
            <a:xfrm rot="16200000">
              <a:off x="2006044" y="5443797"/>
              <a:ext cx="82703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/>
                <a:t> log(</a:t>
              </a:r>
              <a:r>
                <a:rPr lang="el-GR" sz="900" dirty="0"/>
                <a:t>μ</a:t>
              </a:r>
              <a:r>
                <a:rPr lang="en-GB" sz="900" dirty="0"/>
                <a:t>V</a:t>
              </a:r>
              <a:r>
                <a:rPr lang="en-GB" sz="900" baseline="30000" dirty="0"/>
                <a:t>2</a:t>
              </a:r>
              <a:r>
                <a:rPr lang="en-GB" sz="900" dirty="0"/>
                <a:t>)</a:t>
              </a:r>
            </a:p>
          </p:txBody>
        </p:sp>
        <p:sp>
          <p:nvSpPr>
            <p:cNvPr id="657" name="TextBox 656">
              <a:extLst>
                <a:ext uri="{FF2B5EF4-FFF2-40B4-BE49-F238E27FC236}">
                  <a16:creationId xmlns:a16="http://schemas.microsoft.com/office/drawing/2014/main" xmlns="" id="{39300930-5648-41C3-A58D-A4DF3EE1846D}"/>
                </a:ext>
              </a:extLst>
            </p:cNvPr>
            <p:cNvSpPr txBox="1"/>
            <p:nvPr/>
          </p:nvSpPr>
          <p:spPr>
            <a:xfrm rot="16200000">
              <a:off x="5276479" y="5288865"/>
              <a:ext cx="827032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/>
                <a:t> (</a:t>
              </a:r>
              <a:r>
                <a:rPr lang="el-GR" sz="900" dirty="0"/>
                <a:t>μ</a:t>
              </a:r>
              <a:r>
                <a:rPr lang="en-GB" sz="900" dirty="0"/>
                <a:t>V</a:t>
              </a:r>
              <a:r>
                <a:rPr lang="en-GB" sz="900" baseline="30000" dirty="0"/>
                <a:t>2</a:t>
              </a:r>
              <a:r>
                <a:rPr lang="en-GB" sz="900" dirty="0"/>
                <a:t>)</a:t>
              </a:r>
            </a:p>
          </p:txBody>
        </p:sp>
        <p:grpSp>
          <p:nvGrpSpPr>
            <p:cNvPr id="658" name="Group 657">
              <a:extLst>
                <a:ext uri="{FF2B5EF4-FFF2-40B4-BE49-F238E27FC236}">
                  <a16:creationId xmlns:a16="http://schemas.microsoft.com/office/drawing/2014/main" xmlns="" id="{6A606633-BA03-4C7D-A912-4107773A419D}"/>
                </a:ext>
              </a:extLst>
            </p:cNvPr>
            <p:cNvGrpSpPr/>
            <p:nvPr/>
          </p:nvGrpSpPr>
          <p:grpSpPr>
            <a:xfrm>
              <a:off x="2571141" y="3219187"/>
              <a:ext cx="3090622" cy="1731113"/>
              <a:chOff x="1017914" y="1952625"/>
              <a:chExt cx="4796211" cy="3966897"/>
            </a:xfrm>
          </p:grpSpPr>
          <p:sp>
            <p:nvSpPr>
              <p:cNvPr id="659" name="Line 6">
                <a:extLst>
                  <a:ext uri="{FF2B5EF4-FFF2-40B4-BE49-F238E27FC236}">
                    <a16:creationId xmlns:a16="http://schemas.microsoft.com/office/drawing/2014/main" xmlns="" id="{EADA8331-57E5-4B0D-851F-DBF3BFECF1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4463" y="5146675"/>
                <a:ext cx="3238500" cy="0"/>
              </a:xfrm>
              <a:prstGeom prst="line">
                <a:avLst/>
              </a:prstGeom>
              <a:noFill/>
              <a:ln w="9525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660" name="Line 8">
                <a:extLst>
                  <a:ext uri="{FF2B5EF4-FFF2-40B4-BE49-F238E27FC236}">
                    <a16:creationId xmlns:a16="http://schemas.microsoft.com/office/drawing/2014/main" xmlns="" id="{1464343A-9922-4C31-A9B7-E0DA7EC183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14463" y="5111750"/>
                <a:ext cx="0" cy="34925"/>
              </a:xfrm>
              <a:prstGeom prst="line">
                <a:avLst/>
              </a:prstGeom>
              <a:noFill/>
              <a:ln w="9525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661" name="Line 9">
                <a:extLst>
                  <a:ext uri="{FF2B5EF4-FFF2-40B4-BE49-F238E27FC236}">
                    <a16:creationId xmlns:a16="http://schemas.microsoft.com/office/drawing/2014/main" xmlns="" id="{64810545-2F83-43BF-AC77-76E48D72D0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76425" y="5111750"/>
                <a:ext cx="0" cy="34925"/>
              </a:xfrm>
              <a:prstGeom prst="line">
                <a:avLst/>
              </a:prstGeom>
              <a:noFill/>
              <a:ln w="9525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662" name="Line 10">
                <a:extLst>
                  <a:ext uri="{FF2B5EF4-FFF2-40B4-BE49-F238E27FC236}">
                    <a16:creationId xmlns:a16="http://schemas.microsoft.com/office/drawing/2014/main" xmlns="" id="{722B1AE9-E3E6-4633-958C-21A1DDB021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39975" y="5111750"/>
                <a:ext cx="0" cy="34925"/>
              </a:xfrm>
              <a:prstGeom prst="line">
                <a:avLst/>
              </a:prstGeom>
              <a:noFill/>
              <a:ln w="9525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663" name="Line 11">
                <a:extLst>
                  <a:ext uri="{FF2B5EF4-FFF2-40B4-BE49-F238E27FC236}">
                    <a16:creationId xmlns:a16="http://schemas.microsoft.com/office/drawing/2014/main" xmlns="" id="{786BDC72-D58B-4204-A7A9-622AB7E1BE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1938" y="5111750"/>
                <a:ext cx="0" cy="34925"/>
              </a:xfrm>
              <a:prstGeom prst="line">
                <a:avLst/>
              </a:prstGeom>
              <a:noFill/>
              <a:ln w="9525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664" name="Line 12">
                <a:extLst>
                  <a:ext uri="{FF2B5EF4-FFF2-40B4-BE49-F238E27FC236}">
                    <a16:creationId xmlns:a16="http://schemas.microsoft.com/office/drawing/2014/main" xmlns="" id="{3A755FF8-C3A1-4851-A638-A4D63687C5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65488" y="5111750"/>
                <a:ext cx="0" cy="34925"/>
              </a:xfrm>
              <a:prstGeom prst="line">
                <a:avLst/>
              </a:prstGeom>
              <a:noFill/>
              <a:ln w="9525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665" name="Line 13">
                <a:extLst>
                  <a:ext uri="{FF2B5EF4-FFF2-40B4-BE49-F238E27FC236}">
                    <a16:creationId xmlns:a16="http://schemas.microsoft.com/office/drawing/2014/main" xmlns="" id="{83A6AA53-DDD3-4A73-A93E-30750EDA39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27450" y="5111750"/>
                <a:ext cx="0" cy="34925"/>
              </a:xfrm>
              <a:prstGeom prst="line">
                <a:avLst/>
              </a:prstGeom>
              <a:noFill/>
              <a:ln w="9525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666" name="Line 14">
                <a:extLst>
                  <a:ext uri="{FF2B5EF4-FFF2-40B4-BE49-F238E27FC236}">
                    <a16:creationId xmlns:a16="http://schemas.microsoft.com/office/drawing/2014/main" xmlns="" id="{30672FDA-0378-4130-8161-FF4E810BB6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91000" y="5111750"/>
                <a:ext cx="0" cy="34925"/>
              </a:xfrm>
              <a:prstGeom prst="line">
                <a:avLst/>
              </a:prstGeom>
              <a:noFill/>
              <a:ln w="9525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667" name="Line 16">
                <a:extLst>
                  <a:ext uri="{FF2B5EF4-FFF2-40B4-BE49-F238E27FC236}">
                    <a16:creationId xmlns:a16="http://schemas.microsoft.com/office/drawing/2014/main" xmlns="" id="{F6CE7F03-C149-4724-A929-BD5FFB3526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4463" y="2001838"/>
                <a:ext cx="0" cy="34925"/>
              </a:xfrm>
              <a:prstGeom prst="line">
                <a:avLst/>
              </a:prstGeom>
              <a:noFill/>
              <a:ln w="9525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668" name="Line 32">
                <a:extLst>
                  <a:ext uri="{FF2B5EF4-FFF2-40B4-BE49-F238E27FC236}">
                    <a16:creationId xmlns:a16="http://schemas.microsoft.com/office/drawing/2014/main" xmlns="" id="{D334A8FF-27D0-4CBA-9510-5A4D6DA8EF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14463" y="2001838"/>
                <a:ext cx="0" cy="3144838"/>
              </a:xfrm>
              <a:prstGeom prst="line">
                <a:avLst/>
              </a:prstGeom>
              <a:noFill/>
              <a:ln w="9525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669" name="Line 34">
                <a:extLst>
                  <a:ext uri="{FF2B5EF4-FFF2-40B4-BE49-F238E27FC236}">
                    <a16:creationId xmlns:a16="http://schemas.microsoft.com/office/drawing/2014/main" xmlns="" id="{9365AC6A-27EC-4E4A-9376-B0FF07DB10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4463" y="5146675"/>
                <a:ext cx="31750" cy="0"/>
              </a:xfrm>
              <a:prstGeom prst="line">
                <a:avLst/>
              </a:prstGeom>
              <a:noFill/>
              <a:ln w="9525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670" name="Line 35">
                <a:extLst>
                  <a:ext uri="{FF2B5EF4-FFF2-40B4-BE49-F238E27FC236}">
                    <a16:creationId xmlns:a16="http://schemas.microsoft.com/office/drawing/2014/main" xmlns="" id="{80A0FAE9-8A25-4B8B-B0CC-E149821F1C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4463" y="4697413"/>
                <a:ext cx="31750" cy="0"/>
              </a:xfrm>
              <a:prstGeom prst="line">
                <a:avLst/>
              </a:prstGeom>
              <a:noFill/>
              <a:ln w="9525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671" name="Line 36">
                <a:extLst>
                  <a:ext uri="{FF2B5EF4-FFF2-40B4-BE49-F238E27FC236}">
                    <a16:creationId xmlns:a16="http://schemas.microsoft.com/office/drawing/2014/main" xmlns="" id="{858D91FC-3B5C-4FD3-92EB-C1AE2DA0C8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4463" y="4248150"/>
                <a:ext cx="31750" cy="0"/>
              </a:xfrm>
              <a:prstGeom prst="line">
                <a:avLst/>
              </a:prstGeom>
              <a:noFill/>
              <a:ln w="9525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672" name="Line 37">
                <a:extLst>
                  <a:ext uri="{FF2B5EF4-FFF2-40B4-BE49-F238E27FC236}">
                    <a16:creationId xmlns:a16="http://schemas.microsoft.com/office/drawing/2014/main" xmlns="" id="{F734994E-72BB-4BDE-B487-5F1D88E775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4463" y="3798888"/>
                <a:ext cx="31750" cy="0"/>
              </a:xfrm>
              <a:prstGeom prst="line">
                <a:avLst/>
              </a:prstGeom>
              <a:noFill/>
              <a:ln w="9525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673" name="Line 38">
                <a:extLst>
                  <a:ext uri="{FF2B5EF4-FFF2-40B4-BE49-F238E27FC236}">
                    <a16:creationId xmlns:a16="http://schemas.microsoft.com/office/drawing/2014/main" xmlns="" id="{CEF76D9A-49DC-4483-BE52-13346D08C7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4463" y="3349625"/>
                <a:ext cx="31750" cy="0"/>
              </a:xfrm>
              <a:prstGeom prst="line">
                <a:avLst/>
              </a:prstGeom>
              <a:noFill/>
              <a:ln w="9525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674" name="Line 39">
                <a:extLst>
                  <a:ext uri="{FF2B5EF4-FFF2-40B4-BE49-F238E27FC236}">
                    <a16:creationId xmlns:a16="http://schemas.microsoft.com/office/drawing/2014/main" xmlns="" id="{987D34C9-B511-4DD8-AE9E-BC0C3225B4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4463" y="2900363"/>
                <a:ext cx="31750" cy="0"/>
              </a:xfrm>
              <a:prstGeom prst="line">
                <a:avLst/>
              </a:prstGeom>
              <a:noFill/>
              <a:ln w="9525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675" name="Line 40">
                <a:extLst>
                  <a:ext uri="{FF2B5EF4-FFF2-40B4-BE49-F238E27FC236}">
                    <a16:creationId xmlns:a16="http://schemas.microsoft.com/office/drawing/2014/main" xmlns="" id="{EAC5C1DC-398D-45D8-8D60-5AAA478191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4463" y="2451100"/>
                <a:ext cx="31750" cy="0"/>
              </a:xfrm>
              <a:prstGeom prst="line">
                <a:avLst/>
              </a:prstGeom>
              <a:noFill/>
              <a:ln w="9525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676" name="Line 41">
                <a:extLst>
                  <a:ext uri="{FF2B5EF4-FFF2-40B4-BE49-F238E27FC236}">
                    <a16:creationId xmlns:a16="http://schemas.microsoft.com/office/drawing/2014/main" xmlns="" id="{BA830D43-8B8A-4A47-9B09-41E2E1B9CC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4463" y="2001838"/>
                <a:ext cx="31750" cy="0"/>
              </a:xfrm>
              <a:prstGeom prst="line">
                <a:avLst/>
              </a:prstGeom>
              <a:noFill/>
              <a:ln w="9525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677" name="Rectangle 50">
                <a:extLst>
                  <a:ext uri="{FF2B5EF4-FFF2-40B4-BE49-F238E27FC236}">
                    <a16:creationId xmlns:a16="http://schemas.microsoft.com/office/drawing/2014/main" xmlns="" id="{7B053B4B-9F03-46A1-9064-1193D1CDC2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9513" y="5097462"/>
                <a:ext cx="175795" cy="3879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825">
                    <a:solidFill>
                      <a:srgbClr val="262626"/>
                    </a:solidFill>
                    <a:latin typeface="+mn-lt"/>
                  </a:rPr>
                  <a:t>-3</a:t>
                </a:r>
                <a:endParaRPr lang="en-US" altLang="en-US" sz="825">
                  <a:latin typeface="+mn-lt"/>
                </a:endParaRPr>
              </a:p>
            </p:txBody>
          </p:sp>
          <p:sp>
            <p:nvSpPr>
              <p:cNvPr id="678" name="Rectangle 51">
                <a:extLst>
                  <a:ext uri="{FF2B5EF4-FFF2-40B4-BE49-F238E27FC236}">
                    <a16:creationId xmlns:a16="http://schemas.microsoft.com/office/drawing/2014/main" xmlns="" id="{3EE23A81-EA4E-4545-B7CE-5E3A469255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7914" y="4646614"/>
                <a:ext cx="341637" cy="3879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825">
                    <a:solidFill>
                      <a:srgbClr val="262626"/>
                    </a:solidFill>
                    <a:latin typeface="+mn-lt"/>
                  </a:rPr>
                  <a:t>-2.5</a:t>
                </a:r>
                <a:endParaRPr lang="en-US" altLang="en-US" sz="825">
                  <a:latin typeface="+mn-lt"/>
                </a:endParaRPr>
              </a:p>
            </p:txBody>
          </p:sp>
          <p:sp>
            <p:nvSpPr>
              <p:cNvPr id="679" name="Rectangle 52">
                <a:extLst>
                  <a:ext uri="{FF2B5EF4-FFF2-40B4-BE49-F238E27FC236}">
                    <a16:creationId xmlns:a16="http://schemas.microsoft.com/office/drawing/2014/main" xmlns="" id="{D6D69B85-63D6-4D1B-90C0-E432E70743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9513" y="4195763"/>
                <a:ext cx="175795" cy="3879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825">
                    <a:solidFill>
                      <a:srgbClr val="262626"/>
                    </a:solidFill>
                    <a:latin typeface="+mn-lt"/>
                  </a:rPr>
                  <a:t>-2</a:t>
                </a:r>
                <a:endParaRPr lang="en-US" altLang="en-US" sz="825">
                  <a:latin typeface="+mn-lt"/>
                </a:endParaRPr>
              </a:p>
            </p:txBody>
          </p:sp>
          <p:sp>
            <p:nvSpPr>
              <p:cNvPr id="680" name="Rectangle 53">
                <a:extLst>
                  <a:ext uri="{FF2B5EF4-FFF2-40B4-BE49-F238E27FC236}">
                    <a16:creationId xmlns:a16="http://schemas.microsoft.com/office/drawing/2014/main" xmlns="" id="{9454BDEC-AE09-40B1-932D-ECD56E8A5A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7914" y="3746501"/>
                <a:ext cx="341637" cy="3879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825">
                    <a:solidFill>
                      <a:srgbClr val="262626"/>
                    </a:solidFill>
                    <a:latin typeface="+mn-lt"/>
                  </a:rPr>
                  <a:t>-1.5</a:t>
                </a:r>
                <a:endParaRPr lang="en-US" altLang="en-US" sz="825">
                  <a:latin typeface="+mn-lt"/>
                </a:endParaRPr>
              </a:p>
            </p:txBody>
          </p:sp>
          <p:sp>
            <p:nvSpPr>
              <p:cNvPr id="681" name="Rectangle 54">
                <a:extLst>
                  <a:ext uri="{FF2B5EF4-FFF2-40B4-BE49-F238E27FC236}">
                    <a16:creationId xmlns:a16="http://schemas.microsoft.com/office/drawing/2014/main" xmlns="" id="{01489295-4D5D-4AD5-ACE5-8FB86F2AB9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9513" y="3305174"/>
                <a:ext cx="175795" cy="3879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825">
                    <a:solidFill>
                      <a:srgbClr val="262626"/>
                    </a:solidFill>
                    <a:latin typeface="+mn-lt"/>
                  </a:rPr>
                  <a:t>-1</a:t>
                </a:r>
                <a:endParaRPr lang="en-US" altLang="en-US" sz="825">
                  <a:latin typeface="+mn-lt"/>
                </a:endParaRPr>
              </a:p>
            </p:txBody>
          </p:sp>
          <p:sp>
            <p:nvSpPr>
              <p:cNvPr id="682" name="Rectangle 55">
                <a:extLst>
                  <a:ext uri="{FF2B5EF4-FFF2-40B4-BE49-F238E27FC236}">
                    <a16:creationId xmlns:a16="http://schemas.microsoft.com/office/drawing/2014/main" xmlns="" id="{DA7FDB4B-99EC-4A73-813B-F4E0A281C4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7914" y="2854326"/>
                <a:ext cx="341637" cy="3879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825">
                    <a:solidFill>
                      <a:srgbClr val="262626"/>
                    </a:solidFill>
                    <a:latin typeface="+mn-lt"/>
                  </a:rPr>
                  <a:t>-0.5</a:t>
                </a:r>
                <a:endParaRPr lang="en-US" altLang="en-US" sz="825">
                  <a:latin typeface="+mn-lt"/>
                </a:endParaRPr>
              </a:p>
            </p:txBody>
          </p:sp>
          <p:sp>
            <p:nvSpPr>
              <p:cNvPr id="683" name="Rectangle 56">
                <a:extLst>
                  <a:ext uri="{FF2B5EF4-FFF2-40B4-BE49-F238E27FC236}">
                    <a16:creationId xmlns:a16="http://schemas.microsoft.com/office/drawing/2014/main" xmlns="" id="{73068284-3E44-457D-A331-077979B7A5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6025" y="2403473"/>
                <a:ext cx="109458" cy="3879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825">
                    <a:solidFill>
                      <a:srgbClr val="262626"/>
                    </a:solidFill>
                    <a:latin typeface="+mn-lt"/>
                  </a:rPr>
                  <a:t>0</a:t>
                </a:r>
                <a:endParaRPr lang="en-US" altLang="en-US" sz="825">
                  <a:latin typeface="+mn-lt"/>
                </a:endParaRPr>
              </a:p>
            </p:txBody>
          </p:sp>
          <p:sp>
            <p:nvSpPr>
              <p:cNvPr id="684" name="Rectangle 57">
                <a:extLst>
                  <a:ext uri="{FF2B5EF4-FFF2-40B4-BE49-F238E27FC236}">
                    <a16:creationId xmlns:a16="http://schemas.microsoft.com/office/drawing/2014/main" xmlns="" id="{C16C8DF1-43BA-4105-A607-FA1824DAB6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428" y="1952625"/>
                <a:ext cx="275300" cy="3879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825">
                    <a:solidFill>
                      <a:srgbClr val="262626"/>
                    </a:solidFill>
                    <a:latin typeface="+mn-lt"/>
                  </a:rPr>
                  <a:t>0.5</a:t>
                </a:r>
                <a:endParaRPr lang="en-US" altLang="en-US" sz="825">
                  <a:latin typeface="+mn-lt"/>
                </a:endParaRPr>
              </a:p>
            </p:txBody>
          </p:sp>
          <p:sp>
            <p:nvSpPr>
              <p:cNvPr id="685" name="Freeform 58">
                <a:extLst>
                  <a:ext uri="{FF2B5EF4-FFF2-40B4-BE49-F238E27FC236}">
                    <a16:creationId xmlns:a16="http://schemas.microsoft.com/office/drawing/2014/main" xmlns="" id="{381E66BB-28CD-4139-A63E-BD3F30F43F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0363" y="2711450"/>
                <a:ext cx="2541587" cy="1619250"/>
              </a:xfrm>
              <a:custGeom>
                <a:avLst/>
                <a:gdLst>
                  <a:gd name="T0" fmla="*/ 0 w 1601"/>
                  <a:gd name="T1" fmla="*/ 0 h 1020"/>
                  <a:gd name="T2" fmla="*/ 591 w 1601"/>
                  <a:gd name="T3" fmla="*/ 418 h 1020"/>
                  <a:gd name="T4" fmla="*/ 1010 w 1601"/>
                  <a:gd name="T5" fmla="*/ 692 h 1020"/>
                  <a:gd name="T6" fmla="*/ 1335 w 1601"/>
                  <a:gd name="T7" fmla="*/ 909 h 1020"/>
                  <a:gd name="T8" fmla="*/ 1601 w 1601"/>
                  <a:gd name="T9" fmla="*/ 1020 h 10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1" h="1020">
                    <a:moveTo>
                      <a:pt x="0" y="0"/>
                    </a:moveTo>
                    <a:lnTo>
                      <a:pt x="591" y="418"/>
                    </a:lnTo>
                    <a:lnTo>
                      <a:pt x="1010" y="692"/>
                    </a:lnTo>
                    <a:lnTo>
                      <a:pt x="1335" y="909"/>
                    </a:lnTo>
                    <a:lnTo>
                      <a:pt x="1601" y="1020"/>
                    </a:lnTo>
                  </a:path>
                </a:pathLst>
              </a:custGeom>
              <a:noFill/>
              <a:ln w="952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686" name="Line 59">
                <a:extLst>
                  <a:ext uri="{FF2B5EF4-FFF2-40B4-BE49-F238E27FC236}">
                    <a16:creationId xmlns:a16="http://schemas.microsoft.com/office/drawing/2014/main" xmlns="" id="{82781E06-DCD6-4604-830A-BA900DBCA9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30363" y="2576513"/>
                <a:ext cx="0" cy="269875"/>
              </a:xfrm>
              <a:prstGeom prst="line">
                <a:avLst/>
              </a:prstGeom>
              <a:noFill/>
              <a:ln w="952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687" name="Line 60">
                <a:extLst>
                  <a:ext uri="{FF2B5EF4-FFF2-40B4-BE49-F238E27FC236}">
                    <a16:creationId xmlns:a16="http://schemas.microsoft.com/office/drawing/2014/main" xmlns="" id="{22776982-6941-49E7-BF5B-D7EA17EBFB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68575" y="3252788"/>
                <a:ext cx="0" cy="244475"/>
              </a:xfrm>
              <a:prstGeom prst="line">
                <a:avLst/>
              </a:prstGeom>
              <a:noFill/>
              <a:ln w="952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688" name="Line 61">
                <a:extLst>
                  <a:ext uri="{FF2B5EF4-FFF2-40B4-BE49-F238E27FC236}">
                    <a16:creationId xmlns:a16="http://schemas.microsoft.com/office/drawing/2014/main" xmlns="" id="{24FE4548-56CF-46F1-B718-4C329DB009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33738" y="3681413"/>
                <a:ext cx="0" cy="258763"/>
              </a:xfrm>
              <a:prstGeom prst="line">
                <a:avLst/>
              </a:prstGeom>
              <a:noFill/>
              <a:ln w="952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689" name="Line 62">
                <a:extLst>
                  <a:ext uri="{FF2B5EF4-FFF2-40B4-BE49-F238E27FC236}">
                    <a16:creationId xmlns:a16="http://schemas.microsoft.com/office/drawing/2014/main" xmlns="" id="{AF3853B3-4B5C-4BCE-8385-C6A35A44D2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49675" y="4013200"/>
                <a:ext cx="0" cy="280988"/>
              </a:xfrm>
              <a:prstGeom prst="line">
                <a:avLst/>
              </a:prstGeom>
              <a:noFill/>
              <a:ln w="952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690" name="Line 63">
                <a:extLst>
                  <a:ext uri="{FF2B5EF4-FFF2-40B4-BE49-F238E27FC236}">
                    <a16:creationId xmlns:a16="http://schemas.microsoft.com/office/drawing/2014/main" xmlns="" id="{006229D5-88F9-4482-8B6F-B193590179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1950" y="4167188"/>
                <a:ext cx="0" cy="328613"/>
              </a:xfrm>
              <a:prstGeom prst="line">
                <a:avLst/>
              </a:prstGeom>
              <a:noFill/>
              <a:ln w="952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691" name="Line 64">
                <a:extLst>
                  <a:ext uri="{FF2B5EF4-FFF2-40B4-BE49-F238E27FC236}">
                    <a16:creationId xmlns:a16="http://schemas.microsoft.com/office/drawing/2014/main" xmlns="" id="{0DBD7090-C3E8-4B9B-B98C-3D5EF6922A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963" y="2846388"/>
                <a:ext cx="50800" cy="0"/>
              </a:xfrm>
              <a:prstGeom prst="line">
                <a:avLst/>
              </a:prstGeom>
              <a:noFill/>
              <a:ln w="952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692" name="Line 65">
                <a:extLst>
                  <a:ext uri="{FF2B5EF4-FFF2-40B4-BE49-F238E27FC236}">
                    <a16:creationId xmlns:a16="http://schemas.microsoft.com/office/drawing/2014/main" xmlns="" id="{79E81984-A5C3-446E-AD8E-8E3DFDE393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3175" y="3497263"/>
                <a:ext cx="50800" cy="0"/>
              </a:xfrm>
              <a:prstGeom prst="line">
                <a:avLst/>
              </a:prstGeom>
              <a:noFill/>
              <a:ln w="952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693" name="Line 66">
                <a:extLst>
                  <a:ext uri="{FF2B5EF4-FFF2-40B4-BE49-F238E27FC236}">
                    <a16:creationId xmlns:a16="http://schemas.microsoft.com/office/drawing/2014/main" xmlns="" id="{C0AC8664-87D0-4F1B-A908-9E2D67F4C9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08338" y="3940175"/>
                <a:ext cx="50800" cy="0"/>
              </a:xfrm>
              <a:prstGeom prst="line">
                <a:avLst/>
              </a:prstGeom>
              <a:noFill/>
              <a:ln w="952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694" name="Line 67">
                <a:extLst>
                  <a:ext uri="{FF2B5EF4-FFF2-40B4-BE49-F238E27FC236}">
                    <a16:creationId xmlns:a16="http://schemas.microsoft.com/office/drawing/2014/main" xmlns="" id="{A6387A93-9E5E-4BFE-ADEC-897D8DA849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4275" y="4294188"/>
                <a:ext cx="50800" cy="0"/>
              </a:xfrm>
              <a:prstGeom prst="line">
                <a:avLst/>
              </a:prstGeom>
              <a:noFill/>
              <a:ln w="952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695" name="Line 68">
                <a:extLst>
                  <a:ext uri="{FF2B5EF4-FFF2-40B4-BE49-F238E27FC236}">
                    <a16:creationId xmlns:a16="http://schemas.microsoft.com/office/drawing/2014/main" xmlns="" id="{ABA9D06C-59DA-4975-AEED-ED73F04C13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46550" y="4495800"/>
                <a:ext cx="50800" cy="0"/>
              </a:xfrm>
              <a:prstGeom prst="line">
                <a:avLst/>
              </a:prstGeom>
              <a:noFill/>
              <a:ln w="952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696" name="Line 69">
                <a:extLst>
                  <a:ext uri="{FF2B5EF4-FFF2-40B4-BE49-F238E27FC236}">
                    <a16:creationId xmlns:a16="http://schemas.microsoft.com/office/drawing/2014/main" xmlns="" id="{02FC47DF-A9E7-420D-9509-791E8FFBB1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963" y="2576513"/>
                <a:ext cx="50800" cy="0"/>
              </a:xfrm>
              <a:prstGeom prst="line">
                <a:avLst/>
              </a:prstGeom>
              <a:noFill/>
              <a:ln w="952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697" name="Line 70">
                <a:extLst>
                  <a:ext uri="{FF2B5EF4-FFF2-40B4-BE49-F238E27FC236}">
                    <a16:creationId xmlns:a16="http://schemas.microsoft.com/office/drawing/2014/main" xmlns="" id="{2E8178C5-1B00-45BC-A4DE-AEBDDF9C38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3175" y="3252788"/>
                <a:ext cx="50800" cy="0"/>
              </a:xfrm>
              <a:prstGeom prst="line">
                <a:avLst/>
              </a:prstGeom>
              <a:noFill/>
              <a:ln w="952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698" name="Line 71">
                <a:extLst>
                  <a:ext uri="{FF2B5EF4-FFF2-40B4-BE49-F238E27FC236}">
                    <a16:creationId xmlns:a16="http://schemas.microsoft.com/office/drawing/2014/main" xmlns="" id="{A14B9D24-637A-4153-B9CE-BF40E6BB38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08338" y="3681413"/>
                <a:ext cx="50800" cy="0"/>
              </a:xfrm>
              <a:prstGeom prst="line">
                <a:avLst/>
              </a:prstGeom>
              <a:noFill/>
              <a:ln w="952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699" name="Line 72">
                <a:extLst>
                  <a:ext uri="{FF2B5EF4-FFF2-40B4-BE49-F238E27FC236}">
                    <a16:creationId xmlns:a16="http://schemas.microsoft.com/office/drawing/2014/main" xmlns="" id="{0F255080-648C-4E45-B285-17C13C8451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4275" y="4013200"/>
                <a:ext cx="50800" cy="0"/>
              </a:xfrm>
              <a:prstGeom prst="line">
                <a:avLst/>
              </a:prstGeom>
              <a:noFill/>
              <a:ln w="952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00" name="Line 73">
                <a:extLst>
                  <a:ext uri="{FF2B5EF4-FFF2-40B4-BE49-F238E27FC236}">
                    <a16:creationId xmlns:a16="http://schemas.microsoft.com/office/drawing/2014/main" xmlns="" id="{F07A34F3-4513-46FA-82C2-38DDD1A099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46550" y="4167188"/>
                <a:ext cx="50800" cy="0"/>
              </a:xfrm>
              <a:prstGeom prst="line">
                <a:avLst/>
              </a:prstGeom>
              <a:noFill/>
              <a:ln w="952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01" name="Freeform 74">
                <a:extLst>
                  <a:ext uri="{FF2B5EF4-FFF2-40B4-BE49-F238E27FC236}">
                    <a16:creationId xmlns:a16="http://schemas.microsoft.com/office/drawing/2014/main" xmlns="" id="{0C0AF3A1-24DB-4475-BC9E-0A9BA8931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0363" y="2711450"/>
                <a:ext cx="2541587" cy="1619250"/>
              </a:xfrm>
              <a:custGeom>
                <a:avLst/>
                <a:gdLst>
                  <a:gd name="T0" fmla="*/ 0 w 1601"/>
                  <a:gd name="T1" fmla="*/ 0 h 1020"/>
                  <a:gd name="T2" fmla="*/ 591 w 1601"/>
                  <a:gd name="T3" fmla="*/ 418 h 1020"/>
                  <a:gd name="T4" fmla="*/ 1010 w 1601"/>
                  <a:gd name="T5" fmla="*/ 692 h 1020"/>
                  <a:gd name="T6" fmla="*/ 1335 w 1601"/>
                  <a:gd name="T7" fmla="*/ 909 h 1020"/>
                  <a:gd name="T8" fmla="*/ 1601 w 1601"/>
                  <a:gd name="T9" fmla="*/ 1020 h 10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1" h="1020">
                    <a:moveTo>
                      <a:pt x="0" y="0"/>
                    </a:moveTo>
                    <a:lnTo>
                      <a:pt x="591" y="418"/>
                    </a:lnTo>
                    <a:lnTo>
                      <a:pt x="1010" y="692"/>
                    </a:lnTo>
                    <a:lnTo>
                      <a:pt x="1335" y="909"/>
                    </a:lnTo>
                    <a:lnTo>
                      <a:pt x="1601" y="1020"/>
                    </a:lnTo>
                  </a:path>
                </a:pathLst>
              </a:custGeom>
              <a:noFill/>
              <a:ln w="952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02" name="Freeform 75">
                <a:extLst>
                  <a:ext uri="{FF2B5EF4-FFF2-40B4-BE49-F238E27FC236}">
                    <a16:creationId xmlns:a16="http://schemas.microsoft.com/office/drawing/2014/main" xmlns="" id="{A4C33415-1846-4F55-BE82-AAA6286CD0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0363" y="2484438"/>
                <a:ext cx="2541587" cy="2000250"/>
              </a:xfrm>
              <a:custGeom>
                <a:avLst/>
                <a:gdLst>
                  <a:gd name="T0" fmla="*/ 0 w 1601"/>
                  <a:gd name="T1" fmla="*/ 0 h 1260"/>
                  <a:gd name="T2" fmla="*/ 591 w 1601"/>
                  <a:gd name="T3" fmla="*/ 581 h 1260"/>
                  <a:gd name="T4" fmla="*/ 1010 w 1601"/>
                  <a:gd name="T5" fmla="*/ 925 h 1260"/>
                  <a:gd name="T6" fmla="*/ 1335 w 1601"/>
                  <a:gd name="T7" fmla="*/ 1171 h 1260"/>
                  <a:gd name="T8" fmla="*/ 1601 w 1601"/>
                  <a:gd name="T9" fmla="*/ 1260 h 1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1" h="1260">
                    <a:moveTo>
                      <a:pt x="0" y="0"/>
                    </a:moveTo>
                    <a:lnTo>
                      <a:pt x="591" y="581"/>
                    </a:lnTo>
                    <a:lnTo>
                      <a:pt x="1010" y="925"/>
                    </a:lnTo>
                    <a:lnTo>
                      <a:pt x="1335" y="1171"/>
                    </a:lnTo>
                    <a:lnTo>
                      <a:pt x="1601" y="1260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03" name="Line 76">
                <a:extLst>
                  <a:ext uri="{FF2B5EF4-FFF2-40B4-BE49-F238E27FC236}">
                    <a16:creationId xmlns:a16="http://schemas.microsoft.com/office/drawing/2014/main" xmlns="" id="{8F0DC83D-C2B3-49AB-AA5D-EA2921E7BA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30363" y="2266950"/>
                <a:ext cx="0" cy="434975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04" name="Line 77">
                <a:extLst>
                  <a:ext uri="{FF2B5EF4-FFF2-40B4-BE49-F238E27FC236}">
                    <a16:creationId xmlns:a16="http://schemas.microsoft.com/office/drawing/2014/main" xmlns="" id="{244BFC6D-4460-461F-9C7A-5B1440EDD2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68575" y="3241675"/>
                <a:ext cx="0" cy="33020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05" name="Line 78">
                <a:extLst>
                  <a:ext uri="{FF2B5EF4-FFF2-40B4-BE49-F238E27FC236}">
                    <a16:creationId xmlns:a16="http://schemas.microsoft.com/office/drawing/2014/main" xmlns="" id="{58C0BF0B-75AC-447F-A3D8-4CE12711B9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33738" y="3695700"/>
                <a:ext cx="0" cy="515938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06" name="Line 79">
                <a:extLst>
                  <a:ext uri="{FF2B5EF4-FFF2-40B4-BE49-F238E27FC236}">
                    <a16:creationId xmlns:a16="http://schemas.microsoft.com/office/drawing/2014/main" xmlns="" id="{AF959A6B-176C-47AA-95E7-FF9D11B9B7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49675" y="4110038"/>
                <a:ext cx="0" cy="468313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07" name="Line 80">
                <a:extLst>
                  <a:ext uri="{FF2B5EF4-FFF2-40B4-BE49-F238E27FC236}">
                    <a16:creationId xmlns:a16="http://schemas.microsoft.com/office/drawing/2014/main" xmlns="" id="{6DFDF08B-B483-46DA-B154-92EA550171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1950" y="4213225"/>
                <a:ext cx="0" cy="542925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08" name="Line 81">
                <a:extLst>
                  <a:ext uri="{FF2B5EF4-FFF2-40B4-BE49-F238E27FC236}">
                    <a16:creationId xmlns:a16="http://schemas.microsoft.com/office/drawing/2014/main" xmlns="" id="{9DA9B5D0-EC23-4BAF-AFD0-4F3BB09CF3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963" y="2701925"/>
                <a:ext cx="50800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09" name="Line 82">
                <a:extLst>
                  <a:ext uri="{FF2B5EF4-FFF2-40B4-BE49-F238E27FC236}">
                    <a16:creationId xmlns:a16="http://schemas.microsoft.com/office/drawing/2014/main" xmlns="" id="{489B6DB8-226B-4271-BBFC-025D699D50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3175" y="3571875"/>
                <a:ext cx="50800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10" name="Line 83">
                <a:extLst>
                  <a:ext uri="{FF2B5EF4-FFF2-40B4-BE49-F238E27FC236}">
                    <a16:creationId xmlns:a16="http://schemas.microsoft.com/office/drawing/2014/main" xmlns="" id="{4BEB7CCB-B8FB-4605-A01A-4DCBBE2AA1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08338" y="4211638"/>
                <a:ext cx="50800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11" name="Line 84">
                <a:extLst>
                  <a:ext uri="{FF2B5EF4-FFF2-40B4-BE49-F238E27FC236}">
                    <a16:creationId xmlns:a16="http://schemas.microsoft.com/office/drawing/2014/main" xmlns="" id="{83861B9F-8852-498C-9671-2C95CD061F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4275" y="4578350"/>
                <a:ext cx="50800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12" name="Line 85">
                <a:extLst>
                  <a:ext uri="{FF2B5EF4-FFF2-40B4-BE49-F238E27FC236}">
                    <a16:creationId xmlns:a16="http://schemas.microsoft.com/office/drawing/2014/main" xmlns="" id="{D7AAFA8B-C648-433C-B5E4-2751B8FF63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46550" y="4756150"/>
                <a:ext cx="50800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13" name="Line 86">
                <a:extLst>
                  <a:ext uri="{FF2B5EF4-FFF2-40B4-BE49-F238E27FC236}">
                    <a16:creationId xmlns:a16="http://schemas.microsoft.com/office/drawing/2014/main" xmlns="" id="{AFFB1988-7671-4CD0-96FE-D63A70CBFC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963" y="2266950"/>
                <a:ext cx="50800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14" name="Line 87">
                <a:extLst>
                  <a:ext uri="{FF2B5EF4-FFF2-40B4-BE49-F238E27FC236}">
                    <a16:creationId xmlns:a16="http://schemas.microsoft.com/office/drawing/2014/main" xmlns="" id="{D671FB6B-A72D-445C-9261-04BE80BA12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3175" y="3241675"/>
                <a:ext cx="50800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15" name="Line 88">
                <a:extLst>
                  <a:ext uri="{FF2B5EF4-FFF2-40B4-BE49-F238E27FC236}">
                    <a16:creationId xmlns:a16="http://schemas.microsoft.com/office/drawing/2014/main" xmlns="" id="{33697CD9-3CE8-47F8-8CA2-6CC1F16C9F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08338" y="3695700"/>
                <a:ext cx="50800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16" name="Line 89">
                <a:extLst>
                  <a:ext uri="{FF2B5EF4-FFF2-40B4-BE49-F238E27FC236}">
                    <a16:creationId xmlns:a16="http://schemas.microsoft.com/office/drawing/2014/main" xmlns="" id="{2986F0A0-533A-4E29-AF26-1DC11F5D20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4275" y="4110038"/>
                <a:ext cx="50800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17" name="Line 90">
                <a:extLst>
                  <a:ext uri="{FF2B5EF4-FFF2-40B4-BE49-F238E27FC236}">
                    <a16:creationId xmlns:a16="http://schemas.microsoft.com/office/drawing/2014/main" xmlns="" id="{63717614-B5E3-4A63-A883-8E62477198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46550" y="4213225"/>
                <a:ext cx="50800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18" name="Freeform 91">
                <a:extLst>
                  <a:ext uri="{FF2B5EF4-FFF2-40B4-BE49-F238E27FC236}">
                    <a16:creationId xmlns:a16="http://schemas.microsoft.com/office/drawing/2014/main" xmlns="" id="{D6AF8516-1B43-4F0D-BE1C-405231D544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0363" y="2484438"/>
                <a:ext cx="2541587" cy="2000250"/>
              </a:xfrm>
              <a:custGeom>
                <a:avLst/>
                <a:gdLst>
                  <a:gd name="T0" fmla="*/ 0 w 1601"/>
                  <a:gd name="T1" fmla="*/ 0 h 1260"/>
                  <a:gd name="T2" fmla="*/ 591 w 1601"/>
                  <a:gd name="T3" fmla="*/ 581 h 1260"/>
                  <a:gd name="T4" fmla="*/ 1010 w 1601"/>
                  <a:gd name="T5" fmla="*/ 925 h 1260"/>
                  <a:gd name="T6" fmla="*/ 1335 w 1601"/>
                  <a:gd name="T7" fmla="*/ 1171 h 1260"/>
                  <a:gd name="T8" fmla="*/ 1601 w 1601"/>
                  <a:gd name="T9" fmla="*/ 1260 h 1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1" h="1260">
                    <a:moveTo>
                      <a:pt x="0" y="0"/>
                    </a:moveTo>
                    <a:lnTo>
                      <a:pt x="591" y="581"/>
                    </a:lnTo>
                    <a:lnTo>
                      <a:pt x="1010" y="925"/>
                    </a:lnTo>
                    <a:lnTo>
                      <a:pt x="1335" y="1171"/>
                    </a:lnTo>
                    <a:lnTo>
                      <a:pt x="1601" y="1260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19" name="Freeform 92">
                <a:extLst>
                  <a:ext uri="{FF2B5EF4-FFF2-40B4-BE49-F238E27FC236}">
                    <a16:creationId xmlns:a16="http://schemas.microsoft.com/office/drawing/2014/main" xmlns="" id="{7E6DB20E-EC81-4A51-B4CA-7766C219E2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0363" y="3241675"/>
                <a:ext cx="2541587" cy="1157288"/>
              </a:xfrm>
              <a:custGeom>
                <a:avLst/>
                <a:gdLst>
                  <a:gd name="T0" fmla="*/ 0 w 1601"/>
                  <a:gd name="T1" fmla="*/ 0 h 729"/>
                  <a:gd name="T2" fmla="*/ 591 w 1601"/>
                  <a:gd name="T3" fmla="*/ 381 h 729"/>
                  <a:gd name="T4" fmla="*/ 1010 w 1601"/>
                  <a:gd name="T5" fmla="*/ 635 h 729"/>
                  <a:gd name="T6" fmla="*/ 1335 w 1601"/>
                  <a:gd name="T7" fmla="*/ 729 h 729"/>
                  <a:gd name="T8" fmla="*/ 1601 w 1601"/>
                  <a:gd name="T9" fmla="*/ 620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1" h="729">
                    <a:moveTo>
                      <a:pt x="0" y="0"/>
                    </a:moveTo>
                    <a:lnTo>
                      <a:pt x="591" y="381"/>
                    </a:lnTo>
                    <a:lnTo>
                      <a:pt x="1010" y="635"/>
                    </a:lnTo>
                    <a:lnTo>
                      <a:pt x="1335" y="729"/>
                    </a:lnTo>
                    <a:lnTo>
                      <a:pt x="1601" y="620"/>
                    </a:lnTo>
                  </a:path>
                </a:pathLst>
              </a:custGeom>
              <a:noFill/>
              <a:ln w="9525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20" name="Line 93">
                <a:extLst>
                  <a:ext uri="{FF2B5EF4-FFF2-40B4-BE49-F238E27FC236}">
                    <a16:creationId xmlns:a16="http://schemas.microsoft.com/office/drawing/2014/main" xmlns="" id="{5D81FC02-A792-4BB7-9DCD-D9A702CA2C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30363" y="3092450"/>
                <a:ext cx="0" cy="300038"/>
              </a:xfrm>
              <a:prstGeom prst="line">
                <a:avLst/>
              </a:prstGeom>
              <a:noFill/>
              <a:ln w="9525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21" name="Line 94">
                <a:extLst>
                  <a:ext uri="{FF2B5EF4-FFF2-40B4-BE49-F238E27FC236}">
                    <a16:creationId xmlns:a16="http://schemas.microsoft.com/office/drawing/2014/main" xmlns="" id="{BD9EBBDE-6A82-4FB3-B7BA-DD58F0B4A8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68575" y="3706813"/>
                <a:ext cx="0" cy="277813"/>
              </a:xfrm>
              <a:prstGeom prst="line">
                <a:avLst/>
              </a:prstGeom>
              <a:noFill/>
              <a:ln w="9525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22" name="Line 95">
                <a:extLst>
                  <a:ext uri="{FF2B5EF4-FFF2-40B4-BE49-F238E27FC236}">
                    <a16:creationId xmlns:a16="http://schemas.microsoft.com/office/drawing/2014/main" xmlns="" id="{7A0DB913-BCAD-4030-85A9-7249EDEA47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33738" y="4090988"/>
                <a:ext cx="0" cy="315913"/>
              </a:xfrm>
              <a:prstGeom prst="line">
                <a:avLst/>
              </a:prstGeom>
              <a:noFill/>
              <a:ln w="9525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23" name="Line 96">
                <a:extLst>
                  <a:ext uri="{FF2B5EF4-FFF2-40B4-BE49-F238E27FC236}">
                    <a16:creationId xmlns:a16="http://schemas.microsoft.com/office/drawing/2014/main" xmlns="" id="{B29591B3-9507-4AA2-9AF2-6E765D6284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49675" y="4259263"/>
                <a:ext cx="0" cy="280988"/>
              </a:xfrm>
              <a:prstGeom prst="line">
                <a:avLst/>
              </a:prstGeom>
              <a:noFill/>
              <a:ln w="9525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24" name="Line 97">
                <a:extLst>
                  <a:ext uri="{FF2B5EF4-FFF2-40B4-BE49-F238E27FC236}">
                    <a16:creationId xmlns:a16="http://schemas.microsoft.com/office/drawing/2014/main" xmlns="" id="{BC2310C2-237D-4DF9-B75F-7C9E38CC7B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1950" y="4056063"/>
                <a:ext cx="0" cy="338138"/>
              </a:xfrm>
              <a:prstGeom prst="line">
                <a:avLst/>
              </a:prstGeom>
              <a:noFill/>
              <a:ln w="9525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25" name="Line 98">
                <a:extLst>
                  <a:ext uri="{FF2B5EF4-FFF2-40B4-BE49-F238E27FC236}">
                    <a16:creationId xmlns:a16="http://schemas.microsoft.com/office/drawing/2014/main" xmlns="" id="{7165991F-82E9-4C63-8EA7-4FFD015EDD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963" y="3392488"/>
                <a:ext cx="50800" cy="0"/>
              </a:xfrm>
              <a:prstGeom prst="line">
                <a:avLst/>
              </a:prstGeom>
              <a:noFill/>
              <a:ln w="9525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26" name="Line 99">
                <a:extLst>
                  <a:ext uri="{FF2B5EF4-FFF2-40B4-BE49-F238E27FC236}">
                    <a16:creationId xmlns:a16="http://schemas.microsoft.com/office/drawing/2014/main" xmlns="" id="{96D65CF6-1FAF-480F-BCE4-8C799A24B1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3175" y="3984625"/>
                <a:ext cx="50800" cy="0"/>
              </a:xfrm>
              <a:prstGeom prst="line">
                <a:avLst/>
              </a:prstGeom>
              <a:noFill/>
              <a:ln w="9525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27" name="Line 100">
                <a:extLst>
                  <a:ext uri="{FF2B5EF4-FFF2-40B4-BE49-F238E27FC236}">
                    <a16:creationId xmlns:a16="http://schemas.microsoft.com/office/drawing/2014/main" xmlns="" id="{FA28E70C-5A70-480E-9614-AC7278599C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08338" y="4406900"/>
                <a:ext cx="50800" cy="0"/>
              </a:xfrm>
              <a:prstGeom prst="line">
                <a:avLst/>
              </a:prstGeom>
              <a:noFill/>
              <a:ln w="9525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28" name="Line 101">
                <a:extLst>
                  <a:ext uri="{FF2B5EF4-FFF2-40B4-BE49-F238E27FC236}">
                    <a16:creationId xmlns:a16="http://schemas.microsoft.com/office/drawing/2014/main" xmlns="" id="{BC24C915-69F4-43E9-83F9-E080383BF6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4275" y="4540250"/>
                <a:ext cx="50800" cy="0"/>
              </a:xfrm>
              <a:prstGeom prst="line">
                <a:avLst/>
              </a:prstGeom>
              <a:noFill/>
              <a:ln w="9525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29" name="Line 102">
                <a:extLst>
                  <a:ext uri="{FF2B5EF4-FFF2-40B4-BE49-F238E27FC236}">
                    <a16:creationId xmlns:a16="http://schemas.microsoft.com/office/drawing/2014/main" xmlns="" id="{29B39231-392C-4868-8999-D91F965774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46550" y="4394200"/>
                <a:ext cx="50800" cy="0"/>
              </a:xfrm>
              <a:prstGeom prst="line">
                <a:avLst/>
              </a:prstGeom>
              <a:noFill/>
              <a:ln w="9525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30" name="Line 103">
                <a:extLst>
                  <a:ext uri="{FF2B5EF4-FFF2-40B4-BE49-F238E27FC236}">
                    <a16:creationId xmlns:a16="http://schemas.microsoft.com/office/drawing/2014/main" xmlns="" id="{444BD276-F719-4E6D-8612-60650C8E79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963" y="3092450"/>
                <a:ext cx="50800" cy="0"/>
              </a:xfrm>
              <a:prstGeom prst="line">
                <a:avLst/>
              </a:prstGeom>
              <a:noFill/>
              <a:ln w="9525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31" name="Line 104">
                <a:extLst>
                  <a:ext uri="{FF2B5EF4-FFF2-40B4-BE49-F238E27FC236}">
                    <a16:creationId xmlns:a16="http://schemas.microsoft.com/office/drawing/2014/main" xmlns="" id="{90A75716-3730-402F-A812-5E04209479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3175" y="3706813"/>
                <a:ext cx="50800" cy="0"/>
              </a:xfrm>
              <a:prstGeom prst="line">
                <a:avLst/>
              </a:prstGeom>
              <a:noFill/>
              <a:ln w="9525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32" name="Line 105">
                <a:extLst>
                  <a:ext uri="{FF2B5EF4-FFF2-40B4-BE49-F238E27FC236}">
                    <a16:creationId xmlns:a16="http://schemas.microsoft.com/office/drawing/2014/main" xmlns="" id="{CAF15BF0-CBDD-444E-B82D-534EDC6A73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08338" y="4090988"/>
                <a:ext cx="50800" cy="0"/>
              </a:xfrm>
              <a:prstGeom prst="line">
                <a:avLst/>
              </a:prstGeom>
              <a:noFill/>
              <a:ln w="9525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33" name="Line 106">
                <a:extLst>
                  <a:ext uri="{FF2B5EF4-FFF2-40B4-BE49-F238E27FC236}">
                    <a16:creationId xmlns:a16="http://schemas.microsoft.com/office/drawing/2014/main" xmlns="" id="{00181C7B-AF18-488D-98C4-3421B2B2E0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4275" y="4259263"/>
                <a:ext cx="50800" cy="0"/>
              </a:xfrm>
              <a:prstGeom prst="line">
                <a:avLst/>
              </a:prstGeom>
              <a:noFill/>
              <a:ln w="9525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34" name="Line 107">
                <a:extLst>
                  <a:ext uri="{FF2B5EF4-FFF2-40B4-BE49-F238E27FC236}">
                    <a16:creationId xmlns:a16="http://schemas.microsoft.com/office/drawing/2014/main" xmlns="" id="{B856F7BF-5BE3-4A1F-A0C2-B9B2CDC4DE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46550" y="4056063"/>
                <a:ext cx="50800" cy="0"/>
              </a:xfrm>
              <a:prstGeom prst="line">
                <a:avLst/>
              </a:prstGeom>
              <a:noFill/>
              <a:ln w="9525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35" name="Freeform 108">
                <a:extLst>
                  <a:ext uri="{FF2B5EF4-FFF2-40B4-BE49-F238E27FC236}">
                    <a16:creationId xmlns:a16="http://schemas.microsoft.com/office/drawing/2014/main" xmlns="" id="{D42A0D74-50F8-4CF9-9118-D6876E5597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0363" y="3241675"/>
                <a:ext cx="2541587" cy="1157288"/>
              </a:xfrm>
              <a:custGeom>
                <a:avLst/>
                <a:gdLst>
                  <a:gd name="T0" fmla="*/ 0 w 1601"/>
                  <a:gd name="T1" fmla="*/ 0 h 729"/>
                  <a:gd name="T2" fmla="*/ 591 w 1601"/>
                  <a:gd name="T3" fmla="*/ 381 h 729"/>
                  <a:gd name="T4" fmla="*/ 1010 w 1601"/>
                  <a:gd name="T5" fmla="*/ 635 h 729"/>
                  <a:gd name="T6" fmla="*/ 1335 w 1601"/>
                  <a:gd name="T7" fmla="*/ 729 h 729"/>
                  <a:gd name="T8" fmla="*/ 1601 w 1601"/>
                  <a:gd name="T9" fmla="*/ 620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1" h="729">
                    <a:moveTo>
                      <a:pt x="0" y="0"/>
                    </a:moveTo>
                    <a:lnTo>
                      <a:pt x="591" y="381"/>
                    </a:lnTo>
                    <a:lnTo>
                      <a:pt x="1010" y="635"/>
                    </a:lnTo>
                    <a:lnTo>
                      <a:pt x="1335" y="729"/>
                    </a:lnTo>
                    <a:lnTo>
                      <a:pt x="1601" y="620"/>
                    </a:lnTo>
                  </a:path>
                </a:pathLst>
              </a:custGeom>
              <a:noFill/>
              <a:ln w="9525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825"/>
              </a:p>
            </p:txBody>
          </p:sp>
          <p:sp>
            <p:nvSpPr>
              <p:cNvPr id="736" name="TextBox 735">
                <a:extLst>
                  <a:ext uri="{FF2B5EF4-FFF2-40B4-BE49-F238E27FC236}">
                    <a16:creationId xmlns:a16="http://schemas.microsoft.com/office/drawing/2014/main" xmlns="" id="{31B7D241-92A7-46C4-989A-4690C232CB30}"/>
                  </a:ext>
                </a:extLst>
              </p:cNvPr>
              <p:cNvSpPr txBox="1"/>
              <p:nvPr/>
            </p:nvSpPr>
            <p:spPr>
              <a:xfrm>
                <a:off x="1134295" y="5249506"/>
                <a:ext cx="4679830" cy="670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825" dirty="0"/>
                  <a:t> 1.8   2.2    2.7   3.3   4.</a:t>
                </a:r>
                <a:r>
                  <a:rPr lang="en-US" altLang="zh-CN" sz="825" dirty="0"/>
                  <a:t>1</a:t>
                </a:r>
                <a:r>
                  <a:rPr lang="en-GB" sz="825" dirty="0"/>
                  <a:t>   4.9   6.0    7.</a:t>
                </a:r>
                <a:r>
                  <a:rPr lang="en-US" altLang="zh-CN" sz="825" dirty="0"/>
                  <a:t>4</a:t>
                </a:r>
                <a:endParaRPr lang="en-GB" sz="825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506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2"/>
          <p:cNvSpPr>
            <a:spLocks noChangeArrowheads="1"/>
          </p:cNvSpPr>
          <p:nvPr/>
        </p:nvSpPr>
        <p:spPr bwMode="auto">
          <a:xfrm>
            <a:off x="278861" y="125314"/>
            <a:ext cx="77724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GB" altLang="en-US" sz="2400" b="0" dirty="0" err="1">
                <a:solidFill>
                  <a:schemeClr val="tx1"/>
                </a:solidFill>
                <a:latin typeface="+mn-lt"/>
              </a:rPr>
              <a:t>M</a:t>
            </a:r>
            <a:r>
              <a:rPr lang="en-GB" altLang="en-US" sz="2400" b="0" dirty="0" err="1" smtClean="0">
                <a:solidFill>
                  <a:schemeClr val="tx1"/>
                </a:solidFill>
                <a:latin typeface="+mn-lt"/>
              </a:rPr>
              <a:t>eso</a:t>
            </a:r>
            <a:r>
              <a:rPr lang="en-GB" altLang="en-US" sz="2400" b="0" dirty="0">
                <a:solidFill>
                  <a:schemeClr val="tx1"/>
                </a:solidFill>
                <a:latin typeface="+mn-lt"/>
              </a:rPr>
              <a:t>-</a:t>
            </a:r>
            <a:r>
              <a:rPr lang="en-GB" altLang="en-US" sz="2400" b="0" dirty="0" smtClean="0">
                <a:solidFill>
                  <a:schemeClr val="tx1"/>
                </a:solidFill>
                <a:latin typeface="+mn-lt"/>
              </a:rPr>
              <a:t>scale dynamics</a:t>
            </a:r>
            <a:endParaRPr lang="en-US" altLang="en-US" sz="24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1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6" r="3999" b="11673"/>
          <a:stretch>
            <a:fillRect/>
          </a:stretch>
        </p:blipFill>
        <p:spPr bwMode="auto">
          <a:xfrm>
            <a:off x="4081463" y="1800225"/>
            <a:ext cx="6477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4" b="10825"/>
          <a:stretch>
            <a:fillRect/>
          </a:stretch>
        </p:blipFill>
        <p:spPr bwMode="auto">
          <a:xfrm>
            <a:off x="4800600" y="1800225"/>
            <a:ext cx="728663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Line 9"/>
          <p:cNvSpPr>
            <a:spLocks noChangeShapeType="1"/>
          </p:cNvSpPr>
          <p:nvPr/>
        </p:nvSpPr>
        <p:spPr bwMode="auto">
          <a:xfrm>
            <a:off x="5592763" y="3040063"/>
            <a:ext cx="0" cy="360362"/>
          </a:xfrm>
          <a:prstGeom prst="line">
            <a:avLst/>
          </a:prstGeom>
          <a:noFill/>
          <a:ln w="12700">
            <a:solidFill>
              <a:srgbClr val="336699"/>
            </a:solidFill>
            <a:prstDash val="sysDot"/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5592763" y="3452813"/>
            <a:ext cx="0" cy="649287"/>
          </a:xfrm>
          <a:prstGeom prst="line">
            <a:avLst/>
          </a:prstGeom>
          <a:noFill/>
          <a:ln w="12700">
            <a:solidFill>
              <a:srgbClr val="336699"/>
            </a:solidFill>
            <a:prstDash val="sysDot"/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5592763" y="2301875"/>
            <a:ext cx="0" cy="681038"/>
          </a:xfrm>
          <a:prstGeom prst="line">
            <a:avLst/>
          </a:prstGeom>
          <a:noFill/>
          <a:ln w="12700">
            <a:solidFill>
              <a:srgbClr val="336699"/>
            </a:solidFill>
            <a:prstDash val="sysDot"/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5605463" y="3017838"/>
            <a:ext cx="10969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1000" b="0">
                <a:solidFill>
                  <a:srgbClr val="336699"/>
                </a:solidFill>
              </a:rPr>
              <a:t>internal granular</a:t>
            </a:r>
          </a:p>
          <a:p>
            <a:pPr eaLnBrk="1" hangingPunct="1"/>
            <a:r>
              <a:rPr lang="en-GB" altLang="en-US" sz="1000" b="0">
                <a:solidFill>
                  <a:srgbClr val="336699"/>
                </a:solidFill>
              </a:rPr>
              <a:t>layer</a:t>
            </a:r>
            <a:endParaRPr lang="en-US" altLang="en-US" sz="1000" b="0">
              <a:solidFill>
                <a:srgbClr val="336699"/>
              </a:solidFill>
            </a:endParaRP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5605463" y="3525838"/>
            <a:ext cx="11826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1000" b="0">
                <a:solidFill>
                  <a:srgbClr val="336699"/>
                </a:solidFill>
              </a:rPr>
              <a:t>internal pyramidal</a:t>
            </a:r>
          </a:p>
          <a:p>
            <a:pPr eaLnBrk="1" hangingPunct="1"/>
            <a:r>
              <a:rPr lang="en-GB" altLang="en-US" sz="1000" b="0">
                <a:solidFill>
                  <a:srgbClr val="336699"/>
                </a:solidFill>
              </a:rPr>
              <a:t>layer</a:t>
            </a:r>
            <a:endParaRPr lang="en-US" altLang="en-US" sz="1000" b="0">
              <a:solidFill>
                <a:srgbClr val="336699"/>
              </a:solidFill>
            </a:endParaRP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5605463" y="2373313"/>
            <a:ext cx="12176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1000" b="0">
                <a:solidFill>
                  <a:srgbClr val="336699"/>
                </a:solidFill>
              </a:rPr>
              <a:t>external pyramidal</a:t>
            </a:r>
          </a:p>
          <a:p>
            <a:pPr eaLnBrk="1" hangingPunct="1"/>
            <a:r>
              <a:rPr lang="en-GB" altLang="en-US" sz="1000" b="0">
                <a:solidFill>
                  <a:srgbClr val="336699"/>
                </a:solidFill>
              </a:rPr>
              <a:t>layer</a:t>
            </a:r>
            <a:endParaRPr lang="en-US" altLang="en-US" sz="1000" b="0">
              <a:solidFill>
                <a:srgbClr val="336699"/>
              </a:solidFill>
            </a:endParaRP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5605463" y="1870075"/>
            <a:ext cx="11318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1000" b="0">
                <a:solidFill>
                  <a:srgbClr val="336699"/>
                </a:solidFill>
              </a:rPr>
              <a:t>external granular</a:t>
            </a:r>
          </a:p>
          <a:p>
            <a:pPr eaLnBrk="1" hangingPunct="1"/>
            <a:r>
              <a:rPr lang="en-US" altLang="en-US" sz="1000" b="0">
                <a:solidFill>
                  <a:srgbClr val="336699"/>
                </a:solidFill>
              </a:rPr>
              <a:t>layer</a:t>
            </a:r>
          </a:p>
        </p:txBody>
      </p:sp>
      <p:sp>
        <p:nvSpPr>
          <p:cNvPr id="4112" name="Line 16"/>
          <p:cNvSpPr>
            <a:spLocks noChangeShapeType="1"/>
          </p:cNvSpPr>
          <p:nvPr/>
        </p:nvSpPr>
        <p:spPr bwMode="auto">
          <a:xfrm>
            <a:off x="5592763" y="1908175"/>
            <a:ext cx="0" cy="360363"/>
          </a:xfrm>
          <a:prstGeom prst="line">
            <a:avLst/>
          </a:prstGeom>
          <a:noFill/>
          <a:ln w="12700">
            <a:solidFill>
              <a:srgbClr val="336699"/>
            </a:solidFill>
            <a:prstDash val="sysDot"/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13" name="Group 22"/>
          <p:cNvGrpSpPr>
            <a:grpSpLocks/>
          </p:cNvGrpSpPr>
          <p:nvPr/>
        </p:nvGrpSpPr>
        <p:grpSpPr bwMode="auto">
          <a:xfrm>
            <a:off x="7005638" y="4757738"/>
            <a:ext cx="1820862" cy="1570037"/>
            <a:chOff x="2976" y="3043"/>
            <a:chExt cx="1147" cy="989"/>
          </a:xfrm>
        </p:grpSpPr>
        <p:sp>
          <p:nvSpPr>
            <p:cNvPr id="4132" name="Text Box 23"/>
            <p:cNvSpPr txBox="1">
              <a:spLocks noChangeArrowheads="1"/>
            </p:cNvSpPr>
            <p:nvPr/>
          </p:nvSpPr>
          <p:spPr bwMode="auto">
            <a:xfrm>
              <a:off x="3140" y="3043"/>
              <a:ext cx="81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GB" altLang="en-US" sz="1000" b="0">
                  <a:solidFill>
                    <a:srgbClr val="336699"/>
                  </a:solidFill>
                </a:rPr>
                <a:t>AP generation zone</a:t>
              </a:r>
            </a:p>
          </p:txBody>
        </p:sp>
        <p:pic>
          <p:nvPicPr>
            <p:cNvPr id="4133" name="Picture 24" descr="post2pre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54"/>
            <a:stretch>
              <a:fillRect/>
            </a:stretch>
          </p:blipFill>
          <p:spPr bwMode="auto">
            <a:xfrm>
              <a:off x="2976" y="3126"/>
              <a:ext cx="1147" cy="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14" name="Group 47"/>
          <p:cNvGrpSpPr>
            <a:grpSpLocks noChangeAspect="1"/>
          </p:cNvGrpSpPr>
          <p:nvPr/>
        </p:nvGrpSpPr>
        <p:grpSpPr bwMode="auto">
          <a:xfrm>
            <a:off x="4492625" y="1963738"/>
            <a:ext cx="571500" cy="2159000"/>
            <a:chOff x="3264" y="2016"/>
            <a:chExt cx="432" cy="1632"/>
          </a:xfrm>
        </p:grpSpPr>
        <p:sp>
          <p:nvSpPr>
            <p:cNvPr id="4125" name="Oval 48"/>
            <p:cNvSpPr>
              <a:spLocks noChangeAspect="1" noChangeArrowheads="1"/>
            </p:cNvSpPr>
            <p:nvPr/>
          </p:nvSpPr>
          <p:spPr bwMode="auto">
            <a:xfrm>
              <a:off x="3264" y="2016"/>
              <a:ext cx="432" cy="432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12700">
              <a:solidFill>
                <a:schemeClr val="accent2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 eaLnBrk="1" hangingPunct="1"/>
              <a:endParaRPr lang="en-GB" altLang="en-US" b="0">
                <a:solidFill>
                  <a:schemeClr val="tx1"/>
                </a:solidFill>
              </a:endParaRPr>
            </a:p>
          </p:txBody>
        </p:sp>
        <p:sp>
          <p:nvSpPr>
            <p:cNvPr id="4126" name="Oval 49"/>
            <p:cNvSpPr>
              <a:spLocks noChangeAspect="1" noChangeArrowheads="1"/>
            </p:cNvSpPr>
            <p:nvPr/>
          </p:nvSpPr>
          <p:spPr bwMode="auto">
            <a:xfrm>
              <a:off x="3264" y="2640"/>
              <a:ext cx="432" cy="432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12700">
              <a:solidFill>
                <a:schemeClr val="accent2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 eaLnBrk="1" hangingPunct="1"/>
              <a:endParaRPr lang="en-GB" altLang="en-US" b="0">
                <a:solidFill>
                  <a:schemeClr val="tx1"/>
                </a:solidFill>
              </a:endParaRPr>
            </a:p>
          </p:txBody>
        </p:sp>
        <p:sp>
          <p:nvSpPr>
            <p:cNvPr id="4127" name="Oval 50"/>
            <p:cNvSpPr>
              <a:spLocks noChangeAspect="1" noChangeArrowheads="1"/>
            </p:cNvSpPr>
            <p:nvPr/>
          </p:nvSpPr>
          <p:spPr bwMode="auto">
            <a:xfrm>
              <a:off x="3264" y="3216"/>
              <a:ext cx="432" cy="432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12700">
              <a:solidFill>
                <a:schemeClr val="accent2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 eaLnBrk="1" hangingPunct="1"/>
              <a:endParaRPr lang="en-GB" altLang="en-US" b="0">
                <a:solidFill>
                  <a:schemeClr val="tx1"/>
                </a:solidFill>
              </a:endParaRPr>
            </a:p>
          </p:txBody>
        </p:sp>
        <p:cxnSp>
          <p:nvCxnSpPr>
            <p:cNvPr id="4128" name="AutoShape 51"/>
            <p:cNvCxnSpPr>
              <a:cxnSpLocks noChangeAspect="1" noChangeShapeType="1"/>
              <a:stCxn id="4125" idx="5"/>
              <a:endCxn id="4126" idx="7"/>
            </p:cNvCxnSpPr>
            <p:nvPr/>
          </p:nvCxnSpPr>
          <p:spPr bwMode="auto">
            <a:xfrm>
              <a:off x="3633" y="2385"/>
              <a:ext cx="0" cy="318"/>
            </a:xfrm>
            <a:prstGeom prst="straightConnector1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129" name="AutoShape 52"/>
            <p:cNvCxnSpPr>
              <a:cxnSpLocks noChangeAspect="1" noChangeShapeType="1"/>
              <a:stCxn id="4126" idx="1"/>
              <a:endCxn id="4125" idx="3"/>
            </p:cNvCxnSpPr>
            <p:nvPr/>
          </p:nvCxnSpPr>
          <p:spPr bwMode="auto">
            <a:xfrm flipV="1">
              <a:off x="3327" y="2385"/>
              <a:ext cx="0" cy="318"/>
            </a:xfrm>
            <a:prstGeom prst="straightConnector1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130" name="AutoShape 53"/>
            <p:cNvCxnSpPr>
              <a:cxnSpLocks noChangeAspect="1" noChangeShapeType="1"/>
              <a:stCxn id="4126" idx="5"/>
              <a:endCxn id="4127" idx="7"/>
            </p:cNvCxnSpPr>
            <p:nvPr/>
          </p:nvCxnSpPr>
          <p:spPr bwMode="auto">
            <a:xfrm>
              <a:off x="3633" y="3009"/>
              <a:ext cx="0" cy="270"/>
            </a:xfrm>
            <a:prstGeom prst="straightConnector1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131" name="AutoShape 54"/>
            <p:cNvCxnSpPr>
              <a:cxnSpLocks noChangeAspect="1" noChangeShapeType="1"/>
              <a:stCxn id="4127" idx="1"/>
              <a:endCxn id="4126" idx="3"/>
            </p:cNvCxnSpPr>
            <p:nvPr/>
          </p:nvCxnSpPr>
          <p:spPr bwMode="auto">
            <a:xfrm flipV="1">
              <a:off x="3327" y="3009"/>
              <a:ext cx="0" cy="270"/>
            </a:xfrm>
            <a:prstGeom prst="straightConnector1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diamond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4115" name="Rectangle 57"/>
          <p:cNvSpPr>
            <a:spLocks noChangeArrowheads="1"/>
          </p:cNvSpPr>
          <p:nvPr/>
        </p:nvSpPr>
        <p:spPr bwMode="auto">
          <a:xfrm>
            <a:off x="2168525" y="3551238"/>
            <a:ext cx="1828800" cy="76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en-GB" altLang="en-US" b="0">
              <a:solidFill>
                <a:schemeClr val="tx1"/>
              </a:solidFill>
            </a:endParaRPr>
          </a:p>
        </p:txBody>
      </p:sp>
      <p:sp>
        <p:nvSpPr>
          <p:cNvPr id="4116" name="Line 57"/>
          <p:cNvSpPr>
            <a:spLocks noChangeShapeType="1"/>
          </p:cNvSpPr>
          <p:nvPr/>
        </p:nvSpPr>
        <p:spPr bwMode="auto">
          <a:xfrm flipH="1" flipV="1">
            <a:off x="5943600" y="4344988"/>
            <a:ext cx="1016000" cy="5746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86" name="Rectangle 58"/>
          <p:cNvSpPr>
            <a:spLocks noChangeArrowheads="1"/>
          </p:cNvSpPr>
          <p:nvPr/>
        </p:nvSpPr>
        <p:spPr bwMode="auto">
          <a:xfrm>
            <a:off x="3617913" y="3403600"/>
            <a:ext cx="2317750" cy="81280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endParaRPr lang="en-GB" altLang="en-US"/>
          </a:p>
        </p:txBody>
      </p:sp>
      <p:graphicFrame>
        <p:nvGraphicFramePr>
          <p:cNvPr id="99387" name="Object 59"/>
          <p:cNvGraphicFramePr>
            <a:graphicFrameLocks noChangeAspect="1"/>
          </p:cNvGraphicFramePr>
          <p:nvPr/>
        </p:nvGraphicFramePr>
        <p:xfrm>
          <a:off x="3084513" y="3303588"/>
          <a:ext cx="579437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62" name="Equation" r:id="rId7" imgW="164880" imgH="177480" progId="Equation.3">
                  <p:embed/>
                </p:oleObj>
              </mc:Choice>
              <mc:Fallback>
                <p:oleObj name="Equation" r:id="rId7" imgW="1648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4513" y="3303588"/>
                        <a:ext cx="579437" cy="623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1285875" y="2927350"/>
            <a:ext cx="1820863" cy="1579563"/>
            <a:chOff x="4565" y="2862"/>
            <a:chExt cx="1147" cy="995"/>
          </a:xfrm>
        </p:grpSpPr>
        <p:sp>
          <p:nvSpPr>
            <p:cNvPr id="4123" name="Text Box 26"/>
            <p:cNvSpPr txBox="1">
              <a:spLocks noChangeArrowheads="1"/>
            </p:cNvSpPr>
            <p:nvPr/>
          </p:nvSpPr>
          <p:spPr bwMode="auto">
            <a:xfrm>
              <a:off x="4932" y="2862"/>
              <a:ext cx="45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fr-FR" altLang="en-US" sz="1000" b="0">
                  <a:solidFill>
                    <a:srgbClr val="336699"/>
                  </a:solidFill>
                </a:rPr>
                <a:t>synapses</a:t>
              </a:r>
            </a:p>
          </p:txBody>
        </p:sp>
        <p:pic>
          <p:nvPicPr>
            <p:cNvPr id="4124" name="Picture 27" descr="pre2post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56"/>
            <a:stretch>
              <a:fillRect/>
            </a:stretch>
          </p:blipFill>
          <p:spPr bwMode="auto">
            <a:xfrm>
              <a:off x="4565" y="2950"/>
              <a:ext cx="1147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9388" name="Arc 60"/>
          <p:cNvSpPr>
            <a:spLocks/>
          </p:cNvSpPr>
          <p:nvPr/>
        </p:nvSpPr>
        <p:spPr bwMode="auto">
          <a:xfrm rot="10800000" flipV="1">
            <a:off x="1608138" y="2268538"/>
            <a:ext cx="2049462" cy="619125"/>
          </a:xfrm>
          <a:custGeom>
            <a:avLst/>
            <a:gdLst>
              <a:gd name="T0" fmla="*/ 0 w 21600"/>
              <a:gd name="T1" fmla="*/ 0 h 21600"/>
              <a:gd name="T2" fmla="*/ 2049462 w 21600"/>
              <a:gd name="T3" fmla="*/ 619125 h 21600"/>
              <a:gd name="T4" fmla="*/ 0 w 21600"/>
              <a:gd name="T5" fmla="*/ 619125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677863" y="798513"/>
            <a:ext cx="1820862" cy="1570037"/>
            <a:chOff x="2976" y="3043"/>
            <a:chExt cx="1147" cy="989"/>
          </a:xfrm>
        </p:grpSpPr>
        <p:sp>
          <p:nvSpPr>
            <p:cNvPr id="4121" name="Text Box 23"/>
            <p:cNvSpPr txBox="1">
              <a:spLocks noChangeArrowheads="1"/>
            </p:cNvSpPr>
            <p:nvPr/>
          </p:nvSpPr>
          <p:spPr bwMode="auto">
            <a:xfrm>
              <a:off x="3140" y="3043"/>
              <a:ext cx="81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GB" altLang="en-US" sz="1000" b="0">
                  <a:solidFill>
                    <a:srgbClr val="336699"/>
                  </a:solidFill>
                </a:rPr>
                <a:t>AP generation zone</a:t>
              </a:r>
            </a:p>
          </p:txBody>
        </p:sp>
        <p:pic>
          <p:nvPicPr>
            <p:cNvPr id="4122" name="Picture 24" descr="post2pre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54"/>
            <a:stretch>
              <a:fillRect/>
            </a:stretch>
          </p:blipFill>
          <p:spPr bwMode="auto">
            <a:xfrm>
              <a:off x="2976" y="3126"/>
              <a:ext cx="1147" cy="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1079292" y="56213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61541" y="4512039"/>
                <a:ext cx="5212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(1)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541" y="4512039"/>
                <a:ext cx="521297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9412" r="-16471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819462" y="2415914"/>
                <a:ext cx="5212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(2)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462" y="2415914"/>
                <a:ext cx="521297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8140" r="-15116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443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86" grpId="0" animBg="1"/>
      <p:bldP spid="99388" grpId="0" animBg="1"/>
      <p:bldP spid="3" grpId="0"/>
      <p:bldP spid="4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8E7294C-A935-47A2-8F70-03F79D06E5AD}"/>
              </a:ext>
            </a:extLst>
          </p:cNvPr>
          <p:cNvGrpSpPr/>
          <p:nvPr/>
        </p:nvGrpSpPr>
        <p:grpSpPr>
          <a:xfrm>
            <a:off x="215252" y="1191874"/>
            <a:ext cx="4292354" cy="2826333"/>
            <a:chOff x="-1903442" y="667073"/>
            <a:chExt cx="9489575" cy="6482085"/>
          </a:xfrm>
        </p:grpSpPr>
        <p:pic>
          <p:nvPicPr>
            <p:cNvPr id="123" name="Picture 1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72" t="31568" r="59345" b="35809"/>
            <a:stretch/>
          </p:blipFill>
          <p:spPr>
            <a:xfrm>
              <a:off x="1844597" y="3997064"/>
              <a:ext cx="2656723" cy="2581248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26" t="9133" r="9199" b="13961"/>
            <a:stretch/>
          </p:blipFill>
          <p:spPr>
            <a:xfrm>
              <a:off x="0" y="711199"/>
              <a:ext cx="4178105" cy="3009642"/>
            </a:xfrm>
            <a:prstGeom prst="rect">
              <a:avLst/>
            </a:prstGeom>
          </p:spPr>
        </p:pic>
        <p:pic>
          <p:nvPicPr>
            <p:cNvPr id="130" name="Picture 12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40" t="5975" r="13811" b="8619"/>
            <a:stretch/>
          </p:blipFill>
          <p:spPr>
            <a:xfrm>
              <a:off x="4538132" y="667073"/>
              <a:ext cx="3048001" cy="2869075"/>
            </a:xfrm>
            <a:prstGeom prst="rect">
              <a:avLst/>
            </a:prstGeom>
          </p:spPr>
        </p:pic>
        <p:sp>
          <p:nvSpPr>
            <p:cNvPr id="131" name="TextBox 130"/>
            <p:cNvSpPr txBox="1"/>
            <p:nvPr/>
          </p:nvSpPr>
          <p:spPr>
            <a:xfrm>
              <a:off x="4678036" y="3706052"/>
              <a:ext cx="2207985" cy="1175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825" dirty="0">
                  <a:solidFill>
                    <a:srgbClr val="FF3FD7"/>
                  </a:solidFill>
                </a:rPr>
                <a:t>Superficial</a:t>
              </a:r>
            </a:p>
            <a:p>
              <a:r>
                <a:rPr lang="en-IE" sz="825" dirty="0">
                  <a:solidFill>
                    <a:srgbClr val="FF3FD7"/>
                  </a:solidFill>
                </a:rPr>
                <a:t> Pyramidal Cells</a:t>
              </a:r>
            </a:p>
            <a:p>
              <a:r>
                <a:rPr lang="en-IE" sz="825" dirty="0">
                  <a:solidFill>
                    <a:srgbClr val="FF3FD7"/>
                  </a:solidFill>
                </a:rPr>
                <a:t> 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1562140" y="3744425"/>
              <a:ext cx="1438795" cy="14914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825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IE" sz="825" dirty="0">
                  <a:solidFill>
                    <a:srgbClr val="95378E"/>
                  </a:solidFill>
                </a:rPr>
                <a:t>Layer IV</a:t>
              </a:r>
            </a:p>
            <a:p>
              <a:r>
                <a:rPr lang="en-IE" sz="825" dirty="0">
                  <a:solidFill>
                    <a:srgbClr val="95378E"/>
                  </a:solidFill>
                </a:rPr>
                <a:t> Stellates</a:t>
              </a:r>
            </a:p>
            <a:p>
              <a:r>
                <a:rPr lang="en-IE" sz="825" dirty="0">
                  <a:solidFill>
                    <a:srgbClr val="95378E"/>
                  </a:solidFill>
                </a:rPr>
                <a:t> 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673022" y="5657670"/>
              <a:ext cx="2207985" cy="14914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825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IE" sz="825" dirty="0">
                  <a:solidFill>
                    <a:srgbClr val="7030A0"/>
                  </a:solidFill>
                </a:rPr>
                <a:t>Deep </a:t>
              </a:r>
            </a:p>
            <a:p>
              <a:r>
                <a:rPr lang="en-IE" sz="825" dirty="0">
                  <a:solidFill>
                    <a:srgbClr val="7030A0"/>
                  </a:solidFill>
                </a:rPr>
                <a:t>Pyramidal Cells </a:t>
              </a:r>
            </a:p>
            <a:p>
              <a:r>
                <a:rPr lang="en-IE" sz="825" dirty="0">
                  <a:solidFill>
                    <a:srgbClr val="7030A0"/>
                  </a:solidFill>
                </a:rPr>
                <a:t> </a:t>
              </a:r>
            </a:p>
          </p:txBody>
        </p:sp>
        <p:cxnSp>
          <p:nvCxnSpPr>
            <p:cNvPr id="135" name="Straight Arrow Connector 134"/>
            <p:cNvCxnSpPr/>
            <p:nvPr/>
          </p:nvCxnSpPr>
          <p:spPr>
            <a:xfrm flipH="1">
              <a:off x="3731300" y="3946358"/>
              <a:ext cx="938463" cy="625642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/>
            <p:nvPr/>
          </p:nvCxnSpPr>
          <p:spPr>
            <a:xfrm flipH="1" flipV="1">
              <a:off x="3827303" y="5077400"/>
              <a:ext cx="914649" cy="120242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/>
            <p:nvPr/>
          </p:nvCxnSpPr>
          <p:spPr>
            <a:xfrm>
              <a:off x="2574508" y="4511549"/>
              <a:ext cx="450433" cy="383831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/>
            <p:cNvCxnSpPr>
              <a:stCxn id="133" idx="1"/>
            </p:cNvCxnSpPr>
            <p:nvPr/>
          </p:nvCxnSpPr>
          <p:spPr>
            <a:xfrm flipH="1" flipV="1">
              <a:off x="3346295" y="5534857"/>
              <a:ext cx="1326727" cy="868557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Box 141"/>
            <p:cNvSpPr txBox="1"/>
            <p:nvPr/>
          </p:nvSpPr>
          <p:spPr>
            <a:xfrm>
              <a:off x="-1903442" y="2740152"/>
              <a:ext cx="2948249" cy="3977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400" dirty="0">
                  <a:latin typeface="+mn-lt"/>
                </a:rPr>
                <a:t> Bilateral network with frontoparietal connections and regional Neural Mass Models  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1EBFFE72-26CB-47B5-B73C-ABB572125280}"/>
                </a:ext>
              </a:extLst>
            </p:cNvPr>
            <p:cNvSpPr/>
            <p:nvPr/>
          </p:nvSpPr>
          <p:spPr>
            <a:xfrm>
              <a:off x="4122337" y="2689830"/>
              <a:ext cx="75587" cy="10532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BDF5D49F-ABCB-4926-A690-ACD43B4A4AD7}"/>
                </a:ext>
              </a:extLst>
            </p:cNvPr>
            <p:cNvSpPr/>
            <p:nvPr/>
          </p:nvSpPr>
          <p:spPr>
            <a:xfrm>
              <a:off x="4122337" y="2778780"/>
              <a:ext cx="103181" cy="9820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20201" y="4606771"/>
              <a:ext cx="1810383" cy="1175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825" dirty="0">
                  <a:solidFill>
                    <a:srgbClr val="00C4C4"/>
                  </a:solidFill>
                </a:rPr>
                <a:t> </a:t>
              </a:r>
            </a:p>
            <a:p>
              <a:r>
                <a:rPr lang="en-IE" sz="825" dirty="0">
                  <a:solidFill>
                    <a:srgbClr val="00C4C4"/>
                  </a:solidFill>
                </a:rPr>
                <a:t>Inhibitory </a:t>
              </a:r>
            </a:p>
            <a:p>
              <a:r>
                <a:rPr lang="en-IE" sz="825" dirty="0">
                  <a:solidFill>
                    <a:srgbClr val="00C4C4"/>
                  </a:solidFill>
                </a:rPr>
                <a:t>Interneurons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19975" y="1102571"/>
            <a:ext cx="3725782" cy="3063484"/>
            <a:chOff x="6559966" y="584671"/>
            <a:chExt cx="4967709" cy="408464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>
              <a:alphaModFix amt="24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07" t="44597" r="24693" b="40003"/>
            <a:stretch/>
          </p:blipFill>
          <p:spPr>
            <a:xfrm>
              <a:off x="8085993" y="584671"/>
              <a:ext cx="1862730" cy="295010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sp>
          <p:nvSpPr>
            <p:cNvPr id="6" name="Oval 5"/>
            <p:cNvSpPr/>
            <p:nvPr/>
          </p:nvSpPr>
          <p:spPr>
            <a:xfrm rot="21118116">
              <a:off x="9152875" y="1874648"/>
              <a:ext cx="470895" cy="492552"/>
            </a:xfrm>
            <a:prstGeom prst="ellipse">
              <a:avLst/>
            </a:prstGeom>
            <a:solidFill>
              <a:schemeClr val="bg1">
                <a:lumMod val="65000"/>
                <a:alpha val="73000"/>
              </a:schemeClr>
            </a:solidFill>
            <a:ln>
              <a:noFill/>
            </a:ln>
            <a:effectLst>
              <a:softEdge rad="533400"/>
            </a:effectLst>
            <a:scene3d>
              <a:camera prst="orthographicFront"/>
              <a:lightRig rig="threePt" dir="t"/>
            </a:scene3d>
            <a:sp3d extrusionH="38100" contourW="12700">
              <a:bevelT w="304800" h="304800"/>
              <a:bevelB prst="angle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050"/>
            </a:p>
          </p:txBody>
        </p:sp>
        <p:sp>
          <p:nvSpPr>
            <p:cNvPr id="7" name="Oval 6"/>
            <p:cNvSpPr/>
            <p:nvPr/>
          </p:nvSpPr>
          <p:spPr>
            <a:xfrm rot="21118116">
              <a:off x="8747605" y="2921920"/>
              <a:ext cx="493365" cy="48213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softEdge rad="533400"/>
            </a:effectLst>
            <a:scene3d>
              <a:camera prst="orthographicFront"/>
              <a:lightRig rig="threePt" dir="t"/>
            </a:scene3d>
            <a:sp3d extrusionH="38100" contourW="12700">
              <a:bevelT w="304800" h="304800"/>
              <a:bevelB prst="angle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050"/>
            </a:p>
          </p:txBody>
        </p:sp>
        <p:sp>
          <p:nvSpPr>
            <p:cNvPr id="8" name="Oval 7"/>
            <p:cNvSpPr/>
            <p:nvPr/>
          </p:nvSpPr>
          <p:spPr>
            <a:xfrm rot="21118116">
              <a:off x="8150895" y="2048723"/>
              <a:ext cx="472820" cy="47229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softEdge rad="533400"/>
            </a:effectLst>
            <a:scene3d>
              <a:camera prst="orthographicFront"/>
              <a:lightRig rig="threePt" dir="t"/>
            </a:scene3d>
            <a:sp3d extrusionH="38100" contourW="12700">
              <a:bevelT w="304800" h="304800"/>
              <a:bevelB prst="angle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050" dirty="0"/>
            </a:p>
          </p:txBody>
        </p:sp>
        <p:sp>
          <p:nvSpPr>
            <p:cNvPr id="9" name="Oval 8"/>
            <p:cNvSpPr/>
            <p:nvPr/>
          </p:nvSpPr>
          <p:spPr>
            <a:xfrm rot="21118116">
              <a:off x="8469837" y="981908"/>
              <a:ext cx="470897" cy="47085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softEdge rad="533400"/>
            </a:effectLst>
            <a:scene3d>
              <a:camera prst="orthographicFront"/>
              <a:lightRig rig="threePt" dir="t"/>
            </a:scene3d>
            <a:sp3d extrusionH="38100" contourW="12700">
              <a:bevelT w="304800" h="304800"/>
              <a:bevelB prst="angle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050"/>
            </a:p>
          </p:txBody>
        </p:sp>
        <p:grpSp>
          <p:nvGrpSpPr>
            <p:cNvPr id="10" name="Group 9"/>
            <p:cNvGrpSpPr/>
            <p:nvPr/>
          </p:nvGrpSpPr>
          <p:grpSpPr>
            <a:xfrm rot="10800000">
              <a:off x="8798895" y="1279853"/>
              <a:ext cx="275483" cy="233830"/>
              <a:chOff x="6866021" y="-160422"/>
              <a:chExt cx="2197941" cy="1997241"/>
            </a:xfrm>
            <a:solidFill>
              <a:srgbClr val="00B050"/>
            </a:solidFill>
          </p:grpSpPr>
          <p:grpSp>
            <p:nvGrpSpPr>
              <p:cNvPr id="11" name="Group 10"/>
              <p:cNvGrpSpPr/>
              <p:nvPr/>
            </p:nvGrpSpPr>
            <p:grpSpPr>
              <a:xfrm>
                <a:off x="6866021" y="-160422"/>
                <a:ext cx="1419726" cy="1997241"/>
                <a:chOff x="6866021" y="-160422"/>
                <a:chExt cx="1419726" cy="1997241"/>
              </a:xfrm>
              <a:grpFill/>
            </p:grpSpPr>
            <p:sp>
              <p:nvSpPr>
                <p:cNvPr id="15" name="Chord 14"/>
                <p:cNvSpPr/>
                <p:nvPr/>
              </p:nvSpPr>
              <p:spPr>
                <a:xfrm rot="21221667">
                  <a:off x="6866021" y="-160422"/>
                  <a:ext cx="962527" cy="1371600"/>
                </a:xfrm>
                <a:prstGeom prst="chord">
                  <a:avLst/>
                </a:prstGeom>
                <a:grp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  <p:sp>
              <p:nvSpPr>
                <p:cNvPr id="16" name="Chord 15"/>
                <p:cNvSpPr/>
                <p:nvPr/>
              </p:nvSpPr>
              <p:spPr>
                <a:xfrm rot="21252560">
                  <a:off x="7355305" y="834188"/>
                  <a:ext cx="930442" cy="1002631"/>
                </a:xfrm>
                <a:prstGeom prst="chord">
                  <a:avLst/>
                </a:prstGeom>
                <a:grp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 rot="18264203" flipH="1">
                <a:off x="7379417" y="-384014"/>
                <a:ext cx="1393715" cy="1975374"/>
                <a:chOff x="6874843" y="-164349"/>
                <a:chExt cx="1424804" cy="1981255"/>
              </a:xfrm>
              <a:grpFill/>
            </p:grpSpPr>
            <p:sp>
              <p:nvSpPr>
                <p:cNvPr id="13" name="Chord 12"/>
                <p:cNvSpPr/>
                <p:nvPr/>
              </p:nvSpPr>
              <p:spPr>
                <a:xfrm rot="21221667">
                  <a:off x="6874843" y="-164349"/>
                  <a:ext cx="1023466" cy="1539174"/>
                </a:xfrm>
                <a:prstGeom prst="chord">
                  <a:avLst/>
                </a:prstGeom>
                <a:grp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  <p:sp>
              <p:nvSpPr>
                <p:cNvPr id="14" name="Chord 13"/>
                <p:cNvSpPr/>
                <p:nvPr/>
              </p:nvSpPr>
              <p:spPr>
                <a:xfrm rot="21252560">
                  <a:off x="7369205" y="814275"/>
                  <a:ext cx="930442" cy="1002631"/>
                </a:xfrm>
                <a:prstGeom prst="chord">
                  <a:avLst/>
                </a:prstGeom>
                <a:grp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</p:grpSp>
        </p:grpSp>
        <p:grpSp>
          <p:nvGrpSpPr>
            <p:cNvPr id="17" name="Group 16"/>
            <p:cNvGrpSpPr/>
            <p:nvPr/>
          </p:nvGrpSpPr>
          <p:grpSpPr>
            <a:xfrm rot="12755570">
              <a:off x="8616518" y="1353969"/>
              <a:ext cx="256507" cy="214747"/>
              <a:chOff x="6866021" y="-160422"/>
              <a:chExt cx="2197941" cy="1997241"/>
            </a:xfrm>
            <a:solidFill>
              <a:schemeClr val="tx1"/>
            </a:solidFill>
          </p:grpSpPr>
          <p:grpSp>
            <p:nvGrpSpPr>
              <p:cNvPr id="18" name="Group 17"/>
              <p:cNvGrpSpPr/>
              <p:nvPr/>
            </p:nvGrpSpPr>
            <p:grpSpPr>
              <a:xfrm>
                <a:off x="6866021" y="-160422"/>
                <a:ext cx="1419726" cy="1997241"/>
                <a:chOff x="6866021" y="-160422"/>
                <a:chExt cx="1419726" cy="1997241"/>
              </a:xfrm>
              <a:grpFill/>
            </p:grpSpPr>
            <p:sp>
              <p:nvSpPr>
                <p:cNvPr id="22" name="Chord 21"/>
                <p:cNvSpPr/>
                <p:nvPr/>
              </p:nvSpPr>
              <p:spPr>
                <a:xfrm rot="21221667">
                  <a:off x="6866021" y="-160422"/>
                  <a:ext cx="962527" cy="1371600"/>
                </a:xfrm>
                <a:prstGeom prst="chord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  <p:sp>
              <p:nvSpPr>
                <p:cNvPr id="23" name="Chord 22"/>
                <p:cNvSpPr/>
                <p:nvPr/>
              </p:nvSpPr>
              <p:spPr>
                <a:xfrm rot="21252560">
                  <a:off x="7355305" y="834188"/>
                  <a:ext cx="930442" cy="1002631"/>
                </a:xfrm>
                <a:prstGeom prst="chord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 rot="18264203" flipH="1">
                <a:off x="7379417" y="-384014"/>
                <a:ext cx="1393715" cy="1975374"/>
                <a:chOff x="6874843" y="-164349"/>
                <a:chExt cx="1424804" cy="1981255"/>
              </a:xfrm>
              <a:grpFill/>
            </p:grpSpPr>
            <p:sp>
              <p:nvSpPr>
                <p:cNvPr id="20" name="Chord 19"/>
                <p:cNvSpPr/>
                <p:nvPr/>
              </p:nvSpPr>
              <p:spPr>
                <a:xfrm rot="21221667">
                  <a:off x="6874843" y="-164349"/>
                  <a:ext cx="1023466" cy="1539174"/>
                </a:xfrm>
                <a:prstGeom prst="chord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  <p:sp>
              <p:nvSpPr>
                <p:cNvPr id="21" name="Chord 20"/>
                <p:cNvSpPr/>
                <p:nvPr/>
              </p:nvSpPr>
              <p:spPr>
                <a:xfrm rot="21252560">
                  <a:off x="7369205" y="814275"/>
                  <a:ext cx="930442" cy="1002631"/>
                </a:xfrm>
                <a:prstGeom prst="chord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</p:grpSp>
        </p:grpSp>
        <p:grpSp>
          <p:nvGrpSpPr>
            <p:cNvPr id="24" name="Group 23"/>
            <p:cNvGrpSpPr/>
            <p:nvPr/>
          </p:nvGrpSpPr>
          <p:grpSpPr>
            <a:xfrm rot="13420910">
              <a:off x="8420678" y="1315394"/>
              <a:ext cx="222472" cy="202336"/>
              <a:chOff x="6866021" y="-160422"/>
              <a:chExt cx="2197941" cy="1997241"/>
            </a:xfrm>
            <a:solidFill>
              <a:srgbClr val="FF0000"/>
            </a:solidFill>
          </p:grpSpPr>
          <p:grpSp>
            <p:nvGrpSpPr>
              <p:cNvPr id="25" name="Group 24"/>
              <p:cNvGrpSpPr/>
              <p:nvPr/>
            </p:nvGrpSpPr>
            <p:grpSpPr>
              <a:xfrm>
                <a:off x="6866021" y="-160422"/>
                <a:ext cx="1419726" cy="1997241"/>
                <a:chOff x="6866021" y="-160422"/>
                <a:chExt cx="1419726" cy="1997241"/>
              </a:xfrm>
              <a:grpFill/>
            </p:grpSpPr>
            <p:sp>
              <p:nvSpPr>
                <p:cNvPr id="29" name="Chord 28"/>
                <p:cNvSpPr/>
                <p:nvPr/>
              </p:nvSpPr>
              <p:spPr>
                <a:xfrm rot="21221667">
                  <a:off x="6866021" y="-160422"/>
                  <a:ext cx="962527" cy="1371600"/>
                </a:xfrm>
                <a:prstGeom prst="chord">
                  <a:avLst/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  <p:sp>
              <p:nvSpPr>
                <p:cNvPr id="30" name="Chord 29"/>
                <p:cNvSpPr/>
                <p:nvPr/>
              </p:nvSpPr>
              <p:spPr>
                <a:xfrm rot="21252560">
                  <a:off x="7355305" y="834188"/>
                  <a:ext cx="930442" cy="1002631"/>
                </a:xfrm>
                <a:prstGeom prst="chord">
                  <a:avLst/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 rot="18264203" flipH="1">
                <a:off x="7379417" y="-384014"/>
                <a:ext cx="1393715" cy="1975374"/>
                <a:chOff x="6874843" y="-164349"/>
                <a:chExt cx="1424804" cy="1981255"/>
              </a:xfrm>
              <a:grpFill/>
            </p:grpSpPr>
            <p:sp>
              <p:nvSpPr>
                <p:cNvPr id="27" name="Chord 26"/>
                <p:cNvSpPr/>
                <p:nvPr/>
              </p:nvSpPr>
              <p:spPr>
                <a:xfrm rot="21221667">
                  <a:off x="6874843" y="-164349"/>
                  <a:ext cx="1023466" cy="1539174"/>
                </a:xfrm>
                <a:prstGeom prst="chord">
                  <a:avLst/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  <p:sp>
              <p:nvSpPr>
                <p:cNvPr id="28" name="Chord 27"/>
                <p:cNvSpPr/>
                <p:nvPr/>
              </p:nvSpPr>
              <p:spPr>
                <a:xfrm rot="21252560">
                  <a:off x="7369205" y="814275"/>
                  <a:ext cx="930442" cy="1002631"/>
                </a:xfrm>
                <a:prstGeom prst="chord">
                  <a:avLst/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</p:grpSp>
        </p:grpSp>
        <p:grpSp>
          <p:nvGrpSpPr>
            <p:cNvPr id="31" name="Group 30"/>
            <p:cNvGrpSpPr/>
            <p:nvPr/>
          </p:nvGrpSpPr>
          <p:grpSpPr>
            <a:xfrm rot="9476179">
              <a:off x="8391556" y="2403209"/>
              <a:ext cx="245114" cy="236563"/>
              <a:chOff x="6866021" y="-160422"/>
              <a:chExt cx="2197941" cy="1997241"/>
            </a:xfrm>
            <a:solidFill>
              <a:srgbClr val="00B050"/>
            </a:solidFill>
          </p:grpSpPr>
          <p:grpSp>
            <p:nvGrpSpPr>
              <p:cNvPr id="32" name="Group 31"/>
              <p:cNvGrpSpPr/>
              <p:nvPr/>
            </p:nvGrpSpPr>
            <p:grpSpPr>
              <a:xfrm>
                <a:off x="6866021" y="-160422"/>
                <a:ext cx="1419726" cy="1997241"/>
                <a:chOff x="6866021" y="-160422"/>
                <a:chExt cx="1419726" cy="1997241"/>
              </a:xfrm>
              <a:grpFill/>
            </p:grpSpPr>
            <p:sp>
              <p:nvSpPr>
                <p:cNvPr id="36" name="Chord 35"/>
                <p:cNvSpPr/>
                <p:nvPr/>
              </p:nvSpPr>
              <p:spPr>
                <a:xfrm rot="21221667">
                  <a:off x="6866021" y="-160422"/>
                  <a:ext cx="962527" cy="1371600"/>
                </a:xfrm>
                <a:prstGeom prst="chord">
                  <a:avLst/>
                </a:prstGeom>
                <a:grp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  <p:sp>
              <p:nvSpPr>
                <p:cNvPr id="37" name="Chord 36"/>
                <p:cNvSpPr/>
                <p:nvPr/>
              </p:nvSpPr>
              <p:spPr>
                <a:xfrm rot="21252560">
                  <a:off x="7355305" y="834188"/>
                  <a:ext cx="930442" cy="1002631"/>
                </a:xfrm>
                <a:prstGeom prst="chord">
                  <a:avLst/>
                </a:prstGeom>
                <a:grp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</p:grpSp>
          <p:grpSp>
            <p:nvGrpSpPr>
              <p:cNvPr id="33" name="Group 32"/>
              <p:cNvGrpSpPr/>
              <p:nvPr/>
            </p:nvGrpSpPr>
            <p:grpSpPr>
              <a:xfrm rot="18264203" flipH="1">
                <a:off x="7379417" y="-384014"/>
                <a:ext cx="1393715" cy="1975374"/>
                <a:chOff x="6874843" y="-164349"/>
                <a:chExt cx="1424804" cy="1981255"/>
              </a:xfrm>
              <a:grpFill/>
            </p:grpSpPr>
            <p:sp>
              <p:nvSpPr>
                <p:cNvPr id="34" name="Chord 33"/>
                <p:cNvSpPr/>
                <p:nvPr/>
              </p:nvSpPr>
              <p:spPr>
                <a:xfrm rot="21221667">
                  <a:off x="6874843" y="-164349"/>
                  <a:ext cx="1023466" cy="1539174"/>
                </a:xfrm>
                <a:prstGeom prst="chord">
                  <a:avLst/>
                </a:prstGeom>
                <a:grp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  <p:sp>
              <p:nvSpPr>
                <p:cNvPr id="35" name="Chord 34"/>
                <p:cNvSpPr/>
                <p:nvPr/>
              </p:nvSpPr>
              <p:spPr>
                <a:xfrm rot="21252560">
                  <a:off x="7369205" y="814275"/>
                  <a:ext cx="930442" cy="1002631"/>
                </a:xfrm>
                <a:prstGeom prst="chord">
                  <a:avLst/>
                </a:prstGeom>
                <a:grp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</p:grpSp>
        </p:grpSp>
        <p:grpSp>
          <p:nvGrpSpPr>
            <p:cNvPr id="38" name="Group 37"/>
            <p:cNvGrpSpPr/>
            <p:nvPr/>
          </p:nvGrpSpPr>
          <p:grpSpPr>
            <a:xfrm rot="14182963">
              <a:off x="8098143" y="2365328"/>
              <a:ext cx="281893" cy="251188"/>
              <a:chOff x="6866021" y="-160422"/>
              <a:chExt cx="2197941" cy="1997241"/>
            </a:xfrm>
            <a:solidFill>
              <a:schemeClr val="tx1"/>
            </a:solidFill>
          </p:grpSpPr>
          <p:grpSp>
            <p:nvGrpSpPr>
              <p:cNvPr id="39" name="Group 38"/>
              <p:cNvGrpSpPr/>
              <p:nvPr/>
            </p:nvGrpSpPr>
            <p:grpSpPr>
              <a:xfrm>
                <a:off x="6866021" y="-160422"/>
                <a:ext cx="1419726" cy="1997241"/>
                <a:chOff x="6866021" y="-160422"/>
                <a:chExt cx="1419726" cy="1997241"/>
              </a:xfrm>
              <a:grpFill/>
            </p:grpSpPr>
            <p:sp>
              <p:nvSpPr>
                <p:cNvPr id="43" name="Chord 42"/>
                <p:cNvSpPr/>
                <p:nvPr/>
              </p:nvSpPr>
              <p:spPr>
                <a:xfrm rot="21221667">
                  <a:off x="6866021" y="-160422"/>
                  <a:ext cx="962527" cy="1371600"/>
                </a:xfrm>
                <a:prstGeom prst="chord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  <p:sp>
              <p:nvSpPr>
                <p:cNvPr id="44" name="Chord 43"/>
                <p:cNvSpPr/>
                <p:nvPr/>
              </p:nvSpPr>
              <p:spPr>
                <a:xfrm rot="21252560">
                  <a:off x="7355305" y="834188"/>
                  <a:ext cx="930442" cy="1002631"/>
                </a:xfrm>
                <a:prstGeom prst="chord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</p:grpSp>
          <p:grpSp>
            <p:nvGrpSpPr>
              <p:cNvPr id="40" name="Group 39"/>
              <p:cNvGrpSpPr/>
              <p:nvPr/>
            </p:nvGrpSpPr>
            <p:grpSpPr>
              <a:xfrm rot="18264203" flipH="1">
                <a:off x="7379417" y="-384014"/>
                <a:ext cx="1393715" cy="1975374"/>
                <a:chOff x="6874843" y="-164349"/>
                <a:chExt cx="1424804" cy="1981255"/>
              </a:xfrm>
              <a:grpFill/>
            </p:grpSpPr>
            <p:sp>
              <p:nvSpPr>
                <p:cNvPr id="41" name="Chord 40"/>
                <p:cNvSpPr/>
                <p:nvPr/>
              </p:nvSpPr>
              <p:spPr>
                <a:xfrm rot="21221667">
                  <a:off x="6874843" y="-164349"/>
                  <a:ext cx="1023466" cy="1539174"/>
                </a:xfrm>
                <a:prstGeom prst="chord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  <p:sp>
              <p:nvSpPr>
                <p:cNvPr id="42" name="Chord 41"/>
                <p:cNvSpPr/>
                <p:nvPr/>
              </p:nvSpPr>
              <p:spPr>
                <a:xfrm rot="21252560">
                  <a:off x="7369205" y="814275"/>
                  <a:ext cx="930442" cy="1002631"/>
                </a:xfrm>
                <a:prstGeom prst="chord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</p:grpSp>
        </p:grpSp>
        <p:grpSp>
          <p:nvGrpSpPr>
            <p:cNvPr id="52" name="Group 51"/>
            <p:cNvGrpSpPr/>
            <p:nvPr/>
          </p:nvGrpSpPr>
          <p:grpSpPr>
            <a:xfrm rot="5033489">
              <a:off x="9076301" y="3009675"/>
              <a:ext cx="222766" cy="204385"/>
              <a:chOff x="6866021" y="-160422"/>
              <a:chExt cx="2197941" cy="1997241"/>
            </a:xfrm>
            <a:solidFill>
              <a:srgbClr val="00B050"/>
            </a:solidFill>
          </p:grpSpPr>
          <p:grpSp>
            <p:nvGrpSpPr>
              <p:cNvPr id="53" name="Group 52"/>
              <p:cNvGrpSpPr/>
              <p:nvPr/>
            </p:nvGrpSpPr>
            <p:grpSpPr>
              <a:xfrm>
                <a:off x="6866021" y="-160422"/>
                <a:ext cx="1419726" cy="1997241"/>
                <a:chOff x="6866021" y="-160422"/>
                <a:chExt cx="1419726" cy="1997241"/>
              </a:xfrm>
              <a:grpFill/>
            </p:grpSpPr>
            <p:sp>
              <p:nvSpPr>
                <p:cNvPr id="57" name="Chord 56"/>
                <p:cNvSpPr/>
                <p:nvPr/>
              </p:nvSpPr>
              <p:spPr>
                <a:xfrm rot="21221667">
                  <a:off x="6866021" y="-160422"/>
                  <a:ext cx="962527" cy="1371600"/>
                </a:xfrm>
                <a:prstGeom prst="chord">
                  <a:avLst/>
                </a:prstGeom>
                <a:grp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  <p:sp>
              <p:nvSpPr>
                <p:cNvPr id="58" name="Chord 57"/>
                <p:cNvSpPr/>
                <p:nvPr/>
              </p:nvSpPr>
              <p:spPr>
                <a:xfrm rot="21252560">
                  <a:off x="7355305" y="834188"/>
                  <a:ext cx="930442" cy="1002631"/>
                </a:xfrm>
                <a:prstGeom prst="chord">
                  <a:avLst/>
                </a:prstGeom>
                <a:grp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 rot="18264203" flipH="1">
                <a:off x="7379417" y="-384014"/>
                <a:ext cx="1393715" cy="1975374"/>
                <a:chOff x="6874843" y="-164349"/>
                <a:chExt cx="1424804" cy="1981255"/>
              </a:xfrm>
              <a:grpFill/>
            </p:grpSpPr>
            <p:sp>
              <p:nvSpPr>
                <p:cNvPr id="55" name="Chord 54"/>
                <p:cNvSpPr/>
                <p:nvPr/>
              </p:nvSpPr>
              <p:spPr>
                <a:xfrm rot="21221667">
                  <a:off x="6874843" y="-164349"/>
                  <a:ext cx="1023466" cy="1539174"/>
                </a:xfrm>
                <a:prstGeom prst="chord">
                  <a:avLst/>
                </a:prstGeom>
                <a:grp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  <p:sp>
              <p:nvSpPr>
                <p:cNvPr id="56" name="Chord 55"/>
                <p:cNvSpPr/>
                <p:nvPr/>
              </p:nvSpPr>
              <p:spPr>
                <a:xfrm rot="21252560">
                  <a:off x="7369205" y="814275"/>
                  <a:ext cx="930442" cy="1002631"/>
                </a:xfrm>
                <a:prstGeom prst="chord">
                  <a:avLst/>
                </a:prstGeom>
                <a:grp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</p:grpSp>
        </p:grpSp>
        <p:grpSp>
          <p:nvGrpSpPr>
            <p:cNvPr id="59" name="Group 58"/>
            <p:cNvGrpSpPr/>
            <p:nvPr/>
          </p:nvGrpSpPr>
          <p:grpSpPr>
            <a:xfrm rot="576196">
              <a:off x="8864721" y="2816612"/>
              <a:ext cx="215309" cy="194793"/>
              <a:chOff x="6866021" y="-160422"/>
              <a:chExt cx="2197941" cy="1997241"/>
            </a:xfrm>
            <a:solidFill>
              <a:schemeClr val="tx1"/>
            </a:solidFill>
          </p:grpSpPr>
          <p:grpSp>
            <p:nvGrpSpPr>
              <p:cNvPr id="60" name="Group 59"/>
              <p:cNvGrpSpPr/>
              <p:nvPr/>
            </p:nvGrpSpPr>
            <p:grpSpPr>
              <a:xfrm>
                <a:off x="6866021" y="-160422"/>
                <a:ext cx="1419726" cy="1997241"/>
                <a:chOff x="6866021" y="-160422"/>
                <a:chExt cx="1419726" cy="1997241"/>
              </a:xfrm>
              <a:grpFill/>
            </p:grpSpPr>
            <p:sp>
              <p:nvSpPr>
                <p:cNvPr id="64" name="Chord 63"/>
                <p:cNvSpPr/>
                <p:nvPr/>
              </p:nvSpPr>
              <p:spPr>
                <a:xfrm rot="21221667">
                  <a:off x="6866021" y="-160422"/>
                  <a:ext cx="962527" cy="1371600"/>
                </a:xfrm>
                <a:prstGeom prst="chord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  <p:sp>
              <p:nvSpPr>
                <p:cNvPr id="65" name="Chord 64"/>
                <p:cNvSpPr/>
                <p:nvPr/>
              </p:nvSpPr>
              <p:spPr>
                <a:xfrm rot="21252560">
                  <a:off x="7355305" y="834188"/>
                  <a:ext cx="930442" cy="1002631"/>
                </a:xfrm>
                <a:prstGeom prst="chord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</p:grpSp>
          <p:grpSp>
            <p:nvGrpSpPr>
              <p:cNvPr id="61" name="Group 60"/>
              <p:cNvGrpSpPr/>
              <p:nvPr/>
            </p:nvGrpSpPr>
            <p:grpSpPr>
              <a:xfrm rot="18264203" flipH="1">
                <a:off x="7379417" y="-384014"/>
                <a:ext cx="1393715" cy="1975374"/>
                <a:chOff x="6874843" y="-164349"/>
                <a:chExt cx="1424804" cy="1981255"/>
              </a:xfrm>
              <a:grpFill/>
            </p:grpSpPr>
            <p:sp>
              <p:nvSpPr>
                <p:cNvPr id="62" name="Chord 61"/>
                <p:cNvSpPr/>
                <p:nvPr/>
              </p:nvSpPr>
              <p:spPr>
                <a:xfrm rot="21221667">
                  <a:off x="6874843" y="-164349"/>
                  <a:ext cx="1023466" cy="1539174"/>
                </a:xfrm>
                <a:prstGeom prst="chord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  <p:sp>
              <p:nvSpPr>
                <p:cNvPr id="63" name="Chord 62"/>
                <p:cNvSpPr/>
                <p:nvPr/>
              </p:nvSpPr>
              <p:spPr>
                <a:xfrm rot="21252560">
                  <a:off x="7369205" y="814275"/>
                  <a:ext cx="930442" cy="1002631"/>
                </a:xfrm>
                <a:prstGeom prst="chord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</p:grpSp>
        </p:grpSp>
        <p:grpSp>
          <p:nvGrpSpPr>
            <p:cNvPr id="66" name="Group 65"/>
            <p:cNvGrpSpPr/>
            <p:nvPr/>
          </p:nvGrpSpPr>
          <p:grpSpPr>
            <a:xfrm rot="656885">
              <a:off x="8670578" y="2968988"/>
              <a:ext cx="214572" cy="196394"/>
              <a:chOff x="6866021" y="-160422"/>
              <a:chExt cx="2197941" cy="1997241"/>
            </a:xfrm>
            <a:solidFill>
              <a:srgbClr val="FF0000"/>
            </a:solidFill>
          </p:grpSpPr>
          <p:grpSp>
            <p:nvGrpSpPr>
              <p:cNvPr id="67" name="Group 66"/>
              <p:cNvGrpSpPr/>
              <p:nvPr/>
            </p:nvGrpSpPr>
            <p:grpSpPr>
              <a:xfrm>
                <a:off x="6866021" y="-160422"/>
                <a:ext cx="1419726" cy="1997241"/>
                <a:chOff x="6866021" y="-160422"/>
                <a:chExt cx="1419726" cy="1997241"/>
              </a:xfrm>
              <a:grpFill/>
            </p:grpSpPr>
            <p:sp>
              <p:nvSpPr>
                <p:cNvPr id="71" name="Chord 70"/>
                <p:cNvSpPr/>
                <p:nvPr/>
              </p:nvSpPr>
              <p:spPr>
                <a:xfrm rot="21221667">
                  <a:off x="6866021" y="-160422"/>
                  <a:ext cx="962527" cy="1371600"/>
                </a:xfrm>
                <a:prstGeom prst="chord">
                  <a:avLst/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  <p:sp>
              <p:nvSpPr>
                <p:cNvPr id="72" name="Chord 71"/>
                <p:cNvSpPr/>
                <p:nvPr/>
              </p:nvSpPr>
              <p:spPr>
                <a:xfrm rot="21252560">
                  <a:off x="7355305" y="834188"/>
                  <a:ext cx="930442" cy="1002631"/>
                </a:xfrm>
                <a:prstGeom prst="chord">
                  <a:avLst/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</p:grpSp>
          <p:grpSp>
            <p:nvGrpSpPr>
              <p:cNvPr id="68" name="Group 67"/>
              <p:cNvGrpSpPr/>
              <p:nvPr/>
            </p:nvGrpSpPr>
            <p:grpSpPr>
              <a:xfrm rot="18264203" flipH="1">
                <a:off x="7379417" y="-384014"/>
                <a:ext cx="1393715" cy="1975374"/>
                <a:chOff x="6874843" y="-164349"/>
                <a:chExt cx="1424804" cy="1981255"/>
              </a:xfrm>
              <a:grpFill/>
            </p:grpSpPr>
            <p:sp>
              <p:nvSpPr>
                <p:cNvPr id="69" name="Chord 68"/>
                <p:cNvSpPr/>
                <p:nvPr/>
              </p:nvSpPr>
              <p:spPr>
                <a:xfrm rot="21221667">
                  <a:off x="6874843" y="-164349"/>
                  <a:ext cx="1023466" cy="1539174"/>
                </a:xfrm>
                <a:prstGeom prst="chord">
                  <a:avLst/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  <p:sp>
              <p:nvSpPr>
                <p:cNvPr id="70" name="Chord 69"/>
                <p:cNvSpPr/>
                <p:nvPr/>
              </p:nvSpPr>
              <p:spPr>
                <a:xfrm rot="21252560">
                  <a:off x="7369205" y="814275"/>
                  <a:ext cx="930442" cy="1002631"/>
                </a:xfrm>
                <a:prstGeom prst="chord">
                  <a:avLst/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</p:grpSp>
        </p:grpSp>
        <p:grpSp>
          <p:nvGrpSpPr>
            <p:cNvPr id="73" name="Group 72"/>
            <p:cNvGrpSpPr/>
            <p:nvPr/>
          </p:nvGrpSpPr>
          <p:grpSpPr>
            <a:xfrm rot="6646287">
              <a:off x="9464765" y="2102856"/>
              <a:ext cx="249966" cy="214427"/>
              <a:chOff x="6866021" y="-160422"/>
              <a:chExt cx="2197941" cy="1997241"/>
            </a:xfrm>
            <a:solidFill>
              <a:srgbClr val="00B050"/>
            </a:solidFill>
          </p:grpSpPr>
          <p:grpSp>
            <p:nvGrpSpPr>
              <p:cNvPr id="74" name="Group 73"/>
              <p:cNvGrpSpPr/>
              <p:nvPr/>
            </p:nvGrpSpPr>
            <p:grpSpPr>
              <a:xfrm>
                <a:off x="6866021" y="-160422"/>
                <a:ext cx="1419726" cy="1997241"/>
                <a:chOff x="6866021" y="-160422"/>
                <a:chExt cx="1419726" cy="1997241"/>
              </a:xfrm>
              <a:grpFill/>
            </p:grpSpPr>
            <p:sp>
              <p:nvSpPr>
                <p:cNvPr id="78" name="Chord 77"/>
                <p:cNvSpPr/>
                <p:nvPr/>
              </p:nvSpPr>
              <p:spPr>
                <a:xfrm rot="21221667">
                  <a:off x="6866021" y="-160422"/>
                  <a:ext cx="962527" cy="1371600"/>
                </a:xfrm>
                <a:prstGeom prst="chord">
                  <a:avLst/>
                </a:prstGeom>
                <a:grp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  <p:sp>
              <p:nvSpPr>
                <p:cNvPr id="79" name="Chord 78"/>
                <p:cNvSpPr/>
                <p:nvPr/>
              </p:nvSpPr>
              <p:spPr>
                <a:xfrm rot="21252560">
                  <a:off x="7355305" y="834188"/>
                  <a:ext cx="930442" cy="1002631"/>
                </a:xfrm>
                <a:prstGeom prst="chord">
                  <a:avLst/>
                </a:prstGeom>
                <a:grp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</p:grpSp>
          <p:grpSp>
            <p:nvGrpSpPr>
              <p:cNvPr id="75" name="Group 74"/>
              <p:cNvGrpSpPr/>
              <p:nvPr/>
            </p:nvGrpSpPr>
            <p:grpSpPr>
              <a:xfrm rot="18264203" flipH="1">
                <a:off x="7379417" y="-384014"/>
                <a:ext cx="1393715" cy="1975374"/>
                <a:chOff x="6874843" y="-164349"/>
                <a:chExt cx="1424804" cy="1981255"/>
              </a:xfrm>
              <a:grpFill/>
            </p:grpSpPr>
            <p:sp>
              <p:nvSpPr>
                <p:cNvPr id="76" name="Chord 75"/>
                <p:cNvSpPr/>
                <p:nvPr/>
              </p:nvSpPr>
              <p:spPr>
                <a:xfrm rot="21221667">
                  <a:off x="6874843" y="-164349"/>
                  <a:ext cx="1023466" cy="1539174"/>
                </a:xfrm>
                <a:prstGeom prst="chord">
                  <a:avLst/>
                </a:prstGeom>
                <a:grp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  <p:sp>
              <p:nvSpPr>
                <p:cNvPr id="77" name="Chord 76"/>
                <p:cNvSpPr/>
                <p:nvPr/>
              </p:nvSpPr>
              <p:spPr>
                <a:xfrm rot="21252560">
                  <a:off x="7369205" y="814275"/>
                  <a:ext cx="930442" cy="1002631"/>
                </a:xfrm>
                <a:prstGeom prst="chord">
                  <a:avLst/>
                </a:prstGeom>
                <a:grp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</p:grpSp>
        </p:grpSp>
        <p:grpSp>
          <p:nvGrpSpPr>
            <p:cNvPr id="80" name="Group 79"/>
            <p:cNvGrpSpPr/>
            <p:nvPr/>
          </p:nvGrpSpPr>
          <p:grpSpPr>
            <a:xfrm rot="16790128">
              <a:off x="9091769" y="1984801"/>
              <a:ext cx="215383" cy="211071"/>
              <a:chOff x="6866021" y="-160422"/>
              <a:chExt cx="2197941" cy="1997241"/>
            </a:xfrm>
            <a:solidFill>
              <a:schemeClr val="tx1"/>
            </a:solidFill>
          </p:grpSpPr>
          <p:grpSp>
            <p:nvGrpSpPr>
              <p:cNvPr id="81" name="Group 80"/>
              <p:cNvGrpSpPr/>
              <p:nvPr/>
            </p:nvGrpSpPr>
            <p:grpSpPr>
              <a:xfrm>
                <a:off x="6866021" y="-160422"/>
                <a:ext cx="1419726" cy="1997241"/>
                <a:chOff x="6866021" y="-160422"/>
                <a:chExt cx="1419726" cy="1997241"/>
              </a:xfrm>
              <a:grpFill/>
            </p:grpSpPr>
            <p:sp>
              <p:nvSpPr>
                <p:cNvPr id="85" name="Chord 84"/>
                <p:cNvSpPr/>
                <p:nvPr/>
              </p:nvSpPr>
              <p:spPr>
                <a:xfrm rot="21221667">
                  <a:off x="6866021" y="-160422"/>
                  <a:ext cx="962527" cy="1371600"/>
                </a:xfrm>
                <a:prstGeom prst="chord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  <p:sp>
              <p:nvSpPr>
                <p:cNvPr id="86" name="Chord 85"/>
                <p:cNvSpPr/>
                <p:nvPr/>
              </p:nvSpPr>
              <p:spPr>
                <a:xfrm rot="21252560">
                  <a:off x="7355305" y="834188"/>
                  <a:ext cx="930442" cy="1002631"/>
                </a:xfrm>
                <a:prstGeom prst="chord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</p:grpSp>
          <p:grpSp>
            <p:nvGrpSpPr>
              <p:cNvPr id="82" name="Group 81"/>
              <p:cNvGrpSpPr/>
              <p:nvPr/>
            </p:nvGrpSpPr>
            <p:grpSpPr>
              <a:xfrm rot="18264203" flipH="1">
                <a:off x="7379417" y="-384014"/>
                <a:ext cx="1393715" cy="1975374"/>
                <a:chOff x="6874843" y="-164349"/>
                <a:chExt cx="1424804" cy="1981255"/>
              </a:xfrm>
              <a:grpFill/>
            </p:grpSpPr>
            <p:sp>
              <p:nvSpPr>
                <p:cNvPr id="83" name="Chord 82"/>
                <p:cNvSpPr/>
                <p:nvPr/>
              </p:nvSpPr>
              <p:spPr>
                <a:xfrm rot="21221667">
                  <a:off x="6874843" y="-164349"/>
                  <a:ext cx="1023466" cy="1539174"/>
                </a:xfrm>
                <a:prstGeom prst="chord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  <p:sp>
              <p:nvSpPr>
                <p:cNvPr id="84" name="Chord 83"/>
                <p:cNvSpPr/>
                <p:nvPr/>
              </p:nvSpPr>
              <p:spPr>
                <a:xfrm rot="21252560">
                  <a:off x="7369205" y="814275"/>
                  <a:ext cx="930442" cy="1002631"/>
                </a:xfrm>
                <a:prstGeom prst="chord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</p:grpSp>
        </p:grpSp>
        <p:grpSp>
          <p:nvGrpSpPr>
            <p:cNvPr id="87" name="Group 86"/>
            <p:cNvGrpSpPr/>
            <p:nvPr/>
          </p:nvGrpSpPr>
          <p:grpSpPr>
            <a:xfrm rot="16200000">
              <a:off x="9137096" y="2174820"/>
              <a:ext cx="201419" cy="190763"/>
              <a:chOff x="6866021" y="-160422"/>
              <a:chExt cx="2197941" cy="1997241"/>
            </a:xfrm>
            <a:solidFill>
              <a:srgbClr val="FF0000"/>
            </a:solidFill>
          </p:grpSpPr>
          <p:grpSp>
            <p:nvGrpSpPr>
              <p:cNvPr id="88" name="Group 87"/>
              <p:cNvGrpSpPr/>
              <p:nvPr/>
            </p:nvGrpSpPr>
            <p:grpSpPr>
              <a:xfrm>
                <a:off x="6866021" y="-160422"/>
                <a:ext cx="1419726" cy="1997241"/>
                <a:chOff x="6866021" y="-160422"/>
                <a:chExt cx="1419726" cy="1997241"/>
              </a:xfrm>
              <a:grpFill/>
            </p:grpSpPr>
            <p:sp>
              <p:nvSpPr>
                <p:cNvPr id="92" name="Chord 91"/>
                <p:cNvSpPr/>
                <p:nvPr/>
              </p:nvSpPr>
              <p:spPr>
                <a:xfrm rot="21221667">
                  <a:off x="6866021" y="-160422"/>
                  <a:ext cx="962527" cy="1371600"/>
                </a:xfrm>
                <a:prstGeom prst="chord">
                  <a:avLst/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  <p:sp>
              <p:nvSpPr>
                <p:cNvPr id="93" name="Chord 92"/>
                <p:cNvSpPr/>
                <p:nvPr/>
              </p:nvSpPr>
              <p:spPr>
                <a:xfrm rot="21252560">
                  <a:off x="7355305" y="834188"/>
                  <a:ext cx="930442" cy="1002631"/>
                </a:xfrm>
                <a:prstGeom prst="chord">
                  <a:avLst/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 rot="18264203" flipH="1">
                <a:off x="7379417" y="-384014"/>
                <a:ext cx="1393715" cy="1975374"/>
                <a:chOff x="6874843" y="-164349"/>
                <a:chExt cx="1424804" cy="1981255"/>
              </a:xfrm>
              <a:grpFill/>
            </p:grpSpPr>
            <p:sp>
              <p:nvSpPr>
                <p:cNvPr id="90" name="Chord 89"/>
                <p:cNvSpPr/>
                <p:nvPr/>
              </p:nvSpPr>
              <p:spPr>
                <a:xfrm rot="21221667">
                  <a:off x="6874843" y="-164349"/>
                  <a:ext cx="1023466" cy="1539174"/>
                </a:xfrm>
                <a:prstGeom prst="chord">
                  <a:avLst/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  <p:sp>
              <p:nvSpPr>
                <p:cNvPr id="91" name="Chord 90"/>
                <p:cNvSpPr/>
                <p:nvPr/>
              </p:nvSpPr>
              <p:spPr>
                <a:xfrm rot="21252560">
                  <a:off x="7369205" y="814275"/>
                  <a:ext cx="930442" cy="1002631"/>
                </a:xfrm>
                <a:prstGeom prst="chord">
                  <a:avLst/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050"/>
                </a:p>
              </p:txBody>
            </p:sp>
          </p:grpSp>
        </p:grpSp>
        <p:sp>
          <p:nvSpPr>
            <p:cNvPr id="99" name="TextBox 98"/>
            <p:cNvSpPr txBox="1"/>
            <p:nvPr/>
          </p:nvSpPr>
          <p:spPr>
            <a:xfrm>
              <a:off x="6559966" y="3119356"/>
              <a:ext cx="1603431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IE" sz="1050" dirty="0">
                  <a:solidFill>
                    <a:srgbClr val="FF0000"/>
                  </a:solidFill>
                </a:rPr>
                <a:t>NMDA Receptor</a:t>
              </a:r>
            </a:p>
            <a:p>
              <a:r>
                <a:rPr lang="en-IE" sz="1050" dirty="0"/>
                <a:t>AMPA Receptor</a:t>
              </a:r>
            </a:p>
            <a:p>
              <a:r>
                <a:rPr lang="en-IE" sz="1050" dirty="0">
                  <a:solidFill>
                    <a:srgbClr val="00B050"/>
                  </a:solidFill>
                </a:rPr>
                <a:t>GABA</a:t>
              </a:r>
              <a:r>
                <a:rPr lang="en-IE" sz="1050" baseline="-25000" dirty="0">
                  <a:solidFill>
                    <a:srgbClr val="00B050"/>
                  </a:solidFill>
                </a:rPr>
                <a:t>A</a:t>
              </a:r>
              <a:r>
                <a:rPr lang="en-IE" sz="1050" dirty="0">
                  <a:solidFill>
                    <a:srgbClr val="00B050"/>
                  </a:solidFill>
                </a:rPr>
                <a:t> Receptor</a:t>
              </a:r>
            </a:p>
          </p:txBody>
        </p:sp>
        <p:cxnSp>
          <p:nvCxnSpPr>
            <p:cNvPr id="102" name="Straight Arrow Connector 101"/>
            <p:cNvCxnSpPr/>
            <p:nvPr/>
          </p:nvCxnSpPr>
          <p:spPr>
            <a:xfrm flipV="1">
              <a:off x="8394652" y="1712343"/>
              <a:ext cx="174259" cy="318256"/>
            </a:xfrm>
            <a:prstGeom prst="straightConnector1">
              <a:avLst/>
            </a:prstGeom>
            <a:ln w="127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/>
            <p:nvPr/>
          </p:nvCxnSpPr>
          <p:spPr>
            <a:xfrm>
              <a:off x="8925306" y="1565380"/>
              <a:ext cx="157048" cy="43830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4" name="Straight Arrow Connector 143"/>
            <p:cNvCxnSpPr/>
            <p:nvPr/>
          </p:nvCxnSpPr>
          <p:spPr>
            <a:xfrm>
              <a:off x="8811207" y="1733500"/>
              <a:ext cx="79182" cy="1027757"/>
            </a:xfrm>
            <a:prstGeom prst="straightConnector1">
              <a:avLst/>
            </a:prstGeom>
            <a:ln w="127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/>
            <p:cNvCxnSpPr>
              <a:cxnSpLocks/>
            </p:cNvCxnSpPr>
            <p:nvPr/>
          </p:nvCxnSpPr>
          <p:spPr>
            <a:xfrm flipH="1">
              <a:off x="9214205" y="2440981"/>
              <a:ext cx="284089" cy="3443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5" name="Straight Arrow Connector 154"/>
            <p:cNvCxnSpPr/>
            <p:nvPr/>
          </p:nvCxnSpPr>
          <p:spPr>
            <a:xfrm flipV="1">
              <a:off x="8639906" y="2198101"/>
              <a:ext cx="400151" cy="8376"/>
            </a:xfrm>
            <a:prstGeom prst="straightConnector1">
              <a:avLst/>
            </a:prstGeom>
            <a:ln w="12700">
              <a:solidFill>
                <a:srgbClr val="000000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urved Connector 93"/>
            <p:cNvCxnSpPr/>
            <p:nvPr/>
          </p:nvCxnSpPr>
          <p:spPr>
            <a:xfrm>
              <a:off x="9514364" y="1969350"/>
              <a:ext cx="255597" cy="144472"/>
            </a:xfrm>
            <a:prstGeom prst="curvedConnector3">
              <a:avLst>
                <a:gd name="adj1" fmla="val 125882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4" name="TextBox 133"/>
            <p:cNvSpPr txBox="1"/>
            <p:nvPr/>
          </p:nvSpPr>
          <p:spPr>
            <a:xfrm>
              <a:off x="10078114" y="1291042"/>
              <a:ext cx="12571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1050" dirty="0"/>
                <a:t> </a:t>
              </a:r>
            </a:p>
            <a:p>
              <a:r>
                <a:rPr lang="en-IE" sz="1050" dirty="0"/>
                <a:t>Inhibitory </a:t>
              </a:r>
            </a:p>
            <a:p>
              <a:r>
                <a:rPr lang="en-IE" sz="1050" dirty="0"/>
                <a:t>Interneurons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xmlns="" id="{C7CD6E47-D043-4B7B-ABB5-2884A86254EB}"/>
                </a:ext>
              </a:extLst>
            </p:cNvPr>
            <p:cNvSpPr txBox="1"/>
            <p:nvPr/>
          </p:nvSpPr>
          <p:spPr>
            <a:xfrm>
              <a:off x="6991367" y="3889616"/>
              <a:ext cx="4536308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600" dirty="0">
                  <a:latin typeface="+mn-lt"/>
                </a:rPr>
                <a:t>Neural Mass Model’s Intrinsic Connectivity  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9740468" y="2680619"/>
              <a:ext cx="1096881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1050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IE" sz="1050" dirty="0"/>
                <a:t>Deep </a:t>
              </a:r>
            </a:p>
            <a:p>
              <a:r>
                <a:rPr lang="en-IE" sz="1050" dirty="0"/>
                <a:t>Pyramidal </a:t>
              </a:r>
            </a:p>
            <a:p>
              <a:r>
                <a:rPr lang="en-IE" sz="1050" dirty="0"/>
                <a:t>Cells </a:t>
              </a:r>
            </a:p>
            <a:p>
              <a:r>
                <a:rPr lang="en-IE" sz="1050" dirty="0"/>
                <a:t> 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9216782" y="937524"/>
              <a:ext cx="19936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050" dirty="0"/>
                <a:t>Superficial</a:t>
              </a:r>
            </a:p>
            <a:p>
              <a:r>
                <a:rPr lang="en-IE" sz="1050" dirty="0"/>
                <a:t> Pyramidal Cells</a:t>
              </a:r>
            </a:p>
            <a:p>
              <a:r>
                <a:rPr lang="en-IE" sz="1050" dirty="0"/>
                <a:t> 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138701" y="1748400"/>
              <a:ext cx="985740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1050" b="1" dirty="0"/>
                <a:t> </a:t>
              </a:r>
            </a:p>
            <a:p>
              <a:r>
                <a:rPr lang="en-IE" sz="1050" dirty="0"/>
                <a:t>Layer IV</a:t>
              </a:r>
            </a:p>
            <a:p>
              <a:r>
                <a:rPr lang="en-IE" sz="1050" dirty="0"/>
                <a:t> Stellates</a:t>
              </a:r>
            </a:p>
            <a:p>
              <a:r>
                <a:rPr lang="en-IE" sz="1050" dirty="0"/>
                <a:t> 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62534" y="4607229"/>
            <a:ext cx="7377349" cy="1874539"/>
            <a:chOff x="332873" y="4501987"/>
            <a:chExt cx="9836466" cy="249938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xmlns="" id="{AA0EEAC3-37B0-418D-B3AA-D8CD72B4A202}"/>
                </a:ext>
              </a:extLst>
            </p:cNvPr>
            <p:cNvGrpSpPr/>
            <p:nvPr/>
          </p:nvGrpSpPr>
          <p:grpSpPr>
            <a:xfrm>
              <a:off x="2121016" y="4850233"/>
              <a:ext cx="5094458" cy="1800478"/>
              <a:chOff x="629405" y="272098"/>
              <a:chExt cx="9150703" cy="2087718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xmlns="" id="{15D662F7-DA14-41BA-9E6E-4EF2821CD387}"/>
                  </a:ext>
                </a:extLst>
              </p:cNvPr>
              <p:cNvSpPr txBox="1"/>
              <p:nvPr/>
            </p:nvSpPr>
            <p:spPr>
              <a:xfrm>
                <a:off x="6562171" y="281677"/>
                <a:ext cx="3217937" cy="3302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788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</a:rPr>
                  <a:t>Neurological Patient Control</a:t>
                </a:r>
              </a:p>
            </p:txBody>
          </p:sp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xmlns="" id="{4139FA6B-CAD3-431A-836B-7464427E4177}"/>
                  </a:ext>
                </a:extLst>
              </p:cNvPr>
              <p:cNvSpPr txBox="1"/>
              <p:nvPr/>
            </p:nvSpPr>
            <p:spPr>
              <a:xfrm>
                <a:off x="726211" y="274802"/>
                <a:ext cx="2430590" cy="330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788" dirty="0">
                    <a:solidFill>
                      <a:srgbClr val="FF0000"/>
                    </a:solidFill>
                    <a:latin typeface="+mn-lt"/>
                  </a:rPr>
                  <a:t>NMDA Encephalitis</a:t>
                </a:r>
                <a:endParaRPr lang="en-US" altLang="en-US" sz="1050" dirty="0">
                  <a:solidFill>
                    <a:srgbClr val="FF0000"/>
                  </a:solidFill>
                  <a:latin typeface="+mn-lt"/>
                </a:endParaRPr>
              </a:p>
            </p:txBody>
          </p:sp>
          <p:sp>
            <p:nvSpPr>
              <p:cNvPr id="221" name="TextBox 220">
                <a:extLst>
                  <a:ext uri="{FF2B5EF4-FFF2-40B4-BE49-F238E27FC236}">
                    <a16:creationId xmlns:a16="http://schemas.microsoft.com/office/drawing/2014/main" xmlns="" id="{04FDB71E-1B16-45C0-9B11-6E86F9F7797B}"/>
                  </a:ext>
                </a:extLst>
              </p:cNvPr>
              <p:cNvSpPr txBox="1"/>
              <p:nvPr/>
            </p:nvSpPr>
            <p:spPr>
              <a:xfrm>
                <a:off x="3540859" y="272098"/>
                <a:ext cx="2768761" cy="3390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825" dirty="0">
                    <a:solidFill>
                      <a:schemeClr val="bg1">
                        <a:lumMod val="50000"/>
                      </a:schemeClr>
                    </a:solidFill>
                    <a:latin typeface="+mn-lt"/>
                  </a:rPr>
                  <a:t>Other Encephalopathy</a:t>
                </a:r>
              </a:p>
            </p:txBody>
          </p:sp>
          <p:grpSp>
            <p:nvGrpSpPr>
              <p:cNvPr id="222" name="Group 221">
                <a:extLst>
                  <a:ext uri="{FF2B5EF4-FFF2-40B4-BE49-F238E27FC236}">
                    <a16:creationId xmlns:a16="http://schemas.microsoft.com/office/drawing/2014/main" xmlns="" id="{9C232D93-AB37-4E64-98A8-6A8FED65A2EA}"/>
                  </a:ext>
                </a:extLst>
              </p:cNvPr>
              <p:cNvGrpSpPr/>
              <p:nvPr/>
            </p:nvGrpSpPr>
            <p:grpSpPr>
              <a:xfrm>
                <a:off x="629405" y="613955"/>
                <a:ext cx="2753875" cy="1745861"/>
                <a:chOff x="629405" y="613954"/>
                <a:chExt cx="2753875" cy="1801113"/>
              </a:xfrm>
            </p:grpSpPr>
            <p:sp>
              <p:nvSpPr>
                <p:cNvPr id="271" name="Line 64">
                  <a:extLst>
                    <a:ext uri="{FF2B5EF4-FFF2-40B4-BE49-F238E27FC236}">
                      <a16:creationId xmlns:a16="http://schemas.microsoft.com/office/drawing/2014/main" xmlns="" id="{5AEB9095-B72E-4C6E-AECC-FCF8224174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1081" y="2185916"/>
                  <a:ext cx="2382199" cy="0"/>
                </a:xfrm>
                <a:prstGeom prst="line">
                  <a:avLst/>
                </a:prstGeom>
                <a:noFill/>
                <a:ln w="7938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+mn-lt"/>
                  </a:endParaRPr>
                </a:p>
              </p:txBody>
            </p:sp>
            <p:sp>
              <p:nvSpPr>
                <p:cNvPr id="272" name="Line 66">
                  <a:extLst>
                    <a:ext uri="{FF2B5EF4-FFF2-40B4-BE49-F238E27FC236}">
                      <a16:creationId xmlns:a16="http://schemas.microsoft.com/office/drawing/2014/main" xmlns="" id="{D9D80F99-718A-4DC6-8618-9FA0295C82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1081" y="2167013"/>
                  <a:ext cx="0" cy="18902"/>
                </a:xfrm>
                <a:prstGeom prst="line">
                  <a:avLst/>
                </a:prstGeom>
                <a:noFill/>
                <a:ln w="7938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+mn-lt"/>
                  </a:endParaRPr>
                </a:p>
              </p:txBody>
            </p:sp>
            <p:sp>
              <p:nvSpPr>
                <p:cNvPr id="273" name="Line 67">
                  <a:extLst>
                    <a:ext uri="{FF2B5EF4-FFF2-40B4-BE49-F238E27FC236}">
                      <a16:creationId xmlns:a16="http://schemas.microsoft.com/office/drawing/2014/main" xmlns="" id="{09A37706-9887-47BF-AE83-9A39B9B0EA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398114" y="2167013"/>
                  <a:ext cx="0" cy="18902"/>
                </a:xfrm>
                <a:prstGeom prst="line">
                  <a:avLst/>
                </a:prstGeom>
                <a:noFill/>
                <a:ln w="7938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+mn-lt"/>
                  </a:endParaRPr>
                </a:p>
              </p:txBody>
            </p:sp>
            <p:sp>
              <p:nvSpPr>
                <p:cNvPr id="274" name="Line 68">
                  <a:extLst>
                    <a:ext uri="{FF2B5EF4-FFF2-40B4-BE49-F238E27FC236}">
                      <a16:creationId xmlns:a16="http://schemas.microsoft.com/office/drawing/2014/main" xmlns="" id="{4AB6E645-8BB1-4FCE-882E-5207929F04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95147" y="2167013"/>
                  <a:ext cx="0" cy="18902"/>
                </a:xfrm>
                <a:prstGeom prst="line">
                  <a:avLst/>
                </a:prstGeom>
                <a:noFill/>
                <a:ln w="7938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+mn-lt"/>
                  </a:endParaRPr>
                </a:p>
              </p:txBody>
            </p:sp>
            <p:sp>
              <p:nvSpPr>
                <p:cNvPr id="275" name="Line 69">
                  <a:extLst>
                    <a:ext uri="{FF2B5EF4-FFF2-40B4-BE49-F238E27FC236}">
                      <a16:creationId xmlns:a16="http://schemas.microsoft.com/office/drawing/2014/main" xmlns="" id="{0FA1A01E-C2A4-449D-A5F4-6AD0F1557C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192180" y="2167013"/>
                  <a:ext cx="0" cy="18902"/>
                </a:xfrm>
                <a:prstGeom prst="line">
                  <a:avLst/>
                </a:prstGeom>
                <a:noFill/>
                <a:ln w="7938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+mn-lt"/>
                  </a:endParaRPr>
                </a:p>
              </p:txBody>
            </p:sp>
            <p:sp>
              <p:nvSpPr>
                <p:cNvPr id="276" name="Line 70">
                  <a:extLst>
                    <a:ext uri="{FF2B5EF4-FFF2-40B4-BE49-F238E27FC236}">
                      <a16:creationId xmlns:a16="http://schemas.microsoft.com/office/drawing/2014/main" xmlns="" id="{9C07940B-7813-459E-B6E6-5439649F9D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589214" y="2167013"/>
                  <a:ext cx="0" cy="18902"/>
                </a:xfrm>
                <a:prstGeom prst="line">
                  <a:avLst/>
                </a:prstGeom>
                <a:noFill/>
                <a:ln w="7938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+mn-lt"/>
                  </a:endParaRPr>
                </a:p>
              </p:txBody>
            </p:sp>
            <p:sp>
              <p:nvSpPr>
                <p:cNvPr id="277" name="Line 71">
                  <a:extLst>
                    <a:ext uri="{FF2B5EF4-FFF2-40B4-BE49-F238E27FC236}">
                      <a16:creationId xmlns:a16="http://schemas.microsoft.com/office/drawing/2014/main" xmlns="" id="{8426BA5E-E7D9-486B-80D6-6AA66F9C38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986247" y="2167013"/>
                  <a:ext cx="0" cy="18902"/>
                </a:xfrm>
                <a:prstGeom prst="line">
                  <a:avLst/>
                </a:prstGeom>
                <a:noFill/>
                <a:ln w="7938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+mn-lt"/>
                  </a:endParaRPr>
                </a:p>
              </p:txBody>
            </p:sp>
            <p:sp>
              <p:nvSpPr>
                <p:cNvPr id="278" name="Line 73">
                  <a:extLst>
                    <a:ext uri="{FF2B5EF4-FFF2-40B4-BE49-F238E27FC236}">
                      <a16:creationId xmlns:a16="http://schemas.microsoft.com/office/drawing/2014/main" xmlns="" id="{5E9AA7E6-A04E-41AE-AA8E-00714C307D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1081" y="645052"/>
                  <a:ext cx="0" cy="20122"/>
                </a:xfrm>
                <a:prstGeom prst="line">
                  <a:avLst/>
                </a:prstGeom>
                <a:noFill/>
                <a:ln w="7938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+mn-lt"/>
                  </a:endParaRPr>
                </a:p>
              </p:txBody>
            </p:sp>
            <p:sp>
              <p:nvSpPr>
                <p:cNvPr id="279" name="Rectangle 278">
                  <a:extLst>
                    <a:ext uri="{FF2B5EF4-FFF2-40B4-BE49-F238E27FC236}">
                      <a16:creationId xmlns:a16="http://schemas.microsoft.com/office/drawing/2014/main" xmlns="" id="{C8C06720-E2F8-4392-A9E9-37BD91D152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5496" y="2267798"/>
                  <a:ext cx="184276" cy="1472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/>
                  <a:r>
                    <a:rPr lang="en-US" altLang="en-US" sz="600">
                      <a:solidFill>
                        <a:srgbClr val="262626"/>
                      </a:solidFill>
                      <a:latin typeface="+mn-lt"/>
                    </a:rPr>
                    <a:t>20</a:t>
                  </a:r>
                  <a:endParaRPr lang="en-US" altLang="en-US" sz="600">
                    <a:latin typeface="+mn-lt"/>
                  </a:endParaRPr>
                </a:p>
              </p:txBody>
            </p:sp>
            <p:sp>
              <p:nvSpPr>
                <p:cNvPr id="280" name="Rectangle 279">
                  <a:extLst>
                    <a:ext uri="{FF2B5EF4-FFF2-40B4-BE49-F238E27FC236}">
                      <a16:creationId xmlns:a16="http://schemas.microsoft.com/office/drawing/2014/main" xmlns="" id="{42253D07-0675-4136-94FE-E8AEB2B620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0956" y="2267798"/>
                  <a:ext cx="184276" cy="1472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/>
                  <a:r>
                    <a:rPr lang="en-US" altLang="en-US" sz="600">
                      <a:solidFill>
                        <a:srgbClr val="262626"/>
                      </a:solidFill>
                      <a:latin typeface="+mn-lt"/>
                    </a:rPr>
                    <a:t>25</a:t>
                  </a:r>
                  <a:endParaRPr lang="en-US" altLang="en-US" sz="600">
                    <a:latin typeface="+mn-lt"/>
                  </a:endParaRP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xmlns="" id="{D11004F8-820A-4EE1-94C4-5443F278BA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71134" y="2267798"/>
                  <a:ext cx="184276" cy="1472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/>
                  <a:r>
                    <a:rPr lang="en-US" altLang="en-US" sz="600">
                      <a:solidFill>
                        <a:srgbClr val="262626"/>
                      </a:solidFill>
                      <a:latin typeface="+mn-lt"/>
                    </a:rPr>
                    <a:t>30</a:t>
                  </a:r>
                  <a:endParaRPr lang="en-US" altLang="en-US" sz="600">
                    <a:latin typeface="+mn-lt"/>
                  </a:endParaRPr>
                </a:p>
              </p:txBody>
            </p:sp>
            <p:sp>
              <p:nvSpPr>
                <p:cNvPr id="282" name="Rectangle 281">
                  <a:extLst>
                    <a:ext uri="{FF2B5EF4-FFF2-40B4-BE49-F238E27FC236}">
                      <a16:creationId xmlns:a16="http://schemas.microsoft.com/office/drawing/2014/main" xmlns="" id="{B12A9795-60CC-44BB-B06D-A30661D2A4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6594" y="2267798"/>
                  <a:ext cx="184276" cy="1472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/>
                  <a:r>
                    <a:rPr lang="en-US" altLang="en-US" sz="600">
                      <a:solidFill>
                        <a:srgbClr val="262626"/>
                      </a:solidFill>
                      <a:latin typeface="+mn-lt"/>
                    </a:rPr>
                    <a:t>35</a:t>
                  </a:r>
                  <a:endParaRPr lang="en-US" altLang="en-US" sz="600">
                    <a:latin typeface="+mn-lt"/>
                  </a:endParaRPr>
                </a:p>
              </p:txBody>
            </p:sp>
            <p:sp>
              <p:nvSpPr>
                <p:cNvPr id="283" name="Rectangle 282">
                  <a:extLst>
                    <a:ext uri="{FF2B5EF4-FFF2-40B4-BE49-F238E27FC236}">
                      <a16:creationId xmlns:a16="http://schemas.microsoft.com/office/drawing/2014/main" xmlns="" id="{49279EEC-A666-46E8-A67D-AC178C9912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62057" y="2267798"/>
                  <a:ext cx="184276" cy="1472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/>
                  <a:r>
                    <a:rPr lang="en-US" altLang="en-US" sz="600">
                      <a:solidFill>
                        <a:srgbClr val="262626"/>
                      </a:solidFill>
                      <a:latin typeface="+mn-lt"/>
                    </a:rPr>
                    <a:t>40</a:t>
                  </a:r>
                  <a:endParaRPr lang="en-US" altLang="en-US" sz="600">
                    <a:latin typeface="+mn-lt"/>
                  </a:endParaRPr>
                </a:p>
              </p:txBody>
            </p:sp>
            <p:sp>
              <p:nvSpPr>
                <p:cNvPr id="284" name="Rectangle 283">
                  <a:extLst>
                    <a:ext uri="{FF2B5EF4-FFF2-40B4-BE49-F238E27FC236}">
                      <a16:creationId xmlns:a16="http://schemas.microsoft.com/office/drawing/2014/main" xmlns="" id="{9729EF95-1F4D-49C1-9267-EE88381332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62235" y="2267798"/>
                  <a:ext cx="184276" cy="1472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/>
                  <a:r>
                    <a:rPr lang="en-US" altLang="en-US" sz="600">
                      <a:solidFill>
                        <a:srgbClr val="262626"/>
                      </a:solidFill>
                      <a:latin typeface="+mn-lt"/>
                    </a:rPr>
                    <a:t>45</a:t>
                  </a:r>
                  <a:endParaRPr lang="en-US" altLang="en-US" sz="600">
                    <a:latin typeface="+mn-lt"/>
                  </a:endParaRPr>
                </a:p>
              </p:txBody>
            </p:sp>
            <p:sp>
              <p:nvSpPr>
                <p:cNvPr id="285" name="Line 87">
                  <a:extLst>
                    <a:ext uri="{FF2B5EF4-FFF2-40B4-BE49-F238E27FC236}">
                      <a16:creationId xmlns:a16="http://schemas.microsoft.com/office/drawing/2014/main" xmlns="" id="{FFE07C10-E4AB-4BB1-A56E-A18970F5D1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1081" y="645052"/>
                  <a:ext cx="0" cy="1540864"/>
                </a:xfrm>
                <a:prstGeom prst="line">
                  <a:avLst/>
                </a:prstGeom>
                <a:noFill/>
                <a:ln w="7938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+mn-lt"/>
                  </a:endParaRPr>
                </a:p>
              </p:txBody>
            </p:sp>
            <p:sp>
              <p:nvSpPr>
                <p:cNvPr id="286" name="Line 89">
                  <a:extLst>
                    <a:ext uri="{FF2B5EF4-FFF2-40B4-BE49-F238E27FC236}">
                      <a16:creationId xmlns:a16="http://schemas.microsoft.com/office/drawing/2014/main" xmlns="" id="{D54E3550-C300-4003-AB70-9D6F91EFB1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1081" y="2185916"/>
                  <a:ext cx="23586" cy="0"/>
                </a:xfrm>
                <a:prstGeom prst="line">
                  <a:avLst/>
                </a:prstGeom>
                <a:noFill/>
                <a:ln w="7938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+mn-lt"/>
                  </a:endParaRPr>
                </a:p>
              </p:txBody>
            </p:sp>
            <p:sp>
              <p:nvSpPr>
                <p:cNvPr id="287" name="Line 92">
                  <a:extLst>
                    <a:ext uri="{FF2B5EF4-FFF2-40B4-BE49-F238E27FC236}">
                      <a16:creationId xmlns:a16="http://schemas.microsoft.com/office/drawing/2014/main" xmlns="" id="{579700AF-1178-49DC-B19E-6B4232E49C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1081" y="1672498"/>
                  <a:ext cx="23586" cy="0"/>
                </a:xfrm>
                <a:prstGeom prst="line">
                  <a:avLst/>
                </a:prstGeom>
                <a:noFill/>
                <a:ln w="7938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+mn-lt"/>
                  </a:endParaRPr>
                </a:p>
              </p:txBody>
            </p:sp>
            <p:sp>
              <p:nvSpPr>
                <p:cNvPr id="288" name="Line 95">
                  <a:extLst>
                    <a:ext uri="{FF2B5EF4-FFF2-40B4-BE49-F238E27FC236}">
                      <a16:creationId xmlns:a16="http://schemas.microsoft.com/office/drawing/2014/main" xmlns="" id="{C419303D-E82D-446D-A260-8D11BF5D88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1081" y="1159080"/>
                  <a:ext cx="23586" cy="0"/>
                </a:xfrm>
                <a:prstGeom prst="line">
                  <a:avLst/>
                </a:prstGeom>
                <a:noFill/>
                <a:ln w="7938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+mn-lt"/>
                  </a:endParaRPr>
                </a:p>
              </p:txBody>
            </p:sp>
            <p:sp>
              <p:nvSpPr>
                <p:cNvPr id="289" name="Line 98">
                  <a:extLst>
                    <a:ext uri="{FF2B5EF4-FFF2-40B4-BE49-F238E27FC236}">
                      <a16:creationId xmlns:a16="http://schemas.microsoft.com/office/drawing/2014/main" xmlns="" id="{994DBBE4-85C0-48E1-A536-4F3B58687D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1081" y="645052"/>
                  <a:ext cx="23586" cy="0"/>
                </a:xfrm>
                <a:prstGeom prst="line">
                  <a:avLst/>
                </a:prstGeom>
                <a:noFill/>
                <a:ln w="7938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+mn-lt"/>
                  </a:endParaRPr>
                </a:p>
              </p:txBody>
            </p:sp>
            <p:sp>
              <p:nvSpPr>
                <p:cNvPr id="290" name="Rectangle 289">
                  <a:extLst>
                    <a:ext uri="{FF2B5EF4-FFF2-40B4-BE49-F238E27FC236}">
                      <a16:creationId xmlns:a16="http://schemas.microsoft.com/office/drawing/2014/main" xmlns="" id="{04630B91-9765-4314-860F-DD1BD89C73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1313" y="2154818"/>
                  <a:ext cx="92138" cy="1472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/>
                  <a:r>
                    <a:rPr lang="en-US" altLang="en-US" sz="600">
                      <a:solidFill>
                        <a:srgbClr val="262626"/>
                      </a:solidFill>
                      <a:latin typeface="+mn-lt"/>
                    </a:rPr>
                    <a:t>0</a:t>
                  </a:r>
                  <a:endParaRPr lang="en-US" altLang="en-US" sz="600">
                    <a:latin typeface="+mn-lt"/>
                  </a:endParaRPr>
                </a:p>
              </p:txBody>
            </p:sp>
            <p:sp>
              <p:nvSpPr>
                <p:cNvPr id="291" name="Rectangle 290">
                  <a:extLst>
                    <a:ext uri="{FF2B5EF4-FFF2-40B4-BE49-F238E27FC236}">
                      <a16:creationId xmlns:a16="http://schemas.microsoft.com/office/drawing/2014/main" xmlns="" id="{B33203A2-15C4-4751-AB71-51B38286A3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9454" y="1632255"/>
                  <a:ext cx="322484" cy="1472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/>
                  <a:r>
                    <a:rPr lang="en-US" altLang="en-US" sz="600" dirty="0">
                      <a:solidFill>
                        <a:srgbClr val="262626"/>
                      </a:solidFill>
                      <a:latin typeface="+mn-lt"/>
                    </a:rPr>
                    <a:t>0.03</a:t>
                  </a:r>
                  <a:endParaRPr lang="en-US" altLang="en-US" sz="600" dirty="0">
                    <a:latin typeface="+mn-lt"/>
                  </a:endParaRPr>
                </a:p>
              </p:txBody>
            </p:sp>
            <p:sp>
              <p:nvSpPr>
                <p:cNvPr id="292" name="Rectangle 291">
                  <a:extLst>
                    <a:ext uri="{FF2B5EF4-FFF2-40B4-BE49-F238E27FC236}">
                      <a16:creationId xmlns:a16="http://schemas.microsoft.com/office/drawing/2014/main" xmlns="" id="{F1673724-6743-472A-97FD-CBED3183E6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9405" y="1115786"/>
                  <a:ext cx="322484" cy="1472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/>
                  <a:r>
                    <a:rPr lang="en-US" altLang="en-US" sz="600" dirty="0">
                      <a:solidFill>
                        <a:srgbClr val="262626"/>
                      </a:solidFill>
                      <a:latin typeface="+mn-lt"/>
                    </a:rPr>
                    <a:t>0.06</a:t>
                  </a:r>
                  <a:endParaRPr lang="en-US" altLang="en-US" sz="600" dirty="0">
                    <a:latin typeface="+mn-lt"/>
                  </a:endParaRPr>
                </a:p>
              </p:txBody>
            </p:sp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xmlns="" id="{AA1DFC6F-EE3A-4BA1-98A3-E8759FB7EC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9452" y="613954"/>
                  <a:ext cx="322484" cy="1472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/>
                  <a:r>
                    <a:rPr lang="en-US" altLang="en-US" sz="600" dirty="0">
                      <a:solidFill>
                        <a:srgbClr val="262626"/>
                      </a:solidFill>
                      <a:latin typeface="+mn-lt"/>
                    </a:rPr>
                    <a:t>0.09</a:t>
                  </a:r>
                  <a:endParaRPr lang="en-US" altLang="en-US" sz="600" dirty="0">
                    <a:latin typeface="+mn-lt"/>
                  </a:endParaRPr>
                </a:p>
              </p:txBody>
            </p:sp>
            <p:sp>
              <p:nvSpPr>
                <p:cNvPr id="294" name="Freeform 119">
                  <a:extLst>
                    <a:ext uri="{FF2B5EF4-FFF2-40B4-BE49-F238E27FC236}">
                      <a16:creationId xmlns:a16="http://schemas.microsoft.com/office/drawing/2014/main" xmlns="" id="{7EEE21AA-5AA9-464F-806C-97CB964A40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1081" y="746882"/>
                  <a:ext cx="2223386" cy="1292082"/>
                </a:xfrm>
                <a:custGeom>
                  <a:avLst/>
                  <a:gdLst>
                    <a:gd name="T0" fmla="*/ 0 w 2828"/>
                    <a:gd name="T1" fmla="*/ 0 h 2119"/>
                    <a:gd name="T2" fmla="*/ 101 w 2828"/>
                    <a:gd name="T3" fmla="*/ 401 h 2119"/>
                    <a:gd name="T4" fmla="*/ 202 w 2828"/>
                    <a:gd name="T5" fmla="*/ 1025 h 2119"/>
                    <a:gd name="T6" fmla="*/ 303 w 2828"/>
                    <a:gd name="T7" fmla="*/ 1466 h 2119"/>
                    <a:gd name="T8" fmla="*/ 404 w 2828"/>
                    <a:gd name="T9" fmla="*/ 1735 h 2119"/>
                    <a:gd name="T10" fmla="*/ 505 w 2828"/>
                    <a:gd name="T11" fmla="*/ 1870 h 2119"/>
                    <a:gd name="T12" fmla="*/ 606 w 2828"/>
                    <a:gd name="T13" fmla="*/ 1926 h 2119"/>
                    <a:gd name="T14" fmla="*/ 707 w 2828"/>
                    <a:gd name="T15" fmla="*/ 1975 h 2119"/>
                    <a:gd name="T16" fmla="*/ 808 w 2828"/>
                    <a:gd name="T17" fmla="*/ 2058 h 2119"/>
                    <a:gd name="T18" fmla="*/ 909 w 2828"/>
                    <a:gd name="T19" fmla="*/ 1972 h 2119"/>
                    <a:gd name="T20" fmla="*/ 1010 w 2828"/>
                    <a:gd name="T21" fmla="*/ 1551 h 2119"/>
                    <a:gd name="T22" fmla="*/ 1111 w 2828"/>
                    <a:gd name="T23" fmla="*/ 1084 h 2119"/>
                    <a:gd name="T24" fmla="*/ 1212 w 2828"/>
                    <a:gd name="T25" fmla="*/ 994 h 2119"/>
                    <a:gd name="T26" fmla="*/ 1313 w 2828"/>
                    <a:gd name="T27" fmla="*/ 1243 h 2119"/>
                    <a:gd name="T28" fmla="*/ 1414 w 2828"/>
                    <a:gd name="T29" fmla="*/ 1527 h 2119"/>
                    <a:gd name="T30" fmla="*/ 1515 w 2828"/>
                    <a:gd name="T31" fmla="*/ 1707 h 2119"/>
                    <a:gd name="T32" fmla="*/ 1616 w 2828"/>
                    <a:gd name="T33" fmla="*/ 1832 h 2119"/>
                    <a:gd name="T34" fmla="*/ 1717 w 2828"/>
                    <a:gd name="T35" fmla="*/ 1923 h 2119"/>
                    <a:gd name="T36" fmla="*/ 1818 w 2828"/>
                    <a:gd name="T37" fmla="*/ 1980 h 2119"/>
                    <a:gd name="T38" fmla="*/ 1919 w 2828"/>
                    <a:gd name="T39" fmla="*/ 2019 h 2119"/>
                    <a:gd name="T40" fmla="*/ 2020 w 2828"/>
                    <a:gd name="T41" fmla="*/ 2055 h 2119"/>
                    <a:gd name="T42" fmla="*/ 2121 w 2828"/>
                    <a:gd name="T43" fmla="*/ 2086 h 2119"/>
                    <a:gd name="T44" fmla="*/ 2222 w 2828"/>
                    <a:gd name="T45" fmla="*/ 2109 h 2119"/>
                    <a:gd name="T46" fmla="*/ 2323 w 2828"/>
                    <a:gd name="T47" fmla="*/ 2119 h 2119"/>
                    <a:gd name="T48" fmla="*/ 2424 w 2828"/>
                    <a:gd name="T49" fmla="*/ 2117 h 2119"/>
                    <a:gd name="T50" fmla="*/ 2525 w 2828"/>
                    <a:gd name="T51" fmla="*/ 2113 h 2119"/>
                    <a:gd name="T52" fmla="*/ 2626 w 2828"/>
                    <a:gd name="T53" fmla="*/ 2109 h 2119"/>
                    <a:gd name="T54" fmla="*/ 2727 w 2828"/>
                    <a:gd name="T55" fmla="*/ 2092 h 2119"/>
                    <a:gd name="T56" fmla="*/ 2828 w 2828"/>
                    <a:gd name="T57" fmla="*/ 2026 h 2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828" h="2119">
                      <a:moveTo>
                        <a:pt x="0" y="0"/>
                      </a:moveTo>
                      <a:lnTo>
                        <a:pt x="101" y="401"/>
                      </a:lnTo>
                      <a:lnTo>
                        <a:pt x="202" y="1025"/>
                      </a:lnTo>
                      <a:lnTo>
                        <a:pt x="303" y="1466"/>
                      </a:lnTo>
                      <a:lnTo>
                        <a:pt x="404" y="1735"/>
                      </a:lnTo>
                      <a:lnTo>
                        <a:pt x="505" y="1870"/>
                      </a:lnTo>
                      <a:lnTo>
                        <a:pt x="606" y="1926"/>
                      </a:lnTo>
                      <a:lnTo>
                        <a:pt x="707" y="1975"/>
                      </a:lnTo>
                      <a:lnTo>
                        <a:pt x="808" y="2058"/>
                      </a:lnTo>
                      <a:lnTo>
                        <a:pt x="909" y="1972"/>
                      </a:lnTo>
                      <a:lnTo>
                        <a:pt x="1010" y="1551"/>
                      </a:lnTo>
                      <a:lnTo>
                        <a:pt x="1111" y="1084"/>
                      </a:lnTo>
                      <a:lnTo>
                        <a:pt x="1212" y="994"/>
                      </a:lnTo>
                      <a:lnTo>
                        <a:pt x="1313" y="1243"/>
                      </a:lnTo>
                      <a:lnTo>
                        <a:pt x="1414" y="1527"/>
                      </a:lnTo>
                      <a:lnTo>
                        <a:pt x="1515" y="1707"/>
                      </a:lnTo>
                      <a:lnTo>
                        <a:pt x="1616" y="1832"/>
                      </a:lnTo>
                      <a:lnTo>
                        <a:pt x="1717" y="1923"/>
                      </a:lnTo>
                      <a:lnTo>
                        <a:pt x="1818" y="1980"/>
                      </a:lnTo>
                      <a:lnTo>
                        <a:pt x="1919" y="2019"/>
                      </a:lnTo>
                      <a:lnTo>
                        <a:pt x="2020" y="2055"/>
                      </a:lnTo>
                      <a:lnTo>
                        <a:pt x="2121" y="2086"/>
                      </a:lnTo>
                      <a:lnTo>
                        <a:pt x="2222" y="2109"/>
                      </a:lnTo>
                      <a:lnTo>
                        <a:pt x="2323" y="2119"/>
                      </a:lnTo>
                      <a:lnTo>
                        <a:pt x="2424" y="2117"/>
                      </a:lnTo>
                      <a:lnTo>
                        <a:pt x="2525" y="2113"/>
                      </a:lnTo>
                      <a:lnTo>
                        <a:pt x="2626" y="2109"/>
                      </a:lnTo>
                      <a:lnTo>
                        <a:pt x="2727" y="2092"/>
                      </a:lnTo>
                      <a:lnTo>
                        <a:pt x="2828" y="2026"/>
                      </a:lnTo>
                    </a:path>
                  </a:pathLst>
                </a:custGeom>
                <a:noFill/>
                <a:ln w="28575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+mn-lt"/>
                  </a:endParaRPr>
                </a:p>
              </p:txBody>
            </p:sp>
            <p:sp>
              <p:nvSpPr>
                <p:cNvPr id="295" name="Freeform 120">
                  <a:extLst>
                    <a:ext uri="{FF2B5EF4-FFF2-40B4-BE49-F238E27FC236}">
                      <a16:creationId xmlns:a16="http://schemas.microsoft.com/office/drawing/2014/main" xmlns="" id="{12DAAD5A-6BC9-4E20-8392-B2BB1891000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99509" y="1120665"/>
                  <a:ext cx="2204517" cy="1006104"/>
                </a:xfrm>
                <a:custGeom>
                  <a:avLst/>
                  <a:gdLst>
                    <a:gd name="T0" fmla="*/ 19 w 2804"/>
                    <a:gd name="T1" fmla="*/ 117 h 1650"/>
                    <a:gd name="T2" fmla="*/ 38 w 2804"/>
                    <a:gd name="T3" fmla="*/ 234 h 1650"/>
                    <a:gd name="T4" fmla="*/ 57 w 2804"/>
                    <a:gd name="T5" fmla="*/ 350 h 1650"/>
                    <a:gd name="T6" fmla="*/ 76 w 2804"/>
                    <a:gd name="T7" fmla="*/ 466 h 1650"/>
                    <a:gd name="T8" fmla="*/ 105 w 2804"/>
                    <a:gd name="T9" fmla="*/ 613 h 1650"/>
                    <a:gd name="T10" fmla="*/ 137 w 2804"/>
                    <a:gd name="T11" fmla="*/ 769 h 1650"/>
                    <a:gd name="T12" fmla="*/ 161 w 2804"/>
                    <a:gd name="T13" fmla="*/ 884 h 1650"/>
                    <a:gd name="T14" fmla="*/ 184 w 2804"/>
                    <a:gd name="T15" fmla="*/ 999 h 1650"/>
                    <a:gd name="T16" fmla="*/ 202 w 2804"/>
                    <a:gd name="T17" fmla="*/ 1110 h 1650"/>
                    <a:gd name="T18" fmla="*/ 206 w 2804"/>
                    <a:gd name="T19" fmla="*/ 1109 h 1650"/>
                    <a:gd name="T20" fmla="*/ 241 w 2804"/>
                    <a:gd name="T21" fmla="*/ 1227 h 1650"/>
                    <a:gd name="T22" fmla="*/ 274 w 2804"/>
                    <a:gd name="T23" fmla="*/ 1339 h 1650"/>
                    <a:gd name="T24" fmla="*/ 307 w 2804"/>
                    <a:gd name="T25" fmla="*/ 1451 h 1650"/>
                    <a:gd name="T26" fmla="*/ 366 w 2804"/>
                    <a:gd name="T27" fmla="*/ 1551 h 1650"/>
                    <a:gd name="T28" fmla="*/ 406 w 2804"/>
                    <a:gd name="T29" fmla="*/ 1624 h 1650"/>
                    <a:gd name="T30" fmla="*/ 408 w 2804"/>
                    <a:gd name="T31" fmla="*/ 1620 h 1650"/>
                    <a:gd name="T32" fmla="*/ 508 w 2804"/>
                    <a:gd name="T33" fmla="*/ 1602 h 1650"/>
                    <a:gd name="T34" fmla="*/ 507 w 2804"/>
                    <a:gd name="T35" fmla="*/ 1598 h 1650"/>
                    <a:gd name="T36" fmla="*/ 608 w 2804"/>
                    <a:gd name="T37" fmla="*/ 1520 h 1650"/>
                    <a:gd name="T38" fmla="*/ 606 w 2804"/>
                    <a:gd name="T39" fmla="*/ 1519 h 1650"/>
                    <a:gd name="T40" fmla="*/ 709 w 2804"/>
                    <a:gd name="T41" fmla="*/ 1503 h 1650"/>
                    <a:gd name="T42" fmla="*/ 709 w 2804"/>
                    <a:gd name="T43" fmla="*/ 1501 h 1650"/>
                    <a:gd name="T44" fmla="*/ 812 w 2804"/>
                    <a:gd name="T45" fmla="*/ 1546 h 1650"/>
                    <a:gd name="T46" fmla="*/ 811 w 2804"/>
                    <a:gd name="T47" fmla="*/ 1543 h 1650"/>
                    <a:gd name="T48" fmla="*/ 855 w 2804"/>
                    <a:gd name="T49" fmla="*/ 1391 h 1650"/>
                    <a:gd name="T50" fmla="*/ 890 w 2804"/>
                    <a:gd name="T51" fmla="*/ 1279 h 1650"/>
                    <a:gd name="T52" fmla="*/ 913 w 2804"/>
                    <a:gd name="T53" fmla="*/ 1220 h 1650"/>
                    <a:gd name="T54" fmla="*/ 909 w 2804"/>
                    <a:gd name="T55" fmla="*/ 1219 h 1650"/>
                    <a:gd name="T56" fmla="*/ 945 w 2804"/>
                    <a:gd name="T57" fmla="*/ 1051 h 1650"/>
                    <a:gd name="T58" fmla="*/ 969 w 2804"/>
                    <a:gd name="T59" fmla="*/ 936 h 1650"/>
                    <a:gd name="T60" fmla="*/ 994 w 2804"/>
                    <a:gd name="T61" fmla="*/ 821 h 1650"/>
                    <a:gd name="T62" fmla="*/ 1012 w 2804"/>
                    <a:gd name="T63" fmla="*/ 748 h 1650"/>
                    <a:gd name="T64" fmla="*/ 1010 w 2804"/>
                    <a:gd name="T65" fmla="*/ 747 h 1650"/>
                    <a:gd name="T66" fmla="*/ 1083 w 2804"/>
                    <a:gd name="T67" fmla="*/ 606 h 1650"/>
                    <a:gd name="T68" fmla="*/ 1113 w 2804"/>
                    <a:gd name="T69" fmla="*/ 554 h 1650"/>
                    <a:gd name="T70" fmla="*/ 1111 w 2804"/>
                    <a:gd name="T71" fmla="*/ 553 h 1650"/>
                    <a:gd name="T72" fmla="*/ 1214 w 2804"/>
                    <a:gd name="T73" fmla="*/ 638 h 1650"/>
                    <a:gd name="T74" fmla="*/ 1215 w 2804"/>
                    <a:gd name="T75" fmla="*/ 636 h 1650"/>
                    <a:gd name="T76" fmla="*/ 1280 w 2804"/>
                    <a:gd name="T77" fmla="*/ 779 h 1650"/>
                    <a:gd name="T78" fmla="*/ 1323 w 2804"/>
                    <a:gd name="T79" fmla="*/ 887 h 1650"/>
                    <a:gd name="T80" fmla="*/ 1340 w 2804"/>
                    <a:gd name="T81" fmla="*/ 928 h 1650"/>
                    <a:gd name="T82" fmla="*/ 1385 w 2804"/>
                    <a:gd name="T83" fmla="*/ 1036 h 1650"/>
                    <a:gd name="T84" fmla="*/ 1435 w 2804"/>
                    <a:gd name="T85" fmla="*/ 1141 h 1650"/>
                    <a:gd name="T86" fmla="*/ 1492 w 2804"/>
                    <a:gd name="T87" fmla="*/ 1243 h 1650"/>
                    <a:gd name="T88" fmla="*/ 1519 w 2804"/>
                    <a:gd name="T89" fmla="*/ 1280 h 1650"/>
                    <a:gd name="T90" fmla="*/ 1562 w 2804"/>
                    <a:gd name="T91" fmla="*/ 1334 h 1650"/>
                    <a:gd name="T92" fmla="*/ 1646 w 2804"/>
                    <a:gd name="T93" fmla="*/ 1411 h 1650"/>
                    <a:gd name="T94" fmla="*/ 1747 w 2804"/>
                    <a:gd name="T95" fmla="*/ 1463 h 1650"/>
                    <a:gd name="T96" fmla="*/ 1854 w 2804"/>
                    <a:gd name="T97" fmla="*/ 1497 h 1650"/>
                    <a:gd name="T98" fmla="*/ 1855 w 2804"/>
                    <a:gd name="T99" fmla="*/ 1493 h 1650"/>
                    <a:gd name="T100" fmla="*/ 2031 w 2804"/>
                    <a:gd name="T101" fmla="*/ 1540 h 1650"/>
                    <a:gd name="T102" fmla="*/ 2122 w 2804"/>
                    <a:gd name="T103" fmla="*/ 1569 h 1650"/>
                    <a:gd name="T104" fmla="*/ 2070 w 2804"/>
                    <a:gd name="T105" fmla="*/ 1555 h 1650"/>
                    <a:gd name="T106" fmla="*/ 2225 w 2804"/>
                    <a:gd name="T107" fmla="*/ 1587 h 1650"/>
                    <a:gd name="T108" fmla="*/ 2358 w 2804"/>
                    <a:gd name="T109" fmla="*/ 1615 h 1650"/>
                    <a:gd name="T110" fmla="*/ 2400 w 2804"/>
                    <a:gd name="T111" fmla="*/ 1621 h 1650"/>
                    <a:gd name="T112" fmla="*/ 2400 w 2804"/>
                    <a:gd name="T113" fmla="*/ 1616 h 1650"/>
                    <a:gd name="T114" fmla="*/ 2581 w 2804"/>
                    <a:gd name="T115" fmla="*/ 1631 h 1650"/>
                    <a:gd name="T116" fmla="*/ 2628 w 2804"/>
                    <a:gd name="T117" fmla="*/ 1639 h 1650"/>
                    <a:gd name="T118" fmla="*/ 2623 w 2804"/>
                    <a:gd name="T119" fmla="*/ 1639 h 1650"/>
                    <a:gd name="T120" fmla="*/ 2734 w 2804"/>
                    <a:gd name="T121" fmla="*/ 1645 h 1650"/>
                    <a:gd name="T122" fmla="*/ 0 w 2804"/>
                    <a:gd name="T123" fmla="*/ 1 h 16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804" h="1650">
                      <a:moveTo>
                        <a:pt x="19" y="117"/>
                      </a:moveTo>
                      <a:lnTo>
                        <a:pt x="31" y="190"/>
                      </a:lnTo>
                      <a:lnTo>
                        <a:pt x="35" y="189"/>
                      </a:lnTo>
                      <a:lnTo>
                        <a:pt x="24" y="117"/>
                      </a:lnTo>
                      <a:lnTo>
                        <a:pt x="19" y="117"/>
                      </a:lnTo>
                      <a:close/>
                      <a:moveTo>
                        <a:pt x="38" y="234"/>
                      </a:moveTo>
                      <a:lnTo>
                        <a:pt x="50" y="306"/>
                      </a:lnTo>
                      <a:lnTo>
                        <a:pt x="54" y="305"/>
                      </a:lnTo>
                      <a:lnTo>
                        <a:pt x="42" y="233"/>
                      </a:lnTo>
                      <a:lnTo>
                        <a:pt x="38" y="234"/>
                      </a:lnTo>
                      <a:close/>
                      <a:moveTo>
                        <a:pt x="57" y="350"/>
                      </a:moveTo>
                      <a:lnTo>
                        <a:pt x="69" y="422"/>
                      </a:lnTo>
                      <a:lnTo>
                        <a:pt x="74" y="422"/>
                      </a:lnTo>
                      <a:lnTo>
                        <a:pt x="61" y="349"/>
                      </a:lnTo>
                      <a:lnTo>
                        <a:pt x="57" y="350"/>
                      </a:lnTo>
                      <a:close/>
                      <a:moveTo>
                        <a:pt x="76" y="466"/>
                      </a:moveTo>
                      <a:lnTo>
                        <a:pt x="88" y="539"/>
                      </a:lnTo>
                      <a:lnTo>
                        <a:pt x="93" y="538"/>
                      </a:lnTo>
                      <a:lnTo>
                        <a:pt x="81" y="465"/>
                      </a:lnTo>
                      <a:lnTo>
                        <a:pt x="76" y="466"/>
                      </a:lnTo>
                      <a:close/>
                      <a:moveTo>
                        <a:pt x="96" y="582"/>
                      </a:moveTo>
                      <a:lnTo>
                        <a:pt x="101" y="614"/>
                      </a:lnTo>
                      <a:lnTo>
                        <a:pt x="109" y="654"/>
                      </a:lnTo>
                      <a:lnTo>
                        <a:pt x="113" y="653"/>
                      </a:lnTo>
                      <a:lnTo>
                        <a:pt x="105" y="613"/>
                      </a:lnTo>
                      <a:lnTo>
                        <a:pt x="100" y="581"/>
                      </a:lnTo>
                      <a:lnTo>
                        <a:pt x="96" y="582"/>
                      </a:lnTo>
                      <a:close/>
                      <a:moveTo>
                        <a:pt x="118" y="698"/>
                      </a:moveTo>
                      <a:lnTo>
                        <a:pt x="132" y="770"/>
                      </a:lnTo>
                      <a:lnTo>
                        <a:pt x="137" y="769"/>
                      </a:lnTo>
                      <a:lnTo>
                        <a:pt x="122" y="697"/>
                      </a:lnTo>
                      <a:lnTo>
                        <a:pt x="118" y="698"/>
                      </a:lnTo>
                      <a:close/>
                      <a:moveTo>
                        <a:pt x="141" y="813"/>
                      </a:moveTo>
                      <a:lnTo>
                        <a:pt x="156" y="885"/>
                      </a:lnTo>
                      <a:lnTo>
                        <a:pt x="161" y="884"/>
                      </a:lnTo>
                      <a:lnTo>
                        <a:pt x="146" y="812"/>
                      </a:lnTo>
                      <a:lnTo>
                        <a:pt x="141" y="813"/>
                      </a:lnTo>
                      <a:close/>
                      <a:moveTo>
                        <a:pt x="164" y="928"/>
                      </a:moveTo>
                      <a:lnTo>
                        <a:pt x="179" y="1000"/>
                      </a:lnTo>
                      <a:lnTo>
                        <a:pt x="184" y="999"/>
                      </a:lnTo>
                      <a:lnTo>
                        <a:pt x="169" y="927"/>
                      </a:lnTo>
                      <a:lnTo>
                        <a:pt x="164" y="928"/>
                      </a:lnTo>
                      <a:close/>
                      <a:moveTo>
                        <a:pt x="188" y="1043"/>
                      </a:moveTo>
                      <a:lnTo>
                        <a:pt x="202" y="1110"/>
                      </a:lnTo>
                      <a:lnTo>
                        <a:pt x="202" y="1110"/>
                      </a:lnTo>
                      <a:lnTo>
                        <a:pt x="203" y="1116"/>
                      </a:lnTo>
                      <a:lnTo>
                        <a:pt x="208" y="1114"/>
                      </a:lnTo>
                      <a:lnTo>
                        <a:pt x="206" y="1109"/>
                      </a:lnTo>
                      <a:lnTo>
                        <a:pt x="204" y="1109"/>
                      </a:lnTo>
                      <a:lnTo>
                        <a:pt x="206" y="1109"/>
                      </a:lnTo>
                      <a:lnTo>
                        <a:pt x="193" y="1042"/>
                      </a:lnTo>
                      <a:lnTo>
                        <a:pt x="188" y="1043"/>
                      </a:lnTo>
                      <a:close/>
                      <a:moveTo>
                        <a:pt x="216" y="1158"/>
                      </a:moveTo>
                      <a:lnTo>
                        <a:pt x="236" y="1228"/>
                      </a:lnTo>
                      <a:lnTo>
                        <a:pt x="241" y="1227"/>
                      </a:lnTo>
                      <a:lnTo>
                        <a:pt x="220" y="1156"/>
                      </a:lnTo>
                      <a:lnTo>
                        <a:pt x="216" y="1158"/>
                      </a:lnTo>
                      <a:close/>
                      <a:moveTo>
                        <a:pt x="249" y="1270"/>
                      </a:moveTo>
                      <a:lnTo>
                        <a:pt x="270" y="1341"/>
                      </a:lnTo>
                      <a:lnTo>
                        <a:pt x="274" y="1339"/>
                      </a:lnTo>
                      <a:lnTo>
                        <a:pt x="253" y="1269"/>
                      </a:lnTo>
                      <a:lnTo>
                        <a:pt x="249" y="1270"/>
                      </a:lnTo>
                      <a:close/>
                      <a:moveTo>
                        <a:pt x="282" y="1383"/>
                      </a:moveTo>
                      <a:lnTo>
                        <a:pt x="303" y="1453"/>
                      </a:lnTo>
                      <a:lnTo>
                        <a:pt x="307" y="1451"/>
                      </a:lnTo>
                      <a:lnTo>
                        <a:pt x="287" y="1381"/>
                      </a:lnTo>
                      <a:lnTo>
                        <a:pt x="282" y="1383"/>
                      </a:lnTo>
                      <a:close/>
                      <a:moveTo>
                        <a:pt x="325" y="1491"/>
                      </a:moveTo>
                      <a:lnTo>
                        <a:pt x="363" y="1554"/>
                      </a:lnTo>
                      <a:lnTo>
                        <a:pt x="366" y="1551"/>
                      </a:lnTo>
                      <a:lnTo>
                        <a:pt x="329" y="1489"/>
                      </a:lnTo>
                      <a:lnTo>
                        <a:pt x="325" y="1491"/>
                      </a:lnTo>
                      <a:close/>
                      <a:moveTo>
                        <a:pt x="385" y="1591"/>
                      </a:moveTo>
                      <a:lnTo>
                        <a:pt x="404" y="1623"/>
                      </a:lnTo>
                      <a:lnTo>
                        <a:pt x="406" y="1624"/>
                      </a:lnTo>
                      <a:lnTo>
                        <a:pt x="440" y="1617"/>
                      </a:lnTo>
                      <a:lnTo>
                        <a:pt x="439" y="1612"/>
                      </a:lnTo>
                      <a:lnTo>
                        <a:pt x="405" y="1619"/>
                      </a:lnTo>
                      <a:lnTo>
                        <a:pt x="406" y="1621"/>
                      </a:lnTo>
                      <a:lnTo>
                        <a:pt x="408" y="1620"/>
                      </a:lnTo>
                      <a:lnTo>
                        <a:pt x="389" y="1588"/>
                      </a:lnTo>
                      <a:lnTo>
                        <a:pt x="385" y="1591"/>
                      </a:lnTo>
                      <a:close/>
                      <a:moveTo>
                        <a:pt x="481" y="1608"/>
                      </a:moveTo>
                      <a:lnTo>
                        <a:pt x="507" y="1603"/>
                      </a:lnTo>
                      <a:lnTo>
                        <a:pt x="508" y="1602"/>
                      </a:lnTo>
                      <a:lnTo>
                        <a:pt x="543" y="1575"/>
                      </a:lnTo>
                      <a:lnTo>
                        <a:pt x="540" y="1571"/>
                      </a:lnTo>
                      <a:lnTo>
                        <a:pt x="506" y="1599"/>
                      </a:lnTo>
                      <a:lnTo>
                        <a:pt x="507" y="1601"/>
                      </a:lnTo>
                      <a:lnTo>
                        <a:pt x="507" y="1598"/>
                      </a:lnTo>
                      <a:lnTo>
                        <a:pt x="480" y="1603"/>
                      </a:lnTo>
                      <a:lnTo>
                        <a:pt x="481" y="1608"/>
                      </a:lnTo>
                      <a:close/>
                      <a:moveTo>
                        <a:pt x="576" y="1548"/>
                      </a:moveTo>
                      <a:lnTo>
                        <a:pt x="609" y="1522"/>
                      </a:lnTo>
                      <a:lnTo>
                        <a:pt x="608" y="1520"/>
                      </a:lnTo>
                      <a:lnTo>
                        <a:pt x="608" y="1523"/>
                      </a:lnTo>
                      <a:lnTo>
                        <a:pt x="637" y="1518"/>
                      </a:lnTo>
                      <a:lnTo>
                        <a:pt x="636" y="1513"/>
                      </a:lnTo>
                      <a:lnTo>
                        <a:pt x="607" y="1518"/>
                      </a:lnTo>
                      <a:lnTo>
                        <a:pt x="606" y="1519"/>
                      </a:lnTo>
                      <a:lnTo>
                        <a:pt x="574" y="1545"/>
                      </a:lnTo>
                      <a:lnTo>
                        <a:pt x="576" y="1548"/>
                      </a:lnTo>
                      <a:close/>
                      <a:moveTo>
                        <a:pt x="678" y="1511"/>
                      </a:moveTo>
                      <a:lnTo>
                        <a:pt x="709" y="1506"/>
                      </a:lnTo>
                      <a:lnTo>
                        <a:pt x="709" y="1503"/>
                      </a:lnTo>
                      <a:lnTo>
                        <a:pt x="708" y="1506"/>
                      </a:lnTo>
                      <a:lnTo>
                        <a:pt x="744" y="1520"/>
                      </a:lnTo>
                      <a:lnTo>
                        <a:pt x="745" y="1516"/>
                      </a:lnTo>
                      <a:lnTo>
                        <a:pt x="710" y="1501"/>
                      </a:lnTo>
                      <a:lnTo>
                        <a:pt x="709" y="1501"/>
                      </a:lnTo>
                      <a:lnTo>
                        <a:pt x="677" y="1506"/>
                      </a:lnTo>
                      <a:lnTo>
                        <a:pt x="678" y="1511"/>
                      </a:lnTo>
                      <a:close/>
                      <a:moveTo>
                        <a:pt x="782" y="1537"/>
                      </a:moveTo>
                      <a:lnTo>
                        <a:pt x="809" y="1548"/>
                      </a:lnTo>
                      <a:lnTo>
                        <a:pt x="812" y="1546"/>
                      </a:lnTo>
                      <a:lnTo>
                        <a:pt x="825" y="1505"/>
                      </a:lnTo>
                      <a:lnTo>
                        <a:pt x="821" y="1503"/>
                      </a:lnTo>
                      <a:lnTo>
                        <a:pt x="808" y="1544"/>
                      </a:lnTo>
                      <a:lnTo>
                        <a:pt x="810" y="1545"/>
                      </a:lnTo>
                      <a:lnTo>
                        <a:pt x="811" y="1543"/>
                      </a:lnTo>
                      <a:lnTo>
                        <a:pt x="784" y="1532"/>
                      </a:lnTo>
                      <a:lnTo>
                        <a:pt x="782" y="1537"/>
                      </a:lnTo>
                      <a:close/>
                      <a:moveTo>
                        <a:pt x="838" y="1462"/>
                      </a:moveTo>
                      <a:lnTo>
                        <a:pt x="860" y="1392"/>
                      </a:lnTo>
                      <a:lnTo>
                        <a:pt x="855" y="1391"/>
                      </a:lnTo>
                      <a:lnTo>
                        <a:pt x="833" y="1461"/>
                      </a:lnTo>
                      <a:lnTo>
                        <a:pt x="838" y="1462"/>
                      </a:lnTo>
                      <a:close/>
                      <a:moveTo>
                        <a:pt x="873" y="1350"/>
                      </a:moveTo>
                      <a:lnTo>
                        <a:pt x="894" y="1280"/>
                      </a:lnTo>
                      <a:lnTo>
                        <a:pt x="890" y="1279"/>
                      </a:lnTo>
                      <a:lnTo>
                        <a:pt x="868" y="1349"/>
                      </a:lnTo>
                      <a:lnTo>
                        <a:pt x="873" y="1350"/>
                      </a:lnTo>
                      <a:close/>
                      <a:moveTo>
                        <a:pt x="908" y="1239"/>
                      </a:moveTo>
                      <a:lnTo>
                        <a:pt x="913" y="1221"/>
                      </a:lnTo>
                      <a:lnTo>
                        <a:pt x="913" y="1220"/>
                      </a:lnTo>
                      <a:lnTo>
                        <a:pt x="925" y="1167"/>
                      </a:lnTo>
                      <a:lnTo>
                        <a:pt x="920" y="1166"/>
                      </a:lnTo>
                      <a:lnTo>
                        <a:pt x="908" y="1219"/>
                      </a:lnTo>
                      <a:lnTo>
                        <a:pt x="911" y="1220"/>
                      </a:lnTo>
                      <a:lnTo>
                        <a:pt x="909" y="1219"/>
                      </a:lnTo>
                      <a:lnTo>
                        <a:pt x="903" y="1237"/>
                      </a:lnTo>
                      <a:lnTo>
                        <a:pt x="908" y="1239"/>
                      </a:lnTo>
                      <a:close/>
                      <a:moveTo>
                        <a:pt x="934" y="1124"/>
                      </a:moveTo>
                      <a:lnTo>
                        <a:pt x="949" y="1052"/>
                      </a:lnTo>
                      <a:lnTo>
                        <a:pt x="945" y="1051"/>
                      </a:lnTo>
                      <a:lnTo>
                        <a:pt x="929" y="1123"/>
                      </a:lnTo>
                      <a:lnTo>
                        <a:pt x="934" y="1124"/>
                      </a:lnTo>
                      <a:close/>
                      <a:moveTo>
                        <a:pt x="959" y="1009"/>
                      </a:moveTo>
                      <a:lnTo>
                        <a:pt x="974" y="937"/>
                      </a:lnTo>
                      <a:lnTo>
                        <a:pt x="969" y="936"/>
                      </a:lnTo>
                      <a:lnTo>
                        <a:pt x="954" y="1008"/>
                      </a:lnTo>
                      <a:lnTo>
                        <a:pt x="959" y="1009"/>
                      </a:lnTo>
                      <a:close/>
                      <a:moveTo>
                        <a:pt x="983" y="894"/>
                      </a:moveTo>
                      <a:lnTo>
                        <a:pt x="998" y="822"/>
                      </a:lnTo>
                      <a:lnTo>
                        <a:pt x="994" y="821"/>
                      </a:lnTo>
                      <a:lnTo>
                        <a:pt x="979" y="893"/>
                      </a:lnTo>
                      <a:lnTo>
                        <a:pt x="983" y="894"/>
                      </a:lnTo>
                      <a:close/>
                      <a:moveTo>
                        <a:pt x="1008" y="779"/>
                      </a:moveTo>
                      <a:lnTo>
                        <a:pt x="1014" y="748"/>
                      </a:lnTo>
                      <a:lnTo>
                        <a:pt x="1012" y="748"/>
                      </a:lnTo>
                      <a:lnTo>
                        <a:pt x="1014" y="749"/>
                      </a:lnTo>
                      <a:lnTo>
                        <a:pt x="1033" y="712"/>
                      </a:lnTo>
                      <a:lnTo>
                        <a:pt x="1029" y="710"/>
                      </a:lnTo>
                      <a:lnTo>
                        <a:pt x="1010" y="747"/>
                      </a:lnTo>
                      <a:lnTo>
                        <a:pt x="1010" y="747"/>
                      </a:lnTo>
                      <a:lnTo>
                        <a:pt x="1003" y="778"/>
                      </a:lnTo>
                      <a:lnTo>
                        <a:pt x="1008" y="779"/>
                      </a:lnTo>
                      <a:close/>
                      <a:moveTo>
                        <a:pt x="1053" y="673"/>
                      </a:moveTo>
                      <a:lnTo>
                        <a:pt x="1087" y="609"/>
                      </a:lnTo>
                      <a:lnTo>
                        <a:pt x="1083" y="606"/>
                      </a:lnTo>
                      <a:lnTo>
                        <a:pt x="1049" y="671"/>
                      </a:lnTo>
                      <a:lnTo>
                        <a:pt x="1053" y="673"/>
                      </a:lnTo>
                      <a:close/>
                      <a:moveTo>
                        <a:pt x="1107" y="570"/>
                      </a:moveTo>
                      <a:lnTo>
                        <a:pt x="1115" y="555"/>
                      </a:lnTo>
                      <a:lnTo>
                        <a:pt x="1113" y="554"/>
                      </a:lnTo>
                      <a:lnTo>
                        <a:pt x="1111" y="556"/>
                      </a:lnTo>
                      <a:lnTo>
                        <a:pt x="1154" y="591"/>
                      </a:lnTo>
                      <a:lnTo>
                        <a:pt x="1157" y="587"/>
                      </a:lnTo>
                      <a:lnTo>
                        <a:pt x="1114" y="552"/>
                      </a:lnTo>
                      <a:lnTo>
                        <a:pt x="1111" y="553"/>
                      </a:lnTo>
                      <a:lnTo>
                        <a:pt x="1103" y="567"/>
                      </a:lnTo>
                      <a:lnTo>
                        <a:pt x="1107" y="570"/>
                      </a:lnTo>
                      <a:close/>
                      <a:moveTo>
                        <a:pt x="1187" y="618"/>
                      </a:moveTo>
                      <a:lnTo>
                        <a:pt x="1213" y="640"/>
                      </a:lnTo>
                      <a:lnTo>
                        <a:pt x="1214" y="638"/>
                      </a:lnTo>
                      <a:lnTo>
                        <a:pt x="1212" y="639"/>
                      </a:lnTo>
                      <a:lnTo>
                        <a:pt x="1228" y="674"/>
                      </a:lnTo>
                      <a:lnTo>
                        <a:pt x="1232" y="672"/>
                      </a:lnTo>
                      <a:lnTo>
                        <a:pt x="1216" y="637"/>
                      </a:lnTo>
                      <a:lnTo>
                        <a:pt x="1215" y="636"/>
                      </a:lnTo>
                      <a:lnTo>
                        <a:pt x="1189" y="614"/>
                      </a:lnTo>
                      <a:lnTo>
                        <a:pt x="1187" y="618"/>
                      </a:lnTo>
                      <a:close/>
                      <a:moveTo>
                        <a:pt x="1246" y="714"/>
                      </a:moveTo>
                      <a:lnTo>
                        <a:pt x="1275" y="781"/>
                      </a:lnTo>
                      <a:lnTo>
                        <a:pt x="1280" y="779"/>
                      </a:lnTo>
                      <a:lnTo>
                        <a:pt x="1250" y="712"/>
                      </a:lnTo>
                      <a:lnTo>
                        <a:pt x="1246" y="714"/>
                      </a:lnTo>
                      <a:close/>
                      <a:moveTo>
                        <a:pt x="1293" y="820"/>
                      </a:moveTo>
                      <a:lnTo>
                        <a:pt x="1313" y="864"/>
                      </a:lnTo>
                      <a:lnTo>
                        <a:pt x="1323" y="887"/>
                      </a:lnTo>
                      <a:lnTo>
                        <a:pt x="1327" y="885"/>
                      </a:lnTo>
                      <a:lnTo>
                        <a:pt x="1317" y="862"/>
                      </a:lnTo>
                      <a:lnTo>
                        <a:pt x="1298" y="819"/>
                      </a:lnTo>
                      <a:lnTo>
                        <a:pt x="1293" y="820"/>
                      </a:lnTo>
                      <a:close/>
                      <a:moveTo>
                        <a:pt x="1340" y="928"/>
                      </a:moveTo>
                      <a:lnTo>
                        <a:pt x="1368" y="995"/>
                      </a:lnTo>
                      <a:lnTo>
                        <a:pt x="1372" y="993"/>
                      </a:lnTo>
                      <a:lnTo>
                        <a:pt x="1344" y="926"/>
                      </a:lnTo>
                      <a:lnTo>
                        <a:pt x="1340" y="928"/>
                      </a:lnTo>
                      <a:close/>
                      <a:moveTo>
                        <a:pt x="1385" y="1036"/>
                      </a:moveTo>
                      <a:lnTo>
                        <a:pt x="1414" y="1103"/>
                      </a:lnTo>
                      <a:lnTo>
                        <a:pt x="1418" y="1101"/>
                      </a:lnTo>
                      <a:lnTo>
                        <a:pt x="1390" y="1034"/>
                      </a:lnTo>
                      <a:lnTo>
                        <a:pt x="1385" y="1036"/>
                      </a:lnTo>
                      <a:close/>
                      <a:moveTo>
                        <a:pt x="1435" y="1141"/>
                      </a:moveTo>
                      <a:lnTo>
                        <a:pt x="1471" y="1205"/>
                      </a:lnTo>
                      <a:lnTo>
                        <a:pt x="1475" y="1202"/>
                      </a:lnTo>
                      <a:lnTo>
                        <a:pt x="1439" y="1139"/>
                      </a:lnTo>
                      <a:lnTo>
                        <a:pt x="1435" y="1141"/>
                      </a:lnTo>
                      <a:close/>
                      <a:moveTo>
                        <a:pt x="1492" y="1243"/>
                      </a:moveTo>
                      <a:lnTo>
                        <a:pt x="1515" y="1283"/>
                      </a:lnTo>
                      <a:lnTo>
                        <a:pt x="1515" y="1284"/>
                      </a:lnTo>
                      <a:lnTo>
                        <a:pt x="1532" y="1303"/>
                      </a:lnTo>
                      <a:lnTo>
                        <a:pt x="1536" y="1299"/>
                      </a:lnTo>
                      <a:lnTo>
                        <a:pt x="1519" y="1280"/>
                      </a:lnTo>
                      <a:lnTo>
                        <a:pt x="1517" y="1282"/>
                      </a:lnTo>
                      <a:lnTo>
                        <a:pt x="1519" y="1281"/>
                      </a:lnTo>
                      <a:lnTo>
                        <a:pt x="1496" y="1240"/>
                      </a:lnTo>
                      <a:lnTo>
                        <a:pt x="1492" y="1243"/>
                      </a:lnTo>
                      <a:close/>
                      <a:moveTo>
                        <a:pt x="1562" y="1334"/>
                      </a:moveTo>
                      <a:lnTo>
                        <a:pt x="1611" y="1387"/>
                      </a:lnTo>
                      <a:lnTo>
                        <a:pt x="1614" y="1384"/>
                      </a:lnTo>
                      <a:lnTo>
                        <a:pt x="1565" y="1331"/>
                      </a:lnTo>
                      <a:lnTo>
                        <a:pt x="1562" y="1334"/>
                      </a:lnTo>
                      <a:close/>
                      <a:moveTo>
                        <a:pt x="1646" y="1411"/>
                      </a:moveTo>
                      <a:lnTo>
                        <a:pt x="1707" y="1447"/>
                      </a:lnTo>
                      <a:lnTo>
                        <a:pt x="1710" y="1443"/>
                      </a:lnTo>
                      <a:lnTo>
                        <a:pt x="1649" y="1407"/>
                      </a:lnTo>
                      <a:lnTo>
                        <a:pt x="1646" y="1411"/>
                      </a:lnTo>
                      <a:close/>
                      <a:moveTo>
                        <a:pt x="1747" y="1463"/>
                      </a:moveTo>
                      <a:lnTo>
                        <a:pt x="1813" y="1486"/>
                      </a:lnTo>
                      <a:lnTo>
                        <a:pt x="1814" y="1481"/>
                      </a:lnTo>
                      <a:lnTo>
                        <a:pt x="1748" y="1459"/>
                      </a:lnTo>
                      <a:lnTo>
                        <a:pt x="1747" y="1463"/>
                      </a:lnTo>
                      <a:close/>
                      <a:moveTo>
                        <a:pt x="1854" y="1497"/>
                      </a:moveTo>
                      <a:lnTo>
                        <a:pt x="1920" y="1516"/>
                      </a:lnTo>
                      <a:lnTo>
                        <a:pt x="1921" y="1516"/>
                      </a:lnTo>
                      <a:lnTo>
                        <a:pt x="1922" y="1511"/>
                      </a:lnTo>
                      <a:lnTo>
                        <a:pt x="1922" y="1511"/>
                      </a:lnTo>
                      <a:lnTo>
                        <a:pt x="1855" y="1493"/>
                      </a:lnTo>
                      <a:lnTo>
                        <a:pt x="1854" y="1497"/>
                      </a:lnTo>
                      <a:close/>
                      <a:moveTo>
                        <a:pt x="1962" y="1527"/>
                      </a:moveTo>
                      <a:lnTo>
                        <a:pt x="2022" y="1542"/>
                      </a:lnTo>
                      <a:lnTo>
                        <a:pt x="2030" y="1545"/>
                      </a:lnTo>
                      <a:lnTo>
                        <a:pt x="2031" y="1540"/>
                      </a:lnTo>
                      <a:lnTo>
                        <a:pt x="2023" y="1538"/>
                      </a:lnTo>
                      <a:lnTo>
                        <a:pt x="1963" y="1522"/>
                      </a:lnTo>
                      <a:lnTo>
                        <a:pt x="1962" y="1527"/>
                      </a:lnTo>
                      <a:close/>
                      <a:moveTo>
                        <a:pt x="2070" y="1555"/>
                      </a:moveTo>
                      <a:lnTo>
                        <a:pt x="2122" y="1569"/>
                      </a:lnTo>
                      <a:lnTo>
                        <a:pt x="2138" y="1572"/>
                      </a:lnTo>
                      <a:lnTo>
                        <a:pt x="2139" y="1567"/>
                      </a:lnTo>
                      <a:lnTo>
                        <a:pt x="2123" y="1564"/>
                      </a:lnTo>
                      <a:lnTo>
                        <a:pt x="2071" y="1550"/>
                      </a:lnTo>
                      <a:lnTo>
                        <a:pt x="2070" y="1555"/>
                      </a:lnTo>
                      <a:close/>
                      <a:moveTo>
                        <a:pt x="2179" y="1582"/>
                      </a:moveTo>
                      <a:lnTo>
                        <a:pt x="2224" y="1592"/>
                      </a:lnTo>
                      <a:lnTo>
                        <a:pt x="2248" y="1596"/>
                      </a:lnTo>
                      <a:lnTo>
                        <a:pt x="2249" y="1592"/>
                      </a:lnTo>
                      <a:lnTo>
                        <a:pt x="2225" y="1587"/>
                      </a:lnTo>
                      <a:lnTo>
                        <a:pt x="2180" y="1577"/>
                      </a:lnTo>
                      <a:lnTo>
                        <a:pt x="2179" y="1582"/>
                      </a:lnTo>
                      <a:close/>
                      <a:moveTo>
                        <a:pt x="2289" y="1604"/>
                      </a:moveTo>
                      <a:lnTo>
                        <a:pt x="2324" y="1611"/>
                      </a:lnTo>
                      <a:lnTo>
                        <a:pt x="2358" y="1615"/>
                      </a:lnTo>
                      <a:lnTo>
                        <a:pt x="2359" y="1610"/>
                      </a:lnTo>
                      <a:lnTo>
                        <a:pt x="2325" y="1606"/>
                      </a:lnTo>
                      <a:lnTo>
                        <a:pt x="2290" y="1599"/>
                      </a:lnTo>
                      <a:lnTo>
                        <a:pt x="2289" y="1604"/>
                      </a:lnTo>
                      <a:close/>
                      <a:moveTo>
                        <a:pt x="2400" y="1621"/>
                      </a:moveTo>
                      <a:lnTo>
                        <a:pt x="2426" y="1624"/>
                      </a:lnTo>
                      <a:lnTo>
                        <a:pt x="2469" y="1628"/>
                      </a:lnTo>
                      <a:lnTo>
                        <a:pt x="2469" y="1623"/>
                      </a:lnTo>
                      <a:lnTo>
                        <a:pt x="2426" y="1619"/>
                      </a:lnTo>
                      <a:lnTo>
                        <a:pt x="2400" y="1616"/>
                      </a:lnTo>
                      <a:lnTo>
                        <a:pt x="2400" y="1621"/>
                      </a:lnTo>
                      <a:close/>
                      <a:moveTo>
                        <a:pt x="2511" y="1632"/>
                      </a:moveTo>
                      <a:lnTo>
                        <a:pt x="2527" y="1633"/>
                      </a:lnTo>
                      <a:lnTo>
                        <a:pt x="2581" y="1636"/>
                      </a:lnTo>
                      <a:lnTo>
                        <a:pt x="2581" y="1631"/>
                      </a:lnTo>
                      <a:lnTo>
                        <a:pt x="2527" y="1628"/>
                      </a:lnTo>
                      <a:lnTo>
                        <a:pt x="2511" y="1627"/>
                      </a:lnTo>
                      <a:lnTo>
                        <a:pt x="2511" y="1632"/>
                      </a:lnTo>
                      <a:close/>
                      <a:moveTo>
                        <a:pt x="2623" y="1639"/>
                      </a:moveTo>
                      <a:lnTo>
                        <a:pt x="2628" y="1639"/>
                      </a:lnTo>
                      <a:lnTo>
                        <a:pt x="2692" y="1643"/>
                      </a:lnTo>
                      <a:lnTo>
                        <a:pt x="2692" y="1638"/>
                      </a:lnTo>
                      <a:lnTo>
                        <a:pt x="2628" y="1634"/>
                      </a:lnTo>
                      <a:lnTo>
                        <a:pt x="2623" y="1634"/>
                      </a:lnTo>
                      <a:lnTo>
                        <a:pt x="2623" y="1639"/>
                      </a:lnTo>
                      <a:close/>
                      <a:moveTo>
                        <a:pt x="2734" y="1645"/>
                      </a:moveTo>
                      <a:lnTo>
                        <a:pt x="2804" y="1650"/>
                      </a:lnTo>
                      <a:lnTo>
                        <a:pt x="2804" y="1645"/>
                      </a:lnTo>
                      <a:lnTo>
                        <a:pt x="2734" y="1640"/>
                      </a:lnTo>
                      <a:lnTo>
                        <a:pt x="2734" y="1645"/>
                      </a:lnTo>
                      <a:close/>
                      <a:moveTo>
                        <a:pt x="0" y="1"/>
                      </a:moveTo>
                      <a:lnTo>
                        <a:pt x="12" y="74"/>
                      </a:lnTo>
                      <a:lnTo>
                        <a:pt x="16" y="73"/>
                      </a:lnTo>
                      <a:lnTo>
                        <a:pt x="4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+mn-lt"/>
                  </a:endParaRPr>
                </a:p>
              </p:txBody>
            </p:sp>
          </p:grpSp>
          <p:sp>
            <p:nvSpPr>
              <p:cNvPr id="223" name="Line 6">
                <a:extLst>
                  <a:ext uri="{FF2B5EF4-FFF2-40B4-BE49-F238E27FC236}">
                    <a16:creationId xmlns:a16="http://schemas.microsoft.com/office/drawing/2014/main" xmlns="" id="{733B05BC-27A8-4F2B-81FE-2E63C077C6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66016" y="2136127"/>
                <a:ext cx="2512194" cy="0"/>
              </a:xfrm>
              <a:prstGeom prst="line">
                <a:avLst/>
              </a:prstGeom>
              <a:noFill/>
              <a:ln w="7938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600">
                  <a:latin typeface="+mn-lt"/>
                </a:endParaRPr>
              </a:p>
            </p:txBody>
          </p:sp>
          <p:sp>
            <p:nvSpPr>
              <p:cNvPr id="224" name="Line 8">
                <a:extLst>
                  <a:ext uri="{FF2B5EF4-FFF2-40B4-BE49-F238E27FC236}">
                    <a16:creationId xmlns:a16="http://schemas.microsoft.com/office/drawing/2014/main" xmlns="" id="{4A019B7A-0D6A-4D43-9460-5ADB06EC4C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66016" y="2118041"/>
                <a:ext cx="0" cy="18086"/>
              </a:xfrm>
              <a:prstGeom prst="line">
                <a:avLst/>
              </a:prstGeom>
              <a:noFill/>
              <a:ln w="7938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600">
                  <a:latin typeface="+mn-lt"/>
                </a:endParaRPr>
              </a:p>
            </p:txBody>
          </p:sp>
          <p:sp>
            <p:nvSpPr>
              <p:cNvPr id="225" name="Line 9">
                <a:extLst>
                  <a:ext uri="{FF2B5EF4-FFF2-40B4-BE49-F238E27FC236}">
                    <a16:creationId xmlns:a16="http://schemas.microsoft.com/office/drawing/2014/main" xmlns="" id="{8CDA653F-B9DC-4198-B1AC-139882EDA2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84715" y="2118041"/>
                <a:ext cx="0" cy="18086"/>
              </a:xfrm>
              <a:prstGeom prst="line">
                <a:avLst/>
              </a:prstGeom>
              <a:noFill/>
              <a:ln w="7938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600">
                  <a:latin typeface="+mn-lt"/>
                </a:endParaRPr>
              </a:p>
            </p:txBody>
          </p:sp>
          <p:sp>
            <p:nvSpPr>
              <p:cNvPr id="226" name="Line 10">
                <a:extLst>
                  <a:ext uri="{FF2B5EF4-FFF2-40B4-BE49-F238E27FC236}">
                    <a16:creationId xmlns:a16="http://schemas.microsoft.com/office/drawing/2014/main" xmlns="" id="{D18507F4-7C24-4983-9925-CB158F04D1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03414" y="2118041"/>
                <a:ext cx="0" cy="18086"/>
              </a:xfrm>
              <a:prstGeom prst="line">
                <a:avLst/>
              </a:prstGeom>
              <a:noFill/>
              <a:ln w="7938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600">
                  <a:latin typeface="+mn-lt"/>
                </a:endParaRPr>
              </a:p>
            </p:txBody>
          </p:sp>
          <p:sp>
            <p:nvSpPr>
              <p:cNvPr id="227" name="Line 11">
                <a:extLst>
                  <a:ext uri="{FF2B5EF4-FFF2-40B4-BE49-F238E27FC236}">
                    <a16:creationId xmlns:a16="http://schemas.microsoft.com/office/drawing/2014/main" xmlns="" id="{310F532B-3ECA-4243-8075-850FAC2B0C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22113" y="2118041"/>
                <a:ext cx="0" cy="18086"/>
              </a:xfrm>
              <a:prstGeom prst="line">
                <a:avLst/>
              </a:prstGeom>
              <a:noFill/>
              <a:ln w="7938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600">
                  <a:latin typeface="+mn-lt"/>
                </a:endParaRPr>
              </a:p>
            </p:txBody>
          </p:sp>
          <p:sp>
            <p:nvSpPr>
              <p:cNvPr id="228" name="Line 12">
                <a:extLst>
                  <a:ext uri="{FF2B5EF4-FFF2-40B4-BE49-F238E27FC236}">
                    <a16:creationId xmlns:a16="http://schemas.microsoft.com/office/drawing/2014/main" xmlns="" id="{F214142B-002B-49C1-B8DD-2EA3407406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40812" y="2118041"/>
                <a:ext cx="0" cy="18086"/>
              </a:xfrm>
              <a:prstGeom prst="line">
                <a:avLst/>
              </a:prstGeom>
              <a:noFill/>
              <a:ln w="7938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600">
                  <a:latin typeface="+mn-lt"/>
                </a:endParaRPr>
              </a:p>
            </p:txBody>
          </p:sp>
          <p:sp>
            <p:nvSpPr>
              <p:cNvPr id="229" name="Line 13">
                <a:extLst>
                  <a:ext uri="{FF2B5EF4-FFF2-40B4-BE49-F238E27FC236}">
                    <a16:creationId xmlns:a16="http://schemas.microsoft.com/office/drawing/2014/main" xmlns="" id="{62E3A89B-3135-4327-8FA8-37C5676668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859511" y="2118041"/>
                <a:ext cx="0" cy="18086"/>
              </a:xfrm>
              <a:prstGeom prst="line">
                <a:avLst/>
              </a:prstGeom>
              <a:noFill/>
              <a:ln w="7938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600">
                  <a:latin typeface="+mn-lt"/>
                </a:endParaRPr>
              </a:p>
            </p:txBody>
          </p:sp>
          <p:sp>
            <p:nvSpPr>
              <p:cNvPr id="230" name="Line 15">
                <a:extLst>
                  <a:ext uri="{FF2B5EF4-FFF2-40B4-BE49-F238E27FC236}">
                    <a16:creationId xmlns:a16="http://schemas.microsoft.com/office/drawing/2014/main" xmlns="" id="{E748856A-B6A6-4603-A8ED-2D053964F7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66016" y="661797"/>
                <a:ext cx="0" cy="19253"/>
              </a:xfrm>
              <a:prstGeom prst="line">
                <a:avLst/>
              </a:prstGeom>
              <a:noFill/>
              <a:ln w="7938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600">
                  <a:latin typeface="+mn-lt"/>
                </a:endParaRPr>
              </a:p>
            </p:txBody>
          </p:sp>
          <p:sp>
            <p:nvSpPr>
              <p:cNvPr id="231" name="Rectangle 22">
                <a:extLst>
                  <a:ext uri="{FF2B5EF4-FFF2-40B4-BE49-F238E27FC236}">
                    <a16:creationId xmlns:a16="http://schemas.microsoft.com/office/drawing/2014/main" xmlns="" id="{AA03E081-43F5-4736-BC2A-2DC58541AE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9036" y="2200071"/>
                <a:ext cx="184277" cy="142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>
                    <a:solidFill>
                      <a:srgbClr val="262626"/>
                    </a:solidFill>
                    <a:latin typeface="+mn-lt"/>
                  </a:rPr>
                  <a:t>20</a:t>
                </a:r>
                <a:endParaRPr lang="en-US" altLang="en-US" sz="600">
                  <a:latin typeface="+mn-lt"/>
                </a:endParaRPr>
              </a:p>
            </p:txBody>
          </p:sp>
          <p:sp>
            <p:nvSpPr>
              <p:cNvPr id="232" name="Rectangle 23">
                <a:extLst>
                  <a:ext uri="{FF2B5EF4-FFF2-40B4-BE49-F238E27FC236}">
                    <a16:creationId xmlns:a16="http://schemas.microsoft.com/office/drawing/2014/main" xmlns="" id="{8D9271DF-D8EC-4200-9F08-80DFAC04AA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6074" y="2200071"/>
                <a:ext cx="184277" cy="142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>
                    <a:solidFill>
                      <a:srgbClr val="262626"/>
                    </a:solidFill>
                    <a:latin typeface="+mn-lt"/>
                  </a:rPr>
                  <a:t>25</a:t>
                </a:r>
                <a:endParaRPr lang="en-US" altLang="en-US" sz="600">
                  <a:latin typeface="+mn-lt"/>
                </a:endParaRPr>
              </a:p>
            </p:txBody>
          </p:sp>
          <p:sp>
            <p:nvSpPr>
              <p:cNvPr id="233" name="Rectangle 24">
                <a:extLst>
                  <a:ext uri="{FF2B5EF4-FFF2-40B4-BE49-F238E27FC236}">
                    <a16:creationId xmlns:a16="http://schemas.microsoft.com/office/drawing/2014/main" xmlns="" id="{25B577C3-CE7F-40DD-ADF6-E3FE2BF234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8092" y="2200071"/>
                <a:ext cx="184277" cy="142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>
                    <a:solidFill>
                      <a:srgbClr val="262626"/>
                    </a:solidFill>
                    <a:latin typeface="+mn-lt"/>
                  </a:rPr>
                  <a:t>30</a:t>
                </a:r>
                <a:endParaRPr lang="en-US" altLang="en-US" sz="600">
                  <a:latin typeface="+mn-lt"/>
                </a:endParaRPr>
              </a:p>
            </p:txBody>
          </p:sp>
          <p:sp>
            <p:nvSpPr>
              <p:cNvPr id="234" name="Rectangle 25">
                <a:extLst>
                  <a:ext uri="{FF2B5EF4-FFF2-40B4-BE49-F238E27FC236}">
                    <a16:creationId xmlns:a16="http://schemas.microsoft.com/office/drawing/2014/main" xmlns="" id="{FD98B300-D2E0-4F95-8AE6-9255EDBFE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5131" y="2200071"/>
                <a:ext cx="184277" cy="142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>
                    <a:solidFill>
                      <a:srgbClr val="262626"/>
                    </a:solidFill>
                    <a:latin typeface="+mn-lt"/>
                  </a:rPr>
                  <a:t>35</a:t>
                </a:r>
                <a:endParaRPr lang="en-US" altLang="en-US" sz="600">
                  <a:latin typeface="+mn-lt"/>
                </a:endParaRPr>
              </a:p>
            </p:txBody>
          </p:sp>
          <p:sp>
            <p:nvSpPr>
              <p:cNvPr id="235" name="Rectangle 26">
                <a:extLst>
                  <a:ext uri="{FF2B5EF4-FFF2-40B4-BE49-F238E27FC236}">
                    <a16:creationId xmlns:a16="http://schemas.microsoft.com/office/drawing/2014/main" xmlns="" id="{45B45086-68A0-4F9E-8CC3-38929464BC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2172" y="2200071"/>
                <a:ext cx="184277" cy="142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>
                    <a:solidFill>
                      <a:srgbClr val="262626"/>
                    </a:solidFill>
                    <a:latin typeface="+mn-lt"/>
                  </a:rPr>
                  <a:t>40</a:t>
                </a:r>
                <a:endParaRPr lang="en-US" altLang="en-US" sz="600">
                  <a:latin typeface="+mn-lt"/>
                </a:endParaRPr>
              </a:p>
            </p:txBody>
          </p:sp>
          <p:sp>
            <p:nvSpPr>
              <p:cNvPr id="236" name="Rectangle 27">
                <a:extLst>
                  <a:ext uri="{FF2B5EF4-FFF2-40B4-BE49-F238E27FC236}">
                    <a16:creationId xmlns:a16="http://schemas.microsoft.com/office/drawing/2014/main" xmlns="" id="{9DDF7DBB-FAAD-4464-93D8-8FC605E04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34187" y="2200071"/>
                <a:ext cx="184277" cy="142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>
                    <a:solidFill>
                      <a:srgbClr val="262626"/>
                    </a:solidFill>
                    <a:latin typeface="+mn-lt"/>
                  </a:rPr>
                  <a:t>45</a:t>
                </a:r>
                <a:endParaRPr lang="en-US" altLang="en-US" sz="600">
                  <a:latin typeface="+mn-lt"/>
                </a:endParaRPr>
              </a:p>
            </p:txBody>
          </p:sp>
          <p:sp>
            <p:nvSpPr>
              <p:cNvPr id="237" name="Line 29">
                <a:extLst>
                  <a:ext uri="{FF2B5EF4-FFF2-40B4-BE49-F238E27FC236}">
                    <a16:creationId xmlns:a16="http://schemas.microsoft.com/office/drawing/2014/main" xmlns="" id="{FC512583-A61A-4555-AF44-8C004219A9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66016" y="661797"/>
                <a:ext cx="0" cy="1474330"/>
              </a:xfrm>
              <a:prstGeom prst="line">
                <a:avLst/>
              </a:prstGeom>
              <a:noFill/>
              <a:ln w="7938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600">
                  <a:latin typeface="+mn-lt"/>
                </a:endParaRPr>
              </a:p>
            </p:txBody>
          </p:sp>
          <p:sp>
            <p:nvSpPr>
              <p:cNvPr id="238" name="Line 31">
                <a:extLst>
                  <a:ext uri="{FF2B5EF4-FFF2-40B4-BE49-F238E27FC236}">
                    <a16:creationId xmlns:a16="http://schemas.microsoft.com/office/drawing/2014/main" xmlns="" id="{FFC7FDCA-634A-4B50-B4D3-B9A3652E52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66016" y="2136127"/>
                <a:ext cx="24873" cy="0"/>
              </a:xfrm>
              <a:prstGeom prst="line">
                <a:avLst/>
              </a:prstGeom>
              <a:noFill/>
              <a:ln w="7938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600">
                  <a:latin typeface="+mn-lt"/>
                </a:endParaRPr>
              </a:p>
            </p:txBody>
          </p:sp>
          <p:sp>
            <p:nvSpPr>
              <p:cNvPr id="239" name="Line 34">
                <a:extLst>
                  <a:ext uri="{FF2B5EF4-FFF2-40B4-BE49-F238E27FC236}">
                    <a16:creationId xmlns:a16="http://schemas.microsoft.com/office/drawing/2014/main" xmlns="" id="{C4E7180A-5EA4-41EE-953A-EDD36966AD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66016" y="1644878"/>
                <a:ext cx="24873" cy="0"/>
              </a:xfrm>
              <a:prstGeom prst="line">
                <a:avLst/>
              </a:prstGeom>
              <a:noFill/>
              <a:ln w="7938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600">
                  <a:latin typeface="+mn-lt"/>
                </a:endParaRPr>
              </a:p>
            </p:txBody>
          </p:sp>
          <p:sp>
            <p:nvSpPr>
              <p:cNvPr id="240" name="Line 37">
                <a:extLst>
                  <a:ext uri="{FF2B5EF4-FFF2-40B4-BE49-F238E27FC236}">
                    <a16:creationId xmlns:a16="http://schemas.microsoft.com/office/drawing/2014/main" xmlns="" id="{475E1F36-8612-4DE0-9601-D9FBD01FB1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66016" y="1153629"/>
                <a:ext cx="24873" cy="0"/>
              </a:xfrm>
              <a:prstGeom prst="line">
                <a:avLst/>
              </a:prstGeom>
              <a:noFill/>
              <a:ln w="7938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600">
                  <a:latin typeface="+mn-lt"/>
                </a:endParaRPr>
              </a:p>
            </p:txBody>
          </p:sp>
          <p:sp>
            <p:nvSpPr>
              <p:cNvPr id="241" name="Line 40">
                <a:extLst>
                  <a:ext uri="{FF2B5EF4-FFF2-40B4-BE49-F238E27FC236}">
                    <a16:creationId xmlns:a16="http://schemas.microsoft.com/office/drawing/2014/main" xmlns="" id="{FADDBD09-9980-4F9B-8499-C5645C797A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66016" y="661797"/>
                <a:ext cx="24873" cy="0"/>
              </a:xfrm>
              <a:prstGeom prst="line">
                <a:avLst/>
              </a:prstGeom>
              <a:noFill/>
              <a:ln w="7938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600">
                  <a:latin typeface="+mn-lt"/>
                </a:endParaRPr>
              </a:p>
            </p:txBody>
          </p:sp>
          <p:sp>
            <p:nvSpPr>
              <p:cNvPr id="242" name="Rectangle 51">
                <a:extLst>
                  <a:ext uri="{FF2B5EF4-FFF2-40B4-BE49-F238E27FC236}">
                    <a16:creationId xmlns:a16="http://schemas.microsoft.com/office/drawing/2014/main" xmlns="" id="{34828B14-4038-41E4-8D16-1EA6458E1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1875" y="2106373"/>
                <a:ext cx="92138" cy="142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>
                    <a:solidFill>
                      <a:srgbClr val="262626"/>
                    </a:solidFill>
                    <a:latin typeface="+mn-lt"/>
                  </a:rPr>
                  <a:t>0</a:t>
                </a:r>
                <a:endParaRPr lang="en-US" altLang="en-US" sz="600">
                  <a:latin typeface="+mn-lt"/>
                </a:endParaRPr>
              </a:p>
            </p:txBody>
          </p:sp>
          <p:sp>
            <p:nvSpPr>
              <p:cNvPr id="243" name="Rectangle 54">
                <a:extLst>
                  <a:ext uri="{FF2B5EF4-FFF2-40B4-BE49-F238E27FC236}">
                    <a16:creationId xmlns:a16="http://schemas.microsoft.com/office/drawing/2014/main" xmlns="" id="{DCF8429C-3898-4940-B190-FAE63338A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5285" y="1616290"/>
                <a:ext cx="322484" cy="142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 dirty="0">
                    <a:solidFill>
                      <a:srgbClr val="262626"/>
                    </a:solidFill>
                    <a:latin typeface="+mn-lt"/>
                  </a:rPr>
                  <a:t>0.03</a:t>
                </a:r>
                <a:endParaRPr lang="en-US" altLang="en-US" sz="600" dirty="0">
                  <a:latin typeface="+mn-lt"/>
                </a:endParaRPr>
              </a:p>
            </p:txBody>
          </p:sp>
          <p:sp>
            <p:nvSpPr>
              <p:cNvPr id="244" name="Rectangle 57">
                <a:extLst>
                  <a:ext uri="{FF2B5EF4-FFF2-40B4-BE49-F238E27FC236}">
                    <a16:creationId xmlns:a16="http://schemas.microsoft.com/office/drawing/2014/main" xmlns="" id="{38D8696F-4B82-4D74-B80C-A6D3CFECE0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5285" y="1122124"/>
                <a:ext cx="322484" cy="142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 dirty="0">
                    <a:solidFill>
                      <a:srgbClr val="262626"/>
                    </a:solidFill>
                    <a:latin typeface="+mn-lt"/>
                  </a:rPr>
                  <a:t>0.06</a:t>
                </a:r>
                <a:endParaRPr lang="en-US" altLang="en-US" sz="600" dirty="0">
                  <a:latin typeface="+mn-lt"/>
                </a:endParaRPr>
              </a:p>
            </p:txBody>
          </p:sp>
          <p:sp>
            <p:nvSpPr>
              <p:cNvPr id="245" name="Rectangle 60">
                <a:extLst>
                  <a:ext uri="{FF2B5EF4-FFF2-40B4-BE49-F238E27FC236}">
                    <a16:creationId xmlns:a16="http://schemas.microsoft.com/office/drawing/2014/main" xmlns="" id="{D318931D-6B55-47DA-A5CC-01791FC2AE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5285" y="632042"/>
                <a:ext cx="322484" cy="142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 dirty="0">
                    <a:solidFill>
                      <a:srgbClr val="262626"/>
                    </a:solidFill>
                    <a:latin typeface="+mn-lt"/>
                  </a:rPr>
                  <a:t>0.09</a:t>
                </a:r>
                <a:endParaRPr lang="en-US" altLang="en-US" sz="600" dirty="0">
                  <a:latin typeface="+mn-lt"/>
                </a:endParaRPr>
              </a:p>
            </p:txBody>
          </p:sp>
          <p:sp>
            <p:nvSpPr>
              <p:cNvPr id="246" name="Freeform 61">
                <a:extLst>
                  <a:ext uri="{FF2B5EF4-FFF2-40B4-BE49-F238E27FC236}">
                    <a16:creationId xmlns:a16="http://schemas.microsoft.com/office/drawing/2014/main" xmlns="" id="{CA3F6D8E-D7B6-475D-BC11-90213ADA9B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6016" y="859580"/>
                <a:ext cx="2344715" cy="1217037"/>
              </a:xfrm>
              <a:custGeom>
                <a:avLst/>
                <a:gdLst>
                  <a:gd name="T0" fmla="*/ 0 w 2828"/>
                  <a:gd name="T1" fmla="*/ 217 h 2086"/>
                  <a:gd name="T2" fmla="*/ 101 w 2828"/>
                  <a:gd name="T3" fmla="*/ 0 h 2086"/>
                  <a:gd name="T4" fmla="*/ 202 w 2828"/>
                  <a:gd name="T5" fmla="*/ 77 h 2086"/>
                  <a:gd name="T6" fmla="*/ 303 w 2828"/>
                  <a:gd name="T7" fmla="*/ 147 h 2086"/>
                  <a:gd name="T8" fmla="*/ 404 w 2828"/>
                  <a:gd name="T9" fmla="*/ 164 h 2086"/>
                  <a:gd name="T10" fmla="*/ 505 w 2828"/>
                  <a:gd name="T11" fmla="*/ 301 h 2086"/>
                  <a:gd name="T12" fmla="*/ 606 w 2828"/>
                  <a:gd name="T13" fmla="*/ 589 h 2086"/>
                  <a:gd name="T14" fmla="*/ 707 w 2828"/>
                  <a:gd name="T15" fmla="*/ 954 h 2086"/>
                  <a:gd name="T16" fmla="*/ 808 w 2828"/>
                  <a:gd name="T17" fmla="*/ 1301 h 2086"/>
                  <a:gd name="T18" fmla="*/ 909 w 2828"/>
                  <a:gd name="T19" fmla="*/ 1555 h 2086"/>
                  <a:gd name="T20" fmla="*/ 1010 w 2828"/>
                  <a:gd name="T21" fmla="*/ 1712 h 2086"/>
                  <a:gd name="T22" fmla="*/ 1111 w 2828"/>
                  <a:gd name="T23" fmla="*/ 1797 h 2086"/>
                  <a:gd name="T24" fmla="*/ 1212 w 2828"/>
                  <a:gd name="T25" fmla="*/ 1843 h 2086"/>
                  <a:gd name="T26" fmla="*/ 1313 w 2828"/>
                  <a:gd name="T27" fmla="*/ 1866 h 2086"/>
                  <a:gd name="T28" fmla="*/ 1414 w 2828"/>
                  <a:gd name="T29" fmla="*/ 1867 h 2086"/>
                  <a:gd name="T30" fmla="*/ 1515 w 2828"/>
                  <a:gd name="T31" fmla="*/ 1850 h 2086"/>
                  <a:gd name="T32" fmla="*/ 1616 w 2828"/>
                  <a:gd name="T33" fmla="*/ 1837 h 2086"/>
                  <a:gd name="T34" fmla="*/ 1717 w 2828"/>
                  <a:gd name="T35" fmla="*/ 1850 h 2086"/>
                  <a:gd name="T36" fmla="*/ 1818 w 2828"/>
                  <a:gd name="T37" fmla="*/ 1895 h 2086"/>
                  <a:gd name="T38" fmla="*/ 1919 w 2828"/>
                  <a:gd name="T39" fmla="*/ 1954 h 2086"/>
                  <a:gd name="T40" fmla="*/ 2020 w 2828"/>
                  <a:gd name="T41" fmla="*/ 2005 h 2086"/>
                  <a:gd name="T42" fmla="*/ 2121 w 2828"/>
                  <a:gd name="T43" fmla="*/ 2037 h 2086"/>
                  <a:gd name="T44" fmla="*/ 2222 w 2828"/>
                  <a:gd name="T45" fmla="*/ 2058 h 2086"/>
                  <a:gd name="T46" fmla="*/ 2323 w 2828"/>
                  <a:gd name="T47" fmla="*/ 2074 h 2086"/>
                  <a:gd name="T48" fmla="*/ 2424 w 2828"/>
                  <a:gd name="T49" fmla="*/ 2086 h 2086"/>
                  <a:gd name="T50" fmla="*/ 2525 w 2828"/>
                  <a:gd name="T51" fmla="*/ 2085 h 2086"/>
                  <a:gd name="T52" fmla="*/ 2626 w 2828"/>
                  <a:gd name="T53" fmla="*/ 2040 h 2086"/>
                  <a:gd name="T54" fmla="*/ 2727 w 2828"/>
                  <a:gd name="T55" fmla="*/ 1890 h 2086"/>
                  <a:gd name="T56" fmla="*/ 2828 w 2828"/>
                  <a:gd name="T57" fmla="*/ 1482 h 20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828" h="2086">
                    <a:moveTo>
                      <a:pt x="0" y="217"/>
                    </a:moveTo>
                    <a:lnTo>
                      <a:pt x="101" y="0"/>
                    </a:lnTo>
                    <a:lnTo>
                      <a:pt x="202" y="77"/>
                    </a:lnTo>
                    <a:lnTo>
                      <a:pt x="303" y="147"/>
                    </a:lnTo>
                    <a:lnTo>
                      <a:pt x="404" y="164"/>
                    </a:lnTo>
                    <a:lnTo>
                      <a:pt x="505" y="301"/>
                    </a:lnTo>
                    <a:lnTo>
                      <a:pt x="606" y="589"/>
                    </a:lnTo>
                    <a:lnTo>
                      <a:pt x="707" y="954"/>
                    </a:lnTo>
                    <a:lnTo>
                      <a:pt x="808" y="1301"/>
                    </a:lnTo>
                    <a:lnTo>
                      <a:pt x="909" y="1555"/>
                    </a:lnTo>
                    <a:lnTo>
                      <a:pt x="1010" y="1712"/>
                    </a:lnTo>
                    <a:lnTo>
                      <a:pt x="1111" y="1797"/>
                    </a:lnTo>
                    <a:lnTo>
                      <a:pt x="1212" y="1843"/>
                    </a:lnTo>
                    <a:lnTo>
                      <a:pt x="1313" y="1866"/>
                    </a:lnTo>
                    <a:lnTo>
                      <a:pt x="1414" y="1867"/>
                    </a:lnTo>
                    <a:lnTo>
                      <a:pt x="1515" y="1850"/>
                    </a:lnTo>
                    <a:lnTo>
                      <a:pt x="1616" y="1837"/>
                    </a:lnTo>
                    <a:lnTo>
                      <a:pt x="1717" y="1850"/>
                    </a:lnTo>
                    <a:lnTo>
                      <a:pt x="1818" y="1895"/>
                    </a:lnTo>
                    <a:lnTo>
                      <a:pt x="1919" y="1954"/>
                    </a:lnTo>
                    <a:lnTo>
                      <a:pt x="2020" y="2005"/>
                    </a:lnTo>
                    <a:lnTo>
                      <a:pt x="2121" y="2037"/>
                    </a:lnTo>
                    <a:lnTo>
                      <a:pt x="2222" y="2058"/>
                    </a:lnTo>
                    <a:lnTo>
                      <a:pt x="2323" y="2074"/>
                    </a:lnTo>
                    <a:lnTo>
                      <a:pt x="2424" y="2086"/>
                    </a:lnTo>
                    <a:lnTo>
                      <a:pt x="2525" y="2085"/>
                    </a:lnTo>
                    <a:lnTo>
                      <a:pt x="2626" y="2040"/>
                    </a:lnTo>
                    <a:lnTo>
                      <a:pt x="2727" y="1890"/>
                    </a:lnTo>
                    <a:lnTo>
                      <a:pt x="2828" y="1482"/>
                    </a:lnTo>
                  </a:path>
                </a:pathLst>
              </a:custGeom>
              <a:noFill/>
              <a:ln w="2857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600">
                  <a:latin typeface="+mn-lt"/>
                </a:endParaRPr>
              </a:p>
            </p:txBody>
          </p:sp>
          <p:sp>
            <p:nvSpPr>
              <p:cNvPr id="247" name="Freeform 62">
                <a:extLst>
                  <a:ext uri="{FF2B5EF4-FFF2-40B4-BE49-F238E27FC236}">
                    <a16:creationId xmlns:a16="http://schemas.microsoft.com/office/drawing/2014/main" xmlns="" id="{7BB9BD32-F911-427C-9B60-9574C35ECB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64357" y="787235"/>
                <a:ext cx="2346373" cy="1295217"/>
              </a:xfrm>
              <a:custGeom>
                <a:avLst/>
                <a:gdLst>
                  <a:gd name="T0" fmla="*/ 41 w 2830"/>
                  <a:gd name="T1" fmla="*/ 111 h 2220"/>
                  <a:gd name="T2" fmla="*/ 102 w 2830"/>
                  <a:gd name="T3" fmla="*/ 292 h 2220"/>
                  <a:gd name="T4" fmla="*/ 201 w 2830"/>
                  <a:gd name="T5" fmla="*/ 338 h 2220"/>
                  <a:gd name="T6" fmla="*/ 239 w 2830"/>
                  <a:gd name="T7" fmla="*/ 355 h 2220"/>
                  <a:gd name="T8" fmla="*/ 239 w 2830"/>
                  <a:gd name="T9" fmla="*/ 355 h 2220"/>
                  <a:gd name="T10" fmla="*/ 328 w 2830"/>
                  <a:gd name="T11" fmla="*/ 418 h 2220"/>
                  <a:gd name="T12" fmla="*/ 406 w 2830"/>
                  <a:gd name="T13" fmla="*/ 559 h 2220"/>
                  <a:gd name="T14" fmla="*/ 408 w 2830"/>
                  <a:gd name="T15" fmla="*/ 559 h 2220"/>
                  <a:gd name="T16" fmla="*/ 427 w 2830"/>
                  <a:gd name="T17" fmla="*/ 628 h 2220"/>
                  <a:gd name="T18" fmla="*/ 427 w 2830"/>
                  <a:gd name="T19" fmla="*/ 628 h 2220"/>
                  <a:gd name="T20" fmla="*/ 468 w 2830"/>
                  <a:gd name="T21" fmla="*/ 738 h 2220"/>
                  <a:gd name="T22" fmla="*/ 523 w 2830"/>
                  <a:gd name="T23" fmla="*/ 920 h 2220"/>
                  <a:gd name="T24" fmla="*/ 501 w 2830"/>
                  <a:gd name="T25" fmla="*/ 850 h 2220"/>
                  <a:gd name="T26" fmla="*/ 540 w 2830"/>
                  <a:gd name="T27" fmla="*/ 961 h 2220"/>
                  <a:gd name="T28" fmla="*/ 596 w 2830"/>
                  <a:gd name="T29" fmla="*/ 1143 h 2220"/>
                  <a:gd name="T30" fmla="*/ 606 w 2830"/>
                  <a:gd name="T31" fmla="*/ 1193 h 2220"/>
                  <a:gd name="T32" fmla="*/ 608 w 2830"/>
                  <a:gd name="T33" fmla="*/ 1186 h 2220"/>
                  <a:gd name="T34" fmla="*/ 673 w 2830"/>
                  <a:gd name="T35" fmla="*/ 1364 h 2220"/>
                  <a:gd name="T36" fmla="*/ 707 w 2830"/>
                  <a:gd name="T37" fmla="*/ 1469 h 2220"/>
                  <a:gd name="T38" fmla="*/ 711 w 2830"/>
                  <a:gd name="T39" fmla="*/ 1467 h 2220"/>
                  <a:gd name="T40" fmla="*/ 684 w 2830"/>
                  <a:gd name="T41" fmla="*/ 1407 h 2220"/>
                  <a:gd name="T42" fmla="*/ 735 w 2830"/>
                  <a:gd name="T43" fmla="*/ 1512 h 2220"/>
                  <a:gd name="T44" fmla="*/ 808 w 2830"/>
                  <a:gd name="T45" fmla="*/ 1656 h 2220"/>
                  <a:gd name="T46" fmla="*/ 810 w 2830"/>
                  <a:gd name="T47" fmla="*/ 1655 h 2220"/>
                  <a:gd name="T48" fmla="*/ 856 w 2830"/>
                  <a:gd name="T49" fmla="*/ 1708 h 2220"/>
                  <a:gd name="T50" fmla="*/ 856 w 2830"/>
                  <a:gd name="T51" fmla="*/ 1708 h 2220"/>
                  <a:gd name="T52" fmla="*/ 942 w 2830"/>
                  <a:gd name="T53" fmla="*/ 1782 h 2220"/>
                  <a:gd name="T54" fmla="*/ 1105 w 2830"/>
                  <a:gd name="T55" fmla="*/ 1864 h 2220"/>
                  <a:gd name="T56" fmla="*/ 1210 w 2830"/>
                  <a:gd name="T57" fmla="*/ 1904 h 2220"/>
                  <a:gd name="T58" fmla="*/ 1250 w 2830"/>
                  <a:gd name="T59" fmla="*/ 1916 h 2220"/>
                  <a:gd name="T60" fmla="*/ 1316 w 2830"/>
                  <a:gd name="T61" fmla="*/ 1930 h 2220"/>
                  <a:gd name="T62" fmla="*/ 1416 w 2830"/>
                  <a:gd name="T63" fmla="*/ 1962 h 2220"/>
                  <a:gd name="T64" fmla="*/ 1359 w 2830"/>
                  <a:gd name="T65" fmla="*/ 1942 h 2220"/>
                  <a:gd name="T66" fmla="*/ 1534 w 2830"/>
                  <a:gd name="T67" fmla="*/ 1993 h 2220"/>
                  <a:gd name="T68" fmla="*/ 1467 w 2830"/>
                  <a:gd name="T69" fmla="*/ 1975 h 2220"/>
                  <a:gd name="T70" fmla="*/ 1643 w 2830"/>
                  <a:gd name="T71" fmla="*/ 2019 h 2220"/>
                  <a:gd name="T72" fmla="*/ 1683 w 2830"/>
                  <a:gd name="T73" fmla="*/ 2035 h 2220"/>
                  <a:gd name="T74" fmla="*/ 1720 w 2830"/>
                  <a:gd name="T75" fmla="*/ 2041 h 2220"/>
                  <a:gd name="T76" fmla="*/ 1819 w 2830"/>
                  <a:gd name="T77" fmla="*/ 2078 h 2220"/>
                  <a:gd name="T78" fmla="*/ 1791 w 2830"/>
                  <a:gd name="T79" fmla="*/ 2063 h 2220"/>
                  <a:gd name="T80" fmla="*/ 1964 w 2830"/>
                  <a:gd name="T81" fmla="*/ 2119 h 2220"/>
                  <a:gd name="T82" fmla="*/ 1897 w 2830"/>
                  <a:gd name="T83" fmla="*/ 2101 h 2220"/>
                  <a:gd name="T84" fmla="*/ 2074 w 2830"/>
                  <a:gd name="T85" fmla="*/ 2141 h 2220"/>
                  <a:gd name="T86" fmla="*/ 2115 w 2830"/>
                  <a:gd name="T87" fmla="*/ 2154 h 2220"/>
                  <a:gd name="T88" fmla="*/ 2123 w 2830"/>
                  <a:gd name="T89" fmla="*/ 2151 h 2220"/>
                  <a:gd name="T90" fmla="*/ 2295 w 2830"/>
                  <a:gd name="T91" fmla="*/ 2181 h 2220"/>
                  <a:gd name="T92" fmla="*/ 2336 w 2830"/>
                  <a:gd name="T93" fmla="*/ 2185 h 2220"/>
                  <a:gd name="T94" fmla="*/ 2336 w 2830"/>
                  <a:gd name="T95" fmla="*/ 2185 h 2220"/>
                  <a:gd name="T96" fmla="*/ 2448 w 2830"/>
                  <a:gd name="T97" fmla="*/ 2189 h 2220"/>
                  <a:gd name="T98" fmla="*/ 2629 w 2830"/>
                  <a:gd name="T99" fmla="*/ 2206 h 2220"/>
                  <a:gd name="T100" fmla="*/ 2559 w 2830"/>
                  <a:gd name="T101" fmla="*/ 2202 h 2220"/>
                  <a:gd name="T102" fmla="*/ 2741 w 2830"/>
                  <a:gd name="T103" fmla="*/ 2209 h 2220"/>
                  <a:gd name="T104" fmla="*/ 2782 w 2830"/>
                  <a:gd name="T105" fmla="*/ 2217 h 2220"/>
                  <a:gd name="T106" fmla="*/ 2782 w 2830"/>
                  <a:gd name="T107" fmla="*/ 2217 h 2220"/>
                  <a:gd name="T108" fmla="*/ 4 w 2830"/>
                  <a:gd name="T109" fmla="*/ 0 h 2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830" h="2220">
                    <a:moveTo>
                      <a:pt x="37" y="113"/>
                    </a:moveTo>
                    <a:lnTo>
                      <a:pt x="61" y="183"/>
                    </a:lnTo>
                    <a:lnTo>
                      <a:pt x="65" y="181"/>
                    </a:lnTo>
                    <a:lnTo>
                      <a:pt x="41" y="111"/>
                    </a:lnTo>
                    <a:lnTo>
                      <a:pt x="37" y="113"/>
                    </a:lnTo>
                    <a:close/>
                    <a:moveTo>
                      <a:pt x="75" y="224"/>
                    </a:moveTo>
                    <a:lnTo>
                      <a:pt x="98" y="294"/>
                    </a:lnTo>
                    <a:lnTo>
                      <a:pt x="102" y="292"/>
                    </a:lnTo>
                    <a:lnTo>
                      <a:pt x="79" y="222"/>
                    </a:lnTo>
                    <a:lnTo>
                      <a:pt x="75" y="224"/>
                    </a:lnTo>
                    <a:close/>
                    <a:moveTo>
                      <a:pt x="134" y="314"/>
                    </a:moveTo>
                    <a:lnTo>
                      <a:pt x="201" y="338"/>
                    </a:lnTo>
                    <a:lnTo>
                      <a:pt x="202" y="334"/>
                    </a:lnTo>
                    <a:lnTo>
                      <a:pt x="136" y="310"/>
                    </a:lnTo>
                    <a:lnTo>
                      <a:pt x="134" y="314"/>
                    </a:lnTo>
                    <a:close/>
                    <a:moveTo>
                      <a:pt x="239" y="355"/>
                    </a:moveTo>
                    <a:lnTo>
                      <a:pt x="304" y="384"/>
                    </a:lnTo>
                    <a:lnTo>
                      <a:pt x="305" y="379"/>
                    </a:lnTo>
                    <a:lnTo>
                      <a:pt x="241" y="351"/>
                    </a:lnTo>
                    <a:lnTo>
                      <a:pt x="239" y="355"/>
                    </a:lnTo>
                    <a:close/>
                    <a:moveTo>
                      <a:pt x="324" y="420"/>
                    </a:moveTo>
                    <a:lnTo>
                      <a:pt x="360" y="483"/>
                    </a:lnTo>
                    <a:lnTo>
                      <a:pt x="364" y="481"/>
                    </a:lnTo>
                    <a:lnTo>
                      <a:pt x="328" y="418"/>
                    </a:lnTo>
                    <a:lnTo>
                      <a:pt x="324" y="420"/>
                    </a:lnTo>
                    <a:close/>
                    <a:moveTo>
                      <a:pt x="382" y="522"/>
                    </a:moveTo>
                    <a:lnTo>
                      <a:pt x="404" y="560"/>
                    </a:lnTo>
                    <a:lnTo>
                      <a:pt x="406" y="559"/>
                    </a:lnTo>
                    <a:lnTo>
                      <a:pt x="404" y="560"/>
                    </a:lnTo>
                    <a:lnTo>
                      <a:pt x="413" y="587"/>
                    </a:lnTo>
                    <a:lnTo>
                      <a:pt x="417" y="585"/>
                    </a:lnTo>
                    <a:lnTo>
                      <a:pt x="408" y="559"/>
                    </a:lnTo>
                    <a:lnTo>
                      <a:pt x="408" y="558"/>
                    </a:lnTo>
                    <a:lnTo>
                      <a:pt x="386" y="519"/>
                    </a:lnTo>
                    <a:lnTo>
                      <a:pt x="382" y="522"/>
                    </a:lnTo>
                    <a:close/>
                    <a:moveTo>
                      <a:pt x="427" y="628"/>
                    </a:moveTo>
                    <a:lnTo>
                      <a:pt x="450" y="698"/>
                    </a:lnTo>
                    <a:lnTo>
                      <a:pt x="454" y="696"/>
                    </a:lnTo>
                    <a:lnTo>
                      <a:pt x="431" y="627"/>
                    </a:lnTo>
                    <a:lnTo>
                      <a:pt x="427" y="628"/>
                    </a:lnTo>
                    <a:close/>
                    <a:moveTo>
                      <a:pt x="464" y="739"/>
                    </a:moveTo>
                    <a:lnTo>
                      <a:pt x="487" y="809"/>
                    </a:lnTo>
                    <a:lnTo>
                      <a:pt x="492" y="807"/>
                    </a:lnTo>
                    <a:lnTo>
                      <a:pt x="468" y="738"/>
                    </a:lnTo>
                    <a:lnTo>
                      <a:pt x="464" y="739"/>
                    </a:lnTo>
                    <a:close/>
                    <a:moveTo>
                      <a:pt x="501" y="850"/>
                    </a:moveTo>
                    <a:lnTo>
                      <a:pt x="505" y="861"/>
                    </a:lnTo>
                    <a:lnTo>
                      <a:pt x="523" y="920"/>
                    </a:lnTo>
                    <a:lnTo>
                      <a:pt x="527" y="919"/>
                    </a:lnTo>
                    <a:lnTo>
                      <a:pt x="509" y="860"/>
                    </a:lnTo>
                    <a:lnTo>
                      <a:pt x="506" y="849"/>
                    </a:lnTo>
                    <a:lnTo>
                      <a:pt x="501" y="850"/>
                    </a:lnTo>
                    <a:close/>
                    <a:moveTo>
                      <a:pt x="536" y="962"/>
                    </a:moveTo>
                    <a:lnTo>
                      <a:pt x="557" y="1033"/>
                    </a:lnTo>
                    <a:lnTo>
                      <a:pt x="562" y="1031"/>
                    </a:lnTo>
                    <a:lnTo>
                      <a:pt x="540" y="961"/>
                    </a:lnTo>
                    <a:lnTo>
                      <a:pt x="536" y="962"/>
                    </a:lnTo>
                    <a:close/>
                    <a:moveTo>
                      <a:pt x="570" y="1075"/>
                    </a:moveTo>
                    <a:lnTo>
                      <a:pt x="591" y="1145"/>
                    </a:lnTo>
                    <a:lnTo>
                      <a:pt x="596" y="1143"/>
                    </a:lnTo>
                    <a:lnTo>
                      <a:pt x="574" y="1073"/>
                    </a:lnTo>
                    <a:lnTo>
                      <a:pt x="570" y="1075"/>
                    </a:lnTo>
                    <a:close/>
                    <a:moveTo>
                      <a:pt x="604" y="1187"/>
                    </a:moveTo>
                    <a:lnTo>
                      <a:pt x="606" y="1193"/>
                    </a:lnTo>
                    <a:lnTo>
                      <a:pt x="629" y="1256"/>
                    </a:lnTo>
                    <a:lnTo>
                      <a:pt x="633" y="1254"/>
                    </a:lnTo>
                    <a:lnTo>
                      <a:pt x="610" y="1191"/>
                    </a:lnTo>
                    <a:lnTo>
                      <a:pt x="608" y="1186"/>
                    </a:lnTo>
                    <a:lnTo>
                      <a:pt x="604" y="1187"/>
                    </a:lnTo>
                    <a:close/>
                    <a:moveTo>
                      <a:pt x="644" y="1297"/>
                    </a:moveTo>
                    <a:lnTo>
                      <a:pt x="669" y="1366"/>
                    </a:lnTo>
                    <a:lnTo>
                      <a:pt x="673" y="1364"/>
                    </a:lnTo>
                    <a:lnTo>
                      <a:pt x="648" y="1295"/>
                    </a:lnTo>
                    <a:lnTo>
                      <a:pt x="644" y="1297"/>
                    </a:lnTo>
                    <a:close/>
                    <a:moveTo>
                      <a:pt x="684" y="1407"/>
                    </a:moveTo>
                    <a:lnTo>
                      <a:pt x="707" y="1469"/>
                    </a:lnTo>
                    <a:lnTo>
                      <a:pt x="707" y="1469"/>
                    </a:lnTo>
                    <a:lnTo>
                      <a:pt x="710" y="1476"/>
                    </a:lnTo>
                    <a:lnTo>
                      <a:pt x="714" y="1473"/>
                    </a:lnTo>
                    <a:lnTo>
                      <a:pt x="711" y="1467"/>
                    </a:lnTo>
                    <a:lnTo>
                      <a:pt x="709" y="1468"/>
                    </a:lnTo>
                    <a:lnTo>
                      <a:pt x="711" y="1467"/>
                    </a:lnTo>
                    <a:lnTo>
                      <a:pt x="689" y="1405"/>
                    </a:lnTo>
                    <a:lnTo>
                      <a:pt x="684" y="1407"/>
                    </a:lnTo>
                    <a:close/>
                    <a:moveTo>
                      <a:pt x="731" y="1514"/>
                    </a:moveTo>
                    <a:lnTo>
                      <a:pt x="766" y="1578"/>
                    </a:lnTo>
                    <a:lnTo>
                      <a:pt x="770" y="1576"/>
                    </a:lnTo>
                    <a:lnTo>
                      <a:pt x="735" y="1512"/>
                    </a:lnTo>
                    <a:lnTo>
                      <a:pt x="731" y="1514"/>
                    </a:lnTo>
                    <a:close/>
                    <a:moveTo>
                      <a:pt x="787" y="1616"/>
                    </a:moveTo>
                    <a:lnTo>
                      <a:pt x="808" y="1656"/>
                    </a:lnTo>
                    <a:lnTo>
                      <a:pt x="808" y="1656"/>
                    </a:lnTo>
                    <a:lnTo>
                      <a:pt x="827" y="1677"/>
                    </a:lnTo>
                    <a:lnTo>
                      <a:pt x="830" y="1673"/>
                    </a:lnTo>
                    <a:lnTo>
                      <a:pt x="812" y="1653"/>
                    </a:lnTo>
                    <a:lnTo>
                      <a:pt x="810" y="1655"/>
                    </a:lnTo>
                    <a:lnTo>
                      <a:pt x="812" y="1653"/>
                    </a:lnTo>
                    <a:lnTo>
                      <a:pt x="791" y="1614"/>
                    </a:lnTo>
                    <a:lnTo>
                      <a:pt x="787" y="1616"/>
                    </a:lnTo>
                    <a:close/>
                    <a:moveTo>
                      <a:pt x="856" y="1708"/>
                    </a:moveTo>
                    <a:lnTo>
                      <a:pt x="905" y="1762"/>
                    </a:lnTo>
                    <a:lnTo>
                      <a:pt x="908" y="1758"/>
                    </a:lnTo>
                    <a:lnTo>
                      <a:pt x="859" y="1705"/>
                    </a:lnTo>
                    <a:lnTo>
                      <a:pt x="856" y="1708"/>
                    </a:lnTo>
                    <a:close/>
                    <a:moveTo>
                      <a:pt x="939" y="1786"/>
                    </a:moveTo>
                    <a:lnTo>
                      <a:pt x="1000" y="1824"/>
                    </a:lnTo>
                    <a:lnTo>
                      <a:pt x="1002" y="1820"/>
                    </a:lnTo>
                    <a:lnTo>
                      <a:pt x="942" y="1782"/>
                    </a:lnTo>
                    <a:lnTo>
                      <a:pt x="939" y="1786"/>
                    </a:lnTo>
                    <a:close/>
                    <a:moveTo>
                      <a:pt x="1038" y="1842"/>
                    </a:moveTo>
                    <a:lnTo>
                      <a:pt x="1103" y="1869"/>
                    </a:lnTo>
                    <a:lnTo>
                      <a:pt x="1105" y="1864"/>
                    </a:lnTo>
                    <a:lnTo>
                      <a:pt x="1040" y="1838"/>
                    </a:lnTo>
                    <a:lnTo>
                      <a:pt x="1038" y="1842"/>
                    </a:lnTo>
                    <a:close/>
                    <a:moveTo>
                      <a:pt x="1143" y="1883"/>
                    </a:moveTo>
                    <a:lnTo>
                      <a:pt x="1210" y="1904"/>
                    </a:lnTo>
                    <a:lnTo>
                      <a:pt x="1211" y="1900"/>
                    </a:lnTo>
                    <a:lnTo>
                      <a:pt x="1145" y="1878"/>
                    </a:lnTo>
                    <a:lnTo>
                      <a:pt x="1143" y="1883"/>
                    </a:lnTo>
                    <a:close/>
                    <a:moveTo>
                      <a:pt x="1250" y="1916"/>
                    </a:moveTo>
                    <a:lnTo>
                      <a:pt x="1314" y="1935"/>
                    </a:lnTo>
                    <a:lnTo>
                      <a:pt x="1317" y="1936"/>
                    </a:lnTo>
                    <a:lnTo>
                      <a:pt x="1319" y="1931"/>
                    </a:lnTo>
                    <a:lnTo>
                      <a:pt x="1316" y="1930"/>
                    </a:lnTo>
                    <a:lnTo>
                      <a:pt x="1251" y="1911"/>
                    </a:lnTo>
                    <a:lnTo>
                      <a:pt x="1250" y="1916"/>
                    </a:lnTo>
                    <a:close/>
                    <a:moveTo>
                      <a:pt x="1358" y="1947"/>
                    </a:moveTo>
                    <a:lnTo>
                      <a:pt x="1416" y="1962"/>
                    </a:lnTo>
                    <a:lnTo>
                      <a:pt x="1426" y="1965"/>
                    </a:lnTo>
                    <a:lnTo>
                      <a:pt x="1427" y="1960"/>
                    </a:lnTo>
                    <a:lnTo>
                      <a:pt x="1416" y="1957"/>
                    </a:lnTo>
                    <a:lnTo>
                      <a:pt x="1359" y="1942"/>
                    </a:lnTo>
                    <a:lnTo>
                      <a:pt x="1358" y="1947"/>
                    </a:lnTo>
                    <a:close/>
                    <a:moveTo>
                      <a:pt x="1467" y="1975"/>
                    </a:moveTo>
                    <a:lnTo>
                      <a:pt x="1516" y="1988"/>
                    </a:lnTo>
                    <a:lnTo>
                      <a:pt x="1534" y="1993"/>
                    </a:lnTo>
                    <a:lnTo>
                      <a:pt x="1535" y="1989"/>
                    </a:lnTo>
                    <a:lnTo>
                      <a:pt x="1518" y="1984"/>
                    </a:lnTo>
                    <a:lnTo>
                      <a:pt x="1467" y="1971"/>
                    </a:lnTo>
                    <a:lnTo>
                      <a:pt x="1467" y="1975"/>
                    </a:lnTo>
                    <a:close/>
                    <a:moveTo>
                      <a:pt x="1575" y="2004"/>
                    </a:moveTo>
                    <a:lnTo>
                      <a:pt x="1618" y="2016"/>
                    </a:lnTo>
                    <a:lnTo>
                      <a:pt x="1642" y="2023"/>
                    </a:lnTo>
                    <a:lnTo>
                      <a:pt x="1643" y="2019"/>
                    </a:lnTo>
                    <a:lnTo>
                      <a:pt x="1618" y="2011"/>
                    </a:lnTo>
                    <a:lnTo>
                      <a:pt x="1576" y="2000"/>
                    </a:lnTo>
                    <a:lnTo>
                      <a:pt x="1575" y="2004"/>
                    </a:lnTo>
                    <a:close/>
                    <a:moveTo>
                      <a:pt x="1683" y="2035"/>
                    </a:moveTo>
                    <a:lnTo>
                      <a:pt x="1718" y="2046"/>
                    </a:lnTo>
                    <a:lnTo>
                      <a:pt x="1749" y="2055"/>
                    </a:lnTo>
                    <a:lnTo>
                      <a:pt x="1751" y="2051"/>
                    </a:lnTo>
                    <a:lnTo>
                      <a:pt x="1720" y="2041"/>
                    </a:lnTo>
                    <a:lnTo>
                      <a:pt x="1684" y="2031"/>
                    </a:lnTo>
                    <a:lnTo>
                      <a:pt x="1683" y="2035"/>
                    </a:lnTo>
                    <a:close/>
                    <a:moveTo>
                      <a:pt x="1789" y="2068"/>
                    </a:moveTo>
                    <a:lnTo>
                      <a:pt x="1819" y="2078"/>
                    </a:lnTo>
                    <a:lnTo>
                      <a:pt x="1857" y="2089"/>
                    </a:lnTo>
                    <a:lnTo>
                      <a:pt x="1858" y="2084"/>
                    </a:lnTo>
                    <a:lnTo>
                      <a:pt x="1820" y="2073"/>
                    </a:lnTo>
                    <a:lnTo>
                      <a:pt x="1791" y="2063"/>
                    </a:lnTo>
                    <a:lnTo>
                      <a:pt x="1789" y="2068"/>
                    </a:lnTo>
                    <a:close/>
                    <a:moveTo>
                      <a:pt x="1897" y="2101"/>
                    </a:moveTo>
                    <a:lnTo>
                      <a:pt x="1920" y="2108"/>
                    </a:lnTo>
                    <a:lnTo>
                      <a:pt x="1964" y="2119"/>
                    </a:lnTo>
                    <a:lnTo>
                      <a:pt x="1966" y="2115"/>
                    </a:lnTo>
                    <a:lnTo>
                      <a:pt x="1922" y="2103"/>
                    </a:lnTo>
                    <a:lnTo>
                      <a:pt x="1898" y="2096"/>
                    </a:lnTo>
                    <a:lnTo>
                      <a:pt x="1897" y="2101"/>
                    </a:lnTo>
                    <a:close/>
                    <a:moveTo>
                      <a:pt x="2005" y="2131"/>
                    </a:moveTo>
                    <a:lnTo>
                      <a:pt x="2022" y="2135"/>
                    </a:lnTo>
                    <a:lnTo>
                      <a:pt x="2074" y="2146"/>
                    </a:lnTo>
                    <a:lnTo>
                      <a:pt x="2074" y="2141"/>
                    </a:lnTo>
                    <a:lnTo>
                      <a:pt x="2023" y="2130"/>
                    </a:lnTo>
                    <a:lnTo>
                      <a:pt x="2006" y="2125"/>
                    </a:lnTo>
                    <a:lnTo>
                      <a:pt x="2005" y="2131"/>
                    </a:lnTo>
                    <a:close/>
                    <a:moveTo>
                      <a:pt x="2115" y="2154"/>
                    </a:moveTo>
                    <a:lnTo>
                      <a:pt x="2122" y="2156"/>
                    </a:lnTo>
                    <a:lnTo>
                      <a:pt x="2184" y="2166"/>
                    </a:lnTo>
                    <a:lnTo>
                      <a:pt x="2184" y="2161"/>
                    </a:lnTo>
                    <a:lnTo>
                      <a:pt x="2123" y="2151"/>
                    </a:lnTo>
                    <a:lnTo>
                      <a:pt x="2115" y="2149"/>
                    </a:lnTo>
                    <a:lnTo>
                      <a:pt x="2115" y="2154"/>
                    </a:lnTo>
                    <a:close/>
                    <a:moveTo>
                      <a:pt x="2225" y="2172"/>
                    </a:moveTo>
                    <a:lnTo>
                      <a:pt x="2295" y="2181"/>
                    </a:lnTo>
                    <a:lnTo>
                      <a:pt x="2295" y="2176"/>
                    </a:lnTo>
                    <a:lnTo>
                      <a:pt x="2226" y="2167"/>
                    </a:lnTo>
                    <a:lnTo>
                      <a:pt x="2225" y="2172"/>
                    </a:lnTo>
                    <a:close/>
                    <a:moveTo>
                      <a:pt x="2336" y="2185"/>
                    </a:moveTo>
                    <a:lnTo>
                      <a:pt x="2406" y="2191"/>
                    </a:lnTo>
                    <a:lnTo>
                      <a:pt x="2407" y="2186"/>
                    </a:lnTo>
                    <a:lnTo>
                      <a:pt x="2337" y="2180"/>
                    </a:lnTo>
                    <a:lnTo>
                      <a:pt x="2336" y="2185"/>
                    </a:lnTo>
                    <a:close/>
                    <a:moveTo>
                      <a:pt x="2448" y="2195"/>
                    </a:moveTo>
                    <a:lnTo>
                      <a:pt x="2517" y="2199"/>
                    </a:lnTo>
                    <a:lnTo>
                      <a:pt x="2518" y="2194"/>
                    </a:lnTo>
                    <a:lnTo>
                      <a:pt x="2448" y="2189"/>
                    </a:lnTo>
                    <a:lnTo>
                      <a:pt x="2448" y="2195"/>
                    </a:lnTo>
                    <a:close/>
                    <a:moveTo>
                      <a:pt x="2559" y="2202"/>
                    </a:moveTo>
                    <a:lnTo>
                      <a:pt x="2628" y="2206"/>
                    </a:lnTo>
                    <a:lnTo>
                      <a:pt x="2629" y="2206"/>
                    </a:lnTo>
                    <a:lnTo>
                      <a:pt x="2630" y="2201"/>
                    </a:lnTo>
                    <a:lnTo>
                      <a:pt x="2628" y="2201"/>
                    </a:lnTo>
                    <a:lnTo>
                      <a:pt x="2560" y="2197"/>
                    </a:lnTo>
                    <a:lnTo>
                      <a:pt x="2559" y="2202"/>
                    </a:lnTo>
                    <a:close/>
                    <a:moveTo>
                      <a:pt x="2671" y="2209"/>
                    </a:moveTo>
                    <a:lnTo>
                      <a:pt x="2729" y="2213"/>
                    </a:lnTo>
                    <a:lnTo>
                      <a:pt x="2740" y="2213"/>
                    </a:lnTo>
                    <a:lnTo>
                      <a:pt x="2741" y="2209"/>
                    </a:lnTo>
                    <a:lnTo>
                      <a:pt x="2729" y="2208"/>
                    </a:lnTo>
                    <a:lnTo>
                      <a:pt x="2671" y="2204"/>
                    </a:lnTo>
                    <a:lnTo>
                      <a:pt x="2671" y="2209"/>
                    </a:lnTo>
                    <a:close/>
                    <a:moveTo>
                      <a:pt x="2782" y="2217"/>
                    </a:moveTo>
                    <a:lnTo>
                      <a:pt x="2830" y="2220"/>
                    </a:lnTo>
                    <a:lnTo>
                      <a:pt x="2830" y="2215"/>
                    </a:lnTo>
                    <a:lnTo>
                      <a:pt x="2783" y="2212"/>
                    </a:lnTo>
                    <a:lnTo>
                      <a:pt x="2782" y="2217"/>
                    </a:lnTo>
                    <a:close/>
                    <a:moveTo>
                      <a:pt x="0" y="2"/>
                    </a:moveTo>
                    <a:lnTo>
                      <a:pt x="23" y="71"/>
                    </a:lnTo>
                    <a:lnTo>
                      <a:pt x="27" y="70"/>
                    </a:lnTo>
                    <a:lnTo>
                      <a:pt x="4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prstDash val="lgDash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600">
                  <a:latin typeface="+mn-lt"/>
                </a:endParaRPr>
              </a:p>
            </p:txBody>
          </p:sp>
          <p:sp>
            <p:nvSpPr>
              <p:cNvPr id="248" name="Line 6">
                <a:extLst>
                  <a:ext uri="{FF2B5EF4-FFF2-40B4-BE49-F238E27FC236}">
                    <a16:creationId xmlns:a16="http://schemas.microsoft.com/office/drawing/2014/main" xmlns="" id="{A6BB7332-D185-41A0-9C8E-4BF98A96E5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48227" y="2113102"/>
                <a:ext cx="2482187" cy="0"/>
              </a:xfrm>
              <a:prstGeom prst="line">
                <a:avLst/>
              </a:prstGeom>
              <a:noFill/>
              <a:ln w="7938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600">
                  <a:latin typeface="+mn-lt"/>
                </a:endParaRPr>
              </a:p>
            </p:txBody>
          </p:sp>
          <p:sp>
            <p:nvSpPr>
              <p:cNvPr id="249" name="Line 9">
                <a:extLst>
                  <a:ext uri="{FF2B5EF4-FFF2-40B4-BE49-F238E27FC236}">
                    <a16:creationId xmlns:a16="http://schemas.microsoft.com/office/drawing/2014/main" xmlns="" id="{9EF18948-4CD8-4608-9863-1014B5B2E6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162061" y="2094232"/>
                <a:ext cx="0" cy="18870"/>
              </a:xfrm>
              <a:prstGeom prst="line">
                <a:avLst/>
              </a:prstGeom>
              <a:noFill/>
              <a:ln w="7938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600">
                  <a:latin typeface="+mn-lt"/>
                </a:endParaRPr>
              </a:p>
            </p:txBody>
          </p:sp>
          <p:sp>
            <p:nvSpPr>
              <p:cNvPr id="250" name="Line 10">
                <a:extLst>
                  <a:ext uri="{FF2B5EF4-FFF2-40B4-BE49-F238E27FC236}">
                    <a16:creationId xmlns:a16="http://schemas.microsoft.com/office/drawing/2014/main" xmlns="" id="{D8D4F7FE-0C82-43FB-BEE8-EF2181BB64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575076" y="2094232"/>
                <a:ext cx="0" cy="18870"/>
              </a:xfrm>
              <a:prstGeom prst="line">
                <a:avLst/>
              </a:prstGeom>
              <a:noFill/>
              <a:ln w="7938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600">
                  <a:latin typeface="+mn-lt"/>
                </a:endParaRPr>
              </a:p>
            </p:txBody>
          </p:sp>
          <p:sp>
            <p:nvSpPr>
              <p:cNvPr id="251" name="Line 11">
                <a:extLst>
                  <a:ext uri="{FF2B5EF4-FFF2-40B4-BE49-F238E27FC236}">
                    <a16:creationId xmlns:a16="http://schemas.microsoft.com/office/drawing/2014/main" xmlns="" id="{27FB3BD9-78BE-4CA6-91A7-E318E55248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988910" y="2094232"/>
                <a:ext cx="0" cy="18870"/>
              </a:xfrm>
              <a:prstGeom prst="line">
                <a:avLst/>
              </a:prstGeom>
              <a:noFill/>
              <a:ln w="7938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600">
                  <a:latin typeface="+mn-lt"/>
                </a:endParaRPr>
              </a:p>
            </p:txBody>
          </p:sp>
          <p:sp>
            <p:nvSpPr>
              <p:cNvPr id="252" name="Line 12">
                <a:extLst>
                  <a:ext uri="{FF2B5EF4-FFF2-40B4-BE49-F238E27FC236}">
                    <a16:creationId xmlns:a16="http://schemas.microsoft.com/office/drawing/2014/main" xmlns="" id="{C09642ED-CA8A-4B55-B77D-26A96E065C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402745" y="2094232"/>
                <a:ext cx="0" cy="18870"/>
              </a:xfrm>
              <a:prstGeom prst="line">
                <a:avLst/>
              </a:prstGeom>
              <a:noFill/>
              <a:ln w="7938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600">
                  <a:latin typeface="+mn-lt"/>
                </a:endParaRPr>
              </a:p>
            </p:txBody>
          </p:sp>
          <p:sp>
            <p:nvSpPr>
              <p:cNvPr id="253" name="Line 13">
                <a:extLst>
                  <a:ext uri="{FF2B5EF4-FFF2-40B4-BE49-F238E27FC236}">
                    <a16:creationId xmlns:a16="http://schemas.microsoft.com/office/drawing/2014/main" xmlns="" id="{4F311D16-47B5-4C92-B897-57F5BDA342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16579" y="2094232"/>
                <a:ext cx="0" cy="18870"/>
              </a:xfrm>
              <a:prstGeom prst="line">
                <a:avLst/>
              </a:prstGeom>
              <a:noFill/>
              <a:ln w="7938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600">
                  <a:latin typeface="+mn-lt"/>
                </a:endParaRPr>
              </a:p>
            </p:txBody>
          </p:sp>
          <p:sp>
            <p:nvSpPr>
              <p:cNvPr id="254" name="Rectangle 22">
                <a:extLst>
                  <a:ext uri="{FF2B5EF4-FFF2-40B4-BE49-F238E27FC236}">
                    <a16:creationId xmlns:a16="http://schemas.microsoft.com/office/drawing/2014/main" xmlns="" id="{E09D35A6-707B-4038-A74D-E0DD7B9853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8071" y="2181994"/>
                <a:ext cx="184277" cy="142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>
                    <a:solidFill>
                      <a:srgbClr val="262626"/>
                    </a:solidFill>
                    <a:latin typeface="+mn-lt"/>
                  </a:rPr>
                  <a:t>20</a:t>
                </a:r>
                <a:endParaRPr lang="en-US" altLang="en-US" sz="600">
                  <a:latin typeface="+mn-lt"/>
                </a:endParaRPr>
              </a:p>
            </p:txBody>
          </p:sp>
          <p:sp>
            <p:nvSpPr>
              <p:cNvPr id="255" name="Rectangle 23">
                <a:extLst>
                  <a:ext uri="{FF2B5EF4-FFF2-40B4-BE49-F238E27FC236}">
                    <a16:creationId xmlns:a16="http://schemas.microsoft.com/office/drawing/2014/main" xmlns="" id="{663D6998-384C-4F9F-90B2-6D71B6E6E2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19448" y="2181994"/>
                <a:ext cx="184277" cy="142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>
                    <a:solidFill>
                      <a:srgbClr val="262626"/>
                    </a:solidFill>
                    <a:latin typeface="+mn-lt"/>
                  </a:rPr>
                  <a:t>25</a:t>
                </a:r>
                <a:endParaRPr lang="en-US" altLang="en-US" sz="600">
                  <a:latin typeface="+mn-lt"/>
                </a:endParaRPr>
              </a:p>
            </p:txBody>
          </p:sp>
          <p:sp>
            <p:nvSpPr>
              <p:cNvPr id="256" name="Rectangle 24">
                <a:extLst>
                  <a:ext uri="{FF2B5EF4-FFF2-40B4-BE49-F238E27FC236}">
                    <a16:creationId xmlns:a16="http://schemas.microsoft.com/office/drawing/2014/main" xmlns="" id="{FC7C00FF-5B4E-45EB-804A-D9C5493D4C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37380" y="2181994"/>
                <a:ext cx="184277" cy="142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>
                    <a:solidFill>
                      <a:srgbClr val="262626"/>
                    </a:solidFill>
                    <a:latin typeface="+mn-lt"/>
                  </a:rPr>
                  <a:t>30</a:t>
                </a:r>
                <a:endParaRPr lang="en-US" altLang="en-US" sz="600">
                  <a:latin typeface="+mn-lt"/>
                </a:endParaRPr>
              </a:p>
            </p:txBody>
          </p:sp>
          <p:sp>
            <p:nvSpPr>
              <p:cNvPr id="257" name="Rectangle 25">
                <a:extLst>
                  <a:ext uri="{FF2B5EF4-FFF2-40B4-BE49-F238E27FC236}">
                    <a16:creationId xmlns:a16="http://schemas.microsoft.com/office/drawing/2014/main" xmlns="" id="{9F5BE400-55ED-481E-9B86-41CC7B381E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48757" y="2181994"/>
                <a:ext cx="184277" cy="142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>
                    <a:solidFill>
                      <a:srgbClr val="262626"/>
                    </a:solidFill>
                    <a:latin typeface="+mn-lt"/>
                  </a:rPr>
                  <a:t>35</a:t>
                </a:r>
                <a:endParaRPr lang="en-US" altLang="en-US" sz="600">
                  <a:latin typeface="+mn-lt"/>
                </a:endParaRPr>
              </a:p>
            </p:txBody>
          </p:sp>
          <p:sp>
            <p:nvSpPr>
              <p:cNvPr id="258" name="Rectangle 26">
                <a:extLst>
                  <a:ext uri="{FF2B5EF4-FFF2-40B4-BE49-F238E27FC236}">
                    <a16:creationId xmlns:a16="http://schemas.microsoft.com/office/drawing/2014/main" xmlns="" id="{232EEA2F-D05C-4E9C-9EB7-2DBA82EB21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60953" y="2181994"/>
                <a:ext cx="184277" cy="142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 dirty="0">
                    <a:solidFill>
                      <a:srgbClr val="262626"/>
                    </a:solidFill>
                    <a:latin typeface="+mn-lt"/>
                  </a:rPr>
                  <a:t>40</a:t>
                </a:r>
                <a:endParaRPr lang="en-US" altLang="en-US" sz="600" dirty="0">
                  <a:latin typeface="+mn-lt"/>
                </a:endParaRPr>
              </a:p>
            </p:txBody>
          </p:sp>
          <p:sp>
            <p:nvSpPr>
              <p:cNvPr id="259" name="Rectangle 27">
                <a:extLst>
                  <a:ext uri="{FF2B5EF4-FFF2-40B4-BE49-F238E27FC236}">
                    <a16:creationId xmlns:a16="http://schemas.microsoft.com/office/drawing/2014/main" xmlns="" id="{3AB58CC0-95F3-458E-8A81-B5BE31160B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85" y="2181994"/>
                <a:ext cx="184277" cy="142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>
                    <a:solidFill>
                      <a:srgbClr val="262626"/>
                    </a:solidFill>
                    <a:latin typeface="+mn-lt"/>
                  </a:rPr>
                  <a:t>45</a:t>
                </a:r>
                <a:endParaRPr lang="en-US" altLang="en-US" sz="600">
                  <a:latin typeface="+mn-lt"/>
                </a:endParaRPr>
              </a:p>
            </p:txBody>
          </p:sp>
          <p:sp>
            <p:nvSpPr>
              <p:cNvPr id="260" name="Line 29">
                <a:extLst>
                  <a:ext uri="{FF2B5EF4-FFF2-40B4-BE49-F238E27FC236}">
                    <a16:creationId xmlns:a16="http://schemas.microsoft.com/office/drawing/2014/main" xmlns="" id="{2A379F0E-35DD-4E0C-B369-F486281E01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41484" y="622928"/>
                <a:ext cx="0" cy="1490175"/>
              </a:xfrm>
              <a:prstGeom prst="line">
                <a:avLst/>
              </a:prstGeom>
              <a:noFill/>
              <a:ln w="7938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600">
                  <a:latin typeface="+mn-lt"/>
                </a:endParaRPr>
              </a:p>
            </p:txBody>
          </p:sp>
          <p:sp>
            <p:nvSpPr>
              <p:cNvPr id="261" name="Line 31">
                <a:extLst>
                  <a:ext uri="{FF2B5EF4-FFF2-40B4-BE49-F238E27FC236}">
                    <a16:creationId xmlns:a16="http://schemas.microsoft.com/office/drawing/2014/main" xmlns="" id="{E71BED41-6E44-4C9B-81EB-C8C2C6A411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48227" y="2113102"/>
                <a:ext cx="24584" cy="0"/>
              </a:xfrm>
              <a:prstGeom prst="line">
                <a:avLst/>
              </a:prstGeom>
              <a:noFill/>
              <a:ln w="7938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600">
                  <a:latin typeface="+mn-lt"/>
                </a:endParaRPr>
              </a:p>
            </p:txBody>
          </p:sp>
          <p:sp>
            <p:nvSpPr>
              <p:cNvPr id="262" name="Line 32">
                <a:extLst>
                  <a:ext uri="{FF2B5EF4-FFF2-40B4-BE49-F238E27FC236}">
                    <a16:creationId xmlns:a16="http://schemas.microsoft.com/office/drawing/2014/main" xmlns="" id="{029DCA09-36AA-48B1-85F5-3B83DA52C4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48227" y="1616574"/>
                <a:ext cx="24584" cy="0"/>
              </a:xfrm>
              <a:prstGeom prst="line">
                <a:avLst/>
              </a:prstGeom>
              <a:noFill/>
              <a:ln w="7938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600">
                  <a:latin typeface="+mn-lt"/>
                </a:endParaRPr>
              </a:p>
            </p:txBody>
          </p:sp>
          <p:sp>
            <p:nvSpPr>
              <p:cNvPr id="263" name="Line 33">
                <a:extLst>
                  <a:ext uri="{FF2B5EF4-FFF2-40B4-BE49-F238E27FC236}">
                    <a16:creationId xmlns:a16="http://schemas.microsoft.com/office/drawing/2014/main" xmlns="" id="{E5774150-8518-47B1-A219-1327558602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48227" y="1120046"/>
                <a:ext cx="24584" cy="0"/>
              </a:xfrm>
              <a:prstGeom prst="line">
                <a:avLst/>
              </a:prstGeom>
              <a:noFill/>
              <a:ln w="7938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600">
                  <a:latin typeface="+mn-lt"/>
                </a:endParaRPr>
              </a:p>
            </p:txBody>
          </p:sp>
          <p:sp>
            <p:nvSpPr>
              <p:cNvPr id="264" name="Line 34">
                <a:extLst>
                  <a:ext uri="{FF2B5EF4-FFF2-40B4-BE49-F238E27FC236}">
                    <a16:creationId xmlns:a16="http://schemas.microsoft.com/office/drawing/2014/main" xmlns="" id="{FC5F033D-C03D-4B82-871F-F68CA14F89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48227" y="622928"/>
                <a:ext cx="24584" cy="0"/>
              </a:xfrm>
              <a:prstGeom prst="line">
                <a:avLst/>
              </a:prstGeom>
              <a:noFill/>
              <a:ln w="7938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600">
                  <a:latin typeface="+mn-lt"/>
                </a:endParaRPr>
              </a:p>
            </p:txBody>
          </p:sp>
          <p:sp>
            <p:nvSpPr>
              <p:cNvPr id="265" name="Rectangle 39">
                <a:extLst>
                  <a:ext uri="{FF2B5EF4-FFF2-40B4-BE49-F238E27FC236}">
                    <a16:creationId xmlns:a16="http://schemas.microsoft.com/office/drawing/2014/main" xmlns="" id="{468415B2-D18D-4F74-8FA4-05E84EF682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92738" y="2082438"/>
                <a:ext cx="92138" cy="142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>
                    <a:solidFill>
                      <a:srgbClr val="262626"/>
                    </a:solidFill>
                    <a:latin typeface="+mn-lt"/>
                  </a:rPr>
                  <a:t>0</a:t>
                </a:r>
                <a:endParaRPr lang="en-US" altLang="en-US" sz="600">
                  <a:latin typeface="+mn-lt"/>
                </a:endParaRPr>
              </a:p>
            </p:txBody>
          </p:sp>
          <p:sp>
            <p:nvSpPr>
              <p:cNvPr id="266" name="Rectangle 40">
                <a:extLst>
                  <a:ext uri="{FF2B5EF4-FFF2-40B4-BE49-F238E27FC236}">
                    <a16:creationId xmlns:a16="http://schemas.microsoft.com/office/drawing/2014/main" xmlns="" id="{9D9329E7-5AC0-44CA-92A3-2427D5B4A2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7362" y="1587679"/>
                <a:ext cx="322484" cy="142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>
                    <a:solidFill>
                      <a:srgbClr val="262626"/>
                    </a:solidFill>
                    <a:latin typeface="+mn-lt"/>
                  </a:rPr>
                  <a:t>0.05</a:t>
                </a:r>
                <a:endParaRPr lang="en-US" altLang="en-US" sz="600">
                  <a:latin typeface="+mn-lt"/>
                </a:endParaRPr>
              </a:p>
            </p:txBody>
          </p:sp>
          <p:sp>
            <p:nvSpPr>
              <p:cNvPr id="267" name="Rectangle 41">
                <a:extLst>
                  <a:ext uri="{FF2B5EF4-FFF2-40B4-BE49-F238E27FC236}">
                    <a16:creationId xmlns:a16="http://schemas.microsoft.com/office/drawing/2014/main" xmlns="" id="{DAF71FFA-5AD9-4E29-BD19-253C4B212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68045" y="1088202"/>
                <a:ext cx="230346" cy="142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 dirty="0">
                    <a:solidFill>
                      <a:srgbClr val="262626"/>
                    </a:solidFill>
                    <a:latin typeface="+mn-lt"/>
                  </a:rPr>
                  <a:t>0.1</a:t>
                </a:r>
                <a:endParaRPr lang="en-US" altLang="en-US" sz="600" dirty="0">
                  <a:latin typeface="+mn-lt"/>
                </a:endParaRPr>
              </a:p>
            </p:txBody>
          </p:sp>
          <p:sp>
            <p:nvSpPr>
              <p:cNvPr id="268" name="Rectangle 42">
                <a:extLst>
                  <a:ext uri="{FF2B5EF4-FFF2-40B4-BE49-F238E27FC236}">
                    <a16:creationId xmlns:a16="http://schemas.microsoft.com/office/drawing/2014/main" xmlns="" id="{32CA871F-1755-4F98-95EF-B321C5117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7362" y="592853"/>
                <a:ext cx="322484" cy="142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>
                    <a:solidFill>
                      <a:srgbClr val="262626"/>
                    </a:solidFill>
                    <a:latin typeface="+mn-lt"/>
                  </a:rPr>
                  <a:t>0.15</a:t>
                </a:r>
                <a:endParaRPr lang="en-US" altLang="en-US" sz="600">
                  <a:latin typeface="+mn-lt"/>
                </a:endParaRPr>
              </a:p>
            </p:txBody>
          </p:sp>
          <p:sp>
            <p:nvSpPr>
              <p:cNvPr id="269" name="Freeform 43">
                <a:extLst>
                  <a:ext uri="{FF2B5EF4-FFF2-40B4-BE49-F238E27FC236}">
                    <a16:creationId xmlns:a16="http://schemas.microsoft.com/office/drawing/2014/main" xmlns="" id="{EC6D46E6-2366-41F1-99AD-168F16EDEF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8227" y="710793"/>
                <a:ext cx="2316654" cy="1351005"/>
              </a:xfrm>
              <a:custGeom>
                <a:avLst/>
                <a:gdLst>
                  <a:gd name="T0" fmla="*/ 0 w 2827"/>
                  <a:gd name="T1" fmla="*/ 202 h 2291"/>
                  <a:gd name="T2" fmla="*/ 101 w 2827"/>
                  <a:gd name="T3" fmla="*/ 0 h 2291"/>
                  <a:gd name="T4" fmla="*/ 202 w 2827"/>
                  <a:gd name="T5" fmla="*/ 106 h 2291"/>
                  <a:gd name="T6" fmla="*/ 303 w 2827"/>
                  <a:gd name="T7" fmla="*/ 450 h 2291"/>
                  <a:gd name="T8" fmla="*/ 404 w 2827"/>
                  <a:gd name="T9" fmla="*/ 826 h 2291"/>
                  <a:gd name="T10" fmla="*/ 505 w 2827"/>
                  <a:gd name="T11" fmla="*/ 1130 h 2291"/>
                  <a:gd name="T12" fmla="*/ 606 w 2827"/>
                  <a:gd name="T13" fmla="*/ 1369 h 2291"/>
                  <a:gd name="T14" fmla="*/ 707 w 2827"/>
                  <a:gd name="T15" fmla="*/ 1554 h 2291"/>
                  <a:gd name="T16" fmla="*/ 808 w 2827"/>
                  <a:gd name="T17" fmla="*/ 1699 h 2291"/>
                  <a:gd name="T18" fmla="*/ 909 w 2827"/>
                  <a:gd name="T19" fmla="*/ 1815 h 2291"/>
                  <a:gd name="T20" fmla="*/ 1009 w 2827"/>
                  <a:gd name="T21" fmla="*/ 1896 h 2291"/>
                  <a:gd name="T22" fmla="*/ 1111 w 2827"/>
                  <a:gd name="T23" fmla="*/ 1955 h 2291"/>
                  <a:gd name="T24" fmla="*/ 1211 w 2827"/>
                  <a:gd name="T25" fmla="*/ 2005 h 2291"/>
                  <a:gd name="T26" fmla="*/ 1313 w 2827"/>
                  <a:gd name="T27" fmla="*/ 2049 h 2291"/>
                  <a:gd name="T28" fmla="*/ 1413 w 2827"/>
                  <a:gd name="T29" fmla="*/ 2090 h 2291"/>
                  <a:gd name="T30" fmla="*/ 1514 w 2827"/>
                  <a:gd name="T31" fmla="*/ 2126 h 2291"/>
                  <a:gd name="T32" fmla="*/ 1615 w 2827"/>
                  <a:gd name="T33" fmla="*/ 2155 h 2291"/>
                  <a:gd name="T34" fmla="*/ 1716 w 2827"/>
                  <a:gd name="T35" fmla="*/ 2177 h 2291"/>
                  <a:gd name="T36" fmla="*/ 1817 w 2827"/>
                  <a:gd name="T37" fmla="*/ 2190 h 2291"/>
                  <a:gd name="T38" fmla="*/ 1918 w 2827"/>
                  <a:gd name="T39" fmla="*/ 2195 h 2291"/>
                  <a:gd name="T40" fmla="*/ 2019 w 2827"/>
                  <a:gd name="T41" fmla="*/ 2193 h 2291"/>
                  <a:gd name="T42" fmla="*/ 2120 w 2827"/>
                  <a:gd name="T43" fmla="*/ 2188 h 2291"/>
                  <a:gd name="T44" fmla="*/ 2221 w 2827"/>
                  <a:gd name="T45" fmla="*/ 2184 h 2291"/>
                  <a:gd name="T46" fmla="*/ 2322 w 2827"/>
                  <a:gd name="T47" fmla="*/ 2186 h 2291"/>
                  <a:gd name="T48" fmla="*/ 2423 w 2827"/>
                  <a:gd name="T49" fmla="*/ 2195 h 2291"/>
                  <a:gd name="T50" fmla="*/ 2524 w 2827"/>
                  <a:gd name="T51" fmla="*/ 2209 h 2291"/>
                  <a:gd name="T52" fmla="*/ 2625 w 2827"/>
                  <a:gd name="T53" fmla="*/ 2227 h 2291"/>
                  <a:gd name="T54" fmla="*/ 2726 w 2827"/>
                  <a:gd name="T55" fmla="*/ 2250 h 2291"/>
                  <a:gd name="T56" fmla="*/ 2827 w 2827"/>
                  <a:gd name="T57" fmla="*/ 2291 h 2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827" h="2291">
                    <a:moveTo>
                      <a:pt x="0" y="202"/>
                    </a:moveTo>
                    <a:lnTo>
                      <a:pt x="101" y="0"/>
                    </a:lnTo>
                    <a:lnTo>
                      <a:pt x="202" y="106"/>
                    </a:lnTo>
                    <a:lnTo>
                      <a:pt x="303" y="450"/>
                    </a:lnTo>
                    <a:lnTo>
                      <a:pt x="404" y="826"/>
                    </a:lnTo>
                    <a:lnTo>
                      <a:pt x="505" y="1130"/>
                    </a:lnTo>
                    <a:lnTo>
                      <a:pt x="606" y="1369"/>
                    </a:lnTo>
                    <a:lnTo>
                      <a:pt x="707" y="1554"/>
                    </a:lnTo>
                    <a:lnTo>
                      <a:pt x="808" y="1699"/>
                    </a:lnTo>
                    <a:lnTo>
                      <a:pt x="909" y="1815"/>
                    </a:lnTo>
                    <a:lnTo>
                      <a:pt x="1009" y="1896"/>
                    </a:lnTo>
                    <a:lnTo>
                      <a:pt x="1111" y="1955"/>
                    </a:lnTo>
                    <a:lnTo>
                      <a:pt x="1211" y="2005"/>
                    </a:lnTo>
                    <a:lnTo>
                      <a:pt x="1313" y="2049"/>
                    </a:lnTo>
                    <a:lnTo>
                      <a:pt x="1413" y="2090"/>
                    </a:lnTo>
                    <a:lnTo>
                      <a:pt x="1514" y="2126"/>
                    </a:lnTo>
                    <a:lnTo>
                      <a:pt x="1615" y="2155"/>
                    </a:lnTo>
                    <a:lnTo>
                      <a:pt x="1716" y="2177"/>
                    </a:lnTo>
                    <a:lnTo>
                      <a:pt x="1817" y="2190"/>
                    </a:lnTo>
                    <a:lnTo>
                      <a:pt x="1918" y="2195"/>
                    </a:lnTo>
                    <a:lnTo>
                      <a:pt x="2019" y="2193"/>
                    </a:lnTo>
                    <a:lnTo>
                      <a:pt x="2120" y="2188"/>
                    </a:lnTo>
                    <a:lnTo>
                      <a:pt x="2221" y="2184"/>
                    </a:lnTo>
                    <a:lnTo>
                      <a:pt x="2322" y="2186"/>
                    </a:lnTo>
                    <a:lnTo>
                      <a:pt x="2423" y="2195"/>
                    </a:lnTo>
                    <a:lnTo>
                      <a:pt x="2524" y="2209"/>
                    </a:lnTo>
                    <a:lnTo>
                      <a:pt x="2625" y="2227"/>
                    </a:lnTo>
                    <a:lnTo>
                      <a:pt x="2726" y="2250"/>
                    </a:lnTo>
                    <a:lnTo>
                      <a:pt x="2827" y="2291"/>
                    </a:lnTo>
                  </a:path>
                </a:pathLst>
              </a:custGeom>
              <a:noFill/>
              <a:ln w="2857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600">
                  <a:latin typeface="+mn-lt"/>
                </a:endParaRPr>
              </a:p>
            </p:txBody>
          </p:sp>
          <p:sp>
            <p:nvSpPr>
              <p:cNvPr id="270" name="Freeform 44">
                <a:extLst>
                  <a:ext uri="{FF2B5EF4-FFF2-40B4-BE49-F238E27FC236}">
                    <a16:creationId xmlns:a16="http://schemas.microsoft.com/office/drawing/2014/main" xmlns="" id="{72BF680B-E534-4EE5-945D-5BFA14AFD2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45769" y="730253"/>
                <a:ext cx="2304361" cy="1287907"/>
              </a:xfrm>
              <a:custGeom>
                <a:avLst/>
                <a:gdLst>
                  <a:gd name="T0" fmla="*/ 33 w 2812"/>
                  <a:gd name="T1" fmla="*/ 244 h 2184"/>
                  <a:gd name="T2" fmla="*/ 85 w 2812"/>
                  <a:gd name="T3" fmla="*/ 60 h 2184"/>
                  <a:gd name="T4" fmla="*/ 106 w 2812"/>
                  <a:gd name="T5" fmla="*/ 3 h 2184"/>
                  <a:gd name="T6" fmla="*/ 151 w 2812"/>
                  <a:gd name="T7" fmla="*/ 28 h 2184"/>
                  <a:gd name="T8" fmla="*/ 101 w 2812"/>
                  <a:gd name="T9" fmla="*/ 20 h 2184"/>
                  <a:gd name="T10" fmla="*/ 202 w 2812"/>
                  <a:gd name="T11" fmla="*/ 65 h 2184"/>
                  <a:gd name="T12" fmla="*/ 206 w 2812"/>
                  <a:gd name="T13" fmla="*/ 62 h 2184"/>
                  <a:gd name="T14" fmla="*/ 247 w 2812"/>
                  <a:gd name="T15" fmla="*/ 227 h 2184"/>
                  <a:gd name="T16" fmla="*/ 259 w 2812"/>
                  <a:gd name="T17" fmla="*/ 269 h 2184"/>
                  <a:gd name="T18" fmla="*/ 259 w 2812"/>
                  <a:gd name="T19" fmla="*/ 269 h 2184"/>
                  <a:gd name="T20" fmla="*/ 314 w 2812"/>
                  <a:gd name="T21" fmla="*/ 452 h 2184"/>
                  <a:gd name="T22" fmla="*/ 321 w 2812"/>
                  <a:gd name="T23" fmla="*/ 496 h 2184"/>
                  <a:gd name="T24" fmla="*/ 321 w 2812"/>
                  <a:gd name="T25" fmla="*/ 496 h 2184"/>
                  <a:gd name="T26" fmla="*/ 356 w 2812"/>
                  <a:gd name="T27" fmla="*/ 608 h 2184"/>
                  <a:gd name="T28" fmla="*/ 407 w 2812"/>
                  <a:gd name="T29" fmla="*/ 792 h 2184"/>
                  <a:gd name="T30" fmla="*/ 437 w 2812"/>
                  <a:gd name="T31" fmla="*/ 905 h 2184"/>
                  <a:gd name="T32" fmla="*/ 450 w 2812"/>
                  <a:gd name="T33" fmla="*/ 947 h 2184"/>
                  <a:gd name="T34" fmla="*/ 450 w 2812"/>
                  <a:gd name="T35" fmla="*/ 947 h 2184"/>
                  <a:gd name="T36" fmla="*/ 511 w 2812"/>
                  <a:gd name="T37" fmla="*/ 1127 h 2184"/>
                  <a:gd name="T38" fmla="*/ 523 w 2812"/>
                  <a:gd name="T39" fmla="*/ 1170 h 2184"/>
                  <a:gd name="T40" fmla="*/ 523 w 2812"/>
                  <a:gd name="T41" fmla="*/ 1170 h 2184"/>
                  <a:gd name="T42" fmla="*/ 570 w 2812"/>
                  <a:gd name="T43" fmla="*/ 1277 h 2184"/>
                  <a:gd name="T44" fmla="*/ 646 w 2812"/>
                  <a:gd name="T45" fmla="*/ 1450 h 2184"/>
                  <a:gd name="T46" fmla="*/ 697 w 2812"/>
                  <a:gd name="T47" fmla="*/ 1556 h 2184"/>
                  <a:gd name="T48" fmla="*/ 719 w 2812"/>
                  <a:gd name="T49" fmla="*/ 1592 h 2184"/>
                  <a:gd name="T50" fmla="*/ 719 w 2812"/>
                  <a:gd name="T51" fmla="*/ 1592 h 2184"/>
                  <a:gd name="T52" fmla="*/ 834 w 2812"/>
                  <a:gd name="T53" fmla="*/ 1741 h 2184"/>
                  <a:gd name="T54" fmla="*/ 812 w 2812"/>
                  <a:gd name="T55" fmla="*/ 1711 h 2184"/>
                  <a:gd name="T56" fmla="*/ 910 w 2812"/>
                  <a:gd name="T57" fmla="*/ 1819 h 2184"/>
                  <a:gd name="T58" fmla="*/ 868 w 2812"/>
                  <a:gd name="T59" fmla="*/ 1768 h 2184"/>
                  <a:gd name="T60" fmla="*/ 1002 w 2812"/>
                  <a:gd name="T61" fmla="*/ 1896 h 2184"/>
                  <a:gd name="T62" fmla="*/ 1086 w 2812"/>
                  <a:gd name="T63" fmla="*/ 1973 h 2184"/>
                  <a:gd name="T64" fmla="*/ 1120 w 2812"/>
                  <a:gd name="T65" fmla="*/ 2001 h 2184"/>
                  <a:gd name="T66" fmla="*/ 1120 w 2812"/>
                  <a:gd name="T67" fmla="*/ 2001 h 2184"/>
                  <a:gd name="T68" fmla="*/ 1276 w 2812"/>
                  <a:gd name="T69" fmla="*/ 2099 h 2184"/>
                  <a:gd name="T70" fmla="*/ 1216 w 2812"/>
                  <a:gd name="T71" fmla="*/ 2063 h 2184"/>
                  <a:gd name="T72" fmla="*/ 1314 w 2812"/>
                  <a:gd name="T73" fmla="*/ 2118 h 2184"/>
                  <a:gd name="T74" fmla="*/ 1316 w 2812"/>
                  <a:gd name="T75" fmla="*/ 2114 h 2184"/>
                  <a:gd name="T76" fmla="*/ 1313 w 2812"/>
                  <a:gd name="T77" fmla="*/ 2118 h 2184"/>
                  <a:gd name="T78" fmla="*/ 1422 w 2812"/>
                  <a:gd name="T79" fmla="*/ 2147 h 2184"/>
                  <a:gd name="T80" fmla="*/ 1601 w 2812"/>
                  <a:gd name="T81" fmla="*/ 2173 h 2184"/>
                  <a:gd name="T82" fmla="*/ 1712 w 2812"/>
                  <a:gd name="T83" fmla="*/ 2184 h 2184"/>
                  <a:gd name="T84" fmla="*/ 1755 w 2812"/>
                  <a:gd name="T85" fmla="*/ 2183 h 2184"/>
                  <a:gd name="T86" fmla="*/ 1824 w 2812"/>
                  <a:gd name="T87" fmla="*/ 2177 h 2184"/>
                  <a:gd name="T88" fmla="*/ 1754 w 2812"/>
                  <a:gd name="T89" fmla="*/ 2179 h 2184"/>
                  <a:gd name="T90" fmla="*/ 1936 w 2812"/>
                  <a:gd name="T91" fmla="*/ 2171 h 2184"/>
                  <a:gd name="T92" fmla="*/ 1866 w 2812"/>
                  <a:gd name="T93" fmla="*/ 2178 h 2184"/>
                  <a:gd name="T94" fmla="*/ 2045 w 2812"/>
                  <a:gd name="T95" fmla="*/ 2146 h 2184"/>
                  <a:gd name="T96" fmla="*/ 2087 w 2812"/>
                  <a:gd name="T97" fmla="*/ 2141 h 2184"/>
                  <a:gd name="T98" fmla="*/ 2123 w 2812"/>
                  <a:gd name="T99" fmla="*/ 2128 h 2184"/>
                  <a:gd name="T100" fmla="*/ 2225 w 2812"/>
                  <a:gd name="T101" fmla="*/ 2105 h 2184"/>
                  <a:gd name="T102" fmla="*/ 2194 w 2812"/>
                  <a:gd name="T103" fmla="*/ 2108 h 2184"/>
                  <a:gd name="T104" fmla="*/ 2371 w 2812"/>
                  <a:gd name="T105" fmla="*/ 2063 h 2184"/>
                  <a:gd name="T106" fmla="*/ 2303 w 2812"/>
                  <a:gd name="T107" fmla="*/ 2082 h 2184"/>
                  <a:gd name="T108" fmla="*/ 2427 w 2812"/>
                  <a:gd name="T109" fmla="*/ 2049 h 2184"/>
                  <a:gd name="T110" fmla="*/ 2426 w 2812"/>
                  <a:gd name="T111" fmla="*/ 2044 h 2184"/>
                  <a:gd name="T112" fmla="*/ 2528 w 2812"/>
                  <a:gd name="T113" fmla="*/ 2031 h 2184"/>
                  <a:gd name="T114" fmla="*/ 2590 w 2812"/>
                  <a:gd name="T115" fmla="*/ 2024 h 2184"/>
                  <a:gd name="T116" fmla="*/ 2521 w 2812"/>
                  <a:gd name="T117" fmla="*/ 2032 h 2184"/>
                  <a:gd name="T118" fmla="*/ 2632 w 2812"/>
                  <a:gd name="T119" fmla="*/ 2023 h 2184"/>
                  <a:gd name="T120" fmla="*/ 2812 w 2812"/>
                  <a:gd name="T121" fmla="*/ 2050 h 2184"/>
                  <a:gd name="T122" fmla="*/ 25 w 2812"/>
                  <a:gd name="T123" fmla="*/ 288 h 2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812" h="2184">
                    <a:moveTo>
                      <a:pt x="37" y="245"/>
                    </a:moveTo>
                    <a:lnTo>
                      <a:pt x="57" y="175"/>
                    </a:lnTo>
                    <a:lnTo>
                      <a:pt x="53" y="174"/>
                    </a:lnTo>
                    <a:lnTo>
                      <a:pt x="33" y="244"/>
                    </a:lnTo>
                    <a:lnTo>
                      <a:pt x="37" y="245"/>
                    </a:lnTo>
                    <a:close/>
                    <a:moveTo>
                      <a:pt x="69" y="133"/>
                    </a:moveTo>
                    <a:lnTo>
                      <a:pt x="89" y="62"/>
                    </a:lnTo>
                    <a:lnTo>
                      <a:pt x="85" y="60"/>
                    </a:lnTo>
                    <a:lnTo>
                      <a:pt x="65" y="131"/>
                    </a:lnTo>
                    <a:lnTo>
                      <a:pt x="69" y="133"/>
                    </a:lnTo>
                    <a:close/>
                    <a:moveTo>
                      <a:pt x="101" y="20"/>
                    </a:moveTo>
                    <a:lnTo>
                      <a:pt x="106" y="3"/>
                    </a:lnTo>
                    <a:lnTo>
                      <a:pt x="104" y="2"/>
                    </a:lnTo>
                    <a:lnTo>
                      <a:pt x="102" y="5"/>
                    </a:lnTo>
                    <a:lnTo>
                      <a:pt x="149" y="33"/>
                    </a:lnTo>
                    <a:lnTo>
                      <a:pt x="151" y="28"/>
                    </a:lnTo>
                    <a:lnTo>
                      <a:pt x="105" y="0"/>
                    </a:lnTo>
                    <a:lnTo>
                      <a:pt x="102" y="2"/>
                    </a:lnTo>
                    <a:lnTo>
                      <a:pt x="97" y="18"/>
                    </a:lnTo>
                    <a:lnTo>
                      <a:pt x="101" y="20"/>
                    </a:lnTo>
                    <a:close/>
                    <a:moveTo>
                      <a:pt x="185" y="55"/>
                    </a:moveTo>
                    <a:lnTo>
                      <a:pt x="204" y="66"/>
                    </a:lnTo>
                    <a:lnTo>
                      <a:pt x="205" y="64"/>
                    </a:lnTo>
                    <a:lnTo>
                      <a:pt x="202" y="65"/>
                    </a:lnTo>
                    <a:lnTo>
                      <a:pt x="216" y="114"/>
                    </a:lnTo>
                    <a:lnTo>
                      <a:pt x="220" y="112"/>
                    </a:lnTo>
                    <a:lnTo>
                      <a:pt x="207" y="63"/>
                    </a:lnTo>
                    <a:lnTo>
                      <a:pt x="206" y="62"/>
                    </a:lnTo>
                    <a:lnTo>
                      <a:pt x="188" y="50"/>
                    </a:lnTo>
                    <a:lnTo>
                      <a:pt x="185" y="55"/>
                    </a:lnTo>
                    <a:close/>
                    <a:moveTo>
                      <a:pt x="228" y="156"/>
                    </a:moveTo>
                    <a:lnTo>
                      <a:pt x="247" y="227"/>
                    </a:lnTo>
                    <a:lnTo>
                      <a:pt x="252" y="226"/>
                    </a:lnTo>
                    <a:lnTo>
                      <a:pt x="232" y="155"/>
                    </a:lnTo>
                    <a:lnTo>
                      <a:pt x="228" y="156"/>
                    </a:lnTo>
                    <a:close/>
                    <a:moveTo>
                      <a:pt x="259" y="269"/>
                    </a:moveTo>
                    <a:lnTo>
                      <a:pt x="278" y="340"/>
                    </a:lnTo>
                    <a:lnTo>
                      <a:pt x="283" y="339"/>
                    </a:lnTo>
                    <a:lnTo>
                      <a:pt x="263" y="268"/>
                    </a:lnTo>
                    <a:lnTo>
                      <a:pt x="259" y="269"/>
                    </a:lnTo>
                    <a:close/>
                    <a:moveTo>
                      <a:pt x="290" y="383"/>
                    </a:moveTo>
                    <a:lnTo>
                      <a:pt x="304" y="433"/>
                    </a:lnTo>
                    <a:lnTo>
                      <a:pt x="309" y="454"/>
                    </a:lnTo>
                    <a:lnTo>
                      <a:pt x="314" y="452"/>
                    </a:lnTo>
                    <a:lnTo>
                      <a:pt x="308" y="431"/>
                    </a:lnTo>
                    <a:lnTo>
                      <a:pt x="294" y="381"/>
                    </a:lnTo>
                    <a:lnTo>
                      <a:pt x="290" y="383"/>
                    </a:lnTo>
                    <a:close/>
                    <a:moveTo>
                      <a:pt x="321" y="496"/>
                    </a:moveTo>
                    <a:lnTo>
                      <a:pt x="340" y="567"/>
                    </a:lnTo>
                    <a:lnTo>
                      <a:pt x="345" y="565"/>
                    </a:lnTo>
                    <a:lnTo>
                      <a:pt x="325" y="495"/>
                    </a:lnTo>
                    <a:lnTo>
                      <a:pt x="321" y="496"/>
                    </a:lnTo>
                    <a:close/>
                    <a:moveTo>
                      <a:pt x="352" y="609"/>
                    </a:moveTo>
                    <a:lnTo>
                      <a:pt x="371" y="680"/>
                    </a:lnTo>
                    <a:lnTo>
                      <a:pt x="376" y="679"/>
                    </a:lnTo>
                    <a:lnTo>
                      <a:pt x="356" y="608"/>
                    </a:lnTo>
                    <a:lnTo>
                      <a:pt x="352" y="609"/>
                    </a:lnTo>
                    <a:close/>
                    <a:moveTo>
                      <a:pt x="383" y="722"/>
                    </a:moveTo>
                    <a:lnTo>
                      <a:pt x="402" y="793"/>
                    </a:lnTo>
                    <a:lnTo>
                      <a:pt x="407" y="792"/>
                    </a:lnTo>
                    <a:lnTo>
                      <a:pt x="387" y="721"/>
                    </a:lnTo>
                    <a:lnTo>
                      <a:pt x="383" y="722"/>
                    </a:lnTo>
                    <a:close/>
                    <a:moveTo>
                      <a:pt x="415" y="835"/>
                    </a:moveTo>
                    <a:lnTo>
                      <a:pt x="437" y="905"/>
                    </a:lnTo>
                    <a:lnTo>
                      <a:pt x="441" y="904"/>
                    </a:lnTo>
                    <a:lnTo>
                      <a:pt x="419" y="834"/>
                    </a:lnTo>
                    <a:lnTo>
                      <a:pt x="415" y="835"/>
                    </a:lnTo>
                    <a:close/>
                    <a:moveTo>
                      <a:pt x="450" y="947"/>
                    </a:moveTo>
                    <a:lnTo>
                      <a:pt x="472" y="1017"/>
                    </a:lnTo>
                    <a:lnTo>
                      <a:pt x="476" y="1016"/>
                    </a:lnTo>
                    <a:lnTo>
                      <a:pt x="454" y="946"/>
                    </a:lnTo>
                    <a:lnTo>
                      <a:pt x="450" y="947"/>
                    </a:lnTo>
                    <a:close/>
                    <a:moveTo>
                      <a:pt x="485" y="1059"/>
                    </a:moveTo>
                    <a:lnTo>
                      <a:pt x="506" y="1125"/>
                    </a:lnTo>
                    <a:lnTo>
                      <a:pt x="507" y="1129"/>
                    </a:lnTo>
                    <a:lnTo>
                      <a:pt x="511" y="1127"/>
                    </a:lnTo>
                    <a:lnTo>
                      <a:pt x="510" y="1123"/>
                    </a:lnTo>
                    <a:lnTo>
                      <a:pt x="489" y="1057"/>
                    </a:lnTo>
                    <a:lnTo>
                      <a:pt x="485" y="1059"/>
                    </a:lnTo>
                    <a:close/>
                    <a:moveTo>
                      <a:pt x="523" y="1170"/>
                    </a:moveTo>
                    <a:lnTo>
                      <a:pt x="550" y="1238"/>
                    </a:lnTo>
                    <a:lnTo>
                      <a:pt x="554" y="1236"/>
                    </a:lnTo>
                    <a:lnTo>
                      <a:pt x="527" y="1168"/>
                    </a:lnTo>
                    <a:lnTo>
                      <a:pt x="523" y="1170"/>
                    </a:lnTo>
                    <a:close/>
                    <a:moveTo>
                      <a:pt x="565" y="1279"/>
                    </a:moveTo>
                    <a:lnTo>
                      <a:pt x="592" y="1347"/>
                    </a:lnTo>
                    <a:lnTo>
                      <a:pt x="596" y="1345"/>
                    </a:lnTo>
                    <a:lnTo>
                      <a:pt x="570" y="1277"/>
                    </a:lnTo>
                    <a:lnTo>
                      <a:pt x="565" y="1279"/>
                    </a:lnTo>
                    <a:close/>
                    <a:moveTo>
                      <a:pt x="609" y="1388"/>
                    </a:moveTo>
                    <a:lnTo>
                      <a:pt x="642" y="1452"/>
                    </a:lnTo>
                    <a:lnTo>
                      <a:pt x="646" y="1450"/>
                    </a:lnTo>
                    <a:lnTo>
                      <a:pt x="612" y="1386"/>
                    </a:lnTo>
                    <a:lnTo>
                      <a:pt x="609" y="1388"/>
                    </a:lnTo>
                    <a:close/>
                    <a:moveTo>
                      <a:pt x="663" y="1491"/>
                    </a:moveTo>
                    <a:lnTo>
                      <a:pt x="697" y="1556"/>
                    </a:lnTo>
                    <a:lnTo>
                      <a:pt x="701" y="1553"/>
                    </a:lnTo>
                    <a:lnTo>
                      <a:pt x="667" y="1489"/>
                    </a:lnTo>
                    <a:lnTo>
                      <a:pt x="663" y="1491"/>
                    </a:lnTo>
                    <a:close/>
                    <a:moveTo>
                      <a:pt x="719" y="1592"/>
                    </a:moveTo>
                    <a:lnTo>
                      <a:pt x="762" y="1651"/>
                    </a:lnTo>
                    <a:lnTo>
                      <a:pt x="766" y="1648"/>
                    </a:lnTo>
                    <a:lnTo>
                      <a:pt x="723" y="1590"/>
                    </a:lnTo>
                    <a:lnTo>
                      <a:pt x="719" y="1592"/>
                    </a:lnTo>
                    <a:close/>
                    <a:moveTo>
                      <a:pt x="788" y="1686"/>
                    </a:moveTo>
                    <a:lnTo>
                      <a:pt x="809" y="1714"/>
                    </a:lnTo>
                    <a:lnTo>
                      <a:pt x="809" y="1714"/>
                    </a:lnTo>
                    <a:lnTo>
                      <a:pt x="834" y="1741"/>
                    </a:lnTo>
                    <a:lnTo>
                      <a:pt x="838" y="1737"/>
                    </a:lnTo>
                    <a:lnTo>
                      <a:pt x="812" y="1711"/>
                    </a:lnTo>
                    <a:lnTo>
                      <a:pt x="811" y="1712"/>
                    </a:lnTo>
                    <a:lnTo>
                      <a:pt x="812" y="1711"/>
                    </a:lnTo>
                    <a:lnTo>
                      <a:pt x="792" y="1683"/>
                    </a:lnTo>
                    <a:lnTo>
                      <a:pt x="788" y="1686"/>
                    </a:lnTo>
                    <a:close/>
                    <a:moveTo>
                      <a:pt x="864" y="1772"/>
                    </a:moveTo>
                    <a:lnTo>
                      <a:pt x="910" y="1819"/>
                    </a:lnTo>
                    <a:lnTo>
                      <a:pt x="914" y="1823"/>
                    </a:lnTo>
                    <a:lnTo>
                      <a:pt x="917" y="1819"/>
                    </a:lnTo>
                    <a:lnTo>
                      <a:pt x="913" y="1816"/>
                    </a:lnTo>
                    <a:lnTo>
                      <a:pt x="868" y="1768"/>
                    </a:lnTo>
                    <a:lnTo>
                      <a:pt x="864" y="1772"/>
                    </a:lnTo>
                    <a:close/>
                    <a:moveTo>
                      <a:pt x="946" y="1852"/>
                    </a:moveTo>
                    <a:lnTo>
                      <a:pt x="999" y="1900"/>
                    </a:lnTo>
                    <a:lnTo>
                      <a:pt x="1002" y="1896"/>
                    </a:lnTo>
                    <a:lnTo>
                      <a:pt x="949" y="1848"/>
                    </a:lnTo>
                    <a:lnTo>
                      <a:pt x="946" y="1852"/>
                    </a:lnTo>
                    <a:close/>
                    <a:moveTo>
                      <a:pt x="1032" y="1928"/>
                    </a:moveTo>
                    <a:lnTo>
                      <a:pt x="1086" y="1973"/>
                    </a:lnTo>
                    <a:lnTo>
                      <a:pt x="1089" y="1970"/>
                    </a:lnTo>
                    <a:lnTo>
                      <a:pt x="1035" y="1924"/>
                    </a:lnTo>
                    <a:lnTo>
                      <a:pt x="1032" y="1928"/>
                    </a:lnTo>
                    <a:close/>
                    <a:moveTo>
                      <a:pt x="1120" y="2001"/>
                    </a:moveTo>
                    <a:lnTo>
                      <a:pt x="1178" y="2042"/>
                    </a:lnTo>
                    <a:lnTo>
                      <a:pt x="1180" y="2037"/>
                    </a:lnTo>
                    <a:lnTo>
                      <a:pt x="1122" y="1997"/>
                    </a:lnTo>
                    <a:lnTo>
                      <a:pt x="1120" y="2001"/>
                    </a:lnTo>
                    <a:close/>
                    <a:moveTo>
                      <a:pt x="1212" y="2066"/>
                    </a:moveTo>
                    <a:lnTo>
                      <a:pt x="1213" y="2066"/>
                    </a:lnTo>
                    <a:lnTo>
                      <a:pt x="1214" y="2067"/>
                    </a:lnTo>
                    <a:lnTo>
                      <a:pt x="1276" y="2099"/>
                    </a:lnTo>
                    <a:lnTo>
                      <a:pt x="1278" y="2094"/>
                    </a:lnTo>
                    <a:lnTo>
                      <a:pt x="1215" y="2062"/>
                    </a:lnTo>
                    <a:lnTo>
                      <a:pt x="1214" y="2065"/>
                    </a:lnTo>
                    <a:lnTo>
                      <a:pt x="1216" y="2063"/>
                    </a:lnTo>
                    <a:lnTo>
                      <a:pt x="1215" y="2062"/>
                    </a:lnTo>
                    <a:lnTo>
                      <a:pt x="1212" y="2066"/>
                    </a:lnTo>
                    <a:close/>
                    <a:moveTo>
                      <a:pt x="1313" y="2118"/>
                    </a:moveTo>
                    <a:lnTo>
                      <a:pt x="1314" y="2118"/>
                    </a:lnTo>
                    <a:lnTo>
                      <a:pt x="1315" y="2118"/>
                    </a:lnTo>
                    <a:lnTo>
                      <a:pt x="1380" y="2139"/>
                    </a:lnTo>
                    <a:lnTo>
                      <a:pt x="1382" y="2135"/>
                    </a:lnTo>
                    <a:lnTo>
                      <a:pt x="1316" y="2114"/>
                    </a:lnTo>
                    <a:lnTo>
                      <a:pt x="1316" y="2116"/>
                    </a:lnTo>
                    <a:lnTo>
                      <a:pt x="1317" y="2114"/>
                    </a:lnTo>
                    <a:lnTo>
                      <a:pt x="1315" y="2113"/>
                    </a:lnTo>
                    <a:lnTo>
                      <a:pt x="1313" y="2118"/>
                    </a:lnTo>
                    <a:close/>
                    <a:moveTo>
                      <a:pt x="1421" y="2151"/>
                    </a:moveTo>
                    <a:lnTo>
                      <a:pt x="1490" y="2164"/>
                    </a:lnTo>
                    <a:lnTo>
                      <a:pt x="1491" y="2159"/>
                    </a:lnTo>
                    <a:lnTo>
                      <a:pt x="1422" y="2147"/>
                    </a:lnTo>
                    <a:lnTo>
                      <a:pt x="1421" y="2151"/>
                    </a:lnTo>
                    <a:close/>
                    <a:moveTo>
                      <a:pt x="1531" y="2170"/>
                    </a:moveTo>
                    <a:lnTo>
                      <a:pt x="1601" y="2177"/>
                    </a:lnTo>
                    <a:lnTo>
                      <a:pt x="1601" y="2173"/>
                    </a:lnTo>
                    <a:lnTo>
                      <a:pt x="1532" y="2165"/>
                    </a:lnTo>
                    <a:lnTo>
                      <a:pt x="1531" y="2170"/>
                    </a:lnTo>
                    <a:close/>
                    <a:moveTo>
                      <a:pt x="1642" y="2181"/>
                    </a:moveTo>
                    <a:lnTo>
                      <a:pt x="1712" y="2184"/>
                    </a:lnTo>
                    <a:lnTo>
                      <a:pt x="1713" y="2179"/>
                    </a:lnTo>
                    <a:lnTo>
                      <a:pt x="1643" y="2176"/>
                    </a:lnTo>
                    <a:lnTo>
                      <a:pt x="1642" y="2181"/>
                    </a:lnTo>
                    <a:close/>
                    <a:moveTo>
                      <a:pt x="1755" y="2183"/>
                    </a:moveTo>
                    <a:lnTo>
                      <a:pt x="1820" y="2182"/>
                    </a:lnTo>
                    <a:lnTo>
                      <a:pt x="1820" y="2182"/>
                    </a:lnTo>
                    <a:lnTo>
                      <a:pt x="1824" y="2182"/>
                    </a:lnTo>
                    <a:lnTo>
                      <a:pt x="1824" y="2177"/>
                    </a:lnTo>
                    <a:lnTo>
                      <a:pt x="1820" y="2177"/>
                    </a:lnTo>
                    <a:lnTo>
                      <a:pt x="1820" y="2180"/>
                    </a:lnTo>
                    <a:lnTo>
                      <a:pt x="1820" y="2177"/>
                    </a:lnTo>
                    <a:lnTo>
                      <a:pt x="1754" y="2179"/>
                    </a:lnTo>
                    <a:lnTo>
                      <a:pt x="1755" y="2183"/>
                    </a:lnTo>
                    <a:close/>
                    <a:moveTo>
                      <a:pt x="1866" y="2178"/>
                    </a:moveTo>
                    <a:lnTo>
                      <a:pt x="1922" y="2173"/>
                    </a:lnTo>
                    <a:lnTo>
                      <a:pt x="1936" y="2171"/>
                    </a:lnTo>
                    <a:lnTo>
                      <a:pt x="1935" y="2165"/>
                    </a:lnTo>
                    <a:lnTo>
                      <a:pt x="1921" y="2168"/>
                    </a:lnTo>
                    <a:lnTo>
                      <a:pt x="1866" y="2173"/>
                    </a:lnTo>
                    <a:lnTo>
                      <a:pt x="1866" y="2178"/>
                    </a:lnTo>
                    <a:close/>
                    <a:moveTo>
                      <a:pt x="1977" y="2164"/>
                    </a:moveTo>
                    <a:lnTo>
                      <a:pt x="2023" y="2156"/>
                    </a:lnTo>
                    <a:lnTo>
                      <a:pt x="2046" y="2151"/>
                    </a:lnTo>
                    <a:lnTo>
                      <a:pt x="2045" y="2146"/>
                    </a:lnTo>
                    <a:lnTo>
                      <a:pt x="2022" y="2151"/>
                    </a:lnTo>
                    <a:lnTo>
                      <a:pt x="1976" y="2159"/>
                    </a:lnTo>
                    <a:lnTo>
                      <a:pt x="1977" y="2164"/>
                    </a:lnTo>
                    <a:close/>
                    <a:moveTo>
                      <a:pt x="2087" y="2141"/>
                    </a:moveTo>
                    <a:lnTo>
                      <a:pt x="2124" y="2133"/>
                    </a:lnTo>
                    <a:lnTo>
                      <a:pt x="2155" y="2124"/>
                    </a:lnTo>
                    <a:lnTo>
                      <a:pt x="2154" y="2119"/>
                    </a:lnTo>
                    <a:lnTo>
                      <a:pt x="2123" y="2128"/>
                    </a:lnTo>
                    <a:lnTo>
                      <a:pt x="2086" y="2136"/>
                    </a:lnTo>
                    <a:lnTo>
                      <a:pt x="2087" y="2141"/>
                    </a:lnTo>
                    <a:close/>
                    <a:moveTo>
                      <a:pt x="2195" y="2113"/>
                    </a:moveTo>
                    <a:lnTo>
                      <a:pt x="2225" y="2105"/>
                    </a:lnTo>
                    <a:lnTo>
                      <a:pt x="2263" y="2094"/>
                    </a:lnTo>
                    <a:lnTo>
                      <a:pt x="2262" y="2089"/>
                    </a:lnTo>
                    <a:lnTo>
                      <a:pt x="2224" y="2101"/>
                    </a:lnTo>
                    <a:lnTo>
                      <a:pt x="2194" y="2108"/>
                    </a:lnTo>
                    <a:lnTo>
                      <a:pt x="2195" y="2113"/>
                    </a:lnTo>
                    <a:close/>
                    <a:moveTo>
                      <a:pt x="2303" y="2082"/>
                    </a:moveTo>
                    <a:lnTo>
                      <a:pt x="2326" y="2075"/>
                    </a:lnTo>
                    <a:lnTo>
                      <a:pt x="2371" y="2063"/>
                    </a:lnTo>
                    <a:lnTo>
                      <a:pt x="2369" y="2059"/>
                    </a:lnTo>
                    <a:lnTo>
                      <a:pt x="2325" y="2071"/>
                    </a:lnTo>
                    <a:lnTo>
                      <a:pt x="2302" y="2078"/>
                    </a:lnTo>
                    <a:lnTo>
                      <a:pt x="2303" y="2082"/>
                    </a:lnTo>
                    <a:close/>
                    <a:moveTo>
                      <a:pt x="2411" y="2053"/>
                    </a:moveTo>
                    <a:lnTo>
                      <a:pt x="2427" y="2049"/>
                    </a:lnTo>
                    <a:lnTo>
                      <a:pt x="2426" y="2046"/>
                    </a:lnTo>
                    <a:lnTo>
                      <a:pt x="2427" y="2049"/>
                    </a:lnTo>
                    <a:lnTo>
                      <a:pt x="2480" y="2039"/>
                    </a:lnTo>
                    <a:lnTo>
                      <a:pt x="2479" y="2035"/>
                    </a:lnTo>
                    <a:lnTo>
                      <a:pt x="2426" y="2043"/>
                    </a:lnTo>
                    <a:lnTo>
                      <a:pt x="2426" y="2044"/>
                    </a:lnTo>
                    <a:lnTo>
                      <a:pt x="2410" y="2048"/>
                    </a:lnTo>
                    <a:lnTo>
                      <a:pt x="2411" y="2053"/>
                    </a:lnTo>
                    <a:close/>
                    <a:moveTo>
                      <a:pt x="2521" y="2032"/>
                    </a:moveTo>
                    <a:lnTo>
                      <a:pt x="2528" y="2031"/>
                    </a:lnTo>
                    <a:lnTo>
                      <a:pt x="2527" y="2029"/>
                    </a:lnTo>
                    <a:lnTo>
                      <a:pt x="2527" y="2031"/>
                    </a:lnTo>
                    <a:lnTo>
                      <a:pt x="2590" y="2029"/>
                    </a:lnTo>
                    <a:lnTo>
                      <a:pt x="2590" y="2024"/>
                    </a:lnTo>
                    <a:lnTo>
                      <a:pt x="2527" y="2026"/>
                    </a:lnTo>
                    <a:lnTo>
                      <a:pt x="2527" y="2026"/>
                    </a:lnTo>
                    <a:lnTo>
                      <a:pt x="2520" y="2027"/>
                    </a:lnTo>
                    <a:lnTo>
                      <a:pt x="2521" y="2032"/>
                    </a:lnTo>
                    <a:close/>
                    <a:moveTo>
                      <a:pt x="2632" y="2028"/>
                    </a:moveTo>
                    <a:lnTo>
                      <a:pt x="2701" y="2035"/>
                    </a:lnTo>
                    <a:lnTo>
                      <a:pt x="2702" y="2031"/>
                    </a:lnTo>
                    <a:lnTo>
                      <a:pt x="2632" y="2023"/>
                    </a:lnTo>
                    <a:lnTo>
                      <a:pt x="2632" y="2028"/>
                    </a:lnTo>
                    <a:close/>
                    <a:moveTo>
                      <a:pt x="2743" y="2041"/>
                    </a:moveTo>
                    <a:lnTo>
                      <a:pt x="2811" y="2055"/>
                    </a:lnTo>
                    <a:lnTo>
                      <a:pt x="2812" y="2050"/>
                    </a:lnTo>
                    <a:lnTo>
                      <a:pt x="2744" y="2036"/>
                    </a:lnTo>
                    <a:lnTo>
                      <a:pt x="2743" y="2041"/>
                    </a:lnTo>
                    <a:close/>
                    <a:moveTo>
                      <a:pt x="5" y="358"/>
                    </a:moveTo>
                    <a:lnTo>
                      <a:pt x="25" y="288"/>
                    </a:lnTo>
                    <a:lnTo>
                      <a:pt x="20" y="286"/>
                    </a:lnTo>
                    <a:lnTo>
                      <a:pt x="0" y="357"/>
                    </a:lnTo>
                    <a:lnTo>
                      <a:pt x="5" y="3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600">
                  <a:latin typeface="+mn-lt"/>
                </a:endParaRPr>
              </a:p>
            </p:txBody>
          </p:sp>
        </p:grp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xmlns="" id="{7515D2FF-1A2D-406B-9469-99F82E952DFA}"/>
                </a:ext>
              </a:extLst>
            </p:cNvPr>
            <p:cNvSpPr txBox="1"/>
            <p:nvPr/>
          </p:nvSpPr>
          <p:spPr>
            <a:xfrm>
              <a:off x="2148633" y="6596390"/>
              <a:ext cx="1302993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88" dirty="0">
                  <a:solidFill>
                    <a:srgbClr val="262626"/>
                  </a:solidFill>
                  <a:latin typeface="+mn-lt"/>
                </a:rPr>
                <a:t>Frequency (Hz)</a:t>
              </a:r>
              <a:endParaRPr lang="en-US" altLang="en-US" sz="1050" dirty="0">
                <a:latin typeface="+mn-lt"/>
              </a:endParaRP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xmlns="" id="{56D7978E-F418-4728-B58C-E440C4E6DD6D}"/>
                </a:ext>
              </a:extLst>
            </p:cNvPr>
            <p:cNvSpPr txBox="1"/>
            <p:nvPr/>
          </p:nvSpPr>
          <p:spPr>
            <a:xfrm>
              <a:off x="3729209" y="6596390"/>
              <a:ext cx="1302993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88" dirty="0">
                  <a:solidFill>
                    <a:srgbClr val="262626"/>
                  </a:solidFill>
                  <a:latin typeface="+mn-lt"/>
                </a:rPr>
                <a:t>Frequency (Hz)</a:t>
              </a:r>
              <a:endParaRPr lang="en-US" altLang="en-US" sz="1050" dirty="0">
                <a:latin typeface="+mn-lt"/>
              </a:endParaRP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xmlns="" id="{E632F16B-6630-4656-8919-093039E02E6F}"/>
                </a:ext>
              </a:extLst>
            </p:cNvPr>
            <p:cNvSpPr txBox="1"/>
            <p:nvPr/>
          </p:nvSpPr>
          <p:spPr>
            <a:xfrm>
              <a:off x="5334085" y="6596390"/>
              <a:ext cx="1302993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88" dirty="0">
                  <a:solidFill>
                    <a:srgbClr val="262626"/>
                  </a:solidFill>
                  <a:latin typeface="+mn-lt"/>
                </a:rPr>
                <a:t>Frequency (Hz)</a:t>
              </a:r>
              <a:endParaRPr lang="en-US" altLang="en-US" sz="1050" dirty="0">
                <a:latin typeface="+mn-lt"/>
              </a:endParaRP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xmlns="" id="{7414F854-3B98-4F8E-8E83-B31B18AC5A71}"/>
                </a:ext>
              </a:extLst>
            </p:cNvPr>
            <p:cNvSpPr txBox="1"/>
            <p:nvPr/>
          </p:nvSpPr>
          <p:spPr>
            <a:xfrm rot="16200000">
              <a:off x="3064676" y="5580926"/>
              <a:ext cx="923924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1050" dirty="0">
                <a:latin typeface="+mn-lt"/>
              </a:endParaRP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xmlns="" id="{4E80967D-66AF-4384-BCD5-3FD693C57DF4}"/>
                </a:ext>
              </a:extLst>
            </p:cNvPr>
            <p:cNvSpPr txBox="1"/>
            <p:nvPr/>
          </p:nvSpPr>
          <p:spPr>
            <a:xfrm rot="16200000">
              <a:off x="1398512" y="5610220"/>
              <a:ext cx="923924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88" dirty="0">
                  <a:solidFill>
                    <a:srgbClr val="262626"/>
                  </a:solidFill>
                  <a:latin typeface="+mn-lt"/>
                </a:rPr>
                <a:t>Power (</a:t>
              </a:r>
              <a:r>
                <a:rPr lang="en-US" altLang="en-US" sz="788" dirty="0" err="1">
                  <a:solidFill>
                    <a:srgbClr val="262626"/>
                  </a:solidFill>
                  <a:latin typeface="+mn-lt"/>
                </a:rPr>
                <a:t>a.u</a:t>
              </a:r>
              <a:r>
                <a:rPr lang="en-US" altLang="en-US" sz="788" dirty="0">
                  <a:solidFill>
                    <a:srgbClr val="262626"/>
                  </a:solidFill>
                  <a:latin typeface="+mn-lt"/>
                </a:rPr>
                <a:t>.)</a:t>
              </a:r>
              <a:endParaRPr lang="en-US" altLang="en-US" sz="1050" dirty="0">
                <a:latin typeface="+mn-lt"/>
              </a:endParaRP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xmlns="" id="{B82CA115-8C77-4A2A-9D5C-41F769D7FD91}"/>
                </a:ext>
              </a:extLst>
            </p:cNvPr>
            <p:cNvSpPr txBox="1"/>
            <p:nvPr/>
          </p:nvSpPr>
          <p:spPr>
            <a:xfrm>
              <a:off x="6376108" y="5266387"/>
              <a:ext cx="5283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825" dirty="0">
                  <a:latin typeface="+mn-lt"/>
                </a:rPr>
                <a:t>Data</a:t>
              </a:r>
            </a:p>
            <a:p>
              <a:r>
                <a:rPr lang="en-IE" sz="825" dirty="0">
                  <a:latin typeface="+mn-lt"/>
                </a:rPr>
                <a:t>DCM</a:t>
              </a:r>
            </a:p>
          </p:txBody>
        </p: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xmlns="" id="{A7E01434-52A4-42D4-9CDB-8EC6E9573883}"/>
                </a:ext>
              </a:extLst>
            </p:cNvPr>
            <p:cNvCxnSpPr/>
            <p:nvPr/>
          </p:nvCxnSpPr>
          <p:spPr>
            <a:xfrm flipV="1">
              <a:off x="6139165" y="5399391"/>
              <a:ext cx="248702" cy="7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xmlns="" id="{BD7B7562-84B0-4D97-9901-85E6C3D9064E}"/>
                </a:ext>
              </a:extLst>
            </p:cNvPr>
            <p:cNvCxnSpPr/>
            <p:nvPr/>
          </p:nvCxnSpPr>
          <p:spPr>
            <a:xfrm flipV="1">
              <a:off x="6143656" y="5583541"/>
              <a:ext cx="243925" cy="75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6099F1A7-048E-48C7-9B6B-BF9A6519471B}"/>
                </a:ext>
              </a:extLst>
            </p:cNvPr>
            <p:cNvGrpSpPr/>
            <p:nvPr/>
          </p:nvGrpSpPr>
          <p:grpSpPr>
            <a:xfrm>
              <a:off x="7230000" y="4834890"/>
              <a:ext cx="2939339" cy="2166481"/>
              <a:chOff x="7230000" y="4766350"/>
              <a:chExt cx="2939339" cy="2236440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xmlns="" id="{311DFC05-7765-4963-A40E-6A47F8296A32}"/>
                  </a:ext>
                </a:extLst>
              </p:cNvPr>
              <p:cNvSpPr txBox="1"/>
              <p:nvPr/>
            </p:nvSpPr>
            <p:spPr>
              <a:xfrm>
                <a:off x="8916431" y="4766350"/>
                <a:ext cx="1252908" cy="2939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788" dirty="0">
                    <a:latin typeface="+mn-lt"/>
                  </a:rPr>
                  <a:t>Delta/Theta DCMs</a:t>
                </a:r>
              </a:p>
            </p:txBody>
          </p:sp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xmlns="" id="{2B2E6756-29AF-4BD6-A41E-E4CD121E0090}"/>
                  </a:ext>
                </a:extLst>
              </p:cNvPr>
              <p:cNvSpPr txBox="1"/>
              <p:nvPr/>
            </p:nvSpPr>
            <p:spPr>
              <a:xfrm>
                <a:off x="7498077" y="4779921"/>
                <a:ext cx="1327713" cy="2939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788" dirty="0">
                    <a:latin typeface="+mn-lt"/>
                  </a:rPr>
                  <a:t>Beta/Gamma DCMs</a:t>
                </a:r>
              </a:p>
            </p:txBody>
          </p:sp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xmlns="" id="{2A9FF19B-7C7A-4B78-9091-A556B35C95CA}"/>
                  </a:ext>
                </a:extLst>
              </p:cNvPr>
              <p:cNvSpPr txBox="1"/>
              <p:nvPr/>
            </p:nvSpPr>
            <p:spPr>
              <a:xfrm>
                <a:off x="7994261" y="4989296"/>
                <a:ext cx="427896" cy="285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750" dirty="0" err="1">
                    <a:latin typeface="+mn-lt"/>
                  </a:rPr>
                  <a:t>n.s</a:t>
                </a:r>
                <a:r>
                  <a:rPr lang="en-GB" sz="750" dirty="0">
                    <a:latin typeface="+mn-lt"/>
                  </a:rPr>
                  <a:t>.</a:t>
                </a:r>
              </a:p>
            </p:txBody>
          </p: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xmlns="" id="{F09BD33B-6708-42ED-ABEA-C2F78F229B57}"/>
                  </a:ext>
                </a:extLst>
              </p:cNvPr>
              <p:cNvGrpSpPr/>
              <p:nvPr/>
            </p:nvGrpSpPr>
            <p:grpSpPr>
              <a:xfrm>
                <a:off x="7230000" y="5090617"/>
                <a:ext cx="2880337" cy="1896936"/>
                <a:chOff x="6898530" y="4966934"/>
                <a:chExt cx="2880337" cy="2164518"/>
              </a:xfrm>
            </p:grpSpPr>
            <p:sp>
              <p:nvSpPr>
                <p:cNvPr id="119" name="Line 1033">
                  <a:extLst>
                    <a:ext uri="{FF2B5EF4-FFF2-40B4-BE49-F238E27FC236}">
                      <a16:creationId xmlns:a16="http://schemas.microsoft.com/office/drawing/2014/main" xmlns="" id="{17F93043-726E-4083-A3BE-F038AEEDFB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56570" y="6600780"/>
                  <a:ext cx="1022297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20" name="Rectangle 1034">
                  <a:extLst>
                    <a:ext uri="{FF2B5EF4-FFF2-40B4-BE49-F238E27FC236}">
                      <a16:creationId xmlns:a16="http://schemas.microsoft.com/office/drawing/2014/main" xmlns="" id="{760BF3F0-E25F-451B-A98D-CC5C9A455E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10127" y="5429783"/>
                  <a:ext cx="204565" cy="1170997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21" name="Rectangle 1035">
                  <a:extLst>
                    <a:ext uri="{FF2B5EF4-FFF2-40B4-BE49-F238E27FC236}">
                      <a16:creationId xmlns:a16="http://schemas.microsoft.com/office/drawing/2014/main" xmlns="" id="{7D1F93FC-1E96-4F83-8C06-3D2FFB2760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65702" y="5481680"/>
                  <a:ext cx="204034" cy="11191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22" name="Rectangle 1036">
                  <a:extLst>
                    <a:ext uri="{FF2B5EF4-FFF2-40B4-BE49-F238E27FC236}">
                      <a16:creationId xmlns:a16="http://schemas.microsoft.com/office/drawing/2014/main" xmlns="" id="{3D4477EE-EEFE-452A-A0D4-7A2A409722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21276" y="5514706"/>
                  <a:ext cx="204034" cy="1086074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24" name="Rectangle 1037">
                  <a:extLst>
                    <a:ext uri="{FF2B5EF4-FFF2-40B4-BE49-F238E27FC236}">
                      <a16:creationId xmlns:a16="http://schemas.microsoft.com/office/drawing/2014/main" xmlns="" id="{8B7A5EEA-B986-4CB1-914C-FDC338D71D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10127" y="5429783"/>
                  <a:ext cx="204565" cy="1170997"/>
                </a:xfrm>
                <a:prstGeom prst="rect">
                  <a:avLst/>
                </a:prstGeom>
                <a:solidFill>
                  <a:schemeClr val="tx1"/>
                </a:solidFill>
                <a:ln w="4763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25" name="Rectangle 1038">
                  <a:extLst>
                    <a:ext uri="{FF2B5EF4-FFF2-40B4-BE49-F238E27FC236}">
                      <a16:creationId xmlns:a16="http://schemas.microsoft.com/office/drawing/2014/main" xmlns="" id="{39D90242-7897-4578-8AAB-52A2341789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65702" y="5481680"/>
                  <a:ext cx="204034" cy="1119100"/>
                </a:xfrm>
                <a:prstGeom prst="rect">
                  <a:avLst/>
                </a:prstGeom>
                <a:solidFill>
                  <a:schemeClr val="tx1"/>
                </a:solidFill>
                <a:ln w="4763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26" name="Rectangle 1039">
                  <a:extLst>
                    <a:ext uri="{FF2B5EF4-FFF2-40B4-BE49-F238E27FC236}">
                      <a16:creationId xmlns:a16="http://schemas.microsoft.com/office/drawing/2014/main" xmlns="" id="{88B95951-90D4-4B3B-AF57-BD80239AE7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21276" y="5514706"/>
                  <a:ext cx="204034" cy="1086074"/>
                </a:xfrm>
                <a:prstGeom prst="rect">
                  <a:avLst/>
                </a:prstGeom>
                <a:solidFill>
                  <a:schemeClr val="tx1"/>
                </a:solidFill>
                <a:ln w="4763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27" name="Line 1040">
                  <a:extLst>
                    <a:ext uri="{FF2B5EF4-FFF2-40B4-BE49-F238E27FC236}">
                      <a16:creationId xmlns:a16="http://schemas.microsoft.com/office/drawing/2014/main" xmlns="" id="{90EA54E3-8540-4C8A-8BC4-EB3E72090C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12145" y="5429783"/>
                  <a:ext cx="0" cy="72656"/>
                </a:xfrm>
                <a:prstGeom prst="line">
                  <a:avLst/>
                </a:prstGeom>
                <a:noFill/>
                <a:ln w="4763" cap="flat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29" name="Line 1041">
                  <a:extLst>
                    <a:ext uri="{FF2B5EF4-FFF2-40B4-BE49-F238E27FC236}">
                      <a16:creationId xmlns:a16="http://schemas.microsoft.com/office/drawing/2014/main" xmlns="" id="{14E86A77-10AA-4C13-AE16-1872E46D3B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267718" y="5481680"/>
                  <a:ext cx="0" cy="92472"/>
                </a:xfrm>
                <a:prstGeom prst="line">
                  <a:avLst/>
                </a:prstGeom>
                <a:noFill/>
                <a:ln w="4763" cap="flat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37" name="Line 1042">
                  <a:extLst>
                    <a:ext uri="{FF2B5EF4-FFF2-40B4-BE49-F238E27FC236}">
                      <a16:creationId xmlns:a16="http://schemas.microsoft.com/office/drawing/2014/main" xmlns="" id="{C8B59482-718C-425F-AFC4-C4BB5A97E7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523293" y="5514706"/>
                  <a:ext cx="0" cy="107569"/>
                </a:xfrm>
                <a:prstGeom prst="line">
                  <a:avLst/>
                </a:prstGeom>
                <a:noFill/>
                <a:ln w="4763" cap="flat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41" name="Line 1043">
                  <a:extLst>
                    <a:ext uri="{FF2B5EF4-FFF2-40B4-BE49-F238E27FC236}">
                      <a16:creationId xmlns:a16="http://schemas.microsoft.com/office/drawing/2014/main" xmlns="" id="{6C403E50-3D9A-41E2-BA0D-BAD528A875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012145" y="5357126"/>
                  <a:ext cx="0" cy="72656"/>
                </a:xfrm>
                <a:prstGeom prst="line">
                  <a:avLst/>
                </a:prstGeom>
                <a:noFill/>
                <a:ln w="4763" cap="flat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43" name="Line 1044">
                  <a:extLst>
                    <a:ext uri="{FF2B5EF4-FFF2-40B4-BE49-F238E27FC236}">
                      <a16:creationId xmlns:a16="http://schemas.microsoft.com/office/drawing/2014/main" xmlns="" id="{9E4C4BDC-8DC3-460C-A757-738C82FC57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267718" y="5390152"/>
                  <a:ext cx="0" cy="91528"/>
                </a:xfrm>
                <a:prstGeom prst="line">
                  <a:avLst/>
                </a:prstGeom>
                <a:noFill/>
                <a:ln w="4763" cap="flat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45" name="Line 1045">
                  <a:extLst>
                    <a:ext uri="{FF2B5EF4-FFF2-40B4-BE49-F238E27FC236}">
                      <a16:creationId xmlns:a16="http://schemas.microsoft.com/office/drawing/2014/main" xmlns="" id="{CB087ADA-8E2F-4976-8C8E-1F61DF33ED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523293" y="5407137"/>
                  <a:ext cx="0" cy="107569"/>
                </a:xfrm>
                <a:prstGeom prst="line">
                  <a:avLst/>
                </a:prstGeom>
                <a:noFill/>
                <a:ln w="4763" cap="flat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46" name="Line 1047">
                  <a:extLst>
                    <a:ext uri="{FF2B5EF4-FFF2-40B4-BE49-F238E27FC236}">
                      <a16:creationId xmlns:a16="http://schemas.microsoft.com/office/drawing/2014/main" xmlns="" id="{D5D96EB4-AE5C-4ECD-91C9-AF13B4A1AD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03112" y="5502439"/>
                  <a:ext cx="18597" cy="0"/>
                </a:xfrm>
                <a:prstGeom prst="line">
                  <a:avLst/>
                </a:prstGeom>
                <a:noFill/>
                <a:ln w="6350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47" name="Line 1048">
                  <a:extLst>
                    <a:ext uri="{FF2B5EF4-FFF2-40B4-BE49-F238E27FC236}">
                      <a16:creationId xmlns:a16="http://schemas.microsoft.com/office/drawing/2014/main" xmlns="" id="{0495A540-CCD1-4B58-8D4C-5BBF25AB2E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258155" y="5574152"/>
                  <a:ext cx="19128" cy="0"/>
                </a:xfrm>
                <a:prstGeom prst="line">
                  <a:avLst/>
                </a:prstGeom>
                <a:noFill/>
                <a:ln w="6350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49" name="Line 1049">
                  <a:extLst>
                    <a:ext uri="{FF2B5EF4-FFF2-40B4-BE49-F238E27FC236}">
                      <a16:creationId xmlns:a16="http://schemas.microsoft.com/office/drawing/2014/main" xmlns="" id="{C0565545-4AA1-4CFF-B794-70F1A17807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513729" y="5622276"/>
                  <a:ext cx="18597" cy="0"/>
                </a:xfrm>
                <a:prstGeom prst="line">
                  <a:avLst/>
                </a:prstGeom>
                <a:noFill/>
                <a:ln w="6350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50" name="Line 1050">
                  <a:extLst>
                    <a:ext uri="{FF2B5EF4-FFF2-40B4-BE49-F238E27FC236}">
                      <a16:creationId xmlns:a16="http://schemas.microsoft.com/office/drawing/2014/main" xmlns="" id="{9B4F5EAC-E20F-469E-AE0E-664B77F2F0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03112" y="5357126"/>
                  <a:ext cx="18597" cy="0"/>
                </a:xfrm>
                <a:prstGeom prst="line">
                  <a:avLst/>
                </a:prstGeom>
                <a:noFill/>
                <a:ln w="6350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51" name="Line 1051">
                  <a:extLst>
                    <a:ext uri="{FF2B5EF4-FFF2-40B4-BE49-F238E27FC236}">
                      <a16:creationId xmlns:a16="http://schemas.microsoft.com/office/drawing/2014/main" xmlns="" id="{EABF40BC-9EB1-4CA6-BFBA-C7069AB420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258155" y="5390152"/>
                  <a:ext cx="19128" cy="0"/>
                </a:xfrm>
                <a:prstGeom prst="line">
                  <a:avLst/>
                </a:prstGeom>
                <a:noFill/>
                <a:ln w="6350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52" name="Line 1052">
                  <a:extLst>
                    <a:ext uri="{FF2B5EF4-FFF2-40B4-BE49-F238E27FC236}">
                      <a16:creationId xmlns:a16="http://schemas.microsoft.com/office/drawing/2014/main" xmlns="" id="{181EDA9D-F548-478B-A858-9B7AE55295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513729" y="5407137"/>
                  <a:ext cx="18597" cy="0"/>
                </a:xfrm>
                <a:prstGeom prst="line">
                  <a:avLst/>
                </a:prstGeom>
                <a:noFill/>
                <a:ln w="6350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53" name="Line 1053">
                  <a:extLst>
                    <a:ext uri="{FF2B5EF4-FFF2-40B4-BE49-F238E27FC236}">
                      <a16:creationId xmlns:a16="http://schemas.microsoft.com/office/drawing/2014/main" xmlns="" id="{A89EBF2E-3AC2-468F-BA3E-1CF33758B1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56570" y="6600780"/>
                  <a:ext cx="1022297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54" name="Line 1064">
                  <a:extLst>
                    <a:ext uri="{FF2B5EF4-FFF2-40B4-BE49-F238E27FC236}">
                      <a16:creationId xmlns:a16="http://schemas.microsoft.com/office/drawing/2014/main" xmlns="" id="{1827DDB3-F657-4021-AF62-BA6DC9133B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756570" y="5087259"/>
                  <a:ext cx="0" cy="1513521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56" name="Line 1066">
                  <a:extLst>
                    <a:ext uri="{FF2B5EF4-FFF2-40B4-BE49-F238E27FC236}">
                      <a16:creationId xmlns:a16="http://schemas.microsoft.com/office/drawing/2014/main" xmlns="" id="{00AF197B-D224-42AC-861C-A5E2F354F2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56570" y="6600780"/>
                  <a:ext cx="10627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57" name="Line 1068">
                  <a:extLst>
                    <a:ext uri="{FF2B5EF4-FFF2-40B4-BE49-F238E27FC236}">
                      <a16:creationId xmlns:a16="http://schemas.microsoft.com/office/drawing/2014/main" xmlns="" id="{1FF96DFF-3722-4C4B-ADC8-E7D1C24B0A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56570" y="6297887"/>
                  <a:ext cx="10627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58" name="Line 1072">
                  <a:extLst>
                    <a:ext uri="{FF2B5EF4-FFF2-40B4-BE49-F238E27FC236}">
                      <a16:creationId xmlns:a16="http://schemas.microsoft.com/office/drawing/2014/main" xmlns="" id="{354C59A2-2941-4F08-B0CC-8DEAB0CE17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56570" y="5693045"/>
                  <a:ext cx="10627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59" name="Line 1076">
                  <a:extLst>
                    <a:ext uri="{FF2B5EF4-FFF2-40B4-BE49-F238E27FC236}">
                      <a16:creationId xmlns:a16="http://schemas.microsoft.com/office/drawing/2014/main" xmlns="" id="{8B5A9AB0-669C-4389-8FFE-B4BE36F9EA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56570" y="5087259"/>
                  <a:ext cx="10627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60" name="Rectangle 1088">
                  <a:extLst>
                    <a:ext uri="{FF2B5EF4-FFF2-40B4-BE49-F238E27FC236}">
                      <a16:creationId xmlns:a16="http://schemas.microsoft.com/office/drawing/2014/main" xmlns="" id="{645FFBD0-6700-40AD-8EF6-BEF82C6848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72473" y="6569642"/>
                  <a:ext cx="57709" cy="1631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/>
                  <a:r>
                    <a:rPr lang="en-US" altLang="en-US" sz="675">
                      <a:solidFill>
                        <a:srgbClr val="262626"/>
                      </a:solidFill>
                      <a:latin typeface="+mn-lt"/>
                    </a:rPr>
                    <a:t>0</a:t>
                  </a:r>
                  <a:endParaRPr lang="en-US" altLang="en-US" sz="675">
                    <a:latin typeface="+mn-lt"/>
                  </a:endParaRPr>
                </a:p>
              </p:txBody>
            </p:sp>
            <p:sp>
              <p:nvSpPr>
                <p:cNvPr id="161" name="Rectangle 1090">
                  <a:extLst>
                    <a:ext uri="{FF2B5EF4-FFF2-40B4-BE49-F238E27FC236}">
                      <a16:creationId xmlns:a16="http://schemas.microsoft.com/office/drawing/2014/main" xmlns="" id="{DF28F1BB-DB3E-4ACF-B026-92A406F8B4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12147" y="6264861"/>
                  <a:ext cx="145339" cy="1631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/>
                  <a:r>
                    <a:rPr lang="en-US" altLang="en-US" sz="675" dirty="0">
                      <a:solidFill>
                        <a:srgbClr val="262626"/>
                      </a:solidFill>
                      <a:latin typeface="+mn-lt"/>
                    </a:rPr>
                    <a:t>0.2</a:t>
                  </a:r>
                  <a:endParaRPr lang="en-US" altLang="en-US" sz="675" dirty="0">
                    <a:latin typeface="+mn-lt"/>
                  </a:endParaRPr>
                </a:p>
              </p:txBody>
            </p:sp>
            <p:sp>
              <p:nvSpPr>
                <p:cNvPr id="162" name="Rectangle 1092">
                  <a:extLst>
                    <a:ext uri="{FF2B5EF4-FFF2-40B4-BE49-F238E27FC236}">
                      <a16:creationId xmlns:a16="http://schemas.microsoft.com/office/drawing/2014/main" xmlns="" id="{560F4A58-305E-442E-B5E6-1E4F0CE18D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12147" y="5964799"/>
                  <a:ext cx="145339" cy="1631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/>
                  <a:r>
                    <a:rPr lang="en-US" altLang="en-US" sz="675" dirty="0">
                      <a:solidFill>
                        <a:srgbClr val="262626"/>
                      </a:solidFill>
                      <a:latin typeface="+mn-lt"/>
                    </a:rPr>
                    <a:t>0.4</a:t>
                  </a:r>
                  <a:endParaRPr lang="en-US" altLang="en-US" sz="675" dirty="0">
                    <a:latin typeface="+mn-lt"/>
                  </a:endParaRPr>
                </a:p>
              </p:txBody>
            </p:sp>
            <p:sp>
              <p:nvSpPr>
                <p:cNvPr id="163" name="Rectangle 1094">
                  <a:extLst>
                    <a:ext uri="{FF2B5EF4-FFF2-40B4-BE49-F238E27FC236}">
                      <a16:creationId xmlns:a16="http://schemas.microsoft.com/office/drawing/2014/main" xmlns="" id="{D0AE416E-533D-49A2-B4E3-19C7203FEB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00717" y="5660964"/>
                  <a:ext cx="145339" cy="1631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/>
                  <a:r>
                    <a:rPr lang="en-US" altLang="en-US" sz="675" dirty="0">
                      <a:solidFill>
                        <a:srgbClr val="262626"/>
                      </a:solidFill>
                      <a:latin typeface="+mn-lt"/>
                    </a:rPr>
                    <a:t>0.6</a:t>
                  </a:r>
                  <a:endParaRPr lang="en-US" altLang="en-US" sz="675" dirty="0">
                    <a:latin typeface="+mn-lt"/>
                  </a:endParaRPr>
                </a:p>
              </p:txBody>
            </p:sp>
            <p:sp>
              <p:nvSpPr>
                <p:cNvPr id="164" name="Rectangle 1096">
                  <a:extLst>
                    <a:ext uri="{FF2B5EF4-FFF2-40B4-BE49-F238E27FC236}">
                      <a16:creationId xmlns:a16="http://schemas.microsoft.com/office/drawing/2014/main" xmlns="" id="{A8843A5D-45A5-43A6-B73E-12678EE360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00717" y="5360901"/>
                  <a:ext cx="145339" cy="1631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/>
                  <a:r>
                    <a:rPr lang="en-US" altLang="en-US" sz="675" dirty="0">
                      <a:solidFill>
                        <a:srgbClr val="262626"/>
                      </a:solidFill>
                      <a:latin typeface="+mn-lt"/>
                    </a:rPr>
                    <a:t>0.8</a:t>
                  </a:r>
                  <a:endParaRPr lang="en-US" altLang="en-US" sz="675" dirty="0">
                    <a:latin typeface="+mn-lt"/>
                  </a:endParaRPr>
                </a:p>
              </p:txBody>
            </p:sp>
            <p:sp>
              <p:nvSpPr>
                <p:cNvPr id="165" name="Rectangle 1098">
                  <a:extLst>
                    <a:ext uri="{FF2B5EF4-FFF2-40B4-BE49-F238E27FC236}">
                      <a16:creationId xmlns:a16="http://schemas.microsoft.com/office/drawing/2014/main" xmlns="" id="{9D8A1F39-6B00-4AB8-A186-75E38B0C59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72473" y="5056121"/>
                  <a:ext cx="57709" cy="1631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/>
                  <a:r>
                    <a:rPr lang="en-US" altLang="en-US" sz="675">
                      <a:solidFill>
                        <a:srgbClr val="262626"/>
                      </a:solidFill>
                      <a:latin typeface="+mn-lt"/>
                    </a:rPr>
                    <a:t>1</a:t>
                  </a:r>
                  <a:endParaRPr lang="en-US" altLang="en-US" sz="675">
                    <a:latin typeface="+mn-lt"/>
                  </a:endParaRPr>
                </a:p>
              </p:txBody>
            </p:sp>
            <p:sp>
              <p:nvSpPr>
                <p:cNvPr id="166" name="Rectangle 1102">
                  <a:extLst>
                    <a:ext uri="{FF2B5EF4-FFF2-40B4-BE49-F238E27FC236}">
                      <a16:creationId xmlns:a16="http://schemas.microsoft.com/office/drawing/2014/main" xmlns="" id="{23D737BB-B312-4ACB-B5DE-A6C47D104F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84166" y="5127994"/>
                  <a:ext cx="951919" cy="147390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67" name="Line 1103">
                  <a:extLst>
                    <a:ext uri="{FF2B5EF4-FFF2-40B4-BE49-F238E27FC236}">
                      <a16:creationId xmlns:a16="http://schemas.microsoft.com/office/drawing/2014/main" xmlns="" id="{03C7480A-A75D-4B97-B235-054C0AD382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384166" y="6601900"/>
                  <a:ext cx="951919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68" name="Rectangle 1104">
                  <a:extLst>
                    <a:ext uri="{FF2B5EF4-FFF2-40B4-BE49-F238E27FC236}">
                      <a16:creationId xmlns:a16="http://schemas.microsoft.com/office/drawing/2014/main" xmlns="" id="{59605439-50F4-439C-B9DF-AEC06EE48D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26830" y="5339344"/>
                  <a:ext cx="190384" cy="1262557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69" name="Rectangle 1105">
                  <a:extLst>
                    <a:ext uri="{FF2B5EF4-FFF2-40B4-BE49-F238E27FC236}">
                      <a16:creationId xmlns:a16="http://schemas.microsoft.com/office/drawing/2014/main" xmlns="" id="{27E3F5D6-C823-47AE-9141-66EC610961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64933" y="5304273"/>
                  <a:ext cx="190384" cy="1297628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70" name="Rectangle 1106">
                  <a:extLst>
                    <a:ext uri="{FF2B5EF4-FFF2-40B4-BE49-F238E27FC236}">
                      <a16:creationId xmlns:a16="http://schemas.microsoft.com/office/drawing/2014/main" xmlns="" id="{5077D90F-1C74-4213-B1CD-EC0E5CC37E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03038" y="5221210"/>
                  <a:ext cx="190384" cy="1380691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71" name="Rectangle 1107">
                  <a:extLst>
                    <a:ext uri="{FF2B5EF4-FFF2-40B4-BE49-F238E27FC236}">
                      <a16:creationId xmlns:a16="http://schemas.microsoft.com/office/drawing/2014/main" xmlns="" id="{2D3D00D3-C7F4-4595-98F7-E66F68413F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26830" y="5339344"/>
                  <a:ext cx="190384" cy="1262557"/>
                </a:xfrm>
                <a:prstGeom prst="rect">
                  <a:avLst/>
                </a:prstGeom>
                <a:solidFill>
                  <a:schemeClr val="tx1"/>
                </a:solidFill>
                <a:ln w="4763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72" name="Rectangle 1108">
                  <a:extLst>
                    <a:ext uri="{FF2B5EF4-FFF2-40B4-BE49-F238E27FC236}">
                      <a16:creationId xmlns:a16="http://schemas.microsoft.com/office/drawing/2014/main" xmlns="" id="{C0008B3E-8E74-4CA6-969D-69FFAB8778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64933" y="5304273"/>
                  <a:ext cx="190384" cy="1297628"/>
                </a:xfrm>
                <a:prstGeom prst="rect">
                  <a:avLst/>
                </a:prstGeom>
                <a:solidFill>
                  <a:schemeClr val="tx1"/>
                </a:solidFill>
                <a:ln w="4763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73" name="Rectangle 1109">
                  <a:extLst>
                    <a:ext uri="{FF2B5EF4-FFF2-40B4-BE49-F238E27FC236}">
                      <a16:creationId xmlns:a16="http://schemas.microsoft.com/office/drawing/2014/main" xmlns="" id="{5D6FF463-E0FF-4161-96EF-CA9014B646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03038" y="5221210"/>
                  <a:ext cx="190384" cy="1380691"/>
                </a:xfrm>
                <a:prstGeom prst="rect">
                  <a:avLst/>
                </a:prstGeom>
                <a:solidFill>
                  <a:schemeClr val="tx1"/>
                </a:solidFill>
                <a:ln w="4763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74" name="Line 1110">
                  <a:extLst>
                    <a:ext uri="{FF2B5EF4-FFF2-40B4-BE49-F238E27FC236}">
                      <a16:creationId xmlns:a16="http://schemas.microsoft.com/office/drawing/2014/main" xmlns="" id="{57368502-9F4B-49DE-8846-AE7600C8CE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22270" y="5339344"/>
                  <a:ext cx="0" cy="54453"/>
                </a:xfrm>
                <a:prstGeom prst="line">
                  <a:avLst/>
                </a:prstGeom>
                <a:noFill/>
                <a:ln w="4763" cap="flat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75" name="Line 1111">
                  <a:extLst>
                    <a:ext uri="{FF2B5EF4-FFF2-40B4-BE49-F238E27FC236}">
                      <a16:creationId xmlns:a16="http://schemas.microsoft.com/office/drawing/2014/main" xmlns="" id="{4D840112-1056-46E4-AC1C-F10BF566BF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859877" y="5304273"/>
                  <a:ext cx="0" cy="77525"/>
                </a:xfrm>
                <a:prstGeom prst="line">
                  <a:avLst/>
                </a:prstGeom>
                <a:noFill/>
                <a:ln w="4763" cap="flat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76" name="Line 1112">
                  <a:extLst>
                    <a:ext uri="{FF2B5EF4-FFF2-40B4-BE49-F238E27FC236}">
                      <a16:creationId xmlns:a16="http://schemas.microsoft.com/office/drawing/2014/main" xmlns="" id="{DC75139E-8975-4752-98B0-C174DDAD86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097981" y="5221210"/>
                  <a:ext cx="0" cy="17536"/>
                </a:xfrm>
                <a:prstGeom prst="line">
                  <a:avLst/>
                </a:prstGeom>
                <a:noFill/>
                <a:ln w="4763" cap="flat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77" name="Line 1113">
                  <a:extLst>
                    <a:ext uri="{FF2B5EF4-FFF2-40B4-BE49-F238E27FC236}">
                      <a16:creationId xmlns:a16="http://schemas.microsoft.com/office/drawing/2014/main" xmlns="" id="{F104A546-AE8D-472A-88D7-835BFCE4BB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622270" y="5284891"/>
                  <a:ext cx="0" cy="54453"/>
                </a:xfrm>
                <a:prstGeom prst="line">
                  <a:avLst/>
                </a:prstGeom>
                <a:noFill/>
                <a:ln w="4763" cap="flat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78" name="Line 1114">
                  <a:extLst>
                    <a:ext uri="{FF2B5EF4-FFF2-40B4-BE49-F238E27FC236}">
                      <a16:creationId xmlns:a16="http://schemas.microsoft.com/office/drawing/2014/main" xmlns="" id="{F71B5C89-585A-4A5E-A4E2-5DA4C4C66B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859877" y="5226747"/>
                  <a:ext cx="0" cy="77525"/>
                </a:xfrm>
                <a:prstGeom prst="line">
                  <a:avLst/>
                </a:prstGeom>
                <a:noFill/>
                <a:ln w="4763" cap="flat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79" name="Line 1115">
                  <a:extLst>
                    <a:ext uri="{FF2B5EF4-FFF2-40B4-BE49-F238E27FC236}">
                      <a16:creationId xmlns:a16="http://schemas.microsoft.com/office/drawing/2014/main" xmlns="" id="{1956AF9E-D250-439D-949F-81DC7438E8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097981" y="5202751"/>
                  <a:ext cx="0" cy="18458"/>
                </a:xfrm>
                <a:prstGeom prst="line">
                  <a:avLst/>
                </a:prstGeom>
                <a:noFill/>
                <a:ln w="4763" cap="flat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80" name="Line 1117">
                  <a:extLst>
                    <a:ext uri="{FF2B5EF4-FFF2-40B4-BE49-F238E27FC236}">
                      <a16:creationId xmlns:a16="http://schemas.microsoft.com/office/drawing/2014/main" xmlns="" id="{66C002DF-86FD-484A-AB5F-F65C0FA37C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13323" y="5393796"/>
                  <a:ext cx="17398" cy="0"/>
                </a:xfrm>
                <a:prstGeom prst="line">
                  <a:avLst/>
                </a:prstGeom>
                <a:noFill/>
                <a:ln w="6350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81" name="Line 1118">
                  <a:extLst>
                    <a:ext uri="{FF2B5EF4-FFF2-40B4-BE49-F238E27FC236}">
                      <a16:creationId xmlns:a16="http://schemas.microsoft.com/office/drawing/2014/main" xmlns="" id="{F19FB009-E489-40C7-9948-6AD9B099D1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851427" y="5381798"/>
                  <a:ext cx="17398" cy="0"/>
                </a:xfrm>
                <a:prstGeom prst="line">
                  <a:avLst/>
                </a:prstGeom>
                <a:noFill/>
                <a:ln w="6350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82" name="Line 1119">
                  <a:extLst>
                    <a:ext uri="{FF2B5EF4-FFF2-40B4-BE49-F238E27FC236}">
                      <a16:creationId xmlns:a16="http://schemas.microsoft.com/office/drawing/2014/main" xmlns="" id="{EE721278-E019-437D-988C-06F0CE2D38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089033" y="5238745"/>
                  <a:ext cx="17895" cy="0"/>
                </a:xfrm>
                <a:prstGeom prst="line">
                  <a:avLst/>
                </a:prstGeom>
                <a:noFill/>
                <a:ln w="6350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83" name="Line 1120">
                  <a:extLst>
                    <a:ext uri="{FF2B5EF4-FFF2-40B4-BE49-F238E27FC236}">
                      <a16:creationId xmlns:a16="http://schemas.microsoft.com/office/drawing/2014/main" xmlns="" id="{1AF2EC9D-334B-4407-BFA0-B92F352A95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13323" y="5284891"/>
                  <a:ext cx="17398" cy="0"/>
                </a:xfrm>
                <a:prstGeom prst="line">
                  <a:avLst/>
                </a:prstGeom>
                <a:noFill/>
                <a:ln w="6350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84" name="Line 1121">
                  <a:extLst>
                    <a:ext uri="{FF2B5EF4-FFF2-40B4-BE49-F238E27FC236}">
                      <a16:creationId xmlns:a16="http://schemas.microsoft.com/office/drawing/2014/main" xmlns="" id="{DAA8733C-F920-47A7-AD8F-65732C2F2C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851427" y="5226747"/>
                  <a:ext cx="17398" cy="0"/>
                </a:xfrm>
                <a:prstGeom prst="line">
                  <a:avLst/>
                </a:prstGeom>
                <a:noFill/>
                <a:ln w="6350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85" name="Line 1122">
                  <a:extLst>
                    <a:ext uri="{FF2B5EF4-FFF2-40B4-BE49-F238E27FC236}">
                      <a16:creationId xmlns:a16="http://schemas.microsoft.com/office/drawing/2014/main" xmlns="" id="{094EB21F-0423-4C40-B561-0D840373FD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089033" y="5202751"/>
                  <a:ext cx="17895" cy="0"/>
                </a:xfrm>
                <a:prstGeom prst="line">
                  <a:avLst/>
                </a:prstGeom>
                <a:noFill/>
                <a:ln w="6350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86" name="Line 1123">
                  <a:extLst>
                    <a:ext uri="{FF2B5EF4-FFF2-40B4-BE49-F238E27FC236}">
                      <a16:creationId xmlns:a16="http://schemas.microsoft.com/office/drawing/2014/main" xmlns="" id="{10E794EC-1428-4A4A-8584-DDE98C5934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384166" y="6601900"/>
                  <a:ext cx="951919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87" name="Line 1134">
                  <a:extLst>
                    <a:ext uri="{FF2B5EF4-FFF2-40B4-BE49-F238E27FC236}">
                      <a16:creationId xmlns:a16="http://schemas.microsoft.com/office/drawing/2014/main" xmlns="" id="{A81AA0C6-5F48-4CB0-9F54-B68AD3CED3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384166" y="5127994"/>
                  <a:ext cx="0" cy="1473906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88" name="Line 1138">
                  <a:extLst>
                    <a:ext uri="{FF2B5EF4-FFF2-40B4-BE49-F238E27FC236}">
                      <a16:creationId xmlns:a16="http://schemas.microsoft.com/office/drawing/2014/main" xmlns="" id="{F2671E11-988E-45D3-9337-9694686A84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389423" y="6306566"/>
                  <a:ext cx="9445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89" name="Line 1140">
                  <a:extLst>
                    <a:ext uri="{FF2B5EF4-FFF2-40B4-BE49-F238E27FC236}">
                      <a16:creationId xmlns:a16="http://schemas.microsoft.com/office/drawing/2014/main" xmlns="" id="{28FA3F05-82CD-4882-8D7B-973E1EB569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389423" y="6012153"/>
                  <a:ext cx="9445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90" name="Line 1142">
                  <a:extLst>
                    <a:ext uri="{FF2B5EF4-FFF2-40B4-BE49-F238E27FC236}">
                      <a16:creationId xmlns:a16="http://schemas.microsoft.com/office/drawing/2014/main" xmlns="" id="{FB6510F7-140C-4742-B2A8-41785DC06C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389423" y="5717742"/>
                  <a:ext cx="9445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91" name="Line 1144">
                  <a:extLst>
                    <a:ext uri="{FF2B5EF4-FFF2-40B4-BE49-F238E27FC236}">
                      <a16:creationId xmlns:a16="http://schemas.microsoft.com/office/drawing/2014/main" xmlns="" id="{E17BD9BF-EFB1-45C6-B120-2FCDAFBD66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389423" y="5423329"/>
                  <a:ext cx="9445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92" name="Line 1146">
                  <a:extLst>
                    <a:ext uri="{FF2B5EF4-FFF2-40B4-BE49-F238E27FC236}">
                      <a16:creationId xmlns:a16="http://schemas.microsoft.com/office/drawing/2014/main" xmlns="" id="{FD3303E8-CD72-499D-BF98-3F6A418493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389423" y="5127994"/>
                  <a:ext cx="9445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75">
                    <a:latin typeface="+mn-lt"/>
                  </a:endParaRPr>
                </a:p>
              </p:txBody>
            </p:sp>
            <p:sp>
              <p:nvSpPr>
                <p:cNvPr id="193" name="Rectangle 1158">
                  <a:extLst>
                    <a:ext uri="{FF2B5EF4-FFF2-40B4-BE49-F238E27FC236}">
                      <a16:creationId xmlns:a16="http://schemas.microsoft.com/office/drawing/2014/main" xmlns="" id="{5EA94088-E067-40DD-B2D0-5A56AC2149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77042" y="6571444"/>
                  <a:ext cx="57709" cy="1631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/>
                  <a:r>
                    <a:rPr lang="en-US" altLang="en-US" sz="675" dirty="0">
                      <a:solidFill>
                        <a:srgbClr val="262626"/>
                      </a:solidFill>
                      <a:latin typeface="+mn-lt"/>
                    </a:rPr>
                    <a:t>0</a:t>
                  </a:r>
                  <a:endParaRPr lang="en-US" altLang="en-US" sz="675" dirty="0">
                    <a:latin typeface="+mn-lt"/>
                  </a:endParaRPr>
                </a:p>
              </p:txBody>
            </p:sp>
            <p:sp>
              <p:nvSpPr>
                <p:cNvPr id="194" name="Rectangle 1160">
                  <a:extLst>
                    <a:ext uri="{FF2B5EF4-FFF2-40B4-BE49-F238E27FC236}">
                      <a16:creationId xmlns:a16="http://schemas.microsoft.com/office/drawing/2014/main" xmlns="" id="{C77050E4-24AC-4F81-9C25-BF7B28933D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26965" y="6275187"/>
                  <a:ext cx="145339" cy="1631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/>
                  <a:r>
                    <a:rPr lang="en-US" altLang="en-US" sz="675" dirty="0">
                      <a:solidFill>
                        <a:srgbClr val="262626"/>
                      </a:solidFill>
                      <a:latin typeface="+mn-lt"/>
                    </a:rPr>
                    <a:t>0.2</a:t>
                  </a:r>
                  <a:endParaRPr lang="en-US" altLang="en-US" sz="675" dirty="0">
                    <a:latin typeface="+mn-lt"/>
                  </a:endParaRPr>
                </a:p>
              </p:txBody>
            </p:sp>
            <p:sp>
              <p:nvSpPr>
                <p:cNvPr id="195" name="Rectangle 1162">
                  <a:extLst>
                    <a:ext uri="{FF2B5EF4-FFF2-40B4-BE49-F238E27FC236}">
                      <a16:creationId xmlns:a16="http://schemas.microsoft.com/office/drawing/2014/main" xmlns="" id="{92F2B322-92FF-4F39-B85D-DCECE560D6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26965" y="5982620"/>
                  <a:ext cx="145339" cy="1631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/>
                  <a:r>
                    <a:rPr lang="en-US" altLang="en-US" sz="675" dirty="0">
                      <a:solidFill>
                        <a:srgbClr val="262626"/>
                      </a:solidFill>
                      <a:latin typeface="+mn-lt"/>
                    </a:rPr>
                    <a:t>0.4</a:t>
                  </a:r>
                  <a:endParaRPr lang="en-US" altLang="en-US" sz="675" dirty="0">
                    <a:latin typeface="+mn-lt"/>
                  </a:endParaRPr>
                </a:p>
              </p:txBody>
            </p:sp>
            <p:sp>
              <p:nvSpPr>
                <p:cNvPr id="196" name="Rectangle 1164">
                  <a:extLst>
                    <a:ext uri="{FF2B5EF4-FFF2-40B4-BE49-F238E27FC236}">
                      <a16:creationId xmlns:a16="http://schemas.microsoft.com/office/drawing/2014/main" xmlns="" id="{5BF1AE9F-0B44-4A0A-8165-B1721A8DB3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26965" y="5686363"/>
                  <a:ext cx="145339" cy="1631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/>
                  <a:r>
                    <a:rPr lang="en-US" altLang="en-US" sz="675" dirty="0">
                      <a:solidFill>
                        <a:srgbClr val="262626"/>
                      </a:solidFill>
                      <a:latin typeface="+mn-lt"/>
                    </a:rPr>
                    <a:t>0.6</a:t>
                  </a:r>
                  <a:endParaRPr lang="en-US" altLang="en-US" sz="675" dirty="0">
                    <a:latin typeface="+mn-lt"/>
                  </a:endParaRPr>
                </a:p>
              </p:txBody>
            </p:sp>
            <p:sp>
              <p:nvSpPr>
                <p:cNvPr id="197" name="Rectangle 1166">
                  <a:extLst>
                    <a:ext uri="{FF2B5EF4-FFF2-40B4-BE49-F238E27FC236}">
                      <a16:creationId xmlns:a16="http://schemas.microsoft.com/office/drawing/2014/main" xmlns="" id="{7FAF41B4-C151-4A5B-B375-F415EBEC28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26965" y="5394721"/>
                  <a:ext cx="145339" cy="1631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/>
                  <a:r>
                    <a:rPr lang="en-US" altLang="en-US" sz="675" dirty="0">
                      <a:solidFill>
                        <a:srgbClr val="262626"/>
                      </a:solidFill>
                      <a:latin typeface="+mn-lt"/>
                    </a:rPr>
                    <a:t>0.8</a:t>
                  </a:r>
                  <a:endParaRPr lang="en-US" altLang="en-US" sz="675" dirty="0">
                    <a:latin typeface="+mn-lt"/>
                  </a:endParaRPr>
                </a:p>
              </p:txBody>
            </p:sp>
            <p:sp>
              <p:nvSpPr>
                <p:cNvPr id="198" name="Rectangle 1168">
                  <a:extLst>
                    <a:ext uri="{FF2B5EF4-FFF2-40B4-BE49-F238E27FC236}">
                      <a16:creationId xmlns:a16="http://schemas.microsoft.com/office/drawing/2014/main" xmlns="" id="{FAAB0601-D3DB-4A4D-A774-A608D01BBF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99088" y="5098460"/>
                  <a:ext cx="57709" cy="1631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/>
                  <a:r>
                    <a:rPr lang="en-US" altLang="en-US" sz="675">
                      <a:solidFill>
                        <a:srgbClr val="262626"/>
                      </a:solidFill>
                      <a:latin typeface="+mn-lt"/>
                    </a:rPr>
                    <a:t>1</a:t>
                  </a:r>
                  <a:endParaRPr lang="en-US" altLang="en-US" sz="675">
                    <a:latin typeface="+mn-lt"/>
                  </a:endParaRPr>
                </a:p>
              </p:txBody>
            </p:sp>
            <p:sp>
              <p:nvSpPr>
                <p:cNvPr id="206" name="TextBox 205">
                  <a:extLst>
                    <a:ext uri="{FF2B5EF4-FFF2-40B4-BE49-F238E27FC236}">
                      <a16:creationId xmlns:a16="http://schemas.microsoft.com/office/drawing/2014/main" xmlns="" id="{7395595E-5065-458C-8854-5EC67EE65C95}"/>
                    </a:ext>
                  </a:extLst>
                </p:cNvPr>
                <p:cNvSpPr txBox="1"/>
                <p:nvPr/>
              </p:nvSpPr>
              <p:spPr>
                <a:xfrm rot="16200000">
                  <a:off x="6178423" y="5687041"/>
                  <a:ext cx="1732602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825" dirty="0">
                      <a:latin typeface="+mn-lt"/>
                    </a:rPr>
                    <a:t>% Variance Explained</a:t>
                  </a:r>
                </a:p>
              </p:txBody>
            </p: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xmlns="" id="{F84D76E2-74BF-45CA-B18C-4FA2006A72DE}"/>
                    </a:ext>
                  </a:extLst>
                </p:cNvPr>
                <p:cNvCxnSpPr/>
                <p:nvPr/>
              </p:nvCxnSpPr>
              <p:spPr>
                <a:xfrm>
                  <a:off x="7610104" y="5120741"/>
                  <a:ext cx="491810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11" name="TextBox 210">
                  <a:extLst>
                    <a:ext uri="{FF2B5EF4-FFF2-40B4-BE49-F238E27FC236}">
                      <a16:creationId xmlns:a16="http://schemas.microsoft.com/office/drawing/2014/main" xmlns="" id="{89A5A9A6-1EE6-4FAA-B868-AB388A35C509}"/>
                    </a:ext>
                  </a:extLst>
                </p:cNvPr>
                <p:cNvSpPr txBox="1"/>
                <p:nvPr/>
              </p:nvSpPr>
              <p:spPr>
                <a:xfrm>
                  <a:off x="7430557" y="6605579"/>
                  <a:ext cx="764755" cy="5258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788" dirty="0">
                      <a:solidFill>
                        <a:srgbClr val="262626"/>
                      </a:solidFill>
                      <a:latin typeface="+mn-lt"/>
                    </a:rPr>
                    <a:t> N    E    C</a:t>
                  </a:r>
                </a:p>
                <a:p>
                  <a:pPr lvl="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788" dirty="0">
                      <a:solidFill>
                        <a:srgbClr val="262626"/>
                      </a:solidFill>
                      <a:latin typeface="+mn-lt"/>
                    </a:rPr>
                    <a:t> </a:t>
                  </a:r>
                  <a:endParaRPr lang="en-US" altLang="en-US" sz="1050" dirty="0">
                    <a:latin typeface="+mn-lt"/>
                  </a:endParaRPr>
                </a:p>
              </p:txBody>
            </p:sp>
          </p:grpSp>
          <p:sp>
            <p:nvSpPr>
              <p:cNvPr id="296" name="TextBox 295">
                <a:extLst>
                  <a:ext uri="{FF2B5EF4-FFF2-40B4-BE49-F238E27FC236}">
                    <a16:creationId xmlns:a16="http://schemas.microsoft.com/office/drawing/2014/main" xmlns="" id="{49480790-9302-4113-883C-89EE171FFF79}"/>
                  </a:ext>
                </a:extLst>
              </p:cNvPr>
              <p:cNvSpPr txBox="1"/>
              <p:nvPr/>
            </p:nvSpPr>
            <p:spPr>
              <a:xfrm>
                <a:off x="9171727" y="6541927"/>
                <a:ext cx="764755" cy="460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788" dirty="0">
                    <a:solidFill>
                      <a:srgbClr val="262626"/>
                    </a:solidFill>
                    <a:latin typeface="+mn-lt"/>
                  </a:rPr>
                  <a:t> N    E    C</a:t>
                </a:r>
              </a:p>
              <a:p>
                <a:pPr lvl="0"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788" dirty="0">
                    <a:solidFill>
                      <a:srgbClr val="262626"/>
                    </a:solidFill>
                    <a:latin typeface="+mn-lt"/>
                  </a:rPr>
                  <a:t> </a:t>
                </a:r>
                <a:endParaRPr lang="en-US" altLang="en-US" sz="1050" dirty="0">
                  <a:latin typeface="+mn-lt"/>
                </a:endParaRPr>
              </a:p>
            </p:txBody>
          </p:sp>
        </p:grpSp>
        <p:sp>
          <p:nvSpPr>
            <p:cNvPr id="298" name="TextBox 297">
              <a:extLst>
                <a:ext uri="{FF2B5EF4-FFF2-40B4-BE49-F238E27FC236}">
                  <a16:creationId xmlns:a16="http://schemas.microsoft.com/office/drawing/2014/main" xmlns="" id="{C7CD6E47-D043-4B7B-ABB5-2884A86254EB}"/>
                </a:ext>
              </a:extLst>
            </p:cNvPr>
            <p:cNvSpPr txBox="1"/>
            <p:nvPr/>
          </p:nvSpPr>
          <p:spPr>
            <a:xfrm>
              <a:off x="332873" y="4501987"/>
              <a:ext cx="4536308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dirty="0">
                  <a:latin typeface="+mn-lt"/>
                </a:rPr>
                <a:t>Model Fits</a:t>
              </a:r>
            </a:p>
          </p:txBody>
        </p:sp>
      </p:grpSp>
      <p:sp>
        <p:nvSpPr>
          <p:cNvPr id="299" name="Title 1"/>
          <p:cNvSpPr txBox="1">
            <a:spLocks/>
          </p:cNvSpPr>
          <p:nvPr/>
        </p:nvSpPr>
        <p:spPr>
          <a:xfrm>
            <a:off x="284979" y="340388"/>
            <a:ext cx="7772400" cy="5850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800" dirty="0"/>
              <a:t>DCM: Anti-NMDA Receptor Encephalitis </a:t>
            </a:r>
          </a:p>
        </p:txBody>
      </p:sp>
    </p:spTree>
    <p:extLst>
      <p:ext uri="{BB962C8B-B14F-4D97-AF65-F5344CB8AC3E}">
        <p14:creationId xmlns:p14="http://schemas.microsoft.com/office/powerpoint/2010/main" val="116924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129494" y="1197735"/>
            <a:ext cx="3520861" cy="4675031"/>
            <a:chOff x="953915" y="1074380"/>
            <a:chExt cx="4694481" cy="5393392"/>
          </a:xfrm>
        </p:grpSpPr>
        <p:sp>
          <p:nvSpPr>
            <p:cNvPr id="343" name="Rectangle 157">
              <a:extLst>
                <a:ext uri="{FF2B5EF4-FFF2-40B4-BE49-F238E27FC236}">
                  <a16:creationId xmlns:a16="http://schemas.microsoft.com/office/drawing/2014/main" xmlns="" id="{25A11A70-1222-47CC-B42A-524D048837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3915" y="1074380"/>
              <a:ext cx="424158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dirty="0">
                  <a:solidFill>
                    <a:srgbClr val="000000"/>
                  </a:solidFill>
                  <a:latin typeface="+mn-lt"/>
                </a:rPr>
                <a:t>Effect of anti-NMDAR Encephalitis</a:t>
              </a:r>
              <a:endParaRPr lang="en-US" altLang="en-US" dirty="0">
                <a:latin typeface="+mn-lt"/>
              </a:endParaRPr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xmlns="" id="{B257AE4A-BE5C-4FE2-A4DE-9EB58971B224}"/>
                </a:ext>
              </a:extLst>
            </p:cNvPr>
            <p:cNvSpPr/>
            <p:nvPr/>
          </p:nvSpPr>
          <p:spPr>
            <a:xfrm rot="21118116">
              <a:off x="3464282" y="5413223"/>
              <a:ext cx="678345" cy="5796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softEdge rad="533400"/>
            </a:effectLst>
            <a:scene3d>
              <a:camera prst="orthographicFront"/>
              <a:lightRig rig="threePt" dir="t"/>
            </a:scene3d>
            <a:sp3d extrusionH="38100" contourW="12700">
              <a:bevelT w="304800" h="304800"/>
              <a:bevelB prst="angle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xmlns="" id="{274C71AF-4D09-4AED-BE1F-3CBC3B0BBB4B}"/>
                </a:ext>
              </a:extLst>
            </p:cNvPr>
            <p:cNvGrpSpPr/>
            <p:nvPr/>
          </p:nvGrpSpPr>
          <p:grpSpPr>
            <a:xfrm rot="10800000">
              <a:off x="3944709" y="5813238"/>
              <a:ext cx="396843" cy="242304"/>
              <a:chOff x="6866021" y="-160422"/>
              <a:chExt cx="2197941" cy="1997241"/>
            </a:xfrm>
            <a:solidFill>
              <a:srgbClr val="00B050"/>
            </a:solidFill>
          </p:grpSpPr>
          <p:grpSp>
            <p:nvGrpSpPr>
              <p:cNvPr id="347" name="Group 346">
                <a:extLst>
                  <a:ext uri="{FF2B5EF4-FFF2-40B4-BE49-F238E27FC236}">
                    <a16:creationId xmlns:a16="http://schemas.microsoft.com/office/drawing/2014/main" xmlns="" id="{45F3E9FA-E41A-49B3-9554-282A3ADD4CD6}"/>
                  </a:ext>
                </a:extLst>
              </p:cNvPr>
              <p:cNvGrpSpPr/>
              <p:nvPr/>
            </p:nvGrpSpPr>
            <p:grpSpPr>
              <a:xfrm>
                <a:off x="6866021" y="-160422"/>
                <a:ext cx="1419726" cy="1997241"/>
                <a:chOff x="6866021" y="-160422"/>
                <a:chExt cx="1419726" cy="1997241"/>
              </a:xfrm>
              <a:grpFill/>
            </p:grpSpPr>
            <p:sp>
              <p:nvSpPr>
                <p:cNvPr id="351" name="Chord 350">
                  <a:extLst>
                    <a:ext uri="{FF2B5EF4-FFF2-40B4-BE49-F238E27FC236}">
                      <a16:creationId xmlns:a16="http://schemas.microsoft.com/office/drawing/2014/main" xmlns="" id="{BB72585F-8E01-4182-831D-2829E96B6919}"/>
                    </a:ext>
                  </a:extLst>
                </p:cNvPr>
                <p:cNvSpPr/>
                <p:nvPr/>
              </p:nvSpPr>
              <p:spPr>
                <a:xfrm rot="21221667">
                  <a:off x="6866021" y="-160422"/>
                  <a:ext cx="962527" cy="1371600"/>
                </a:xfrm>
                <a:prstGeom prst="chord">
                  <a:avLst/>
                </a:prstGeom>
                <a:grp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52" name="Chord 351">
                  <a:extLst>
                    <a:ext uri="{FF2B5EF4-FFF2-40B4-BE49-F238E27FC236}">
                      <a16:creationId xmlns:a16="http://schemas.microsoft.com/office/drawing/2014/main" xmlns="" id="{2DE8F964-C181-46F3-90D2-316A4E66FBD2}"/>
                    </a:ext>
                  </a:extLst>
                </p:cNvPr>
                <p:cNvSpPr/>
                <p:nvPr/>
              </p:nvSpPr>
              <p:spPr>
                <a:xfrm rot="21252560">
                  <a:off x="7355305" y="834188"/>
                  <a:ext cx="930442" cy="1002631"/>
                </a:xfrm>
                <a:prstGeom prst="chord">
                  <a:avLst/>
                </a:prstGeom>
                <a:grp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348" name="Group 347">
                <a:extLst>
                  <a:ext uri="{FF2B5EF4-FFF2-40B4-BE49-F238E27FC236}">
                    <a16:creationId xmlns:a16="http://schemas.microsoft.com/office/drawing/2014/main" xmlns="" id="{AF9542DB-6495-4381-A4DA-F46DC4BEA9DA}"/>
                  </a:ext>
                </a:extLst>
              </p:cNvPr>
              <p:cNvGrpSpPr/>
              <p:nvPr/>
            </p:nvGrpSpPr>
            <p:grpSpPr>
              <a:xfrm rot="18264203" flipH="1">
                <a:off x="7379417" y="-384014"/>
                <a:ext cx="1393715" cy="1975374"/>
                <a:chOff x="6874843" y="-164349"/>
                <a:chExt cx="1424804" cy="1981255"/>
              </a:xfrm>
              <a:grpFill/>
            </p:grpSpPr>
            <p:sp>
              <p:nvSpPr>
                <p:cNvPr id="349" name="Chord 348">
                  <a:extLst>
                    <a:ext uri="{FF2B5EF4-FFF2-40B4-BE49-F238E27FC236}">
                      <a16:creationId xmlns:a16="http://schemas.microsoft.com/office/drawing/2014/main" xmlns="" id="{CBAC4AB9-7766-469A-B533-355ED8480AAA}"/>
                    </a:ext>
                  </a:extLst>
                </p:cNvPr>
                <p:cNvSpPr/>
                <p:nvPr/>
              </p:nvSpPr>
              <p:spPr>
                <a:xfrm rot="21221667">
                  <a:off x="6874843" y="-164349"/>
                  <a:ext cx="1023466" cy="1539174"/>
                </a:xfrm>
                <a:prstGeom prst="chord">
                  <a:avLst/>
                </a:prstGeom>
                <a:grp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50" name="Chord 349">
                  <a:extLst>
                    <a:ext uri="{FF2B5EF4-FFF2-40B4-BE49-F238E27FC236}">
                      <a16:creationId xmlns:a16="http://schemas.microsoft.com/office/drawing/2014/main" xmlns="" id="{DCA5BDEA-301E-4A53-A8E6-D202002D2337}"/>
                    </a:ext>
                  </a:extLst>
                </p:cNvPr>
                <p:cNvSpPr/>
                <p:nvPr/>
              </p:nvSpPr>
              <p:spPr>
                <a:xfrm rot="21252560">
                  <a:off x="7369205" y="814275"/>
                  <a:ext cx="930442" cy="1002631"/>
                </a:xfrm>
                <a:prstGeom prst="chord">
                  <a:avLst/>
                </a:prstGeom>
                <a:grp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  <p:grpSp>
          <p:nvGrpSpPr>
            <p:cNvPr id="353" name="Group 352">
              <a:extLst>
                <a:ext uri="{FF2B5EF4-FFF2-40B4-BE49-F238E27FC236}">
                  <a16:creationId xmlns:a16="http://schemas.microsoft.com/office/drawing/2014/main" xmlns="" id="{AE37E075-6A29-45B7-A4A2-A5699B61A744}"/>
                </a:ext>
              </a:extLst>
            </p:cNvPr>
            <p:cNvGrpSpPr/>
            <p:nvPr/>
          </p:nvGrpSpPr>
          <p:grpSpPr>
            <a:xfrm rot="12755570">
              <a:off x="3681988" y="5890040"/>
              <a:ext cx="369508" cy="222529"/>
              <a:chOff x="6866021" y="-160422"/>
              <a:chExt cx="2197941" cy="1997241"/>
            </a:xfrm>
            <a:solidFill>
              <a:schemeClr val="tx1"/>
            </a:solidFill>
          </p:grpSpPr>
          <p:grpSp>
            <p:nvGrpSpPr>
              <p:cNvPr id="354" name="Group 353">
                <a:extLst>
                  <a:ext uri="{FF2B5EF4-FFF2-40B4-BE49-F238E27FC236}">
                    <a16:creationId xmlns:a16="http://schemas.microsoft.com/office/drawing/2014/main" xmlns="" id="{01853970-DB15-4B28-85A1-DEB63EE1943A}"/>
                  </a:ext>
                </a:extLst>
              </p:cNvPr>
              <p:cNvGrpSpPr/>
              <p:nvPr/>
            </p:nvGrpSpPr>
            <p:grpSpPr>
              <a:xfrm>
                <a:off x="6866021" y="-160422"/>
                <a:ext cx="1419726" cy="1997241"/>
                <a:chOff x="6866021" y="-160422"/>
                <a:chExt cx="1419726" cy="1997241"/>
              </a:xfrm>
              <a:grpFill/>
            </p:grpSpPr>
            <p:sp>
              <p:nvSpPr>
                <p:cNvPr id="358" name="Chord 357">
                  <a:extLst>
                    <a:ext uri="{FF2B5EF4-FFF2-40B4-BE49-F238E27FC236}">
                      <a16:creationId xmlns:a16="http://schemas.microsoft.com/office/drawing/2014/main" xmlns="" id="{CA93139B-3386-4487-AFF4-751A4078B05E}"/>
                    </a:ext>
                  </a:extLst>
                </p:cNvPr>
                <p:cNvSpPr/>
                <p:nvPr/>
              </p:nvSpPr>
              <p:spPr>
                <a:xfrm rot="21221667">
                  <a:off x="6866021" y="-160422"/>
                  <a:ext cx="962527" cy="1371600"/>
                </a:xfrm>
                <a:prstGeom prst="chord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59" name="Chord 358">
                  <a:extLst>
                    <a:ext uri="{FF2B5EF4-FFF2-40B4-BE49-F238E27FC236}">
                      <a16:creationId xmlns:a16="http://schemas.microsoft.com/office/drawing/2014/main" xmlns="" id="{B87F1252-73F5-4621-8096-627E1D83DC1C}"/>
                    </a:ext>
                  </a:extLst>
                </p:cNvPr>
                <p:cNvSpPr/>
                <p:nvPr/>
              </p:nvSpPr>
              <p:spPr>
                <a:xfrm rot="21252560">
                  <a:off x="7355305" y="834188"/>
                  <a:ext cx="930442" cy="1002631"/>
                </a:xfrm>
                <a:prstGeom prst="chord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355" name="Group 354">
                <a:extLst>
                  <a:ext uri="{FF2B5EF4-FFF2-40B4-BE49-F238E27FC236}">
                    <a16:creationId xmlns:a16="http://schemas.microsoft.com/office/drawing/2014/main" xmlns="" id="{4152E78B-561F-4646-AC7D-5E5A29C7E919}"/>
                  </a:ext>
                </a:extLst>
              </p:cNvPr>
              <p:cNvGrpSpPr/>
              <p:nvPr/>
            </p:nvGrpSpPr>
            <p:grpSpPr>
              <a:xfrm rot="18264203" flipH="1">
                <a:off x="7379417" y="-384014"/>
                <a:ext cx="1393715" cy="1975374"/>
                <a:chOff x="6874843" y="-164349"/>
                <a:chExt cx="1424804" cy="1981255"/>
              </a:xfrm>
              <a:grpFill/>
            </p:grpSpPr>
            <p:sp>
              <p:nvSpPr>
                <p:cNvPr id="356" name="Chord 355">
                  <a:extLst>
                    <a:ext uri="{FF2B5EF4-FFF2-40B4-BE49-F238E27FC236}">
                      <a16:creationId xmlns:a16="http://schemas.microsoft.com/office/drawing/2014/main" xmlns="" id="{C97D7501-604D-4DE2-B031-653C09C6E668}"/>
                    </a:ext>
                  </a:extLst>
                </p:cNvPr>
                <p:cNvSpPr/>
                <p:nvPr/>
              </p:nvSpPr>
              <p:spPr>
                <a:xfrm rot="21221667">
                  <a:off x="6874843" y="-164349"/>
                  <a:ext cx="1023466" cy="1539174"/>
                </a:xfrm>
                <a:prstGeom prst="chord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57" name="Chord 356">
                  <a:extLst>
                    <a:ext uri="{FF2B5EF4-FFF2-40B4-BE49-F238E27FC236}">
                      <a16:creationId xmlns:a16="http://schemas.microsoft.com/office/drawing/2014/main" xmlns="" id="{45F85958-365D-46CC-AED7-9E6748D6BA3C}"/>
                    </a:ext>
                  </a:extLst>
                </p:cNvPr>
                <p:cNvSpPr/>
                <p:nvPr/>
              </p:nvSpPr>
              <p:spPr>
                <a:xfrm rot="21252560">
                  <a:off x="7369205" y="814275"/>
                  <a:ext cx="930442" cy="1002631"/>
                </a:xfrm>
                <a:prstGeom prst="chord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  <p:grpSp>
          <p:nvGrpSpPr>
            <p:cNvPr id="360" name="Group 359">
              <a:extLst>
                <a:ext uri="{FF2B5EF4-FFF2-40B4-BE49-F238E27FC236}">
                  <a16:creationId xmlns:a16="http://schemas.microsoft.com/office/drawing/2014/main" xmlns="" id="{047F5879-0C28-4A12-A7F1-248BEFFDD215}"/>
                </a:ext>
              </a:extLst>
            </p:cNvPr>
            <p:cNvGrpSpPr/>
            <p:nvPr/>
          </p:nvGrpSpPr>
          <p:grpSpPr>
            <a:xfrm rot="13420910">
              <a:off x="3399875" y="5850067"/>
              <a:ext cx="320478" cy="209669"/>
              <a:chOff x="6866021" y="-160422"/>
              <a:chExt cx="2197941" cy="1997241"/>
            </a:xfrm>
            <a:solidFill>
              <a:srgbClr val="FF0000"/>
            </a:solidFill>
          </p:grpSpPr>
          <p:grpSp>
            <p:nvGrpSpPr>
              <p:cNvPr id="361" name="Group 360">
                <a:extLst>
                  <a:ext uri="{FF2B5EF4-FFF2-40B4-BE49-F238E27FC236}">
                    <a16:creationId xmlns:a16="http://schemas.microsoft.com/office/drawing/2014/main" xmlns="" id="{048E33B9-FBF2-474C-BDAF-FC774F5CF9A1}"/>
                  </a:ext>
                </a:extLst>
              </p:cNvPr>
              <p:cNvGrpSpPr/>
              <p:nvPr/>
            </p:nvGrpSpPr>
            <p:grpSpPr>
              <a:xfrm>
                <a:off x="6866021" y="-160422"/>
                <a:ext cx="1419726" cy="1997241"/>
                <a:chOff x="6866021" y="-160422"/>
                <a:chExt cx="1419726" cy="1997241"/>
              </a:xfrm>
              <a:grpFill/>
            </p:grpSpPr>
            <p:sp>
              <p:nvSpPr>
                <p:cNvPr id="365" name="Chord 364">
                  <a:extLst>
                    <a:ext uri="{FF2B5EF4-FFF2-40B4-BE49-F238E27FC236}">
                      <a16:creationId xmlns:a16="http://schemas.microsoft.com/office/drawing/2014/main" xmlns="" id="{58626B3A-715C-4EE2-8463-4C4EF492123E}"/>
                    </a:ext>
                  </a:extLst>
                </p:cNvPr>
                <p:cNvSpPr/>
                <p:nvPr/>
              </p:nvSpPr>
              <p:spPr>
                <a:xfrm rot="21221667">
                  <a:off x="6866021" y="-160422"/>
                  <a:ext cx="962527" cy="1371600"/>
                </a:xfrm>
                <a:prstGeom prst="chord">
                  <a:avLst/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66" name="Chord 365">
                  <a:extLst>
                    <a:ext uri="{FF2B5EF4-FFF2-40B4-BE49-F238E27FC236}">
                      <a16:creationId xmlns:a16="http://schemas.microsoft.com/office/drawing/2014/main" xmlns="" id="{DDED1245-D492-4BF2-8804-704A805CDBB4}"/>
                    </a:ext>
                  </a:extLst>
                </p:cNvPr>
                <p:cNvSpPr/>
                <p:nvPr/>
              </p:nvSpPr>
              <p:spPr>
                <a:xfrm rot="21252560">
                  <a:off x="7355305" y="834188"/>
                  <a:ext cx="930442" cy="1002631"/>
                </a:xfrm>
                <a:prstGeom prst="chord">
                  <a:avLst/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362" name="Group 361">
                <a:extLst>
                  <a:ext uri="{FF2B5EF4-FFF2-40B4-BE49-F238E27FC236}">
                    <a16:creationId xmlns:a16="http://schemas.microsoft.com/office/drawing/2014/main" xmlns="" id="{DEFB1841-354B-4676-80B7-14178C7BE68E}"/>
                  </a:ext>
                </a:extLst>
              </p:cNvPr>
              <p:cNvGrpSpPr/>
              <p:nvPr/>
            </p:nvGrpSpPr>
            <p:grpSpPr>
              <a:xfrm rot="18264203" flipH="1">
                <a:off x="7379417" y="-384014"/>
                <a:ext cx="1393715" cy="1975374"/>
                <a:chOff x="6874843" y="-164349"/>
                <a:chExt cx="1424804" cy="1981255"/>
              </a:xfrm>
              <a:grpFill/>
            </p:grpSpPr>
            <p:sp>
              <p:nvSpPr>
                <p:cNvPr id="363" name="Chord 362">
                  <a:extLst>
                    <a:ext uri="{FF2B5EF4-FFF2-40B4-BE49-F238E27FC236}">
                      <a16:creationId xmlns:a16="http://schemas.microsoft.com/office/drawing/2014/main" xmlns="" id="{3D1030E2-90C5-40E1-B0BC-100A71A36BA5}"/>
                    </a:ext>
                  </a:extLst>
                </p:cNvPr>
                <p:cNvSpPr/>
                <p:nvPr/>
              </p:nvSpPr>
              <p:spPr>
                <a:xfrm rot="21221667">
                  <a:off x="6874843" y="-164349"/>
                  <a:ext cx="1023466" cy="1539174"/>
                </a:xfrm>
                <a:prstGeom prst="chord">
                  <a:avLst/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64" name="Chord 363">
                  <a:extLst>
                    <a:ext uri="{FF2B5EF4-FFF2-40B4-BE49-F238E27FC236}">
                      <a16:creationId xmlns:a16="http://schemas.microsoft.com/office/drawing/2014/main" xmlns="" id="{A6FA6AB9-B3E5-4F04-AEDD-9EF9BB726753}"/>
                    </a:ext>
                  </a:extLst>
                </p:cNvPr>
                <p:cNvSpPr/>
                <p:nvPr/>
              </p:nvSpPr>
              <p:spPr>
                <a:xfrm rot="21252560">
                  <a:off x="7369205" y="814275"/>
                  <a:ext cx="930442" cy="1002631"/>
                </a:xfrm>
                <a:prstGeom prst="chord">
                  <a:avLst/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  <p:sp>
          <p:nvSpPr>
            <p:cNvPr id="367" name="TextBox 366">
              <a:extLst>
                <a:ext uri="{FF2B5EF4-FFF2-40B4-BE49-F238E27FC236}">
                  <a16:creationId xmlns:a16="http://schemas.microsoft.com/office/drawing/2014/main" xmlns="" id="{2BDB9F0E-2EFE-4D64-A003-1133E9E01C57}"/>
                </a:ext>
              </a:extLst>
            </p:cNvPr>
            <p:cNvSpPr txBox="1"/>
            <p:nvPr/>
          </p:nvSpPr>
          <p:spPr>
            <a:xfrm>
              <a:off x="3103028" y="6000327"/>
              <a:ext cx="8931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/>
                <a:t>*</a:t>
              </a:r>
            </a:p>
          </p:txBody>
        </p:sp>
        <p:sp>
          <p:nvSpPr>
            <p:cNvPr id="393" name="TextBox 392">
              <a:extLst>
                <a:ext uri="{FF2B5EF4-FFF2-40B4-BE49-F238E27FC236}">
                  <a16:creationId xmlns:a16="http://schemas.microsoft.com/office/drawing/2014/main" xmlns="" id="{9D6B3472-4366-46EF-9E2E-45F4F2F9476F}"/>
                </a:ext>
              </a:extLst>
            </p:cNvPr>
            <p:cNvSpPr txBox="1"/>
            <p:nvPr/>
          </p:nvSpPr>
          <p:spPr>
            <a:xfrm>
              <a:off x="3522148" y="6129217"/>
              <a:ext cx="81435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 err="1"/>
                <a:t>n.s</a:t>
              </a:r>
              <a:r>
                <a:rPr lang="en-GB" sz="1050" dirty="0"/>
                <a:t>.</a:t>
              </a:r>
            </a:p>
          </p:txBody>
        </p:sp>
        <p:sp>
          <p:nvSpPr>
            <p:cNvPr id="394" name="TextBox 393">
              <a:extLst>
                <a:ext uri="{FF2B5EF4-FFF2-40B4-BE49-F238E27FC236}">
                  <a16:creationId xmlns:a16="http://schemas.microsoft.com/office/drawing/2014/main" xmlns="" id="{B14B67AE-AEDB-478D-9C3D-49EA681DC027}"/>
                </a:ext>
              </a:extLst>
            </p:cNvPr>
            <p:cNvSpPr txBox="1"/>
            <p:nvPr/>
          </p:nvSpPr>
          <p:spPr>
            <a:xfrm>
              <a:off x="4050246" y="6015689"/>
              <a:ext cx="81435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 err="1"/>
                <a:t>n.s</a:t>
              </a:r>
              <a:r>
                <a:rPr lang="en-GB" sz="1050" dirty="0"/>
                <a:t>.</a:t>
              </a:r>
            </a:p>
          </p:txBody>
        </p:sp>
        <p:sp>
          <p:nvSpPr>
            <p:cNvPr id="396" name="Line 6">
              <a:extLst>
                <a:ext uri="{FF2B5EF4-FFF2-40B4-BE49-F238E27FC236}">
                  <a16:creationId xmlns:a16="http://schemas.microsoft.com/office/drawing/2014/main" xmlns="" id="{75A49CBF-0110-465E-9366-B7C7CE5DBB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6175" y="2167943"/>
              <a:ext cx="3555349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397" name="Rectangle 7">
              <a:extLst>
                <a:ext uri="{FF2B5EF4-FFF2-40B4-BE49-F238E27FC236}">
                  <a16:creationId xmlns:a16="http://schemas.microsoft.com/office/drawing/2014/main" xmlns="" id="{416A4950-BBF2-484B-A622-FEC52C6259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8995" y="2167943"/>
              <a:ext cx="71601" cy="165318"/>
            </a:xfrm>
            <a:prstGeom prst="rect">
              <a:avLst/>
            </a:prstGeom>
            <a:solidFill>
              <a:srgbClr val="3D26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398" name="Rectangle 8">
              <a:extLst>
                <a:ext uri="{FF2B5EF4-FFF2-40B4-BE49-F238E27FC236}">
                  <a16:creationId xmlns:a16="http://schemas.microsoft.com/office/drawing/2014/main" xmlns="" id="{85AF9E16-5738-4A25-8C78-6D31D8EDAD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8202" y="2167943"/>
              <a:ext cx="70426" cy="65031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399" name="Rectangle 9">
              <a:extLst>
                <a:ext uri="{FF2B5EF4-FFF2-40B4-BE49-F238E27FC236}">
                  <a16:creationId xmlns:a16="http://schemas.microsoft.com/office/drawing/2014/main" xmlns="" id="{0932E8A9-4F3F-4386-A344-8CA3D30D64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7408" y="2167943"/>
              <a:ext cx="70426" cy="38590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00" name="Rectangle 10">
              <a:extLst>
                <a:ext uri="{FF2B5EF4-FFF2-40B4-BE49-F238E27FC236}">
                  <a16:creationId xmlns:a16="http://schemas.microsoft.com/office/drawing/2014/main" xmlns="" id="{9F0DC60B-1691-4968-8319-F518D260B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5440" y="2167943"/>
              <a:ext cx="71601" cy="46557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01" name="Rectangle 11">
              <a:extLst>
                <a:ext uri="{FF2B5EF4-FFF2-40B4-BE49-F238E27FC236}">
                  <a16:creationId xmlns:a16="http://schemas.microsoft.com/office/drawing/2014/main" xmlns="" id="{2786B6AE-4677-4272-9A11-492BE69E39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4647" y="2125618"/>
              <a:ext cx="71601" cy="4232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02" name="Rectangle 12">
              <a:extLst>
                <a:ext uri="{FF2B5EF4-FFF2-40B4-BE49-F238E27FC236}">
                  <a16:creationId xmlns:a16="http://schemas.microsoft.com/office/drawing/2014/main" xmlns="" id="{1F99AFED-940A-4CA0-8DD5-0CA40C95B4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3854" y="2167943"/>
              <a:ext cx="71601" cy="52334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03" name="Rectangle 13">
              <a:extLst>
                <a:ext uri="{FF2B5EF4-FFF2-40B4-BE49-F238E27FC236}">
                  <a16:creationId xmlns:a16="http://schemas.microsoft.com/office/drawing/2014/main" xmlns="" id="{6A55452D-9BAC-4B93-BA4D-C9326BC3DF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3060" y="2167943"/>
              <a:ext cx="70426" cy="61994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04" name="Rectangle 14">
              <a:extLst>
                <a:ext uri="{FF2B5EF4-FFF2-40B4-BE49-F238E27FC236}">
                  <a16:creationId xmlns:a16="http://schemas.microsoft.com/office/drawing/2014/main" xmlns="" id="{A0D12D16-FE0E-41FA-933D-BC40B56431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1094" y="2167943"/>
              <a:ext cx="71601" cy="24598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05" name="Rectangle 15">
              <a:extLst>
                <a:ext uri="{FF2B5EF4-FFF2-40B4-BE49-F238E27FC236}">
                  <a16:creationId xmlns:a16="http://schemas.microsoft.com/office/drawing/2014/main" xmlns="" id="{B42F0C85-3AA5-48F6-8BC9-A0FF064CC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0299" y="2167943"/>
              <a:ext cx="71601" cy="92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06" name="Rectangle 16">
              <a:extLst>
                <a:ext uri="{FF2B5EF4-FFF2-40B4-BE49-F238E27FC236}">
                  <a16:creationId xmlns:a16="http://schemas.microsoft.com/office/drawing/2014/main" xmlns="" id="{DBAA5E14-70BF-42FF-9FD5-42BDB610B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9506" y="1829340"/>
              <a:ext cx="70426" cy="33860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07" name="Rectangle 17">
              <a:extLst>
                <a:ext uri="{FF2B5EF4-FFF2-40B4-BE49-F238E27FC236}">
                  <a16:creationId xmlns:a16="http://schemas.microsoft.com/office/drawing/2014/main" xmlns="" id="{AC25B40F-4FAD-4ECD-B29E-3BC15B9BB4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8712" y="2167943"/>
              <a:ext cx="70426" cy="3884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08" name="Rectangle 18">
              <a:extLst>
                <a:ext uri="{FF2B5EF4-FFF2-40B4-BE49-F238E27FC236}">
                  <a16:creationId xmlns:a16="http://schemas.microsoft.com/office/drawing/2014/main" xmlns="" id="{F5127905-689B-4571-ABC4-B014592973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6746" y="1834817"/>
              <a:ext cx="71601" cy="33312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09" name="Rectangle 19">
              <a:extLst>
                <a:ext uri="{FF2B5EF4-FFF2-40B4-BE49-F238E27FC236}">
                  <a16:creationId xmlns:a16="http://schemas.microsoft.com/office/drawing/2014/main" xmlns="" id="{C686ABF9-4E34-46CF-9C5A-3616C05BBC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5951" y="2034991"/>
              <a:ext cx="71601" cy="13295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10" name="Rectangle 20">
              <a:extLst>
                <a:ext uri="{FF2B5EF4-FFF2-40B4-BE49-F238E27FC236}">
                  <a16:creationId xmlns:a16="http://schemas.microsoft.com/office/drawing/2014/main" xmlns="" id="{149D4C0F-C1B6-42F4-8785-757B73E5D4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5159" y="1938888"/>
              <a:ext cx="70426" cy="22905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11" name="Rectangle 21">
              <a:extLst>
                <a:ext uri="{FF2B5EF4-FFF2-40B4-BE49-F238E27FC236}">
                  <a16:creationId xmlns:a16="http://schemas.microsoft.com/office/drawing/2014/main" xmlns="" id="{F734E663-04F0-45B8-8F3C-FDE419FDB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3191" y="1851747"/>
              <a:ext cx="71601" cy="31619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12" name="Rectangle 22">
              <a:extLst>
                <a:ext uri="{FF2B5EF4-FFF2-40B4-BE49-F238E27FC236}">
                  <a16:creationId xmlns:a16="http://schemas.microsoft.com/office/drawing/2014/main" xmlns="" id="{C189F5AB-9AD8-49B5-9800-33706CCE3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2398" y="2035489"/>
              <a:ext cx="71601" cy="13245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13" name="Rectangle 23">
              <a:extLst>
                <a:ext uri="{FF2B5EF4-FFF2-40B4-BE49-F238E27FC236}">
                  <a16:creationId xmlns:a16="http://schemas.microsoft.com/office/drawing/2014/main" xmlns="" id="{ADB2E317-0644-4992-BF56-AD67BD584E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1603" y="2120638"/>
              <a:ext cx="70426" cy="4730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14" name="Rectangle 24">
              <a:extLst>
                <a:ext uri="{FF2B5EF4-FFF2-40B4-BE49-F238E27FC236}">
                  <a16:creationId xmlns:a16="http://schemas.microsoft.com/office/drawing/2014/main" xmlns="" id="{701A82EE-8E9A-4FBD-A1E7-9DD202F79F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811" y="2079308"/>
              <a:ext cx="70426" cy="8863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15" name="Rectangle 25">
              <a:extLst>
                <a:ext uri="{FF2B5EF4-FFF2-40B4-BE49-F238E27FC236}">
                  <a16:creationId xmlns:a16="http://schemas.microsoft.com/office/drawing/2014/main" xmlns="" id="{4DFE2031-75CE-4BF5-8C15-670750E8C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843" y="2144042"/>
              <a:ext cx="71601" cy="239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16" name="Rectangle 26">
              <a:extLst>
                <a:ext uri="{FF2B5EF4-FFF2-40B4-BE49-F238E27FC236}">
                  <a16:creationId xmlns:a16="http://schemas.microsoft.com/office/drawing/2014/main" xmlns="" id="{44149EBB-E078-4424-A810-5A691A7EE9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8050" y="2167943"/>
              <a:ext cx="71601" cy="15037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17" name="Rectangle 27">
              <a:extLst>
                <a:ext uri="{FF2B5EF4-FFF2-40B4-BE49-F238E27FC236}">
                  <a16:creationId xmlns:a16="http://schemas.microsoft.com/office/drawing/2014/main" xmlns="" id="{72A66F9D-6B8E-4D13-95BF-52788B71DE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7256" y="2149519"/>
              <a:ext cx="71601" cy="184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18" name="Rectangle 28">
              <a:extLst>
                <a:ext uri="{FF2B5EF4-FFF2-40B4-BE49-F238E27FC236}">
                  <a16:creationId xmlns:a16="http://schemas.microsoft.com/office/drawing/2014/main" xmlns="" id="{06C25BAA-B930-4CA3-A948-0E238CDAE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6463" y="2124622"/>
              <a:ext cx="70426" cy="4332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19" name="Rectangle 29">
              <a:extLst>
                <a:ext uri="{FF2B5EF4-FFF2-40B4-BE49-F238E27FC236}">
                  <a16:creationId xmlns:a16="http://schemas.microsoft.com/office/drawing/2014/main" xmlns="" id="{69918AC5-8111-4793-9140-C2F40BFF8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496" y="2143046"/>
              <a:ext cx="71601" cy="2489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20" name="Rectangle 30">
              <a:extLst>
                <a:ext uri="{FF2B5EF4-FFF2-40B4-BE49-F238E27FC236}">
                  <a16:creationId xmlns:a16="http://schemas.microsoft.com/office/drawing/2014/main" xmlns="" id="{EF468888-6E79-4CFA-B18A-E7FA014A81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3702" y="1930921"/>
              <a:ext cx="71601" cy="23702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21" name="Rectangle 31">
              <a:extLst>
                <a:ext uri="{FF2B5EF4-FFF2-40B4-BE49-F238E27FC236}">
                  <a16:creationId xmlns:a16="http://schemas.microsoft.com/office/drawing/2014/main" xmlns="" id="{E3541990-91CC-45B8-B953-3F6D327981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2909" y="1937394"/>
              <a:ext cx="70426" cy="2305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22" name="Rectangle 32">
              <a:extLst>
                <a:ext uri="{FF2B5EF4-FFF2-40B4-BE49-F238E27FC236}">
                  <a16:creationId xmlns:a16="http://schemas.microsoft.com/office/drawing/2014/main" xmlns="" id="{7E5DB626-E94B-4438-BA3C-530E6659E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2115" y="2167943"/>
              <a:ext cx="70426" cy="428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23" name="Rectangle 33">
              <a:extLst>
                <a:ext uri="{FF2B5EF4-FFF2-40B4-BE49-F238E27FC236}">
                  <a16:creationId xmlns:a16="http://schemas.microsoft.com/office/drawing/2014/main" xmlns="" id="{AB7DCE79-5852-42C5-84E5-12301C96A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0147" y="2117153"/>
              <a:ext cx="71601" cy="5079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24" name="Rectangle 34">
              <a:extLst>
                <a:ext uri="{FF2B5EF4-FFF2-40B4-BE49-F238E27FC236}">
                  <a16:creationId xmlns:a16="http://schemas.microsoft.com/office/drawing/2014/main" xmlns="" id="{5BB109F8-2581-46F3-ADE8-E1B344BDC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9354" y="2070843"/>
              <a:ext cx="71601" cy="970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25" name="Rectangle 35">
              <a:extLst>
                <a:ext uri="{FF2B5EF4-FFF2-40B4-BE49-F238E27FC236}">
                  <a16:creationId xmlns:a16="http://schemas.microsoft.com/office/drawing/2014/main" xmlns="" id="{E7742A3A-D51E-4371-9616-8188E39B41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8560" y="2008601"/>
              <a:ext cx="70426" cy="159342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26" name="Rectangle 36">
              <a:extLst>
                <a:ext uri="{FF2B5EF4-FFF2-40B4-BE49-F238E27FC236}">
                  <a16:creationId xmlns:a16="http://schemas.microsoft.com/office/drawing/2014/main" xmlns="" id="{D37F0049-0DE6-4FD3-A91E-853273EF1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6593" y="1979719"/>
              <a:ext cx="71601" cy="18822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27" name="Rectangle 37">
              <a:extLst>
                <a:ext uri="{FF2B5EF4-FFF2-40B4-BE49-F238E27FC236}">
                  <a16:creationId xmlns:a16="http://schemas.microsoft.com/office/drawing/2014/main" xmlns="" id="{A7C067C2-9814-48C1-A602-26824D120C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801" y="2145536"/>
              <a:ext cx="71601" cy="22407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28" name="Rectangle 38">
              <a:extLst>
                <a:ext uri="{FF2B5EF4-FFF2-40B4-BE49-F238E27FC236}">
                  <a16:creationId xmlns:a16="http://schemas.microsoft.com/office/drawing/2014/main" xmlns="" id="{A0F061BB-44BD-413E-9480-1FD923A21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5006" y="2167943"/>
              <a:ext cx="71601" cy="846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29" name="Rectangle 39">
              <a:extLst>
                <a:ext uri="{FF2B5EF4-FFF2-40B4-BE49-F238E27FC236}">
                  <a16:creationId xmlns:a16="http://schemas.microsoft.com/office/drawing/2014/main" xmlns="" id="{A2C08861-8855-4F0B-AB4A-E9C58D79B3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4213" y="2142547"/>
              <a:ext cx="70426" cy="2539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30" name="Rectangle 40">
              <a:extLst>
                <a:ext uri="{FF2B5EF4-FFF2-40B4-BE49-F238E27FC236}">
                  <a16:creationId xmlns:a16="http://schemas.microsoft.com/office/drawing/2014/main" xmlns="" id="{C9ADC3C4-993C-40AD-8BEA-542857E6B7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2246" y="2101716"/>
              <a:ext cx="71601" cy="66227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31" name="Rectangle 41">
              <a:extLst>
                <a:ext uri="{FF2B5EF4-FFF2-40B4-BE49-F238E27FC236}">
                  <a16:creationId xmlns:a16="http://schemas.microsoft.com/office/drawing/2014/main" xmlns="" id="{C6CE3323-81A6-471C-A85F-9730B38FF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1453" y="2167943"/>
              <a:ext cx="71601" cy="179758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32" name="Rectangle 42">
              <a:extLst>
                <a:ext uri="{FF2B5EF4-FFF2-40B4-BE49-F238E27FC236}">
                  <a16:creationId xmlns:a16="http://schemas.microsoft.com/office/drawing/2014/main" xmlns="" id="{1DF3EE43-A014-4F4B-911E-C14AE144E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8995" y="2167943"/>
              <a:ext cx="71601" cy="165318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33" name="Rectangle 43">
              <a:extLst>
                <a:ext uri="{FF2B5EF4-FFF2-40B4-BE49-F238E27FC236}">
                  <a16:creationId xmlns:a16="http://schemas.microsoft.com/office/drawing/2014/main" xmlns="" id="{DF0AE703-FF2D-4BC3-9EC0-C5329D43D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8202" y="2167943"/>
              <a:ext cx="70426" cy="650317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34" name="Rectangle 44">
              <a:extLst>
                <a:ext uri="{FF2B5EF4-FFF2-40B4-BE49-F238E27FC236}">
                  <a16:creationId xmlns:a16="http://schemas.microsoft.com/office/drawing/2014/main" xmlns="" id="{C3DCAF54-7D44-44B9-9382-3D65FE85E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7408" y="2167943"/>
              <a:ext cx="70426" cy="385907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35" name="Rectangle 45">
              <a:extLst>
                <a:ext uri="{FF2B5EF4-FFF2-40B4-BE49-F238E27FC236}">
                  <a16:creationId xmlns:a16="http://schemas.microsoft.com/office/drawing/2014/main" xmlns="" id="{32373D41-20DD-43E1-A9AF-9B9F1FBAA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5440" y="2167943"/>
              <a:ext cx="71601" cy="465579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36" name="Rectangle 46">
              <a:extLst>
                <a:ext uri="{FF2B5EF4-FFF2-40B4-BE49-F238E27FC236}">
                  <a16:creationId xmlns:a16="http://schemas.microsoft.com/office/drawing/2014/main" xmlns="" id="{28F35CCF-474F-485D-9809-E7D8AD6B1D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4647" y="2125618"/>
              <a:ext cx="71601" cy="42325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37" name="Rectangle 47">
              <a:extLst>
                <a:ext uri="{FF2B5EF4-FFF2-40B4-BE49-F238E27FC236}">
                  <a16:creationId xmlns:a16="http://schemas.microsoft.com/office/drawing/2014/main" xmlns="" id="{3AF8616E-93D2-49CF-BD74-8C01CDB105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3854" y="2167943"/>
              <a:ext cx="71601" cy="523340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38" name="Rectangle 48">
              <a:extLst>
                <a:ext uri="{FF2B5EF4-FFF2-40B4-BE49-F238E27FC236}">
                  <a16:creationId xmlns:a16="http://schemas.microsoft.com/office/drawing/2014/main" xmlns="" id="{71443027-4975-4385-89A9-0096D03843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3060" y="2167943"/>
              <a:ext cx="70426" cy="619942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39" name="Rectangle 49">
              <a:extLst>
                <a:ext uri="{FF2B5EF4-FFF2-40B4-BE49-F238E27FC236}">
                  <a16:creationId xmlns:a16="http://schemas.microsoft.com/office/drawing/2014/main" xmlns="" id="{A1FF3E5A-9FF4-4B51-966C-1D211769D3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1094" y="2167943"/>
              <a:ext cx="71601" cy="245985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40" name="Rectangle 50">
              <a:extLst>
                <a:ext uri="{FF2B5EF4-FFF2-40B4-BE49-F238E27FC236}">
                  <a16:creationId xmlns:a16="http://schemas.microsoft.com/office/drawing/2014/main" xmlns="" id="{C446EC10-87C2-4658-92D5-89CBCD852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0299" y="2167943"/>
              <a:ext cx="71601" cy="92120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41" name="Rectangle 51">
              <a:extLst>
                <a:ext uri="{FF2B5EF4-FFF2-40B4-BE49-F238E27FC236}">
                  <a16:creationId xmlns:a16="http://schemas.microsoft.com/office/drawing/2014/main" xmlns="" id="{AB1F4A1E-80EE-47B1-8FF4-2A420E4B77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9506" y="1829340"/>
              <a:ext cx="70426" cy="338603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42" name="Rectangle 52">
              <a:extLst>
                <a:ext uri="{FF2B5EF4-FFF2-40B4-BE49-F238E27FC236}">
                  <a16:creationId xmlns:a16="http://schemas.microsoft.com/office/drawing/2014/main" xmlns="" id="{039A18DD-CC5F-4489-AABB-30B4155F6F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8712" y="2167943"/>
              <a:ext cx="70426" cy="38840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43" name="Rectangle 53">
              <a:extLst>
                <a:ext uri="{FF2B5EF4-FFF2-40B4-BE49-F238E27FC236}">
                  <a16:creationId xmlns:a16="http://schemas.microsoft.com/office/drawing/2014/main" xmlns="" id="{3E7AA09E-E3EB-4024-B3FB-223A391590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6746" y="1834817"/>
              <a:ext cx="71601" cy="333126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44" name="Rectangle 54">
              <a:extLst>
                <a:ext uri="{FF2B5EF4-FFF2-40B4-BE49-F238E27FC236}">
                  <a16:creationId xmlns:a16="http://schemas.microsoft.com/office/drawing/2014/main" xmlns="" id="{8E9FE9E7-F02C-4D53-870B-FD50DD245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5951" y="2034991"/>
              <a:ext cx="71601" cy="132951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45" name="Rectangle 55">
              <a:extLst>
                <a:ext uri="{FF2B5EF4-FFF2-40B4-BE49-F238E27FC236}">
                  <a16:creationId xmlns:a16="http://schemas.microsoft.com/office/drawing/2014/main" xmlns="" id="{C477FA63-BDF1-4ACD-AFCA-7BB1441327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5159" y="1938888"/>
              <a:ext cx="70426" cy="229055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46" name="Rectangle 56">
              <a:extLst>
                <a:ext uri="{FF2B5EF4-FFF2-40B4-BE49-F238E27FC236}">
                  <a16:creationId xmlns:a16="http://schemas.microsoft.com/office/drawing/2014/main" xmlns="" id="{2078454F-C266-417F-A42E-656EEE7648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3191" y="1851747"/>
              <a:ext cx="71601" cy="316195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47" name="Rectangle 57">
              <a:extLst>
                <a:ext uri="{FF2B5EF4-FFF2-40B4-BE49-F238E27FC236}">
                  <a16:creationId xmlns:a16="http://schemas.microsoft.com/office/drawing/2014/main" xmlns="" id="{C7EC4DD9-E175-4757-A8DF-5F2A0FFFEA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2398" y="2035489"/>
              <a:ext cx="71601" cy="132454"/>
            </a:xfrm>
            <a:prstGeom prst="rect">
              <a:avLst/>
            </a:prstGeom>
            <a:solidFill>
              <a:schemeClr val="tx1"/>
            </a:solidFill>
            <a:ln w="793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48" name="Rectangle 58">
              <a:extLst>
                <a:ext uri="{FF2B5EF4-FFF2-40B4-BE49-F238E27FC236}">
                  <a16:creationId xmlns:a16="http://schemas.microsoft.com/office/drawing/2014/main" xmlns="" id="{C686C242-78D6-4DE0-AA45-16A2266EA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1603" y="2120638"/>
              <a:ext cx="70426" cy="47304"/>
            </a:xfrm>
            <a:prstGeom prst="rect">
              <a:avLst/>
            </a:prstGeom>
            <a:solidFill>
              <a:schemeClr val="tx1"/>
            </a:solidFill>
            <a:ln w="793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49" name="Rectangle 59">
              <a:extLst>
                <a:ext uri="{FF2B5EF4-FFF2-40B4-BE49-F238E27FC236}">
                  <a16:creationId xmlns:a16="http://schemas.microsoft.com/office/drawing/2014/main" xmlns="" id="{5C1B4306-2EBD-4454-8A91-B9A3FBAB1B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811" y="2079308"/>
              <a:ext cx="70426" cy="88634"/>
            </a:xfrm>
            <a:prstGeom prst="rect">
              <a:avLst/>
            </a:prstGeom>
            <a:solidFill>
              <a:schemeClr val="tx1"/>
            </a:solidFill>
            <a:ln w="793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50" name="Rectangle 60">
              <a:extLst>
                <a:ext uri="{FF2B5EF4-FFF2-40B4-BE49-F238E27FC236}">
                  <a16:creationId xmlns:a16="http://schemas.microsoft.com/office/drawing/2014/main" xmlns="" id="{10A7E271-81D9-4C77-B9A0-937587827C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843" y="2144042"/>
              <a:ext cx="71601" cy="23901"/>
            </a:xfrm>
            <a:prstGeom prst="rect">
              <a:avLst/>
            </a:prstGeom>
            <a:solidFill>
              <a:schemeClr val="tx1"/>
            </a:solidFill>
            <a:ln w="793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51" name="Rectangle 61">
              <a:extLst>
                <a:ext uri="{FF2B5EF4-FFF2-40B4-BE49-F238E27FC236}">
                  <a16:creationId xmlns:a16="http://schemas.microsoft.com/office/drawing/2014/main" xmlns="" id="{48BFB054-4568-4E9D-9591-25CD7166BE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8050" y="2167943"/>
              <a:ext cx="71601" cy="150379"/>
            </a:xfrm>
            <a:prstGeom prst="rect">
              <a:avLst/>
            </a:prstGeom>
            <a:solidFill>
              <a:schemeClr val="tx1"/>
            </a:solidFill>
            <a:ln w="793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52" name="Rectangle 62">
              <a:extLst>
                <a:ext uri="{FF2B5EF4-FFF2-40B4-BE49-F238E27FC236}">
                  <a16:creationId xmlns:a16="http://schemas.microsoft.com/office/drawing/2014/main" xmlns="" id="{A24CFB61-E105-4548-A125-60375EEA55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7256" y="2149519"/>
              <a:ext cx="71601" cy="18424"/>
            </a:xfrm>
            <a:prstGeom prst="rect">
              <a:avLst/>
            </a:prstGeom>
            <a:solidFill>
              <a:schemeClr val="tx1"/>
            </a:solidFill>
            <a:ln w="793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53" name="Rectangle 63">
              <a:extLst>
                <a:ext uri="{FF2B5EF4-FFF2-40B4-BE49-F238E27FC236}">
                  <a16:creationId xmlns:a16="http://schemas.microsoft.com/office/drawing/2014/main" xmlns="" id="{D30C85C2-1363-452E-AE7C-2AABDFE94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6463" y="2124622"/>
              <a:ext cx="70426" cy="43321"/>
            </a:xfrm>
            <a:prstGeom prst="rect">
              <a:avLst/>
            </a:prstGeom>
            <a:solidFill>
              <a:schemeClr val="tx1"/>
            </a:solidFill>
            <a:ln w="793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54" name="Rectangle 64">
              <a:extLst>
                <a:ext uri="{FF2B5EF4-FFF2-40B4-BE49-F238E27FC236}">
                  <a16:creationId xmlns:a16="http://schemas.microsoft.com/office/drawing/2014/main" xmlns="" id="{1DE4EDF1-922C-4365-ADD3-A106419CBB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496" y="2143046"/>
              <a:ext cx="71601" cy="24897"/>
            </a:xfrm>
            <a:prstGeom prst="rect">
              <a:avLst/>
            </a:prstGeom>
            <a:solidFill>
              <a:schemeClr val="tx1"/>
            </a:solidFill>
            <a:ln w="793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55" name="Rectangle 65">
              <a:extLst>
                <a:ext uri="{FF2B5EF4-FFF2-40B4-BE49-F238E27FC236}">
                  <a16:creationId xmlns:a16="http://schemas.microsoft.com/office/drawing/2014/main" xmlns="" id="{A29A1496-362F-4BD3-B004-B0C7565CBC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3702" y="1930921"/>
              <a:ext cx="71601" cy="237023"/>
            </a:xfrm>
            <a:prstGeom prst="rect">
              <a:avLst/>
            </a:prstGeom>
            <a:solidFill>
              <a:schemeClr val="tx1"/>
            </a:solidFill>
            <a:ln w="793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56" name="Rectangle 66">
              <a:extLst>
                <a:ext uri="{FF2B5EF4-FFF2-40B4-BE49-F238E27FC236}">
                  <a16:creationId xmlns:a16="http://schemas.microsoft.com/office/drawing/2014/main" xmlns="" id="{5BDE1A0F-04CB-4DB8-B7B0-6F684679E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2909" y="1937394"/>
              <a:ext cx="70426" cy="230548"/>
            </a:xfrm>
            <a:prstGeom prst="rect">
              <a:avLst/>
            </a:prstGeom>
            <a:solidFill>
              <a:schemeClr val="tx1"/>
            </a:solidFill>
            <a:ln w="793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57" name="Rectangle 67">
              <a:extLst>
                <a:ext uri="{FF2B5EF4-FFF2-40B4-BE49-F238E27FC236}">
                  <a16:creationId xmlns:a16="http://schemas.microsoft.com/office/drawing/2014/main" xmlns="" id="{255336BE-3B6F-42DF-ADD0-E78BA0CD5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2115" y="2167943"/>
              <a:ext cx="70426" cy="42824"/>
            </a:xfrm>
            <a:prstGeom prst="rect">
              <a:avLst/>
            </a:prstGeom>
            <a:solidFill>
              <a:schemeClr val="tx1"/>
            </a:solidFill>
            <a:ln w="793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58" name="Rectangle 68">
              <a:extLst>
                <a:ext uri="{FF2B5EF4-FFF2-40B4-BE49-F238E27FC236}">
                  <a16:creationId xmlns:a16="http://schemas.microsoft.com/office/drawing/2014/main" xmlns="" id="{899CA96E-E1B4-4A4E-9B67-631D57F547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0147" y="2117153"/>
              <a:ext cx="71601" cy="50790"/>
            </a:xfrm>
            <a:prstGeom prst="rect">
              <a:avLst/>
            </a:prstGeom>
            <a:solidFill>
              <a:schemeClr val="tx1"/>
            </a:solidFill>
            <a:ln w="793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59" name="Rectangle 69">
              <a:extLst>
                <a:ext uri="{FF2B5EF4-FFF2-40B4-BE49-F238E27FC236}">
                  <a16:creationId xmlns:a16="http://schemas.microsoft.com/office/drawing/2014/main" xmlns="" id="{55B4418B-22EB-4053-8524-00D7FAB3CC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9354" y="2070843"/>
              <a:ext cx="71601" cy="97099"/>
            </a:xfrm>
            <a:prstGeom prst="rect">
              <a:avLst/>
            </a:prstGeom>
            <a:solidFill>
              <a:schemeClr val="tx1"/>
            </a:solidFill>
            <a:ln w="793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60" name="Rectangle 70">
              <a:extLst>
                <a:ext uri="{FF2B5EF4-FFF2-40B4-BE49-F238E27FC236}">
                  <a16:creationId xmlns:a16="http://schemas.microsoft.com/office/drawing/2014/main" xmlns="" id="{6BD8A4C9-33FE-4015-9104-C35E62A8DC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8560" y="2008601"/>
              <a:ext cx="70426" cy="159342"/>
            </a:xfrm>
            <a:prstGeom prst="rect">
              <a:avLst/>
            </a:prstGeom>
            <a:solidFill>
              <a:srgbClr val="00B050"/>
            </a:solidFill>
            <a:ln w="7938" cap="flat">
              <a:solidFill>
                <a:srgbClr val="00B05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61" name="Rectangle 71">
              <a:extLst>
                <a:ext uri="{FF2B5EF4-FFF2-40B4-BE49-F238E27FC236}">
                  <a16:creationId xmlns:a16="http://schemas.microsoft.com/office/drawing/2014/main" xmlns="" id="{FA07A6AC-6EDC-4B3B-992F-1B13906C5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6593" y="1979719"/>
              <a:ext cx="71601" cy="188224"/>
            </a:xfrm>
            <a:prstGeom prst="rect">
              <a:avLst/>
            </a:prstGeom>
            <a:solidFill>
              <a:srgbClr val="00B050"/>
            </a:solidFill>
            <a:ln w="7938" cap="flat">
              <a:solidFill>
                <a:srgbClr val="00B05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62" name="Rectangle 72">
              <a:extLst>
                <a:ext uri="{FF2B5EF4-FFF2-40B4-BE49-F238E27FC236}">
                  <a16:creationId xmlns:a16="http://schemas.microsoft.com/office/drawing/2014/main" xmlns="" id="{C7C743E8-3C86-4A3D-9B2A-CB7EEFB45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801" y="2145536"/>
              <a:ext cx="71601" cy="22407"/>
            </a:xfrm>
            <a:prstGeom prst="rect">
              <a:avLst/>
            </a:prstGeom>
            <a:solidFill>
              <a:srgbClr val="00B050"/>
            </a:solidFill>
            <a:ln w="7938" cap="flat">
              <a:solidFill>
                <a:srgbClr val="00B05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63" name="Rectangle 73">
              <a:extLst>
                <a:ext uri="{FF2B5EF4-FFF2-40B4-BE49-F238E27FC236}">
                  <a16:creationId xmlns:a16="http://schemas.microsoft.com/office/drawing/2014/main" xmlns="" id="{335CB10E-121A-475F-81FB-0CAC38BE2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5006" y="2167943"/>
              <a:ext cx="71601" cy="8465"/>
            </a:xfrm>
            <a:prstGeom prst="rect">
              <a:avLst/>
            </a:prstGeom>
            <a:solidFill>
              <a:srgbClr val="00B050"/>
            </a:solidFill>
            <a:ln w="7938" cap="flat">
              <a:solidFill>
                <a:srgbClr val="00B05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64" name="Rectangle 74">
              <a:extLst>
                <a:ext uri="{FF2B5EF4-FFF2-40B4-BE49-F238E27FC236}">
                  <a16:creationId xmlns:a16="http://schemas.microsoft.com/office/drawing/2014/main" xmlns="" id="{78932547-B7E6-4F51-8980-7E8FE890F2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4213" y="2142547"/>
              <a:ext cx="70426" cy="25395"/>
            </a:xfrm>
            <a:prstGeom prst="rect">
              <a:avLst/>
            </a:prstGeom>
            <a:solidFill>
              <a:srgbClr val="00B050"/>
            </a:solidFill>
            <a:ln w="7938" cap="flat">
              <a:solidFill>
                <a:srgbClr val="00B05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65" name="Rectangle 75">
              <a:extLst>
                <a:ext uri="{FF2B5EF4-FFF2-40B4-BE49-F238E27FC236}">
                  <a16:creationId xmlns:a16="http://schemas.microsoft.com/office/drawing/2014/main" xmlns="" id="{B20B5874-F34C-432A-AA83-83D422E4D0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2246" y="2101716"/>
              <a:ext cx="71601" cy="66227"/>
            </a:xfrm>
            <a:prstGeom prst="rect">
              <a:avLst/>
            </a:prstGeom>
            <a:solidFill>
              <a:srgbClr val="00B050"/>
            </a:solidFill>
            <a:ln w="7938" cap="flat">
              <a:solidFill>
                <a:srgbClr val="00B05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66" name="Rectangle 76">
              <a:extLst>
                <a:ext uri="{FF2B5EF4-FFF2-40B4-BE49-F238E27FC236}">
                  <a16:creationId xmlns:a16="http://schemas.microsoft.com/office/drawing/2014/main" xmlns="" id="{4D207E87-12FA-4886-BE3D-A8BF05323D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1453" y="2167943"/>
              <a:ext cx="71601" cy="179758"/>
            </a:xfrm>
            <a:prstGeom prst="rect">
              <a:avLst/>
            </a:prstGeom>
            <a:solidFill>
              <a:srgbClr val="00B050"/>
            </a:solidFill>
            <a:ln w="7938" cap="flat">
              <a:solidFill>
                <a:srgbClr val="00B05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67" name="Line 77">
              <a:extLst>
                <a:ext uri="{FF2B5EF4-FFF2-40B4-BE49-F238E27FC236}">
                  <a16:creationId xmlns:a16="http://schemas.microsoft.com/office/drawing/2014/main" xmlns="" id="{1F92181A-25B2-427D-9A78-1EBC055737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6175" y="3006483"/>
              <a:ext cx="3555349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68" name="Line 79">
              <a:extLst>
                <a:ext uri="{FF2B5EF4-FFF2-40B4-BE49-F238E27FC236}">
                  <a16:creationId xmlns:a16="http://schemas.microsoft.com/office/drawing/2014/main" xmlns="" id="{D883A006-1498-411E-B783-E7CC99BED8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36175" y="2991047"/>
              <a:ext cx="0" cy="15437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69" name="Line 80">
              <a:extLst>
                <a:ext uri="{FF2B5EF4-FFF2-40B4-BE49-F238E27FC236}">
                  <a16:creationId xmlns:a16="http://schemas.microsoft.com/office/drawing/2014/main" xmlns="" id="{8220B848-80E2-4A98-B622-C117EA9942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9861" y="2991047"/>
              <a:ext cx="0" cy="15437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70" name="Line 81">
              <a:extLst>
                <a:ext uri="{FF2B5EF4-FFF2-40B4-BE49-F238E27FC236}">
                  <a16:creationId xmlns:a16="http://schemas.microsoft.com/office/drawing/2014/main" xmlns="" id="{9EEFA08C-FDB5-4E27-BECF-049694F253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24719" y="2991047"/>
              <a:ext cx="0" cy="15437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71" name="Line 82">
              <a:extLst>
                <a:ext uri="{FF2B5EF4-FFF2-40B4-BE49-F238E27FC236}">
                  <a16:creationId xmlns:a16="http://schemas.microsoft.com/office/drawing/2014/main" xmlns="" id="{75CEC3A5-BF64-4378-8BE6-2C094B4B24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69578" y="2991047"/>
              <a:ext cx="0" cy="15437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72" name="Line 83">
              <a:extLst>
                <a:ext uri="{FF2B5EF4-FFF2-40B4-BE49-F238E27FC236}">
                  <a16:creationId xmlns:a16="http://schemas.microsoft.com/office/drawing/2014/main" xmlns="" id="{3138A3E0-C301-4A1D-A2F7-27742A5824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13262" y="2991047"/>
              <a:ext cx="0" cy="15437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73" name="Line 84">
              <a:extLst>
                <a:ext uri="{FF2B5EF4-FFF2-40B4-BE49-F238E27FC236}">
                  <a16:creationId xmlns:a16="http://schemas.microsoft.com/office/drawing/2014/main" xmlns="" id="{5E709C67-82F7-4D89-A641-A1B3FE5443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58121" y="2991047"/>
              <a:ext cx="0" cy="15437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74" name="Line 85">
              <a:extLst>
                <a:ext uri="{FF2B5EF4-FFF2-40B4-BE49-F238E27FC236}">
                  <a16:creationId xmlns:a16="http://schemas.microsoft.com/office/drawing/2014/main" xmlns="" id="{8E6653AA-3ABC-418F-BBA5-F3E74FE7D8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02981" y="2991047"/>
              <a:ext cx="0" cy="15437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75" name="Line 86">
              <a:extLst>
                <a:ext uri="{FF2B5EF4-FFF2-40B4-BE49-F238E27FC236}">
                  <a16:creationId xmlns:a16="http://schemas.microsoft.com/office/drawing/2014/main" xmlns="" id="{4CD0C7B0-5EFE-43A4-8BA0-2642F824AD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46665" y="2991047"/>
              <a:ext cx="0" cy="15437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76" name="Line 88">
              <a:extLst>
                <a:ext uri="{FF2B5EF4-FFF2-40B4-BE49-F238E27FC236}">
                  <a16:creationId xmlns:a16="http://schemas.microsoft.com/office/drawing/2014/main" xmlns="" id="{2B50B085-C98D-4E3D-BDA7-BD2DB97205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6175" y="1748175"/>
              <a:ext cx="0" cy="16432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77" name="Rectangle 97">
              <a:extLst>
                <a:ext uri="{FF2B5EF4-FFF2-40B4-BE49-F238E27FC236}">
                  <a16:creationId xmlns:a16="http://schemas.microsoft.com/office/drawing/2014/main" xmlns="" id="{2CB8A8B2-C418-4B38-8537-567E2BC3F4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3310" y="3051757"/>
              <a:ext cx="6412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0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478" name="Rectangle 98">
              <a:extLst>
                <a:ext uri="{FF2B5EF4-FFF2-40B4-BE49-F238E27FC236}">
                  <a16:creationId xmlns:a16="http://schemas.microsoft.com/office/drawing/2014/main" xmlns="" id="{2B9D42D7-305C-4CFF-B32B-8C39EB5EE3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5822" y="3051757"/>
              <a:ext cx="6412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5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479" name="Rectangle 99">
              <a:extLst>
                <a:ext uri="{FF2B5EF4-FFF2-40B4-BE49-F238E27FC236}">
                  <a16:creationId xmlns:a16="http://schemas.microsoft.com/office/drawing/2014/main" xmlns="" id="{D8CF654D-77C0-4B70-88B1-E4F5342F1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1899" y="3051757"/>
              <a:ext cx="12824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10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480" name="Rectangle 100">
              <a:extLst>
                <a:ext uri="{FF2B5EF4-FFF2-40B4-BE49-F238E27FC236}">
                  <a16:creationId xmlns:a16="http://schemas.microsoft.com/office/drawing/2014/main" xmlns="" id="{2A5DDA19-4998-4835-8FDB-4F87CF1ED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3236" y="3051757"/>
              <a:ext cx="12824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15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481" name="Rectangle 101">
              <a:extLst>
                <a:ext uri="{FF2B5EF4-FFF2-40B4-BE49-F238E27FC236}">
                  <a16:creationId xmlns:a16="http://schemas.microsoft.com/office/drawing/2014/main" xmlns="" id="{3E4FCA4B-821A-46D6-8C12-653AE20B6D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5748" y="3051757"/>
              <a:ext cx="12824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20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482" name="Rectangle 102">
              <a:extLst>
                <a:ext uri="{FF2B5EF4-FFF2-40B4-BE49-F238E27FC236}">
                  <a16:creationId xmlns:a16="http://schemas.microsoft.com/office/drawing/2014/main" xmlns="" id="{02EC25E1-7545-4FF3-AD37-B4DBD2C87B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8259" y="3051757"/>
              <a:ext cx="12824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25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483" name="Rectangle 103">
              <a:extLst>
                <a:ext uri="{FF2B5EF4-FFF2-40B4-BE49-F238E27FC236}">
                  <a16:creationId xmlns:a16="http://schemas.microsoft.com/office/drawing/2014/main" xmlns="" id="{2FC01313-81C5-43D3-ADED-57DFED2CE6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8986" y="3051757"/>
              <a:ext cx="12824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30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484" name="Rectangle 104">
              <a:extLst>
                <a:ext uri="{FF2B5EF4-FFF2-40B4-BE49-F238E27FC236}">
                  <a16:creationId xmlns:a16="http://schemas.microsoft.com/office/drawing/2014/main" xmlns="" id="{5BAF8F96-9193-43B7-B949-B48928E178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1497" y="3051757"/>
              <a:ext cx="12824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35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485" name="Line 106">
              <a:extLst>
                <a:ext uri="{FF2B5EF4-FFF2-40B4-BE49-F238E27FC236}">
                  <a16:creationId xmlns:a16="http://schemas.microsoft.com/office/drawing/2014/main" xmlns="" id="{EB7F567E-28AE-4217-B23A-5CA4FC73EE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36175" y="1748175"/>
              <a:ext cx="0" cy="1258308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86" name="Line 108">
              <a:extLst>
                <a:ext uri="{FF2B5EF4-FFF2-40B4-BE49-F238E27FC236}">
                  <a16:creationId xmlns:a16="http://schemas.microsoft.com/office/drawing/2014/main" xmlns="" id="{B6EC30D9-C638-4DF5-BE17-37926D8476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6175" y="3006483"/>
              <a:ext cx="35214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87" name="Line 109">
              <a:extLst>
                <a:ext uri="{FF2B5EF4-FFF2-40B4-BE49-F238E27FC236}">
                  <a16:creationId xmlns:a16="http://schemas.microsoft.com/office/drawing/2014/main" xmlns="" id="{CABC3092-0267-4E5D-9421-0DCB67D355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6175" y="2797346"/>
              <a:ext cx="35214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88" name="Line 110">
              <a:extLst>
                <a:ext uri="{FF2B5EF4-FFF2-40B4-BE49-F238E27FC236}">
                  <a16:creationId xmlns:a16="http://schemas.microsoft.com/office/drawing/2014/main" xmlns="" id="{DDCDDE32-D3E7-47DC-911D-278A4DDF72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6175" y="2587213"/>
              <a:ext cx="35214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89" name="Line 111">
              <a:extLst>
                <a:ext uri="{FF2B5EF4-FFF2-40B4-BE49-F238E27FC236}">
                  <a16:creationId xmlns:a16="http://schemas.microsoft.com/office/drawing/2014/main" xmlns="" id="{1CA59EC2-95C0-48A5-BF63-504930A73A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6175" y="2377578"/>
              <a:ext cx="35214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90" name="Line 112">
              <a:extLst>
                <a:ext uri="{FF2B5EF4-FFF2-40B4-BE49-F238E27FC236}">
                  <a16:creationId xmlns:a16="http://schemas.microsoft.com/office/drawing/2014/main" xmlns="" id="{992277AF-24ED-4FDD-A237-3AA926D082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6175" y="2167943"/>
              <a:ext cx="35214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91" name="Line 113">
              <a:extLst>
                <a:ext uri="{FF2B5EF4-FFF2-40B4-BE49-F238E27FC236}">
                  <a16:creationId xmlns:a16="http://schemas.microsoft.com/office/drawing/2014/main" xmlns="" id="{6D833F47-A121-42E6-A4EA-2D6FD1799F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6175" y="1958308"/>
              <a:ext cx="35214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92" name="Line 114">
              <a:extLst>
                <a:ext uri="{FF2B5EF4-FFF2-40B4-BE49-F238E27FC236}">
                  <a16:creationId xmlns:a16="http://schemas.microsoft.com/office/drawing/2014/main" xmlns="" id="{01EFE65B-106E-438D-A645-F98DB32528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6175" y="1748175"/>
              <a:ext cx="35214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493" name="Rectangle 122">
              <a:extLst>
                <a:ext uri="{FF2B5EF4-FFF2-40B4-BE49-F238E27FC236}">
                  <a16:creationId xmlns:a16="http://schemas.microsoft.com/office/drawing/2014/main" xmlns="" id="{D572B9C0-69B7-411F-8EA6-3F639EE937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2761" y="2981087"/>
              <a:ext cx="19877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 dirty="0">
                  <a:solidFill>
                    <a:srgbClr val="262626"/>
                  </a:solidFill>
                  <a:latin typeface="+mn-lt"/>
                </a:rPr>
                <a:t>-0.8</a:t>
              </a:r>
              <a:endParaRPr lang="en-US" altLang="en-US" sz="750" dirty="0">
                <a:latin typeface="+mn-lt"/>
              </a:endParaRPr>
            </a:p>
          </p:txBody>
        </p:sp>
        <p:sp>
          <p:nvSpPr>
            <p:cNvPr id="494" name="Rectangle 123">
              <a:extLst>
                <a:ext uri="{FF2B5EF4-FFF2-40B4-BE49-F238E27FC236}">
                  <a16:creationId xmlns:a16="http://schemas.microsoft.com/office/drawing/2014/main" xmlns="" id="{E774E330-E2DA-404B-9E27-A7E684945A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2761" y="2771951"/>
              <a:ext cx="19877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 dirty="0">
                  <a:solidFill>
                    <a:srgbClr val="262626"/>
                  </a:solidFill>
                  <a:latin typeface="+mn-lt"/>
                </a:rPr>
                <a:t>-0.6</a:t>
              </a:r>
              <a:endParaRPr lang="en-US" altLang="en-US" sz="750" dirty="0">
                <a:latin typeface="+mn-lt"/>
              </a:endParaRPr>
            </a:p>
          </p:txBody>
        </p:sp>
        <p:sp>
          <p:nvSpPr>
            <p:cNvPr id="495" name="Rectangle 124">
              <a:extLst>
                <a:ext uri="{FF2B5EF4-FFF2-40B4-BE49-F238E27FC236}">
                  <a16:creationId xmlns:a16="http://schemas.microsoft.com/office/drawing/2014/main" xmlns="" id="{3FF1D74E-04B1-4E0C-9B91-4C3153E95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2761" y="2562813"/>
              <a:ext cx="19877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 dirty="0">
                  <a:solidFill>
                    <a:srgbClr val="262626"/>
                  </a:solidFill>
                  <a:latin typeface="+mn-lt"/>
                </a:rPr>
                <a:t>-0.4</a:t>
              </a:r>
              <a:endParaRPr lang="en-US" altLang="en-US" sz="750" dirty="0">
                <a:latin typeface="+mn-lt"/>
              </a:endParaRPr>
            </a:p>
          </p:txBody>
        </p:sp>
        <p:sp>
          <p:nvSpPr>
            <p:cNvPr id="496" name="Rectangle 125">
              <a:extLst>
                <a:ext uri="{FF2B5EF4-FFF2-40B4-BE49-F238E27FC236}">
                  <a16:creationId xmlns:a16="http://schemas.microsoft.com/office/drawing/2014/main" xmlns="" id="{648D6EB2-1E2F-4406-A979-2E4D9F78D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2761" y="2353677"/>
              <a:ext cx="19877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 dirty="0">
                  <a:solidFill>
                    <a:srgbClr val="262626"/>
                  </a:solidFill>
                  <a:latin typeface="+mn-lt"/>
                </a:rPr>
                <a:t>-0.2</a:t>
              </a:r>
              <a:endParaRPr lang="en-US" altLang="en-US" sz="750" dirty="0">
                <a:latin typeface="+mn-lt"/>
              </a:endParaRPr>
            </a:p>
          </p:txBody>
        </p:sp>
        <p:sp>
          <p:nvSpPr>
            <p:cNvPr id="497" name="Rectangle 126">
              <a:extLst>
                <a:ext uri="{FF2B5EF4-FFF2-40B4-BE49-F238E27FC236}">
                  <a16:creationId xmlns:a16="http://schemas.microsoft.com/office/drawing/2014/main" xmlns="" id="{0D429402-9933-4458-BB53-ACC36ECC24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3681" y="2141054"/>
              <a:ext cx="6412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0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498" name="Rectangle 127">
              <a:extLst>
                <a:ext uri="{FF2B5EF4-FFF2-40B4-BE49-F238E27FC236}">
                  <a16:creationId xmlns:a16="http://schemas.microsoft.com/office/drawing/2014/main" xmlns="" id="{E42979D3-EE1C-4828-B6B4-A93A71DE79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625" y="1931916"/>
              <a:ext cx="16030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 dirty="0">
                  <a:solidFill>
                    <a:srgbClr val="262626"/>
                  </a:solidFill>
                  <a:latin typeface="+mn-lt"/>
                </a:rPr>
                <a:t>0.2</a:t>
              </a:r>
              <a:endParaRPr lang="en-US" altLang="en-US" sz="750" dirty="0">
                <a:latin typeface="+mn-lt"/>
              </a:endParaRPr>
            </a:p>
          </p:txBody>
        </p:sp>
        <p:sp>
          <p:nvSpPr>
            <p:cNvPr id="499" name="Rectangle 128">
              <a:extLst>
                <a:ext uri="{FF2B5EF4-FFF2-40B4-BE49-F238E27FC236}">
                  <a16:creationId xmlns:a16="http://schemas.microsoft.com/office/drawing/2014/main" xmlns="" id="{E5C971F8-398E-408F-A5F5-0BB444A395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625" y="1722780"/>
              <a:ext cx="16030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 dirty="0">
                  <a:solidFill>
                    <a:srgbClr val="262626"/>
                  </a:solidFill>
                  <a:latin typeface="+mn-lt"/>
                </a:rPr>
                <a:t>0.4</a:t>
              </a:r>
              <a:endParaRPr lang="en-US" altLang="en-US" sz="750" dirty="0">
                <a:latin typeface="+mn-lt"/>
              </a:endParaRPr>
            </a:p>
          </p:txBody>
        </p:sp>
        <p:sp>
          <p:nvSpPr>
            <p:cNvPr id="500" name="Line 6">
              <a:extLst>
                <a:ext uri="{FF2B5EF4-FFF2-40B4-BE49-F238E27FC236}">
                  <a16:creationId xmlns:a16="http://schemas.microsoft.com/office/drawing/2014/main" xmlns="" id="{98821393-AF9A-439D-B04B-AB0AAE3AE6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7746" y="4679457"/>
              <a:ext cx="3550765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01" name="Rectangle 8">
              <a:extLst>
                <a:ext uri="{FF2B5EF4-FFF2-40B4-BE49-F238E27FC236}">
                  <a16:creationId xmlns:a16="http://schemas.microsoft.com/office/drawing/2014/main" xmlns="" id="{8E9E6080-DF36-4D4E-A0CE-305089D8E1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8682" y="3516808"/>
              <a:ext cx="70335" cy="116264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02" name="Rectangle 10">
              <a:extLst>
                <a:ext uri="{FF2B5EF4-FFF2-40B4-BE49-F238E27FC236}">
                  <a16:creationId xmlns:a16="http://schemas.microsoft.com/office/drawing/2014/main" xmlns="" id="{B9CA294E-08AA-41AC-A7D1-E7F5E7E736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4783" y="3516808"/>
              <a:ext cx="71507" cy="116264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03" name="Rectangle 11">
              <a:extLst>
                <a:ext uri="{FF2B5EF4-FFF2-40B4-BE49-F238E27FC236}">
                  <a16:creationId xmlns:a16="http://schemas.microsoft.com/office/drawing/2014/main" xmlns="" id="{E1DFB06F-33CA-40A2-AE63-CE29254699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3874" y="3516808"/>
              <a:ext cx="70335" cy="116264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04" name="Rectangle 18">
              <a:extLst>
                <a:ext uri="{FF2B5EF4-FFF2-40B4-BE49-F238E27FC236}">
                  <a16:creationId xmlns:a16="http://schemas.microsoft.com/office/drawing/2014/main" xmlns="" id="{226B6587-2EDC-4A34-ABC1-3C1D6C744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9589" y="3516808"/>
              <a:ext cx="70335" cy="1162649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05" name="Rectangle 20">
              <a:extLst>
                <a:ext uri="{FF2B5EF4-FFF2-40B4-BE49-F238E27FC236}">
                  <a16:creationId xmlns:a16="http://schemas.microsoft.com/office/drawing/2014/main" xmlns="" id="{4D470FE8-2669-4090-97AF-2A70A61E3B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6600" y="3516808"/>
              <a:ext cx="71507" cy="1162649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06" name="Rectangle 26">
              <a:extLst>
                <a:ext uri="{FF2B5EF4-FFF2-40B4-BE49-F238E27FC236}">
                  <a16:creationId xmlns:a16="http://schemas.microsoft.com/office/drawing/2014/main" xmlns="" id="{1F096F38-EBDE-4D15-91CD-7086704627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9977" y="4069377"/>
              <a:ext cx="70335" cy="610080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07" name="Rectangle 28">
              <a:extLst>
                <a:ext uri="{FF2B5EF4-FFF2-40B4-BE49-F238E27FC236}">
                  <a16:creationId xmlns:a16="http://schemas.microsoft.com/office/drawing/2014/main" xmlns="" id="{052FC06F-0878-4BFB-A29A-3339BB8212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986" y="4081339"/>
              <a:ext cx="71507" cy="598118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08" name="Rectangle 32">
              <a:extLst>
                <a:ext uri="{FF2B5EF4-FFF2-40B4-BE49-F238E27FC236}">
                  <a16:creationId xmlns:a16="http://schemas.microsoft.com/office/drawing/2014/main" xmlns="" id="{968627D4-8E00-47C7-9131-04D4132D1A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2180" y="4090542"/>
              <a:ext cx="71507" cy="588916"/>
            </a:xfrm>
            <a:prstGeom prst="rect">
              <a:avLst/>
            </a:prstGeom>
            <a:solidFill>
              <a:schemeClr val="tx1"/>
            </a:solidFill>
            <a:ln w="793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09" name="Rectangle 46">
              <a:extLst>
                <a:ext uri="{FF2B5EF4-FFF2-40B4-BE49-F238E27FC236}">
                  <a16:creationId xmlns:a16="http://schemas.microsoft.com/office/drawing/2014/main" xmlns="" id="{D010D500-58FA-4938-AD36-7C03C940DE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4773" y="4087320"/>
              <a:ext cx="71507" cy="592136"/>
            </a:xfrm>
            <a:prstGeom prst="rect">
              <a:avLst/>
            </a:prstGeom>
            <a:solidFill>
              <a:srgbClr val="00B050"/>
            </a:solidFill>
            <a:ln w="7938" cap="flat">
              <a:solidFill>
                <a:srgbClr val="00B05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10" name="Rectangle 51">
              <a:extLst>
                <a:ext uri="{FF2B5EF4-FFF2-40B4-BE49-F238E27FC236}">
                  <a16:creationId xmlns:a16="http://schemas.microsoft.com/office/drawing/2014/main" xmlns="" id="{F64243DD-8346-4A1C-98CD-C7D1ADE1FE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9057" y="4092841"/>
              <a:ext cx="71507" cy="586615"/>
            </a:xfrm>
            <a:prstGeom prst="rect">
              <a:avLst/>
            </a:prstGeom>
            <a:solidFill>
              <a:srgbClr val="00B050"/>
            </a:solidFill>
            <a:ln w="7938" cap="flat">
              <a:solidFill>
                <a:srgbClr val="00B05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11" name="Freeform 52">
              <a:extLst>
                <a:ext uri="{FF2B5EF4-FFF2-40B4-BE49-F238E27FC236}">
                  <a16:creationId xmlns:a16="http://schemas.microsoft.com/office/drawing/2014/main" xmlns="" id="{41C9CF9A-01DF-4687-B69D-C2B224F8F9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7746" y="3574320"/>
              <a:ext cx="3550765" cy="1840"/>
            </a:xfrm>
            <a:custGeom>
              <a:avLst/>
              <a:gdLst>
                <a:gd name="T0" fmla="*/ 181 w 3029"/>
                <a:gd name="T1" fmla="*/ 4 h 4"/>
                <a:gd name="T2" fmla="*/ 111 w 3029"/>
                <a:gd name="T3" fmla="*/ 0 h 4"/>
                <a:gd name="T4" fmla="*/ 227 w 3029"/>
                <a:gd name="T5" fmla="*/ 4 h 4"/>
                <a:gd name="T6" fmla="*/ 227 w 3029"/>
                <a:gd name="T7" fmla="*/ 0 h 4"/>
                <a:gd name="T8" fmla="*/ 335 w 3029"/>
                <a:gd name="T9" fmla="*/ 4 h 4"/>
                <a:gd name="T10" fmla="*/ 404 w 3029"/>
                <a:gd name="T11" fmla="*/ 0 h 4"/>
                <a:gd name="T12" fmla="*/ 335 w 3029"/>
                <a:gd name="T13" fmla="*/ 4 h 4"/>
                <a:gd name="T14" fmla="*/ 516 w 3029"/>
                <a:gd name="T15" fmla="*/ 4 h 4"/>
                <a:gd name="T16" fmla="*/ 446 w 3029"/>
                <a:gd name="T17" fmla="*/ 0 h 4"/>
                <a:gd name="T18" fmla="*/ 606 w 3029"/>
                <a:gd name="T19" fmla="*/ 4 h 4"/>
                <a:gd name="T20" fmla="*/ 606 w 3029"/>
                <a:gd name="T21" fmla="*/ 0 h 4"/>
                <a:gd name="T22" fmla="*/ 670 w 3029"/>
                <a:gd name="T23" fmla="*/ 4 h 4"/>
                <a:gd name="T24" fmla="*/ 739 w 3029"/>
                <a:gd name="T25" fmla="*/ 0 h 4"/>
                <a:gd name="T26" fmla="*/ 670 w 3029"/>
                <a:gd name="T27" fmla="*/ 4 h 4"/>
                <a:gd name="T28" fmla="*/ 851 w 3029"/>
                <a:gd name="T29" fmla="*/ 4 h 4"/>
                <a:gd name="T30" fmla="*/ 781 w 3029"/>
                <a:gd name="T31" fmla="*/ 0 h 4"/>
                <a:gd name="T32" fmla="*/ 909 w 3029"/>
                <a:gd name="T33" fmla="*/ 4 h 4"/>
                <a:gd name="T34" fmla="*/ 909 w 3029"/>
                <a:gd name="T35" fmla="*/ 0 h 4"/>
                <a:gd name="T36" fmla="*/ 1005 w 3029"/>
                <a:gd name="T37" fmla="*/ 4 h 4"/>
                <a:gd name="T38" fmla="*/ 1074 w 3029"/>
                <a:gd name="T39" fmla="*/ 0 h 4"/>
                <a:gd name="T40" fmla="*/ 1005 w 3029"/>
                <a:gd name="T41" fmla="*/ 4 h 4"/>
                <a:gd name="T42" fmla="*/ 1186 w 3029"/>
                <a:gd name="T43" fmla="*/ 4 h 4"/>
                <a:gd name="T44" fmla="*/ 1116 w 3029"/>
                <a:gd name="T45" fmla="*/ 0 h 4"/>
                <a:gd name="T46" fmla="*/ 1287 w 3029"/>
                <a:gd name="T47" fmla="*/ 4 h 4"/>
                <a:gd name="T48" fmla="*/ 1287 w 3029"/>
                <a:gd name="T49" fmla="*/ 0 h 4"/>
                <a:gd name="T50" fmla="*/ 1340 w 3029"/>
                <a:gd name="T51" fmla="*/ 4 h 4"/>
                <a:gd name="T52" fmla="*/ 1410 w 3029"/>
                <a:gd name="T53" fmla="*/ 0 h 4"/>
                <a:gd name="T54" fmla="*/ 1340 w 3029"/>
                <a:gd name="T55" fmla="*/ 4 h 4"/>
                <a:gd name="T56" fmla="*/ 1521 w 3029"/>
                <a:gd name="T57" fmla="*/ 4 h 4"/>
                <a:gd name="T58" fmla="*/ 1451 w 3029"/>
                <a:gd name="T59" fmla="*/ 0 h 4"/>
                <a:gd name="T60" fmla="*/ 1590 w 3029"/>
                <a:gd name="T61" fmla="*/ 4 h 4"/>
                <a:gd name="T62" fmla="*/ 1590 w 3029"/>
                <a:gd name="T63" fmla="*/ 0 h 4"/>
                <a:gd name="T64" fmla="*/ 1675 w 3029"/>
                <a:gd name="T65" fmla="*/ 4 h 4"/>
                <a:gd name="T66" fmla="*/ 1745 w 3029"/>
                <a:gd name="T67" fmla="*/ 0 h 4"/>
                <a:gd name="T68" fmla="*/ 1675 w 3029"/>
                <a:gd name="T69" fmla="*/ 4 h 4"/>
                <a:gd name="T70" fmla="*/ 1856 w 3029"/>
                <a:gd name="T71" fmla="*/ 4 h 4"/>
                <a:gd name="T72" fmla="*/ 1786 w 3029"/>
                <a:gd name="T73" fmla="*/ 0 h 4"/>
                <a:gd name="T74" fmla="*/ 1968 w 3029"/>
                <a:gd name="T75" fmla="*/ 4 h 4"/>
                <a:gd name="T76" fmla="*/ 1898 w 3029"/>
                <a:gd name="T77" fmla="*/ 4 h 4"/>
                <a:gd name="T78" fmla="*/ 2080 w 3029"/>
                <a:gd name="T79" fmla="*/ 4 h 4"/>
                <a:gd name="T80" fmla="*/ 2010 w 3029"/>
                <a:gd name="T81" fmla="*/ 0 h 4"/>
                <a:gd name="T82" fmla="*/ 2191 w 3029"/>
                <a:gd name="T83" fmla="*/ 4 h 4"/>
                <a:gd name="T84" fmla="*/ 2122 w 3029"/>
                <a:gd name="T85" fmla="*/ 4 h 4"/>
                <a:gd name="T86" fmla="*/ 2303 w 3029"/>
                <a:gd name="T87" fmla="*/ 4 h 4"/>
                <a:gd name="T88" fmla="*/ 2233 w 3029"/>
                <a:gd name="T89" fmla="*/ 0 h 4"/>
                <a:gd name="T90" fmla="*/ 2348 w 3029"/>
                <a:gd name="T91" fmla="*/ 4 h 4"/>
                <a:gd name="T92" fmla="*/ 2348 w 3029"/>
                <a:gd name="T93" fmla="*/ 0 h 4"/>
                <a:gd name="T94" fmla="*/ 2457 w 3029"/>
                <a:gd name="T95" fmla="*/ 4 h 4"/>
                <a:gd name="T96" fmla="*/ 2526 w 3029"/>
                <a:gd name="T97" fmla="*/ 0 h 4"/>
                <a:gd name="T98" fmla="*/ 2457 w 3029"/>
                <a:gd name="T99" fmla="*/ 4 h 4"/>
                <a:gd name="T100" fmla="*/ 2638 w 3029"/>
                <a:gd name="T101" fmla="*/ 4 h 4"/>
                <a:gd name="T102" fmla="*/ 2568 w 3029"/>
                <a:gd name="T103" fmla="*/ 0 h 4"/>
                <a:gd name="T104" fmla="*/ 2726 w 3029"/>
                <a:gd name="T105" fmla="*/ 4 h 4"/>
                <a:gd name="T106" fmla="*/ 2726 w 3029"/>
                <a:gd name="T107" fmla="*/ 0 h 4"/>
                <a:gd name="T108" fmla="*/ 2792 w 3029"/>
                <a:gd name="T109" fmla="*/ 4 h 4"/>
                <a:gd name="T110" fmla="*/ 2861 w 3029"/>
                <a:gd name="T111" fmla="*/ 0 h 4"/>
                <a:gd name="T112" fmla="*/ 2792 w 3029"/>
                <a:gd name="T113" fmla="*/ 4 h 4"/>
                <a:gd name="T114" fmla="*/ 2973 w 3029"/>
                <a:gd name="T115" fmla="*/ 4 h 4"/>
                <a:gd name="T116" fmla="*/ 2903 w 3029"/>
                <a:gd name="T117" fmla="*/ 0 h 4"/>
                <a:gd name="T118" fmla="*/ 3029 w 3029"/>
                <a:gd name="T119" fmla="*/ 4 h 4"/>
                <a:gd name="T120" fmla="*/ 3015 w 3029"/>
                <a:gd name="T121" fmla="*/ 4 h 4"/>
                <a:gd name="T122" fmla="*/ 69 w 3029"/>
                <a:gd name="T1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29" h="4">
                  <a:moveTo>
                    <a:pt x="111" y="4"/>
                  </a:moveTo>
                  <a:lnTo>
                    <a:pt x="151" y="4"/>
                  </a:lnTo>
                  <a:lnTo>
                    <a:pt x="181" y="4"/>
                  </a:lnTo>
                  <a:lnTo>
                    <a:pt x="181" y="0"/>
                  </a:lnTo>
                  <a:lnTo>
                    <a:pt x="151" y="0"/>
                  </a:lnTo>
                  <a:lnTo>
                    <a:pt x="111" y="0"/>
                  </a:lnTo>
                  <a:lnTo>
                    <a:pt x="111" y="4"/>
                  </a:lnTo>
                  <a:close/>
                  <a:moveTo>
                    <a:pt x="223" y="4"/>
                  </a:moveTo>
                  <a:lnTo>
                    <a:pt x="227" y="4"/>
                  </a:lnTo>
                  <a:lnTo>
                    <a:pt x="293" y="4"/>
                  </a:lnTo>
                  <a:lnTo>
                    <a:pt x="293" y="0"/>
                  </a:lnTo>
                  <a:lnTo>
                    <a:pt x="227" y="0"/>
                  </a:lnTo>
                  <a:lnTo>
                    <a:pt x="223" y="0"/>
                  </a:lnTo>
                  <a:lnTo>
                    <a:pt x="223" y="4"/>
                  </a:lnTo>
                  <a:close/>
                  <a:moveTo>
                    <a:pt x="335" y="4"/>
                  </a:moveTo>
                  <a:lnTo>
                    <a:pt x="378" y="4"/>
                  </a:lnTo>
                  <a:lnTo>
                    <a:pt x="404" y="4"/>
                  </a:lnTo>
                  <a:lnTo>
                    <a:pt x="404" y="0"/>
                  </a:lnTo>
                  <a:lnTo>
                    <a:pt x="378" y="0"/>
                  </a:lnTo>
                  <a:lnTo>
                    <a:pt x="335" y="0"/>
                  </a:lnTo>
                  <a:lnTo>
                    <a:pt x="335" y="4"/>
                  </a:lnTo>
                  <a:close/>
                  <a:moveTo>
                    <a:pt x="446" y="4"/>
                  </a:moveTo>
                  <a:lnTo>
                    <a:pt x="454" y="4"/>
                  </a:lnTo>
                  <a:lnTo>
                    <a:pt x="516" y="4"/>
                  </a:lnTo>
                  <a:lnTo>
                    <a:pt x="516" y="0"/>
                  </a:lnTo>
                  <a:lnTo>
                    <a:pt x="454" y="0"/>
                  </a:lnTo>
                  <a:lnTo>
                    <a:pt x="446" y="0"/>
                  </a:lnTo>
                  <a:lnTo>
                    <a:pt x="446" y="4"/>
                  </a:lnTo>
                  <a:close/>
                  <a:moveTo>
                    <a:pt x="558" y="4"/>
                  </a:moveTo>
                  <a:lnTo>
                    <a:pt x="606" y="4"/>
                  </a:lnTo>
                  <a:lnTo>
                    <a:pt x="628" y="4"/>
                  </a:lnTo>
                  <a:lnTo>
                    <a:pt x="628" y="0"/>
                  </a:lnTo>
                  <a:lnTo>
                    <a:pt x="606" y="0"/>
                  </a:lnTo>
                  <a:lnTo>
                    <a:pt x="558" y="0"/>
                  </a:lnTo>
                  <a:lnTo>
                    <a:pt x="558" y="4"/>
                  </a:lnTo>
                  <a:close/>
                  <a:moveTo>
                    <a:pt x="670" y="4"/>
                  </a:moveTo>
                  <a:lnTo>
                    <a:pt x="681" y="4"/>
                  </a:lnTo>
                  <a:lnTo>
                    <a:pt x="739" y="4"/>
                  </a:lnTo>
                  <a:lnTo>
                    <a:pt x="739" y="0"/>
                  </a:lnTo>
                  <a:lnTo>
                    <a:pt x="681" y="0"/>
                  </a:lnTo>
                  <a:lnTo>
                    <a:pt x="670" y="0"/>
                  </a:lnTo>
                  <a:lnTo>
                    <a:pt x="670" y="4"/>
                  </a:lnTo>
                  <a:close/>
                  <a:moveTo>
                    <a:pt x="781" y="4"/>
                  </a:moveTo>
                  <a:lnTo>
                    <a:pt x="833" y="4"/>
                  </a:lnTo>
                  <a:lnTo>
                    <a:pt x="851" y="4"/>
                  </a:lnTo>
                  <a:lnTo>
                    <a:pt x="851" y="0"/>
                  </a:lnTo>
                  <a:lnTo>
                    <a:pt x="833" y="0"/>
                  </a:lnTo>
                  <a:lnTo>
                    <a:pt x="781" y="0"/>
                  </a:lnTo>
                  <a:lnTo>
                    <a:pt x="781" y="4"/>
                  </a:lnTo>
                  <a:close/>
                  <a:moveTo>
                    <a:pt x="893" y="4"/>
                  </a:moveTo>
                  <a:lnTo>
                    <a:pt x="909" y="4"/>
                  </a:lnTo>
                  <a:lnTo>
                    <a:pt x="963" y="4"/>
                  </a:lnTo>
                  <a:lnTo>
                    <a:pt x="963" y="0"/>
                  </a:lnTo>
                  <a:lnTo>
                    <a:pt x="909" y="0"/>
                  </a:lnTo>
                  <a:lnTo>
                    <a:pt x="893" y="0"/>
                  </a:lnTo>
                  <a:lnTo>
                    <a:pt x="893" y="4"/>
                  </a:lnTo>
                  <a:close/>
                  <a:moveTo>
                    <a:pt x="1005" y="4"/>
                  </a:moveTo>
                  <a:lnTo>
                    <a:pt x="1060" y="4"/>
                  </a:lnTo>
                  <a:lnTo>
                    <a:pt x="1074" y="4"/>
                  </a:lnTo>
                  <a:lnTo>
                    <a:pt x="1074" y="0"/>
                  </a:lnTo>
                  <a:lnTo>
                    <a:pt x="1060" y="0"/>
                  </a:lnTo>
                  <a:lnTo>
                    <a:pt x="1005" y="0"/>
                  </a:lnTo>
                  <a:lnTo>
                    <a:pt x="1005" y="4"/>
                  </a:lnTo>
                  <a:close/>
                  <a:moveTo>
                    <a:pt x="1116" y="4"/>
                  </a:moveTo>
                  <a:lnTo>
                    <a:pt x="1136" y="4"/>
                  </a:lnTo>
                  <a:lnTo>
                    <a:pt x="1186" y="4"/>
                  </a:lnTo>
                  <a:lnTo>
                    <a:pt x="1186" y="0"/>
                  </a:lnTo>
                  <a:lnTo>
                    <a:pt x="1136" y="0"/>
                  </a:lnTo>
                  <a:lnTo>
                    <a:pt x="1116" y="0"/>
                  </a:lnTo>
                  <a:lnTo>
                    <a:pt x="1116" y="4"/>
                  </a:lnTo>
                  <a:close/>
                  <a:moveTo>
                    <a:pt x="1228" y="4"/>
                  </a:moveTo>
                  <a:lnTo>
                    <a:pt x="1287" y="4"/>
                  </a:lnTo>
                  <a:lnTo>
                    <a:pt x="1298" y="4"/>
                  </a:lnTo>
                  <a:lnTo>
                    <a:pt x="1298" y="0"/>
                  </a:lnTo>
                  <a:lnTo>
                    <a:pt x="1287" y="0"/>
                  </a:lnTo>
                  <a:lnTo>
                    <a:pt x="1228" y="0"/>
                  </a:lnTo>
                  <a:lnTo>
                    <a:pt x="1228" y="4"/>
                  </a:lnTo>
                  <a:close/>
                  <a:moveTo>
                    <a:pt x="1340" y="4"/>
                  </a:moveTo>
                  <a:lnTo>
                    <a:pt x="1363" y="4"/>
                  </a:lnTo>
                  <a:lnTo>
                    <a:pt x="1410" y="4"/>
                  </a:lnTo>
                  <a:lnTo>
                    <a:pt x="1410" y="0"/>
                  </a:lnTo>
                  <a:lnTo>
                    <a:pt x="1363" y="0"/>
                  </a:lnTo>
                  <a:lnTo>
                    <a:pt x="1340" y="0"/>
                  </a:lnTo>
                  <a:lnTo>
                    <a:pt x="1340" y="4"/>
                  </a:lnTo>
                  <a:close/>
                  <a:moveTo>
                    <a:pt x="1451" y="4"/>
                  </a:moveTo>
                  <a:lnTo>
                    <a:pt x="1514" y="4"/>
                  </a:lnTo>
                  <a:lnTo>
                    <a:pt x="1521" y="4"/>
                  </a:lnTo>
                  <a:lnTo>
                    <a:pt x="1521" y="0"/>
                  </a:lnTo>
                  <a:lnTo>
                    <a:pt x="1514" y="0"/>
                  </a:lnTo>
                  <a:lnTo>
                    <a:pt x="1451" y="0"/>
                  </a:lnTo>
                  <a:lnTo>
                    <a:pt x="1451" y="4"/>
                  </a:lnTo>
                  <a:close/>
                  <a:moveTo>
                    <a:pt x="1563" y="4"/>
                  </a:moveTo>
                  <a:lnTo>
                    <a:pt x="1590" y="4"/>
                  </a:lnTo>
                  <a:lnTo>
                    <a:pt x="1633" y="4"/>
                  </a:lnTo>
                  <a:lnTo>
                    <a:pt x="1633" y="0"/>
                  </a:lnTo>
                  <a:lnTo>
                    <a:pt x="1590" y="0"/>
                  </a:lnTo>
                  <a:lnTo>
                    <a:pt x="1563" y="0"/>
                  </a:lnTo>
                  <a:lnTo>
                    <a:pt x="1563" y="4"/>
                  </a:lnTo>
                  <a:close/>
                  <a:moveTo>
                    <a:pt x="1675" y="4"/>
                  </a:moveTo>
                  <a:lnTo>
                    <a:pt x="1742" y="4"/>
                  </a:lnTo>
                  <a:lnTo>
                    <a:pt x="1745" y="4"/>
                  </a:lnTo>
                  <a:lnTo>
                    <a:pt x="1745" y="0"/>
                  </a:lnTo>
                  <a:lnTo>
                    <a:pt x="1742" y="0"/>
                  </a:lnTo>
                  <a:lnTo>
                    <a:pt x="1675" y="0"/>
                  </a:lnTo>
                  <a:lnTo>
                    <a:pt x="1675" y="4"/>
                  </a:lnTo>
                  <a:close/>
                  <a:moveTo>
                    <a:pt x="1786" y="4"/>
                  </a:moveTo>
                  <a:lnTo>
                    <a:pt x="1817" y="4"/>
                  </a:lnTo>
                  <a:lnTo>
                    <a:pt x="1856" y="4"/>
                  </a:lnTo>
                  <a:lnTo>
                    <a:pt x="1856" y="0"/>
                  </a:lnTo>
                  <a:lnTo>
                    <a:pt x="1817" y="0"/>
                  </a:lnTo>
                  <a:lnTo>
                    <a:pt x="1786" y="0"/>
                  </a:lnTo>
                  <a:lnTo>
                    <a:pt x="1786" y="4"/>
                  </a:lnTo>
                  <a:close/>
                  <a:moveTo>
                    <a:pt x="1898" y="4"/>
                  </a:moveTo>
                  <a:lnTo>
                    <a:pt x="1968" y="4"/>
                  </a:lnTo>
                  <a:lnTo>
                    <a:pt x="1968" y="0"/>
                  </a:lnTo>
                  <a:lnTo>
                    <a:pt x="1898" y="0"/>
                  </a:lnTo>
                  <a:lnTo>
                    <a:pt x="1898" y="4"/>
                  </a:lnTo>
                  <a:close/>
                  <a:moveTo>
                    <a:pt x="2010" y="4"/>
                  </a:moveTo>
                  <a:lnTo>
                    <a:pt x="2045" y="4"/>
                  </a:lnTo>
                  <a:lnTo>
                    <a:pt x="2080" y="4"/>
                  </a:lnTo>
                  <a:lnTo>
                    <a:pt x="2080" y="0"/>
                  </a:lnTo>
                  <a:lnTo>
                    <a:pt x="2045" y="0"/>
                  </a:lnTo>
                  <a:lnTo>
                    <a:pt x="2010" y="0"/>
                  </a:lnTo>
                  <a:lnTo>
                    <a:pt x="2010" y="4"/>
                  </a:lnTo>
                  <a:close/>
                  <a:moveTo>
                    <a:pt x="2122" y="4"/>
                  </a:moveTo>
                  <a:lnTo>
                    <a:pt x="2191" y="4"/>
                  </a:lnTo>
                  <a:lnTo>
                    <a:pt x="2191" y="0"/>
                  </a:lnTo>
                  <a:lnTo>
                    <a:pt x="2122" y="0"/>
                  </a:lnTo>
                  <a:lnTo>
                    <a:pt x="2122" y="4"/>
                  </a:lnTo>
                  <a:close/>
                  <a:moveTo>
                    <a:pt x="2233" y="4"/>
                  </a:moveTo>
                  <a:lnTo>
                    <a:pt x="2272" y="4"/>
                  </a:lnTo>
                  <a:lnTo>
                    <a:pt x="2303" y="4"/>
                  </a:lnTo>
                  <a:lnTo>
                    <a:pt x="2303" y="0"/>
                  </a:lnTo>
                  <a:lnTo>
                    <a:pt x="2272" y="0"/>
                  </a:lnTo>
                  <a:lnTo>
                    <a:pt x="2233" y="0"/>
                  </a:lnTo>
                  <a:lnTo>
                    <a:pt x="2233" y="4"/>
                  </a:lnTo>
                  <a:close/>
                  <a:moveTo>
                    <a:pt x="2345" y="4"/>
                  </a:moveTo>
                  <a:lnTo>
                    <a:pt x="2348" y="4"/>
                  </a:lnTo>
                  <a:lnTo>
                    <a:pt x="2415" y="4"/>
                  </a:lnTo>
                  <a:lnTo>
                    <a:pt x="2415" y="0"/>
                  </a:lnTo>
                  <a:lnTo>
                    <a:pt x="2348" y="0"/>
                  </a:lnTo>
                  <a:lnTo>
                    <a:pt x="2345" y="0"/>
                  </a:lnTo>
                  <a:lnTo>
                    <a:pt x="2345" y="4"/>
                  </a:lnTo>
                  <a:close/>
                  <a:moveTo>
                    <a:pt x="2457" y="4"/>
                  </a:moveTo>
                  <a:lnTo>
                    <a:pt x="2499" y="4"/>
                  </a:lnTo>
                  <a:lnTo>
                    <a:pt x="2526" y="4"/>
                  </a:lnTo>
                  <a:lnTo>
                    <a:pt x="2526" y="0"/>
                  </a:lnTo>
                  <a:lnTo>
                    <a:pt x="2499" y="0"/>
                  </a:lnTo>
                  <a:lnTo>
                    <a:pt x="2457" y="0"/>
                  </a:lnTo>
                  <a:lnTo>
                    <a:pt x="2457" y="4"/>
                  </a:lnTo>
                  <a:close/>
                  <a:moveTo>
                    <a:pt x="2568" y="4"/>
                  </a:moveTo>
                  <a:lnTo>
                    <a:pt x="2575" y="4"/>
                  </a:lnTo>
                  <a:lnTo>
                    <a:pt x="2638" y="4"/>
                  </a:lnTo>
                  <a:lnTo>
                    <a:pt x="2638" y="0"/>
                  </a:lnTo>
                  <a:lnTo>
                    <a:pt x="2575" y="0"/>
                  </a:lnTo>
                  <a:lnTo>
                    <a:pt x="2568" y="0"/>
                  </a:lnTo>
                  <a:lnTo>
                    <a:pt x="2568" y="4"/>
                  </a:lnTo>
                  <a:close/>
                  <a:moveTo>
                    <a:pt x="2680" y="4"/>
                  </a:moveTo>
                  <a:lnTo>
                    <a:pt x="2726" y="4"/>
                  </a:lnTo>
                  <a:lnTo>
                    <a:pt x="2750" y="4"/>
                  </a:lnTo>
                  <a:lnTo>
                    <a:pt x="2750" y="0"/>
                  </a:lnTo>
                  <a:lnTo>
                    <a:pt x="2726" y="0"/>
                  </a:lnTo>
                  <a:lnTo>
                    <a:pt x="2680" y="0"/>
                  </a:lnTo>
                  <a:lnTo>
                    <a:pt x="2680" y="4"/>
                  </a:lnTo>
                  <a:close/>
                  <a:moveTo>
                    <a:pt x="2792" y="4"/>
                  </a:moveTo>
                  <a:lnTo>
                    <a:pt x="2802" y="4"/>
                  </a:lnTo>
                  <a:lnTo>
                    <a:pt x="2861" y="4"/>
                  </a:lnTo>
                  <a:lnTo>
                    <a:pt x="2861" y="0"/>
                  </a:lnTo>
                  <a:lnTo>
                    <a:pt x="2802" y="0"/>
                  </a:lnTo>
                  <a:lnTo>
                    <a:pt x="2792" y="0"/>
                  </a:lnTo>
                  <a:lnTo>
                    <a:pt x="2792" y="4"/>
                  </a:lnTo>
                  <a:close/>
                  <a:moveTo>
                    <a:pt x="2903" y="4"/>
                  </a:moveTo>
                  <a:lnTo>
                    <a:pt x="2953" y="4"/>
                  </a:lnTo>
                  <a:lnTo>
                    <a:pt x="2973" y="4"/>
                  </a:lnTo>
                  <a:lnTo>
                    <a:pt x="2973" y="0"/>
                  </a:lnTo>
                  <a:lnTo>
                    <a:pt x="2953" y="0"/>
                  </a:lnTo>
                  <a:lnTo>
                    <a:pt x="2903" y="0"/>
                  </a:lnTo>
                  <a:lnTo>
                    <a:pt x="2903" y="4"/>
                  </a:lnTo>
                  <a:close/>
                  <a:moveTo>
                    <a:pt x="3015" y="4"/>
                  </a:moveTo>
                  <a:lnTo>
                    <a:pt x="3029" y="4"/>
                  </a:lnTo>
                  <a:lnTo>
                    <a:pt x="3029" y="0"/>
                  </a:lnTo>
                  <a:lnTo>
                    <a:pt x="3015" y="0"/>
                  </a:lnTo>
                  <a:lnTo>
                    <a:pt x="3015" y="4"/>
                  </a:lnTo>
                  <a:close/>
                  <a:moveTo>
                    <a:pt x="0" y="4"/>
                  </a:moveTo>
                  <a:lnTo>
                    <a:pt x="69" y="4"/>
                  </a:lnTo>
                  <a:lnTo>
                    <a:pt x="69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12" name="Line 55">
              <a:extLst>
                <a:ext uri="{FF2B5EF4-FFF2-40B4-BE49-F238E27FC236}">
                  <a16:creationId xmlns:a16="http://schemas.microsoft.com/office/drawing/2014/main" xmlns="" id="{530CD2D7-2E3A-468D-B494-44F6E05FFB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27746" y="4664735"/>
              <a:ext cx="0" cy="14723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13" name="Line 56">
              <a:extLst>
                <a:ext uri="{FF2B5EF4-FFF2-40B4-BE49-F238E27FC236}">
                  <a16:creationId xmlns:a16="http://schemas.microsoft.com/office/drawing/2014/main" xmlns="" id="{C6236F34-8985-4870-9D81-A8C7F539C2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70860" y="4664735"/>
              <a:ext cx="0" cy="14723"/>
            </a:xfrm>
            <a:prstGeom prst="line">
              <a:avLst/>
            </a:prstGeom>
            <a:ln>
              <a:solidFill>
                <a:srgbClr val="FF000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14" name="Line 57">
              <a:extLst>
                <a:ext uri="{FF2B5EF4-FFF2-40B4-BE49-F238E27FC236}">
                  <a16:creationId xmlns:a16="http://schemas.microsoft.com/office/drawing/2014/main" xmlns="" id="{9F0E6E9B-A8FF-4586-AFE2-82DE62F9FA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15143" y="4664735"/>
              <a:ext cx="0" cy="14723"/>
            </a:xfrm>
            <a:prstGeom prst="line">
              <a:avLst/>
            </a:prstGeom>
            <a:ln>
              <a:solidFill>
                <a:srgbClr val="FF000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15" name="Line 58">
              <a:extLst>
                <a:ext uri="{FF2B5EF4-FFF2-40B4-BE49-F238E27FC236}">
                  <a16:creationId xmlns:a16="http://schemas.microsoft.com/office/drawing/2014/main" xmlns="" id="{B9BA445D-70FB-47A9-9857-137EFEDFFF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59429" y="4664735"/>
              <a:ext cx="0" cy="14723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16" name="Line 59">
              <a:extLst>
                <a:ext uri="{FF2B5EF4-FFF2-40B4-BE49-F238E27FC236}">
                  <a16:creationId xmlns:a16="http://schemas.microsoft.com/office/drawing/2014/main" xmlns="" id="{AFCD37F0-1791-4140-9908-76AB4A27A3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02542" y="4664735"/>
              <a:ext cx="0" cy="1472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17" name="Line 60">
              <a:extLst>
                <a:ext uri="{FF2B5EF4-FFF2-40B4-BE49-F238E27FC236}">
                  <a16:creationId xmlns:a16="http://schemas.microsoft.com/office/drawing/2014/main" xmlns="" id="{D9B01199-0EA4-4454-89E0-B65A38DB5D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46828" y="4664735"/>
              <a:ext cx="0" cy="14723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18" name="Line 61">
              <a:extLst>
                <a:ext uri="{FF2B5EF4-FFF2-40B4-BE49-F238E27FC236}">
                  <a16:creationId xmlns:a16="http://schemas.microsoft.com/office/drawing/2014/main" xmlns="" id="{E7F8A3D0-0905-4420-9B28-2FA7177386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91112" y="4664735"/>
              <a:ext cx="0" cy="14723"/>
            </a:xfrm>
            <a:prstGeom prst="line">
              <a:avLst/>
            </a:prstGeom>
            <a:ln>
              <a:solidFill>
                <a:srgbClr val="00B05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19" name="Line 62">
              <a:extLst>
                <a:ext uri="{FF2B5EF4-FFF2-40B4-BE49-F238E27FC236}">
                  <a16:creationId xmlns:a16="http://schemas.microsoft.com/office/drawing/2014/main" xmlns="" id="{F1912455-36C8-49F5-BC03-A17027A128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34225" y="4664735"/>
              <a:ext cx="0" cy="14723"/>
            </a:xfrm>
            <a:prstGeom prst="line">
              <a:avLst/>
            </a:prstGeom>
            <a:ln>
              <a:solidFill>
                <a:srgbClr val="00B05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20" name="Line 64">
              <a:extLst>
                <a:ext uri="{FF2B5EF4-FFF2-40B4-BE49-F238E27FC236}">
                  <a16:creationId xmlns:a16="http://schemas.microsoft.com/office/drawing/2014/main" xmlns="" id="{CDBFEBC5-EBA4-4B8B-8CB7-382D23F336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7746" y="3516808"/>
              <a:ext cx="0" cy="15183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21" name="Rectangle 73">
              <a:extLst>
                <a:ext uri="{FF2B5EF4-FFF2-40B4-BE49-F238E27FC236}">
                  <a16:creationId xmlns:a16="http://schemas.microsoft.com/office/drawing/2014/main" xmlns="" id="{0C9A3C1F-3313-462D-9BF6-190D4E73D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4922" y="4747091"/>
              <a:ext cx="6412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0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522" name="Rectangle 74">
              <a:extLst>
                <a:ext uri="{FF2B5EF4-FFF2-40B4-BE49-F238E27FC236}">
                  <a16:creationId xmlns:a16="http://schemas.microsoft.com/office/drawing/2014/main" xmlns="" id="{48886C09-9778-4B25-A324-0EA39AF7E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6863" y="4747091"/>
              <a:ext cx="6412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5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523" name="Rectangle 75">
              <a:extLst>
                <a:ext uri="{FF2B5EF4-FFF2-40B4-BE49-F238E27FC236}">
                  <a16:creationId xmlns:a16="http://schemas.microsoft.com/office/drawing/2014/main" xmlns="" id="{3EB94202-90DC-4FD1-9223-C074FBDDCC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2392" y="4747091"/>
              <a:ext cx="12824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10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524" name="Rectangle 76">
              <a:extLst>
                <a:ext uri="{FF2B5EF4-FFF2-40B4-BE49-F238E27FC236}">
                  <a16:creationId xmlns:a16="http://schemas.microsoft.com/office/drawing/2014/main" xmlns="" id="{7A2F968A-AA8B-47FF-8063-71B5CA4C1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3160" y="4747091"/>
              <a:ext cx="12824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15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525" name="Rectangle 77">
              <a:extLst>
                <a:ext uri="{FF2B5EF4-FFF2-40B4-BE49-F238E27FC236}">
                  <a16:creationId xmlns:a16="http://schemas.microsoft.com/office/drawing/2014/main" xmlns="" id="{73BC847A-B93C-496F-80F1-949CE55E67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5103" y="4747091"/>
              <a:ext cx="12824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20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526" name="Rectangle 78">
              <a:extLst>
                <a:ext uri="{FF2B5EF4-FFF2-40B4-BE49-F238E27FC236}">
                  <a16:creationId xmlns:a16="http://schemas.microsoft.com/office/drawing/2014/main" xmlns="" id="{6C2E3AF4-CC68-4DA4-B821-9ACFA0247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7042" y="4747091"/>
              <a:ext cx="12824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25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527" name="Rectangle 79">
              <a:extLst>
                <a:ext uri="{FF2B5EF4-FFF2-40B4-BE49-F238E27FC236}">
                  <a16:creationId xmlns:a16="http://schemas.microsoft.com/office/drawing/2014/main" xmlns="" id="{FCDE510B-40DC-40BB-9CD0-19EF459A3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7188" y="4747091"/>
              <a:ext cx="12824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30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528" name="Rectangle 80">
              <a:extLst>
                <a:ext uri="{FF2B5EF4-FFF2-40B4-BE49-F238E27FC236}">
                  <a16:creationId xmlns:a16="http://schemas.microsoft.com/office/drawing/2014/main" xmlns="" id="{FA8CD3DE-44D9-4C63-90DF-44F3F8FF8E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9129" y="4747091"/>
              <a:ext cx="12824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35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529" name="Line 82">
              <a:extLst>
                <a:ext uri="{FF2B5EF4-FFF2-40B4-BE49-F238E27FC236}">
                  <a16:creationId xmlns:a16="http://schemas.microsoft.com/office/drawing/2014/main" xmlns="" id="{242C5C88-7719-4A7A-A7BA-98DEFF2BB0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27746" y="3516808"/>
              <a:ext cx="0" cy="1162649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30" name="Line 85">
              <a:extLst>
                <a:ext uri="{FF2B5EF4-FFF2-40B4-BE49-F238E27FC236}">
                  <a16:creationId xmlns:a16="http://schemas.microsoft.com/office/drawing/2014/main" xmlns="" id="{676EF3AD-77CB-4C1E-AA5E-C4FA2677FB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7746" y="4563054"/>
              <a:ext cx="35168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31" name="Line 86">
              <a:extLst>
                <a:ext uri="{FF2B5EF4-FFF2-40B4-BE49-F238E27FC236}">
                  <a16:creationId xmlns:a16="http://schemas.microsoft.com/office/drawing/2014/main" xmlns="" id="{25F48A69-896C-4CDE-AE83-CDEDB5B98B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7746" y="4447111"/>
              <a:ext cx="35168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32" name="Line 87">
              <a:extLst>
                <a:ext uri="{FF2B5EF4-FFF2-40B4-BE49-F238E27FC236}">
                  <a16:creationId xmlns:a16="http://schemas.microsoft.com/office/drawing/2014/main" xmlns="" id="{5F74E67E-2182-460F-B31D-9087893A40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7746" y="4330709"/>
              <a:ext cx="35168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33" name="Line 88">
              <a:extLst>
                <a:ext uri="{FF2B5EF4-FFF2-40B4-BE49-F238E27FC236}">
                  <a16:creationId xmlns:a16="http://schemas.microsoft.com/office/drawing/2014/main" xmlns="" id="{9C9760BB-793E-4CAF-B7C1-0BB6A7B4D6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7746" y="4214305"/>
              <a:ext cx="35168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34" name="Line 89">
              <a:extLst>
                <a:ext uri="{FF2B5EF4-FFF2-40B4-BE49-F238E27FC236}">
                  <a16:creationId xmlns:a16="http://schemas.microsoft.com/office/drawing/2014/main" xmlns="" id="{B621386D-590D-4514-AAB7-1BF4B3135A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7746" y="4097903"/>
              <a:ext cx="35168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35" name="Line 90">
              <a:extLst>
                <a:ext uri="{FF2B5EF4-FFF2-40B4-BE49-F238E27FC236}">
                  <a16:creationId xmlns:a16="http://schemas.microsoft.com/office/drawing/2014/main" xmlns="" id="{940D33F9-D38D-4285-ACFF-E94AEC2076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7746" y="3981960"/>
              <a:ext cx="35168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36" name="Line 91">
              <a:extLst>
                <a:ext uri="{FF2B5EF4-FFF2-40B4-BE49-F238E27FC236}">
                  <a16:creationId xmlns:a16="http://schemas.microsoft.com/office/drawing/2014/main" xmlns="" id="{BAD97C3D-3848-49A3-BB31-B64C88D99F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7746" y="3865557"/>
              <a:ext cx="35168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37" name="Line 92">
              <a:extLst>
                <a:ext uri="{FF2B5EF4-FFF2-40B4-BE49-F238E27FC236}">
                  <a16:creationId xmlns:a16="http://schemas.microsoft.com/office/drawing/2014/main" xmlns="" id="{4B66B4B0-16A5-42B6-90C3-986889D086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7746" y="3749615"/>
              <a:ext cx="35168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38" name="Line 93">
              <a:extLst>
                <a:ext uri="{FF2B5EF4-FFF2-40B4-BE49-F238E27FC236}">
                  <a16:creationId xmlns:a16="http://schemas.microsoft.com/office/drawing/2014/main" xmlns="" id="{5068D03D-2771-4B6E-BE25-9B28EADAEA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7746" y="3633211"/>
              <a:ext cx="35168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39" name="Line 94">
              <a:extLst>
                <a:ext uri="{FF2B5EF4-FFF2-40B4-BE49-F238E27FC236}">
                  <a16:creationId xmlns:a16="http://schemas.microsoft.com/office/drawing/2014/main" xmlns="" id="{1A02324B-70B4-4D10-A7F7-907EAD7B3D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7746" y="3516808"/>
              <a:ext cx="35168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40" name="Rectangle 106">
              <a:extLst>
                <a:ext uri="{FF2B5EF4-FFF2-40B4-BE49-F238E27FC236}">
                  <a16:creationId xmlns:a16="http://schemas.microsoft.com/office/drawing/2014/main" xmlns="" id="{B0E2C000-212C-459D-AF1B-9AEBAD8E1B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9637" y="4655532"/>
              <a:ext cx="6412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0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541" name="Rectangle 107">
              <a:extLst>
                <a:ext uri="{FF2B5EF4-FFF2-40B4-BE49-F238E27FC236}">
                  <a16:creationId xmlns:a16="http://schemas.microsoft.com/office/drawing/2014/main" xmlns="" id="{1CEE43B2-EE4A-431B-B3B4-8C4668735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9371" y="4540510"/>
              <a:ext cx="16030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0.1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542" name="Rectangle 108">
              <a:extLst>
                <a:ext uri="{FF2B5EF4-FFF2-40B4-BE49-F238E27FC236}">
                  <a16:creationId xmlns:a16="http://schemas.microsoft.com/office/drawing/2014/main" xmlns="" id="{08AED47C-C862-4351-88AB-DFB6E68E9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9371" y="4421807"/>
              <a:ext cx="16030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0.2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543" name="Rectangle 109">
              <a:extLst>
                <a:ext uri="{FF2B5EF4-FFF2-40B4-BE49-F238E27FC236}">
                  <a16:creationId xmlns:a16="http://schemas.microsoft.com/office/drawing/2014/main" xmlns="" id="{AD67B0F4-28F4-4FFD-960F-0E66A0155E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9371" y="4306783"/>
              <a:ext cx="16030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0.3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544" name="Rectangle 110">
              <a:extLst>
                <a:ext uri="{FF2B5EF4-FFF2-40B4-BE49-F238E27FC236}">
                  <a16:creationId xmlns:a16="http://schemas.microsoft.com/office/drawing/2014/main" xmlns="" id="{B277804D-C36B-4E3C-A3B7-62B95B80BD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9371" y="4191300"/>
              <a:ext cx="16030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0.4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545" name="Rectangle 111">
              <a:extLst>
                <a:ext uri="{FF2B5EF4-FFF2-40B4-BE49-F238E27FC236}">
                  <a16:creationId xmlns:a16="http://schemas.microsoft.com/office/drawing/2014/main" xmlns="" id="{BCDA728D-CF54-436C-8143-B846DF0284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9371" y="4076278"/>
              <a:ext cx="16030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0.5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546" name="Rectangle 112">
              <a:extLst>
                <a:ext uri="{FF2B5EF4-FFF2-40B4-BE49-F238E27FC236}">
                  <a16:creationId xmlns:a16="http://schemas.microsoft.com/office/drawing/2014/main" xmlns="" id="{A1BF17C2-86C6-450E-9416-D6907B22C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9371" y="3957575"/>
              <a:ext cx="16030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0.6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547" name="Rectangle 113">
              <a:extLst>
                <a:ext uri="{FF2B5EF4-FFF2-40B4-BE49-F238E27FC236}">
                  <a16:creationId xmlns:a16="http://schemas.microsoft.com/office/drawing/2014/main" xmlns="" id="{B021C66D-1FC1-49BE-B9AA-C676B279E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9371" y="3842553"/>
              <a:ext cx="16030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0.7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548" name="Rectangle 114">
              <a:extLst>
                <a:ext uri="{FF2B5EF4-FFF2-40B4-BE49-F238E27FC236}">
                  <a16:creationId xmlns:a16="http://schemas.microsoft.com/office/drawing/2014/main" xmlns="" id="{C9025A08-7C2D-4311-A7E8-3BB3D27131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9371" y="3727070"/>
              <a:ext cx="16030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0.8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549" name="Rectangle 115">
              <a:extLst>
                <a:ext uri="{FF2B5EF4-FFF2-40B4-BE49-F238E27FC236}">
                  <a16:creationId xmlns:a16="http://schemas.microsoft.com/office/drawing/2014/main" xmlns="" id="{B5D35351-6AD6-4D72-8853-2B402742A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9371" y="3608826"/>
              <a:ext cx="16030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0.9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550" name="Rectangle 116">
              <a:extLst>
                <a:ext uri="{FF2B5EF4-FFF2-40B4-BE49-F238E27FC236}">
                  <a16:creationId xmlns:a16="http://schemas.microsoft.com/office/drawing/2014/main" xmlns="" id="{8208D4DE-24C6-469D-84A9-E8ADF4ED50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9637" y="3493345"/>
              <a:ext cx="6412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1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551" name="Rectangle 550">
              <a:extLst>
                <a:ext uri="{FF2B5EF4-FFF2-40B4-BE49-F238E27FC236}">
                  <a16:creationId xmlns:a16="http://schemas.microsoft.com/office/drawing/2014/main" xmlns="" id="{FEEA3FDA-A3FC-4F6D-ABD1-4ABC519B9291}"/>
                </a:ext>
              </a:extLst>
            </p:cNvPr>
            <p:cNvSpPr/>
            <p:nvPr/>
          </p:nvSpPr>
          <p:spPr>
            <a:xfrm>
              <a:off x="5023886" y="3519128"/>
              <a:ext cx="624510" cy="3479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50" dirty="0"/>
            </a:p>
          </p:txBody>
        </p:sp>
        <p:sp>
          <p:nvSpPr>
            <p:cNvPr id="552" name="Rectangle 6">
              <a:extLst>
                <a:ext uri="{FF2B5EF4-FFF2-40B4-BE49-F238E27FC236}">
                  <a16:creationId xmlns:a16="http://schemas.microsoft.com/office/drawing/2014/main" xmlns="" id="{CAFC441D-0743-4DA0-AA21-FF55278A09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9742" y="4944614"/>
              <a:ext cx="619828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 b="1" dirty="0">
                  <a:solidFill>
                    <a:srgbClr val="262626"/>
                  </a:solidFill>
                  <a:latin typeface="+mn-lt"/>
                </a:rPr>
                <a:t>Parameter</a:t>
              </a:r>
              <a:endParaRPr lang="en-US" altLang="en-US" sz="825" b="1" dirty="0">
                <a:latin typeface="+mn-lt"/>
              </a:endParaRPr>
            </a:p>
          </p:txBody>
        </p:sp>
        <p:sp>
          <p:nvSpPr>
            <p:cNvPr id="553" name="Rectangle 6">
              <a:extLst>
                <a:ext uri="{FF2B5EF4-FFF2-40B4-BE49-F238E27FC236}">
                  <a16:creationId xmlns:a16="http://schemas.microsoft.com/office/drawing/2014/main" xmlns="" id="{605A77AA-BD33-4B4A-AC11-A4C67A249F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86974" y="4004551"/>
              <a:ext cx="2044149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00" dirty="0">
                  <a:solidFill>
                    <a:srgbClr val="262626"/>
                  </a:solidFill>
                  <a:latin typeface="+mn-lt"/>
                </a:rPr>
                <a:t>Probability of Effect</a:t>
              </a:r>
              <a:endParaRPr lang="en-US" altLang="en-US" sz="1500" dirty="0">
                <a:latin typeface="+mn-lt"/>
              </a:endParaRPr>
            </a:p>
          </p:txBody>
        </p:sp>
        <p:sp>
          <p:nvSpPr>
            <p:cNvPr id="554" name="Rectangle 6">
              <a:extLst>
                <a:ext uri="{FF2B5EF4-FFF2-40B4-BE49-F238E27FC236}">
                  <a16:creationId xmlns:a16="http://schemas.microsoft.com/office/drawing/2014/main" xmlns="" id="{DD6DC6EC-0C3B-43EF-9309-6A6BCAE9E5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61858" y="2090035"/>
              <a:ext cx="132651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kumimoji="0" lang="en-US" altLang="en-US" b="0" i="0" u="none" strike="noStrike" cap="none" normalizeH="0" baseline="0" dirty="0">
                  <a:ln>
                    <a:noFill/>
                  </a:ln>
                  <a:solidFill>
                    <a:srgbClr val="262626"/>
                  </a:solidFill>
                  <a:effectLst/>
                  <a:latin typeface="+mn-lt"/>
                </a:rPr>
                <a:t>Effect Size </a:t>
              </a:r>
              <a:endPara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734" name="Rectangle 6">
              <a:extLst>
                <a:ext uri="{FF2B5EF4-FFF2-40B4-BE49-F238E27FC236}">
                  <a16:creationId xmlns:a16="http://schemas.microsoft.com/office/drawing/2014/main" xmlns="" id="{9B9CD1A5-F24A-4481-BCB6-8A5F1C0CB4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26054" y="5275095"/>
              <a:ext cx="1683906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00" dirty="0">
                  <a:solidFill>
                    <a:srgbClr val="262626"/>
                  </a:solidFill>
                  <a:latin typeface="+mn-lt"/>
                </a:rPr>
                <a:t>Receptor Summary</a:t>
              </a:r>
              <a:endParaRPr lang="en-US" altLang="en-US" sz="1500" dirty="0">
                <a:latin typeface="+mn-lt"/>
              </a:endParaRPr>
            </a:p>
          </p:txBody>
        </p:sp>
        <p:sp>
          <p:nvSpPr>
            <p:cNvPr id="736" name="Rectangle 735">
              <a:extLst>
                <a:ext uri="{FF2B5EF4-FFF2-40B4-BE49-F238E27FC236}">
                  <a16:creationId xmlns:a16="http://schemas.microsoft.com/office/drawing/2014/main" xmlns="" id="{4A803006-55C9-4C92-A0BD-D81BF20490EA}"/>
                </a:ext>
              </a:extLst>
            </p:cNvPr>
            <p:cNvSpPr/>
            <p:nvPr/>
          </p:nvSpPr>
          <p:spPr>
            <a:xfrm>
              <a:off x="1746410" y="5342438"/>
              <a:ext cx="3523012" cy="11248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38" name="TextBox 737">
              <a:extLst>
                <a:ext uri="{FF2B5EF4-FFF2-40B4-BE49-F238E27FC236}">
                  <a16:creationId xmlns:a16="http://schemas.microsoft.com/office/drawing/2014/main" xmlns="" id="{5B2754D3-A821-4F83-9326-7CCE8EC398A2}"/>
                </a:ext>
              </a:extLst>
            </p:cNvPr>
            <p:cNvSpPr txBox="1"/>
            <p:nvPr/>
          </p:nvSpPr>
          <p:spPr>
            <a:xfrm>
              <a:off x="1807938" y="3297249"/>
              <a:ext cx="8143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739" name="TextBox 738">
              <a:extLst>
                <a:ext uri="{FF2B5EF4-FFF2-40B4-BE49-F238E27FC236}">
                  <a16:creationId xmlns:a16="http://schemas.microsoft.com/office/drawing/2014/main" xmlns="" id="{9859D2DD-C7D4-456C-AB7A-B4701F0207AF}"/>
                </a:ext>
              </a:extLst>
            </p:cNvPr>
            <p:cNvSpPr txBox="1"/>
            <p:nvPr/>
          </p:nvSpPr>
          <p:spPr>
            <a:xfrm>
              <a:off x="1919153" y="3297249"/>
              <a:ext cx="8143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740" name="TextBox 739">
              <a:extLst>
                <a:ext uri="{FF2B5EF4-FFF2-40B4-BE49-F238E27FC236}">
                  <a16:creationId xmlns:a16="http://schemas.microsoft.com/office/drawing/2014/main" xmlns="" id="{EB30F36C-8A4B-4935-9A30-CFC85661C43B}"/>
                </a:ext>
              </a:extLst>
            </p:cNvPr>
            <p:cNvSpPr txBox="1"/>
            <p:nvPr/>
          </p:nvSpPr>
          <p:spPr>
            <a:xfrm>
              <a:off x="2035137" y="3297249"/>
              <a:ext cx="8143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741" name="TextBox 740">
              <a:extLst>
                <a:ext uri="{FF2B5EF4-FFF2-40B4-BE49-F238E27FC236}">
                  <a16:creationId xmlns:a16="http://schemas.microsoft.com/office/drawing/2014/main" xmlns="" id="{05E39D67-E584-4D09-8350-16A93AA9CC17}"/>
                </a:ext>
              </a:extLst>
            </p:cNvPr>
            <p:cNvSpPr txBox="1"/>
            <p:nvPr/>
          </p:nvSpPr>
          <p:spPr>
            <a:xfrm>
              <a:off x="2209298" y="3297249"/>
              <a:ext cx="81435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rgbClr val="FF0000"/>
                  </a:solidFill>
                </a:rPr>
                <a:t>**</a:t>
              </a:r>
            </a:p>
            <a:p>
              <a:endParaRPr lang="en-GB" sz="1200" dirty="0">
                <a:solidFill>
                  <a:srgbClr val="FF0000"/>
                </a:solidFill>
              </a:endParaRPr>
            </a:p>
          </p:txBody>
        </p:sp>
        <p:sp>
          <p:nvSpPr>
            <p:cNvPr id="742" name="TextBox 741">
              <a:extLst>
                <a:ext uri="{FF2B5EF4-FFF2-40B4-BE49-F238E27FC236}">
                  <a16:creationId xmlns:a16="http://schemas.microsoft.com/office/drawing/2014/main" xmlns="" id="{A33112E7-6A0D-4480-B4D7-7D6D43A98E7C}"/>
                </a:ext>
              </a:extLst>
            </p:cNvPr>
            <p:cNvSpPr txBox="1"/>
            <p:nvPr/>
          </p:nvSpPr>
          <p:spPr>
            <a:xfrm>
              <a:off x="2485883" y="3306977"/>
              <a:ext cx="8143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200" dirty="0">
                <a:solidFill>
                  <a:srgbClr val="FF0000"/>
                </a:solidFill>
              </a:endParaRPr>
            </a:p>
          </p:txBody>
        </p:sp>
        <p:sp>
          <p:nvSpPr>
            <p:cNvPr id="743" name="Rectangle 6">
              <a:extLst>
                <a:ext uri="{FF2B5EF4-FFF2-40B4-BE49-F238E27FC236}">
                  <a16:creationId xmlns:a16="http://schemas.microsoft.com/office/drawing/2014/main" xmlns="" id="{9E98AD41-F634-4F83-8D85-99395C3A0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5914" y="3203934"/>
              <a:ext cx="619828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 b="1" dirty="0">
                  <a:solidFill>
                    <a:srgbClr val="262626"/>
                  </a:solidFill>
                  <a:latin typeface="+mn-lt"/>
                </a:rPr>
                <a:t>Parameter</a:t>
              </a:r>
              <a:endParaRPr lang="en-US" altLang="en-US" sz="825" b="1" dirty="0">
                <a:latin typeface="+mn-lt"/>
              </a:endParaRPr>
            </a:p>
          </p:txBody>
        </p:sp>
        <p:sp>
          <p:nvSpPr>
            <p:cNvPr id="745" name="TextBox 744">
              <a:extLst>
                <a:ext uri="{FF2B5EF4-FFF2-40B4-BE49-F238E27FC236}">
                  <a16:creationId xmlns:a16="http://schemas.microsoft.com/office/drawing/2014/main" xmlns="" id="{36BF98C3-0564-499D-8716-39A494FBAF59}"/>
                </a:ext>
              </a:extLst>
            </p:cNvPr>
            <p:cNvSpPr txBox="1"/>
            <p:nvPr/>
          </p:nvSpPr>
          <p:spPr>
            <a:xfrm>
              <a:off x="1737785" y="5395462"/>
              <a:ext cx="1483740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900" b="1" dirty="0">
                  <a:solidFill>
                    <a:srgbClr val="FF0000"/>
                  </a:solidFill>
                </a:rPr>
                <a:t>NMDA Receptor*</a:t>
              </a:r>
            </a:p>
            <a:p>
              <a:r>
                <a:rPr lang="en-IE" sz="900" b="1" dirty="0"/>
                <a:t>AMPA Receptor</a:t>
              </a:r>
            </a:p>
            <a:p>
              <a:r>
                <a:rPr lang="en-IE" sz="900" b="1" dirty="0">
                  <a:solidFill>
                    <a:srgbClr val="00B050"/>
                  </a:solidFill>
                </a:rPr>
                <a:t>GABA</a:t>
              </a:r>
              <a:r>
                <a:rPr lang="en-IE" sz="900" b="1" baseline="-25000" dirty="0">
                  <a:solidFill>
                    <a:srgbClr val="00B050"/>
                  </a:solidFill>
                </a:rPr>
                <a:t>A</a:t>
              </a:r>
              <a:r>
                <a:rPr lang="en-IE" sz="900" b="1" dirty="0">
                  <a:solidFill>
                    <a:srgbClr val="00B050"/>
                  </a:solidFill>
                </a:rPr>
                <a:t> Receptor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92953" y="1267846"/>
            <a:ext cx="3450101" cy="4669315"/>
            <a:chOff x="5480847" y="1008369"/>
            <a:chExt cx="4600133" cy="5533797"/>
          </a:xfrm>
        </p:grpSpPr>
        <p:sp>
          <p:nvSpPr>
            <p:cNvPr id="368" name="Oval 367">
              <a:extLst>
                <a:ext uri="{FF2B5EF4-FFF2-40B4-BE49-F238E27FC236}">
                  <a16:creationId xmlns:a16="http://schemas.microsoft.com/office/drawing/2014/main" xmlns="" id="{0C36B8B3-2C08-438A-B2FE-3CFC8940D51C}"/>
                </a:ext>
              </a:extLst>
            </p:cNvPr>
            <p:cNvSpPr/>
            <p:nvPr/>
          </p:nvSpPr>
          <p:spPr>
            <a:xfrm rot="21118116">
              <a:off x="8319482" y="5385013"/>
              <a:ext cx="685349" cy="5980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softEdge rad="533400"/>
            </a:effectLst>
            <a:scene3d>
              <a:camera prst="orthographicFront"/>
              <a:lightRig rig="threePt" dir="t"/>
            </a:scene3d>
            <a:sp3d extrusionH="38100" contourW="12700">
              <a:bevelT w="304800" h="304800"/>
              <a:bevelB prst="angle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grpSp>
          <p:nvGrpSpPr>
            <p:cNvPr id="369" name="Group 368">
              <a:extLst>
                <a:ext uri="{FF2B5EF4-FFF2-40B4-BE49-F238E27FC236}">
                  <a16:creationId xmlns:a16="http://schemas.microsoft.com/office/drawing/2014/main" xmlns="" id="{42F113D5-299B-4F86-9990-EAE74ADC9587}"/>
                </a:ext>
              </a:extLst>
            </p:cNvPr>
            <p:cNvGrpSpPr/>
            <p:nvPr/>
          </p:nvGrpSpPr>
          <p:grpSpPr>
            <a:xfrm rot="10800000">
              <a:off x="8807454" y="5810425"/>
              <a:ext cx="400941" cy="232615"/>
              <a:chOff x="6866021" y="-160422"/>
              <a:chExt cx="2197941" cy="1997241"/>
            </a:xfrm>
            <a:solidFill>
              <a:srgbClr val="00B050"/>
            </a:solidFill>
          </p:grpSpPr>
          <p:grpSp>
            <p:nvGrpSpPr>
              <p:cNvPr id="370" name="Group 369">
                <a:extLst>
                  <a:ext uri="{FF2B5EF4-FFF2-40B4-BE49-F238E27FC236}">
                    <a16:creationId xmlns:a16="http://schemas.microsoft.com/office/drawing/2014/main" xmlns="" id="{ABB5DFCA-ED3E-4C26-B234-2D49A7B05415}"/>
                  </a:ext>
                </a:extLst>
              </p:cNvPr>
              <p:cNvGrpSpPr/>
              <p:nvPr/>
            </p:nvGrpSpPr>
            <p:grpSpPr>
              <a:xfrm>
                <a:off x="6866021" y="-160422"/>
                <a:ext cx="1419726" cy="1997241"/>
                <a:chOff x="6866021" y="-160422"/>
                <a:chExt cx="1419726" cy="1997241"/>
              </a:xfrm>
              <a:grpFill/>
            </p:grpSpPr>
            <p:sp>
              <p:nvSpPr>
                <p:cNvPr id="374" name="Chord 373">
                  <a:extLst>
                    <a:ext uri="{FF2B5EF4-FFF2-40B4-BE49-F238E27FC236}">
                      <a16:creationId xmlns:a16="http://schemas.microsoft.com/office/drawing/2014/main" xmlns="" id="{E1122DAE-B181-4B9B-B972-ED7FABD39CC3}"/>
                    </a:ext>
                  </a:extLst>
                </p:cNvPr>
                <p:cNvSpPr/>
                <p:nvPr/>
              </p:nvSpPr>
              <p:spPr>
                <a:xfrm rot="21221667">
                  <a:off x="6866021" y="-160422"/>
                  <a:ext cx="962527" cy="1371600"/>
                </a:xfrm>
                <a:prstGeom prst="chord">
                  <a:avLst/>
                </a:prstGeom>
                <a:grp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75" name="Chord 374">
                  <a:extLst>
                    <a:ext uri="{FF2B5EF4-FFF2-40B4-BE49-F238E27FC236}">
                      <a16:creationId xmlns:a16="http://schemas.microsoft.com/office/drawing/2014/main" xmlns="" id="{D3F9B27B-90E9-45C1-930E-0E1DB62724C4}"/>
                    </a:ext>
                  </a:extLst>
                </p:cNvPr>
                <p:cNvSpPr/>
                <p:nvPr/>
              </p:nvSpPr>
              <p:spPr>
                <a:xfrm rot="21252560">
                  <a:off x="7355305" y="834188"/>
                  <a:ext cx="930442" cy="1002631"/>
                </a:xfrm>
                <a:prstGeom prst="chord">
                  <a:avLst/>
                </a:prstGeom>
                <a:grp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371" name="Group 370">
                <a:extLst>
                  <a:ext uri="{FF2B5EF4-FFF2-40B4-BE49-F238E27FC236}">
                    <a16:creationId xmlns:a16="http://schemas.microsoft.com/office/drawing/2014/main" xmlns="" id="{7C49DFD1-987F-46AA-8F8B-87BEA0782E5F}"/>
                  </a:ext>
                </a:extLst>
              </p:cNvPr>
              <p:cNvGrpSpPr/>
              <p:nvPr/>
            </p:nvGrpSpPr>
            <p:grpSpPr>
              <a:xfrm rot="18264203" flipH="1">
                <a:off x="7379417" y="-384014"/>
                <a:ext cx="1393715" cy="1975374"/>
                <a:chOff x="6874843" y="-164349"/>
                <a:chExt cx="1424804" cy="1981255"/>
              </a:xfrm>
              <a:grpFill/>
            </p:grpSpPr>
            <p:sp>
              <p:nvSpPr>
                <p:cNvPr id="372" name="Chord 371">
                  <a:extLst>
                    <a:ext uri="{FF2B5EF4-FFF2-40B4-BE49-F238E27FC236}">
                      <a16:creationId xmlns:a16="http://schemas.microsoft.com/office/drawing/2014/main" xmlns="" id="{E822AA91-5AC5-4D34-978C-184A60207F10}"/>
                    </a:ext>
                  </a:extLst>
                </p:cNvPr>
                <p:cNvSpPr/>
                <p:nvPr/>
              </p:nvSpPr>
              <p:spPr>
                <a:xfrm rot="21221667">
                  <a:off x="6874843" y="-164349"/>
                  <a:ext cx="1023466" cy="1539174"/>
                </a:xfrm>
                <a:prstGeom prst="chord">
                  <a:avLst/>
                </a:prstGeom>
                <a:grp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73" name="Chord 372">
                  <a:extLst>
                    <a:ext uri="{FF2B5EF4-FFF2-40B4-BE49-F238E27FC236}">
                      <a16:creationId xmlns:a16="http://schemas.microsoft.com/office/drawing/2014/main" xmlns="" id="{C4267BF1-0F52-4F2F-BB33-B4F76413019A}"/>
                    </a:ext>
                  </a:extLst>
                </p:cNvPr>
                <p:cNvSpPr/>
                <p:nvPr/>
              </p:nvSpPr>
              <p:spPr>
                <a:xfrm rot="21252560">
                  <a:off x="7369205" y="814275"/>
                  <a:ext cx="930442" cy="1002631"/>
                </a:xfrm>
                <a:prstGeom prst="chord">
                  <a:avLst/>
                </a:prstGeom>
                <a:grp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xmlns="" id="{F4886331-946A-4CA8-8673-0B9DC942D55C}"/>
                </a:ext>
              </a:extLst>
            </p:cNvPr>
            <p:cNvGrpSpPr/>
            <p:nvPr/>
          </p:nvGrpSpPr>
          <p:grpSpPr>
            <a:xfrm rot="12755570">
              <a:off x="8542021" y="5884156"/>
              <a:ext cx="373324" cy="213631"/>
              <a:chOff x="6866021" y="-160422"/>
              <a:chExt cx="2197941" cy="1997241"/>
            </a:xfrm>
            <a:solidFill>
              <a:schemeClr val="tx1"/>
            </a:solidFill>
          </p:grpSpPr>
          <p:grpSp>
            <p:nvGrpSpPr>
              <p:cNvPr id="377" name="Group 376">
                <a:extLst>
                  <a:ext uri="{FF2B5EF4-FFF2-40B4-BE49-F238E27FC236}">
                    <a16:creationId xmlns:a16="http://schemas.microsoft.com/office/drawing/2014/main" xmlns="" id="{6CE18120-601A-4043-932F-9B34853B25D4}"/>
                  </a:ext>
                </a:extLst>
              </p:cNvPr>
              <p:cNvGrpSpPr/>
              <p:nvPr/>
            </p:nvGrpSpPr>
            <p:grpSpPr>
              <a:xfrm>
                <a:off x="6866021" y="-160422"/>
                <a:ext cx="1419726" cy="1997241"/>
                <a:chOff x="6866021" y="-160422"/>
                <a:chExt cx="1419726" cy="1997241"/>
              </a:xfrm>
              <a:grpFill/>
            </p:grpSpPr>
            <p:sp>
              <p:nvSpPr>
                <p:cNvPr id="381" name="Chord 380">
                  <a:extLst>
                    <a:ext uri="{FF2B5EF4-FFF2-40B4-BE49-F238E27FC236}">
                      <a16:creationId xmlns:a16="http://schemas.microsoft.com/office/drawing/2014/main" xmlns="" id="{0E1F50E2-8161-4D59-8EC9-2E4CFBCC3D34}"/>
                    </a:ext>
                  </a:extLst>
                </p:cNvPr>
                <p:cNvSpPr/>
                <p:nvPr/>
              </p:nvSpPr>
              <p:spPr>
                <a:xfrm rot="21221667">
                  <a:off x="6866021" y="-160422"/>
                  <a:ext cx="962527" cy="1371600"/>
                </a:xfrm>
                <a:prstGeom prst="chord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82" name="Chord 381">
                  <a:extLst>
                    <a:ext uri="{FF2B5EF4-FFF2-40B4-BE49-F238E27FC236}">
                      <a16:creationId xmlns:a16="http://schemas.microsoft.com/office/drawing/2014/main" xmlns="" id="{8D0FACF6-BFE4-4A28-8C08-4C15123DDECA}"/>
                    </a:ext>
                  </a:extLst>
                </p:cNvPr>
                <p:cNvSpPr/>
                <p:nvPr/>
              </p:nvSpPr>
              <p:spPr>
                <a:xfrm rot="21252560">
                  <a:off x="7355305" y="834188"/>
                  <a:ext cx="930442" cy="1002631"/>
                </a:xfrm>
                <a:prstGeom prst="chord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378" name="Group 377">
                <a:extLst>
                  <a:ext uri="{FF2B5EF4-FFF2-40B4-BE49-F238E27FC236}">
                    <a16:creationId xmlns:a16="http://schemas.microsoft.com/office/drawing/2014/main" xmlns="" id="{E151C111-26F5-49F6-A426-2F0076C870F3}"/>
                  </a:ext>
                </a:extLst>
              </p:cNvPr>
              <p:cNvGrpSpPr/>
              <p:nvPr/>
            </p:nvGrpSpPr>
            <p:grpSpPr>
              <a:xfrm rot="18264203" flipH="1">
                <a:off x="7379417" y="-384014"/>
                <a:ext cx="1393715" cy="1975374"/>
                <a:chOff x="6874843" y="-164349"/>
                <a:chExt cx="1424804" cy="1981255"/>
              </a:xfrm>
              <a:grpFill/>
            </p:grpSpPr>
            <p:sp>
              <p:nvSpPr>
                <p:cNvPr id="379" name="Chord 378">
                  <a:extLst>
                    <a:ext uri="{FF2B5EF4-FFF2-40B4-BE49-F238E27FC236}">
                      <a16:creationId xmlns:a16="http://schemas.microsoft.com/office/drawing/2014/main" xmlns="" id="{D91D142E-068D-45B6-AE48-18681E6601BA}"/>
                    </a:ext>
                  </a:extLst>
                </p:cNvPr>
                <p:cNvSpPr/>
                <p:nvPr/>
              </p:nvSpPr>
              <p:spPr>
                <a:xfrm rot="21221667">
                  <a:off x="6874843" y="-164349"/>
                  <a:ext cx="1023466" cy="1539174"/>
                </a:xfrm>
                <a:prstGeom prst="chord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80" name="Chord 379">
                  <a:extLst>
                    <a:ext uri="{FF2B5EF4-FFF2-40B4-BE49-F238E27FC236}">
                      <a16:creationId xmlns:a16="http://schemas.microsoft.com/office/drawing/2014/main" xmlns="" id="{861E059A-0C99-4ACA-9ED0-D33FA5E4BF71}"/>
                    </a:ext>
                  </a:extLst>
                </p:cNvPr>
                <p:cNvSpPr/>
                <p:nvPr/>
              </p:nvSpPr>
              <p:spPr>
                <a:xfrm rot="21252560">
                  <a:off x="7369205" y="814275"/>
                  <a:ext cx="930442" cy="1002631"/>
                </a:xfrm>
                <a:prstGeom prst="chord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xmlns="" id="{3C2614E4-1D03-4407-88DD-517A7CC0C3FA}"/>
                </a:ext>
              </a:extLst>
            </p:cNvPr>
            <p:cNvGrpSpPr/>
            <p:nvPr/>
          </p:nvGrpSpPr>
          <p:grpSpPr>
            <a:xfrm rot="13420910">
              <a:off x="8256993" y="5845781"/>
              <a:ext cx="323787" cy="201284"/>
              <a:chOff x="6866021" y="-160422"/>
              <a:chExt cx="2197941" cy="1997241"/>
            </a:xfrm>
            <a:solidFill>
              <a:srgbClr val="FF0000"/>
            </a:solidFill>
          </p:grpSpPr>
          <p:grpSp>
            <p:nvGrpSpPr>
              <p:cNvPr id="384" name="Group 383">
                <a:extLst>
                  <a:ext uri="{FF2B5EF4-FFF2-40B4-BE49-F238E27FC236}">
                    <a16:creationId xmlns:a16="http://schemas.microsoft.com/office/drawing/2014/main" xmlns="" id="{6BFA5974-60A8-4F26-AECA-DD8B1EF1A3D7}"/>
                  </a:ext>
                </a:extLst>
              </p:cNvPr>
              <p:cNvGrpSpPr/>
              <p:nvPr/>
            </p:nvGrpSpPr>
            <p:grpSpPr>
              <a:xfrm>
                <a:off x="6866021" y="-160422"/>
                <a:ext cx="1419726" cy="1997241"/>
                <a:chOff x="6866021" y="-160422"/>
                <a:chExt cx="1419726" cy="1997241"/>
              </a:xfrm>
              <a:grpFill/>
            </p:grpSpPr>
            <p:sp>
              <p:nvSpPr>
                <p:cNvPr id="388" name="Chord 387">
                  <a:extLst>
                    <a:ext uri="{FF2B5EF4-FFF2-40B4-BE49-F238E27FC236}">
                      <a16:creationId xmlns:a16="http://schemas.microsoft.com/office/drawing/2014/main" xmlns="" id="{C1300597-7038-4201-869D-EADE3E6604AF}"/>
                    </a:ext>
                  </a:extLst>
                </p:cNvPr>
                <p:cNvSpPr/>
                <p:nvPr/>
              </p:nvSpPr>
              <p:spPr>
                <a:xfrm rot="21221667">
                  <a:off x="6866021" y="-160422"/>
                  <a:ext cx="962527" cy="1371600"/>
                </a:xfrm>
                <a:prstGeom prst="chord">
                  <a:avLst/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89" name="Chord 388">
                  <a:extLst>
                    <a:ext uri="{FF2B5EF4-FFF2-40B4-BE49-F238E27FC236}">
                      <a16:creationId xmlns:a16="http://schemas.microsoft.com/office/drawing/2014/main" xmlns="" id="{26094DAB-3E6C-4C64-A89A-AA05F8DB63FD}"/>
                    </a:ext>
                  </a:extLst>
                </p:cNvPr>
                <p:cNvSpPr/>
                <p:nvPr/>
              </p:nvSpPr>
              <p:spPr>
                <a:xfrm rot="21252560">
                  <a:off x="7355305" y="834188"/>
                  <a:ext cx="930442" cy="1002631"/>
                </a:xfrm>
                <a:prstGeom prst="chord">
                  <a:avLst/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385" name="Group 384">
                <a:extLst>
                  <a:ext uri="{FF2B5EF4-FFF2-40B4-BE49-F238E27FC236}">
                    <a16:creationId xmlns:a16="http://schemas.microsoft.com/office/drawing/2014/main" xmlns="" id="{9B5E7E74-4231-43D6-813C-14D532AF2D92}"/>
                  </a:ext>
                </a:extLst>
              </p:cNvPr>
              <p:cNvGrpSpPr/>
              <p:nvPr/>
            </p:nvGrpSpPr>
            <p:grpSpPr>
              <a:xfrm rot="18264203" flipH="1">
                <a:off x="7379417" y="-384014"/>
                <a:ext cx="1393715" cy="1975374"/>
                <a:chOff x="6874843" y="-164349"/>
                <a:chExt cx="1424804" cy="1981255"/>
              </a:xfrm>
              <a:grpFill/>
            </p:grpSpPr>
            <p:sp>
              <p:nvSpPr>
                <p:cNvPr id="386" name="Chord 385">
                  <a:extLst>
                    <a:ext uri="{FF2B5EF4-FFF2-40B4-BE49-F238E27FC236}">
                      <a16:creationId xmlns:a16="http://schemas.microsoft.com/office/drawing/2014/main" xmlns="" id="{FE0C0385-3D9B-4347-B9E3-87AF8364CBCC}"/>
                    </a:ext>
                  </a:extLst>
                </p:cNvPr>
                <p:cNvSpPr/>
                <p:nvPr/>
              </p:nvSpPr>
              <p:spPr>
                <a:xfrm rot="21221667">
                  <a:off x="6874843" y="-164349"/>
                  <a:ext cx="1023466" cy="1539174"/>
                </a:xfrm>
                <a:prstGeom prst="chord">
                  <a:avLst/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87" name="Chord 386">
                  <a:extLst>
                    <a:ext uri="{FF2B5EF4-FFF2-40B4-BE49-F238E27FC236}">
                      <a16:creationId xmlns:a16="http://schemas.microsoft.com/office/drawing/2014/main" xmlns="" id="{32EF0981-0999-44FE-967F-CA9E9812805A}"/>
                    </a:ext>
                  </a:extLst>
                </p:cNvPr>
                <p:cNvSpPr/>
                <p:nvPr/>
              </p:nvSpPr>
              <p:spPr>
                <a:xfrm rot="21252560">
                  <a:off x="7369205" y="814275"/>
                  <a:ext cx="930442" cy="1002631"/>
                </a:xfrm>
                <a:prstGeom prst="chord">
                  <a:avLst/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  <p:sp>
          <p:nvSpPr>
            <p:cNvPr id="390" name="TextBox 389">
              <a:extLst>
                <a:ext uri="{FF2B5EF4-FFF2-40B4-BE49-F238E27FC236}">
                  <a16:creationId xmlns:a16="http://schemas.microsoft.com/office/drawing/2014/main" xmlns="" id="{85E1D567-B375-44D0-B0D3-B8C294F5B03F}"/>
                </a:ext>
              </a:extLst>
            </p:cNvPr>
            <p:cNvSpPr txBox="1"/>
            <p:nvPr/>
          </p:nvSpPr>
          <p:spPr>
            <a:xfrm>
              <a:off x="8053037" y="6039429"/>
              <a:ext cx="90241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/>
                <a:t>*</a:t>
              </a:r>
            </a:p>
          </p:txBody>
        </p:sp>
        <p:sp>
          <p:nvSpPr>
            <p:cNvPr id="391" name="TextBox 390">
              <a:extLst>
                <a:ext uri="{FF2B5EF4-FFF2-40B4-BE49-F238E27FC236}">
                  <a16:creationId xmlns:a16="http://schemas.microsoft.com/office/drawing/2014/main" xmlns="" id="{4F46DD76-6CA6-463D-BC30-3AF560A21F88}"/>
                </a:ext>
              </a:extLst>
            </p:cNvPr>
            <p:cNvSpPr txBox="1"/>
            <p:nvPr/>
          </p:nvSpPr>
          <p:spPr>
            <a:xfrm>
              <a:off x="8474163" y="6111279"/>
              <a:ext cx="90241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/>
                <a:t>*</a:t>
              </a:r>
            </a:p>
          </p:txBody>
        </p:sp>
        <p:sp>
          <p:nvSpPr>
            <p:cNvPr id="392" name="TextBox 391">
              <a:extLst>
                <a:ext uri="{FF2B5EF4-FFF2-40B4-BE49-F238E27FC236}">
                  <a16:creationId xmlns:a16="http://schemas.microsoft.com/office/drawing/2014/main" xmlns="" id="{4EF5E7F3-4A4F-4F81-91C3-B20ADB60B9F7}"/>
                </a:ext>
              </a:extLst>
            </p:cNvPr>
            <p:cNvSpPr txBox="1"/>
            <p:nvPr/>
          </p:nvSpPr>
          <p:spPr>
            <a:xfrm>
              <a:off x="8944507" y="6010690"/>
              <a:ext cx="90241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/>
                <a:t>*</a:t>
              </a:r>
            </a:p>
          </p:txBody>
        </p:sp>
        <p:sp>
          <p:nvSpPr>
            <p:cNvPr id="555" name="Rectangle 157">
              <a:extLst>
                <a:ext uri="{FF2B5EF4-FFF2-40B4-BE49-F238E27FC236}">
                  <a16:creationId xmlns:a16="http://schemas.microsoft.com/office/drawing/2014/main" xmlns="" id="{16A89FE6-C62F-45AF-B07E-6EA681DDF6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0079" y="1008369"/>
              <a:ext cx="31096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dirty="0">
                  <a:solidFill>
                    <a:srgbClr val="000000"/>
                  </a:solidFill>
                  <a:latin typeface="+mn-lt"/>
                </a:rPr>
                <a:t>Effect of Encephalopathy</a:t>
              </a:r>
              <a:endParaRPr lang="en-US" altLang="en-US" dirty="0">
                <a:latin typeface="+mn-lt"/>
              </a:endParaRPr>
            </a:p>
          </p:txBody>
        </p:sp>
        <p:sp>
          <p:nvSpPr>
            <p:cNvPr id="556" name="Line 6">
              <a:extLst>
                <a:ext uri="{FF2B5EF4-FFF2-40B4-BE49-F238E27FC236}">
                  <a16:creationId xmlns:a16="http://schemas.microsoft.com/office/drawing/2014/main" xmlns="" id="{D313FD03-9B2B-45CB-B29C-88B2C746B0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98686" y="2150351"/>
              <a:ext cx="3377303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57" name="Rectangle 7">
              <a:extLst>
                <a:ext uri="{FF2B5EF4-FFF2-40B4-BE49-F238E27FC236}">
                  <a16:creationId xmlns:a16="http://schemas.microsoft.com/office/drawing/2014/main" xmlns="" id="{E0608C90-3327-4E9D-9E1B-CC18F2A14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8860" y="2150351"/>
              <a:ext cx="68015" cy="13036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58" name="Rectangle 8">
              <a:extLst>
                <a:ext uri="{FF2B5EF4-FFF2-40B4-BE49-F238E27FC236}">
                  <a16:creationId xmlns:a16="http://schemas.microsoft.com/office/drawing/2014/main" xmlns="" id="{93483D4D-0527-417B-B56D-9627BA881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3600" y="2150351"/>
              <a:ext cx="66899" cy="69290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59" name="Rectangle 9">
              <a:extLst>
                <a:ext uri="{FF2B5EF4-FFF2-40B4-BE49-F238E27FC236}">
                  <a16:creationId xmlns:a16="http://schemas.microsoft.com/office/drawing/2014/main" xmlns="" id="{1B08B98F-FD1B-4D84-8AC4-4AF0FB1E80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8340" y="2150351"/>
              <a:ext cx="66899" cy="3454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60" name="Rectangle 10">
              <a:extLst>
                <a:ext uri="{FF2B5EF4-FFF2-40B4-BE49-F238E27FC236}">
                  <a16:creationId xmlns:a16="http://schemas.microsoft.com/office/drawing/2014/main" xmlns="" id="{7DD3C8E3-F4D7-4969-A5BF-389C9A8922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1962" y="2150351"/>
              <a:ext cx="68015" cy="21203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61" name="Rectangle 11">
              <a:extLst>
                <a:ext uri="{FF2B5EF4-FFF2-40B4-BE49-F238E27FC236}">
                  <a16:creationId xmlns:a16="http://schemas.microsoft.com/office/drawing/2014/main" xmlns="" id="{0B8587CB-B5A4-46D7-BDCB-CD218BE40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6702" y="2107235"/>
              <a:ext cx="68015" cy="4311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62" name="Rectangle 12">
              <a:extLst>
                <a:ext uri="{FF2B5EF4-FFF2-40B4-BE49-F238E27FC236}">
                  <a16:creationId xmlns:a16="http://schemas.microsoft.com/office/drawing/2014/main" xmlns="" id="{9B2EDD2F-0D31-4A67-BE79-CFE7166AF7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1442" y="2150351"/>
              <a:ext cx="68015" cy="40275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63" name="Rectangle 13">
              <a:extLst>
                <a:ext uri="{FF2B5EF4-FFF2-40B4-BE49-F238E27FC236}">
                  <a16:creationId xmlns:a16="http://schemas.microsoft.com/office/drawing/2014/main" xmlns="" id="{FCB427DA-6527-4E3F-AB32-8295A8316E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6180" y="2150351"/>
              <a:ext cx="66899" cy="61275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64" name="Rectangle 14">
              <a:extLst>
                <a:ext uri="{FF2B5EF4-FFF2-40B4-BE49-F238E27FC236}">
                  <a16:creationId xmlns:a16="http://schemas.microsoft.com/office/drawing/2014/main" xmlns="" id="{F70AFC2A-D14F-4D73-88ED-264617CC03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9804" y="2041292"/>
              <a:ext cx="68015" cy="10905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65" name="Rectangle 15">
              <a:extLst>
                <a:ext uri="{FF2B5EF4-FFF2-40B4-BE49-F238E27FC236}">
                  <a16:creationId xmlns:a16="http://schemas.microsoft.com/office/drawing/2014/main" xmlns="" id="{545285EA-9BE8-428B-9504-D6D18A04D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4544" y="1824697"/>
              <a:ext cx="68015" cy="32565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66" name="Rectangle 16">
              <a:extLst>
                <a:ext uri="{FF2B5EF4-FFF2-40B4-BE49-F238E27FC236}">
                  <a16:creationId xmlns:a16="http://schemas.microsoft.com/office/drawing/2014/main" xmlns="" id="{C678195C-43D5-40A3-8940-8001F30FE2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9284" y="2087453"/>
              <a:ext cx="66899" cy="628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67" name="Rectangle 17">
              <a:extLst>
                <a:ext uri="{FF2B5EF4-FFF2-40B4-BE49-F238E27FC236}">
                  <a16:creationId xmlns:a16="http://schemas.microsoft.com/office/drawing/2014/main" xmlns="" id="{62305D89-8798-4575-B6D0-18121520DD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4022" y="2068683"/>
              <a:ext cx="66899" cy="8166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68" name="Rectangle 18">
              <a:extLst>
                <a:ext uri="{FF2B5EF4-FFF2-40B4-BE49-F238E27FC236}">
                  <a16:creationId xmlns:a16="http://schemas.microsoft.com/office/drawing/2014/main" xmlns="" id="{BBBBA910-FA45-4FDB-A1E6-5BD4484C5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7646" y="1751146"/>
              <a:ext cx="68015" cy="39920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69" name="Rectangle 19">
              <a:extLst>
                <a:ext uri="{FF2B5EF4-FFF2-40B4-BE49-F238E27FC236}">
                  <a16:creationId xmlns:a16="http://schemas.microsoft.com/office/drawing/2014/main" xmlns="" id="{D580D682-C9D8-4B8C-B2F4-4B2486213D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2386" y="2150351"/>
              <a:ext cx="68015" cy="14101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70" name="Rectangle 20">
              <a:extLst>
                <a:ext uri="{FF2B5EF4-FFF2-40B4-BE49-F238E27FC236}">
                  <a16:creationId xmlns:a16="http://schemas.microsoft.com/office/drawing/2014/main" xmlns="" id="{DD9AECD1-17C7-4C4B-B8DD-63A7985C1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7125" y="2121945"/>
              <a:ext cx="66899" cy="2840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71" name="Rectangle 21">
              <a:extLst>
                <a:ext uri="{FF2B5EF4-FFF2-40B4-BE49-F238E27FC236}">
                  <a16:creationId xmlns:a16="http://schemas.microsoft.com/office/drawing/2014/main" xmlns="" id="{6797DD1E-5741-4E9B-B61B-00ECD4CE7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0750" y="1979915"/>
              <a:ext cx="68015" cy="17043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72" name="Rectangle 22">
              <a:extLst>
                <a:ext uri="{FF2B5EF4-FFF2-40B4-BE49-F238E27FC236}">
                  <a16:creationId xmlns:a16="http://schemas.microsoft.com/office/drawing/2014/main" xmlns="" id="{A1193651-4AEC-4A80-80BE-214584FEF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5488" y="2039264"/>
              <a:ext cx="68015" cy="11108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73" name="Rectangle 23">
              <a:extLst>
                <a:ext uri="{FF2B5EF4-FFF2-40B4-BE49-F238E27FC236}">
                  <a16:creationId xmlns:a16="http://schemas.microsoft.com/office/drawing/2014/main" xmlns="" id="{24193760-7CB0-4F4F-AFA2-5829F0CCD3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0228" y="1942379"/>
              <a:ext cx="66899" cy="2079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74" name="Rectangle 24">
              <a:extLst>
                <a:ext uri="{FF2B5EF4-FFF2-40B4-BE49-F238E27FC236}">
                  <a16:creationId xmlns:a16="http://schemas.microsoft.com/office/drawing/2014/main" xmlns="" id="{DA217162-C11B-48AD-975F-8C584ABA75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4967" y="2091510"/>
              <a:ext cx="66899" cy="5884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75" name="Rectangle 25">
              <a:extLst>
                <a:ext uri="{FF2B5EF4-FFF2-40B4-BE49-F238E27FC236}">
                  <a16:creationId xmlns:a16="http://schemas.microsoft.com/office/drawing/2014/main" xmlns="" id="{590D0B31-5F4E-4A64-8FEF-2172AD81A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8591" y="1992089"/>
              <a:ext cx="68015" cy="15826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76" name="Rectangle 26">
              <a:extLst>
                <a:ext uri="{FF2B5EF4-FFF2-40B4-BE49-F238E27FC236}">
                  <a16:creationId xmlns:a16="http://schemas.microsoft.com/office/drawing/2014/main" xmlns="" id="{07FC3BA0-9B67-4DCC-9481-3DF16A3AE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3330" y="2150351"/>
              <a:ext cx="68015" cy="3094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77" name="Rectangle 27">
              <a:extLst>
                <a:ext uri="{FF2B5EF4-FFF2-40B4-BE49-F238E27FC236}">
                  <a16:creationId xmlns:a16="http://schemas.microsoft.com/office/drawing/2014/main" xmlns="" id="{EB20FD70-4491-4198-8523-FFB69865B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8069" y="2150351"/>
              <a:ext cx="68015" cy="17145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78" name="Rectangle 28">
              <a:extLst>
                <a:ext uri="{FF2B5EF4-FFF2-40B4-BE49-F238E27FC236}">
                  <a16:creationId xmlns:a16="http://schemas.microsoft.com/office/drawing/2014/main" xmlns="" id="{44A29B08-E815-47CD-941A-76C949DBCA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2809" y="2150351"/>
              <a:ext cx="66899" cy="2637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79" name="Rectangle 29">
              <a:extLst>
                <a:ext uri="{FF2B5EF4-FFF2-40B4-BE49-F238E27FC236}">
                  <a16:creationId xmlns:a16="http://schemas.microsoft.com/office/drawing/2014/main" xmlns="" id="{642171FB-CE6D-4147-A809-64A19B10B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6433" y="2150351"/>
              <a:ext cx="68015" cy="4514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80" name="Rectangle 30">
              <a:extLst>
                <a:ext uri="{FF2B5EF4-FFF2-40B4-BE49-F238E27FC236}">
                  <a16:creationId xmlns:a16="http://schemas.microsoft.com/office/drawing/2014/main" xmlns="" id="{7996514E-CC26-445A-B10C-8C7FD0E2A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91172" y="2063104"/>
              <a:ext cx="68015" cy="872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81" name="Rectangle 31">
              <a:extLst>
                <a:ext uri="{FF2B5EF4-FFF2-40B4-BE49-F238E27FC236}">
                  <a16:creationId xmlns:a16="http://schemas.microsoft.com/office/drawing/2014/main" xmlns="" id="{DBD8AAB2-C4EF-4FC4-9990-4827BFBFC9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911" y="1823175"/>
              <a:ext cx="66899" cy="32717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82" name="Rectangle 32">
              <a:extLst>
                <a:ext uri="{FF2B5EF4-FFF2-40B4-BE49-F238E27FC236}">
                  <a16:creationId xmlns:a16="http://schemas.microsoft.com/office/drawing/2014/main" xmlns="" id="{4D99F40C-5740-4808-9F5A-4E6045C12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60651" y="2064119"/>
              <a:ext cx="66899" cy="862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83" name="Rectangle 33">
              <a:extLst>
                <a:ext uri="{FF2B5EF4-FFF2-40B4-BE49-F238E27FC236}">
                  <a16:creationId xmlns:a16="http://schemas.microsoft.com/office/drawing/2014/main" xmlns="" id="{17378865-098D-4912-AB29-6BC65DA9E9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44275" y="2127525"/>
              <a:ext cx="68015" cy="2282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84" name="Rectangle 34">
              <a:extLst>
                <a:ext uri="{FF2B5EF4-FFF2-40B4-BE49-F238E27FC236}">
                  <a16:creationId xmlns:a16="http://schemas.microsoft.com/office/drawing/2014/main" xmlns="" id="{1D02F10E-5F55-4B9E-9E59-EAB41E9065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9013" y="2079336"/>
              <a:ext cx="68015" cy="7101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85" name="Rectangle 35">
              <a:extLst>
                <a:ext uri="{FF2B5EF4-FFF2-40B4-BE49-F238E27FC236}">
                  <a16:creationId xmlns:a16="http://schemas.microsoft.com/office/drawing/2014/main" xmlns="" id="{55C170DF-5AFE-439D-9E56-584CFA9EF3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3753" y="1989553"/>
              <a:ext cx="66899" cy="16079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86" name="Rectangle 36">
              <a:extLst>
                <a:ext uri="{FF2B5EF4-FFF2-40B4-BE49-F238E27FC236}">
                  <a16:creationId xmlns:a16="http://schemas.microsoft.com/office/drawing/2014/main" xmlns="" id="{58FE5E91-5446-4280-AB23-D08587942C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7377" y="2089481"/>
              <a:ext cx="68015" cy="6087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87" name="Rectangle 37">
              <a:extLst>
                <a:ext uri="{FF2B5EF4-FFF2-40B4-BE49-F238E27FC236}">
                  <a16:creationId xmlns:a16="http://schemas.microsoft.com/office/drawing/2014/main" xmlns="" id="{DFB81AE3-1BEE-4F97-888B-ECA203B15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2117" y="2025060"/>
              <a:ext cx="68015" cy="125291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88" name="Rectangle 38">
              <a:extLst>
                <a:ext uri="{FF2B5EF4-FFF2-40B4-BE49-F238E27FC236}">
                  <a16:creationId xmlns:a16="http://schemas.microsoft.com/office/drawing/2014/main" xmlns="" id="{618DC54B-5255-4E64-B745-D006077FCD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6855" y="2150351"/>
              <a:ext cx="68015" cy="2029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89" name="Rectangle 39">
              <a:extLst>
                <a:ext uri="{FF2B5EF4-FFF2-40B4-BE49-F238E27FC236}">
                  <a16:creationId xmlns:a16="http://schemas.microsoft.com/office/drawing/2014/main" xmlns="" id="{E38F1C6B-063D-4E50-8C73-B6D1E24BC6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51595" y="2094553"/>
              <a:ext cx="66899" cy="55797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90" name="Rectangle 40">
              <a:extLst>
                <a:ext uri="{FF2B5EF4-FFF2-40B4-BE49-F238E27FC236}">
                  <a16:creationId xmlns:a16="http://schemas.microsoft.com/office/drawing/2014/main" xmlns="" id="{0C2F4638-C35C-4E82-A50A-9C5F0004B7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35219" y="2126510"/>
              <a:ext cx="68015" cy="23841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91" name="Rectangle 41">
              <a:extLst>
                <a:ext uri="{FF2B5EF4-FFF2-40B4-BE49-F238E27FC236}">
                  <a16:creationId xmlns:a16="http://schemas.microsoft.com/office/drawing/2014/main" xmlns="" id="{C797E319-5C07-4F03-AA94-5ECF3EBF5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9957" y="2042307"/>
              <a:ext cx="68015" cy="10804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92" name="Rectangle 42">
              <a:extLst>
                <a:ext uri="{FF2B5EF4-FFF2-40B4-BE49-F238E27FC236}">
                  <a16:creationId xmlns:a16="http://schemas.microsoft.com/office/drawing/2014/main" xmlns="" id="{12D72901-4D6D-4F8A-919C-C63185B741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8860" y="2150351"/>
              <a:ext cx="68015" cy="130363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93" name="Rectangle 43">
              <a:extLst>
                <a:ext uri="{FF2B5EF4-FFF2-40B4-BE49-F238E27FC236}">
                  <a16:creationId xmlns:a16="http://schemas.microsoft.com/office/drawing/2014/main" xmlns="" id="{C9E247CD-E9B4-4BCE-86E5-D61888F8E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3600" y="2150351"/>
              <a:ext cx="66899" cy="692903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94" name="Rectangle 44">
              <a:extLst>
                <a:ext uri="{FF2B5EF4-FFF2-40B4-BE49-F238E27FC236}">
                  <a16:creationId xmlns:a16="http://schemas.microsoft.com/office/drawing/2014/main" xmlns="" id="{2A226CC5-1ED7-4C30-9E8F-FFCE29BF6A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8340" y="2150351"/>
              <a:ext cx="66899" cy="345438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95" name="Rectangle 45">
              <a:extLst>
                <a:ext uri="{FF2B5EF4-FFF2-40B4-BE49-F238E27FC236}">
                  <a16:creationId xmlns:a16="http://schemas.microsoft.com/office/drawing/2014/main" xmlns="" id="{2A600531-A31C-4A45-8F88-D61F71190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1962" y="2150351"/>
              <a:ext cx="68015" cy="212030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96" name="Rectangle 46">
              <a:extLst>
                <a:ext uri="{FF2B5EF4-FFF2-40B4-BE49-F238E27FC236}">
                  <a16:creationId xmlns:a16="http://schemas.microsoft.com/office/drawing/2014/main" xmlns="" id="{F95D01FE-0E8A-4E66-8B35-38AE98EDB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6702" y="2107235"/>
              <a:ext cx="68015" cy="43116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97" name="Rectangle 47">
              <a:extLst>
                <a:ext uri="{FF2B5EF4-FFF2-40B4-BE49-F238E27FC236}">
                  <a16:creationId xmlns:a16="http://schemas.microsoft.com/office/drawing/2014/main" xmlns="" id="{47F20E9D-30EF-4A53-96DA-69012669E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1442" y="2150351"/>
              <a:ext cx="68015" cy="402756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98" name="Rectangle 48">
              <a:extLst>
                <a:ext uri="{FF2B5EF4-FFF2-40B4-BE49-F238E27FC236}">
                  <a16:creationId xmlns:a16="http://schemas.microsoft.com/office/drawing/2014/main" xmlns="" id="{F0A3511A-85AD-405D-98F6-37C6544EF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6180" y="2150351"/>
              <a:ext cx="66899" cy="612758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599" name="Rectangle 49">
              <a:extLst>
                <a:ext uri="{FF2B5EF4-FFF2-40B4-BE49-F238E27FC236}">
                  <a16:creationId xmlns:a16="http://schemas.microsoft.com/office/drawing/2014/main" xmlns="" id="{6A602966-8E8A-4A9C-97AA-943513000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9804" y="2041292"/>
              <a:ext cx="68015" cy="109059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00" name="Rectangle 50">
              <a:extLst>
                <a:ext uri="{FF2B5EF4-FFF2-40B4-BE49-F238E27FC236}">
                  <a16:creationId xmlns:a16="http://schemas.microsoft.com/office/drawing/2014/main" xmlns="" id="{C1A20F27-5E05-4F2E-A431-3B642829E3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4544" y="1824697"/>
              <a:ext cx="68015" cy="325654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01" name="Rectangle 51">
              <a:extLst>
                <a:ext uri="{FF2B5EF4-FFF2-40B4-BE49-F238E27FC236}">
                  <a16:creationId xmlns:a16="http://schemas.microsoft.com/office/drawing/2014/main" xmlns="" id="{A64EEBD8-D795-4B94-9CE5-247CD3FF4D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9284" y="2087453"/>
              <a:ext cx="66899" cy="62899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02" name="Rectangle 52">
              <a:extLst>
                <a:ext uri="{FF2B5EF4-FFF2-40B4-BE49-F238E27FC236}">
                  <a16:creationId xmlns:a16="http://schemas.microsoft.com/office/drawing/2014/main" xmlns="" id="{2C68A40C-0C95-4872-9C18-B6FF0E784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4022" y="2068683"/>
              <a:ext cx="66899" cy="81667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03" name="Rectangle 53">
              <a:extLst>
                <a:ext uri="{FF2B5EF4-FFF2-40B4-BE49-F238E27FC236}">
                  <a16:creationId xmlns:a16="http://schemas.microsoft.com/office/drawing/2014/main" xmlns="" id="{852F7336-9953-43C8-B179-F934D63F86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7646" y="1751146"/>
              <a:ext cx="68015" cy="399205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04" name="Rectangle 54">
              <a:extLst>
                <a:ext uri="{FF2B5EF4-FFF2-40B4-BE49-F238E27FC236}">
                  <a16:creationId xmlns:a16="http://schemas.microsoft.com/office/drawing/2014/main" xmlns="" id="{3C089FA3-BF1C-47EC-A1E5-B4309B372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2386" y="2150351"/>
              <a:ext cx="68015" cy="141016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05" name="Rectangle 55">
              <a:extLst>
                <a:ext uri="{FF2B5EF4-FFF2-40B4-BE49-F238E27FC236}">
                  <a16:creationId xmlns:a16="http://schemas.microsoft.com/office/drawing/2014/main" xmlns="" id="{A215172A-D6A7-41E2-9E92-42D7BEB51C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7125" y="2121945"/>
              <a:ext cx="66899" cy="28406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06" name="Rectangle 56">
              <a:extLst>
                <a:ext uri="{FF2B5EF4-FFF2-40B4-BE49-F238E27FC236}">
                  <a16:creationId xmlns:a16="http://schemas.microsoft.com/office/drawing/2014/main" xmlns="" id="{824BA6B4-B5F3-4AC6-9E8E-D4C8CB712C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0750" y="1979915"/>
              <a:ext cx="68015" cy="170435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07" name="Rectangle 57">
              <a:extLst>
                <a:ext uri="{FF2B5EF4-FFF2-40B4-BE49-F238E27FC236}">
                  <a16:creationId xmlns:a16="http://schemas.microsoft.com/office/drawing/2014/main" xmlns="" id="{80767E97-4193-4968-98B5-E90346F1A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5488" y="2039264"/>
              <a:ext cx="68015" cy="111088"/>
            </a:xfrm>
            <a:prstGeom prst="rect">
              <a:avLst/>
            </a:prstGeom>
            <a:solidFill>
              <a:schemeClr val="tx1"/>
            </a:solidFill>
            <a:ln w="793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08" name="Rectangle 58">
              <a:extLst>
                <a:ext uri="{FF2B5EF4-FFF2-40B4-BE49-F238E27FC236}">
                  <a16:creationId xmlns:a16="http://schemas.microsoft.com/office/drawing/2014/main" xmlns="" id="{FAC9D2F2-2603-4060-8EE6-D84B617FCF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0228" y="1942379"/>
              <a:ext cx="66899" cy="207972"/>
            </a:xfrm>
            <a:prstGeom prst="rect">
              <a:avLst/>
            </a:prstGeom>
            <a:solidFill>
              <a:schemeClr val="tx1"/>
            </a:solidFill>
            <a:ln w="793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09" name="Rectangle 59">
              <a:extLst>
                <a:ext uri="{FF2B5EF4-FFF2-40B4-BE49-F238E27FC236}">
                  <a16:creationId xmlns:a16="http://schemas.microsoft.com/office/drawing/2014/main" xmlns="" id="{EE86E69F-BCBF-4600-AC8D-216F2B4D76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4967" y="2091510"/>
              <a:ext cx="66899" cy="58841"/>
            </a:xfrm>
            <a:prstGeom prst="rect">
              <a:avLst/>
            </a:prstGeom>
            <a:solidFill>
              <a:schemeClr val="tx1"/>
            </a:solidFill>
            <a:ln w="793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10" name="Rectangle 60">
              <a:extLst>
                <a:ext uri="{FF2B5EF4-FFF2-40B4-BE49-F238E27FC236}">
                  <a16:creationId xmlns:a16="http://schemas.microsoft.com/office/drawing/2014/main" xmlns="" id="{F85D412C-94DF-4BF9-9E23-62E274AAD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8591" y="1992089"/>
              <a:ext cx="68015" cy="158262"/>
            </a:xfrm>
            <a:prstGeom prst="rect">
              <a:avLst/>
            </a:prstGeom>
            <a:solidFill>
              <a:schemeClr val="tx1"/>
            </a:solidFill>
            <a:ln w="793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11" name="Rectangle 61">
              <a:extLst>
                <a:ext uri="{FF2B5EF4-FFF2-40B4-BE49-F238E27FC236}">
                  <a16:creationId xmlns:a16="http://schemas.microsoft.com/office/drawing/2014/main" xmlns="" id="{4F20457E-3B69-4219-95AF-5603E6E4D7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3330" y="2150351"/>
              <a:ext cx="68015" cy="30942"/>
            </a:xfrm>
            <a:prstGeom prst="rect">
              <a:avLst/>
            </a:prstGeom>
            <a:solidFill>
              <a:schemeClr val="tx1"/>
            </a:solidFill>
            <a:ln w="793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12" name="Rectangle 62">
              <a:extLst>
                <a:ext uri="{FF2B5EF4-FFF2-40B4-BE49-F238E27FC236}">
                  <a16:creationId xmlns:a16="http://schemas.microsoft.com/office/drawing/2014/main" xmlns="" id="{E41EF85A-3218-48A9-A43A-EABC664AA0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8069" y="2150351"/>
              <a:ext cx="68015" cy="171450"/>
            </a:xfrm>
            <a:prstGeom prst="rect">
              <a:avLst/>
            </a:prstGeom>
            <a:solidFill>
              <a:schemeClr val="tx1"/>
            </a:solidFill>
            <a:ln w="793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13" name="Rectangle 63">
              <a:extLst>
                <a:ext uri="{FF2B5EF4-FFF2-40B4-BE49-F238E27FC236}">
                  <a16:creationId xmlns:a16="http://schemas.microsoft.com/office/drawing/2014/main" xmlns="" id="{CA6004F0-9890-4044-BEB5-50A6FB281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2809" y="2150351"/>
              <a:ext cx="66899" cy="26377"/>
            </a:xfrm>
            <a:prstGeom prst="rect">
              <a:avLst/>
            </a:prstGeom>
            <a:solidFill>
              <a:schemeClr val="tx1"/>
            </a:solidFill>
            <a:ln w="793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14" name="Rectangle 64">
              <a:extLst>
                <a:ext uri="{FF2B5EF4-FFF2-40B4-BE49-F238E27FC236}">
                  <a16:creationId xmlns:a16="http://schemas.microsoft.com/office/drawing/2014/main" xmlns="" id="{CE7AB45A-869E-4113-8E81-EBB90F728A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6433" y="2150351"/>
              <a:ext cx="68015" cy="45146"/>
            </a:xfrm>
            <a:prstGeom prst="rect">
              <a:avLst/>
            </a:prstGeom>
            <a:solidFill>
              <a:schemeClr val="tx1"/>
            </a:solidFill>
            <a:ln w="793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15" name="Rectangle 65">
              <a:extLst>
                <a:ext uri="{FF2B5EF4-FFF2-40B4-BE49-F238E27FC236}">
                  <a16:creationId xmlns:a16="http://schemas.microsoft.com/office/drawing/2014/main" xmlns="" id="{8FBB8052-5182-4D7B-AFDF-A4CE0A856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91172" y="2063104"/>
              <a:ext cx="68015" cy="87247"/>
            </a:xfrm>
            <a:prstGeom prst="rect">
              <a:avLst/>
            </a:prstGeom>
            <a:solidFill>
              <a:schemeClr val="tx1"/>
            </a:solidFill>
            <a:ln w="793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16" name="Rectangle 66">
              <a:extLst>
                <a:ext uri="{FF2B5EF4-FFF2-40B4-BE49-F238E27FC236}">
                  <a16:creationId xmlns:a16="http://schemas.microsoft.com/office/drawing/2014/main" xmlns="" id="{44A17E7D-4EC6-4022-98C0-E1AEDD43A3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911" y="1823175"/>
              <a:ext cx="66899" cy="327176"/>
            </a:xfrm>
            <a:prstGeom prst="rect">
              <a:avLst/>
            </a:prstGeom>
            <a:solidFill>
              <a:schemeClr val="tx1"/>
            </a:solidFill>
            <a:ln w="793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17" name="Rectangle 67">
              <a:extLst>
                <a:ext uri="{FF2B5EF4-FFF2-40B4-BE49-F238E27FC236}">
                  <a16:creationId xmlns:a16="http://schemas.microsoft.com/office/drawing/2014/main" xmlns="" id="{D71CA5C3-D034-4075-904F-801199EB71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60651" y="2064119"/>
              <a:ext cx="66899" cy="86232"/>
            </a:xfrm>
            <a:prstGeom prst="rect">
              <a:avLst/>
            </a:prstGeom>
            <a:solidFill>
              <a:schemeClr val="tx1"/>
            </a:solidFill>
            <a:ln w="793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18" name="Rectangle 68">
              <a:extLst>
                <a:ext uri="{FF2B5EF4-FFF2-40B4-BE49-F238E27FC236}">
                  <a16:creationId xmlns:a16="http://schemas.microsoft.com/office/drawing/2014/main" xmlns="" id="{B5FB35A5-B716-456B-AB3D-EF3C598113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44275" y="2127525"/>
              <a:ext cx="68015" cy="22827"/>
            </a:xfrm>
            <a:prstGeom prst="rect">
              <a:avLst/>
            </a:prstGeom>
            <a:solidFill>
              <a:schemeClr val="tx1"/>
            </a:solidFill>
            <a:ln w="793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19" name="Rectangle 69">
              <a:extLst>
                <a:ext uri="{FF2B5EF4-FFF2-40B4-BE49-F238E27FC236}">
                  <a16:creationId xmlns:a16="http://schemas.microsoft.com/office/drawing/2014/main" xmlns="" id="{CA01EF17-BA39-4DB0-A95C-AADD4A2A87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9013" y="2079336"/>
              <a:ext cx="68015" cy="71015"/>
            </a:xfrm>
            <a:prstGeom prst="rect">
              <a:avLst/>
            </a:prstGeom>
            <a:solidFill>
              <a:srgbClr val="00B050"/>
            </a:solidFill>
            <a:ln w="7938" cap="flat">
              <a:solidFill>
                <a:srgbClr val="00B05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20" name="Rectangle 70">
              <a:extLst>
                <a:ext uri="{FF2B5EF4-FFF2-40B4-BE49-F238E27FC236}">
                  <a16:creationId xmlns:a16="http://schemas.microsoft.com/office/drawing/2014/main" xmlns="" id="{AC98CA7D-7553-40CF-A1D2-B1910215E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3753" y="1989553"/>
              <a:ext cx="66899" cy="160799"/>
            </a:xfrm>
            <a:prstGeom prst="rect">
              <a:avLst/>
            </a:prstGeom>
            <a:solidFill>
              <a:srgbClr val="00B050"/>
            </a:solidFill>
            <a:ln w="7938" cap="flat">
              <a:solidFill>
                <a:srgbClr val="00B05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21" name="Rectangle 71">
              <a:extLst>
                <a:ext uri="{FF2B5EF4-FFF2-40B4-BE49-F238E27FC236}">
                  <a16:creationId xmlns:a16="http://schemas.microsoft.com/office/drawing/2014/main" xmlns="" id="{CBE9EAD0-4BF6-486E-8AA2-9084E239B6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7377" y="2089481"/>
              <a:ext cx="68015" cy="60870"/>
            </a:xfrm>
            <a:prstGeom prst="rect">
              <a:avLst/>
            </a:prstGeom>
            <a:solidFill>
              <a:srgbClr val="00B050"/>
            </a:solidFill>
            <a:ln w="7938" cap="flat">
              <a:solidFill>
                <a:srgbClr val="00B05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22" name="Rectangle 72">
              <a:extLst>
                <a:ext uri="{FF2B5EF4-FFF2-40B4-BE49-F238E27FC236}">
                  <a16:creationId xmlns:a16="http://schemas.microsoft.com/office/drawing/2014/main" xmlns="" id="{01D7511D-44BE-479A-BB47-04A21D29A2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2117" y="2025060"/>
              <a:ext cx="68015" cy="125291"/>
            </a:xfrm>
            <a:prstGeom prst="rect">
              <a:avLst/>
            </a:prstGeom>
            <a:solidFill>
              <a:srgbClr val="00B050"/>
            </a:solidFill>
            <a:ln w="7938" cap="flat">
              <a:solidFill>
                <a:srgbClr val="00B05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23" name="Rectangle 73">
              <a:extLst>
                <a:ext uri="{FF2B5EF4-FFF2-40B4-BE49-F238E27FC236}">
                  <a16:creationId xmlns:a16="http://schemas.microsoft.com/office/drawing/2014/main" xmlns="" id="{EA548754-B61E-44B2-9EF0-041C92C0A9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6855" y="2150351"/>
              <a:ext cx="68015" cy="20290"/>
            </a:xfrm>
            <a:prstGeom prst="rect">
              <a:avLst/>
            </a:prstGeom>
            <a:solidFill>
              <a:srgbClr val="00B050"/>
            </a:solidFill>
            <a:ln w="7938" cap="flat">
              <a:solidFill>
                <a:srgbClr val="00B05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24" name="Rectangle 74">
              <a:extLst>
                <a:ext uri="{FF2B5EF4-FFF2-40B4-BE49-F238E27FC236}">
                  <a16:creationId xmlns:a16="http://schemas.microsoft.com/office/drawing/2014/main" xmlns="" id="{C96C35DF-8096-497B-982A-1F59EBA01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51595" y="2094553"/>
              <a:ext cx="66899" cy="55797"/>
            </a:xfrm>
            <a:prstGeom prst="rect">
              <a:avLst/>
            </a:prstGeom>
            <a:solidFill>
              <a:srgbClr val="00B050"/>
            </a:solidFill>
            <a:ln w="7938" cap="flat">
              <a:solidFill>
                <a:srgbClr val="00B05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25" name="Rectangle 75">
              <a:extLst>
                <a:ext uri="{FF2B5EF4-FFF2-40B4-BE49-F238E27FC236}">
                  <a16:creationId xmlns:a16="http://schemas.microsoft.com/office/drawing/2014/main" xmlns="" id="{094D4414-A140-4DD5-9592-B8AB1CE86E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35219" y="2126510"/>
              <a:ext cx="68015" cy="23841"/>
            </a:xfrm>
            <a:prstGeom prst="rect">
              <a:avLst/>
            </a:prstGeom>
            <a:solidFill>
              <a:srgbClr val="00B050"/>
            </a:solidFill>
            <a:ln w="7938" cap="flat">
              <a:solidFill>
                <a:srgbClr val="00B05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26" name="Rectangle 76">
              <a:extLst>
                <a:ext uri="{FF2B5EF4-FFF2-40B4-BE49-F238E27FC236}">
                  <a16:creationId xmlns:a16="http://schemas.microsoft.com/office/drawing/2014/main" xmlns="" id="{EB3A23B1-F2E6-4592-B453-A4C4AB5D56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9957" y="2042307"/>
              <a:ext cx="68015" cy="108045"/>
            </a:xfrm>
            <a:prstGeom prst="rect">
              <a:avLst/>
            </a:prstGeom>
            <a:solidFill>
              <a:srgbClr val="00B050"/>
            </a:solidFill>
            <a:ln w="7938" cap="flat">
              <a:solidFill>
                <a:srgbClr val="00B05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27" name="Line 77">
              <a:extLst>
                <a:ext uri="{FF2B5EF4-FFF2-40B4-BE49-F238E27FC236}">
                  <a16:creationId xmlns:a16="http://schemas.microsoft.com/office/drawing/2014/main" xmlns="" id="{C67BD618-E73A-415A-B0F1-D62ED46F5C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98686" y="3004560"/>
              <a:ext cx="3377303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28" name="Line 79">
              <a:extLst>
                <a:ext uri="{FF2B5EF4-FFF2-40B4-BE49-F238E27FC236}">
                  <a16:creationId xmlns:a16="http://schemas.microsoft.com/office/drawing/2014/main" xmlns="" id="{90CF7763-BA37-4038-8B06-526E219BC8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98686" y="2988327"/>
              <a:ext cx="0" cy="16232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29" name="Line 80">
              <a:extLst>
                <a:ext uri="{FF2B5EF4-FFF2-40B4-BE49-F238E27FC236}">
                  <a16:creationId xmlns:a16="http://schemas.microsoft.com/office/drawing/2014/main" xmlns="" id="{BF2447A1-C3BC-44B9-8C05-D460CCF75E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520152" y="2988327"/>
              <a:ext cx="0" cy="16232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30" name="Line 81">
              <a:extLst>
                <a:ext uri="{FF2B5EF4-FFF2-40B4-BE49-F238E27FC236}">
                  <a16:creationId xmlns:a16="http://schemas.microsoft.com/office/drawing/2014/main" xmlns="" id="{179EF41F-791F-4904-AF58-92DE34A74C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42734" y="2988327"/>
              <a:ext cx="0" cy="16232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31" name="Line 82">
              <a:extLst>
                <a:ext uri="{FF2B5EF4-FFF2-40B4-BE49-F238E27FC236}">
                  <a16:creationId xmlns:a16="http://schemas.microsoft.com/office/drawing/2014/main" xmlns="" id="{D09C7DB3-7BB3-4F1E-BE10-F6F47D9ABD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365314" y="2988327"/>
              <a:ext cx="0" cy="16232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32" name="Line 83">
              <a:extLst>
                <a:ext uri="{FF2B5EF4-FFF2-40B4-BE49-F238E27FC236}">
                  <a16:creationId xmlns:a16="http://schemas.microsoft.com/office/drawing/2014/main" xmlns="" id="{2E5724A4-2738-402C-B075-79E7002C66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86780" y="2988327"/>
              <a:ext cx="0" cy="16232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33" name="Line 84">
              <a:extLst>
                <a:ext uri="{FF2B5EF4-FFF2-40B4-BE49-F238E27FC236}">
                  <a16:creationId xmlns:a16="http://schemas.microsoft.com/office/drawing/2014/main" xmlns="" id="{40BBB45D-D287-4024-A239-212F1E1E51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209360" y="2988327"/>
              <a:ext cx="0" cy="16232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34" name="Line 85">
              <a:extLst>
                <a:ext uri="{FF2B5EF4-FFF2-40B4-BE49-F238E27FC236}">
                  <a16:creationId xmlns:a16="http://schemas.microsoft.com/office/drawing/2014/main" xmlns="" id="{0E85EB72-F9B9-4EFC-983C-4D790A96F4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31941" y="2988327"/>
              <a:ext cx="0" cy="16232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35" name="Line 86">
              <a:extLst>
                <a:ext uri="{FF2B5EF4-FFF2-40B4-BE49-F238E27FC236}">
                  <a16:creationId xmlns:a16="http://schemas.microsoft.com/office/drawing/2014/main" xmlns="" id="{C3D3F1A4-88E6-49D9-9913-CD646AF688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053407" y="2988327"/>
              <a:ext cx="0" cy="16232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36" name="Line 88">
              <a:extLst>
                <a:ext uri="{FF2B5EF4-FFF2-40B4-BE49-F238E27FC236}">
                  <a16:creationId xmlns:a16="http://schemas.microsoft.com/office/drawing/2014/main" xmlns="" id="{1340A3AA-69BD-4620-B3A1-BA5B554B6F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98686" y="1722739"/>
              <a:ext cx="0" cy="1674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37" name="Rectangle 97">
              <a:extLst>
                <a:ext uri="{FF2B5EF4-FFF2-40B4-BE49-F238E27FC236}">
                  <a16:creationId xmlns:a16="http://schemas.microsoft.com/office/drawing/2014/main" xmlns="" id="{80629EBA-DE3A-4ED2-BD5B-CF800DD30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7467" y="3030430"/>
              <a:ext cx="6412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0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638" name="Rectangle 98">
              <a:extLst>
                <a:ext uri="{FF2B5EF4-FFF2-40B4-BE49-F238E27FC236}">
                  <a16:creationId xmlns:a16="http://schemas.microsoft.com/office/drawing/2014/main" xmlns="" id="{F1295FF4-DD26-4136-B62F-B6FB8593C2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7818" y="3030430"/>
              <a:ext cx="6412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5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639" name="Rectangle 99">
              <a:extLst>
                <a:ext uri="{FF2B5EF4-FFF2-40B4-BE49-F238E27FC236}">
                  <a16:creationId xmlns:a16="http://schemas.microsoft.com/office/drawing/2014/main" xmlns="" id="{E60AF076-35D3-4192-8C70-8DF25C95B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2558" y="3030430"/>
              <a:ext cx="12824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10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640" name="Rectangle 100">
              <a:extLst>
                <a:ext uri="{FF2B5EF4-FFF2-40B4-BE49-F238E27FC236}">
                  <a16:creationId xmlns:a16="http://schemas.microsoft.com/office/drawing/2014/main" xmlns="" id="{99338E9F-F218-4C51-BCBB-D655AE0612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1794" y="3030430"/>
              <a:ext cx="12824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15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641" name="Rectangle 101">
              <a:extLst>
                <a:ext uri="{FF2B5EF4-FFF2-40B4-BE49-F238E27FC236}">
                  <a16:creationId xmlns:a16="http://schemas.microsoft.com/office/drawing/2014/main" xmlns="" id="{B3694D4F-8239-4D99-A34D-DBDC307A3D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2144" y="3030430"/>
              <a:ext cx="12824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20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642" name="Rectangle 102">
              <a:extLst>
                <a:ext uri="{FF2B5EF4-FFF2-40B4-BE49-F238E27FC236}">
                  <a16:creationId xmlns:a16="http://schemas.microsoft.com/office/drawing/2014/main" xmlns="" id="{8A9A3625-B579-41FF-8A45-F2FF0F2DFC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2495" y="3030430"/>
              <a:ext cx="12824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25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643" name="Rectangle 103">
              <a:extLst>
                <a:ext uri="{FF2B5EF4-FFF2-40B4-BE49-F238E27FC236}">
                  <a16:creationId xmlns:a16="http://schemas.microsoft.com/office/drawing/2014/main" xmlns="" id="{821E1D13-7368-4B51-8682-7CA40A50B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80652" y="3030430"/>
              <a:ext cx="12824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30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644" name="Rectangle 104">
              <a:extLst>
                <a:ext uri="{FF2B5EF4-FFF2-40B4-BE49-F238E27FC236}">
                  <a16:creationId xmlns:a16="http://schemas.microsoft.com/office/drawing/2014/main" xmlns="" id="{28507FFF-3723-4D76-8899-D993A99F97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1003" y="3030430"/>
              <a:ext cx="12824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35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645" name="Line 106">
              <a:extLst>
                <a:ext uri="{FF2B5EF4-FFF2-40B4-BE49-F238E27FC236}">
                  <a16:creationId xmlns:a16="http://schemas.microsoft.com/office/drawing/2014/main" xmlns="" id="{411FF15A-BCEC-4CBA-8977-93D8F4CDC1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98686" y="1722739"/>
              <a:ext cx="0" cy="128182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46" name="Line 108">
              <a:extLst>
                <a:ext uri="{FF2B5EF4-FFF2-40B4-BE49-F238E27FC236}">
                  <a16:creationId xmlns:a16="http://schemas.microsoft.com/office/drawing/2014/main" xmlns="" id="{81E40139-BC29-4E4F-AD20-581ED2EBCF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98686" y="3004560"/>
              <a:ext cx="33450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47" name="Line 109">
              <a:extLst>
                <a:ext uri="{FF2B5EF4-FFF2-40B4-BE49-F238E27FC236}">
                  <a16:creationId xmlns:a16="http://schemas.microsoft.com/office/drawing/2014/main" xmlns="" id="{8B56D0E2-F410-44E7-98E2-969DE76F12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98686" y="2577456"/>
              <a:ext cx="33450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48" name="Line 110">
              <a:extLst>
                <a:ext uri="{FF2B5EF4-FFF2-40B4-BE49-F238E27FC236}">
                  <a16:creationId xmlns:a16="http://schemas.microsoft.com/office/drawing/2014/main" xmlns="" id="{05279690-1148-4F7A-ABAA-6E51405832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98686" y="2150351"/>
              <a:ext cx="33450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49" name="Line 111">
              <a:extLst>
                <a:ext uri="{FF2B5EF4-FFF2-40B4-BE49-F238E27FC236}">
                  <a16:creationId xmlns:a16="http://schemas.microsoft.com/office/drawing/2014/main" xmlns="" id="{6835EFFD-91F4-4419-9EF1-56715595AD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98686" y="1722739"/>
              <a:ext cx="33450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50" name="Rectangle 116">
              <a:extLst>
                <a:ext uri="{FF2B5EF4-FFF2-40B4-BE49-F238E27FC236}">
                  <a16:creationId xmlns:a16="http://schemas.microsoft.com/office/drawing/2014/main" xmlns="" id="{68CDF265-ED5C-490B-8D54-165A640BACA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802338" y="2978183"/>
              <a:ext cx="16366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 dirty="0">
                  <a:solidFill>
                    <a:srgbClr val="262626"/>
                  </a:solidFill>
                  <a:latin typeface="+mn-lt"/>
                </a:rPr>
                <a:t>-1</a:t>
              </a:r>
              <a:endParaRPr lang="en-US" altLang="en-US" sz="750" dirty="0">
                <a:latin typeface="+mn-lt"/>
              </a:endParaRPr>
            </a:p>
          </p:txBody>
        </p:sp>
        <p:sp>
          <p:nvSpPr>
            <p:cNvPr id="651" name="Rectangle 117">
              <a:extLst>
                <a:ext uri="{FF2B5EF4-FFF2-40B4-BE49-F238E27FC236}">
                  <a16:creationId xmlns:a16="http://schemas.microsoft.com/office/drawing/2014/main" xmlns="" id="{F4253B54-1592-458C-B74C-FA8A82B340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4844" y="2495805"/>
              <a:ext cx="29139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 dirty="0">
                  <a:solidFill>
                    <a:srgbClr val="262626"/>
                  </a:solidFill>
                  <a:latin typeface="+mn-lt"/>
                </a:rPr>
                <a:t>-0.5</a:t>
              </a:r>
              <a:endParaRPr lang="en-US" altLang="en-US" sz="750" dirty="0">
                <a:latin typeface="+mn-lt"/>
              </a:endParaRPr>
            </a:p>
          </p:txBody>
        </p:sp>
        <p:sp>
          <p:nvSpPr>
            <p:cNvPr id="652" name="Rectangle 118">
              <a:extLst>
                <a:ext uri="{FF2B5EF4-FFF2-40B4-BE49-F238E27FC236}">
                  <a16:creationId xmlns:a16="http://schemas.microsoft.com/office/drawing/2014/main" xmlns="" id="{884AC613-21C3-47D8-8D51-05B8A049473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889826" y="2122959"/>
              <a:ext cx="107399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 dirty="0">
                  <a:solidFill>
                    <a:srgbClr val="262626"/>
                  </a:solidFill>
                  <a:latin typeface="+mn-lt"/>
                </a:rPr>
                <a:t>0</a:t>
              </a:r>
              <a:endParaRPr lang="en-US" altLang="en-US" sz="750" dirty="0">
                <a:latin typeface="+mn-lt"/>
              </a:endParaRPr>
            </a:p>
          </p:txBody>
        </p:sp>
        <p:sp>
          <p:nvSpPr>
            <p:cNvPr id="653" name="Rectangle 119">
              <a:extLst>
                <a:ext uri="{FF2B5EF4-FFF2-40B4-BE49-F238E27FC236}">
                  <a16:creationId xmlns:a16="http://schemas.microsoft.com/office/drawing/2014/main" xmlns="" id="{F4338731-D8D9-4A0F-95DA-D2DED4C9E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4839" y="1700532"/>
              <a:ext cx="222859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 dirty="0">
                  <a:solidFill>
                    <a:srgbClr val="262626"/>
                  </a:solidFill>
                  <a:latin typeface="+mn-lt"/>
                </a:rPr>
                <a:t>0.5</a:t>
              </a:r>
              <a:endParaRPr lang="en-US" altLang="en-US" sz="750" dirty="0">
                <a:latin typeface="+mn-lt"/>
              </a:endParaRPr>
            </a:p>
          </p:txBody>
        </p:sp>
        <p:sp>
          <p:nvSpPr>
            <p:cNvPr id="654" name="Line 224">
              <a:extLst>
                <a:ext uri="{FF2B5EF4-FFF2-40B4-BE49-F238E27FC236}">
                  <a16:creationId xmlns:a16="http://schemas.microsoft.com/office/drawing/2014/main" xmlns="" id="{8B5918E1-A46B-4DFD-AA9F-EED80F5681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9142" y="4703225"/>
              <a:ext cx="3759119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55" name="Rectangle 225">
              <a:extLst>
                <a:ext uri="{FF2B5EF4-FFF2-40B4-BE49-F238E27FC236}">
                  <a16:creationId xmlns:a16="http://schemas.microsoft.com/office/drawing/2014/main" xmlns="" id="{84CF4FFD-C6D7-4A3A-8E8F-F28C6FE03A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4990" y="3517995"/>
              <a:ext cx="75703" cy="118523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56" name="Rectangle 226">
              <a:extLst>
                <a:ext uri="{FF2B5EF4-FFF2-40B4-BE49-F238E27FC236}">
                  <a16:creationId xmlns:a16="http://schemas.microsoft.com/office/drawing/2014/main" xmlns="" id="{15FF8F0C-7206-40AE-A117-E76155DA62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9308" y="3517995"/>
              <a:ext cx="74463" cy="118523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57" name="Rectangle 227">
              <a:extLst>
                <a:ext uri="{FF2B5EF4-FFF2-40B4-BE49-F238E27FC236}">
                  <a16:creationId xmlns:a16="http://schemas.microsoft.com/office/drawing/2014/main" xmlns="" id="{6C78C43C-7E3E-4CAE-9FF8-1DAEA815CC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3628" y="3517995"/>
              <a:ext cx="74463" cy="118523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58" name="Rectangle 228">
              <a:extLst>
                <a:ext uri="{FF2B5EF4-FFF2-40B4-BE49-F238E27FC236}">
                  <a16:creationId xmlns:a16="http://schemas.microsoft.com/office/drawing/2014/main" xmlns="" id="{C329AF08-1BC8-49C1-B811-4FC95991D7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6706" y="3517995"/>
              <a:ext cx="75703" cy="118523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59" name="Rectangle 229">
              <a:extLst>
                <a:ext uri="{FF2B5EF4-FFF2-40B4-BE49-F238E27FC236}">
                  <a16:creationId xmlns:a16="http://schemas.microsoft.com/office/drawing/2014/main" xmlns="" id="{CA005041-A2EA-41A1-99EB-698632E4A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5344" y="3517995"/>
              <a:ext cx="75703" cy="118523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60" name="Rectangle 230">
              <a:extLst>
                <a:ext uri="{FF2B5EF4-FFF2-40B4-BE49-F238E27FC236}">
                  <a16:creationId xmlns:a16="http://schemas.microsoft.com/office/drawing/2014/main" xmlns="" id="{032C1CEF-233F-4561-8D15-738E33512C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9662" y="3517995"/>
              <a:ext cx="74463" cy="118523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61" name="Rectangle 231">
              <a:extLst>
                <a:ext uri="{FF2B5EF4-FFF2-40B4-BE49-F238E27FC236}">
                  <a16:creationId xmlns:a16="http://schemas.microsoft.com/office/drawing/2014/main" xmlns="" id="{FA384565-DC8B-461C-A3B9-BD28114508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7062" y="3517995"/>
              <a:ext cx="75703" cy="118523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62" name="Rectangle 232">
              <a:extLst>
                <a:ext uri="{FF2B5EF4-FFF2-40B4-BE49-F238E27FC236}">
                  <a16:creationId xmlns:a16="http://schemas.microsoft.com/office/drawing/2014/main" xmlns="" id="{2E5A2A34-47C7-40AB-ABE1-0E62270E35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8778" y="3517995"/>
              <a:ext cx="75703" cy="118523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63" name="Rectangle 233">
              <a:extLst>
                <a:ext uri="{FF2B5EF4-FFF2-40B4-BE49-F238E27FC236}">
                  <a16:creationId xmlns:a16="http://schemas.microsoft.com/office/drawing/2014/main" xmlns="" id="{2B3342AA-E5E2-4EC2-B41F-258B8D6A79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4814" y="3517995"/>
              <a:ext cx="75703" cy="118523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64" name="Rectangle 234">
              <a:extLst>
                <a:ext uri="{FF2B5EF4-FFF2-40B4-BE49-F238E27FC236}">
                  <a16:creationId xmlns:a16="http://schemas.microsoft.com/office/drawing/2014/main" xmlns="" id="{5CEDB308-94B8-4924-9596-D8E5D418CE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9132" y="3517995"/>
              <a:ext cx="74463" cy="118523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65" name="Rectangle 235">
              <a:extLst>
                <a:ext uri="{FF2B5EF4-FFF2-40B4-BE49-F238E27FC236}">
                  <a16:creationId xmlns:a16="http://schemas.microsoft.com/office/drawing/2014/main" xmlns="" id="{2FDF444C-12DF-4616-BE2B-B23DD01D5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3452" y="3517995"/>
              <a:ext cx="74463" cy="118523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66" name="Rectangle 236">
              <a:extLst>
                <a:ext uri="{FF2B5EF4-FFF2-40B4-BE49-F238E27FC236}">
                  <a16:creationId xmlns:a16="http://schemas.microsoft.com/office/drawing/2014/main" xmlns="" id="{F017BDCA-D1E0-45E5-8D33-AA8E80341D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530" y="3517995"/>
              <a:ext cx="75703" cy="118523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67" name="Rectangle 237">
              <a:extLst>
                <a:ext uri="{FF2B5EF4-FFF2-40B4-BE49-F238E27FC236}">
                  <a16:creationId xmlns:a16="http://schemas.microsoft.com/office/drawing/2014/main" xmlns="" id="{6681F7E0-3BB8-4B12-9D06-B14B405632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5168" y="3517995"/>
              <a:ext cx="75703" cy="118523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68" name="Rectangle 238">
              <a:extLst>
                <a:ext uri="{FF2B5EF4-FFF2-40B4-BE49-F238E27FC236}">
                  <a16:creationId xmlns:a16="http://schemas.microsoft.com/office/drawing/2014/main" xmlns="" id="{07D95F5E-0F17-407F-B3CA-C7F4E0AC4C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91204" y="3517995"/>
              <a:ext cx="74463" cy="118523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69" name="Rectangle 239">
              <a:extLst>
                <a:ext uri="{FF2B5EF4-FFF2-40B4-BE49-F238E27FC236}">
                  <a16:creationId xmlns:a16="http://schemas.microsoft.com/office/drawing/2014/main" xmlns="" id="{912D3AA8-363B-46C6-BC1B-DA0F9EDF48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7240" y="3517995"/>
              <a:ext cx="74463" cy="1185231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70" name="Rectangle 240">
              <a:extLst>
                <a:ext uri="{FF2B5EF4-FFF2-40B4-BE49-F238E27FC236}">
                  <a16:creationId xmlns:a16="http://schemas.microsoft.com/office/drawing/2014/main" xmlns="" id="{43E4BEB4-BE4A-458B-B13B-72B491ABDD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54638" y="4095836"/>
              <a:ext cx="75703" cy="60738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71" name="Rectangle 241">
              <a:extLst>
                <a:ext uri="{FF2B5EF4-FFF2-40B4-BE49-F238E27FC236}">
                  <a16:creationId xmlns:a16="http://schemas.microsoft.com/office/drawing/2014/main" xmlns="" id="{9EBE38AF-2854-44ED-B787-39385AD6C3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30674" y="4112720"/>
              <a:ext cx="75703" cy="590506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72" name="Rectangle 242">
              <a:extLst>
                <a:ext uri="{FF2B5EF4-FFF2-40B4-BE49-F238E27FC236}">
                  <a16:creationId xmlns:a16="http://schemas.microsoft.com/office/drawing/2014/main" xmlns="" id="{BBC7D02F-C074-45DC-8279-4ACE4ABCF4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4990" y="3517995"/>
              <a:ext cx="75703" cy="1185231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73" name="Rectangle 243">
              <a:extLst>
                <a:ext uri="{FF2B5EF4-FFF2-40B4-BE49-F238E27FC236}">
                  <a16:creationId xmlns:a16="http://schemas.microsoft.com/office/drawing/2014/main" xmlns="" id="{F8567D62-2337-45D2-93AC-4757C8277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9308" y="3517995"/>
              <a:ext cx="74463" cy="1185231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74" name="Rectangle 244">
              <a:extLst>
                <a:ext uri="{FF2B5EF4-FFF2-40B4-BE49-F238E27FC236}">
                  <a16:creationId xmlns:a16="http://schemas.microsoft.com/office/drawing/2014/main" xmlns="" id="{AEA2B7FF-1587-441B-A2FB-1E314625C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3628" y="3517995"/>
              <a:ext cx="74463" cy="1185231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75" name="Rectangle 245">
              <a:extLst>
                <a:ext uri="{FF2B5EF4-FFF2-40B4-BE49-F238E27FC236}">
                  <a16:creationId xmlns:a16="http://schemas.microsoft.com/office/drawing/2014/main" xmlns="" id="{78D7230F-7BE8-43B6-BD91-8CBDD2E621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6706" y="3517995"/>
              <a:ext cx="75703" cy="1185231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76" name="Rectangle 247">
              <a:extLst>
                <a:ext uri="{FF2B5EF4-FFF2-40B4-BE49-F238E27FC236}">
                  <a16:creationId xmlns:a16="http://schemas.microsoft.com/office/drawing/2014/main" xmlns="" id="{F096A728-7514-48E2-B886-AC8C617C93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5344" y="3517995"/>
              <a:ext cx="75703" cy="1185231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77" name="Rectangle 248">
              <a:extLst>
                <a:ext uri="{FF2B5EF4-FFF2-40B4-BE49-F238E27FC236}">
                  <a16:creationId xmlns:a16="http://schemas.microsoft.com/office/drawing/2014/main" xmlns="" id="{F4599A44-9794-4493-AF0E-AA956CB272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9662" y="3517995"/>
              <a:ext cx="74463" cy="1185231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78" name="Rectangle 250">
              <a:extLst>
                <a:ext uri="{FF2B5EF4-FFF2-40B4-BE49-F238E27FC236}">
                  <a16:creationId xmlns:a16="http://schemas.microsoft.com/office/drawing/2014/main" xmlns="" id="{F4E7B0FB-8DD5-4907-A5E8-D0953E805B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7062" y="3517995"/>
              <a:ext cx="75703" cy="1185231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79" name="Rectangle 253">
              <a:extLst>
                <a:ext uri="{FF2B5EF4-FFF2-40B4-BE49-F238E27FC236}">
                  <a16:creationId xmlns:a16="http://schemas.microsoft.com/office/drawing/2014/main" xmlns="" id="{37D91888-267A-4BA4-A35C-174A649F3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8778" y="3517995"/>
              <a:ext cx="75703" cy="1185231"/>
            </a:xfrm>
            <a:prstGeom prst="rect">
              <a:avLst/>
            </a:prstGeom>
            <a:solidFill>
              <a:srgbClr val="FF0000"/>
            </a:solidFill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80" name="Rectangle 257">
              <a:extLst>
                <a:ext uri="{FF2B5EF4-FFF2-40B4-BE49-F238E27FC236}">
                  <a16:creationId xmlns:a16="http://schemas.microsoft.com/office/drawing/2014/main" xmlns="" id="{199330DD-1541-4197-90C0-9911EB9A9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4814" y="3517995"/>
              <a:ext cx="75703" cy="1185231"/>
            </a:xfrm>
            <a:prstGeom prst="rect">
              <a:avLst/>
            </a:prstGeom>
            <a:solidFill>
              <a:schemeClr val="tx1"/>
            </a:solidFill>
            <a:ln w="793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81" name="Rectangle 258">
              <a:extLst>
                <a:ext uri="{FF2B5EF4-FFF2-40B4-BE49-F238E27FC236}">
                  <a16:creationId xmlns:a16="http://schemas.microsoft.com/office/drawing/2014/main" xmlns="" id="{A7DF80EF-308A-454D-8316-BD5541A70A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9132" y="3517995"/>
              <a:ext cx="74463" cy="1185231"/>
            </a:xfrm>
            <a:prstGeom prst="rect">
              <a:avLst/>
            </a:prstGeom>
            <a:solidFill>
              <a:schemeClr val="tx1"/>
            </a:solidFill>
            <a:ln w="793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82" name="Rectangle 259">
              <a:extLst>
                <a:ext uri="{FF2B5EF4-FFF2-40B4-BE49-F238E27FC236}">
                  <a16:creationId xmlns:a16="http://schemas.microsoft.com/office/drawing/2014/main" xmlns="" id="{6A7AC7CB-31FD-45F3-8E2E-CB6A18C8CC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3452" y="3517995"/>
              <a:ext cx="74463" cy="1185231"/>
            </a:xfrm>
            <a:prstGeom prst="rect">
              <a:avLst/>
            </a:prstGeom>
            <a:solidFill>
              <a:schemeClr val="tx1"/>
            </a:solidFill>
            <a:ln w="793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83" name="Rectangle 260">
              <a:extLst>
                <a:ext uri="{FF2B5EF4-FFF2-40B4-BE49-F238E27FC236}">
                  <a16:creationId xmlns:a16="http://schemas.microsoft.com/office/drawing/2014/main" xmlns="" id="{11E19248-A6D9-4A24-BC71-594B2E1E90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530" y="3517995"/>
              <a:ext cx="75703" cy="1185231"/>
            </a:xfrm>
            <a:prstGeom prst="rect">
              <a:avLst/>
            </a:prstGeom>
            <a:solidFill>
              <a:schemeClr val="tx1"/>
            </a:solidFill>
            <a:ln w="793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84" name="Rectangle 262">
              <a:extLst>
                <a:ext uri="{FF2B5EF4-FFF2-40B4-BE49-F238E27FC236}">
                  <a16:creationId xmlns:a16="http://schemas.microsoft.com/office/drawing/2014/main" xmlns="" id="{55940155-390D-4C94-9AEE-3A43E68757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5168" y="3517995"/>
              <a:ext cx="75703" cy="1185231"/>
            </a:xfrm>
            <a:prstGeom prst="rect">
              <a:avLst/>
            </a:prstGeom>
            <a:solidFill>
              <a:schemeClr val="tx1"/>
            </a:solidFill>
            <a:ln w="793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85" name="Rectangle 266">
              <a:extLst>
                <a:ext uri="{FF2B5EF4-FFF2-40B4-BE49-F238E27FC236}">
                  <a16:creationId xmlns:a16="http://schemas.microsoft.com/office/drawing/2014/main" xmlns="" id="{F91AC365-7886-47DC-BFBC-4B48084B17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91204" y="3517995"/>
              <a:ext cx="74463" cy="1185231"/>
            </a:xfrm>
            <a:prstGeom prst="rect">
              <a:avLst/>
            </a:prstGeom>
            <a:solidFill>
              <a:schemeClr val="tx1"/>
            </a:solidFill>
            <a:ln w="793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86" name="Rectangle 270">
              <a:extLst>
                <a:ext uri="{FF2B5EF4-FFF2-40B4-BE49-F238E27FC236}">
                  <a16:creationId xmlns:a16="http://schemas.microsoft.com/office/drawing/2014/main" xmlns="" id="{E49B39B5-8831-430C-89C3-DE41B54ED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7240" y="3517995"/>
              <a:ext cx="74463" cy="1185231"/>
            </a:xfrm>
            <a:prstGeom prst="rect">
              <a:avLst/>
            </a:prstGeom>
            <a:solidFill>
              <a:srgbClr val="00B050"/>
            </a:solidFill>
            <a:ln w="7938" cap="flat">
              <a:solidFill>
                <a:srgbClr val="00B05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87" name="Rectangle 272">
              <a:extLst>
                <a:ext uri="{FF2B5EF4-FFF2-40B4-BE49-F238E27FC236}">
                  <a16:creationId xmlns:a16="http://schemas.microsoft.com/office/drawing/2014/main" xmlns="" id="{21AA68EF-3795-4DA7-8DCE-26A033AEF3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54638" y="4095836"/>
              <a:ext cx="75703" cy="607389"/>
            </a:xfrm>
            <a:prstGeom prst="rect">
              <a:avLst/>
            </a:prstGeom>
            <a:solidFill>
              <a:srgbClr val="00B050"/>
            </a:solidFill>
            <a:ln w="7938" cap="flat">
              <a:solidFill>
                <a:srgbClr val="00B05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88" name="Rectangle 276">
              <a:extLst>
                <a:ext uri="{FF2B5EF4-FFF2-40B4-BE49-F238E27FC236}">
                  <a16:creationId xmlns:a16="http://schemas.microsoft.com/office/drawing/2014/main" xmlns="" id="{2D499E4B-DCF1-43B6-9653-7995F214D7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30674" y="4112720"/>
              <a:ext cx="75703" cy="590506"/>
            </a:xfrm>
            <a:prstGeom prst="rect">
              <a:avLst/>
            </a:prstGeom>
            <a:solidFill>
              <a:srgbClr val="00B050"/>
            </a:solidFill>
            <a:ln w="7938" cap="flat">
              <a:solidFill>
                <a:srgbClr val="00B05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89" name="Freeform 277">
              <a:extLst>
                <a:ext uri="{FF2B5EF4-FFF2-40B4-BE49-F238E27FC236}">
                  <a16:creationId xmlns:a16="http://schemas.microsoft.com/office/drawing/2014/main" xmlns="" id="{0307ADA7-AA76-45A5-A4EF-96D98A0966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79142" y="3576622"/>
              <a:ext cx="3759119" cy="1876"/>
            </a:xfrm>
            <a:custGeom>
              <a:avLst/>
              <a:gdLst>
                <a:gd name="T0" fmla="*/ 181 w 3029"/>
                <a:gd name="T1" fmla="*/ 4 h 4"/>
                <a:gd name="T2" fmla="*/ 111 w 3029"/>
                <a:gd name="T3" fmla="*/ 0 h 4"/>
                <a:gd name="T4" fmla="*/ 227 w 3029"/>
                <a:gd name="T5" fmla="*/ 4 h 4"/>
                <a:gd name="T6" fmla="*/ 227 w 3029"/>
                <a:gd name="T7" fmla="*/ 0 h 4"/>
                <a:gd name="T8" fmla="*/ 335 w 3029"/>
                <a:gd name="T9" fmla="*/ 4 h 4"/>
                <a:gd name="T10" fmla="*/ 404 w 3029"/>
                <a:gd name="T11" fmla="*/ 0 h 4"/>
                <a:gd name="T12" fmla="*/ 335 w 3029"/>
                <a:gd name="T13" fmla="*/ 4 h 4"/>
                <a:gd name="T14" fmla="*/ 516 w 3029"/>
                <a:gd name="T15" fmla="*/ 4 h 4"/>
                <a:gd name="T16" fmla="*/ 446 w 3029"/>
                <a:gd name="T17" fmla="*/ 0 h 4"/>
                <a:gd name="T18" fmla="*/ 606 w 3029"/>
                <a:gd name="T19" fmla="*/ 4 h 4"/>
                <a:gd name="T20" fmla="*/ 606 w 3029"/>
                <a:gd name="T21" fmla="*/ 0 h 4"/>
                <a:gd name="T22" fmla="*/ 670 w 3029"/>
                <a:gd name="T23" fmla="*/ 4 h 4"/>
                <a:gd name="T24" fmla="*/ 739 w 3029"/>
                <a:gd name="T25" fmla="*/ 0 h 4"/>
                <a:gd name="T26" fmla="*/ 670 w 3029"/>
                <a:gd name="T27" fmla="*/ 4 h 4"/>
                <a:gd name="T28" fmla="*/ 851 w 3029"/>
                <a:gd name="T29" fmla="*/ 4 h 4"/>
                <a:gd name="T30" fmla="*/ 781 w 3029"/>
                <a:gd name="T31" fmla="*/ 0 h 4"/>
                <a:gd name="T32" fmla="*/ 909 w 3029"/>
                <a:gd name="T33" fmla="*/ 4 h 4"/>
                <a:gd name="T34" fmla="*/ 909 w 3029"/>
                <a:gd name="T35" fmla="*/ 0 h 4"/>
                <a:gd name="T36" fmla="*/ 1005 w 3029"/>
                <a:gd name="T37" fmla="*/ 4 h 4"/>
                <a:gd name="T38" fmla="*/ 1074 w 3029"/>
                <a:gd name="T39" fmla="*/ 0 h 4"/>
                <a:gd name="T40" fmla="*/ 1005 w 3029"/>
                <a:gd name="T41" fmla="*/ 4 h 4"/>
                <a:gd name="T42" fmla="*/ 1186 w 3029"/>
                <a:gd name="T43" fmla="*/ 4 h 4"/>
                <a:gd name="T44" fmla="*/ 1116 w 3029"/>
                <a:gd name="T45" fmla="*/ 0 h 4"/>
                <a:gd name="T46" fmla="*/ 1287 w 3029"/>
                <a:gd name="T47" fmla="*/ 4 h 4"/>
                <a:gd name="T48" fmla="*/ 1287 w 3029"/>
                <a:gd name="T49" fmla="*/ 0 h 4"/>
                <a:gd name="T50" fmla="*/ 1340 w 3029"/>
                <a:gd name="T51" fmla="*/ 4 h 4"/>
                <a:gd name="T52" fmla="*/ 1410 w 3029"/>
                <a:gd name="T53" fmla="*/ 0 h 4"/>
                <a:gd name="T54" fmla="*/ 1340 w 3029"/>
                <a:gd name="T55" fmla="*/ 4 h 4"/>
                <a:gd name="T56" fmla="*/ 1521 w 3029"/>
                <a:gd name="T57" fmla="*/ 4 h 4"/>
                <a:gd name="T58" fmla="*/ 1451 w 3029"/>
                <a:gd name="T59" fmla="*/ 0 h 4"/>
                <a:gd name="T60" fmla="*/ 1590 w 3029"/>
                <a:gd name="T61" fmla="*/ 4 h 4"/>
                <a:gd name="T62" fmla="*/ 1590 w 3029"/>
                <a:gd name="T63" fmla="*/ 0 h 4"/>
                <a:gd name="T64" fmla="*/ 1675 w 3029"/>
                <a:gd name="T65" fmla="*/ 4 h 4"/>
                <a:gd name="T66" fmla="*/ 1745 w 3029"/>
                <a:gd name="T67" fmla="*/ 0 h 4"/>
                <a:gd name="T68" fmla="*/ 1675 w 3029"/>
                <a:gd name="T69" fmla="*/ 4 h 4"/>
                <a:gd name="T70" fmla="*/ 1856 w 3029"/>
                <a:gd name="T71" fmla="*/ 4 h 4"/>
                <a:gd name="T72" fmla="*/ 1786 w 3029"/>
                <a:gd name="T73" fmla="*/ 0 h 4"/>
                <a:gd name="T74" fmla="*/ 1968 w 3029"/>
                <a:gd name="T75" fmla="*/ 4 h 4"/>
                <a:gd name="T76" fmla="*/ 1898 w 3029"/>
                <a:gd name="T77" fmla="*/ 4 h 4"/>
                <a:gd name="T78" fmla="*/ 2080 w 3029"/>
                <a:gd name="T79" fmla="*/ 4 h 4"/>
                <a:gd name="T80" fmla="*/ 2010 w 3029"/>
                <a:gd name="T81" fmla="*/ 0 h 4"/>
                <a:gd name="T82" fmla="*/ 2191 w 3029"/>
                <a:gd name="T83" fmla="*/ 4 h 4"/>
                <a:gd name="T84" fmla="*/ 2122 w 3029"/>
                <a:gd name="T85" fmla="*/ 4 h 4"/>
                <a:gd name="T86" fmla="*/ 2303 w 3029"/>
                <a:gd name="T87" fmla="*/ 4 h 4"/>
                <a:gd name="T88" fmla="*/ 2233 w 3029"/>
                <a:gd name="T89" fmla="*/ 0 h 4"/>
                <a:gd name="T90" fmla="*/ 2348 w 3029"/>
                <a:gd name="T91" fmla="*/ 4 h 4"/>
                <a:gd name="T92" fmla="*/ 2348 w 3029"/>
                <a:gd name="T93" fmla="*/ 0 h 4"/>
                <a:gd name="T94" fmla="*/ 2457 w 3029"/>
                <a:gd name="T95" fmla="*/ 4 h 4"/>
                <a:gd name="T96" fmla="*/ 2526 w 3029"/>
                <a:gd name="T97" fmla="*/ 0 h 4"/>
                <a:gd name="T98" fmla="*/ 2457 w 3029"/>
                <a:gd name="T99" fmla="*/ 4 h 4"/>
                <a:gd name="T100" fmla="*/ 2638 w 3029"/>
                <a:gd name="T101" fmla="*/ 4 h 4"/>
                <a:gd name="T102" fmla="*/ 2568 w 3029"/>
                <a:gd name="T103" fmla="*/ 0 h 4"/>
                <a:gd name="T104" fmla="*/ 2726 w 3029"/>
                <a:gd name="T105" fmla="*/ 4 h 4"/>
                <a:gd name="T106" fmla="*/ 2726 w 3029"/>
                <a:gd name="T107" fmla="*/ 0 h 4"/>
                <a:gd name="T108" fmla="*/ 2792 w 3029"/>
                <a:gd name="T109" fmla="*/ 4 h 4"/>
                <a:gd name="T110" fmla="*/ 2861 w 3029"/>
                <a:gd name="T111" fmla="*/ 0 h 4"/>
                <a:gd name="T112" fmla="*/ 2792 w 3029"/>
                <a:gd name="T113" fmla="*/ 4 h 4"/>
                <a:gd name="T114" fmla="*/ 2973 w 3029"/>
                <a:gd name="T115" fmla="*/ 4 h 4"/>
                <a:gd name="T116" fmla="*/ 2903 w 3029"/>
                <a:gd name="T117" fmla="*/ 0 h 4"/>
                <a:gd name="T118" fmla="*/ 3029 w 3029"/>
                <a:gd name="T119" fmla="*/ 4 h 4"/>
                <a:gd name="T120" fmla="*/ 3015 w 3029"/>
                <a:gd name="T121" fmla="*/ 4 h 4"/>
                <a:gd name="T122" fmla="*/ 69 w 3029"/>
                <a:gd name="T1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29" h="4">
                  <a:moveTo>
                    <a:pt x="111" y="4"/>
                  </a:moveTo>
                  <a:lnTo>
                    <a:pt x="151" y="4"/>
                  </a:lnTo>
                  <a:lnTo>
                    <a:pt x="181" y="4"/>
                  </a:lnTo>
                  <a:lnTo>
                    <a:pt x="181" y="0"/>
                  </a:lnTo>
                  <a:lnTo>
                    <a:pt x="151" y="0"/>
                  </a:lnTo>
                  <a:lnTo>
                    <a:pt x="111" y="0"/>
                  </a:lnTo>
                  <a:lnTo>
                    <a:pt x="111" y="4"/>
                  </a:lnTo>
                  <a:close/>
                  <a:moveTo>
                    <a:pt x="223" y="4"/>
                  </a:moveTo>
                  <a:lnTo>
                    <a:pt x="227" y="4"/>
                  </a:lnTo>
                  <a:lnTo>
                    <a:pt x="293" y="4"/>
                  </a:lnTo>
                  <a:lnTo>
                    <a:pt x="293" y="0"/>
                  </a:lnTo>
                  <a:lnTo>
                    <a:pt x="227" y="0"/>
                  </a:lnTo>
                  <a:lnTo>
                    <a:pt x="223" y="0"/>
                  </a:lnTo>
                  <a:lnTo>
                    <a:pt x="223" y="4"/>
                  </a:lnTo>
                  <a:close/>
                  <a:moveTo>
                    <a:pt x="335" y="4"/>
                  </a:moveTo>
                  <a:lnTo>
                    <a:pt x="378" y="4"/>
                  </a:lnTo>
                  <a:lnTo>
                    <a:pt x="404" y="4"/>
                  </a:lnTo>
                  <a:lnTo>
                    <a:pt x="404" y="0"/>
                  </a:lnTo>
                  <a:lnTo>
                    <a:pt x="378" y="0"/>
                  </a:lnTo>
                  <a:lnTo>
                    <a:pt x="335" y="0"/>
                  </a:lnTo>
                  <a:lnTo>
                    <a:pt x="335" y="4"/>
                  </a:lnTo>
                  <a:close/>
                  <a:moveTo>
                    <a:pt x="446" y="4"/>
                  </a:moveTo>
                  <a:lnTo>
                    <a:pt x="454" y="4"/>
                  </a:lnTo>
                  <a:lnTo>
                    <a:pt x="516" y="4"/>
                  </a:lnTo>
                  <a:lnTo>
                    <a:pt x="516" y="0"/>
                  </a:lnTo>
                  <a:lnTo>
                    <a:pt x="454" y="0"/>
                  </a:lnTo>
                  <a:lnTo>
                    <a:pt x="446" y="0"/>
                  </a:lnTo>
                  <a:lnTo>
                    <a:pt x="446" y="4"/>
                  </a:lnTo>
                  <a:close/>
                  <a:moveTo>
                    <a:pt x="558" y="4"/>
                  </a:moveTo>
                  <a:lnTo>
                    <a:pt x="606" y="4"/>
                  </a:lnTo>
                  <a:lnTo>
                    <a:pt x="628" y="4"/>
                  </a:lnTo>
                  <a:lnTo>
                    <a:pt x="628" y="0"/>
                  </a:lnTo>
                  <a:lnTo>
                    <a:pt x="606" y="0"/>
                  </a:lnTo>
                  <a:lnTo>
                    <a:pt x="558" y="0"/>
                  </a:lnTo>
                  <a:lnTo>
                    <a:pt x="558" y="4"/>
                  </a:lnTo>
                  <a:close/>
                  <a:moveTo>
                    <a:pt x="670" y="4"/>
                  </a:moveTo>
                  <a:lnTo>
                    <a:pt x="681" y="4"/>
                  </a:lnTo>
                  <a:lnTo>
                    <a:pt x="739" y="4"/>
                  </a:lnTo>
                  <a:lnTo>
                    <a:pt x="739" y="0"/>
                  </a:lnTo>
                  <a:lnTo>
                    <a:pt x="681" y="0"/>
                  </a:lnTo>
                  <a:lnTo>
                    <a:pt x="670" y="0"/>
                  </a:lnTo>
                  <a:lnTo>
                    <a:pt x="670" y="4"/>
                  </a:lnTo>
                  <a:close/>
                  <a:moveTo>
                    <a:pt x="781" y="4"/>
                  </a:moveTo>
                  <a:lnTo>
                    <a:pt x="833" y="4"/>
                  </a:lnTo>
                  <a:lnTo>
                    <a:pt x="851" y="4"/>
                  </a:lnTo>
                  <a:lnTo>
                    <a:pt x="851" y="0"/>
                  </a:lnTo>
                  <a:lnTo>
                    <a:pt x="833" y="0"/>
                  </a:lnTo>
                  <a:lnTo>
                    <a:pt x="781" y="0"/>
                  </a:lnTo>
                  <a:lnTo>
                    <a:pt x="781" y="4"/>
                  </a:lnTo>
                  <a:close/>
                  <a:moveTo>
                    <a:pt x="893" y="4"/>
                  </a:moveTo>
                  <a:lnTo>
                    <a:pt x="909" y="4"/>
                  </a:lnTo>
                  <a:lnTo>
                    <a:pt x="963" y="4"/>
                  </a:lnTo>
                  <a:lnTo>
                    <a:pt x="963" y="0"/>
                  </a:lnTo>
                  <a:lnTo>
                    <a:pt x="909" y="0"/>
                  </a:lnTo>
                  <a:lnTo>
                    <a:pt x="893" y="0"/>
                  </a:lnTo>
                  <a:lnTo>
                    <a:pt x="893" y="4"/>
                  </a:lnTo>
                  <a:close/>
                  <a:moveTo>
                    <a:pt x="1005" y="4"/>
                  </a:moveTo>
                  <a:lnTo>
                    <a:pt x="1060" y="4"/>
                  </a:lnTo>
                  <a:lnTo>
                    <a:pt x="1074" y="4"/>
                  </a:lnTo>
                  <a:lnTo>
                    <a:pt x="1074" y="0"/>
                  </a:lnTo>
                  <a:lnTo>
                    <a:pt x="1060" y="0"/>
                  </a:lnTo>
                  <a:lnTo>
                    <a:pt x="1005" y="0"/>
                  </a:lnTo>
                  <a:lnTo>
                    <a:pt x="1005" y="4"/>
                  </a:lnTo>
                  <a:close/>
                  <a:moveTo>
                    <a:pt x="1116" y="4"/>
                  </a:moveTo>
                  <a:lnTo>
                    <a:pt x="1136" y="4"/>
                  </a:lnTo>
                  <a:lnTo>
                    <a:pt x="1186" y="4"/>
                  </a:lnTo>
                  <a:lnTo>
                    <a:pt x="1186" y="0"/>
                  </a:lnTo>
                  <a:lnTo>
                    <a:pt x="1136" y="0"/>
                  </a:lnTo>
                  <a:lnTo>
                    <a:pt x="1116" y="0"/>
                  </a:lnTo>
                  <a:lnTo>
                    <a:pt x="1116" y="4"/>
                  </a:lnTo>
                  <a:close/>
                  <a:moveTo>
                    <a:pt x="1228" y="4"/>
                  </a:moveTo>
                  <a:lnTo>
                    <a:pt x="1287" y="4"/>
                  </a:lnTo>
                  <a:lnTo>
                    <a:pt x="1298" y="4"/>
                  </a:lnTo>
                  <a:lnTo>
                    <a:pt x="1298" y="0"/>
                  </a:lnTo>
                  <a:lnTo>
                    <a:pt x="1287" y="0"/>
                  </a:lnTo>
                  <a:lnTo>
                    <a:pt x="1228" y="0"/>
                  </a:lnTo>
                  <a:lnTo>
                    <a:pt x="1228" y="4"/>
                  </a:lnTo>
                  <a:close/>
                  <a:moveTo>
                    <a:pt x="1340" y="4"/>
                  </a:moveTo>
                  <a:lnTo>
                    <a:pt x="1363" y="4"/>
                  </a:lnTo>
                  <a:lnTo>
                    <a:pt x="1410" y="4"/>
                  </a:lnTo>
                  <a:lnTo>
                    <a:pt x="1410" y="0"/>
                  </a:lnTo>
                  <a:lnTo>
                    <a:pt x="1363" y="0"/>
                  </a:lnTo>
                  <a:lnTo>
                    <a:pt x="1340" y="0"/>
                  </a:lnTo>
                  <a:lnTo>
                    <a:pt x="1340" y="4"/>
                  </a:lnTo>
                  <a:close/>
                  <a:moveTo>
                    <a:pt x="1451" y="4"/>
                  </a:moveTo>
                  <a:lnTo>
                    <a:pt x="1514" y="4"/>
                  </a:lnTo>
                  <a:lnTo>
                    <a:pt x="1521" y="4"/>
                  </a:lnTo>
                  <a:lnTo>
                    <a:pt x="1521" y="0"/>
                  </a:lnTo>
                  <a:lnTo>
                    <a:pt x="1514" y="0"/>
                  </a:lnTo>
                  <a:lnTo>
                    <a:pt x="1451" y="0"/>
                  </a:lnTo>
                  <a:lnTo>
                    <a:pt x="1451" y="4"/>
                  </a:lnTo>
                  <a:close/>
                  <a:moveTo>
                    <a:pt x="1563" y="4"/>
                  </a:moveTo>
                  <a:lnTo>
                    <a:pt x="1590" y="4"/>
                  </a:lnTo>
                  <a:lnTo>
                    <a:pt x="1633" y="4"/>
                  </a:lnTo>
                  <a:lnTo>
                    <a:pt x="1633" y="0"/>
                  </a:lnTo>
                  <a:lnTo>
                    <a:pt x="1590" y="0"/>
                  </a:lnTo>
                  <a:lnTo>
                    <a:pt x="1563" y="0"/>
                  </a:lnTo>
                  <a:lnTo>
                    <a:pt x="1563" y="4"/>
                  </a:lnTo>
                  <a:close/>
                  <a:moveTo>
                    <a:pt x="1675" y="4"/>
                  </a:moveTo>
                  <a:lnTo>
                    <a:pt x="1742" y="4"/>
                  </a:lnTo>
                  <a:lnTo>
                    <a:pt x="1745" y="4"/>
                  </a:lnTo>
                  <a:lnTo>
                    <a:pt x="1745" y="0"/>
                  </a:lnTo>
                  <a:lnTo>
                    <a:pt x="1742" y="0"/>
                  </a:lnTo>
                  <a:lnTo>
                    <a:pt x="1675" y="0"/>
                  </a:lnTo>
                  <a:lnTo>
                    <a:pt x="1675" y="4"/>
                  </a:lnTo>
                  <a:close/>
                  <a:moveTo>
                    <a:pt x="1786" y="4"/>
                  </a:moveTo>
                  <a:lnTo>
                    <a:pt x="1817" y="4"/>
                  </a:lnTo>
                  <a:lnTo>
                    <a:pt x="1856" y="4"/>
                  </a:lnTo>
                  <a:lnTo>
                    <a:pt x="1856" y="0"/>
                  </a:lnTo>
                  <a:lnTo>
                    <a:pt x="1817" y="0"/>
                  </a:lnTo>
                  <a:lnTo>
                    <a:pt x="1786" y="0"/>
                  </a:lnTo>
                  <a:lnTo>
                    <a:pt x="1786" y="4"/>
                  </a:lnTo>
                  <a:close/>
                  <a:moveTo>
                    <a:pt x="1898" y="4"/>
                  </a:moveTo>
                  <a:lnTo>
                    <a:pt x="1968" y="4"/>
                  </a:lnTo>
                  <a:lnTo>
                    <a:pt x="1968" y="0"/>
                  </a:lnTo>
                  <a:lnTo>
                    <a:pt x="1898" y="0"/>
                  </a:lnTo>
                  <a:lnTo>
                    <a:pt x="1898" y="4"/>
                  </a:lnTo>
                  <a:close/>
                  <a:moveTo>
                    <a:pt x="2010" y="4"/>
                  </a:moveTo>
                  <a:lnTo>
                    <a:pt x="2045" y="4"/>
                  </a:lnTo>
                  <a:lnTo>
                    <a:pt x="2080" y="4"/>
                  </a:lnTo>
                  <a:lnTo>
                    <a:pt x="2080" y="0"/>
                  </a:lnTo>
                  <a:lnTo>
                    <a:pt x="2045" y="0"/>
                  </a:lnTo>
                  <a:lnTo>
                    <a:pt x="2010" y="0"/>
                  </a:lnTo>
                  <a:lnTo>
                    <a:pt x="2010" y="4"/>
                  </a:lnTo>
                  <a:close/>
                  <a:moveTo>
                    <a:pt x="2122" y="4"/>
                  </a:moveTo>
                  <a:lnTo>
                    <a:pt x="2191" y="4"/>
                  </a:lnTo>
                  <a:lnTo>
                    <a:pt x="2191" y="0"/>
                  </a:lnTo>
                  <a:lnTo>
                    <a:pt x="2122" y="0"/>
                  </a:lnTo>
                  <a:lnTo>
                    <a:pt x="2122" y="4"/>
                  </a:lnTo>
                  <a:close/>
                  <a:moveTo>
                    <a:pt x="2233" y="4"/>
                  </a:moveTo>
                  <a:lnTo>
                    <a:pt x="2272" y="4"/>
                  </a:lnTo>
                  <a:lnTo>
                    <a:pt x="2303" y="4"/>
                  </a:lnTo>
                  <a:lnTo>
                    <a:pt x="2303" y="0"/>
                  </a:lnTo>
                  <a:lnTo>
                    <a:pt x="2272" y="0"/>
                  </a:lnTo>
                  <a:lnTo>
                    <a:pt x="2233" y="0"/>
                  </a:lnTo>
                  <a:lnTo>
                    <a:pt x="2233" y="4"/>
                  </a:lnTo>
                  <a:close/>
                  <a:moveTo>
                    <a:pt x="2345" y="4"/>
                  </a:moveTo>
                  <a:lnTo>
                    <a:pt x="2348" y="4"/>
                  </a:lnTo>
                  <a:lnTo>
                    <a:pt x="2415" y="4"/>
                  </a:lnTo>
                  <a:lnTo>
                    <a:pt x="2415" y="0"/>
                  </a:lnTo>
                  <a:lnTo>
                    <a:pt x="2348" y="0"/>
                  </a:lnTo>
                  <a:lnTo>
                    <a:pt x="2345" y="0"/>
                  </a:lnTo>
                  <a:lnTo>
                    <a:pt x="2345" y="4"/>
                  </a:lnTo>
                  <a:close/>
                  <a:moveTo>
                    <a:pt x="2457" y="4"/>
                  </a:moveTo>
                  <a:lnTo>
                    <a:pt x="2499" y="4"/>
                  </a:lnTo>
                  <a:lnTo>
                    <a:pt x="2526" y="4"/>
                  </a:lnTo>
                  <a:lnTo>
                    <a:pt x="2526" y="0"/>
                  </a:lnTo>
                  <a:lnTo>
                    <a:pt x="2499" y="0"/>
                  </a:lnTo>
                  <a:lnTo>
                    <a:pt x="2457" y="0"/>
                  </a:lnTo>
                  <a:lnTo>
                    <a:pt x="2457" y="4"/>
                  </a:lnTo>
                  <a:close/>
                  <a:moveTo>
                    <a:pt x="2568" y="4"/>
                  </a:moveTo>
                  <a:lnTo>
                    <a:pt x="2575" y="4"/>
                  </a:lnTo>
                  <a:lnTo>
                    <a:pt x="2638" y="4"/>
                  </a:lnTo>
                  <a:lnTo>
                    <a:pt x="2638" y="0"/>
                  </a:lnTo>
                  <a:lnTo>
                    <a:pt x="2575" y="0"/>
                  </a:lnTo>
                  <a:lnTo>
                    <a:pt x="2568" y="0"/>
                  </a:lnTo>
                  <a:lnTo>
                    <a:pt x="2568" y="4"/>
                  </a:lnTo>
                  <a:close/>
                  <a:moveTo>
                    <a:pt x="2680" y="4"/>
                  </a:moveTo>
                  <a:lnTo>
                    <a:pt x="2726" y="4"/>
                  </a:lnTo>
                  <a:lnTo>
                    <a:pt x="2750" y="4"/>
                  </a:lnTo>
                  <a:lnTo>
                    <a:pt x="2750" y="0"/>
                  </a:lnTo>
                  <a:lnTo>
                    <a:pt x="2726" y="0"/>
                  </a:lnTo>
                  <a:lnTo>
                    <a:pt x="2680" y="0"/>
                  </a:lnTo>
                  <a:lnTo>
                    <a:pt x="2680" y="4"/>
                  </a:lnTo>
                  <a:close/>
                  <a:moveTo>
                    <a:pt x="2792" y="4"/>
                  </a:moveTo>
                  <a:lnTo>
                    <a:pt x="2802" y="4"/>
                  </a:lnTo>
                  <a:lnTo>
                    <a:pt x="2861" y="4"/>
                  </a:lnTo>
                  <a:lnTo>
                    <a:pt x="2861" y="0"/>
                  </a:lnTo>
                  <a:lnTo>
                    <a:pt x="2802" y="0"/>
                  </a:lnTo>
                  <a:lnTo>
                    <a:pt x="2792" y="0"/>
                  </a:lnTo>
                  <a:lnTo>
                    <a:pt x="2792" y="4"/>
                  </a:lnTo>
                  <a:close/>
                  <a:moveTo>
                    <a:pt x="2903" y="4"/>
                  </a:moveTo>
                  <a:lnTo>
                    <a:pt x="2953" y="4"/>
                  </a:lnTo>
                  <a:lnTo>
                    <a:pt x="2973" y="4"/>
                  </a:lnTo>
                  <a:lnTo>
                    <a:pt x="2973" y="0"/>
                  </a:lnTo>
                  <a:lnTo>
                    <a:pt x="2953" y="0"/>
                  </a:lnTo>
                  <a:lnTo>
                    <a:pt x="2903" y="0"/>
                  </a:lnTo>
                  <a:lnTo>
                    <a:pt x="2903" y="4"/>
                  </a:lnTo>
                  <a:close/>
                  <a:moveTo>
                    <a:pt x="3015" y="4"/>
                  </a:moveTo>
                  <a:lnTo>
                    <a:pt x="3029" y="4"/>
                  </a:lnTo>
                  <a:lnTo>
                    <a:pt x="3029" y="0"/>
                  </a:lnTo>
                  <a:lnTo>
                    <a:pt x="3015" y="0"/>
                  </a:lnTo>
                  <a:lnTo>
                    <a:pt x="3015" y="4"/>
                  </a:lnTo>
                  <a:close/>
                  <a:moveTo>
                    <a:pt x="0" y="4"/>
                  </a:moveTo>
                  <a:lnTo>
                    <a:pt x="69" y="4"/>
                  </a:lnTo>
                  <a:lnTo>
                    <a:pt x="69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90" name="Line 278">
              <a:extLst>
                <a:ext uri="{FF2B5EF4-FFF2-40B4-BE49-F238E27FC236}">
                  <a16:creationId xmlns:a16="http://schemas.microsoft.com/office/drawing/2014/main" xmlns="" id="{F9F14447-D0F2-4DF2-AC2C-6E1DBB63DB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9142" y="4703225"/>
              <a:ext cx="3759119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91" name="Line 280">
              <a:extLst>
                <a:ext uri="{FF2B5EF4-FFF2-40B4-BE49-F238E27FC236}">
                  <a16:creationId xmlns:a16="http://schemas.microsoft.com/office/drawing/2014/main" xmlns="" id="{998999AE-F384-48C6-8CBC-F3F30D33EE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79142" y="4688216"/>
              <a:ext cx="0" cy="15009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92" name="Line 281">
              <a:extLst>
                <a:ext uri="{FF2B5EF4-FFF2-40B4-BE49-F238E27FC236}">
                  <a16:creationId xmlns:a16="http://schemas.microsoft.com/office/drawing/2014/main" xmlns="" id="{52012A15-1EC9-4B21-8C15-FDE24B05F7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48256" y="4688216"/>
              <a:ext cx="0" cy="15009"/>
            </a:xfrm>
            <a:prstGeom prst="line">
              <a:avLst/>
            </a:prstGeom>
            <a:noFill/>
            <a:ln w="7938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93" name="Line 282">
              <a:extLst>
                <a:ext uri="{FF2B5EF4-FFF2-40B4-BE49-F238E27FC236}">
                  <a16:creationId xmlns:a16="http://schemas.microsoft.com/office/drawing/2014/main" xmlns="" id="{40F4811B-AF6F-410B-89B0-1510EE42F7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118612" y="4688216"/>
              <a:ext cx="0" cy="15009"/>
            </a:xfrm>
            <a:prstGeom prst="line">
              <a:avLst/>
            </a:prstGeom>
            <a:noFill/>
            <a:ln w="7938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94" name="Line 283">
              <a:extLst>
                <a:ext uri="{FF2B5EF4-FFF2-40B4-BE49-F238E27FC236}">
                  <a16:creationId xmlns:a16="http://schemas.microsoft.com/office/drawing/2014/main" xmlns="" id="{17FD0F26-EC76-49DF-AA61-496E1B2D12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88967" y="4688216"/>
              <a:ext cx="0" cy="15009"/>
            </a:xfrm>
            <a:prstGeom prst="line">
              <a:avLst/>
            </a:prstGeom>
            <a:noFill/>
            <a:ln w="7938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95" name="Line 284">
              <a:extLst>
                <a:ext uri="{FF2B5EF4-FFF2-40B4-BE49-F238E27FC236}">
                  <a16:creationId xmlns:a16="http://schemas.microsoft.com/office/drawing/2014/main" xmlns="" id="{9FC6385C-2A52-46D5-8D4B-8B66449736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058081" y="4688216"/>
              <a:ext cx="0" cy="15009"/>
            </a:xfrm>
            <a:prstGeom prst="line">
              <a:avLst/>
            </a:prstGeom>
            <a:noFill/>
            <a:ln w="7938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96" name="Line 285">
              <a:extLst>
                <a:ext uri="{FF2B5EF4-FFF2-40B4-BE49-F238E27FC236}">
                  <a16:creationId xmlns:a16="http://schemas.microsoft.com/office/drawing/2014/main" xmlns="" id="{1A56D380-6709-4BC4-842D-8B28066FE3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28436" y="4688216"/>
              <a:ext cx="0" cy="15009"/>
            </a:xfrm>
            <a:prstGeom prst="line">
              <a:avLst/>
            </a:prstGeom>
            <a:noFill/>
            <a:ln w="7938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97" name="Line 286">
              <a:extLst>
                <a:ext uri="{FF2B5EF4-FFF2-40B4-BE49-F238E27FC236}">
                  <a16:creationId xmlns:a16="http://schemas.microsoft.com/office/drawing/2014/main" xmlns="" id="{51A0925B-140F-4032-9276-56E2CBD2D9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998791" y="4688216"/>
              <a:ext cx="0" cy="15009"/>
            </a:xfrm>
            <a:prstGeom prst="line">
              <a:avLst/>
            </a:prstGeom>
            <a:noFill/>
            <a:ln w="7938" cap="flat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98" name="Line 287">
              <a:extLst>
                <a:ext uri="{FF2B5EF4-FFF2-40B4-BE49-F238E27FC236}">
                  <a16:creationId xmlns:a16="http://schemas.microsoft.com/office/drawing/2014/main" xmlns="" id="{111BDA8C-922F-4EB4-879F-FCE8A18B03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467906" y="4688216"/>
              <a:ext cx="0" cy="15009"/>
            </a:xfrm>
            <a:prstGeom prst="line">
              <a:avLst/>
            </a:prstGeom>
            <a:noFill/>
            <a:ln w="7938" cap="flat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699" name="Line 289">
              <a:extLst>
                <a:ext uri="{FF2B5EF4-FFF2-40B4-BE49-F238E27FC236}">
                  <a16:creationId xmlns:a16="http://schemas.microsoft.com/office/drawing/2014/main" xmlns="" id="{25564330-EC9E-44EE-BB63-199AC69E12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9142" y="3517995"/>
              <a:ext cx="0" cy="15478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700" name="Rectangle 298">
              <a:extLst>
                <a:ext uri="{FF2B5EF4-FFF2-40B4-BE49-F238E27FC236}">
                  <a16:creationId xmlns:a16="http://schemas.microsoft.com/office/drawing/2014/main" xmlns="" id="{B18BFB9E-9776-4011-964C-02B8BF742D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4394" y="4735589"/>
              <a:ext cx="6412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0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701" name="Rectangle 299">
              <a:extLst>
                <a:ext uri="{FF2B5EF4-FFF2-40B4-BE49-F238E27FC236}">
                  <a16:creationId xmlns:a16="http://schemas.microsoft.com/office/drawing/2014/main" xmlns="" id="{8F5CE7EB-A806-4DB0-9974-06D3CF684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2266" y="4735589"/>
              <a:ext cx="6412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5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702" name="Rectangle 300">
              <a:extLst>
                <a:ext uri="{FF2B5EF4-FFF2-40B4-BE49-F238E27FC236}">
                  <a16:creationId xmlns:a16="http://schemas.microsoft.com/office/drawing/2014/main" xmlns="" id="{3AF421A2-F859-480A-944B-4A72A0824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2763" y="4735589"/>
              <a:ext cx="12824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10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703" name="Rectangle 301">
              <a:extLst>
                <a:ext uri="{FF2B5EF4-FFF2-40B4-BE49-F238E27FC236}">
                  <a16:creationId xmlns:a16="http://schemas.microsoft.com/office/drawing/2014/main" xmlns="" id="{E64CCEA7-944D-44FB-9047-4FC99BF6EC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9396" y="4735589"/>
              <a:ext cx="12824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15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704" name="Rectangle 302">
              <a:extLst>
                <a:ext uri="{FF2B5EF4-FFF2-40B4-BE49-F238E27FC236}">
                  <a16:creationId xmlns:a16="http://schemas.microsoft.com/office/drawing/2014/main" xmlns="" id="{E933D242-BBEE-45B6-9D2A-AF890F7061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7269" y="4735589"/>
              <a:ext cx="12824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20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705" name="Rectangle 303">
              <a:extLst>
                <a:ext uri="{FF2B5EF4-FFF2-40B4-BE49-F238E27FC236}">
                  <a16:creationId xmlns:a16="http://schemas.microsoft.com/office/drawing/2014/main" xmlns="" id="{101B3CF8-AFEA-4F46-B7EA-08CADB532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5143" y="4735589"/>
              <a:ext cx="12824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25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706" name="Rectangle 304">
              <a:extLst>
                <a:ext uri="{FF2B5EF4-FFF2-40B4-BE49-F238E27FC236}">
                  <a16:creationId xmlns:a16="http://schemas.microsoft.com/office/drawing/2014/main" xmlns="" id="{EB37AA39-F4B6-4B15-A94B-384377D49C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1703" y="4735589"/>
              <a:ext cx="12824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30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707" name="Rectangle 305">
              <a:extLst>
                <a:ext uri="{FF2B5EF4-FFF2-40B4-BE49-F238E27FC236}">
                  <a16:creationId xmlns:a16="http://schemas.microsoft.com/office/drawing/2014/main" xmlns="" id="{33F94610-E6C2-4F5F-B67A-3EE0B8D3F7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9577" y="4735589"/>
              <a:ext cx="12824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35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708" name="Line 307">
              <a:extLst>
                <a:ext uri="{FF2B5EF4-FFF2-40B4-BE49-F238E27FC236}">
                  <a16:creationId xmlns:a16="http://schemas.microsoft.com/office/drawing/2014/main" xmlns="" id="{5930D414-31F5-4854-81D0-6200C6812C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79142" y="3517995"/>
              <a:ext cx="0" cy="1185231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709" name="Line 309">
              <a:extLst>
                <a:ext uri="{FF2B5EF4-FFF2-40B4-BE49-F238E27FC236}">
                  <a16:creationId xmlns:a16="http://schemas.microsoft.com/office/drawing/2014/main" xmlns="" id="{29A2A884-E2A4-465F-93C3-07F771A557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9142" y="4703225"/>
              <a:ext cx="37232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710" name="Line 310">
              <a:extLst>
                <a:ext uri="{FF2B5EF4-FFF2-40B4-BE49-F238E27FC236}">
                  <a16:creationId xmlns:a16="http://schemas.microsoft.com/office/drawing/2014/main" xmlns="" id="{C92643DD-9994-4AD8-987C-61EA973746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9142" y="4584562"/>
              <a:ext cx="37232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711" name="Line 311">
              <a:extLst>
                <a:ext uri="{FF2B5EF4-FFF2-40B4-BE49-F238E27FC236}">
                  <a16:creationId xmlns:a16="http://schemas.microsoft.com/office/drawing/2014/main" xmlns="" id="{BDE5E559-B0A5-4A4D-9FCE-EF809C59D4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9142" y="4466367"/>
              <a:ext cx="37232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712" name="Line 312">
              <a:extLst>
                <a:ext uri="{FF2B5EF4-FFF2-40B4-BE49-F238E27FC236}">
                  <a16:creationId xmlns:a16="http://schemas.microsoft.com/office/drawing/2014/main" xmlns="" id="{64399113-2E39-4591-BF9A-90BBF0C699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9142" y="4347702"/>
              <a:ext cx="37232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713" name="Line 313">
              <a:extLst>
                <a:ext uri="{FF2B5EF4-FFF2-40B4-BE49-F238E27FC236}">
                  <a16:creationId xmlns:a16="http://schemas.microsoft.com/office/drawing/2014/main" xmlns="" id="{60983F01-BFE0-465E-84FD-301FB01323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9142" y="4229039"/>
              <a:ext cx="37232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714" name="Line 314">
              <a:extLst>
                <a:ext uri="{FF2B5EF4-FFF2-40B4-BE49-F238E27FC236}">
                  <a16:creationId xmlns:a16="http://schemas.microsoft.com/office/drawing/2014/main" xmlns="" id="{0890CEC3-AB4F-4B4E-807C-0B5692AF9E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9142" y="4110376"/>
              <a:ext cx="37232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715" name="Line 315">
              <a:extLst>
                <a:ext uri="{FF2B5EF4-FFF2-40B4-BE49-F238E27FC236}">
                  <a16:creationId xmlns:a16="http://schemas.microsoft.com/office/drawing/2014/main" xmlns="" id="{3B76898D-D3E2-4B05-A6A2-DBC3F44C2E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9142" y="3992181"/>
              <a:ext cx="37232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716" name="Line 316">
              <a:extLst>
                <a:ext uri="{FF2B5EF4-FFF2-40B4-BE49-F238E27FC236}">
                  <a16:creationId xmlns:a16="http://schemas.microsoft.com/office/drawing/2014/main" xmlns="" id="{951235C5-45F2-40E3-9C5D-E098F504DA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9142" y="3873516"/>
              <a:ext cx="37232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717" name="Line 317">
              <a:extLst>
                <a:ext uri="{FF2B5EF4-FFF2-40B4-BE49-F238E27FC236}">
                  <a16:creationId xmlns:a16="http://schemas.microsoft.com/office/drawing/2014/main" xmlns="" id="{C6DA3CD3-5815-4FAB-B2EC-F0CC4F7724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9142" y="3755322"/>
              <a:ext cx="37232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718" name="Line 318">
              <a:extLst>
                <a:ext uri="{FF2B5EF4-FFF2-40B4-BE49-F238E27FC236}">
                  <a16:creationId xmlns:a16="http://schemas.microsoft.com/office/drawing/2014/main" xmlns="" id="{B7D1A619-FCD4-42B8-8D37-AC4EB4CD8A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9142" y="3636658"/>
              <a:ext cx="37232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719" name="Rectangle 331">
              <a:extLst>
                <a:ext uri="{FF2B5EF4-FFF2-40B4-BE49-F238E27FC236}">
                  <a16:creationId xmlns:a16="http://schemas.microsoft.com/office/drawing/2014/main" xmlns="" id="{0851DFD9-ECD4-47F9-A324-478F17E59B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3870" y="4678836"/>
              <a:ext cx="6412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0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720" name="Rectangle 332">
              <a:extLst>
                <a:ext uri="{FF2B5EF4-FFF2-40B4-BE49-F238E27FC236}">
                  <a16:creationId xmlns:a16="http://schemas.microsoft.com/office/drawing/2014/main" xmlns="" id="{C2C0906D-1004-4B40-AC01-56AB04E69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8308" y="4561579"/>
              <a:ext cx="16030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0.1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721" name="Rectangle 333">
              <a:extLst>
                <a:ext uri="{FF2B5EF4-FFF2-40B4-BE49-F238E27FC236}">
                  <a16:creationId xmlns:a16="http://schemas.microsoft.com/office/drawing/2014/main" xmlns="" id="{358C2DCB-6783-4C2A-8E34-64A5092640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8308" y="4440571"/>
              <a:ext cx="16030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0.2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722" name="Rectangle 334">
              <a:extLst>
                <a:ext uri="{FF2B5EF4-FFF2-40B4-BE49-F238E27FC236}">
                  <a16:creationId xmlns:a16="http://schemas.microsoft.com/office/drawing/2014/main" xmlns="" id="{914837BB-2B1C-41D5-8DDF-6AF7CF5712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8308" y="4323313"/>
              <a:ext cx="16030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0.3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723" name="Rectangle 335">
              <a:extLst>
                <a:ext uri="{FF2B5EF4-FFF2-40B4-BE49-F238E27FC236}">
                  <a16:creationId xmlns:a16="http://schemas.microsoft.com/office/drawing/2014/main" xmlns="" id="{D7C3AA59-B9B2-4315-9449-1610CE941F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8308" y="4205588"/>
              <a:ext cx="16030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0.4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724" name="Rectangle 336">
              <a:extLst>
                <a:ext uri="{FF2B5EF4-FFF2-40B4-BE49-F238E27FC236}">
                  <a16:creationId xmlns:a16="http://schemas.microsoft.com/office/drawing/2014/main" xmlns="" id="{43497CE1-E60D-436D-9EED-D03DB8A228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8308" y="4088331"/>
              <a:ext cx="16030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 dirty="0">
                  <a:solidFill>
                    <a:srgbClr val="262626"/>
                  </a:solidFill>
                  <a:latin typeface="+mn-lt"/>
                </a:rPr>
                <a:t>0.5</a:t>
              </a:r>
              <a:endParaRPr lang="en-US" altLang="en-US" sz="750" dirty="0">
                <a:latin typeface="+mn-lt"/>
              </a:endParaRPr>
            </a:p>
          </p:txBody>
        </p:sp>
        <p:sp>
          <p:nvSpPr>
            <p:cNvPr id="725" name="Rectangle 337">
              <a:extLst>
                <a:ext uri="{FF2B5EF4-FFF2-40B4-BE49-F238E27FC236}">
                  <a16:creationId xmlns:a16="http://schemas.microsoft.com/office/drawing/2014/main" xmlns="" id="{7D558636-7697-4807-AFD6-B2A68B20DE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8308" y="3967323"/>
              <a:ext cx="16030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0.6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726" name="Rectangle 338">
              <a:extLst>
                <a:ext uri="{FF2B5EF4-FFF2-40B4-BE49-F238E27FC236}">
                  <a16:creationId xmlns:a16="http://schemas.microsoft.com/office/drawing/2014/main" xmlns="" id="{BA7D7962-3409-408B-ADF8-711A2FA7B2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8308" y="3850066"/>
              <a:ext cx="16030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0.7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727" name="Rectangle 339">
              <a:extLst>
                <a:ext uri="{FF2B5EF4-FFF2-40B4-BE49-F238E27FC236}">
                  <a16:creationId xmlns:a16="http://schemas.microsoft.com/office/drawing/2014/main" xmlns="" id="{1DE3203A-03C8-49E8-8EEA-F2899ED8D5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8308" y="3732340"/>
              <a:ext cx="16030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0.8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728" name="Rectangle 340">
              <a:extLst>
                <a:ext uri="{FF2B5EF4-FFF2-40B4-BE49-F238E27FC236}">
                  <a16:creationId xmlns:a16="http://schemas.microsoft.com/office/drawing/2014/main" xmlns="" id="{603F8A75-3941-4804-BEBC-7DE9C2E163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8308" y="3611800"/>
              <a:ext cx="16030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0.9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729" name="Rectangle 341">
              <a:extLst>
                <a:ext uri="{FF2B5EF4-FFF2-40B4-BE49-F238E27FC236}">
                  <a16:creationId xmlns:a16="http://schemas.microsoft.com/office/drawing/2014/main" xmlns="" id="{A9751F05-F6C1-4274-BBD6-368E5BDA8E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3870" y="3494074"/>
              <a:ext cx="6412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262626"/>
                  </a:solidFill>
                  <a:latin typeface="+mn-lt"/>
                </a:rPr>
                <a:t>1</a:t>
              </a:r>
              <a:endParaRPr lang="en-US" altLang="en-US" sz="750">
                <a:latin typeface="+mn-lt"/>
              </a:endParaRPr>
            </a:p>
          </p:txBody>
        </p:sp>
        <p:sp>
          <p:nvSpPr>
            <p:cNvPr id="730" name="Line 319">
              <a:extLst>
                <a:ext uri="{FF2B5EF4-FFF2-40B4-BE49-F238E27FC236}">
                  <a16:creationId xmlns:a16="http://schemas.microsoft.com/office/drawing/2014/main" xmlns="" id="{BE9D7CC8-6A5E-4E5D-A2A1-599D6A3158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4479" y="3505645"/>
              <a:ext cx="34990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750"/>
            </a:p>
          </p:txBody>
        </p:sp>
        <p:sp>
          <p:nvSpPr>
            <p:cNvPr id="731" name="Rectangle 6">
              <a:extLst>
                <a:ext uri="{FF2B5EF4-FFF2-40B4-BE49-F238E27FC236}">
                  <a16:creationId xmlns:a16="http://schemas.microsoft.com/office/drawing/2014/main" xmlns="" id="{C1578849-13A4-4D39-8DF5-ABEA37DA8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4706" y="4937140"/>
              <a:ext cx="619828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 b="1" dirty="0">
                  <a:solidFill>
                    <a:srgbClr val="262626"/>
                  </a:solidFill>
                  <a:latin typeface="+mn-lt"/>
                </a:rPr>
                <a:t>Parameter</a:t>
              </a:r>
              <a:endParaRPr lang="en-US" altLang="en-US" sz="825" b="1" dirty="0">
                <a:latin typeface="+mn-lt"/>
              </a:endParaRPr>
            </a:p>
          </p:txBody>
        </p:sp>
        <p:sp>
          <p:nvSpPr>
            <p:cNvPr id="732" name="Rectangle 6">
              <a:extLst>
                <a:ext uri="{FF2B5EF4-FFF2-40B4-BE49-F238E27FC236}">
                  <a16:creationId xmlns:a16="http://schemas.microsoft.com/office/drawing/2014/main" xmlns="" id="{13083581-E045-494D-A176-DA5CD39EA0C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087236" y="2061986"/>
              <a:ext cx="1106457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00" dirty="0">
                  <a:solidFill>
                    <a:srgbClr val="262626"/>
                  </a:solidFill>
                  <a:latin typeface="+mn-lt"/>
                </a:rPr>
                <a:t>Effect Size </a:t>
              </a:r>
              <a:endParaRPr lang="en-US" altLang="en-US" sz="1500" dirty="0">
                <a:latin typeface="+mn-lt"/>
              </a:endParaRPr>
            </a:p>
          </p:txBody>
        </p:sp>
        <p:sp>
          <p:nvSpPr>
            <p:cNvPr id="733" name="Rectangle 6">
              <a:extLst>
                <a:ext uri="{FF2B5EF4-FFF2-40B4-BE49-F238E27FC236}">
                  <a16:creationId xmlns:a16="http://schemas.microsoft.com/office/drawing/2014/main" xmlns="" id="{B3264874-D044-410D-931B-543DA2864A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612660" y="3945721"/>
              <a:ext cx="2044149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00" dirty="0">
                  <a:solidFill>
                    <a:srgbClr val="262626"/>
                  </a:solidFill>
                  <a:latin typeface="+mn-lt"/>
                </a:rPr>
                <a:t>Probability of Effect</a:t>
              </a:r>
              <a:endParaRPr lang="en-US" altLang="en-US" sz="1500" dirty="0">
                <a:latin typeface="+mn-lt"/>
              </a:endParaRPr>
            </a:p>
          </p:txBody>
        </p:sp>
        <p:sp>
          <p:nvSpPr>
            <p:cNvPr id="735" name="Rectangle 6">
              <a:extLst>
                <a:ext uri="{FF2B5EF4-FFF2-40B4-BE49-F238E27FC236}">
                  <a16:creationId xmlns:a16="http://schemas.microsoft.com/office/drawing/2014/main" xmlns="" id="{F8C000D3-89CF-47B4-BEFA-1094B2F3C1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968574" y="5187313"/>
              <a:ext cx="1683906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00" dirty="0">
                  <a:solidFill>
                    <a:srgbClr val="262626"/>
                  </a:solidFill>
                  <a:latin typeface="+mn-lt"/>
                </a:rPr>
                <a:t>Receptor  </a:t>
              </a:r>
            </a:p>
            <a:p>
              <a:pPr defTabSz="685800"/>
              <a:r>
                <a:rPr lang="en-US" altLang="en-US" sz="1500" dirty="0">
                  <a:solidFill>
                    <a:srgbClr val="262626"/>
                  </a:solidFill>
                  <a:latin typeface="+mn-lt"/>
                </a:rPr>
                <a:t>Summary</a:t>
              </a:r>
              <a:endParaRPr lang="en-US" altLang="en-US" sz="1500" dirty="0">
                <a:latin typeface="+mn-lt"/>
              </a:endParaRPr>
            </a:p>
          </p:txBody>
        </p:sp>
        <p:sp>
          <p:nvSpPr>
            <p:cNvPr id="737" name="Rectangle 736">
              <a:extLst>
                <a:ext uri="{FF2B5EF4-FFF2-40B4-BE49-F238E27FC236}">
                  <a16:creationId xmlns:a16="http://schemas.microsoft.com/office/drawing/2014/main" xmlns="" id="{E984C68D-2AD1-4877-8EA7-B3BDD92BDF74}"/>
                </a:ext>
              </a:extLst>
            </p:cNvPr>
            <p:cNvSpPr/>
            <p:nvPr/>
          </p:nvSpPr>
          <p:spPr>
            <a:xfrm>
              <a:off x="6124803" y="5342438"/>
              <a:ext cx="3725985" cy="11248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44" name="Rectangle 6">
              <a:extLst>
                <a:ext uri="{FF2B5EF4-FFF2-40B4-BE49-F238E27FC236}">
                  <a16:creationId xmlns:a16="http://schemas.microsoft.com/office/drawing/2014/main" xmlns="" id="{AE085361-579C-43BB-BAFE-033496D216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5833" y="3194402"/>
              <a:ext cx="619828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 b="1" dirty="0">
                  <a:solidFill>
                    <a:srgbClr val="262626"/>
                  </a:solidFill>
                  <a:latin typeface="+mn-lt"/>
                </a:rPr>
                <a:t>Parameter</a:t>
              </a:r>
              <a:endParaRPr lang="en-US" altLang="en-US" sz="825" b="1" dirty="0">
                <a:latin typeface="+mn-lt"/>
              </a:endParaRPr>
            </a:p>
          </p:txBody>
        </p:sp>
        <p:sp>
          <p:nvSpPr>
            <p:cNvPr id="746" name="TextBox 745">
              <a:extLst>
                <a:ext uri="{FF2B5EF4-FFF2-40B4-BE49-F238E27FC236}">
                  <a16:creationId xmlns:a16="http://schemas.microsoft.com/office/drawing/2014/main" xmlns="" id="{59429A6B-0FD1-42F5-8025-3CB89B6C609B}"/>
                </a:ext>
              </a:extLst>
            </p:cNvPr>
            <p:cNvSpPr txBox="1"/>
            <p:nvPr/>
          </p:nvSpPr>
          <p:spPr>
            <a:xfrm>
              <a:off x="6163927" y="5409646"/>
              <a:ext cx="154358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900" b="1" dirty="0">
                  <a:solidFill>
                    <a:srgbClr val="FF0000"/>
                  </a:solidFill>
                </a:rPr>
                <a:t>NMDA Receptor*</a:t>
              </a:r>
            </a:p>
            <a:p>
              <a:r>
                <a:rPr lang="en-IE" sz="900" b="1" dirty="0"/>
                <a:t>AMPA Receptor*</a:t>
              </a:r>
            </a:p>
            <a:p>
              <a:r>
                <a:rPr lang="en-IE" sz="900" b="1" dirty="0">
                  <a:solidFill>
                    <a:srgbClr val="00B050"/>
                  </a:solidFill>
                </a:rPr>
                <a:t>GABA</a:t>
              </a:r>
              <a:r>
                <a:rPr lang="en-IE" sz="900" b="1" baseline="-25000" dirty="0">
                  <a:solidFill>
                    <a:srgbClr val="00B050"/>
                  </a:solidFill>
                </a:rPr>
                <a:t>A</a:t>
              </a:r>
              <a:r>
                <a:rPr lang="en-IE" sz="900" b="1" dirty="0">
                  <a:solidFill>
                    <a:srgbClr val="00B050"/>
                  </a:solidFill>
                </a:rPr>
                <a:t> Receptor*</a:t>
              </a:r>
            </a:p>
          </p:txBody>
        </p:sp>
        <p:sp>
          <p:nvSpPr>
            <p:cNvPr id="747" name="TextBox 746">
              <a:extLst>
                <a:ext uri="{FF2B5EF4-FFF2-40B4-BE49-F238E27FC236}">
                  <a16:creationId xmlns:a16="http://schemas.microsoft.com/office/drawing/2014/main" xmlns="" id="{255372B2-5EFF-4F75-B004-95FB48F9BE5B}"/>
                </a:ext>
              </a:extLst>
            </p:cNvPr>
            <p:cNvSpPr txBox="1"/>
            <p:nvPr/>
          </p:nvSpPr>
          <p:spPr>
            <a:xfrm>
              <a:off x="6134205" y="3309060"/>
              <a:ext cx="17749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rgbClr val="FF0000"/>
                  </a:solidFill>
                </a:rPr>
                <a:t>****</a:t>
              </a:r>
            </a:p>
          </p:txBody>
        </p:sp>
        <p:sp>
          <p:nvSpPr>
            <p:cNvPr id="752" name="TextBox 751">
              <a:extLst>
                <a:ext uri="{FF2B5EF4-FFF2-40B4-BE49-F238E27FC236}">
                  <a16:creationId xmlns:a16="http://schemas.microsoft.com/office/drawing/2014/main" xmlns="" id="{D3ABF0DB-546A-4B26-8A80-530DAEE84576}"/>
                </a:ext>
              </a:extLst>
            </p:cNvPr>
            <p:cNvSpPr txBox="1"/>
            <p:nvPr/>
          </p:nvSpPr>
          <p:spPr>
            <a:xfrm>
              <a:off x="6624263" y="3312132"/>
              <a:ext cx="34567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rgbClr val="FF0000"/>
                  </a:solidFill>
                </a:rPr>
                <a:t>**  *   *      </a:t>
              </a:r>
              <a:r>
                <a:rPr lang="en-GB" sz="1200" dirty="0"/>
                <a:t>**** *      *  </a:t>
              </a:r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    </a:t>
              </a:r>
              <a:r>
                <a:rPr lang="en-GB" sz="1200" dirty="0">
                  <a:solidFill>
                    <a:srgbClr val="00B050"/>
                  </a:solidFill>
                </a:rPr>
                <a:t>*</a:t>
              </a:r>
            </a:p>
          </p:txBody>
        </p:sp>
      </p:grpSp>
      <p:sp>
        <p:nvSpPr>
          <p:cNvPr id="792" name="Title 1"/>
          <p:cNvSpPr txBox="1">
            <a:spLocks/>
          </p:cNvSpPr>
          <p:nvPr/>
        </p:nvSpPr>
        <p:spPr>
          <a:xfrm>
            <a:off x="297857" y="587326"/>
            <a:ext cx="7772400" cy="5850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IE" sz="2800" dirty="0"/>
              <a:t>Group Effects (PEB)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1B6271-9CD1-4C7C-88C1-18E0C38CD822}"/>
              </a:ext>
            </a:extLst>
          </p:cNvPr>
          <p:cNvSpPr txBox="1"/>
          <p:nvPr/>
        </p:nvSpPr>
        <p:spPr>
          <a:xfrm>
            <a:off x="218661" y="6248986"/>
            <a:ext cx="5285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>
                <a:latin typeface="+mn-lt"/>
              </a:rPr>
              <a:t>Symmonds</a:t>
            </a:r>
            <a:r>
              <a:rPr lang="en-GB" sz="1200" dirty="0">
                <a:latin typeface="+mn-lt"/>
              </a:rPr>
              <a:t>, Moran</a:t>
            </a:r>
            <a:r>
              <a:rPr lang="en-GB" sz="1200" dirty="0" smtClean="0">
                <a:latin typeface="+mn-lt"/>
              </a:rPr>
              <a:t>, </a:t>
            </a:r>
            <a:r>
              <a:rPr lang="en-GB" sz="1200" dirty="0" err="1">
                <a:solidFill>
                  <a:prstClr val="black"/>
                </a:solidFill>
                <a:latin typeface="+mn-lt"/>
              </a:rPr>
              <a:t>Leite</a:t>
            </a:r>
            <a:r>
              <a:rPr lang="en-GB" sz="1200" dirty="0">
                <a:solidFill>
                  <a:prstClr val="black"/>
                </a:solidFill>
                <a:latin typeface="+mn-lt"/>
              </a:rPr>
              <a:t>,</a:t>
            </a:r>
            <a:r>
              <a:rPr lang="en-GB" sz="1200" dirty="0" smtClean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Irani</a:t>
            </a:r>
            <a:r>
              <a:rPr lang="en-GB" sz="1200" dirty="0">
                <a:latin typeface="+mn-lt"/>
              </a:rPr>
              <a:t>, Buckley, Stephan, </a:t>
            </a:r>
            <a:r>
              <a:rPr lang="en-GB" sz="1200" dirty="0" err="1">
                <a:latin typeface="+mn-lt"/>
              </a:rPr>
              <a:t>Friston</a:t>
            </a:r>
            <a:r>
              <a:rPr lang="en-GB" sz="1200" dirty="0">
                <a:latin typeface="+mn-lt"/>
              </a:rPr>
              <a:t> &amp; </a:t>
            </a:r>
            <a:r>
              <a:rPr lang="en-GB" sz="1200" dirty="0">
                <a:latin typeface="+mn-lt"/>
              </a:rPr>
              <a:t>Moran, </a:t>
            </a:r>
            <a:r>
              <a:rPr lang="en-GB" sz="1200" dirty="0">
                <a:latin typeface="+mn-lt"/>
              </a:rPr>
              <a:t> </a:t>
            </a:r>
            <a:r>
              <a:rPr lang="en-GB" sz="1200" b="1" i="1" dirty="0">
                <a:latin typeface="+mn-lt"/>
              </a:rPr>
              <a:t>Brain, </a:t>
            </a:r>
            <a:r>
              <a:rPr lang="en-GB" sz="1200" b="1" i="1" dirty="0" smtClean="0">
                <a:latin typeface="+mn-lt"/>
              </a:rPr>
              <a:t>(2018)</a:t>
            </a:r>
            <a:endParaRPr lang="en-GB" sz="1200" b="1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526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6238"/>
          <a:stretch/>
        </p:blipFill>
        <p:spPr>
          <a:xfrm>
            <a:off x="1331843" y="2089402"/>
            <a:ext cx="1879709" cy="14575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772946" y="2422318"/>
            <a:ext cx="10823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Power (</a:t>
            </a:r>
            <a:r>
              <a:rPr lang="en-US" sz="1050" dirty="0" err="1"/>
              <a:t>a.u</a:t>
            </a:r>
            <a:r>
              <a:rPr lang="en-US" sz="1050" dirty="0"/>
              <a:t>.)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07978" y="3512339"/>
            <a:ext cx="1562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Beta Frequency (Hz)  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6497951" y="2873071"/>
            <a:ext cx="245841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rgbClr val="00B050"/>
                </a:solidFill>
              </a:rPr>
              <a:t>NMDA antibody encephalitis</a:t>
            </a:r>
          </a:p>
          <a:p>
            <a:r>
              <a:rPr lang="en-IE" b="1" dirty="0" smtClean="0">
                <a:solidFill>
                  <a:srgbClr val="0000FF"/>
                </a:solidFill>
              </a:rPr>
              <a:t>Control</a:t>
            </a:r>
            <a:endParaRPr lang="en-IE" b="1" dirty="0">
              <a:solidFill>
                <a:srgbClr val="0000FF"/>
              </a:solidFill>
            </a:endParaRPr>
          </a:p>
        </p:txBody>
      </p:sp>
      <p:sp>
        <p:nvSpPr>
          <p:cNvPr id="106" name="Title 1">
            <a:extLst>
              <a:ext uri="{FF2B5EF4-FFF2-40B4-BE49-F238E27FC236}">
                <a16:creationId xmlns:a16="http://schemas.microsoft.com/office/drawing/2014/main" xmlns="" id="{3B8E7966-8DCC-48A2-8A72-67DD51A7C598}"/>
              </a:ext>
            </a:extLst>
          </p:cNvPr>
          <p:cNvSpPr txBox="1">
            <a:spLocks/>
          </p:cNvSpPr>
          <p:nvPr/>
        </p:nvSpPr>
        <p:spPr>
          <a:xfrm>
            <a:off x="145494" y="509077"/>
            <a:ext cx="7772400" cy="5850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/>
              <a:t> Network Reorganization: Top-down vs Bottom up Effects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1D187E91-E6BF-4275-ABE9-503E87C1DD42}"/>
              </a:ext>
            </a:extLst>
          </p:cNvPr>
          <p:cNvSpPr txBox="1"/>
          <p:nvPr/>
        </p:nvSpPr>
        <p:spPr>
          <a:xfrm>
            <a:off x="3353227" y="2776996"/>
            <a:ext cx="23756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/>
              <a:t> </a:t>
            </a:r>
          </a:p>
          <a:p>
            <a:endParaRPr lang="en-GB" sz="1200" b="1" dirty="0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xmlns="" id="{535F0FF5-17BE-4792-8E68-F7752C52DE0D}"/>
              </a:ext>
            </a:extLst>
          </p:cNvPr>
          <p:cNvSpPr/>
          <p:nvPr/>
        </p:nvSpPr>
        <p:spPr>
          <a:xfrm>
            <a:off x="4424937" y="3032474"/>
            <a:ext cx="1285103" cy="497906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25" b="1" dirty="0">
                <a:solidFill>
                  <a:schemeClr val="bg1"/>
                </a:solidFill>
              </a:rPr>
              <a:t>Frontal Regions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xmlns="" id="{69486819-0E99-42B6-8019-5B9F45839C24}"/>
              </a:ext>
            </a:extLst>
          </p:cNvPr>
          <p:cNvSpPr/>
          <p:nvPr/>
        </p:nvSpPr>
        <p:spPr>
          <a:xfrm>
            <a:off x="3215176" y="3743094"/>
            <a:ext cx="1285103" cy="632854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25" b="1" dirty="0">
                <a:solidFill>
                  <a:schemeClr val="bg1"/>
                </a:solidFill>
              </a:rPr>
              <a:t>Association Cortices </a:t>
            </a:r>
          </a:p>
        </p:txBody>
      </p:sp>
      <p:sp>
        <p:nvSpPr>
          <p:cNvPr id="112" name="Arc 111">
            <a:extLst>
              <a:ext uri="{FF2B5EF4-FFF2-40B4-BE49-F238E27FC236}">
                <a16:creationId xmlns:a16="http://schemas.microsoft.com/office/drawing/2014/main" xmlns="" id="{7C42F9A4-16D0-4A75-998C-8BF3E2CED07A}"/>
              </a:ext>
            </a:extLst>
          </p:cNvPr>
          <p:cNvSpPr/>
          <p:nvPr/>
        </p:nvSpPr>
        <p:spPr>
          <a:xfrm rot="16547464">
            <a:off x="3861129" y="3116253"/>
            <a:ext cx="806095" cy="1206897"/>
          </a:xfrm>
          <a:prstGeom prst="arc">
            <a:avLst/>
          </a:prstGeom>
          <a:ln w="38100">
            <a:solidFill>
              <a:srgbClr val="00B050"/>
            </a:solidFill>
            <a:prstDash val="dash"/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05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14" name="Arc 113">
            <a:extLst>
              <a:ext uri="{FF2B5EF4-FFF2-40B4-BE49-F238E27FC236}">
                <a16:creationId xmlns:a16="http://schemas.microsoft.com/office/drawing/2014/main" xmlns="" id="{12012596-BEC0-4072-AEE6-A0BE971F740C}"/>
              </a:ext>
            </a:extLst>
          </p:cNvPr>
          <p:cNvSpPr/>
          <p:nvPr/>
        </p:nvSpPr>
        <p:spPr>
          <a:xfrm rot="6530278">
            <a:off x="3903525" y="3144408"/>
            <a:ext cx="804068" cy="493538"/>
          </a:xfrm>
          <a:prstGeom prst="arc">
            <a:avLst/>
          </a:prstGeom>
          <a:solidFill>
            <a:schemeClr val="bg1"/>
          </a:solidFill>
          <a:ln w="50800">
            <a:solidFill>
              <a:srgbClr val="00B050"/>
            </a:solidFill>
            <a:headEnd type="stealth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050">
              <a:ln w="57150">
                <a:solidFill>
                  <a:schemeClr val="tx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D0DC216A-100F-4439-A1F4-CF5452C43424}"/>
              </a:ext>
            </a:extLst>
          </p:cNvPr>
          <p:cNvSpPr txBox="1"/>
          <p:nvPr/>
        </p:nvSpPr>
        <p:spPr>
          <a:xfrm>
            <a:off x="3564718" y="3059732"/>
            <a:ext cx="76174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rgbClr val="00B050"/>
                </a:solidFill>
              </a:rPr>
              <a:t>  Beta </a:t>
            </a:r>
          </a:p>
          <a:p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BC695BC8-1B6C-4F61-8B86-366CB2A77D4E}"/>
              </a:ext>
            </a:extLst>
          </p:cNvPr>
          <p:cNvSpPr txBox="1"/>
          <p:nvPr/>
        </p:nvSpPr>
        <p:spPr>
          <a:xfrm>
            <a:off x="4063358" y="3035589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900" b="1" dirty="0">
              <a:solidFill>
                <a:srgbClr val="00B050"/>
              </a:solidFill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25CB7993-BBD6-440D-A6D9-B9B27ED38ECA}"/>
              </a:ext>
            </a:extLst>
          </p:cNvPr>
          <p:cNvSpPr txBox="1"/>
          <p:nvPr/>
        </p:nvSpPr>
        <p:spPr>
          <a:xfrm>
            <a:off x="4976908" y="4028421"/>
            <a:ext cx="18473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788" b="1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8FAF8F72-780E-4262-855F-9A22FE03E388}"/>
              </a:ext>
            </a:extLst>
          </p:cNvPr>
          <p:cNvSpPr txBox="1"/>
          <p:nvPr/>
        </p:nvSpPr>
        <p:spPr>
          <a:xfrm>
            <a:off x="4981456" y="4700661"/>
            <a:ext cx="18473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788" b="1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78DA5749-F300-426B-B38E-E368AEF2B08B}"/>
              </a:ext>
            </a:extLst>
          </p:cNvPr>
          <p:cNvSpPr txBox="1"/>
          <p:nvPr/>
        </p:nvSpPr>
        <p:spPr>
          <a:xfrm>
            <a:off x="4717857" y="3818474"/>
            <a:ext cx="99738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rgbClr val="00B050"/>
                </a:solidFill>
              </a:rPr>
              <a:t>  Gamma</a:t>
            </a:r>
          </a:p>
          <a:p>
            <a:endParaRPr lang="en-GB" sz="1200" b="1" dirty="0">
              <a:solidFill>
                <a:srgbClr val="00B050"/>
              </a:solidFill>
            </a:endParaRP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xmlns="" id="{72F29256-B063-4ECC-838A-23055272AA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31"/>
          <a:stretch/>
        </p:blipFill>
        <p:spPr>
          <a:xfrm>
            <a:off x="6609816" y="3883402"/>
            <a:ext cx="984665" cy="1447916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4BAB2EB3-E35C-433F-A166-641EF1BAF8E8}"/>
              </a:ext>
            </a:extLst>
          </p:cNvPr>
          <p:cNvSpPr txBox="1"/>
          <p:nvPr/>
        </p:nvSpPr>
        <p:spPr>
          <a:xfrm>
            <a:off x="1133003" y="1223780"/>
            <a:ext cx="245841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rgbClr val="00B050"/>
                </a:solidFill>
              </a:rPr>
              <a:t>NMDA antibody encephalitis</a:t>
            </a:r>
          </a:p>
          <a:p>
            <a:r>
              <a:rPr lang="en-IE" b="1" dirty="0" smtClean="0">
                <a:solidFill>
                  <a:srgbClr val="0000FF"/>
                </a:solidFill>
              </a:rPr>
              <a:t>Control</a:t>
            </a:r>
            <a:endParaRPr lang="en-IE" b="1" dirty="0">
              <a:solidFill>
                <a:srgbClr val="0000FF"/>
              </a:solidFill>
            </a:endParaRP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xmlns="" id="{3E9E303A-3D63-4B7B-BA85-39849F9DFB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2044" b="8717"/>
          <a:stretch/>
        </p:blipFill>
        <p:spPr>
          <a:xfrm>
            <a:off x="6207141" y="3875549"/>
            <a:ext cx="402257" cy="1328168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xmlns="" id="{6010C46D-9D55-4203-8FE0-6E2E2A52038E}"/>
              </a:ext>
            </a:extLst>
          </p:cNvPr>
          <p:cNvSpPr txBox="1"/>
          <p:nvPr/>
        </p:nvSpPr>
        <p:spPr>
          <a:xfrm rot="16200000">
            <a:off x="5550688" y="4350225"/>
            <a:ext cx="10823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Power (</a:t>
            </a:r>
            <a:r>
              <a:rPr lang="en-US" sz="1050" dirty="0" err="1"/>
              <a:t>a.u</a:t>
            </a:r>
            <a:r>
              <a:rPr lang="en-US" sz="1050" dirty="0"/>
              <a:t>.)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1071B2A1-1576-4878-9670-CE041C5DDC90}"/>
              </a:ext>
            </a:extLst>
          </p:cNvPr>
          <p:cNvSpPr txBox="1"/>
          <p:nvPr/>
        </p:nvSpPr>
        <p:spPr>
          <a:xfrm>
            <a:off x="6330157" y="5299322"/>
            <a:ext cx="206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Gamma Frequency (Hz)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5B644DDF-C176-4AC2-A993-216FE26BF1B1}"/>
              </a:ext>
            </a:extLst>
          </p:cNvPr>
          <p:cNvSpPr txBox="1"/>
          <p:nvPr/>
        </p:nvSpPr>
        <p:spPr>
          <a:xfrm>
            <a:off x="183460" y="5922534"/>
            <a:ext cx="5734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/>
              <a:t>Symmonds</a:t>
            </a:r>
            <a:r>
              <a:rPr lang="en-GB" sz="1200" dirty="0"/>
              <a:t>, Moran, </a:t>
            </a:r>
            <a:r>
              <a:rPr lang="en-GB" sz="1200" dirty="0" err="1" smtClean="0"/>
              <a:t>Leite</a:t>
            </a:r>
            <a:r>
              <a:rPr lang="en-GB" sz="1200" dirty="0" smtClean="0"/>
              <a:t>, </a:t>
            </a:r>
            <a:r>
              <a:rPr lang="en-GB" sz="1200" dirty="0" err="1" smtClean="0"/>
              <a:t>Irani</a:t>
            </a:r>
            <a:r>
              <a:rPr lang="en-GB" sz="1200" dirty="0"/>
              <a:t>, Buckley, Stephan, </a:t>
            </a:r>
            <a:r>
              <a:rPr lang="en-GB" sz="1200" dirty="0" err="1"/>
              <a:t>Friston</a:t>
            </a:r>
            <a:r>
              <a:rPr lang="en-GB" sz="1200" dirty="0"/>
              <a:t> </a:t>
            </a:r>
            <a:r>
              <a:rPr lang="en-GB" sz="1200" dirty="0"/>
              <a:t>&amp; </a:t>
            </a:r>
            <a:r>
              <a:rPr lang="en-GB" sz="1200" dirty="0"/>
              <a:t>Moran</a:t>
            </a:r>
            <a:r>
              <a:rPr lang="en-GB" sz="1200" dirty="0"/>
              <a:t>, </a:t>
            </a:r>
            <a:r>
              <a:rPr lang="en-GB" sz="1200" b="1" i="1" dirty="0"/>
              <a:t>Brain, </a:t>
            </a:r>
            <a:r>
              <a:rPr lang="en-GB" sz="1200" b="1" i="1" dirty="0" smtClean="0"/>
              <a:t>(2018)</a:t>
            </a:r>
            <a:endParaRPr lang="en-GB" sz="1200" b="1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CAF7D4D-5461-497C-9F86-F18783E55E58}"/>
              </a:ext>
            </a:extLst>
          </p:cNvPr>
          <p:cNvSpPr txBox="1"/>
          <p:nvPr/>
        </p:nvSpPr>
        <p:spPr>
          <a:xfrm>
            <a:off x="4399936" y="1450338"/>
            <a:ext cx="2341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latin typeface="+mn-lt"/>
              </a:rPr>
              <a:t>Lack of precision at high level regions reduce top-down expectations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25346" y="5158030"/>
            <a:ext cx="303288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825" b="1"/>
              <a:t>50</a:t>
            </a:r>
            <a:endParaRPr lang="en-IE" sz="825" b="1"/>
          </a:p>
        </p:txBody>
      </p:sp>
    </p:spTree>
    <p:extLst>
      <p:ext uri="{BB962C8B-B14F-4D97-AF65-F5344CB8AC3E}">
        <p14:creationId xmlns:p14="http://schemas.microsoft.com/office/powerpoint/2010/main" val="188113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Why these models?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2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667" y="64558"/>
            <a:ext cx="7772400" cy="1470025"/>
          </a:xfrm>
        </p:spPr>
        <p:txBody>
          <a:bodyPr/>
          <a:lstStyle/>
          <a:p>
            <a:pPr algn="l"/>
            <a:r>
              <a:rPr lang="en-US" sz="2400" dirty="0" smtClean="0"/>
              <a:t>DCM for SSR/CSD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34537" y="1750742"/>
            <a:ext cx="838571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Why I think these models are useful:</a:t>
            </a:r>
          </a:p>
          <a:p>
            <a:endParaRPr lang="en-US" dirty="0"/>
          </a:p>
          <a:p>
            <a:r>
              <a:rPr lang="en-US" dirty="0" smtClean="0"/>
              <a:t>Models of Synaptic Activity using invasive and non-invasive electrophysiological time series from large neuronal populations.</a:t>
            </a:r>
          </a:p>
          <a:p>
            <a:endParaRPr lang="en-US" dirty="0" smtClean="0"/>
          </a:p>
          <a:p>
            <a:r>
              <a:rPr lang="en-US" dirty="0" smtClean="0"/>
              <a:t>Useful models of pharmacological effects – where are the drug’s effects most prominent, are other receptors affected?</a:t>
            </a:r>
          </a:p>
          <a:p>
            <a:endParaRPr lang="en-US" dirty="0"/>
          </a:p>
          <a:p>
            <a:r>
              <a:rPr lang="en-US" dirty="0" smtClean="0"/>
              <a:t>Useful link to predictive coding: top-down vs. bottom up and their belief mappings.</a:t>
            </a:r>
          </a:p>
          <a:p>
            <a:endParaRPr lang="en-US" dirty="0"/>
          </a:p>
          <a:p>
            <a:r>
              <a:rPr lang="en-US" dirty="0" smtClean="0"/>
              <a:t>Potential to scale to clinical settings: could patients be stratified based on endogenous connectivity profiles?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60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667" y="64558"/>
            <a:ext cx="7772400" cy="1470025"/>
          </a:xfrm>
        </p:spPr>
        <p:txBody>
          <a:bodyPr/>
          <a:lstStyle/>
          <a:p>
            <a:pPr algn="l"/>
            <a:r>
              <a:rPr lang="en-US" sz="2400" dirty="0"/>
              <a:t>DCM for SSR/CSD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4537" y="1750742"/>
            <a:ext cx="83857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Why these models can be more than mildly irritating :</a:t>
            </a:r>
          </a:p>
          <a:p>
            <a:endParaRPr lang="en-US" dirty="0"/>
          </a:p>
          <a:p>
            <a:r>
              <a:rPr lang="en-US" dirty="0" smtClean="0"/>
              <a:t>Local Minima (not the model’s fault)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53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title"/>
          </p:nvPr>
        </p:nvSpPr>
        <p:spPr>
          <a:xfrm>
            <a:off x="3762068" y="704574"/>
            <a:ext cx="3172570" cy="1117786"/>
          </a:xfrm>
        </p:spPr>
        <p:txBody>
          <a:bodyPr/>
          <a:lstStyle/>
          <a:p>
            <a:pPr algn="l" eaLnBrk="1" hangingPunct="1"/>
            <a:r>
              <a:rPr lang="en-US" sz="3000" i="1" dirty="0" smtClean="0">
                <a:solidFill>
                  <a:srgbClr val="7F7F7F"/>
                </a:solidFill>
              </a:rPr>
              <a:t>Thank You</a:t>
            </a:r>
            <a:br>
              <a:rPr lang="en-US" sz="3000" i="1" dirty="0" smtClean="0">
                <a:solidFill>
                  <a:srgbClr val="7F7F7F"/>
                </a:solidFill>
              </a:rPr>
            </a:br>
            <a:r>
              <a:rPr lang="en-US" sz="3000" i="1" dirty="0">
                <a:solidFill>
                  <a:srgbClr val="7F7F7F"/>
                </a:solidFill>
              </a:rPr>
              <a:t/>
            </a:r>
            <a:br>
              <a:rPr lang="en-US" sz="3000" i="1" dirty="0">
                <a:solidFill>
                  <a:srgbClr val="7F7F7F"/>
                </a:solidFill>
              </a:rPr>
            </a:br>
            <a:endParaRPr lang="en-US" sz="3000" i="1" dirty="0" smtClean="0">
              <a:solidFill>
                <a:srgbClr val="7F7F7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9571" y="1935342"/>
            <a:ext cx="262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smtClean="0"/>
              <a:t>The FIL Methods Group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417945"/>
            <a:ext cx="2032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9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 smtClean="0"/>
              <a:t>Convolution Based Neural Mass Models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7748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7"/>
          <p:cNvSpPr txBox="1">
            <a:spLocks noChangeArrowheads="1"/>
          </p:cNvSpPr>
          <p:nvPr/>
        </p:nvSpPr>
        <p:spPr>
          <a:xfrm>
            <a:off x="0" y="31805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Convolution-Based Neural Mass Models in DCM</a:t>
            </a:r>
            <a:endParaRPr lang="en-US" sz="24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45" name="AutoShape 35"/>
          <p:cNvSpPr>
            <a:spLocks noChangeArrowheads="1"/>
          </p:cNvSpPr>
          <p:nvPr/>
        </p:nvSpPr>
        <p:spPr bwMode="auto">
          <a:xfrm>
            <a:off x="3474108" y="1488858"/>
            <a:ext cx="504056" cy="508067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200">
              <a:latin typeface="+mn-lt"/>
              <a:cs typeface="Times New Roman" pitchFamily="18" charset="0"/>
            </a:endParaRPr>
          </a:p>
        </p:txBody>
      </p:sp>
      <p:sp>
        <p:nvSpPr>
          <p:cNvPr id="46" name="Text Box 75"/>
          <p:cNvSpPr txBox="1">
            <a:spLocks noChangeArrowheads="1"/>
          </p:cNvSpPr>
          <p:nvPr/>
        </p:nvSpPr>
        <p:spPr bwMode="auto">
          <a:xfrm>
            <a:off x="419725" y="1100078"/>
            <a:ext cx="24240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>
                <a:latin typeface="+mn-lt"/>
                <a:cs typeface="Times New Roman" pitchFamily="18" charset="0"/>
              </a:rPr>
              <a:t>Spiny </a:t>
            </a:r>
            <a:r>
              <a:rPr lang="en-GB" dirty="0" smtClean="0">
                <a:latin typeface="+mn-lt"/>
                <a:cs typeface="Times New Roman" pitchFamily="18" charset="0"/>
              </a:rPr>
              <a:t>stellate cells</a:t>
            </a:r>
            <a:endParaRPr lang="en-GB" dirty="0">
              <a:latin typeface="+mn-lt"/>
              <a:cs typeface="Times New Roman" pitchFamily="18" charset="0"/>
            </a:endParaRPr>
          </a:p>
        </p:txBody>
      </p:sp>
      <p:sp>
        <p:nvSpPr>
          <p:cNvPr id="47" name="Text Box 77"/>
          <p:cNvSpPr txBox="1">
            <a:spLocks noChangeArrowheads="1"/>
          </p:cNvSpPr>
          <p:nvPr/>
        </p:nvSpPr>
        <p:spPr bwMode="auto">
          <a:xfrm>
            <a:off x="3838896" y="1455619"/>
            <a:ext cx="17224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dirty="0" smtClean="0">
                <a:latin typeface="+mn-lt"/>
                <a:cs typeface="Times New Roman" pitchFamily="18" charset="0"/>
              </a:rPr>
              <a:t>Pyramidal cells</a:t>
            </a:r>
            <a:endParaRPr lang="en-GB" dirty="0">
              <a:latin typeface="+mn-lt"/>
              <a:cs typeface="Times New Roman" pitchFamily="18" charset="0"/>
            </a:endParaRPr>
          </a:p>
        </p:txBody>
      </p:sp>
      <p:sp>
        <p:nvSpPr>
          <p:cNvPr id="50" name="Text Box 22"/>
          <p:cNvSpPr txBox="1">
            <a:spLocks noChangeArrowheads="1"/>
          </p:cNvSpPr>
          <p:nvPr/>
        </p:nvSpPr>
        <p:spPr bwMode="auto">
          <a:xfrm>
            <a:off x="3216203" y="1990309"/>
            <a:ext cx="288925" cy="27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sp>
        <p:nvSpPr>
          <p:cNvPr id="51" name="Text Box 16"/>
          <p:cNvSpPr txBox="1">
            <a:spLocks noChangeArrowheads="1"/>
          </p:cNvSpPr>
          <p:nvPr/>
        </p:nvSpPr>
        <p:spPr bwMode="auto">
          <a:xfrm>
            <a:off x="3192390" y="1316498"/>
            <a:ext cx="227013" cy="25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cxnSp>
        <p:nvCxnSpPr>
          <p:cNvPr id="52" name="AutoShape 62"/>
          <p:cNvCxnSpPr>
            <a:cxnSpLocks noChangeShapeType="1"/>
            <a:stCxn id="55" idx="8"/>
            <a:endCxn id="45" idx="1"/>
          </p:cNvCxnSpPr>
          <p:nvPr/>
        </p:nvCxnSpPr>
        <p:spPr bwMode="auto">
          <a:xfrm>
            <a:off x="2829326" y="1551870"/>
            <a:ext cx="770796" cy="191022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5" name="12-Point Star 54"/>
          <p:cNvSpPr/>
          <p:nvPr/>
        </p:nvSpPr>
        <p:spPr>
          <a:xfrm rot="11461389">
            <a:off x="2512452" y="1221694"/>
            <a:ext cx="363363" cy="402599"/>
          </a:xfrm>
          <a:prstGeom prst="star12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278506" y="2083633"/>
                <a:ext cx="3417757" cy="556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𝑝𝑜𝑠𝑡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</a:rPr>
                      <m:t>=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</a:rPr>
                          <m:t>𝑝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𝑟𝑒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⨂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h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506" y="2083633"/>
                <a:ext cx="3417757" cy="55643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728210" y="3387777"/>
            <a:ext cx="2933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Take one spiny stellate cell…..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754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7"/>
          <p:cNvSpPr txBox="1">
            <a:spLocks noChangeArrowheads="1"/>
          </p:cNvSpPr>
          <p:nvPr/>
        </p:nvSpPr>
        <p:spPr>
          <a:xfrm>
            <a:off x="0" y="31805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Convolution-Based Neural Mass Models in DCM</a:t>
            </a:r>
            <a:endParaRPr lang="en-US" sz="24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45" name="AutoShape 35"/>
          <p:cNvSpPr>
            <a:spLocks noChangeArrowheads="1"/>
          </p:cNvSpPr>
          <p:nvPr/>
        </p:nvSpPr>
        <p:spPr bwMode="auto">
          <a:xfrm>
            <a:off x="3474108" y="1488858"/>
            <a:ext cx="504056" cy="508067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200">
              <a:latin typeface="+mn-lt"/>
              <a:cs typeface="Times New Roman" pitchFamily="18" charset="0"/>
            </a:endParaRPr>
          </a:p>
        </p:txBody>
      </p:sp>
      <p:sp>
        <p:nvSpPr>
          <p:cNvPr id="46" name="Text Box 75"/>
          <p:cNvSpPr txBox="1">
            <a:spLocks noChangeArrowheads="1"/>
          </p:cNvSpPr>
          <p:nvPr/>
        </p:nvSpPr>
        <p:spPr bwMode="auto">
          <a:xfrm>
            <a:off x="419725" y="1100078"/>
            <a:ext cx="24240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>
                <a:latin typeface="+mn-lt"/>
                <a:cs typeface="Times New Roman" pitchFamily="18" charset="0"/>
              </a:rPr>
              <a:t>Spiny </a:t>
            </a:r>
            <a:r>
              <a:rPr lang="en-GB" dirty="0" smtClean="0">
                <a:latin typeface="+mn-lt"/>
                <a:cs typeface="Times New Roman" pitchFamily="18" charset="0"/>
              </a:rPr>
              <a:t>stellate cells</a:t>
            </a:r>
            <a:endParaRPr lang="en-GB" dirty="0">
              <a:latin typeface="+mn-lt"/>
              <a:cs typeface="Times New Roman" pitchFamily="18" charset="0"/>
            </a:endParaRPr>
          </a:p>
        </p:txBody>
      </p:sp>
      <p:sp>
        <p:nvSpPr>
          <p:cNvPr id="47" name="Text Box 77"/>
          <p:cNvSpPr txBox="1">
            <a:spLocks noChangeArrowheads="1"/>
          </p:cNvSpPr>
          <p:nvPr/>
        </p:nvSpPr>
        <p:spPr bwMode="auto">
          <a:xfrm>
            <a:off x="3838896" y="1455619"/>
            <a:ext cx="17224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dirty="0" smtClean="0">
                <a:latin typeface="+mn-lt"/>
                <a:cs typeface="Times New Roman" pitchFamily="18" charset="0"/>
              </a:rPr>
              <a:t>Pyramidal cells</a:t>
            </a:r>
            <a:endParaRPr lang="en-GB" dirty="0">
              <a:latin typeface="+mn-lt"/>
              <a:cs typeface="Times New Roman" pitchFamily="18" charset="0"/>
            </a:endParaRPr>
          </a:p>
        </p:txBody>
      </p:sp>
      <p:sp>
        <p:nvSpPr>
          <p:cNvPr id="50" name="Text Box 22"/>
          <p:cNvSpPr txBox="1">
            <a:spLocks noChangeArrowheads="1"/>
          </p:cNvSpPr>
          <p:nvPr/>
        </p:nvSpPr>
        <p:spPr bwMode="auto">
          <a:xfrm>
            <a:off x="3216203" y="1990309"/>
            <a:ext cx="288925" cy="27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sp>
        <p:nvSpPr>
          <p:cNvPr id="51" name="Text Box 16"/>
          <p:cNvSpPr txBox="1">
            <a:spLocks noChangeArrowheads="1"/>
          </p:cNvSpPr>
          <p:nvPr/>
        </p:nvSpPr>
        <p:spPr bwMode="auto">
          <a:xfrm>
            <a:off x="3192390" y="1316498"/>
            <a:ext cx="227013" cy="25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cxnSp>
        <p:nvCxnSpPr>
          <p:cNvPr id="52" name="AutoShape 62"/>
          <p:cNvCxnSpPr>
            <a:cxnSpLocks noChangeShapeType="1"/>
            <a:stCxn id="55" idx="8"/>
            <a:endCxn id="45" idx="1"/>
          </p:cNvCxnSpPr>
          <p:nvPr/>
        </p:nvCxnSpPr>
        <p:spPr bwMode="auto">
          <a:xfrm>
            <a:off x="2829326" y="1551870"/>
            <a:ext cx="770796" cy="191022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5" name="12-Point Star 54"/>
          <p:cNvSpPr/>
          <p:nvPr/>
        </p:nvSpPr>
        <p:spPr>
          <a:xfrm rot="11461389">
            <a:off x="2512452" y="1221694"/>
            <a:ext cx="363363" cy="402599"/>
          </a:xfrm>
          <a:prstGeom prst="star12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278506" y="2083633"/>
                <a:ext cx="3417757" cy="556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𝑝𝑜𝑠𝑡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</a:rPr>
                      <m:t>=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</a:rPr>
                          <m:t>𝑝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𝑟𝑒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⨂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h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506" y="2083633"/>
                <a:ext cx="3417757" cy="55643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14598" y="3223616"/>
                <a:ext cx="1259174" cy="556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𝐻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</a:rPr>
                            <m:t>𝑝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𝑟𝑒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598" y="3223616"/>
                <a:ext cx="1259174" cy="556434"/>
              </a:xfrm>
              <a:prstGeom prst="rect">
                <a:avLst/>
              </a:prstGeom>
              <a:blipFill rotWithShape="0">
                <a:blip r:embed="rId3"/>
                <a:stretch>
                  <a:fillRect r="-6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2011181" y="3356029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Heaviside function</a:t>
            </a:r>
          </a:p>
        </p:txBody>
      </p:sp>
      <p:cxnSp>
        <p:nvCxnSpPr>
          <p:cNvPr id="11" name="Elbow Connector 10"/>
          <p:cNvCxnSpPr/>
          <p:nvPr/>
        </p:nvCxnSpPr>
        <p:spPr>
          <a:xfrm flipV="1">
            <a:off x="1004341" y="3867462"/>
            <a:ext cx="2668249" cy="2518348"/>
          </a:xfrm>
          <a:prstGeom prst="bentConnector3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64697" y="3807502"/>
            <a:ext cx="449704" cy="239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2243" y="4544517"/>
            <a:ext cx="522155" cy="19312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16200000">
            <a:off x="-377876" y="4736892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P(Action Potential)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004341" y="3882452"/>
            <a:ext cx="14990" cy="24733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006839" y="6403299"/>
            <a:ext cx="2980544" cy="124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438432" y="6488668"/>
                <a:ext cx="2328971" cy="6677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Depolarization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𝑝𝑟𝑒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432" y="6488668"/>
                <a:ext cx="2328971" cy="667747"/>
              </a:xfrm>
              <a:prstGeom prst="rect">
                <a:avLst/>
              </a:prstGeom>
              <a:blipFill rotWithShape="0">
                <a:blip r:embed="rId4"/>
                <a:stretch>
                  <a:fillRect l="-2356" t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4107306" y="4032354"/>
            <a:ext cx="50979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Take a population </a:t>
            </a:r>
            <a:r>
              <a:rPr lang="en-US" sz="2000" dirty="0" smtClean="0">
                <a:latin typeface="+mn-lt"/>
              </a:rPr>
              <a:t>of spiny stellate </a:t>
            </a:r>
          </a:p>
          <a:p>
            <a:r>
              <a:rPr lang="en-US" sz="2000" dirty="0" smtClean="0">
                <a:latin typeface="+mn-lt"/>
              </a:rPr>
              <a:t>cells &amp; assume either:</a:t>
            </a:r>
          </a:p>
          <a:p>
            <a:endParaRPr lang="en-US" sz="2000" dirty="0">
              <a:latin typeface="+mn-lt"/>
            </a:endParaRPr>
          </a:p>
          <a:p>
            <a:pPr marL="342900" indent="-342900">
              <a:buAutoNum type="arabicPeriod"/>
            </a:pPr>
            <a:r>
              <a:rPr lang="en-US" sz="2000" dirty="0" err="1" smtClean="0">
                <a:latin typeface="+mn-lt"/>
              </a:rPr>
              <a:t>Unimodal</a:t>
            </a:r>
            <a:r>
              <a:rPr lang="en-US" sz="2000" dirty="0" smtClean="0">
                <a:latin typeface="+mn-lt"/>
              </a:rPr>
              <a:t> distribution over firing thresholds</a:t>
            </a:r>
          </a:p>
          <a:p>
            <a:pPr marL="342900" indent="-342900">
              <a:buAutoNum type="arabicPeriod"/>
            </a:pPr>
            <a:r>
              <a:rPr lang="en-US" sz="2000" dirty="0" err="1" smtClean="0">
                <a:latin typeface="+mn-lt"/>
              </a:rPr>
              <a:t>Unimodal</a:t>
            </a:r>
            <a:r>
              <a:rPr lang="en-US" sz="2000" dirty="0" smtClean="0">
                <a:latin typeface="+mn-lt"/>
              </a:rPr>
              <a:t> distribution over population </a:t>
            </a:r>
          </a:p>
          <a:p>
            <a:r>
              <a:rPr lang="en-US" sz="2000" dirty="0" smtClean="0">
                <a:latin typeface="+mn-lt"/>
              </a:rPr>
              <a:t>Membrane </a:t>
            </a:r>
            <a:r>
              <a:rPr lang="en-US" sz="2000" dirty="0" err="1" smtClean="0">
                <a:latin typeface="+mn-lt"/>
              </a:rPr>
              <a:t>depolarizations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886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10341</TotalTime>
  <Words>2938</Words>
  <Application>Microsoft Macintosh PowerPoint</Application>
  <PresentationFormat>On-screen Show (4:3)</PresentationFormat>
  <Paragraphs>1057</Paragraphs>
  <Slides>66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8" baseType="lpstr">
      <vt:lpstr>Arial Narrow</vt:lpstr>
      <vt:lpstr>Calibri</vt:lpstr>
      <vt:lpstr>Cambria Math</vt:lpstr>
      <vt:lpstr>Merriweather</vt:lpstr>
      <vt:lpstr>MT Extra</vt:lpstr>
      <vt:lpstr>Symbol</vt:lpstr>
      <vt:lpstr>Times New Roman</vt:lpstr>
      <vt:lpstr>Verdana</vt:lpstr>
      <vt:lpstr>宋体</vt:lpstr>
      <vt:lpstr>Arial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Convolution Based Neural Mass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Conductance Based Neural Mass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selection of intrinsic architectures in SPM  (e.g. conductance based CMC)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Coherence for free!       (derivatives of the data features     also recapitulated in the models)               *(Complex Conjugate)     </vt:lpstr>
      <vt:lpstr>DCM for SSR/CSD Examples</vt:lpstr>
      <vt:lpstr>PowerPoint Presentation</vt:lpstr>
      <vt:lpstr>PowerPoint Presentation</vt:lpstr>
      <vt:lpstr>PowerPoint Presentation</vt:lpstr>
      <vt:lpstr>Bayesian Model Selection</vt:lpstr>
      <vt:lpstr>PowerPoint Presentation</vt:lpstr>
      <vt:lpstr>Parameters of Winning Model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autoimmune model of psychosis</vt:lpstr>
      <vt:lpstr> Anti-NMDA Receptor Encephalitis </vt:lpstr>
      <vt:lpstr>Anti-NMDA Receptor Encephalitis: Reduced Connectivity at NMDA receptors </vt:lpstr>
      <vt:lpstr>PowerPoint Presentation</vt:lpstr>
      <vt:lpstr>PowerPoint Presentation</vt:lpstr>
      <vt:lpstr>PowerPoint Presentation</vt:lpstr>
      <vt:lpstr>PowerPoint Presentation</vt:lpstr>
      <vt:lpstr>Why these models?</vt:lpstr>
      <vt:lpstr>DCM for SSR/CSD</vt:lpstr>
      <vt:lpstr>DCM for SSR/CSD</vt:lpstr>
      <vt:lpstr>Thank You  </vt:lpstr>
    </vt:vector>
  </TitlesOfParts>
  <Company>WTCN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rmoran</dc:creator>
  <cp:lastModifiedBy> </cp:lastModifiedBy>
  <cp:revision>894</cp:revision>
  <dcterms:created xsi:type="dcterms:W3CDTF">2010-02-05T14:19:05Z</dcterms:created>
  <dcterms:modified xsi:type="dcterms:W3CDTF">2018-05-08T12:29:55Z</dcterms:modified>
</cp:coreProperties>
</file>