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9" r:id="rId2"/>
    <p:sldId id="364" r:id="rId3"/>
    <p:sldId id="341" r:id="rId4"/>
    <p:sldId id="390" r:id="rId5"/>
    <p:sldId id="344" r:id="rId6"/>
    <p:sldId id="345" r:id="rId7"/>
    <p:sldId id="346" r:id="rId8"/>
    <p:sldId id="347" r:id="rId9"/>
    <p:sldId id="387" r:id="rId10"/>
    <p:sldId id="349" r:id="rId11"/>
    <p:sldId id="380" r:id="rId12"/>
    <p:sldId id="351" r:id="rId13"/>
    <p:sldId id="352" r:id="rId14"/>
    <p:sldId id="354" r:id="rId15"/>
    <p:sldId id="388" r:id="rId16"/>
    <p:sldId id="355" r:id="rId17"/>
    <p:sldId id="389" r:id="rId18"/>
    <p:sldId id="358" r:id="rId19"/>
    <p:sldId id="382" r:id="rId20"/>
    <p:sldId id="383" r:id="rId21"/>
    <p:sldId id="379" r:id="rId22"/>
    <p:sldId id="384" r:id="rId23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3300"/>
    <a:srgbClr val="990099"/>
    <a:srgbClr val="008000"/>
    <a:srgbClr val="000000"/>
    <a:srgbClr val="262673"/>
    <a:srgbClr val="FF0000"/>
    <a:srgbClr val="FA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1" autoAdjust="0"/>
    <p:restoredTop sz="79273" autoAdjust="0"/>
  </p:normalViewPr>
  <p:slideViewPr>
    <p:cSldViewPr>
      <p:cViewPr varScale="1">
        <p:scale>
          <a:sx n="101" d="100"/>
          <a:sy n="101" d="100"/>
        </p:scale>
        <p:origin x="20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11" Type="http://schemas.openxmlformats.org/officeDocument/2006/relationships/image" Target="../media/image27.w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e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e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CAE1FEB-79C4-494E-8F6D-4FAFF4838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8AA5F424-82B9-4FF0-8E6B-00B2D8DC0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30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84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5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33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238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484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79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50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89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7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5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844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034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41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88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0FA65-3E5F-417A-B80C-68C49E80A6EB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92175"/>
            <a:ext cx="4786312" cy="3589338"/>
          </a:xfrm>
          <a:ln w="12700" cap="flat">
            <a:solidFill>
              <a:schemeClr val="tx1"/>
            </a:solidFill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876800"/>
            <a:ext cx="5219700" cy="4619625"/>
          </a:xfrm>
        </p:spPr>
        <p:txBody>
          <a:bodyPr lIns="93662" tIns="46831" rIns="93662" bIns="46831"/>
          <a:lstStyle/>
          <a:p>
            <a:pPr eaLnBrk="1" hangingPunct="1"/>
            <a:endParaRPr lang="en-GB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9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1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34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378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88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5F424-82B9-4FF0-8E6B-00B2D8DC091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1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679-5F9B-4E82-82F2-7434E731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2CFC-E6E6-4431-94FF-8D9B7FCD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EC6A-8173-4FC2-990A-2F0E1CE8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C293-BB79-47EA-9525-E105CDB6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7E6E-2B32-4E82-9D5B-A40EDE0B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5BCE-A1FD-4387-BD31-7440EBF4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67E0-55E6-43F1-8BFB-47EB69BA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EAF6-09F1-4A8F-9EDD-F0FCEA57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A1F-6473-4C23-A672-E0A1D5D9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DF6-25E1-425D-840D-39237E77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C9B-0E6E-4DAE-812E-CA8385BE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3B69-493A-48E9-8F8A-6A5593A7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62B3BF-985B-419B-AF37-96990230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/>
        </p:nvPicPr>
        <p:blipFill>
          <a:blip r:embed="rId14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2.emf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4.emf"/><Relationship Id="rId5" Type="http://schemas.openxmlformats.org/officeDocument/2006/relationships/image" Target="../media/image56.jpeg"/><Relationship Id="rId10" Type="http://schemas.openxmlformats.org/officeDocument/2006/relationships/oleObject" Target="../embeddings/oleObject27.bin"/><Relationship Id="rId4" Type="http://schemas.openxmlformats.org/officeDocument/2006/relationships/image" Target="../media/image55.jpeg"/><Relationship Id="rId9" Type="http://schemas.openxmlformats.org/officeDocument/2006/relationships/image" Target="../media/image5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55.jpeg"/><Relationship Id="rId3" Type="http://schemas.openxmlformats.org/officeDocument/2006/relationships/image" Target="../media/image59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57.png"/><Relationship Id="rId5" Type="http://schemas.openxmlformats.org/officeDocument/2006/relationships/image" Target="../media/image61.png"/><Relationship Id="rId10" Type="http://schemas.openxmlformats.org/officeDocument/2006/relationships/image" Target="../media/image67.png"/><Relationship Id="rId4" Type="http://schemas.openxmlformats.org/officeDocument/2006/relationships/image" Target="../media/image60.png"/><Relationship Id="rId9" Type="http://schemas.openxmlformats.org/officeDocument/2006/relationships/image" Target="../media/image66.png"/><Relationship Id="rId1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jpeg"/><Relationship Id="rId5" Type="http://schemas.openxmlformats.org/officeDocument/2006/relationships/image" Target="../media/image57.png"/><Relationship Id="rId10" Type="http://schemas.openxmlformats.org/officeDocument/2006/relationships/image" Target="../media/image59.wmf"/><Relationship Id="rId4" Type="http://schemas.openxmlformats.org/officeDocument/2006/relationships/image" Target="../media/image60.jpeg"/><Relationship Id="rId9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6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4.wmf"/><Relationship Id="rId4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710.png"/><Relationship Id="rId3" Type="http://schemas.openxmlformats.org/officeDocument/2006/relationships/image" Target="../media/image83.png"/><Relationship Id="rId7" Type="http://schemas.openxmlformats.org/officeDocument/2006/relationships/image" Target="../media/image670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7.png"/><Relationship Id="rId5" Type="http://schemas.openxmlformats.org/officeDocument/2006/relationships/image" Target="../media/image12.png"/><Relationship Id="rId15" Type="http://schemas.openxmlformats.org/officeDocument/2006/relationships/image" Target="../media/image93.png"/><Relationship Id="rId10" Type="http://schemas.openxmlformats.org/officeDocument/2006/relationships/image" Target="../media/image700.png"/><Relationship Id="rId4" Type="http://schemas.openxmlformats.org/officeDocument/2006/relationships/image" Target="../media/image110.png"/><Relationship Id="rId9" Type="http://schemas.openxmlformats.org/officeDocument/2006/relationships/image" Target="../media/image690.png"/><Relationship Id="rId1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90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84.emf"/><Relationship Id="rId12" Type="http://schemas.openxmlformats.org/officeDocument/2006/relationships/image" Target="../media/image8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88.jpeg"/><Relationship Id="rId10" Type="http://schemas.openxmlformats.org/officeDocument/2006/relationships/image" Target="../media/image89.jpeg"/><Relationship Id="rId4" Type="http://schemas.openxmlformats.org/officeDocument/2006/relationships/image" Target="../media/image87.jpeg"/><Relationship Id="rId9" Type="http://schemas.openxmlformats.org/officeDocument/2006/relationships/image" Target="../media/image8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1.e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5.emf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3.emf"/><Relationship Id="rId25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e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15" Type="http://schemas.openxmlformats.org/officeDocument/2006/relationships/image" Target="../media/image22.emf"/><Relationship Id="rId23" Type="http://schemas.openxmlformats.org/officeDocument/2006/relationships/image" Target="../media/image26.e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9.e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2.wmf"/><Relationship Id="rId18" Type="http://schemas.openxmlformats.org/officeDocument/2006/relationships/image" Target="../media/image33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jpeg"/><Relationship Id="rId12" Type="http://schemas.openxmlformats.org/officeDocument/2006/relationships/oleObject" Target="../embeddings/oleObject17.bin"/><Relationship Id="rId17" Type="http://schemas.openxmlformats.org/officeDocument/2006/relationships/oleObject" Target="../embeddings/oleObject18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jpeg"/><Relationship Id="rId11" Type="http://schemas.openxmlformats.org/officeDocument/2006/relationships/image" Target="../media/image31.emf"/><Relationship Id="rId5" Type="http://schemas.openxmlformats.org/officeDocument/2006/relationships/image" Target="../media/image29.emf"/><Relationship Id="rId15" Type="http://schemas.openxmlformats.org/officeDocument/2006/relationships/oleObject" Target="../embeddings/oleObject18.bin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36.jpe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0.emf"/><Relationship Id="rId1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23.bin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40.wmf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7.e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9.wmf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7600"/>
            <a:ext cx="7772400" cy="1936750"/>
          </a:xfrm>
        </p:spPr>
        <p:txBody>
          <a:bodyPr/>
          <a:lstStyle/>
          <a:p>
            <a:pPr algn="ctr" eaLnBrk="1" hangingPunct="1"/>
            <a:r>
              <a:rPr lang="en-GB" sz="4800" dirty="0" smtClean="0"/>
              <a:t>The General Linear Model</a:t>
            </a:r>
            <a:endParaRPr lang="en-US" sz="4800" dirty="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545013"/>
            <a:ext cx="8305800" cy="1000125"/>
          </a:xfrm>
        </p:spPr>
        <p:txBody>
          <a:bodyPr/>
          <a:lstStyle/>
          <a:p>
            <a:pPr eaLnBrk="1" hangingPunct="1"/>
            <a:r>
              <a:rPr lang="en-GB" sz="1600" i="1" dirty="0" smtClean="0"/>
              <a:t>Nadège Corbin</a:t>
            </a:r>
          </a:p>
          <a:p>
            <a:pPr eaLnBrk="1" hangingPunct="1"/>
            <a:r>
              <a:rPr lang="en-GB" sz="1600" dirty="0" err="1" smtClean="0"/>
              <a:t>Wellcome</a:t>
            </a:r>
            <a:r>
              <a:rPr lang="en-GB" sz="1600" dirty="0" smtClean="0"/>
              <a:t> </a:t>
            </a:r>
            <a:r>
              <a:rPr lang="en-GB" sz="1600" dirty="0" smtClean="0"/>
              <a:t>Centre </a:t>
            </a:r>
            <a:r>
              <a:rPr lang="en-GB" sz="1600" dirty="0" smtClean="0"/>
              <a:t>for </a:t>
            </a:r>
            <a:r>
              <a:rPr lang="en-GB" sz="1600" dirty="0" smtClean="0"/>
              <a:t>Human Neuroimaging</a:t>
            </a:r>
            <a:endParaRPr lang="en-GB" sz="1600" dirty="0" smtClean="0"/>
          </a:p>
          <a:p>
            <a:pPr eaLnBrk="1" hangingPunct="1"/>
            <a:r>
              <a:rPr lang="en-GB" sz="1600" dirty="0" smtClean="0"/>
              <a:t>University College London</a:t>
            </a:r>
            <a:endParaRPr lang="en-US" sz="1600" dirty="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</a:t>
            </a:r>
            <a:r>
              <a:rPr lang="en-GB" sz="1600" b="1" dirty="0" smtClean="0">
                <a:solidFill>
                  <a:schemeClr val="bg1"/>
                </a:solidFill>
              </a:rPr>
              <a:t>fMRI Course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London, </a:t>
            </a:r>
            <a:r>
              <a:rPr lang="en-GB" sz="1600" b="1" dirty="0" smtClean="0">
                <a:solidFill>
                  <a:schemeClr val="bg1"/>
                </a:solidFill>
              </a:rPr>
              <a:t>October </a:t>
            </a:r>
            <a:r>
              <a:rPr lang="en-GB" sz="1600" b="1" dirty="0" smtClean="0">
                <a:solidFill>
                  <a:schemeClr val="bg1"/>
                </a:solidFill>
              </a:rPr>
              <a:t>2018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8" name="Picture 5" descr="spm_header"/>
          <p:cNvPicPr>
            <a:picLocks noChangeAspect="1" noChangeArrowheads="1"/>
          </p:cNvPicPr>
          <p:nvPr/>
        </p:nvPicPr>
        <p:blipFill>
          <a:blip r:embed="rId3"/>
          <a:srcRect t="26147"/>
          <a:stretch>
            <a:fillRect/>
          </a:stretch>
        </p:blipFill>
        <p:spPr bwMode="auto">
          <a:xfrm>
            <a:off x="0" y="0"/>
            <a:ext cx="914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68" y="5373469"/>
            <a:ext cx="2550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993366"/>
                </a:solidFill>
                <a:latin typeface="+mn-lt"/>
              </a:rPr>
              <a:t>Thank you to Guillaume </a:t>
            </a:r>
            <a:r>
              <a:rPr lang="en-GB" sz="1600" dirty="0" err="1" smtClean="0">
                <a:solidFill>
                  <a:srgbClr val="993366"/>
                </a:solidFill>
                <a:latin typeface="+mn-lt"/>
              </a:rPr>
              <a:t>Flandin</a:t>
            </a:r>
            <a:r>
              <a:rPr lang="en-GB" sz="1600" dirty="0" smtClean="0">
                <a:solidFill>
                  <a:srgbClr val="993366"/>
                </a:solidFill>
                <a:latin typeface="+mn-lt"/>
              </a:rPr>
              <a:t> for the slides</a:t>
            </a:r>
            <a:endParaRPr lang="en-GB" sz="1600" dirty="0">
              <a:solidFill>
                <a:srgbClr val="993366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"/>
          <p:cNvSpPr>
            <a:spLocks noChangeArrowheads="1"/>
          </p:cNvSpPr>
          <p:nvPr/>
        </p:nvSpPr>
        <p:spPr bwMode="auto">
          <a:xfrm>
            <a:off x="323528" y="777392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this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with fMRI time series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431540" y="2204864"/>
            <a:ext cx="81375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</a:t>
            </a:r>
            <a:r>
              <a:rPr lang="en-GB" sz="2400" b="1" i="1" dirty="0" smtClean="0">
                <a:latin typeface="Arial Unicode MS" pitchFamily="34" charset="-128"/>
              </a:rPr>
              <a:t>BOLD response  </a:t>
            </a:r>
            <a:r>
              <a:rPr lang="en-GB" sz="2400" dirty="0" smtClean="0">
                <a:latin typeface="Arial Unicode MS" pitchFamily="34" charset="-128"/>
              </a:rPr>
              <a:t>has a delayed and dispersed shape.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 BOLD </a:t>
            </a:r>
            <a:r>
              <a:rPr lang="en-GB" sz="2400" dirty="0">
                <a:latin typeface="Arial Unicode MS" pitchFamily="34" charset="-128"/>
              </a:rPr>
              <a:t>signal includes substantial amounts of </a:t>
            </a:r>
            <a:r>
              <a:rPr lang="en-GB" sz="2400" b="1" i="1" dirty="0">
                <a:latin typeface="Arial Unicode MS" pitchFamily="34" charset="-128"/>
              </a:rPr>
              <a:t>low-frequency noise </a:t>
            </a:r>
            <a:r>
              <a:rPr lang="en-GB" sz="2400" dirty="0">
                <a:latin typeface="Arial Unicode MS" pitchFamily="34" charset="-128"/>
              </a:rPr>
              <a:t>(eg due to scanner drift</a:t>
            </a:r>
            <a:r>
              <a:rPr lang="en-GB" sz="2400" dirty="0" smtClean="0">
                <a:latin typeface="Arial Unicode MS" pitchFamily="34" charset="-128"/>
              </a:rPr>
              <a:t>).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US" sz="2400" dirty="0">
                <a:latin typeface="Arial Unicode MS" pitchFamily="34" charset="-128"/>
              </a:rPr>
              <a:t>Due to breathing, heartbeat &amp; unmodeled neuronal activity, the </a:t>
            </a:r>
            <a:r>
              <a:rPr lang="en-US" sz="2400" b="1" i="1" dirty="0">
                <a:latin typeface="Arial Unicode MS" pitchFamily="34" charset="-128"/>
              </a:rPr>
              <a:t>errors are serially correlated</a:t>
            </a:r>
            <a:r>
              <a:rPr lang="en-US" sz="2400" dirty="0">
                <a:latin typeface="Arial Unicode MS" pitchFamily="34" charset="-128"/>
              </a:rPr>
              <a:t>. 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This violates the assumptions of the noise model in the </a:t>
            </a:r>
            <a:r>
              <a:rPr lang="en-US" sz="2400" dirty="0" smtClean="0">
                <a:latin typeface="Arial Unicode MS" pitchFamily="34" charset="-128"/>
                <a:sym typeface="Symbol" pitchFamily="18" charset="2"/>
              </a:rPr>
              <a:t>GLM.</a:t>
            </a:r>
            <a:endParaRPr lang="en-US" sz="2400" dirty="0">
              <a:latin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899592" y="5561840"/>
            <a:ext cx="3013633" cy="10715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873610"/>
            <a:ext cx="2348179" cy="1439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>
          <a:xfrm>
            <a:off x="5724128" y="2519588"/>
            <a:ext cx="3158338" cy="2323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4410" y="6505599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Boynton et al, NeuroImage, 2012.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15389" y="15207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Scaling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32032" y="5697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Additivity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67912" y="325072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Shift</a:t>
            </a:r>
            <a:br>
              <a:rPr lang="en-GB" dirty="0" smtClean="0"/>
            </a:br>
            <a:r>
              <a:rPr lang="en-GB" dirty="0" smtClean="0"/>
              <a:t>invariance</a:t>
            </a:r>
            <a:endParaRPr lang="en-GB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15900" y="512676"/>
            <a:ext cx="8585200" cy="66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BOLD response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70620" y="1592796"/>
            <a:ext cx="2781300" cy="2274887"/>
            <a:chOff x="4233" y="1014"/>
            <a:chExt cx="1971" cy="143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GB" dirty="0"/>
            </a:p>
          </p:txBody>
        </p:sp>
        <p:pic>
          <p:nvPicPr>
            <p:cNvPr id="15" name="Picture 14" descr="hrf"/>
            <p:cNvPicPr>
              <a:picLocks noChangeAspect="1" noChangeArrowheads="1"/>
            </p:cNvPicPr>
            <p:nvPr/>
          </p:nvPicPr>
          <p:blipFill>
            <a:blip r:embed="rId5"/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7524" y="1160748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Hemodynamic response function (HRF):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1"/>
          <a:stretch/>
        </p:blipFill>
        <p:spPr>
          <a:xfrm>
            <a:off x="5770146" y="4885601"/>
            <a:ext cx="3158338" cy="16037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3528" y="4005064"/>
            <a:ext cx="36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Linear time-invariant (LTI) system: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786179" y="4509120"/>
            <a:ext cx="108012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 bwMode="auto">
          <a:xfrm>
            <a:off x="1131775" y="4797152"/>
            <a:ext cx="6544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875611" y="4816130"/>
            <a:ext cx="7100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65854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7029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91809" y="46078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hrf(t)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h𝑟𝑓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h𝑟𝑓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blipFill rotWithShape="1">
                <a:blip r:embed="rId7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40636" y="515719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Convolution operator: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0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/>
      <p:bldP spid="10" grpId="0"/>
      <p:bldP spid="11" grpId="0"/>
      <p:bldP spid="23" grpId="0"/>
      <p:bldP spid="2" grpId="0" animBg="1"/>
      <p:bldP spid="21" grpId="0"/>
      <p:bldP spid="22" grpId="0"/>
      <p:bldP spid="26" grpId="0"/>
      <p:bldP spid="28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80" name="Rectangle 11"/>
          <p:cNvSpPr>
            <a:spLocks noChangeArrowheads="1"/>
          </p:cNvSpPr>
          <p:nvPr/>
        </p:nvSpPr>
        <p:spPr bwMode="auto">
          <a:xfrm>
            <a:off x="3779838" y="3886200"/>
            <a:ext cx="18573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 dirty="0"/>
          </a:p>
        </p:txBody>
      </p:sp>
      <p:sp>
        <p:nvSpPr>
          <p:cNvPr id="168981" name="Rectangle 12"/>
          <p:cNvSpPr>
            <a:spLocks noChangeArrowheads="1"/>
          </p:cNvSpPr>
          <p:nvPr/>
        </p:nvSpPr>
        <p:spPr bwMode="auto">
          <a:xfrm>
            <a:off x="215900" y="469900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8982" name="Rectangle 13"/>
          <p:cNvSpPr>
            <a:spLocks noChangeArrowheads="1"/>
          </p:cNvSpPr>
          <p:nvPr/>
        </p:nvSpPr>
        <p:spPr bwMode="auto">
          <a:xfrm>
            <a:off x="201613" y="1476375"/>
            <a:ext cx="3346450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/>
              <a:t>Convolve stimulus function with a canonical hemodynamic response function (HRF):</a:t>
            </a:r>
            <a:endParaRPr lang="en-GB" sz="2000" dirty="0"/>
          </a:p>
        </p:txBody>
      </p:sp>
      <p:pic>
        <p:nvPicPr>
          <p:cNvPr id="168983" name="Picture 14" descr="x1improved_img"/>
          <p:cNvPicPr>
            <a:picLocks noChangeAspect="1" noChangeArrowheads="1"/>
          </p:cNvPicPr>
          <p:nvPr/>
        </p:nvPicPr>
        <p:blipFill>
          <a:blip r:embed="rId4"/>
          <a:srcRect l="15256" t="6679" r="14993" b="11111"/>
          <a:stretch>
            <a:fillRect/>
          </a:stretch>
        </p:blipFill>
        <p:spPr bwMode="auto">
          <a:xfrm>
            <a:off x="2259013" y="3049588"/>
            <a:ext cx="390525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8984" name="Picture 15" descr="x1_img"/>
          <p:cNvPicPr>
            <a:picLocks noChangeAspect="1" noChangeArrowheads="1"/>
          </p:cNvPicPr>
          <p:nvPr/>
        </p:nvPicPr>
        <p:blipFill>
          <a:blip r:embed="rId5"/>
          <a:srcRect l="20830" t="7640" r="21660" b="11111"/>
          <a:stretch>
            <a:fillRect/>
          </a:stretch>
        </p:blipFill>
        <p:spPr bwMode="auto">
          <a:xfrm>
            <a:off x="839788" y="3049588"/>
            <a:ext cx="390525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8985" name="Line 16"/>
          <p:cNvSpPr>
            <a:spLocks noChangeShapeType="1"/>
          </p:cNvSpPr>
          <p:nvPr/>
        </p:nvSpPr>
        <p:spPr bwMode="auto">
          <a:xfrm>
            <a:off x="1285875" y="4532313"/>
            <a:ext cx="8874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68986" name="Picture 17" descr="newestimates"/>
          <p:cNvPicPr>
            <a:picLocks noChangeAspect="1" noChangeArrowheads="1"/>
          </p:cNvPicPr>
          <p:nvPr/>
        </p:nvPicPr>
        <p:blipFill>
          <a:blip r:embed="rId6"/>
          <a:srcRect l="3609" t="4814" r="9438" b="1852"/>
          <a:stretch>
            <a:fillRect/>
          </a:stretch>
        </p:blipFill>
        <p:spPr bwMode="auto">
          <a:xfrm>
            <a:off x="3897313" y="1854200"/>
            <a:ext cx="4826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7" name="Text Box 18"/>
          <p:cNvSpPr txBox="1">
            <a:spLocks noChangeArrowheads="1"/>
          </p:cNvSpPr>
          <p:nvPr/>
        </p:nvSpPr>
        <p:spPr bwMode="auto">
          <a:xfrm>
            <a:off x="1238250" y="3998913"/>
            <a:ext cx="104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 dirty="0">
                <a:latin typeface="Arial Unicode MS" pitchFamily="34" charset="-128"/>
              </a:rPr>
              <a:t>HRF</a:t>
            </a:r>
            <a:endParaRPr lang="en-US" sz="2000" dirty="0">
              <a:latin typeface="Arial Unicode MS" pitchFamily="34" charset="-128"/>
            </a:endParaRPr>
          </a:p>
        </p:txBody>
      </p:sp>
      <p:graphicFrame>
        <p:nvGraphicFramePr>
          <p:cNvPr id="168979" name="Object 19"/>
          <p:cNvGraphicFramePr>
            <a:graphicFrameLocks noChangeAspect="1"/>
          </p:cNvGraphicFramePr>
          <p:nvPr/>
        </p:nvGraphicFramePr>
        <p:xfrm>
          <a:off x="4687888" y="2120900"/>
          <a:ext cx="38798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52" name="Equation" r:id="rId7" imgW="1743304" imgH="476301" progId="Equation.3">
                  <p:embed/>
                </p:oleObj>
              </mc:Choice>
              <mc:Fallback>
                <p:oleObj name="Equation" r:id="rId7" imgW="1743304" imgH="4763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2120900"/>
                        <a:ext cx="387985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4"/>
          <p:cNvSpPr>
            <a:spLocks noChangeArrowheads="1"/>
          </p:cNvSpPr>
          <p:nvPr/>
        </p:nvSpPr>
        <p:spPr bwMode="auto">
          <a:xfrm>
            <a:off x="731838" y="3644900"/>
            <a:ext cx="185737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 dirty="0"/>
          </a:p>
        </p:txBody>
      </p:sp>
      <p:grpSp>
        <p:nvGrpSpPr>
          <p:cNvPr id="175106" name="Group 16"/>
          <p:cNvGrpSpPr>
            <a:grpSpLocks/>
          </p:cNvGrpSpPr>
          <p:nvPr/>
        </p:nvGrpSpPr>
        <p:grpSpPr bwMode="auto">
          <a:xfrm>
            <a:off x="973138" y="1957388"/>
            <a:ext cx="2628900" cy="2873375"/>
            <a:chOff x="443" y="715"/>
            <a:chExt cx="1862" cy="1810"/>
          </a:xfrm>
        </p:grpSpPr>
        <p:pic>
          <p:nvPicPr>
            <p:cNvPr id="175115" name="Picture 17" descr="x1improved_img"/>
            <p:cNvPicPr>
              <a:picLocks noChangeAspect="1" noChangeArrowheads="1"/>
            </p:cNvPicPr>
            <p:nvPr/>
          </p:nvPicPr>
          <p:blipFill>
            <a:blip r:embed="rId3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6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 dirty="0">
                <a:latin typeface="Arial Unicode MS" pitchFamily="34" charset="-128"/>
              </a:endParaRPr>
            </a:p>
          </p:txBody>
        </p:sp>
        <p:pic>
          <p:nvPicPr>
            <p:cNvPr id="175117" name="Picture 19" descr="highpass"/>
            <p:cNvPicPr>
              <a:picLocks noChangeAspect="1" noChangeArrowheads="1"/>
            </p:cNvPicPr>
            <p:nvPr/>
          </p:nvPicPr>
          <p:blipFill>
            <a:blip r:embed="rId4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07" name="Rectangle 20"/>
          <p:cNvSpPr>
            <a:spLocks noChangeArrowheads="1"/>
          </p:cNvSpPr>
          <p:nvPr/>
        </p:nvSpPr>
        <p:spPr bwMode="auto">
          <a:xfrm>
            <a:off x="973138" y="4830763"/>
            <a:ext cx="26289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sp>
        <p:nvSpPr>
          <p:cNvPr id="175108" name="Rectangle 21"/>
          <p:cNvSpPr>
            <a:spLocks noChangeArrowheads="1"/>
          </p:cNvSpPr>
          <p:nvPr/>
        </p:nvSpPr>
        <p:spPr bwMode="auto">
          <a:xfrm>
            <a:off x="973138" y="5440363"/>
            <a:ext cx="4587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sp>
        <p:nvSpPr>
          <p:cNvPr id="175109" name="Rectangle 22"/>
          <p:cNvSpPr>
            <a:spLocks noChangeArrowheads="1"/>
          </p:cNvSpPr>
          <p:nvPr/>
        </p:nvSpPr>
        <p:spPr bwMode="auto">
          <a:xfrm>
            <a:off x="1203325" y="5135563"/>
            <a:ext cx="2398713" cy="30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 dirty="0"/>
          </a:p>
        </p:txBody>
      </p:sp>
      <p:grpSp>
        <p:nvGrpSpPr>
          <p:cNvPr id="175110" name="Group 23"/>
          <p:cNvGrpSpPr>
            <a:grpSpLocks/>
          </p:cNvGrpSpPr>
          <p:nvPr/>
        </p:nvGrpSpPr>
        <p:grpSpPr bwMode="auto">
          <a:xfrm>
            <a:off x="4578350" y="1233488"/>
            <a:ext cx="4314825" cy="5373687"/>
            <a:chOff x="2858" y="728"/>
            <a:chExt cx="3057" cy="3385"/>
          </a:xfrm>
        </p:grpSpPr>
        <p:pic>
          <p:nvPicPr>
            <p:cNvPr id="175113" name="Picture 24" descr="hpfit"/>
            <p:cNvPicPr>
              <a:picLocks noChangeAspect="1" noChangeArrowheads="1"/>
            </p:cNvPicPr>
            <p:nvPr/>
          </p:nvPicPr>
          <p:blipFill>
            <a:blip r:embed="rId5"/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4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 dirty="0">
                  <a:solidFill>
                    <a:srgbClr val="003399"/>
                  </a:solidFill>
                </a:rPr>
                <a:t>blue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000000"/>
                  </a:solidFill>
                </a:rPr>
                <a:t>black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00FF00"/>
                  </a:solidFill>
                </a:rPr>
                <a:t>green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 dirty="0">
                  <a:solidFill>
                    <a:srgbClr val="FF0000"/>
                  </a:solidFill>
                </a:rPr>
                <a:t>red</a:t>
              </a: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75111" name="Rectangle 26"/>
          <p:cNvSpPr>
            <a:spLocks noChangeArrowheads="1"/>
          </p:cNvSpPr>
          <p:nvPr/>
        </p:nvSpPr>
        <p:spPr bwMode="auto">
          <a:xfrm>
            <a:off x="250825" y="719138"/>
            <a:ext cx="8385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75112" name="Rectangle 27"/>
          <p:cNvSpPr>
            <a:spLocks noChangeArrowheads="1"/>
          </p:cNvSpPr>
          <p:nvPr/>
        </p:nvSpPr>
        <p:spPr bwMode="auto">
          <a:xfrm>
            <a:off x="1443038" y="5365750"/>
            <a:ext cx="2228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 dirty="0">
              <a:latin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71" name="Picture 16" descr="Cy"/>
          <p:cNvPicPr>
            <a:picLocks noChangeAspect="1" noChangeArrowheads="1"/>
          </p:cNvPicPr>
          <p:nvPr/>
        </p:nvPicPr>
        <p:blipFill>
          <a:blip r:embed="rId4"/>
          <a:srcRect l="13036" t="7419" r="9993" b="11128"/>
          <a:stretch>
            <a:fillRect/>
          </a:stretch>
        </p:blipFill>
        <p:spPr bwMode="auto">
          <a:xfrm>
            <a:off x="5167448" y="2142071"/>
            <a:ext cx="33289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2" name="Line 17"/>
          <p:cNvSpPr>
            <a:spLocks noChangeShapeType="1"/>
          </p:cNvSpPr>
          <p:nvPr/>
        </p:nvSpPr>
        <p:spPr bwMode="auto">
          <a:xfrm flipH="1">
            <a:off x="5035686" y="2183346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0073" name="Line 18"/>
          <p:cNvSpPr>
            <a:spLocks noChangeShapeType="1"/>
          </p:cNvSpPr>
          <p:nvPr/>
        </p:nvSpPr>
        <p:spPr bwMode="auto">
          <a:xfrm rot="16200000" flipH="1">
            <a:off x="6827179" y="377565"/>
            <a:ext cx="1588" cy="3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70076" name="Picture 23" descr="acf"/>
          <p:cNvPicPr>
            <a:picLocks noChangeAspect="1" noChangeArrowheads="1"/>
          </p:cNvPicPr>
          <p:nvPr/>
        </p:nvPicPr>
        <p:blipFill>
          <a:blip r:embed="rId5"/>
          <a:srcRect l="5412" t="4723" r="8328" b="1666"/>
          <a:stretch>
            <a:fillRect/>
          </a:stretch>
        </p:blipFill>
        <p:spPr bwMode="auto">
          <a:xfrm>
            <a:off x="582364" y="2726209"/>
            <a:ext cx="35575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7" name="Rectangle 24"/>
          <p:cNvSpPr>
            <a:spLocks noChangeArrowheads="1"/>
          </p:cNvSpPr>
          <p:nvPr/>
        </p:nvSpPr>
        <p:spPr bwMode="auto">
          <a:xfrm>
            <a:off x="7072448" y="2388134"/>
            <a:ext cx="1252538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dirty="0"/>
          </a:p>
        </p:txBody>
      </p:sp>
      <p:graphicFrame>
        <p:nvGraphicFramePr>
          <p:cNvPr id="17006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95508"/>
              </p:ext>
            </p:extLst>
          </p:nvPr>
        </p:nvGraphicFramePr>
        <p:xfrm>
          <a:off x="7169286" y="2505609"/>
          <a:ext cx="1058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3" name="Equation" r:id="rId6" imgW="457200" imgH="190704" progId="Equation.3">
                  <p:embed/>
                </p:oleObj>
              </mc:Choice>
              <mc:Fallback>
                <p:oleObj name="Equation" r:id="rId6" imgW="457200" imgH="190704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286" y="2505609"/>
                        <a:ext cx="10588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8" name="Rectangle 26"/>
          <p:cNvSpPr>
            <a:spLocks noChangeArrowheads="1"/>
          </p:cNvSpPr>
          <p:nvPr/>
        </p:nvSpPr>
        <p:spPr bwMode="auto">
          <a:xfrm>
            <a:off x="1734889" y="3200871"/>
            <a:ext cx="22383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/>
              <a:t>autocovariance</a:t>
            </a:r>
          </a:p>
          <a:p>
            <a:pPr algn="ctr" eaLnBrk="0" hangingPunct="0"/>
            <a:r>
              <a:rPr lang="de-DE" sz="2000" dirty="0"/>
              <a:t>function</a:t>
            </a:r>
          </a:p>
        </p:txBody>
      </p:sp>
      <p:graphicFrame>
        <p:nvGraphicFramePr>
          <p:cNvPr id="17006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25435"/>
              </p:ext>
            </p:extLst>
          </p:nvPr>
        </p:nvGraphicFramePr>
        <p:xfrm>
          <a:off x="8042411" y="1592796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4" name="Equation" r:id="rId8" imgW="171450" imgH="171450" progId="Equation.3">
                  <p:embed/>
                </p:oleObj>
              </mc:Choice>
              <mc:Fallback>
                <p:oleObj name="Equation" r:id="rId8" imgW="171450" imgH="17145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411" y="1592796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7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739332"/>
              </p:ext>
            </p:extLst>
          </p:nvPr>
        </p:nvGraphicFramePr>
        <p:xfrm>
          <a:off x="4635636" y="5304371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25" name="Equation" r:id="rId10" imgW="171450" imgH="171450" progId="Equation.3">
                  <p:embed/>
                </p:oleObj>
              </mc:Choice>
              <mc:Fallback>
                <p:oleObj name="Equation" r:id="rId10" imgW="171450" imgH="17145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636" y="5304371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9" name="Rectangle 29"/>
          <p:cNvSpPr>
            <a:spLocks noChangeArrowheads="1"/>
          </p:cNvSpPr>
          <p:nvPr/>
        </p:nvSpPr>
        <p:spPr bwMode="auto">
          <a:xfrm>
            <a:off x="-10795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72332" y="155679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 flipV="1">
            <a:off x="1439652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1547664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60736" y="178965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i.i.d: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72" grpId="0" animBg="1"/>
      <p:bldP spid="170073" grpId="0" animBg="1"/>
      <p:bldP spid="170077" grpId="0" animBg="1"/>
      <p:bldP spid="17007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36556" y="2419645"/>
                <a:ext cx="648568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(0,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556" y="2419645"/>
                <a:ext cx="6485686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7432" y="920138"/>
                <a:ext cx="45430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𝒩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(0, 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32" y="920138"/>
                <a:ext cx="454303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 bwMode="auto">
          <a:xfrm rot="5400000">
            <a:off x="5805238" y="2566948"/>
            <a:ext cx="252028" cy="918304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692244" y="3166218"/>
                <a:ext cx="4780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2244" y="3166218"/>
                <a:ext cx="478015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236556" y="1618230"/>
                <a:ext cx="316965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2800" dirty="0" smtClean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GB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</mc:Choice>
        <mc:Fallback xmlns="">
          <p:sp>
            <p:nvSpPr>
              <p:cNvPr id="12" name="Text 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556" y="1618230"/>
                <a:ext cx="3169650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4038" t="-11628" b="-3139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234864" y="3160239"/>
            <a:ext cx="3365028" cy="596864"/>
            <a:chOff x="234864" y="3160239"/>
            <a:chExt cx="3365028" cy="596864"/>
          </a:xfrm>
        </p:grpSpPr>
        <p:sp>
          <p:nvSpPr>
            <p:cNvPr id="5" name="Rounded Rectangular Callout 4"/>
            <p:cNvSpPr/>
            <p:nvPr/>
          </p:nvSpPr>
          <p:spPr bwMode="auto">
            <a:xfrm>
              <a:off x="234864" y="3192089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75514" y="3160239"/>
                  <a:ext cx="52681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514" y="3160239"/>
                  <a:ext cx="526811" cy="49244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Rounded Rectangular Callout 14"/>
            <p:cNvSpPr/>
            <p:nvPr/>
          </p:nvSpPr>
          <p:spPr bwMode="auto">
            <a:xfrm>
              <a:off x="1367644" y="3188022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586776" y="3179135"/>
                  <a:ext cx="56528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6776" y="3179135"/>
                  <a:ext cx="565283" cy="49244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ounded Rectangular Callout 16"/>
            <p:cNvSpPr/>
            <p:nvPr/>
          </p:nvSpPr>
          <p:spPr bwMode="auto">
            <a:xfrm>
              <a:off x="2591780" y="3188022"/>
              <a:ext cx="1008112" cy="565014"/>
            </a:xfrm>
            <a:prstGeom prst="wedgeRoundRectCallout">
              <a:avLst>
                <a:gd name="adj1" fmla="val -25780"/>
                <a:gd name="adj2" fmla="val -105222"/>
                <a:gd name="adj3" fmla="val 16667"/>
              </a:avLst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828446" y="3171164"/>
                  <a:ext cx="507575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𝒆</m:t>
                            </m:r>
                          </m:e>
                          <m:sub>
                            <m:r>
                              <a:rPr lang="fr-FR" sz="3200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</m:sSub>
                      </m:oMath>
                    </m:oMathPara>
                  </a14:m>
                  <a:endParaRPr lang="fr-FR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8446" y="3171164"/>
                  <a:ext cx="507575" cy="492443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7535140" y="2862165"/>
            <a:ext cx="1452745" cy="2655067"/>
            <a:chOff x="7535140" y="2862165"/>
            <a:chExt cx="1452745" cy="2655067"/>
          </a:xfrm>
        </p:grpSpPr>
        <p:grpSp>
          <p:nvGrpSpPr>
            <p:cNvPr id="23" name="Group 22"/>
            <p:cNvGrpSpPr/>
            <p:nvPr/>
          </p:nvGrpSpPr>
          <p:grpSpPr>
            <a:xfrm>
              <a:off x="7802015" y="2862165"/>
              <a:ext cx="492866" cy="466117"/>
              <a:chOff x="7802015" y="2862165"/>
              <a:chExt cx="492866" cy="466117"/>
            </a:xfrm>
          </p:grpSpPr>
          <p:sp>
            <p:nvSpPr>
              <p:cNvPr id="4" name="Down Arrow 3"/>
              <p:cNvSpPr/>
              <p:nvPr/>
            </p:nvSpPr>
            <p:spPr bwMode="auto">
              <a:xfrm>
                <a:off x="8172401" y="2862165"/>
                <a:ext cx="122480" cy="466117"/>
              </a:xfrm>
              <a:prstGeom prst="downArrow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Rectangle 5"/>
                  <p:cNvSpPr/>
                  <p:nvPr/>
                </p:nvSpPr>
                <p:spPr>
                  <a:xfrm>
                    <a:off x="7802015" y="2910557"/>
                    <a:ext cx="47743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6" name="Rectangle 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02015" y="2910557"/>
                    <a:ext cx="477438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4" name="Group 23"/>
            <p:cNvGrpSpPr/>
            <p:nvPr/>
          </p:nvGrpSpPr>
          <p:grpSpPr>
            <a:xfrm>
              <a:off x="7535140" y="3341994"/>
              <a:ext cx="1452745" cy="2175238"/>
              <a:chOff x="7535140" y="3341994"/>
              <a:chExt cx="1452745" cy="2175238"/>
            </a:xfrm>
          </p:grpSpPr>
          <p:pic>
            <p:nvPicPr>
              <p:cNvPr id="13" name="Picture 20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7535140" y="3341994"/>
                <a:ext cx="1452745" cy="1631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Rectangle 19"/>
                  <p:cNvSpPr/>
                  <p:nvPr/>
                </p:nvSpPr>
                <p:spPr>
                  <a:xfrm>
                    <a:off x="7543679" y="4994012"/>
                    <a:ext cx="1410964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GB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GB" sz="2800" i="1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GB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oMath>
                      </m:oMathPara>
                    </a14:m>
                    <a:endParaRPr lang="en-GB" sz="2800" dirty="0"/>
                  </a:p>
                </p:txBody>
              </p:sp>
            </mc:Choice>
            <mc:Fallback xmlns="">
              <p:sp>
                <p:nvSpPr>
                  <p:cNvPr id="20" name="Rectangle 1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3679" y="4994012"/>
                    <a:ext cx="1410964" cy="52322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2" name="Group 21"/>
          <p:cNvGrpSpPr/>
          <p:nvPr/>
        </p:nvGrpSpPr>
        <p:grpSpPr>
          <a:xfrm>
            <a:off x="7524328" y="680395"/>
            <a:ext cx="1449666" cy="2146539"/>
            <a:chOff x="7524328" y="680395"/>
            <a:chExt cx="1449666" cy="2146539"/>
          </a:xfrm>
        </p:grpSpPr>
        <p:pic>
          <p:nvPicPr>
            <p:cNvPr id="8" name="Picture 16" descr="Cy"/>
            <p:cNvPicPr>
              <a:picLocks noChangeAspect="1" noChangeArrowheads="1"/>
            </p:cNvPicPr>
            <p:nvPr/>
          </p:nvPicPr>
          <p:blipFill>
            <a:blip r:embed="rId13"/>
            <a:srcRect l="13036" t="7419" r="9993" b="11128"/>
            <a:stretch>
              <a:fillRect/>
            </a:stretch>
          </p:blipFill>
          <p:spPr bwMode="auto">
            <a:xfrm>
              <a:off x="7524328" y="1195455"/>
              <a:ext cx="1449666" cy="163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8040734" y="680395"/>
                  <a:ext cx="567976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0734" y="680395"/>
                  <a:ext cx="567976" cy="58477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Rounded Rectangle 26"/>
          <p:cNvSpPr/>
          <p:nvPr/>
        </p:nvSpPr>
        <p:spPr bwMode="auto">
          <a:xfrm>
            <a:off x="3887924" y="5985283"/>
            <a:ext cx="5129629" cy="79919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fr-FR" dirty="0">
                <a:solidFill>
                  <a:schemeClr val="bg1"/>
                </a:solidFill>
                <a:latin typeface="Arial" pitchFamily="34" charset="0"/>
              </a:rPr>
              <a:t>Equivalent to the </a:t>
            </a:r>
            <a:r>
              <a:rPr lang="fr-FR" dirty="0" err="1">
                <a:solidFill>
                  <a:schemeClr val="bg1"/>
                </a:solidFill>
                <a:latin typeface="Arial" pitchFamily="34" charset="0"/>
              </a:rPr>
              <a:t>Weighted</a:t>
            </a:r>
            <a:r>
              <a:rPr lang="fr-FR" dirty="0">
                <a:solidFill>
                  <a:schemeClr val="bg1"/>
                </a:solidFill>
                <a:latin typeface="Arial" pitchFamily="34" charset="0"/>
              </a:rPr>
              <a:t> Least Square (WLS) </a:t>
            </a:r>
            <a:r>
              <a:rPr lang="fr-FR" dirty="0" err="1">
                <a:solidFill>
                  <a:schemeClr val="bg1"/>
                </a:solidFill>
                <a:latin typeface="Arial" pitchFamily="34" charset="0"/>
              </a:rPr>
              <a:t>estimator</a:t>
            </a:r>
            <a:endParaRPr lang="fr-FR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719571" y="4401108"/>
            <a:ext cx="5450687" cy="875093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GB" sz="2400" dirty="0">
                <a:solidFill>
                  <a:srgbClr val="00B050"/>
                </a:solidFill>
              </a:rPr>
              <a:t>Solution : </a:t>
            </a:r>
            <a:r>
              <a:rPr lang="en-GB" sz="2400" dirty="0"/>
              <a:t>Whitening the data</a:t>
            </a:r>
          </a:p>
          <a:p>
            <a:pPr eaLnBrk="0" hangingPunct="0">
              <a:defRPr/>
            </a:pPr>
            <a:r>
              <a:rPr lang="en-GB" sz="2400" dirty="0">
                <a:solidFill>
                  <a:srgbClr val="C00000"/>
                </a:solidFill>
              </a:rPr>
              <a:t>BUT</a:t>
            </a:r>
            <a:r>
              <a:rPr lang="en-GB" sz="2400" dirty="0"/>
              <a:t> this requires an estimation of V </a:t>
            </a:r>
          </a:p>
        </p:txBody>
      </p:sp>
    </p:spTree>
    <p:extLst>
      <p:ext uri="{BB962C8B-B14F-4D97-AF65-F5344CB8AC3E}">
        <p14:creationId xmlns:p14="http://schemas.microsoft.com/office/powerpoint/2010/main" val="22885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  <p:bldP spid="12" grpId="0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272332" y="191683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1056" name="Rectangle 16"/>
          <p:cNvSpPr>
            <a:spLocks noChangeArrowheads="1"/>
          </p:cNvSpPr>
          <p:nvPr/>
        </p:nvSpPr>
        <p:spPr bwMode="auto">
          <a:xfrm>
            <a:off x="323850" y="461963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+mj-lt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1057" name="Picture 17" descr="Q2"/>
          <p:cNvPicPr>
            <a:picLocks noChangeAspect="1" noChangeArrowheads="1"/>
          </p:cNvPicPr>
          <p:nvPr/>
        </p:nvPicPr>
        <p:blipFill>
          <a:blip r:embed="rId4"/>
          <a:srcRect l="13046" t="7408" r="9715" b="11111"/>
          <a:stretch>
            <a:fillRect/>
          </a:stretch>
        </p:blipFill>
        <p:spPr bwMode="auto">
          <a:xfrm>
            <a:off x="6908800" y="3767138"/>
            <a:ext cx="1830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58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9375" y="3740150"/>
            <a:ext cx="18176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59" name="Text Box 21"/>
          <p:cNvSpPr txBox="1">
            <a:spLocks noChangeArrowheads="1"/>
          </p:cNvSpPr>
          <p:nvPr/>
        </p:nvSpPr>
        <p:spPr bwMode="auto">
          <a:xfrm>
            <a:off x="2586038" y="4298950"/>
            <a:ext cx="68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dirty="0">
                <a:latin typeface="Times New Roman" pitchFamily="18" charset="0"/>
              </a:rPr>
              <a:t>= </a:t>
            </a:r>
            <a:endParaRPr lang="en-US" sz="4800" dirty="0">
              <a:latin typeface="Times New Roman" pitchFamily="18" charset="0"/>
            </a:endParaRPr>
          </a:p>
        </p:txBody>
      </p:sp>
      <p:sp>
        <p:nvSpPr>
          <p:cNvPr id="171060" name="Text Box 22"/>
          <p:cNvSpPr txBox="1">
            <a:spLocks noChangeArrowheads="1"/>
          </p:cNvSpPr>
          <p:nvPr/>
        </p:nvSpPr>
        <p:spPr bwMode="auto">
          <a:xfrm>
            <a:off x="3232150" y="4279900"/>
            <a:ext cx="72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 dirty="0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aseline="-25000" dirty="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1061" name="Text Box 23"/>
          <p:cNvSpPr txBox="1">
            <a:spLocks noChangeArrowheads="1"/>
          </p:cNvSpPr>
          <p:nvPr/>
        </p:nvSpPr>
        <p:spPr bwMode="auto">
          <a:xfrm>
            <a:off x="5651500" y="4284663"/>
            <a:ext cx="1296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 dirty="0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aseline="-25000" dirty="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71062" name="Text Box 24"/>
          <p:cNvSpPr txBox="1">
            <a:spLocks noChangeArrowheads="1"/>
          </p:cNvSpPr>
          <p:nvPr/>
        </p:nvSpPr>
        <p:spPr bwMode="auto">
          <a:xfrm>
            <a:off x="4983163" y="3641725"/>
            <a:ext cx="779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3" name="Text Box 25"/>
          <p:cNvSpPr txBox="1">
            <a:spLocks noChangeArrowheads="1"/>
          </p:cNvSpPr>
          <p:nvPr/>
        </p:nvSpPr>
        <p:spPr bwMode="auto">
          <a:xfrm>
            <a:off x="8029575" y="3635375"/>
            <a:ext cx="77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 dirty="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4" name="Text Box 26"/>
          <p:cNvSpPr txBox="1">
            <a:spLocks noChangeArrowheads="1"/>
          </p:cNvSpPr>
          <p:nvPr/>
        </p:nvSpPr>
        <p:spPr bwMode="auto">
          <a:xfrm>
            <a:off x="539750" y="6119813"/>
            <a:ext cx="829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7032625" algn="l"/>
              </a:tabLst>
            </a:pPr>
            <a:r>
              <a:rPr lang="en-GB" dirty="0"/>
              <a:t>Estimation of </a:t>
            </a:r>
            <a:r>
              <a:rPr lang="en-GB" dirty="0" err="1"/>
              <a:t>hyperparameters</a:t>
            </a:r>
            <a:r>
              <a:rPr lang="en-GB" dirty="0"/>
              <a:t> </a:t>
            </a:r>
            <a:r>
              <a:rPr lang="en-GB" i="1" dirty="0">
                <a:sym typeface="Symbol" pitchFamily="18" charset="2"/>
              </a:rPr>
              <a:t></a:t>
            </a:r>
            <a:r>
              <a:rPr lang="en-GB" dirty="0">
                <a:sym typeface="Symbol" pitchFamily="18" charset="2"/>
              </a:rPr>
              <a:t> with </a:t>
            </a:r>
            <a:r>
              <a:rPr lang="en-GB" dirty="0" err="1">
                <a:sym typeface="Symbol" pitchFamily="18" charset="2"/>
              </a:rPr>
              <a:t>ReML</a:t>
            </a:r>
            <a:r>
              <a:rPr lang="en-GB" dirty="0">
                <a:sym typeface="Symbol" pitchFamily="18" charset="2"/>
              </a:rPr>
              <a:t> (Restricted Maximum Likelihood).</a:t>
            </a:r>
          </a:p>
        </p:txBody>
      </p:sp>
      <p:pic>
        <p:nvPicPr>
          <p:cNvPr id="171065" name="Picture 27" descr="Ce"/>
          <p:cNvPicPr>
            <a:picLocks noChangeAspect="1" noChangeArrowheads="1"/>
          </p:cNvPicPr>
          <p:nvPr/>
        </p:nvPicPr>
        <p:blipFill>
          <a:blip r:embed="rId6"/>
          <a:srcRect l="13036" t="7419" r="9993" b="11479"/>
          <a:stretch>
            <a:fillRect/>
          </a:stretch>
        </p:blipFill>
        <p:spPr bwMode="auto">
          <a:xfrm>
            <a:off x="598488" y="3709988"/>
            <a:ext cx="188753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66" name="Text Box 28"/>
          <p:cNvSpPr txBox="1">
            <a:spLocks noChangeArrowheads="1"/>
          </p:cNvSpPr>
          <p:nvPr/>
        </p:nvSpPr>
        <p:spPr bwMode="auto">
          <a:xfrm>
            <a:off x="1890713" y="3598863"/>
            <a:ext cx="530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7" name="Text Box 29"/>
          <p:cNvSpPr txBox="1">
            <a:spLocks noChangeArrowheads="1"/>
          </p:cNvSpPr>
          <p:nvPr/>
        </p:nvSpPr>
        <p:spPr bwMode="auto">
          <a:xfrm>
            <a:off x="719138" y="1376772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/>
              <a:t>enhanced noise model at voxel </a:t>
            </a:r>
            <a:r>
              <a:rPr lang="en-GB" sz="2000" i="1" dirty="0"/>
              <a:t>i</a:t>
            </a:r>
            <a:endParaRPr lang="en-GB" sz="2000" i="1" dirty="0">
              <a:sym typeface="Symbol" pitchFamily="18" charset="2"/>
            </a:endParaRPr>
          </a:p>
        </p:txBody>
      </p:sp>
      <p:sp>
        <p:nvSpPr>
          <p:cNvPr id="171068" name="Rectangle 30"/>
          <p:cNvSpPr>
            <a:spLocks noChangeArrowheads="1"/>
          </p:cNvSpPr>
          <p:nvPr/>
        </p:nvSpPr>
        <p:spPr bwMode="auto">
          <a:xfrm>
            <a:off x="4852729" y="2828923"/>
            <a:ext cx="3967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000" dirty="0"/>
              <a:t>error covariance components </a:t>
            </a:r>
            <a:r>
              <a:rPr lang="en-GB" sz="2000" i="1" dirty="0" smtClean="0">
                <a:latin typeface="Times New Roman" pitchFamily="18" charset="0"/>
              </a:rPr>
              <a:t>Q </a:t>
            </a:r>
            <a:r>
              <a:rPr lang="en-GB" sz="2000" dirty="0" smtClean="0"/>
              <a:t>and </a:t>
            </a:r>
            <a:r>
              <a:rPr lang="en-GB" sz="2000" dirty="0"/>
              <a:t>hyperparameters</a:t>
            </a:r>
            <a:r>
              <a:rPr lang="en-GB" sz="2000" dirty="0">
                <a:sym typeface="Symbol" pitchFamily="18" charset="2"/>
              </a:rPr>
              <a:t></a:t>
            </a:r>
            <a:r>
              <a:rPr lang="en-GB" sz="2000" i="1" dirty="0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171048" name="Object 40"/>
          <p:cNvGraphicFramePr>
            <a:graphicFrameLocks noChangeAspect="1"/>
          </p:cNvGraphicFramePr>
          <p:nvPr/>
        </p:nvGraphicFramePr>
        <p:xfrm>
          <a:off x="5651500" y="1268413"/>
          <a:ext cx="23050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12" name="Equation" r:id="rId7" imgW="787320" imgH="507960" progId="Equation.3">
                  <p:embed/>
                </p:oleObj>
              </mc:Choice>
              <mc:Fallback>
                <p:oleObj name="Equation" r:id="rId7" imgW="787320" imgH="5079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8413"/>
                        <a:ext cx="23050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75739"/>
              </p:ext>
            </p:extLst>
          </p:nvPr>
        </p:nvGraphicFramePr>
        <p:xfrm>
          <a:off x="1395413" y="2024187"/>
          <a:ext cx="2563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13" name="Equation" r:id="rId9" imgW="812520" imgH="228600" progId="Equation.3">
                  <p:embed/>
                </p:oleObj>
              </mc:Choice>
              <mc:Fallback>
                <p:oleObj name="Equation" r:id="rId9" imgW="81252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2024187"/>
                        <a:ext cx="25638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1059" grpId="0"/>
      <p:bldP spid="171060" grpId="0"/>
      <p:bldP spid="171061" grpId="0"/>
      <p:bldP spid="171062" grpId="0"/>
      <p:bldP spid="171063" grpId="0"/>
      <p:bldP spid="171064" grpId="0"/>
      <p:bldP spid="171066" grpId="0"/>
      <p:bldP spid="171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6570" y="1110656"/>
            <a:ext cx="7272808" cy="1747547"/>
            <a:chOff x="683568" y="1160748"/>
            <a:chExt cx="7272808" cy="1862746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683568" y="1160748"/>
              <a:ext cx="7272808" cy="1548172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636" y="1340768"/>
              <a:ext cx="1191565" cy="10887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843808" y="1448780"/>
              <a:ext cx="5112568" cy="1574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Arial" pitchFamily="34" charset="0"/>
                </a:rPr>
                <a:t>The AR(1</a:t>
              </a:r>
              <a:r>
                <a:rPr lang="en-GB" sz="2400" dirty="0" smtClean="0">
                  <a:latin typeface="Arial" pitchFamily="34" charset="0"/>
                </a:rPr>
                <a:t>)+white noise </a:t>
              </a:r>
              <a:r>
                <a:rPr lang="en-GB" sz="2400" dirty="0">
                  <a:latin typeface="Arial" pitchFamily="34" charset="0"/>
                </a:rPr>
                <a:t>model may not be </a:t>
              </a:r>
              <a:r>
                <a:rPr lang="en-GB" sz="2400" dirty="0" smtClean="0">
                  <a:latin typeface="Arial" pitchFamily="34" charset="0"/>
                </a:rPr>
                <a:t>enough </a:t>
              </a:r>
              <a:r>
                <a:rPr lang="en-GB" sz="2400" dirty="0">
                  <a:latin typeface="Arial" pitchFamily="34" charset="0"/>
                </a:rPr>
                <a:t>for short TR (&lt;1.5 s</a:t>
              </a:r>
              <a:r>
                <a:rPr lang="en-GB" sz="2400" dirty="0" smtClean="0">
                  <a:latin typeface="Arial" pitchFamily="34" charset="0"/>
                </a:rPr>
                <a:t>)</a:t>
              </a:r>
            </a:p>
            <a:p>
              <a:endParaRPr lang="en-GB" sz="2400" dirty="0">
                <a:solidFill>
                  <a:schemeClr val="bg1"/>
                </a:solidFill>
                <a:latin typeface="Arial" pitchFamily="34" charset="0"/>
              </a:endParaRPr>
            </a:p>
            <a:p>
              <a:endParaRPr lang="en-GB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984" y="3247741"/>
            <a:ext cx="9375382" cy="2962793"/>
            <a:chOff x="78984" y="3247741"/>
            <a:chExt cx="9375382" cy="296279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984" y="3609020"/>
              <a:ext cx="1078866" cy="111612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115616" y="3910408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=</a:t>
                  </a:r>
                  <a14:m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6" y="3910408"/>
                  <a:ext cx="86034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5674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83668" y="3526144"/>
              <a:ext cx="7169237" cy="136661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667008" y="389804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8" y="3898040"/>
                  <a:ext cx="860346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4136254" y="389804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6254" y="3898040"/>
                  <a:ext cx="86034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599073" y="3903960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073" y="3903960"/>
                  <a:ext cx="860346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5634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7044271" y="3910408"/>
                  <a:ext cx="860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+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271" y="3910408"/>
                  <a:ext cx="860346" cy="369332"/>
                </a:xfrm>
                <a:prstGeom prst="rect">
                  <a:avLst/>
                </a:prstGeom>
                <a:blipFill>
                  <a:blip r:embed="rId10"/>
                  <a:stretch>
                    <a:fillRect l="-6383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 Box 28"/>
            <p:cNvSpPr txBox="1">
              <a:spLocks noChangeArrowheads="1"/>
            </p:cNvSpPr>
            <p:nvPr/>
          </p:nvSpPr>
          <p:spPr bwMode="auto">
            <a:xfrm>
              <a:off x="667623" y="3559280"/>
              <a:ext cx="40811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3200" i="1" dirty="0">
                  <a:solidFill>
                    <a:schemeClr val="bg1"/>
                  </a:solidFill>
                  <a:latin typeface="Times New Roman" pitchFamily="18" charset="0"/>
                </a:rPr>
                <a:t>V</a:t>
              </a:r>
              <a:endParaRPr lang="en-US" sz="3200" baseline="-25000" dirty="0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391113" y="3294531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2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91113" y="3294531"/>
                  <a:ext cx="408119" cy="573427"/>
                </a:xfrm>
                <a:prstGeom prst="rect">
                  <a:avLst/>
                </a:prstGeom>
                <a:blipFill>
                  <a:blip r:embed="rId11"/>
                  <a:stretch>
                    <a:fillRect b="-2315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815916" y="3288364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3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15916" y="3288364"/>
                  <a:ext cx="408119" cy="573427"/>
                </a:xfrm>
                <a:prstGeom prst="rect">
                  <a:avLst/>
                </a:prstGeom>
                <a:blipFill>
                  <a:blip r:embed="rId12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256076" y="3297391"/>
                  <a:ext cx="408119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4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56076" y="3297391"/>
                  <a:ext cx="408119" cy="573427"/>
                </a:xfrm>
                <a:prstGeom prst="rect">
                  <a:avLst/>
                </a:prstGeom>
                <a:blipFill>
                  <a:blip r:embed="rId13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6732240" y="3272566"/>
                  <a:ext cx="422213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5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732240" y="3272566"/>
                  <a:ext cx="422213" cy="573427"/>
                </a:xfrm>
                <a:prstGeom prst="rect">
                  <a:avLst/>
                </a:prstGeom>
                <a:blipFill>
                  <a:blip r:embed="rId14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8172400" y="3247741"/>
                  <a:ext cx="422213" cy="5734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GB" sz="3200" b="0" i="1" baseline="-2500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3200" baseline="-25000" dirty="0">
                    <a:solidFill>
                      <a:schemeClr val="bg1"/>
                    </a:solidFill>
                    <a:latin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6" name="Text 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172400" y="3247741"/>
                  <a:ext cx="422213" cy="573427"/>
                </a:xfrm>
                <a:prstGeom prst="rect">
                  <a:avLst/>
                </a:prstGeom>
                <a:blipFill>
                  <a:blip r:embed="rId15"/>
                  <a:stretch>
                    <a:fillRect b="-24468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Box 37"/>
            <p:cNvSpPr txBox="1"/>
            <p:nvPr/>
          </p:nvSpPr>
          <p:spPr>
            <a:xfrm>
              <a:off x="8564308" y="3910408"/>
              <a:ext cx="8900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+ …</a:t>
              </a:r>
              <a:endParaRPr lang="en-GB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094420" y="5564203"/>
              <a:ext cx="51845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The flexibility of the </a:t>
              </a:r>
              <a:r>
                <a:rPr lang="en-GB" dirty="0" err="1" smtClean="0"/>
                <a:t>ReML</a:t>
              </a:r>
              <a:r>
                <a:rPr lang="en-GB" dirty="0" smtClean="0"/>
                <a:t> enables the use of any number of components of any shape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188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41313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Summary</a:t>
            </a:r>
          </a:p>
        </p:txBody>
      </p:sp>
      <p:sp>
        <p:nvSpPr>
          <p:cNvPr id="17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04925"/>
            <a:ext cx="8023225" cy="5521325"/>
          </a:xfrm>
        </p:spPr>
        <p:txBody>
          <a:bodyPr/>
          <a:lstStyle/>
          <a:p>
            <a:pPr eaLnBrk="1" hangingPunct="1"/>
            <a:r>
              <a:rPr lang="en-GB" dirty="0" smtClean="0"/>
              <a:t>Mass univariate approach.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Fit GLMs with design matrix, X, to data at different points in space to estimate local effect sizes,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GLM is a very general approach </a:t>
            </a:r>
          </a:p>
          <a:p>
            <a:pPr marL="0" indent="0" eaLnBrk="1" hangingPunct="1">
              <a:buNone/>
            </a:pPr>
            <a:endParaRPr lang="en-GB" dirty="0" smtClean="0"/>
          </a:p>
          <a:p>
            <a:pPr eaLnBrk="1" hangingPunct="1"/>
            <a:r>
              <a:rPr lang="en-GB" dirty="0" smtClean="0"/>
              <a:t>Hemodynamic Response Function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High pass filtering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Temporal autocorrelation</a:t>
            </a:r>
          </a:p>
        </p:txBody>
      </p:sp>
      <p:graphicFrame>
        <p:nvGraphicFramePr>
          <p:cNvPr id="17409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6911975" y="2492375"/>
          <a:ext cx="369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6" name="Equation" r:id="rId4" imgW="152268" imgH="203024" progId="">
                  <p:embed/>
                </p:oleObj>
              </mc:Choice>
              <mc:Fallback>
                <p:oleObj name="Equation" r:id="rId4" imgW="152268" imgH="203024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2492375"/>
                        <a:ext cx="369888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858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5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/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17416" name="Picture 15"/>
          <p:cNvPicPr>
            <a:picLocks noChangeArrowheads="1"/>
          </p:cNvPicPr>
          <p:nvPr/>
        </p:nvPicPr>
        <p:blipFill>
          <a:blip r:embed="rId6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7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17422" name="Picture 21"/>
          <p:cNvPicPr>
            <a:picLocks noChangeArrowheads="1"/>
          </p:cNvPicPr>
          <p:nvPr/>
        </p:nvPicPr>
        <p:blipFill>
          <a:blip r:embed="rId8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17425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17437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38" name="Picture 37"/>
          <p:cNvPicPr>
            <a:picLocks noChangeArrowheads="1"/>
          </p:cNvPicPr>
          <p:nvPr/>
        </p:nvPicPr>
        <p:blipFill>
          <a:blip r:embed="rId4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7441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3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17445" name="Picture 44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6" name="Picture 45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7" name="Picture 46"/>
            <p:cNvPicPr>
              <a:picLocks noChangeArrowheads="1"/>
            </p:cNvPicPr>
            <p:nvPr/>
          </p:nvPicPr>
          <p:blipFill>
            <a:blip r:embed="rId9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22688" y="1087438"/>
            <a:ext cx="2297112" cy="5513387"/>
          </a:xfrm>
          <a:prstGeom prst="rect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3359371"/>
            <a:ext cx="4036368" cy="388939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500926" y="1214316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926" y="1214316"/>
                <a:ext cx="2124235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5514360" y="2429167"/>
                <a:ext cx="3564395" cy="44929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2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2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2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bSup>
                        <m:sSubSup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bSup>
                      <m:sSub>
                        <m:sSubPr>
                          <m:ctrlP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GB" sz="2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360" y="2429167"/>
                <a:ext cx="3564395" cy="44929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239761" y="1314025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noise assumptions: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4" name="TextBox 2153"/>
              <p:cNvSpPr txBox="1"/>
              <p:nvPr/>
            </p:nvSpPr>
            <p:spPr>
              <a:xfrm>
                <a:off x="4267191" y="1929607"/>
                <a:ext cx="496014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/>
                  <a:t>Pre-whitening: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𝑊𝑋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𝑊𝑦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GB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GB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154" name="TextBox 2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191" y="1929607"/>
                <a:ext cx="4960140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106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91819" y="2980630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1819" y="2980630"/>
                <a:ext cx="1178784" cy="319446"/>
              </a:xfrm>
              <a:prstGeom prst="rect">
                <a:avLst/>
              </a:prstGeom>
              <a:blipFill rotWithShape="0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11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2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976854" y="5358623"/>
                <a:ext cx="7939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acc>
                  </m:oMath>
                </a14:m>
                <a:r>
                  <a:rPr lang="en-GB" sz="2400" dirty="0" smtClean="0"/>
                  <a:t>=</a:t>
                </a:r>
                <a:endParaRPr lang="en-GB" sz="24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854" y="5358623"/>
                <a:ext cx="793911" cy="523220"/>
              </a:xfrm>
              <a:prstGeom prst="rect">
                <a:avLst/>
              </a:prstGeom>
              <a:blipFill rotWithShape="0">
                <a:blip r:embed="rId13"/>
                <a:stretch>
                  <a:fillRect t="-1163" b="-22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580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28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𝜀</m:t>
                                          </m:r>
                                        </m:e>
                                        <m:sub>
                                          <m:r>
                                            <a:rPr lang="en-GB" sz="2800" b="0" i="1" smtClean="0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5802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760131" y="6124756"/>
                <a:ext cx="3067828" cy="48167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bSup>
                                <m:sSub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131" y="6124756"/>
                <a:ext cx="3067828" cy="48167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020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Rectangle 17"/>
          <p:cNvSpPr>
            <a:spLocks noChangeArrowheads="1"/>
          </p:cNvSpPr>
          <p:nvPr/>
        </p:nvSpPr>
        <p:spPr bwMode="auto">
          <a:xfrm>
            <a:off x="230188" y="695325"/>
            <a:ext cx="4837112" cy="100488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Contrasts &amp;</a:t>
            </a:r>
            <a:b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maps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7401" name="Group 18"/>
          <p:cNvGrpSpPr>
            <a:grpSpLocks/>
          </p:cNvGrpSpPr>
          <p:nvPr/>
        </p:nvGrpSpPr>
        <p:grpSpPr bwMode="auto">
          <a:xfrm>
            <a:off x="604838" y="3000375"/>
            <a:ext cx="1392237" cy="2873375"/>
            <a:chOff x="443" y="715"/>
            <a:chExt cx="1862" cy="1810"/>
          </a:xfrm>
        </p:grpSpPr>
        <p:pic>
          <p:nvPicPr>
            <p:cNvPr id="187409" name="Picture 19" descr="x1improved_img"/>
            <p:cNvPicPr>
              <a:picLocks noChangeAspect="1" noChangeArrowheads="1"/>
            </p:cNvPicPr>
            <p:nvPr/>
          </p:nvPicPr>
          <p:blipFill>
            <a:blip r:embed="rId4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87410" name="Rectangle 20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87411" name="Picture 21" descr="highpass"/>
            <p:cNvPicPr>
              <a:picLocks noChangeAspect="1" noChangeArrowheads="1"/>
            </p:cNvPicPr>
            <p:nvPr/>
          </p:nvPicPr>
          <p:blipFill>
            <a:blip r:embed="rId5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0438" name="Rectangle 22"/>
          <p:cNvSpPr>
            <a:spLocks noChangeArrowheads="1"/>
          </p:cNvSpPr>
          <p:nvPr/>
        </p:nvSpPr>
        <p:spPr bwMode="auto">
          <a:xfrm>
            <a:off x="2522538" y="2420938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Q: activation during listening ?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7403" name="Rectangle 23"/>
          <p:cNvSpPr>
            <a:spLocks noChangeArrowheads="1"/>
          </p:cNvSpPr>
          <p:nvPr/>
        </p:nvSpPr>
        <p:spPr bwMode="auto">
          <a:xfrm>
            <a:off x="604838" y="2327275"/>
            <a:ext cx="111125" cy="4984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7404" name="Line 24"/>
          <p:cNvSpPr>
            <a:spLocks noChangeShapeType="1"/>
          </p:cNvSpPr>
          <p:nvPr/>
        </p:nvSpPr>
        <p:spPr bwMode="auto">
          <a:xfrm>
            <a:off x="604838" y="2814638"/>
            <a:ext cx="1392237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25"/>
          <p:cNvSpPr>
            <a:spLocks noChangeArrowheads="1"/>
          </p:cNvSpPr>
          <p:nvPr/>
        </p:nvSpPr>
        <p:spPr bwMode="auto">
          <a:xfrm>
            <a:off x="192088" y="1879600"/>
            <a:ext cx="1962150" cy="3683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1200">
                <a:latin typeface="Arial Unicode MS" pitchFamily="34" charset="-128"/>
              </a:rPr>
              <a:t>c = </a:t>
            </a:r>
            <a:r>
              <a:rPr lang="en-US" sz="1200">
                <a:latin typeface="Arial Unicode MS" pitchFamily="34" charset="-128"/>
              </a:rPr>
              <a:t>1 0 0 0 0 0 0 0 0 0 0</a:t>
            </a:r>
            <a:endParaRPr lang="en-GB" sz="1200">
              <a:latin typeface="Arial Unicode MS" pitchFamily="34" charset="-128"/>
            </a:endParaRPr>
          </a:p>
        </p:txBody>
      </p:sp>
      <p:sp>
        <p:nvSpPr>
          <p:cNvPr id="1980442" name="Rectangle 26"/>
          <p:cNvSpPr>
            <a:spLocks noChangeArrowheads="1"/>
          </p:cNvSpPr>
          <p:nvPr/>
        </p:nvSpPr>
        <p:spPr bwMode="auto">
          <a:xfrm>
            <a:off x="2522538" y="3300413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de-DE" sz="2000">
                <a:latin typeface="Arial Unicode MS" pitchFamily="34" charset="-128"/>
              </a:rPr>
              <a:t>Null hypothesis:</a:t>
            </a: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348163" y="3387725"/>
          <a:ext cx="9445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13" name="Equation" r:id="rId6" imgW="10048799" imgH="5171922" progId="Equation.3">
                  <p:embed/>
                </p:oleObj>
              </mc:Choice>
              <mc:Fallback>
                <p:oleObj name="Equation" r:id="rId6" imgW="10048799" imgH="517192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387725"/>
                        <a:ext cx="944562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3009900" y="4652963"/>
          <a:ext cx="188595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14" name="Equation" r:id="rId8" imgW="20107199" imgH="11268024" progId="Equation.3">
                  <p:embed/>
                </p:oleObj>
              </mc:Choice>
              <mc:Fallback>
                <p:oleObj name="Equation" r:id="rId8" imgW="20107199" imgH="11268024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652963"/>
                        <a:ext cx="1885950" cy="12366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7" name="Picture 29" descr="tmap"/>
          <p:cNvPicPr>
            <a:picLocks noChangeAspect="1" noChangeArrowheads="1"/>
          </p:cNvPicPr>
          <p:nvPr/>
        </p:nvPicPr>
        <p:blipFill>
          <a:blip r:embed="rId10"/>
          <a:srcRect l="5984" t="33833" r="58267" b="43910"/>
          <a:stretch>
            <a:fillRect/>
          </a:stretch>
        </p:blipFill>
        <p:spPr bwMode="auto">
          <a:xfrm>
            <a:off x="5757863" y="808038"/>
            <a:ext cx="28463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1481138" y="3067050"/>
          <a:ext cx="468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15" name="Equation" r:id="rId11" imgW="4257904" imgH="3952977" progId="Equation.3">
                  <p:embed/>
                </p:oleObj>
              </mc:Choice>
              <mc:Fallback>
                <p:oleObj name="Equation" r:id="rId11" imgW="4257904" imgH="395297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067050"/>
                        <a:ext cx="468312" cy="441325"/>
                      </a:xfrm>
                      <a:prstGeom prst="rect">
                        <a:avLst/>
                      </a:prstGeom>
                      <a:solidFill>
                        <a:srgbClr val="777777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8" name="Picture 3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94375" y="3962400"/>
            <a:ext cx="2846388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36204"/>
            <a:ext cx="8229600" cy="4853136"/>
          </a:xfrm>
        </p:spPr>
        <p:txBody>
          <a:bodyPr/>
          <a:lstStyle/>
          <a:p>
            <a:pPr algn="just"/>
            <a:r>
              <a:rPr lang="en-GB" b="1" dirty="0" smtClean="0"/>
              <a:t>Statistical parametric maps in functional imaging: a general linear approach</a:t>
            </a:r>
            <a:r>
              <a:rPr lang="en-GB" dirty="0" smtClean="0"/>
              <a:t>, </a:t>
            </a:r>
            <a:r>
              <a:rPr lang="en-GB" i="1" dirty="0" smtClean="0"/>
              <a:t>K.J. Friston et al</a:t>
            </a:r>
            <a:r>
              <a:rPr lang="en-GB" dirty="0" smtClean="0"/>
              <a:t>, Human Brain Mapping, 1995.</a:t>
            </a:r>
            <a:endParaRPr lang="en-GB" b="1" dirty="0" smtClean="0"/>
          </a:p>
          <a:p>
            <a:pPr algn="just"/>
            <a:endParaRPr lang="en-GB" sz="1800" b="1" dirty="0" smtClean="0"/>
          </a:p>
          <a:p>
            <a:pPr algn="just"/>
            <a:r>
              <a:rPr lang="en-GB" b="1" dirty="0" smtClean="0"/>
              <a:t>Analysis of fMRI time-series revisited – again</a:t>
            </a:r>
            <a:r>
              <a:rPr lang="en-GB" dirty="0" smtClean="0"/>
              <a:t>, </a:t>
            </a:r>
            <a:r>
              <a:rPr lang="en-GB" i="1" dirty="0" smtClean="0"/>
              <a:t>K.J. Worsley and K.J. Friston</a:t>
            </a:r>
            <a:r>
              <a:rPr lang="en-GB" dirty="0" smtClean="0"/>
              <a:t>, NeuroImage, 1995.</a:t>
            </a:r>
            <a:endParaRPr lang="en-GB" b="1" dirty="0"/>
          </a:p>
          <a:p>
            <a:pPr algn="just"/>
            <a:endParaRPr lang="en-GB" sz="1800" b="1" dirty="0"/>
          </a:p>
          <a:p>
            <a:pPr algn="just"/>
            <a:r>
              <a:rPr lang="en-GB" b="1" dirty="0" smtClean="0"/>
              <a:t>The general linear model and fMRI: Does love last forever?</a:t>
            </a:r>
            <a:r>
              <a:rPr lang="en-GB" dirty="0" smtClean="0"/>
              <a:t>, </a:t>
            </a:r>
            <a:r>
              <a:rPr lang="en-GB" i="1" dirty="0" smtClean="0"/>
              <a:t>J.-B. Poline and M. Brett</a:t>
            </a:r>
            <a:r>
              <a:rPr lang="en-GB" dirty="0" smtClean="0"/>
              <a:t>, NeuroImage, 2012.</a:t>
            </a:r>
          </a:p>
          <a:p>
            <a:pPr algn="just"/>
            <a:endParaRPr lang="en-GB" sz="1800" dirty="0"/>
          </a:p>
          <a:p>
            <a:pPr algn="just"/>
            <a:r>
              <a:rPr lang="en-GB" b="1" dirty="0" smtClean="0"/>
              <a:t>Linear systems analysis of the fMRI signal</a:t>
            </a:r>
            <a:r>
              <a:rPr lang="en-GB" dirty="0" smtClean="0"/>
              <a:t>, </a:t>
            </a:r>
            <a:r>
              <a:rPr lang="en-GB" i="1" dirty="0" smtClean="0"/>
              <a:t>G.M. Boynton et al</a:t>
            </a:r>
            <a:r>
              <a:rPr lang="en-GB" dirty="0" smtClean="0"/>
              <a:t>, NeuroImage, 2012.</a:t>
            </a:r>
          </a:p>
        </p:txBody>
      </p:sp>
    </p:spTree>
    <p:extLst>
      <p:ext uri="{BB962C8B-B14F-4D97-AF65-F5344CB8AC3E}">
        <p14:creationId xmlns:p14="http://schemas.microsoft.com/office/powerpoint/2010/main" val="21408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adjusted"/>
          <p:cNvPicPr>
            <a:picLocks noChangeAspect="1" noChangeArrowheads="1"/>
          </p:cNvPicPr>
          <p:nvPr/>
        </p:nvPicPr>
        <p:blipFill>
          <a:blip r:embed="rId3"/>
          <a:srcRect l="4410" t="53058" r="7166" b="5435"/>
          <a:stretch>
            <a:fillRect/>
          </a:stretch>
        </p:blipFill>
        <p:spPr bwMode="auto">
          <a:xfrm>
            <a:off x="3211513" y="1292225"/>
            <a:ext cx="51450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503238" y="2189163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versus rest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503238" y="3433763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rest and listening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503238" y="4484688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with 7 sec TR</a:t>
            </a:r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1063625" y="5751513"/>
            <a:ext cx="7004050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Question: Is there a change in the BOLD response between listening and rest?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5497513" y="5232370"/>
            <a:ext cx="2505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>
                <a:latin typeface="Arial Unicode MS" pitchFamily="34" charset="-128"/>
              </a:rPr>
              <a:t>Stimulus function</a:t>
            </a:r>
            <a:endParaRPr lang="en-GB" sz="2000" dirty="0">
              <a:latin typeface="Arial Unicode MS" pitchFamily="34" charset="-128"/>
            </a:endParaRPr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503238" y="1506538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One session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323850" y="466725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41" name="Picture 19" descr="stimulus"/>
          <p:cNvPicPr>
            <a:picLocks noChangeAspect="1" noChangeArrowheads="1"/>
          </p:cNvPicPr>
          <p:nvPr/>
        </p:nvPicPr>
        <p:blipFill>
          <a:blip r:embed="rId4"/>
          <a:srcRect l="13333" t="9624" r="10272" b="40741"/>
          <a:stretch>
            <a:fillRect/>
          </a:stretch>
        </p:blipFill>
        <p:spPr bwMode="auto">
          <a:xfrm>
            <a:off x="3656013" y="4827588"/>
            <a:ext cx="46640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4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6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36627" y="5892157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time series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0488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grpSp>
        <p:nvGrpSpPr>
          <p:cNvPr id="20490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specification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estimation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Hypothesis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Statistic</a:t>
              </a:r>
              <a:endParaRPr lang="en-GB" sz="2400">
                <a:latin typeface="Arial" pitchFamily="34" charset="0"/>
              </a:endParaRPr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pic>
        <p:nvPicPr>
          <p:cNvPr id="20512" name="Picture 247" descr="data"/>
          <p:cNvPicPr>
            <a:picLocks noChangeAspect="1" noChangeArrowheads="1"/>
          </p:cNvPicPr>
          <p:nvPr/>
        </p:nvPicPr>
        <p:blipFill>
          <a:blip r:embed="rId3"/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232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0" name="Group 89"/>
          <p:cNvGrpSpPr/>
          <p:nvPr/>
        </p:nvGrpSpPr>
        <p:grpSpPr>
          <a:xfrm>
            <a:off x="431540" y="1232756"/>
            <a:ext cx="1152525" cy="1368426"/>
            <a:chOff x="791580" y="1445617"/>
            <a:chExt cx="1152525" cy="1368426"/>
          </a:xfrm>
        </p:grpSpPr>
        <p:sp>
          <p:nvSpPr>
            <p:cNvPr id="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5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4" name="Group 93"/>
          <p:cNvGrpSpPr/>
          <p:nvPr/>
        </p:nvGrpSpPr>
        <p:grpSpPr>
          <a:xfrm>
            <a:off x="539552" y="1385156"/>
            <a:ext cx="1152525" cy="1368426"/>
            <a:chOff x="791580" y="1445617"/>
            <a:chExt cx="1152525" cy="1368426"/>
          </a:xfrm>
        </p:grpSpPr>
        <p:sp>
          <p:nvSpPr>
            <p:cNvPr id="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537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/>
          <p:cNvGrpSpPr/>
          <p:nvPr/>
        </p:nvGrpSpPr>
        <p:grpSpPr>
          <a:xfrm>
            <a:off x="647564" y="1537556"/>
            <a:ext cx="1152525" cy="1368426"/>
            <a:chOff x="791580" y="1445617"/>
            <a:chExt cx="1152525" cy="1368426"/>
          </a:xfrm>
        </p:grpSpPr>
        <p:sp>
          <p:nvSpPr>
            <p:cNvPr id="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9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Group 101"/>
          <p:cNvGrpSpPr/>
          <p:nvPr/>
        </p:nvGrpSpPr>
        <p:grpSpPr>
          <a:xfrm>
            <a:off x="755576" y="1689956"/>
            <a:ext cx="1152525" cy="1368426"/>
            <a:chOff x="791580" y="1445617"/>
            <a:chExt cx="1152525" cy="1368426"/>
          </a:xfrm>
        </p:grpSpPr>
        <p:sp>
          <p:nvSpPr>
            <p:cNvPr id="1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842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" name="Group 105"/>
          <p:cNvGrpSpPr/>
          <p:nvPr/>
        </p:nvGrpSpPr>
        <p:grpSpPr>
          <a:xfrm>
            <a:off x="863588" y="1842356"/>
            <a:ext cx="1152525" cy="1368426"/>
            <a:chOff x="791580" y="1445617"/>
            <a:chExt cx="1152525" cy="1368426"/>
          </a:xfrm>
        </p:grpSpPr>
        <p:sp>
          <p:nvSpPr>
            <p:cNvPr id="10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94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oup 109"/>
          <p:cNvGrpSpPr/>
          <p:nvPr/>
        </p:nvGrpSpPr>
        <p:grpSpPr>
          <a:xfrm>
            <a:off x="971600" y="1994756"/>
            <a:ext cx="1152525" cy="1368426"/>
            <a:chOff x="791580" y="1445617"/>
            <a:chExt cx="1152525" cy="1368426"/>
          </a:xfrm>
        </p:grpSpPr>
        <p:sp>
          <p:nvSpPr>
            <p:cNvPr id="11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1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147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4" name="Group 113"/>
          <p:cNvGrpSpPr/>
          <p:nvPr/>
        </p:nvGrpSpPr>
        <p:grpSpPr>
          <a:xfrm>
            <a:off x="1079612" y="2147156"/>
            <a:ext cx="1152525" cy="1368426"/>
            <a:chOff x="791580" y="1445617"/>
            <a:chExt cx="1152525" cy="1368426"/>
          </a:xfrm>
        </p:grpSpPr>
        <p:sp>
          <p:nvSpPr>
            <p:cNvPr id="11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1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99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8" name="Group 117"/>
          <p:cNvGrpSpPr/>
          <p:nvPr/>
        </p:nvGrpSpPr>
        <p:grpSpPr>
          <a:xfrm>
            <a:off x="1187624" y="2299556"/>
            <a:ext cx="1152525" cy="1368426"/>
            <a:chOff x="791580" y="1445617"/>
            <a:chExt cx="1152525" cy="1368426"/>
          </a:xfrm>
        </p:grpSpPr>
        <p:sp>
          <p:nvSpPr>
            <p:cNvPr id="11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451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1295636" y="2451956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4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1403648" y="2604356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756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1511660" y="2756756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09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1619672" y="2909156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061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8" name="Group 137"/>
          <p:cNvGrpSpPr/>
          <p:nvPr/>
        </p:nvGrpSpPr>
        <p:grpSpPr>
          <a:xfrm>
            <a:off x="1727684" y="3061556"/>
            <a:ext cx="1152525" cy="1368426"/>
            <a:chOff x="791580" y="1445617"/>
            <a:chExt cx="1152525" cy="1368426"/>
          </a:xfrm>
        </p:grpSpPr>
        <p:sp>
          <p:nvSpPr>
            <p:cNvPr id="13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13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1835696" y="3213956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366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943708" y="3366356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18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2051720" y="3518756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6711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2159732" y="3671156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235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2267744" y="3823556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9759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2375756" y="3975956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283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2483768" y="4128356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280757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2636168" y="4280756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3" name="Line 4"/>
          <p:cNvSpPr>
            <a:spLocks noChangeShapeType="1"/>
          </p:cNvSpPr>
          <p:nvPr/>
        </p:nvSpPr>
        <p:spPr bwMode="auto">
          <a:xfrm>
            <a:off x="323528" y="3105238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4" name="TextBox 173"/>
          <p:cNvSpPr txBox="1"/>
          <p:nvPr/>
        </p:nvSpPr>
        <p:spPr>
          <a:xfrm rot="3143407">
            <a:off x="655592" y="4412926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7237413" y="4687888"/>
            <a:ext cx="1143000" cy="2093912"/>
            <a:chOff x="7237413" y="4687888"/>
            <a:chExt cx="1143000" cy="2093912"/>
          </a:xfrm>
        </p:grpSpPr>
        <p:sp>
          <p:nvSpPr>
            <p:cNvPr id="175" name="Rectangle 179"/>
            <p:cNvSpPr>
              <a:spLocks noChangeArrowheads="1"/>
            </p:cNvSpPr>
            <p:nvPr/>
          </p:nvSpPr>
          <p:spPr bwMode="auto">
            <a:xfrm>
              <a:off x="7351713" y="6299200"/>
              <a:ext cx="982662" cy="482600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SPM</a:t>
              </a:r>
              <a:endParaRPr lang="en-GB" sz="2400">
                <a:latin typeface="Arial" pitchFamily="34" charset="0"/>
              </a:endParaRPr>
            </a:p>
          </p:txBody>
        </p:sp>
        <p:pic>
          <p:nvPicPr>
            <p:cNvPr id="176" name="Picture 248" descr="tmap"/>
            <p:cNvPicPr>
              <a:picLocks noChangeAspect="1" noChangeArrowheads="1"/>
            </p:cNvPicPr>
            <p:nvPr/>
          </p:nvPicPr>
          <p:blipFill>
            <a:blip r:embed="rId5"/>
            <a:srcRect l="13858" t="28154" r="54488" b="42381"/>
            <a:stretch>
              <a:fillRect/>
            </a:stretch>
          </p:blipFill>
          <p:spPr bwMode="auto">
            <a:xfrm>
              <a:off x="7237413" y="4687888"/>
              <a:ext cx="1143000" cy="1535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7" name="Line 249"/>
            <p:cNvSpPr>
              <a:spLocks noChangeShapeType="1"/>
            </p:cNvSpPr>
            <p:nvPr/>
          </p:nvSpPr>
          <p:spPr bwMode="auto">
            <a:xfrm flipV="1">
              <a:off x="8264525" y="4689475"/>
              <a:ext cx="0" cy="1535113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Line 250"/>
            <p:cNvSpPr>
              <a:spLocks noChangeShapeType="1"/>
            </p:cNvSpPr>
            <p:nvPr/>
          </p:nvSpPr>
          <p:spPr bwMode="auto">
            <a:xfrm>
              <a:off x="7237413" y="5529263"/>
              <a:ext cx="114300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296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638" grpId="0" animBg="1"/>
      <p:bldP spid="20484" grpId="0"/>
      <p:bldP spid="105640" grpId="0" animBg="1"/>
      <p:bldP spid="204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8" name="Rectangle 21"/>
          <p:cNvSpPr>
            <a:spLocks noChangeArrowheads="1"/>
          </p:cNvSpPr>
          <p:nvPr/>
        </p:nvSpPr>
        <p:spPr bwMode="auto">
          <a:xfrm>
            <a:off x="4197350" y="3081338"/>
            <a:ext cx="658813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859" name="Line 22"/>
          <p:cNvSpPr>
            <a:spLocks noChangeShapeType="1"/>
          </p:cNvSpPr>
          <p:nvPr/>
        </p:nvSpPr>
        <p:spPr bwMode="auto">
          <a:xfrm>
            <a:off x="1914525" y="5229225"/>
            <a:ext cx="14255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3"/>
          <p:cNvSpPr txBox="1">
            <a:spLocks noChangeArrowheads="1"/>
          </p:cNvSpPr>
          <p:nvPr/>
        </p:nvSpPr>
        <p:spPr bwMode="auto">
          <a:xfrm>
            <a:off x="1714500" y="5273675"/>
            <a:ext cx="191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63861" name="Line 24"/>
          <p:cNvSpPr>
            <a:spLocks noChangeShapeType="1"/>
          </p:cNvSpPr>
          <p:nvPr/>
        </p:nvSpPr>
        <p:spPr bwMode="auto">
          <a:xfrm flipH="1">
            <a:off x="158115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Text Box 25"/>
          <p:cNvSpPr txBox="1">
            <a:spLocks noChangeArrowheads="1"/>
          </p:cNvSpPr>
          <p:nvPr/>
        </p:nvSpPr>
        <p:spPr bwMode="auto">
          <a:xfrm rot="5400000">
            <a:off x="1360488" y="3170238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63863" name="Picture 26" descr="data"/>
          <p:cNvPicPr>
            <a:picLocks noChangeAspect="1" noChangeArrowheads="1"/>
          </p:cNvPicPr>
          <p:nvPr/>
        </p:nvPicPr>
        <p:blipFill>
          <a:blip r:embed="rId4"/>
          <a:srcRect l="13046" t="6667" r="13879" b="14815"/>
          <a:stretch>
            <a:fillRect/>
          </a:stretch>
        </p:blipFill>
        <p:spPr bwMode="auto">
          <a:xfrm>
            <a:off x="2033588" y="1485900"/>
            <a:ext cx="1187450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64" name="Picture 27" descr="constant"/>
          <p:cNvPicPr>
            <a:picLocks noChangeAspect="1" noChangeArrowheads="1"/>
          </p:cNvPicPr>
          <p:nvPr/>
        </p:nvPicPr>
        <p:blipFill>
          <a:blip r:embed="rId5"/>
          <a:srcRect l="47224" t="5556" r="43338" b="12222"/>
          <a:stretch>
            <a:fillRect/>
          </a:stretch>
        </p:blipFill>
        <p:spPr bwMode="auto">
          <a:xfrm>
            <a:off x="5667375" y="1485900"/>
            <a:ext cx="5873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65" name="Text Box 28"/>
          <p:cNvSpPr txBox="1">
            <a:spLocks noChangeArrowheads="1"/>
          </p:cNvSpPr>
          <p:nvPr/>
        </p:nvSpPr>
        <p:spPr bwMode="auto">
          <a:xfrm>
            <a:off x="3308350" y="2916238"/>
            <a:ext cx="48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6" name="Text Box 29"/>
          <p:cNvSpPr txBox="1">
            <a:spLocks noChangeArrowheads="1"/>
          </p:cNvSpPr>
          <p:nvPr/>
        </p:nvSpPr>
        <p:spPr bwMode="auto">
          <a:xfrm>
            <a:off x="3568700" y="3001963"/>
            <a:ext cx="665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7" name="Text Box 30"/>
          <p:cNvSpPr txBox="1">
            <a:spLocks noChangeArrowheads="1"/>
          </p:cNvSpPr>
          <p:nvPr/>
        </p:nvSpPr>
        <p:spPr bwMode="auto">
          <a:xfrm>
            <a:off x="5145088" y="3001963"/>
            <a:ext cx="56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8" name="Text Box 31"/>
          <p:cNvSpPr txBox="1">
            <a:spLocks noChangeArrowheads="1"/>
          </p:cNvSpPr>
          <p:nvPr/>
        </p:nvSpPr>
        <p:spPr bwMode="auto">
          <a:xfrm>
            <a:off x="4827588" y="29162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9" name="Text Box 32"/>
          <p:cNvSpPr txBox="1">
            <a:spLocks noChangeArrowheads="1"/>
          </p:cNvSpPr>
          <p:nvPr/>
        </p:nvSpPr>
        <p:spPr bwMode="auto">
          <a:xfrm>
            <a:off x="6224588" y="296068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70" name="Rectangle 33"/>
          <p:cNvSpPr>
            <a:spLocks noChangeArrowheads="1"/>
          </p:cNvSpPr>
          <p:nvPr/>
        </p:nvSpPr>
        <p:spPr bwMode="auto">
          <a:xfrm>
            <a:off x="6675438" y="1487488"/>
            <a:ext cx="588962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error</a:t>
            </a:r>
            <a:endParaRPr lang="en-GB" sz="3200">
              <a:latin typeface="Arial Unicode MS" pitchFamily="34" charset="-128"/>
            </a:endParaRPr>
          </a:p>
        </p:txBody>
      </p:sp>
      <p:sp>
        <p:nvSpPr>
          <p:cNvPr id="163871" name="Text Box 34"/>
          <p:cNvSpPr txBox="1">
            <a:spLocks noChangeArrowheads="1"/>
          </p:cNvSpPr>
          <p:nvPr/>
        </p:nvSpPr>
        <p:spPr bwMode="auto">
          <a:xfrm>
            <a:off x="4179888" y="5043488"/>
            <a:ext cx="54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2" name="Text Box 35"/>
          <p:cNvSpPr txBox="1">
            <a:spLocks noChangeArrowheads="1"/>
          </p:cNvSpPr>
          <p:nvPr/>
        </p:nvSpPr>
        <p:spPr bwMode="auto">
          <a:xfrm>
            <a:off x="5753100" y="5043488"/>
            <a:ext cx="54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3" name="Text Box 36"/>
          <p:cNvSpPr txBox="1">
            <a:spLocks noChangeArrowheads="1"/>
          </p:cNvSpPr>
          <p:nvPr/>
        </p:nvSpPr>
        <p:spPr bwMode="auto">
          <a:xfrm>
            <a:off x="6794500" y="503078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63874" name="Picture 37" descr="boxcar"/>
          <p:cNvPicPr>
            <a:picLocks noChangeAspect="1" noChangeArrowheads="1"/>
          </p:cNvPicPr>
          <p:nvPr/>
        </p:nvPicPr>
        <p:blipFill>
          <a:blip r:embed="rId6"/>
          <a:srcRect l="11034" t="6389" r="8362" b="14722"/>
          <a:stretch>
            <a:fillRect/>
          </a:stretch>
        </p:blipFill>
        <p:spPr bwMode="auto">
          <a:xfrm>
            <a:off x="4210050" y="1485900"/>
            <a:ext cx="608013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5" name="Rectangle 38"/>
          <p:cNvSpPr>
            <a:spLocks noChangeArrowheads="1"/>
          </p:cNvSpPr>
          <p:nvPr/>
        </p:nvSpPr>
        <p:spPr bwMode="auto">
          <a:xfrm>
            <a:off x="207963" y="538163"/>
            <a:ext cx="8729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2895600" y="5892800"/>
          <a:ext cx="3367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1" name="Equation" r:id="rId7" imgW="1171804" imgH="209499" progId="Equation.3">
                  <p:embed/>
                </p:oleObj>
              </mc:Choice>
              <mc:Fallback>
                <p:oleObj name="Equation" r:id="rId7" imgW="1171804" imgH="20949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92800"/>
                        <a:ext cx="3367088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58" name="Rectangle 33"/>
          <p:cNvSpPr>
            <a:spLocks noChangeArrowheads="1"/>
          </p:cNvSpPr>
          <p:nvPr/>
        </p:nvSpPr>
        <p:spPr bwMode="auto">
          <a:xfrm>
            <a:off x="168275" y="503238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Mass-univariate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231" y="3437732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411288" y="3438525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206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/>
        </p:nvGraphicFramePr>
        <p:xfrm>
          <a:off x="3949700" y="2216150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3" name="Equation" r:id="rId4" imgW="143104" imgH="190704" progId="Equation.3">
                  <p:embed/>
                </p:oleObj>
              </mc:Choice>
              <mc:Fallback>
                <p:oleObj name="Equation" r:id="rId4" imgW="143104" imgH="190704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16150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/>
        </p:nvGraphicFramePr>
        <p:xfrm>
          <a:off x="5226050" y="3370263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4" name="Equation" r:id="rId6" imgW="104699" imgH="133401" progId="Equation.3">
                  <p:embed/>
                </p:oleObj>
              </mc:Choice>
              <mc:Fallback>
                <p:oleObj name="Equation" r:id="rId6" imgW="104699" imgH="13340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370263"/>
                        <a:ext cx="393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503738" y="3289300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6456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975" y="1735138"/>
            <a:ext cx="1397000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>
                <a:latin typeface="Times New Roman" pitchFamily="18" charset="0"/>
              </a:rPr>
              <a:t>X</a:t>
            </a:r>
            <a:endParaRPr lang="en-US" sz="6000" i="1"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628650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/>
        </p:nvGraphicFramePr>
        <p:xfrm>
          <a:off x="250825" y="524192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5" name="Equation" r:id="rId8" imgW="171450" imgH="171450" progId="Equation.3">
                  <p:embed/>
                </p:oleObj>
              </mc:Choice>
              <mc:Fallback>
                <p:oleObj name="Equation" r:id="rId8" imgW="171450" imgH="17145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24192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698500" y="1635125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/>
        </p:nvGraphicFramePr>
        <p:xfrm>
          <a:off x="1138238" y="1184275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6" name="Equation" r:id="rId10" imgW="76352" imgH="152196" progId="Equation.3">
                  <p:embed/>
                </p:oleObj>
              </mc:Choice>
              <mc:Fallback>
                <p:oleObj name="Equation" r:id="rId10" imgW="76352" imgH="152196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184275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2001838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/>
        </p:nvGraphicFramePr>
        <p:xfrm>
          <a:off x="1619250" y="5241925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7" name="Equation" r:id="rId12" imgW="171450" imgH="171450" progId="Equation.3">
                  <p:embed/>
                </p:oleObj>
              </mc:Choice>
              <mc:Fallback>
                <p:oleObj name="Equation" r:id="rId12" imgW="171450" imgH="17145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41925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5118100" y="1798638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/>
        </p:nvGraphicFramePr>
        <p:xfrm>
          <a:off x="4721225" y="523557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8" name="Equation" r:id="rId14" imgW="171450" imgH="171450" progId="Equation.3">
                  <p:embed/>
                </p:oleObj>
              </mc:Choice>
              <mc:Fallback>
                <p:oleObj name="Equation" r:id="rId14" imgW="171450" imgH="17145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23557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987800" y="1655763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/>
        </p:nvGraphicFramePr>
        <p:xfrm>
          <a:off x="4273550" y="1190625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29" name="Equation" r:id="rId16" imgW="76352" imgH="152196" progId="Equation.3">
                  <p:embed/>
                </p:oleObj>
              </mc:Choice>
              <mc:Fallback>
                <p:oleObj name="Equation" r:id="rId16" imgW="76352" imgH="152196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190625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5192713" y="1668463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/>
        </p:nvGraphicFramePr>
        <p:xfrm>
          <a:off x="5534025" y="1201738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0" name="Equation" r:id="rId18" imgW="76352" imgH="152196" progId="Equation.3">
                  <p:embed/>
                </p:oleObj>
              </mc:Choice>
              <mc:Fallback>
                <p:oleObj name="Equation" r:id="rId18" imgW="76352" imgH="152196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201738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2085975" y="1649413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/>
        </p:nvGraphicFramePr>
        <p:xfrm>
          <a:off x="3249613" y="1200150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1" name="Equation" r:id="rId20" imgW="143104" imgH="152196" progId="Equation.3">
                  <p:embed/>
                </p:oleObj>
              </mc:Choice>
              <mc:Fallback>
                <p:oleObj name="Equation" r:id="rId20" imgW="143104" imgH="152196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1200150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3102769" y="2536032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/>
        </p:nvGraphicFramePr>
        <p:xfrm>
          <a:off x="3567113" y="3048000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2" name="Equation" r:id="rId22" imgW="143104" imgH="152196" progId="Equation.3">
                  <p:embed/>
                </p:oleObj>
              </mc:Choice>
              <mc:Fallback>
                <p:oleObj name="Equation" r:id="rId22" imgW="143104" imgH="152196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048000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019800" y="3757613"/>
            <a:ext cx="2827338" cy="9239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</a:rPr>
              <a:t>e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019800" y="4876800"/>
            <a:ext cx="2503488" cy="9223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N</a:t>
            </a:r>
            <a:r>
              <a:rPr lang="de-DE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p</a:t>
            </a:r>
            <a:r>
              <a:rPr lang="de-DE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165056" name="Object 192"/>
          <p:cNvGraphicFramePr>
            <a:graphicFrameLocks noChangeAspect="1"/>
          </p:cNvGraphicFramePr>
          <p:nvPr/>
        </p:nvGraphicFramePr>
        <p:xfrm>
          <a:off x="6013450" y="1595438"/>
          <a:ext cx="2551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3" name="Equation" r:id="rId24" imgW="710891" imgH="203112" progId="Equation.3">
                  <p:embed/>
                </p:oleObj>
              </mc:Choice>
              <mc:Fallback>
                <p:oleObj name="Equation" r:id="rId24" imgW="710891" imgH="203112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595438"/>
                        <a:ext cx="2551113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5" name="Text Box 62"/>
          <p:cNvSpPr txBox="1">
            <a:spLocks noChangeArrowheads="1"/>
          </p:cNvSpPr>
          <p:nvPr/>
        </p:nvSpPr>
        <p:spPr bwMode="auto">
          <a:xfrm>
            <a:off x="812800" y="6003925"/>
            <a:ext cx="749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65057" name="Object 193"/>
          <p:cNvGraphicFramePr>
            <a:graphicFrameLocks noChangeAspect="1"/>
          </p:cNvGraphicFramePr>
          <p:nvPr/>
        </p:nvGraphicFramePr>
        <p:xfrm>
          <a:off x="6018213" y="2620963"/>
          <a:ext cx="281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534" name="Equation" r:id="rId26" imgW="863225" imgH="228501" progId="Equation.3">
                  <p:embed/>
                </p:oleObj>
              </mc:Choice>
              <mc:Fallback>
                <p:oleObj name="Equation" r:id="rId26" imgW="863225" imgH="228501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20963"/>
                        <a:ext cx="28162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9"/>
          <p:cNvSpPr>
            <a:spLocks noChangeArrowheads="1"/>
          </p:cNvSpPr>
          <p:nvPr/>
        </p:nvSpPr>
        <p:spPr bwMode="auto">
          <a:xfrm>
            <a:off x="635000" y="1476375"/>
            <a:ext cx="51736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one </a:t>
            </a:r>
            <a:r>
              <a:rPr lang="en-US" sz="2400" dirty="0" smtClean="0"/>
              <a:t>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two 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paired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Analysis of Variance (ANOVA</a:t>
            </a:r>
            <a:r>
              <a:rPr lang="en-US" sz="2400" dirty="0" smtClean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Analysis of Covariance (ANCoVA)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correlation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linear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multiple </a:t>
            </a:r>
            <a:r>
              <a:rPr lang="en-US" sz="2400" dirty="0" smtClean="0"/>
              <a:t>regression</a:t>
            </a:r>
            <a:endParaRPr lang="en-US" sz="2400" dirty="0"/>
          </a:p>
        </p:txBody>
      </p:sp>
      <p:sp>
        <p:nvSpPr>
          <p:cNvPr id="196610" name="Rectangle 12"/>
          <p:cNvSpPr>
            <a:spLocks noChangeArrowheads="1"/>
          </p:cNvSpPr>
          <p:nvPr/>
        </p:nvSpPr>
        <p:spPr bwMode="auto">
          <a:xfrm>
            <a:off x="168275" y="646113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flexible framework for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0" name="Rectangle 2"/>
          <p:cNvSpPr>
            <a:spLocks noChangeArrowheads="1"/>
          </p:cNvSpPr>
          <p:nvPr/>
        </p:nvSpPr>
        <p:spPr bwMode="auto">
          <a:xfrm>
            <a:off x="21590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144588" y="5259388"/>
            <a:ext cx="259238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 dirty="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65975" name="Object 87"/>
          <p:cNvGraphicFramePr>
            <a:graphicFrameLocks noChangeAspect="1"/>
          </p:cNvGraphicFramePr>
          <p:nvPr/>
        </p:nvGraphicFramePr>
        <p:xfrm>
          <a:off x="1303338" y="5432425"/>
          <a:ext cx="2263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45" name="Equation" r:id="rId4" imgW="705002" imgH="190704" progId="Equation.3">
                  <p:embed/>
                </p:oleObj>
              </mc:Choice>
              <mc:Fallback>
                <p:oleObj name="Equation" r:id="rId4" imgW="705002" imgH="190704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5432425"/>
                        <a:ext cx="226377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982" name="Picture 5" descr="data_img"/>
          <p:cNvPicPr>
            <a:picLocks noChangeAspect="1" noChangeArrowheads="1"/>
          </p:cNvPicPr>
          <p:nvPr/>
        </p:nvPicPr>
        <p:blipFill>
          <a:blip r:embed="rId6"/>
          <a:srcRect l="18875" t="7408" r="10548" b="11852"/>
          <a:stretch>
            <a:fillRect/>
          </a:stretch>
        </p:blipFill>
        <p:spPr bwMode="auto">
          <a:xfrm>
            <a:off x="781050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83" name="Picture 6" descr="res_img"/>
          <p:cNvPicPr>
            <a:picLocks noChangeAspect="1" noChangeArrowheads="1"/>
          </p:cNvPicPr>
          <p:nvPr/>
        </p:nvPicPr>
        <p:blipFill>
          <a:blip r:embed="rId7"/>
          <a:srcRect l="14990" t="7408" r="10548" b="11852"/>
          <a:stretch>
            <a:fillRect/>
          </a:stretch>
        </p:blipFill>
        <p:spPr bwMode="auto">
          <a:xfrm>
            <a:off x="4262438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84" name="Text Box 7"/>
          <p:cNvSpPr txBox="1">
            <a:spLocks noChangeArrowheads="1"/>
          </p:cNvSpPr>
          <p:nvPr/>
        </p:nvSpPr>
        <p:spPr bwMode="auto">
          <a:xfrm>
            <a:off x="1347788" y="2435225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 dirty="0">
              <a:latin typeface="Arial Unicode MS" pitchFamily="34" charset="-128"/>
            </a:endParaRPr>
          </a:p>
        </p:txBody>
      </p:sp>
      <p:sp>
        <p:nvSpPr>
          <p:cNvPr id="165985" name="Text Box 8"/>
          <p:cNvSpPr txBox="1">
            <a:spLocks noChangeArrowheads="1"/>
          </p:cNvSpPr>
          <p:nvPr/>
        </p:nvSpPr>
        <p:spPr bwMode="auto">
          <a:xfrm>
            <a:off x="3811588" y="2443163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 dirty="0">
              <a:latin typeface="Arial Unicode MS" pitchFamily="34" charset="-128"/>
            </a:endParaRPr>
          </a:p>
        </p:txBody>
      </p:sp>
      <p:graphicFrame>
        <p:nvGraphicFramePr>
          <p:cNvPr id="165976" name="Object 88"/>
          <p:cNvGraphicFramePr>
            <a:graphicFrameLocks noChangeAspect="1"/>
          </p:cNvGraphicFramePr>
          <p:nvPr/>
        </p:nvGraphicFramePr>
        <p:xfrm>
          <a:off x="4360863" y="4440238"/>
          <a:ext cx="3079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46" name="Equation" r:id="rId8" imgW="104699" imgH="133401" progId="Equation.3">
                  <p:embed/>
                </p:oleObj>
              </mc:Choice>
              <mc:Fallback>
                <p:oleObj name="Equation" r:id="rId8" imgW="104699" imgH="133401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440238"/>
                        <a:ext cx="3079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77" name="Object 89"/>
          <p:cNvGraphicFramePr>
            <a:graphicFrameLocks noChangeAspect="1"/>
          </p:cNvGraphicFramePr>
          <p:nvPr/>
        </p:nvGraphicFramePr>
        <p:xfrm>
          <a:off x="2952750" y="204787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47" name="Equation" r:id="rId10" imgW="323698" imgH="476301" progId="Equation.3">
                  <p:embed/>
                </p:oleObj>
              </mc:Choice>
              <mc:Fallback>
                <p:oleObj name="Equation" r:id="rId10" imgW="323698" imgH="476301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7875"/>
                        <a:ext cx="8890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5573713" y="1232756"/>
            <a:ext cx="3390900" cy="1408112"/>
            <a:chOff x="5573713" y="1232756"/>
            <a:chExt cx="3390900" cy="1408112"/>
          </a:xfrm>
        </p:grpSpPr>
        <p:sp>
          <p:nvSpPr>
            <p:cNvPr id="1994765" name="Rectangle 13"/>
            <p:cNvSpPr>
              <a:spLocks noChangeArrowheads="1"/>
            </p:cNvSpPr>
            <p:nvPr/>
          </p:nvSpPr>
          <p:spPr bwMode="auto">
            <a:xfrm>
              <a:off x="5573713" y="1232756"/>
              <a:ext cx="3390900" cy="1408112"/>
            </a:xfrm>
            <a:prstGeom prst="rect">
              <a:avLst/>
            </a:prstGeom>
            <a:solidFill>
              <a:srgbClr val="B2B2B2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endParaRPr lang="en-GB" dirty="0">
                <a:latin typeface="Arial" pitchFamily="34" charset="0"/>
              </a:endParaRPr>
            </a:p>
          </p:txBody>
        </p:sp>
        <p:sp>
          <p:nvSpPr>
            <p:cNvPr id="165988" name="Rectangle 14"/>
            <p:cNvSpPr>
              <a:spLocks noChangeArrowheads="1"/>
            </p:cNvSpPr>
            <p:nvPr/>
          </p:nvSpPr>
          <p:spPr bwMode="auto">
            <a:xfrm>
              <a:off x="5699125" y="1277206"/>
              <a:ext cx="2130425" cy="1201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r>
                <a:rPr lang="de-DE" dirty="0">
                  <a:latin typeface="Arial Unicode MS" pitchFamily="34" charset="-128"/>
                </a:rPr>
                <a:t>Objective:</a:t>
              </a:r>
            </a:p>
            <a:p>
              <a:pPr eaLnBrk="0" hangingPunct="0"/>
              <a:r>
                <a:rPr lang="de-DE" dirty="0">
                  <a:latin typeface="Arial Unicode MS" pitchFamily="34" charset="-128"/>
                </a:rPr>
                <a:t>estimate parameters to minimize</a:t>
              </a:r>
              <a:endParaRPr lang="en-GB" dirty="0">
                <a:latin typeface="Arial Unicode MS" pitchFamily="34" charset="-128"/>
              </a:endParaRPr>
            </a:p>
          </p:txBody>
        </p:sp>
        <p:graphicFrame>
          <p:nvGraphicFramePr>
            <p:cNvPr id="165979" name="Object 9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0634534"/>
                </p:ext>
              </p:extLst>
            </p:nvPr>
          </p:nvGraphicFramePr>
          <p:xfrm>
            <a:off x="7856538" y="1245456"/>
            <a:ext cx="995362" cy="1309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348" name="Equation" r:id="rId12" imgW="368280" imgH="431640" progId="Equation.3">
                    <p:embed/>
                  </p:oleObj>
                </mc:Choice>
                <mc:Fallback>
                  <p:oleObj name="Equation" r:id="rId12" imgW="368280" imgH="431640" progId="Equation.3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56538" y="1245456"/>
                          <a:ext cx="995362" cy="1309687"/>
                        </a:xfrm>
                        <a:prstGeom prst="rect">
                          <a:avLst/>
                        </a:prstGeom>
                        <a:solidFill>
                          <a:srgbClr val="B2B2B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5335588" y="2727210"/>
            <a:ext cx="3629025" cy="4076556"/>
            <a:chOff x="5335588" y="2727210"/>
            <a:chExt cx="3629025" cy="40765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4763" name="Rectangle 11"/>
                <p:cNvSpPr>
                  <a:spLocks noChangeArrowheads="1"/>
                </p:cNvSpPr>
                <p:nvPr/>
              </p:nvSpPr>
              <p:spPr bwMode="auto">
                <a:xfrm>
                  <a:off x="5335588" y="4136817"/>
                  <a:ext cx="3629025" cy="2666949"/>
                </a:xfrm>
                <a:prstGeom prst="rect">
                  <a:avLst/>
                </a:prstGeom>
                <a:solidFill>
                  <a:srgbClr val="DDDDDD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 wrap="square" anchor="ctr">
                  <a:spAutoFit/>
                </a:bodyPr>
                <a:lstStyle/>
                <a:p>
                  <a:pPr algn="ctr" eaLnBrk="0" hangingPunct="0">
                    <a:defRPr/>
                  </a:pPr>
                  <a:r>
                    <a:rPr lang="de-DE" sz="2000" dirty="0" smtClean="0">
                      <a:latin typeface="Arial Unicode MS" pitchFamily="34" charset="-128"/>
                    </a:rPr>
                    <a:t>Ordinary least squares estimation (OLS) (assuming i.i.d. error):</a:t>
                  </a:r>
                  <a:endParaRPr lang="de-DE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de-DE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en-GB" sz="2000" dirty="0">
                    <a:latin typeface="Arial Unicode MS" pitchFamily="34" charset="-128"/>
                  </a:endParaRPr>
                </a:p>
                <a:p>
                  <a:pPr algn="ctr" eaLnBrk="0" hangingPunct="0">
                    <a:defRPr/>
                  </a:pPr>
                  <a:endParaRPr lang="en-GB" sz="2000" i="1" dirty="0" smtClean="0">
                    <a:latin typeface="Cambria Math" panose="02040503050406030204" pitchFamily="18" charset="0"/>
                  </a:endParaRPr>
                </a:p>
                <a:p>
                  <a:pPr algn="ctr" eaLnBrk="0" hangingPunct="0">
                    <a:defRPr/>
                  </a:pPr>
                  <a:endParaRPr lang="en-GB" sz="2000" i="1" dirty="0" smtClean="0">
                    <a:latin typeface="Cambria Math" panose="02040503050406030204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GB" sz="2400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   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~</m:t>
                      </m:r>
                      <m:r>
                        <a:rPr lang="en-GB" sz="2400" i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fr-FR" sz="2400" b="0" i="1" smtClean="0">
                                      <a:solidFill>
                                        <a:schemeClr val="tx1">
                                          <a:lumMod val="65000"/>
                                          <a:lumOff val="3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fr-FR" sz="2400" b="0" i="1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a14:m>
                  <a:endParaRPr lang="en-GB" sz="2000" dirty="0">
                    <a:latin typeface="Arial Unicode MS" pitchFamily="34" charset="-128"/>
                  </a:endParaRPr>
                </a:p>
              </p:txBody>
            </p:sp>
          </mc:Choice>
          <mc:Fallback xmlns="">
            <p:sp>
              <p:nvSpPr>
                <p:cNvPr id="1994763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335588" y="4136817"/>
                  <a:ext cx="3629025" cy="2666949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5978" name="Object 9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8859655"/>
                    </p:ext>
                  </p:extLst>
                </p:nvPr>
              </p:nvGraphicFramePr>
              <p:xfrm>
                <a:off x="5939631" y="5315875"/>
                <a:ext cx="2535238" cy="603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6349" name="Equation" r:id="rId15" imgW="1133399" imgH="228753" progId="Equation.3">
                        <p:embed/>
                      </p:oleObj>
                    </mc:Choice>
                    <mc:Fallback>
                      <p:oleObj name="Equation" r:id="rId15" imgW="1133399" imgH="228753" progId="Equation.3">
                        <p:embed/>
                        <p:pic>
                          <p:nvPicPr>
                            <p:cNvPr id="0" name="Picture 9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39631" y="5315875"/>
                              <a:ext cx="2535238" cy="603250"/>
                            </a:xfrm>
                            <a:prstGeom prst="rect">
                              <a:avLst/>
                            </a:prstGeom>
                            <a:solidFill>
                              <a:srgbClr val="DDDDDD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w="1905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107763" dir="2700000" algn="ctr" rotWithShape="0">
                                      <a:srgbClr val="5F5F5F">
                                        <a:alpha val="50000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5978" name="Object 90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068859655"/>
                    </p:ext>
                  </p:extLst>
                </p:nvPr>
              </p:nvGraphicFramePr>
              <p:xfrm>
                <a:off x="5939631" y="5315875"/>
                <a:ext cx="2535238" cy="60325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66304" name="Equation" r:id="rId17" imgW="1133399" imgH="228753" progId="Equation.3">
                        <p:embed/>
                      </p:oleObj>
                    </mc:Choice>
                    <mc:Fallback>
                      <p:oleObj name="Equation" r:id="rId17" imgW="1133399" imgH="228753" progId="Equation.3">
                        <p:embed/>
                        <p:pic>
                          <p:nvPicPr>
                            <p:cNvPr id="0" name="Picture 90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939631" y="5315875"/>
                              <a:ext cx="2535238" cy="603250"/>
                            </a:xfrm>
                            <a:prstGeom prst="rect">
                              <a:avLst/>
                            </a:prstGeom>
                            <a:solidFill>
                              <a:srgbClr val="DDDDDD"/>
                            </a:solidFill>
                            <a:ln>
                              <a:noFill/>
                            </a:ln>
                            <a:effectLst/>
                            <a:extLst>
                              <a:ext uri="{91240B29-F687-4F45-9708-019B960494DF}">
                                <a14:hiddenLine xmlns:a14="http://schemas.microsoft.com/office/drawing/2010/main" w="19050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107763" dir="2700000" algn="ctr" rotWithShape="0">
                                      <a:srgbClr val="5F5F5F">
                                        <a:alpha val="50000"/>
                                      </a:srgbClr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sp>
          <p:nvSpPr>
            <p:cNvPr id="1994769" name="Line 17"/>
            <p:cNvSpPr>
              <a:spLocks noChangeShapeType="1"/>
            </p:cNvSpPr>
            <p:nvPr/>
          </p:nvSpPr>
          <p:spPr bwMode="auto">
            <a:xfrm flipH="1">
              <a:off x="7207250" y="2727210"/>
              <a:ext cx="0" cy="129222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>
              <a:outerShdw dist="107763" dir="2700000" algn="ctr" rotWithShape="0">
                <a:schemeClr val="bg2"/>
              </a:outerShdw>
            </a:effectLst>
            <a:ex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GB" dirty="0">
                <a:latin typeface="Arial" pitchFamily="34" charset="0"/>
              </a:endParaRPr>
            </a:p>
          </p:txBody>
        </p:sp>
      </p:grpSp>
      <p:sp>
        <p:nvSpPr>
          <p:cNvPr id="165990" name="Rectangle 18"/>
          <p:cNvSpPr>
            <a:spLocks noChangeAspect="1" noChangeArrowheads="1"/>
          </p:cNvSpPr>
          <p:nvPr/>
        </p:nvSpPr>
        <p:spPr bwMode="auto">
          <a:xfrm>
            <a:off x="2438400" y="1319213"/>
            <a:ext cx="388938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 dirty="0">
              <a:latin typeface="Arial Unicode MS" pitchFamily="34" charset="-128"/>
            </a:endParaRPr>
          </a:p>
        </p:txBody>
      </p:sp>
      <p:pic>
        <p:nvPicPr>
          <p:cNvPr id="165991" name="Picture 19" descr="x1_img"/>
          <p:cNvPicPr>
            <a:picLocks noChangeAspect="1" noChangeArrowheads="1"/>
          </p:cNvPicPr>
          <p:nvPr/>
        </p:nvPicPr>
        <p:blipFill>
          <a:blip r:embed="rId19"/>
          <a:srcRect l="20819" t="7639" r="21652" b="11111"/>
          <a:stretch>
            <a:fillRect/>
          </a:stretch>
        </p:blipFill>
        <p:spPr bwMode="auto">
          <a:xfrm>
            <a:off x="1949450" y="132080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992" name="Text Box 20"/>
          <p:cNvSpPr txBox="1">
            <a:spLocks noChangeArrowheads="1"/>
          </p:cNvSpPr>
          <p:nvPr/>
        </p:nvSpPr>
        <p:spPr bwMode="auto">
          <a:xfrm>
            <a:off x="790575" y="4416425"/>
            <a:ext cx="36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 dirty="0">
                <a:latin typeface="Times New Roman" pitchFamily="18" charset="0"/>
              </a:rPr>
              <a:t>y</a:t>
            </a:r>
            <a:endParaRPr lang="en-US" sz="3200" i="1" dirty="0">
              <a:latin typeface="Times New Roman" pitchFamily="18" charset="0"/>
            </a:endParaRPr>
          </a:p>
        </p:txBody>
      </p:sp>
      <p:sp>
        <p:nvSpPr>
          <p:cNvPr id="165993" name="Text Box 21"/>
          <p:cNvSpPr txBox="1">
            <a:spLocks noChangeArrowheads="1"/>
          </p:cNvSpPr>
          <p:nvPr/>
        </p:nvSpPr>
        <p:spPr bwMode="auto">
          <a:xfrm>
            <a:off x="2157413" y="4410075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 dirty="0">
                <a:latin typeface="Times New Roman" pitchFamily="18" charset="0"/>
              </a:rPr>
              <a:t>X</a:t>
            </a:r>
            <a:endParaRPr lang="en-US" sz="3200" i="1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04" name="Rectangle 34"/>
          <p:cNvSpPr>
            <a:spLocks noChangeArrowheads="1"/>
          </p:cNvSpPr>
          <p:nvPr/>
        </p:nvSpPr>
        <p:spPr bwMode="auto">
          <a:xfrm>
            <a:off x="250825" y="454025"/>
            <a:ext cx="84597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91703" name="AutoShape 23"/>
          <p:cNvSpPr>
            <a:spLocks noChangeArrowheads="1"/>
          </p:cNvSpPr>
          <p:nvPr/>
        </p:nvSpPr>
        <p:spPr bwMode="auto">
          <a:xfrm>
            <a:off x="401638" y="3320988"/>
            <a:ext cx="4473891" cy="1324037"/>
          </a:xfrm>
          <a:prstGeom prst="parallelogram">
            <a:avLst>
              <a:gd name="adj" fmla="val 123910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 dirty="0">
              <a:latin typeface="Arial" pitchFamily="34" charset="0"/>
            </a:endParaRPr>
          </a:p>
        </p:txBody>
      </p:sp>
      <p:sp>
        <p:nvSpPr>
          <p:cNvPr id="167009" name="Line 24"/>
          <p:cNvSpPr>
            <a:spLocks noChangeShapeType="1"/>
          </p:cNvSpPr>
          <p:nvPr/>
        </p:nvSpPr>
        <p:spPr bwMode="auto">
          <a:xfrm flipV="1">
            <a:off x="1615375" y="1752599"/>
            <a:ext cx="1898228" cy="2359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0" name="Line 25"/>
          <p:cNvSpPr>
            <a:spLocks noChangeShapeType="1"/>
          </p:cNvSpPr>
          <p:nvPr/>
        </p:nvSpPr>
        <p:spPr bwMode="auto">
          <a:xfrm>
            <a:off x="3513603" y="1749425"/>
            <a:ext cx="0" cy="19748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1" name="Line 26"/>
          <p:cNvSpPr>
            <a:spLocks noChangeShapeType="1"/>
          </p:cNvSpPr>
          <p:nvPr/>
        </p:nvSpPr>
        <p:spPr bwMode="auto">
          <a:xfrm flipV="1">
            <a:off x="1615375" y="3724274"/>
            <a:ext cx="1898228" cy="387349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2" name="Rectangle 27"/>
          <p:cNvSpPr>
            <a:spLocks noChangeArrowheads="1"/>
          </p:cNvSpPr>
          <p:nvPr/>
        </p:nvSpPr>
        <p:spPr bwMode="auto">
          <a:xfrm>
            <a:off x="2834757" y="1825625"/>
            <a:ext cx="403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y</a:t>
            </a:r>
          </a:p>
        </p:txBody>
      </p:sp>
      <p:sp>
        <p:nvSpPr>
          <p:cNvPr id="167013" name="Rectangle 28"/>
          <p:cNvSpPr>
            <a:spLocks noChangeArrowheads="1"/>
          </p:cNvSpPr>
          <p:nvPr/>
        </p:nvSpPr>
        <p:spPr bwMode="auto">
          <a:xfrm>
            <a:off x="3472675" y="2368550"/>
            <a:ext cx="35283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e</a:t>
            </a:r>
          </a:p>
        </p:txBody>
      </p:sp>
      <p:sp>
        <p:nvSpPr>
          <p:cNvPr id="167014" name="Rectangle 29"/>
          <p:cNvSpPr>
            <a:spLocks noChangeArrowheads="1"/>
          </p:cNvSpPr>
          <p:nvPr/>
        </p:nvSpPr>
        <p:spPr bwMode="auto">
          <a:xfrm>
            <a:off x="483495" y="4800600"/>
            <a:ext cx="2203074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400" dirty="0">
                <a:latin typeface="Arial Unicode MS" pitchFamily="34" charset="-128"/>
              </a:rPr>
              <a:t>Design space defined by </a:t>
            </a:r>
            <a:r>
              <a:rPr lang="en-GB" sz="2400" i="1" dirty="0">
                <a:latin typeface="Times New Roman" pitchFamily="18" charset="0"/>
              </a:rPr>
              <a:t>X</a:t>
            </a:r>
          </a:p>
        </p:txBody>
      </p:sp>
      <p:sp>
        <p:nvSpPr>
          <p:cNvPr id="167015" name="Line 30"/>
          <p:cNvSpPr>
            <a:spLocks noChangeShapeType="1"/>
          </p:cNvSpPr>
          <p:nvPr/>
        </p:nvSpPr>
        <p:spPr bwMode="auto">
          <a:xfrm>
            <a:off x="1615375" y="4111625"/>
            <a:ext cx="1720402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6" name="Line 31"/>
          <p:cNvSpPr>
            <a:spLocks noChangeShapeType="1"/>
          </p:cNvSpPr>
          <p:nvPr/>
        </p:nvSpPr>
        <p:spPr bwMode="auto">
          <a:xfrm flipV="1">
            <a:off x="1615375" y="3473450"/>
            <a:ext cx="1448017" cy="638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017" name="Rectangle 32"/>
          <p:cNvSpPr>
            <a:spLocks noChangeArrowheads="1"/>
          </p:cNvSpPr>
          <p:nvPr/>
        </p:nvSpPr>
        <p:spPr bwMode="auto">
          <a:xfrm>
            <a:off x="2546848" y="4148138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x</a:t>
            </a:r>
            <a:r>
              <a:rPr lang="en-GB" sz="2800" i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167018" name="Rectangle 33"/>
          <p:cNvSpPr>
            <a:spLocks noChangeArrowheads="1"/>
          </p:cNvSpPr>
          <p:nvPr/>
        </p:nvSpPr>
        <p:spPr bwMode="auto">
          <a:xfrm>
            <a:off x="2136153" y="3198813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 dirty="0">
                <a:latin typeface="Times New Roman" pitchFamily="18" charset="0"/>
              </a:rPr>
              <a:t>x</a:t>
            </a:r>
            <a:r>
              <a:rPr lang="en-GB" sz="2800" i="1" baseline="-25000" dirty="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166999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59546"/>
              </p:ext>
            </p:extLst>
          </p:nvPr>
        </p:nvGraphicFramePr>
        <p:xfrm>
          <a:off x="3472676" y="3305091"/>
          <a:ext cx="972400" cy="51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22" name="Equation" r:id="rId5" imgW="495148" imgH="228753" progId="Equation.3">
                  <p:embed/>
                </p:oleObj>
              </mc:Choice>
              <mc:Fallback>
                <p:oleObj name="Equation" r:id="rId5" imgW="495148" imgH="2287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676" y="3305091"/>
                        <a:ext cx="972400" cy="519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019" name="Line 39"/>
          <p:cNvSpPr>
            <a:spLocks noChangeShapeType="1"/>
          </p:cNvSpPr>
          <p:nvPr/>
        </p:nvSpPr>
        <p:spPr bwMode="auto">
          <a:xfrm flipH="1">
            <a:off x="3770464" y="1350963"/>
            <a:ext cx="1349224" cy="12160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991729" name="Text Box 49"/>
          <p:cNvSpPr txBox="1">
            <a:spLocks noChangeArrowheads="1"/>
          </p:cNvSpPr>
          <p:nvPr/>
        </p:nvSpPr>
        <p:spPr bwMode="auto">
          <a:xfrm>
            <a:off x="5040313" y="1644650"/>
            <a:ext cx="401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/>
              <a:t>Smallest errors (shortest error vector)</a:t>
            </a:r>
          </a:p>
          <a:p>
            <a:pPr eaLnBrk="0" hangingPunct="0"/>
            <a:r>
              <a:rPr lang="en-GB" dirty="0"/>
              <a:t>when e is orthogonal to X</a:t>
            </a:r>
          </a:p>
        </p:txBody>
      </p:sp>
      <p:sp>
        <p:nvSpPr>
          <p:cNvPr id="1991730" name="Text Box 50"/>
          <p:cNvSpPr txBox="1">
            <a:spLocks noChangeArrowheads="1"/>
          </p:cNvSpPr>
          <p:nvPr/>
        </p:nvSpPr>
        <p:spPr bwMode="auto">
          <a:xfrm>
            <a:off x="1650225" y="6091174"/>
            <a:ext cx="364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/>
              <a:t>Ordinary Least Squares (OLS)</a:t>
            </a:r>
          </a:p>
        </p:txBody>
      </p:sp>
      <p:graphicFrame>
        <p:nvGraphicFramePr>
          <p:cNvPr id="1991731" name="Object 88"/>
          <p:cNvGraphicFramePr>
            <a:graphicFrameLocks noChangeAspect="1"/>
          </p:cNvGraphicFramePr>
          <p:nvPr/>
        </p:nvGraphicFramePr>
        <p:xfrm>
          <a:off x="5673725" y="2889250"/>
          <a:ext cx="1238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23" name="Equation" r:id="rId7" imgW="545626" imgH="203024" progId="Equation.3">
                  <p:embed/>
                </p:oleObj>
              </mc:Choice>
              <mc:Fallback>
                <p:oleObj name="Equation" r:id="rId7" imgW="54562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2889250"/>
                        <a:ext cx="12382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2" name="Object 89"/>
          <p:cNvGraphicFramePr>
            <a:graphicFrameLocks noChangeAspect="1"/>
          </p:cNvGraphicFramePr>
          <p:nvPr/>
        </p:nvGraphicFramePr>
        <p:xfrm>
          <a:off x="5607050" y="4127500"/>
          <a:ext cx="20462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24" name="Equation" r:id="rId9" imgW="901309" imgH="241195" progId="Equation.3">
                  <p:embed/>
                </p:oleObj>
              </mc:Choice>
              <mc:Fallback>
                <p:oleObj name="Equation" r:id="rId9" imgW="90130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127500"/>
                        <a:ext cx="204628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3" name="Object 90"/>
          <p:cNvGraphicFramePr>
            <a:graphicFrameLocks noChangeAspect="1"/>
          </p:cNvGraphicFramePr>
          <p:nvPr/>
        </p:nvGraphicFramePr>
        <p:xfrm>
          <a:off x="5676900" y="3463925"/>
          <a:ext cx="2306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25" name="Equation" r:id="rId11" imgW="1016000" imgH="241300" progId="Equation.3">
                  <p:embed/>
                </p:oleObj>
              </mc:Choice>
              <mc:Fallback>
                <p:oleObj name="Equation" r:id="rId11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463925"/>
                        <a:ext cx="230663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4" name="Object 91"/>
          <p:cNvGraphicFramePr>
            <a:graphicFrameLocks noChangeAspect="1"/>
          </p:cNvGraphicFramePr>
          <p:nvPr/>
        </p:nvGraphicFramePr>
        <p:xfrm>
          <a:off x="5605463" y="4778375"/>
          <a:ext cx="259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626" name="Equation" r:id="rId13" imgW="1143000" imgH="241300" progId="Equation.3">
                  <p:embed/>
                </p:oleObj>
              </mc:Choice>
              <mc:Fallback>
                <p:oleObj name="Equation" r:id="rId13" imgW="1143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4778375"/>
                        <a:ext cx="25939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3648" y="4067490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O</a:t>
            </a:r>
            <a:endParaRPr lang="en-GB" sz="11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902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703" grpId="0" animBg="1"/>
      <p:bldP spid="167009" grpId="0" animBg="1"/>
      <p:bldP spid="167010" grpId="0" animBg="1"/>
      <p:bldP spid="167011" grpId="0" animBg="1"/>
      <p:bldP spid="167012" grpId="0"/>
      <p:bldP spid="167013" grpId="0"/>
      <p:bldP spid="167014" grpId="0"/>
      <p:bldP spid="167015" grpId="0" animBg="1"/>
      <p:bldP spid="167016" grpId="0" animBg="1"/>
      <p:bldP spid="167017" grpId="0"/>
      <p:bldP spid="167018" grpId="0"/>
      <p:bldP spid="1991729" grpId="0"/>
      <p:bldP spid="1991730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2|32.3|22.1|10.5|24.5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33750</TotalTime>
  <Words>761</Words>
  <Application>Microsoft Office PowerPoint</Application>
  <PresentationFormat>On-screen Show (4:3)</PresentationFormat>
  <Paragraphs>229</Paragraphs>
  <Slides>22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 Unicode MS</vt:lpstr>
      <vt:lpstr>Arial</vt:lpstr>
      <vt:lpstr>Cambria Math</vt:lpstr>
      <vt:lpstr>Symbol</vt:lpstr>
      <vt:lpstr>Times New Roman</vt:lpstr>
      <vt:lpstr>Wingdings</vt:lpstr>
      <vt:lpstr>Default Design</vt:lpstr>
      <vt:lpstr>Equation</vt:lpstr>
      <vt:lpstr>The General Linear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 mass-univariate approach</vt:lpstr>
      <vt:lpstr>Estimation of the parameters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Flandin</dc:creator>
  <cp:lastModifiedBy>Nadège Corbin</cp:lastModifiedBy>
  <cp:revision>204</cp:revision>
  <cp:lastPrinted>1601-01-01T00:00:00Z</cp:lastPrinted>
  <dcterms:created xsi:type="dcterms:W3CDTF">1601-01-01T00:00:00Z</dcterms:created>
  <dcterms:modified xsi:type="dcterms:W3CDTF">2018-10-23T09:08:43Z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