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9"/>
  </p:notesMasterIdLst>
  <p:sldIdLst>
    <p:sldId id="256" r:id="rId2"/>
    <p:sldId id="296" r:id="rId3"/>
    <p:sldId id="257" r:id="rId4"/>
    <p:sldId id="337" r:id="rId5"/>
    <p:sldId id="370" r:id="rId6"/>
    <p:sldId id="368" r:id="rId7"/>
    <p:sldId id="259" r:id="rId8"/>
    <p:sldId id="338" r:id="rId9"/>
    <p:sldId id="261" r:id="rId10"/>
    <p:sldId id="263" r:id="rId11"/>
    <p:sldId id="311" r:id="rId12"/>
    <p:sldId id="349" r:id="rId13"/>
    <p:sldId id="310" r:id="rId14"/>
    <p:sldId id="298" r:id="rId15"/>
    <p:sldId id="312" r:id="rId16"/>
    <p:sldId id="276" r:id="rId17"/>
    <p:sldId id="313" r:id="rId18"/>
    <p:sldId id="314" r:id="rId19"/>
    <p:sldId id="350" r:id="rId20"/>
    <p:sldId id="339" r:id="rId21"/>
    <p:sldId id="300" r:id="rId22"/>
    <p:sldId id="301" r:id="rId23"/>
    <p:sldId id="302" r:id="rId24"/>
    <p:sldId id="317" r:id="rId25"/>
    <p:sldId id="303" r:id="rId26"/>
    <p:sldId id="316" r:id="rId27"/>
    <p:sldId id="351" r:id="rId28"/>
    <p:sldId id="278" r:id="rId29"/>
    <p:sldId id="305" r:id="rId30"/>
    <p:sldId id="280" r:id="rId31"/>
    <p:sldId id="281" r:id="rId32"/>
    <p:sldId id="283" r:id="rId33"/>
    <p:sldId id="284" r:id="rId34"/>
    <p:sldId id="352" r:id="rId35"/>
    <p:sldId id="319" r:id="rId36"/>
    <p:sldId id="322" r:id="rId37"/>
    <p:sldId id="325" r:id="rId38"/>
    <p:sldId id="326" r:id="rId39"/>
    <p:sldId id="328" r:id="rId40"/>
    <p:sldId id="331" r:id="rId41"/>
    <p:sldId id="332" r:id="rId42"/>
    <p:sldId id="329" r:id="rId43"/>
    <p:sldId id="323" r:id="rId44"/>
    <p:sldId id="353" r:id="rId45"/>
    <p:sldId id="361" r:id="rId46"/>
    <p:sldId id="341" r:id="rId47"/>
    <p:sldId id="346" r:id="rId48"/>
    <p:sldId id="342" r:id="rId49"/>
    <p:sldId id="354" r:id="rId50"/>
    <p:sldId id="344" r:id="rId51"/>
    <p:sldId id="347" r:id="rId52"/>
    <p:sldId id="366" r:id="rId53"/>
    <p:sldId id="362" r:id="rId54"/>
    <p:sldId id="363" r:id="rId55"/>
    <p:sldId id="364" r:id="rId56"/>
    <p:sldId id="365" r:id="rId57"/>
    <p:sldId id="348" r:id="rId58"/>
  </p:sldIdLst>
  <p:sldSz cx="9144000" cy="6858000" type="screen4x3"/>
  <p:notesSz cx="6794500" cy="9931400"/>
  <p:embeddedFontLst>
    <p:embeddedFont>
      <p:font typeface="Source Sans Pro" panose="020B0604020202020204" charset="0"/>
      <p:regular r:id="rId60"/>
      <p:bold r:id="rId61"/>
      <p:italic r:id="rId62"/>
      <p:boldItalic r:id="rId63"/>
    </p:embeddedFont>
    <p:embeddedFont>
      <p:font typeface="MS PGothic" panose="020B0600070205080204" pitchFamily="34" charset="-128"/>
      <p:regular r:id="rId64"/>
    </p:embeddedFont>
    <p:embeddedFont>
      <p:font typeface="Calibri" panose="020F0502020204030204" pitchFamily="34"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
      <p:font typeface="PMingLiU" panose="02020500000000000000" pitchFamily="18" charset="-120"/>
      <p:regular r:id="rId73"/>
    </p:embeddedFont>
    <p:embeddedFont>
      <p:font typeface="Sakkal Majalla" panose="02000000000000000000" pitchFamily="2" charset="-78"/>
      <p:regular r:id="rId74"/>
      <p:bold r:id="rId75"/>
    </p:embeddedFont>
    <p:embeddedFont>
      <p:font typeface="Tahoma" panose="020B0604030504040204" pitchFamily="34" charset="0"/>
      <p:regular r:id="rId76"/>
      <p:bold r:id="rId77"/>
    </p:embeddedFont>
    <p:embeddedFont>
      <p:font typeface="MS PGothic" panose="020B0600070205080204" pitchFamily="34" charset="-128"/>
      <p:regular r:id="rId64"/>
    </p:embeddedFont>
    <p:embeddedFont>
      <p:font typeface="Segoe UI" panose="020B0502040204020203" pitchFamily="34" charset="0"/>
      <p:regular r:id="rId78"/>
      <p:bold r:id="rId79"/>
      <p:italic r:id="rId80"/>
      <p:boldItalic r:id="rId81"/>
    </p:embeddedFont>
  </p:embeddedFontLst>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p15:clr>
            <a:srgbClr val="A4A3A4"/>
          </p15:clr>
        </p15:guide>
        <p15:guide id="2" orient="horz" pos="3884">
          <p15:clr>
            <a:srgbClr val="A4A3A4"/>
          </p15:clr>
        </p15:guide>
        <p15:guide id="3" orient="horz" pos="663">
          <p15:clr>
            <a:srgbClr val="A4A3A4"/>
          </p15:clr>
        </p15:guide>
        <p15:guide id="4" orient="horz" pos="572">
          <p15:clr>
            <a:srgbClr val="A4A3A4"/>
          </p15:clr>
        </p15:guide>
        <p15:guide id="5" orient="horz" pos="890">
          <p15:clr>
            <a:srgbClr val="A4A3A4"/>
          </p15:clr>
        </p15:guide>
        <p15:guide id="6" orient="horz" pos="1071">
          <p15:clr>
            <a:srgbClr val="A4A3A4"/>
          </p15:clr>
        </p15:guide>
        <p15:guide id="7" orient="horz" pos="2488">
          <p15:clr>
            <a:srgbClr val="A4A3A4"/>
          </p15:clr>
        </p15:guide>
        <p15:guide id="8" orient="horz" pos="2568">
          <p15:clr>
            <a:srgbClr val="A4A3A4"/>
          </p15:clr>
        </p15:guide>
        <p15:guide id="9" orient="horz" pos="2387">
          <p15:clr>
            <a:srgbClr val="A4A3A4"/>
          </p15:clr>
        </p15:guide>
        <p15:guide id="10" pos="249">
          <p15:clr>
            <a:srgbClr val="A4A3A4"/>
          </p15:clr>
        </p15:guide>
        <p15:guide id="11" pos="5511">
          <p15:clr>
            <a:srgbClr val="A4A3A4"/>
          </p15:clr>
        </p15:guide>
        <p15:guide id="12" pos="2880">
          <p15:clr>
            <a:srgbClr val="A4A3A4"/>
          </p15:clr>
        </p15:guide>
        <p15:guide id="13" pos="2971">
          <p15:clr>
            <a:srgbClr val="A4A3A4"/>
          </p15:clr>
        </p15:guide>
        <p15:guide id="14" pos="1565">
          <p15:clr>
            <a:srgbClr val="A4A3A4"/>
          </p15:clr>
        </p15:guide>
        <p15:guide id="15" pos="41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FF2"/>
    <a:srgbClr val="C02A26"/>
    <a:srgbClr val="92E0BD"/>
    <a:srgbClr val="A9C4C9"/>
    <a:srgbClr val="DAC3D3"/>
    <a:srgbClr val="EAB9B8"/>
    <a:srgbClr val="D5706D"/>
    <a:srgbClr val="4D7399"/>
    <a:srgbClr val="92D05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329" autoAdjust="0"/>
  </p:normalViewPr>
  <p:slideViewPr>
    <p:cSldViewPr snapToObjects="1">
      <p:cViewPr varScale="1">
        <p:scale>
          <a:sx n="60" d="100"/>
          <a:sy n="60" d="100"/>
        </p:scale>
        <p:origin x="1584" y="78"/>
      </p:cViewPr>
      <p:guideLst>
        <p:guide orient="horz" pos="4065"/>
        <p:guide orient="horz" pos="3884"/>
        <p:guide orient="horz" pos="663"/>
        <p:guide orient="horz" pos="572"/>
        <p:guide orient="horz" pos="890"/>
        <p:guide orient="horz" pos="1071"/>
        <p:guide orient="horz" pos="2488"/>
        <p:guide orient="horz" pos="2568"/>
        <p:guide orient="horz" pos="2387"/>
        <p:guide pos="249"/>
        <p:guide pos="5511"/>
        <p:guide pos="2880"/>
        <p:guide pos="2971"/>
        <p:guide pos="1565"/>
        <p:guide pos="4189"/>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46400-71A9-42AF-848A-00072035728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1889FB7B-5E8C-4777-8114-4A56E11340D1}">
      <dgm:prSet phldrT="[Text]"/>
      <dgm:spPr/>
      <dgm:t>
        <a:bodyPr/>
        <a:lstStyle/>
        <a:p>
          <a:r>
            <a:rPr lang="en-GB" dirty="0" smtClean="0"/>
            <a:t>What?</a:t>
          </a:r>
        </a:p>
        <a:p>
          <a:r>
            <a:rPr lang="en-GB" dirty="0" smtClean="0">
              <a:solidFill>
                <a:schemeClr val="bg1">
                  <a:lumMod val="50000"/>
                </a:schemeClr>
              </a:solidFill>
            </a:rPr>
            <a:t>Your question</a:t>
          </a:r>
        </a:p>
      </dgm:t>
    </dgm:pt>
    <dgm:pt modelId="{8ADAD977-3EBC-4986-ADA6-7518A98D5C6E}" type="parTrans" cxnId="{D627B866-2E83-484B-B8DD-F2A0237791C7}">
      <dgm:prSet/>
      <dgm:spPr/>
      <dgm:t>
        <a:bodyPr/>
        <a:lstStyle/>
        <a:p>
          <a:endParaRPr lang="en-GB"/>
        </a:p>
      </dgm:t>
    </dgm:pt>
    <dgm:pt modelId="{615619C1-DB4D-4CB4-9360-7312A9D9342A}" type="sibTrans" cxnId="{D627B866-2E83-484B-B8DD-F2A0237791C7}">
      <dgm:prSet/>
      <dgm:spPr/>
      <dgm:t>
        <a:bodyPr/>
        <a:lstStyle/>
        <a:p>
          <a:endParaRPr lang="en-GB"/>
        </a:p>
      </dgm:t>
    </dgm:pt>
    <dgm:pt modelId="{3A0857C3-133E-47A7-9D03-78D2BB76F4E5}">
      <dgm:prSet phldrT="[Text]" custT="1"/>
      <dgm:spPr/>
      <dgm:t>
        <a:bodyPr/>
        <a:lstStyle/>
        <a:p>
          <a:r>
            <a:rPr lang="en-GB" sz="1200" dirty="0" smtClean="0"/>
            <a:t>How?</a:t>
          </a:r>
          <a:endParaRPr lang="en-GB" sz="1200" dirty="0" smtClean="0">
            <a:solidFill>
              <a:schemeClr val="bg1">
                <a:lumMod val="50000"/>
              </a:schemeClr>
            </a:solidFill>
          </a:endParaRPr>
        </a:p>
        <a:p>
          <a:r>
            <a:rPr lang="en-GB" sz="1200" dirty="0" smtClean="0">
              <a:solidFill>
                <a:schemeClr val="bg1">
                  <a:lumMod val="50000"/>
                </a:schemeClr>
              </a:solidFill>
            </a:rPr>
            <a:t>Experimental design</a:t>
          </a:r>
          <a:endParaRPr lang="en-GB" sz="1200" dirty="0"/>
        </a:p>
      </dgm:t>
    </dgm:pt>
    <dgm:pt modelId="{FDADE96F-9436-40F4-9BC7-C5E0FC9C42CE}" type="parTrans" cxnId="{D98DAEAF-10DB-4FB0-97B9-82A7DD0406B0}">
      <dgm:prSet/>
      <dgm:spPr/>
      <dgm:t>
        <a:bodyPr/>
        <a:lstStyle/>
        <a:p>
          <a:endParaRPr lang="en-GB"/>
        </a:p>
      </dgm:t>
    </dgm:pt>
    <dgm:pt modelId="{AAFE2E7E-BB16-4322-8CE6-97E2F8FA2505}" type="sibTrans" cxnId="{D98DAEAF-10DB-4FB0-97B9-82A7DD0406B0}">
      <dgm:prSet/>
      <dgm:spPr/>
      <dgm:t>
        <a:bodyPr/>
        <a:lstStyle/>
        <a:p>
          <a:endParaRPr lang="en-GB"/>
        </a:p>
      </dgm:t>
    </dgm:pt>
    <dgm:pt modelId="{9F40C62B-97B2-4A04-93D0-1653BC082EFA}">
      <dgm:prSet phldrT="[Text]" custT="1"/>
      <dgm:spPr/>
      <dgm:t>
        <a:bodyPr/>
        <a:lstStyle/>
        <a:p>
          <a:r>
            <a:rPr lang="en-GB" sz="1200" dirty="0" smtClean="0">
              <a:solidFill>
                <a:schemeClr val="bg1">
                  <a:lumMod val="50000"/>
                </a:schemeClr>
              </a:solidFill>
            </a:rPr>
            <a:t>Contrasts / Parameters</a:t>
          </a:r>
          <a:endParaRPr lang="en-GB" sz="1200" dirty="0"/>
        </a:p>
      </dgm:t>
    </dgm:pt>
    <dgm:pt modelId="{92390A7E-6B68-4276-A576-EA2F322E6432}" type="parTrans" cxnId="{A2B81332-8A29-4F59-ACAA-788A4FF72FA4}">
      <dgm:prSet/>
      <dgm:spPr/>
      <dgm:t>
        <a:bodyPr/>
        <a:lstStyle/>
        <a:p>
          <a:endParaRPr lang="en-GB"/>
        </a:p>
      </dgm:t>
    </dgm:pt>
    <dgm:pt modelId="{045EC484-C193-440A-B8E9-FC97DE7196BC}" type="sibTrans" cxnId="{A2B81332-8A29-4F59-ACAA-788A4FF72FA4}">
      <dgm:prSet/>
      <dgm:spPr/>
      <dgm:t>
        <a:bodyPr/>
        <a:lstStyle/>
        <a:p>
          <a:endParaRPr lang="en-GB"/>
        </a:p>
      </dgm:t>
    </dgm:pt>
    <dgm:pt modelId="{EB265B43-71B7-4080-AA84-54C76E41909C}" type="pres">
      <dgm:prSet presAssocID="{08D46400-71A9-42AF-848A-000720357285}" presName="Name0" presStyleCnt="0">
        <dgm:presLayoutVars>
          <dgm:chMax val="7"/>
          <dgm:chPref val="7"/>
          <dgm:dir/>
          <dgm:animLvl val="lvl"/>
        </dgm:presLayoutVars>
      </dgm:prSet>
      <dgm:spPr/>
      <dgm:t>
        <a:bodyPr/>
        <a:lstStyle/>
        <a:p>
          <a:endParaRPr lang="en-GB"/>
        </a:p>
      </dgm:t>
    </dgm:pt>
    <dgm:pt modelId="{EEB250E2-B74D-4AAF-B28F-9A7C1519BD06}" type="pres">
      <dgm:prSet presAssocID="{1889FB7B-5E8C-4777-8114-4A56E11340D1}" presName="Accent1" presStyleCnt="0"/>
      <dgm:spPr/>
    </dgm:pt>
    <dgm:pt modelId="{CB290803-B2C8-4FC8-B670-C2ED64F602F5}" type="pres">
      <dgm:prSet presAssocID="{1889FB7B-5E8C-4777-8114-4A56E11340D1}" presName="Accent" presStyleLbl="node1" presStyleIdx="0" presStyleCnt="3" custLinFactNeighborX="-731"/>
      <dgm:spPr/>
    </dgm:pt>
    <dgm:pt modelId="{CDCA910F-C491-48AD-A796-6EFEC829EDD6}" type="pres">
      <dgm:prSet presAssocID="{1889FB7B-5E8C-4777-8114-4A56E11340D1}" presName="Parent1" presStyleLbl="revTx" presStyleIdx="0" presStyleCnt="3">
        <dgm:presLayoutVars>
          <dgm:chMax val="1"/>
          <dgm:chPref val="1"/>
          <dgm:bulletEnabled val="1"/>
        </dgm:presLayoutVars>
      </dgm:prSet>
      <dgm:spPr/>
      <dgm:t>
        <a:bodyPr/>
        <a:lstStyle/>
        <a:p>
          <a:endParaRPr lang="en-GB"/>
        </a:p>
      </dgm:t>
    </dgm:pt>
    <dgm:pt modelId="{2F453B80-0CE5-4F50-B2FA-AA241B18847B}" type="pres">
      <dgm:prSet presAssocID="{3A0857C3-133E-47A7-9D03-78D2BB76F4E5}" presName="Accent2" presStyleCnt="0"/>
      <dgm:spPr/>
    </dgm:pt>
    <dgm:pt modelId="{E61156FB-1099-4D3F-B021-6DC68DFBB026}" type="pres">
      <dgm:prSet presAssocID="{3A0857C3-133E-47A7-9D03-78D2BB76F4E5}" presName="Accent" presStyleLbl="node1" presStyleIdx="1" presStyleCnt="3"/>
      <dgm:spPr/>
    </dgm:pt>
    <dgm:pt modelId="{9D9B5245-F4B7-4236-AB1E-8D8987D702E4}" type="pres">
      <dgm:prSet presAssocID="{3A0857C3-133E-47A7-9D03-78D2BB76F4E5}" presName="Parent2" presStyleLbl="revTx" presStyleIdx="1" presStyleCnt="3">
        <dgm:presLayoutVars>
          <dgm:chMax val="1"/>
          <dgm:chPref val="1"/>
          <dgm:bulletEnabled val="1"/>
        </dgm:presLayoutVars>
      </dgm:prSet>
      <dgm:spPr/>
      <dgm:t>
        <a:bodyPr/>
        <a:lstStyle/>
        <a:p>
          <a:endParaRPr lang="en-GB"/>
        </a:p>
      </dgm:t>
    </dgm:pt>
    <dgm:pt modelId="{4AC2B4DB-1028-4B87-94F4-A8943FB3E3F8}" type="pres">
      <dgm:prSet presAssocID="{9F40C62B-97B2-4A04-93D0-1653BC082EFA}" presName="Accent3" presStyleCnt="0"/>
      <dgm:spPr/>
    </dgm:pt>
    <dgm:pt modelId="{FC16DF1F-0522-41F5-A827-17D72C782BA2}" type="pres">
      <dgm:prSet presAssocID="{9F40C62B-97B2-4A04-93D0-1653BC082EFA}" presName="Accent" presStyleLbl="node1" presStyleIdx="2" presStyleCnt="3" custLinFactNeighborX="-1022" custLinFactNeighborY="25"/>
      <dgm:spPr/>
    </dgm:pt>
    <dgm:pt modelId="{F23C5940-0AB0-455F-A123-A9E78B502FEC}" type="pres">
      <dgm:prSet presAssocID="{9F40C62B-97B2-4A04-93D0-1653BC082EFA}" presName="Parent3" presStyleLbl="revTx" presStyleIdx="2" presStyleCnt="3">
        <dgm:presLayoutVars>
          <dgm:chMax val="1"/>
          <dgm:chPref val="1"/>
          <dgm:bulletEnabled val="1"/>
        </dgm:presLayoutVars>
      </dgm:prSet>
      <dgm:spPr/>
      <dgm:t>
        <a:bodyPr/>
        <a:lstStyle/>
        <a:p>
          <a:endParaRPr lang="en-GB"/>
        </a:p>
      </dgm:t>
    </dgm:pt>
  </dgm:ptLst>
  <dgm:cxnLst>
    <dgm:cxn modelId="{37DC3969-3586-4D1E-96AA-C4AA6525BA11}" type="presOf" srcId="{08D46400-71A9-42AF-848A-000720357285}" destId="{EB265B43-71B7-4080-AA84-54C76E41909C}" srcOrd="0" destOrd="0" presId="urn:microsoft.com/office/officeart/2009/layout/CircleArrowProcess"/>
    <dgm:cxn modelId="{38CFD58A-4B32-4835-A2D0-2758D48E0F61}" type="presOf" srcId="{1889FB7B-5E8C-4777-8114-4A56E11340D1}" destId="{CDCA910F-C491-48AD-A796-6EFEC829EDD6}" srcOrd="0" destOrd="0" presId="urn:microsoft.com/office/officeart/2009/layout/CircleArrowProcess"/>
    <dgm:cxn modelId="{8630584C-F280-4532-8F9D-5A529C49B640}" type="presOf" srcId="{9F40C62B-97B2-4A04-93D0-1653BC082EFA}" destId="{F23C5940-0AB0-455F-A123-A9E78B502FEC}" srcOrd="0" destOrd="0" presId="urn:microsoft.com/office/officeart/2009/layout/CircleArrowProcess"/>
    <dgm:cxn modelId="{A2B81332-8A29-4F59-ACAA-788A4FF72FA4}" srcId="{08D46400-71A9-42AF-848A-000720357285}" destId="{9F40C62B-97B2-4A04-93D0-1653BC082EFA}" srcOrd="2" destOrd="0" parTransId="{92390A7E-6B68-4276-A576-EA2F322E6432}" sibTransId="{045EC484-C193-440A-B8E9-FC97DE7196BC}"/>
    <dgm:cxn modelId="{D627B866-2E83-484B-B8DD-F2A0237791C7}" srcId="{08D46400-71A9-42AF-848A-000720357285}" destId="{1889FB7B-5E8C-4777-8114-4A56E11340D1}" srcOrd="0" destOrd="0" parTransId="{8ADAD977-3EBC-4986-ADA6-7518A98D5C6E}" sibTransId="{615619C1-DB4D-4CB4-9360-7312A9D9342A}"/>
    <dgm:cxn modelId="{D98DAEAF-10DB-4FB0-97B9-82A7DD0406B0}" srcId="{08D46400-71A9-42AF-848A-000720357285}" destId="{3A0857C3-133E-47A7-9D03-78D2BB76F4E5}" srcOrd="1" destOrd="0" parTransId="{FDADE96F-9436-40F4-9BC7-C5E0FC9C42CE}" sibTransId="{AAFE2E7E-BB16-4322-8CE6-97E2F8FA2505}"/>
    <dgm:cxn modelId="{C31D56BA-918C-4E31-98D6-BEDB4D5A17CA}" type="presOf" srcId="{3A0857C3-133E-47A7-9D03-78D2BB76F4E5}" destId="{9D9B5245-F4B7-4236-AB1E-8D8987D702E4}" srcOrd="0" destOrd="0" presId="urn:microsoft.com/office/officeart/2009/layout/CircleArrowProcess"/>
    <dgm:cxn modelId="{8070DA25-6532-4A28-80AB-0B8AD4EAE58D}" type="presParOf" srcId="{EB265B43-71B7-4080-AA84-54C76E41909C}" destId="{EEB250E2-B74D-4AAF-B28F-9A7C1519BD06}" srcOrd="0" destOrd="0" presId="urn:microsoft.com/office/officeart/2009/layout/CircleArrowProcess"/>
    <dgm:cxn modelId="{58D58A92-12FC-48E1-A37C-4AE08113FAE0}" type="presParOf" srcId="{EEB250E2-B74D-4AAF-B28F-9A7C1519BD06}" destId="{CB290803-B2C8-4FC8-B670-C2ED64F602F5}" srcOrd="0" destOrd="0" presId="urn:microsoft.com/office/officeart/2009/layout/CircleArrowProcess"/>
    <dgm:cxn modelId="{BC74D653-A260-497F-8C1F-42A3CC1CDC77}" type="presParOf" srcId="{EB265B43-71B7-4080-AA84-54C76E41909C}" destId="{CDCA910F-C491-48AD-A796-6EFEC829EDD6}" srcOrd="1" destOrd="0" presId="urn:microsoft.com/office/officeart/2009/layout/CircleArrowProcess"/>
    <dgm:cxn modelId="{26C2525A-17E9-42C3-8395-48BF829DB8C4}" type="presParOf" srcId="{EB265B43-71B7-4080-AA84-54C76E41909C}" destId="{2F453B80-0CE5-4F50-B2FA-AA241B18847B}" srcOrd="2" destOrd="0" presId="urn:microsoft.com/office/officeart/2009/layout/CircleArrowProcess"/>
    <dgm:cxn modelId="{EF0F1E4D-EDE2-4E12-9B8E-622A807586B3}" type="presParOf" srcId="{2F453B80-0CE5-4F50-B2FA-AA241B18847B}" destId="{E61156FB-1099-4D3F-B021-6DC68DFBB026}" srcOrd="0" destOrd="0" presId="urn:microsoft.com/office/officeart/2009/layout/CircleArrowProcess"/>
    <dgm:cxn modelId="{B6BB1429-60CF-45B5-BF94-D38100C2F3DB}" type="presParOf" srcId="{EB265B43-71B7-4080-AA84-54C76E41909C}" destId="{9D9B5245-F4B7-4236-AB1E-8D8987D702E4}" srcOrd="3" destOrd="0" presId="urn:microsoft.com/office/officeart/2009/layout/CircleArrowProcess"/>
    <dgm:cxn modelId="{9E75296E-8DBE-4431-ACD8-6F0C753FBDE0}" type="presParOf" srcId="{EB265B43-71B7-4080-AA84-54C76E41909C}" destId="{4AC2B4DB-1028-4B87-94F4-A8943FB3E3F8}" srcOrd="4" destOrd="0" presId="urn:microsoft.com/office/officeart/2009/layout/CircleArrowProcess"/>
    <dgm:cxn modelId="{38106A9D-42B3-44DD-A1B3-E22E56680E03}" type="presParOf" srcId="{4AC2B4DB-1028-4B87-94F4-A8943FB3E3F8}" destId="{FC16DF1F-0522-41F5-A827-17D72C782BA2}" srcOrd="0" destOrd="0" presId="urn:microsoft.com/office/officeart/2009/layout/CircleArrowProcess"/>
    <dgm:cxn modelId="{8538A07D-B135-4565-AA89-EE3031F1C115}" type="presParOf" srcId="{EB265B43-71B7-4080-AA84-54C76E41909C}" destId="{F23C5940-0AB0-455F-A123-A9E78B502FE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6DC8F-A114-4222-A220-F56CCEB45DF5}" type="doc">
      <dgm:prSet loTypeId="urn:microsoft.com/office/officeart/2005/8/layout/process1" loCatId="process" qsTypeId="urn:microsoft.com/office/officeart/2005/8/quickstyle/simple1" qsCatId="simple" csTypeId="urn:microsoft.com/office/officeart/2005/8/colors/colorful1" csCatId="colorful" phldr="1"/>
      <dgm:spPr/>
    </dgm:pt>
    <dgm:pt modelId="{6C87A255-BFBF-41E0-927F-D7BD9DE0E2CB}">
      <dgm:prSet phldrT="[Text]"/>
      <dgm:spPr/>
      <dgm:t>
        <a:bodyPr/>
        <a:lstStyle/>
        <a:p>
          <a:r>
            <a:rPr lang="de-DE" dirty="0" smtClean="0">
              <a:solidFill>
                <a:schemeClr val="tx1"/>
              </a:solidFill>
            </a:rPr>
            <a:t>Visual analysis</a:t>
          </a:r>
          <a:endParaRPr lang="en-GB" dirty="0">
            <a:solidFill>
              <a:schemeClr val="tx1"/>
            </a:solidFill>
          </a:endParaRPr>
        </a:p>
      </dgm:t>
    </dgm:pt>
    <dgm:pt modelId="{D7ECF82B-2D2E-4415-ACE1-6B09895508F4}" type="parTrans" cxnId="{8798A1FD-6BEB-496C-95E4-3D6046DB6119}">
      <dgm:prSet/>
      <dgm:spPr/>
      <dgm:t>
        <a:bodyPr/>
        <a:lstStyle/>
        <a:p>
          <a:endParaRPr lang="en-GB">
            <a:solidFill>
              <a:schemeClr val="tx1"/>
            </a:solidFill>
          </a:endParaRPr>
        </a:p>
      </dgm:t>
    </dgm:pt>
    <dgm:pt modelId="{1F8F12A7-7B85-427E-8C3C-E817A8B923B3}" type="sibTrans" cxnId="{8798A1FD-6BEB-496C-95E4-3D6046DB6119}">
      <dgm:prSet/>
      <dgm:spPr/>
      <dgm:t>
        <a:bodyPr/>
        <a:lstStyle/>
        <a:p>
          <a:endParaRPr lang="en-GB">
            <a:solidFill>
              <a:schemeClr val="tx1"/>
            </a:solidFill>
          </a:endParaRPr>
        </a:p>
      </dgm:t>
    </dgm:pt>
    <dgm:pt modelId="{99A16654-211F-4010-A74A-DB64B877A051}">
      <dgm:prSet phldrT="[Text]"/>
      <dgm:spPr/>
      <dgm:t>
        <a:bodyPr/>
        <a:lstStyle/>
        <a:p>
          <a:r>
            <a:rPr lang="de-DE" dirty="0" smtClean="0">
              <a:solidFill>
                <a:schemeClr val="tx1"/>
              </a:solidFill>
            </a:rPr>
            <a:t>Object recognition</a:t>
          </a:r>
          <a:endParaRPr lang="en-GB" dirty="0">
            <a:solidFill>
              <a:schemeClr val="tx1"/>
            </a:solidFill>
          </a:endParaRPr>
        </a:p>
      </dgm:t>
    </dgm:pt>
    <dgm:pt modelId="{F396535C-1C2C-4DE6-94A5-B83620B0BF60}" type="parTrans" cxnId="{B7AC48A8-49E8-4E52-B226-C385674BCD12}">
      <dgm:prSet/>
      <dgm:spPr/>
      <dgm:t>
        <a:bodyPr/>
        <a:lstStyle/>
        <a:p>
          <a:endParaRPr lang="en-GB">
            <a:solidFill>
              <a:schemeClr val="tx1"/>
            </a:solidFill>
          </a:endParaRPr>
        </a:p>
      </dgm:t>
    </dgm:pt>
    <dgm:pt modelId="{4D45FD80-6CF0-4306-87BC-D5766E23FA1E}" type="sibTrans" cxnId="{B7AC48A8-49E8-4E52-B226-C385674BCD12}">
      <dgm:prSet/>
      <dgm:spPr/>
      <dgm:t>
        <a:bodyPr/>
        <a:lstStyle/>
        <a:p>
          <a:endParaRPr lang="en-GB">
            <a:solidFill>
              <a:schemeClr val="tx1"/>
            </a:solidFill>
          </a:endParaRPr>
        </a:p>
      </dgm:t>
    </dgm:pt>
    <dgm:pt modelId="{72D014D8-9248-41FD-9117-95DEA26F4CE4}">
      <dgm:prSet phldrT="[Text]"/>
      <dgm:spPr>
        <a:ln>
          <a:solidFill>
            <a:schemeClr val="accent1"/>
          </a:solidFill>
        </a:ln>
      </dgm:spPr>
      <dgm:t>
        <a:bodyPr/>
        <a:lstStyle/>
        <a:p>
          <a:r>
            <a:rPr lang="de-DE" dirty="0" smtClean="0">
              <a:solidFill>
                <a:schemeClr val="tx1"/>
              </a:solidFill>
            </a:rPr>
            <a:t>Phonological retrieval</a:t>
          </a:r>
          <a:endParaRPr lang="en-GB" dirty="0">
            <a:solidFill>
              <a:schemeClr val="tx1"/>
            </a:solidFill>
          </a:endParaRPr>
        </a:p>
      </dgm:t>
    </dgm:pt>
    <dgm:pt modelId="{DECEF3BD-C97B-4BC7-89D1-D74783888F7B}" type="parTrans" cxnId="{462D9833-0AB1-4D33-96F4-7E40629074F8}">
      <dgm:prSet/>
      <dgm:spPr/>
      <dgm:t>
        <a:bodyPr/>
        <a:lstStyle/>
        <a:p>
          <a:endParaRPr lang="en-GB">
            <a:solidFill>
              <a:schemeClr val="tx1"/>
            </a:solidFill>
          </a:endParaRPr>
        </a:p>
      </dgm:t>
    </dgm:pt>
    <dgm:pt modelId="{B987353C-BD61-489C-BF12-294F481680B5}" type="sibTrans" cxnId="{462D9833-0AB1-4D33-96F4-7E40629074F8}">
      <dgm:prSet/>
      <dgm:spPr/>
      <dgm:t>
        <a:bodyPr/>
        <a:lstStyle/>
        <a:p>
          <a:endParaRPr lang="en-GB">
            <a:solidFill>
              <a:schemeClr val="tx1"/>
            </a:solidFill>
          </a:endParaRPr>
        </a:p>
      </dgm:t>
    </dgm:pt>
    <dgm:pt modelId="{0320C763-1B82-4DE1-AF96-C0DF4368FE05}">
      <dgm:prSet phldrT="[Text]"/>
      <dgm:spPr/>
      <dgm:t>
        <a:bodyPr/>
        <a:lstStyle/>
        <a:p>
          <a:r>
            <a:rPr lang="de-DE" dirty="0" smtClean="0">
              <a:solidFill>
                <a:schemeClr val="tx1"/>
              </a:solidFill>
            </a:rPr>
            <a:t>Verbal output</a:t>
          </a:r>
          <a:endParaRPr lang="en-GB" dirty="0">
            <a:solidFill>
              <a:schemeClr val="tx1"/>
            </a:solidFill>
          </a:endParaRPr>
        </a:p>
      </dgm:t>
    </dgm:pt>
    <dgm:pt modelId="{114CF077-37E2-423D-8612-D1AC19012C72}" type="parTrans" cxnId="{1B18FB6E-7FD9-4645-A0AD-259BFBFE1210}">
      <dgm:prSet/>
      <dgm:spPr/>
      <dgm:t>
        <a:bodyPr/>
        <a:lstStyle/>
        <a:p>
          <a:endParaRPr lang="en-GB">
            <a:solidFill>
              <a:schemeClr val="tx1"/>
            </a:solidFill>
          </a:endParaRPr>
        </a:p>
      </dgm:t>
    </dgm:pt>
    <dgm:pt modelId="{2F8EE7C9-A86D-404E-BB81-BC226754E9EF}" type="sibTrans" cxnId="{1B18FB6E-7FD9-4645-A0AD-259BFBFE1210}">
      <dgm:prSet/>
      <dgm:spPr/>
      <dgm:t>
        <a:bodyPr/>
        <a:lstStyle/>
        <a:p>
          <a:endParaRPr lang="en-GB">
            <a:solidFill>
              <a:schemeClr val="tx1"/>
            </a:solidFill>
          </a:endParaRPr>
        </a:p>
      </dgm:t>
    </dgm:pt>
    <dgm:pt modelId="{47C6017E-EF19-4C45-99A8-9831B25524B1}" type="pres">
      <dgm:prSet presAssocID="{0A06DC8F-A114-4222-A220-F56CCEB45DF5}" presName="Name0" presStyleCnt="0">
        <dgm:presLayoutVars>
          <dgm:dir/>
          <dgm:resizeHandles val="exact"/>
        </dgm:presLayoutVars>
      </dgm:prSet>
      <dgm:spPr/>
    </dgm:pt>
    <dgm:pt modelId="{613C66FE-2C48-4CF3-97D1-EE9650AB35B4}" type="pres">
      <dgm:prSet presAssocID="{6C87A255-BFBF-41E0-927F-D7BD9DE0E2CB}" presName="node" presStyleLbl="node1" presStyleIdx="0" presStyleCnt="4" custLinFactNeighborX="2481">
        <dgm:presLayoutVars>
          <dgm:bulletEnabled val="1"/>
        </dgm:presLayoutVars>
      </dgm:prSet>
      <dgm:spPr/>
      <dgm:t>
        <a:bodyPr/>
        <a:lstStyle/>
        <a:p>
          <a:endParaRPr lang="en-GB"/>
        </a:p>
      </dgm:t>
    </dgm:pt>
    <dgm:pt modelId="{2FE4F820-C84C-401E-A004-4B5619F2C442}" type="pres">
      <dgm:prSet presAssocID="{1F8F12A7-7B85-427E-8C3C-E817A8B923B3}" presName="sibTrans" presStyleLbl="sibTrans2D1" presStyleIdx="0" presStyleCnt="3"/>
      <dgm:spPr/>
      <dgm:t>
        <a:bodyPr/>
        <a:lstStyle/>
        <a:p>
          <a:endParaRPr lang="en-GB"/>
        </a:p>
      </dgm:t>
    </dgm:pt>
    <dgm:pt modelId="{00FCE242-29F1-4A56-92F0-365421BAEC95}" type="pres">
      <dgm:prSet presAssocID="{1F8F12A7-7B85-427E-8C3C-E817A8B923B3}" presName="connectorText" presStyleLbl="sibTrans2D1" presStyleIdx="0" presStyleCnt="3"/>
      <dgm:spPr/>
      <dgm:t>
        <a:bodyPr/>
        <a:lstStyle/>
        <a:p>
          <a:endParaRPr lang="en-GB"/>
        </a:p>
      </dgm:t>
    </dgm:pt>
    <dgm:pt modelId="{C030295A-B1FE-44D7-89A1-D9FF994881F5}" type="pres">
      <dgm:prSet presAssocID="{99A16654-211F-4010-A74A-DB64B877A051}" presName="node" presStyleLbl="node1" presStyleIdx="1" presStyleCnt="4">
        <dgm:presLayoutVars>
          <dgm:bulletEnabled val="1"/>
        </dgm:presLayoutVars>
      </dgm:prSet>
      <dgm:spPr/>
      <dgm:t>
        <a:bodyPr/>
        <a:lstStyle/>
        <a:p>
          <a:endParaRPr lang="en-GB"/>
        </a:p>
      </dgm:t>
    </dgm:pt>
    <dgm:pt modelId="{85F32D30-F503-46ED-A6EC-BA3A48C48524}" type="pres">
      <dgm:prSet presAssocID="{4D45FD80-6CF0-4306-87BC-D5766E23FA1E}" presName="sibTrans" presStyleLbl="sibTrans2D1" presStyleIdx="1" presStyleCnt="3"/>
      <dgm:spPr/>
      <dgm:t>
        <a:bodyPr/>
        <a:lstStyle/>
        <a:p>
          <a:endParaRPr lang="en-GB"/>
        </a:p>
      </dgm:t>
    </dgm:pt>
    <dgm:pt modelId="{AC4ABF69-1A3E-41A7-A310-30D11682A86F}" type="pres">
      <dgm:prSet presAssocID="{4D45FD80-6CF0-4306-87BC-D5766E23FA1E}" presName="connectorText" presStyleLbl="sibTrans2D1" presStyleIdx="1" presStyleCnt="3"/>
      <dgm:spPr/>
      <dgm:t>
        <a:bodyPr/>
        <a:lstStyle/>
        <a:p>
          <a:endParaRPr lang="en-GB"/>
        </a:p>
      </dgm:t>
    </dgm:pt>
    <dgm:pt modelId="{97B05645-BDE0-4F4A-A567-CCCFA16EBE70}" type="pres">
      <dgm:prSet presAssocID="{72D014D8-9248-41FD-9117-95DEA26F4CE4}" presName="node" presStyleLbl="node1" presStyleIdx="2" presStyleCnt="4" custLinFactNeighborX="6496" custLinFactNeighborY="33255">
        <dgm:presLayoutVars>
          <dgm:bulletEnabled val="1"/>
        </dgm:presLayoutVars>
      </dgm:prSet>
      <dgm:spPr/>
      <dgm:t>
        <a:bodyPr/>
        <a:lstStyle/>
        <a:p>
          <a:endParaRPr lang="en-GB"/>
        </a:p>
      </dgm:t>
    </dgm:pt>
    <dgm:pt modelId="{BAA1FBA4-76E5-4FAA-9D08-F9204C08E550}" type="pres">
      <dgm:prSet presAssocID="{B987353C-BD61-489C-BF12-294F481680B5}" presName="sibTrans" presStyleLbl="sibTrans2D1" presStyleIdx="2" presStyleCnt="3"/>
      <dgm:spPr/>
      <dgm:t>
        <a:bodyPr/>
        <a:lstStyle/>
        <a:p>
          <a:endParaRPr lang="en-GB"/>
        </a:p>
      </dgm:t>
    </dgm:pt>
    <dgm:pt modelId="{3CBE06AD-5D16-4C0F-9D3B-82A52FC9655B}" type="pres">
      <dgm:prSet presAssocID="{B987353C-BD61-489C-BF12-294F481680B5}" presName="connectorText" presStyleLbl="sibTrans2D1" presStyleIdx="2" presStyleCnt="3"/>
      <dgm:spPr/>
      <dgm:t>
        <a:bodyPr/>
        <a:lstStyle/>
        <a:p>
          <a:endParaRPr lang="en-GB"/>
        </a:p>
      </dgm:t>
    </dgm:pt>
    <dgm:pt modelId="{D3528BEA-F2E1-44FF-8A7B-86C104C40A0B}" type="pres">
      <dgm:prSet presAssocID="{0320C763-1B82-4DE1-AF96-C0DF4368FE05}" presName="node" presStyleLbl="node1" presStyleIdx="3" presStyleCnt="4" custLinFactNeighborX="4283" custLinFactNeighborY="-34905">
        <dgm:presLayoutVars>
          <dgm:bulletEnabled val="1"/>
        </dgm:presLayoutVars>
      </dgm:prSet>
      <dgm:spPr/>
      <dgm:t>
        <a:bodyPr/>
        <a:lstStyle/>
        <a:p>
          <a:endParaRPr lang="en-GB"/>
        </a:p>
      </dgm:t>
    </dgm:pt>
  </dgm:ptLst>
  <dgm:cxnLst>
    <dgm:cxn modelId="{1B18FB6E-7FD9-4645-A0AD-259BFBFE1210}" srcId="{0A06DC8F-A114-4222-A220-F56CCEB45DF5}" destId="{0320C763-1B82-4DE1-AF96-C0DF4368FE05}" srcOrd="3" destOrd="0" parTransId="{114CF077-37E2-423D-8612-D1AC19012C72}" sibTransId="{2F8EE7C9-A86D-404E-BB81-BC226754E9EF}"/>
    <dgm:cxn modelId="{8659A137-5D8A-4F0B-810A-E2CFB973FC43}" type="presOf" srcId="{1F8F12A7-7B85-427E-8C3C-E817A8B923B3}" destId="{00FCE242-29F1-4A56-92F0-365421BAEC95}" srcOrd="1" destOrd="0" presId="urn:microsoft.com/office/officeart/2005/8/layout/process1"/>
    <dgm:cxn modelId="{48D85D24-356A-4A87-BB28-F931A2217305}" type="presOf" srcId="{4D45FD80-6CF0-4306-87BC-D5766E23FA1E}" destId="{AC4ABF69-1A3E-41A7-A310-30D11682A86F}" srcOrd="1" destOrd="0" presId="urn:microsoft.com/office/officeart/2005/8/layout/process1"/>
    <dgm:cxn modelId="{D7690298-632C-43DC-B684-AF310F60350A}" type="presOf" srcId="{0A06DC8F-A114-4222-A220-F56CCEB45DF5}" destId="{47C6017E-EF19-4C45-99A8-9831B25524B1}" srcOrd="0" destOrd="0" presId="urn:microsoft.com/office/officeart/2005/8/layout/process1"/>
    <dgm:cxn modelId="{2963E336-3F47-44E5-93EC-6B9EFC980BA8}" type="presOf" srcId="{99A16654-211F-4010-A74A-DB64B877A051}" destId="{C030295A-B1FE-44D7-89A1-D9FF994881F5}" srcOrd="0" destOrd="0" presId="urn:microsoft.com/office/officeart/2005/8/layout/process1"/>
    <dgm:cxn modelId="{462D9833-0AB1-4D33-96F4-7E40629074F8}" srcId="{0A06DC8F-A114-4222-A220-F56CCEB45DF5}" destId="{72D014D8-9248-41FD-9117-95DEA26F4CE4}" srcOrd="2" destOrd="0" parTransId="{DECEF3BD-C97B-4BC7-89D1-D74783888F7B}" sibTransId="{B987353C-BD61-489C-BF12-294F481680B5}"/>
    <dgm:cxn modelId="{8798A1FD-6BEB-496C-95E4-3D6046DB6119}" srcId="{0A06DC8F-A114-4222-A220-F56CCEB45DF5}" destId="{6C87A255-BFBF-41E0-927F-D7BD9DE0E2CB}" srcOrd="0" destOrd="0" parTransId="{D7ECF82B-2D2E-4415-ACE1-6B09895508F4}" sibTransId="{1F8F12A7-7B85-427E-8C3C-E817A8B923B3}"/>
    <dgm:cxn modelId="{B7AC48A8-49E8-4E52-B226-C385674BCD12}" srcId="{0A06DC8F-A114-4222-A220-F56CCEB45DF5}" destId="{99A16654-211F-4010-A74A-DB64B877A051}" srcOrd="1" destOrd="0" parTransId="{F396535C-1C2C-4DE6-94A5-B83620B0BF60}" sibTransId="{4D45FD80-6CF0-4306-87BC-D5766E23FA1E}"/>
    <dgm:cxn modelId="{A38FED9B-3588-4D7A-A029-2C9F5DD5C1B9}" type="presOf" srcId="{0320C763-1B82-4DE1-AF96-C0DF4368FE05}" destId="{D3528BEA-F2E1-44FF-8A7B-86C104C40A0B}" srcOrd="0" destOrd="0" presId="urn:microsoft.com/office/officeart/2005/8/layout/process1"/>
    <dgm:cxn modelId="{547416EC-BBC9-4252-B19E-984421D23E01}" type="presOf" srcId="{B987353C-BD61-489C-BF12-294F481680B5}" destId="{BAA1FBA4-76E5-4FAA-9D08-F9204C08E550}" srcOrd="0" destOrd="0" presId="urn:microsoft.com/office/officeart/2005/8/layout/process1"/>
    <dgm:cxn modelId="{A52D0032-3423-49B6-9F26-0D33CB2FBE31}" type="presOf" srcId="{B987353C-BD61-489C-BF12-294F481680B5}" destId="{3CBE06AD-5D16-4C0F-9D3B-82A52FC9655B}" srcOrd="1" destOrd="0" presId="urn:microsoft.com/office/officeart/2005/8/layout/process1"/>
    <dgm:cxn modelId="{0DFF540E-553B-436C-9DEF-BE3ECD6F1B0B}" type="presOf" srcId="{1F8F12A7-7B85-427E-8C3C-E817A8B923B3}" destId="{2FE4F820-C84C-401E-A004-4B5619F2C442}" srcOrd="0" destOrd="0" presId="urn:microsoft.com/office/officeart/2005/8/layout/process1"/>
    <dgm:cxn modelId="{78AD59DE-4442-4B3D-B7E9-DD4E7EE9466F}" type="presOf" srcId="{6C87A255-BFBF-41E0-927F-D7BD9DE0E2CB}" destId="{613C66FE-2C48-4CF3-97D1-EE9650AB35B4}" srcOrd="0" destOrd="0" presId="urn:microsoft.com/office/officeart/2005/8/layout/process1"/>
    <dgm:cxn modelId="{022AA1F9-C68E-4C42-89DC-16506703F603}" type="presOf" srcId="{72D014D8-9248-41FD-9117-95DEA26F4CE4}" destId="{97B05645-BDE0-4F4A-A567-CCCFA16EBE70}" srcOrd="0" destOrd="0" presId="urn:microsoft.com/office/officeart/2005/8/layout/process1"/>
    <dgm:cxn modelId="{9DCC4997-3A7E-4F25-9ED1-939C56131330}" type="presOf" srcId="{4D45FD80-6CF0-4306-87BC-D5766E23FA1E}" destId="{85F32D30-F503-46ED-A6EC-BA3A48C48524}" srcOrd="0" destOrd="0" presId="urn:microsoft.com/office/officeart/2005/8/layout/process1"/>
    <dgm:cxn modelId="{D5475117-BCD5-42ED-B3FE-A70C0D24CCB1}" type="presParOf" srcId="{47C6017E-EF19-4C45-99A8-9831B25524B1}" destId="{613C66FE-2C48-4CF3-97D1-EE9650AB35B4}" srcOrd="0" destOrd="0" presId="urn:microsoft.com/office/officeart/2005/8/layout/process1"/>
    <dgm:cxn modelId="{50E415F9-8AC1-48E7-9CA0-EA389FEAC73A}" type="presParOf" srcId="{47C6017E-EF19-4C45-99A8-9831B25524B1}" destId="{2FE4F820-C84C-401E-A004-4B5619F2C442}" srcOrd="1" destOrd="0" presId="urn:microsoft.com/office/officeart/2005/8/layout/process1"/>
    <dgm:cxn modelId="{5D25F7EB-4FC3-435E-967E-6897D5099E4D}" type="presParOf" srcId="{2FE4F820-C84C-401E-A004-4B5619F2C442}" destId="{00FCE242-29F1-4A56-92F0-365421BAEC95}" srcOrd="0" destOrd="0" presId="urn:microsoft.com/office/officeart/2005/8/layout/process1"/>
    <dgm:cxn modelId="{20634BD8-4909-4DCB-A2C7-4738F6B5A67D}" type="presParOf" srcId="{47C6017E-EF19-4C45-99A8-9831B25524B1}" destId="{C030295A-B1FE-44D7-89A1-D9FF994881F5}" srcOrd="2" destOrd="0" presId="urn:microsoft.com/office/officeart/2005/8/layout/process1"/>
    <dgm:cxn modelId="{9BD5C665-53E3-473B-B6B9-248B8D10B7B1}" type="presParOf" srcId="{47C6017E-EF19-4C45-99A8-9831B25524B1}" destId="{85F32D30-F503-46ED-A6EC-BA3A48C48524}" srcOrd="3" destOrd="0" presId="urn:microsoft.com/office/officeart/2005/8/layout/process1"/>
    <dgm:cxn modelId="{D3AE3214-585D-405E-9F1F-D09A6D78A70F}" type="presParOf" srcId="{85F32D30-F503-46ED-A6EC-BA3A48C48524}" destId="{AC4ABF69-1A3E-41A7-A310-30D11682A86F}" srcOrd="0" destOrd="0" presId="urn:microsoft.com/office/officeart/2005/8/layout/process1"/>
    <dgm:cxn modelId="{03AE4AD6-791E-4620-A613-4CC399F179DB}" type="presParOf" srcId="{47C6017E-EF19-4C45-99A8-9831B25524B1}" destId="{97B05645-BDE0-4F4A-A567-CCCFA16EBE70}" srcOrd="4" destOrd="0" presId="urn:microsoft.com/office/officeart/2005/8/layout/process1"/>
    <dgm:cxn modelId="{4D03D3F6-90B0-4CE3-8D85-D48C3A1079FB}" type="presParOf" srcId="{47C6017E-EF19-4C45-99A8-9831B25524B1}" destId="{BAA1FBA4-76E5-4FAA-9D08-F9204C08E550}" srcOrd="5" destOrd="0" presId="urn:microsoft.com/office/officeart/2005/8/layout/process1"/>
    <dgm:cxn modelId="{808F61E9-7F4C-4BB2-99B2-3250E6BCE9F6}" type="presParOf" srcId="{BAA1FBA4-76E5-4FAA-9D08-F9204C08E550}" destId="{3CBE06AD-5D16-4C0F-9D3B-82A52FC9655B}" srcOrd="0" destOrd="0" presId="urn:microsoft.com/office/officeart/2005/8/layout/process1"/>
    <dgm:cxn modelId="{A79E905A-70C1-4B0F-9F66-0D4215BC318E}" type="presParOf" srcId="{47C6017E-EF19-4C45-99A8-9831B25524B1}" destId="{D3528BEA-F2E1-44FF-8A7B-86C104C40A0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06DC8F-A114-4222-A220-F56CCEB45DF5}" type="doc">
      <dgm:prSet loTypeId="urn:microsoft.com/office/officeart/2005/8/layout/process1" loCatId="process" qsTypeId="urn:microsoft.com/office/officeart/2005/8/quickstyle/simple1" qsCatId="simple" csTypeId="urn:microsoft.com/office/officeart/2005/8/colors/colorful1" csCatId="colorful" phldr="1"/>
      <dgm:spPr/>
    </dgm:pt>
    <dgm:pt modelId="{6C87A255-BFBF-41E0-927F-D7BD9DE0E2CB}">
      <dgm:prSet phldrT="[Text]"/>
      <dgm:spPr/>
      <dgm:t>
        <a:bodyPr/>
        <a:lstStyle/>
        <a:p>
          <a:r>
            <a:rPr lang="de-DE" dirty="0" smtClean="0">
              <a:solidFill>
                <a:schemeClr val="tx1"/>
              </a:solidFill>
            </a:rPr>
            <a:t>Visual analysis</a:t>
          </a:r>
          <a:endParaRPr lang="en-GB" dirty="0">
            <a:solidFill>
              <a:schemeClr val="tx1"/>
            </a:solidFill>
          </a:endParaRPr>
        </a:p>
      </dgm:t>
    </dgm:pt>
    <dgm:pt modelId="{D7ECF82B-2D2E-4415-ACE1-6B09895508F4}" type="parTrans" cxnId="{8798A1FD-6BEB-496C-95E4-3D6046DB6119}">
      <dgm:prSet/>
      <dgm:spPr/>
      <dgm:t>
        <a:bodyPr/>
        <a:lstStyle/>
        <a:p>
          <a:endParaRPr lang="en-GB">
            <a:solidFill>
              <a:schemeClr val="tx1"/>
            </a:solidFill>
          </a:endParaRPr>
        </a:p>
      </dgm:t>
    </dgm:pt>
    <dgm:pt modelId="{1F8F12A7-7B85-427E-8C3C-E817A8B923B3}" type="sibTrans" cxnId="{8798A1FD-6BEB-496C-95E4-3D6046DB6119}">
      <dgm:prSet/>
      <dgm:spPr/>
      <dgm:t>
        <a:bodyPr/>
        <a:lstStyle/>
        <a:p>
          <a:endParaRPr lang="en-GB">
            <a:solidFill>
              <a:schemeClr val="tx1"/>
            </a:solidFill>
          </a:endParaRPr>
        </a:p>
      </dgm:t>
    </dgm:pt>
    <dgm:pt modelId="{99A16654-211F-4010-A74A-DB64B877A051}">
      <dgm:prSet phldrT="[Text]"/>
      <dgm:spPr>
        <a:ln>
          <a:solidFill>
            <a:schemeClr val="accent1"/>
          </a:solidFill>
        </a:ln>
      </dgm:spPr>
      <dgm:t>
        <a:bodyPr/>
        <a:lstStyle/>
        <a:p>
          <a:r>
            <a:rPr lang="de-DE" dirty="0" smtClean="0">
              <a:solidFill>
                <a:schemeClr val="tx1"/>
              </a:solidFill>
            </a:rPr>
            <a:t>Object recognition</a:t>
          </a:r>
          <a:endParaRPr lang="en-GB" dirty="0">
            <a:solidFill>
              <a:schemeClr val="tx1"/>
            </a:solidFill>
          </a:endParaRPr>
        </a:p>
      </dgm:t>
    </dgm:pt>
    <dgm:pt modelId="{F396535C-1C2C-4DE6-94A5-B83620B0BF60}" type="parTrans" cxnId="{B7AC48A8-49E8-4E52-B226-C385674BCD12}">
      <dgm:prSet/>
      <dgm:spPr/>
      <dgm:t>
        <a:bodyPr/>
        <a:lstStyle/>
        <a:p>
          <a:endParaRPr lang="en-GB">
            <a:solidFill>
              <a:schemeClr val="tx1"/>
            </a:solidFill>
          </a:endParaRPr>
        </a:p>
      </dgm:t>
    </dgm:pt>
    <dgm:pt modelId="{4D45FD80-6CF0-4306-87BC-D5766E23FA1E}" type="sibTrans" cxnId="{B7AC48A8-49E8-4E52-B226-C385674BCD12}">
      <dgm:prSet/>
      <dgm:spPr/>
      <dgm:t>
        <a:bodyPr/>
        <a:lstStyle/>
        <a:p>
          <a:endParaRPr lang="en-GB">
            <a:solidFill>
              <a:schemeClr val="tx1"/>
            </a:solidFill>
          </a:endParaRPr>
        </a:p>
      </dgm:t>
    </dgm:pt>
    <dgm:pt modelId="{72D014D8-9248-41FD-9117-95DEA26F4CE4}">
      <dgm:prSet phldrT="[Text]"/>
      <dgm:spPr>
        <a:ln>
          <a:solidFill>
            <a:schemeClr val="accent1"/>
          </a:solidFill>
        </a:ln>
      </dgm:spPr>
      <dgm:t>
        <a:bodyPr/>
        <a:lstStyle/>
        <a:p>
          <a:r>
            <a:rPr lang="de-DE" dirty="0" smtClean="0">
              <a:solidFill>
                <a:schemeClr val="tx1"/>
              </a:solidFill>
            </a:rPr>
            <a:t>Phonological retrieval</a:t>
          </a:r>
          <a:endParaRPr lang="en-GB" dirty="0">
            <a:solidFill>
              <a:schemeClr val="tx1"/>
            </a:solidFill>
          </a:endParaRPr>
        </a:p>
      </dgm:t>
    </dgm:pt>
    <dgm:pt modelId="{DECEF3BD-C97B-4BC7-89D1-D74783888F7B}" type="parTrans" cxnId="{462D9833-0AB1-4D33-96F4-7E40629074F8}">
      <dgm:prSet/>
      <dgm:spPr/>
      <dgm:t>
        <a:bodyPr/>
        <a:lstStyle/>
        <a:p>
          <a:endParaRPr lang="en-GB">
            <a:solidFill>
              <a:schemeClr val="tx1"/>
            </a:solidFill>
          </a:endParaRPr>
        </a:p>
      </dgm:t>
    </dgm:pt>
    <dgm:pt modelId="{B987353C-BD61-489C-BF12-294F481680B5}" type="sibTrans" cxnId="{462D9833-0AB1-4D33-96F4-7E40629074F8}">
      <dgm:prSet/>
      <dgm:spPr/>
      <dgm:t>
        <a:bodyPr/>
        <a:lstStyle/>
        <a:p>
          <a:endParaRPr lang="en-GB">
            <a:solidFill>
              <a:schemeClr val="tx1"/>
            </a:solidFill>
          </a:endParaRPr>
        </a:p>
      </dgm:t>
    </dgm:pt>
    <dgm:pt modelId="{0320C763-1B82-4DE1-AF96-C0DF4368FE05}">
      <dgm:prSet phldrT="[Text]"/>
      <dgm:spPr/>
      <dgm:t>
        <a:bodyPr/>
        <a:lstStyle/>
        <a:p>
          <a:r>
            <a:rPr lang="de-DE" dirty="0" smtClean="0">
              <a:solidFill>
                <a:schemeClr val="tx1"/>
              </a:solidFill>
            </a:rPr>
            <a:t>Verbal output</a:t>
          </a:r>
          <a:endParaRPr lang="en-GB" dirty="0">
            <a:solidFill>
              <a:schemeClr val="tx1"/>
            </a:solidFill>
          </a:endParaRPr>
        </a:p>
      </dgm:t>
    </dgm:pt>
    <dgm:pt modelId="{114CF077-37E2-423D-8612-D1AC19012C72}" type="parTrans" cxnId="{1B18FB6E-7FD9-4645-A0AD-259BFBFE1210}">
      <dgm:prSet/>
      <dgm:spPr/>
      <dgm:t>
        <a:bodyPr/>
        <a:lstStyle/>
        <a:p>
          <a:endParaRPr lang="en-GB">
            <a:solidFill>
              <a:schemeClr val="tx1"/>
            </a:solidFill>
          </a:endParaRPr>
        </a:p>
      </dgm:t>
    </dgm:pt>
    <dgm:pt modelId="{2F8EE7C9-A86D-404E-BB81-BC226754E9EF}" type="sibTrans" cxnId="{1B18FB6E-7FD9-4645-A0AD-259BFBFE1210}">
      <dgm:prSet/>
      <dgm:spPr/>
      <dgm:t>
        <a:bodyPr/>
        <a:lstStyle/>
        <a:p>
          <a:endParaRPr lang="en-GB">
            <a:solidFill>
              <a:schemeClr val="tx1"/>
            </a:solidFill>
          </a:endParaRPr>
        </a:p>
      </dgm:t>
    </dgm:pt>
    <dgm:pt modelId="{47C6017E-EF19-4C45-99A8-9831B25524B1}" type="pres">
      <dgm:prSet presAssocID="{0A06DC8F-A114-4222-A220-F56CCEB45DF5}" presName="Name0" presStyleCnt="0">
        <dgm:presLayoutVars>
          <dgm:dir/>
          <dgm:resizeHandles val="exact"/>
        </dgm:presLayoutVars>
      </dgm:prSet>
      <dgm:spPr/>
    </dgm:pt>
    <dgm:pt modelId="{613C66FE-2C48-4CF3-97D1-EE9650AB35B4}" type="pres">
      <dgm:prSet presAssocID="{6C87A255-BFBF-41E0-927F-D7BD9DE0E2CB}" presName="node" presStyleLbl="node1" presStyleIdx="0" presStyleCnt="4" custLinFactNeighborX="2481">
        <dgm:presLayoutVars>
          <dgm:bulletEnabled val="1"/>
        </dgm:presLayoutVars>
      </dgm:prSet>
      <dgm:spPr/>
      <dgm:t>
        <a:bodyPr/>
        <a:lstStyle/>
        <a:p>
          <a:endParaRPr lang="en-GB"/>
        </a:p>
      </dgm:t>
    </dgm:pt>
    <dgm:pt modelId="{2FE4F820-C84C-401E-A004-4B5619F2C442}" type="pres">
      <dgm:prSet presAssocID="{1F8F12A7-7B85-427E-8C3C-E817A8B923B3}" presName="sibTrans" presStyleLbl="sibTrans2D1" presStyleIdx="0" presStyleCnt="3"/>
      <dgm:spPr/>
      <dgm:t>
        <a:bodyPr/>
        <a:lstStyle/>
        <a:p>
          <a:endParaRPr lang="en-GB"/>
        </a:p>
      </dgm:t>
    </dgm:pt>
    <dgm:pt modelId="{00FCE242-29F1-4A56-92F0-365421BAEC95}" type="pres">
      <dgm:prSet presAssocID="{1F8F12A7-7B85-427E-8C3C-E817A8B923B3}" presName="connectorText" presStyleLbl="sibTrans2D1" presStyleIdx="0" presStyleCnt="3"/>
      <dgm:spPr/>
      <dgm:t>
        <a:bodyPr/>
        <a:lstStyle/>
        <a:p>
          <a:endParaRPr lang="en-GB"/>
        </a:p>
      </dgm:t>
    </dgm:pt>
    <dgm:pt modelId="{C030295A-B1FE-44D7-89A1-D9FF994881F5}" type="pres">
      <dgm:prSet presAssocID="{99A16654-211F-4010-A74A-DB64B877A051}" presName="node" presStyleLbl="node1" presStyleIdx="1" presStyleCnt="4">
        <dgm:presLayoutVars>
          <dgm:bulletEnabled val="1"/>
        </dgm:presLayoutVars>
      </dgm:prSet>
      <dgm:spPr/>
      <dgm:t>
        <a:bodyPr/>
        <a:lstStyle/>
        <a:p>
          <a:endParaRPr lang="en-GB"/>
        </a:p>
      </dgm:t>
    </dgm:pt>
    <dgm:pt modelId="{85F32D30-F503-46ED-A6EC-BA3A48C48524}" type="pres">
      <dgm:prSet presAssocID="{4D45FD80-6CF0-4306-87BC-D5766E23FA1E}" presName="sibTrans" presStyleLbl="sibTrans2D1" presStyleIdx="1" presStyleCnt="3"/>
      <dgm:spPr/>
      <dgm:t>
        <a:bodyPr/>
        <a:lstStyle/>
        <a:p>
          <a:endParaRPr lang="en-GB"/>
        </a:p>
      </dgm:t>
    </dgm:pt>
    <dgm:pt modelId="{AC4ABF69-1A3E-41A7-A310-30D11682A86F}" type="pres">
      <dgm:prSet presAssocID="{4D45FD80-6CF0-4306-87BC-D5766E23FA1E}" presName="connectorText" presStyleLbl="sibTrans2D1" presStyleIdx="1" presStyleCnt="3"/>
      <dgm:spPr/>
      <dgm:t>
        <a:bodyPr/>
        <a:lstStyle/>
        <a:p>
          <a:endParaRPr lang="en-GB"/>
        </a:p>
      </dgm:t>
    </dgm:pt>
    <dgm:pt modelId="{97B05645-BDE0-4F4A-A567-CCCFA16EBE70}" type="pres">
      <dgm:prSet presAssocID="{72D014D8-9248-41FD-9117-95DEA26F4CE4}" presName="node" presStyleLbl="node1" presStyleIdx="2" presStyleCnt="4" custLinFactNeighborX="6496" custLinFactNeighborY="33255">
        <dgm:presLayoutVars>
          <dgm:bulletEnabled val="1"/>
        </dgm:presLayoutVars>
      </dgm:prSet>
      <dgm:spPr/>
      <dgm:t>
        <a:bodyPr/>
        <a:lstStyle/>
        <a:p>
          <a:endParaRPr lang="en-GB"/>
        </a:p>
      </dgm:t>
    </dgm:pt>
    <dgm:pt modelId="{BAA1FBA4-76E5-4FAA-9D08-F9204C08E550}" type="pres">
      <dgm:prSet presAssocID="{B987353C-BD61-489C-BF12-294F481680B5}" presName="sibTrans" presStyleLbl="sibTrans2D1" presStyleIdx="2" presStyleCnt="3"/>
      <dgm:spPr/>
      <dgm:t>
        <a:bodyPr/>
        <a:lstStyle/>
        <a:p>
          <a:endParaRPr lang="en-GB"/>
        </a:p>
      </dgm:t>
    </dgm:pt>
    <dgm:pt modelId="{3CBE06AD-5D16-4C0F-9D3B-82A52FC9655B}" type="pres">
      <dgm:prSet presAssocID="{B987353C-BD61-489C-BF12-294F481680B5}" presName="connectorText" presStyleLbl="sibTrans2D1" presStyleIdx="2" presStyleCnt="3"/>
      <dgm:spPr/>
      <dgm:t>
        <a:bodyPr/>
        <a:lstStyle/>
        <a:p>
          <a:endParaRPr lang="en-GB"/>
        </a:p>
      </dgm:t>
    </dgm:pt>
    <dgm:pt modelId="{D3528BEA-F2E1-44FF-8A7B-86C104C40A0B}" type="pres">
      <dgm:prSet presAssocID="{0320C763-1B82-4DE1-AF96-C0DF4368FE05}" presName="node" presStyleLbl="node1" presStyleIdx="3" presStyleCnt="4" custLinFactNeighborX="4283" custLinFactNeighborY="-34905">
        <dgm:presLayoutVars>
          <dgm:bulletEnabled val="1"/>
        </dgm:presLayoutVars>
      </dgm:prSet>
      <dgm:spPr/>
      <dgm:t>
        <a:bodyPr/>
        <a:lstStyle/>
        <a:p>
          <a:endParaRPr lang="en-GB"/>
        </a:p>
      </dgm:t>
    </dgm:pt>
  </dgm:ptLst>
  <dgm:cxnLst>
    <dgm:cxn modelId="{6B09C611-8589-4891-A778-B9C6004C7CC0}" type="presOf" srcId="{72D014D8-9248-41FD-9117-95DEA26F4CE4}" destId="{97B05645-BDE0-4F4A-A567-CCCFA16EBE70}" srcOrd="0" destOrd="0" presId="urn:microsoft.com/office/officeart/2005/8/layout/process1"/>
    <dgm:cxn modelId="{FE617010-4032-412A-BD22-A3C87C32DF67}" type="presOf" srcId="{4D45FD80-6CF0-4306-87BC-D5766E23FA1E}" destId="{AC4ABF69-1A3E-41A7-A310-30D11682A86F}" srcOrd="1" destOrd="0" presId="urn:microsoft.com/office/officeart/2005/8/layout/process1"/>
    <dgm:cxn modelId="{8798A1FD-6BEB-496C-95E4-3D6046DB6119}" srcId="{0A06DC8F-A114-4222-A220-F56CCEB45DF5}" destId="{6C87A255-BFBF-41E0-927F-D7BD9DE0E2CB}" srcOrd="0" destOrd="0" parTransId="{D7ECF82B-2D2E-4415-ACE1-6B09895508F4}" sibTransId="{1F8F12A7-7B85-427E-8C3C-E817A8B923B3}"/>
    <dgm:cxn modelId="{541A69E6-1040-4B90-9ED9-A3A091AB747F}" type="presOf" srcId="{0A06DC8F-A114-4222-A220-F56CCEB45DF5}" destId="{47C6017E-EF19-4C45-99A8-9831B25524B1}" srcOrd="0" destOrd="0" presId="urn:microsoft.com/office/officeart/2005/8/layout/process1"/>
    <dgm:cxn modelId="{741BCAC3-B340-4223-B861-8223C57EEF79}" type="presOf" srcId="{B987353C-BD61-489C-BF12-294F481680B5}" destId="{3CBE06AD-5D16-4C0F-9D3B-82A52FC9655B}" srcOrd="1" destOrd="0" presId="urn:microsoft.com/office/officeart/2005/8/layout/process1"/>
    <dgm:cxn modelId="{462D9833-0AB1-4D33-96F4-7E40629074F8}" srcId="{0A06DC8F-A114-4222-A220-F56CCEB45DF5}" destId="{72D014D8-9248-41FD-9117-95DEA26F4CE4}" srcOrd="2" destOrd="0" parTransId="{DECEF3BD-C97B-4BC7-89D1-D74783888F7B}" sibTransId="{B987353C-BD61-489C-BF12-294F481680B5}"/>
    <dgm:cxn modelId="{68BBCB4E-4531-416A-AB3E-AC7C6F63F7D7}" type="presOf" srcId="{0320C763-1B82-4DE1-AF96-C0DF4368FE05}" destId="{D3528BEA-F2E1-44FF-8A7B-86C104C40A0B}" srcOrd="0" destOrd="0" presId="urn:microsoft.com/office/officeart/2005/8/layout/process1"/>
    <dgm:cxn modelId="{2B5E3213-9FB9-4DC5-BCC2-324015DFC78E}" type="presOf" srcId="{6C87A255-BFBF-41E0-927F-D7BD9DE0E2CB}" destId="{613C66FE-2C48-4CF3-97D1-EE9650AB35B4}" srcOrd="0" destOrd="0" presId="urn:microsoft.com/office/officeart/2005/8/layout/process1"/>
    <dgm:cxn modelId="{28FF0ACC-B9F4-4D07-B0D7-276398E9A6E4}" type="presOf" srcId="{4D45FD80-6CF0-4306-87BC-D5766E23FA1E}" destId="{85F32D30-F503-46ED-A6EC-BA3A48C48524}" srcOrd="0" destOrd="0" presId="urn:microsoft.com/office/officeart/2005/8/layout/process1"/>
    <dgm:cxn modelId="{E4B0E09D-2F7B-4B21-8FB0-27D84693D392}" type="presOf" srcId="{1F8F12A7-7B85-427E-8C3C-E817A8B923B3}" destId="{00FCE242-29F1-4A56-92F0-365421BAEC95}" srcOrd="1" destOrd="0" presId="urn:microsoft.com/office/officeart/2005/8/layout/process1"/>
    <dgm:cxn modelId="{1FC2C79F-EDF1-49A1-9936-BA949E946222}" type="presOf" srcId="{99A16654-211F-4010-A74A-DB64B877A051}" destId="{C030295A-B1FE-44D7-89A1-D9FF994881F5}" srcOrd="0" destOrd="0" presId="urn:microsoft.com/office/officeart/2005/8/layout/process1"/>
    <dgm:cxn modelId="{AF4C7D22-C556-4600-B49C-8B66184A538D}" type="presOf" srcId="{1F8F12A7-7B85-427E-8C3C-E817A8B923B3}" destId="{2FE4F820-C84C-401E-A004-4B5619F2C442}" srcOrd="0" destOrd="0" presId="urn:microsoft.com/office/officeart/2005/8/layout/process1"/>
    <dgm:cxn modelId="{1B18FB6E-7FD9-4645-A0AD-259BFBFE1210}" srcId="{0A06DC8F-A114-4222-A220-F56CCEB45DF5}" destId="{0320C763-1B82-4DE1-AF96-C0DF4368FE05}" srcOrd="3" destOrd="0" parTransId="{114CF077-37E2-423D-8612-D1AC19012C72}" sibTransId="{2F8EE7C9-A86D-404E-BB81-BC226754E9EF}"/>
    <dgm:cxn modelId="{A33D4BE2-0360-4C48-BF19-1B9AF51C3DED}" type="presOf" srcId="{B987353C-BD61-489C-BF12-294F481680B5}" destId="{BAA1FBA4-76E5-4FAA-9D08-F9204C08E550}" srcOrd="0" destOrd="0" presId="urn:microsoft.com/office/officeart/2005/8/layout/process1"/>
    <dgm:cxn modelId="{B7AC48A8-49E8-4E52-B226-C385674BCD12}" srcId="{0A06DC8F-A114-4222-A220-F56CCEB45DF5}" destId="{99A16654-211F-4010-A74A-DB64B877A051}" srcOrd="1" destOrd="0" parTransId="{F396535C-1C2C-4DE6-94A5-B83620B0BF60}" sibTransId="{4D45FD80-6CF0-4306-87BC-D5766E23FA1E}"/>
    <dgm:cxn modelId="{C027F427-FB93-4857-9961-B08CE6ACA4BF}" type="presParOf" srcId="{47C6017E-EF19-4C45-99A8-9831B25524B1}" destId="{613C66FE-2C48-4CF3-97D1-EE9650AB35B4}" srcOrd="0" destOrd="0" presId="urn:microsoft.com/office/officeart/2005/8/layout/process1"/>
    <dgm:cxn modelId="{96EE138E-103C-48B6-8F83-26F8579E215A}" type="presParOf" srcId="{47C6017E-EF19-4C45-99A8-9831B25524B1}" destId="{2FE4F820-C84C-401E-A004-4B5619F2C442}" srcOrd="1" destOrd="0" presId="urn:microsoft.com/office/officeart/2005/8/layout/process1"/>
    <dgm:cxn modelId="{583EAFE7-4282-4AE1-9C4B-446E7EB46948}" type="presParOf" srcId="{2FE4F820-C84C-401E-A004-4B5619F2C442}" destId="{00FCE242-29F1-4A56-92F0-365421BAEC95}" srcOrd="0" destOrd="0" presId="urn:microsoft.com/office/officeart/2005/8/layout/process1"/>
    <dgm:cxn modelId="{7B266D8B-24EA-48F4-9BBD-EA11F51AE5AE}" type="presParOf" srcId="{47C6017E-EF19-4C45-99A8-9831B25524B1}" destId="{C030295A-B1FE-44D7-89A1-D9FF994881F5}" srcOrd="2" destOrd="0" presId="urn:microsoft.com/office/officeart/2005/8/layout/process1"/>
    <dgm:cxn modelId="{ABBB6D07-A0AF-4D01-ADF3-4735FCA5D6D1}" type="presParOf" srcId="{47C6017E-EF19-4C45-99A8-9831B25524B1}" destId="{85F32D30-F503-46ED-A6EC-BA3A48C48524}" srcOrd="3" destOrd="0" presId="urn:microsoft.com/office/officeart/2005/8/layout/process1"/>
    <dgm:cxn modelId="{172C8907-81E1-4818-8119-0AD027B48692}" type="presParOf" srcId="{85F32D30-F503-46ED-A6EC-BA3A48C48524}" destId="{AC4ABF69-1A3E-41A7-A310-30D11682A86F}" srcOrd="0" destOrd="0" presId="urn:microsoft.com/office/officeart/2005/8/layout/process1"/>
    <dgm:cxn modelId="{4A67F191-A9DA-4508-8971-A7BED227A729}" type="presParOf" srcId="{47C6017E-EF19-4C45-99A8-9831B25524B1}" destId="{97B05645-BDE0-4F4A-A567-CCCFA16EBE70}" srcOrd="4" destOrd="0" presId="urn:microsoft.com/office/officeart/2005/8/layout/process1"/>
    <dgm:cxn modelId="{B0304AFE-F15E-49A8-A20C-635CAF98009D}" type="presParOf" srcId="{47C6017E-EF19-4C45-99A8-9831B25524B1}" destId="{BAA1FBA4-76E5-4FAA-9D08-F9204C08E550}" srcOrd="5" destOrd="0" presId="urn:microsoft.com/office/officeart/2005/8/layout/process1"/>
    <dgm:cxn modelId="{539AC447-5385-42EE-BDCA-17B0CB7C1D48}" type="presParOf" srcId="{BAA1FBA4-76E5-4FAA-9D08-F9204C08E550}" destId="{3CBE06AD-5D16-4C0F-9D3B-82A52FC9655B}" srcOrd="0" destOrd="0" presId="urn:microsoft.com/office/officeart/2005/8/layout/process1"/>
    <dgm:cxn modelId="{9D20FBDB-725B-4FFC-A823-9E72DB0E216E}" type="presParOf" srcId="{47C6017E-EF19-4C45-99A8-9831B25524B1}" destId="{D3528BEA-F2E1-44FF-8A7B-86C104C40A0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endParaRPr lang="en-US"/>
          </a:p>
        </p:txBody>
      </p:sp>
      <p:sp>
        <p:nvSpPr>
          <p:cNvPr id="3" name="Date Placeholder 2"/>
          <p:cNvSpPr>
            <a:spLocks noGrp="1"/>
          </p:cNvSpPr>
          <p:nvPr>
            <p:ph type="dt" idx="1"/>
          </p:nvPr>
        </p:nvSpPr>
        <p:spPr>
          <a:xfrm>
            <a:off x="3848645" y="1"/>
            <a:ext cx="2944283" cy="496570"/>
          </a:xfrm>
          <a:prstGeom prst="rect">
            <a:avLst/>
          </a:prstGeom>
        </p:spPr>
        <p:txBody>
          <a:bodyPr vert="horz" lIns="95571" tIns="47786" rIns="95571" bIns="47786" rtlCol="0"/>
          <a:lstStyle>
            <a:lvl1pPr algn="r">
              <a:defRPr sz="1300"/>
            </a:lvl1pPr>
          </a:lstStyle>
          <a:p>
            <a:fld id="{50734ABB-FDD8-470C-94A0-E35EFCF8BF46}" type="datetimeFigureOut">
              <a:rPr lang="en-US" smtClean="0"/>
              <a:t>10/26/2018</a:t>
            </a:fld>
            <a:endParaRPr lang="en-US"/>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71" tIns="47786" rIns="95571" bIns="477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6570"/>
          </a:xfrm>
          <a:prstGeom prst="rect">
            <a:avLst/>
          </a:prstGeom>
        </p:spPr>
        <p:txBody>
          <a:bodyPr vert="horz" lIns="95571" tIns="47786" rIns="95571" bIns="47786" rtlCol="0" anchor="b"/>
          <a:lstStyle>
            <a:lvl1pPr algn="l">
              <a:defRPr sz="1300"/>
            </a:lvl1pPr>
          </a:lstStyle>
          <a:p>
            <a:endParaRPr lang="en-US"/>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5571" tIns="47786" rIns="95571" bIns="47786" rtlCol="0" anchor="b"/>
          <a:lstStyle>
            <a:lvl1pPr algn="r">
              <a:defRPr sz="1300"/>
            </a:lvl1pPr>
          </a:lstStyle>
          <a:p>
            <a:fld id="{46E0020C-34B3-4644-B138-3A9503ECB28E}" type="slidenum">
              <a:rPr lang="en-US" smtClean="0"/>
              <a:t>‹#›</a:t>
            </a:fld>
            <a:endParaRPr lang="en-US"/>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 Straightforward interpretability</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a:t>
            </a:fld>
            <a:endParaRPr lang="en-US"/>
          </a:p>
        </p:txBody>
      </p:sp>
    </p:spTree>
    <p:extLst>
      <p:ext uri="{BB962C8B-B14F-4D97-AF65-F5344CB8AC3E}">
        <p14:creationId xmlns:p14="http://schemas.microsoft.com/office/powerpoint/2010/main" val="56814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Categoriecal</a:t>
            </a:r>
            <a:r>
              <a:rPr lang="en-GB" dirty="0" smtClean="0"/>
              <a:t> designs</a:t>
            </a:r>
          </a:p>
          <a:p>
            <a:pPr marL="171450" indent="-171450">
              <a:buFontTx/>
              <a:buChar char="-"/>
            </a:pPr>
            <a:r>
              <a:rPr lang="en-GB" dirty="0" smtClean="0"/>
              <a:t>Different between tasks/conditions</a:t>
            </a:r>
          </a:p>
          <a:p>
            <a:pPr marL="171450" indent="-171450">
              <a:buFontTx/>
              <a:buChar char="-"/>
            </a:pPr>
            <a:endParaRPr lang="en-GB" dirty="0" smtClean="0"/>
          </a:p>
          <a:p>
            <a:pPr marL="171450" indent="-171450">
              <a:buFontTx/>
              <a:buChar char="-"/>
            </a:pPr>
            <a:endParaRPr lang="en-GB" dirty="0" smtClean="0"/>
          </a:p>
          <a:p>
            <a:pPr marL="0" indent="0">
              <a:buFontTx/>
              <a:buNone/>
            </a:pPr>
            <a:r>
              <a:rPr lang="en-GB" dirty="0" smtClean="0"/>
              <a:t>Parametric:</a:t>
            </a:r>
          </a:p>
          <a:p>
            <a:pPr marL="0" indent="0">
              <a:buFontTx/>
              <a:buNone/>
            </a:pPr>
            <a:r>
              <a:rPr lang="en-GB" dirty="0" smtClean="0"/>
              <a:t>- Cognitive dimension</a:t>
            </a:r>
            <a:r>
              <a:rPr lang="en-GB" baseline="0" dirty="0" smtClean="0"/>
              <a:t> that </a:t>
            </a:r>
            <a:r>
              <a:rPr lang="en-GB" baseline="0" dirty="0" err="1" smtClean="0"/>
              <a:t>dif</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12</a:t>
            </a:fld>
            <a:endParaRPr lang="en-US"/>
          </a:p>
        </p:txBody>
      </p:sp>
    </p:spTree>
    <p:extLst>
      <p:ext uri="{BB962C8B-B14F-4D97-AF65-F5344CB8AC3E}">
        <p14:creationId xmlns:p14="http://schemas.microsoft.com/office/powerpoint/2010/main" val="214571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13</a:t>
            </a:fld>
            <a:endParaRPr lang="en-US"/>
          </a:p>
        </p:txBody>
      </p:sp>
    </p:spTree>
    <p:extLst>
      <p:ext uri="{BB962C8B-B14F-4D97-AF65-F5344CB8AC3E}">
        <p14:creationId xmlns:p14="http://schemas.microsoft.com/office/powerpoint/2010/main" val="114511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you see on the screen here?</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14</a:t>
            </a:fld>
            <a:endParaRPr lang="en-US"/>
          </a:p>
        </p:txBody>
      </p:sp>
    </p:spTree>
    <p:extLst>
      <p:ext uri="{BB962C8B-B14F-4D97-AF65-F5344CB8AC3E}">
        <p14:creationId xmlns:p14="http://schemas.microsoft.com/office/powerpoint/2010/main" val="378710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Plot activation in IT</a:t>
            </a:r>
          </a:p>
          <a:p>
            <a:r>
              <a:rPr lang="en-GB" dirty="0" smtClean="0"/>
              <a:t>For each item</a:t>
            </a:r>
            <a:r>
              <a:rPr lang="en-GB" baseline="0" dirty="0" smtClean="0"/>
              <a:t> there is more activation in experimental task compared to control task</a:t>
            </a:r>
          </a:p>
          <a:p>
            <a:endParaRPr lang="en-GB" baseline="0" dirty="0" smtClean="0"/>
          </a:p>
          <a:p>
            <a:endParaRPr lang="en-GB" baseline="0" dirty="0" smtClean="0"/>
          </a:p>
          <a:p>
            <a:pPr marL="285750" indent="-285750">
              <a:buFontTx/>
              <a:buChar char="-"/>
            </a:pPr>
            <a:r>
              <a:rPr lang="en-GB" dirty="0" smtClean="0"/>
              <a:t>Enables us to distinguish </a:t>
            </a:r>
            <a:r>
              <a:rPr lang="en-GB" b="1" dirty="0" smtClean="0"/>
              <a:t>areas that are </a:t>
            </a:r>
            <a:r>
              <a:rPr lang="en-GB" b="1" dirty="0" smtClean="0">
                <a:solidFill>
                  <a:srgbClr val="C00000"/>
                </a:solidFill>
              </a:rPr>
              <a:t>functionally specialized </a:t>
            </a:r>
            <a:r>
              <a:rPr lang="en-GB" dirty="0" smtClean="0"/>
              <a:t>from areas that are not</a:t>
            </a:r>
          </a:p>
          <a:p>
            <a:pPr marL="488950" lvl="1" indent="-285750">
              <a:buFontTx/>
              <a:buChar char="-"/>
            </a:pPr>
            <a:r>
              <a:rPr lang="en-GB" dirty="0" smtClean="0"/>
              <a:t>E.g. if the activation of an area by phonological retrieval depended upon the presence of </a:t>
            </a:r>
            <a:r>
              <a:rPr lang="en-GB" dirty="0" err="1" smtClean="0"/>
              <a:t>color</a:t>
            </a:r>
            <a:r>
              <a:rPr lang="en-GB" dirty="0" smtClean="0"/>
              <a:t> this would imply that the area was specialized for the </a:t>
            </a:r>
            <a:r>
              <a:rPr lang="en-GB" b="1" dirty="0" smtClean="0"/>
              <a:t>integration of phonological retrieval and </a:t>
            </a:r>
            <a:r>
              <a:rPr lang="en-GB" b="1" dirty="0" err="1" smtClean="0"/>
              <a:t>color</a:t>
            </a:r>
            <a:r>
              <a:rPr lang="en-GB" b="1" dirty="0" smtClean="0"/>
              <a:t> processing </a:t>
            </a:r>
            <a:r>
              <a:rPr lang="en-GB" dirty="0" smtClean="0"/>
              <a:t>rather than being dedicated to phonological retrieval per se</a:t>
            </a:r>
          </a:p>
          <a:p>
            <a:pPr marL="488950" lvl="1" indent="-285750">
              <a:buFontTx/>
              <a:buChar char="-"/>
            </a:pPr>
            <a:r>
              <a:rPr lang="en-GB" dirty="0" smtClean="0"/>
              <a:t>On the other hand if an area responds to, and only to, phonological retrieval (i.e., it is unaffected by the type of naming task or the context in which names were generated), then a true conjunction will ensue, implying that the area is specialized for phonological retrieval irrespective of other processing requirements</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16</a:t>
            </a:fld>
            <a:endParaRPr lang="en-US"/>
          </a:p>
        </p:txBody>
      </p:sp>
    </p:spTree>
    <p:extLst>
      <p:ext uri="{BB962C8B-B14F-4D97-AF65-F5344CB8AC3E}">
        <p14:creationId xmlns:p14="http://schemas.microsoft.com/office/powerpoint/2010/main" val="305349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17</a:t>
            </a:fld>
            <a:endParaRPr lang="en-US"/>
          </a:p>
        </p:txBody>
      </p:sp>
    </p:spTree>
    <p:extLst>
      <p:ext uri="{BB962C8B-B14F-4D97-AF65-F5344CB8AC3E}">
        <p14:creationId xmlns:p14="http://schemas.microsoft.com/office/powerpoint/2010/main" val="43436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Conjunction</a:t>
            </a:r>
            <a:r>
              <a:rPr lang="en-GB" baseline="0" dirty="0" smtClean="0"/>
              <a:t> with two contrasts, A and B</a:t>
            </a:r>
          </a:p>
          <a:p>
            <a:endParaRPr lang="en-GB" baseline="0" dirty="0" smtClean="0"/>
          </a:p>
          <a:p>
            <a:r>
              <a:rPr lang="en-GB" dirty="0" smtClean="0"/>
              <a:t>Which</a:t>
            </a:r>
            <a:r>
              <a:rPr lang="en-GB" baseline="0" dirty="0" smtClean="0"/>
              <a:t> voxel shows for each contrast a</a:t>
            </a:r>
          </a:p>
          <a:p>
            <a:endParaRPr lang="en-GB" baseline="0" dirty="0" smtClean="0"/>
          </a:p>
          <a:p>
            <a:r>
              <a:rPr lang="en-GB" baseline="0" dirty="0" smtClean="0"/>
              <a:t>Global null hypothesis: pink square &gt; more sensitive</a:t>
            </a:r>
          </a:p>
          <a:p>
            <a:r>
              <a:rPr lang="en-GB" baseline="0" dirty="0" smtClean="0"/>
              <a:t>Conjunction null: could end up in blue area</a:t>
            </a:r>
          </a:p>
        </p:txBody>
      </p:sp>
      <p:sp>
        <p:nvSpPr>
          <p:cNvPr id="4" name="Slide Number Placeholder 3"/>
          <p:cNvSpPr>
            <a:spLocks noGrp="1"/>
          </p:cNvSpPr>
          <p:nvPr>
            <p:ph type="sldNum" sz="quarter" idx="10"/>
          </p:nvPr>
        </p:nvSpPr>
        <p:spPr/>
        <p:txBody>
          <a:bodyPr/>
          <a:lstStyle/>
          <a:p>
            <a:fld id="{46E0020C-34B3-4644-B138-3A9503ECB28E}" type="slidenum">
              <a:rPr lang="en-US" smtClean="0"/>
              <a:t>18</a:t>
            </a:fld>
            <a:endParaRPr lang="en-US"/>
          </a:p>
        </p:txBody>
      </p:sp>
    </p:spTree>
    <p:extLst>
      <p:ext uri="{BB962C8B-B14F-4D97-AF65-F5344CB8AC3E}">
        <p14:creationId xmlns:p14="http://schemas.microsoft.com/office/powerpoint/2010/main" val="400331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Categoriecal</a:t>
            </a:r>
            <a:r>
              <a:rPr lang="en-GB" dirty="0" smtClean="0"/>
              <a:t> designs</a:t>
            </a:r>
          </a:p>
          <a:p>
            <a:pPr marL="171450" indent="-171450">
              <a:buFontTx/>
              <a:buChar char="-"/>
            </a:pPr>
            <a:r>
              <a:rPr lang="en-GB" dirty="0" smtClean="0"/>
              <a:t>Different between tasks/conditions</a:t>
            </a:r>
          </a:p>
          <a:p>
            <a:pPr marL="171450" indent="-171450">
              <a:buFontTx/>
              <a:buChar char="-"/>
            </a:pPr>
            <a:endParaRPr lang="en-GB" dirty="0" smtClean="0"/>
          </a:p>
          <a:p>
            <a:pPr marL="171450" indent="-171450">
              <a:buFontTx/>
              <a:buChar char="-"/>
            </a:pPr>
            <a:endParaRPr lang="en-GB" dirty="0" smtClean="0"/>
          </a:p>
          <a:p>
            <a:pPr marL="0" indent="0">
              <a:buFontTx/>
              <a:buNone/>
            </a:pPr>
            <a:r>
              <a:rPr lang="en-GB" dirty="0" smtClean="0"/>
              <a:t>Parametric:</a:t>
            </a:r>
          </a:p>
          <a:p>
            <a:pPr marL="0" indent="0">
              <a:buFontTx/>
              <a:buNone/>
            </a:pPr>
            <a:r>
              <a:rPr lang="en-GB" dirty="0" smtClean="0"/>
              <a:t>- Cognitive dimension</a:t>
            </a:r>
            <a:r>
              <a:rPr lang="en-GB" baseline="0" dirty="0" smtClean="0"/>
              <a:t> that </a:t>
            </a:r>
            <a:r>
              <a:rPr lang="en-GB" baseline="0" dirty="0" err="1" smtClean="0"/>
              <a:t>dif</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19</a:t>
            </a:fld>
            <a:endParaRPr lang="en-US"/>
          </a:p>
        </p:txBody>
      </p:sp>
    </p:spTree>
    <p:extLst>
      <p:ext uri="{BB962C8B-B14F-4D97-AF65-F5344CB8AC3E}">
        <p14:creationId xmlns:p14="http://schemas.microsoft.com/office/powerpoint/2010/main" val="290715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21</a:t>
            </a:fld>
            <a:endParaRPr lang="en-US"/>
          </a:p>
        </p:txBody>
      </p:sp>
    </p:spTree>
    <p:extLst>
      <p:ext uri="{BB962C8B-B14F-4D97-AF65-F5344CB8AC3E}">
        <p14:creationId xmlns:p14="http://schemas.microsoft.com/office/powerpoint/2010/main" val="305738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24</a:t>
            </a:fld>
            <a:endParaRPr lang="en-US"/>
          </a:p>
        </p:txBody>
      </p:sp>
    </p:spTree>
    <p:extLst>
      <p:ext uri="{BB962C8B-B14F-4D97-AF65-F5344CB8AC3E}">
        <p14:creationId xmlns:p14="http://schemas.microsoft.com/office/powerpoint/2010/main" val="80375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masking with main effect</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25</a:t>
            </a:fld>
            <a:endParaRPr lang="en-US"/>
          </a:p>
        </p:txBody>
      </p:sp>
    </p:spTree>
    <p:extLst>
      <p:ext uri="{BB962C8B-B14F-4D97-AF65-F5344CB8AC3E}">
        <p14:creationId xmlns:p14="http://schemas.microsoft.com/office/powerpoint/2010/main" val="389425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Compare the task of interest with some control task where subjects are either at rest or performing a simple baseline task</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What type of experimental designs are there?</a:t>
            </a:r>
          </a:p>
          <a:p>
            <a:pPr marL="285750" indent="-285750">
              <a:buFont typeface="Arial" panose="020B0604020202020204" pitchFamily="34" charset="0"/>
              <a:buChar char="•"/>
            </a:pPr>
            <a:r>
              <a:rPr lang="en-GB" dirty="0" smtClean="0"/>
              <a:t>The choice of design is extremely important</a:t>
            </a:r>
          </a:p>
          <a:p>
            <a:pPr marL="285750" indent="-285750">
              <a:buFont typeface="Arial" panose="020B0604020202020204" pitchFamily="34" charset="0"/>
              <a:buChar char="•"/>
            </a:pPr>
            <a:r>
              <a:rPr lang="en-GB" dirty="0" smtClean="0"/>
              <a:t>What parameters will you be able to estimate?</a:t>
            </a:r>
          </a:p>
          <a:p>
            <a:pPr marL="285750" indent="-285750">
              <a:buFont typeface="Arial" panose="020B0604020202020204" pitchFamily="34" charset="0"/>
              <a:buChar char="•"/>
            </a:pPr>
            <a:r>
              <a:rPr lang="en-GB" dirty="0" smtClean="0"/>
              <a:t>What </a:t>
            </a:r>
            <a:r>
              <a:rPr lang="en-GB" dirty="0" err="1" smtClean="0"/>
              <a:t>contast</a:t>
            </a:r>
            <a:r>
              <a:rPr lang="en-GB" dirty="0" smtClean="0"/>
              <a:t> will you be able to compute?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r>
              <a:rPr lang="en-GB" dirty="0" smtClean="0"/>
              <a:t>BOLD</a:t>
            </a:r>
            <a:r>
              <a:rPr lang="en-GB" baseline="0" dirty="0" smtClean="0"/>
              <a:t> by itself has no meaning</a:t>
            </a:r>
          </a:p>
          <a:p>
            <a:r>
              <a:rPr lang="en-GB" baseline="0" dirty="0" smtClean="0"/>
              <a:t>You always need to compare it to another process</a:t>
            </a:r>
          </a:p>
          <a:p>
            <a:r>
              <a:rPr lang="en-GB" baseline="0" dirty="0" smtClean="0"/>
              <a:t>Task B matched in all </a:t>
            </a:r>
            <a:r>
              <a:rPr lang="en-GB" baseline="0" dirty="0" err="1" smtClean="0"/>
              <a:t>aspecs</a:t>
            </a:r>
            <a:r>
              <a:rPr lang="en-GB" baseline="0" dirty="0" smtClean="0"/>
              <a:t>, except process P is not involved</a:t>
            </a:r>
          </a:p>
          <a:p>
            <a:pPr marL="285750" indent="-285750">
              <a:buFont typeface="Arial" panose="020B0604020202020204" pitchFamily="34" charset="0"/>
              <a:buChar cha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smtClean="0"/>
              <a:t>Consider really carefully!</a:t>
            </a:r>
            <a:r>
              <a:rPr lang="en-GB" dirty="0" smtClean="0">
                <a:solidFill>
                  <a:srgbClr val="007BA2"/>
                </a:solidFill>
              </a:rPr>
              <a:t> Make sure you’ve chosen your analysis method and contrasts </a:t>
            </a:r>
            <a:r>
              <a:rPr lang="en-GB" b="1" dirty="0" smtClean="0"/>
              <a:t>before</a:t>
            </a:r>
            <a:r>
              <a:rPr lang="en-GB" dirty="0" smtClean="0"/>
              <a:t> </a:t>
            </a:r>
            <a:r>
              <a:rPr lang="en-GB" dirty="0" smtClean="0">
                <a:solidFill>
                  <a:srgbClr val="007BA2"/>
                </a:solidFill>
              </a:rPr>
              <a:t>you start your experiment!</a:t>
            </a:r>
          </a:p>
          <a:p>
            <a:pPr marL="285750" indent="-2857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a:t>
            </a:fld>
            <a:endParaRPr lang="en-US"/>
          </a:p>
        </p:txBody>
      </p:sp>
    </p:spTree>
    <p:extLst>
      <p:ext uri="{BB962C8B-B14F-4D97-AF65-F5344CB8AC3E}">
        <p14:creationId xmlns:p14="http://schemas.microsoft.com/office/powerpoint/2010/main" val="296912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mask interaction with main effects because they are orthogonal</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26</a:t>
            </a:fld>
            <a:endParaRPr lang="en-US"/>
          </a:p>
        </p:txBody>
      </p:sp>
    </p:spTree>
    <p:extLst>
      <p:ext uri="{BB962C8B-B14F-4D97-AF65-F5344CB8AC3E}">
        <p14:creationId xmlns:p14="http://schemas.microsoft.com/office/powerpoint/2010/main" val="214359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Categoriecal</a:t>
            </a:r>
            <a:r>
              <a:rPr lang="en-GB" dirty="0" smtClean="0"/>
              <a:t> designs</a:t>
            </a:r>
          </a:p>
          <a:p>
            <a:pPr marL="171450" indent="-171450">
              <a:buFontTx/>
              <a:buChar char="-"/>
            </a:pPr>
            <a:r>
              <a:rPr lang="en-GB" dirty="0" smtClean="0"/>
              <a:t>Different between tasks/conditions</a:t>
            </a:r>
          </a:p>
          <a:p>
            <a:pPr marL="171450" indent="-171450">
              <a:buFontTx/>
              <a:buChar char="-"/>
            </a:pPr>
            <a:endParaRPr lang="en-GB" dirty="0" smtClean="0"/>
          </a:p>
          <a:p>
            <a:pPr marL="171450" indent="-171450">
              <a:buFontTx/>
              <a:buChar char="-"/>
            </a:pPr>
            <a:endParaRPr lang="en-GB" dirty="0" smtClean="0"/>
          </a:p>
          <a:p>
            <a:pPr marL="0" indent="0">
              <a:buFontTx/>
              <a:buNone/>
            </a:pPr>
            <a:r>
              <a:rPr lang="en-GB" dirty="0" smtClean="0"/>
              <a:t>Parametric:</a:t>
            </a:r>
          </a:p>
          <a:p>
            <a:pPr marL="0" indent="0">
              <a:buFontTx/>
              <a:buNone/>
            </a:pPr>
            <a:r>
              <a:rPr lang="en-GB" dirty="0" smtClean="0"/>
              <a:t>- Cognitive dimension</a:t>
            </a:r>
            <a:r>
              <a:rPr lang="en-GB" baseline="0" dirty="0" smtClean="0"/>
              <a:t> that </a:t>
            </a:r>
            <a:r>
              <a:rPr lang="en-GB" baseline="0" dirty="0" err="1" smtClean="0"/>
              <a:t>dif</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27</a:t>
            </a:fld>
            <a:endParaRPr lang="en-US"/>
          </a:p>
        </p:txBody>
      </p:sp>
    </p:spTree>
    <p:extLst>
      <p:ext uri="{BB962C8B-B14F-4D97-AF65-F5344CB8AC3E}">
        <p14:creationId xmlns:p14="http://schemas.microsoft.com/office/powerpoint/2010/main" val="184154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computational model </a:t>
            </a:r>
            <a:r>
              <a:rPr lang="en-GB" dirty="0" err="1" smtClean="0"/>
              <a:t>resuls</a:t>
            </a:r>
            <a:r>
              <a:rPr lang="en-GB" baseline="0" dirty="0" smtClean="0"/>
              <a:t> in regressors which you can then correlate with your neural data</a:t>
            </a:r>
          </a:p>
          <a:p>
            <a:endParaRPr lang="de-DE" baseline="0" dirty="0" smtClean="0"/>
          </a:p>
          <a:p>
            <a:r>
              <a:rPr lang="en-GB" dirty="0" smtClean="0"/>
              <a:t>Often less sensitive</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28</a:t>
            </a:fld>
            <a:endParaRPr lang="en-US"/>
          </a:p>
        </p:txBody>
      </p:sp>
    </p:spTree>
    <p:extLst>
      <p:ext uri="{BB962C8B-B14F-4D97-AF65-F5344CB8AC3E}">
        <p14:creationId xmlns:p14="http://schemas.microsoft.com/office/powerpoint/2010/main" val="270356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Fixed effects design</a:t>
            </a:r>
          </a:p>
          <a:p>
            <a:r>
              <a:rPr lang="en-GB" dirty="0" smtClean="0"/>
              <a:t>Five participants</a:t>
            </a:r>
          </a:p>
          <a:p>
            <a:r>
              <a:rPr lang="en-GB" dirty="0" smtClean="0"/>
              <a:t>Their</a:t>
            </a:r>
            <a:r>
              <a:rPr lang="en-GB" baseline="0" dirty="0" smtClean="0"/>
              <a:t> scans </a:t>
            </a:r>
            <a:r>
              <a:rPr lang="en-GB" baseline="0" dirty="0" err="1" smtClean="0"/>
              <a:t>devided</a:t>
            </a:r>
            <a:r>
              <a:rPr lang="en-GB" baseline="0" dirty="0" smtClean="0"/>
              <a:t> into twelve time bins</a:t>
            </a:r>
          </a:p>
          <a:p>
            <a:endParaRPr lang="en-GB" baseline="0" dirty="0" smtClean="0"/>
          </a:p>
          <a:p>
            <a:r>
              <a:rPr lang="en-GB" baseline="0" dirty="0" smtClean="0"/>
              <a:t>Which areas shows a linear decrease in activity over time?</a:t>
            </a:r>
          </a:p>
          <a:p>
            <a:endParaRPr lang="en-GB" baseline="0" dirty="0" smtClean="0"/>
          </a:p>
          <a:p>
            <a:r>
              <a:rPr lang="en-GB" baseline="0" dirty="0" smtClean="0"/>
              <a:t>Average vector needs to equal 0</a:t>
            </a:r>
          </a:p>
          <a:p>
            <a:endParaRPr lang="en-GB" baseline="0" dirty="0" smtClean="0"/>
          </a:p>
          <a:p>
            <a:r>
              <a:rPr lang="en-GB" baseline="0" dirty="0" smtClean="0"/>
              <a:t>If you plot parameter estimates in posterior temporal lobe, you can see that there are non-linear effects here</a:t>
            </a:r>
          </a:p>
          <a:p>
            <a:endParaRPr lang="en-GB" baseline="0" dirty="0" smtClean="0"/>
          </a:p>
          <a:p>
            <a:r>
              <a:rPr lang="en-GB" baseline="0" dirty="0" smtClean="0"/>
              <a:t>If you want to look at linear and nonlinear effects at the same time you need to bring them into the same design matrix.</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30</a:t>
            </a:fld>
            <a:endParaRPr lang="en-US"/>
          </a:p>
        </p:txBody>
      </p:sp>
    </p:spTree>
    <p:extLst>
      <p:ext uri="{BB962C8B-B14F-4D97-AF65-F5344CB8AC3E}">
        <p14:creationId xmlns:p14="http://schemas.microsoft.com/office/powerpoint/2010/main" val="555344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Brain activation as a function of word rate</a:t>
            </a:r>
          </a:p>
          <a:p>
            <a:r>
              <a:rPr lang="en-GB" dirty="0" smtClean="0"/>
              <a:t>Participant who</a:t>
            </a:r>
            <a:r>
              <a:rPr lang="en-GB" baseline="0" dirty="0" smtClean="0"/>
              <a:t> had a stroke</a:t>
            </a:r>
          </a:p>
          <a:p>
            <a:endParaRPr lang="en-GB" baseline="0" dirty="0" smtClean="0"/>
          </a:p>
          <a:p>
            <a:r>
              <a:rPr lang="en-GB" baseline="0" dirty="0" smtClean="0"/>
              <a:t>Linear effect of word rate in the auditory cortex</a:t>
            </a:r>
          </a:p>
          <a:p>
            <a:r>
              <a:rPr lang="en-GB" baseline="0" dirty="0" smtClean="0"/>
              <a:t>Inverted u-shape in left lateral prefrontal cortex. Not seen in healthy participants.</a:t>
            </a:r>
          </a:p>
          <a:p>
            <a:endParaRPr lang="de-DE" baseline="0" dirty="0" smtClean="0"/>
          </a:p>
          <a:p>
            <a:r>
              <a:rPr lang="de-DE" baseline="0" dirty="0" smtClean="0"/>
              <a:t>Non-linear parametric analysis helps discover interesting things in the data.</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31</a:t>
            </a:fld>
            <a:endParaRPr lang="en-US"/>
          </a:p>
        </p:txBody>
      </p:sp>
    </p:spTree>
    <p:extLst>
      <p:ext uri="{BB962C8B-B14F-4D97-AF65-F5344CB8AC3E}">
        <p14:creationId xmlns:p14="http://schemas.microsoft.com/office/powerpoint/2010/main" val="146883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ln/>
          <a:extLst>
            <a:ext uri="{FAA26D3D-D897-4be2-8F04-BA451C77F1D7}"/>
          </a:extLst>
        </p:spPr>
      </p:sp>
      <p:sp>
        <p:nvSpPr>
          <p:cNvPr id="635907" name="Rectangle 3"/>
          <p:cNvSpPr>
            <a:spLocks noGrp="1" noChangeArrowheads="1"/>
          </p:cNvSpPr>
          <p:nvPr>
            <p:ph type="body" idx="1"/>
          </p:nvPr>
        </p:nvSpPr>
        <p:spPr/>
        <p:txBody>
          <a:bodyPr/>
          <a:lstStyle/>
          <a:p>
            <a:pPr>
              <a:defRPr/>
            </a:pPr>
            <a:r>
              <a:rPr lang="de-DE" dirty="0" smtClean="0">
                <a:ea typeface="ＭＳ Ｐゴシック" charset="0"/>
                <a:cs typeface="+mn-cs"/>
              </a:rPr>
              <a:t>How hard to squeeze</a:t>
            </a:r>
            <a:r>
              <a:rPr lang="de-DE" baseline="0" dirty="0" smtClean="0">
                <a:ea typeface="ＭＳ Ｐゴシック" charset="0"/>
                <a:cs typeface="+mn-cs"/>
              </a:rPr>
              <a:t> the ball</a:t>
            </a:r>
          </a:p>
          <a:p>
            <a:pPr>
              <a:defRPr/>
            </a:pPr>
            <a:endParaRPr lang="de-DE" baseline="0" dirty="0" smtClean="0">
              <a:ea typeface="ＭＳ Ｐゴシック" charset="0"/>
              <a:cs typeface="+mn-cs"/>
            </a:endParaRPr>
          </a:p>
          <a:p>
            <a:pPr>
              <a:defRPr/>
            </a:pPr>
            <a:r>
              <a:rPr lang="de-DE" baseline="0" dirty="0" smtClean="0">
                <a:ea typeface="ＭＳ Ｐゴシック" charset="0"/>
                <a:cs typeface="+mn-cs"/>
              </a:rPr>
              <a:t>Two task conditions</a:t>
            </a:r>
          </a:p>
          <a:p>
            <a:pPr>
              <a:defRPr/>
            </a:pPr>
            <a:endParaRPr lang="de-DE" baseline="0" dirty="0" smtClean="0">
              <a:ea typeface="ＭＳ Ｐゴシック" charset="0"/>
              <a:cs typeface="+mn-cs"/>
            </a:endParaRPr>
          </a:p>
          <a:p>
            <a:pPr>
              <a:defRPr/>
            </a:pPr>
            <a:endParaRPr lang="en-GB" dirty="0" smtClean="0">
              <a:ea typeface="ＭＳ Ｐゴシック" charset="0"/>
              <a:cs typeface="+mn-cs"/>
            </a:endParaRPr>
          </a:p>
        </p:txBody>
      </p:sp>
    </p:spTree>
    <p:extLst>
      <p:ext uri="{BB962C8B-B14F-4D97-AF65-F5344CB8AC3E}">
        <p14:creationId xmlns:p14="http://schemas.microsoft.com/office/powerpoint/2010/main" val="307388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Categoriecal</a:t>
            </a:r>
            <a:r>
              <a:rPr lang="en-GB" dirty="0" smtClean="0"/>
              <a:t> designs</a:t>
            </a:r>
          </a:p>
          <a:p>
            <a:pPr marL="171450" indent="-171450">
              <a:buFontTx/>
              <a:buChar char="-"/>
            </a:pPr>
            <a:r>
              <a:rPr lang="en-GB" dirty="0" smtClean="0"/>
              <a:t>Different between tasks/conditions</a:t>
            </a:r>
          </a:p>
          <a:p>
            <a:pPr marL="171450" indent="-171450">
              <a:buFontTx/>
              <a:buChar char="-"/>
            </a:pPr>
            <a:endParaRPr lang="en-GB" dirty="0" smtClean="0"/>
          </a:p>
          <a:p>
            <a:pPr marL="171450" indent="-171450">
              <a:buFontTx/>
              <a:buChar char="-"/>
            </a:pPr>
            <a:endParaRPr lang="en-GB" dirty="0" smtClean="0"/>
          </a:p>
          <a:p>
            <a:pPr marL="0" indent="0">
              <a:buFontTx/>
              <a:buNone/>
            </a:pPr>
            <a:r>
              <a:rPr lang="en-GB" dirty="0" smtClean="0"/>
              <a:t>Parametric:</a:t>
            </a:r>
          </a:p>
          <a:p>
            <a:pPr marL="0" indent="0">
              <a:buFontTx/>
              <a:buNone/>
            </a:pPr>
            <a:r>
              <a:rPr lang="en-GB" dirty="0" smtClean="0"/>
              <a:t>- Cognitive dimension</a:t>
            </a:r>
            <a:r>
              <a:rPr lang="en-GB" baseline="0" dirty="0" smtClean="0"/>
              <a:t> that </a:t>
            </a:r>
            <a:r>
              <a:rPr lang="en-GB" baseline="0" dirty="0" err="1" smtClean="0"/>
              <a:t>dif</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34</a:t>
            </a:fld>
            <a:endParaRPr lang="en-US"/>
          </a:p>
        </p:txBody>
      </p:sp>
    </p:spTree>
    <p:extLst>
      <p:ext uri="{BB962C8B-B14F-4D97-AF65-F5344CB8AC3E}">
        <p14:creationId xmlns:p14="http://schemas.microsoft.com/office/powerpoint/2010/main" val="2666619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PPI:</a:t>
            </a:r>
            <a:r>
              <a:rPr lang="en-GB" baseline="0" dirty="0" smtClean="0"/>
              <a:t> type of factorial design</a:t>
            </a:r>
          </a:p>
          <a:p>
            <a:endParaRPr lang="en-GB" dirty="0" smtClean="0"/>
          </a:p>
          <a:p>
            <a:r>
              <a:rPr lang="en-GB" dirty="0" smtClean="0"/>
              <a:t>Not two</a:t>
            </a:r>
            <a:r>
              <a:rPr lang="en-GB" baseline="0" dirty="0" smtClean="0"/>
              <a:t> cognitive factors,</a:t>
            </a:r>
          </a:p>
          <a:p>
            <a:r>
              <a:rPr lang="en-GB" baseline="0" dirty="0" smtClean="0"/>
              <a:t>But brain activation x task</a:t>
            </a:r>
          </a:p>
          <a:p>
            <a:endParaRPr lang="en-GB" baseline="0" dirty="0" smtClean="0"/>
          </a:p>
          <a:p>
            <a:r>
              <a:rPr lang="en-GB" baseline="0" dirty="0" smtClean="0"/>
              <a:t>Number of areas are active. Doesn’t mean they are interacting. If they are interacting they will display synchronous activity</a:t>
            </a:r>
          </a:p>
          <a:p>
            <a:endParaRPr lang="en-GB" baseline="0" dirty="0" smtClean="0"/>
          </a:p>
          <a:p>
            <a:r>
              <a:rPr lang="en-GB" baseline="0" dirty="0" smtClean="0"/>
              <a:t>Red and pink are not correlated with one another, but each correlated with the task</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35</a:t>
            </a:fld>
            <a:endParaRPr lang="en-US"/>
          </a:p>
        </p:txBody>
      </p:sp>
    </p:spTree>
    <p:extLst>
      <p:ext uri="{BB962C8B-B14F-4D97-AF65-F5344CB8AC3E}">
        <p14:creationId xmlns:p14="http://schemas.microsoft.com/office/powerpoint/2010/main" val="825120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Scanning pre-learning</a:t>
            </a:r>
            <a:r>
              <a:rPr lang="en-GB" baseline="0" dirty="0" smtClean="0"/>
              <a:t> &amp; post-learning</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36</a:t>
            </a:fld>
            <a:endParaRPr lang="en-US"/>
          </a:p>
        </p:txBody>
      </p:sp>
    </p:spTree>
    <p:extLst>
      <p:ext uri="{BB962C8B-B14F-4D97-AF65-F5344CB8AC3E}">
        <p14:creationId xmlns:p14="http://schemas.microsoft.com/office/powerpoint/2010/main" val="679150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Parietal cortex, increased activation</a:t>
            </a:r>
          </a:p>
          <a:p>
            <a:endParaRPr lang="en-GB" dirty="0" smtClean="0"/>
          </a:p>
          <a:p>
            <a:r>
              <a:rPr lang="en-GB" dirty="0" smtClean="0"/>
              <a:t>Scanning pre-learning</a:t>
            </a:r>
            <a:r>
              <a:rPr lang="en-GB" baseline="0" dirty="0" smtClean="0"/>
              <a:t> &amp; post-learning</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37</a:t>
            </a:fld>
            <a:endParaRPr lang="en-US"/>
          </a:p>
        </p:txBody>
      </p:sp>
    </p:spTree>
    <p:extLst>
      <p:ext uri="{BB962C8B-B14F-4D97-AF65-F5344CB8AC3E}">
        <p14:creationId xmlns:p14="http://schemas.microsoft.com/office/powerpoint/2010/main" val="388847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Categoriecal</a:t>
            </a:r>
            <a:r>
              <a:rPr lang="en-GB" dirty="0" smtClean="0"/>
              <a:t> designs</a:t>
            </a:r>
          </a:p>
          <a:p>
            <a:pPr marL="171450" indent="-171450">
              <a:buFontTx/>
              <a:buChar char="-"/>
            </a:pPr>
            <a:r>
              <a:rPr lang="en-GB" dirty="0" smtClean="0"/>
              <a:t>Different between tasks/conditions</a:t>
            </a:r>
          </a:p>
          <a:p>
            <a:pPr marL="171450" indent="-171450">
              <a:buFontTx/>
              <a:buChar char="-"/>
            </a:pPr>
            <a:endParaRPr lang="en-GB" dirty="0" smtClean="0"/>
          </a:p>
          <a:p>
            <a:pPr marL="0" indent="0">
              <a:buFontTx/>
              <a:buNone/>
            </a:pPr>
            <a:r>
              <a:rPr lang="en-GB" dirty="0" smtClean="0"/>
              <a:t>Parametric:</a:t>
            </a:r>
          </a:p>
          <a:p>
            <a:pPr marL="0" indent="0">
              <a:buFontTx/>
              <a:buNone/>
            </a:pPr>
            <a:r>
              <a:rPr lang="en-GB" dirty="0" smtClean="0"/>
              <a:t>- Cognitive dimension</a:t>
            </a:r>
            <a:r>
              <a:rPr lang="en-GB" baseline="0" dirty="0" smtClean="0"/>
              <a:t> that differ on a scale</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a:t>
            </a:fld>
            <a:endParaRPr lang="en-US"/>
          </a:p>
        </p:txBody>
      </p:sp>
    </p:spTree>
    <p:extLst>
      <p:ext uri="{BB962C8B-B14F-4D97-AF65-F5344CB8AC3E}">
        <p14:creationId xmlns:p14="http://schemas.microsoft.com/office/powerpoint/2010/main" val="1136998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Stimulus-specific areas</a:t>
            </a:r>
          </a:p>
          <a:p>
            <a:r>
              <a:rPr lang="en-GB" dirty="0" smtClean="0"/>
              <a:t>1.  left inferior temporal region</a:t>
            </a:r>
            <a:endParaRPr lang="en-GB" baseline="0" dirty="0" smtClean="0"/>
          </a:p>
          <a:p>
            <a:r>
              <a:rPr lang="en-GB" dirty="0" smtClean="0"/>
              <a:t>2. right superior temporal region</a:t>
            </a:r>
            <a:endParaRPr lang="en-GB" baseline="0" dirty="0" smtClean="0"/>
          </a:p>
          <a:p>
            <a:endParaRPr lang="de-DE" dirty="0" smtClean="0"/>
          </a:p>
          <a:p>
            <a:endParaRPr lang="de-DE" dirty="0" smtClean="0"/>
          </a:p>
          <a:p>
            <a:r>
              <a:rPr lang="de-DE" dirty="0" smtClean="0"/>
              <a:t>Main effect of faces</a:t>
            </a:r>
            <a:r>
              <a:rPr lang="de-DE" baseline="0" dirty="0" smtClean="0"/>
              <a:t> vs main effect of objects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38</a:t>
            </a:fld>
            <a:endParaRPr lang="en-US"/>
          </a:p>
        </p:txBody>
      </p:sp>
    </p:spTree>
    <p:extLst>
      <p:ext uri="{BB962C8B-B14F-4D97-AF65-F5344CB8AC3E}">
        <p14:creationId xmlns:p14="http://schemas.microsoft.com/office/powerpoint/2010/main" val="2142064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 start with a regressor representing the main effect of task (in this case, a block design) (dashed line), and convolve it with the HRF to get an HRF convolved task regressor (black line).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extract a time course from our seed region of interest (blue line). If this region of interest was active during the task, the time course of activity from the seed region will be correlated with the HRF convolved task regressor.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PPI regressor is correlated with the seed region time course during task blocks, but anti-correlated with it during rest blocks.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voxels that are always correlated with the seed ROI (e.g. due to anatomical connections that are not task-relevant) will have an overall regression co-efficient of zero for the PPI regressor, but voxels which are </a:t>
            </a:r>
            <a:r>
              <a:rPr lang="en-GB" sz="1200" b="0" i="1" kern="1200" dirty="0" smtClean="0">
                <a:solidFill>
                  <a:schemeClr val="tx1"/>
                </a:solidFill>
                <a:effectLst/>
                <a:latin typeface="+mn-lt"/>
                <a:ea typeface="+mn-ea"/>
                <a:cs typeface="+mn-cs"/>
              </a:rPr>
              <a:t>more</a:t>
            </a:r>
            <a:r>
              <a:rPr lang="en-GB" sz="1200" b="0" i="0" kern="1200" dirty="0" smtClean="0">
                <a:solidFill>
                  <a:schemeClr val="tx1"/>
                </a:solidFill>
                <a:effectLst/>
                <a:latin typeface="+mn-lt"/>
                <a:ea typeface="+mn-ea"/>
                <a:cs typeface="+mn-cs"/>
              </a:rPr>
              <a:t> correlated with the seed ROI during task blocks than during rest will show a positive correlation with the PPI regressor.</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39</a:t>
            </a:fld>
            <a:endParaRPr lang="en-US"/>
          </a:p>
        </p:txBody>
      </p:sp>
    </p:spTree>
    <p:extLst>
      <p:ext uri="{BB962C8B-B14F-4D97-AF65-F5344CB8AC3E}">
        <p14:creationId xmlns:p14="http://schemas.microsoft.com/office/powerpoint/2010/main" val="114868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 start with a regressor representing the main effect of task (in this case, a block design) (dashed line), and convolve it with the HRF to get an HRF convolved task regressor (black line).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extract a time course from our seed region of interest (blue line). If this region of interest was active during the task, the time course of activity from the seed region will be correlated with the HRF convolved task regressor.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PPI regressor is correlated with the seed region time course during task blocks, but anti-correlated with it during rest blocks.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40</a:t>
            </a:fld>
            <a:endParaRPr lang="en-US"/>
          </a:p>
        </p:txBody>
      </p:sp>
    </p:spTree>
    <p:extLst>
      <p:ext uri="{BB962C8B-B14F-4D97-AF65-F5344CB8AC3E}">
        <p14:creationId xmlns:p14="http://schemas.microsoft.com/office/powerpoint/2010/main" val="3730766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Stimulus-specific areas</a:t>
            </a:r>
          </a:p>
          <a:p>
            <a:r>
              <a:rPr lang="en-GB" dirty="0" smtClean="0"/>
              <a:t>1.  left inferior temporal region</a:t>
            </a:r>
            <a:endParaRPr lang="en-GB" baseline="0" dirty="0" smtClean="0"/>
          </a:p>
          <a:p>
            <a:r>
              <a:rPr lang="en-GB" dirty="0" smtClean="0"/>
              <a:t>2. right superior temporal region</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41</a:t>
            </a:fld>
            <a:endParaRPr lang="en-US"/>
          </a:p>
        </p:txBody>
      </p:sp>
    </p:spTree>
    <p:extLst>
      <p:ext uri="{BB962C8B-B14F-4D97-AF65-F5344CB8AC3E}">
        <p14:creationId xmlns:p14="http://schemas.microsoft.com/office/powerpoint/2010/main" val="3506848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Coupling between the temporal face area and the medial parietal cortex when, and only when, faces were perceived</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42</a:t>
            </a:fld>
            <a:endParaRPr lang="en-US"/>
          </a:p>
        </p:txBody>
      </p:sp>
    </p:spTree>
    <p:extLst>
      <p:ext uri="{BB962C8B-B14F-4D97-AF65-F5344CB8AC3E}">
        <p14:creationId xmlns:p14="http://schemas.microsoft.com/office/powerpoint/2010/main" val="2862670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a:extLst>
            <a:ext uri="{FAA26D3D-D897-4be2-8F04-BA451C77F1D7}"/>
          </a:extLst>
        </p:spPr>
      </p:sp>
      <p:sp>
        <p:nvSpPr>
          <p:cNvPr id="488451" name="Rectangle 3"/>
          <p:cNvSpPr>
            <a:spLocks noGrp="1" noChangeArrowheads="1"/>
          </p:cNvSpPr>
          <p:nvPr>
            <p:ph type="body" idx="1"/>
          </p:nvPr>
        </p:nvSpPr>
        <p:spPr/>
        <p:txBody>
          <a:bodyPr/>
          <a:lstStyle/>
          <a:p>
            <a:pPr marL="228600" indent="-228600">
              <a:defRPr/>
            </a:pPr>
            <a:r>
              <a:rPr lang="de-DE" dirty="0" smtClean="0">
                <a:ea typeface="ＭＳ Ｐゴシック" charset="0"/>
              </a:rPr>
              <a:t>2 ways</a:t>
            </a:r>
            <a:r>
              <a:rPr lang="de-DE" baseline="0" dirty="0" smtClean="0">
                <a:ea typeface="ＭＳ Ｐゴシック" charset="0"/>
              </a:rPr>
              <a:t> of interpreting the data</a:t>
            </a:r>
            <a:endParaRPr lang="en-GB" dirty="0">
              <a:ea typeface="ＭＳ Ｐゴシック" charset="0"/>
            </a:endParaRPr>
          </a:p>
        </p:txBody>
      </p:sp>
    </p:spTree>
    <p:extLst>
      <p:ext uri="{BB962C8B-B14F-4D97-AF65-F5344CB8AC3E}">
        <p14:creationId xmlns:p14="http://schemas.microsoft.com/office/powerpoint/2010/main" val="1708080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44</a:t>
            </a:fld>
            <a:endParaRPr lang="en-US"/>
          </a:p>
        </p:txBody>
      </p:sp>
    </p:spTree>
    <p:extLst>
      <p:ext uri="{BB962C8B-B14F-4D97-AF65-F5344CB8AC3E}">
        <p14:creationId xmlns:p14="http://schemas.microsoft.com/office/powerpoint/2010/main" val="3923220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49</a:t>
            </a:fld>
            <a:endParaRPr lang="en-US"/>
          </a:p>
        </p:txBody>
      </p:sp>
    </p:spTree>
    <p:extLst>
      <p:ext uri="{BB962C8B-B14F-4D97-AF65-F5344CB8AC3E}">
        <p14:creationId xmlns:p14="http://schemas.microsoft.com/office/powerpoint/2010/main" val="677347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Famous face 1</a:t>
            </a:r>
            <a:r>
              <a:rPr lang="en-GB" baseline="30000" dirty="0" smtClean="0"/>
              <a:t>st</a:t>
            </a:r>
            <a:r>
              <a:rPr lang="en-GB" dirty="0" smtClean="0"/>
              <a:t> time vs famous faces 2</a:t>
            </a:r>
            <a:r>
              <a:rPr lang="en-GB" baseline="30000" dirty="0" smtClean="0"/>
              <a:t>nd</a:t>
            </a:r>
            <a:r>
              <a:rPr lang="en-GB" dirty="0" smtClean="0"/>
              <a:t> time</a:t>
            </a:r>
          </a:p>
          <a:p>
            <a:endParaRPr lang="en-GB" dirty="0" smtClean="0"/>
          </a:p>
          <a:p>
            <a:r>
              <a:rPr lang="en-GB" dirty="0" smtClean="0"/>
              <a:t>Orthogonal</a:t>
            </a:r>
            <a:r>
              <a:rPr lang="en-GB" baseline="0" dirty="0" smtClean="0"/>
              <a:t> contrast for defining an ROI!</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50</a:t>
            </a:fld>
            <a:endParaRPr lang="en-US"/>
          </a:p>
        </p:txBody>
      </p:sp>
    </p:spTree>
    <p:extLst>
      <p:ext uri="{BB962C8B-B14F-4D97-AF65-F5344CB8AC3E}">
        <p14:creationId xmlns:p14="http://schemas.microsoft.com/office/powerpoint/2010/main" val="211588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always need to compare it to another process</a:t>
            </a:r>
          </a:p>
          <a:p>
            <a:r>
              <a:rPr lang="en-GB" baseline="0" dirty="0" smtClean="0"/>
              <a:t>Task B matched in all aspects, except process P is not involved</a:t>
            </a:r>
          </a:p>
          <a:p>
            <a:endParaRPr lang="en-GB" baseline="0" dirty="0" smtClean="0"/>
          </a:p>
          <a:p>
            <a:r>
              <a:rPr lang="en-GB" baseline="0" dirty="0" smtClean="0"/>
              <a:t>What is a good control task? </a:t>
            </a:r>
          </a:p>
          <a:p>
            <a:r>
              <a:rPr lang="en-GB" baseline="0" dirty="0" smtClean="0"/>
              <a:t>Relies on the assumption of pure insertion. Add/subtract single process without influencing any other process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a:t>
            </a:fld>
            <a:endParaRPr lang="en-US"/>
          </a:p>
        </p:txBody>
      </p:sp>
    </p:spTree>
    <p:extLst>
      <p:ext uri="{BB962C8B-B14F-4D97-AF65-F5344CB8AC3E}">
        <p14:creationId xmlns:p14="http://schemas.microsoft.com/office/powerpoint/2010/main" val="20811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always need to compare it to another process</a:t>
            </a:r>
          </a:p>
          <a:p>
            <a:r>
              <a:rPr lang="en-GB" baseline="0" dirty="0" smtClean="0"/>
              <a:t>Task B matched in all aspects, except process P is not involved</a:t>
            </a:r>
          </a:p>
          <a:p>
            <a:endParaRPr lang="en-GB" baseline="0" dirty="0" smtClean="0"/>
          </a:p>
          <a:p>
            <a:r>
              <a:rPr lang="en-GB" baseline="0" dirty="0" smtClean="0"/>
              <a:t>What is a good control task? </a:t>
            </a:r>
          </a:p>
          <a:p>
            <a:r>
              <a:rPr lang="en-GB" baseline="0" dirty="0" smtClean="0"/>
              <a:t>Relies on the assumption of pure insertion. Add/subtract single process without influencing any other process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6</a:t>
            </a:fld>
            <a:endParaRPr lang="en-US"/>
          </a:p>
        </p:txBody>
      </p:sp>
    </p:spTree>
    <p:extLst>
      <p:ext uri="{BB962C8B-B14F-4D97-AF65-F5344CB8AC3E}">
        <p14:creationId xmlns:p14="http://schemas.microsoft.com/office/powerpoint/2010/main" val="371331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 is a good control task? </a:t>
            </a:r>
          </a:p>
          <a:p>
            <a:r>
              <a:rPr lang="en-GB" baseline="0" dirty="0" smtClean="0"/>
              <a:t>Relies on the assumption of pure insertion. Add/subtract single process without influencing any other process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7</a:t>
            </a:fld>
            <a:endParaRPr lang="en-US"/>
          </a:p>
        </p:txBody>
      </p:sp>
    </p:spTree>
    <p:extLst>
      <p:ext uri="{BB962C8B-B14F-4D97-AF65-F5344CB8AC3E}">
        <p14:creationId xmlns:p14="http://schemas.microsoft.com/office/powerpoint/2010/main" val="426272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great</a:t>
            </a:r>
            <a:r>
              <a:rPr lang="en-GB" baseline="0" dirty="0" smtClean="0"/>
              <a:t> contrast</a:t>
            </a:r>
          </a:p>
          <a:p>
            <a:pPr marL="228600" indent="-228600">
              <a:buAutoNum type="arabicPeriod"/>
            </a:pPr>
            <a:r>
              <a:rPr lang="en-GB" baseline="0" dirty="0" smtClean="0"/>
              <a:t>Hard to control what people thin about when they are resting</a:t>
            </a:r>
          </a:p>
          <a:p>
            <a:pPr marL="228600" indent="-228600">
              <a:buAutoNum type="arabicPeriod"/>
            </a:pPr>
            <a:r>
              <a:rPr lang="en-GB" baseline="0" dirty="0" smtClean="0"/>
              <a:t>Will give wide-spread activation. Hard to draw conclusions about cognitive processes</a:t>
            </a:r>
          </a:p>
          <a:p>
            <a:pPr marL="228600" indent="-228600">
              <a:buAutoNum type="arabicPeriod"/>
            </a:pPr>
            <a:r>
              <a:rPr lang="en-GB" baseline="0" dirty="0" smtClean="0"/>
              <a:t>May be inefficient because you need long SOAs</a:t>
            </a:r>
          </a:p>
          <a:p>
            <a:pPr marL="228600" indent="-228600">
              <a:buAutoNum type="arabicPeriod"/>
            </a:pPr>
            <a:endParaRPr lang="en-GB" baseline="0" dirty="0" smtClean="0"/>
          </a:p>
          <a:p>
            <a:pPr marL="0" indent="0">
              <a:buNone/>
            </a:pPr>
            <a:r>
              <a:rPr lang="en-GB" baseline="0" dirty="0" smtClean="0"/>
              <a:t>Could be useful as a mask to find regions of interested. Helps with multiple </a:t>
            </a:r>
            <a:r>
              <a:rPr lang="en-GB" baseline="0" dirty="0" err="1" smtClean="0"/>
              <a:t>comparisions</a:t>
            </a:r>
            <a:r>
              <a:rPr lang="en-GB" baseline="0" dirty="0" smtClean="0"/>
              <a:t>.</a:t>
            </a:r>
          </a:p>
          <a:p>
            <a:pPr marL="228600" indent="-228600">
              <a:buAutoNum type="arabicPeriod"/>
            </a:pPr>
            <a:endParaRPr lang="en-GB" baseline="0" dirty="0" smtClean="0"/>
          </a:p>
        </p:txBody>
      </p:sp>
      <p:sp>
        <p:nvSpPr>
          <p:cNvPr id="4" name="Slide Number Placeholder 3"/>
          <p:cNvSpPr>
            <a:spLocks noGrp="1"/>
          </p:cNvSpPr>
          <p:nvPr>
            <p:ph type="sldNum" sz="quarter" idx="10"/>
          </p:nvPr>
        </p:nvSpPr>
        <p:spPr/>
        <p:txBody>
          <a:bodyPr/>
          <a:lstStyle/>
          <a:p>
            <a:fld id="{46E0020C-34B3-4644-B138-3A9503ECB28E}" type="slidenum">
              <a:rPr lang="en-US" smtClean="0"/>
              <a:t>8</a:t>
            </a:fld>
            <a:endParaRPr lang="en-US"/>
          </a:p>
        </p:txBody>
      </p:sp>
    </p:spTree>
    <p:extLst>
      <p:ext uri="{BB962C8B-B14F-4D97-AF65-F5344CB8AC3E}">
        <p14:creationId xmlns:p14="http://schemas.microsoft.com/office/powerpoint/2010/main" val="246880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subjects’ brains may be responding to things you didn’t tell them to do</a:t>
            </a:r>
          </a:p>
          <a:p>
            <a:r>
              <a:rPr lang="en-GB" dirty="0" smtClean="0"/>
              <a:t>different stimulus configurations don’t afford different strategies</a:t>
            </a:r>
          </a:p>
          <a:p>
            <a:endParaRPr lang="de-DE" dirty="0" smtClean="0"/>
          </a:p>
          <a:p>
            <a:r>
              <a:rPr lang="de-DE" dirty="0" smtClean="0"/>
              <a:t>A </a:t>
            </a:r>
            <a:r>
              <a:rPr lang="en-GB" dirty="0" smtClean="0"/>
              <a:t>Rest may not be truly rest </a:t>
            </a:r>
          </a:p>
          <a:p>
            <a:r>
              <a:rPr lang="en-GB" dirty="0" smtClean="0"/>
              <a:t>Need to control as much as possible to isolate component of interest </a:t>
            </a:r>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 </a:t>
            </a:r>
            <a:r>
              <a:rPr lang="en-GB" dirty="0" smtClean="0"/>
              <a:t>Even if a task does not explicitly involve a particular component, subjects may engage in it anyway – E.g. rehearsing previous stimuli</a:t>
            </a:r>
          </a:p>
          <a:p>
            <a:endParaRPr lang="en-GB" dirty="0" smtClean="0"/>
          </a:p>
          <a:p>
            <a:r>
              <a:rPr lang="en-GB" dirty="0" smtClean="0"/>
              <a:t>Activation in brain region</a:t>
            </a:r>
            <a:r>
              <a:rPr lang="en-GB" baseline="0" dirty="0" smtClean="0"/>
              <a:t> in area related to face processing, but also all kinds of other aspects, such as </a:t>
            </a:r>
            <a:r>
              <a:rPr lang="en-GB" baseline="0" dirty="0" err="1" smtClean="0"/>
              <a:t>color</a:t>
            </a:r>
            <a:endParaRPr lang="en-GB" baseline="0" dirty="0" smtClean="0"/>
          </a:p>
          <a:p>
            <a:endParaRPr lang="en-GB" baseline="0" dirty="0" smtClean="0"/>
          </a:p>
          <a:p>
            <a:r>
              <a:rPr lang="en-GB" baseline="0" dirty="0" smtClean="0"/>
              <a:t>Related stimuli much better</a:t>
            </a:r>
          </a:p>
          <a:p>
            <a:r>
              <a:rPr lang="en-GB" baseline="0" dirty="0" smtClean="0"/>
              <a:t>Famous vs non-famous faces</a:t>
            </a:r>
          </a:p>
          <a:p>
            <a:r>
              <a:rPr lang="en-GB" baseline="0" dirty="0" smtClean="0"/>
              <a:t>Matched in terms of visual perception.</a:t>
            </a:r>
          </a:p>
          <a:p>
            <a:r>
              <a:rPr lang="en-GB" baseline="0" dirty="0" smtClean="0"/>
              <a:t>But do </a:t>
            </a:r>
            <a:r>
              <a:rPr lang="en-GB" baseline="0" dirty="0" err="1" smtClean="0"/>
              <a:t>particpiants</a:t>
            </a:r>
            <a:r>
              <a:rPr lang="en-GB" baseline="0" dirty="0" smtClean="0"/>
              <a:t> spend more time processing one of the tasks?</a:t>
            </a:r>
          </a:p>
          <a:p>
            <a:r>
              <a:rPr lang="en-GB" baseline="0" dirty="0" smtClean="0"/>
              <a:t>Easy to spot the famous person, but people might have associations with the control</a:t>
            </a:r>
          </a:p>
          <a:p>
            <a:endParaRPr lang="en-GB" baseline="0" dirty="0" smtClean="0"/>
          </a:p>
          <a:p>
            <a:r>
              <a:rPr lang="en-GB" baseline="0" dirty="0" smtClean="0"/>
              <a:t>Most elegant: </a:t>
            </a:r>
          </a:p>
          <a:p>
            <a:r>
              <a:rPr lang="en-GB" baseline="0" dirty="0" smtClean="0"/>
              <a:t>Same stimulus for both conditions</a:t>
            </a:r>
          </a:p>
          <a:p>
            <a:r>
              <a:rPr lang="en-GB" baseline="0" dirty="0" smtClean="0"/>
              <a:t>But different tasks, e.g. name the person vs name the gender</a:t>
            </a:r>
          </a:p>
          <a:p>
            <a:r>
              <a:rPr lang="en-GB" baseline="0" dirty="0" smtClean="0"/>
              <a:t>Activity now very specific – namely naming the face. Some more automatic processes might be lost</a:t>
            </a:r>
          </a:p>
        </p:txBody>
      </p:sp>
      <p:sp>
        <p:nvSpPr>
          <p:cNvPr id="4" name="Slide Number Placeholder 3"/>
          <p:cNvSpPr>
            <a:spLocks noGrp="1"/>
          </p:cNvSpPr>
          <p:nvPr>
            <p:ph type="sldNum" sz="quarter" idx="10"/>
          </p:nvPr>
        </p:nvSpPr>
        <p:spPr/>
        <p:txBody>
          <a:bodyPr/>
          <a:lstStyle/>
          <a:p>
            <a:fld id="{46E0020C-34B3-4644-B138-3A9503ECB28E}" type="slidenum">
              <a:rPr lang="en-US" smtClean="0"/>
              <a:t>9</a:t>
            </a:fld>
            <a:endParaRPr lang="en-US"/>
          </a:p>
        </p:txBody>
      </p:sp>
    </p:spTree>
    <p:extLst>
      <p:ext uri="{BB962C8B-B14F-4D97-AF65-F5344CB8AC3E}">
        <p14:creationId xmlns:p14="http://schemas.microsoft.com/office/powerpoint/2010/main" val="416099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condition</a:t>
            </a:r>
          </a:p>
          <a:p>
            <a:r>
              <a:rPr lang="en-GB" dirty="0" smtClean="0"/>
              <a:t>-1 control task</a:t>
            </a:r>
          </a:p>
          <a:p>
            <a:endParaRPr lang="en-GB" dirty="0" smtClean="0"/>
          </a:p>
          <a:p>
            <a:r>
              <a:rPr lang="en-GB" dirty="0" smtClean="0"/>
              <a:t>Here: four sessions. In each session they performed A1 and A2</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10</a:t>
            </a:fld>
            <a:endParaRPr lang="en-US"/>
          </a:p>
        </p:txBody>
      </p:sp>
    </p:spTree>
    <p:extLst>
      <p:ext uri="{BB962C8B-B14F-4D97-AF65-F5344CB8AC3E}">
        <p14:creationId xmlns:p14="http://schemas.microsoft.com/office/powerpoint/2010/main" val="221812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082" y="1700213"/>
            <a:ext cx="8351837" cy="1224731"/>
          </a:xfrm>
        </p:spPr>
        <p:txBody>
          <a:bodyPr/>
          <a:lstStyle>
            <a:lvl1pPr algn="ctr">
              <a:defRPr sz="3200">
                <a:latin typeface="Source Sans Pro" panose="020B0503030403020204"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396082" y="3068960"/>
            <a:ext cx="8351837" cy="720402"/>
          </a:xfrm>
        </p:spPr>
        <p:txBody>
          <a:bodyPr/>
          <a:lstStyle>
            <a:lvl1pPr marL="0" indent="0" algn="ctr">
              <a:buNone/>
              <a:defRPr sz="2400">
                <a:solidFill>
                  <a:srgbClr val="969696"/>
                </a:solidFill>
                <a:latin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smtClean="0"/>
              <a:t>Subtitle</a:t>
            </a:r>
            <a:endParaRPr lang="en-US" dirty="0"/>
          </a:p>
        </p:txBody>
      </p:sp>
      <p:sp>
        <p:nvSpPr>
          <p:cNvPr id="7" name="Line 5"/>
          <p:cNvSpPr>
            <a:spLocks noChangeShapeType="1"/>
          </p:cNvSpPr>
          <p:nvPr userDrawn="1"/>
        </p:nvSpPr>
        <p:spPr bwMode="auto">
          <a:xfrm flipH="1">
            <a:off x="395288" y="6168362"/>
            <a:ext cx="8351837"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10" name="Line 4"/>
          <p:cNvSpPr>
            <a:spLocks noChangeShapeType="1"/>
          </p:cNvSpPr>
          <p:nvPr userDrawn="1"/>
        </p:nvSpPr>
        <p:spPr bwMode="auto">
          <a:xfrm flipH="1">
            <a:off x="396082" y="2996952"/>
            <a:ext cx="8351837" cy="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12" name="Text Placeholder 2"/>
          <p:cNvSpPr txBox="1">
            <a:spLocks/>
          </p:cNvSpPr>
          <p:nvPr userDrawn="1"/>
        </p:nvSpPr>
        <p:spPr>
          <a:xfrm>
            <a:off x="395288" y="6228604"/>
            <a:ext cx="8351837" cy="216123"/>
          </a:xfrm>
          <a:prstGeom prst="rect">
            <a:avLst/>
          </a:prstGeom>
        </p:spPr>
        <p:txBody>
          <a:bodyPr vert="horz" lIns="0" tIns="0" rIns="0" bIns="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a:lstStyle>
          <a:p>
            <a:pPr algn="ctr">
              <a:spcBef>
                <a:spcPct val="0"/>
              </a:spcBef>
              <a:spcAft>
                <a:spcPct val="0"/>
              </a:spcAft>
              <a:buClrTx/>
              <a:buFontTx/>
              <a:buNone/>
            </a:pPr>
            <a:r>
              <a:rPr lang="en-US" sz="1600" dirty="0" smtClean="0">
                <a:solidFill>
                  <a:srgbClr val="969696"/>
                </a:solidFill>
                <a:latin typeface="Source Sans Pro" panose="020B0503030403020204" pitchFamily="34" charset="0"/>
                <a:cs typeface="Tahoma" pitchFamily="34" charset="0"/>
              </a:rPr>
              <a:t>SPM - Experimental design</a:t>
            </a:r>
          </a:p>
        </p:txBody>
      </p:sp>
    </p:spTree>
    <p:extLst>
      <p:ext uri="{BB962C8B-B14F-4D97-AF65-F5344CB8AC3E}">
        <p14:creationId xmlns:p14="http://schemas.microsoft.com/office/powerpoint/2010/main" val="39145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95288" y="1700213"/>
            <a:ext cx="8353425" cy="4465637"/>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de-DE" dirty="0" err="1" smtClean="0"/>
              <a:t>Sixth</a:t>
            </a:r>
            <a:r>
              <a:rPr lang="de-DE" dirty="0" smtClean="0"/>
              <a:t> </a:t>
            </a:r>
            <a:r>
              <a:rPr lang="de-DE" dirty="0" err="1" smtClean="0"/>
              <a:t>level</a:t>
            </a:r>
            <a:endParaRPr lang="de-DE" dirty="0" smtClean="0"/>
          </a:p>
          <a:p>
            <a:pPr lvl="6"/>
            <a:r>
              <a:rPr lang="de-DE" dirty="0" err="1" smtClean="0"/>
              <a:t>Seventh</a:t>
            </a:r>
            <a:r>
              <a:rPr lang="de-DE" dirty="0" smtClean="0"/>
              <a:t> </a:t>
            </a:r>
            <a:r>
              <a:rPr lang="de-DE" dirty="0" err="1" smtClean="0"/>
              <a:t>level</a:t>
            </a:r>
            <a:endParaRPr lang="de-DE" dirty="0" smtClean="0"/>
          </a:p>
          <a:p>
            <a:pPr lvl="7"/>
            <a:r>
              <a:rPr lang="de-DE" dirty="0" err="1" smtClean="0"/>
              <a:t>Eighth</a:t>
            </a:r>
            <a:r>
              <a:rPr lang="de-DE" dirty="0" smtClean="0"/>
              <a:t> </a:t>
            </a:r>
            <a:r>
              <a:rPr lang="de-DE" dirty="0" err="1" smtClean="0"/>
              <a:t>level</a:t>
            </a:r>
            <a:endParaRPr lang="de-DE" dirty="0" smtClean="0"/>
          </a:p>
          <a:p>
            <a:pPr lvl="8"/>
            <a:r>
              <a:rPr lang="de-DE" dirty="0" err="1" smtClean="0"/>
              <a:t>Nineth</a:t>
            </a:r>
            <a:r>
              <a:rPr lang="de-DE" dirty="0" smtClean="0"/>
              <a:t> </a:t>
            </a:r>
            <a:r>
              <a:rPr lang="de-DE" dirty="0" err="1" smtClean="0"/>
              <a:t>level</a:t>
            </a:r>
            <a:endParaRPr lang="en-US" dirty="0"/>
          </a:p>
        </p:txBody>
      </p:sp>
      <p:sp>
        <p:nvSpPr>
          <p:cNvPr id="9" name="Text Placeholder 8"/>
          <p:cNvSpPr>
            <a:spLocks noGrp="1"/>
          </p:cNvSpPr>
          <p:nvPr>
            <p:ph type="body" sz="quarter" idx="10" hasCustomPrompt="1"/>
          </p:nvPr>
        </p:nvSpPr>
        <p:spPr>
          <a:xfrm>
            <a:off x="395288" y="1196752"/>
            <a:ext cx="8353425" cy="216123"/>
          </a:xfrm>
        </p:spPr>
        <p:txBody>
          <a:bodyPr/>
          <a:lstStyle>
            <a:lvl1pPr>
              <a:defRPr/>
            </a:lvl1pPr>
          </a:lstStyle>
          <a:p>
            <a:pPr lvl="0"/>
            <a:r>
              <a:rPr lang="en-US" dirty="0" smtClean="0"/>
              <a:t>Subtitle</a:t>
            </a:r>
            <a:endParaRPr lang="en-US" dirty="0"/>
          </a:p>
        </p:txBody>
      </p:sp>
    </p:spTree>
    <p:extLst>
      <p:ext uri="{BB962C8B-B14F-4D97-AF65-F5344CB8AC3E}">
        <p14:creationId xmlns:p14="http://schemas.microsoft.com/office/powerpoint/2010/main" val="411162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5288" y="1412875"/>
            <a:ext cx="8353425" cy="475297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de-DE" dirty="0" err="1" smtClean="0"/>
              <a:t>Sixth</a:t>
            </a:r>
            <a:r>
              <a:rPr lang="de-DE" dirty="0" smtClean="0"/>
              <a:t> </a:t>
            </a:r>
            <a:r>
              <a:rPr lang="de-DE" dirty="0" err="1" smtClean="0"/>
              <a:t>level</a:t>
            </a:r>
            <a:endParaRPr lang="de-DE" dirty="0" smtClean="0"/>
          </a:p>
          <a:p>
            <a:pPr lvl="6"/>
            <a:r>
              <a:rPr lang="de-DE" dirty="0" err="1" smtClean="0"/>
              <a:t>Seventh</a:t>
            </a:r>
            <a:r>
              <a:rPr lang="de-DE" dirty="0" smtClean="0"/>
              <a:t> </a:t>
            </a:r>
            <a:r>
              <a:rPr lang="de-DE" dirty="0" err="1" smtClean="0"/>
              <a:t>level</a:t>
            </a:r>
            <a:endParaRPr lang="de-DE" dirty="0" smtClean="0"/>
          </a:p>
          <a:p>
            <a:pPr lvl="7"/>
            <a:r>
              <a:rPr lang="de-DE" dirty="0" err="1" smtClean="0"/>
              <a:t>Eighth</a:t>
            </a:r>
            <a:r>
              <a:rPr lang="de-DE" dirty="0" smtClean="0"/>
              <a:t> </a:t>
            </a:r>
            <a:r>
              <a:rPr lang="de-DE" dirty="0" err="1" smtClean="0"/>
              <a:t>level</a:t>
            </a:r>
            <a:endParaRPr lang="de-DE" dirty="0" smtClean="0"/>
          </a:p>
          <a:p>
            <a:pPr lvl="8"/>
            <a:r>
              <a:rPr lang="de-DE" dirty="0" err="1" smtClean="0"/>
              <a:t>Nineth</a:t>
            </a:r>
            <a:r>
              <a:rPr lang="de-DE" dirty="0" smtClean="0"/>
              <a:t> </a:t>
            </a:r>
            <a:r>
              <a:rPr lang="de-DE" dirty="0" err="1" smtClean="0"/>
              <a:t>level</a:t>
            </a:r>
            <a:endParaRPr lang="en-US" dirty="0"/>
          </a:p>
        </p:txBody>
      </p:sp>
    </p:spTree>
    <p:extLst>
      <p:ext uri="{BB962C8B-B14F-4D97-AF65-F5344CB8AC3E}">
        <p14:creationId xmlns:p14="http://schemas.microsoft.com/office/powerpoint/2010/main" val="403803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4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5030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A4074B-289F-4198-AAA2-4C8908B870C4}" type="datetimeFigureOut">
              <a:rPr lang="en-GB" smtClean="0"/>
              <a:t>26/10/2018</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A7EEAE8-730C-4E81-B321-D3C27A4B02D6}" type="slidenum">
              <a:rPr lang="en-GB" smtClean="0"/>
              <a:t>‹#›</a:t>
            </a:fld>
            <a:endParaRPr lang="en-GB"/>
          </a:p>
        </p:txBody>
      </p:sp>
    </p:spTree>
    <p:extLst>
      <p:ext uri="{BB962C8B-B14F-4D97-AF65-F5344CB8AC3E}">
        <p14:creationId xmlns:p14="http://schemas.microsoft.com/office/powerpoint/2010/main" val="42642790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115888"/>
            <a:ext cx="6912000" cy="792162"/>
          </a:xfrm>
          <a:prstGeom prst="rect">
            <a:avLst/>
          </a:prstGeom>
        </p:spPr>
        <p:txBody>
          <a:bodyPr vert="horz" lIns="0" tIns="0" rIns="0" bIns="0" rtlCol="0" anchor="b">
            <a:noAutofit/>
          </a:bodyPr>
          <a:lstStyle/>
          <a:p>
            <a:r>
              <a:rPr lang="en-US" dirty="0" smtClean="0"/>
              <a:t>Title</a:t>
            </a:r>
            <a:endParaRPr lang="en-US" dirty="0"/>
          </a:p>
        </p:txBody>
      </p:sp>
      <p:sp>
        <p:nvSpPr>
          <p:cNvPr id="3" name="Text Placeholder 2"/>
          <p:cNvSpPr>
            <a:spLocks noGrp="1"/>
          </p:cNvSpPr>
          <p:nvPr>
            <p:ph type="body" idx="1"/>
          </p:nvPr>
        </p:nvSpPr>
        <p:spPr>
          <a:xfrm>
            <a:off x="395288" y="1412875"/>
            <a:ext cx="8353425" cy="4752975"/>
          </a:xfrm>
          <a:prstGeom prst="rect">
            <a:avLst/>
          </a:prstGeom>
        </p:spPr>
        <p:txBody>
          <a:bodyPr vert="horz" lIns="0" tIns="0" rIns="0" bIns="0" rtlCol="0">
            <a:noAutofit/>
          </a:bodyPr>
          <a:lstStyle/>
          <a:p>
            <a:pPr lvl="0"/>
            <a:r>
              <a:rPr lang="de-DE" dirty="0" smtClean="0"/>
              <a:t>Text</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de-DE" dirty="0" err="1" smtClean="0"/>
              <a:t>Sixth</a:t>
            </a:r>
            <a:r>
              <a:rPr lang="de-DE" dirty="0" smtClean="0"/>
              <a:t> </a:t>
            </a:r>
            <a:r>
              <a:rPr lang="de-DE" dirty="0" err="1" smtClean="0"/>
              <a:t>level</a:t>
            </a:r>
            <a:endParaRPr lang="de-DE" dirty="0" smtClean="0"/>
          </a:p>
          <a:p>
            <a:pPr lvl="6"/>
            <a:r>
              <a:rPr lang="de-DE" dirty="0" err="1" smtClean="0"/>
              <a:t>Seventh</a:t>
            </a:r>
            <a:r>
              <a:rPr lang="de-DE" dirty="0" smtClean="0"/>
              <a:t> </a:t>
            </a:r>
            <a:r>
              <a:rPr lang="de-DE" dirty="0" err="1" smtClean="0"/>
              <a:t>level</a:t>
            </a:r>
            <a:endParaRPr lang="de-DE" dirty="0" smtClean="0"/>
          </a:p>
          <a:p>
            <a:pPr lvl="7"/>
            <a:r>
              <a:rPr lang="de-DE" dirty="0" err="1" smtClean="0"/>
              <a:t>Eighth</a:t>
            </a:r>
            <a:r>
              <a:rPr lang="de-DE" dirty="0" smtClean="0"/>
              <a:t> </a:t>
            </a:r>
            <a:r>
              <a:rPr lang="de-DE" dirty="0" err="1" smtClean="0"/>
              <a:t>level</a:t>
            </a:r>
            <a:endParaRPr lang="de-DE" dirty="0" smtClean="0"/>
          </a:p>
          <a:p>
            <a:pPr lvl="8"/>
            <a:r>
              <a:rPr lang="de-DE" dirty="0" err="1" smtClean="0"/>
              <a:t>Nineth</a:t>
            </a:r>
            <a:r>
              <a:rPr lang="de-DE" dirty="0" smtClean="0"/>
              <a:t> </a:t>
            </a:r>
            <a:r>
              <a:rPr lang="de-DE" dirty="0" err="1" smtClean="0"/>
              <a:t>level</a:t>
            </a:r>
            <a:endParaRPr lang="en-US" dirty="0"/>
          </a:p>
        </p:txBody>
      </p:sp>
      <p:sp>
        <p:nvSpPr>
          <p:cNvPr id="7" name="Line 4"/>
          <p:cNvSpPr>
            <a:spLocks noChangeShapeType="1"/>
          </p:cNvSpPr>
          <p:nvPr/>
        </p:nvSpPr>
        <p:spPr bwMode="auto">
          <a:xfrm flipH="1">
            <a:off x="395288" y="1049338"/>
            <a:ext cx="8351837"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8" name="Line 5"/>
          <p:cNvSpPr>
            <a:spLocks noChangeShapeType="1"/>
          </p:cNvSpPr>
          <p:nvPr/>
        </p:nvSpPr>
        <p:spPr bwMode="auto">
          <a:xfrm flipH="1">
            <a:off x="395288" y="6453188"/>
            <a:ext cx="8351837"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12" name="Text Placeholder 2"/>
          <p:cNvSpPr txBox="1">
            <a:spLocks/>
          </p:cNvSpPr>
          <p:nvPr/>
        </p:nvSpPr>
        <p:spPr>
          <a:xfrm>
            <a:off x="395288" y="6525343"/>
            <a:ext cx="4016507" cy="216123"/>
          </a:xfrm>
          <a:prstGeom prst="rect">
            <a:avLst/>
          </a:prstGeom>
        </p:spPr>
        <p:txBody>
          <a:bodyPr vert="horz" lIns="0" tIns="0" rIns="0" bIns="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a:lstStyle>
          <a:p>
            <a:pPr algn="l">
              <a:spcBef>
                <a:spcPct val="0"/>
              </a:spcBef>
              <a:spcAft>
                <a:spcPct val="0"/>
              </a:spcAft>
              <a:buClrTx/>
              <a:buFontTx/>
              <a:buNone/>
            </a:pPr>
            <a:r>
              <a:rPr lang="en-US" sz="1600" dirty="0" smtClean="0">
                <a:solidFill>
                  <a:schemeClr val="accent1"/>
                </a:solidFill>
                <a:latin typeface="Source Sans Pro" panose="020B0503030403020204" pitchFamily="34" charset="0"/>
                <a:cs typeface="Tahoma" pitchFamily="34" charset="0"/>
              </a:rPr>
              <a:t>SPM - Experimental design</a:t>
            </a:r>
          </a:p>
        </p:txBody>
      </p:sp>
    </p:spTree>
    <p:extLst>
      <p:ext uri="{BB962C8B-B14F-4D97-AF65-F5344CB8AC3E}">
        <p14:creationId xmlns:p14="http://schemas.microsoft.com/office/powerpoint/2010/main" val="330649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7" r:id="rId5"/>
    <p:sldLayoutId id="2147483658"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p:titleStyle>
    <p:body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Experimental design</a:t>
            </a:r>
            <a:endParaRPr lang="en-GB" dirty="0"/>
          </a:p>
        </p:txBody>
      </p:sp>
      <p:sp>
        <p:nvSpPr>
          <p:cNvPr id="3" name="Subtitle 2"/>
          <p:cNvSpPr>
            <a:spLocks noGrp="1"/>
          </p:cNvSpPr>
          <p:nvPr>
            <p:ph type="subTitle" idx="1"/>
          </p:nvPr>
        </p:nvSpPr>
        <p:spPr/>
        <p:txBody>
          <a:bodyPr/>
          <a:lstStyle/>
          <a:p>
            <a:r>
              <a:rPr lang="en-GB" dirty="0" smtClean="0"/>
              <a:t>Mona Garvert</a:t>
            </a:r>
          </a:p>
          <a:p>
            <a:r>
              <a:rPr lang="en-GB" sz="2000" dirty="0" smtClean="0"/>
              <a:t>Max-Planck-Institute for Cognitive and Brain Sciences, Leipzig, Germany</a:t>
            </a:r>
            <a:endParaRPr lang="en-GB" sz="2000" dirty="0"/>
          </a:p>
        </p:txBody>
      </p:sp>
      <p:sp>
        <p:nvSpPr>
          <p:cNvPr id="4" name="Rectangle 3"/>
          <p:cNvSpPr/>
          <p:nvPr/>
        </p:nvSpPr>
        <p:spPr>
          <a:xfrm>
            <a:off x="2447764" y="4581128"/>
            <a:ext cx="4572000" cy="1200329"/>
          </a:xfrm>
          <a:prstGeom prst="rect">
            <a:avLst/>
          </a:prstGeom>
        </p:spPr>
        <p:txBody>
          <a:bodyPr>
            <a:spAutoFit/>
          </a:bodyPr>
          <a:lstStyle/>
          <a:p>
            <a:pPr algn="ctr" eaLnBrk="0" hangingPunct="0">
              <a:defRPr/>
            </a:pPr>
            <a:r>
              <a:rPr lang="en-US" dirty="0">
                <a:latin typeface="Source Sans Pro" panose="020B0604020202020204" charset="0"/>
                <a:ea typeface="ＭＳ Ｐゴシック" charset="0"/>
              </a:rPr>
              <a:t>With thanks to: </a:t>
            </a:r>
          </a:p>
          <a:p>
            <a:pPr algn="ctr" eaLnBrk="0" hangingPunct="0">
              <a:defRPr/>
            </a:pPr>
            <a:r>
              <a:rPr lang="en-US" dirty="0">
                <a:latin typeface="Source Sans Pro" panose="020B0604020202020204" charset="0"/>
                <a:ea typeface="ＭＳ Ｐゴシック" charset="0"/>
              </a:rPr>
              <a:t>Sara </a:t>
            </a:r>
            <a:r>
              <a:rPr lang="en-US" dirty="0" err="1" smtClean="0">
                <a:latin typeface="Source Sans Pro" panose="020B0604020202020204" charset="0"/>
                <a:ea typeface="ＭＳ Ｐゴシック" charset="0"/>
              </a:rPr>
              <a:t>Bengtsson</a:t>
            </a:r>
            <a:endParaRPr lang="en-US" dirty="0" smtClean="0">
              <a:latin typeface="Source Sans Pro" panose="020B0604020202020204" charset="0"/>
              <a:ea typeface="ＭＳ Ｐゴシック" charset="0"/>
            </a:endParaRPr>
          </a:p>
          <a:p>
            <a:pPr algn="ctr" eaLnBrk="0" hangingPunct="0">
              <a:defRPr/>
            </a:pPr>
            <a:r>
              <a:rPr lang="en-US" dirty="0" smtClean="0">
                <a:latin typeface="Source Sans Pro" panose="020B0604020202020204" charset="0"/>
                <a:ea typeface="ＭＳ Ｐゴシック" charset="0"/>
              </a:rPr>
              <a:t>Christian Ruff</a:t>
            </a:r>
          </a:p>
          <a:p>
            <a:pPr algn="ctr" eaLnBrk="0" hangingPunct="0">
              <a:defRPr/>
            </a:pPr>
            <a:r>
              <a:rPr lang="en-US" dirty="0" err="1" smtClean="0">
                <a:latin typeface="Source Sans Pro" panose="020B0604020202020204" charset="0"/>
                <a:ea typeface="ＭＳ Ｐゴシック" charset="0"/>
              </a:rPr>
              <a:t>Rik</a:t>
            </a:r>
            <a:r>
              <a:rPr lang="en-US" dirty="0" smtClean="0">
                <a:latin typeface="Source Sans Pro" panose="020B0604020202020204" charset="0"/>
                <a:ea typeface="ＭＳ Ｐゴシック" charset="0"/>
              </a:rPr>
              <a:t> Henson</a:t>
            </a:r>
            <a:endParaRPr lang="en-US" dirty="0">
              <a:latin typeface="Source Sans Pro" panose="020B0604020202020204" charset="0"/>
              <a:ea typeface="ＭＳ Ｐゴシック" charset="0"/>
            </a:endParaRPr>
          </a:p>
        </p:txBody>
      </p:sp>
    </p:spTree>
    <p:extLst>
      <p:ext uri="{BB962C8B-B14F-4D97-AF65-F5344CB8AC3E}">
        <p14:creationId xmlns:p14="http://schemas.microsoft.com/office/powerpoint/2010/main" val="143124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Categorical responses</a:t>
            </a:r>
            <a:endParaRPr lang="en-GB" dirty="0"/>
          </a:p>
        </p:txBody>
      </p:sp>
      <p:sp>
        <p:nvSpPr>
          <p:cNvPr id="4" name="Text Placeholder 3"/>
          <p:cNvSpPr>
            <a:spLocks noGrp="1"/>
          </p:cNvSpPr>
          <p:nvPr>
            <p:ph type="body" sz="quarter" idx="10"/>
          </p:nvPr>
        </p:nvSpPr>
        <p:spPr/>
        <p:txBody>
          <a:bodyPr/>
          <a:lstStyle/>
          <a:p>
            <a:r>
              <a:rPr lang="en-GB" dirty="0" smtClean="0"/>
              <a:t>SPM</a:t>
            </a:r>
            <a:endParaRPr lang="en-GB" dirty="0"/>
          </a:p>
        </p:txBody>
      </p:sp>
      <p:pic>
        <p:nvPicPr>
          <p:cNvPr id="5" name="Picture 6"/>
          <p:cNvPicPr>
            <a:picLocks noChangeAspect="1" noChangeArrowheads="1"/>
          </p:cNvPicPr>
          <p:nvPr/>
        </p:nvPicPr>
        <p:blipFill>
          <a:blip r:embed="rId3"/>
          <a:srcRect/>
          <a:stretch>
            <a:fillRect/>
          </a:stretch>
        </p:blipFill>
        <p:spPr bwMode="auto">
          <a:xfrm>
            <a:off x="1714500" y="1502020"/>
            <a:ext cx="5697415" cy="476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Line 7"/>
          <p:cNvSpPr>
            <a:spLocks noChangeShapeType="1"/>
          </p:cNvSpPr>
          <p:nvPr/>
        </p:nvSpPr>
        <p:spPr bwMode="auto">
          <a:xfrm flipH="1">
            <a:off x="5503985" y="3163766"/>
            <a:ext cx="212627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7" name="Line 8"/>
          <p:cNvSpPr>
            <a:spLocks noChangeShapeType="1"/>
          </p:cNvSpPr>
          <p:nvPr/>
        </p:nvSpPr>
        <p:spPr bwMode="auto">
          <a:xfrm flipH="1">
            <a:off x="5635869" y="3295650"/>
            <a:ext cx="19943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8" name="Line 9"/>
          <p:cNvSpPr>
            <a:spLocks noChangeShapeType="1"/>
          </p:cNvSpPr>
          <p:nvPr/>
        </p:nvSpPr>
        <p:spPr bwMode="auto">
          <a:xfrm flipH="1">
            <a:off x="6632331" y="3429000"/>
            <a:ext cx="99792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9" name="Text Box 10"/>
          <p:cNvSpPr txBox="1">
            <a:spLocks noChangeArrowheads="1"/>
          </p:cNvSpPr>
          <p:nvPr/>
        </p:nvSpPr>
        <p:spPr bwMode="auto">
          <a:xfrm>
            <a:off x="7562851" y="2897067"/>
            <a:ext cx="75212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solidFill>
                  <a:schemeClr val="accent1"/>
                </a:solidFill>
                <a:latin typeface="Source Sans Pro" panose="020B0604020202020204" charset="0"/>
                <a:ea typeface="ＭＳ Ｐゴシック" charset="0"/>
              </a:rPr>
              <a:t>Task 1</a:t>
            </a:r>
          </a:p>
        </p:txBody>
      </p:sp>
      <p:sp>
        <p:nvSpPr>
          <p:cNvPr id="10" name="Text Box 11"/>
          <p:cNvSpPr txBox="1">
            <a:spLocks noChangeArrowheads="1"/>
          </p:cNvSpPr>
          <p:nvPr/>
        </p:nvSpPr>
        <p:spPr bwMode="auto">
          <a:xfrm>
            <a:off x="7696201" y="3096359"/>
            <a:ext cx="75212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chemeClr val="accent1"/>
                </a:solidFill>
                <a:latin typeface="Source Sans Pro" panose="020B0604020202020204" charset="0"/>
                <a:ea typeface="ＭＳ Ｐゴシック" charset="0"/>
              </a:rPr>
              <a:t>Task 2</a:t>
            </a:r>
          </a:p>
        </p:txBody>
      </p:sp>
      <p:sp>
        <p:nvSpPr>
          <p:cNvPr id="11" name="Text Box 12"/>
          <p:cNvSpPr txBox="1">
            <a:spLocks noChangeArrowheads="1"/>
          </p:cNvSpPr>
          <p:nvPr/>
        </p:nvSpPr>
        <p:spPr bwMode="auto">
          <a:xfrm>
            <a:off x="7895493" y="3289790"/>
            <a:ext cx="86914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chemeClr val="accent1"/>
                </a:solidFill>
                <a:latin typeface="Source Sans Pro" panose="020B0604020202020204" charset="0"/>
                <a:ea typeface="ＭＳ Ｐゴシック" charset="0"/>
              </a:rPr>
              <a:t>Session</a:t>
            </a:r>
          </a:p>
        </p:txBody>
      </p:sp>
    </p:spTree>
    <p:extLst>
      <p:ext uri="{BB962C8B-B14F-4D97-AF65-F5344CB8AC3E}">
        <p14:creationId xmlns:p14="http://schemas.microsoft.com/office/powerpoint/2010/main" val="8793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76153" y="3251747"/>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2" name="Title 1"/>
          <p:cNvSpPr>
            <a:spLocks noGrp="1"/>
          </p:cNvSpPr>
          <p:nvPr>
            <p:ph type="title"/>
          </p:nvPr>
        </p:nvSpPr>
        <p:spPr/>
        <p:txBody>
          <a:bodyPr/>
          <a:lstStyle/>
          <a:p>
            <a:r>
              <a:rPr lang="de-DE" dirty="0" smtClean="0"/>
              <a:t>Subtraction</a:t>
            </a:r>
            <a:endParaRPr lang="en-GB" dirty="0"/>
          </a:p>
        </p:txBody>
      </p:sp>
      <p:sp>
        <p:nvSpPr>
          <p:cNvPr id="3" name="Content Placeholder 2"/>
          <p:cNvSpPr>
            <a:spLocks noGrp="1"/>
          </p:cNvSpPr>
          <p:nvPr>
            <p:ph idx="1"/>
          </p:nvPr>
        </p:nvSpPr>
        <p:spPr/>
        <p:txBody>
          <a:bodyPr/>
          <a:lstStyle/>
          <a:p>
            <a:r>
              <a:rPr lang="de-DE" dirty="0" smtClean="0"/>
              <a:t>Problems:</a:t>
            </a:r>
          </a:p>
          <a:p>
            <a:pPr marL="285750" indent="-285750">
              <a:buFont typeface="Arial" panose="020B0604020202020204" pitchFamily="34" charset="0"/>
              <a:buChar char="•"/>
            </a:pPr>
            <a:r>
              <a:rPr lang="en-GB" dirty="0" smtClean="0"/>
              <a:t>Difficulty </a:t>
            </a:r>
            <a:r>
              <a:rPr lang="en-GB" dirty="0"/>
              <a:t>of finding baseline tasks that activate all but the process of interest</a:t>
            </a:r>
          </a:p>
          <a:p>
            <a:pPr marL="285750" indent="-285750">
              <a:buFont typeface="Arial" panose="020B0604020202020204" pitchFamily="34" charset="0"/>
              <a:buChar char="•"/>
            </a:pPr>
            <a:r>
              <a:rPr lang="en-GB" dirty="0" smtClean="0"/>
              <a:t>Subtraction depends </a:t>
            </a:r>
            <a:r>
              <a:rPr lang="en-GB" dirty="0"/>
              <a:t>on </a:t>
            </a:r>
            <a:r>
              <a:rPr lang="en-GB" dirty="0" smtClean="0"/>
              <a:t>the assumption of “pure insertion”</a:t>
            </a:r>
          </a:p>
          <a:p>
            <a:pPr marL="488950" lvl="1" indent="-285750">
              <a:buFont typeface="Arial" panose="020B0604020202020204" pitchFamily="34" charset="0"/>
              <a:buChar char="•"/>
            </a:pPr>
            <a:r>
              <a:rPr lang="en-GB" dirty="0"/>
              <a:t>an extra cognitive component can be </a:t>
            </a:r>
            <a:r>
              <a:rPr lang="en-GB" dirty="0" smtClean="0"/>
              <a:t>inserted without </a:t>
            </a:r>
            <a:r>
              <a:rPr lang="en-GB" dirty="0"/>
              <a:t>affecting the </a:t>
            </a:r>
            <a:r>
              <a:rPr lang="en-GB" dirty="0" smtClean="0"/>
              <a:t>pre-existing components</a:t>
            </a:r>
          </a:p>
        </p:txBody>
      </p:sp>
      <p:sp>
        <p:nvSpPr>
          <p:cNvPr id="6" name="Rectangle 5"/>
          <p:cNvSpPr/>
          <p:nvPr/>
        </p:nvSpPr>
        <p:spPr>
          <a:xfrm>
            <a:off x="2942966" y="4847541"/>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7" name="Rectangle 6"/>
          <p:cNvSpPr/>
          <p:nvPr/>
        </p:nvSpPr>
        <p:spPr>
          <a:xfrm>
            <a:off x="3618857" y="4491812"/>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8" name="Rectangle 7"/>
          <p:cNvSpPr/>
          <p:nvPr/>
        </p:nvSpPr>
        <p:spPr>
          <a:xfrm>
            <a:off x="4294748" y="4847541"/>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9" name="Rectangle 8"/>
          <p:cNvSpPr/>
          <p:nvPr/>
        </p:nvSpPr>
        <p:spPr>
          <a:xfrm>
            <a:off x="4294748" y="3734183"/>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10" name="Rectangle 9"/>
          <p:cNvSpPr/>
          <p:nvPr/>
        </p:nvSpPr>
        <p:spPr>
          <a:xfrm>
            <a:off x="4976153" y="4361886"/>
            <a:ext cx="520953" cy="1232687"/>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a:p>
            <a:pPr algn="ctr"/>
            <a:endParaRPr lang="en-GB" sz="1600" dirty="0">
              <a:solidFill>
                <a:srgbClr val="4D4D4D"/>
              </a:solidFill>
              <a:latin typeface="Source Sans Pro" panose="020B0503030403020204" pitchFamily="34" charset="0"/>
            </a:endParaRPr>
          </a:p>
          <a:p>
            <a:pPr algn="ctr"/>
            <a:r>
              <a:rPr lang="en-GB" sz="1600" dirty="0" smtClean="0">
                <a:solidFill>
                  <a:srgbClr val="4D4D4D"/>
                </a:solidFill>
                <a:latin typeface="Source Sans Pro" panose="020B0503030403020204" pitchFamily="34" charset="0"/>
              </a:rPr>
              <a:t>A</a:t>
            </a:r>
          </a:p>
        </p:txBody>
      </p:sp>
      <p:sp>
        <p:nvSpPr>
          <p:cNvPr id="12" name="Rectangle 11"/>
          <p:cNvSpPr/>
          <p:nvPr/>
        </p:nvSpPr>
        <p:spPr>
          <a:xfrm>
            <a:off x="4976153" y="4361886"/>
            <a:ext cx="520953" cy="507274"/>
          </a:xfrm>
          <a:prstGeom prst="rect">
            <a:avLst/>
          </a:prstGeom>
          <a:solidFill>
            <a:srgbClr val="EAB9B8"/>
          </a:solidFill>
          <a:ln>
            <a:solidFill>
              <a:srgbClr val="D570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p:txBody>
      </p:sp>
      <p:sp>
        <p:nvSpPr>
          <p:cNvPr id="13" name="Rectangle 12"/>
          <p:cNvSpPr/>
          <p:nvPr/>
        </p:nvSpPr>
        <p:spPr>
          <a:xfrm>
            <a:off x="5657558" y="4858137"/>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a:p>
            <a:pPr algn="ctr"/>
            <a:r>
              <a:rPr lang="en-GB" sz="1600" dirty="0" smtClean="0">
                <a:solidFill>
                  <a:srgbClr val="4D4D4D"/>
                </a:solidFill>
                <a:latin typeface="Source Sans Pro" panose="020B0503030403020204" pitchFamily="34" charset="0"/>
              </a:rPr>
              <a:t>A</a:t>
            </a:r>
          </a:p>
        </p:txBody>
      </p:sp>
      <p:sp>
        <p:nvSpPr>
          <p:cNvPr id="14" name="Rectangle 13"/>
          <p:cNvSpPr/>
          <p:nvPr/>
        </p:nvSpPr>
        <p:spPr>
          <a:xfrm>
            <a:off x="5657558" y="4111106"/>
            <a:ext cx="520953" cy="1082090"/>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a:p>
            <a:pPr algn="ctr"/>
            <a:r>
              <a:rPr lang="en-GB" sz="1600" dirty="0" smtClean="0">
                <a:solidFill>
                  <a:srgbClr val="4D4D4D"/>
                </a:solidFill>
                <a:latin typeface="Source Sans Pro" panose="020B0503030403020204" pitchFamily="34" charset="0"/>
              </a:rPr>
              <a:t>B</a:t>
            </a:r>
          </a:p>
        </p:txBody>
      </p:sp>
      <p:sp>
        <p:nvSpPr>
          <p:cNvPr id="16" name="Rectangle 15"/>
          <p:cNvSpPr/>
          <p:nvPr/>
        </p:nvSpPr>
        <p:spPr>
          <a:xfrm>
            <a:off x="6703533" y="5048491"/>
            <a:ext cx="1440587" cy="276999"/>
          </a:xfrm>
          <a:prstGeom prst="rect">
            <a:avLst/>
          </a:prstGeom>
        </p:spPr>
        <p:txBody>
          <a:bodyPr wrap="none">
            <a:spAutoFit/>
          </a:bodyPr>
          <a:lstStyle/>
          <a:p>
            <a:r>
              <a:rPr lang="fr-FR" sz="1200" dirty="0" err="1"/>
              <a:t>Friston</a:t>
            </a:r>
            <a:r>
              <a:rPr lang="fr-FR" sz="1200" dirty="0"/>
              <a:t> et al., (</a:t>
            </a:r>
            <a:r>
              <a:rPr lang="fr-FR" sz="1200" dirty="0" smtClean="0"/>
              <a:t>1996)</a:t>
            </a:r>
            <a:endParaRPr lang="en-GB" sz="1200" dirty="0"/>
          </a:p>
        </p:txBody>
      </p:sp>
      <p:sp>
        <p:nvSpPr>
          <p:cNvPr id="17" name="TextBox 16"/>
          <p:cNvSpPr txBox="1"/>
          <p:nvPr/>
        </p:nvSpPr>
        <p:spPr>
          <a:xfrm>
            <a:off x="3131840" y="5661248"/>
            <a:ext cx="216024" cy="288032"/>
          </a:xfrm>
          <a:prstGeom prst="rect">
            <a:avLst/>
          </a:prstGeom>
        </p:spPr>
        <p:txBody>
          <a:bodyPr vert="horz" wrap="none" lIns="0" tIns="0" rIns="0" bIns="0" rtlCol="0">
            <a:noAutofit/>
          </a:bodyPr>
          <a:lstStyle/>
          <a:p>
            <a:r>
              <a:rPr lang="de-DE" sz="1600" dirty="0" smtClean="0">
                <a:latin typeface="Source Sans Pro" panose="020B0503030403020204" pitchFamily="34" charset="0"/>
              </a:rPr>
              <a:t>A</a:t>
            </a:r>
            <a:endParaRPr lang="en-GB" sz="1600" dirty="0" err="1" smtClean="0">
              <a:latin typeface="Source Sans Pro" panose="020B0503030403020204" pitchFamily="34" charset="0"/>
            </a:endParaRPr>
          </a:p>
        </p:txBody>
      </p:sp>
      <p:sp>
        <p:nvSpPr>
          <p:cNvPr id="18" name="TextBox 17"/>
          <p:cNvSpPr txBox="1"/>
          <p:nvPr/>
        </p:nvSpPr>
        <p:spPr>
          <a:xfrm>
            <a:off x="3845866"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B</a:t>
            </a:r>
            <a:endParaRPr lang="en-GB" sz="1600" dirty="0" err="1" smtClean="0">
              <a:latin typeface="Source Sans Pro" panose="020B0503030403020204" pitchFamily="34" charset="0"/>
            </a:endParaRPr>
          </a:p>
        </p:txBody>
      </p:sp>
      <p:sp>
        <p:nvSpPr>
          <p:cNvPr id="19" name="TextBox 18"/>
          <p:cNvSpPr txBox="1"/>
          <p:nvPr/>
        </p:nvSpPr>
        <p:spPr>
          <a:xfrm>
            <a:off x="4427984" y="5661248"/>
            <a:ext cx="216024" cy="288032"/>
          </a:xfrm>
          <a:prstGeom prst="rect">
            <a:avLst/>
          </a:prstGeom>
        </p:spPr>
        <p:txBody>
          <a:bodyPr vert="horz" wrap="none" lIns="0" tIns="0" rIns="0" bIns="0" rtlCol="0">
            <a:noAutofit/>
          </a:bodyPr>
          <a:lstStyle/>
          <a:p>
            <a:r>
              <a:rPr lang="de-DE" sz="1600" dirty="0" smtClean="0">
                <a:latin typeface="Source Sans Pro" panose="020B0503030403020204" pitchFamily="34" charset="0"/>
              </a:rPr>
              <a:t>A</a:t>
            </a:r>
            <a:r>
              <a:rPr lang="en-GB" sz="1600" dirty="0" smtClean="0">
                <a:latin typeface="Source Sans Pro" panose="020B0503030403020204" pitchFamily="34" charset="0"/>
              </a:rPr>
              <a:t>+</a:t>
            </a:r>
            <a:r>
              <a:rPr lang="de-DE" sz="1600" dirty="0" smtClean="0">
                <a:latin typeface="Source Sans Pro" panose="020B0503030403020204" pitchFamily="34" charset="0"/>
              </a:rPr>
              <a:t>B</a:t>
            </a:r>
            <a:endParaRPr lang="en-GB" sz="1600" dirty="0" err="1" smtClean="0">
              <a:latin typeface="Source Sans Pro" panose="020B0503030403020204" pitchFamily="34" charset="0"/>
            </a:endParaRPr>
          </a:p>
        </p:txBody>
      </p:sp>
      <p:sp>
        <p:nvSpPr>
          <p:cNvPr id="20" name="TextBox 19"/>
          <p:cNvSpPr txBox="1"/>
          <p:nvPr/>
        </p:nvSpPr>
        <p:spPr>
          <a:xfrm>
            <a:off x="5094545" y="5661248"/>
            <a:ext cx="216024" cy="288032"/>
          </a:xfrm>
          <a:prstGeom prst="rect">
            <a:avLst/>
          </a:prstGeom>
        </p:spPr>
        <p:txBody>
          <a:bodyPr vert="horz" wrap="none" lIns="0" tIns="0" rIns="0" bIns="0" rtlCol="0">
            <a:noAutofit/>
          </a:bodyPr>
          <a:lstStyle/>
          <a:p>
            <a:r>
              <a:rPr lang="de-DE" sz="1600" dirty="0" smtClean="0">
                <a:latin typeface="Source Sans Pro" panose="020B0503030403020204" pitchFamily="34" charset="0"/>
              </a:rPr>
              <a:t>A</a:t>
            </a:r>
            <a:r>
              <a:rPr lang="en-GB" sz="1600" dirty="0" smtClean="0">
                <a:latin typeface="Source Sans Pro" panose="020B0503030403020204" pitchFamily="34" charset="0"/>
              </a:rPr>
              <a:t>x</a:t>
            </a:r>
            <a:r>
              <a:rPr lang="de-DE" sz="1600" dirty="0" smtClean="0">
                <a:latin typeface="Source Sans Pro" panose="020B0503030403020204" pitchFamily="34" charset="0"/>
              </a:rPr>
              <a:t>B</a:t>
            </a:r>
            <a:endParaRPr lang="en-GB" sz="1600" dirty="0" err="1" smtClean="0">
              <a:latin typeface="Source Sans Pro" panose="020B0503030403020204" pitchFamily="34" charset="0"/>
            </a:endParaRPr>
          </a:p>
        </p:txBody>
      </p:sp>
      <p:sp>
        <p:nvSpPr>
          <p:cNvPr id="21" name="TextBox 20"/>
          <p:cNvSpPr txBox="1"/>
          <p:nvPr/>
        </p:nvSpPr>
        <p:spPr>
          <a:xfrm>
            <a:off x="5725102" y="5661248"/>
            <a:ext cx="216024" cy="288032"/>
          </a:xfrm>
          <a:prstGeom prst="rect">
            <a:avLst/>
          </a:prstGeom>
        </p:spPr>
        <p:txBody>
          <a:bodyPr vert="horz" wrap="none" lIns="0" tIns="0" rIns="0" bIns="0" rtlCol="0">
            <a:noAutofit/>
          </a:bodyPr>
          <a:lstStyle/>
          <a:p>
            <a:r>
              <a:rPr lang="de-DE" sz="1600" dirty="0" smtClean="0">
                <a:latin typeface="Source Sans Pro" panose="020B0503030403020204" pitchFamily="34" charset="0"/>
              </a:rPr>
              <a:t>A</a:t>
            </a:r>
            <a:r>
              <a:rPr lang="en-GB" sz="1600" dirty="0" smtClean="0">
                <a:latin typeface="Source Sans Pro" panose="020B0503030403020204" pitchFamily="34" charset="0"/>
              </a:rPr>
              <a:t>x</a:t>
            </a:r>
            <a:r>
              <a:rPr lang="de-DE" sz="1600" dirty="0" smtClean="0">
                <a:latin typeface="Source Sans Pro" panose="020B0503030403020204" pitchFamily="34" charset="0"/>
              </a:rPr>
              <a:t>B</a:t>
            </a:r>
            <a:endParaRPr lang="en-GB" sz="1600" dirty="0" err="1" smtClean="0">
              <a:latin typeface="Source Sans Pro" panose="020B0503030403020204" pitchFamily="34" charset="0"/>
            </a:endParaRPr>
          </a:p>
        </p:txBody>
      </p:sp>
    </p:spTree>
    <p:extLst>
      <p:ext uri="{BB962C8B-B14F-4D97-AF65-F5344CB8AC3E}">
        <p14:creationId xmlns:p14="http://schemas.microsoft.com/office/powerpoint/2010/main" val="234371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P spid="14" grpId="0" animBg="1"/>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designs</a:t>
            </a:r>
            <a:endParaRPr lang="en-GB" dirty="0"/>
          </a:p>
        </p:txBody>
      </p:sp>
      <p:sp>
        <p:nvSpPr>
          <p:cNvPr id="3" name="Content Placeholder 2"/>
          <p:cNvSpPr>
            <a:spLocks noGrp="1"/>
          </p:cNvSpPr>
          <p:nvPr>
            <p:ph idx="1"/>
          </p:nvPr>
        </p:nvSpPr>
        <p:spPr/>
        <p:txBody>
          <a:bodyPr/>
          <a:lstStyle/>
          <a:p>
            <a:pPr marL="269638" indent="-269638" eaLnBrk="0" hangingPunct="0">
              <a:lnSpc>
                <a:spcPct val="150000"/>
              </a:lnSpc>
              <a:spcBef>
                <a:spcPct val="20000"/>
              </a:spcBef>
              <a:buClr>
                <a:srgbClr val="C1CEFF"/>
              </a:buClr>
              <a:defRPr/>
            </a:pPr>
            <a:r>
              <a:rPr lang="en-US" sz="1800" dirty="0" smtClean="0">
                <a:latin typeface="Source Sans Pro" panose="020B0604020202020204" charset="0"/>
                <a:ea typeface="ＭＳ Ｐゴシック" charset="0"/>
              </a:rPr>
              <a:t>Subtraction</a:t>
            </a:r>
            <a:r>
              <a:rPr lang="en-US" sz="1800" dirty="0" smtClean="0">
                <a:solidFill>
                  <a:srgbClr val="C00000"/>
                </a:solidFill>
                <a:latin typeface="Source Sans Pro" panose="020B0604020202020204" charset="0"/>
                <a:ea typeface="ＭＳ Ｐゴシック" charset="0"/>
              </a:rPr>
              <a:t> </a:t>
            </a:r>
            <a:r>
              <a:rPr lang="en-US" sz="1800" dirty="0">
                <a:solidFill>
                  <a:srgbClr val="C00000"/>
                </a:solidFill>
                <a:latin typeface="Source Sans Pro" panose="020B0604020202020204" charset="0"/>
                <a:ea typeface="ＭＳ Ｐゴシック" charset="0"/>
              </a:rPr>
              <a:t>	</a:t>
            </a:r>
            <a:endParaRPr lang="en-US" sz="1800" dirty="0" smtClean="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C00000"/>
                </a:solidFill>
                <a:latin typeface="Source Sans Pro" panose="020B0604020202020204" charset="0"/>
                <a:ea typeface="ＭＳ Ｐゴシック" charset="0"/>
              </a:rPr>
              <a:t>Conjunction </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Factorial</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Parametric</a:t>
            </a:r>
          </a:p>
          <a:p>
            <a:pPr marL="269638" indent="-269638" eaLnBrk="0" hangingPunct="0">
              <a:lnSpc>
                <a:spcPct val="150000"/>
              </a:lnSpc>
              <a:spcBef>
                <a:spcPct val="20000"/>
              </a:spcBef>
              <a:buClr>
                <a:srgbClr val="C1CEFF"/>
              </a:buClr>
              <a:defRPr/>
            </a:pPr>
            <a:r>
              <a:rPr lang="de-DE" sz="1800" dirty="0">
                <a:latin typeface="Source Sans Pro" panose="020B0604020202020204" charset="0"/>
                <a:ea typeface="ＭＳ Ｐゴシック" charset="0"/>
              </a:rPr>
              <a:t>Psycho-physiological Interaction (PPI)</a:t>
            </a:r>
            <a:endParaRPr lang="en-US" sz="1800" dirty="0">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a:solidFill>
                  <a:srgbClr val="333333"/>
                </a:solidFill>
                <a:latin typeface="Source Sans Pro" panose="020B0604020202020204" charset="0"/>
                <a:ea typeface="ＭＳ Ｐゴシック" charset="0"/>
              </a:rPr>
              <a:t>Indexing neural representations</a:t>
            </a:r>
            <a:endParaRPr lang="en-US" sz="2000" dirty="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endParaRPr lang="en-US" sz="2000" dirty="0">
              <a:solidFill>
                <a:srgbClr val="C00000"/>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21557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Conjunction</a:t>
            </a:r>
            <a:endParaRPr lang="en-GB" dirty="0"/>
          </a:p>
        </p:txBody>
      </p:sp>
      <p:sp>
        <p:nvSpPr>
          <p:cNvPr id="3" name="Content Placeholder 2"/>
          <p:cNvSpPr>
            <a:spLocks noGrp="1"/>
          </p:cNvSpPr>
          <p:nvPr>
            <p:ph idx="1"/>
          </p:nvPr>
        </p:nvSpPr>
        <p:spPr/>
        <p:txBody>
          <a:bodyPr/>
          <a:lstStyle/>
          <a:p>
            <a:pPr marL="168524" indent="-168524" eaLnBrk="0" hangingPunct="0">
              <a:defRPr/>
            </a:pPr>
            <a:r>
              <a:rPr lang="en-US" sz="1846" dirty="0" smtClean="0">
                <a:solidFill>
                  <a:srgbClr val="333333"/>
                </a:solidFill>
                <a:latin typeface="Source Sans Pro" panose="020B0604020202020204" charset="0"/>
                <a:ea typeface="ＭＳ Ｐゴシック" pitchFamily="34" charset="-128"/>
              </a:rPr>
              <a:t>Minimization of </a:t>
            </a:r>
            <a:r>
              <a:rPr lang="ja-JP" altLang="en-US" sz="1846" dirty="0" smtClean="0">
                <a:solidFill>
                  <a:srgbClr val="333333"/>
                </a:solidFill>
                <a:latin typeface="Source Sans Pro" panose="020B0604020202020204" charset="0"/>
              </a:rPr>
              <a:t>“</a:t>
            </a:r>
            <a:r>
              <a:rPr lang="en-US" altLang="ja-JP" sz="1846" dirty="0">
                <a:solidFill>
                  <a:srgbClr val="333333"/>
                </a:solidFill>
                <a:latin typeface="Source Sans Pro" panose="020B0604020202020204" charset="0"/>
              </a:rPr>
              <a:t>the baseline problem</a:t>
            </a:r>
            <a:r>
              <a:rPr lang="ja-JP" altLang="en-US" sz="1846" dirty="0">
                <a:solidFill>
                  <a:srgbClr val="333333"/>
                </a:solidFill>
                <a:latin typeface="Source Sans Pro" panose="020B0604020202020204" charset="0"/>
              </a:rPr>
              <a:t>”</a:t>
            </a:r>
            <a:r>
              <a:rPr lang="en-US" altLang="ja-JP" sz="1846" dirty="0">
                <a:solidFill>
                  <a:srgbClr val="333333"/>
                </a:solidFill>
                <a:latin typeface="Source Sans Pro" panose="020B0604020202020204" charset="0"/>
              </a:rPr>
              <a:t> </a:t>
            </a:r>
            <a:r>
              <a:rPr lang="en-US" altLang="ja-JP" sz="1846" dirty="0" smtClean="0">
                <a:solidFill>
                  <a:srgbClr val="333333"/>
                </a:solidFill>
                <a:latin typeface="Source Sans Pro" panose="020B0604020202020204" charset="0"/>
              </a:rPr>
              <a:t>by isolating </a:t>
            </a:r>
            <a:r>
              <a:rPr lang="en-US" sz="1846" dirty="0" smtClean="0">
                <a:solidFill>
                  <a:srgbClr val="C00000"/>
                </a:solidFill>
                <a:latin typeface="Source Sans Pro" panose="020B0604020202020204" charset="0"/>
                <a:ea typeface="ＭＳ Ｐゴシック" pitchFamily="34" charset="-128"/>
              </a:rPr>
              <a:t>the </a:t>
            </a:r>
            <a:r>
              <a:rPr lang="en-US" sz="1846" dirty="0">
                <a:solidFill>
                  <a:srgbClr val="C00000"/>
                </a:solidFill>
                <a:latin typeface="Source Sans Pro" panose="020B0604020202020204" charset="0"/>
                <a:ea typeface="ＭＳ Ｐゴシック" pitchFamily="34" charset="-128"/>
              </a:rPr>
              <a:t>same cognitive process by two or more separate </a:t>
            </a:r>
            <a:r>
              <a:rPr lang="en-US" sz="1846" dirty="0" smtClean="0">
                <a:solidFill>
                  <a:srgbClr val="C00000"/>
                </a:solidFill>
                <a:latin typeface="Source Sans Pro" panose="020B0604020202020204" charset="0"/>
                <a:ea typeface="ＭＳ Ｐゴシック" pitchFamily="34" charset="-128"/>
              </a:rPr>
              <a:t>contrasts</a:t>
            </a:r>
          </a:p>
          <a:p>
            <a:pPr marL="168524" indent="-168524" eaLnBrk="0" hangingPunct="0">
              <a:defRPr/>
            </a:pPr>
            <a:endParaRPr lang="en-US" sz="1846" dirty="0" smtClean="0">
              <a:solidFill>
                <a:srgbClr val="333333"/>
              </a:solidFill>
              <a:latin typeface="Source Sans Pro" panose="020B0604020202020204" charset="0"/>
              <a:ea typeface="ＭＳ Ｐゴシック" charset="0"/>
            </a:endParaRPr>
          </a:p>
          <a:p>
            <a:pPr marL="168524" indent="-168524" eaLnBrk="0" hangingPunct="0">
              <a:defRPr/>
            </a:pPr>
            <a:endParaRPr lang="en-US" sz="1846" dirty="0" smtClean="0">
              <a:solidFill>
                <a:srgbClr val="333333"/>
              </a:solidFill>
              <a:latin typeface="Source Sans Pro" panose="020B0604020202020204" charset="0"/>
              <a:ea typeface="ＭＳ Ｐゴシック" charset="0"/>
            </a:endParaRPr>
          </a:p>
          <a:p>
            <a:pPr marL="168524" indent="-168524" eaLnBrk="0" hangingPunct="0">
              <a:defRPr/>
            </a:pPr>
            <a:endParaRPr lang="en-US" sz="1846" dirty="0" smtClean="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smtClean="0">
              <a:solidFill>
                <a:srgbClr val="333333"/>
              </a:solidFill>
              <a:latin typeface="Source Sans Pro" panose="020B0604020202020204" charset="0"/>
              <a:ea typeface="ＭＳ Ｐゴシック" charset="0"/>
            </a:endParaRPr>
          </a:p>
          <a:p>
            <a:pPr marL="168524" indent="-168524" eaLnBrk="0" hangingPunct="0">
              <a:defRPr/>
            </a:pPr>
            <a:endParaRPr lang="en-US" sz="1846" dirty="0" smtClean="0">
              <a:solidFill>
                <a:srgbClr val="333333"/>
              </a:solidFill>
              <a:latin typeface="Source Sans Pro" panose="020B0604020202020204" charset="0"/>
              <a:ea typeface="ＭＳ Ｐゴシック" charset="0"/>
            </a:endParaRPr>
          </a:p>
          <a:p>
            <a:pPr marL="168524" indent="-168524" eaLnBrk="0" hangingPunct="0">
              <a:defRPr/>
            </a:pPr>
            <a:r>
              <a:rPr lang="en-US" sz="1846" dirty="0" smtClean="0">
                <a:solidFill>
                  <a:srgbClr val="333333"/>
                </a:solidFill>
                <a:latin typeface="Source Sans Pro" panose="020B0604020202020204" charset="0"/>
                <a:ea typeface="ＭＳ Ｐゴシック" charset="0"/>
              </a:rPr>
              <a:t>Conjunctions </a:t>
            </a:r>
            <a:r>
              <a:rPr lang="en-US" sz="1846" dirty="0">
                <a:solidFill>
                  <a:srgbClr val="333333"/>
                </a:solidFill>
                <a:latin typeface="Source Sans Pro" panose="020B0604020202020204" charset="0"/>
                <a:ea typeface="ＭＳ Ｐゴシック" charset="0"/>
              </a:rPr>
              <a:t>can be conducted across different contexts</a:t>
            </a:r>
            <a:r>
              <a:rPr lang="en-US" sz="1846" dirty="0" smtClean="0">
                <a:solidFill>
                  <a:srgbClr val="333333"/>
                </a:solidFill>
                <a:latin typeface="Source Sans Pro" panose="020B0604020202020204" charset="0"/>
                <a:ea typeface="ＭＳ Ｐゴシック" charset="0"/>
              </a:rPr>
              <a:t>:</a:t>
            </a:r>
            <a:r>
              <a:rPr lang="en-GB" sz="1846" dirty="0" smtClean="0">
                <a:solidFill>
                  <a:srgbClr val="333333"/>
                </a:solidFill>
                <a:latin typeface="Source Sans Pro" panose="020B0604020202020204" charset="0"/>
                <a:ea typeface="ＭＳ Ｐゴシック" charset="0"/>
              </a:rPr>
              <a:t> tasks, stimuli, senses </a:t>
            </a:r>
            <a:r>
              <a:rPr lang="en-GB" sz="1846" dirty="0">
                <a:solidFill>
                  <a:srgbClr val="333333"/>
                </a:solidFill>
                <a:latin typeface="Source Sans Pro" panose="020B0604020202020204" charset="0"/>
                <a:ea typeface="ＭＳ Ｐゴシック" charset="0"/>
              </a:rPr>
              <a:t>(vision, audition</a:t>
            </a:r>
            <a:r>
              <a:rPr lang="en-GB" sz="1846" dirty="0" smtClean="0">
                <a:solidFill>
                  <a:srgbClr val="333333"/>
                </a:solidFill>
                <a:latin typeface="Source Sans Pro" panose="020B0604020202020204" charset="0"/>
                <a:ea typeface="ＭＳ Ｐゴシック" charset="0"/>
              </a:rPr>
              <a:t>), …</a:t>
            </a:r>
          </a:p>
          <a:p>
            <a:pPr marL="168524" indent="-168524" eaLnBrk="0" hangingPunct="0">
              <a:defRPr/>
            </a:pPr>
            <a:endParaRPr lang="en-GB" sz="1846" dirty="0">
              <a:solidFill>
                <a:srgbClr val="333333"/>
              </a:solidFill>
              <a:latin typeface="Source Sans Pro" panose="020B0604020202020204" charset="0"/>
              <a:ea typeface="ＭＳ Ｐゴシック" charset="0"/>
            </a:endParaRPr>
          </a:p>
          <a:p>
            <a:pPr marL="168524" indent="-168524" eaLnBrk="0" hangingPunct="0">
              <a:defRPr/>
            </a:pPr>
            <a:r>
              <a:rPr lang="en-GB" sz="1846" dirty="0">
                <a:solidFill>
                  <a:srgbClr val="333333"/>
                </a:solidFill>
                <a:latin typeface="Source Sans Pro" panose="020B0604020202020204" charset="0"/>
                <a:ea typeface="ＭＳ Ｐゴシック" charset="0"/>
              </a:rPr>
              <a:t>Note: The contrasts entering a conjunction have to be </a:t>
            </a:r>
            <a:r>
              <a:rPr lang="en-GB" sz="1846" dirty="0" smtClean="0">
                <a:solidFill>
                  <a:srgbClr val="C00000"/>
                </a:solidFill>
                <a:latin typeface="Source Sans Pro" panose="020B0604020202020204" charset="0"/>
                <a:ea typeface="ＭＳ Ｐゴシック" charset="0"/>
              </a:rPr>
              <a:t>independent</a:t>
            </a:r>
            <a:endParaRPr lang="en-GB" sz="1846" dirty="0">
              <a:solidFill>
                <a:srgbClr val="336600"/>
              </a:solidFill>
              <a:latin typeface="Source Sans Pro" panose="020B0604020202020204" charset="0"/>
              <a:ea typeface="ＭＳ Ｐゴシック" charset="0"/>
            </a:endParaRPr>
          </a:p>
          <a:p>
            <a:endParaRPr lang="en-GB" dirty="0">
              <a:latin typeface="Source Sans Pro" panose="020B0604020202020204" charset="0"/>
            </a:endParaRPr>
          </a:p>
        </p:txBody>
      </p:sp>
      <p:pic>
        <p:nvPicPr>
          <p:cNvPr id="5" name="Picture 4"/>
          <p:cNvPicPr>
            <a:picLocks noChangeAspect="1"/>
          </p:cNvPicPr>
          <p:nvPr/>
        </p:nvPicPr>
        <p:blipFill>
          <a:blip r:embed="rId3"/>
          <a:stretch>
            <a:fillRect/>
          </a:stretch>
        </p:blipFill>
        <p:spPr>
          <a:xfrm>
            <a:off x="1423213" y="2615996"/>
            <a:ext cx="1952625" cy="1581150"/>
          </a:xfrm>
          <a:prstGeom prst="rect">
            <a:avLst/>
          </a:prstGeom>
        </p:spPr>
      </p:pic>
      <p:pic>
        <p:nvPicPr>
          <p:cNvPr id="6" name="Picture 5"/>
          <p:cNvPicPr>
            <a:picLocks noChangeAspect="1"/>
          </p:cNvPicPr>
          <p:nvPr/>
        </p:nvPicPr>
        <p:blipFill>
          <a:blip r:embed="rId4"/>
          <a:stretch>
            <a:fillRect/>
          </a:stretch>
        </p:blipFill>
        <p:spPr>
          <a:xfrm>
            <a:off x="3763580" y="2589101"/>
            <a:ext cx="2962275" cy="1762125"/>
          </a:xfrm>
          <a:prstGeom prst="rect">
            <a:avLst/>
          </a:prstGeom>
        </p:spPr>
      </p:pic>
      <p:sp>
        <p:nvSpPr>
          <p:cNvPr id="7" name="Rectangle 6"/>
          <p:cNvSpPr/>
          <p:nvPr/>
        </p:nvSpPr>
        <p:spPr>
          <a:xfrm>
            <a:off x="6832135" y="3100831"/>
            <a:ext cx="1756427" cy="738664"/>
          </a:xfrm>
          <a:prstGeom prst="rect">
            <a:avLst/>
          </a:prstGeom>
          <a:solidFill>
            <a:schemeClr val="accent4"/>
          </a:solidFill>
        </p:spPr>
        <p:txBody>
          <a:bodyPr wrap="square">
            <a:spAutoFit/>
          </a:bodyPr>
          <a:lstStyle/>
          <a:p>
            <a:pPr algn="ctr"/>
            <a:r>
              <a:rPr lang="en-GB" sz="1400" dirty="0"/>
              <a:t>only the component of interest is common to all task pairs</a:t>
            </a:r>
          </a:p>
        </p:txBody>
      </p:sp>
      <p:sp>
        <p:nvSpPr>
          <p:cNvPr id="8" name="TextBox 7"/>
          <p:cNvSpPr txBox="1"/>
          <p:nvPr/>
        </p:nvSpPr>
        <p:spPr>
          <a:xfrm>
            <a:off x="1757054" y="2312876"/>
            <a:ext cx="914400" cy="914400"/>
          </a:xfrm>
          <a:prstGeom prst="rect">
            <a:avLst/>
          </a:prstGeom>
        </p:spPr>
        <p:txBody>
          <a:bodyPr vert="horz" wrap="none" lIns="0" tIns="0" rIns="0" bIns="0" rtlCol="0">
            <a:noAutofit/>
          </a:bodyPr>
          <a:lstStyle/>
          <a:p>
            <a:r>
              <a:rPr lang="en-GB" sz="1600" b="1" dirty="0" smtClean="0">
                <a:solidFill>
                  <a:schemeClr val="accent1"/>
                </a:solidFill>
                <a:latin typeface="Source Sans Pro" panose="020B0503030403020204" pitchFamily="34" charset="0"/>
              </a:rPr>
              <a:t>Subtraction</a:t>
            </a:r>
          </a:p>
        </p:txBody>
      </p:sp>
      <p:sp>
        <p:nvSpPr>
          <p:cNvPr id="9" name="TextBox 8"/>
          <p:cNvSpPr txBox="1"/>
          <p:nvPr/>
        </p:nvSpPr>
        <p:spPr>
          <a:xfrm>
            <a:off x="4420309" y="2312876"/>
            <a:ext cx="914400" cy="914400"/>
          </a:xfrm>
          <a:prstGeom prst="rect">
            <a:avLst/>
          </a:prstGeom>
        </p:spPr>
        <p:txBody>
          <a:bodyPr vert="horz" wrap="none" lIns="0" tIns="0" rIns="0" bIns="0" rtlCol="0">
            <a:noAutofit/>
          </a:bodyPr>
          <a:lstStyle/>
          <a:p>
            <a:r>
              <a:rPr lang="en-GB" sz="1600" b="1" dirty="0" smtClean="0">
                <a:solidFill>
                  <a:schemeClr val="accent1"/>
                </a:solidFill>
                <a:latin typeface="Source Sans Pro" panose="020B0503030403020204" pitchFamily="34" charset="0"/>
              </a:rPr>
              <a:t>Conjunction analysis</a:t>
            </a:r>
          </a:p>
        </p:txBody>
      </p:sp>
    </p:spTree>
    <p:extLst>
      <p:ext uri="{BB962C8B-B14F-4D97-AF65-F5344CB8AC3E}">
        <p14:creationId xmlns:p14="http://schemas.microsoft.com/office/powerpoint/2010/main" val="327806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 analysis</a:t>
            </a:r>
          </a:p>
        </p:txBody>
      </p:sp>
      <p:sp>
        <p:nvSpPr>
          <p:cNvPr id="11" name="Text Placeholder 10"/>
          <p:cNvSpPr>
            <a:spLocks noGrp="1"/>
          </p:cNvSpPr>
          <p:nvPr>
            <p:ph type="body" sz="quarter" idx="10"/>
          </p:nvPr>
        </p:nvSpPr>
        <p:spPr/>
        <p:txBody>
          <a:bodyPr/>
          <a:lstStyle/>
          <a:p>
            <a:pPr marL="182563" indent="-182563" eaLnBrk="0" hangingPunct="0">
              <a:lnSpc>
                <a:spcPct val="120000"/>
              </a:lnSpc>
              <a:defRPr/>
            </a:pPr>
            <a:r>
              <a:rPr lang="en-US" dirty="0">
                <a:solidFill>
                  <a:srgbClr val="333333"/>
                </a:solidFill>
                <a:latin typeface="Source Sans Pro" panose="020B0604020202020204" charset="0"/>
                <a:ea typeface="ＭＳ Ｐゴシック" charset="0"/>
              </a:rPr>
              <a:t>Which neural structures support </a:t>
            </a:r>
            <a:r>
              <a:rPr lang="en-US" dirty="0">
                <a:solidFill>
                  <a:srgbClr val="C00000"/>
                </a:solidFill>
                <a:latin typeface="Source Sans Pro" panose="020B0604020202020204" charset="0"/>
                <a:ea typeface="ＭＳ Ｐゴシック" charset="0"/>
              </a:rPr>
              <a:t>phonological retrieval</a:t>
            </a:r>
            <a:r>
              <a:rPr lang="en-US" dirty="0">
                <a:solidFill>
                  <a:srgbClr val="333333"/>
                </a:solidFill>
                <a:latin typeface="Source Sans Pro" panose="020B0604020202020204" charset="0"/>
                <a:ea typeface="ＭＳ Ｐゴシック" charset="0"/>
              </a:rPr>
              <a:t>, independent of item?</a:t>
            </a:r>
          </a:p>
          <a:p>
            <a:endParaRPr lang="en-GB" dirty="0">
              <a:latin typeface="Source Sans Pro" panose="020B0604020202020204" charset="0"/>
            </a:endParaRPr>
          </a:p>
        </p:txBody>
      </p:sp>
      <p:pic>
        <p:nvPicPr>
          <p:cNvPr id="25604" name="Picture 4" descr="http://w3.giffitsstatic.com/artikel-thumb/anti-stress-wuerfel-werbemittel-945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642" y="2228002"/>
            <a:ext cx="1899967" cy="1069947"/>
          </a:xfrm>
          <a:prstGeom prst="rect">
            <a:avLst/>
          </a:prstGeom>
          <a:noFill/>
          <a:ln>
            <a:noFill/>
          </a:ln>
          <a:extLst/>
        </p:spPr>
      </p:pic>
      <p:graphicFrame>
        <p:nvGraphicFramePr>
          <p:cNvPr id="7" name="Diagram 6"/>
          <p:cNvGraphicFramePr/>
          <p:nvPr>
            <p:extLst>
              <p:ext uri="{D42A27DB-BD31-4B8C-83A1-F6EECF244321}">
                <p14:modId xmlns:p14="http://schemas.microsoft.com/office/powerpoint/2010/main" val="2600979469"/>
              </p:ext>
            </p:extLst>
          </p:nvPr>
        </p:nvGraphicFramePr>
        <p:xfrm>
          <a:off x="1390334" y="4113076"/>
          <a:ext cx="6096000" cy="688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4663693" y="4941168"/>
            <a:ext cx="1221809" cy="1077218"/>
          </a:xfrm>
          <a:prstGeom prst="rect">
            <a:avLst/>
          </a:prstGeom>
        </p:spPr>
        <p:txBody>
          <a:bodyPr wrap="none">
            <a:spAutoFit/>
          </a:bodyPr>
          <a:lstStyle/>
          <a:p>
            <a:pPr algn="ctr"/>
            <a:r>
              <a:rPr lang="en-GB" sz="1600" dirty="0" smtClean="0">
                <a:solidFill>
                  <a:srgbClr val="58595B"/>
                </a:solidFill>
                <a:latin typeface="Helvetica Neue"/>
              </a:rPr>
              <a:t>Recalling</a:t>
            </a:r>
          </a:p>
          <a:p>
            <a:pPr algn="ctr"/>
            <a:r>
              <a:rPr lang="en-GB" sz="1600" dirty="0" smtClean="0">
                <a:solidFill>
                  <a:srgbClr val="58595B"/>
                </a:solidFill>
                <a:latin typeface="Helvetica Neue"/>
              </a:rPr>
              <a:t>appropriate</a:t>
            </a:r>
          </a:p>
          <a:p>
            <a:pPr algn="ctr"/>
            <a:r>
              <a:rPr lang="en-GB" sz="1600" dirty="0">
                <a:solidFill>
                  <a:srgbClr val="58595B"/>
                </a:solidFill>
                <a:latin typeface="Helvetica Neue"/>
              </a:rPr>
              <a:t>s</a:t>
            </a:r>
            <a:r>
              <a:rPr lang="en-GB" sz="1600" dirty="0" smtClean="0">
                <a:solidFill>
                  <a:srgbClr val="58595B"/>
                </a:solidFill>
                <a:latin typeface="Helvetica Neue"/>
              </a:rPr>
              <a:t>peech</a:t>
            </a:r>
          </a:p>
          <a:p>
            <a:pPr algn="ctr"/>
            <a:r>
              <a:rPr lang="en-GB" sz="1600" dirty="0" smtClean="0">
                <a:solidFill>
                  <a:srgbClr val="58595B"/>
                </a:solidFill>
                <a:latin typeface="Helvetica Neue"/>
              </a:rPr>
              <a:t>sounds</a:t>
            </a:r>
            <a:endParaRPr lang="en-GB" sz="1600" dirty="0"/>
          </a:p>
        </p:txBody>
      </p:sp>
      <p:sp>
        <p:nvSpPr>
          <p:cNvPr id="4" name="TextBox 3"/>
          <p:cNvSpPr txBox="1"/>
          <p:nvPr/>
        </p:nvSpPr>
        <p:spPr>
          <a:xfrm>
            <a:off x="5285247" y="2671532"/>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What is this object?</a:t>
            </a:r>
          </a:p>
        </p:txBody>
      </p:sp>
    </p:spTree>
    <p:extLst>
      <p:ext uri="{BB962C8B-B14F-4D97-AF65-F5344CB8AC3E}">
        <p14:creationId xmlns:p14="http://schemas.microsoft.com/office/powerpoint/2010/main" val="261014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Graphic spid="7" grpId="0">
        <p:bldAsOne/>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Conjunction analysis</a:t>
            </a:r>
            <a:endParaRPr lang="en-GB" dirty="0"/>
          </a:p>
        </p:txBody>
      </p:sp>
      <p:sp>
        <p:nvSpPr>
          <p:cNvPr id="3" name="Content Placeholder 2"/>
          <p:cNvSpPr>
            <a:spLocks noGrp="1"/>
          </p:cNvSpPr>
          <p:nvPr>
            <p:ph idx="1"/>
          </p:nvPr>
        </p:nvSpPr>
        <p:spPr>
          <a:xfrm>
            <a:off x="4283968" y="1556792"/>
            <a:ext cx="4176712" cy="4465637"/>
          </a:xfrm>
        </p:spPr>
        <p:txBody>
          <a:bodyP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solidFill>
                <a:schemeClr val="accent1"/>
              </a:solidFill>
            </a:endParaRPr>
          </a:p>
          <a:p>
            <a:pPr algn="ctr"/>
            <a:r>
              <a:rPr lang="en-GB" dirty="0" smtClean="0">
                <a:solidFill>
                  <a:schemeClr val="accent1"/>
                </a:solidFill>
              </a:rPr>
              <a:t>Phonological </a:t>
            </a:r>
            <a:r>
              <a:rPr lang="en-GB" dirty="0">
                <a:solidFill>
                  <a:schemeClr val="accent1"/>
                </a:solidFill>
              </a:rPr>
              <a:t>retrieval </a:t>
            </a:r>
            <a:r>
              <a:rPr lang="en-GB" dirty="0"/>
              <a:t>is the only cognitive component common to all task pair differences</a:t>
            </a:r>
          </a:p>
        </p:txBody>
      </p:sp>
      <p:sp>
        <p:nvSpPr>
          <p:cNvPr id="5" name="Text Placeholder 4"/>
          <p:cNvSpPr>
            <a:spLocks noGrp="1"/>
          </p:cNvSpPr>
          <p:nvPr>
            <p:ph type="body" sz="quarter" idx="10"/>
          </p:nvPr>
        </p:nvSpPr>
        <p:spPr/>
        <p:txBody>
          <a:bodyPr/>
          <a:lstStyle/>
          <a:p>
            <a:pPr marL="182563" indent="-182563" eaLnBrk="0" hangingPunct="0">
              <a:lnSpc>
                <a:spcPct val="120000"/>
              </a:lnSpc>
              <a:defRPr/>
            </a:pPr>
            <a:r>
              <a:rPr lang="en-US" dirty="0">
                <a:solidFill>
                  <a:srgbClr val="333333"/>
                </a:solidFill>
                <a:latin typeface="Source Sans Pro" panose="020B0604020202020204" charset="0"/>
                <a:ea typeface="ＭＳ Ｐゴシック" charset="0"/>
              </a:rPr>
              <a:t>Which neural structures support </a:t>
            </a:r>
            <a:r>
              <a:rPr lang="en-US" dirty="0">
                <a:solidFill>
                  <a:srgbClr val="C00000"/>
                </a:solidFill>
                <a:latin typeface="Source Sans Pro" panose="020B0604020202020204" charset="0"/>
                <a:ea typeface="ＭＳ Ｐゴシック" charset="0"/>
              </a:rPr>
              <a:t>phonological retrieval</a:t>
            </a:r>
            <a:r>
              <a:rPr lang="en-US" dirty="0">
                <a:solidFill>
                  <a:srgbClr val="333333"/>
                </a:solidFill>
                <a:latin typeface="Source Sans Pro" panose="020B0604020202020204" charset="0"/>
                <a:ea typeface="ＭＳ Ｐゴシック" charset="0"/>
              </a:rPr>
              <a:t>, independent of item?</a:t>
            </a:r>
          </a:p>
          <a:p>
            <a:endParaRPr lang="en-GB" dirty="0">
              <a:latin typeface="Source Sans Pro" panose="020B0604020202020204" charset="0"/>
            </a:endParaRPr>
          </a:p>
        </p:txBody>
      </p:sp>
      <p:pic>
        <p:nvPicPr>
          <p:cNvPr id="4" name="Picture 3"/>
          <p:cNvPicPr>
            <a:picLocks noChangeAspect="1"/>
          </p:cNvPicPr>
          <p:nvPr/>
        </p:nvPicPr>
        <p:blipFill rotWithShape="1">
          <a:blip r:embed="rId2"/>
          <a:srcRect b="4326"/>
          <a:stretch/>
        </p:blipFill>
        <p:spPr>
          <a:xfrm>
            <a:off x="1056828" y="2060848"/>
            <a:ext cx="2490203" cy="3749486"/>
          </a:xfrm>
          <a:prstGeom prst="rect">
            <a:avLst/>
          </a:prstGeom>
        </p:spPr>
      </p:pic>
      <p:pic>
        <p:nvPicPr>
          <p:cNvPr id="6" name="Picture 5"/>
          <p:cNvPicPr>
            <a:picLocks noChangeAspect="1"/>
          </p:cNvPicPr>
          <p:nvPr/>
        </p:nvPicPr>
        <p:blipFill>
          <a:blip r:embed="rId3"/>
          <a:stretch>
            <a:fillRect/>
          </a:stretch>
        </p:blipFill>
        <p:spPr>
          <a:xfrm>
            <a:off x="4428108" y="1851198"/>
            <a:ext cx="3888431" cy="3248562"/>
          </a:xfrm>
          <a:prstGeom prst="rect">
            <a:avLst/>
          </a:prstGeom>
        </p:spPr>
      </p:pic>
      <p:sp>
        <p:nvSpPr>
          <p:cNvPr id="7" name="Rectangle 6"/>
          <p:cNvSpPr/>
          <p:nvPr/>
        </p:nvSpPr>
        <p:spPr>
          <a:xfrm>
            <a:off x="7201495" y="6141328"/>
            <a:ext cx="1547218" cy="276999"/>
          </a:xfrm>
          <a:prstGeom prst="rect">
            <a:avLst/>
          </a:prstGeom>
        </p:spPr>
        <p:txBody>
          <a:bodyPr wrap="none">
            <a:spAutoFit/>
          </a:bodyPr>
          <a:lstStyle/>
          <a:p>
            <a:pPr>
              <a:defRPr/>
            </a:pPr>
            <a:r>
              <a:rPr lang="en-GB" sz="1200" dirty="0" smtClean="0">
                <a:solidFill>
                  <a:srgbClr val="333333"/>
                </a:solidFill>
                <a:latin typeface="Source Sans Pro" panose="020B0604020202020204" charset="0"/>
                <a:ea typeface="ＭＳ Ｐゴシック" charset="0"/>
              </a:rPr>
              <a:t>Price &amp; </a:t>
            </a:r>
            <a:r>
              <a:rPr lang="en-GB" sz="1200" dirty="0" err="1" smtClean="0">
                <a:solidFill>
                  <a:srgbClr val="333333"/>
                </a:solidFill>
                <a:latin typeface="Source Sans Pro" panose="020B0604020202020204" charset="0"/>
                <a:ea typeface="ＭＳ Ｐゴシック" charset="0"/>
              </a:rPr>
              <a:t>Friston</a:t>
            </a:r>
            <a:r>
              <a:rPr lang="en-GB" sz="1200" dirty="0" smtClean="0">
                <a:solidFill>
                  <a:srgbClr val="333333"/>
                </a:solidFill>
                <a:latin typeface="Source Sans Pro" panose="020B0604020202020204" charset="0"/>
                <a:ea typeface="ＭＳ Ｐゴシック" charset="0"/>
              </a:rPr>
              <a:t> (1996)</a:t>
            </a:r>
            <a:endParaRPr lang="en-GB" sz="1200" dirty="0">
              <a:solidFill>
                <a:srgbClr val="333333"/>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420472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ource Sans Pro" panose="020B0604020202020204" charset="0"/>
                <a:ea typeface="ＭＳ Ｐゴシック" charset="0"/>
              </a:rPr>
              <a:t>Conjunction analysis</a:t>
            </a:r>
            <a:endParaRPr lang="en-GB" dirty="0">
              <a:latin typeface="Source Sans Pro" panose="020B0604020202020204" charset="0"/>
            </a:endParaRPr>
          </a:p>
        </p:txBody>
      </p:sp>
      <p:sp>
        <p:nvSpPr>
          <p:cNvPr id="4" name="Text Placeholder 3"/>
          <p:cNvSpPr>
            <a:spLocks noGrp="1"/>
          </p:cNvSpPr>
          <p:nvPr>
            <p:ph type="body" sz="quarter" idx="10"/>
          </p:nvPr>
        </p:nvSpPr>
        <p:spPr/>
        <p:txBody>
          <a:bodyPr/>
          <a:lstStyle/>
          <a:p>
            <a:r>
              <a:rPr lang="en-GB" dirty="0" smtClean="0"/>
              <a:t>Isolates the process of Phonological retrieval, no interaction with visual processing </a:t>
            </a:r>
            <a:r>
              <a:rPr lang="en-GB" dirty="0" err="1" smtClean="0"/>
              <a:t>etc</a:t>
            </a:r>
            <a:endParaRPr lang="en-GB" dirty="0"/>
          </a:p>
        </p:txBody>
      </p:sp>
      <p:grpSp>
        <p:nvGrpSpPr>
          <p:cNvPr id="5" name="Group 20"/>
          <p:cNvGrpSpPr>
            <a:grpSpLocks/>
          </p:cNvGrpSpPr>
          <p:nvPr/>
        </p:nvGrpSpPr>
        <p:grpSpPr bwMode="auto">
          <a:xfrm>
            <a:off x="4239358" y="2101234"/>
            <a:ext cx="3522785" cy="3091962"/>
            <a:chOff x="2258" y="981"/>
            <a:chExt cx="2404" cy="2110"/>
          </a:xfrm>
        </p:grpSpPr>
        <p:pic>
          <p:nvPicPr>
            <p:cNvPr id="6" name="Picture 7"/>
            <p:cNvPicPr>
              <a:picLocks noChangeAspect="1" noChangeArrowheads="1"/>
            </p:cNvPicPr>
            <p:nvPr/>
          </p:nvPicPr>
          <p:blipFill>
            <a:blip r:embed="rId3"/>
            <a:srcRect r="39156"/>
            <a:stretch>
              <a:fillRect/>
            </a:stretch>
          </p:blipFill>
          <p:spPr bwMode="auto">
            <a:xfrm>
              <a:off x="2530" y="1117"/>
              <a:ext cx="2132" cy="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9"/>
            <p:cNvSpPr>
              <a:spLocks noChangeArrowheads="1"/>
            </p:cNvSpPr>
            <p:nvPr/>
          </p:nvSpPr>
          <p:spPr bwMode="auto">
            <a:xfrm>
              <a:off x="3437" y="981"/>
              <a:ext cx="590" cy="27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662">
                <a:solidFill>
                  <a:schemeClr val="bg1"/>
                </a:solidFill>
                <a:latin typeface="Arial" charset="0"/>
                <a:ea typeface="ＭＳ Ｐゴシック" charset="0"/>
              </a:endParaRPr>
            </a:p>
          </p:txBody>
        </p:sp>
        <p:sp>
          <p:nvSpPr>
            <p:cNvPr id="8" name="Oval 11"/>
            <p:cNvSpPr>
              <a:spLocks noChangeArrowheads="1"/>
            </p:cNvSpPr>
            <p:nvPr/>
          </p:nvSpPr>
          <p:spPr bwMode="auto">
            <a:xfrm>
              <a:off x="2757" y="2251"/>
              <a:ext cx="227" cy="227"/>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9" name="Line 12"/>
            <p:cNvSpPr>
              <a:spLocks noChangeShapeType="1"/>
            </p:cNvSpPr>
            <p:nvPr/>
          </p:nvSpPr>
          <p:spPr bwMode="auto">
            <a:xfrm flipH="1">
              <a:off x="2258" y="2341"/>
              <a:ext cx="499"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10" name="Group 19"/>
          <p:cNvGrpSpPr>
            <a:grpSpLocks/>
          </p:cNvGrpSpPr>
          <p:nvPr/>
        </p:nvGrpSpPr>
        <p:grpSpPr bwMode="auto">
          <a:xfrm>
            <a:off x="1314451" y="2534988"/>
            <a:ext cx="2907323" cy="2592265"/>
            <a:chOff x="308" y="1525"/>
            <a:chExt cx="1984" cy="1769"/>
          </a:xfrm>
        </p:grpSpPr>
        <p:pic>
          <p:nvPicPr>
            <p:cNvPr id="11" name="Picture 8"/>
            <p:cNvPicPr>
              <a:picLocks noChangeAspect="1" noChangeArrowheads="1"/>
            </p:cNvPicPr>
            <p:nvPr/>
          </p:nvPicPr>
          <p:blipFill>
            <a:blip r:embed="rId4"/>
            <a:srcRect l="2266" t="18362" b="10172"/>
            <a:stretch>
              <a:fillRect/>
            </a:stretch>
          </p:blipFill>
          <p:spPr bwMode="auto">
            <a:xfrm>
              <a:off x="308" y="1525"/>
              <a:ext cx="1984"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3"/>
            <p:cNvPicPr>
              <a:picLocks noChangeAspect="1" noChangeArrowheads="1"/>
            </p:cNvPicPr>
            <p:nvPr/>
          </p:nvPicPr>
          <p:blipFill>
            <a:blip r:embed="rId5"/>
            <a:srcRect l="80893" t="4825" r="4829" b="87885"/>
            <a:stretch>
              <a:fillRect/>
            </a:stretch>
          </p:blipFill>
          <p:spPr bwMode="auto">
            <a:xfrm>
              <a:off x="1714" y="3158"/>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4"/>
            <p:cNvPicPr>
              <a:picLocks noChangeAspect="1" noChangeArrowheads="1"/>
            </p:cNvPicPr>
            <p:nvPr/>
          </p:nvPicPr>
          <p:blipFill>
            <a:blip r:embed="rId5"/>
            <a:srcRect l="54698" t="4825" r="30971" b="87885"/>
            <a:stretch>
              <a:fillRect/>
            </a:stretch>
          </p:blipFill>
          <p:spPr bwMode="auto">
            <a:xfrm>
              <a:off x="1351" y="3158"/>
              <a:ext cx="27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5"/>
            <p:cNvPicPr>
              <a:picLocks noChangeAspect="1" noChangeArrowheads="1"/>
            </p:cNvPicPr>
            <p:nvPr/>
          </p:nvPicPr>
          <p:blipFill>
            <a:blip r:embed="rId5"/>
            <a:srcRect l="28557" t="4825" r="57114" b="87885"/>
            <a:stretch>
              <a:fillRect/>
            </a:stretch>
          </p:blipFill>
          <p:spPr bwMode="auto">
            <a:xfrm>
              <a:off x="988" y="3158"/>
              <a:ext cx="27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6"/>
            <p:cNvPicPr>
              <a:picLocks noChangeAspect="1" noChangeArrowheads="1"/>
            </p:cNvPicPr>
            <p:nvPr/>
          </p:nvPicPr>
          <p:blipFill>
            <a:blip r:embed="rId5"/>
            <a:srcRect l="2415" t="4878" r="83307" b="87831"/>
            <a:stretch>
              <a:fillRect/>
            </a:stretch>
          </p:blipFill>
          <p:spPr bwMode="auto">
            <a:xfrm>
              <a:off x="625" y="3158"/>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6" name="Rectangle 15"/>
          <p:cNvSpPr/>
          <p:nvPr/>
        </p:nvSpPr>
        <p:spPr>
          <a:xfrm>
            <a:off x="7201495" y="6141328"/>
            <a:ext cx="1547218" cy="276999"/>
          </a:xfrm>
          <a:prstGeom prst="rect">
            <a:avLst/>
          </a:prstGeom>
        </p:spPr>
        <p:txBody>
          <a:bodyPr wrap="none">
            <a:spAutoFit/>
          </a:bodyPr>
          <a:lstStyle/>
          <a:p>
            <a:pPr>
              <a:defRPr/>
            </a:pPr>
            <a:r>
              <a:rPr lang="en-GB" sz="1200" dirty="0" smtClean="0">
                <a:solidFill>
                  <a:srgbClr val="333333"/>
                </a:solidFill>
                <a:latin typeface="Source Sans Pro" panose="020B0604020202020204" charset="0"/>
                <a:ea typeface="ＭＳ Ｐゴシック" charset="0"/>
              </a:rPr>
              <a:t>Price &amp; </a:t>
            </a:r>
            <a:r>
              <a:rPr lang="en-GB" sz="1200" dirty="0" err="1" smtClean="0">
                <a:solidFill>
                  <a:srgbClr val="333333"/>
                </a:solidFill>
                <a:latin typeface="Source Sans Pro" panose="020B0604020202020204" charset="0"/>
                <a:ea typeface="ＭＳ Ｐゴシック" charset="0"/>
              </a:rPr>
              <a:t>Friston</a:t>
            </a:r>
            <a:r>
              <a:rPr lang="en-GB" sz="1200" dirty="0" smtClean="0">
                <a:solidFill>
                  <a:srgbClr val="333333"/>
                </a:solidFill>
                <a:latin typeface="Source Sans Pro" panose="020B0604020202020204" charset="0"/>
                <a:ea typeface="ＭＳ Ｐゴシック" charset="0"/>
              </a:rPr>
              <a:t> (1996)</a:t>
            </a:r>
            <a:endParaRPr lang="en-GB" sz="1200" dirty="0">
              <a:solidFill>
                <a:srgbClr val="333333"/>
              </a:solidFill>
              <a:latin typeface="Source Sans Pro" panose="020B0604020202020204" charset="0"/>
              <a:ea typeface="ＭＳ Ｐゴシック" charset="0"/>
            </a:endParaRPr>
          </a:p>
        </p:txBody>
      </p:sp>
      <p:sp>
        <p:nvSpPr>
          <p:cNvPr id="17" name="Rectangle 16"/>
          <p:cNvSpPr/>
          <p:nvPr/>
        </p:nvSpPr>
        <p:spPr>
          <a:xfrm>
            <a:off x="3206355" y="1829743"/>
            <a:ext cx="2760692" cy="369332"/>
          </a:xfrm>
          <a:prstGeom prst="rect">
            <a:avLst/>
          </a:prstGeom>
        </p:spPr>
        <p:txBody>
          <a:bodyPr wrap="none">
            <a:spAutoFit/>
          </a:bodyPr>
          <a:lstStyle/>
          <a:p>
            <a:pPr>
              <a:defRPr/>
            </a:pPr>
            <a:r>
              <a:rPr lang="en-GB" b="1" dirty="0" smtClean="0">
                <a:solidFill>
                  <a:srgbClr val="333333"/>
                </a:solidFill>
                <a:latin typeface="Source Sans Pro" panose="020B0604020202020204" charset="0"/>
                <a:ea typeface="ＭＳ Ｐゴシック" charset="0"/>
              </a:rPr>
              <a:t>Overlap of 4 subtractions</a:t>
            </a:r>
            <a:endParaRPr lang="en-GB" b="1" dirty="0">
              <a:solidFill>
                <a:srgbClr val="333333"/>
              </a:solidFill>
              <a:latin typeface="Source Sans Pro" panose="020B0604020202020204" charset="0"/>
              <a:ea typeface="ＭＳ Ｐゴシック" charset="0"/>
            </a:endParaRPr>
          </a:p>
        </p:txBody>
      </p:sp>
      <p:sp>
        <p:nvSpPr>
          <p:cNvPr id="18" name="Rectangle 17"/>
          <p:cNvSpPr/>
          <p:nvPr/>
        </p:nvSpPr>
        <p:spPr>
          <a:xfrm>
            <a:off x="3005797" y="5426124"/>
            <a:ext cx="3428500" cy="923330"/>
          </a:xfrm>
          <a:prstGeom prst="rect">
            <a:avLst/>
          </a:prstGeom>
          <a:solidFill>
            <a:schemeClr val="accent4"/>
          </a:solidFill>
        </p:spPr>
        <p:txBody>
          <a:bodyPr wrap="square">
            <a:spAutoFit/>
          </a:bodyPr>
          <a:lstStyle/>
          <a:p>
            <a:pPr algn="ctr"/>
            <a:r>
              <a:rPr lang="en-GB" dirty="0" smtClean="0"/>
              <a:t>Areas </a:t>
            </a:r>
            <a:r>
              <a:rPr lang="en-GB" dirty="0"/>
              <a:t>are identified in which task-pair effects are </a:t>
            </a:r>
            <a:r>
              <a:rPr lang="en-GB" dirty="0">
                <a:solidFill>
                  <a:schemeClr val="accent1"/>
                </a:solidFill>
              </a:rPr>
              <a:t>jointly significant </a:t>
            </a:r>
            <a:r>
              <a:rPr lang="en-GB" dirty="0"/>
              <a:t>and are </a:t>
            </a:r>
            <a:r>
              <a:rPr lang="en-GB" dirty="0">
                <a:solidFill>
                  <a:schemeClr val="accent1"/>
                </a:solidFill>
              </a:rPr>
              <a:t>not significantly different</a:t>
            </a:r>
          </a:p>
        </p:txBody>
      </p:sp>
    </p:spTree>
    <p:extLst>
      <p:ext uri="{BB962C8B-B14F-4D97-AF65-F5344CB8AC3E}">
        <p14:creationId xmlns:p14="http://schemas.microsoft.com/office/powerpoint/2010/main" val="287584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Conjunction analysis</a:t>
            </a:r>
            <a:endParaRPr lang="en-GB" dirty="0"/>
          </a:p>
        </p:txBody>
      </p:sp>
      <p:sp>
        <p:nvSpPr>
          <p:cNvPr id="4" name="Text Placeholder 3"/>
          <p:cNvSpPr>
            <a:spLocks noGrp="1"/>
          </p:cNvSpPr>
          <p:nvPr>
            <p:ph type="body" sz="quarter" idx="10"/>
          </p:nvPr>
        </p:nvSpPr>
        <p:spPr/>
        <p:txBody>
          <a:bodyPr/>
          <a:lstStyle/>
          <a:p>
            <a:r>
              <a:rPr lang="en-GB" dirty="0"/>
              <a:t>SPM</a:t>
            </a:r>
          </a:p>
        </p:txBody>
      </p:sp>
      <p:grpSp>
        <p:nvGrpSpPr>
          <p:cNvPr id="5" name="Group 9"/>
          <p:cNvGrpSpPr>
            <a:grpSpLocks/>
          </p:cNvGrpSpPr>
          <p:nvPr/>
        </p:nvGrpSpPr>
        <p:grpSpPr bwMode="auto">
          <a:xfrm>
            <a:off x="1447800" y="1434612"/>
            <a:ext cx="5697415" cy="4765431"/>
            <a:chOff x="820" y="663"/>
            <a:chExt cx="3888" cy="3252"/>
          </a:xfrm>
        </p:grpSpPr>
        <p:pic>
          <p:nvPicPr>
            <p:cNvPr id="6" name="Picture 6"/>
            <p:cNvPicPr>
              <a:picLocks noChangeAspect="1" noChangeArrowheads="1"/>
            </p:cNvPicPr>
            <p:nvPr/>
          </p:nvPicPr>
          <p:blipFill>
            <a:blip r:embed="rId3"/>
            <a:srcRect/>
            <a:stretch>
              <a:fillRect/>
            </a:stretch>
          </p:blipFill>
          <p:spPr bwMode="auto">
            <a:xfrm>
              <a:off x="820" y="663"/>
              <a:ext cx="3888" cy="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7"/>
            <p:cNvSpPr>
              <a:spLocks noChangeArrowheads="1"/>
            </p:cNvSpPr>
            <p:nvPr/>
          </p:nvSpPr>
          <p:spPr bwMode="auto">
            <a:xfrm>
              <a:off x="1170" y="1434"/>
              <a:ext cx="1827" cy="118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nvGrpSpPr>
          <p:cNvPr id="8" name="Group 12"/>
          <p:cNvGrpSpPr>
            <a:grpSpLocks/>
          </p:cNvGrpSpPr>
          <p:nvPr/>
        </p:nvGrpSpPr>
        <p:grpSpPr bwMode="auto">
          <a:xfrm>
            <a:off x="6566391" y="3096367"/>
            <a:ext cx="2302120" cy="319455"/>
            <a:chOff x="4481" y="1933"/>
            <a:chExt cx="1571" cy="218"/>
          </a:xfrm>
        </p:grpSpPr>
        <p:sp>
          <p:nvSpPr>
            <p:cNvPr id="9" name="Line 10"/>
            <p:cNvSpPr>
              <a:spLocks noChangeShapeType="1"/>
            </p:cNvSpPr>
            <p:nvPr/>
          </p:nvSpPr>
          <p:spPr bwMode="auto">
            <a:xfrm flipH="1">
              <a:off x="4481" y="2069"/>
              <a:ext cx="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10" name="Text Box 11"/>
            <p:cNvSpPr txBox="1">
              <a:spLocks noChangeArrowheads="1"/>
            </p:cNvSpPr>
            <p:nvPr/>
          </p:nvSpPr>
          <p:spPr bwMode="auto">
            <a:xfrm>
              <a:off x="5161" y="1933"/>
              <a:ext cx="89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1 task/session</a:t>
              </a:r>
            </a:p>
          </p:txBody>
        </p:sp>
      </p:grpSp>
    </p:spTree>
    <p:extLst>
      <p:ext uri="{BB962C8B-B14F-4D97-AF65-F5344CB8AC3E}">
        <p14:creationId xmlns:p14="http://schemas.microsoft.com/office/powerpoint/2010/main" val="87339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US" altLang="en-US" sz="2585" dirty="0">
                <a:solidFill>
                  <a:srgbClr val="C00000"/>
                </a:solidFill>
                <a:latin typeface="Source Sans Pro" panose="020B0604020202020204" charset="0"/>
                <a:ea typeface="+mn-ea"/>
                <a:cs typeface="+mn-cs"/>
              </a:rPr>
              <a:t>Conjunction: 2 ways of testing for </a:t>
            </a:r>
            <a:r>
              <a:rPr lang="en-US" altLang="en-US" sz="2585" dirty="0" smtClean="0">
                <a:solidFill>
                  <a:srgbClr val="C00000"/>
                </a:solidFill>
                <a:latin typeface="Source Sans Pro" panose="020B0604020202020204" charset="0"/>
                <a:ea typeface="+mn-ea"/>
                <a:cs typeface="+mn-cs"/>
              </a:rPr>
              <a:t>significance</a:t>
            </a:r>
            <a:endParaRPr lang="en-GB" dirty="0">
              <a:solidFill>
                <a:srgbClr val="C00000"/>
              </a:solidFill>
              <a:latin typeface="Source Sans Pro" panose="020B0604020202020204" charset="0"/>
            </a:endParaRPr>
          </a:p>
        </p:txBody>
      </p:sp>
      <p:sp>
        <p:nvSpPr>
          <p:cNvPr id="3" name="Content Placeholder 2"/>
          <p:cNvSpPr>
            <a:spLocks noGrp="1"/>
          </p:cNvSpPr>
          <p:nvPr>
            <p:ph idx="1"/>
          </p:nvPr>
        </p:nvSpPr>
        <p:spPr>
          <a:xfrm>
            <a:off x="395289" y="1700213"/>
            <a:ext cx="3420627" cy="4465637"/>
          </a:xfrm>
        </p:spPr>
        <p:txBody>
          <a:bodyPr/>
          <a:lstStyle/>
          <a:p>
            <a:r>
              <a:rPr lang="en-US" altLang="en-US" dirty="0" smtClean="0">
                <a:solidFill>
                  <a:srgbClr val="C00000"/>
                </a:solidFill>
              </a:rPr>
              <a:t>Test </a:t>
            </a:r>
            <a:r>
              <a:rPr lang="en-US" altLang="en-US" dirty="0">
                <a:solidFill>
                  <a:srgbClr val="C00000"/>
                </a:solidFill>
              </a:rPr>
              <a:t>of </a:t>
            </a:r>
            <a:r>
              <a:rPr lang="en-US" altLang="en-US" b="1" dirty="0">
                <a:solidFill>
                  <a:srgbClr val="C00000"/>
                </a:solidFill>
              </a:rPr>
              <a:t>global null hypothesis</a:t>
            </a:r>
            <a:r>
              <a:rPr lang="en-US" altLang="en-US" dirty="0">
                <a:solidFill>
                  <a:srgbClr val="C00000"/>
                </a:solidFill>
              </a:rPr>
              <a:t>: </a:t>
            </a:r>
            <a:br>
              <a:rPr lang="en-US" altLang="en-US" dirty="0">
                <a:solidFill>
                  <a:srgbClr val="C00000"/>
                </a:solidFill>
              </a:rPr>
            </a:br>
            <a:r>
              <a:rPr lang="en-GB" altLang="en-US" dirty="0">
                <a:solidFill>
                  <a:srgbClr val="C00000"/>
                </a:solidFill>
              </a:rPr>
              <a:t>Significant set of consistent </a:t>
            </a:r>
            <a:r>
              <a:rPr lang="en-GB" altLang="en-US" dirty="0" smtClean="0">
                <a:solidFill>
                  <a:srgbClr val="C00000"/>
                </a:solidFill>
              </a:rPr>
              <a:t>effects</a:t>
            </a:r>
          </a:p>
          <a:p>
            <a:r>
              <a:rPr lang="ja-JP" altLang="en-US" dirty="0" smtClean="0"/>
              <a:t>“</a:t>
            </a:r>
            <a:r>
              <a:rPr lang="en-US" altLang="ja-JP" dirty="0" smtClean="0"/>
              <a:t>Which </a:t>
            </a:r>
            <a:r>
              <a:rPr lang="en-US" altLang="ja-JP" dirty="0"/>
              <a:t>voxels show effects of similar direction (but not necessarily individual </a:t>
            </a:r>
            <a:r>
              <a:rPr lang="en-US" altLang="ja-JP" dirty="0" smtClean="0"/>
              <a:t>significance</a:t>
            </a:r>
            <a:r>
              <a:rPr lang="en-US" altLang="ja-JP" dirty="0"/>
              <a:t>) across contrasts?</a:t>
            </a:r>
            <a:r>
              <a:rPr lang="ja-JP" altLang="en-US" dirty="0"/>
              <a:t>”</a:t>
            </a:r>
            <a:endParaRPr lang="en-GB" altLang="ja-JP" dirty="0"/>
          </a:p>
          <a:p>
            <a:endParaRPr lang="en-GB" altLang="en-US" dirty="0" smtClean="0"/>
          </a:p>
          <a:p>
            <a:endParaRPr lang="en-GB" altLang="en-US" dirty="0"/>
          </a:p>
          <a:p>
            <a:r>
              <a:rPr lang="en-US" altLang="en-US" dirty="0">
                <a:solidFill>
                  <a:srgbClr val="C00000"/>
                </a:solidFill>
              </a:rPr>
              <a:t>Test of </a:t>
            </a:r>
            <a:r>
              <a:rPr lang="en-US" altLang="en-US" b="1" dirty="0">
                <a:solidFill>
                  <a:srgbClr val="C00000"/>
                </a:solidFill>
              </a:rPr>
              <a:t>conjunction null hypothesis</a:t>
            </a:r>
            <a:r>
              <a:rPr lang="en-US" altLang="en-US" dirty="0">
                <a:solidFill>
                  <a:srgbClr val="C00000"/>
                </a:solidFill>
              </a:rPr>
              <a:t>: </a:t>
            </a:r>
            <a:br>
              <a:rPr lang="en-US" altLang="en-US" dirty="0">
                <a:solidFill>
                  <a:srgbClr val="C00000"/>
                </a:solidFill>
              </a:rPr>
            </a:br>
            <a:r>
              <a:rPr lang="en-GB" altLang="en-US" dirty="0">
                <a:solidFill>
                  <a:srgbClr val="C00000"/>
                </a:solidFill>
              </a:rPr>
              <a:t>Set of consistently significant effects</a:t>
            </a:r>
          </a:p>
          <a:p>
            <a:r>
              <a:rPr lang="ja-JP" altLang="en-US" dirty="0" smtClean="0"/>
              <a:t>“</a:t>
            </a:r>
            <a:r>
              <a:rPr lang="en-US" altLang="ja-JP" dirty="0" smtClean="0"/>
              <a:t>Which </a:t>
            </a:r>
            <a:r>
              <a:rPr lang="en-US" altLang="ja-JP" dirty="0"/>
              <a:t>voxels show, for each specified contrast, </a:t>
            </a:r>
            <a:r>
              <a:rPr lang="en-US" altLang="ja-JP" dirty="0" smtClean="0"/>
              <a:t>e</a:t>
            </a:r>
            <a:r>
              <a:rPr lang="en-US" altLang="en-US" dirty="0" smtClean="0"/>
              <a:t>ffects </a:t>
            </a:r>
            <a:r>
              <a:rPr lang="en-US" altLang="en-US" dirty="0"/>
              <a:t>&gt; threshold?</a:t>
            </a:r>
            <a:r>
              <a:rPr lang="ja-JP" altLang="en-US" dirty="0"/>
              <a:t>”</a:t>
            </a:r>
            <a:endParaRPr lang="en-GB" dirty="0"/>
          </a:p>
        </p:txBody>
      </p:sp>
      <p:sp>
        <p:nvSpPr>
          <p:cNvPr id="4" name="Text Placeholder 3"/>
          <p:cNvSpPr>
            <a:spLocks noGrp="1"/>
          </p:cNvSpPr>
          <p:nvPr>
            <p:ph type="body" sz="quarter" idx="10"/>
          </p:nvPr>
        </p:nvSpPr>
        <p:spPr/>
        <p:txBody>
          <a:bodyPr/>
          <a:lstStyle/>
          <a:p>
            <a:r>
              <a:rPr lang="en-GB" dirty="0" smtClean="0"/>
              <a:t>Significance testing</a:t>
            </a:r>
            <a:endParaRPr lang="en-GB" dirty="0"/>
          </a:p>
        </p:txBody>
      </p:sp>
      <p:sp>
        <p:nvSpPr>
          <p:cNvPr id="5" name="Rectangle 21"/>
          <p:cNvSpPr>
            <a:spLocks noChangeArrowheads="1"/>
          </p:cNvSpPr>
          <p:nvPr/>
        </p:nvSpPr>
        <p:spPr bwMode="auto">
          <a:xfrm>
            <a:off x="4347007" y="5121188"/>
            <a:ext cx="40052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1600" dirty="0">
                <a:solidFill>
                  <a:srgbClr val="333333"/>
                </a:solidFill>
                <a:latin typeface="Source Sans Pro" panose="020B0604020202020204" charset="0"/>
              </a:rPr>
              <a:t>Friston et al., (2005). </a:t>
            </a:r>
            <a:r>
              <a:rPr lang="de-DE" altLang="en-US" sz="1600" i="1" dirty="0">
                <a:solidFill>
                  <a:srgbClr val="333333"/>
                </a:solidFill>
                <a:latin typeface="Source Sans Pro" panose="020B0604020202020204" charset="0"/>
              </a:rPr>
              <a:t>Neuroimage, </a:t>
            </a:r>
            <a:r>
              <a:rPr lang="en-GB" altLang="en-US" sz="1600" dirty="0">
                <a:solidFill>
                  <a:srgbClr val="333333"/>
                </a:solidFill>
                <a:latin typeface="Source Sans Pro" panose="020B0604020202020204" charset="0"/>
              </a:rPr>
              <a:t>25:661-7.</a:t>
            </a:r>
            <a:endParaRPr lang="de-DE" altLang="en-US" sz="1200" dirty="0">
              <a:solidFill>
                <a:srgbClr val="333333"/>
              </a:solidFill>
              <a:latin typeface="Source Sans Pro" panose="020B0604020202020204" charset="0"/>
            </a:endParaRPr>
          </a:p>
          <a:p>
            <a:pPr eaLnBrk="1" hangingPunct="1">
              <a:spcBef>
                <a:spcPct val="50000"/>
              </a:spcBef>
            </a:pPr>
            <a:r>
              <a:rPr lang="de-DE" altLang="en-US" sz="1600" dirty="0">
                <a:solidFill>
                  <a:srgbClr val="333333"/>
                </a:solidFill>
                <a:latin typeface="Source Sans Pro" panose="020B0604020202020204" charset="0"/>
              </a:rPr>
              <a:t>Nichols et al., (2005). </a:t>
            </a:r>
            <a:r>
              <a:rPr lang="de-DE" altLang="en-US" sz="1600" i="1" dirty="0">
                <a:solidFill>
                  <a:srgbClr val="333333"/>
                </a:solidFill>
                <a:latin typeface="Source Sans Pro" panose="020B0604020202020204" charset="0"/>
              </a:rPr>
              <a:t>Neuroimage, </a:t>
            </a:r>
            <a:r>
              <a:rPr lang="en-GB" altLang="en-US" sz="1600" dirty="0">
                <a:solidFill>
                  <a:srgbClr val="333333"/>
                </a:solidFill>
                <a:latin typeface="Source Sans Pro" panose="020B0604020202020204" charset="0"/>
              </a:rPr>
              <a:t>25:653-60.</a:t>
            </a: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61" t="1299" b="1546"/>
          <a:stretch/>
        </p:blipFill>
        <p:spPr bwMode="auto">
          <a:xfrm>
            <a:off x="4644008" y="1736812"/>
            <a:ext cx="3708261" cy="2736304"/>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8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designs</a:t>
            </a:r>
            <a:endParaRPr lang="en-GB" dirty="0"/>
          </a:p>
        </p:txBody>
      </p:sp>
      <p:sp>
        <p:nvSpPr>
          <p:cNvPr id="3" name="Content Placeholder 2"/>
          <p:cNvSpPr>
            <a:spLocks noGrp="1"/>
          </p:cNvSpPr>
          <p:nvPr>
            <p:ph idx="1"/>
          </p:nvPr>
        </p:nvSpPr>
        <p:spPr/>
        <p:txBody>
          <a:bodyPr/>
          <a:lstStyle/>
          <a:p>
            <a:pPr marL="269638" indent="-269638" eaLnBrk="0" hangingPunct="0">
              <a:lnSpc>
                <a:spcPct val="150000"/>
              </a:lnSpc>
              <a:spcBef>
                <a:spcPct val="20000"/>
              </a:spcBef>
              <a:buClr>
                <a:srgbClr val="C1CEFF"/>
              </a:buClr>
              <a:defRPr/>
            </a:pPr>
            <a:r>
              <a:rPr lang="en-US" sz="1800" dirty="0" smtClean="0">
                <a:latin typeface="Source Sans Pro" panose="020B0604020202020204" charset="0"/>
                <a:ea typeface="ＭＳ Ｐゴシック" charset="0"/>
              </a:rPr>
              <a:t>Subtraction</a:t>
            </a:r>
            <a:r>
              <a:rPr lang="en-US" sz="1800" dirty="0" smtClean="0">
                <a:solidFill>
                  <a:srgbClr val="C00000"/>
                </a:solidFill>
                <a:latin typeface="Source Sans Pro" panose="020B0604020202020204" charset="0"/>
                <a:ea typeface="ＭＳ Ｐゴシック" charset="0"/>
              </a:rPr>
              <a:t> </a:t>
            </a:r>
            <a:r>
              <a:rPr lang="en-US" sz="1800" dirty="0">
                <a:solidFill>
                  <a:srgbClr val="C00000"/>
                </a:solidFill>
                <a:latin typeface="Source Sans Pro" panose="020B0604020202020204" charset="0"/>
                <a:ea typeface="ＭＳ Ｐゴシック" charset="0"/>
              </a:rPr>
              <a:t>	</a:t>
            </a:r>
            <a:endParaRPr lang="en-US" sz="1800" dirty="0" smtClean="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Conjunction </a:t>
            </a:r>
          </a:p>
          <a:p>
            <a:pPr marL="269638" indent="-269638" eaLnBrk="0" hangingPunct="0">
              <a:lnSpc>
                <a:spcPct val="150000"/>
              </a:lnSpc>
              <a:spcBef>
                <a:spcPct val="20000"/>
              </a:spcBef>
              <a:buClr>
                <a:srgbClr val="C1CEFF"/>
              </a:buClr>
              <a:defRPr/>
            </a:pPr>
            <a:r>
              <a:rPr lang="en-US" sz="1800" dirty="0" smtClean="0">
                <a:solidFill>
                  <a:schemeClr val="accent1"/>
                </a:solidFill>
                <a:latin typeface="Source Sans Pro" panose="020B0604020202020204" charset="0"/>
                <a:ea typeface="ＭＳ Ｐゴシック" charset="0"/>
              </a:rPr>
              <a:t>Factorial</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Parametric</a:t>
            </a:r>
          </a:p>
          <a:p>
            <a:pPr marL="269638" indent="-269638" eaLnBrk="0" hangingPunct="0">
              <a:lnSpc>
                <a:spcPct val="150000"/>
              </a:lnSpc>
              <a:spcBef>
                <a:spcPct val="20000"/>
              </a:spcBef>
              <a:buClr>
                <a:srgbClr val="C1CEFF"/>
              </a:buClr>
              <a:defRPr/>
            </a:pPr>
            <a:r>
              <a:rPr lang="de-DE" sz="1800" dirty="0">
                <a:latin typeface="Source Sans Pro" panose="020B0604020202020204" charset="0"/>
                <a:ea typeface="ＭＳ Ｐゴシック" charset="0"/>
              </a:rPr>
              <a:t>Psycho-physiological Interaction (PPI)</a:t>
            </a:r>
            <a:endParaRPr lang="en-US" sz="1800" dirty="0">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a:solidFill>
                  <a:srgbClr val="333333"/>
                </a:solidFill>
                <a:latin typeface="Source Sans Pro" panose="020B0604020202020204" charset="0"/>
                <a:ea typeface="ＭＳ Ｐゴシック" charset="0"/>
              </a:rPr>
              <a:t>Indexing neural representations</a:t>
            </a:r>
            <a:endParaRPr lang="en-US" sz="2000" dirty="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endParaRPr lang="en-US" sz="2000" dirty="0">
              <a:solidFill>
                <a:srgbClr val="C00000"/>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302672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a:t>
            </a:r>
            <a:endParaRPr lang="en-GB" dirty="0"/>
          </a:p>
        </p:txBody>
      </p:sp>
      <p:sp>
        <p:nvSpPr>
          <p:cNvPr id="4" name="Text Placeholder 3"/>
          <p:cNvSpPr>
            <a:spLocks noGrp="1"/>
          </p:cNvSpPr>
          <p:nvPr>
            <p:ph type="body" sz="quarter" idx="10"/>
          </p:nvPr>
        </p:nvSpPr>
        <p:spPr/>
        <p:txBody>
          <a:bodyPr/>
          <a:lstStyle/>
          <a:p>
            <a:pPr algn="ctr"/>
            <a:r>
              <a:rPr lang="en-GB" dirty="0" smtClean="0"/>
              <a:t>The BOLD signal does NOT provide you with an absolute measure of neural activity</a:t>
            </a:r>
          </a:p>
          <a:p>
            <a:pPr algn="ctr"/>
            <a:r>
              <a:rPr lang="en-GB" dirty="0">
                <a:solidFill>
                  <a:schemeClr val="accent1"/>
                </a:solidFill>
              </a:rPr>
              <a:t>Therefore, you need to compare activity across conditions (use contrasts</a:t>
            </a:r>
            <a:r>
              <a:rPr lang="en-GB" dirty="0" smtClean="0">
                <a:solidFill>
                  <a:schemeClr val="accent1"/>
                </a:solidFill>
              </a:rPr>
              <a:t>).</a:t>
            </a:r>
            <a:endParaRPr lang="en-GB" dirty="0">
              <a:solidFill>
                <a:schemeClr val="accent1"/>
              </a:solidFill>
            </a:endParaRPr>
          </a:p>
        </p:txBody>
      </p:sp>
      <p:graphicFrame>
        <p:nvGraphicFramePr>
          <p:cNvPr id="5" name="Diagram 4"/>
          <p:cNvGraphicFramePr/>
          <p:nvPr>
            <p:extLst>
              <p:ext uri="{D42A27DB-BD31-4B8C-83A1-F6EECF244321}">
                <p14:modId xmlns:p14="http://schemas.microsoft.com/office/powerpoint/2010/main" val="120102128"/>
              </p:ext>
            </p:extLst>
          </p:nvPr>
        </p:nvGraphicFramePr>
        <p:xfrm>
          <a:off x="3131840" y="1939056"/>
          <a:ext cx="6228692"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17733" y="4839745"/>
            <a:ext cx="2790056" cy="1200329"/>
          </a:xfrm>
          <a:prstGeom prst="rect">
            <a:avLst/>
          </a:prstGeom>
          <a:solidFill>
            <a:schemeClr val="accent4"/>
          </a:solidFill>
        </p:spPr>
        <p:txBody>
          <a:bodyPr wrap="square">
            <a:spAutoFit/>
          </a:bodyPr>
          <a:lstStyle/>
          <a:p>
            <a:pPr algn="ctr"/>
            <a:r>
              <a:rPr lang="en-GB" dirty="0" smtClean="0"/>
              <a:t>The sensitivity of your design depends </a:t>
            </a:r>
            <a:r>
              <a:rPr lang="en-GB" dirty="0"/>
              <a:t>on maximizing </a:t>
            </a:r>
            <a:r>
              <a:rPr lang="en-GB" dirty="0" smtClean="0"/>
              <a:t>the relative change between conditions</a:t>
            </a:r>
            <a:endParaRPr lang="en-GB"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091" y="2384884"/>
            <a:ext cx="2828310" cy="2029800"/>
          </a:xfrm>
          <a:prstGeom prst="rect">
            <a:avLst/>
          </a:prstGeom>
        </p:spPr>
      </p:pic>
    </p:spTree>
    <p:extLst>
      <p:ext uri="{BB962C8B-B14F-4D97-AF65-F5344CB8AC3E}">
        <p14:creationId xmlns:p14="http://schemas.microsoft.com/office/powerpoint/2010/main" val="426914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Factorial design</a:t>
            </a:r>
            <a:endParaRPr lang="en-GB" dirty="0"/>
          </a:p>
        </p:txBody>
      </p:sp>
      <p:sp>
        <p:nvSpPr>
          <p:cNvPr id="11" name="Text Placeholder 10"/>
          <p:cNvSpPr>
            <a:spLocks noGrp="1"/>
          </p:cNvSpPr>
          <p:nvPr>
            <p:ph type="body" sz="quarter" idx="10"/>
          </p:nvPr>
        </p:nvSpPr>
        <p:spPr/>
        <p:txBody>
          <a:bodyPr/>
          <a:lstStyle/>
          <a:p>
            <a:pPr marL="168524">
              <a:defRPr/>
            </a:pP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a:t>
            </a:r>
            <a:r>
              <a:rPr lang="en-US" dirty="0">
                <a:solidFill>
                  <a:srgbClr val="C00000"/>
                </a:solidFill>
                <a:latin typeface="Source Sans Pro" panose="020B0604020202020204" charset="0"/>
                <a:ea typeface="ＭＳ Ｐゴシック" charset="0"/>
              </a:rPr>
              <a:t>object recognition and phonological retrieval </a:t>
            </a:r>
            <a:r>
              <a:rPr lang="en-US" dirty="0">
                <a:solidFill>
                  <a:srgbClr val="333333"/>
                </a:solidFill>
                <a:latin typeface="Source Sans Pro" panose="020B0604020202020204" charset="0"/>
                <a:ea typeface="ＭＳ Ｐゴシック" charset="0"/>
              </a:rPr>
              <a:t>of object names?</a:t>
            </a:r>
          </a:p>
          <a:p>
            <a:endParaRPr lang="en-GB" dirty="0">
              <a:latin typeface="Source Sans Pro" panose="020B0604020202020204" charset="0"/>
            </a:endParaRPr>
          </a:p>
        </p:txBody>
      </p:sp>
      <p:pic>
        <p:nvPicPr>
          <p:cNvPr id="25604" name="Picture 4" descr="http://w3.giffitsstatic.com/artikel-thumb/anti-stress-wuerfel-werbemittel-9457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63" y="2186093"/>
            <a:ext cx="1899967" cy="1069947"/>
          </a:xfrm>
          <a:prstGeom prst="rect">
            <a:avLst/>
          </a:prstGeom>
          <a:noFill/>
          <a:ln>
            <a:noFill/>
          </a:ln>
          <a:extLst/>
        </p:spPr>
      </p:pic>
      <p:graphicFrame>
        <p:nvGraphicFramePr>
          <p:cNvPr id="7" name="Diagram 6"/>
          <p:cNvGraphicFramePr/>
          <p:nvPr>
            <p:extLst>
              <p:ext uri="{D42A27DB-BD31-4B8C-83A1-F6EECF244321}">
                <p14:modId xmlns:p14="http://schemas.microsoft.com/office/powerpoint/2010/main" val="25367224"/>
              </p:ext>
            </p:extLst>
          </p:nvPr>
        </p:nvGraphicFramePr>
        <p:xfrm>
          <a:off x="1390334" y="4113076"/>
          <a:ext cx="6096000" cy="68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35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5556" y="5582548"/>
            <a:ext cx="7848872" cy="402115"/>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42" name="Rectangle 41"/>
          <p:cNvSpPr/>
          <p:nvPr/>
        </p:nvSpPr>
        <p:spPr>
          <a:xfrm>
            <a:off x="575266" y="4049774"/>
            <a:ext cx="7848872" cy="41824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41" name="Rectangle 40"/>
          <p:cNvSpPr/>
          <p:nvPr/>
        </p:nvSpPr>
        <p:spPr>
          <a:xfrm>
            <a:off x="575266" y="2564337"/>
            <a:ext cx="7848872" cy="433082"/>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6665438"/>
              </p:ext>
            </p:extLst>
          </p:nvPr>
        </p:nvGraphicFramePr>
        <p:xfrm>
          <a:off x="1403358" y="1882012"/>
          <a:ext cx="4788780" cy="3633514"/>
        </p:xfrm>
        <a:graphic>
          <a:graphicData uri="http://schemas.openxmlformats.org/drawingml/2006/table">
            <a:tbl>
              <a:tblPr firstRow="1" bandRow="1">
                <a:tableStyleId>{5C22544A-7EE6-4342-B048-85BDC9FD1C3A}</a:tableStyleId>
              </a:tblPr>
              <a:tblGrid>
                <a:gridCol w="4788780"/>
              </a:tblGrid>
              <a:tr h="1332744">
                <a:tc>
                  <a:txBody>
                    <a:bodyPr/>
                    <a:lstStyle/>
                    <a:p>
                      <a:r>
                        <a:rPr lang="de-DE" sz="1400" b="0" dirty="0" smtClean="0">
                          <a:solidFill>
                            <a:schemeClr val="tx1"/>
                          </a:solidFill>
                        </a:rPr>
                        <a:t>Say</a:t>
                      </a:r>
                      <a:r>
                        <a:rPr lang="de-DE" sz="1400" b="0" baseline="0" dirty="0" smtClean="0">
                          <a:solidFill>
                            <a:schemeClr val="tx1"/>
                          </a:solidFill>
                        </a:rPr>
                        <a:t> </a:t>
                      </a:r>
                      <a:r>
                        <a:rPr lang="en-GB" sz="1400" b="0" baseline="0" dirty="0" smtClean="0">
                          <a:solidFill>
                            <a:schemeClr val="tx1"/>
                          </a:solidFill>
                        </a:rPr>
                        <a:t>‘yes’ when you see an abstract image</a:t>
                      </a:r>
                    </a:p>
                    <a:p>
                      <a:endParaRPr lang="en-GB" sz="1400" b="0" dirty="0">
                        <a:solidFill>
                          <a:schemeClr val="tx1"/>
                        </a:solidFill>
                      </a:endParaRPr>
                    </a:p>
                  </a:txBody>
                  <a:tcPr>
                    <a:noFill/>
                  </a:tcPr>
                </a:tc>
              </a:tr>
              <a:tr h="1512168">
                <a:tc>
                  <a:txBody>
                    <a:bodyPr/>
                    <a:lstStyle/>
                    <a:p>
                      <a:endParaRPr lang="en-GB" sz="1000" b="0" dirty="0" smtClean="0">
                        <a:solidFill>
                          <a:schemeClr val="tx1"/>
                        </a:solidFill>
                      </a:endParaRPr>
                    </a:p>
                    <a:p>
                      <a:r>
                        <a:rPr lang="en-GB" sz="1400" b="0" dirty="0" smtClean="0">
                          <a:solidFill>
                            <a:schemeClr val="tx1"/>
                          </a:solidFill>
                        </a:rPr>
                        <a:t>Say ‘yes’ when you see an object</a:t>
                      </a:r>
                      <a:endParaRPr lang="en-GB" sz="1400" b="0" dirty="0">
                        <a:solidFill>
                          <a:schemeClr val="tx1"/>
                        </a:solidFill>
                      </a:endParaRPr>
                    </a:p>
                  </a:txBody>
                  <a:tcPr>
                    <a:noFill/>
                  </a:tcPr>
                </a:tc>
              </a:tr>
              <a:tr h="788602">
                <a:tc>
                  <a:txBody>
                    <a:bodyPr/>
                    <a:lstStyle/>
                    <a:p>
                      <a:endParaRPr lang="en-GB" sz="1000" b="0" dirty="0" smtClean="0">
                        <a:solidFill>
                          <a:schemeClr val="tx1"/>
                        </a:solidFill>
                      </a:endParaRPr>
                    </a:p>
                    <a:p>
                      <a:r>
                        <a:rPr lang="en-GB" sz="1400" b="0" dirty="0" smtClean="0">
                          <a:solidFill>
                            <a:schemeClr val="tx1"/>
                          </a:solidFill>
                        </a:rPr>
                        <a:t>Name the object</a:t>
                      </a:r>
                      <a:endParaRPr lang="en-GB" sz="1400" b="0" dirty="0">
                        <a:solidFill>
                          <a:schemeClr val="tx1"/>
                        </a:solidFill>
                      </a:endParaRPr>
                    </a:p>
                  </a:txBody>
                  <a:tcPr>
                    <a:noFill/>
                  </a:tcPr>
                </a:tc>
              </a:tr>
            </a:tbl>
          </a:graphicData>
        </a:graphic>
      </p:graphicFrame>
      <p:sp>
        <p:nvSpPr>
          <p:cNvPr id="5" name="Title 1"/>
          <p:cNvSpPr>
            <a:spLocks noGrp="1"/>
          </p:cNvSpPr>
          <p:nvPr>
            <p:ph type="title"/>
          </p:nvPr>
        </p:nvSpPr>
        <p:spPr>
          <a:xfrm>
            <a:off x="395288" y="115888"/>
            <a:ext cx="6912000" cy="792162"/>
          </a:xfrm>
        </p:spPr>
        <p:txBody>
          <a:bodyPr/>
          <a:lstStyle/>
          <a:p>
            <a:r>
              <a:rPr lang="en-GB" dirty="0" smtClean="0"/>
              <a:t>Factorial design</a:t>
            </a:r>
            <a:endParaRPr lang="en-GB" dirty="0"/>
          </a:p>
        </p:txBody>
      </p:sp>
      <p:sp>
        <p:nvSpPr>
          <p:cNvPr id="6" name="Text Placeholder 3"/>
          <p:cNvSpPr>
            <a:spLocks noGrp="1"/>
          </p:cNvSpPr>
          <p:nvPr>
            <p:ph type="body" sz="quarter" idx="10"/>
          </p:nvPr>
        </p:nvSpPr>
        <p:spPr>
          <a:xfrm>
            <a:off x="395288" y="1196752"/>
            <a:ext cx="8353425" cy="216123"/>
          </a:xfrm>
        </p:spPr>
        <p:txBody>
          <a:bodyPr/>
          <a:lstStyle/>
          <a:p>
            <a:pPr marL="168524">
              <a:defRPr/>
            </a:pP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object recognition and phonological retrieval of object names?</a:t>
            </a:r>
          </a:p>
        </p:txBody>
      </p:sp>
      <p:grpSp>
        <p:nvGrpSpPr>
          <p:cNvPr id="8" name="Group 7"/>
          <p:cNvGrpSpPr/>
          <p:nvPr/>
        </p:nvGrpSpPr>
        <p:grpSpPr>
          <a:xfrm>
            <a:off x="2051678" y="2280628"/>
            <a:ext cx="1171277" cy="688204"/>
            <a:chOff x="14302" y="0"/>
            <a:chExt cx="1171277" cy="688204"/>
          </a:xfrm>
        </p:grpSpPr>
        <p:sp>
          <p:nvSpPr>
            <p:cNvPr id="9" name="Rounded Rectangle 8"/>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Visual analysis</a:t>
              </a:r>
              <a:endParaRPr lang="en-GB" sz="1500" kern="1200" dirty="0">
                <a:solidFill>
                  <a:schemeClr val="tx1"/>
                </a:solidFill>
              </a:endParaRPr>
            </a:p>
          </p:txBody>
        </p:sp>
      </p:grpSp>
      <p:grpSp>
        <p:nvGrpSpPr>
          <p:cNvPr id="11" name="Group 10"/>
          <p:cNvGrpSpPr/>
          <p:nvPr/>
        </p:nvGrpSpPr>
        <p:grpSpPr>
          <a:xfrm>
            <a:off x="6899180" y="2276872"/>
            <a:ext cx="1171277" cy="688204"/>
            <a:chOff x="4922043" y="0"/>
            <a:chExt cx="1171277" cy="688204"/>
          </a:xfrm>
        </p:grpSpPr>
        <p:sp>
          <p:nvSpPr>
            <p:cNvPr id="12" name="Rounded Rectangle 11"/>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Rounded Rectangle 4"/>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Verbal output</a:t>
              </a:r>
              <a:endParaRPr lang="en-GB" sz="1500" kern="1200" dirty="0">
                <a:solidFill>
                  <a:schemeClr val="tx1"/>
                </a:solidFill>
              </a:endParaRPr>
            </a:p>
          </p:txBody>
        </p:sp>
      </p:grpSp>
      <p:grpSp>
        <p:nvGrpSpPr>
          <p:cNvPr id="14" name="Group 13"/>
          <p:cNvGrpSpPr/>
          <p:nvPr/>
        </p:nvGrpSpPr>
        <p:grpSpPr>
          <a:xfrm>
            <a:off x="2011596" y="3759654"/>
            <a:ext cx="1171277" cy="688204"/>
            <a:chOff x="14302" y="0"/>
            <a:chExt cx="1171277" cy="688204"/>
          </a:xfrm>
        </p:grpSpPr>
        <p:sp>
          <p:nvSpPr>
            <p:cNvPr id="21" name="Rounded Rectangle 20"/>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Visual analysis</a:t>
              </a:r>
              <a:endParaRPr lang="en-GB" sz="1500" kern="1200" dirty="0">
                <a:solidFill>
                  <a:schemeClr val="tx1"/>
                </a:solidFill>
              </a:endParaRPr>
            </a:p>
          </p:txBody>
        </p:sp>
      </p:grpSp>
      <p:grpSp>
        <p:nvGrpSpPr>
          <p:cNvPr id="15" name="Group 14"/>
          <p:cNvGrpSpPr/>
          <p:nvPr/>
        </p:nvGrpSpPr>
        <p:grpSpPr>
          <a:xfrm>
            <a:off x="3639761" y="3759654"/>
            <a:ext cx="1171277" cy="688204"/>
            <a:chOff x="1642467" y="0"/>
            <a:chExt cx="1171277" cy="688204"/>
          </a:xfrm>
        </p:grpSpPr>
        <p:sp>
          <p:nvSpPr>
            <p:cNvPr id="19" name="Rounded Rectangle 18"/>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Object recognition</a:t>
              </a:r>
              <a:endParaRPr lang="en-GB" sz="1500" kern="1200" dirty="0">
                <a:solidFill>
                  <a:schemeClr val="tx1"/>
                </a:solidFill>
              </a:endParaRPr>
            </a:p>
          </p:txBody>
        </p:sp>
      </p:grpSp>
      <p:grpSp>
        <p:nvGrpSpPr>
          <p:cNvPr id="16" name="Group 15"/>
          <p:cNvGrpSpPr/>
          <p:nvPr/>
        </p:nvGrpSpPr>
        <p:grpSpPr>
          <a:xfrm>
            <a:off x="6899180" y="3779811"/>
            <a:ext cx="1171277" cy="688204"/>
            <a:chOff x="4922043" y="0"/>
            <a:chExt cx="1171277" cy="688204"/>
          </a:xfrm>
        </p:grpSpPr>
        <p:sp>
          <p:nvSpPr>
            <p:cNvPr id="17" name="Rounded Rectangle 16"/>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8"/>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Verbal output</a:t>
              </a:r>
              <a:endParaRPr lang="en-GB" sz="1500" kern="1200" dirty="0">
                <a:solidFill>
                  <a:schemeClr val="tx1"/>
                </a:solidFill>
              </a:endParaRPr>
            </a:p>
          </p:txBody>
        </p:sp>
      </p:grpSp>
      <p:grpSp>
        <p:nvGrpSpPr>
          <p:cNvPr id="23" name="Group 22"/>
          <p:cNvGrpSpPr/>
          <p:nvPr/>
        </p:nvGrpSpPr>
        <p:grpSpPr>
          <a:xfrm>
            <a:off x="1991439" y="5265248"/>
            <a:ext cx="1171277" cy="688204"/>
            <a:chOff x="14302" y="0"/>
            <a:chExt cx="1171277" cy="688204"/>
          </a:xfrm>
        </p:grpSpPr>
        <p:sp>
          <p:nvSpPr>
            <p:cNvPr id="33" name="Rounded Rectangle 32"/>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Visual analysis</a:t>
              </a:r>
              <a:endParaRPr lang="en-GB" sz="1500" kern="1200" dirty="0">
                <a:solidFill>
                  <a:schemeClr val="tx1"/>
                </a:solidFill>
              </a:endParaRPr>
            </a:p>
          </p:txBody>
        </p:sp>
      </p:grpSp>
      <p:grpSp>
        <p:nvGrpSpPr>
          <p:cNvPr id="24" name="Group 23"/>
          <p:cNvGrpSpPr/>
          <p:nvPr/>
        </p:nvGrpSpPr>
        <p:grpSpPr>
          <a:xfrm>
            <a:off x="3639761" y="5265248"/>
            <a:ext cx="1171277" cy="688204"/>
            <a:chOff x="1642467" y="0"/>
            <a:chExt cx="1171277" cy="688204"/>
          </a:xfrm>
        </p:grpSpPr>
        <p:sp>
          <p:nvSpPr>
            <p:cNvPr id="31" name="Rounded Rectangle 30"/>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Object recognition</a:t>
              </a:r>
              <a:endParaRPr lang="en-GB" sz="1500" kern="1200" dirty="0">
                <a:solidFill>
                  <a:schemeClr val="tx1"/>
                </a:solidFill>
              </a:endParaRPr>
            </a:p>
          </p:txBody>
        </p:sp>
      </p:grpSp>
      <p:grpSp>
        <p:nvGrpSpPr>
          <p:cNvPr id="25" name="Group 24"/>
          <p:cNvGrpSpPr/>
          <p:nvPr/>
        </p:nvGrpSpPr>
        <p:grpSpPr>
          <a:xfrm>
            <a:off x="5289826" y="5265248"/>
            <a:ext cx="1171277" cy="688204"/>
            <a:chOff x="3312689" y="0"/>
            <a:chExt cx="1171277" cy="688204"/>
          </a:xfrm>
        </p:grpSpPr>
        <p:sp>
          <p:nvSpPr>
            <p:cNvPr id="29" name="Rounded Rectangle 28"/>
            <p:cNvSpPr/>
            <p:nvPr/>
          </p:nvSpPr>
          <p:spPr>
            <a:xfrm>
              <a:off x="3312689" y="0"/>
              <a:ext cx="1171277" cy="6882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ounded Rectangle 8"/>
            <p:cNvSpPr/>
            <p:nvPr/>
          </p:nvSpPr>
          <p:spPr>
            <a:xfrm>
              <a:off x="3332846"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Phonological retrieval</a:t>
              </a:r>
              <a:endParaRPr lang="en-GB" sz="1500" kern="1200" dirty="0">
                <a:solidFill>
                  <a:schemeClr val="tx1"/>
                </a:solidFill>
              </a:endParaRPr>
            </a:p>
          </p:txBody>
        </p:sp>
      </p:grpSp>
      <p:grpSp>
        <p:nvGrpSpPr>
          <p:cNvPr id="26" name="Group 25"/>
          <p:cNvGrpSpPr/>
          <p:nvPr/>
        </p:nvGrpSpPr>
        <p:grpSpPr>
          <a:xfrm>
            <a:off x="6899180" y="5265248"/>
            <a:ext cx="1171277" cy="688204"/>
            <a:chOff x="4922043" y="0"/>
            <a:chExt cx="1171277" cy="688204"/>
          </a:xfrm>
        </p:grpSpPr>
        <p:sp>
          <p:nvSpPr>
            <p:cNvPr id="27" name="Rounded Rectangle 26"/>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Rounded Rectangle 10"/>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Verbal output</a:t>
              </a:r>
              <a:endParaRPr lang="en-GB" sz="1500" kern="1200" dirty="0">
                <a:solidFill>
                  <a:schemeClr val="tx1"/>
                </a:solidFill>
              </a:endParaRPr>
            </a:p>
          </p:txBody>
        </p:sp>
      </p:grpSp>
      <p:pic>
        <p:nvPicPr>
          <p:cNvPr id="35" name="Picture 26"/>
          <p:cNvPicPr>
            <a:picLocks noChangeAspect="1" noChangeArrowheads="1"/>
          </p:cNvPicPr>
          <p:nvPr/>
        </p:nvPicPr>
        <p:blipFill>
          <a:blip r:embed="rId3"/>
          <a:srcRect l="57077" t="50749" b="26675"/>
          <a:stretch>
            <a:fillRect/>
          </a:stretch>
        </p:blipFill>
        <p:spPr bwMode="auto">
          <a:xfrm>
            <a:off x="651514" y="3754816"/>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27"/>
          <p:cNvPicPr>
            <a:picLocks noChangeAspect="1" noChangeArrowheads="1"/>
          </p:cNvPicPr>
          <p:nvPr/>
        </p:nvPicPr>
        <p:blipFill>
          <a:blip r:embed="rId3"/>
          <a:srcRect l="21031" t="50749" r="39948" b="26675"/>
          <a:stretch>
            <a:fillRect/>
          </a:stretch>
        </p:blipFill>
        <p:spPr bwMode="auto">
          <a:xfrm>
            <a:off x="648074" y="5290842"/>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40"/>
          <p:cNvPicPr>
            <a:picLocks noChangeAspect="1" noChangeArrowheads="1"/>
          </p:cNvPicPr>
          <p:nvPr/>
        </p:nvPicPr>
        <p:blipFill>
          <a:blip r:embed="rId3"/>
          <a:srcRect l="57010" t="72751" r="992" b="5247"/>
          <a:stretch>
            <a:fillRect/>
          </a:stretch>
        </p:blipFill>
        <p:spPr bwMode="auto">
          <a:xfrm>
            <a:off x="651514" y="2333122"/>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37"/>
          <p:cNvSpPr/>
          <p:nvPr/>
        </p:nvSpPr>
        <p:spPr>
          <a:xfrm>
            <a:off x="827046" y="1882012"/>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39" name="Rectangle 38"/>
          <p:cNvSpPr/>
          <p:nvPr/>
        </p:nvSpPr>
        <p:spPr>
          <a:xfrm>
            <a:off x="827046" y="331778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40" name="Rectangle 39"/>
          <p:cNvSpPr/>
          <p:nvPr/>
        </p:nvSpPr>
        <p:spPr>
          <a:xfrm>
            <a:off x="861964" y="484348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Tree>
    <p:extLst>
      <p:ext uri="{BB962C8B-B14F-4D97-AF65-F5344CB8AC3E}">
        <p14:creationId xmlns:p14="http://schemas.microsoft.com/office/powerpoint/2010/main" val="214276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Content Placeholder 6"/>
          <p:cNvGraphicFramePr>
            <a:graphicFrameLocks/>
          </p:cNvGraphicFramePr>
          <p:nvPr>
            <p:extLst>
              <p:ext uri="{D42A27DB-BD31-4B8C-83A1-F6EECF244321}">
                <p14:modId xmlns:p14="http://schemas.microsoft.com/office/powerpoint/2010/main" val="2260201071"/>
              </p:ext>
            </p:extLst>
          </p:nvPr>
        </p:nvGraphicFramePr>
        <p:xfrm>
          <a:off x="1403356" y="1882012"/>
          <a:ext cx="2613427" cy="3633514"/>
        </p:xfrm>
        <a:graphic>
          <a:graphicData uri="http://schemas.openxmlformats.org/drawingml/2006/table">
            <a:tbl>
              <a:tblPr firstRow="1" bandRow="1">
                <a:tableStyleId>{5C22544A-7EE6-4342-B048-85BDC9FD1C3A}</a:tableStyleId>
              </a:tblPr>
              <a:tblGrid>
                <a:gridCol w="2613427"/>
              </a:tblGrid>
              <a:tr h="1332744">
                <a:tc>
                  <a:txBody>
                    <a:bodyPr/>
                    <a:lstStyle/>
                    <a:p>
                      <a:r>
                        <a:rPr lang="de-DE" sz="1400" b="0" dirty="0" smtClean="0">
                          <a:solidFill>
                            <a:schemeClr val="tx1"/>
                          </a:solidFill>
                        </a:rPr>
                        <a:t>Say</a:t>
                      </a:r>
                      <a:r>
                        <a:rPr lang="de-DE" sz="1400" b="0" baseline="0" dirty="0" smtClean="0">
                          <a:solidFill>
                            <a:schemeClr val="tx1"/>
                          </a:solidFill>
                        </a:rPr>
                        <a:t> </a:t>
                      </a:r>
                      <a:r>
                        <a:rPr lang="en-GB" sz="1400" b="0" baseline="0" dirty="0" smtClean="0">
                          <a:solidFill>
                            <a:schemeClr val="tx1"/>
                          </a:solidFill>
                        </a:rPr>
                        <a:t>‘yes’ when you see an abstract image</a:t>
                      </a:r>
                    </a:p>
                    <a:p>
                      <a:endParaRPr lang="en-GB" sz="1400" b="0" dirty="0">
                        <a:solidFill>
                          <a:schemeClr val="tx1"/>
                        </a:solidFill>
                      </a:endParaRPr>
                    </a:p>
                  </a:txBody>
                  <a:tcPr>
                    <a:noFill/>
                  </a:tcPr>
                </a:tc>
              </a:tr>
              <a:tr h="1512168">
                <a:tc>
                  <a:txBody>
                    <a:bodyPr/>
                    <a:lstStyle/>
                    <a:p>
                      <a:endParaRPr lang="en-GB" sz="1000" b="0" dirty="0" smtClean="0">
                        <a:solidFill>
                          <a:schemeClr val="tx1"/>
                        </a:solidFill>
                      </a:endParaRPr>
                    </a:p>
                    <a:p>
                      <a:r>
                        <a:rPr lang="en-GB" sz="1400" b="0" dirty="0" smtClean="0">
                          <a:solidFill>
                            <a:schemeClr val="tx1"/>
                          </a:solidFill>
                        </a:rPr>
                        <a:t>Say ‘yes’ when you see an object</a:t>
                      </a:r>
                      <a:endParaRPr lang="en-GB" sz="1400" b="0" dirty="0">
                        <a:solidFill>
                          <a:schemeClr val="tx1"/>
                        </a:solidFill>
                      </a:endParaRPr>
                    </a:p>
                  </a:txBody>
                  <a:tcPr>
                    <a:noFill/>
                  </a:tcPr>
                </a:tc>
              </a:tr>
              <a:tr h="788602">
                <a:tc>
                  <a:txBody>
                    <a:bodyPr/>
                    <a:lstStyle/>
                    <a:p>
                      <a:endParaRPr lang="en-GB" sz="1000" b="0" dirty="0" smtClean="0">
                        <a:solidFill>
                          <a:schemeClr val="tx1"/>
                        </a:solidFill>
                      </a:endParaRPr>
                    </a:p>
                    <a:p>
                      <a:r>
                        <a:rPr lang="en-GB" sz="1400" b="0" dirty="0" smtClean="0">
                          <a:solidFill>
                            <a:schemeClr val="tx1"/>
                          </a:solidFill>
                        </a:rPr>
                        <a:t>Name the object</a:t>
                      </a:r>
                      <a:endParaRPr lang="en-GB" sz="1400" b="0" dirty="0">
                        <a:solidFill>
                          <a:schemeClr val="tx1"/>
                        </a:solidFill>
                      </a:endParaRPr>
                    </a:p>
                  </a:txBody>
                  <a:tcPr>
                    <a:noFill/>
                  </a:tcPr>
                </a:tc>
              </a:tr>
            </a:tbl>
          </a:graphicData>
        </a:graphic>
      </p:graphicFrame>
      <p:sp>
        <p:nvSpPr>
          <p:cNvPr id="67" name="Rectangle 66"/>
          <p:cNvSpPr/>
          <p:nvPr/>
        </p:nvSpPr>
        <p:spPr>
          <a:xfrm>
            <a:off x="3959932" y="2455782"/>
            <a:ext cx="4873889" cy="27574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5" name="Title 1"/>
          <p:cNvSpPr>
            <a:spLocks noGrp="1"/>
          </p:cNvSpPr>
          <p:nvPr>
            <p:ph type="title"/>
          </p:nvPr>
        </p:nvSpPr>
        <p:spPr>
          <a:xfrm>
            <a:off x="395288" y="115888"/>
            <a:ext cx="6912000" cy="792162"/>
          </a:xfrm>
        </p:spPr>
        <p:txBody>
          <a:bodyPr/>
          <a:lstStyle/>
          <a:p>
            <a:r>
              <a:rPr lang="en-GB" dirty="0" smtClean="0"/>
              <a:t>Factorial design</a:t>
            </a:r>
            <a:endParaRPr lang="en-GB" dirty="0"/>
          </a:p>
        </p:txBody>
      </p:sp>
      <p:sp>
        <p:nvSpPr>
          <p:cNvPr id="6" name="Text Placeholder 3"/>
          <p:cNvSpPr>
            <a:spLocks noGrp="1"/>
          </p:cNvSpPr>
          <p:nvPr>
            <p:ph type="body" sz="quarter" idx="10"/>
          </p:nvPr>
        </p:nvSpPr>
        <p:spPr>
          <a:xfrm>
            <a:off x="395288" y="1196752"/>
            <a:ext cx="8353425" cy="216123"/>
          </a:xfrm>
        </p:spPr>
        <p:txBody>
          <a:bodyPr/>
          <a:lstStyle/>
          <a:p>
            <a:pPr marL="168524">
              <a:defRPr/>
            </a:pP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object recognition and phonological retrieval of object names?</a:t>
            </a:r>
          </a:p>
        </p:txBody>
      </p:sp>
      <p:pic>
        <p:nvPicPr>
          <p:cNvPr id="35" name="Picture 26"/>
          <p:cNvPicPr>
            <a:picLocks noChangeAspect="1" noChangeArrowheads="1"/>
          </p:cNvPicPr>
          <p:nvPr/>
        </p:nvPicPr>
        <p:blipFill>
          <a:blip r:embed="rId2"/>
          <a:srcRect l="57077" t="50749" b="26675"/>
          <a:stretch>
            <a:fillRect/>
          </a:stretch>
        </p:blipFill>
        <p:spPr bwMode="auto">
          <a:xfrm>
            <a:off x="651514" y="3759542"/>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27"/>
          <p:cNvPicPr>
            <a:picLocks noChangeAspect="1" noChangeArrowheads="1"/>
          </p:cNvPicPr>
          <p:nvPr/>
        </p:nvPicPr>
        <p:blipFill>
          <a:blip r:embed="rId2"/>
          <a:srcRect l="21031" t="50749" r="39948" b="26675"/>
          <a:stretch>
            <a:fillRect/>
          </a:stretch>
        </p:blipFill>
        <p:spPr bwMode="auto">
          <a:xfrm>
            <a:off x="648074" y="5295568"/>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40"/>
          <p:cNvPicPr>
            <a:picLocks noChangeAspect="1" noChangeArrowheads="1"/>
          </p:cNvPicPr>
          <p:nvPr/>
        </p:nvPicPr>
        <p:blipFill>
          <a:blip r:embed="rId2"/>
          <a:srcRect l="57010" t="72751" r="992" b="5247"/>
          <a:stretch>
            <a:fillRect/>
          </a:stretch>
        </p:blipFill>
        <p:spPr bwMode="auto">
          <a:xfrm>
            <a:off x="651514" y="2337848"/>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37"/>
          <p:cNvSpPr/>
          <p:nvPr/>
        </p:nvSpPr>
        <p:spPr>
          <a:xfrm>
            <a:off x="827046" y="1886738"/>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39" name="Rectangle 38"/>
          <p:cNvSpPr/>
          <p:nvPr/>
        </p:nvSpPr>
        <p:spPr>
          <a:xfrm>
            <a:off x="827046" y="33225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40" name="Rectangle 39"/>
          <p:cNvSpPr/>
          <p:nvPr/>
        </p:nvSpPr>
        <p:spPr>
          <a:xfrm>
            <a:off x="861964" y="48482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44" name="Text Box 24"/>
          <p:cNvSpPr txBox="1">
            <a:spLocks noChangeArrowheads="1"/>
          </p:cNvSpPr>
          <p:nvPr/>
        </p:nvSpPr>
        <p:spPr bwMode="auto">
          <a:xfrm>
            <a:off x="7095845" y="1968451"/>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err="1">
                <a:latin typeface="Source Sans Pro" panose="020B0604020202020204" charset="0"/>
                <a:ea typeface="ＭＳ Ｐゴシック" charset="0"/>
              </a:rPr>
              <a:t>Friston</a:t>
            </a:r>
            <a:r>
              <a:rPr lang="en-GB" sz="1477" dirty="0">
                <a:latin typeface="Source Sans Pro" panose="020B0604020202020204" charset="0"/>
                <a:ea typeface="ＭＳ Ｐゴシック" charset="0"/>
              </a:rPr>
              <a:t> et al., (1997)</a:t>
            </a:r>
          </a:p>
        </p:txBody>
      </p:sp>
      <p:grpSp>
        <p:nvGrpSpPr>
          <p:cNvPr id="45" name="Group 41"/>
          <p:cNvGrpSpPr>
            <a:grpSpLocks/>
          </p:cNvGrpSpPr>
          <p:nvPr/>
        </p:nvGrpSpPr>
        <p:grpSpPr bwMode="auto">
          <a:xfrm>
            <a:off x="5824386" y="2942400"/>
            <a:ext cx="2168769" cy="1233854"/>
            <a:chOff x="4118" y="2296"/>
            <a:chExt cx="1480" cy="842"/>
          </a:xfrm>
        </p:grpSpPr>
        <p:sp>
          <p:nvSpPr>
            <p:cNvPr id="46" name="Line 2"/>
            <p:cNvSpPr>
              <a:spLocks noChangeShapeType="1"/>
            </p:cNvSpPr>
            <p:nvPr/>
          </p:nvSpPr>
          <p:spPr bwMode="auto">
            <a:xfrm>
              <a:off x="4118" y="2866"/>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7" name="Rectangle 3"/>
            <p:cNvSpPr>
              <a:spLocks noChangeArrowheads="1"/>
            </p:cNvSpPr>
            <p:nvPr/>
          </p:nvSpPr>
          <p:spPr bwMode="auto">
            <a:xfrm>
              <a:off x="4235" y="2659"/>
              <a:ext cx="376" cy="189"/>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8" name="Rectangle 5"/>
            <p:cNvSpPr>
              <a:spLocks noChangeArrowheads="1"/>
            </p:cNvSpPr>
            <p:nvPr/>
          </p:nvSpPr>
          <p:spPr bwMode="auto">
            <a:xfrm>
              <a:off x="5142" y="2387"/>
              <a:ext cx="376" cy="464"/>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9" name="Rectangle 6"/>
            <p:cNvSpPr>
              <a:spLocks noChangeArrowheads="1"/>
            </p:cNvSpPr>
            <p:nvPr/>
          </p:nvSpPr>
          <p:spPr bwMode="auto">
            <a:xfrm>
              <a:off x="4688" y="2387"/>
              <a:ext cx="377" cy="464"/>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50" name="Line 33"/>
            <p:cNvSpPr>
              <a:spLocks noChangeShapeType="1"/>
            </p:cNvSpPr>
            <p:nvPr/>
          </p:nvSpPr>
          <p:spPr bwMode="auto">
            <a:xfrm>
              <a:off x="5323"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1" name="Line 34"/>
            <p:cNvSpPr>
              <a:spLocks noChangeShapeType="1"/>
            </p:cNvSpPr>
            <p:nvPr/>
          </p:nvSpPr>
          <p:spPr bwMode="auto">
            <a:xfrm>
              <a:off x="4870"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2" name="Line 35"/>
            <p:cNvSpPr>
              <a:spLocks noChangeShapeType="1"/>
            </p:cNvSpPr>
            <p:nvPr/>
          </p:nvSpPr>
          <p:spPr bwMode="auto">
            <a:xfrm>
              <a:off x="4416" y="2568"/>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3" name="Text Box 36"/>
            <p:cNvSpPr txBox="1">
              <a:spLocks noChangeArrowheads="1"/>
            </p:cNvSpPr>
            <p:nvPr/>
          </p:nvSpPr>
          <p:spPr bwMode="auto">
            <a:xfrm>
              <a:off x="4325" y="2882"/>
              <a:ext cx="20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smtClean="0">
                  <a:latin typeface="Source Sans Pro" panose="020B0604020202020204" charset="0"/>
                  <a:ea typeface="ＭＳ Ｐゴシック" charset="0"/>
                </a:rPr>
                <a:t>A</a:t>
              </a:r>
              <a:endParaRPr lang="en-GB" sz="1662" dirty="0">
                <a:latin typeface="Source Sans Pro" panose="020B0604020202020204" charset="0"/>
                <a:ea typeface="ＭＳ Ｐゴシック" charset="0"/>
              </a:endParaRPr>
            </a:p>
          </p:txBody>
        </p:sp>
        <p:sp>
          <p:nvSpPr>
            <p:cNvPr id="54" name="Text Box 37"/>
            <p:cNvSpPr txBox="1">
              <a:spLocks noChangeArrowheads="1"/>
            </p:cNvSpPr>
            <p:nvPr/>
          </p:nvSpPr>
          <p:spPr bwMode="auto">
            <a:xfrm>
              <a:off x="4776" y="2900"/>
              <a:ext cx="21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smtClean="0">
                  <a:latin typeface="Source Sans Pro" panose="020B0604020202020204" charset="0"/>
                  <a:ea typeface="ＭＳ Ｐゴシック" charset="0"/>
                </a:rPr>
                <a:t>B</a:t>
              </a:r>
              <a:endParaRPr lang="en-GB" sz="1662" dirty="0">
                <a:latin typeface="Source Sans Pro" panose="020B0604020202020204" charset="0"/>
                <a:ea typeface="ＭＳ Ｐゴシック" charset="0"/>
              </a:endParaRPr>
            </a:p>
          </p:txBody>
        </p:sp>
        <p:sp>
          <p:nvSpPr>
            <p:cNvPr id="55" name="Text Box 38"/>
            <p:cNvSpPr txBox="1">
              <a:spLocks noChangeArrowheads="1"/>
            </p:cNvSpPr>
            <p:nvPr/>
          </p:nvSpPr>
          <p:spPr bwMode="auto">
            <a:xfrm>
              <a:off x="5232" y="2882"/>
              <a:ext cx="20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smtClean="0">
                  <a:latin typeface="Source Sans Pro" panose="020B0604020202020204" charset="0"/>
                  <a:ea typeface="ＭＳ Ｐゴシック" charset="0"/>
                </a:rPr>
                <a:t>C</a:t>
              </a:r>
              <a:endParaRPr lang="en-GB" sz="1662" dirty="0">
                <a:latin typeface="Source Sans Pro" panose="020B0604020202020204" charset="0"/>
                <a:ea typeface="ＭＳ Ｐゴシック" charset="0"/>
              </a:endParaRPr>
            </a:p>
          </p:txBody>
        </p:sp>
      </p:grpSp>
      <p:pic>
        <p:nvPicPr>
          <p:cNvPr id="56" name="Picture 39"/>
          <p:cNvPicPr>
            <a:picLocks noChangeAspect="1" noChangeArrowheads="1"/>
          </p:cNvPicPr>
          <p:nvPr/>
        </p:nvPicPr>
        <p:blipFill>
          <a:blip r:embed="rId3"/>
          <a:srcRect l="7927" t="16917" r="51314" b="10652"/>
          <a:stretch>
            <a:fillRect/>
          </a:stretch>
        </p:blipFill>
        <p:spPr bwMode="auto">
          <a:xfrm>
            <a:off x="4245421" y="2938353"/>
            <a:ext cx="1305658" cy="92319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7" name="Rectangle 56"/>
          <p:cNvSpPr/>
          <p:nvPr/>
        </p:nvSpPr>
        <p:spPr>
          <a:xfrm>
            <a:off x="4052079" y="43081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58" name="Rectangle 57"/>
          <p:cNvSpPr/>
          <p:nvPr/>
        </p:nvSpPr>
        <p:spPr>
          <a:xfrm>
            <a:off x="4605204" y="43081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2" name="TextBox 1"/>
          <p:cNvSpPr txBox="1"/>
          <p:nvPr/>
        </p:nvSpPr>
        <p:spPr>
          <a:xfrm>
            <a:off x="4474563" y="4381944"/>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&gt;</a:t>
            </a:r>
          </a:p>
        </p:txBody>
      </p:sp>
      <p:sp>
        <p:nvSpPr>
          <p:cNvPr id="3" name="TextBox 2"/>
          <p:cNvSpPr txBox="1"/>
          <p:nvPr/>
        </p:nvSpPr>
        <p:spPr>
          <a:xfrm>
            <a:off x="5181516" y="4381944"/>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Object recognition</a:t>
            </a:r>
          </a:p>
        </p:txBody>
      </p:sp>
      <p:sp>
        <p:nvSpPr>
          <p:cNvPr id="63" name="Rectangle 62"/>
          <p:cNvSpPr/>
          <p:nvPr/>
        </p:nvSpPr>
        <p:spPr>
          <a:xfrm>
            <a:off x="4052079" y="4743695"/>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64" name="Rectangle 63"/>
          <p:cNvSpPr/>
          <p:nvPr/>
        </p:nvSpPr>
        <p:spPr>
          <a:xfrm>
            <a:off x="4605204" y="4743695"/>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65" name="TextBox 64"/>
          <p:cNvSpPr txBox="1"/>
          <p:nvPr/>
        </p:nvSpPr>
        <p:spPr>
          <a:xfrm>
            <a:off x="4474563" y="4801601"/>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a:t>
            </a:r>
          </a:p>
        </p:txBody>
      </p:sp>
      <p:sp>
        <p:nvSpPr>
          <p:cNvPr id="66" name="TextBox 65"/>
          <p:cNvSpPr txBox="1"/>
          <p:nvPr/>
        </p:nvSpPr>
        <p:spPr>
          <a:xfrm>
            <a:off x="5181516" y="4801601"/>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IT not involved in phonological retrieval?!</a:t>
            </a:r>
          </a:p>
        </p:txBody>
      </p:sp>
      <p:sp>
        <p:nvSpPr>
          <p:cNvPr id="4" name="TextBox 3"/>
          <p:cNvSpPr txBox="1"/>
          <p:nvPr/>
        </p:nvSpPr>
        <p:spPr>
          <a:xfrm>
            <a:off x="4018308" y="2499682"/>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Results in </a:t>
            </a:r>
            <a:r>
              <a:rPr lang="en-GB" sz="1600" dirty="0" err="1" smtClean="0">
                <a:latin typeface="Source Sans Pro" panose="020B0503030403020204" pitchFamily="34" charset="0"/>
              </a:rPr>
              <a:t>inferotemporal</a:t>
            </a:r>
            <a:r>
              <a:rPr lang="en-GB" sz="1600" dirty="0" smtClean="0">
                <a:latin typeface="Source Sans Pro" panose="020B0503030403020204" pitchFamily="34" charset="0"/>
              </a:rPr>
              <a:t> cortex:</a:t>
            </a:r>
          </a:p>
        </p:txBody>
      </p:sp>
      <p:sp>
        <p:nvSpPr>
          <p:cNvPr id="68" name="Rectangle 67"/>
          <p:cNvSpPr/>
          <p:nvPr/>
        </p:nvSpPr>
        <p:spPr>
          <a:xfrm>
            <a:off x="4473039" y="5418606"/>
            <a:ext cx="3816005" cy="870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Problem:</a:t>
            </a:r>
          </a:p>
          <a:p>
            <a:pPr algn="ctr"/>
            <a:r>
              <a:rPr lang="en-GB" sz="1600" dirty="0" smtClean="0">
                <a:solidFill>
                  <a:srgbClr val="4D4D4D"/>
                </a:solidFill>
                <a:latin typeface="Source Sans Pro" panose="020B0503030403020204" pitchFamily="34" charset="0"/>
              </a:rPr>
              <a:t>We assumed that IT response to object recognition is context independent</a:t>
            </a:r>
          </a:p>
        </p:txBody>
      </p:sp>
    </p:spTree>
    <p:extLst>
      <p:ext uri="{BB962C8B-B14F-4D97-AF65-F5344CB8AC3E}">
        <p14:creationId xmlns:p14="http://schemas.microsoft.com/office/powerpoint/2010/main" val="59286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Interactions</a:t>
            </a:r>
            <a:endParaRPr lang="en-GB" dirty="0"/>
          </a:p>
        </p:txBody>
      </p:sp>
      <p:sp>
        <p:nvSpPr>
          <p:cNvPr id="3" name="Content Placeholder 2"/>
          <p:cNvSpPr>
            <a:spLocks noGrp="1"/>
          </p:cNvSpPr>
          <p:nvPr>
            <p:ph idx="1"/>
          </p:nvPr>
        </p:nvSpPr>
        <p:spPr/>
        <p:txBody>
          <a:bodyPr/>
          <a:lstStyle/>
          <a:p>
            <a:r>
              <a:rPr lang="en-GB" dirty="0" smtClean="0"/>
              <a:t>Is the task the sum of its component processes, or does A modulate B?</a:t>
            </a:r>
            <a:endParaRPr lang="en-GB" dirty="0"/>
          </a:p>
        </p:txBody>
      </p:sp>
      <p:sp>
        <p:nvSpPr>
          <p:cNvPr id="4" name="Text Placeholder 3"/>
          <p:cNvSpPr>
            <a:spLocks noGrp="1"/>
          </p:cNvSpPr>
          <p:nvPr>
            <p:ph type="body" sz="quarter" idx="10"/>
          </p:nvPr>
        </p:nvSpPr>
        <p:spPr/>
        <p:txBody>
          <a:bodyPr/>
          <a:lstStyle/>
          <a:p>
            <a:endParaRPr lang="en-GB"/>
          </a:p>
        </p:txBody>
      </p:sp>
      <p:grpSp>
        <p:nvGrpSpPr>
          <p:cNvPr id="9" name="Group 8"/>
          <p:cNvGrpSpPr/>
          <p:nvPr/>
        </p:nvGrpSpPr>
        <p:grpSpPr>
          <a:xfrm>
            <a:off x="5472100" y="3579848"/>
            <a:ext cx="1171277" cy="688204"/>
            <a:chOff x="1642467" y="0"/>
            <a:chExt cx="1171277" cy="688204"/>
          </a:xfrm>
        </p:grpSpPr>
        <p:sp>
          <p:nvSpPr>
            <p:cNvPr id="10" name="Rounded Rectangle 9"/>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Object recognition</a:t>
              </a:r>
              <a:endParaRPr lang="en-GB" sz="1500" kern="1200" dirty="0">
                <a:solidFill>
                  <a:schemeClr val="tx1"/>
                </a:solidFill>
              </a:endParaRPr>
            </a:p>
          </p:txBody>
        </p:sp>
      </p:grpSp>
      <p:grpSp>
        <p:nvGrpSpPr>
          <p:cNvPr id="12" name="Group 11"/>
          <p:cNvGrpSpPr/>
          <p:nvPr/>
        </p:nvGrpSpPr>
        <p:grpSpPr>
          <a:xfrm>
            <a:off x="6762125" y="3579848"/>
            <a:ext cx="1171277" cy="688204"/>
            <a:chOff x="3312689" y="0"/>
            <a:chExt cx="1171277" cy="688204"/>
          </a:xfrm>
        </p:grpSpPr>
        <p:sp>
          <p:nvSpPr>
            <p:cNvPr id="13" name="Rounded Rectangle 12"/>
            <p:cNvSpPr/>
            <p:nvPr/>
          </p:nvSpPr>
          <p:spPr>
            <a:xfrm>
              <a:off x="3312689" y="0"/>
              <a:ext cx="1171277" cy="6882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ounded Rectangle 8"/>
            <p:cNvSpPr/>
            <p:nvPr/>
          </p:nvSpPr>
          <p:spPr>
            <a:xfrm>
              <a:off x="3332846"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chemeClr val="tx1"/>
                  </a:solidFill>
                </a:rPr>
                <a:t>Phonological retrieval</a:t>
              </a:r>
              <a:endParaRPr lang="en-GB" sz="1500" kern="1200" dirty="0">
                <a:solidFill>
                  <a:schemeClr val="tx1"/>
                </a:solidFill>
              </a:endParaRPr>
            </a:p>
          </p:txBody>
        </p:sp>
      </p:grpSp>
      <p:grpSp>
        <p:nvGrpSpPr>
          <p:cNvPr id="25" name="Group 24"/>
          <p:cNvGrpSpPr/>
          <p:nvPr/>
        </p:nvGrpSpPr>
        <p:grpSpPr>
          <a:xfrm>
            <a:off x="1591184" y="2423008"/>
            <a:ext cx="3235545" cy="2367663"/>
            <a:chOff x="2051720" y="2067062"/>
            <a:chExt cx="3354212" cy="2396354"/>
          </a:xfrm>
        </p:grpSpPr>
        <p:sp>
          <p:nvSpPr>
            <p:cNvPr id="5" name="Rectangle 4"/>
            <p:cNvSpPr/>
            <p:nvPr/>
          </p:nvSpPr>
          <p:spPr>
            <a:xfrm>
              <a:off x="2051720"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6" name="Rectangle 5"/>
            <p:cNvSpPr/>
            <p:nvPr/>
          </p:nvSpPr>
          <p:spPr>
            <a:xfrm>
              <a:off x="2752400" y="3336567"/>
              <a:ext cx="540059"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15" name="Rectangle 14"/>
            <p:cNvSpPr/>
            <p:nvPr/>
          </p:nvSpPr>
          <p:spPr>
            <a:xfrm>
              <a:off x="3453080"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16" name="Rectangle 15"/>
            <p:cNvSpPr/>
            <p:nvPr/>
          </p:nvSpPr>
          <p:spPr>
            <a:xfrm>
              <a:off x="3453080" y="2569758"/>
              <a:ext cx="540060"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17" name="Rectangle 16"/>
            <p:cNvSpPr/>
            <p:nvPr/>
          </p:nvSpPr>
          <p:spPr>
            <a:xfrm>
              <a:off x="4159476"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18" name="Rectangle 17"/>
            <p:cNvSpPr/>
            <p:nvPr/>
          </p:nvSpPr>
          <p:spPr>
            <a:xfrm>
              <a:off x="4159476" y="2569758"/>
              <a:ext cx="540059"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19" name="Rectangle 18"/>
            <p:cNvSpPr/>
            <p:nvPr/>
          </p:nvSpPr>
          <p:spPr>
            <a:xfrm>
              <a:off x="4159476" y="2067062"/>
              <a:ext cx="540060" cy="513421"/>
            </a:xfrm>
            <a:prstGeom prst="rect">
              <a:avLst/>
            </a:prstGeom>
            <a:solidFill>
              <a:schemeClr val="accent4"/>
            </a:solid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p:txBody>
        </p:sp>
        <p:sp>
          <p:nvSpPr>
            <p:cNvPr id="20" name="Rectangle 19"/>
            <p:cNvSpPr/>
            <p:nvPr/>
          </p:nvSpPr>
          <p:spPr>
            <a:xfrm>
              <a:off x="4865873"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21" name="Rectangle 20"/>
            <p:cNvSpPr/>
            <p:nvPr/>
          </p:nvSpPr>
          <p:spPr>
            <a:xfrm>
              <a:off x="4865873" y="2903043"/>
              <a:ext cx="540059" cy="793563"/>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a:p>
              <a:pPr algn="ctr"/>
              <a:endParaRPr lang="en-GB" sz="1600" dirty="0" smtClean="0">
                <a:solidFill>
                  <a:srgbClr val="4D4D4D"/>
                </a:solidFill>
                <a:latin typeface="Source Sans Pro" panose="020B0503030403020204" pitchFamily="34" charset="0"/>
              </a:endParaRPr>
            </a:p>
            <a:p>
              <a:pPr algn="ctr"/>
              <a:r>
                <a:rPr lang="en-GB" sz="1600" dirty="0" smtClean="0">
                  <a:solidFill>
                    <a:srgbClr val="4D4D4D"/>
                  </a:solidFill>
                  <a:latin typeface="Source Sans Pro" panose="020B0503030403020204" pitchFamily="34" charset="0"/>
                </a:rPr>
                <a:t>B</a:t>
              </a:r>
            </a:p>
          </p:txBody>
        </p:sp>
        <p:sp>
          <p:nvSpPr>
            <p:cNvPr id="22" name="Rectangle 21"/>
            <p:cNvSpPr/>
            <p:nvPr/>
          </p:nvSpPr>
          <p:spPr>
            <a:xfrm>
              <a:off x="4865873" y="2903043"/>
              <a:ext cx="540059" cy="433524"/>
            </a:xfrm>
            <a:prstGeom prst="rect">
              <a:avLst/>
            </a:prstGeom>
            <a:solidFill>
              <a:schemeClr val="accent4"/>
            </a:solid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p:txBody>
        </p:sp>
      </p:grpSp>
      <p:sp>
        <p:nvSpPr>
          <p:cNvPr id="31" name="TextBox 30"/>
          <p:cNvSpPr txBox="1"/>
          <p:nvPr/>
        </p:nvSpPr>
        <p:spPr>
          <a:xfrm>
            <a:off x="2016553" y="5249582"/>
            <a:ext cx="914400" cy="914400"/>
          </a:xfrm>
          <a:prstGeom prst="rect">
            <a:avLst/>
          </a:prstGeom>
        </p:spPr>
        <p:txBody>
          <a:bodyPr vert="horz" wrap="none" lIns="0" tIns="0" rIns="0" bIns="0" rtlCol="0">
            <a:noAutofit/>
          </a:bodyPr>
          <a:lstStyle/>
          <a:p>
            <a:r>
              <a:rPr lang="en-GB" sz="1600" b="1" dirty="0" smtClean="0">
                <a:latin typeface="Source Sans Pro" panose="020B0503030403020204" pitchFamily="34" charset="0"/>
              </a:rPr>
              <a:t>Vary A and B independently!</a:t>
            </a:r>
          </a:p>
        </p:txBody>
      </p:sp>
    </p:spTree>
    <p:extLst>
      <p:ext uri="{BB962C8B-B14F-4D97-AF65-F5344CB8AC3E}">
        <p14:creationId xmlns:p14="http://schemas.microsoft.com/office/powerpoint/2010/main" val="356789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effects</a:t>
            </a:r>
            <a:endParaRPr lang="en-GB" dirty="0"/>
          </a:p>
        </p:txBody>
      </p:sp>
      <p:sp>
        <p:nvSpPr>
          <p:cNvPr id="3" name="Content Placeholder 2"/>
          <p:cNvSpPr>
            <a:spLocks noGrp="1"/>
          </p:cNvSpPr>
          <p:nvPr>
            <p:ph idx="1"/>
          </p:nvPr>
        </p:nvSpPr>
        <p:spPr/>
        <p:txBody>
          <a:bodyPr/>
          <a:lstStyle/>
          <a:p>
            <a:r>
              <a:rPr lang="en-GB" dirty="0" smtClean="0"/>
              <a:t>Is the task the sum of its component processes, or does A modulate B?</a:t>
            </a:r>
          </a:p>
          <a:p>
            <a:endParaRPr lang="en-GB" dirty="0"/>
          </a:p>
        </p:txBody>
      </p:sp>
      <p:sp>
        <p:nvSpPr>
          <p:cNvPr id="4" name="Text Placeholder 3"/>
          <p:cNvSpPr>
            <a:spLocks noGrp="1"/>
          </p:cNvSpPr>
          <p:nvPr>
            <p:ph type="body" sz="quarter" idx="10"/>
          </p:nvPr>
        </p:nvSpPr>
        <p:spPr/>
        <p:txBody>
          <a:bodyPr/>
          <a:lstStyle/>
          <a:p>
            <a:r>
              <a:rPr lang="en-GB" dirty="0" smtClean="0"/>
              <a:t>Factorial design</a:t>
            </a:r>
            <a:endParaRPr lang="en-GB" dirty="0"/>
          </a:p>
        </p:txBody>
      </p:sp>
      <p:sp>
        <p:nvSpPr>
          <p:cNvPr id="35" name="Text Box 42"/>
          <p:cNvSpPr txBox="1">
            <a:spLocks noChangeArrowheads="1"/>
          </p:cNvSpPr>
          <p:nvPr/>
        </p:nvSpPr>
        <p:spPr bwMode="auto">
          <a:xfrm>
            <a:off x="7162724" y="1619419"/>
            <a:ext cx="1745991" cy="54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Price et al., (1996</a:t>
            </a:r>
            <a:r>
              <a:rPr lang="en-GB" sz="1477" dirty="0" smtClean="0">
                <a:solidFill>
                  <a:srgbClr val="333333"/>
                </a:solidFill>
                <a:latin typeface="Source Sans Pro" panose="020B0604020202020204" charset="0"/>
                <a:ea typeface="ＭＳ Ｐゴシック" charset="0"/>
              </a:rPr>
              <a:t>);</a:t>
            </a:r>
          </a:p>
          <a:p>
            <a:pPr>
              <a:defRPr/>
            </a:pPr>
            <a:r>
              <a:rPr lang="en-GB" sz="1477" dirty="0" err="1" smtClean="0">
                <a:solidFill>
                  <a:srgbClr val="333333"/>
                </a:solidFill>
                <a:latin typeface="Source Sans Pro" panose="020B0604020202020204" charset="0"/>
                <a:ea typeface="ＭＳ Ｐゴシック" charset="0"/>
              </a:rPr>
              <a:t>Friston</a:t>
            </a:r>
            <a:r>
              <a:rPr lang="en-GB" sz="1477" dirty="0" smtClean="0">
                <a:solidFill>
                  <a:srgbClr val="333333"/>
                </a:solidFill>
                <a:latin typeface="Source Sans Pro" panose="020B0604020202020204" charset="0"/>
                <a:ea typeface="ＭＳ Ｐゴシック" charset="0"/>
              </a:rPr>
              <a:t> </a:t>
            </a:r>
            <a:r>
              <a:rPr lang="en-GB" sz="1477" dirty="0">
                <a:solidFill>
                  <a:srgbClr val="333333"/>
                </a:solidFill>
                <a:latin typeface="Source Sans Pro" panose="020B0604020202020204" charset="0"/>
                <a:ea typeface="ＭＳ Ｐゴシック" charset="0"/>
              </a:rPr>
              <a:t>et al., (1997)</a:t>
            </a:r>
          </a:p>
        </p:txBody>
      </p:sp>
      <p:grpSp>
        <p:nvGrpSpPr>
          <p:cNvPr id="8" name="Group 7"/>
          <p:cNvGrpSpPr/>
          <p:nvPr/>
        </p:nvGrpSpPr>
        <p:grpSpPr>
          <a:xfrm>
            <a:off x="395288" y="4850807"/>
            <a:ext cx="7020780" cy="1446550"/>
            <a:chOff x="1367644" y="4922434"/>
            <a:chExt cx="7020780" cy="1446550"/>
          </a:xfrm>
        </p:grpSpPr>
        <p:sp>
          <p:nvSpPr>
            <p:cNvPr id="7" name="Rectangle 6"/>
            <p:cNvSpPr/>
            <p:nvPr/>
          </p:nvSpPr>
          <p:spPr>
            <a:xfrm>
              <a:off x="1367644" y="4922434"/>
              <a:ext cx="7020780" cy="1446550"/>
            </a:xfrm>
            <a:prstGeom prst="rect">
              <a:avLst/>
            </a:prstGeom>
          </p:spPr>
          <p:txBody>
            <a:bodyPr wrap="square">
              <a:spAutoFit/>
            </a:bodyPr>
            <a:lstStyle/>
            <a:p>
              <a:pPr marL="168524" indent="-168524" eaLnBrk="0" hangingPunct="0">
                <a:defRPr/>
              </a:pPr>
              <a:r>
                <a:rPr lang="en-US" dirty="0">
                  <a:solidFill>
                    <a:schemeClr val="accent1"/>
                  </a:solidFill>
                  <a:latin typeface="Source Sans Pro" panose="020B0604020202020204" charset="0"/>
                  <a:ea typeface="ＭＳ Ｐゴシック" pitchFamily="34" charset="-128"/>
                </a:rPr>
                <a:t>Main </a:t>
              </a:r>
              <a:r>
                <a:rPr lang="en-US" dirty="0" smtClean="0">
                  <a:solidFill>
                    <a:schemeClr val="accent1"/>
                  </a:solidFill>
                  <a:latin typeface="Source Sans Pro" panose="020B0604020202020204" charset="0"/>
                  <a:ea typeface="ＭＳ Ｐゴシック" pitchFamily="34" charset="-128"/>
                </a:rPr>
                <a:t>effect, phonological retrieval</a:t>
              </a:r>
              <a:r>
                <a:rPr lang="en-US" dirty="0" smtClean="0">
                  <a:solidFill>
                    <a:srgbClr val="333333"/>
                  </a:solidFill>
                  <a:latin typeface="Source Sans Pro" panose="020B0604020202020204" charset="0"/>
                  <a:ea typeface="ＭＳ Ｐゴシック" pitchFamily="34" charset="-128"/>
                </a:rPr>
                <a:t>:	 (        </a:t>
              </a:r>
              <a:r>
                <a:rPr lang="en-US" dirty="0">
                  <a:solidFill>
                    <a:srgbClr val="333333"/>
                  </a:solidFill>
                  <a:latin typeface="Source Sans Pro" panose="020B0604020202020204" charset="0"/>
                  <a:ea typeface="ＭＳ Ｐゴシック" pitchFamily="34" charset="-128"/>
                </a:rPr>
                <a:t>+        </a:t>
              </a:r>
              <a:r>
                <a:rPr lang="en-US" dirty="0" smtClean="0">
                  <a:solidFill>
                    <a:srgbClr val="333333"/>
                  </a:solidFill>
                  <a:latin typeface="Source Sans Pro" panose="020B0604020202020204" charset="0"/>
                  <a:ea typeface="ＭＳ Ｐゴシック" pitchFamily="34" charset="-128"/>
                </a:rPr>
                <a:t>)&gt;(        +        )</a:t>
              </a:r>
            </a:p>
            <a:p>
              <a:pPr marL="168524" indent="-168524" eaLnBrk="0" hangingPunct="0">
                <a:defRPr/>
              </a:pPr>
              <a:endParaRPr lang="en-US" sz="1600" dirty="0">
                <a:solidFill>
                  <a:srgbClr val="333333"/>
                </a:solidFill>
                <a:latin typeface="Source Sans Pro" panose="020B0604020202020204" charset="0"/>
                <a:ea typeface="ＭＳ Ｐゴシック" pitchFamily="34" charset="-128"/>
              </a:endParaRPr>
            </a:p>
            <a:p>
              <a:pPr marL="168524" indent="-168524" eaLnBrk="0" hangingPunct="0">
                <a:defRPr/>
              </a:pPr>
              <a:endParaRPr lang="en-US" dirty="0" smtClean="0">
                <a:solidFill>
                  <a:schemeClr val="accent1"/>
                </a:solidFill>
                <a:latin typeface="Source Sans Pro" panose="020B0604020202020204" charset="0"/>
                <a:ea typeface="ＭＳ Ｐゴシック" pitchFamily="34" charset="-128"/>
              </a:endParaRPr>
            </a:p>
            <a:p>
              <a:pPr marL="168524" indent="-168524" eaLnBrk="0" hangingPunct="0">
                <a:defRPr/>
              </a:pPr>
              <a:r>
                <a:rPr lang="en-US" dirty="0" smtClean="0">
                  <a:solidFill>
                    <a:schemeClr val="accent1"/>
                  </a:solidFill>
                  <a:latin typeface="Source Sans Pro" panose="020B0604020202020204" charset="0"/>
                  <a:ea typeface="ＭＳ Ｐゴシック" pitchFamily="34" charset="-128"/>
                </a:rPr>
                <a:t>Main effect, object recognition</a:t>
              </a:r>
              <a:r>
                <a:rPr lang="en-US" dirty="0" smtClean="0">
                  <a:solidFill>
                    <a:srgbClr val="333333"/>
                  </a:solidFill>
                  <a:latin typeface="Source Sans Pro" panose="020B0604020202020204" charset="0"/>
                  <a:ea typeface="ＭＳ Ｐゴシック" pitchFamily="34" charset="-128"/>
                </a:rPr>
                <a:t>: 	</a:t>
              </a:r>
              <a:r>
                <a:rPr lang="en-US" dirty="0">
                  <a:solidFill>
                    <a:srgbClr val="333333"/>
                  </a:solidFill>
                  <a:latin typeface="Source Sans Pro" panose="020B0604020202020204" charset="0"/>
                  <a:ea typeface="ＭＳ Ｐゴシック" pitchFamily="34" charset="-128"/>
                </a:rPr>
                <a:t> (        +        </a:t>
              </a:r>
              <a:r>
                <a:rPr lang="en-US" dirty="0" smtClean="0">
                  <a:solidFill>
                    <a:srgbClr val="333333"/>
                  </a:solidFill>
                  <a:latin typeface="Source Sans Pro" panose="020B0604020202020204" charset="0"/>
                  <a:ea typeface="ＭＳ Ｐゴシック" pitchFamily="34" charset="-128"/>
                </a:rPr>
                <a:t>)&gt;(        </a:t>
              </a:r>
              <a:r>
                <a:rPr lang="en-US" dirty="0">
                  <a:solidFill>
                    <a:srgbClr val="333333"/>
                  </a:solidFill>
                  <a:latin typeface="Source Sans Pro" panose="020B0604020202020204" charset="0"/>
                  <a:ea typeface="ＭＳ Ｐゴシック" pitchFamily="34" charset="-128"/>
                </a:rPr>
                <a:t>+        </a:t>
              </a:r>
              <a:r>
                <a:rPr lang="en-US" dirty="0" smtClean="0">
                  <a:solidFill>
                    <a:srgbClr val="333333"/>
                  </a:solidFill>
                  <a:latin typeface="Source Sans Pro" panose="020B0604020202020204" charset="0"/>
                  <a:ea typeface="ＭＳ Ｐゴシック" pitchFamily="34" charset="-128"/>
                </a:rPr>
                <a:t>)</a:t>
              </a:r>
              <a:endParaRPr lang="en-US" dirty="0">
                <a:solidFill>
                  <a:srgbClr val="333333"/>
                </a:solidFill>
                <a:latin typeface="Source Sans Pro" panose="020B0604020202020204" charset="0"/>
                <a:ea typeface="ＭＳ Ｐゴシック" pitchFamily="34" charset="-128"/>
              </a:endParaRPr>
            </a:p>
            <a:p>
              <a:pPr marL="168524" indent="-168524" eaLnBrk="0" hangingPunct="0">
                <a:buFontTx/>
                <a:buChar char="•"/>
                <a:defRPr/>
              </a:pPr>
              <a:endParaRPr lang="en-US" dirty="0">
                <a:solidFill>
                  <a:srgbClr val="333333"/>
                </a:solidFill>
                <a:latin typeface="Source Sans Pro" panose="020B0604020202020204" charset="0"/>
                <a:ea typeface="ＭＳ Ｐゴシック" pitchFamily="34" charset="-128"/>
              </a:endParaRPr>
            </a:p>
          </p:txBody>
        </p:sp>
        <p:sp>
          <p:nvSpPr>
            <p:cNvPr id="36" name="Rectangle 35"/>
            <p:cNvSpPr/>
            <p:nvPr/>
          </p:nvSpPr>
          <p:spPr>
            <a:xfrm>
              <a:off x="5252608" y="493282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37" name="Rectangle 36"/>
            <p:cNvSpPr/>
            <p:nvPr/>
          </p:nvSpPr>
          <p:spPr>
            <a:xfrm>
              <a:off x="5754549" y="493282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
          <p:nvSpPr>
            <p:cNvPr id="38" name="Rectangle 37"/>
            <p:cNvSpPr/>
            <p:nvPr/>
          </p:nvSpPr>
          <p:spPr>
            <a:xfrm>
              <a:off x="6375009" y="493282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39" name="Rectangle 38"/>
            <p:cNvSpPr/>
            <p:nvPr/>
          </p:nvSpPr>
          <p:spPr>
            <a:xfrm>
              <a:off x="6847062" y="493282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40" name="Rectangle 39"/>
            <p:cNvSpPr/>
            <p:nvPr/>
          </p:nvSpPr>
          <p:spPr>
            <a:xfrm>
              <a:off x="5257834" y="569687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41" name="Rectangle 40"/>
            <p:cNvSpPr/>
            <p:nvPr/>
          </p:nvSpPr>
          <p:spPr>
            <a:xfrm>
              <a:off x="5759775" y="569687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
          <p:nvSpPr>
            <p:cNvPr id="42" name="Rectangle 41"/>
            <p:cNvSpPr/>
            <p:nvPr/>
          </p:nvSpPr>
          <p:spPr>
            <a:xfrm>
              <a:off x="6375009" y="569687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43" name="Rectangle 42"/>
            <p:cNvSpPr/>
            <p:nvPr/>
          </p:nvSpPr>
          <p:spPr>
            <a:xfrm>
              <a:off x="6847062" y="569687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grpSp>
      <p:sp>
        <p:nvSpPr>
          <p:cNvPr id="49" name="Rectangle 48"/>
          <p:cNvSpPr/>
          <p:nvPr/>
        </p:nvSpPr>
        <p:spPr>
          <a:xfrm>
            <a:off x="6985719" y="4822734"/>
            <a:ext cx="306000" cy="405394"/>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51" name="Rectangle 50"/>
          <p:cNvSpPr/>
          <p:nvPr/>
        </p:nvSpPr>
        <p:spPr>
          <a:xfrm>
            <a:off x="6574258" y="4822734"/>
            <a:ext cx="306000" cy="405394"/>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pic>
        <p:nvPicPr>
          <p:cNvPr id="52" name="Picture 51"/>
          <p:cNvPicPr>
            <a:picLocks noChangeAspect="1"/>
          </p:cNvPicPr>
          <p:nvPr/>
        </p:nvPicPr>
        <p:blipFill>
          <a:blip r:embed="rId3">
            <a:clrChange>
              <a:clrFrom>
                <a:srgbClr val="FFFFFF"/>
              </a:clrFrom>
              <a:clrTo>
                <a:srgbClr val="FFFFFF">
                  <a:alpha val="0"/>
                </a:srgbClr>
              </a:clrTo>
            </a:clrChange>
          </a:blip>
          <a:stretch>
            <a:fillRect/>
          </a:stretch>
        </p:blipFill>
        <p:spPr>
          <a:xfrm>
            <a:off x="6586847" y="4873906"/>
            <a:ext cx="330959" cy="355294"/>
          </a:xfrm>
          <a:prstGeom prst="rect">
            <a:avLst/>
          </a:prstGeom>
        </p:spPr>
      </p:pic>
      <p:pic>
        <p:nvPicPr>
          <p:cNvPr id="53" name="Picture 52"/>
          <p:cNvPicPr>
            <a:picLocks noChangeAspect="1"/>
          </p:cNvPicPr>
          <p:nvPr/>
        </p:nvPicPr>
        <p:blipFill>
          <a:blip r:embed="rId4">
            <a:clrChange>
              <a:clrFrom>
                <a:srgbClr val="FFFFFF"/>
              </a:clrFrom>
              <a:clrTo>
                <a:srgbClr val="FFFFFF">
                  <a:alpha val="0"/>
                </a:srgbClr>
              </a:clrTo>
            </a:clrChange>
          </a:blip>
          <a:stretch>
            <a:fillRect/>
          </a:stretch>
        </p:blipFill>
        <p:spPr>
          <a:xfrm>
            <a:off x="6972169" y="4856401"/>
            <a:ext cx="371727" cy="371727"/>
          </a:xfrm>
          <a:prstGeom prst="rect">
            <a:avLst/>
          </a:prstGeom>
        </p:spPr>
      </p:pic>
      <p:grpSp>
        <p:nvGrpSpPr>
          <p:cNvPr id="23" name="Group 22"/>
          <p:cNvGrpSpPr/>
          <p:nvPr/>
        </p:nvGrpSpPr>
        <p:grpSpPr>
          <a:xfrm>
            <a:off x="7361198" y="4614083"/>
            <a:ext cx="803391" cy="615117"/>
            <a:chOff x="6572349" y="4613011"/>
            <a:chExt cx="803391" cy="615117"/>
          </a:xfrm>
        </p:grpSpPr>
        <p:sp>
          <p:nvSpPr>
            <p:cNvPr id="48" name="Rectangle 47"/>
            <p:cNvSpPr/>
            <p:nvPr/>
          </p:nvSpPr>
          <p:spPr>
            <a:xfrm>
              <a:off x="7003192" y="4613012"/>
              <a:ext cx="304096" cy="615116"/>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
          <p:nvSpPr>
            <p:cNvPr id="50" name="Rectangle 49"/>
            <p:cNvSpPr/>
            <p:nvPr/>
          </p:nvSpPr>
          <p:spPr>
            <a:xfrm>
              <a:off x="6607841" y="4613011"/>
              <a:ext cx="305431" cy="615117"/>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pic>
          <p:nvPicPr>
            <p:cNvPr id="54" name="Picture 53"/>
            <p:cNvPicPr>
              <a:picLocks noChangeAspect="1"/>
            </p:cNvPicPr>
            <p:nvPr/>
          </p:nvPicPr>
          <p:blipFill>
            <a:blip r:embed="rId5">
              <a:clrChange>
                <a:clrFrom>
                  <a:srgbClr val="FFFFFF"/>
                </a:clrFrom>
                <a:clrTo>
                  <a:srgbClr val="FFFFFF">
                    <a:alpha val="0"/>
                  </a:srgbClr>
                </a:clrTo>
              </a:clrChange>
            </a:blip>
            <a:stretch>
              <a:fillRect/>
            </a:stretch>
          </p:blipFill>
          <p:spPr>
            <a:xfrm>
              <a:off x="6572349" y="4770003"/>
              <a:ext cx="376414" cy="301131"/>
            </a:xfrm>
            <a:prstGeom prst="rect">
              <a:avLst/>
            </a:prstGeom>
          </p:spPr>
        </p:pic>
        <p:pic>
          <p:nvPicPr>
            <p:cNvPr id="55" name="Picture 54"/>
            <p:cNvPicPr>
              <a:picLocks noChangeAspect="1"/>
            </p:cNvPicPr>
            <p:nvPr/>
          </p:nvPicPr>
          <p:blipFill rotWithShape="1">
            <a:blip r:embed="rId6">
              <a:clrChange>
                <a:clrFrom>
                  <a:srgbClr val="FFFFFF"/>
                </a:clrFrom>
                <a:clrTo>
                  <a:srgbClr val="FFFFFF">
                    <a:alpha val="0"/>
                  </a:srgbClr>
                </a:clrTo>
              </a:clrChange>
            </a:blip>
            <a:srcRect t="10365"/>
            <a:stretch/>
          </p:blipFill>
          <p:spPr>
            <a:xfrm>
              <a:off x="6938580" y="4798333"/>
              <a:ext cx="437160" cy="270563"/>
            </a:xfrm>
            <a:prstGeom prst="rect">
              <a:avLst/>
            </a:prstGeom>
          </p:spPr>
        </p:pic>
      </p:grpSp>
      <p:grpSp>
        <p:nvGrpSpPr>
          <p:cNvPr id="5" name="Group 4"/>
          <p:cNvGrpSpPr/>
          <p:nvPr/>
        </p:nvGrpSpPr>
        <p:grpSpPr>
          <a:xfrm>
            <a:off x="6605786" y="5373216"/>
            <a:ext cx="1568986" cy="615117"/>
            <a:chOff x="6605786" y="5306196"/>
            <a:chExt cx="1568986" cy="615117"/>
          </a:xfrm>
        </p:grpSpPr>
        <p:sp>
          <p:nvSpPr>
            <p:cNvPr id="56" name="Rectangle 55"/>
            <p:cNvSpPr/>
            <p:nvPr/>
          </p:nvSpPr>
          <p:spPr>
            <a:xfrm>
              <a:off x="7811887" y="5306196"/>
              <a:ext cx="304096" cy="615116"/>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
          <p:nvSpPr>
            <p:cNvPr id="57" name="Rectangle 56"/>
            <p:cNvSpPr/>
            <p:nvPr/>
          </p:nvSpPr>
          <p:spPr>
            <a:xfrm>
              <a:off x="6999307" y="5306196"/>
              <a:ext cx="306000" cy="615117"/>
            </a:xfrm>
            <a:prstGeom prst="rect">
              <a:avLst/>
            </a:prstGeom>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58" name="Rectangle 57"/>
            <p:cNvSpPr/>
            <p:nvPr/>
          </p:nvSpPr>
          <p:spPr>
            <a:xfrm>
              <a:off x="6605786" y="5515919"/>
              <a:ext cx="305431" cy="405394"/>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59" name="Rectangle 58"/>
            <p:cNvSpPr/>
            <p:nvPr/>
          </p:nvSpPr>
          <p:spPr>
            <a:xfrm>
              <a:off x="7419346" y="5515919"/>
              <a:ext cx="306000" cy="405394"/>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pic>
          <p:nvPicPr>
            <p:cNvPr id="60" name="Picture 59"/>
            <p:cNvPicPr>
              <a:picLocks noChangeAspect="1"/>
            </p:cNvPicPr>
            <p:nvPr/>
          </p:nvPicPr>
          <p:blipFill>
            <a:blip r:embed="rId3">
              <a:clrChange>
                <a:clrFrom>
                  <a:srgbClr val="FFFFFF"/>
                </a:clrFrom>
                <a:clrTo>
                  <a:srgbClr val="FFFFFF">
                    <a:alpha val="0"/>
                  </a:srgbClr>
                </a:clrTo>
              </a:clrChange>
            </a:blip>
            <a:stretch>
              <a:fillRect/>
            </a:stretch>
          </p:blipFill>
          <p:spPr>
            <a:xfrm>
              <a:off x="6614327" y="5547626"/>
              <a:ext cx="330959" cy="355294"/>
            </a:xfrm>
            <a:prstGeom prst="rect">
              <a:avLst/>
            </a:prstGeom>
          </p:spPr>
        </p:pic>
        <p:pic>
          <p:nvPicPr>
            <p:cNvPr id="61" name="Picture 60"/>
            <p:cNvPicPr>
              <a:picLocks noChangeAspect="1"/>
            </p:cNvPicPr>
            <p:nvPr/>
          </p:nvPicPr>
          <p:blipFill>
            <a:blip r:embed="rId4">
              <a:clrChange>
                <a:clrFrom>
                  <a:srgbClr val="FFFFFF"/>
                </a:clrFrom>
                <a:clrTo>
                  <a:srgbClr val="FFFFFF">
                    <a:alpha val="0"/>
                  </a:srgbClr>
                </a:clrTo>
              </a:clrChange>
            </a:blip>
            <a:stretch>
              <a:fillRect/>
            </a:stretch>
          </p:blipFill>
          <p:spPr>
            <a:xfrm>
              <a:off x="6977487" y="5432688"/>
              <a:ext cx="371727" cy="371727"/>
            </a:xfrm>
            <a:prstGeom prst="rect">
              <a:avLst/>
            </a:prstGeom>
          </p:spPr>
        </p:pic>
        <p:pic>
          <p:nvPicPr>
            <p:cNvPr id="62" name="Picture 61"/>
            <p:cNvPicPr>
              <a:picLocks noChangeAspect="1"/>
            </p:cNvPicPr>
            <p:nvPr/>
          </p:nvPicPr>
          <p:blipFill>
            <a:blip r:embed="rId5">
              <a:clrChange>
                <a:clrFrom>
                  <a:srgbClr val="FFFFFF"/>
                </a:clrFrom>
                <a:clrTo>
                  <a:srgbClr val="FFFFFF">
                    <a:alpha val="0"/>
                  </a:srgbClr>
                </a:clrTo>
              </a:clrChange>
            </a:blip>
            <a:stretch>
              <a:fillRect/>
            </a:stretch>
          </p:blipFill>
          <p:spPr>
            <a:xfrm>
              <a:off x="7368619" y="5578023"/>
              <a:ext cx="376414" cy="301131"/>
            </a:xfrm>
            <a:prstGeom prst="rect">
              <a:avLst/>
            </a:prstGeom>
          </p:spPr>
        </p:pic>
        <p:pic>
          <p:nvPicPr>
            <p:cNvPr id="63" name="Picture 62"/>
            <p:cNvPicPr>
              <a:picLocks noChangeAspect="1"/>
            </p:cNvPicPr>
            <p:nvPr/>
          </p:nvPicPr>
          <p:blipFill rotWithShape="1">
            <a:blip r:embed="rId6">
              <a:clrChange>
                <a:clrFrom>
                  <a:srgbClr val="FFFFFF"/>
                </a:clrFrom>
                <a:clrTo>
                  <a:srgbClr val="FFFFFF">
                    <a:alpha val="0"/>
                  </a:srgbClr>
                </a:clrTo>
              </a:clrChange>
            </a:blip>
            <a:srcRect t="10365"/>
            <a:stretch/>
          </p:blipFill>
          <p:spPr>
            <a:xfrm>
              <a:off x="7737612" y="5545357"/>
              <a:ext cx="437160" cy="270563"/>
            </a:xfrm>
            <a:prstGeom prst="rect">
              <a:avLst/>
            </a:prstGeom>
          </p:spPr>
        </p:pic>
      </p:grpSp>
      <p:graphicFrame>
        <p:nvGraphicFramePr>
          <p:cNvPr id="44" name="Table 43"/>
          <p:cNvGraphicFramePr>
            <a:graphicFrameLocks noGrp="1"/>
          </p:cNvGraphicFramePr>
          <p:nvPr>
            <p:extLst>
              <p:ext uri="{D42A27DB-BD31-4B8C-83A1-F6EECF244321}">
                <p14:modId xmlns:p14="http://schemas.microsoft.com/office/powerpoint/2010/main" val="2101813793"/>
              </p:ext>
            </p:extLst>
          </p:nvPr>
        </p:nvGraphicFramePr>
        <p:xfrm>
          <a:off x="1063930" y="2129425"/>
          <a:ext cx="3820431" cy="2449395"/>
        </p:xfrm>
        <a:graphic>
          <a:graphicData uri="http://schemas.openxmlformats.org/drawingml/2006/table">
            <a:tbl>
              <a:tblPr firstRow="1" bandRow="1">
                <a:tableStyleId>{5C22544A-7EE6-4342-B048-85BDC9FD1C3A}</a:tableStyleId>
              </a:tblPr>
              <a:tblGrid>
                <a:gridCol w="1273477"/>
                <a:gridCol w="1273477"/>
                <a:gridCol w="1273477"/>
              </a:tblGrid>
              <a:tr h="816465">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smtClean="0">
                          <a:solidFill>
                            <a:schemeClr val="tx1"/>
                          </a:solidFill>
                        </a:rPr>
                        <a:t>No phonological retrieval</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200" b="0" dirty="0" smtClean="0">
                          <a:solidFill>
                            <a:schemeClr val="tx1"/>
                          </a:solidFill>
                        </a:rPr>
                        <a:t>Phonological retrieval</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816465">
                <a:tc>
                  <a:txBody>
                    <a:bodyPr/>
                    <a:lstStyle/>
                    <a:p>
                      <a:pPr algn="ctr"/>
                      <a:r>
                        <a:rPr lang="en-GB" sz="1200" b="0" dirty="0" smtClean="0">
                          <a:solidFill>
                            <a:schemeClr val="tx1"/>
                          </a:solidFill>
                        </a:rPr>
                        <a:t>No object</a:t>
                      </a:r>
                      <a:r>
                        <a:rPr lang="en-GB" sz="1200" b="0" baseline="0" dirty="0" smtClean="0">
                          <a:solidFill>
                            <a:schemeClr val="tx1"/>
                          </a:solidFill>
                        </a:rPr>
                        <a:t> recognition</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6465">
                <a:tc>
                  <a:txBody>
                    <a:bodyPr/>
                    <a:lstStyle/>
                    <a:p>
                      <a:pPr algn="ctr"/>
                      <a:r>
                        <a:rPr lang="en-GB" sz="1200" b="0" dirty="0" smtClean="0">
                          <a:solidFill>
                            <a:schemeClr val="tx1"/>
                          </a:solidFill>
                        </a:rPr>
                        <a:t>Object recognition</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5" name="Picture 44"/>
          <p:cNvPicPr>
            <a:picLocks noChangeAspect="1"/>
          </p:cNvPicPr>
          <p:nvPr/>
        </p:nvPicPr>
        <p:blipFill rotWithShape="1">
          <a:blip r:embed="rId6"/>
          <a:srcRect t="10365"/>
          <a:stretch/>
        </p:blipFill>
        <p:spPr>
          <a:xfrm>
            <a:off x="4052261" y="3946826"/>
            <a:ext cx="800100" cy="495190"/>
          </a:xfrm>
          <a:prstGeom prst="rect">
            <a:avLst/>
          </a:prstGeom>
        </p:spPr>
      </p:pic>
      <p:pic>
        <p:nvPicPr>
          <p:cNvPr id="46" name="Picture 45"/>
          <p:cNvPicPr>
            <a:picLocks noChangeAspect="1"/>
          </p:cNvPicPr>
          <p:nvPr/>
        </p:nvPicPr>
        <p:blipFill>
          <a:blip r:embed="rId4"/>
          <a:stretch>
            <a:fillRect/>
          </a:stretch>
        </p:blipFill>
        <p:spPr>
          <a:xfrm>
            <a:off x="2803489" y="3840650"/>
            <a:ext cx="676275" cy="676275"/>
          </a:xfrm>
          <a:prstGeom prst="rect">
            <a:avLst/>
          </a:prstGeom>
        </p:spPr>
      </p:pic>
      <p:pic>
        <p:nvPicPr>
          <p:cNvPr id="47" name="Picture 46"/>
          <p:cNvPicPr>
            <a:picLocks noChangeAspect="1"/>
          </p:cNvPicPr>
          <p:nvPr/>
        </p:nvPicPr>
        <p:blipFill>
          <a:blip r:embed="rId5"/>
          <a:stretch>
            <a:fillRect/>
          </a:stretch>
        </p:blipFill>
        <p:spPr>
          <a:xfrm>
            <a:off x="4072809" y="3127928"/>
            <a:ext cx="714375" cy="571500"/>
          </a:xfrm>
          <a:prstGeom prst="rect">
            <a:avLst/>
          </a:prstGeom>
        </p:spPr>
      </p:pic>
      <p:pic>
        <p:nvPicPr>
          <p:cNvPr id="64" name="Picture 63"/>
          <p:cNvPicPr>
            <a:picLocks noChangeAspect="1"/>
          </p:cNvPicPr>
          <p:nvPr/>
        </p:nvPicPr>
        <p:blipFill>
          <a:blip r:embed="rId3"/>
          <a:stretch>
            <a:fillRect/>
          </a:stretch>
        </p:blipFill>
        <p:spPr>
          <a:xfrm>
            <a:off x="2767630" y="3038487"/>
            <a:ext cx="647700" cy="695325"/>
          </a:xfrm>
          <a:prstGeom prst="rect">
            <a:avLst/>
          </a:prstGeom>
        </p:spPr>
      </p:pic>
      <p:sp>
        <p:nvSpPr>
          <p:cNvPr id="65" name="Rectangle 64"/>
          <p:cNvSpPr/>
          <p:nvPr/>
        </p:nvSpPr>
        <p:spPr>
          <a:xfrm>
            <a:off x="2432081" y="320363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66" name="Rectangle 65"/>
          <p:cNvSpPr/>
          <p:nvPr/>
        </p:nvSpPr>
        <p:spPr>
          <a:xfrm>
            <a:off x="2435221" y="4026370"/>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67" name="Rectangle 66"/>
          <p:cNvSpPr/>
          <p:nvPr/>
        </p:nvSpPr>
        <p:spPr>
          <a:xfrm>
            <a:off x="3724757" y="320363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68" name="Rectangle 67"/>
          <p:cNvSpPr/>
          <p:nvPr/>
        </p:nvSpPr>
        <p:spPr>
          <a:xfrm>
            <a:off x="3724757" y="402646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Tree>
    <p:extLst>
      <p:ext uri="{BB962C8B-B14F-4D97-AF65-F5344CB8AC3E}">
        <p14:creationId xmlns:p14="http://schemas.microsoft.com/office/powerpoint/2010/main" val="268719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effects</a:t>
            </a:r>
            <a:endParaRPr lang="en-GB" dirty="0"/>
          </a:p>
        </p:txBody>
      </p:sp>
      <p:sp>
        <p:nvSpPr>
          <p:cNvPr id="3" name="Content Placeholder 2"/>
          <p:cNvSpPr>
            <a:spLocks noGrp="1"/>
          </p:cNvSpPr>
          <p:nvPr>
            <p:ph idx="1"/>
          </p:nvPr>
        </p:nvSpPr>
        <p:spPr>
          <a:xfrm>
            <a:off x="395288" y="1700213"/>
            <a:ext cx="8353425" cy="1503423"/>
          </a:xfrm>
        </p:spPr>
        <p:txBody>
          <a:bodyPr/>
          <a:lstStyle/>
          <a:p>
            <a:r>
              <a:rPr lang="en-GB" dirty="0" smtClean="0"/>
              <a:t>Is the task the sum of its component processes, or does A modulate B?</a:t>
            </a:r>
          </a:p>
          <a:p>
            <a:endParaRPr lang="en-GB" dirty="0"/>
          </a:p>
        </p:txBody>
      </p:sp>
      <p:sp>
        <p:nvSpPr>
          <p:cNvPr id="4" name="Text Placeholder 3"/>
          <p:cNvSpPr>
            <a:spLocks noGrp="1"/>
          </p:cNvSpPr>
          <p:nvPr>
            <p:ph type="body" sz="quarter" idx="10"/>
          </p:nvPr>
        </p:nvSpPr>
        <p:spPr/>
        <p:txBody>
          <a:bodyPr/>
          <a:lstStyle/>
          <a:p>
            <a:endParaRPr lang="en-GB"/>
          </a:p>
        </p:txBody>
      </p:sp>
      <p:graphicFrame>
        <p:nvGraphicFramePr>
          <p:cNvPr id="26" name="Table 25"/>
          <p:cNvGraphicFramePr>
            <a:graphicFrameLocks noGrp="1"/>
          </p:cNvGraphicFramePr>
          <p:nvPr>
            <p:extLst>
              <p:ext uri="{D42A27DB-BD31-4B8C-83A1-F6EECF244321}">
                <p14:modId xmlns:p14="http://schemas.microsoft.com/office/powerpoint/2010/main" val="2949917032"/>
              </p:ext>
            </p:extLst>
          </p:nvPr>
        </p:nvGraphicFramePr>
        <p:xfrm>
          <a:off x="1063930" y="2129425"/>
          <a:ext cx="3820431" cy="2449395"/>
        </p:xfrm>
        <a:graphic>
          <a:graphicData uri="http://schemas.openxmlformats.org/drawingml/2006/table">
            <a:tbl>
              <a:tblPr firstRow="1" bandRow="1">
                <a:tableStyleId>{5C22544A-7EE6-4342-B048-85BDC9FD1C3A}</a:tableStyleId>
              </a:tblPr>
              <a:tblGrid>
                <a:gridCol w="1273477"/>
                <a:gridCol w="1273477"/>
                <a:gridCol w="1273477"/>
              </a:tblGrid>
              <a:tr h="816465">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smtClean="0">
                          <a:solidFill>
                            <a:schemeClr val="tx1"/>
                          </a:solidFill>
                        </a:rPr>
                        <a:t>No phonological retrieval</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200" b="0" dirty="0" smtClean="0">
                          <a:solidFill>
                            <a:schemeClr val="tx1"/>
                          </a:solidFill>
                        </a:rPr>
                        <a:t>Phonological retrieval</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816465">
                <a:tc>
                  <a:txBody>
                    <a:bodyPr/>
                    <a:lstStyle/>
                    <a:p>
                      <a:pPr algn="ctr"/>
                      <a:r>
                        <a:rPr lang="en-GB" sz="1200" b="0" dirty="0" smtClean="0">
                          <a:solidFill>
                            <a:schemeClr val="tx1"/>
                          </a:solidFill>
                        </a:rPr>
                        <a:t>No object</a:t>
                      </a:r>
                      <a:r>
                        <a:rPr lang="en-GB" sz="1200" b="0" baseline="0" dirty="0" smtClean="0">
                          <a:solidFill>
                            <a:schemeClr val="tx1"/>
                          </a:solidFill>
                        </a:rPr>
                        <a:t> recognition</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6465">
                <a:tc>
                  <a:txBody>
                    <a:bodyPr/>
                    <a:lstStyle/>
                    <a:p>
                      <a:pPr algn="ctr"/>
                      <a:r>
                        <a:rPr lang="en-GB" sz="1200" b="0" dirty="0" smtClean="0">
                          <a:solidFill>
                            <a:schemeClr val="tx1"/>
                          </a:solidFill>
                        </a:rPr>
                        <a:t>Object recognition</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7" name="Picture 26"/>
          <p:cNvPicPr>
            <a:picLocks noChangeAspect="1"/>
          </p:cNvPicPr>
          <p:nvPr/>
        </p:nvPicPr>
        <p:blipFill rotWithShape="1">
          <a:blip r:embed="rId3"/>
          <a:srcRect t="10365"/>
          <a:stretch/>
        </p:blipFill>
        <p:spPr>
          <a:xfrm>
            <a:off x="4052261" y="3946826"/>
            <a:ext cx="800100" cy="495190"/>
          </a:xfrm>
          <a:prstGeom prst="rect">
            <a:avLst/>
          </a:prstGeom>
        </p:spPr>
      </p:pic>
      <p:pic>
        <p:nvPicPr>
          <p:cNvPr id="28" name="Picture 27"/>
          <p:cNvPicPr>
            <a:picLocks noChangeAspect="1"/>
          </p:cNvPicPr>
          <p:nvPr/>
        </p:nvPicPr>
        <p:blipFill>
          <a:blip r:embed="rId4"/>
          <a:stretch>
            <a:fillRect/>
          </a:stretch>
        </p:blipFill>
        <p:spPr>
          <a:xfrm>
            <a:off x="2803489" y="3840650"/>
            <a:ext cx="676275" cy="676275"/>
          </a:xfrm>
          <a:prstGeom prst="rect">
            <a:avLst/>
          </a:prstGeom>
        </p:spPr>
      </p:pic>
      <p:pic>
        <p:nvPicPr>
          <p:cNvPr id="29" name="Picture 28"/>
          <p:cNvPicPr>
            <a:picLocks noChangeAspect="1"/>
          </p:cNvPicPr>
          <p:nvPr/>
        </p:nvPicPr>
        <p:blipFill>
          <a:blip r:embed="rId5"/>
          <a:stretch>
            <a:fillRect/>
          </a:stretch>
        </p:blipFill>
        <p:spPr>
          <a:xfrm>
            <a:off x="4072809" y="3127928"/>
            <a:ext cx="714375" cy="571500"/>
          </a:xfrm>
          <a:prstGeom prst="rect">
            <a:avLst/>
          </a:prstGeom>
        </p:spPr>
      </p:pic>
      <p:pic>
        <p:nvPicPr>
          <p:cNvPr id="30" name="Picture 29"/>
          <p:cNvPicPr>
            <a:picLocks noChangeAspect="1"/>
          </p:cNvPicPr>
          <p:nvPr/>
        </p:nvPicPr>
        <p:blipFill>
          <a:blip r:embed="rId6"/>
          <a:stretch>
            <a:fillRect/>
          </a:stretch>
        </p:blipFill>
        <p:spPr>
          <a:xfrm>
            <a:off x="2767630" y="3038487"/>
            <a:ext cx="647700" cy="695325"/>
          </a:xfrm>
          <a:prstGeom prst="rect">
            <a:avLst/>
          </a:prstGeom>
        </p:spPr>
      </p:pic>
      <p:sp>
        <p:nvSpPr>
          <p:cNvPr id="31" name="Rectangle 30"/>
          <p:cNvSpPr/>
          <p:nvPr/>
        </p:nvSpPr>
        <p:spPr>
          <a:xfrm>
            <a:off x="2432081" y="320363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sp>
        <p:nvSpPr>
          <p:cNvPr id="32" name="Rectangle 31"/>
          <p:cNvSpPr/>
          <p:nvPr/>
        </p:nvSpPr>
        <p:spPr>
          <a:xfrm>
            <a:off x="2435221" y="4026370"/>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33" name="Rectangle 32"/>
          <p:cNvSpPr/>
          <p:nvPr/>
        </p:nvSpPr>
        <p:spPr>
          <a:xfrm>
            <a:off x="3724757" y="320363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34" name="Rectangle 33"/>
          <p:cNvSpPr/>
          <p:nvPr/>
        </p:nvSpPr>
        <p:spPr>
          <a:xfrm>
            <a:off x="3724757" y="402646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
        <p:nvSpPr>
          <p:cNvPr id="35" name="Text Box 42"/>
          <p:cNvSpPr txBox="1">
            <a:spLocks noChangeArrowheads="1"/>
          </p:cNvSpPr>
          <p:nvPr/>
        </p:nvSpPr>
        <p:spPr bwMode="auto">
          <a:xfrm>
            <a:off x="7162724" y="1619419"/>
            <a:ext cx="1745991" cy="54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Price et al., (1996</a:t>
            </a:r>
            <a:r>
              <a:rPr lang="en-GB" sz="1477" dirty="0" smtClean="0">
                <a:solidFill>
                  <a:srgbClr val="333333"/>
                </a:solidFill>
                <a:latin typeface="Source Sans Pro" panose="020B0604020202020204" charset="0"/>
                <a:ea typeface="ＭＳ Ｐゴシック" charset="0"/>
              </a:rPr>
              <a:t>);</a:t>
            </a:r>
          </a:p>
          <a:p>
            <a:pPr>
              <a:defRPr/>
            </a:pPr>
            <a:r>
              <a:rPr lang="en-GB" sz="1477" dirty="0" err="1" smtClean="0">
                <a:solidFill>
                  <a:srgbClr val="333333"/>
                </a:solidFill>
                <a:latin typeface="Source Sans Pro" panose="020B0604020202020204" charset="0"/>
                <a:ea typeface="ＭＳ Ｐゴシック" charset="0"/>
              </a:rPr>
              <a:t>Friston</a:t>
            </a:r>
            <a:r>
              <a:rPr lang="en-GB" sz="1477" dirty="0" smtClean="0">
                <a:solidFill>
                  <a:srgbClr val="333333"/>
                </a:solidFill>
                <a:latin typeface="Source Sans Pro" panose="020B0604020202020204" charset="0"/>
                <a:ea typeface="ＭＳ Ｐゴシック" charset="0"/>
              </a:rPr>
              <a:t> </a:t>
            </a:r>
            <a:r>
              <a:rPr lang="en-GB" sz="1477" dirty="0">
                <a:solidFill>
                  <a:srgbClr val="333333"/>
                </a:solidFill>
                <a:latin typeface="Source Sans Pro" panose="020B0604020202020204" charset="0"/>
                <a:ea typeface="ＭＳ Ｐゴシック" charset="0"/>
              </a:rPr>
              <a:t>et al., (1997)</a:t>
            </a:r>
          </a:p>
        </p:txBody>
      </p:sp>
      <p:grpSp>
        <p:nvGrpSpPr>
          <p:cNvPr id="8" name="Group 7"/>
          <p:cNvGrpSpPr/>
          <p:nvPr/>
        </p:nvGrpSpPr>
        <p:grpSpPr>
          <a:xfrm>
            <a:off x="395288" y="5289011"/>
            <a:ext cx="7020780" cy="1200329"/>
            <a:chOff x="1367644" y="4922434"/>
            <a:chExt cx="7020780" cy="1200329"/>
          </a:xfrm>
        </p:grpSpPr>
        <p:sp>
          <p:nvSpPr>
            <p:cNvPr id="7" name="Rectangle 6"/>
            <p:cNvSpPr/>
            <p:nvPr/>
          </p:nvSpPr>
          <p:spPr>
            <a:xfrm>
              <a:off x="1367644" y="4922434"/>
              <a:ext cx="7020780" cy="1200329"/>
            </a:xfrm>
            <a:prstGeom prst="rect">
              <a:avLst/>
            </a:prstGeom>
          </p:spPr>
          <p:txBody>
            <a:bodyPr wrap="square">
              <a:spAutoFit/>
            </a:bodyPr>
            <a:lstStyle/>
            <a:p>
              <a:pPr marL="168524" indent="-168524" eaLnBrk="0" hangingPunct="0">
                <a:defRPr/>
              </a:pPr>
              <a:endParaRPr lang="en-US" dirty="0" smtClean="0">
                <a:solidFill>
                  <a:schemeClr val="accent1"/>
                </a:solidFill>
                <a:latin typeface="Source Sans Pro" panose="020B0604020202020204" charset="0"/>
                <a:ea typeface="ＭＳ Ｐゴシック" pitchFamily="34" charset="-128"/>
              </a:endParaRPr>
            </a:p>
            <a:p>
              <a:pPr marL="168524" indent="-168524" eaLnBrk="0" hangingPunct="0">
                <a:defRPr/>
              </a:pPr>
              <a:r>
                <a:rPr lang="en-US" dirty="0" smtClean="0">
                  <a:solidFill>
                    <a:schemeClr val="accent1"/>
                  </a:solidFill>
                  <a:latin typeface="Source Sans Pro" panose="020B0604020202020204" charset="0"/>
                  <a:ea typeface="ＭＳ Ｐゴシック" pitchFamily="34" charset="-128"/>
                </a:rPr>
                <a:t>Interaction</a:t>
              </a:r>
              <a:r>
                <a:rPr lang="en-US" dirty="0" smtClean="0">
                  <a:solidFill>
                    <a:srgbClr val="333333"/>
                  </a:solidFill>
                  <a:latin typeface="Source Sans Pro" panose="020B0604020202020204" charset="0"/>
                  <a:ea typeface="ＭＳ Ｐゴシック" pitchFamily="34" charset="-128"/>
                </a:rPr>
                <a:t>:		 </a:t>
              </a:r>
              <a:r>
                <a:rPr lang="en-US" dirty="0">
                  <a:solidFill>
                    <a:srgbClr val="333333"/>
                  </a:solidFill>
                  <a:latin typeface="Source Sans Pro" panose="020B0604020202020204" charset="0"/>
                  <a:ea typeface="ＭＳ Ｐゴシック" pitchFamily="34" charset="-128"/>
                </a:rPr>
                <a:t>	 (        </a:t>
              </a:r>
              <a:r>
                <a:rPr lang="en-US" dirty="0" smtClean="0">
                  <a:solidFill>
                    <a:srgbClr val="333333"/>
                  </a:solidFill>
                  <a:latin typeface="Source Sans Pro" panose="020B0604020202020204" charset="0"/>
                  <a:ea typeface="ＭＳ Ｐゴシック" pitchFamily="34" charset="-128"/>
                </a:rPr>
                <a:t> -        ) &gt; </a:t>
              </a:r>
              <a:r>
                <a:rPr lang="en-US" dirty="0">
                  <a:solidFill>
                    <a:srgbClr val="333333"/>
                  </a:solidFill>
                  <a:latin typeface="Source Sans Pro" panose="020B0604020202020204" charset="0"/>
                  <a:ea typeface="ＭＳ Ｐゴシック" pitchFamily="34" charset="-128"/>
                </a:rPr>
                <a:t>(        </a:t>
              </a:r>
              <a:r>
                <a:rPr lang="en-US" dirty="0" smtClean="0">
                  <a:solidFill>
                    <a:srgbClr val="333333"/>
                  </a:solidFill>
                  <a:latin typeface="Source Sans Pro" panose="020B0604020202020204" charset="0"/>
                  <a:ea typeface="ＭＳ Ｐゴシック" pitchFamily="34" charset="-128"/>
                </a:rPr>
                <a:t>-         </a:t>
              </a:r>
              <a:r>
                <a:rPr lang="en-US" dirty="0">
                  <a:solidFill>
                    <a:srgbClr val="333333"/>
                  </a:solidFill>
                  <a:latin typeface="Source Sans Pro" panose="020B0604020202020204" charset="0"/>
                  <a:ea typeface="ＭＳ Ｐゴシック" pitchFamily="34" charset="-128"/>
                </a:rPr>
                <a:t>)</a:t>
              </a:r>
            </a:p>
            <a:p>
              <a:pPr marL="168524" indent="-168524" eaLnBrk="0" hangingPunct="0">
                <a:defRPr/>
              </a:pPr>
              <a:endParaRPr lang="en-US" dirty="0">
                <a:solidFill>
                  <a:srgbClr val="333333"/>
                </a:solidFill>
                <a:latin typeface="Source Sans Pro" panose="020B0604020202020204" charset="0"/>
                <a:ea typeface="ＭＳ Ｐゴシック" pitchFamily="34" charset="-128"/>
              </a:endParaRPr>
            </a:p>
            <a:p>
              <a:pPr marL="168524" indent="-168524" eaLnBrk="0" hangingPunct="0">
                <a:buFontTx/>
                <a:buChar char="•"/>
                <a:defRPr/>
              </a:pPr>
              <a:endParaRPr lang="en-US" dirty="0">
                <a:solidFill>
                  <a:srgbClr val="333333"/>
                </a:solidFill>
                <a:latin typeface="Source Sans Pro" panose="020B0604020202020204" charset="0"/>
                <a:ea typeface="ＭＳ Ｐゴシック" pitchFamily="34" charset="-128"/>
              </a:endParaRPr>
            </a:p>
          </p:txBody>
        </p:sp>
        <p:sp>
          <p:nvSpPr>
            <p:cNvPr id="44" name="Rectangle 43"/>
            <p:cNvSpPr/>
            <p:nvPr/>
          </p:nvSpPr>
          <p:spPr>
            <a:xfrm>
              <a:off x="5257834" y="522252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D</a:t>
              </a:r>
            </a:p>
          </p:txBody>
        </p:sp>
        <p:sp>
          <p:nvSpPr>
            <p:cNvPr id="45" name="Rectangle 44"/>
            <p:cNvSpPr/>
            <p:nvPr/>
          </p:nvSpPr>
          <p:spPr>
            <a:xfrm>
              <a:off x="5759775" y="522252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C</a:t>
              </a:r>
            </a:p>
          </p:txBody>
        </p:sp>
        <p:sp>
          <p:nvSpPr>
            <p:cNvPr id="46" name="Rectangle 45"/>
            <p:cNvSpPr/>
            <p:nvPr/>
          </p:nvSpPr>
          <p:spPr>
            <a:xfrm>
              <a:off x="6446096" y="522252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B</a:t>
              </a:r>
            </a:p>
          </p:txBody>
        </p:sp>
        <p:sp>
          <p:nvSpPr>
            <p:cNvPr id="47" name="Rectangle 46"/>
            <p:cNvSpPr/>
            <p:nvPr/>
          </p:nvSpPr>
          <p:spPr>
            <a:xfrm>
              <a:off x="6918149" y="5222521"/>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    </a:t>
              </a:r>
            </a:p>
          </p:txBody>
        </p:sp>
      </p:grpSp>
      <p:sp>
        <p:nvSpPr>
          <p:cNvPr id="64" name="Rectangle 63"/>
          <p:cNvSpPr/>
          <p:nvPr/>
        </p:nvSpPr>
        <p:spPr>
          <a:xfrm>
            <a:off x="7061281" y="4931055"/>
            <a:ext cx="304096" cy="1270256"/>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p:txBody>
      </p:sp>
      <p:sp>
        <p:nvSpPr>
          <p:cNvPr id="65" name="Rectangle 64"/>
          <p:cNvSpPr/>
          <p:nvPr/>
        </p:nvSpPr>
        <p:spPr>
          <a:xfrm>
            <a:off x="7890951" y="4931051"/>
            <a:ext cx="306000" cy="1270260"/>
          </a:xfrm>
          <a:prstGeom prst="rect">
            <a:avLst/>
          </a:prstGeom>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p:txBody>
      </p:sp>
      <p:sp>
        <p:nvSpPr>
          <p:cNvPr id="66" name="Rectangle 65"/>
          <p:cNvSpPr/>
          <p:nvPr/>
        </p:nvSpPr>
        <p:spPr>
          <a:xfrm>
            <a:off x="6665930" y="5294650"/>
            <a:ext cx="305431" cy="906661"/>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smtClean="0">
              <a:solidFill>
                <a:srgbClr val="4D4D4D"/>
              </a:solidFill>
              <a:latin typeface="Source Sans Pro" panose="020B0503030403020204" pitchFamily="34" charset="0"/>
            </a:endParaRPr>
          </a:p>
        </p:txBody>
      </p:sp>
      <p:sp>
        <p:nvSpPr>
          <p:cNvPr id="67" name="Rectangle 66"/>
          <p:cNvSpPr/>
          <p:nvPr/>
        </p:nvSpPr>
        <p:spPr>
          <a:xfrm>
            <a:off x="7479490" y="5638642"/>
            <a:ext cx="306000" cy="56266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rgbClr val="4D4D4D"/>
                </a:solidFill>
                <a:latin typeface="Source Sans Pro" panose="020B0503030403020204" pitchFamily="34" charset="0"/>
              </a:rPr>
              <a:t>A</a:t>
            </a:r>
          </a:p>
        </p:txBody>
      </p:sp>
      <p:pic>
        <p:nvPicPr>
          <p:cNvPr id="68" name="Picture 67"/>
          <p:cNvPicPr>
            <a:picLocks noChangeAspect="1"/>
          </p:cNvPicPr>
          <p:nvPr/>
        </p:nvPicPr>
        <p:blipFill>
          <a:blip r:embed="rId6">
            <a:clrChange>
              <a:clrFrom>
                <a:srgbClr val="FFFFFF"/>
              </a:clrFrom>
              <a:clrTo>
                <a:srgbClr val="FFFFFF">
                  <a:alpha val="0"/>
                </a:srgbClr>
              </a:clrTo>
            </a:clrChange>
          </a:blip>
          <a:stretch>
            <a:fillRect/>
          </a:stretch>
        </p:blipFill>
        <p:spPr>
          <a:xfrm>
            <a:off x="6677591" y="5701998"/>
            <a:ext cx="330959" cy="355294"/>
          </a:xfrm>
          <a:prstGeom prst="rect">
            <a:avLst/>
          </a:prstGeom>
        </p:spPr>
      </p:pic>
      <p:pic>
        <p:nvPicPr>
          <p:cNvPr id="69" name="Picture 68"/>
          <p:cNvPicPr>
            <a:picLocks noChangeAspect="1"/>
          </p:cNvPicPr>
          <p:nvPr/>
        </p:nvPicPr>
        <p:blipFill>
          <a:blip r:embed="rId4">
            <a:clrChange>
              <a:clrFrom>
                <a:srgbClr val="FFFFFF"/>
              </a:clrFrom>
              <a:clrTo>
                <a:srgbClr val="FFFFFF">
                  <a:alpha val="0"/>
                </a:srgbClr>
              </a:clrTo>
            </a:clrChange>
          </a:blip>
          <a:stretch>
            <a:fillRect/>
          </a:stretch>
        </p:blipFill>
        <p:spPr>
          <a:xfrm>
            <a:off x="7053036" y="5685565"/>
            <a:ext cx="371727" cy="371727"/>
          </a:xfrm>
          <a:prstGeom prst="rect">
            <a:avLst/>
          </a:prstGeom>
        </p:spPr>
      </p:pic>
      <p:pic>
        <p:nvPicPr>
          <p:cNvPr id="70" name="Picture 69"/>
          <p:cNvPicPr>
            <a:picLocks noChangeAspect="1"/>
          </p:cNvPicPr>
          <p:nvPr/>
        </p:nvPicPr>
        <p:blipFill>
          <a:blip r:embed="rId5">
            <a:clrChange>
              <a:clrFrom>
                <a:srgbClr val="FFFFFF"/>
              </a:clrFrom>
              <a:clrTo>
                <a:srgbClr val="FFFFFF">
                  <a:alpha val="0"/>
                </a:srgbClr>
              </a:clrTo>
            </a:clrChange>
          </a:blip>
          <a:stretch>
            <a:fillRect/>
          </a:stretch>
        </p:blipFill>
        <p:spPr>
          <a:xfrm>
            <a:off x="7447251" y="5756161"/>
            <a:ext cx="376414" cy="301131"/>
          </a:xfrm>
          <a:prstGeom prst="rect">
            <a:avLst/>
          </a:prstGeom>
        </p:spPr>
      </p:pic>
      <p:pic>
        <p:nvPicPr>
          <p:cNvPr id="71" name="Picture 70"/>
          <p:cNvPicPr>
            <a:picLocks noChangeAspect="1"/>
          </p:cNvPicPr>
          <p:nvPr/>
        </p:nvPicPr>
        <p:blipFill rotWithShape="1">
          <a:blip r:embed="rId3">
            <a:clrChange>
              <a:clrFrom>
                <a:srgbClr val="FFFFFF"/>
              </a:clrFrom>
              <a:clrTo>
                <a:srgbClr val="FFFFFF">
                  <a:alpha val="0"/>
                </a:srgbClr>
              </a:clrTo>
            </a:clrChange>
          </a:blip>
          <a:srcRect t="10365"/>
          <a:stretch/>
        </p:blipFill>
        <p:spPr>
          <a:xfrm>
            <a:off x="7848107" y="5786729"/>
            <a:ext cx="437160" cy="270563"/>
          </a:xfrm>
          <a:prstGeom prst="rect">
            <a:avLst/>
          </a:prstGeom>
        </p:spPr>
      </p:pic>
      <p:sp>
        <p:nvSpPr>
          <p:cNvPr id="24" name="Rectangle 23"/>
          <p:cNvSpPr/>
          <p:nvPr/>
        </p:nvSpPr>
        <p:spPr>
          <a:xfrm>
            <a:off x="5553003" y="2648549"/>
            <a:ext cx="2871425" cy="1600438"/>
          </a:xfrm>
          <a:prstGeom prst="rect">
            <a:avLst/>
          </a:prstGeom>
          <a:solidFill>
            <a:schemeClr val="accent4"/>
          </a:solidFill>
        </p:spPr>
        <p:txBody>
          <a:bodyPr wrap="square">
            <a:spAutoFit/>
          </a:bodyPr>
          <a:lstStyle/>
          <a:p>
            <a:pPr algn="ctr">
              <a:defRPr/>
            </a:pPr>
            <a:r>
              <a:rPr lang="en-GB" sz="1400" dirty="0" err="1">
                <a:solidFill>
                  <a:srgbClr val="333333"/>
                </a:solidFill>
                <a:latin typeface="Source Sans Pro" panose="020B0604020202020204" charset="0"/>
                <a:ea typeface="ＭＳ Ｐゴシック" charset="0"/>
              </a:rPr>
              <a:t>Inferotemporal</a:t>
            </a:r>
            <a:r>
              <a:rPr lang="en-GB" sz="1400" dirty="0">
                <a:solidFill>
                  <a:srgbClr val="333333"/>
                </a:solidFill>
                <a:latin typeface="Source Sans Pro" panose="020B0604020202020204" charset="0"/>
                <a:ea typeface="ＭＳ Ｐゴシック" charset="0"/>
              </a:rPr>
              <a:t> (IT) responses do discriminate between situations where phonological retrieval</a:t>
            </a:r>
          </a:p>
          <a:p>
            <a:pPr algn="ctr">
              <a:defRPr/>
            </a:pPr>
            <a:r>
              <a:rPr lang="en-GB" sz="1400" dirty="0">
                <a:solidFill>
                  <a:srgbClr val="333333"/>
                </a:solidFill>
                <a:latin typeface="Source Sans Pro" panose="020B0604020202020204" charset="0"/>
                <a:ea typeface="ＭＳ Ｐゴシック" charset="0"/>
              </a:rPr>
              <a:t>is present or not. In the absence of object recognition, there is a </a:t>
            </a:r>
            <a:r>
              <a:rPr lang="en-GB" sz="1400" i="1" dirty="0">
                <a:solidFill>
                  <a:schemeClr val="accent1"/>
                </a:solidFill>
                <a:latin typeface="Source Sans Pro" panose="020B0604020202020204" charset="0"/>
                <a:ea typeface="ＭＳ Ｐゴシック" charset="0"/>
              </a:rPr>
              <a:t>deactivation</a:t>
            </a:r>
            <a:r>
              <a:rPr lang="en-GB" sz="1400" dirty="0">
                <a:solidFill>
                  <a:schemeClr val="accent1"/>
                </a:solidFill>
                <a:latin typeface="Source Sans Pro" panose="020B0604020202020204" charset="0"/>
                <a:ea typeface="ＭＳ Ｐゴシック" charset="0"/>
              </a:rPr>
              <a:t> </a:t>
            </a:r>
            <a:r>
              <a:rPr lang="en-GB" sz="1400" dirty="0">
                <a:solidFill>
                  <a:srgbClr val="333333"/>
                </a:solidFill>
                <a:latin typeface="Source Sans Pro" panose="020B0604020202020204" charset="0"/>
                <a:ea typeface="ＭＳ Ｐゴシック" charset="0"/>
              </a:rPr>
              <a:t>in IT cortex, in the </a:t>
            </a:r>
          </a:p>
          <a:p>
            <a:pPr algn="ctr">
              <a:defRPr/>
            </a:pPr>
            <a:r>
              <a:rPr lang="en-GB" sz="1400" dirty="0">
                <a:solidFill>
                  <a:srgbClr val="333333"/>
                </a:solidFill>
                <a:latin typeface="Source Sans Pro" panose="020B0604020202020204" charset="0"/>
                <a:ea typeface="ＭＳ Ｐゴシック" charset="0"/>
              </a:rPr>
              <a:t>presence of phonological retrieval. </a:t>
            </a:r>
          </a:p>
        </p:txBody>
      </p:sp>
    </p:spTree>
    <p:extLst>
      <p:ext uri="{BB962C8B-B14F-4D97-AF65-F5344CB8AC3E}">
        <p14:creationId xmlns:p14="http://schemas.microsoft.com/office/powerpoint/2010/main" val="178686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Interaction in SPM</a:t>
            </a:r>
            <a:endParaRPr lang="en-GB" dirty="0"/>
          </a:p>
        </p:txBody>
      </p:sp>
      <p:pic>
        <p:nvPicPr>
          <p:cNvPr id="5" name="Picture 29" descr="2x2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31" y="1701313"/>
            <a:ext cx="5716466" cy="441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4"/>
          <p:cNvSpPr>
            <a:spLocks noChangeArrowheads="1"/>
          </p:cNvSpPr>
          <p:nvPr/>
        </p:nvSpPr>
        <p:spPr bwMode="auto">
          <a:xfrm>
            <a:off x="6367097" y="1633904"/>
            <a:ext cx="2776903" cy="462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sz="1846" dirty="0">
                <a:solidFill>
                  <a:srgbClr val="333333"/>
                </a:solidFill>
                <a:latin typeface="Source Sans Pro" panose="020B0604020202020204" charset="0"/>
                <a:ea typeface="ＭＳ Ｐゴシック" pitchFamily="34" charset="-128"/>
              </a:rPr>
              <a:t>Interactions: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cross-over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and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simple</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We can selectively inspect our data for one or the other by </a:t>
            </a:r>
            <a:r>
              <a:rPr lang="en-US" sz="1846" dirty="0">
                <a:solidFill>
                  <a:srgbClr val="C00000"/>
                </a:solidFill>
                <a:latin typeface="Source Sans Pro" panose="020B0604020202020204" charset="0"/>
                <a:ea typeface="ＭＳ Ｐゴシック" pitchFamily="34" charset="-128"/>
              </a:rPr>
              <a:t>masking </a:t>
            </a:r>
            <a:r>
              <a:rPr lang="en-US" sz="1846" dirty="0">
                <a:solidFill>
                  <a:srgbClr val="333333"/>
                </a:solidFill>
                <a:latin typeface="Source Sans Pro" panose="020B0604020202020204" charset="0"/>
                <a:ea typeface="ＭＳ Ｐゴシック" pitchFamily="34" charset="-128"/>
              </a:rPr>
              <a:t>during inference</a:t>
            </a:r>
          </a:p>
        </p:txBody>
      </p:sp>
      <p:sp>
        <p:nvSpPr>
          <p:cNvPr id="7" name="Rectangle 43"/>
          <p:cNvSpPr>
            <a:spLocks noChangeArrowheads="1"/>
          </p:cNvSpPr>
          <p:nvPr/>
        </p:nvSpPr>
        <p:spPr bwMode="auto">
          <a:xfrm>
            <a:off x="8361485" y="2549769"/>
            <a:ext cx="199292" cy="281354"/>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8" name="Rectangle 44"/>
          <p:cNvSpPr>
            <a:spLocks noChangeArrowheads="1"/>
          </p:cNvSpPr>
          <p:nvPr/>
        </p:nvSpPr>
        <p:spPr bwMode="auto">
          <a:xfrm>
            <a:off x="8626720" y="1817077"/>
            <a:ext cx="199292" cy="1014046"/>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9" name="Rectangle 45"/>
          <p:cNvSpPr>
            <a:spLocks noChangeArrowheads="1"/>
          </p:cNvSpPr>
          <p:nvPr/>
        </p:nvSpPr>
        <p:spPr bwMode="auto">
          <a:xfrm>
            <a:off x="7762143" y="2350477"/>
            <a:ext cx="199292" cy="480646"/>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0" name="Rectangle 46"/>
          <p:cNvSpPr>
            <a:spLocks noChangeArrowheads="1"/>
          </p:cNvSpPr>
          <p:nvPr/>
        </p:nvSpPr>
        <p:spPr bwMode="auto">
          <a:xfrm>
            <a:off x="8028843" y="2549769"/>
            <a:ext cx="199292" cy="281354"/>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1" name="Rectangle 49"/>
          <p:cNvSpPr>
            <a:spLocks noChangeArrowheads="1"/>
          </p:cNvSpPr>
          <p:nvPr/>
        </p:nvSpPr>
        <p:spPr bwMode="auto">
          <a:xfrm>
            <a:off x="8360020" y="4163158"/>
            <a:ext cx="199292" cy="281354"/>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2" name="Rectangle 50"/>
          <p:cNvSpPr>
            <a:spLocks noChangeArrowheads="1"/>
          </p:cNvSpPr>
          <p:nvPr/>
        </p:nvSpPr>
        <p:spPr bwMode="auto">
          <a:xfrm>
            <a:off x="8626720" y="4360985"/>
            <a:ext cx="199292" cy="83527"/>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3" name="Rectangle 51"/>
          <p:cNvSpPr>
            <a:spLocks noChangeArrowheads="1"/>
          </p:cNvSpPr>
          <p:nvPr/>
        </p:nvSpPr>
        <p:spPr bwMode="auto">
          <a:xfrm>
            <a:off x="7762143" y="3563816"/>
            <a:ext cx="199292" cy="880696"/>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4" name="Rectangle 52"/>
          <p:cNvSpPr>
            <a:spLocks noChangeArrowheads="1"/>
          </p:cNvSpPr>
          <p:nvPr/>
        </p:nvSpPr>
        <p:spPr bwMode="auto">
          <a:xfrm>
            <a:off x="8028843" y="4163158"/>
            <a:ext cx="199292" cy="281354"/>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Tree>
    <p:extLst>
      <p:ext uri="{BB962C8B-B14F-4D97-AF65-F5344CB8AC3E}">
        <p14:creationId xmlns:p14="http://schemas.microsoft.com/office/powerpoint/2010/main" val="249571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designs</a:t>
            </a:r>
            <a:endParaRPr lang="en-GB" dirty="0"/>
          </a:p>
        </p:txBody>
      </p:sp>
      <p:sp>
        <p:nvSpPr>
          <p:cNvPr id="3" name="Content Placeholder 2"/>
          <p:cNvSpPr>
            <a:spLocks noGrp="1"/>
          </p:cNvSpPr>
          <p:nvPr>
            <p:ph idx="1"/>
          </p:nvPr>
        </p:nvSpPr>
        <p:spPr/>
        <p:txBody>
          <a:bodyPr/>
          <a:lstStyle/>
          <a:p>
            <a:pPr marL="269638" indent="-269638" eaLnBrk="0" hangingPunct="0">
              <a:lnSpc>
                <a:spcPct val="150000"/>
              </a:lnSpc>
              <a:spcBef>
                <a:spcPct val="20000"/>
              </a:spcBef>
              <a:buClr>
                <a:srgbClr val="C1CEFF"/>
              </a:buClr>
              <a:defRPr/>
            </a:pPr>
            <a:r>
              <a:rPr lang="en-US" sz="1800" dirty="0" smtClean="0">
                <a:latin typeface="Source Sans Pro" panose="020B0604020202020204" charset="0"/>
                <a:ea typeface="ＭＳ Ｐゴシック" charset="0"/>
              </a:rPr>
              <a:t>Subtraction </a:t>
            </a:r>
            <a:r>
              <a:rPr lang="en-US" sz="1800" dirty="0">
                <a:solidFill>
                  <a:srgbClr val="C00000"/>
                </a:solidFill>
                <a:latin typeface="Source Sans Pro" panose="020B0604020202020204" charset="0"/>
                <a:ea typeface="ＭＳ Ｐゴシック" charset="0"/>
              </a:rPr>
              <a:t>	</a:t>
            </a:r>
            <a:endParaRPr lang="en-US" sz="1800" dirty="0" smtClean="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Conjunction </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Factorial</a:t>
            </a:r>
          </a:p>
          <a:p>
            <a:pPr marL="269638" indent="-269638" eaLnBrk="0" hangingPunct="0">
              <a:lnSpc>
                <a:spcPct val="150000"/>
              </a:lnSpc>
              <a:spcBef>
                <a:spcPct val="20000"/>
              </a:spcBef>
              <a:buClr>
                <a:srgbClr val="C1CEFF"/>
              </a:buClr>
              <a:defRPr/>
            </a:pPr>
            <a:r>
              <a:rPr lang="en-US" sz="1800" dirty="0" smtClean="0">
                <a:solidFill>
                  <a:schemeClr val="accent1"/>
                </a:solidFill>
                <a:latin typeface="Source Sans Pro" panose="020B0604020202020204" charset="0"/>
                <a:ea typeface="ＭＳ Ｐゴシック" charset="0"/>
              </a:rPr>
              <a:t>Parametric</a:t>
            </a:r>
          </a:p>
          <a:p>
            <a:pPr marL="269638" indent="-269638" eaLnBrk="0" hangingPunct="0">
              <a:lnSpc>
                <a:spcPct val="150000"/>
              </a:lnSpc>
              <a:spcBef>
                <a:spcPct val="20000"/>
              </a:spcBef>
              <a:buClr>
                <a:srgbClr val="C1CEFF"/>
              </a:buClr>
              <a:defRPr/>
            </a:pPr>
            <a:r>
              <a:rPr lang="de-DE" sz="1800" dirty="0">
                <a:latin typeface="Source Sans Pro" panose="020B0604020202020204" charset="0"/>
                <a:ea typeface="ＭＳ Ｐゴシック" charset="0"/>
              </a:rPr>
              <a:t>Psycho-physiological Interaction (PPI)</a:t>
            </a:r>
            <a:endParaRPr lang="en-US" sz="1800" dirty="0">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a:solidFill>
                  <a:srgbClr val="333333"/>
                </a:solidFill>
                <a:latin typeface="Source Sans Pro" panose="020B0604020202020204" charset="0"/>
                <a:ea typeface="ＭＳ Ｐゴシック" charset="0"/>
              </a:rPr>
              <a:t>Indexing neural representations</a:t>
            </a:r>
            <a:endParaRPr lang="en-US" sz="2000" dirty="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endParaRPr lang="en-US" sz="2000" dirty="0">
              <a:solidFill>
                <a:srgbClr val="C00000"/>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27906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Parametric designs</a:t>
            </a:r>
            <a:endParaRPr lang="en-GB" dirty="0"/>
          </a:p>
        </p:txBody>
      </p:sp>
      <p:sp>
        <p:nvSpPr>
          <p:cNvPr id="3" name="Content Placeholder 2"/>
          <p:cNvSpPr>
            <a:spLocks noGrp="1"/>
          </p:cNvSpPr>
          <p:nvPr>
            <p:ph idx="1"/>
          </p:nvPr>
        </p:nvSpPr>
        <p:spPr/>
        <p:txBody>
          <a:bodyPr/>
          <a:lstStyle/>
          <a:p>
            <a:pPr>
              <a:lnSpc>
                <a:spcPct val="90000"/>
              </a:lnSpc>
              <a:defRPr/>
            </a:pPr>
            <a:endParaRPr lang="de-DE" sz="2400" dirty="0">
              <a:solidFill>
                <a:srgbClr val="333333"/>
              </a:solidFill>
              <a:latin typeface="Source Sans Pro" panose="020B0604020202020204" charset="0"/>
              <a:cs typeface="Arial" pitchFamily="34" charset="0"/>
            </a:endParaRPr>
          </a:p>
          <a:p>
            <a:pPr>
              <a:lnSpc>
                <a:spcPct val="90000"/>
              </a:lnSpc>
              <a:defRPr/>
            </a:pPr>
            <a:r>
              <a:rPr lang="de-DE" sz="2000" dirty="0" smtClean="0">
                <a:solidFill>
                  <a:srgbClr val="333333"/>
                </a:solidFill>
                <a:latin typeface="Source Sans Pro" panose="020B0604020202020204" charset="0"/>
                <a:cs typeface="Arial" pitchFamily="34" charset="0"/>
              </a:rPr>
              <a:t>Varying </a:t>
            </a:r>
            <a:r>
              <a:rPr lang="de-DE" sz="2000" dirty="0">
                <a:solidFill>
                  <a:srgbClr val="333333"/>
                </a:solidFill>
                <a:latin typeface="Source Sans Pro" panose="020B0604020202020204" charset="0"/>
                <a:cs typeface="Arial" pitchFamily="34" charset="0"/>
              </a:rPr>
              <a:t>the stimulus-parameter of interest </a:t>
            </a:r>
            <a:r>
              <a:rPr lang="de-DE" sz="2000" dirty="0">
                <a:solidFill>
                  <a:schemeClr val="accent1"/>
                </a:solidFill>
                <a:latin typeface="Source Sans Pro" panose="020B0604020202020204" charset="0"/>
                <a:cs typeface="Arial" pitchFamily="34" charset="0"/>
              </a:rPr>
              <a:t>on a continuum</a:t>
            </a:r>
            <a:r>
              <a:rPr lang="de-DE" sz="2000" dirty="0">
                <a:solidFill>
                  <a:srgbClr val="333333"/>
                </a:solidFill>
                <a:latin typeface="Source Sans Pro" panose="020B0604020202020204" charset="0"/>
                <a:cs typeface="Arial" pitchFamily="34" charset="0"/>
              </a:rPr>
              <a:t>, </a:t>
            </a:r>
            <a:r>
              <a:rPr lang="de-DE" sz="2000" dirty="0" smtClean="0">
                <a:solidFill>
                  <a:srgbClr val="333333"/>
                </a:solidFill>
                <a:latin typeface="Source Sans Pro" panose="020B0604020202020204" charset="0"/>
                <a:cs typeface="Arial" pitchFamily="34" charset="0"/>
              </a:rPr>
              <a:t>in </a:t>
            </a:r>
            <a:r>
              <a:rPr lang="de-DE" sz="2000" dirty="0">
                <a:solidFill>
                  <a:srgbClr val="333333"/>
                </a:solidFill>
                <a:latin typeface="Source Sans Pro" panose="020B0604020202020204" charset="0"/>
                <a:cs typeface="Arial" pitchFamily="34" charset="0"/>
              </a:rPr>
              <a:t>multiple (n&gt;2) steps...</a:t>
            </a:r>
          </a:p>
          <a:p>
            <a:pPr lvl="1">
              <a:lnSpc>
                <a:spcPct val="90000"/>
              </a:lnSpc>
              <a:defRPr/>
            </a:pPr>
            <a:endParaRPr lang="de-DE" sz="2000" dirty="0">
              <a:solidFill>
                <a:srgbClr val="333333"/>
              </a:solidFill>
              <a:latin typeface="Source Sans Pro" panose="020B0604020202020204" charset="0"/>
              <a:ea typeface="ＭＳ Ｐゴシック" pitchFamily="34" charset="-128"/>
            </a:endParaRPr>
          </a:p>
          <a:p>
            <a:pPr lvl="1">
              <a:lnSpc>
                <a:spcPct val="90000"/>
              </a:lnSpc>
              <a:buNone/>
              <a:defRPr/>
            </a:pPr>
            <a:r>
              <a:rPr lang="de-DE" sz="2000" dirty="0">
                <a:solidFill>
                  <a:srgbClr val="333333"/>
                </a:solidFill>
                <a:latin typeface="Source Sans Pro" panose="020B0604020202020204" charset="0"/>
                <a:ea typeface="ＭＳ Ｐゴシック" pitchFamily="34" charset="-128"/>
              </a:rPr>
              <a:t>... and relating BOLD to this parameter</a:t>
            </a:r>
          </a:p>
          <a:p>
            <a:pPr lvl="1">
              <a:lnSpc>
                <a:spcPct val="90000"/>
              </a:lnSpc>
              <a:buNone/>
              <a:defRPr/>
            </a:pPr>
            <a:endParaRPr lang="de-DE" sz="2000" dirty="0">
              <a:solidFill>
                <a:srgbClr val="333333"/>
              </a:solidFill>
              <a:latin typeface="Source Sans Pro" panose="020B0604020202020204" charset="0"/>
              <a:ea typeface="ＭＳ Ｐゴシック" pitchFamily="34" charset="-128"/>
            </a:endParaRPr>
          </a:p>
          <a:p>
            <a:pPr lvl="1">
              <a:lnSpc>
                <a:spcPct val="90000"/>
              </a:lnSpc>
              <a:buNone/>
              <a:defRPr/>
            </a:pPr>
            <a:r>
              <a:rPr lang="de-DE" sz="2000" dirty="0" smtClean="0">
                <a:solidFill>
                  <a:srgbClr val="333333"/>
                </a:solidFill>
                <a:latin typeface="Source Sans Pro" panose="020B0604020202020204" charset="0"/>
                <a:ea typeface="ＭＳ Ｐゴシック" pitchFamily="34" charset="-128"/>
              </a:rPr>
              <a:t>Possible </a:t>
            </a:r>
            <a:r>
              <a:rPr lang="de-DE" sz="2000" dirty="0">
                <a:solidFill>
                  <a:srgbClr val="333333"/>
                </a:solidFill>
                <a:latin typeface="Source Sans Pro" panose="020B0604020202020204" charset="0"/>
                <a:ea typeface="ＭＳ Ｐゴシック" pitchFamily="34" charset="-128"/>
              </a:rPr>
              <a:t>tests for such relations </a:t>
            </a:r>
            <a:r>
              <a:rPr lang="de-DE" sz="2000" dirty="0" smtClean="0">
                <a:solidFill>
                  <a:srgbClr val="333333"/>
                </a:solidFill>
                <a:latin typeface="Source Sans Pro" panose="020B0604020202020204" charset="0"/>
                <a:ea typeface="ＭＳ Ｐゴシック" pitchFamily="34" charset="-128"/>
              </a:rPr>
              <a:t>:</a:t>
            </a:r>
            <a:endParaRPr lang="de-DE" sz="2000" dirty="0">
              <a:solidFill>
                <a:srgbClr val="333333"/>
              </a:solidFill>
              <a:latin typeface="Source Sans Pro" panose="020B0604020202020204" charset="0"/>
              <a:ea typeface="ＭＳ Ｐゴシック" pitchFamily="34" charset="-128"/>
            </a:endParaRPr>
          </a:p>
          <a:p>
            <a:pPr lvl="4">
              <a:lnSpc>
                <a:spcPct val="90000"/>
              </a:lnSpc>
              <a:defRPr/>
            </a:pPr>
            <a:r>
              <a:rPr lang="de-DE" sz="1400" dirty="0">
                <a:solidFill>
                  <a:srgbClr val="333333"/>
                </a:solidFill>
                <a:latin typeface="Source Sans Pro" panose="020B0604020202020204" charset="0"/>
                <a:ea typeface="ＭＳ Ｐゴシック" pitchFamily="34" charset="-128"/>
              </a:rPr>
              <a:t>Linear</a:t>
            </a:r>
          </a:p>
          <a:p>
            <a:pPr lvl="4">
              <a:lnSpc>
                <a:spcPct val="90000"/>
              </a:lnSpc>
              <a:defRPr/>
            </a:pPr>
            <a:r>
              <a:rPr lang="de-DE" sz="1400" dirty="0">
                <a:solidFill>
                  <a:srgbClr val="333333"/>
                </a:solidFill>
                <a:latin typeface="Source Sans Pro" panose="020B0604020202020204" charset="0"/>
                <a:ea typeface="ＭＳ Ｐゴシック" pitchFamily="34" charset="-128"/>
              </a:rPr>
              <a:t>Nonlinear: Quadratic/cubic/etc.</a:t>
            </a:r>
          </a:p>
          <a:p>
            <a:pPr lvl="4">
              <a:lnSpc>
                <a:spcPct val="90000"/>
              </a:lnSpc>
              <a:defRPr/>
            </a:pPr>
            <a:r>
              <a:rPr lang="de-DE" sz="1400" dirty="0">
                <a:solidFill>
                  <a:srgbClr val="333333"/>
                </a:solidFill>
                <a:latin typeface="Source Sans Pro" panose="020B0604020202020204" charset="0"/>
                <a:ea typeface="ＭＳ Ｐゴシック" pitchFamily="34" charset="-128"/>
              </a:rPr>
              <a:t>„Data-driven</a:t>
            </a:r>
            <a:r>
              <a:rPr lang="de-DE" altLang="en-US" sz="1400" dirty="0">
                <a:solidFill>
                  <a:srgbClr val="333333"/>
                </a:solidFill>
                <a:latin typeface="Source Sans Pro" panose="020B0604020202020204" charset="0"/>
                <a:ea typeface="ＭＳ Ｐゴシック" pitchFamily="34" charset="-128"/>
              </a:rPr>
              <a:t>“</a:t>
            </a:r>
            <a:r>
              <a:rPr lang="de-DE" sz="1400" dirty="0">
                <a:solidFill>
                  <a:srgbClr val="333333"/>
                </a:solidFill>
                <a:latin typeface="Source Sans Pro" panose="020B0604020202020204" charset="0"/>
                <a:ea typeface="ＭＳ Ｐゴシック" pitchFamily="34" charset="-128"/>
              </a:rPr>
              <a:t> (e.g., neurometric functions, computational modelling)</a:t>
            </a:r>
          </a:p>
          <a:p>
            <a:pPr lvl="2">
              <a:lnSpc>
                <a:spcPct val="90000"/>
              </a:lnSpc>
              <a:buNone/>
              <a:defRPr/>
            </a:pPr>
            <a:endParaRPr lang="de-DE" sz="2000" dirty="0">
              <a:solidFill>
                <a:srgbClr val="333333"/>
              </a:solidFill>
              <a:latin typeface="Source Sans Pro" panose="020B0604020202020204" charset="0"/>
              <a:ea typeface="ＭＳ Ｐゴシック" pitchFamily="34" charset="-128"/>
            </a:endParaRPr>
          </a:p>
          <a:p>
            <a:r>
              <a:rPr lang="en-GB" sz="2000" dirty="0"/>
              <a:t>Avoids pure insertion but does assume no qualitative change in processing</a:t>
            </a:r>
            <a:endParaRPr lang="en-GB" sz="2000" dirty="0">
              <a:latin typeface="Source Sans Pro" panose="020B0604020202020204" charset="0"/>
            </a:endParaRPr>
          </a:p>
        </p:txBody>
      </p:sp>
      <p:sp>
        <p:nvSpPr>
          <p:cNvPr id="4" name="Text Placeholder 3"/>
          <p:cNvSpPr>
            <a:spLocks noGrp="1"/>
          </p:cNvSpPr>
          <p:nvPr>
            <p:ph type="body" sz="quarter" idx="10"/>
          </p:nvPr>
        </p:nvSpPr>
        <p:spPr/>
        <p:txBody>
          <a:bodyPr/>
          <a:lstStyle/>
          <a:p>
            <a:r>
              <a:rPr lang="de-DE" dirty="0" smtClean="0">
                <a:solidFill>
                  <a:schemeClr val="bg1">
                    <a:lumMod val="50000"/>
                  </a:schemeClr>
                </a:solidFill>
              </a:rPr>
              <a:t>Does activity vary systematically with a continuously varying parameter? </a:t>
            </a:r>
            <a:endParaRPr lang="en-GB" dirty="0">
              <a:solidFill>
                <a:schemeClr val="bg1">
                  <a:lumMod val="50000"/>
                </a:schemeClr>
              </a:solidFill>
            </a:endParaRPr>
          </a:p>
        </p:txBody>
      </p:sp>
    </p:spTree>
    <p:extLst>
      <p:ext uri="{BB962C8B-B14F-4D97-AF65-F5344CB8AC3E}">
        <p14:creationId xmlns:p14="http://schemas.microsoft.com/office/powerpoint/2010/main" val="181384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Parametric designs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Auditory words presented at different rates (rest, 5 rates between 10wpm and 90 wpm)</a:t>
            </a:r>
          </a:p>
          <a:p>
            <a:pPr marL="285750" indent="-285750">
              <a:buFont typeface="Arial" panose="020B0604020202020204" pitchFamily="34" charset="0"/>
              <a:buChar char="•"/>
            </a:pPr>
            <a:r>
              <a:rPr lang="en-GB" dirty="0" smtClean="0"/>
              <a:t>Activity in </a:t>
            </a:r>
            <a:r>
              <a:rPr lang="en-GB" dirty="0"/>
              <a:t>primary auditory </a:t>
            </a:r>
            <a:r>
              <a:rPr lang="en-GB" dirty="0" smtClean="0"/>
              <a:t>cortex is linearly related to word frequency</a:t>
            </a:r>
            <a:endParaRPr lang="en-GB" dirty="0"/>
          </a:p>
        </p:txBody>
      </p:sp>
      <p:sp>
        <p:nvSpPr>
          <p:cNvPr id="4" name="Text Placeholder 3"/>
          <p:cNvSpPr>
            <a:spLocks noGrp="1"/>
          </p:cNvSpPr>
          <p:nvPr>
            <p:ph type="body" sz="quarter" idx="10"/>
          </p:nvPr>
        </p:nvSpPr>
        <p:spPr/>
        <p:txBody>
          <a:bodyPr/>
          <a:lstStyle/>
          <a:p>
            <a:r>
              <a:rPr lang="de-DE" dirty="0" smtClean="0"/>
              <a:t>PET</a:t>
            </a:r>
            <a:endParaRPr lang="en-GB" dirty="0"/>
          </a:p>
        </p:txBody>
      </p:sp>
      <p:pic>
        <p:nvPicPr>
          <p:cNvPr id="5" name="Picture 4"/>
          <p:cNvPicPr>
            <a:picLocks noChangeAspect="1"/>
          </p:cNvPicPr>
          <p:nvPr/>
        </p:nvPicPr>
        <p:blipFill>
          <a:blip r:embed="rId2"/>
          <a:stretch>
            <a:fillRect/>
          </a:stretch>
        </p:blipFill>
        <p:spPr>
          <a:xfrm>
            <a:off x="2209800" y="4401108"/>
            <a:ext cx="4724400" cy="1543050"/>
          </a:xfrm>
          <a:prstGeom prst="rect">
            <a:avLst/>
          </a:prstGeom>
        </p:spPr>
      </p:pic>
      <p:pic>
        <p:nvPicPr>
          <p:cNvPr id="6" name="Picture 5"/>
          <p:cNvPicPr>
            <a:picLocks noChangeAspect="1"/>
          </p:cNvPicPr>
          <p:nvPr/>
        </p:nvPicPr>
        <p:blipFill>
          <a:blip r:embed="rId3"/>
          <a:stretch>
            <a:fillRect/>
          </a:stretch>
        </p:blipFill>
        <p:spPr>
          <a:xfrm>
            <a:off x="2394654" y="2694545"/>
            <a:ext cx="4324350" cy="1419225"/>
          </a:xfrm>
          <a:prstGeom prst="rect">
            <a:avLst/>
          </a:prstGeom>
        </p:spPr>
      </p:pic>
      <p:sp>
        <p:nvSpPr>
          <p:cNvPr id="7" name="TextBox 6"/>
          <p:cNvSpPr txBox="1"/>
          <p:nvPr/>
        </p:nvSpPr>
        <p:spPr>
          <a:xfrm>
            <a:off x="6934200" y="6165850"/>
            <a:ext cx="914400" cy="914400"/>
          </a:xfrm>
          <a:prstGeom prst="rect">
            <a:avLst/>
          </a:prstGeom>
        </p:spPr>
        <p:txBody>
          <a:bodyPr vert="horz" wrap="none" lIns="0" tIns="0" rIns="0" bIns="0" rtlCol="0">
            <a:noAutofit/>
          </a:bodyPr>
          <a:lstStyle/>
          <a:p>
            <a:r>
              <a:rPr lang="de-DE" sz="1600" dirty="0" smtClean="0">
                <a:latin typeface="Source Sans Pro" panose="020B0503030403020204" pitchFamily="34" charset="0"/>
              </a:rPr>
              <a:t>Price et al. 1992</a:t>
            </a:r>
            <a:endParaRPr lang="en-GB" sz="1600" dirty="0" err="1" smtClean="0">
              <a:latin typeface="Source Sans Pro" panose="020B0503030403020204" pitchFamily="34" charset="0"/>
            </a:endParaRPr>
          </a:p>
        </p:txBody>
      </p:sp>
    </p:spTree>
    <p:extLst>
      <p:ext uri="{BB962C8B-B14F-4D97-AF65-F5344CB8AC3E}">
        <p14:creationId xmlns:p14="http://schemas.microsoft.com/office/powerpoint/2010/main" val="65748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designs</a:t>
            </a:r>
            <a:endParaRPr lang="en-GB" dirty="0"/>
          </a:p>
        </p:txBody>
      </p:sp>
      <p:sp>
        <p:nvSpPr>
          <p:cNvPr id="3" name="Content Placeholder 2"/>
          <p:cNvSpPr>
            <a:spLocks noGrp="1"/>
          </p:cNvSpPr>
          <p:nvPr>
            <p:ph idx="1"/>
          </p:nvPr>
        </p:nvSpPr>
        <p:spPr/>
        <p:txBody>
          <a:bodyPr/>
          <a:lstStyle/>
          <a:p>
            <a:pPr marL="269638" indent="-269638" eaLnBrk="0" hangingPunct="0">
              <a:lnSpc>
                <a:spcPct val="150000"/>
              </a:lnSpc>
              <a:spcBef>
                <a:spcPct val="20000"/>
              </a:spcBef>
              <a:buClr>
                <a:srgbClr val="C1CEFF"/>
              </a:buClr>
              <a:defRPr/>
            </a:pPr>
            <a:r>
              <a:rPr lang="en-US" sz="1800" dirty="0" smtClean="0">
                <a:solidFill>
                  <a:srgbClr val="C00000"/>
                </a:solidFill>
                <a:latin typeface="Source Sans Pro" panose="020B0604020202020204" charset="0"/>
                <a:ea typeface="ＭＳ Ｐゴシック" charset="0"/>
              </a:rPr>
              <a:t>Subtraction </a:t>
            </a:r>
            <a:r>
              <a:rPr lang="en-US" sz="1800" dirty="0">
                <a:solidFill>
                  <a:srgbClr val="C00000"/>
                </a:solidFill>
                <a:latin typeface="Source Sans Pro" panose="020B0604020202020204" charset="0"/>
                <a:ea typeface="ＭＳ Ｐゴシック" charset="0"/>
              </a:rPr>
              <a:t>	</a:t>
            </a:r>
            <a:endParaRPr lang="en-US" sz="1800" dirty="0" smtClean="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Conjunction </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Factorial</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Parametric</a:t>
            </a:r>
          </a:p>
          <a:p>
            <a:pPr marL="269638" indent="-269638" eaLnBrk="0" hangingPunct="0">
              <a:lnSpc>
                <a:spcPct val="150000"/>
              </a:lnSpc>
              <a:spcBef>
                <a:spcPct val="20000"/>
              </a:spcBef>
              <a:buClr>
                <a:srgbClr val="C1CEFF"/>
              </a:buClr>
              <a:defRPr/>
            </a:pPr>
            <a:r>
              <a:rPr lang="de-DE" sz="1800" dirty="0">
                <a:latin typeface="Source Sans Pro" panose="020B0604020202020204" charset="0"/>
                <a:ea typeface="ＭＳ Ｐゴシック" charset="0"/>
              </a:rPr>
              <a:t>Psycho-physiological Interaction (PPI)</a:t>
            </a:r>
            <a:endParaRPr lang="en-US" sz="1800" dirty="0">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Indexing neural representations</a:t>
            </a:r>
            <a:endParaRPr lang="en-US" sz="2000" dirty="0">
              <a:solidFill>
                <a:srgbClr val="C00000"/>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266590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linear parametric </a:t>
            </a:r>
            <a:r>
              <a:rPr lang="en-US" dirty="0" smtClean="0"/>
              <a:t>contrast</a:t>
            </a:r>
            <a:endParaRPr lang="en-GB" dirty="0"/>
          </a:p>
        </p:txBody>
      </p:sp>
      <p:sp>
        <p:nvSpPr>
          <p:cNvPr id="4" name="Text Placeholder 3"/>
          <p:cNvSpPr>
            <a:spLocks noGrp="1"/>
          </p:cNvSpPr>
          <p:nvPr>
            <p:ph type="body" sz="quarter" idx="10"/>
          </p:nvPr>
        </p:nvSpPr>
        <p:spPr/>
        <p:txBody>
          <a:bodyPr/>
          <a:lstStyle/>
          <a:p>
            <a:r>
              <a:rPr lang="en-GB" dirty="0" smtClean="0"/>
              <a:t>Is there an adaptation effect if people listen to words multiple times?</a:t>
            </a:r>
            <a:endParaRPr lang="en-GB" dirty="0"/>
          </a:p>
        </p:txBody>
      </p:sp>
      <p:grpSp>
        <p:nvGrpSpPr>
          <p:cNvPr id="5" name="Group 19"/>
          <p:cNvGrpSpPr>
            <a:grpSpLocks/>
          </p:cNvGrpSpPr>
          <p:nvPr/>
        </p:nvGrpSpPr>
        <p:grpSpPr bwMode="auto">
          <a:xfrm>
            <a:off x="477717" y="1669074"/>
            <a:ext cx="5480538" cy="3906715"/>
            <a:chOff x="126" y="709"/>
            <a:chExt cx="3740" cy="2666"/>
          </a:xfrm>
        </p:grpSpPr>
        <p:sp>
          <p:nvSpPr>
            <p:cNvPr id="6" name="Rectangle 4"/>
            <p:cNvSpPr>
              <a:spLocks noChangeArrowheads="1"/>
            </p:cNvSpPr>
            <p:nvPr/>
          </p:nvSpPr>
          <p:spPr bwMode="auto">
            <a:xfrm>
              <a:off x="126" y="709"/>
              <a:ext cx="1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altLang="zh-TW" sz="1846" dirty="0">
                  <a:solidFill>
                    <a:schemeClr val="accent1"/>
                  </a:solidFill>
                  <a:latin typeface="Source Sans Pro" panose="020B0604020202020204" charset="0"/>
                  <a:ea typeface="新細明體" charset="0"/>
                  <a:cs typeface="新細明體" charset="0"/>
                </a:rPr>
                <a:t>Linear effect of time </a:t>
              </a:r>
            </a:p>
          </p:txBody>
        </p:sp>
        <p:pic>
          <p:nvPicPr>
            <p:cNvPr id="7" name="Picture 7"/>
            <p:cNvPicPr>
              <a:picLocks noChangeAspect="1" noChangeArrowheads="1"/>
            </p:cNvPicPr>
            <p:nvPr/>
          </p:nvPicPr>
          <p:blipFill>
            <a:blip r:embed="rId3"/>
            <a:srcRect l="63535"/>
            <a:stretch>
              <a:fillRect/>
            </a:stretch>
          </p:blipFill>
          <p:spPr bwMode="auto">
            <a:xfrm>
              <a:off x="126" y="981"/>
              <a:ext cx="1331" cy="23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3"/>
            <p:cNvPicPr>
              <a:picLocks noChangeAspect="1" noChangeArrowheads="1"/>
            </p:cNvPicPr>
            <p:nvPr/>
          </p:nvPicPr>
          <p:blipFill rotWithShape="1">
            <a:blip r:embed="rId3"/>
            <a:srcRect r="42245" b="24312"/>
            <a:stretch/>
          </p:blipFill>
          <p:spPr bwMode="auto">
            <a:xfrm>
              <a:off x="1941" y="845"/>
              <a:ext cx="1925" cy="165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9" name="Group 20"/>
          <p:cNvGrpSpPr>
            <a:grpSpLocks/>
          </p:cNvGrpSpPr>
          <p:nvPr/>
        </p:nvGrpSpPr>
        <p:grpSpPr bwMode="auto">
          <a:xfrm>
            <a:off x="3012099" y="3111521"/>
            <a:ext cx="3071446" cy="3124200"/>
            <a:chOff x="1761" y="1782"/>
            <a:chExt cx="2096" cy="2132"/>
          </a:xfrm>
        </p:grpSpPr>
        <p:pic>
          <p:nvPicPr>
            <p:cNvPr id="10" name="Picture 8"/>
            <p:cNvPicPr>
              <a:picLocks noChangeAspect="1" noChangeArrowheads="1"/>
            </p:cNvPicPr>
            <p:nvPr/>
          </p:nvPicPr>
          <p:blipFill>
            <a:blip r:embed="rId4"/>
            <a:srcRect/>
            <a:stretch>
              <a:fillRect/>
            </a:stretch>
          </p:blipFill>
          <p:spPr bwMode="auto">
            <a:xfrm>
              <a:off x="1761" y="2674"/>
              <a:ext cx="2096" cy="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Lst>
          </p:spPr>
        </p:pic>
        <p:grpSp>
          <p:nvGrpSpPr>
            <p:cNvPr id="11" name="Group 16"/>
            <p:cNvGrpSpPr>
              <a:grpSpLocks/>
            </p:cNvGrpSpPr>
            <p:nvPr/>
          </p:nvGrpSpPr>
          <p:grpSpPr bwMode="auto">
            <a:xfrm>
              <a:off x="2113" y="1782"/>
              <a:ext cx="273" cy="1052"/>
              <a:chOff x="2113" y="1827"/>
              <a:chExt cx="273" cy="1052"/>
            </a:xfrm>
          </p:grpSpPr>
          <p:sp>
            <p:nvSpPr>
              <p:cNvPr id="12" name="Line 9"/>
              <p:cNvSpPr>
                <a:spLocks noChangeShapeType="1"/>
              </p:cNvSpPr>
              <p:nvPr/>
            </p:nvSpPr>
            <p:spPr bwMode="auto">
              <a:xfrm>
                <a:off x="2248" y="2099"/>
                <a:ext cx="2" cy="78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13" name="Oval 14"/>
              <p:cNvSpPr>
                <a:spLocks noChangeArrowheads="1"/>
              </p:cNvSpPr>
              <p:nvPr/>
            </p:nvSpPr>
            <p:spPr bwMode="auto">
              <a:xfrm>
                <a:off x="2113" y="1827"/>
                <a:ext cx="273" cy="272"/>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grpSp>
        <p:nvGrpSpPr>
          <p:cNvPr id="14" name="Group 21"/>
          <p:cNvGrpSpPr>
            <a:grpSpLocks/>
          </p:cNvGrpSpPr>
          <p:nvPr/>
        </p:nvGrpSpPr>
        <p:grpSpPr bwMode="auto">
          <a:xfrm>
            <a:off x="6252797" y="1701625"/>
            <a:ext cx="2659673" cy="4274526"/>
            <a:chOff x="4227" y="513"/>
            <a:chExt cx="1815" cy="2917"/>
          </a:xfrm>
        </p:grpSpPr>
        <p:pic>
          <p:nvPicPr>
            <p:cNvPr id="15" name="Picture 17"/>
            <p:cNvPicPr>
              <a:picLocks noChangeArrowheads="1"/>
            </p:cNvPicPr>
            <p:nvPr/>
          </p:nvPicPr>
          <p:blipFill>
            <a:blip r:embed="rId5"/>
            <a:srcRect l="62328" b="54628"/>
            <a:stretch>
              <a:fillRect/>
            </a:stretch>
          </p:blipFill>
          <p:spPr bwMode="auto">
            <a:xfrm>
              <a:off x="4409" y="709"/>
              <a:ext cx="1451" cy="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18"/>
            <p:cNvSpPr>
              <a:spLocks noChangeArrowheads="1"/>
            </p:cNvSpPr>
            <p:nvPr/>
          </p:nvSpPr>
          <p:spPr bwMode="auto">
            <a:xfrm>
              <a:off x="4227" y="513"/>
              <a:ext cx="18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altLang="zh-TW" sz="1846" dirty="0">
                  <a:solidFill>
                    <a:schemeClr val="accent1"/>
                  </a:solidFill>
                  <a:latin typeface="Source Sans Pro" panose="020B0604020202020204" charset="0"/>
                  <a:ea typeface="新細明體" charset="0"/>
                  <a:cs typeface="新細明體" charset="0"/>
                </a:rPr>
                <a:t>Non-linear effect of time </a:t>
              </a:r>
            </a:p>
          </p:txBody>
        </p:sp>
      </p:grpSp>
    </p:spTree>
    <p:extLst>
      <p:ext uri="{BB962C8B-B14F-4D97-AF65-F5344CB8AC3E}">
        <p14:creationId xmlns:p14="http://schemas.microsoft.com/office/powerpoint/2010/main" val="160945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non-linear parametric design </a:t>
            </a:r>
            <a:r>
              <a:rPr lang="en-US" dirty="0" smtClean="0"/>
              <a:t>matrix</a:t>
            </a:r>
            <a:endParaRPr lang="en-GB" dirty="0"/>
          </a:p>
        </p:txBody>
      </p:sp>
      <p:sp>
        <p:nvSpPr>
          <p:cNvPr id="12" name="Rectangle 27"/>
          <p:cNvSpPr>
            <a:spLocks noChangeArrowheads="1"/>
          </p:cNvSpPr>
          <p:nvPr/>
        </p:nvSpPr>
        <p:spPr bwMode="auto">
          <a:xfrm>
            <a:off x="3840774" y="6087208"/>
            <a:ext cx="184731"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endParaRPr lang="de-DE" sz="1477">
              <a:solidFill>
                <a:srgbClr val="333333"/>
              </a:solidFill>
              <a:latin typeface="Source Sans Pro" panose="020B0604020202020204" charset="0"/>
              <a:ea typeface="ＭＳ Ｐゴシック" charset="0"/>
            </a:endParaRPr>
          </a:p>
        </p:txBody>
      </p:sp>
      <p:grpSp>
        <p:nvGrpSpPr>
          <p:cNvPr id="13" name="Group 49"/>
          <p:cNvGrpSpPr>
            <a:grpSpLocks/>
          </p:cNvGrpSpPr>
          <p:nvPr/>
        </p:nvGrpSpPr>
        <p:grpSpPr bwMode="auto">
          <a:xfrm>
            <a:off x="5701814" y="1235320"/>
            <a:ext cx="3191609" cy="2700703"/>
            <a:chOff x="3891" y="663"/>
            <a:chExt cx="2178" cy="1843"/>
          </a:xfrm>
        </p:grpSpPr>
        <p:grpSp>
          <p:nvGrpSpPr>
            <p:cNvPr id="14" name="Group 4"/>
            <p:cNvGrpSpPr>
              <a:grpSpLocks/>
            </p:cNvGrpSpPr>
            <p:nvPr/>
          </p:nvGrpSpPr>
          <p:grpSpPr bwMode="auto">
            <a:xfrm>
              <a:off x="3982" y="981"/>
              <a:ext cx="1748" cy="1525"/>
              <a:chOff x="2544" y="816"/>
              <a:chExt cx="1615" cy="1274"/>
            </a:xfrm>
          </p:grpSpPr>
          <p:pic>
            <p:nvPicPr>
              <p:cNvPr id="16" name="Picture 5"/>
              <p:cNvPicPr>
                <a:picLocks noChangeArrowheads="1"/>
              </p:cNvPicPr>
              <p:nvPr/>
            </p:nvPicPr>
            <p:blipFill>
              <a:blip r:embed="rId3"/>
              <a:srcRect/>
              <a:stretch>
                <a:fillRect/>
              </a:stretch>
            </p:blipFill>
            <p:spPr bwMode="auto">
              <a:xfrm>
                <a:off x="2544" y="816"/>
                <a:ext cx="1615" cy="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6"/>
              <p:cNvSpPr>
                <a:spLocks noChangeArrowheads="1"/>
              </p:cNvSpPr>
              <p:nvPr/>
            </p:nvSpPr>
            <p:spPr bwMode="auto">
              <a:xfrm>
                <a:off x="3528" y="1632"/>
                <a:ext cx="45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477">
                    <a:solidFill>
                      <a:schemeClr val="bg2"/>
                    </a:solidFill>
                    <a:effectLst>
                      <a:outerShdw blurRad="38100" dist="38100" dir="2700000" algn="tl">
                        <a:srgbClr val="C0C0C0"/>
                      </a:outerShdw>
                    </a:effectLst>
                    <a:latin typeface="Source Sans Pro" panose="020B0604020202020204" charset="0"/>
                    <a:ea typeface="ＭＳ Ｐゴシック" pitchFamily="34" charset="-128"/>
                  </a:rPr>
                  <a:t>SPM{F}</a:t>
                </a:r>
              </a:p>
            </p:txBody>
          </p:sp>
        </p:grpSp>
        <p:sp>
          <p:nvSpPr>
            <p:cNvPr id="15" name="Text Box 28"/>
            <p:cNvSpPr txBox="1">
              <a:spLocks noChangeArrowheads="1"/>
            </p:cNvSpPr>
            <p:nvPr/>
          </p:nvSpPr>
          <p:spPr bwMode="auto">
            <a:xfrm>
              <a:off x="3891" y="663"/>
              <a:ext cx="2178"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292" dirty="0">
                  <a:solidFill>
                    <a:srgbClr val="333333"/>
                  </a:solidFill>
                  <a:latin typeface="Source Sans Pro" panose="020B0604020202020204" charset="0"/>
                  <a:ea typeface="ＭＳ Ｐゴシック" charset="0"/>
                </a:rPr>
                <a:t>F-contrast [1 0] on linear </a:t>
              </a:r>
              <a:r>
                <a:rPr lang="en-US" sz="1292" dirty="0" err="1">
                  <a:solidFill>
                    <a:srgbClr val="333333"/>
                  </a:solidFill>
                  <a:latin typeface="Source Sans Pro" panose="020B0604020202020204" charset="0"/>
                  <a:ea typeface="ＭＳ Ｐゴシック" charset="0"/>
                </a:rPr>
                <a:t>param</a:t>
              </a:r>
              <a:endParaRPr lang="en-US" sz="1292" dirty="0">
                <a:solidFill>
                  <a:srgbClr val="333333"/>
                </a:solidFill>
                <a:latin typeface="Source Sans Pro" panose="020B0604020202020204" charset="0"/>
                <a:ea typeface="ＭＳ Ｐゴシック" charset="0"/>
              </a:endParaRPr>
            </a:p>
            <a:p>
              <a:pPr algn="ctr" eaLnBrk="0" hangingPunct="0">
                <a:defRPr/>
              </a:pPr>
              <a:r>
                <a:rPr lang="en-US" sz="1292" dirty="0">
                  <a:solidFill>
                    <a:srgbClr val="333333"/>
                  </a:solidFill>
                  <a:latin typeface="Source Sans Pro" panose="020B0604020202020204" charset="0"/>
                  <a:ea typeface="ＭＳ Ｐゴシック" charset="0"/>
                </a:rPr>
                <a:t>F-contrast [0 1] on quadratic </a:t>
              </a:r>
              <a:r>
                <a:rPr lang="en-US" sz="1292" dirty="0" err="1">
                  <a:solidFill>
                    <a:srgbClr val="333333"/>
                  </a:solidFill>
                  <a:latin typeface="Source Sans Pro" panose="020B0604020202020204" charset="0"/>
                  <a:ea typeface="ＭＳ Ｐゴシック" charset="0"/>
                </a:rPr>
                <a:t>param</a:t>
              </a:r>
              <a:endParaRPr lang="en-GB" sz="1292" dirty="0">
                <a:solidFill>
                  <a:srgbClr val="333333"/>
                </a:solidFill>
                <a:latin typeface="Source Sans Pro" panose="020B0604020202020204" charset="0"/>
                <a:ea typeface="ＭＳ Ｐゴシック" charset="0"/>
              </a:endParaRPr>
            </a:p>
          </p:txBody>
        </p:sp>
      </p:grpSp>
      <p:grpSp>
        <p:nvGrpSpPr>
          <p:cNvPr id="18" name="Group 51"/>
          <p:cNvGrpSpPr>
            <a:grpSpLocks/>
          </p:cNvGrpSpPr>
          <p:nvPr/>
        </p:nvGrpSpPr>
        <p:grpSpPr bwMode="auto">
          <a:xfrm>
            <a:off x="2910255" y="3429000"/>
            <a:ext cx="3855427" cy="2990850"/>
            <a:chOff x="1986" y="2160"/>
            <a:chExt cx="2631" cy="2041"/>
          </a:xfrm>
        </p:grpSpPr>
        <p:sp>
          <p:nvSpPr>
            <p:cNvPr id="19" name="Text Box 42"/>
            <p:cNvSpPr txBox="1">
              <a:spLocks noChangeArrowheads="1"/>
            </p:cNvSpPr>
            <p:nvPr/>
          </p:nvSpPr>
          <p:spPr bwMode="auto">
            <a:xfrm>
              <a:off x="1986" y="3929"/>
              <a:ext cx="118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smtClean="0">
                  <a:solidFill>
                    <a:srgbClr val="333333"/>
                  </a:solidFill>
                  <a:latin typeface="Source Sans Pro" panose="020B0604020202020204" charset="0"/>
                  <a:ea typeface="ＭＳ Ｐゴシック" charset="0"/>
                </a:rPr>
                <a:t>B</a:t>
              </a:r>
              <a:r>
                <a:rPr lang="de-DE" sz="1477" dirty="0" smtClean="0">
                  <a:solidFill>
                    <a:srgbClr val="333333"/>
                  </a:solidFill>
                  <a:latin typeface="Source Sans Pro" panose="020B0604020202020204" charset="0"/>
                  <a:ea typeface="ＭＳ Ｐゴシック" charset="0"/>
                </a:rPr>
                <a:t>ü</a:t>
              </a:r>
              <a:r>
                <a:rPr lang="en-GB" sz="1477" dirty="0" err="1" smtClean="0">
                  <a:solidFill>
                    <a:srgbClr val="333333"/>
                  </a:solidFill>
                  <a:latin typeface="Source Sans Pro" panose="020B0604020202020204" charset="0"/>
                  <a:ea typeface="ＭＳ Ｐゴシック" charset="0"/>
                </a:rPr>
                <a:t>chel</a:t>
              </a:r>
              <a:r>
                <a:rPr lang="en-GB" sz="1477" dirty="0" smtClean="0">
                  <a:solidFill>
                    <a:srgbClr val="333333"/>
                  </a:solidFill>
                  <a:latin typeface="Source Sans Pro" panose="020B0604020202020204" charset="0"/>
                  <a:ea typeface="ＭＳ Ｐゴシック" charset="0"/>
                </a:rPr>
                <a:t> </a:t>
              </a:r>
              <a:r>
                <a:rPr lang="en-GB" sz="1477" dirty="0">
                  <a:solidFill>
                    <a:srgbClr val="333333"/>
                  </a:solidFill>
                  <a:latin typeface="Source Sans Pro" panose="020B0604020202020204" charset="0"/>
                  <a:ea typeface="ＭＳ Ｐゴシック" charset="0"/>
                </a:rPr>
                <a:t>et al., (1996)</a:t>
              </a:r>
            </a:p>
          </p:txBody>
        </p:sp>
        <p:grpSp>
          <p:nvGrpSpPr>
            <p:cNvPr id="20" name="Group 48"/>
            <p:cNvGrpSpPr>
              <a:grpSpLocks/>
            </p:cNvGrpSpPr>
            <p:nvPr/>
          </p:nvGrpSpPr>
          <p:grpSpPr bwMode="auto">
            <a:xfrm>
              <a:off x="3211" y="2160"/>
              <a:ext cx="1406" cy="2041"/>
              <a:chOff x="3211" y="2160"/>
              <a:chExt cx="1406" cy="2041"/>
            </a:xfrm>
          </p:grpSpPr>
          <p:pic>
            <p:nvPicPr>
              <p:cNvPr id="21" name="Picture 44"/>
              <p:cNvPicPr>
                <a:picLocks noChangeAspect="1" noChangeArrowheads="1"/>
              </p:cNvPicPr>
              <p:nvPr/>
            </p:nvPicPr>
            <p:blipFill>
              <a:blip r:embed="rId4"/>
              <a:srcRect/>
              <a:stretch>
                <a:fillRect/>
              </a:stretch>
            </p:blipFill>
            <p:spPr bwMode="auto">
              <a:xfrm>
                <a:off x="3211" y="2843"/>
                <a:ext cx="1406" cy="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 name="Oval 45"/>
              <p:cNvSpPr>
                <a:spLocks noChangeArrowheads="1"/>
              </p:cNvSpPr>
              <p:nvPr/>
            </p:nvSpPr>
            <p:spPr bwMode="auto">
              <a:xfrm>
                <a:off x="4299" y="2160"/>
                <a:ext cx="273" cy="272"/>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sp>
            <p:nvSpPr>
              <p:cNvPr id="23" name="Line 46"/>
              <p:cNvSpPr>
                <a:spLocks noChangeShapeType="1"/>
              </p:cNvSpPr>
              <p:nvPr/>
            </p:nvSpPr>
            <p:spPr bwMode="auto">
              <a:xfrm flipH="1">
                <a:off x="4163" y="2432"/>
                <a:ext cx="227" cy="499"/>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grpSp>
      </p:grpSp>
      <p:grpSp>
        <p:nvGrpSpPr>
          <p:cNvPr id="24" name="Group 47"/>
          <p:cNvGrpSpPr>
            <a:grpSpLocks/>
          </p:cNvGrpSpPr>
          <p:nvPr/>
        </p:nvGrpSpPr>
        <p:grpSpPr bwMode="auto">
          <a:xfrm>
            <a:off x="6699738" y="2831123"/>
            <a:ext cx="2444262" cy="3494943"/>
            <a:chOff x="4572" y="1752"/>
            <a:chExt cx="1668" cy="2385"/>
          </a:xfrm>
        </p:grpSpPr>
        <p:pic>
          <p:nvPicPr>
            <p:cNvPr id="25" name="Picture 23"/>
            <p:cNvPicPr>
              <a:picLocks noChangeArrowheads="1"/>
            </p:cNvPicPr>
            <p:nvPr/>
          </p:nvPicPr>
          <p:blipFill>
            <a:blip r:embed="rId5"/>
            <a:srcRect t="7268" r="45518"/>
            <a:stretch>
              <a:fillRect/>
            </a:stretch>
          </p:blipFill>
          <p:spPr bwMode="auto">
            <a:xfrm>
              <a:off x="4572" y="2931"/>
              <a:ext cx="1668" cy="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 name="Line 25"/>
            <p:cNvSpPr>
              <a:spLocks noChangeShapeType="1"/>
            </p:cNvSpPr>
            <p:nvPr/>
          </p:nvSpPr>
          <p:spPr bwMode="auto">
            <a:xfrm>
              <a:off x="4843" y="2005"/>
              <a:ext cx="227" cy="881"/>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27" name="Oval 26"/>
            <p:cNvSpPr>
              <a:spLocks noChangeArrowheads="1"/>
            </p:cNvSpPr>
            <p:nvPr/>
          </p:nvSpPr>
          <p:spPr bwMode="auto">
            <a:xfrm>
              <a:off x="4662" y="1752"/>
              <a:ext cx="272" cy="253"/>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grpSp>
      <p:sp>
        <p:nvSpPr>
          <p:cNvPr id="29" name="Rectangle 19"/>
          <p:cNvSpPr>
            <a:spLocks noChangeArrowheads="1"/>
          </p:cNvSpPr>
          <p:nvPr/>
        </p:nvSpPr>
        <p:spPr bwMode="auto">
          <a:xfrm>
            <a:off x="652405" y="2905496"/>
            <a:ext cx="3123020" cy="76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477" dirty="0" smtClean="0">
                <a:solidFill>
                  <a:srgbClr val="333333"/>
                </a:solidFill>
                <a:latin typeface="Source Sans Pro" panose="020B0604020202020204" charset="0"/>
                <a:ea typeface="ＭＳ Ｐゴシック" charset="0"/>
              </a:rPr>
              <a:t>SPM offers </a:t>
            </a:r>
            <a:r>
              <a:rPr lang="en-US" sz="1477" dirty="0">
                <a:solidFill>
                  <a:srgbClr val="333333"/>
                </a:solidFill>
                <a:latin typeface="Source Sans Pro" panose="020B0604020202020204" charset="0"/>
                <a:ea typeface="ＭＳ Ｐゴシック" charset="0"/>
              </a:rPr>
              <a:t>polynomial </a:t>
            </a:r>
            <a:br>
              <a:rPr lang="en-US" sz="1477" dirty="0">
                <a:solidFill>
                  <a:srgbClr val="333333"/>
                </a:solidFill>
                <a:latin typeface="Source Sans Pro" panose="020B0604020202020204" charset="0"/>
                <a:ea typeface="ＭＳ Ｐゴシック" charset="0"/>
              </a:rPr>
            </a:br>
            <a:r>
              <a:rPr lang="en-US" sz="1477" dirty="0">
                <a:solidFill>
                  <a:srgbClr val="333333"/>
                </a:solidFill>
                <a:latin typeface="Source Sans Pro" panose="020B0604020202020204" charset="0"/>
                <a:ea typeface="ＭＳ Ｐゴシック" charset="0"/>
              </a:rPr>
              <a:t>expansion as option during creation </a:t>
            </a:r>
            <a:br>
              <a:rPr lang="en-US" sz="1477" dirty="0">
                <a:solidFill>
                  <a:srgbClr val="333333"/>
                </a:solidFill>
                <a:latin typeface="Source Sans Pro" panose="020B0604020202020204" charset="0"/>
                <a:ea typeface="ＭＳ Ｐゴシック" charset="0"/>
              </a:rPr>
            </a:br>
            <a:r>
              <a:rPr lang="en-US" sz="1477" dirty="0">
                <a:solidFill>
                  <a:srgbClr val="333333"/>
                </a:solidFill>
                <a:latin typeface="Source Sans Pro" panose="020B0604020202020204" charset="0"/>
                <a:ea typeface="ＭＳ Ｐゴシック" charset="0"/>
              </a:rPr>
              <a:t>of parametric modulation regressors.</a:t>
            </a:r>
            <a:endParaRPr lang="en-US" sz="1477" i="1" dirty="0">
              <a:solidFill>
                <a:srgbClr val="333333"/>
              </a:solidFill>
              <a:latin typeface="Source Sans Pro" panose="020B0604020202020204" charset="0"/>
              <a:ea typeface="ＭＳ Ｐゴシック" charset="0"/>
            </a:endParaRPr>
          </a:p>
        </p:txBody>
      </p:sp>
      <p:pic>
        <p:nvPicPr>
          <p:cNvPr id="31" name="Picture 30"/>
          <p:cNvPicPr>
            <a:picLocks noChangeAspect="1"/>
          </p:cNvPicPr>
          <p:nvPr/>
        </p:nvPicPr>
        <p:blipFill>
          <a:blip r:embed="rId6"/>
          <a:stretch>
            <a:fillRect/>
          </a:stretch>
        </p:blipFill>
        <p:spPr>
          <a:xfrm>
            <a:off x="1007757" y="3628292"/>
            <a:ext cx="2244540" cy="1993909"/>
          </a:xfrm>
          <a:prstGeom prst="rect">
            <a:avLst/>
          </a:prstGeom>
        </p:spPr>
      </p:pic>
      <p:sp>
        <p:nvSpPr>
          <p:cNvPr id="28" name="Rectangle 7"/>
          <p:cNvSpPr>
            <a:spLocks noChangeArrowheads="1"/>
          </p:cNvSpPr>
          <p:nvPr/>
        </p:nvSpPr>
        <p:spPr bwMode="auto">
          <a:xfrm>
            <a:off x="379278" y="1360854"/>
            <a:ext cx="3669275"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Polynomial expansion:</a:t>
            </a:r>
          </a:p>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f(x) </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a:t>
            </a:r>
            <a:r>
              <a:rPr lang="en-US" sz="2000" dirty="0" smtClean="0">
                <a:solidFill>
                  <a:srgbClr val="333333"/>
                </a:solidFill>
                <a:latin typeface="Source Sans Pro" panose="020B0604020202020204" charset="0"/>
                <a:ea typeface="ＭＳ Ｐゴシック" pitchFamily="34" charset="-128"/>
                <a:cs typeface="Sakkal Majalla" panose="02000000000000000000" pitchFamily="2" charset="-78"/>
              </a:rPr>
              <a:t>b</a:t>
            </a:r>
            <a:r>
              <a:rPr lang="en-US" sz="2000" baseline="-25000" dirty="0" smtClean="0">
                <a:solidFill>
                  <a:srgbClr val="333333"/>
                </a:solidFill>
                <a:latin typeface="Source Sans Pro" panose="020B0604020202020204" charset="0"/>
                <a:ea typeface="ＭＳ Ｐゴシック" pitchFamily="34" charset="-128"/>
                <a:cs typeface="Sakkal Majalla" panose="02000000000000000000" pitchFamily="2" charset="-78"/>
              </a:rPr>
              <a:t>1</a:t>
            </a:r>
            <a:r>
              <a:rPr lang="en-US" sz="2000" dirty="0" smtClean="0">
                <a:solidFill>
                  <a:srgbClr val="333333"/>
                </a:solidFill>
                <a:latin typeface="Source Sans Pro" panose="020B0604020202020204" charset="0"/>
                <a:ea typeface="ＭＳ Ｐゴシック" pitchFamily="34" charset="-128"/>
                <a:cs typeface="Sakkal Majalla" panose="02000000000000000000" pitchFamily="2" charset="-78"/>
              </a:rPr>
              <a:t> </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x + b</a:t>
            </a:r>
            <a:r>
              <a:rPr lang="en-US" sz="2000" baseline="-25000" dirty="0">
                <a:solidFill>
                  <a:srgbClr val="333333"/>
                </a:solidFill>
                <a:latin typeface="Source Sans Pro" panose="020B0604020202020204" charset="0"/>
                <a:ea typeface="ＭＳ Ｐゴシック" pitchFamily="34" charset="-128"/>
                <a:cs typeface="Sakkal Majalla" panose="02000000000000000000" pitchFamily="2" charset="-78"/>
              </a:rPr>
              <a:t>2</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x</a:t>
            </a:r>
            <a:r>
              <a:rPr lang="en-US" sz="2000" baseline="30000" dirty="0">
                <a:solidFill>
                  <a:srgbClr val="333333"/>
                </a:solidFill>
                <a:latin typeface="Source Sans Pro" panose="020B0604020202020204" charset="0"/>
                <a:ea typeface="ＭＳ Ｐゴシック" pitchFamily="34" charset="-128"/>
                <a:cs typeface="Sakkal Majalla" panose="02000000000000000000" pitchFamily="2" charset="-78"/>
              </a:rPr>
              <a:t>2</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 </a:t>
            </a:r>
            <a:r>
              <a:rPr lang="en-US" sz="2000" dirty="0" smtClean="0">
                <a:solidFill>
                  <a:srgbClr val="333333"/>
                </a:solidFill>
                <a:latin typeface="Source Sans Pro" panose="020B0604020202020204" charset="0"/>
                <a:ea typeface="ＭＳ Ｐゴシック" pitchFamily="34" charset="-128"/>
                <a:cs typeface="Sakkal Majalla" panose="02000000000000000000" pitchFamily="2" charset="-78"/>
              </a:rPr>
              <a:t>...</a:t>
            </a:r>
            <a:endParaRPr lang="en-US" sz="2000" dirty="0">
              <a:solidFill>
                <a:srgbClr val="333333"/>
              </a:solidFill>
              <a:latin typeface="Source Sans Pro" panose="020B0604020202020204" charset="0"/>
              <a:ea typeface="ＭＳ Ｐゴシック" pitchFamily="34" charset="-128"/>
              <a:cs typeface="Sakkal Majalla" panose="02000000000000000000" pitchFamily="2" charset="-78"/>
            </a:endParaRPr>
          </a:p>
          <a:p>
            <a:pPr algn="ctr" eaLnBrk="0" hangingPunct="0">
              <a:defRPr/>
            </a:pPr>
            <a:endParaRPr lang="en-GB" sz="2000" dirty="0">
              <a:solidFill>
                <a:srgbClr val="333333"/>
              </a:solidFill>
              <a:latin typeface="Source Sans Pro" panose="020B0604020202020204" charset="0"/>
              <a:ea typeface="ＭＳ Ｐゴシック" pitchFamily="34" charset="-128"/>
              <a:cs typeface="Sakkal Majalla" panose="02000000000000000000" pitchFamily="2" charset="-78"/>
            </a:endParaRPr>
          </a:p>
          <a:p>
            <a:pPr algn="ctr" eaLnBrk="0" hangingPunct="0">
              <a:defRPr/>
            </a:pP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…up to (N-1)</a:t>
            </a:r>
            <a:r>
              <a:rPr lang="en-GB" sz="2000" baseline="30000" dirty="0" err="1">
                <a:solidFill>
                  <a:srgbClr val="333333"/>
                </a:solidFill>
                <a:latin typeface="Source Sans Pro" panose="020B0604020202020204" charset="0"/>
                <a:ea typeface="ＭＳ Ｐゴシック" pitchFamily="34" charset="-128"/>
                <a:cs typeface="Sakkal Majalla" panose="02000000000000000000" pitchFamily="2" charset="-78"/>
              </a:rPr>
              <a:t>th</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 order for N levels</a:t>
            </a:r>
            <a:endParaRPr lang="en-US" sz="2000" dirty="0">
              <a:solidFill>
                <a:srgbClr val="333333"/>
              </a:solidFill>
              <a:latin typeface="Source Sans Pro" panose="020B0604020202020204" charset="0"/>
              <a:ea typeface="ＭＳ Ｐゴシック" pitchFamily="34" charset="-128"/>
              <a:cs typeface="Sakkal Majalla" panose="02000000000000000000" pitchFamily="2" charset="-78"/>
            </a:endParaRPr>
          </a:p>
        </p:txBody>
      </p:sp>
    </p:spTree>
    <p:extLst>
      <p:ext uri="{BB962C8B-B14F-4D97-AF65-F5344CB8AC3E}">
        <p14:creationId xmlns:p14="http://schemas.microsoft.com/office/powerpoint/2010/main" val="49131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1" name="Picture 21"/>
          <p:cNvPicPr>
            <a:picLocks noChangeAspect="1" noChangeArrowheads="1"/>
          </p:cNvPicPr>
          <p:nvPr/>
        </p:nvPicPr>
        <p:blipFill>
          <a:blip r:embed="rId3">
            <a:grayscl/>
          </a:blip>
          <a:srcRect l="6895" t="26962" r="2107" b="51901"/>
          <a:stretch>
            <a:fillRect/>
          </a:stretch>
        </p:blipFill>
        <p:spPr bwMode="auto">
          <a:xfrm rot="5400000">
            <a:off x="-1036235" y="3487998"/>
            <a:ext cx="4739120" cy="5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02" name="Text Box 22"/>
          <p:cNvSpPr txBox="1">
            <a:spLocks noChangeArrowheads="1"/>
          </p:cNvSpPr>
          <p:nvPr/>
        </p:nvSpPr>
        <p:spPr bwMode="auto">
          <a:xfrm rot="16200000">
            <a:off x="452559" y="3585705"/>
            <a:ext cx="838691"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seconds</a:t>
            </a:r>
          </a:p>
        </p:txBody>
      </p:sp>
      <p:sp>
        <p:nvSpPr>
          <p:cNvPr id="634932" name="Text Box 52"/>
          <p:cNvSpPr txBox="1">
            <a:spLocks noChangeArrowheads="1"/>
          </p:cNvSpPr>
          <p:nvPr/>
        </p:nvSpPr>
        <p:spPr bwMode="auto">
          <a:xfrm>
            <a:off x="476267" y="5914507"/>
            <a:ext cx="1003801" cy="4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Delta</a:t>
            </a:r>
          </a:p>
          <a:p>
            <a:pPr>
              <a:defRPr/>
            </a:pPr>
            <a:r>
              <a:rPr lang="en-GB" sz="1108" dirty="0">
                <a:latin typeface="Source Sans Pro" panose="020B0604020202020204" charset="0"/>
                <a:ea typeface="ＭＳ Ｐゴシック" charset="0"/>
              </a:rPr>
              <a:t>Stick function</a:t>
            </a:r>
          </a:p>
        </p:txBody>
      </p:sp>
      <p:sp>
        <p:nvSpPr>
          <p:cNvPr id="634933" name="Text Box 53"/>
          <p:cNvSpPr txBox="1">
            <a:spLocks noChangeArrowheads="1"/>
          </p:cNvSpPr>
          <p:nvPr/>
        </p:nvSpPr>
        <p:spPr bwMode="auto">
          <a:xfrm>
            <a:off x="2158512" y="5914507"/>
            <a:ext cx="873957" cy="4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a:latin typeface="Source Sans Pro" panose="020B0604020202020204" charset="0"/>
                <a:ea typeface="ＭＳ Ｐゴシック" charset="0"/>
              </a:rPr>
              <a:t>Parametric </a:t>
            </a:r>
          </a:p>
          <a:p>
            <a:pPr>
              <a:defRPr/>
            </a:pPr>
            <a:r>
              <a:rPr lang="en-GB" sz="1108">
                <a:latin typeface="Source Sans Pro" panose="020B0604020202020204" charset="0"/>
                <a:ea typeface="ＭＳ Ｐゴシック" charset="0"/>
              </a:rPr>
              <a:t>regressor</a:t>
            </a:r>
          </a:p>
        </p:txBody>
      </p:sp>
      <p:grpSp>
        <p:nvGrpSpPr>
          <p:cNvPr id="20487" name="Group 59"/>
          <p:cNvGrpSpPr>
            <a:grpSpLocks/>
          </p:cNvGrpSpPr>
          <p:nvPr/>
        </p:nvGrpSpPr>
        <p:grpSpPr bwMode="auto">
          <a:xfrm>
            <a:off x="1922826" y="1437543"/>
            <a:ext cx="295058" cy="4619749"/>
            <a:chOff x="897" y="709"/>
            <a:chExt cx="227" cy="3611"/>
          </a:xfrm>
        </p:grpSpPr>
        <p:sp>
          <p:nvSpPr>
            <p:cNvPr id="634908" name="Line 28"/>
            <p:cNvSpPr>
              <a:spLocks noChangeShapeType="1"/>
            </p:cNvSpPr>
            <p:nvPr/>
          </p:nvSpPr>
          <p:spPr bwMode="auto">
            <a:xfrm>
              <a:off x="897" y="709"/>
              <a:ext cx="0" cy="3611"/>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09" name="Line 29"/>
            <p:cNvSpPr>
              <a:spLocks noChangeShapeType="1"/>
            </p:cNvSpPr>
            <p:nvPr/>
          </p:nvSpPr>
          <p:spPr bwMode="auto">
            <a:xfrm>
              <a:off x="897" y="799"/>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0" name="Line 30"/>
            <p:cNvSpPr>
              <a:spLocks noChangeShapeType="1"/>
            </p:cNvSpPr>
            <p:nvPr/>
          </p:nvSpPr>
          <p:spPr bwMode="auto">
            <a:xfrm>
              <a:off x="897" y="1071"/>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1" name="Line 31"/>
            <p:cNvSpPr>
              <a:spLocks noChangeShapeType="1"/>
            </p:cNvSpPr>
            <p:nvPr/>
          </p:nvSpPr>
          <p:spPr bwMode="auto">
            <a:xfrm>
              <a:off x="897" y="111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2" name="Line 32"/>
            <p:cNvSpPr>
              <a:spLocks noChangeShapeType="1"/>
            </p:cNvSpPr>
            <p:nvPr/>
          </p:nvSpPr>
          <p:spPr bwMode="auto">
            <a:xfrm>
              <a:off x="897" y="1207"/>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3" name="Line 33"/>
            <p:cNvSpPr>
              <a:spLocks noChangeShapeType="1"/>
            </p:cNvSpPr>
            <p:nvPr/>
          </p:nvSpPr>
          <p:spPr bwMode="auto">
            <a:xfrm>
              <a:off x="897" y="1570"/>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4" name="Line 34"/>
            <p:cNvSpPr>
              <a:spLocks noChangeShapeType="1"/>
            </p:cNvSpPr>
            <p:nvPr/>
          </p:nvSpPr>
          <p:spPr bwMode="auto">
            <a:xfrm>
              <a:off x="897" y="1979"/>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5" name="Line 35"/>
            <p:cNvSpPr>
              <a:spLocks noChangeShapeType="1"/>
            </p:cNvSpPr>
            <p:nvPr/>
          </p:nvSpPr>
          <p:spPr bwMode="auto">
            <a:xfrm>
              <a:off x="897" y="2115"/>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6" name="Line 36"/>
            <p:cNvSpPr>
              <a:spLocks noChangeShapeType="1"/>
            </p:cNvSpPr>
            <p:nvPr/>
          </p:nvSpPr>
          <p:spPr bwMode="auto">
            <a:xfrm>
              <a:off x="897" y="2432"/>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7" name="Line 37"/>
            <p:cNvSpPr>
              <a:spLocks noChangeShapeType="1"/>
            </p:cNvSpPr>
            <p:nvPr/>
          </p:nvSpPr>
          <p:spPr bwMode="auto">
            <a:xfrm>
              <a:off x="897" y="3974"/>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8" name="Line 38"/>
            <p:cNvSpPr>
              <a:spLocks noChangeShapeType="1"/>
            </p:cNvSpPr>
            <p:nvPr/>
          </p:nvSpPr>
          <p:spPr bwMode="auto">
            <a:xfrm>
              <a:off x="897" y="4020"/>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9" name="Line 39"/>
            <p:cNvSpPr>
              <a:spLocks noChangeShapeType="1"/>
            </p:cNvSpPr>
            <p:nvPr/>
          </p:nvSpPr>
          <p:spPr bwMode="auto">
            <a:xfrm>
              <a:off x="897" y="2523"/>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0" name="Line 40"/>
            <p:cNvSpPr>
              <a:spLocks noChangeShapeType="1"/>
            </p:cNvSpPr>
            <p:nvPr/>
          </p:nvSpPr>
          <p:spPr bwMode="auto">
            <a:xfrm>
              <a:off x="897" y="2659"/>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1" name="Line 41"/>
            <p:cNvSpPr>
              <a:spLocks noChangeShapeType="1"/>
            </p:cNvSpPr>
            <p:nvPr/>
          </p:nvSpPr>
          <p:spPr bwMode="auto">
            <a:xfrm>
              <a:off x="897" y="2931"/>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2" name="Line 42"/>
            <p:cNvSpPr>
              <a:spLocks noChangeShapeType="1"/>
            </p:cNvSpPr>
            <p:nvPr/>
          </p:nvSpPr>
          <p:spPr bwMode="auto">
            <a:xfrm>
              <a:off x="897" y="3475"/>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3" name="Line 43"/>
            <p:cNvSpPr>
              <a:spLocks noChangeShapeType="1"/>
            </p:cNvSpPr>
            <p:nvPr/>
          </p:nvSpPr>
          <p:spPr bwMode="auto">
            <a:xfrm>
              <a:off x="897" y="2795"/>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4" name="Line 44"/>
            <p:cNvSpPr>
              <a:spLocks noChangeShapeType="1"/>
            </p:cNvSpPr>
            <p:nvPr/>
          </p:nvSpPr>
          <p:spPr bwMode="auto">
            <a:xfrm>
              <a:off x="897" y="2976"/>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5" name="Line 45"/>
            <p:cNvSpPr>
              <a:spLocks noChangeShapeType="1"/>
            </p:cNvSpPr>
            <p:nvPr/>
          </p:nvSpPr>
          <p:spPr bwMode="auto">
            <a:xfrm>
              <a:off x="897" y="3158"/>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6" name="Line 46"/>
            <p:cNvSpPr>
              <a:spLocks noChangeShapeType="1"/>
            </p:cNvSpPr>
            <p:nvPr/>
          </p:nvSpPr>
          <p:spPr bwMode="auto">
            <a:xfrm>
              <a:off x="897" y="1616"/>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7" name="Line 47"/>
            <p:cNvSpPr>
              <a:spLocks noChangeShapeType="1"/>
            </p:cNvSpPr>
            <p:nvPr/>
          </p:nvSpPr>
          <p:spPr bwMode="auto">
            <a:xfrm>
              <a:off x="897" y="3385"/>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8" name="Line 48"/>
            <p:cNvSpPr>
              <a:spLocks noChangeShapeType="1"/>
            </p:cNvSpPr>
            <p:nvPr/>
          </p:nvSpPr>
          <p:spPr bwMode="auto">
            <a:xfrm>
              <a:off x="897" y="3612"/>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9" name="Line 49"/>
            <p:cNvSpPr>
              <a:spLocks noChangeShapeType="1"/>
            </p:cNvSpPr>
            <p:nvPr/>
          </p:nvSpPr>
          <p:spPr bwMode="auto">
            <a:xfrm>
              <a:off x="897" y="365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0" name="Line 50"/>
            <p:cNvSpPr>
              <a:spLocks noChangeShapeType="1"/>
            </p:cNvSpPr>
            <p:nvPr/>
          </p:nvSpPr>
          <p:spPr bwMode="auto">
            <a:xfrm>
              <a:off x="897" y="3748"/>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4" name="Line 54"/>
            <p:cNvSpPr>
              <a:spLocks noChangeShapeType="1"/>
            </p:cNvSpPr>
            <p:nvPr/>
          </p:nvSpPr>
          <p:spPr bwMode="auto">
            <a:xfrm>
              <a:off x="897" y="3203"/>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5" name="Line 55"/>
            <p:cNvSpPr>
              <a:spLocks noChangeShapeType="1"/>
            </p:cNvSpPr>
            <p:nvPr/>
          </p:nvSpPr>
          <p:spPr bwMode="auto">
            <a:xfrm>
              <a:off x="897" y="306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6" name="Line 56"/>
            <p:cNvSpPr>
              <a:spLocks noChangeShapeType="1"/>
            </p:cNvSpPr>
            <p:nvPr/>
          </p:nvSpPr>
          <p:spPr bwMode="auto">
            <a:xfrm>
              <a:off x="897" y="3022"/>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8" name="Line 58"/>
            <p:cNvSpPr>
              <a:spLocks noChangeShapeType="1"/>
            </p:cNvSpPr>
            <p:nvPr/>
          </p:nvSpPr>
          <p:spPr bwMode="auto">
            <a:xfrm>
              <a:off x="897" y="2568"/>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grpSp>
      <p:sp>
        <p:nvSpPr>
          <p:cNvPr id="634942" name="Text Box 62"/>
          <p:cNvSpPr txBox="1">
            <a:spLocks noChangeArrowheads="1"/>
          </p:cNvSpPr>
          <p:nvPr/>
        </p:nvSpPr>
        <p:spPr bwMode="auto">
          <a:xfrm>
            <a:off x="3175489" y="1966547"/>
            <a:ext cx="1026243"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a:latin typeface="Source Sans Pro" panose="020B0604020202020204" charset="0"/>
                <a:ea typeface="ＭＳ Ｐゴシック" charset="0"/>
              </a:rPr>
              <a:t>Delta function</a:t>
            </a:r>
          </a:p>
        </p:txBody>
      </p:sp>
      <p:sp>
        <p:nvSpPr>
          <p:cNvPr id="634943" name="Text Box 63"/>
          <p:cNvSpPr txBox="1">
            <a:spLocks noChangeArrowheads="1"/>
          </p:cNvSpPr>
          <p:nvPr/>
        </p:nvSpPr>
        <p:spPr bwMode="auto">
          <a:xfrm>
            <a:off x="3095836" y="1762015"/>
            <a:ext cx="1436612"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Linear </a:t>
            </a:r>
            <a:r>
              <a:rPr lang="en-GB" sz="1108" dirty="0" err="1">
                <a:latin typeface="Source Sans Pro" panose="020B0604020202020204" charset="0"/>
                <a:ea typeface="ＭＳ Ｐゴシック" charset="0"/>
              </a:rPr>
              <a:t>param</a:t>
            </a:r>
            <a:r>
              <a:rPr lang="en-GB" sz="1108" dirty="0">
                <a:latin typeface="Source Sans Pro" panose="020B0604020202020204" charset="0"/>
                <a:ea typeface="ＭＳ Ｐゴシック" charset="0"/>
              </a:rPr>
              <a:t> regress</a:t>
            </a:r>
          </a:p>
        </p:txBody>
      </p:sp>
      <p:grpSp>
        <p:nvGrpSpPr>
          <p:cNvPr id="20490" name="Group 65"/>
          <p:cNvGrpSpPr>
            <a:grpSpLocks/>
          </p:cNvGrpSpPr>
          <p:nvPr/>
        </p:nvGrpSpPr>
        <p:grpSpPr bwMode="auto">
          <a:xfrm>
            <a:off x="3455453" y="1545828"/>
            <a:ext cx="3172558" cy="4195396"/>
            <a:chOff x="1327" y="883"/>
            <a:chExt cx="2165" cy="2863"/>
          </a:xfrm>
        </p:grpSpPr>
        <p:pic>
          <p:nvPicPr>
            <p:cNvPr id="634900" name="Picture 20"/>
            <p:cNvPicPr>
              <a:picLocks noChangeAspect="1" noChangeArrowheads="1"/>
            </p:cNvPicPr>
            <p:nvPr/>
          </p:nvPicPr>
          <p:blipFill rotWithShape="1">
            <a:blip r:embed="rId4"/>
            <a:srcRect l="12462" t="19552" r="35324" b="30150"/>
            <a:stretch/>
          </p:blipFill>
          <p:spPr bwMode="auto">
            <a:xfrm>
              <a:off x="1327" y="1655"/>
              <a:ext cx="2165" cy="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37" name="Line 57"/>
            <p:cNvSpPr>
              <a:spLocks noChangeShapeType="1"/>
            </p:cNvSpPr>
            <p:nvPr/>
          </p:nvSpPr>
          <p:spPr bwMode="auto">
            <a:xfrm>
              <a:off x="1759" y="1298"/>
              <a:ext cx="0" cy="3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0" name="Line 60"/>
            <p:cNvSpPr>
              <a:spLocks noChangeShapeType="1"/>
            </p:cNvSpPr>
            <p:nvPr/>
          </p:nvSpPr>
          <p:spPr bwMode="auto">
            <a:xfrm>
              <a:off x="1895" y="1207"/>
              <a:ext cx="0" cy="4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1" name="Line 61"/>
            <p:cNvSpPr>
              <a:spLocks noChangeShapeType="1"/>
            </p:cNvSpPr>
            <p:nvPr/>
          </p:nvSpPr>
          <p:spPr bwMode="auto">
            <a:xfrm>
              <a:off x="2015" y="1041"/>
              <a:ext cx="0" cy="5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4" name="Text Box 64"/>
            <p:cNvSpPr txBox="1">
              <a:spLocks noChangeArrowheads="1"/>
            </p:cNvSpPr>
            <p:nvPr/>
          </p:nvSpPr>
          <p:spPr bwMode="auto">
            <a:xfrm>
              <a:off x="1548" y="883"/>
              <a:ext cx="112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Quadratic </a:t>
              </a:r>
              <a:r>
                <a:rPr lang="en-GB" sz="1108" dirty="0" err="1">
                  <a:latin typeface="Source Sans Pro" panose="020B0604020202020204" charset="0"/>
                  <a:ea typeface="ＭＳ Ｐゴシック" charset="0"/>
                </a:rPr>
                <a:t>param</a:t>
              </a:r>
              <a:r>
                <a:rPr lang="en-GB" sz="1108" dirty="0">
                  <a:latin typeface="Source Sans Pro" panose="020B0604020202020204" charset="0"/>
                  <a:ea typeface="ＭＳ Ｐゴシック" charset="0"/>
                </a:rPr>
                <a:t> regress</a:t>
              </a:r>
            </a:p>
          </p:txBody>
        </p:sp>
      </p:grpSp>
      <p:sp>
        <p:nvSpPr>
          <p:cNvPr id="2" name="Title 1"/>
          <p:cNvSpPr>
            <a:spLocks noGrp="1"/>
          </p:cNvSpPr>
          <p:nvPr>
            <p:ph type="title"/>
          </p:nvPr>
        </p:nvSpPr>
        <p:spPr/>
        <p:txBody>
          <a:bodyPr/>
          <a:lstStyle/>
          <a:p>
            <a:r>
              <a:rPr lang="de-DE" dirty="0" smtClean="0">
                <a:latin typeface="Source Sans Pro" panose="020B0604020202020204" charset="0"/>
              </a:rPr>
              <a:t>Parametric modulation</a:t>
            </a:r>
            <a:endParaRPr lang="en-GB" dirty="0">
              <a:latin typeface="Source Sans Pro" panose="020B0604020202020204" charset="0"/>
            </a:endParaRPr>
          </a:p>
        </p:txBody>
      </p:sp>
      <p:sp>
        <p:nvSpPr>
          <p:cNvPr id="3" name="Rectangle 2"/>
          <p:cNvSpPr/>
          <p:nvPr/>
        </p:nvSpPr>
        <p:spPr>
          <a:xfrm>
            <a:off x="3960767" y="2631678"/>
            <a:ext cx="612068" cy="29829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Tree>
    <p:extLst>
      <p:ext uri="{BB962C8B-B14F-4D97-AF65-F5344CB8AC3E}">
        <p14:creationId xmlns:p14="http://schemas.microsoft.com/office/powerpoint/2010/main" val="300610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Parametric design: Model-based </a:t>
            </a:r>
            <a:r>
              <a:rPr lang="en-US" dirty="0" smtClean="0">
                <a:solidFill>
                  <a:schemeClr val="accent1"/>
                </a:solidFill>
                <a:latin typeface="Source Sans Pro" panose="020B0604020202020204" charset="0"/>
                <a:ea typeface="ＭＳ Ｐゴシック" charset="0"/>
              </a:rPr>
              <a:t>regressors</a:t>
            </a:r>
            <a:endParaRPr lang="en-GB" dirty="0">
              <a:solidFill>
                <a:schemeClr val="accent1"/>
              </a:solidFill>
              <a:latin typeface="Source Sans Pro" panose="020B0604020202020204" charset="0"/>
            </a:endParaRPr>
          </a:p>
        </p:txBody>
      </p:sp>
      <p:sp>
        <p:nvSpPr>
          <p:cNvPr id="3" name="Content Placeholder 2"/>
          <p:cNvSpPr>
            <a:spLocks noGrp="1"/>
          </p:cNvSpPr>
          <p:nvPr>
            <p:ph idx="1"/>
          </p:nvPr>
        </p:nvSpPr>
        <p:spPr/>
        <p:txBody>
          <a:bodyPr/>
          <a:lstStyle/>
          <a:p>
            <a:pPr marL="285750" indent="-285750">
              <a:buFont typeface="Arial" panose="020B0604020202020204" pitchFamily="34" charset="0"/>
              <a:buChar char="•"/>
              <a:defRPr/>
            </a:pPr>
            <a:r>
              <a:rPr lang="en-GB" dirty="0" smtClean="0">
                <a:solidFill>
                  <a:srgbClr val="333333"/>
                </a:solidFill>
                <a:latin typeface="Source Sans Pro" panose="020B0604020202020204" charset="0"/>
                <a:cs typeface="ＭＳ Ｐゴシック" pitchFamily="34" charset="-128"/>
              </a:rPr>
              <a:t>Signals derived from a</a:t>
            </a:r>
            <a:r>
              <a:rPr lang="en-GB" dirty="0" smtClean="0">
                <a:solidFill>
                  <a:schemeClr val="accent1"/>
                </a:solidFill>
                <a:latin typeface="Source Sans Pro" panose="020B0604020202020204" charset="0"/>
                <a:cs typeface="ＭＳ Ｐゴシック" pitchFamily="34" charset="-128"/>
              </a:rPr>
              <a:t> computational model </a:t>
            </a:r>
            <a:r>
              <a:rPr lang="en-GB" dirty="0" smtClean="0">
                <a:solidFill>
                  <a:srgbClr val="333333"/>
                </a:solidFill>
                <a:latin typeface="Source Sans Pro" panose="020B0604020202020204" charset="0"/>
                <a:cs typeface="ＭＳ Ｐゴシック" pitchFamily="34" charset="-128"/>
              </a:rPr>
              <a:t>are correlated against BOLD, to determine brain regions showing a response profile consistent with the model, </a:t>
            </a:r>
            <a:r>
              <a:rPr lang="en-GB" dirty="0" smtClean="0"/>
              <a:t>e.g. </a:t>
            </a:r>
            <a:r>
              <a:rPr lang="en-GB" dirty="0" err="1" smtClean="0"/>
              <a:t>Rescorla</a:t>
            </a:r>
            <a:r>
              <a:rPr lang="en-GB" dirty="0" smtClean="0"/>
              <a:t>-Wagner prediction error</a:t>
            </a:r>
            <a:endParaRPr lang="en-GB" dirty="0" smtClean="0">
              <a:solidFill>
                <a:srgbClr val="333333"/>
              </a:solidFill>
              <a:latin typeface="Source Sans Pro" panose="020B0604020202020204" charset="0"/>
              <a:cs typeface="ＭＳ Ｐゴシック" pitchFamily="34" charset="-128"/>
            </a:endParaRPr>
          </a:p>
          <a:p>
            <a:pPr>
              <a:defRPr/>
            </a:pPr>
            <a:endParaRPr lang="en-GB" dirty="0" smtClean="0">
              <a:solidFill>
                <a:srgbClr val="333333"/>
              </a:solidFill>
              <a:latin typeface="Source Sans Pro" panose="020B0604020202020204" charset="0"/>
              <a:cs typeface="ＭＳ Ｐゴシック" pitchFamily="34" charset="-128"/>
            </a:endParaRPr>
          </a:p>
          <a:p>
            <a:endParaRPr lang="en-GB" dirty="0">
              <a:latin typeface="Source Sans Pro" panose="020B0604020202020204" charset="0"/>
            </a:endParaRPr>
          </a:p>
        </p:txBody>
      </p:sp>
      <p:pic>
        <p:nvPicPr>
          <p:cNvPr id="27650" name="Picture 2" descr="Neural Representations of State Prediction Errors and Reward Prediction ..."/>
          <p:cNvPicPr>
            <a:picLocks noChangeAspect="1" noChangeArrowheads="1"/>
          </p:cNvPicPr>
          <p:nvPr/>
        </p:nvPicPr>
        <p:blipFill rotWithShape="1">
          <a:blip r:embed="rId2">
            <a:extLst>
              <a:ext uri="{28A0092B-C50C-407E-A947-70E740481C1C}">
                <a14:useLocalDpi xmlns:a14="http://schemas.microsoft.com/office/drawing/2010/main" val="0"/>
              </a:ext>
            </a:extLst>
          </a:blip>
          <a:srcRect t="66237" r="52190"/>
          <a:stretch/>
        </p:blipFill>
        <p:spPr bwMode="auto">
          <a:xfrm>
            <a:off x="5834441" y="4516767"/>
            <a:ext cx="2304256" cy="1826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38617" y="6126987"/>
            <a:ext cx="2295244" cy="307777"/>
          </a:xfrm>
          <a:prstGeom prst="rect">
            <a:avLst/>
          </a:prstGeom>
        </p:spPr>
        <p:txBody>
          <a:bodyPr wrap="none">
            <a:spAutoFit/>
          </a:bodyPr>
          <a:lstStyle/>
          <a:p>
            <a:r>
              <a:rPr lang="en-GB" sz="1400" dirty="0" err="1" smtClean="0"/>
              <a:t>Gl</a:t>
            </a:r>
            <a:r>
              <a:rPr lang="de-DE" sz="1400" dirty="0" smtClean="0"/>
              <a:t>ä</a:t>
            </a:r>
            <a:r>
              <a:rPr lang="en-GB" sz="1400" dirty="0" err="1" smtClean="0"/>
              <a:t>scher</a:t>
            </a:r>
            <a:r>
              <a:rPr lang="en-GB" sz="1400" dirty="0" smtClean="0"/>
              <a:t> </a:t>
            </a:r>
            <a:r>
              <a:rPr lang="en-GB" sz="1400" dirty="0"/>
              <a:t>&amp; </a:t>
            </a:r>
            <a:r>
              <a:rPr lang="en-GB" sz="1400" dirty="0" err="1"/>
              <a:t>O’Doherty</a:t>
            </a:r>
            <a:r>
              <a:rPr lang="en-GB" sz="1400" dirty="0"/>
              <a:t> (2010)</a:t>
            </a:r>
          </a:p>
        </p:txBody>
      </p:sp>
      <p:grpSp>
        <p:nvGrpSpPr>
          <p:cNvPr id="12" name="Group 11"/>
          <p:cNvGrpSpPr/>
          <p:nvPr/>
        </p:nvGrpSpPr>
        <p:grpSpPr>
          <a:xfrm>
            <a:off x="547893" y="4803218"/>
            <a:ext cx="4702295" cy="2275943"/>
            <a:chOff x="364620" y="3564223"/>
            <a:chExt cx="4702295" cy="227594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00" y="4025506"/>
              <a:ext cx="4175415" cy="816796"/>
            </a:xfrm>
            <a:prstGeom prst="rect">
              <a:avLst/>
            </a:prstGeom>
          </p:spPr>
        </p:pic>
        <p:sp>
          <p:nvSpPr>
            <p:cNvPr id="6" name="TextBox 5"/>
            <p:cNvSpPr txBox="1"/>
            <p:nvPr/>
          </p:nvSpPr>
          <p:spPr>
            <a:xfrm>
              <a:off x="624989" y="3564223"/>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Time-series of a model-derived reward prediction error</a:t>
              </a:r>
            </a:p>
          </p:txBody>
        </p:sp>
        <p:sp>
          <p:nvSpPr>
            <p:cNvPr id="8" name="TextBox 7"/>
            <p:cNvSpPr txBox="1"/>
            <p:nvPr/>
          </p:nvSpPr>
          <p:spPr>
            <a:xfrm>
              <a:off x="2591780" y="4925766"/>
              <a:ext cx="914400" cy="914400"/>
            </a:xfrm>
            <a:prstGeom prst="rect">
              <a:avLst/>
            </a:prstGeom>
          </p:spPr>
          <p:txBody>
            <a:bodyPr vert="horz" wrap="none" lIns="0" tIns="0" rIns="0" bIns="0" rtlCol="0">
              <a:noAutofit/>
            </a:bodyPr>
            <a:lstStyle/>
            <a:p>
              <a:r>
                <a:rPr lang="de-DE" sz="1100" dirty="0" smtClean="0">
                  <a:latin typeface="Source Sans Pro" panose="020B0503030403020204" pitchFamily="34" charset="0"/>
                </a:rPr>
                <a:t>Trial number</a:t>
              </a:r>
              <a:endParaRPr lang="en-GB" sz="1100" dirty="0" err="1" smtClean="0">
                <a:latin typeface="Source Sans Pro" panose="020B0503030403020204" pitchFamily="34" charset="0"/>
              </a:endParaRPr>
            </a:p>
          </p:txBody>
        </p:sp>
        <p:sp>
          <p:nvSpPr>
            <p:cNvPr id="10" name="TextBox 9"/>
            <p:cNvSpPr txBox="1"/>
            <p:nvPr/>
          </p:nvSpPr>
          <p:spPr>
            <a:xfrm rot="16200000">
              <a:off x="364620" y="3976704"/>
              <a:ext cx="914400" cy="914400"/>
            </a:xfrm>
            <a:prstGeom prst="rect">
              <a:avLst/>
            </a:prstGeom>
          </p:spPr>
          <p:txBody>
            <a:bodyPr vert="horz" wrap="none" lIns="0" tIns="0" rIns="0" bIns="0" rtlCol="0">
              <a:noAutofit/>
            </a:bodyPr>
            <a:lstStyle/>
            <a:p>
              <a:pPr algn="ctr"/>
              <a:r>
                <a:rPr lang="de-DE" sz="1100" dirty="0" smtClean="0">
                  <a:latin typeface="Source Sans Pro" panose="020B0503030403020204" pitchFamily="34" charset="0"/>
                </a:rPr>
                <a:t>Reward</a:t>
              </a:r>
            </a:p>
            <a:p>
              <a:pPr algn="ctr"/>
              <a:r>
                <a:rPr lang="de-DE" sz="1100" dirty="0" smtClean="0">
                  <a:latin typeface="Source Sans Pro" panose="020B0503030403020204" pitchFamily="34" charset="0"/>
                </a:rPr>
                <a:t>Prediction</a:t>
              </a:r>
            </a:p>
            <a:p>
              <a:pPr algn="ctr"/>
              <a:r>
                <a:rPr lang="de-DE" sz="1100" dirty="0" smtClean="0">
                  <a:latin typeface="Source Sans Pro" panose="020B0503030403020204" pitchFamily="34" charset="0"/>
                </a:rPr>
                <a:t>error</a:t>
              </a:r>
              <a:endParaRPr lang="en-GB" sz="1100" dirty="0" err="1" smtClean="0">
                <a:latin typeface="Source Sans Pro" panose="020B0503030403020204" pitchFamily="34" charset="0"/>
              </a:endParaRPr>
            </a:p>
          </p:txBody>
        </p:sp>
      </p:grpSp>
      <p:sp>
        <p:nvSpPr>
          <p:cNvPr id="13" name="Rectangle 12"/>
          <p:cNvSpPr/>
          <p:nvPr/>
        </p:nvSpPr>
        <p:spPr>
          <a:xfrm>
            <a:off x="1835696" y="2456892"/>
            <a:ext cx="4788532" cy="188233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pic>
        <p:nvPicPr>
          <p:cNvPr id="11" name="Picture 10"/>
          <p:cNvPicPr>
            <a:picLocks noChangeAspect="1"/>
          </p:cNvPicPr>
          <p:nvPr/>
        </p:nvPicPr>
        <p:blipFill>
          <a:blip r:embed="rId4"/>
          <a:stretch>
            <a:fillRect/>
          </a:stretch>
        </p:blipFill>
        <p:spPr>
          <a:xfrm>
            <a:off x="3867580" y="2994047"/>
            <a:ext cx="2676525" cy="790575"/>
          </a:xfrm>
          <a:prstGeom prst="rect">
            <a:avLst/>
          </a:prstGeom>
        </p:spPr>
      </p:pic>
      <p:pic>
        <p:nvPicPr>
          <p:cNvPr id="9" name="Picture 8"/>
          <p:cNvPicPr>
            <a:picLocks noChangeAspect="1"/>
          </p:cNvPicPr>
          <p:nvPr/>
        </p:nvPicPr>
        <p:blipFill>
          <a:blip r:embed="rId5"/>
          <a:stretch>
            <a:fillRect/>
          </a:stretch>
        </p:blipFill>
        <p:spPr>
          <a:xfrm>
            <a:off x="2125870" y="2536673"/>
            <a:ext cx="1209675" cy="1771650"/>
          </a:xfrm>
          <a:prstGeom prst="rect">
            <a:avLst/>
          </a:prstGeom>
        </p:spPr>
      </p:pic>
    </p:spTree>
    <p:extLst>
      <p:ext uri="{BB962C8B-B14F-4D97-AF65-F5344CB8AC3E}">
        <p14:creationId xmlns:p14="http://schemas.microsoft.com/office/powerpoint/2010/main" val="195113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designs</a:t>
            </a:r>
            <a:endParaRPr lang="en-GB" dirty="0"/>
          </a:p>
        </p:txBody>
      </p:sp>
      <p:sp>
        <p:nvSpPr>
          <p:cNvPr id="3" name="Content Placeholder 2"/>
          <p:cNvSpPr>
            <a:spLocks noGrp="1"/>
          </p:cNvSpPr>
          <p:nvPr>
            <p:ph idx="1"/>
          </p:nvPr>
        </p:nvSpPr>
        <p:spPr/>
        <p:txBody>
          <a:bodyPr/>
          <a:lstStyle/>
          <a:p>
            <a:pPr marL="269638" indent="-269638" eaLnBrk="0" hangingPunct="0">
              <a:lnSpc>
                <a:spcPct val="150000"/>
              </a:lnSpc>
              <a:spcBef>
                <a:spcPct val="20000"/>
              </a:spcBef>
              <a:buClr>
                <a:srgbClr val="C1CEFF"/>
              </a:buClr>
              <a:defRPr/>
            </a:pPr>
            <a:r>
              <a:rPr lang="en-US" sz="1800" dirty="0" smtClean="0">
                <a:latin typeface="Source Sans Pro" panose="020B0604020202020204" charset="0"/>
                <a:ea typeface="ＭＳ Ｐゴシック" charset="0"/>
              </a:rPr>
              <a:t>Subtraction</a:t>
            </a:r>
            <a:r>
              <a:rPr lang="en-US" sz="1800" dirty="0" smtClean="0">
                <a:solidFill>
                  <a:srgbClr val="C00000"/>
                </a:solidFill>
                <a:latin typeface="Source Sans Pro" panose="020B0604020202020204" charset="0"/>
                <a:ea typeface="ＭＳ Ｐゴシック" charset="0"/>
              </a:rPr>
              <a:t> </a:t>
            </a:r>
            <a:r>
              <a:rPr lang="en-US" sz="1800" dirty="0">
                <a:solidFill>
                  <a:srgbClr val="C00000"/>
                </a:solidFill>
                <a:latin typeface="Source Sans Pro" panose="020B0604020202020204" charset="0"/>
                <a:ea typeface="ＭＳ Ｐゴシック" charset="0"/>
              </a:rPr>
              <a:t>	</a:t>
            </a:r>
            <a:endParaRPr lang="en-US" sz="1800" dirty="0" smtClean="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Conjunction </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Factorial</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Parametric</a:t>
            </a:r>
          </a:p>
          <a:p>
            <a:pPr marL="269638" indent="-269638" eaLnBrk="0" hangingPunct="0">
              <a:lnSpc>
                <a:spcPct val="150000"/>
              </a:lnSpc>
              <a:spcBef>
                <a:spcPct val="20000"/>
              </a:spcBef>
              <a:buClr>
                <a:srgbClr val="C1CEFF"/>
              </a:buClr>
              <a:defRPr/>
            </a:pPr>
            <a:r>
              <a:rPr lang="de-DE" sz="1800" dirty="0">
                <a:solidFill>
                  <a:schemeClr val="accent1"/>
                </a:solidFill>
                <a:latin typeface="Source Sans Pro" panose="020B0604020202020204" charset="0"/>
                <a:ea typeface="ＭＳ Ｐゴシック" charset="0"/>
              </a:rPr>
              <a:t>Psycho-physiological Interaction (PPI)</a:t>
            </a:r>
            <a:endParaRPr lang="en-US" sz="1800" dirty="0">
              <a:solidFill>
                <a:schemeClr val="accent1"/>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a:solidFill>
                  <a:srgbClr val="333333"/>
                </a:solidFill>
                <a:latin typeface="Source Sans Pro" panose="020B0604020202020204" charset="0"/>
                <a:ea typeface="ＭＳ Ｐゴシック" charset="0"/>
              </a:rPr>
              <a:t>Indexing neural representations</a:t>
            </a:r>
            <a:endParaRPr lang="en-US" sz="2000" dirty="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endParaRPr lang="en-US" sz="2000" dirty="0">
              <a:solidFill>
                <a:srgbClr val="C00000"/>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258814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r>
              <a:rPr lang="de-DE" dirty="0" smtClean="0">
                <a:solidFill>
                  <a:srgbClr val="C00000"/>
                </a:solidFill>
                <a:latin typeface="Source Sans Pro" panose="020B0604020202020204" charset="0"/>
                <a:ea typeface="ＭＳ Ｐゴシック" charset="0"/>
              </a:rPr>
              <a:t>)</a:t>
            </a:r>
            <a:endParaRPr lang="en-GB" dirty="0">
              <a:solidFill>
                <a:srgbClr val="C00000"/>
              </a:solidFill>
              <a:latin typeface="Source Sans Pro" panose="020B0604020202020204" charset="0"/>
            </a:endParaRPr>
          </a:p>
        </p:txBody>
      </p:sp>
      <p:sp>
        <p:nvSpPr>
          <p:cNvPr id="3" name="Content Placeholder 2"/>
          <p:cNvSpPr>
            <a:spLocks noGrp="1"/>
          </p:cNvSpPr>
          <p:nvPr>
            <p:ph idx="1"/>
          </p:nvPr>
        </p:nvSpPr>
        <p:spPr/>
        <p:txBody>
          <a:bodyPr/>
          <a:lstStyle/>
          <a:p>
            <a:pPr algn="ctr">
              <a:defRPr/>
            </a:pPr>
            <a:r>
              <a:rPr lang="en-GB" dirty="0" smtClean="0"/>
              <a:t>Can activity in a part of the brain be predicted by an interaction between task and activity in another part of the brain?</a:t>
            </a:r>
            <a:endParaRPr lang="en-GB" dirty="0"/>
          </a:p>
          <a:p>
            <a:pPr algn="ctr">
              <a:defRPr/>
            </a:pPr>
            <a:r>
              <a:rPr lang="en-GB" dirty="0"/>
              <a:t>If two areas are jointly correlated to a task component </a:t>
            </a:r>
            <a:r>
              <a:rPr lang="en-GB" dirty="0" smtClean="0"/>
              <a:t>( ‘</a:t>
            </a:r>
            <a:r>
              <a:rPr lang="en-GB" dirty="0"/>
              <a:t>co-activated’) this does not mean that they are functionally connected to each other </a:t>
            </a:r>
          </a:p>
          <a:p>
            <a:pPr algn="ctr">
              <a:defRPr/>
            </a:pPr>
            <a:endParaRPr lang="en-GB" dirty="0" smtClean="0"/>
          </a:p>
        </p:txBody>
      </p:sp>
      <p:sp>
        <p:nvSpPr>
          <p:cNvPr id="4" name="Text Placeholder 3"/>
          <p:cNvSpPr>
            <a:spLocks noGrp="1"/>
          </p:cNvSpPr>
          <p:nvPr>
            <p:ph type="body" sz="quarter" idx="10"/>
          </p:nvPr>
        </p:nvSpPr>
        <p:spPr/>
        <p:txBody>
          <a:bodyPr/>
          <a:lstStyle/>
          <a:p>
            <a:r>
              <a:rPr lang="en-GB" dirty="0" smtClean="0"/>
              <a:t>Functional connectivity measure</a:t>
            </a:r>
            <a:endParaRPr lang="en-GB" dirty="0"/>
          </a:p>
        </p:txBody>
      </p:sp>
      <p:pic>
        <p:nvPicPr>
          <p:cNvPr id="11" name="Picture 7"/>
          <p:cNvPicPr>
            <a:picLocks noChangeAspect="1" noChangeArrowheads="1"/>
          </p:cNvPicPr>
          <p:nvPr/>
        </p:nvPicPr>
        <p:blipFill>
          <a:blip r:embed="rId3"/>
          <a:srcRect t="6889" r="39156" b="10385"/>
          <a:stretch>
            <a:fillRect/>
          </a:stretch>
        </p:blipFill>
        <p:spPr bwMode="auto">
          <a:xfrm>
            <a:off x="467544" y="3212976"/>
            <a:ext cx="3600450"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13" name="Group 7"/>
          <p:cNvGrpSpPr>
            <a:grpSpLocks/>
          </p:cNvGrpSpPr>
          <p:nvPr/>
        </p:nvGrpSpPr>
        <p:grpSpPr bwMode="auto">
          <a:xfrm>
            <a:off x="5004048" y="3475391"/>
            <a:ext cx="3249086" cy="2676032"/>
            <a:chOff x="3211" y="1480"/>
            <a:chExt cx="2887" cy="2716"/>
          </a:xfrm>
        </p:grpSpPr>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1" y="1480"/>
              <a:ext cx="2726" cy="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6"/>
            <p:cNvSpPr txBox="1">
              <a:spLocks noChangeArrowheads="1"/>
            </p:cNvSpPr>
            <p:nvPr/>
          </p:nvSpPr>
          <p:spPr bwMode="auto">
            <a:xfrm>
              <a:off x="4980" y="3884"/>
              <a:ext cx="111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00" dirty="0">
                  <a:latin typeface="Source Sans Pro" panose="020B0604020202020204" charset="0"/>
                  <a:ea typeface="ＭＳ Ｐゴシック" charset="0"/>
                  <a:cs typeface="ＭＳ Ｐゴシック" charset="0"/>
                </a:rPr>
                <a:t>Stephan, 2004</a:t>
              </a:r>
              <a:endParaRPr lang="en-US" sz="1400" dirty="0">
                <a:latin typeface="Source Sans Pro" panose="020B0604020202020204" charset="0"/>
                <a:ea typeface="ＭＳ Ｐゴシック" charset="0"/>
                <a:cs typeface="ＭＳ Ｐゴシック" charset="0"/>
              </a:endParaRPr>
            </a:p>
          </p:txBody>
        </p:sp>
      </p:grpSp>
    </p:spTree>
    <p:extLst>
      <p:ext uri="{BB962C8B-B14F-4D97-AF65-F5344CB8AC3E}">
        <p14:creationId xmlns:p14="http://schemas.microsoft.com/office/powerpoint/2010/main" val="62770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395289" y="1700213"/>
            <a:ext cx="4249018" cy="4465637"/>
          </a:xfrm>
        </p:spPr>
        <p:txBody>
          <a:bodyPr/>
          <a:lstStyle/>
          <a:p>
            <a:r>
              <a:rPr lang="en-GB" dirty="0" smtClean="0"/>
              <a:t>Factorial design</a:t>
            </a:r>
            <a:endParaRPr lang="en-GB" dirty="0"/>
          </a:p>
        </p:txBody>
      </p:sp>
      <p:pic>
        <p:nvPicPr>
          <p:cNvPr id="5"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r="58680"/>
          <a:stretch/>
        </p:blipFill>
        <p:spPr bwMode="auto">
          <a:xfrm>
            <a:off x="451135" y="2582305"/>
            <a:ext cx="1636589"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1"/>
          <p:cNvSpPr txBox="1">
            <a:spLocks noChangeArrowheads="1"/>
          </p:cNvSpPr>
          <p:nvPr/>
        </p:nvSpPr>
        <p:spPr bwMode="auto">
          <a:xfrm>
            <a:off x="6491491"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902601"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22" name="Table 21"/>
          <p:cNvGraphicFramePr>
            <a:graphicFrameLocks noGrp="1"/>
          </p:cNvGraphicFramePr>
          <p:nvPr>
            <p:extLst>
              <p:ext uri="{D42A27DB-BD31-4B8C-83A1-F6EECF244321}">
                <p14:modId xmlns:p14="http://schemas.microsoft.com/office/powerpoint/2010/main" val="2792027875"/>
              </p:ext>
            </p:extLst>
          </p:nvPr>
        </p:nvGraphicFramePr>
        <p:xfrm>
          <a:off x="5773453" y="2845022"/>
          <a:ext cx="2471936" cy="2176018"/>
        </p:xfrm>
        <a:graphic>
          <a:graphicData uri="http://schemas.openxmlformats.org/drawingml/2006/table">
            <a:tbl>
              <a:tblPr firstRow="1" bandRow="1">
                <a:tableStyleId>{5C22544A-7EE6-4342-B048-85BDC9FD1C3A}</a:tableStyleId>
              </a:tblPr>
              <a:tblGrid>
                <a:gridCol w="1235968"/>
                <a:gridCol w="1235968"/>
              </a:tblGrid>
              <a:tr h="1088009">
                <a:tc>
                  <a:txBody>
                    <a:bodyPr/>
                    <a:lstStyle/>
                    <a:p>
                      <a:pPr algn="ctr"/>
                      <a:r>
                        <a:rPr lang="en-GB" b="0" dirty="0" smtClean="0">
                          <a:solidFill>
                            <a:schemeClr val="tx1"/>
                          </a:solidFill>
                        </a:rPr>
                        <a:t>Objects</a:t>
                      </a:r>
                    </a:p>
                    <a:p>
                      <a:pPr algn="ctr"/>
                      <a:r>
                        <a:rPr lang="en-GB" b="0" dirty="0" smtClean="0">
                          <a:solidFill>
                            <a:schemeClr val="tx1"/>
                          </a:solidFill>
                        </a:rPr>
                        <a:t>before</a:t>
                      </a:r>
                      <a:r>
                        <a:rPr lang="en-GB" b="0" baseline="0" dirty="0" smtClean="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b="0" dirty="0" smtClean="0">
                          <a:solidFill>
                            <a:schemeClr val="tx1"/>
                          </a:solidFill>
                        </a:rPr>
                        <a:t>Objects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a:t>
                      </a:r>
                      <a:r>
                        <a:rPr lang="en-GB" b="0" baseline="0" dirty="0" err="1" smtClean="0">
                          <a:solidFill>
                            <a:schemeClr val="tx1"/>
                          </a:solidFill>
                        </a:rPr>
                        <a:t>Oa</a:t>
                      </a:r>
                      <a:r>
                        <a:rPr lang="en-GB" b="0" baseline="0" dirty="0" smtClean="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88009">
                <a:tc>
                  <a:txBody>
                    <a:bodyPr/>
                    <a:lstStyle/>
                    <a:p>
                      <a:pPr algn="ctr"/>
                      <a:r>
                        <a:rPr lang="en-GB" b="0" dirty="0" smtClean="0">
                          <a:solidFill>
                            <a:schemeClr val="tx1"/>
                          </a:solidFill>
                        </a:rPr>
                        <a:t>Faces</a:t>
                      </a:r>
                    </a:p>
                    <a:p>
                      <a:pPr algn="ctr"/>
                      <a:r>
                        <a:rPr lang="en-GB" b="0" dirty="0" smtClean="0">
                          <a:solidFill>
                            <a:schemeClr val="tx1"/>
                          </a:solidFill>
                        </a:rPr>
                        <a:t>before</a:t>
                      </a:r>
                    </a:p>
                    <a:p>
                      <a:pPr algn="ctr"/>
                      <a:r>
                        <a:rPr lang="en-GB" b="0" baseline="0" dirty="0" smtClean="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b="0" dirty="0" smtClean="0">
                          <a:solidFill>
                            <a:schemeClr val="tx1"/>
                          </a:solidFill>
                        </a:rPr>
                        <a:t>Faces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23"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l="41108" r="28895"/>
          <a:stretch/>
        </p:blipFill>
        <p:spPr bwMode="auto">
          <a:xfrm>
            <a:off x="2231739" y="2734705"/>
            <a:ext cx="118813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l="69984"/>
          <a:stretch/>
        </p:blipFill>
        <p:spPr bwMode="auto">
          <a:xfrm>
            <a:off x="3527883" y="2887105"/>
            <a:ext cx="118886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2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395289" y="1700213"/>
            <a:ext cx="4249018" cy="4465637"/>
          </a:xfrm>
        </p:spPr>
        <p:txBody>
          <a:bodyPr/>
          <a:lstStyle/>
          <a:p>
            <a:r>
              <a:rPr lang="en-GB" dirty="0" smtClean="0"/>
              <a:t>Main effect of learning</a:t>
            </a:r>
            <a:endParaRPr lang="en-GB" dirty="0"/>
          </a:p>
        </p:txBody>
      </p:sp>
      <p:sp>
        <p:nvSpPr>
          <p:cNvPr id="9" name="Text Box 31"/>
          <p:cNvSpPr txBox="1">
            <a:spLocks noChangeArrowheads="1"/>
          </p:cNvSpPr>
          <p:nvPr/>
        </p:nvSpPr>
        <p:spPr bwMode="auto">
          <a:xfrm>
            <a:off x="6491491"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902601"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pic>
        <p:nvPicPr>
          <p:cNvPr id="22" name="Picture 18" descr="389596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55" y="2423924"/>
            <a:ext cx="3527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261952794"/>
              </p:ext>
            </p:extLst>
          </p:nvPr>
        </p:nvGraphicFramePr>
        <p:xfrm>
          <a:off x="5773453" y="2845022"/>
          <a:ext cx="2471936" cy="2176018"/>
        </p:xfrm>
        <a:graphic>
          <a:graphicData uri="http://schemas.openxmlformats.org/drawingml/2006/table">
            <a:tbl>
              <a:tblPr firstRow="1" bandRow="1">
                <a:tableStyleId>{5C22544A-7EE6-4342-B048-85BDC9FD1C3A}</a:tableStyleId>
              </a:tblPr>
              <a:tblGrid>
                <a:gridCol w="1235968"/>
                <a:gridCol w="1235968"/>
              </a:tblGrid>
              <a:tr h="1088009">
                <a:tc>
                  <a:txBody>
                    <a:bodyPr/>
                    <a:lstStyle/>
                    <a:p>
                      <a:pPr algn="ctr"/>
                      <a:r>
                        <a:rPr lang="en-GB" b="0" dirty="0" smtClean="0">
                          <a:solidFill>
                            <a:schemeClr val="tx1"/>
                          </a:solidFill>
                        </a:rPr>
                        <a:t>Objects</a:t>
                      </a:r>
                    </a:p>
                    <a:p>
                      <a:pPr algn="ctr"/>
                      <a:r>
                        <a:rPr lang="en-GB" b="0" dirty="0" smtClean="0">
                          <a:solidFill>
                            <a:schemeClr val="tx1"/>
                          </a:solidFill>
                        </a:rPr>
                        <a:t>before</a:t>
                      </a:r>
                      <a:r>
                        <a:rPr lang="en-GB" b="0" baseline="0" dirty="0" smtClean="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smtClean="0">
                          <a:solidFill>
                            <a:schemeClr val="tx1"/>
                          </a:solidFill>
                        </a:rPr>
                        <a:t>Objects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a:t>
                      </a:r>
                      <a:r>
                        <a:rPr lang="en-GB" b="0" baseline="0" dirty="0" err="1" smtClean="0">
                          <a:solidFill>
                            <a:schemeClr val="tx1"/>
                          </a:solidFill>
                        </a:rPr>
                        <a:t>Oa</a:t>
                      </a:r>
                      <a:r>
                        <a:rPr lang="en-GB" b="0" baseline="0" dirty="0" smtClean="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1088009">
                <a:tc>
                  <a:txBody>
                    <a:bodyPr/>
                    <a:lstStyle/>
                    <a:p>
                      <a:pPr algn="ctr"/>
                      <a:r>
                        <a:rPr lang="en-GB" b="0" dirty="0" smtClean="0">
                          <a:solidFill>
                            <a:schemeClr val="tx1"/>
                          </a:solidFill>
                        </a:rPr>
                        <a:t>Faces</a:t>
                      </a:r>
                    </a:p>
                    <a:p>
                      <a:pPr algn="ctr"/>
                      <a:r>
                        <a:rPr lang="en-GB" b="0" dirty="0" smtClean="0">
                          <a:solidFill>
                            <a:schemeClr val="tx1"/>
                          </a:solidFill>
                        </a:rPr>
                        <a:t>before</a:t>
                      </a:r>
                    </a:p>
                    <a:p>
                      <a:pPr algn="ctr"/>
                      <a:r>
                        <a:rPr lang="en-GB" b="0" baseline="0" dirty="0" smtClean="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smtClean="0">
                          <a:solidFill>
                            <a:schemeClr val="tx1"/>
                          </a:solidFill>
                        </a:rPr>
                        <a:t>Faces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293232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395289" y="1700213"/>
            <a:ext cx="4249018" cy="4465637"/>
          </a:xfrm>
        </p:spPr>
        <p:txBody>
          <a:bodyPr/>
          <a:lstStyle/>
          <a:p>
            <a:r>
              <a:rPr lang="en-GB" dirty="0" smtClean="0"/>
              <a:t>Main effect of stimulus</a:t>
            </a:r>
            <a:endParaRPr lang="en-GB" dirty="0"/>
          </a:p>
        </p:txBody>
      </p:sp>
      <p:sp>
        <p:nvSpPr>
          <p:cNvPr id="9" name="Text Box 31"/>
          <p:cNvSpPr txBox="1">
            <a:spLocks noChangeArrowheads="1"/>
          </p:cNvSpPr>
          <p:nvPr/>
        </p:nvSpPr>
        <p:spPr bwMode="auto">
          <a:xfrm>
            <a:off x="6491491"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902601"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4" name="Table 3"/>
          <p:cNvGraphicFramePr>
            <a:graphicFrameLocks noGrp="1"/>
          </p:cNvGraphicFramePr>
          <p:nvPr>
            <p:extLst>
              <p:ext uri="{D42A27DB-BD31-4B8C-83A1-F6EECF244321}">
                <p14:modId xmlns:p14="http://schemas.microsoft.com/office/powerpoint/2010/main" val="3579851322"/>
              </p:ext>
            </p:extLst>
          </p:nvPr>
        </p:nvGraphicFramePr>
        <p:xfrm>
          <a:off x="5773453" y="2845022"/>
          <a:ext cx="2471936" cy="2176018"/>
        </p:xfrm>
        <a:graphic>
          <a:graphicData uri="http://schemas.openxmlformats.org/drawingml/2006/table">
            <a:tbl>
              <a:tblPr firstRow="1" bandRow="1">
                <a:tableStyleId>{5C22544A-7EE6-4342-B048-85BDC9FD1C3A}</a:tableStyleId>
              </a:tblPr>
              <a:tblGrid>
                <a:gridCol w="1235968"/>
                <a:gridCol w="1235968"/>
              </a:tblGrid>
              <a:tr h="1088009">
                <a:tc>
                  <a:txBody>
                    <a:bodyPr/>
                    <a:lstStyle/>
                    <a:p>
                      <a:pPr algn="ctr"/>
                      <a:r>
                        <a:rPr lang="en-GB" b="0" dirty="0" smtClean="0">
                          <a:solidFill>
                            <a:schemeClr val="tx1"/>
                          </a:solidFill>
                        </a:rPr>
                        <a:t>Objects</a:t>
                      </a:r>
                    </a:p>
                    <a:p>
                      <a:pPr algn="ctr"/>
                      <a:r>
                        <a:rPr lang="en-GB" b="0" dirty="0" smtClean="0">
                          <a:solidFill>
                            <a:schemeClr val="tx1"/>
                          </a:solidFill>
                        </a:rPr>
                        <a:t>before</a:t>
                      </a:r>
                      <a:r>
                        <a:rPr lang="en-GB" b="0" baseline="0" dirty="0" smtClean="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b="0" dirty="0" smtClean="0">
                          <a:solidFill>
                            <a:schemeClr val="tx1"/>
                          </a:solidFill>
                        </a:rPr>
                        <a:t>Objects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a:t>
                      </a:r>
                      <a:r>
                        <a:rPr lang="en-GB" b="0" baseline="0" dirty="0" err="1" smtClean="0">
                          <a:solidFill>
                            <a:schemeClr val="tx1"/>
                          </a:solidFill>
                        </a:rPr>
                        <a:t>Oa</a:t>
                      </a:r>
                      <a:r>
                        <a:rPr lang="en-GB" b="0" baseline="0" dirty="0" smtClean="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1088009">
                <a:tc>
                  <a:txBody>
                    <a:bodyPr/>
                    <a:lstStyle/>
                    <a:p>
                      <a:pPr algn="ctr"/>
                      <a:r>
                        <a:rPr lang="en-GB" b="0" dirty="0" smtClean="0">
                          <a:solidFill>
                            <a:schemeClr val="tx1"/>
                          </a:solidFill>
                        </a:rPr>
                        <a:t>Faces</a:t>
                      </a:r>
                    </a:p>
                    <a:p>
                      <a:pPr algn="ctr"/>
                      <a:r>
                        <a:rPr lang="en-GB" b="0" dirty="0" smtClean="0">
                          <a:solidFill>
                            <a:schemeClr val="tx1"/>
                          </a:solidFill>
                        </a:rPr>
                        <a:t>before</a:t>
                      </a:r>
                    </a:p>
                    <a:p>
                      <a:pPr algn="ctr"/>
                      <a:r>
                        <a:rPr lang="en-GB" b="0" baseline="0" dirty="0" smtClean="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smtClean="0">
                          <a:solidFill>
                            <a:schemeClr val="tx1"/>
                          </a:solidFill>
                        </a:rPr>
                        <a:t>Faces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pic>
        <p:nvPicPr>
          <p:cNvPr id="11" name="Picture 16" descr="389596ac"/>
          <p:cNvPicPr>
            <a:picLocks noChangeAspect="1" noChangeArrowheads="1"/>
          </p:cNvPicPr>
          <p:nvPr/>
        </p:nvPicPr>
        <p:blipFill rotWithShape="1">
          <a:blip r:embed="rId3">
            <a:extLst>
              <a:ext uri="{28A0092B-C50C-407E-A947-70E740481C1C}">
                <a14:useLocalDpi xmlns:a14="http://schemas.microsoft.com/office/drawing/2010/main" val="0"/>
              </a:ext>
            </a:extLst>
          </a:blip>
          <a:srcRect t="7151"/>
          <a:stretch/>
        </p:blipFill>
        <p:spPr bwMode="auto">
          <a:xfrm>
            <a:off x="683060" y="2015371"/>
            <a:ext cx="3673475" cy="327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67744" y="5444307"/>
            <a:ext cx="5142221" cy="646331"/>
          </a:xfrm>
          <a:prstGeom prst="rect">
            <a:avLst/>
          </a:prstGeom>
          <a:solidFill>
            <a:schemeClr val="accent4"/>
          </a:solidFill>
        </p:spPr>
        <p:txBody>
          <a:bodyPr wrap="square">
            <a:spAutoFit/>
          </a:bodyPr>
          <a:lstStyle/>
          <a:p>
            <a:pPr algn="ctr">
              <a:defRPr/>
            </a:pPr>
            <a:r>
              <a:rPr lang="en-GB" dirty="0">
                <a:latin typeface="Source Sans Pro" panose="020B0604020202020204" charset="0"/>
                <a:ea typeface="ＭＳ Ｐゴシック" charset="0"/>
                <a:cs typeface="ＭＳ Ｐゴシック" charset="0"/>
              </a:rPr>
              <a:t>Does learning involve functional </a:t>
            </a:r>
            <a:r>
              <a:rPr lang="en-GB" dirty="0" smtClean="0">
                <a:latin typeface="Source Sans Pro" panose="020B0604020202020204" charset="0"/>
                <a:ea typeface="ＭＳ Ｐゴシック" charset="0"/>
                <a:cs typeface="ＭＳ Ｐゴシック" charset="0"/>
              </a:rPr>
              <a:t>connectivity </a:t>
            </a:r>
            <a:r>
              <a:rPr lang="en-GB" dirty="0">
                <a:latin typeface="Source Sans Pro" panose="020B0604020202020204" charset="0"/>
                <a:ea typeface="ＭＳ Ｐゴシック" charset="0"/>
                <a:cs typeface="ＭＳ Ｐゴシック" charset="0"/>
              </a:rPr>
              <a:t>between parietal cortex and stimuli specific </a:t>
            </a:r>
            <a:r>
              <a:rPr lang="en-GB" dirty="0" smtClean="0">
                <a:latin typeface="Source Sans Pro" panose="020B0604020202020204" charset="0"/>
                <a:ea typeface="ＭＳ Ｐゴシック" charset="0"/>
                <a:cs typeface="ＭＳ Ｐゴシック" charset="0"/>
              </a:rPr>
              <a:t>areas</a:t>
            </a:r>
            <a:r>
              <a:rPr lang="en-GB" dirty="0">
                <a:latin typeface="Source Sans Pro" panose="020B0604020202020204" charset="0"/>
                <a:ea typeface="ＭＳ Ｐゴシック" charset="0"/>
                <a:cs typeface="ＭＳ Ｐゴシック" charset="0"/>
              </a:rPr>
              <a:t>?</a:t>
            </a:r>
            <a:endParaRPr lang="en-US" dirty="0">
              <a:latin typeface="Source Sans Pro" panose="020B0604020202020204" charset="0"/>
              <a:ea typeface="ＭＳ Ｐゴシック" charset="0"/>
              <a:cs typeface="ＭＳ Ｐゴシック" charset="0"/>
            </a:endParaRPr>
          </a:p>
        </p:txBody>
      </p:sp>
    </p:spTree>
    <p:extLst>
      <p:ext uri="{BB962C8B-B14F-4D97-AF65-F5344CB8AC3E}">
        <p14:creationId xmlns:p14="http://schemas.microsoft.com/office/powerpoint/2010/main" val="271845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a:p>
            <a:endParaRPr lang="en-GB" dirty="0"/>
          </a:p>
        </p:txBody>
      </p:sp>
      <p:pic>
        <p:nvPicPr>
          <p:cNvPr id="47106"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b="81511"/>
          <a:stretch/>
        </p:blipFill>
        <p:spPr bwMode="auto">
          <a:xfrm>
            <a:off x="867909" y="2096852"/>
            <a:ext cx="47930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3899" y="6508068"/>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O’Reilly (2012)</a:t>
            </a:r>
          </a:p>
        </p:txBody>
      </p:sp>
      <p:pic>
        <p:nvPicPr>
          <p:cNvPr id="7"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521" b="41691"/>
          <a:stretch/>
        </p:blipFill>
        <p:spPr bwMode="auto">
          <a:xfrm>
            <a:off x="867909" y="3392996"/>
            <a:ext cx="479303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450"/>
          <a:stretch/>
        </p:blipFill>
        <p:spPr bwMode="auto">
          <a:xfrm>
            <a:off x="867909" y="5085184"/>
            <a:ext cx="4793032" cy="965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1697360"/>
            <a:ext cx="914400" cy="914400"/>
          </a:xfrm>
          <a:prstGeom prst="rect">
            <a:avLst/>
          </a:prstGeom>
        </p:spPr>
        <p:txBody>
          <a:bodyPr vert="horz" wrap="none" lIns="0" tIns="0" rIns="0" bIns="0" rtlCol="0">
            <a:noAutofit/>
          </a:bodyPr>
          <a:lstStyle/>
          <a:p>
            <a:r>
              <a:rPr lang="en-GB" sz="1600" dirty="0" smtClean="0">
                <a:solidFill>
                  <a:srgbClr val="C00000"/>
                </a:solidFill>
                <a:latin typeface="Source Sans Pro" panose="020B0503030403020204" pitchFamily="34" charset="0"/>
              </a:rPr>
              <a:t>Main effect of task (Faces - objects)</a:t>
            </a:r>
          </a:p>
        </p:txBody>
      </p:sp>
      <p:sp>
        <p:nvSpPr>
          <p:cNvPr id="10" name="TextBox 9"/>
          <p:cNvSpPr txBox="1"/>
          <p:nvPr/>
        </p:nvSpPr>
        <p:spPr>
          <a:xfrm>
            <a:off x="683568" y="3114456"/>
            <a:ext cx="914400" cy="914400"/>
          </a:xfrm>
          <a:prstGeom prst="rect">
            <a:avLst/>
          </a:prstGeom>
        </p:spPr>
        <p:txBody>
          <a:bodyPr vert="horz" wrap="none" lIns="0" tIns="0" rIns="0" bIns="0" rtlCol="0">
            <a:noAutofit/>
          </a:bodyPr>
          <a:lstStyle/>
          <a:p>
            <a:r>
              <a:rPr lang="en-GB" sz="1600" dirty="0" smtClean="0">
                <a:solidFill>
                  <a:srgbClr val="C00000"/>
                </a:solidFill>
                <a:latin typeface="Source Sans Pro" panose="020B0503030403020204" pitchFamily="34" charset="0"/>
              </a:rPr>
              <a:t>Activity in parietal cortex</a:t>
            </a:r>
          </a:p>
        </p:txBody>
      </p:sp>
      <p:sp>
        <p:nvSpPr>
          <p:cNvPr id="11" name="TextBox 10"/>
          <p:cNvSpPr txBox="1"/>
          <p:nvPr/>
        </p:nvSpPr>
        <p:spPr>
          <a:xfrm>
            <a:off x="683568" y="4777627"/>
            <a:ext cx="914400" cy="914400"/>
          </a:xfrm>
          <a:prstGeom prst="rect">
            <a:avLst/>
          </a:prstGeom>
        </p:spPr>
        <p:txBody>
          <a:bodyPr vert="horz" wrap="none" lIns="0" tIns="0" rIns="0" bIns="0" rtlCol="0">
            <a:noAutofit/>
          </a:bodyPr>
          <a:lstStyle/>
          <a:p>
            <a:r>
              <a:rPr lang="en-GB" sz="1600" dirty="0">
                <a:solidFill>
                  <a:srgbClr val="C00000"/>
                </a:solidFill>
              </a:rPr>
              <a:t> PPI regressor </a:t>
            </a:r>
            <a:r>
              <a:rPr lang="en-GB" sz="1600" dirty="0" smtClean="0">
                <a:solidFill>
                  <a:srgbClr val="C00000"/>
                </a:solidFill>
              </a:rPr>
              <a:t>= HRF </a:t>
            </a:r>
            <a:r>
              <a:rPr lang="en-GB" sz="1600" dirty="0">
                <a:solidFill>
                  <a:srgbClr val="C00000"/>
                </a:solidFill>
              </a:rPr>
              <a:t>convolved task </a:t>
            </a:r>
            <a:r>
              <a:rPr lang="en-GB" sz="1600" dirty="0" smtClean="0">
                <a:solidFill>
                  <a:srgbClr val="C00000"/>
                </a:solidFill>
              </a:rPr>
              <a:t>x seed </a:t>
            </a:r>
            <a:r>
              <a:rPr lang="en-GB" sz="1600" dirty="0">
                <a:solidFill>
                  <a:srgbClr val="C00000"/>
                </a:solidFill>
              </a:rPr>
              <a:t>ROI </a:t>
            </a:r>
            <a:r>
              <a:rPr lang="en-GB" sz="1600" dirty="0" smtClean="0">
                <a:solidFill>
                  <a:srgbClr val="C00000"/>
                </a:solidFill>
              </a:rPr>
              <a:t>regressors</a:t>
            </a:r>
            <a:endParaRPr lang="en-GB" sz="1600" dirty="0" smtClean="0">
              <a:solidFill>
                <a:srgbClr val="C00000"/>
              </a:solidFill>
              <a:latin typeface="Source Sans Pro" panose="020B0503030403020204" pitchFamily="34" charset="0"/>
            </a:endParaRPr>
          </a:p>
        </p:txBody>
      </p:sp>
      <p:sp>
        <p:nvSpPr>
          <p:cNvPr id="15" name="TextBox 14"/>
          <p:cNvSpPr txBox="1"/>
          <p:nvPr/>
        </p:nvSpPr>
        <p:spPr>
          <a:xfrm>
            <a:off x="1501343" y="6165850"/>
            <a:ext cx="914400" cy="914400"/>
          </a:xfrm>
          <a:prstGeom prst="rect">
            <a:avLst/>
          </a:prstGeom>
          <a:ln>
            <a:noFill/>
          </a:ln>
        </p:spPr>
        <p:txBody>
          <a:bodyPr vert="horz" wrap="none" lIns="0" tIns="0" rIns="0" bIns="0" rtlCol="0">
            <a:noAutofit/>
          </a:bodyPr>
          <a:lstStyle/>
          <a:p>
            <a:r>
              <a:rPr lang="en-GB" sz="1600" dirty="0" smtClean="0">
                <a:latin typeface="Source Sans Pro" panose="020B0503030403020204" pitchFamily="34" charset="0"/>
              </a:rPr>
              <a:t>Anti-correlated for objects</a:t>
            </a:r>
          </a:p>
        </p:txBody>
      </p:sp>
      <p:cxnSp>
        <p:nvCxnSpPr>
          <p:cNvPr id="16" name="Straight Arrow Connector 15"/>
          <p:cNvCxnSpPr/>
          <p:nvPr/>
        </p:nvCxnSpPr>
        <p:spPr>
          <a:xfrm flipV="1">
            <a:off x="1777589" y="5827068"/>
            <a:ext cx="1" cy="338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descr="389596ab"/>
          <p:cNvPicPr>
            <a:picLocks noChangeAspect="1" noChangeArrowheads="1"/>
          </p:cNvPicPr>
          <p:nvPr/>
        </p:nvPicPr>
        <p:blipFill rotWithShape="1">
          <a:blip r:embed="rId4">
            <a:extLst>
              <a:ext uri="{28A0092B-C50C-407E-A947-70E740481C1C}">
                <a14:useLocalDpi xmlns:a14="http://schemas.microsoft.com/office/drawing/2010/main" val="0"/>
              </a:ext>
            </a:extLst>
          </a:blip>
          <a:srcRect l="2315" t="56122" r="58026" b="7510"/>
          <a:stretch/>
        </p:blipFill>
        <p:spPr bwMode="auto">
          <a:xfrm>
            <a:off x="6624228" y="3233255"/>
            <a:ext cx="851194" cy="647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descr="https://mollermara.com/blog/blender-brain/blender-br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093" y="5146067"/>
            <a:ext cx="1792023" cy="1008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9662" y="3556798"/>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Seed region</a:t>
            </a:r>
          </a:p>
        </p:txBody>
      </p:sp>
      <p:sp>
        <p:nvSpPr>
          <p:cNvPr id="18" name="TextBox 17"/>
          <p:cNvSpPr txBox="1"/>
          <p:nvPr/>
        </p:nvSpPr>
        <p:spPr>
          <a:xfrm>
            <a:off x="7709662" y="5416674"/>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Whole brain</a:t>
            </a:r>
          </a:p>
        </p:txBody>
      </p:sp>
      <p:cxnSp>
        <p:nvCxnSpPr>
          <p:cNvPr id="19" name="Straight Arrow Connector 18"/>
          <p:cNvCxnSpPr/>
          <p:nvPr/>
        </p:nvCxnSpPr>
        <p:spPr>
          <a:xfrm flipH="1" flipV="1">
            <a:off x="4577024" y="5460758"/>
            <a:ext cx="188383" cy="482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8148" y="5943600"/>
            <a:ext cx="914400" cy="914400"/>
          </a:xfrm>
          <a:prstGeom prst="rect">
            <a:avLst/>
          </a:prstGeom>
          <a:ln>
            <a:noFill/>
          </a:ln>
        </p:spPr>
        <p:txBody>
          <a:bodyPr vert="horz" wrap="none" lIns="0" tIns="0" rIns="0" bIns="0" rtlCol="0">
            <a:noAutofit/>
          </a:bodyPr>
          <a:lstStyle/>
          <a:p>
            <a:r>
              <a:rPr lang="en-GB" sz="1600" dirty="0" smtClean="0">
                <a:latin typeface="Source Sans Pro" panose="020B0503030403020204" pitchFamily="34" charset="0"/>
              </a:rPr>
              <a:t>correlated for faces</a:t>
            </a:r>
          </a:p>
        </p:txBody>
      </p:sp>
    </p:spTree>
    <p:extLst>
      <p:ext uri="{BB962C8B-B14F-4D97-AF65-F5344CB8AC3E}">
        <p14:creationId xmlns:p14="http://schemas.microsoft.com/office/powerpoint/2010/main" val="348834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3"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subtraction</a:t>
            </a:r>
            <a:endParaRPr lang="en-GB" dirty="0"/>
          </a:p>
        </p:txBody>
      </p:sp>
      <p:sp>
        <p:nvSpPr>
          <p:cNvPr id="3" name="Content Placeholder 2"/>
          <p:cNvSpPr>
            <a:spLocks noGrp="1"/>
          </p:cNvSpPr>
          <p:nvPr>
            <p:ph idx="1"/>
          </p:nvPr>
        </p:nvSpPr>
        <p:spPr>
          <a:xfrm>
            <a:off x="395288" y="1700213"/>
            <a:ext cx="8065143" cy="4465637"/>
          </a:xfrm>
        </p:spPr>
        <p:txBody>
          <a:bodyPr/>
          <a:lstStyle/>
          <a:p>
            <a:pPr lvl="1">
              <a:lnSpc>
                <a:spcPct val="140000"/>
              </a:lnSpc>
              <a:defRPr/>
            </a:pPr>
            <a:r>
              <a:rPr lang="en-GB" sz="1800" dirty="0" smtClean="0"/>
              <a:t>Compare the </a:t>
            </a:r>
            <a:r>
              <a:rPr lang="en-GB" sz="1800" dirty="0"/>
              <a:t>neural </a:t>
            </a:r>
            <a:r>
              <a:rPr lang="en-GB" sz="1800" dirty="0" smtClean="0"/>
              <a:t>signal for a task </a:t>
            </a:r>
            <a:r>
              <a:rPr lang="en-GB" sz="1800" dirty="0"/>
              <a:t>that activates the cognitive process of interest and a second task that controls for all but the process of </a:t>
            </a:r>
            <a:r>
              <a:rPr lang="en-GB" sz="1800" dirty="0" smtClean="0"/>
              <a:t>interest</a:t>
            </a:r>
          </a:p>
          <a:p>
            <a:pPr lvl="1">
              <a:lnSpc>
                <a:spcPct val="140000"/>
              </a:lnSpc>
              <a:defRPr/>
            </a:pPr>
            <a:endParaRPr lang="en-GB" sz="1800" dirty="0"/>
          </a:p>
          <a:p>
            <a:pPr marL="0" lvl="1" indent="0">
              <a:lnSpc>
                <a:spcPct val="140000"/>
              </a:lnSpc>
              <a:buNone/>
              <a:defRPr/>
            </a:pPr>
            <a:r>
              <a:rPr lang="de-DE" sz="1800" i="1" dirty="0" smtClean="0">
                <a:solidFill>
                  <a:srgbClr val="333333"/>
                </a:solidFill>
                <a:latin typeface="Source Sans Pro" panose="020B0604020202020204" charset="0"/>
                <a:ea typeface="ＭＳ Ｐゴシック" pitchFamily="34" charset="-128"/>
              </a:rPr>
              <a:t>&gt;&gt; </a:t>
            </a:r>
            <a:r>
              <a:rPr lang="de-DE" sz="1800" i="1" dirty="0">
                <a:solidFill>
                  <a:srgbClr val="333333"/>
                </a:solidFill>
                <a:latin typeface="Source Sans Pro" panose="020B0604020202020204" charset="0"/>
                <a:ea typeface="ＭＳ Ｐゴシック" pitchFamily="34" charset="-128"/>
              </a:rPr>
              <a:t>The critical assumption of „</a:t>
            </a:r>
            <a:r>
              <a:rPr lang="de-DE" sz="1800" i="1" dirty="0">
                <a:solidFill>
                  <a:srgbClr val="C00000"/>
                </a:solidFill>
                <a:latin typeface="Source Sans Pro" panose="020B0604020202020204" charset="0"/>
                <a:ea typeface="ＭＳ Ｐゴシック" pitchFamily="34" charset="-128"/>
              </a:rPr>
              <a:t>pure insertion</a:t>
            </a:r>
            <a:r>
              <a:rPr lang="de-DE" altLang="en-US" sz="1800" i="1" dirty="0">
                <a:solidFill>
                  <a:srgbClr val="333333"/>
                </a:solidFill>
                <a:latin typeface="Source Sans Pro" panose="020B0604020202020204" charset="0"/>
                <a:ea typeface="ＭＳ Ｐゴシック" pitchFamily="34" charset="-128"/>
              </a:rPr>
              <a:t>“</a:t>
            </a:r>
            <a:r>
              <a:rPr lang="de-DE" sz="1800" dirty="0">
                <a:solidFill>
                  <a:srgbClr val="333333"/>
                </a:solidFill>
                <a:latin typeface="Source Sans Pro" panose="020B0604020202020204" charset="0"/>
                <a:ea typeface="ＭＳ Ｐゴシック" pitchFamily="34" charset="-128"/>
              </a:rPr>
              <a:t>	</a:t>
            </a:r>
          </a:p>
          <a:p>
            <a:pPr marL="0" lvl="1" indent="0">
              <a:lnSpc>
                <a:spcPct val="140000"/>
              </a:lnSpc>
              <a:buNone/>
              <a:defRPr/>
            </a:pPr>
            <a:r>
              <a:rPr lang="en-GB" sz="1800" dirty="0"/>
              <a:t>Assume that adding components does not affect other </a:t>
            </a:r>
            <a:r>
              <a:rPr lang="en-GB" sz="1800" dirty="0" smtClean="0"/>
              <a:t>processes</a:t>
            </a:r>
          </a:p>
          <a:p>
            <a:pPr marL="0" lvl="1" indent="0">
              <a:lnSpc>
                <a:spcPct val="140000"/>
              </a:lnSpc>
              <a:buNone/>
              <a:defRPr/>
            </a:pPr>
            <a:r>
              <a:rPr lang="en-GB" sz="1800" dirty="0" smtClean="0">
                <a:solidFill>
                  <a:srgbClr val="C00000"/>
                </a:solidFill>
              </a:rPr>
              <a:t>&gt; A good control task is critical!</a:t>
            </a:r>
          </a:p>
          <a:p>
            <a:pPr lvl="1">
              <a:lnSpc>
                <a:spcPct val="140000"/>
              </a:lnSpc>
              <a:defRPr/>
            </a:pPr>
            <a:endParaRPr lang="en-GB" sz="1800" dirty="0" smtClean="0"/>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p:txBody>
      </p:sp>
      <p:sp>
        <p:nvSpPr>
          <p:cNvPr id="4" name="Text Placeholder 3"/>
          <p:cNvSpPr>
            <a:spLocks noGrp="1"/>
          </p:cNvSpPr>
          <p:nvPr>
            <p:ph type="body" sz="quarter" idx="10"/>
          </p:nvPr>
        </p:nvSpPr>
        <p:spPr/>
        <p:txBody>
          <a:bodyPr/>
          <a:lstStyle/>
          <a:p>
            <a:r>
              <a:rPr lang="en-GB" dirty="0" smtClean="0"/>
              <a:t>Aim: Isolation of a cognitive process</a:t>
            </a:r>
            <a:endParaRPr lang="en-GB" dirty="0"/>
          </a:p>
        </p:txBody>
      </p:sp>
      <p:pic>
        <p:nvPicPr>
          <p:cNvPr id="11" name="Picture 10"/>
          <p:cNvPicPr>
            <a:picLocks noChangeAspect="1"/>
          </p:cNvPicPr>
          <p:nvPr/>
        </p:nvPicPr>
        <p:blipFill>
          <a:blip r:embed="rId3"/>
          <a:stretch>
            <a:fillRect/>
          </a:stretch>
        </p:blipFill>
        <p:spPr>
          <a:xfrm>
            <a:off x="7154501" y="2420888"/>
            <a:ext cx="1600200" cy="1952625"/>
          </a:xfrm>
          <a:prstGeom prst="rect">
            <a:avLst/>
          </a:prstGeom>
        </p:spPr>
      </p:pic>
      <p:sp>
        <p:nvSpPr>
          <p:cNvPr id="12" name="Rectangle 11"/>
          <p:cNvSpPr/>
          <p:nvPr/>
        </p:nvSpPr>
        <p:spPr>
          <a:xfrm>
            <a:off x="6017508" y="4230060"/>
            <a:ext cx="1504964" cy="276999"/>
          </a:xfrm>
          <a:prstGeom prst="rect">
            <a:avLst/>
          </a:prstGeom>
        </p:spPr>
        <p:txBody>
          <a:bodyPr wrap="none">
            <a:spAutoFit/>
          </a:bodyPr>
          <a:lstStyle/>
          <a:p>
            <a:r>
              <a:rPr lang="en-GB" sz="1200" i="1" dirty="0">
                <a:solidFill>
                  <a:srgbClr val="222222"/>
                </a:solidFill>
                <a:latin typeface="Noto Serif"/>
              </a:rPr>
              <a:t>F.C. </a:t>
            </a:r>
            <a:r>
              <a:rPr lang="en-GB" sz="1200" i="1" dirty="0" err="1" smtClean="0">
                <a:solidFill>
                  <a:srgbClr val="222222"/>
                </a:solidFill>
                <a:latin typeface="Noto Serif"/>
              </a:rPr>
              <a:t>Donders</a:t>
            </a:r>
            <a:r>
              <a:rPr lang="en-GB" sz="1200" i="1" dirty="0" smtClean="0">
                <a:solidFill>
                  <a:srgbClr val="222222"/>
                </a:solidFill>
                <a:latin typeface="Noto Serif"/>
              </a:rPr>
              <a:t>, 1868</a:t>
            </a:r>
            <a:endParaRPr lang="en-GB" sz="1200" b="0" i="1" dirty="0">
              <a:solidFill>
                <a:srgbClr val="222222"/>
              </a:solidFill>
              <a:effectLst/>
              <a:latin typeface="Noto Serif"/>
            </a:endParaRPr>
          </a:p>
        </p:txBody>
      </p:sp>
    </p:spTree>
    <p:extLst>
      <p:ext uri="{BB962C8B-B14F-4D97-AF65-F5344CB8AC3E}">
        <p14:creationId xmlns:p14="http://schemas.microsoft.com/office/powerpoint/2010/main" val="188342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a:p>
            <a:endParaRPr lang="en-GB" dirty="0"/>
          </a:p>
        </p:txBody>
      </p:sp>
      <p:pic>
        <p:nvPicPr>
          <p:cNvPr id="47106"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b="81511"/>
          <a:stretch/>
        </p:blipFill>
        <p:spPr bwMode="auto">
          <a:xfrm>
            <a:off x="867909" y="2096852"/>
            <a:ext cx="47930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3899" y="6508068"/>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O’Reilly (2012)</a:t>
            </a:r>
          </a:p>
        </p:txBody>
      </p:sp>
      <p:pic>
        <p:nvPicPr>
          <p:cNvPr id="7"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521" b="41691"/>
          <a:stretch/>
        </p:blipFill>
        <p:spPr bwMode="auto">
          <a:xfrm>
            <a:off x="867909" y="3392996"/>
            <a:ext cx="479303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450"/>
          <a:stretch/>
        </p:blipFill>
        <p:spPr bwMode="auto">
          <a:xfrm>
            <a:off x="867909" y="5085184"/>
            <a:ext cx="4793032" cy="965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1697360"/>
            <a:ext cx="914400" cy="914400"/>
          </a:xfrm>
          <a:prstGeom prst="rect">
            <a:avLst/>
          </a:prstGeom>
        </p:spPr>
        <p:txBody>
          <a:bodyPr vert="horz" wrap="none" lIns="0" tIns="0" rIns="0" bIns="0" rtlCol="0">
            <a:noAutofit/>
          </a:bodyPr>
          <a:lstStyle/>
          <a:p>
            <a:r>
              <a:rPr lang="en-GB" sz="1600" dirty="0" smtClean="0">
                <a:solidFill>
                  <a:srgbClr val="C00000"/>
                </a:solidFill>
                <a:latin typeface="Source Sans Pro" panose="020B0503030403020204" pitchFamily="34" charset="0"/>
              </a:rPr>
              <a:t>Main effect of task (Faces - Objects)</a:t>
            </a:r>
          </a:p>
        </p:txBody>
      </p:sp>
      <p:sp>
        <p:nvSpPr>
          <p:cNvPr id="10" name="TextBox 9"/>
          <p:cNvSpPr txBox="1"/>
          <p:nvPr/>
        </p:nvSpPr>
        <p:spPr>
          <a:xfrm>
            <a:off x="683568" y="3114456"/>
            <a:ext cx="914400" cy="914400"/>
          </a:xfrm>
          <a:prstGeom prst="rect">
            <a:avLst/>
          </a:prstGeom>
        </p:spPr>
        <p:txBody>
          <a:bodyPr vert="horz" wrap="none" lIns="0" tIns="0" rIns="0" bIns="0" rtlCol="0">
            <a:noAutofit/>
          </a:bodyPr>
          <a:lstStyle/>
          <a:p>
            <a:r>
              <a:rPr lang="en-GB" sz="1600" dirty="0" smtClean="0">
                <a:solidFill>
                  <a:srgbClr val="C00000"/>
                </a:solidFill>
                <a:latin typeface="Source Sans Pro" panose="020B0503030403020204" pitchFamily="34" charset="0"/>
              </a:rPr>
              <a:t>Activity in parietal cortex</a:t>
            </a:r>
          </a:p>
        </p:txBody>
      </p:sp>
      <p:sp>
        <p:nvSpPr>
          <p:cNvPr id="11" name="TextBox 10"/>
          <p:cNvSpPr txBox="1"/>
          <p:nvPr/>
        </p:nvSpPr>
        <p:spPr>
          <a:xfrm>
            <a:off x="683568" y="4777627"/>
            <a:ext cx="914400" cy="914400"/>
          </a:xfrm>
          <a:prstGeom prst="rect">
            <a:avLst/>
          </a:prstGeom>
        </p:spPr>
        <p:txBody>
          <a:bodyPr vert="horz" wrap="none" lIns="0" tIns="0" rIns="0" bIns="0" rtlCol="0">
            <a:noAutofit/>
          </a:bodyPr>
          <a:lstStyle/>
          <a:p>
            <a:r>
              <a:rPr lang="en-GB" sz="1600" dirty="0">
                <a:solidFill>
                  <a:srgbClr val="C00000"/>
                </a:solidFill>
              </a:rPr>
              <a:t> PPI regressor </a:t>
            </a:r>
            <a:r>
              <a:rPr lang="en-GB" sz="1600" dirty="0" smtClean="0">
                <a:solidFill>
                  <a:srgbClr val="C00000"/>
                </a:solidFill>
              </a:rPr>
              <a:t>= HRF </a:t>
            </a:r>
            <a:r>
              <a:rPr lang="en-GB" sz="1600" dirty="0">
                <a:solidFill>
                  <a:srgbClr val="C00000"/>
                </a:solidFill>
              </a:rPr>
              <a:t>convolved task </a:t>
            </a:r>
            <a:r>
              <a:rPr lang="en-GB" sz="1600" dirty="0" smtClean="0">
                <a:solidFill>
                  <a:srgbClr val="C00000"/>
                </a:solidFill>
              </a:rPr>
              <a:t>x seed </a:t>
            </a:r>
            <a:r>
              <a:rPr lang="en-GB" sz="1600" dirty="0">
                <a:solidFill>
                  <a:srgbClr val="C00000"/>
                </a:solidFill>
              </a:rPr>
              <a:t>ROI </a:t>
            </a:r>
            <a:r>
              <a:rPr lang="en-GB" sz="1600" dirty="0" smtClean="0">
                <a:solidFill>
                  <a:srgbClr val="C00000"/>
                </a:solidFill>
              </a:rPr>
              <a:t>regressors</a:t>
            </a:r>
            <a:endParaRPr lang="en-GB" sz="1600" dirty="0" smtClean="0">
              <a:solidFill>
                <a:srgbClr val="C00000"/>
              </a:solidFill>
              <a:latin typeface="Source Sans Pro" panose="020B0503030403020204" pitchFamily="34" charset="0"/>
            </a:endParaRPr>
          </a:p>
        </p:txBody>
      </p:sp>
      <p:cxnSp>
        <p:nvCxnSpPr>
          <p:cNvPr id="13" name="Straight Arrow Connector 12"/>
          <p:cNvCxnSpPr/>
          <p:nvPr/>
        </p:nvCxnSpPr>
        <p:spPr>
          <a:xfrm flipH="1" flipV="1">
            <a:off x="4577024" y="5460758"/>
            <a:ext cx="188383" cy="482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77589" y="5827068"/>
            <a:ext cx="1" cy="338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9"/>
          <p:cNvPicPr>
            <a:picLocks noChangeAspect="1" noChangeArrowheads="1"/>
          </p:cNvPicPr>
          <p:nvPr/>
        </p:nvPicPr>
        <p:blipFill>
          <a:blip r:embed="rId4"/>
          <a:srcRect l="4848" t="23065" r="63754" b="14948"/>
          <a:stretch>
            <a:fillRect/>
          </a:stretch>
        </p:blipFill>
        <p:spPr bwMode="auto">
          <a:xfrm>
            <a:off x="6565082" y="1952836"/>
            <a:ext cx="1871663" cy="28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 name="Text Box 25"/>
          <p:cNvSpPr txBox="1">
            <a:spLocks noChangeArrowheads="1"/>
          </p:cNvSpPr>
          <p:nvPr/>
        </p:nvSpPr>
        <p:spPr bwMode="auto">
          <a:xfrm>
            <a:off x="6746192" y="4741778"/>
            <a:ext cx="15712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cs typeface="ＭＳ Ｐゴシック" charset="0"/>
              </a:rPr>
              <a:t>PPI  </a:t>
            </a:r>
            <a:r>
              <a:rPr lang="en-GB" sz="1200" dirty="0" smtClean="0">
                <a:latin typeface="Source Sans Pro" panose="020B0604020202020204" charset="0"/>
                <a:ea typeface="ＭＳ Ｐゴシック" charset="0"/>
                <a:cs typeface="ＭＳ Ｐゴシック" charset="0"/>
              </a:rPr>
              <a:t>     </a:t>
            </a:r>
            <a:r>
              <a:rPr lang="en-GB" sz="1200" dirty="0">
                <a:latin typeface="Source Sans Pro" panose="020B0604020202020204" charset="0"/>
                <a:ea typeface="ＭＳ Ｐゴシック" charset="0"/>
                <a:cs typeface="ＭＳ Ｐゴシック" charset="0"/>
              </a:rPr>
              <a:t>activity  </a:t>
            </a:r>
            <a:r>
              <a:rPr lang="en-GB" sz="1200" dirty="0" smtClean="0">
                <a:latin typeface="Source Sans Pro" panose="020B0604020202020204" charset="0"/>
                <a:ea typeface="ＭＳ Ｐゴシック" charset="0"/>
                <a:cs typeface="ＭＳ Ｐゴシック" charset="0"/>
              </a:rPr>
              <a:t>     task</a:t>
            </a:r>
            <a:endParaRPr lang="en-US" sz="1200" dirty="0">
              <a:latin typeface="Source Sans Pro" panose="020B0604020202020204" charset="0"/>
              <a:ea typeface="ＭＳ Ｐゴシック" charset="0"/>
              <a:cs typeface="ＭＳ Ｐゴシック" charset="0"/>
            </a:endParaRPr>
          </a:p>
        </p:txBody>
      </p:sp>
      <p:sp>
        <p:nvSpPr>
          <p:cNvPr id="21" name="Text Box 26"/>
          <p:cNvSpPr txBox="1">
            <a:spLocks noChangeArrowheads="1"/>
          </p:cNvSpPr>
          <p:nvPr/>
        </p:nvSpPr>
        <p:spPr bwMode="auto">
          <a:xfrm>
            <a:off x="6783752" y="1527021"/>
            <a:ext cx="1460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dirty="0">
                <a:latin typeface="Source Sans Pro" panose="020B0604020202020204" charset="0"/>
                <a:ea typeface="ＭＳ Ｐゴシック" charset="0"/>
                <a:cs typeface="ＭＳ Ｐゴシック" charset="0"/>
              </a:rPr>
              <a:t>1   </a:t>
            </a:r>
            <a:r>
              <a:rPr lang="en-GB" dirty="0" smtClean="0">
                <a:latin typeface="Source Sans Pro" panose="020B0604020202020204" charset="0"/>
                <a:ea typeface="ＭＳ Ｐゴシック" charset="0"/>
                <a:cs typeface="ＭＳ Ｐゴシック" charset="0"/>
              </a:rPr>
              <a:t>       </a:t>
            </a:r>
            <a:r>
              <a:rPr lang="en-GB" dirty="0">
                <a:latin typeface="Source Sans Pro" panose="020B0604020202020204" charset="0"/>
                <a:ea typeface="ＭＳ Ｐゴシック" charset="0"/>
                <a:cs typeface="ＭＳ Ｐゴシック" charset="0"/>
              </a:rPr>
              <a:t>0   </a:t>
            </a:r>
            <a:r>
              <a:rPr lang="en-GB" dirty="0" smtClean="0">
                <a:latin typeface="Source Sans Pro" panose="020B0604020202020204" charset="0"/>
                <a:ea typeface="ＭＳ Ｐゴシック" charset="0"/>
                <a:cs typeface="ＭＳ Ｐゴシック" charset="0"/>
              </a:rPr>
              <a:t>       </a:t>
            </a:r>
            <a:r>
              <a:rPr lang="en-GB" dirty="0">
                <a:latin typeface="Source Sans Pro" panose="020B0604020202020204" charset="0"/>
                <a:ea typeface="ＭＳ Ｐゴシック" charset="0"/>
                <a:cs typeface="ＭＳ Ｐゴシック" charset="0"/>
              </a:rPr>
              <a:t>0</a:t>
            </a:r>
            <a:endParaRPr lang="en-US" dirty="0">
              <a:latin typeface="Source Sans Pro" panose="020B0604020202020204" charset="0"/>
              <a:ea typeface="ＭＳ Ｐゴシック" charset="0"/>
              <a:cs typeface="ＭＳ Ｐゴシック" charset="0"/>
            </a:endParaRPr>
          </a:p>
        </p:txBody>
      </p:sp>
      <p:sp>
        <p:nvSpPr>
          <p:cNvPr id="3" name="Rectangle 2"/>
          <p:cNvSpPr/>
          <p:nvPr/>
        </p:nvSpPr>
        <p:spPr>
          <a:xfrm>
            <a:off x="6475714" y="5227836"/>
            <a:ext cx="2146235" cy="1015663"/>
          </a:xfrm>
          <a:prstGeom prst="rect">
            <a:avLst/>
          </a:prstGeom>
          <a:solidFill>
            <a:schemeClr val="accent4"/>
          </a:solidFill>
        </p:spPr>
        <p:txBody>
          <a:bodyPr wrap="square">
            <a:spAutoFit/>
          </a:bodyPr>
          <a:lstStyle/>
          <a:p>
            <a:pPr algn="ctr">
              <a:defRPr/>
            </a:pPr>
            <a:r>
              <a:rPr lang="en-GB" sz="1200" dirty="0">
                <a:latin typeface="Source Sans Pro" panose="020B0604020202020204" charset="0"/>
                <a:ea typeface="ＭＳ Ｐゴシック" charset="0"/>
                <a:cs typeface="ＭＳ Ｐゴシック" charset="0"/>
              </a:rPr>
              <a:t>The interaction term should account for </a:t>
            </a:r>
            <a:r>
              <a:rPr lang="en-GB" sz="1200" dirty="0">
                <a:solidFill>
                  <a:schemeClr val="accent1"/>
                </a:solidFill>
                <a:latin typeface="Source Sans Pro" panose="020B0604020202020204" charset="0"/>
                <a:ea typeface="ＭＳ Ｐゴシック" charset="0"/>
                <a:cs typeface="ＭＳ Ｐゴシック" charset="0"/>
              </a:rPr>
              <a:t>variance over and above</a:t>
            </a:r>
            <a:r>
              <a:rPr lang="en-GB" sz="1200" dirty="0">
                <a:latin typeface="Source Sans Pro" panose="020B0604020202020204" charset="0"/>
                <a:ea typeface="ＭＳ Ｐゴシック" charset="0"/>
                <a:cs typeface="ＭＳ Ｐゴシック" charset="0"/>
              </a:rPr>
              <a:t> what is accounted for by the </a:t>
            </a:r>
            <a:r>
              <a:rPr lang="en-GB" sz="1200" dirty="0" smtClean="0">
                <a:latin typeface="Source Sans Pro" panose="020B0604020202020204" charset="0"/>
                <a:ea typeface="ＭＳ Ｐゴシック" charset="0"/>
                <a:cs typeface="ＭＳ Ｐゴシック" charset="0"/>
              </a:rPr>
              <a:t>main </a:t>
            </a:r>
            <a:r>
              <a:rPr lang="en-GB" sz="1200" dirty="0">
                <a:latin typeface="Source Sans Pro" panose="020B0604020202020204" charset="0"/>
                <a:ea typeface="ＭＳ Ｐゴシック" charset="0"/>
                <a:cs typeface="ＭＳ Ｐゴシック" charset="0"/>
              </a:rPr>
              <a:t>effect of task and physiological correlation </a:t>
            </a:r>
            <a:endParaRPr lang="en-US" sz="1200" dirty="0">
              <a:latin typeface="Source Sans Pro" panose="020B0604020202020204" charset="0"/>
              <a:ea typeface="ＭＳ Ｐゴシック" charset="0"/>
              <a:cs typeface="ＭＳ Ｐゴシック" charset="0"/>
            </a:endParaRPr>
          </a:p>
        </p:txBody>
      </p:sp>
      <p:sp>
        <p:nvSpPr>
          <p:cNvPr id="22" name="TextBox 21"/>
          <p:cNvSpPr txBox="1"/>
          <p:nvPr/>
        </p:nvSpPr>
        <p:spPr>
          <a:xfrm>
            <a:off x="3958148" y="5943600"/>
            <a:ext cx="914400" cy="914400"/>
          </a:xfrm>
          <a:prstGeom prst="rect">
            <a:avLst/>
          </a:prstGeom>
          <a:ln>
            <a:noFill/>
          </a:ln>
        </p:spPr>
        <p:txBody>
          <a:bodyPr vert="horz" wrap="none" lIns="0" tIns="0" rIns="0" bIns="0" rtlCol="0">
            <a:noAutofit/>
          </a:bodyPr>
          <a:lstStyle/>
          <a:p>
            <a:r>
              <a:rPr lang="en-GB" sz="1600" dirty="0" smtClean="0">
                <a:latin typeface="Source Sans Pro" panose="020B0503030403020204" pitchFamily="34" charset="0"/>
              </a:rPr>
              <a:t>correlated for faces</a:t>
            </a:r>
          </a:p>
        </p:txBody>
      </p:sp>
      <p:sp>
        <p:nvSpPr>
          <p:cNvPr id="23" name="TextBox 22"/>
          <p:cNvSpPr txBox="1"/>
          <p:nvPr/>
        </p:nvSpPr>
        <p:spPr>
          <a:xfrm>
            <a:off x="1501343" y="6165850"/>
            <a:ext cx="914400" cy="914400"/>
          </a:xfrm>
          <a:prstGeom prst="rect">
            <a:avLst/>
          </a:prstGeom>
          <a:ln>
            <a:noFill/>
          </a:ln>
        </p:spPr>
        <p:txBody>
          <a:bodyPr vert="horz" wrap="none" lIns="0" tIns="0" rIns="0" bIns="0" rtlCol="0">
            <a:noAutofit/>
          </a:bodyPr>
          <a:lstStyle/>
          <a:p>
            <a:r>
              <a:rPr lang="en-GB" sz="1600" dirty="0" smtClean="0">
                <a:latin typeface="Source Sans Pro" panose="020B0503030403020204" pitchFamily="34" charset="0"/>
              </a:rPr>
              <a:t>Anti-correlated for objects</a:t>
            </a:r>
          </a:p>
        </p:txBody>
      </p:sp>
    </p:spTree>
    <p:extLst>
      <p:ext uri="{BB962C8B-B14F-4D97-AF65-F5344CB8AC3E}">
        <p14:creationId xmlns:p14="http://schemas.microsoft.com/office/powerpoint/2010/main" val="260127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7" name="Content Placeholder 6"/>
          <p:cNvSpPr>
            <a:spLocks noGrp="1"/>
          </p:cNvSpPr>
          <p:nvPr>
            <p:ph idx="1"/>
          </p:nvPr>
        </p:nvSpPr>
        <p:spPr>
          <a:xfrm>
            <a:off x="395288" y="5229200"/>
            <a:ext cx="8353425" cy="936650"/>
          </a:xfrm>
        </p:spPr>
        <p:txBody>
          <a:bodyPr/>
          <a:lstStyle/>
          <a:p>
            <a:pPr algn="ctr"/>
            <a:r>
              <a:rPr lang="en-GB" dirty="0">
                <a:latin typeface="Source Sans Pro" panose="020B0604020202020204" charset="0"/>
                <a:ea typeface="ＭＳ Ｐゴシック" charset="0"/>
                <a:cs typeface="ＭＳ Ｐゴシック" charset="0"/>
              </a:rPr>
              <a:t>Orthogonal contrasts reduce correlation between PPI vector and the regressors of no interest</a:t>
            </a:r>
            <a:endParaRPr lang="en-US" dirty="0">
              <a:latin typeface="Source Sans Pro" panose="020B0604020202020204" charset="0"/>
              <a:ea typeface="ＭＳ Ｐゴシック" charset="0"/>
              <a:cs typeface="ＭＳ Ｐゴシック" charset="0"/>
            </a:endParaRPr>
          </a:p>
          <a:p>
            <a:pPr algn="ctr"/>
            <a:endParaRPr lang="en-GB" dirty="0">
              <a:latin typeface="Source Sans Pro" panose="020B0604020202020204" charset="0"/>
            </a:endParaRPr>
          </a:p>
        </p:txBody>
      </p:sp>
      <p:sp>
        <p:nvSpPr>
          <p:cNvPr id="8" name="Text Placeholder 7"/>
          <p:cNvSpPr>
            <a:spLocks noGrp="1"/>
          </p:cNvSpPr>
          <p:nvPr>
            <p:ph type="body" sz="quarter" idx="10"/>
          </p:nvPr>
        </p:nvSpPr>
        <p:spPr/>
        <p:txBody>
          <a:bodyPr/>
          <a:lstStyle/>
          <a:p>
            <a:endParaRPr lang="en-GB"/>
          </a:p>
        </p:txBody>
      </p:sp>
      <p:sp>
        <p:nvSpPr>
          <p:cNvPr id="9" name="Text Box 31"/>
          <p:cNvSpPr txBox="1">
            <a:spLocks noChangeArrowheads="1"/>
          </p:cNvSpPr>
          <p:nvPr/>
        </p:nvSpPr>
        <p:spPr bwMode="auto">
          <a:xfrm>
            <a:off x="4209918" y="1988222"/>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2621028" y="3551669"/>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smtClean="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4" name="Table 3"/>
          <p:cNvGraphicFramePr>
            <a:graphicFrameLocks noGrp="1"/>
          </p:cNvGraphicFramePr>
          <p:nvPr>
            <p:extLst>
              <p:ext uri="{D42A27DB-BD31-4B8C-83A1-F6EECF244321}">
                <p14:modId xmlns:p14="http://schemas.microsoft.com/office/powerpoint/2010/main" val="1126705663"/>
              </p:ext>
            </p:extLst>
          </p:nvPr>
        </p:nvGraphicFramePr>
        <p:xfrm>
          <a:off x="3491880" y="2492896"/>
          <a:ext cx="2471936" cy="2176018"/>
        </p:xfrm>
        <a:graphic>
          <a:graphicData uri="http://schemas.openxmlformats.org/drawingml/2006/table">
            <a:tbl>
              <a:tblPr firstRow="1" bandRow="1">
                <a:tableStyleId>{5C22544A-7EE6-4342-B048-85BDC9FD1C3A}</a:tableStyleId>
              </a:tblPr>
              <a:tblGrid>
                <a:gridCol w="1235968"/>
                <a:gridCol w="1235968"/>
              </a:tblGrid>
              <a:tr h="1088009">
                <a:tc>
                  <a:txBody>
                    <a:bodyPr/>
                    <a:lstStyle/>
                    <a:p>
                      <a:pPr algn="ctr"/>
                      <a:r>
                        <a:rPr lang="en-GB" b="0" dirty="0" smtClean="0">
                          <a:solidFill>
                            <a:schemeClr val="tx1"/>
                          </a:solidFill>
                        </a:rPr>
                        <a:t>Objects</a:t>
                      </a:r>
                    </a:p>
                    <a:p>
                      <a:pPr algn="ctr"/>
                      <a:r>
                        <a:rPr lang="en-GB" b="0" dirty="0" smtClean="0">
                          <a:solidFill>
                            <a:schemeClr val="tx1"/>
                          </a:solidFill>
                        </a:rPr>
                        <a:t>before</a:t>
                      </a:r>
                      <a:r>
                        <a:rPr lang="en-GB" b="0" baseline="0" dirty="0" smtClean="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b="0" dirty="0" smtClean="0">
                          <a:solidFill>
                            <a:schemeClr val="tx1"/>
                          </a:solidFill>
                        </a:rPr>
                        <a:t>Objects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a:t>
                      </a:r>
                      <a:r>
                        <a:rPr lang="en-GB" b="0" baseline="0" dirty="0" err="1" smtClean="0">
                          <a:solidFill>
                            <a:schemeClr val="tx1"/>
                          </a:solidFill>
                        </a:rPr>
                        <a:t>Oa</a:t>
                      </a:r>
                      <a:r>
                        <a:rPr lang="en-GB" b="0" baseline="0" dirty="0" smtClean="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1088009">
                <a:tc>
                  <a:txBody>
                    <a:bodyPr/>
                    <a:lstStyle/>
                    <a:p>
                      <a:pPr algn="ctr"/>
                      <a:r>
                        <a:rPr lang="en-GB" b="0" dirty="0" smtClean="0">
                          <a:solidFill>
                            <a:schemeClr val="tx1"/>
                          </a:solidFill>
                        </a:rPr>
                        <a:t>Faces</a:t>
                      </a:r>
                    </a:p>
                    <a:p>
                      <a:pPr algn="ctr"/>
                      <a:r>
                        <a:rPr lang="en-GB" b="0" dirty="0" smtClean="0">
                          <a:solidFill>
                            <a:schemeClr val="tx1"/>
                          </a:solidFill>
                        </a:rPr>
                        <a:t>before</a:t>
                      </a:r>
                    </a:p>
                    <a:p>
                      <a:pPr algn="ctr"/>
                      <a:r>
                        <a:rPr lang="en-GB" b="0" baseline="0" dirty="0" smtClean="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smtClean="0">
                          <a:solidFill>
                            <a:schemeClr val="tx1"/>
                          </a:solidFill>
                        </a:rPr>
                        <a:t>Faces </a:t>
                      </a:r>
                    </a:p>
                    <a:p>
                      <a:pPr algn="ctr"/>
                      <a:r>
                        <a:rPr lang="en-GB" b="0" dirty="0" smtClean="0">
                          <a:solidFill>
                            <a:schemeClr val="tx1"/>
                          </a:solidFill>
                        </a:rPr>
                        <a:t>after</a:t>
                      </a:r>
                      <a:r>
                        <a:rPr lang="en-GB" b="0" baseline="0" dirty="0" smtClean="0">
                          <a:solidFill>
                            <a:schemeClr val="tx1"/>
                          </a:solidFill>
                        </a:rPr>
                        <a:t> </a:t>
                      </a:r>
                    </a:p>
                    <a:p>
                      <a:pPr algn="ctr"/>
                      <a:r>
                        <a:rPr lang="en-GB" b="0" baseline="0" dirty="0" smtClean="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253930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smtClean="0"/>
              <a:t>Coupling between ITC and parietal cortex depends on the stimulus</a:t>
            </a:r>
            <a:endParaRPr lang="en-GB" dirty="0">
              <a:solidFill>
                <a:srgbClr val="C00000"/>
              </a:solidFill>
            </a:endParaRPr>
          </a:p>
        </p:txBody>
      </p:sp>
      <p:pic>
        <p:nvPicPr>
          <p:cNvPr id="58372" name="Picture 4" descr="http://www.nature.com/nature/journal/v389/n6651/images/389596ae.tif.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162" y="2160012"/>
            <a:ext cx="3797675" cy="2609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07804" y="5284026"/>
            <a:ext cx="3348626" cy="738664"/>
          </a:xfrm>
          <a:prstGeom prst="rect">
            <a:avLst/>
          </a:prstGeom>
          <a:solidFill>
            <a:schemeClr val="accent4"/>
          </a:solidFill>
        </p:spPr>
        <p:txBody>
          <a:bodyPr wrap="square">
            <a:spAutoFit/>
          </a:bodyPr>
          <a:lstStyle/>
          <a:p>
            <a:pPr algn="ctr"/>
            <a:r>
              <a:rPr lang="en-GB" sz="1400" dirty="0"/>
              <a:t>Coupling between the temporal face area and the medial parietal cortex when, and only when, faces were perceived</a:t>
            </a:r>
          </a:p>
        </p:txBody>
      </p:sp>
      <p:sp>
        <p:nvSpPr>
          <p:cNvPr id="9" name="Rectangle 8"/>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spTree>
    <p:extLst>
      <p:ext uri="{BB962C8B-B14F-4D97-AF65-F5344CB8AC3E}">
        <p14:creationId xmlns:p14="http://schemas.microsoft.com/office/powerpoint/2010/main" val="361616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128"/>
          <p:cNvGrpSpPr>
            <a:grpSpLocks/>
          </p:cNvGrpSpPr>
          <p:nvPr/>
        </p:nvGrpSpPr>
        <p:grpSpPr bwMode="auto">
          <a:xfrm>
            <a:off x="1647093" y="2365131"/>
            <a:ext cx="5501054" cy="2596662"/>
            <a:chOff x="2394" y="1842"/>
            <a:chExt cx="3754" cy="1772"/>
          </a:xfrm>
        </p:grpSpPr>
        <p:grpSp>
          <p:nvGrpSpPr>
            <p:cNvPr id="43013" name="Group 127"/>
            <p:cNvGrpSpPr>
              <a:grpSpLocks/>
            </p:cNvGrpSpPr>
            <p:nvPr/>
          </p:nvGrpSpPr>
          <p:grpSpPr bwMode="auto">
            <a:xfrm>
              <a:off x="2394" y="1842"/>
              <a:ext cx="3754" cy="1772"/>
              <a:chOff x="2394" y="1842"/>
              <a:chExt cx="3754" cy="1772"/>
            </a:xfrm>
          </p:grpSpPr>
          <p:grpSp>
            <p:nvGrpSpPr>
              <p:cNvPr id="43015" name="Group 100"/>
              <p:cNvGrpSpPr>
                <a:grpSpLocks/>
              </p:cNvGrpSpPr>
              <p:nvPr/>
            </p:nvGrpSpPr>
            <p:grpSpPr bwMode="auto">
              <a:xfrm>
                <a:off x="2394" y="1842"/>
                <a:ext cx="1633" cy="1769"/>
                <a:chOff x="2666" y="2296"/>
                <a:chExt cx="1633" cy="1769"/>
              </a:xfrm>
            </p:grpSpPr>
            <p:sp>
              <p:nvSpPr>
                <p:cNvPr id="441408" name="Line 64"/>
                <p:cNvSpPr>
                  <a:spLocks noChangeShapeType="1"/>
                </p:cNvSpPr>
                <p:nvPr/>
              </p:nvSpPr>
              <p:spPr bwMode="auto">
                <a:xfrm flipV="1">
                  <a:off x="3393" y="3430"/>
                  <a:ext cx="453" cy="107"/>
                </a:xfrm>
                <a:prstGeom prst="line">
                  <a:avLst/>
                </a:prstGeom>
                <a:noFill/>
                <a:ln w="19050">
                  <a:solidFill>
                    <a:schemeClr val="accent5"/>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09" name="Oval 65"/>
                <p:cNvSpPr>
                  <a:spLocks noChangeArrowheads="1"/>
                </p:cNvSpPr>
                <p:nvPr/>
              </p:nvSpPr>
              <p:spPr bwMode="auto">
                <a:xfrm>
                  <a:off x="2666" y="3297"/>
                  <a:ext cx="726" cy="451"/>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10" name="Oval 66"/>
                <p:cNvSpPr>
                  <a:spLocks noChangeArrowheads="1"/>
                </p:cNvSpPr>
                <p:nvPr/>
              </p:nvSpPr>
              <p:spPr bwMode="auto">
                <a:xfrm>
                  <a:off x="3664" y="3702"/>
                  <a:ext cx="425" cy="36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11" name="Oval 67"/>
                <p:cNvSpPr>
                  <a:spLocks noChangeArrowheads="1"/>
                </p:cNvSpPr>
                <p:nvPr/>
              </p:nvSpPr>
              <p:spPr bwMode="auto">
                <a:xfrm>
                  <a:off x="3361" y="2296"/>
                  <a:ext cx="938" cy="472"/>
                </a:xfrm>
                <a:prstGeom prst="ellipse">
                  <a:avLst/>
                </a:prstGeom>
                <a:noFill/>
                <a:ln w="19050">
                  <a:solidFill>
                    <a:schemeClr val="bg1">
                      <a:lumMod val="50000"/>
                    </a:schemeClr>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12" name="Rectangle 68"/>
                <p:cNvSpPr>
                  <a:spLocks noChangeArrowheads="1"/>
                </p:cNvSpPr>
                <p:nvPr/>
              </p:nvSpPr>
              <p:spPr bwMode="auto">
                <a:xfrm>
                  <a:off x="3419" y="2335"/>
                  <a:ext cx="87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292" dirty="0">
                      <a:latin typeface="Source Sans Pro" panose="020B0604020202020204" charset="0"/>
                      <a:ea typeface="ＭＳ Ｐゴシック" pitchFamily="34" charset="-128"/>
                    </a:rPr>
                    <a:t>Stimuli:</a:t>
                  </a:r>
                </a:p>
                <a:p>
                  <a:pPr algn="ctr" eaLnBrk="0" hangingPunct="0">
                    <a:defRPr/>
                  </a:pPr>
                  <a:r>
                    <a:rPr lang="en-US" sz="1292" dirty="0">
                      <a:latin typeface="Source Sans Pro" panose="020B0604020202020204" charset="0"/>
                      <a:ea typeface="ＭＳ Ｐゴシック" pitchFamily="34" charset="-128"/>
                    </a:rPr>
                    <a:t>Faces or objects</a:t>
                  </a:r>
                </a:p>
              </p:txBody>
            </p:sp>
            <p:sp>
              <p:nvSpPr>
                <p:cNvPr id="441413" name="Line 69"/>
                <p:cNvSpPr>
                  <a:spLocks noChangeShapeType="1"/>
                </p:cNvSpPr>
                <p:nvPr/>
              </p:nvSpPr>
              <p:spPr bwMode="auto">
                <a:xfrm>
                  <a:off x="3815" y="2768"/>
                  <a:ext cx="73" cy="883"/>
                </a:xfrm>
                <a:prstGeom prst="line">
                  <a:avLst/>
                </a:prstGeom>
                <a:noFill/>
                <a:ln w="19050">
                  <a:solidFill>
                    <a:schemeClr val="bg1">
                      <a:lumMod val="50000"/>
                    </a:schemeClr>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14" name="Rectangle 70"/>
                <p:cNvSpPr>
                  <a:spLocks noChangeArrowheads="1"/>
                </p:cNvSpPr>
                <p:nvPr/>
              </p:nvSpPr>
              <p:spPr bwMode="auto">
                <a:xfrm>
                  <a:off x="2870" y="3432"/>
                  <a:ext cx="346" cy="2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p>
                  <a:pPr eaLnBrk="0" hangingPunct="0">
                    <a:defRPr/>
                  </a:pPr>
                  <a:r>
                    <a:rPr lang="en-US" sz="1477" dirty="0">
                      <a:latin typeface="Source Sans Pro" panose="020B0604020202020204" charset="0"/>
                      <a:ea typeface="ＭＳ Ｐゴシック" pitchFamily="34" charset="-128"/>
                    </a:rPr>
                    <a:t>PPC</a:t>
                  </a:r>
                </a:p>
              </p:txBody>
            </p:sp>
            <p:sp>
              <p:nvSpPr>
                <p:cNvPr id="441415" name="Rectangle 71"/>
                <p:cNvSpPr>
                  <a:spLocks noChangeArrowheads="1"/>
                </p:cNvSpPr>
                <p:nvPr/>
              </p:nvSpPr>
              <p:spPr bwMode="auto">
                <a:xfrm>
                  <a:off x="3772" y="3768"/>
                  <a:ext cx="231" cy="23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p>
                  <a:pPr eaLnBrk="0" hangingPunct="0">
                    <a:defRPr/>
                  </a:pPr>
                  <a:r>
                    <a:rPr lang="en-US" sz="1662" dirty="0">
                      <a:latin typeface="Source Sans Pro" panose="020B0604020202020204" charset="0"/>
                      <a:ea typeface="ＭＳ Ｐゴシック" charset="0"/>
                    </a:rPr>
                    <a:t>IT</a:t>
                  </a:r>
                </a:p>
              </p:txBody>
            </p:sp>
          </p:grpSp>
          <p:grpSp>
            <p:nvGrpSpPr>
              <p:cNvPr id="43016" name="Group 125"/>
              <p:cNvGrpSpPr>
                <a:grpSpLocks/>
              </p:cNvGrpSpPr>
              <p:nvPr/>
            </p:nvGrpSpPr>
            <p:grpSpPr bwMode="auto">
              <a:xfrm>
                <a:off x="4116" y="1842"/>
                <a:ext cx="2032" cy="1772"/>
                <a:chOff x="306" y="1658"/>
                <a:chExt cx="2032" cy="1772"/>
              </a:xfrm>
            </p:grpSpPr>
            <p:sp>
              <p:nvSpPr>
                <p:cNvPr id="441460" name="Line 116"/>
                <p:cNvSpPr>
                  <a:spLocks noChangeShapeType="1"/>
                </p:cNvSpPr>
                <p:nvPr/>
              </p:nvSpPr>
              <p:spPr bwMode="auto">
                <a:xfrm>
                  <a:off x="1194" y="2954"/>
                  <a:ext cx="520" cy="184"/>
                </a:xfrm>
                <a:prstGeom prst="line">
                  <a:avLst/>
                </a:prstGeom>
                <a:noFill/>
                <a:ln w="190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sp>
              <p:nvSpPr>
                <p:cNvPr id="441461" name="Oval 117"/>
                <p:cNvSpPr>
                  <a:spLocks noChangeArrowheads="1"/>
                </p:cNvSpPr>
                <p:nvPr/>
              </p:nvSpPr>
              <p:spPr bwMode="auto">
                <a:xfrm>
                  <a:off x="374" y="2662"/>
                  <a:ext cx="864" cy="576"/>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62" name="Oval 118"/>
                <p:cNvSpPr>
                  <a:spLocks noChangeArrowheads="1"/>
                </p:cNvSpPr>
                <p:nvPr/>
              </p:nvSpPr>
              <p:spPr bwMode="auto">
                <a:xfrm>
                  <a:off x="1670" y="3046"/>
                  <a:ext cx="528" cy="384"/>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GB" sz="1662">
                    <a:latin typeface="Source Sans Pro" panose="020B0604020202020204" charset="0"/>
                    <a:ea typeface="ＭＳ Ｐゴシック" charset="0"/>
                  </a:endParaRPr>
                </a:p>
              </p:txBody>
            </p:sp>
            <p:sp>
              <p:nvSpPr>
                <p:cNvPr id="441463" name="Oval 119"/>
                <p:cNvSpPr>
                  <a:spLocks noChangeArrowheads="1"/>
                </p:cNvSpPr>
                <p:nvPr/>
              </p:nvSpPr>
              <p:spPr bwMode="auto">
                <a:xfrm>
                  <a:off x="1242" y="1658"/>
                  <a:ext cx="1096" cy="520"/>
                </a:xfrm>
                <a:prstGeom prst="ellipse">
                  <a:avLst/>
                </a:prstGeom>
                <a:noFill/>
                <a:ln w="19050">
                  <a:solidFill>
                    <a:schemeClr val="bg1">
                      <a:lumMod val="50000"/>
                    </a:schemeClr>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b="1">
                    <a:latin typeface="Source Sans Pro" panose="020B0604020202020204" charset="0"/>
                    <a:ea typeface="ＭＳ Ｐゴシック" charset="0"/>
                  </a:endParaRPr>
                </a:p>
              </p:txBody>
            </p:sp>
            <p:sp>
              <p:nvSpPr>
                <p:cNvPr id="441464" name="Rectangle 120"/>
                <p:cNvSpPr>
                  <a:spLocks noChangeArrowheads="1"/>
                </p:cNvSpPr>
                <p:nvPr/>
              </p:nvSpPr>
              <p:spPr bwMode="auto">
                <a:xfrm>
                  <a:off x="1354" y="1766"/>
                  <a:ext cx="87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292" dirty="0">
                      <a:latin typeface="Source Sans Pro" panose="020B0604020202020204" charset="0"/>
                      <a:ea typeface="ＭＳ Ｐゴシック" pitchFamily="34" charset="-128"/>
                    </a:rPr>
                    <a:t>Stimuli:</a:t>
                  </a:r>
                </a:p>
                <a:p>
                  <a:pPr algn="ctr" eaLnBrk="0" hangingPunct="0">
                    <a:defRPr/>
                  </a:pPr>
                  <a:r>
                    <a:rPr lang="en-US" sz="1292" dirty="0">
                      <a:latin typeface="Source Sans Pro" panose="020B0604020202020204" charset="0"/>
                      <a:ea typeface="ＭＳ Ｐゴシック" pitchFamily="34" charset="-128"/>
                    </a:rPr>
                    <a:t>Faces or objects</a:t>
                  </a:r>
                </a:p>
              </p:txBody>
            </p:sp>
            <p:sp>
              <p:nvSpPr>
                <p:cNvPr id="441465" name="Line 121"/>
                <p:cNvSpPr>
                  <a:spLocks noChangeShapeType="1"/>
                </p:cNvSpPr>
                <p:nvPr/>
              </p:nvSpPr>
              <p:spPr bwMode="auto">
                <a:xfrm flipH="1">
                  <a:off x="1474" y="2178"/>
                  <a:ext cx="240" cy="864"/>
                </a:xfrm>
                <a:prstGeom prst="line">
                  <a:avLst/>
                </a:prstGeom>
                <a:noFill/>
                <a:ln w="19050">
                  <a:solidFill>
                    <a:schemeClr val="bg1">
                      <a:lumMod val="50000"/>
                    </a:schemeClr>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b="1">
                    <a:latin typeface="Source Sans Pro" panose="020B0604020202020204" charset="0"/>
                    <a:ea typeface="ＭＳ Ｐゴシック" charset="0"/>
                  </a:endParaRPr>
                </a:p>
              </p:txBody>
            </p:sp>
            <p:sp>
              <p:nvSpPr>
                <p:cNvPr id="441466" name="Rectangle 122"/>
                <p:cNvSpPr>
                  <a:spLocks noChangeArrowheads="1"/>
                </p:cNvSpPr>
                <p:nvPr/>
              </p:nvSpPr>
              <p:spPr bwMode="auto">
                <a:xfrm>
                  <a:off x="306" y="2230"/>
                  <a:ext cx="140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algn="ctr" eaLnBrk="0" hangingPunct="0">
                    <a:defRPr/>
                  </a:pPr>
                  <a:r>
                    <a:rPr lang="en-US" sz="1477" dirty="0">
                      <a:latin typeface="Source Sans Pro" panose="020B0604020202020204" charset="0"/>
                      <a:ea typeface="ＭＳ Ｐゴシック" pitchFamily="34" charset="-128"/>
                    </a:rPr>
                    <a:t>Context-sensitive</a:t>
                  </a:r>
                </a:p>
                <a:p>
                  <a:pPr algn="ctr" eaLnBrk="0" hangingPunct="0">
                    <a:defRPr/>
                  </a:pPr>
                  <a:r>
                    <a:rPr lang="en-US" sz="1477" dirty="0">
                      <a:latin typeface="Source Sans Pro" panose="020B0604020202020204" charset="0"/>
                      <a:ea typeface="ＭＳ Ｐゴシック" pitchFamily="34" charset="-128"/>
                    </a:rPr>
                    <a:t>connectivity</a:t>
                  </a:r>
                </a:p>
              </p:txBody>
            </p:sp>
            <p:sp>
              <p:nvSpPr>
                <p:cNvPr id="441467" name="Rectangle 123"/>
                <p:cNvSpPr>
                  <a:spLocks noChangeArrowheads="1"/>
                </p:cNvSpPr>
                <p:nvPr/>
              </p:nvSpPr>
              <p:spPr bwMode="auto">
                <a:xfrm>
                  <a:off x="626" y="2837"/>
                  <a:ext cx="35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600" dirty="0">
                      <a:latin typeface="Source Sans Pro" panose="020B0604020202020204" charset="0"/>
                      <a:ea typeface="ＭＳ Ｐゴシック" pitchFamily="34" charset="-128"/>
                    </a:rPr>
                    <a:t>PPC</a:t>
                  </a:r>
                </a:p>
              </p:txBody>
            </p:sp>
            <p:sp>
              <p:nvSpPr>
                <p:cNvPr id="441468" name="Rectangle 124"/>
                <p:cNvSpPr>
                  <a:spLocks noChangeArrowheads="1"/>
                </p:cNvSpPr>
                <p:nvPr/>
              </p:nvSpPr>
              <p:spPr bwMode="auto">
                <a:xfrm>
                  <a:off x="1828" y="3148"/>
                  <a:ext cx="21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400" dirty="0">
                      <a:latin typeface="Source Sans Pro" panose="020B0604020202020204" charset="0"/>
                      <a:ea typeface="ＭＳ Ｐゴシック" charset="0"/>
                    </a:rPr>
                    <a:t>IT</a:t>
                  </a:r>
                  <a:endParaRPr lang="en-US" sz="1292" dirty="0">
                    <a:latin typeface="Source Sans Pro" panose="020B0604020202020204" charset="0"/>
                    <a:ea typeface="ＭＳ Ｐゴシック" pitchFamily="34" charset="-128"/>
                  </a:endParaRPr>
                </a:p>
              </p:txBody>
            </p:sp>
          </p:grpSp>
        </p:grpSp>
        <p:sp>
          <p:nvSpPr>
            <p:cNvPr id="441470" name="Rectangle 126"/>
            <p:cNvSpPr>
              <a:spLocks noChangeArrowheads="1"/>
            </p:cNvSpPr>
            <p:nvPr/>
          </p:nvSpPr>
          <p:spPr bwMode="auto">
            <a:xfrm>
              <a:off x="2456" y="2275"/>
              <a:ext cx="1069"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77">
                  <a:solidFill>
                    <a:srgbClr val="333333"/>
                  </a:solidFill>
                  <a:latin typeface="Source Sans Pro" panose="020B0604020202020204" charset="0"/>
                  <a:ea typeface="ＭＳ Ｐゴシック" pitchFamily="34" charset="-128"/>
                </a:rPr>
                <a:t>Modulation of </a:t>
              </a:r>
            </a:p>
            <a:p>
              <a:pPr eaLnBrk="0" hangingPunct="0">
                <a:defRPr/>
              </a:pPr>
              <a:r>
                <a:rPr lang="en-US" sz="1477">
                  <a:solidFill>
                    <a:srgbClr val="333333"/>
                  </a:solidFill>
                  <a:latin typeface="Source Sans Pro" panose="020B0604020202020204" charset="0"/>
                  <a:ea typeface="ＭＳ Ｐゴシック" pitchFamily="34" charset="-128"/>
                </a:rPr>
                <a:t>stimulus-specific </a:t>
              </a:r>
            </a:p>
            <a:p>
              <a:pPr eaLnBrk="0" hangingPunct="0">
                <a:defRPr/>
              </a:pPr>
              <a:r>
                <a:rPr lang="en-US" sz="1477">
                  <a:solidFill>
                    <a:srgbClr val="333333"/>
                  </a:solidFill>
                  <a:latin typeface="Source Sans Pro" panose="020B0604020202020204" charset="0"/>
                  <a:ea typeface="ＭＳ Ｐゴシック" pitchFamily="34" charset="-128"/>
                </a:rPr>
                <a:t>responses</a:t>
              </a:r>
            </a:p>
          </p:txBody>
        </p:sp>
      </p:grpSp>
      <p:sp>
        <p:nvSpPr>
          <p:cNvPr id="2" name="Title 1"/>
          <p:cNvSpPr>
            <a:spLocks noGrp="1"/>
          </p:cNvSpPr>
          <p:nvPr>
            <p:ph type="title"/>
          </p:nvPr>
        </p:nvSpPr>
        <p:spPr/>
        <p:txBody>
          <a:bodyPr/>
          <a:lstStyle/>
          <a:p>
            <a:r>
              <a:rPr lang="en-GB" dirty="0" smtClean="0">
                <a:latin typeface="Source Sans Pro" panose="020B0604020202020204" charset="0"/>
              </a:rPr>
              <a:t>Psycho-physiological interactions (PPI)</a:t>
            </a:r>
            <a:endParaRPr lang="en-GB" dirty="0">
              <a:latin typeface="Source Sans Pro" panose="020B0604020202020204" charset="0"/>
            </a:endParaRPr>
          </a:p>
        </p:txBody>
      </p:sp>
      <p:sp>
        <p:nvSpPr>
          <p:cNvPr id="4" name="Text Placeholder 3"/>
          <p:cNvSpPr>
            <a:spLocks noGrp="1"/>
          </p:cNvSpPr>
          <p:nvPr>
            <p:ph type="body" sz="quarter" idx="10"/>
          </p:nvPr>
        </p:nvSpPr>
        <p:spPr/>
        <p:txBody>
          <a:bodyPr/>
          <a:lstStyle/>
          <a:p>
            <a:r>
              <a:rPr lang="en-GB" dirty="0" smtClean="0"/>
              <a:t>A </a:t>
            </a:r>
            <a:r>
              <a:rPr lang="en-GB" dirty="0"/>
              <a:t>standard PPI analysis does not make inferences about the </a:t>
            </a:r>
            <a:r>
              <a:rPr lang="en-GB" b="1" dirty="0"/>
              <a:t>direction</a:t>
            </a:r>
            <a:r>
              <a:rPr lang="en-GB" dirty="0"/>
              <a:t> of information </a:t>
            </a:r>
            <a:r>
              <a:rPr lang="en-GB" dirty="0" smtClean="0"/>
              <a:t>flow (causality)</a:t>
            </a:r>
            <a:endParaRPr lang="en-GB" dirty="0">
              <a:latin typeface="Source Sans Pro" panose="020B0604020202020204" charset="0"/>
            </a:endParaRPr>
          </a:p>
        </p:txBody>
      </p:sp>
    </p:spTree>
    <p:extLst>
      <p:ext uri="{BB962C8B-B14F-4D97-AF65-F5344CB8AC3E}">
        <p14:creationId xmlns:p14="http://schemas.microsoft.com/office/powerpoint/2010/main" val="9603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designs</a:t>
            </a:r>
            <a:endParaRPr lang="en-GB" dirty="0"/>
          </a:p>
        </p:txBody>
      </p:sp>
      <p:sp>
        <p:nvSpPr>
          <p:cNvPr id="3" name="Content Placeholder 2"/>
          <p:cNvSpPr>
            <a:spLocks noGrp="1"/>
          </p:cNvSpPr>
          <p:nvPr>
            <p:ph idx="1"/>
          </p:nvPr>
        </p:nvSpPr>
        <p:spPr/>
        <p:txBody>
          <a:bodyPr/>
          <a:lstStyle/>
          <a:p>
            <a:pPr marL="269638" indent="-269638" eaLnBrk="0" hangingPunct="0">
              <a:lnSpc>
                <a:spcPct val="150000"/>
              </a:lnSpc>
              <a:spcBef>
                <a:spcPct val="20000"/>
              </a:spcBef>
              <a:buClr>
                <a:srgbClr val="C1CEFF"/>
              </a:buClr>
              <a:defRPr/>
            </a:pPr>
            <a:r>
              <a:rPr lang="en-US" sz="1800" dirty="0" smtClean="0">
                <a:latin typeface="Source Sans Pro" panose="020B0604020202020204" charset="0"/>
                <a:ea typeface="ＭＳ Ｐゴシック" charset="0"/>
              </a:rPr>
              <a:t>Subtraction</a:t>
            </a:r>
            <a:r>
              <a:rPr lang="en-US" sz="1800" dirty="0" smtClean="0">
                <a:solidFill>
                  <a:srgbClr val="C00000"/>
                </a:solidFill>
                <a:latin typeface="Source Sans Pro" panose="020B0604020202020204" charset="0"/>
                <a:ea typeface="ＭＳ Ｐゴシック" charset="0"/>
              </a:rPr>
              <a:t> </a:t>
            </a:r>
            <a:r>
              <a:rPr lang="en-US" sz="1800" dirty="0">
                <a:solidFill>
                  <a:srgbClr val="C00000"/>
                </a:solidFill>
                <a:latin typeface="Source Sans Pro" panose="020B0604020202020204" charset="0"/>
                <a:ea typeface="ＭＳ Ｐゴシック" charset="0"/>
              </a:rPr>
              <a:t>	</a:t>
            </a:r>
            <a:endParaRPr lang="en-US" sz="1800" dirty="0" smtClean="0">
              <a:solidFill>
                <a:srgbClr val="C00000"/>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Conjunction </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Factorial</a:t>
            </a:r>
          </a:p>
          <a:p>
            <a:pPr marL="269638" indent="-269638" eaLnBrk="0" hangingPunct="0">
              <a:lnSpc>
                <a:spcPct val="150000"/>
              </a:lnSpc>
              <a:spcBef>
                <a:spcPct val="20000"/>
              </a:spcBef>
              <a:buClr>
                <a:srgbClr val="C1CEFF"/>
              </a:buClr>
              <a:defRPr/>
            </a:pPr>
            <a:r>
              <a:rPr lang="en-US" sz="1800" dirty="0" smtClean="0">
                <a:solidFill>
                  <a:srgbClr val="333333"/>
                </a:solidFill>
                <a:latin typeface="Source Sans Pro" panose="020B0604020202020204" charset="0"/>
                <a:ea typeface="ＭＳ Ｐゴシック" charset="0"/>
              </a:rPr>
              <a:t>Parametric</a:t>
            </a:r>
          </a:p>
          <a:p>
            <a:pPr marL="269638" indent="-269638" eaLnBrk="0" hangingPunct="0">
              <a:lnSpc>
                <a:spcPct val="150000"/>
              </a:lnSpc>
              <a:spcBef>
                <a:spcPct val="20000"/>
              </a:spcBef>
              <a:buClr>
                <a:srgbClr val="C1CEFF"/>
              </a:buClr>
              <a:defRPr/>
            </a:pPr>
            <a:r>
              <a:rPr lang="de-DE" sz="1800" dirty="0">
                <a:latin typeface="Source Sans Pro" panose="020B0604020202020204" charset="0"/>
                <a:ea typeface="ＭＳ Ｐゴシック" charset="0"/>
              </a:rPr>
              <a:t>Psycho-physiological Interaction (PPI)</a:t>
            </a:r>
            <a:endParaRPr lang="en-US" sz="1800" dirty="0">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r>
              <a:rPr lang="en-US" sz="1800" dirty="0">
                <a:solidFill>
                  <a:srgbClr val="C02A26"/>
                </a:solidFill>
                <a:latin typeface="Source Sans Pro" panose="020B0604020202020204" charset="0"/>
                <a:ea typeface="ＭＳ Ｐゴシック" charset="0"/>
              </a:rPr>
              <a:t>Indexing neural representations</a:t>
            </a:r>
            <a:endParaRPr lang="en-US" sz="2000" dirty="0">
              <a:solidFill>
                <a:srgbClr val="C02A26"/>
              </a:solidFill>
              <a:latin typeface="Source Sans Pro" panose="020B0604020202020204" charset="0"/>
              <a:ea typeface="ＭＳ Ｐゴシック" charset="0"/>
            </a:endParaRPr>
          </a:p>
          <a:p>
            <a:pPr marL="269638" indent="-269638" eaLnBrk="0" hangingPunct="0">
              <a:lnSpc>
                <a:spcPct val="150000"/>
              </a:lnSpc>
              <a:spcBef>
                <a:spcPct val="20000"/>
              </a:spcBef>
              <a:buClr>
                <a:srgbClr val="C1CEFF"/>
              </a:buClr>
              <a:defRPr/>
            </a:pPr>
            <a:endParaRPr lang="en-US" sz="2000" dirty="0">
              <a:solidFill>
                <a:schemeClr val="accent1"/>
              </a:solidFill>
              <a:latin typeface="Source Sans Pro" panose="020B0604020202020204" charset="0"/>
              <a:ea typeface="ＭＳ Ｐゴシック" charset="0"/>
            </a:endParaRPr>
          </a:p>
        </p:txBody>
      </p:sp>
    </p:spTree>
    <p:extLst>
      <p:ext uri="{BB962C8B-B14F-4D97-AF65-F5344CB8AC3E}">
        <p14:creationId xmlns:p14="http://schemas.microsoft.com/office/powerpoint/2010/main" val="108617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Representational neuroimaging</a:t>
            </a:r>
            <a:endParaRPr lang="en-GB" dirty="0"/>
          </a:p>
        </p:txBody>
      </p:sp>
      <p:sp>
        <p:nvSpPr>
          <p:cNvPr id="3" name="Content Placeholder 2"/>
          <p:cNvSpPr>
            <a:spLocks noGrp="1"/>
          </p:cNvSpPr>
          <p:nvPr>
            <p:ph idx="1"/>
          </p:nvPr>
        </p:nvSpPr>
        <p:spPr/>
        <p:txBody>
          <a:bodyPr/>
          <a:lstStyle/>
          <a:p>
            <a:r>
              <a:rPr lang="en-US" altLang="en-US" sz="2400" dirty="0" smtClean="0">
                <a:ea typeface="ＭＳ Ｐゴシック" panose="020B0600070205080204" pitchFamily="34" charset="-128"/>
              </a:rPr>
              <a:t>Approaches described so far investigate </a:t>
            </a:r>
            <a:r>
              <a:rPr lang="en-US" altLang="en-US" sz="2400" dirty="0">
                <a:ea typeface="ＭＳ Ｐゴシック" panose="020B0600070205080204" pitchFamily="34" charset="-128"/>
              </a:rPr>
              <a:t>the </a:t>
            </a:r>
            <a:r>
              <a:rPr lang="en-US" altLang="en-US" sz="2400" i="1" dirty="0">
                <a:ea typeface="ＭＳ Ｐゴシック" panose="020B0600070205080204" pitchFamily="34" charset="-128"/>
              </a:rPr>
              <a:t>involvement </a:t>
            </a:r>
            <a:r>
              <a:rPr lang="en-US" altLang="en-US" sz="2400" dirty="0">
                <a:ea typeface="ＭＳ Ｐゴシック" panose="020B0600070205080204" pitchFamily="34" charset="-128"/>
              </a:rPr>
              <a:t>of regions in a specific mental </a:t>
            </a:r>
            <a:r>
              <a:rPr lang="en-US" altLang="en-US" sz="2400" dirty="0" smtClean="0">
                <a:ea typeface="ＭＳ Ｐゴシック" panose="020B0600070205080204" pitchFamily="34" charset="-128"/>
              </a:rPr>
              <a:t>activity rather than the </a:t>
            </a:r>
            <a:r>
              <a:rPr lang="en-US" altLang="en-US" sz="2400" i="1" dirty="0" smtClean="0">
                <a:latin typeface="Calibri" panose="020F0502020204030204" pitchFamily="34" charset="0"/>
                <a:ea typeface="ＭＳ Ｐゴシック" panose="020B0600070205080204" pitchFamily="34" charset="-128"/>
              </a:rPr>
              <a:t>representational </a:t>
            </a:r>
            <a:r>
              <a:rPr lang="en-US" altLang="en-US" sz="2400" i="1" dirty="0">
                <a:latin typeface="Calibri" panose="020F0502020204030204" pitchFamily="34" charset="0"/>
                <a:ea typeface="ＭＳ Ｐゴシック" panose="020B0600070205080204" pitchFamily="34" charset="-128"/>
              </a:rPr>
              <a:t>content </a:t>
            </a:r>
            <a:r>
              <a:rPr lang="en-US" altLang="en-US" sz="2400" dirty="0">
                <a:latin typeface="Calibri" panose="020F0502020204030204" pitchFamily="34" charset="0"/>
                <a:ea typeface="ＭＳ Ｐゴシック" panose="020B0600070205080204" pitchFamily="34" charset="-128"/>
              </a:rPr>
              <a:t>of </a:t>
            </a:r>
            <a:r>
              <a:rPr lang="en-US" altLang="en-US" sz="2400" dirty="0" smtClean="0">
                <a:latin typeface="Calibri" panose="020F0502020204030204" pitchFamily="34" charset="0"/>
                <a:ea typeface="ＭＳ Ｐゴシック" panose="020B0600070205080204" pitchFamily="34" charset="-128"/>
              </a:rPr>
              <a:t>regions or voxels</a:t>
            </a:r>
          </a:p>
        </p:txBody>
      </p:sp>
      <p:pic>
        <p:nvPicPr>
          <p:cNvPr id="5" name="Picture 4"/>
          <p:cNvPicPr>
            <a:picLocks noChangeAspect="1"/>
          </p:cNvPicPr>
          <p:nvPr/>
        </p:nvPicPr>
        <p:blipFill rotWithShape="1">
          <a:blip r:embed="rId2"/>
          <a:srcRect b="48660"/>
          <a:stretch/>
        </p:blipFill>
        <p:spPr>
          <a:xfrm>
            <a:off x="1602759" y="3284984"/>
            <a:ext cx="5867586" cy="2448272"/>
          </a:xfrm>
          <a:prstGeom prst="rect">
            <a:avLst/>
          </a:prstGeom>
        </p:spPr>
      </p:pic>
      <p:sp>
        <p:nvSpPr>
          <p:cNvPr id="4" name="TextBox 3"/>
          <p:cNvSpPr txBox="1"/>
          <p:nvPr/>
        </p:nvSpPr>
        <p:spPr>
          <a:xfrm>
            <a:off x="6480212" y="6160826"/>
            <a:ext cx="914400" cy="914400"/>
          </a:xfrm>
          <a:prstGeom prst="rect">
            <a:avLst/>
          </a:prstGeom>
        </p:spPr>
        <p:txBody>
          <a:bodyPr vert="horz" wrap="none" lIns="0" tIns="0" rIns="0" bIns="0" rtlCol="0">
            <a:noAutofit/>
          </a:bodyPr>
          <a:lstStyle/>
          <a:p>
            <a:r>
              <a:rPr lang="en-GB" sz="1200" dirty="0" smtClean="0">
                <a:latin typeface="Source Sans Pro" panose="020B0503030403020204" pitchFamily="34" charset="0"/>
              </a:rPr>
              <a:t>Barron, Garvert, Behrens 2016</a:t>
            </a:r>
          </a:p>
        </p:txBody>
      </p:sp>
    </p:spTree>
    <p:extLst>
      <p:ext uri="{BB962C8B-B14F-4D97-AF65-F5344CB8AC3E}">
        <p14:creationId xmlns:p14="http://schemas.microsoft.com/office/powerpoint/2010/main" val="153831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Repetition suppression</a:t>
            </a:r>
            <a:endParaRPr lang="en-GB" dirty="0"/>
          </a:p>
        </p:txBody>
      </p:sp>
      <p:sp>
        <p:nvSpPr>
          <p:cNvPr id="3" name="Content Placeholder 2"/>
          <p:cNvSpPr>
            <a:spLocks noGrp="1"/>
          </p:cNvSpPr>
          <p:nvPr>
            <p:ph idx="1"/>
          </p:nvPr>
        </p:nvSpPr>
        <p:spPr/>
        <p:txBody>
          <a:bodyPr/>
          <a:lstStyle/>
          <a:p>
            <a:r>
              <a:rPr lang="en-GB" sz="1800" dirty="0" smtClean="0"/>
              <a:t>Neurons in </a:t>
            </a:r>
            <a:r>
              <a:rPr lang="en-GB" sz="1800" dirty="0" err="1" smtClean="0"/>
              <a:t>inferotemporal</a:t>
            </a:r>
            <a:r>
              <a:rPr lang="en-GB" sz="1800" dirty="0" smtClean="0"/>
              <a:t> cortex display a diminished response if a stimulus is repeated</a:t>
            </a:r>
            <a:endParaRPr lang="en-GB" sz="1800" dirty="0"/>
          </a:p>
        </p:txBody>
      </p:sp>
      <p:pic>
        <p:nvPicPr>
          <p:cNvPr id="5" name="Picture 4"/>
          <p:cNvPicPr>
            <a:picLocks noChangeAspect="1"/>
          </p:cNvPicPr>
          <p:nvPr/>
        </p:nvPicPr>
        <p:blipFill>
          <a:blip r:embed="rId2"/>
          <a:stretch>
            <a:fillRect/>
          </a:stretch>
        </p:blipFill>
        <p:spPr>
          <a:xfrm>
            <a:off x="2231740" y="2780928"/>
            <a:ext cx="4811942" cy="2015976"/>
          </a:xfrm>
          <a:prstGeom prst="rect">
            <a:avLst/>
          </a:prstGeom>
        </p:spPr>
      </p:pic>
      <p:sp>
        <p:nvSpPr>
          <p:cNvPr id="6" name="Rectangle 5"/>
          <p:cNvSpPr/>
          <p:nvPr/>
        </p:nvSpPr>
        <p:spPr>
          <a:xfrm>
            <a:off x="5973878" y="5818807"/>
            <a:ext cx="1612814" cy="523220"/>
          </a:xfrm>
          <a:prstGeom prst="rect">
            <a:avLst/>
          </a:prstGeom>
        </p:spPr>
        <p:txBody>
          <a:bodyPr wrap="none">
            <a:spAutoFit/>
          </a:bodyPr>
          <a:lstStyle/>
          <a:p>
            <a:r>
              <a:rPr lang="en-GB" sz="1400" dirty="0" smtClean="0"/>
              <a:t>Li et al. (1993), </a:t>
            </a:r>
          </a:p>
          <a:p>
            <a:r>
              <a:rPr lang="en-GB" sz="1400" dirty="0" smtClean="0"/>
              <a:t>Grill-Spector (2006)</a:t>
            </a:r>
            <a:endParaRPr lang="en-GB" sz="1400" dirty="0"/>
          </a:p>
        </p:txBody>
      </p:sp>
    </p:spTree>
    <p:extLst>
      <p:ext uri="{BB962C8B-B14F-4D97-AF65-F5344CB8AC3E}">
        <p14:creationId xmlns:p14="http://schemas.microsoft.com/office/powerpoint/2010/main" val="341629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Conventional fMRI vs fMRI adaptation</a:t>
            </a:r>
            <a:endParaRPr lang="en-GB" dirty="0"/>
          </a:p>
        </p:txBody>
      </p:sp>
      <p:pic>
        <p:nvPicPr>
          <p:cNvPr id="4" name="Picture 3"/>
          <p:cNvPicPr>
            <a:picLocks noChangeAspect="1"/>
          </p:cNvPicPr>
          <p:nvPr/>
        </p:nvPicPr>
        <p:blipFill>
          <a:blip r:embed="rId2"/>
          <a:stretch>
            <a:fillRect/>
          </a:stretch>
        </p:blipFill>
        <p:spPr>
          <a:xfrm>
            <a:off x="1799692" y="1340768"/>
            <a:ext cx="5544616" cy="4506192"/>
          </a:xfrm>
          <a:prstGeom prst="rect">
            <a:avLst/>
          </a:prstGeom>
        </p:spPr>
      </p:pic>
      <p:sp>
        <p:nvSpPr>
          <p:cNvPr id="6" name="TextBox 5"/>
          <p:cNvSpPr txBox="1"/>
          <p:nvPr/>
        </p:nvSpPr>
        <p:spPr>
          <a:xfrm>
            <a:off x="1796103" y="6082444"/>
            <a:ext cx="914400" cy="914400"/>
          </a:xfrm>
          <a:prstGeom prst="rect">
            <a:avLst/>
          </a:prstGeom>
        </p:spPr>
        <p:txBody>
          <a:bodyPr vert="horz" wrap="none" lIns="0" tIns="0" rIns="0" bIns="0" rtlCol="0">
            <a:noAutofit/>
          </a:bodyPr>
          <a:lstStyle/>
          <a:p>
            <a:r>
              <a:rPr lang="en-GB" sz="1600" dirty="0" smtClean="0">
                <a:solidFill>
                  <a:srgbClr val="C02A26"/>
                </a:solidFill>
                <a:latin typeface="Source Sans Pro" panose="020B0503030403020204" pitchFamily="34" charset="0"/>
              </a:rPr>
              <a:t>Repetition suppression as an index of representational similarity</a:t>
            </a:r>
          </a:p>
        </p:txBody>
      </p:sp>
      <p:sp>
        <p:nvSpPr>
          <p:cNvPr id="5" name="TextBox 4"/>
          <p:cNvSpPr txBox="1"/>
          <p:nvPr/>
        </p:nvSpPr>
        <p:spPr>
          <a:xfrm>
            <a:off x="6480212" y="6552806"/>
            <a:ext cx="914400" cy="914400"/>
          </a:xfrm>
          <a:prstGeom prst="rect">
            <a:avLst/>
          </a:prstGeom>
        </p:spPr>
        <p:txBody>
          <a:bodyPr vert="horz" wrap="none" lIns="0" tIns="0" rIns="0" bIns="0" rtlCol="0">
            <a:noAutofit/>
          </a:bodyPr>
          <a:lstStyle/>
          <a:p>
            <a:r>
              <a:rPr lang="en-GB" sz="1200" dirty="0" smtClean="0">
                <a:latin typeface="Source Sans Pro" panose="020B0503030403020204" pitchFamily="34" charset="0"/>
              </a:rPr>
              <a:t>Barron, Garvert, Behrens 2016</a:t>
            </a:r>
          </a:p>
        </p:txBody>
      </p:sp>
    </p:spTree>
    <p:extLst>
      <p:ext uri="{BB962C8B-B14F-4D97-AF65-F5344CB8AC3E}">
        <p14:creationId xmlns:p14="http://schemas.microsoft.com/office/powerpoint/2010/main" val="118563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fMRI adaptation</a:t>
            </a:r>
            <a:endParaRPr lang="en-GB" dirty="0"/>
          </a:p>
        </p:txBody>
      </p:sp>
      <p:sp>
        <p:nvSpPr>
          <p:cNvPr id="4" name="Text Placeholder 3"/>
          <p:cNvSpPr>
            <a:spLocks noGrp="1"/>
          </p:cNvSpPr>
          <p:nvPr>
            <p:ph type="body" sz="quarter" idx="10"/>
          </p:nvPr>
        </p:nvSpPr>
        <p:spPr/>
        <p:txBody>
          <a:bodyPr/>
          <a:lstStyle/>
          <a:p>
            <a:r>
              <a:rPr lang="en-GB" dirty="0"/>
              <a:t>Object-repetition effects measured with fMRI</a:t>
            </a:r>
          </a:p>
        </p:txBody>
      </p:sp>
      <p:pic>
        <p:nvPicPr>
          <p:cNvPr id="57346" name="Picture 2" descr="Object-repetition effects measured with fMRI: single subject data. (a) Time ..."/>
          <p:cNvPicPr>
            <a:picLocks noChangeAspect="1" noChangeArrowheads="1"/>
          </p:cNvPicPr>
          <p:nvPr/>
        </p:nvPicPr>
        <p:blipFill rotWithShape="1">
          <a:blip r:embed="rId2">
            <a:extLst>
              <a:ext uri="{28A0092B-C50C-407E-A947-70E740481C1C}">
                <a14:useLocalDpi xmlns:a14="http://schemas.microsoft.com/office/drawing/2010/main" val="0"/>
              </a:ext>
            </a:extLst>
          </a:blip>
          <a:srcRect t="3235" b="69264"/>
          <a:stretch/>
        </p:blipFill>
        <p:spPr bwMode="auto">
          <a:xfrm>
            <a:off x="876300" y="2613544"/>
            <a:ext cx="3695700" cy="1836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bject-repetition effects measured with fMRI: single subject data. (a) Time ..."/>
          <p:cNvPicPr>
            <a:picLocks noChangeAspect="1" noChangeArrowheads="1"/>
          </p:cNvPicPr>
          <p:nvPr/>
        </p:nvPicPr>
        <p:blipFill rotWithShape="1">
          <a:blip r:embed="rId2">
            <a:extLst>
              <a:ext uri="{28A0092B-C50C-407E-A947-70E740481C1C}">
                <a14:useLocalDpi xmlns:a14="http://schemas.microsoft.com/office/drawing/2010/main" val="0"/>
              </a:ext>
            </a:extLst>
          </a:blip>
          <a:srcRect t="66738" b="3420"/>
          <a:stretch/>
        </p:blipFill>
        <p:spPr bwMode="auto">
          <a:xfrm>
            <a:off x="4875057" y="2599226"/>
            <a:ext cx="3695700" cy="1992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0638" y="4833457"/>
            <a:ext cx="1753300" cy="276999"/>
          </a:xfrm>
          <a:prstGeom prst="rect">
            <a:avLst/>
          </a:prstGeom>
        </p:spPr>
        <p:txBody>
          <a:bodyPr wrap="none">
            <a:spAutoFit/>
          </a:bodyPr>
          <a:lstStyle/>
          <a:p>
            <a:r>
              <a:rPr lang="en-GB" sz="1200" dirty="0"/>
              <a:t>Grill-Spector et al. (2006)</a:t>
            </a:r>
          </a:p>
        </p:txBody>
      </p:sp>
    </p:spTree>
    <p:extLst>
      <p:ext uri="{BB962C8B-B14F-4D97-AF65-F5344CB8AC3E}">
        <p14:creationId xmlns:p14="http://schemas.microsoft.com/office/powerpoint/2010/main" val="40065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Indexing </a:t>
            </a:r>
            <a:r>
              <a:rPr lang="en-GB" dirty="0" smtClean="0"/>
              <a:t>cortical associations </a:t>
            </a:r>
            <a:r>
              <a:rPr lang="en-GB" dirty="0"/>
              <a:t>in the </a:t>
            </a:r>
            <a:r>
              <a:rPr lang="en-GB" dirty="0" smtClean="0"/>
              <a:t>human brain </a:t>
            </a:r>
            <a:r>
              <a:rPr lang="en-GB" dirty="0"/>
              <a:t>using </a:t>
            </a:r>
            <a:r>
              <a:rPr lang="en-GB" dirty="0" smtClean="0"/>
              <a:t>cross-stimulus adaptation</a:t>
            </a:r>
            <a:endParaRPr lang="en-GB" dirty="0"/>
          </a:p>
        </p:txBody>
      </p:sp>
      <p:pic>
        <p:nvPicPr>
          <p:cNvPr id="1026" name="Picture 2" descr="http://ars.els-cdn.com/content/image/1-s2.0-S0896627316001689-gr1.jpg"/>
          <p:cNvPicPr>
            <a:picLocks noChangeAspect="1" noChangeArrowheads="1"/>
          </p:cNvPicPr>
          <p:nvPr/>
        </p:nvPicPr>
        <p:blipFill rotWithShape="1">
          <a:blip r:embed="rId3">
            <a:extLst>
              <a:ext uri="{28A0092B-C50C-407E-A947-70E740481C1C}">
                <a14:useLocalDpi xmlns:a14="http://schemas.microsoft.com/office/drawing/2010/main" val="0"/>
              </a:ext>
            </a:extLst>
          </a:blip>
          <a:srcRect t="45645"/>
          <a:stretch/>
        </p:blipFill>
        <p:spPr bwMode="auto">
          <a:xfrm>
            <a:off x="4355976" y="1416287"/>
            <a:ext cx="4248472" cy="4921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4977172"/>
            <a:ext cx="914400" cy="914400"/>
          </a:xfrm>
          <a:prstGeom prst="rect">
            <a:avLst/>
          </a:prstGeom>
        </p:spPr>
        <p:txBody>
          <a:bodyPr vert="horz" wrap="none" lIns="0" tIns="0" rIns="0" bIns="0" rtlCol="0">
            <a:noAutofit/>
          </a:bodyPr>
          <a:lstStyle/>
          <a:p>
            <a:r>
              <a:rPr lang="en-GB" sz="1600" dirty="0" smtClean="0">
                <a:latin typeface="Source Sans Pro" panose="020B0503030403020204" pitchFamily="34" charset="0"/>
              </a:rPr>
              <a:t>Barron et al. 2016</a:t>
            </a:r>
          </a:p>
        </p:txBody>
      </p:sp>
      <p:sp>
        <p:nvSpPr>
          <p:cNvPr id="8" name="TextBox 7"/>
          <p:cNvSpPr txBox="1"/>
          <p:nvPr/>
        </p:nvSpPr>
        <p:spPr>
          <a:xfrm>
            <a:off x="5436096" y="1108478"/>
            <a:ext cx="914400" cy="914400"/>
          </a:xfrm>
          <a:prstGeom prst="rect">
            <a:avLst/>
          </a:prstGeom>
        </p:spPr>
        <p:txBody>
          <a:bodyPr vert="horz" wrap="none" lIns="0" tIns="0" rIns="0" bIns="0" rtlCol="0">
            <a:noAutofit/>
          </a:bodyPr>
          <a:lstStyle/>
          <a:p>
            <a:endParaRPr lang="en-GB" sz="1600" dirty="0" smtClean="0">
              <a:latin typeface="Source Sans Pro" panose="020B0503030403020204" pitchFamily="34" charset="0"/>
            </a:endParaRPr>
          </a:p>
        </p:txBody>
      </p:sp>
      <p:pic>
        <p:nvPicPr>
          <p:cNvPr id="1028" name="Picture 4" descr="Indexing Cortical Associations in the Human Brain using Cross-stimulus ..."/>
          <p:cNvPicPr>
            <a:picLocks noChangeAspect="1" noChangeArrowheads="1"/>
          </p:cNvPicPr>
          <p:nvPr/>
        </p:nvPicPr>
        <p:blipFill rotWithShape="1">
          <a:blip r:embed="rId3">
            <a:extLst>
              <a:ext uri="{28A0092B-C50C-407E-A947-70E740481C1C}">
                <a14:useLocalDpi xmlns:a14="http://schemas.microsoft.com/office/drawing/2010/main" val="0"/>
              </a:ext>
            </a:extLst>
          </a:blip>
          <a:srcRect t="17521" b="54277"/>
          <a:stretch/>
        </p:blipFill>
        <p:spPr bwMode="auto">
          <a:xfrm>
            <a:off x="539552" y="2564904"/>
            <a:ext cx="3552825" cy="213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subtraction</a:t>
            </a:r>
          </a:p>
        </p:txBody>
      </p:sp>
      <p:sp>
        <p:nvSpPr>
          <p:cNvPr id="4" name="Text Placeholder 3"/>
          <p:cNvSpPr>
            <a:spLocks noGrp="1"/>
          </p:cNvSpPr>
          <p:nvPr>
            <p:ph type="body" sz="quarter" idx="10"/>
          </p:nvPr>
        </p:nvSpPr>
        <p:spPr/>
        <p:txBody>
          <a:bodyPr/>
          <a:lstStyle/>
          <a:p>
            <a:r>
              <a:rPr lang="de-DE" i="1" dirty="0" smtClean="0">
                <a:solidFill>
                  <a:srgbClr val="333333"/>
                </a:solidFill>
                <a:latin typeface="Source Sans Pro" panose="020B0604020202020204" charset="0"/>
                <a:ea typeface="ＭＳ Ｐゴシック" pitchFamily="34" charset="-128"/>
              </a:rPr>
              <a:t>Examples of a violation of the critical </a:t>
            </a:r>
            <a:r>
              <a:rPr lang="de-DE" i="1" dirty="0">
                <a:solidFill>
                  <a:srgbClr val="333333"/>
                </a:solidFill>
                <a:latin typeface="Source Sans Pro" panose="020B0604020202020204" charset="0"/>
                <a:ea typeface="ＭＳ Ｐゴシック" pitchFamily="34" charset="-128"/>
              </a:rPr>
              <a:t>assumption of „</a:t>
            </a:r>
            <a:r>
              <a:rPr lang="de-DE" i="1" dirty="0">
                <a:solidFill>
                  <a:srgbClr val="C00000"/>
                </a:solidFill>
                <a:latin typeface="Source Sans Pro" panose="020B0604020202020204" charset="0"/>
                <a:ea typeface="ＭＳ Ｐゴシック" pitchFamily="34" charset="-128"/>
              </a:rPr>
              <a:t>pure insertion</a:t>
            </a:r>
            <a:r>
              <a:rPr lang="de-DE" altLang="en-US" i="1" dirty="0" smtClean="0">
                <a:solidFill>
                  <a:srgbClr val="333333"/>
                </a:solidFill>
                <a:latin typeface="Source Sans Pro" panose="020B0604020202020204" charset="0"/>
                <a:ea typeface="ＭＳ Ｐゴシック" pitchFamily="34" charset="-128"/>
              </a:rPr>
              <a:t>“ </a:t>
            </a:r>
            <a:endParaRPr lang="en-GB" dirty="0"/>
          </a:p>
        </p:txBody>
      </p:sp>
      <p:pic>
        <p:nvPicPr>
          <p:cNvPr id="1026" name="Picture 2" descr="https://pbs.twimg.com/media/DqRv8I5X4AAUx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25" y="2153829"/>
            <a:ext cx="3833926" cy="3579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DqWJtkpWsAAQR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8" y="2153829"/>
            <a:ext cx="4467225" cy="3562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825656">
            <a:off x="1281433" y="2313083"/>
            <a:ext cx="2362202" cy="176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5" name="Rectangle 4"/>
          <p:cNvSpPr/>
          <p:nvPr/>
        </p:nvSpPr>
        <p:spPr>
          <a:xfrm>
            <a:off x="6768244" y="5774776"/>
            <a:ext cx="1573957" cy="646331"/>
          </a:xfrm>
          <a:prstGeom prst="rect">
            <a:avLst/>
          </a:prstGeom>
        </p:spPr>
        <p:txBody>
          <a:bodyPr wrap="none">
            <a:spAutoFit/>
          </a:bodyPr>
          <a:lstStyle/>
          <a:p>
            <a:r>
              <a:rPr lang="en-GB" dirty="0" smtClean="0">
                <a:latin typeface="Segoe UI" panose="020B0502040204020203" pitchFamily="34" charset="0"/>
              </a:rPr>
              <a:t>Vanessa </a:t>
            </a:r>
            <a:r>
              <a:rPr lang="en-GB" dirty="0" err="1" smtClean="0">
                <a:latin typeface="Segoe UI" panose="020B0502040204020203" pitchFamily="34" charset="0"/>
              </a:rPr>
              <a:t>Loiza</a:t>
            </a:r>
            <a:endParaRPr lang="en-GB" dirty="0" smtClean="0">
              <a:latin typeface="Segoe UI" panose="020B0502040204020203" pitchFamily="34" charset="0"/>
            </a:endParaRPr>
          </a:p>
          <a:p>
            <a:r>
              <a:rPr lang="en-GB" b="1" dirty="0" smtClean="0">
                <a:solidFill>
                  <a:srgbClr val="199FF2"/>
                </a:solidFill>
                <a:latin typeface="Segoe UI" panose="020B0502040204020203" pitchFamily="34" charset="0"/>
              </a:rPr>
              <a:t>@</a:t>
            </a:r>
            <a:r>
              <a:rPr lang="en-GB" dirty="0" smtClean="0">
                <a:solidFill>
                  <a:srgbClr val="199FF2"/>
                </a:solidFill>
                <a:latin typeface="Segoe UI" panose="020B0502040204020203" pitchFamily="34" charset="0"/>
              </a:rPr>
              <a:t>vmloaiza1</a:t>
            </a:r>
            <a:endParaRPr lang="en-GB" dirty="0">
              <a:solidFill>
                <a:srgbClr val="199FF2"/>
              </a:solidFill>
            </a:endParaRPr>
          </a:p>
        </p:txBody>
      </p:sp>
      <p:pic>
        <p:nvPicPr>
          <p:cNvPr id="6" name="Picture 5"/>
          <p:cNvPicPr>
            <a:picLocks noChangeAspect="1"/>
          </p:cNvPicPr>
          <p:nvPr/>
        </p:nvPicPr>
        <p:blipFill>
          <a:blip r:embed="rId4"/>
          <a:stretch>
            <a:fillRect/>
          </a:stretch>
        </p:blipFill>
        <p:spPr>
          <a:xfrm>
            <a:off x="6496030" y="6097941"/>
            <a:ext cx="323850" cy="304800"/>
          </a:xfrm>
          <a:prstGeom prst="rect">
            <a:avLst/>
          </a:prstGeom>
        </p:spPr>
      </p:pic>
    </p:spTree>
    <p:extLst>
      <p:ext uri="{BB962C8B-B14F-4D97-AF65-F5344CB8AC3E}">
        <p14:creationId xmlns:p14="http://schemas.microsoft.com/office/powerpoint/2010/main" val="322026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fMRI adaptation</a:t>
            </a:r>
            <a:endParaRPr lang="en-GB" dirty="0"/>
          </a:p>
        </p:txBody>
      </p:sp>
      <p:sp>
        <p:nvSpPr>
          <p:cNvPr id="4" name="Text Placeholder 3"/>
          <p:cNvSpPr>
            <a:spLocks noGrp="1"/>
          </p:cNvSpPr>
          <p:nvPr>
            <p:ph type="body" sz="quarter" idx="10"/>
          </p:nvPr>
        </p:nvSpPr>
        <p:spPr/>
        <p:txBody>
          <a:bodyPr/>
          <a:lstStyle/>
          <a:p>
            <a:r>
              <a:rPr lang="en-GB" dirty="0">
                <a:solidFill>
                  <a:srgbClr val="333333"/>
                </a:solidFill>
                <a:latin typeface="Source Sans Pro" panose="020B0604020202020204" charset="0"/>
                <a:ea typeface="ＭＳ Ｐゴシック" charset="0"/>
              </a:rPr>
              <a:t>Famous faces: 1</a:t>
            </a:r>
            <a:r>
              <a:rPr lang="en-GB" baseline="30000" dirty="0">
                <a:solidFill>
                  <a:srgbClr val="333333"/>
                </a:solidFill>
                <a:latin typeface="Source Sans Pro" panose="020B0604020202020204" charset="0"/>
                <a:ea typeface="ＭＳ Ｐゴシック" charset="0"/>
              </a:rPr>
              <a:t>st</a:t>
            </a:r>
            <a:r>
              <a:rPr lang="en-GB" dirty="0">
                <a:solidFill>
                  <a:srgbClr val="333333"/>
                </a:solidFill>
                <a:latin typeface="Source Sans Pro" panose="020B0604020202020204" charset="0"/>
                <a:ea typeface="ＭＳ Ｐゴシック" charset="0"/>
              </a:rPr>
              <a:t> time </a:t>
            </a:r>
            <a:r>
              <a:rPr lang="en-GB" dirty="0">
                <a:latin typeface="Source Sans Pro" panose="020B0604020202020204" charset="0"/>
                <a:ea typeface="ＭＳ Ｐゴシック" charset="0"/>
              </a:rPr>
              <a:t>vs</a:t>
            </a:r>
            <a:r>
              <a:rPr lang="en-GB" dirty="0">
                <a:solidFill>
                  <a:srgbClr val="0000FF"/>
                </a:solidFill>
                <a:latin typeface="Source Sans Pro" panose="020B0604020202020204" charset="0"/>
                <a:ea typeface="ＭＳ Ｐゴシック" charset="0"/>
              </a:rPr>
              <a:t> </a:t>
            </a:r>
            <a:r>
              <a:rPr lang="en-GB" dirty="0">
                <a:solidFill>
                  <a:srgbClr val="333333"/>
                </a:solidFill>
                <a:latin typeface="Source Sans Pro" panose="020B0604020202020204" charset="0"/>
                <a:ea typeface="ＭＳ Ｐゴシック" charset="0"/>
              </a:rPr>
              <a:t>2</a:t>
            </a:r>
            <a:r>
              <a:rPr lang="en-GB" baseline="30000" dirty="0">
                <a:solidFill>
                  <a:srgbClr val="333333"/>
                </a:solidFill>
                <a:latin typeface="Source Sans Pro" panose="020B0604020202020204" charset="0"/>
                <a:ea typeface="ＭＳ Ｐゴシック" charset="0"/>
              </a:rPr>
              <a:t>nd</a:t>
            </a:r>
            <a:r>
              <a:rPr lang="en-GB" dirty="0">
                <a:solidFill>
                  <a:srgbClr val="333333"/>
                </a:solidFill>
                <a:latin typeface="Source Sans Pro" panose="020B0604020202020204" charset="0"/>
                <a:ea typeface="ＭＳ Ｐゴシック" charset="0"/>
              </a:rPr>
              <a:t> time </a:t>
            </a:r>
            <a:endParaRPr lang="en-US" dirty="0">
              <a:solidFill>
                <a:srgbClr val="333333"/>
              </a:solidFill>
              <a:latin typeface="Source Sans Pro" panose="020B0604020202020204" charset="0"/>
              <a:ea typeface="ＭＳ Ｐゴシック" charset="0"/>
            </a:endParaRPr>
          </a:p>
        </p:txBody>
      </p:sp>
      <p:pic>
        <p:nvPicPr>
          <p:cNvPr id="5" name="Picture 12"/>
          <p:cNvPicPr>
            <a:picLocks noChangeAspect="1" noChangeArrowheads="1"/>
          </p:cNvPicPr>
          <p:nvPr/>
        </p:nvPicPr>
        <p:blipFill>
          <a:blip r:embed="rId3">
            <a:lum bright="-20000" contrast="40000"/>
          </a:blip>
          <a:srcRect l="15042" t="61525" r="12958" b="4054"/>
          <a:stretch>
            <a:fillRect/>
          </a:stretch>
        </p:blipFill>
        <p:spPr bwMode="auto">
          <a:xfrm>
            <a:off x="4211960" y="2348880"/>
            <a:ext cx="4306765" cy="294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7"/>
          <p:cNvSpPr>
            <a:spLocks noChangeArrowheads="1"/>
          </p:cNvSpPr>
          <p:nvPr/>
        </p:nvSpPr>
        <p:spPr bwMode="auto">
          <a:xfrm>
            <a:off x="5616116" y="5290452"/>
            <a:ext cx="1797336" cy="281700"/>
          </a:xfrm>
          <a:prstGeom prst="rect">
            <a:avLst/>
          </a:prstGeom>
          <a:solidFill>
            <a:schemeClr val="bg1"/>
          </a:solidFill>
          <a:ln>
            <a:noFill/>
          </a:ln>
          <a:effectLst/>
          <a:extLst/>
        </p:spPr>
        <p:txBody>
          <a:bodyPr wrap="none" lIns="83527" tIns="41031" rIns="83527" bIns="41031">
            <a:spAutoFit/>
          </a:bodyPr>
          <a:lstStyle/>
          <a:p>
            <a:pPr eaLnBrk="0" hangingPunct="0">
              <a:defRPr/>
            </a:pPr>
            <a:r>
              <a:rPr lang="en-US" sz="1292" dirty="0" err="1">
                <a:solidFill>
                  <a:srgbClr val="333333"/>
                </a:solidFill>
                <a:latin typeface="Source Sans Pro" panose="020B0604020202020204" charset="0"/>
                <a:ea typeface="ＭＳ Ｐゴシック" charset="0"/>
              </a:rPr>
              <a:t>Peri</a:t>
            </a:r>
            <a:r>
              <a:rPr lang="en-US" sz="1292" dirty="0">
                <a:solidFill>
                  <a:srgbClr val="333333"/>
                </a:solidFill>
                <a:latin typeface="Source Sans Pro" panose="020B0604020202020204" charset="0"/>
                <a:ea typeface="ＭＳ Ｐゴシック" charset="0"/>
              </a:rPr>
              <a:t>-stimulus time </a:t>
            </a:r>
            <a:r>
              <a:rPr lang="en-US" sz="1292" dirty="0" smtClean="0">
                <a:solidFill>
                  <a:srgbClr val="333333"/>
                </a:solidFill>
                <a:latin typeface="Source Sans Pro" panose="020B0604020202020204" charset="0"/>
                <a:ea typeface="ＭＳ Ｐゴシック" charset="0"/>
              </a:rPr>
              <a:t>(sec)</a:t>
            </a:r>
            <a:endParaRPr lang="en-US" sz="1292" dirty="0">
              <a:solidFill>
                <a:srgbClr val="333333"/>
              </a:solidFill>
              <a:latin typeface="Source Sans Pro" panose="020B0604020202020204" charset="0"/>
              <a:ea typeface="ＭＳ Ｐゴシック" charset="0"/>
            </a:endParaRPr>
          </a:p>
        </p:txBody>
      </p:sp>
      <p:pic>
        <p:nvPicPr>
          <p:cNvPr id="12" name="Picture 16"/>
          <p:cNvPicPr>
            <a:picLocks noChangeAspect="1" noChangeArrowheads="1"/>
          </p:cNvPicPr>
          <p:nvPr/>
        </p:nvPicPr>
        <p:blipFill>
          <a:blip r:embed="rId4"/>
          <a:srcRect t="53728"/>
          <a:stretch>
            <a:fillRect/>
          </a:stretch>
        </p:blipFill>
        <p:spPr bwMode="auto">
          <a:xfrm>
            <a:off x="1079612" y="2996952"/>
            <a:ext cx="2592265" cy="18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823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fMRI adaptation as a tool for measuring complex computations in the human brain</a:t>
            </a:r>
            <a:endParaRPr lang="en-GB" dirty="0"/>
          </a:p>
        </p:txBody>
      </p:sp>
      <p:pic>
        <p:nvPicPr>
          <p:cNvPr id="5" name="Picture 4"/>
          <p:cNvPicPr>
            <a:picLocks noChangeAspect="1"/>
          </p:cNvPicPr>
          <p:nvPr/>
        </p:nvPicPr>
        <p:blipFill rotWithShape="1">
          <a:blip r:embed="rId2"/>
          <a:srcRect t="9319" r="3860"/>
          <a:stretch/>
        </p:blipFill>
        <p:spPr>
          <a:xfrm>
            <a:off x="3779912" y="2744924"/>
            <a:ext cx="4248472" cy="2097681"/>
          </a:xfrm>
          <a:prstGeom prst="rect">
            <a:avLst/>
          </a:prstGeom>
        </p:spPr>
      </p:pic>
      <p:sp>
        <p:nvSpPr>
          <p:cNvPr id="6" name="Rectangle 5"/>
          <p:cNvSpPr/>
          <p:nvPr/>
        </p:nvSpPr>
        <p:spPr>
          <a:xfrm>
            <a:off x="6709883" y="5929967"/>
            <a:ext cx="1755609" cy="307777"/>
          </a:xfrm>
          <a:prstGeom prst="rect">
            <a:avLst/>
          </a:prstGeom>
        </p:spPr>
        <p:txBody>
          <a:bodyPr wrap="none">
            <a:spAutoFit/>
          </a:bodyPr>
          <a:lstStyle/>
          <a:p>
            <a:r>
              <a:rPr lang="en-GB" sz="1400" dirty="0" err="1">
                <a:latin typeface="TimesNewRomanPSMT"/>
              </a:rPr>
              <a:t>Doeller</a:t>
            </a:r>
            <a:r>
              <a:rPr lang="en-GB" sz="1400" dirty="0">
                <a:latin typeface="TimesNewRomanPSMT"/>
              </a:rPr>
              <a:t> et al</a:t>
            </a:r>
            <a:r>
              <a:rPr lang="en-GB" sz="1400" dirty="0" smtClean="0">
                <a:latin typeface="TimesNewRomanPSMT"/>
              </a:rPr>
              <a:t>. (2010</a:t>
            </a:r>
            <a:r>
              <a:rPr lang="en-GB" sz="1400" dirty="0">
                <a:latin typeface="TimesNewRomanPSMT"/>
              </a:rPr>
              <a:t>)</a:t>
            </a:r>
            <a:endParaRPr lang="en-GB" sz="1400" dirty="0"/>
          </a:p>
        </p:txBody>
      </p:sp>
      <p:pic>
        <p:nvPicPr>
          <p:cNvPr id="7" name="Picture 6"/>
          <p:cNvPicPr>
            <a:picLocks noChangeAspect="1"/>
          </p:cNvPicPr>
          <p:nvPr/>
        </p:nvPicPr>
        <p:blipFill>
          <a:blip r:embed="rId3"/>
          <a:stretch>
            <a:fillRect/>
          </a:stretch>
        </p:blipFill>
        <p:spPr>
          <a:xfrm>
            <a:off x="1475656" y="2801691"/>
            <a:ext cx="1828800" cy="1781175"/>
          </a:xfrm>
          <a:prstGeom prst="rect">
            <a:avLst/>
          </a:prstGeom>
        </p:spPr>
      </p:pic>
    </p:spTree>
    <p:extLst>
      <p:ext uri="{BB962C8B-B14F-4D97-AF65-F5344CB8AC3E}">
        <p14:creationId xmlns:p14="http://schemas.microsoft.com/office/powerpoint/2010/main" val="191634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Multivariate vs. univariate methods</a:t>
            </a:r>
            <a:endParaRPr lang="en-GB" dirty="0"/>
          </a:p>
        </p:txBody>
      </p:sp>
      <p:sp>
        <p:nvSpPr>
          <p:cNvPr id="3" name="Content Placeholder 2"/>
          <p:cNvSpPr>
            <a:spLocks noGrp="1"/>
          </p:cNvSpPr>
          <p:nvPr>
            <p:ph idx="1"/>
          </p:nvPr>
        </p:nvSpPr>
        <p:spPr/>
        <p:txBody>
          <a:bodyPr/>
          <a:lstStyle/>
          <a:p>
            <a:r>
              <a:rPr lang="en-US" altLang="en-US" sz="2000" dirty="0" smtClean="0">
                <a:ea typeface="ＭＳ Ｐゴシック" panose="020B0600070205080204" pitchFamily="34" charset="-128"/>
              </a:rPr>
              <a:t>Multivariate methods i</a:t>
            </a:r>
            <a:r>
              <a:rPr lang="en-US" altLang="en-US" sz="2000" dirty="0" smtClean="0">
                <a:latin typeface="Calibri" panose="020F0502020204030204" pitchFamily="34" charset="0"/>
                <a:ea typeface="ＭＳ Ｐゴシック" panose="020B0600070205080204" pitchFamily="34" charset="-128"/>
              </a:rPr>
              <a:t>nvestigate </a:t>
            </a:r>
            <a:r>
              <a:rPr lang="en-US" altLang="en-US" sz="2000" dirty="0">
                <a:latin typeface="Calibri" panose="020F0502020204030204" pitchFamily="34" charset="0"/>
                <a:ea typeface="ＭＳ Ｐゴシック" panose="020B0600070205080204" pitchFamily="34" charset="-128"/>
              </a:rPr>
              <a:t>the </a:t>
            </a:r>
            <a:r>
              <a:rPr lang="en-US" altLang="en-US" sz="2000" i="1" dirty="0">
                <a:latin typeface="Calibri" panose="020F0502020204030204" pitchFamily="34" charset="0"/>
                <a:ea typeface="ＭＳ Ｐゴシック" panose="020B0600070205080204" pitchFamily="34" charset="-128"/>
              </a:rPr>
              <a:t>representational content </a:t>
            </a:r>
            <a:r>
              <a:rPr lang="en-US" altLang="en-US" sz="2000" dirty="0">
                <a:latin typeface="Calibri" panose="020F0502020204030204" pitchFamily="34" charset="0"/>
                <a:ea typeface="ＭＳ Ｐゴシック" panose="020B0600070205080204" pitchFamily="34" charset="-128"/>
              </a:rPr>
              <a:t>of </a:t>
            </a:r>
            <a:r>
              <a:rPr lang="en-US" altLang="en-US" sz="2000" dirty="0" smtClean="0">
                <a:latin typeface="Calibri" panose="020F0502020204030204" pitchFamily="34" charset="0"/>
                <a:ea typeface="ＭＳ Ｐゴシック" panose="020B0600070205080204" pitchFamily="34" charset="-128"/>
              </a:rPr>
              <a:t>regions</a:t>
            </a:r>
          </a:p>
          <a:p>
            <a:pPr>
              <a:buFont typeface="Wingdings" panose="05000000000000000000" pitchFamily="2" charset="2"/>
              <a:buChar char="Ø"/>
            </a:pPr>
            <a:r>
              <a:rPr lang="en-GB" sz="2000" dirty="0" smtClean="0"/>
              <a:t>Information </a:t>
            </a:r>
            <a:r>
              <a:rPr lang="en-GB" sz="2000" dirty="0"/>
              <a:t>is represented </a:t>
            </a:r>
            <a:r>
              <a:rPr lang="en-GB" sz="2000" dirty="0" smtClean="0"/>
              <a:t>in </a:t>
            </a:r>
            <a:r>
              <a:rPr lang="en-GB" sz="2000" dirty="0"/>
              <a:t>a distributed </a:t>
            </a:r>
            <a:r>
              <a:rPr lang="en-GB" sz="2000" dirty="0" smtClean="0"/>
              <a:t>fashion</a:t>
            </a:r>
          </a:p>
          <a:p>
            <a:pPr>
              <a:buFont typeface="Wingdings" panose="05000000000000000000" pitchFamily="2" charset="2"/>
              <a:buChar char="Ø"/>
            </a:pPr>
            <a:r>
              <a:rPr lang="en-GB" sz="2000" dirty="0" smtClean="0"/>
              <a:t> fine-grained </a:t>
            </a:r>
            <a:r>
              <a:rPr lang="en-GB" sz="2000" dirty="0"/>
              <a:t>spatial structure across </a:t>
            </a:r>
            <a:r>
              <a:rPr lang="en-GB" sz="2000" dirty="0" smtClean="0"/>
              <a:t>voxels</a:t>
            </a:r>
          </a:p>
          <a:p>
            <a:endParaRPr lang="en-GB" sz="2000" dirty="0" smtClean="0"/>
          </a:p>
        </p:txBody>
      </p:sp>
      <p:pic>
        <p:nvPicPr>
          <p:cNvPr id="4" name="Picture 2" descr="Orientation decoding from fMRI activity in visual cortex. Parts (a) and (b) ..."/>
          <p:cNvPicPr>
            <a:picLocks noChangeAspect="1" noChangeArrowheads="1"/>
          </p:cNvPicPr>
          <p:nvPr/>
        </p:nvPicPr>
        <p:blipFill rotWithShape="1">
          <a:blip r:embed="rId2">
            <a:extLst>
              <a:ext uri="{28A0092B-C50C-407E-A947-70E740481C1C}">
                <a14:useLocalDpi xmlns:a14="http://schemas.microsoft.com/office/drawing/2010/main" val="0"/>
              </a:ext>
            </a:extLst>
          </a:blip>
          <a:srcRect l="333" t="1504" r="581" b="50719"/>
          <a:stretch/>
        </p:blipFill>
        <p:spPr bwMode="auto">
          <a:xfrm>
            <a:off x="2677312" y="4416649"/>
            <a:ext cx="3293772" cy="158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90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Multi-variate pattern analysis</a:t>
            </a:r>
            <a:endParaRPr lang="en-GB" dirty="0"/>
          </a:p>
        </p:txBody>
      </p:sp>
      <p:pic>
        <p:nvPicPr>
          <p:cNvPr id="2050" name="Picture 2" descr="Full-size image (119 K)"/>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797" t="360" r="4384" b="79795"/>
          <a:stretch/>
        </p:blipFill>
        <p:spPr bwMode="auto">
          <a:xfrm>
            <a:off x="1765829" y="1079411"/>
            <a:ext cx="5706537" cy="1018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ull-size image (119 K)"/>
          <p:cNvPicPr>
            <a:picLocks noChangeAspect="1" noChangeArrowheads="1"/>
          </p:cNvPicPr>
          <p:nvPr/>
        </p:nvPicPr>
        <p:blipFill rotWithShape="1">
          <a:blip r:embed="rId4">
            <a:extLst>
              <a:ext uri="{28A0092B-C50C-407E-A947-70E740481C1C}">
                <a14:useLocalDpi xmlns:a14="http://schemas.microsoft.com/office/drawing/2010/main" val="0"/>
              </a:ext>
            </a:extLst>
          </a:blip>
          <a:srcRect l="15953" t="22422" r="11868" b="42248"/>
          <a:stretch/>
        </p:blipFill>
        <p:spPr bwMode="auto">
          <a:xfrm>
            <a:off x="2173485" y="2014975"/>
            <a:ext cx="4856151" cy="18126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ull-size image (119 K)"/>
          <p:cNvPicPr>
            <a:picLocks noChangeAspect="1" noChangeArrowheads="1"/>
          </p:cNvPicPr>
          <p:nvPr/>
        </p:nvPicPr>
        <p:blipFill rotWithShape="1">
          <a:blip r:embed="rId4">
            <a:extLst>
              <a:ext uri="{28A0092B-C50C-407E-A947-70E740481C1C}">
                <a14:useLocalDpi xmlns:a14="http://schemas.microsoft.com/office/drawing/2010/main" val="0"/>
              </a:ext>
            </a:extLst>
          </a:blip>
          <a:srcRect l="10132" t="58224" r="7378" b="3314"/>
          <a:stretch/>
        </p:blipFill>
        <p:spPr bwMode="auto">
          <a:xfrm>
            <a:off x="1747127" y="3839031"/>
            <a:ext cx="5549888" cy="1973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83003" y="5723751"/>
            <a:ext cx="1539845" cy="300082"/>
          </a:xfrm>
          <a:prstGeom prst="rect">
            <a:avLst/>
          </a:prstGeom>
          <a:noFill/>
        </p:spPr>
        <p:txBody>
          <a:bodyPr wrap="none" rtlCol="0">
            <a:spAutoFit/>
          </a:bodyPr>
          <a:lstStyle/>
          <a:p>
            <a:r>
              <a:rPr lang="en-GB" sz="1350" dirty="0"/>
              <a:t>Norman et al. 2006</a:t>
            </a:r>
          </a:p>
        </p:txBody>
      </p:sp>
    </p:spTree>
    <p:extLst>
      <p:ext uri="{BB962C8B-B14F-4D97-AF65-F5344CB8AC3E}">
        <p14:creationId xmlns:p14="http://schemas.microsoft.com/office/powerpoint/2010/main" val="18686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535" y="2055020"/>
            <a:ext cx="5143500"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
          <p:cNvSpPr>
            <a:spLocks noGrp="1"/>
          </p:cNvSpPr>
          <p:nvPr>
            <p:ph type="title"/>
          </p:nvPr>
        </p:nvSpPr>
        <p:spPr/>
        <p:txBody>
          <a:bodyPr/>
          <a:lstStyle/>
          <a:p>
            <a:pPr eaLnBrk="1" hangingPunct="1"/>
            <a:r>
              <a:rPr lang="en-US" altLang="en-US" dirty="0" smtClean="0">
                <a:ea typeface="ＭＳ Ｐゴシック" panose="020B0600070205080204" pitchFamily="34" charset="-128"/>
              </a:rPr>
              <a:t>Representational similarity analysis</a:t>
            </a:r>
          </a:p>
        </p:txBody>
      </p:sp>
      <p:sp>
        <p:nvSpPr>
          <p:cNvPr id="7" name="Text Placeholder 6"/>
          <p:cNvSpPr>
            <a:spLocks noGrp="1"/>
          </p:cNvSpPr>
          <p:nvPr>
            <p:ph type="body" sz="quarter" idx="10"/>
          </p:nvPr>
        </p:nvSpPr>
        <p:spPr/>
        <p:txBody>
          <a:bodyPr/>
          <a:lstStyle/>
          <a:p>
            <a:r>
              <a:rPr lang="en-GB" dirty="0" smtClean="0"/>
              <a:t>Comparing representations across experimental conditions</a:t>
            </a:r>
            <a:endParaRPr lang="en-GB" dirty="0"/>
          </a:p>
        </p:txBody>
      </p:sp>
      <p:sp>
        <p:nvSpPr>
          <p:cNvPr id="27652" name="Text Box 184"/>
          <p:cNvSpPr txBox="1">
            <a:spLocks noChangeArrowheads="1"/>
          </p:cNvSpPr>
          <p:nvPr/>
        </p:nvSpPr>
        <p:spPr bwMode="auto">
          <a:xfrm>
            <a:off x="7133035" y="5491164"/>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pic>
        <p:nvPicPr>
          <p:cNvPr id="3" name="Picture 2"/>
          <p:cNvPicPr>
            <a:picLocks noChangeAspect="1"/>
          </p:cNvPicPr>
          <p:nvPr/>
        </p:nvPicPr>
        <p:blipFill>
          <a:blip r:embed="rId3"/>
          <a:stretch>
            <a:fillRect/>
          </a:stretch>
        </p:blipFill>
        <p:spPr>
          <a:xfrm>
            <a:off x="2754921" y="5650707"/>
            <a:ext cx="350044" cy="350044"/>
          </a:xfrm>
          <a:prstGeom prst="rect">
            <a:avLst/>
          </a:prstGeom>
        </p:spPr>
      </p:pic>
      <p:pic>
        <p:nvPicPr>
          <p:cNvPr id="6" name="Picture 5"/>
          <p:cNvPicPr>
            <a:picLocks noChangeAspect="1"/>
          </p:cNvPicPr>
          <p:nvPr/>
        </p:nvPicPr>
        <p:blipFill>
          <a:blip r:embed="rId4"/>
          <a:stretch>
            <a:fillRect/>
          </a:stretch>
        </p:blipFill>
        <p:spPr>
          <a:xfrm>
            <a:off x="3579118" y="5672137"/>
            <a:ext cx="364331" cy="328613"/>
          </a:xfrm>
          <a:prstGeom prst="rect">
            <a:avLst/>
          </a:prstGeom>
        </p:spPr>
      </p:pic>
    </p:spTree>
    <p:extLst>
      <p:ext uri="{BB962C8B-B14F-4D97-AF65-F5344CB8AC3E}">
        <p14:creationId xmlns:p14="http://schemas.microsoft.com/office/powerpoint/2010/main" val="213299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4298" y="2078831"/>
            <a:ext cx="484584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184"/>
          <p:cNvSpPr txBox="1">
            <a:spLocks noChangeArrowheads="1"/>
          </p:cNvSpPr>
          <p:nvPr/>
        </p:nvSpPr>
        <p:spPr bwMode="auto">
          <a:xfrm>
            <a:off x="1143000" y="5748338"/>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sp>
        <p:nvSpPr>
          <p:cNvPr id="28676" name="Title 2"/>
          <p:cNvSpPr>
            <a:spLocks noGrp="1"/>
          </p:cNvSpPr>
          <p:nvPr>
            <p:ph type="title"/>
          </p:nvPr>
        </p:nvSpPr>
        <p:spPr/>
        <p:txBody>
          <a:bodyPr/>
          <a:lstStyle/>
          <a:p>
            <a:pPr eaLnBrk="1" hangingPunct="1"/>
            <a:r>
              <a:rPr lang="en-US" altLang="en-US" dirty="0" smtClean="0">
                <a:ea typeface="ＭＳ Ｐゴシック" panose="020B0600070205080204" pitchFamily="34" charset="-128"/>
              </a:rPr>
              <a:t>Connecting research branches</a:t>
            </a:r>
          </a:p>
        </p:txBody>
      </p:sp>
    </p:spTree>
    <p:extLst>
      <p:ext uri="{BB962C8B-B14F-4D97-AF65-F5344CB8AC3E}">
        <p14:creationId xmlns:p14="http://schemas.microsoft.com/office/powerpoint/2010/main" val="7407828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Matching </a:t>
            </a:r>
            <a:r>
              <a:rPr lang="en-GB" dirty="0" smtClean="0"/>
              <a:t>object representations </a:t>
            </a:r>
            <a:r>
              <a:rPr lang="en-GB" dirty="0"/>
              <a:t>in </a:t>
            </a:r>
            <a:r>
              <a:rPr lang="en-GB" dirty="0" smtClean="0"/>
              <a:t>inferior temporal cortex </a:t>
            </a:r>
            <a:r>
              <a:rPr lang="en-GB" dirty="0"/>
              <a:t>of </a:t>
            </a:r>
            <a:r>
              <a:rPr lang="en-GB" dirty="0" smtClean="0"/>
              <a:t>man </a:t>
            </a:r>
            <a:r>
              <a:rPr lang="en-GB" dirty="0"/>
              <a:t>and </a:t>
            </a:r>
            <a:r>
              <a:rPr lang="en-GB" dirty="0" smtClean="0"/>
              <a:t>monkey</a:t>
            </a:r>
            <a:endParaRPr lang="en-GB" dirty="0"/>
          </a:p>
        </p:txBody>
      </p:sp>
      <p:pic>
        <p:nvPicPr>
          <p:cNvPr id="1026" name="Picture 2" descr="Representational Dissimilarity Matrices for Monkey and Human ITFor each pair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736812"/>
            <a:ext cx="7357775" cy="4305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84"/>
          <p:cNvSpPr txBox="1">
            <a:spLocks noChangeArrowheads="1"/>
          </p:cNvSpPr>
          <p:nvPr/>
        </p:nvSpPr>
        <p:spPr bwMode="auto">
          <a:xfrm>
            <a:off x="6697014" y="5905235"/>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spTree>
    <p:extLst>
      <p:ext uri="{BB962C8B-B14F-4D97-AF65-F5344CB8AC3E}">
        <p14:creationId xmlns:p14="http://schemas.microsoft.com/office/powerpoint/2010/main" val="2941181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Questions?</a:t>
            </a:r>
            <a:endParaRPr lang="en-GB" dirty="0"/>
          </a:p>
        </p:txBody>
      </p:sp>
    </p:spTree>
    <p:extLst>
      <p:ext uri="{BB962C8B-B14F-4D97-AF65-F5344CB8AC3E}">
        <p14:creationId xmlns:p14="http://schemas.microsoft.com/office/powerpoint/2010/main" val="151113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subtraction</a:t>
            </a:r>
            <a:endParaRPr lang="en-GB" dirty="0"/>
          </a:p>
        </p:txBody>
      </p:sp>
      <p:sp>
        <p:nvSpPr>
          <p:cNvPr id="3" name="Content Placeholder 2"/>
          <p:cNvSpPr>
            <a:spLocks noGrp="1"/>
          </p:cNvSpPr>
          <p:nvPr>
            <p:ph idx="1"/>
          </p:nvPr>
        </p:nvSpPr>
        <p:spPr>
          <a:xfrm>
            <a:off x="395288" y="1700213"/>
            <a:ext cx="8065143" cy="4465637"/>
          </a:xfrm>
        </p:spPr>
        <p:txBody>
          <a:bodyPr/>
          <a:lstStyle/>
          <a:p>
            <a:pPr lvl="1">
              <a:lnSpc>
                <a:spcPct val="140000"/>
              </a:lnSpc>
              <a:defRPr/>
            </a:pPr>
            <a:r>
              <a:rPr lang="en-GB" sz="1800" dirty="0" smtClean="0"/>
              <a:t>Compare the </a:t>
            </a:r>
            <a:r>
              <a:rPr lang="en-GB" sz="1800" dirty="0"/>
              <a:t>neural </a:t>
            </a:r>
            <a:r>
              <a:rPr lang="en-GB" sz="1800" dirty="0" smtClean="0"/>
              <a:t>signal for a task </a:t>
            </a:r>
            <a:r>
              <a:rPr lang="en-GB" sz="1800" dirty="0"/>
              <a:t>that activates the cognitive process of interest and a second task that controls for all but the process of </a:t>
            </a:r>
            <a:r>
              <a:rPr lang="en-GB" sz="1800" dirty="0" smtClean="0"/>
              <a:t>interest</a:t>
            </a:r>
          </a:p>
          <a:p>
            <a:pPr lvl="1">
              <a:lnSpc>
                <a:spcPct val="140000"/>
              </a:lnSpc>
              <a:defRPr/>
            </a:pPr>
            <a:endParaRPr lang="en-GB" sz="1800" dirty="0"/>
          </a:p>
          <a:p>
            <a:pPr marL="0" lvl="1" indent="0">
              <a:lnSpc>
                <a:spcPct val="140000"/>
              </a:lnSpc>
              <a:buNone/>
              <a:defRPr/>
            </a:pPr>
            <a:r>
              <a:rPr lang="de-DE" sz="1800" i="1" dirty="0" smtClean="0">
                <a:solidFill>
                  <a:srgbClr val="333333"/>
                </a:solidFill>
                <a:latin typeface="Source Sans Pro" panose="020B0604020202020204" charset="0"/>
                <a:ea typeface="ＭＳ Ｐゴシック" pitchFamily="34" charset="-128"/>
              </a:rPr>
              <a:t>&gt;&gt; </a:t>
            </a:r>
            <a:r>
              <a:rPr lang="de-DE" sz="1800" i="1" dirty="0">
                <a:solidFill>
                  <a:srgbClr val="333333"/>
                </a:solidFill>
                <a:latin typeface="Source Sans Pro" panose="020B0604020202020204" charset="0"/>
                <a:ea typeface="ＭＳ Ｐゴシック" pitchFamily="34" charset="-128"/>
              </a:rPr>
              <a:t>The critical assumption of „</a:t>
            </a:r>
            <a:r>
              <a:rPr lang="de-DE" sz="1800" i="1" dirty="0">
                <a:solidFill>
                  <a:srgbClr val="C00000"/>
                </a:solidFill>
                <a:latin typeface="Source Sans Pro" panose="020B0604020202020204" charset="0"/>
                <a:ea typeface="ＭＳ Ｐゴシック" pitchFamily="34" charset="-128"/>
              </a:rPr>
              <a:t>pure insertion</a:t>
            </a:r>
            <a:r>
              <a:rPr lang="de-DE" altLang="en-US" sz="1800" i="1" dirty="0">
                <a:solidFill>
                  <a:srgbClr val="333333"/>
                </a:solidFill>
                <a:latin typeface="Source Sans Pro" panose="020B0604020202020204" charset="0"/>
                <a:ea typeface="ＭＳ Ｐゴシック" pitchFamily="34" charset="-128"/>
              </a:rPr>
              <a:t>“</a:t>
            </a:r>
            <a:r>
              <a:rPr lang="de-DE" sz="1800" dirty="0">
                <a:solidFill>
                  <a:srgbClr val="333333"/>
                </a:solidFill>
                <a:latin typeface="Source Sans Pro" panose="020B0604020202020204" charset="0"/>
                <a:ea typeface="ＭＳ Ｐゴシック" pitchFamily="34" charset="-128"/>
              </a:rPr>
              <a:t>	</a:t>
            </a:r>
          </a:p>
          <a:p>
            <a:pPr marL="0" lvl="1" indent="0">
              <a:lnSpc>
                <a:spcPct val="140000"/>
              </a:lnSpc>
              <a:buNone/>
              <a:defRPr/>
            </a:pPr>
            <a:r>
              <a:rPr lang="en-GB" sz="1800" dirty="0"/>
              <a:t>Assume that adding components does not affect other </a:t>
            </a:r>
            <a:r>
              <a:rPr lang="en-GB" sz="1800" dirty="0" smtClean="0"/>
              <a:t>processes</a:t>
            </a:r>
          </a:p>
          <a:p>
            <a:pPr marL="0" lvl="1" indent="0">
              <a:lnSpc>
                <a:spcPct val="140000"/>
              </a:lnSpc>
              <a:buNone/>
              <a:defRPr/>
            </a:pPr>
            <a:r>
              <a:rPr lang="en-GB" sz="1800" dirty="0" smtClean="0">
                <a:solidFill>
                  <a:srgbClr val="C00000"/>
                </a:solidFill>
              </a:rPr>
              <a:t>&gt; A good control task is critical!</a:t>
            </a:r>
          </a:p>
          <a:p>
            <a:pPr marL="0" lvl="1" indent="0">
              <a:lnSpc>
                <a:spcPct val="140000"/>
              </a:lnSpc>
              <a:buNone/>
              <a:defRPr/>
            </a:pPr>
            <a:endParaRPr lang="en-GB" sz="1800" dirty="0">
              <a:solidFill>
                <a:srgbClr val="333333"/>
              </a:solidFill>
              <a:latin typeface="Source Sans Pro" panose="020B0604020202020204" charset="0"/>
              <a:ea typeface="ＭＳ Ｐゴシック" pitchFamily="34" charset="-128"/>
            </a:endParaRPr>
          </a:p>
          <a:p>
            <a:pPr lvl="1">
              <a:lnSpc>
                <a:spcPct val="140000"/>
              </a:lnSpc>
              <a:defRPr/>
            </a:pPr>
            <a:r>
              <a:rPr lang="en-GB" sz="1800" dirty="0" smtClean="0">
                <a:solidFill>
                  <a:srgbClr val="333333"/>
                </a:solidFill>
                <a:latin typeface="Source Sans Pro" panose="020B0604020202020204" charset="0"/>
                <a:ea typeface="ＭＳ Ｐゴシック" pitchFamily="34" charset="-128"/>
              </a:rPr>
              <a:t>Question: Which region is specialized for assigning names                                                                to faces?</a:t>
            </a:r>
            <a:endParaRPr lang="de-DE" sz="1800" dirty="0">
              <a:solidFill>
                <a:srgbClr val="333333"/>
              </a:solidFill>
              <a:latin typeface="Source Sans Pro" panose="020B0604020202020204" charset="0"/>
              <a:ea typeface="ＭＳ Ｐゴシック" pitchFamily="34" charset="-128"/>
            </a:endParaRPr>
          </a:p>
          <a:p>
            <a:pPr lvl="1">
              <a:lnSpc>
                <a:spcPct val="140000"/>
              </a:lnSpc>
              <a:defRPr/>
            </a:pPr>
            <a:endParaRPr lang="en-GB" sz="1800" dirty="0" smtClean="0"/>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p:txBody>
      </p:sp>
      <p:sp>
        <p:nvSpPr>
          <p:cNvPr id="4" name="Text Placeholder 3"/>
          <p:cNvSpPr>
            <a:spLocks noGrp="1"/>
          </p:cNvSpPr>
          <p:nvPr>
            <p:ph type="body" sz="quarter" idx="10"/>
          </p:nvPr>
        </p:nvSpPr>
        <p:spPr/>
        <p:txBody>
          <a:bodyPr/>
          <a:lstStyle/>
          <a:p>
            <a:r>
              <a:rPr lang="en-GB" dirty="0" smtClean="0"/>
              <a:t>Aim: Isolation of a cognitive process</a:t>
            </a:r>
            <a:endParaRPr lang="en-GB" dirty="0"/>
          </a:p>
        </p:txBody>
      </p:sp>
      <p:pic>
        <p:nvPicPr>
          <p:cNvPr id="11" name="Picture 10"/>
          <p:cNvPicPr>
            <a:picLocks noChangeAspect="1"/>
          </p:cNvPicPr>
          <p:nvPr/>
        </p:nvPicPr>
        <p:blipFill>
          <a:blip r:embed="rId3"/>
          <a:stretch>
            <a:fillRect/>
          </a:stretch>
        </p:blipFill>
        <p:spPr>
          <a:xfrm>
            <a:off x="7154501" y="2420888"/>
            <a:ext cx="1600200" cy="1952625"/>
          </a:xfrm>
          <a:prstGeom prst="rect">
            <a:avLst/>
          </a:prstGeom>
        </p:spPr>
      </p:pic>
      <p:sp>
        <p:nvSpPr>
          <p:cNvPr id="12" name="Rectangle 11"/>
          <p:cNvSpPr/>
          <p:nvPr/>
        </p:nvSpPr>
        <p:spPr>
          <a:xfrm>
            <a:off x="6017508" y="4230060"/>
            <a:ext cx="1504964" cy="276999"/>
          </a:xfrm>
          <a:prstGeom prst="rect">
            <a:avLst/>
          </a:prstGeom>
        </p:spPr>
        <p:txBody>
          <a:bodyPr wrap="none">
            <a:spAutoFit/>
          </a:bodyPr>
          <a:lstStyle/>
          <a:p>
            <a:r>
              <a:rPr lang="en-GB" sz="1200" i="1" dirty="0">
                <a:solidFill>
                  <a:srgbClr val="222222"/>
                </a:solidFill>
                <a:latin typeface="Noto Serif"/>
              </a:rPr>
              <a:t>F.C. </a:t>
            </a:r>
            <a:r>
              <a:rPr lang="en-GB" sz="1200" i="1" dirty="0" err="1" smtClean="0">
                <a:solidFill>
                  <a:srgbClr val="222222"/>
                </a:solidFill>
                <a:latin typeface="Noto Serif"/>
              </a:rPr>
              <a:t>Donders</a:t>
            </a:r>
            <a:r>
              <a:rPr lang="en-GB" sz="1200" i="1" dirty="0" smtClean="0">
                <a:solidFill>
                  <a:srgbClr val="222222"/>
                </a:solidFill>
                <a:latin typeface="Noto Serif"/>
              </a:rPr>
              <a:t>, 1868</a:t>
            </a:r>
            <a:endParaRPr lang="en-GB" sz="1200" b="0" i="1" dirty="0">
              <a:solidFill>
                <a:srgbClr val="222222"/>
              </a:solidFill>
              <a:effectLst/>
              <a:latin typeface="Noto Serif"/>
            </a:endParaRPr>
          </a:p>
        </p:txBody>
      </p:sp>
      <p:pic>
        <p:nvPicPr>
          <p:cNvPr id="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833156"/>
            <a:ext cx="1609848" cy="158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82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subtraction</a:t>
            </a:r>
            <a:endParaRPr lang="en-GB" dirty="0"/>
          </a:p>
        </p:txBody>
      </p:sp>
      <p:sp>
        <p:nvSpPr>
          <p:cNvPr id="3" name="Content Placeholder 2"/>
          <p:cNvSpPr>
            <a:spLocks noGrp="1"/>
          </p:cNvSpPr>
          <p:nvPr>
            <p:ph idx="1"/>
          </p:nvPr>
        </p:nvSpPr>
        <p:spPr>
          <a:xfrm>
            <a:off x="395288" y="1700213"/>
            <a:ext cx="8065143" cy="4465637"/>
          </a:xfrm>
        </p:spPr>
        <p:txBody>
          <a:bodyPr/>
          <a:lstStyle/>
          <a:p>
            <a:pPr lvl="1">
              <a:lnSpc>
                <a:spcPct val="140000"/>
              </a:lnSpc>
              <a:defRPr/>
            </a:pPr>
            <a:r>
              <a:rPr lang="en-GB" sz="1800" dirty="0" smtClean="0"/>
              <a:t>Compare the </a:t>
            </a:r>
            <a:r>
              <a:rPr lang="en-GB" sz="1800" dirty="0"/>
              <a:t>neural </a:t>
            </a:r>
            <a:r>
              <a:rPr lang="en-GB" sz="1800" dirty="0" smtClean="0"/>
              <a:t>signal for a task </a:t>
            </a:r>
            <a:r>
              <a:rPr lang="en-GB" sz="1800" dirty="0"/>
              <a:t>that activates the cognitive process of interest and a second task that controls for all but the process of interest </a:t>
            </a:r>
            <a:endParaRPr lang="en-GB" sz="1800" dirty="0" smtClean="0"/>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p:txBody>
      </p:sp>
      <p:sp>
        <p:nvSpPr>
          <p:cNvPr id="4" name="Text Placeholder 3"/>
          <p:cNvSpPr>
            <a:spLocks noGrp="1"/>
          </p:cNvSpPr>
          <p:nvPr>
            <p:ph type="body" sz="quarter" idx="10"/>
          </p:nvPr>
        </p:nvSpPr>
        <p:spPr/>
        <p:txBody>
          <a:bodyPr/>
          <a:lstStyle/>
          <a:p>
            <a:r>
              <a:rPr lang="en-GB" dirty="0" smtClean="0"/>
              <a:t>Aim: Isolation of a cognitive process</a:t>
            </a:r>
            <a:endParaRPr lang="en-GB" dirty="0"/>
          </a:p>
        </p:txBody>
      </p:sp>
      <p:pic>
        <p:nvPicPr>
          <p:cNvPr id="13" name="Picture 12"/>
          <p:cNvPicPr>
            <a:picLocks noChangeAspect="1"/>
          </p:cNvPicPr>
          <p:nvPr/>
        </p:nvPicPr>
        <p:blipFill rotWithShape="1">
          <a:blip r:embed="rId3"/>
          <a:srcRect l="25359" r="30622" b="19307"/>
          <a:stretch/>
        </p:blipFill>
        <p:spPr>
          <a:xfrm>
            <a:off x="2699792" y="2533691"/>
            <a:ext cx="3312368" cy="1798526"/>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82230"/>
            <a:ext cx="1609848" cy="158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rotWithShape="1">
          <a:blip r:embed="rId5"/>
          <a:srcRect l="14785" t="74592" r="43554" b="3183"/>
          <a:stretch/>
        </p:blipFill>
        <p:spPr bwMode="auto">
          <a:xfrm>
            <a:off x="6187724" y="2782231"/>
            <a:ext cx="1835130" cy="15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58021" b="2944"/>
          <a:stretch/>
        </p:blipFill>
        <p:spPr>
          <a:xfrm>
            <a:off x="2483768" y="4582978"/>
            <a:ext cx="4376463" cy="1590506"/>
          </a:xfrm>
          <a:prstGeom prst="rect">
            <a:avLst/>
          </a:prstGeom>
        </p:spPr>
      </p:pic>
    </p:spTree>
    <p:extLst>
      <p:ext uri="{BB962C8B-B14F-4D97-AF65-F5344CB8AC3E}">
        <p14:creationId xmlns:p14="http://schemas.microsoft.com/office/powerpoint/2010/main" val="27564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subtraction</a:t>
            </a:r>
            <a:endParaRPr lang="en-GB" dirty="0"/>
          </a:p>
        </p:txBody>
      </p:sp>
      <p:sp>
        <p:nvSpPr>
          <p:cNvPr id="3" name="Content Placeholder 2"/>
          <p:cNvSpPr>
            <a:spLocks noGrp="1"/>
          </p:cNvSpPr>
          <p:nvPr>
            <p:ph idx="1"/>
          </p:nvPr>
        </p:nvSpPr>
        <p:spPr>
          <a:xfrm>
            <a:off x="395288" y="1700213"/>
            <a:ext cx="8065143" cy="4465637"/>
          </a:xfrm>
        </p:spPr>
        <p:txBody>
          <a:bodyPr/>
          <a:lstStyle/>
          <a:p>
            <a:pPr lvl="1">
              <a:lnSpc>
                <a:spcPct val="140000"/>
              </a:lnSpc>
              <a:defRPr/>
            </a:pPr>
            <a:r>
              <a:rPr lang="en-GB" sz="1800" dirty="0" smtClean="0"/>
              <a:t>Compare the </a:t>
            </a:r>
            <a:r>
              <a:rPr lang="en-GB" sz="1800" dirty="0"/>
              <a:t>neural </a:t>
            </a:r>
            <a:r>
              <a:rPr lang="en-GB" sz="1800" dirty="0" smtClean="0"/>
              <a:t>signal for a task </a:t>
            </a:r>
            <a:r>
              <a:rPr lang="en-GB" sz="1800" dirty="0"/>
              <a:t>that activates the cognitive process of interest and a second task that controls for all but the process of interest </a:t>
            </a:r>
            <a:endParaRPr lang="en-GB" sz="1800" dirty="0" smtClean="0"/>
          </a:p>
          <a:p>
            <a:pPr lvl="1">
              <a:lnSpc>
                <a:spcPct val="140000"/>
              </a:lnSpc>
              <a:defRPr/>
            </a:pPr>
            <a:endParaRPr lang="en-GB" sz="1800" dirty="0"/>
          </a:p>
          <a:p>
            <a:pPr lvl="1">
              <a:lnSpc>
                <a:spcPct val="140000"/>
              </a:lnSpc>
              <a:defRPr/>
            </a:pPr>
            <a:endParaRPr lang="en-GB" sz="1800" dirty="0" smtClean="0"/>
          </a:p>
          <a:p>
            <a:pPr lvl="1">
              <a:lnSpc>
                <a:spcPct val="140000"/>
              </a:lnSpc>
              <a:defRPr/>
            </a:pPr>
            <a:endParaRPr lang="en-GB" sz="1800" dirty="0"/>
          </a:p>
          <a:p>
            <a:pPr lvl="1">
              <a:lnSpc>
                <a:spcPct val="140000"/>
              </a:lnSpc>
              <a:defRPr/>
            </a:pPr>
            <a:endParaRPr lang="en-GB" sz="1800" dirty="0" smtClean="0"/>
          </a:p>
          <a:p>
            <a:pPr>
              <a:buClr>
                <a:schemeClr val="accent1"/>
              </a:buClr>
            </a:pPr>
            <a:endParaRPr lang="en-GB" sz="500" dirty="0" smtClean="0"/>
          </a:p>
          <a:p>
            <a:pPr>
              <a:spcBef>
                <a:spcPts val="0"/>
              </a:spcBef>
              <a:buClr>
                <a:schemeClr val="accent1"/>
              </a:buClr>
            </a:pPr>
            <a:r>
              <a:rPr lang="en-GB" dirty="0" smtClean="0"/>
              <a:t>Not </a:t>
            </a:r>
            <a:r>
              <a:rPr lang="en-GB" dirty="0"/>
              <a:t>a great contrast</a:t>
            </a:r>
          </a:p>
          <a:p>
            <a:pPr marL="285750" indent="-285750">
              <a:spcBef>
                <a:spcPts val="0"/>
              </a:spcBef>
              <a:buClr>
                <a:schemeClr val="accent1"/>
              </a:buClr>
              <a:buFont typeface="Arial" panose="020B0604020202020204" pitchFamily="34" charset="0"/>
              <a:buChar char="•"/>
            </a:pPr>
            <a:r>
              <a:rPr lang="en-GB" dirty="0"/>
              <a:t>Rest may not be truly rest </a:t>
            </a:r>
            <a:endParaRPr lang="en-GB" dirty="0" smtClean="0"/>
          </a:p>
          <a:p>
            <a:pPr marL="285750" indent="-285750">
              <a:spcBef>
                <a:spcPts val="0"/>
              </a:spcBef>
              <a:buClr>
                <a:schemeClr val="accent1"/>
              </a:buClr>
              <a:buFont typeface="Arial" panose="020B0604020202020204" pitchFamily="34" charset="0"/>
              <a:buChar char="•"/>
            </a:pPr>
            <a:r>
              <a:rPr lang="en-GB" dirty="0" smtClean="0"/>
              <a:t>Will </a:t>
            </a:r>
            <a:r>
              <a:rPr lang="en-GB" dirty="0"/>
              <a:t>give wide-spread activation. Hard to draw conclusions about specific cognitive processes</a:t>
            </a:r>
          </a:p>
          <a:p>
            <a:pPr marL="285750" indent="-285750">
              <a:spcBef>
                <a:spcPts val="0"/>
              </a:spcBef>
              <a:buClr>
                <a:schemeClr val="accent1"/>
              </a:buClr>
              <a:buFont typeface="Arial" panose="020B0604020202020204" pitchFamily="34" charset="0"/>
              <a:buChar char="•"/>
              <a:defRPr/>
            </a:pPr>
            <a:r>
              <a:rPr lang="en-GB" dirty="0"/>
              <a:t>Null events or long </a:t>
            </a:r>
            <a:r>
              <a:rPr lang="en-GB" dirty="0" smtClean="0"/>
              <a:t>SOAs (stimulus onset asynchrony) </a:t>
            </a:r>
            <a:r>
              <a:rPr lang="en-GB" dirty="0"/>
              <a:t>essential for estimation, which may result in an inefficient design.</a:t>
            </a:r>
            <a:endParaRPr lang="en-US" dirty="0"/>
          </a:p>
          <a:p>
            <a:pPr marL="285750" indent="-285750" eaLnBrk="0" hangingPunct="0">
              <a:spcBef>
                <a:spcPts val="0"/>
              </a:spcBef>
              <a:buClr>
                <a:schemeClr val="accent1"/>
              </a:buClr>
              <a:buFont typeface="Arial" panose="020B0604020202020204" pitchFamily="34" charset="0"/>
              <a:buChar char="•"/>
              <a:defRPr/>
            </a:pPr>
            <a:r>
              <a:rPr lang="en-GB" dirty="0" smtClean="0"/>
              <a:t>But can </a:t>
            </a:r>
            <a:r>
              <a:rPr lang="en-GB" dirty="0"/>
              <a:t>be useful to find </a:t>
            </a:r>
            <a:r>
              <a:rPr lang="en-GB" dirty="0" smtClean="0"/>
              <a:t>regions </a:t>
            </a:r>
            <a:r>
              <a:rPr lang="en-GB" dirty="0"/>
              <a:t>generally involved in the </a:t>
            </a:r>
            <a:r>
              <a:rPr lang="en-GB" dirty="0" smtClean="0"/>
              <a:t>task</a:t>
            </a:r>
            <a:endParaRPr lang="en-GB" sz="1800" dirty="0" smtClean="0"/>
          </a:p>
          <a:p>
            <a:pPr marL="0" lvl="1" indent="0">
              <a:spcBef>
                <a:spcPts val="0"/>
              </a:spcBef>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smtClean="0">
              <a:solidFill>
                <a:srgbClr val="333333"/>
              </a:solidFill>
              <a:latin typeface="Source Sans Pro" panose="020B0604020202020204" charset="0"/>
              <a:ea typeface="ＭＳ Ｐゴシック" pitchFamily="34" charset="-128"/>
            </a:endParaRPr>
          </a:p>
        </p:txBody>
      </p:sp>
      <p:sp>
        <p:nvSpPr>
          <p:cNvPr id="4" name="Text Placeholder 3"/>
          <p:cNvSpPr>
            <a:spLocks noGrp="1"/>
          </p:cNvSpPr>
          <p:nvPr>
            <p:ph type="body" sz="quarter" idx="10"/>
          </p:nvPr>
        </p:nvSpPr>
        <p:spPr/>
        <p:txBody>
          <a:bodyPr/>
          <a:lstStyle/>
          <a:p>
            <a:r>
              <a:rPr lang="en-GB" dirty="0" smtClean="0"/>
              <a:t>Aim: Isolation of a cognitive process</a:t>
            </a:r>
            <a:endParaRPr lang="en-GB" dirty="0"/>
          </a:p>
        </p:txBody>
      </p:sp>
      <p:pic>
        <p:nvPicPr>
          <p:cNvPr id="13" name="Picture 12"/>
          <p:cNvPicPr>
            <a:picLocks noChangeAspect="1"/>
          </p:cNvPicPr>
          <p:nvPr/>
        </p:nvPicPr>
        <p:blipFill rotWithShape="1">
          <a:blip r:embed="rId3"/>
          <a:srcRect l="25359" r="30622" b="19307"/>
          <a:stretch/>
        </p:blipFill>
        <p:spPr>
          <a:xfrm>
            <a:off x="2699792" y="2533691"/>
            <a:ext cx="3312368" cy="1798526"/>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82230"/>
            <a:ext cx="1609848" cy="158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rotWithShape="1">
          <a:blip r:embed="rId5"/>
          <a:srcRect l="14785" t="74592" r="43554" b="3183"/>
          <a:stretch/>
        </p:blipFill>
        <p:spPr bwMode="auto">
          <a:xfrm>
            <a:off x="6187724" y="2782231"/>
            <a:ext cx="1835130" cy="15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206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4909" y="1626382"/>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2" name="Title 1"/>
          <p:cNvSpPr>
            <a:spLocks noGrp="1"/>
          </p:cNvSpPr>
          <p:nvPr>
            <p:ph type="title"/>
          </p:nvPr>
        </p:nvSpPr>
        <p:spPr/>
        <p:txBody>
          <a:bodyPr/>
          <a:lstStyle/>
          <a:p>
            <a:r>
              <a:rPr lang="en-US" dirty="0" smtClean="0">
                <a:solidFill>
                  <a:schemeClr val="accent1"/>
                </a:solidFill>
                <a:latin typeface="Source Sans Pro" panose="020B0604020202020204" charset="0"/>
                <a:ea typeface="ＭＳ Ｐゴシック" charset="0"/>
              </a:rPr>
              <a:t>Choosing your baseline</a:t>
            </a:r>
            <a:endParaRPr lang="en-GB" dirty="0">
              <a:solidFill>
                <a:schemeClr val="accent1"/>
              </a:solidFill>
              <a:latin typeface="Source Sans Pro" panose="020B0604020202020204" charset="0"/>
            </a:endParaRPr>
          </a:p>
        </p:txBody>
      </p:sp>
      <p:sp>
        <p:nvSpPr>
          <p:cNvPr id="4" name="Text Placeholder 3"/>
          <p:cNvSpPr>
            <a:spLocks noGrp="1"/>
          </p:cNvSpPr>
          <p:nvPr>
            <p:ph type="body" sz="quarter" idx="10"/>
          </p:nvPr>
        </p:nvSpPr>
        <p:spPr/>
        <p:txBody>
          <a:bodyPr/>
          <a:lstStyle/>
          <a:p>
            <a:r>
              <a:rPr lang="en-GB" dirty="0" smtClean="0"/>
              <a:t>Problem: Difficulty </a:t>
            </a:r>
            <a:r>
              <a:rPr lang="en-GB" dirty="0"/>
              <a:t>of finding baseline tasks that </a:t>
            </a:r>
            <a:r>
              <a:rPr lang="en-GB" dirty="0" smtClean="0"/>
              <a:t>activate all </a:t>
            </a:r>
            <a:r>
              <a:rPr lang="en-GB" dirty="0"/>
              <a:t>but the process of interest</a:t>
            </a:r>
          </a:p>
        </p:txBody>
      </p:sp>
      <p:sp>
        <p:nvSpPr>
          <p:cNvPr id="8" name="Text Box 18"/>
          <p:cNvSpPr txBox="1">
            <a:spLocks noChangeArrowheads="1"/>
          </p:cNvSpPr>
          <p:nvPr/>
        </p:nvSpPr>
        <p:spPr bwMode="auto">
          <a:xfrm>
            <a:off x="1052145" y="3530186"/>
            <a:ext cx="4120662" cy="307731"/>
          </a:xfrm>
          <a:prstGeom prst="rect">
            <a:avLst/>
          </a:prstGeom>
          <a:no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1400" dirty="0" smtClean="0">
                <a:solidFill>
                  <a:srgbClr val="333333"/>
                </a:solidFill>
                <a:latin typeface="Source Sans Pro" panose="020B0604020202020204" charset="0"/>
                <a:ea typeface="ＭＳ Ｐゴシック" charset="0"/>
                <a:sym typeface="Wingdings" charset="0"/>
              </a:rPr>
              <a:t> Several </a:t>
            </a:r>
            <a:r>
              <a:rPr lang="de-DE" sz="1400" dirty="0">
                <a:solidFill>
                  <a:srgbClr val="333333"/>
                </a:solidFill>
                <a:latin typeface="Source Sans Pro" panose="020B0604020202020204" charset="0"/>
                <a:ea typeface="ＭＳ Ｐゴシック" charset="0"/>
                <a:sym typeface="Wingdings" charset="0"/>
              </a:rPr>
              <a:t>components differ!                             </a:t>
            </a:r>
          </a:p>
        </p:txBody>
      </p:sp>
      <p:sp>
        <p:nvSpPr>
          <p:cNvPr id="9" name="Text Box 20"/>
          <p:cNvSpPr txBox="1">
            <a:spLocks noChangeArrowheads="1"/>
          </p:cNvSpPr>
          <p:nvPr/>
        </p:nvSpPr>
        <p:spPr bwMode="auto">
          <a:xfrm>
            <a:off x="1289537" y="1641850"/>
            <a:ext cx="2696308"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square">
            <a:spAutoFit/>
          </a:bodyPr>
          <a:lstStyle/>
          <a:p>
            <a:pPr>
              <a:spcBef>
                <a:spcPct val="50000"/>
              </a:spcBef>
              <a:defRPr/>
            </a:pPr>
            <a:r>
              <a:rPr lang="de-DE" sz="1400" dirty="0" smtClean="0">
                <a:solidFill>
                  <a:schemeClr val="accent1"/>
                </a:solidFill>
                <a:latin typeface="Source Sans Pro" panose="020B0604020202020204" charset="0"/>
                <a:ea typeface="ＭＳ Ｐゴシック" charset="0"/>
              </a:rPr>
              <a:t>Different stimuli and task</a:t>
            </a:r>
            <a:endParaRPr lang="de-DE" sz="1400" dirty="0">
              <a:solidFill>
                <a:schemeClr val="accent1"/>
              </a:solidFill>
              <a:latin typeface="Source Sans Pro" panose="020B0604020202020204" charset="0"/>
              <a:ea typeface="ＭＳ Ｐゴシック" charset="0"/>
            </a:endParaRPr>
          </a:p>
        </p:txBody>
      </p:sp>
      <p:sp>
        <p:nvSpPr>
          <p:cNvPr id="11" name="Text Box 78"/>
          <p:cNvSpPr txBox="1">
            <a:spLocks noChangeArrowheads="1"/>
          </p:cNvSpPr>
          <p:nvPr/>
        </p:nvSpPr>
        <p:spPr bwMode="auto">
          <a:xfrm>
            <a:off x="2033953" y="2254381"/>
            <a:ext cx="359019"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a:latin typeface="Source Sans Pro" panose="020B0604020202020204" charset="0"/>
                <a:ea typeface="ＭＳ Ｐゴシック" charset="0"/>
              </a:rPr>
              <a:t>vs.</a:t>
            </a:r>
          </a:p>
        </p:txBody>
      </p:sp>
      <p:pic>
        <p:nvPicPr>
          <p:cNvPr id="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340" y="1954627"/>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2459085" y="1961954"/>
            <a:ext cx="1060571" cy="109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smtClean="0">
                <a:solidFill>
                  <a:schemeClr val="accent1"/>
                </a:solidFill>
                <a:latin typeface="Source Sans Pro" panose="020B0503030403020204" pitchFamily="34" charset="0"/>
              </a:rPr>
              <a:t>+</a:t>
            </a:r>
          </a:p>
        </p:txBody>
      </p:sp>
      <p:sp>
        <p:nvSpPr>
          <p:cNvPr id="29" name="Rectangle 28"/>
          <p:cNvSpPr/>
          <p:nvPr/>
        </p:nvSpPr>
        <p:spPr>
          <a:xfrm>
            <a:off x="797340" y="3024367"/>
            <a:ext cx="1069524" cy="276999"/>
          </a:xfrm>
          <a:prstGeom prst="rect">
            <a:avLst/>
          </a:prstGeom>
        </p:spPr>
        <p:txBody>
          <a:bodyPr wrap="none">
            <a:spAutoFit/>
          </a:bodyPr>
          <a:lstStyle/>
          <a:p>
            <a:r>
              <a:rPr lang="en-GB" sz="1200" dirty="0" smtClean="0">
                <a:solidFill>
                  <a:schemeClr val="accent1"/>
                </a:solidFill>
                <a:latin typeface="Source Sans Pro" panose="020B0604020202020204" charset="0"/>
                <a:cs typeface="Arial" charset="0"/>
              </a:rPr>
              <a:t>‘Meryl Streep’</a:t>
            </a:r>
            <a:endParaRPr lang="en-GB" sz="1200" dirty="0"/>
          </a:p>
        </p:txBody>
      </p:sp>
      <p:sp>
        <p:nvSpPr>
          <p:cNvPr id="30" name="Rectangle 29"/>
          <p:cNvSpPr/>
          <p:nvPr/>
        </p:nvSpPr>
        <p:spPr>
          <a:xfrm>
            <a:off x="2332350" y="3031258"/>
            <a:ext cx="1346844" cy="276999"/>
          </a:xfrm>
          <a:prstGeom prst="rect">
            <a:avLst/>
          </a:prstGeom>
        </p:spPr>
        <p:txBody>
          <a:bodyPr wrap="none">
            <a:spAutoFit/>
          </a:bodyPr>
          <a:lstStyle/>
          <a:p>
            <a:r>
              <a:rPr lang="en-GB" sz="1200" dirty="0" smtClean="0">
                <a:solidFill>
                  <a:schemeClr val="accent1"/>
                </a:solidFill>
                <a:latin typeface="Source Sans Pro" panose="020B0604020202020204" charset="0"/>
                <a:cs typeface="Arial" charset="0"/>
              </a:rPr>
              <a:t>‘I am so hungry…’</a:t>
            </a:r>
            <a:endParaRPr lang="en-GB" sz="1200" dirty="0"/>
          </a:p>
        </p:txBody>
      </p:sp>
      <p:sp>
        <p:nvSpPr>
          <p:cNvPr id="32" name="Rectangle 31"/>
          <p:cNvSpPr/>
          <p:nvPr/>
        </p:nvSpPr>
        <p:spPr>
          <a:xfrm>
            <a:off x="2663788" y="4177617"/>
            <a:ext cx="3564396" cy="2239715"/>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16" name="Text Box 53"/>
          <p:cNvSpPr txBox="1">
            <a:spLocks noChangeArrowheads="1"/>
          </p:cNvSpPr>
          <p:nvPr/>
        </p:nvSpPr>
        <p:spPr bwMode="auto">
          <a:xfrm>
            <a:off x="2797393" y="5949280"/>
            <a:ext cx="3031772" cy="33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de-DE" sz="1600" dirty="0">
                <a:solidFill>
                  <a:srgbClr val="336600"/>
                </a:solidFill>
                <a:latin typeface="Source Sans Pro" panose="020B0604020202020204" charset="0"/>
                <a:ea typeface="ＭＳ Ｐゴシック" charset="0"/>
              </a:rPr>
              <a:t>  </a:t>
            </a:r>
            <a:r>
              <a:rPr lang="de-DE" sz="1400" dirty="0" smtClean="0">
                <a:solidFill>
                  <a:srgbClr val="333333"/>
                </a:solidFill>
                <a:latin typeface="Source Sans Pro" panose="020B0604020202020204" charset="0"/>
                <a:ea typeface="ＭＳ Ｐゴシック" charset="0"/>
                <a:sym typeface="Wingdings" charset="0"/>
              </a:rPr>
              <a:t> Specific naming-related activity</a:t>
            </a:r>
            <a:endParaRPr lang="de-DE" sz="1400" dirty="0">
              <a:solidFill>
                <a:srgbClr val="333333"/>
              </a:solidFill>
              <a:latin typeface="Source Sans Pro" panose="020B0604020202020204" charset="0"/>
              <a:ea typeface="ＭＳ Ｐゴシック" charset="0"/>
              <a:sym typeface="Wingdings" charset="0"/>
            </a:endParaRPr>
          </a:p>
        </p:txBody>
      </p:sp>
      <p:sp>
        <p:nvSpPr>
          <p:cNvPr id="17" name="Text Box 75"/>
          <p:cNvSpPr txBox="1">
            <a:spLocks noChangeArrowheads="1"/>
          </p:cNvSpPr>
          <p:nvPr/>
        </p:nvSpPr>
        <p:spPr bwMode="auto">
          <a:xfrm>
            <a:off x="3112476" y="4207616"/>
            <a:ext cx="3656135"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spAutoFit/>
          </a:bodyPr>
          <a:lstStyle/>
          <a:p>
            <a:pPr>
              <a:spcBef>
                <a:spcPct val="50000"/>
              </a:spcBef>
              <a:defRPr/>
            </a:pPr>
            <a:r>
              <a:rPr lang="de-DE" sz="1400" dirty="0">
                <a:solidFill>
                  <a:schemeClr val="accent1"/>
                </a:solidFill>
                <a:latin typeface="Source Sans Pro" panose="020B0604020202020204" charset="0"/>
                <a:ea typeface="ＭＳ Ｐゴシック" charset="0"/>
              </a:rPr>
              <a:t>Same </a:t>
            </a:r>
            <a:r>
              <a:rPr lang="de-DE" sz="1400" dirty="0" err="1">
                <a:solidFill>
                  <a:schemeClr val="accent1"/>
                </a:solidFill>
                <a:latin typeface="Source Sans Pro" panose="020B0604020202020204" charset="0"/>
                <a:ea typeface="ＭＳ Ｐゴシック" charset="0"/>
              </a:rPr>
              <a:t>stimulus</a:t>
            </a:r>
            <a:r>
              <a:rPr lang="de-DE" sz="1400" dirty="0">
                <a:solidFill>
                  <a:schemeClr val="accent1"/>
                </a:solidFill>
                <a:latin typeface="Source Sans Pro" panose="020B0604020202020204" charset="0"/>
                <a:ea typeface="ＭＳ Ｐゴシック" charset="0"/>
              </a:rPr>
              <a:t>, different </a:t>
            </a:r>
            <a:r>
              <a:rPr lang="de-DE" sz="1400" dirty="0" err="1">
                <a:solidFill>
                  <a:schemeClr val="accent1"/>
                </a:solidFill>
                <a:latin typeface="Source Sans Pro" panose="020B0604020202020204" charset="0"/>
                <a:ea typeface="ＭＳ Ｐゴシック" charset="0"/>
              </a:rPr>
              <a:t>tasks</a:t>
            </a:r>
            <a:endParaRPr lang="de-DE" sz="1400" dirty="0">
              <a:solidFill>
                <a:schemeClr val="accent1"/>
              </a:solidFill>
              <a:latin typeface="Source Sans Pro" panose="020B0604020202020204" charset="0"/>
              <a:ea typeface="ＭＳ Ｐゴシック" charset="0"/>
            </a:endParaRPr>
          </a:p>
        </p:txBody>
      </p:sp>
      <p:sp>
        <p:nvSpPr>
          <p:cNvPr id="18" name="Text Box 80"/>
          <p:cNvSpPr txBox="1">
            <a:spLocks noChangeArrowheads="1"/>
          </p:cNvSpPr>
          <p:nvPr/>
        </p:nvSpPr>
        <p:spPr bwMode="auto">
          <a:xfrm>
            <a:off x="4091622" y="4908071"/>
            <a:ext cx="389792"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 vs.</a:t>
            </a:r>
          </a:p>
        </p:txBody>
      </p:sp>
      <p:sp>
        <p:nvSpPr>
          <p:cNvPr id="19" name="Text Box 84"/>
          <p:cNvSpPr txBox="1">
            <a:spLocks noChangeArrowheads="1"/>
          </p:cNvSpPr>
          <p:nvPr/>
        </p:nvSpPr>
        <p:spPr bwMode="auto">
          <a:xfrm>
            <a:off x="3005772" y="5633436"/>
            <a:ext cx="28216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0" dirty="0">
                <a:solidFill>
                  <a:schemeClr val="accent1"/>
                </a:solidFill>
                <a:latin typeface="Source Sans Pro" panose="020B0604020202020204" charset="0"/>
                <a:ea typeface="ＭＳ Ｐゴシック" charset="0"/>
              </a:rPr>
              <a:t>Name the person!          </a:t>
            </a:r>
            <a:r>
              <a:rPr lang="en-GB" sz="1100" dirty="0" smtClean="0">
                <a:solidFill>
                  <a:schemeClr val="accent1"/>
                </a:solidFill>
                <a:latin typeface="Source Sans Pro" panose="020B0604020202020204" charset="0"/>
                <a:ea typeface="ＭＳ Ｐゴシック" charset="0"/>
              </a:rPr>
              <a:t>        Name the gender!</a:t>
            </a:r>
            <a:endParaRPr lang="en-US" sz="1100" dirty="0">
              <a:solidFill>
                <a:schemeClr val="accent1"/>
              </a:solidFill>
              <a:latin typeface="Source Sans Pro" panose="020B0604020202020204" charset="0"/>
              <a:ea typeface="ＭＳ Ｐゴシック" charset="0"/>
            </a:endParaRPr>
          </a:p>
        </p:txBody>
      </p:sp>
      <p:pic>
        <p:nvPicPr>
          <p:cNvPr id="3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1810" y="4524797"/>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4728" y="4534399"/>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4686806" y="1621925"/>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smtClean="0">
              <a:solidFill>
                <a:srgbClr val="4D4D4D"/>
              </a:solidFill>
              <a:latin typeface="Source Sans Pro" panose="020B0503030403020204" pitchFamily="34" charset="0"/>
            </a:endParaRPr>
          </a:p>
        </p:txBody>
      </p:sp>
      <p:sp>
        <p:nvSpPr>
          <p:cNvPr id="40" name="Text Box 53"/>
          <p:cNvSpPr txBox="1">
            <a:spLocks noChangeArrowheads="1"/>
          </p:cNvSpPr>
          <p:nvPr/>
        </p:nvSpPr>
        <p:spPr bwMode="auto">
          <a:xfrm>
            <a:off x="5012433" y="3356992"/>
            <a:ext cx="30317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de-DE" sz="1400" dirty="0" smtClean="0">
                <a:solidFill>
                  <a:srgbClr val="333333"/>
                </a:solidFill>
                <a:latin typeface="Source Sans Pro" panose="020B0604020202020204" charset="0"/>
                <a:ea typeface="ＭＳ Ｐゴシック" charset="0"/>
                <a:sym typeface="Wingdings" charset="0"/>
              </a:rPr>
              <a:t> P implicit in control task?</a:t>
            </a:r>
          </a:p>
          <a:p>
            <a:pPr>
              <a:defRPr/>
            </a:pPr>
            <a:r>
              <a:rPr lang="de-DE" sz="1400" dirty="0" smtClean="0">
                <a:solidFill>
                  <a:srgbClr val="333333"/>
                </a:solidFill>
                <a:latin typeface="Source Sans Pro" panose="020B0604020202020204" charset="0"/>
                <a:ea typeface="ＭＳ Ｐゴシック" charset="0"/>
                <a:sym typeface="Wingdings" charset="0"/>
              </a:rPr>
              <a:t> Difficulty matched?</a:t>
            </a:r>
            <a:endParaRPr lang="de-DE" sz="1400" dirty="0">
              <a:solidFill>
                <a:srgbClr val="333333"/>
              </a:solidFill>
              <a:latin typeface="Source Sans Pro" panose="020B0604020202020204" charset="0"/>
              <a:ea typeface="ＭＳ Ｐゴシック" charset="0"/>
              <a:sym typeface="Wingdings" charset="0"/>
            </a:endParaRPr>
          </a:p>
        </p:txBody>
      </p:sp>
      <p:sp>
        <p:nvSpPr>
          <p:cNvPr id="41" name="Text Box 75"/>
          <p:cNvSpPr txBox="1">
            <a:spLocks noChangeArrowheads="1"/>
          </p:cNvSpPr>
          <p:nvPr/>
        </p:nvSpPr>
        <p:spPr bwMode="auto">
          <a:xfrm>
            <a:off x="4629099" y="1641850"/>
            <a:ext cx="3656135"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spAutoFit/>
          </a:bodyPr>
          <a:lstStyle/>
          <a:p>
            <a:pPr algn="ctr">
              <a:spcBef>
                <a:spcPct val="50000"/>
              </a:spcBef>
              <a:defRPr/>
            </a:pPr>
            <a:r>
              <a:rPr lang="de-DE" sz="1400" dirty="0">
                <a:solidFill>
                  <a:schemeClr val="accent1"/>
                </a:solidFill>
                <a:latin typeface="Source Sans Pro" panose="020B0604020202020204" charset="0"/>
                <a:ea typeface="ＭＳ Ｐゴシック" charset="0"/>
              </a:rPr>
              <a:t>Related stimuli</a:t>
            </a:r>
          </a:p>
        </p:txBody>
      </p:sp>
      <p:sp>
        <p:nvSpPr>
          <p:cNvPr id="42" name="Text Box 80"/>
          <p:cNvSpPr txBox="1">
            <a:spLocks noChangeArrowheads="1"/>
          </p:cNvSpPr>
          <p:nvPr/>
        </p:nvSpPr>
        <p:spPr bwMode="auto">
          <a:xfrm>
            <a:off x="6114640" y="2352378"/>
            <a:ext cx="389792"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 vs.</a:t>
            </a:r>
          </a:p>
        </p:txBody>
      </p:sp>
      <p:sp>
        <p:nvSpPr>
          <p:cNvPr id="43" name="Text Box 84"/>
          <p:cNvSpPr txBox="1">
            <a:spLocks noChangeArrowheads="1"/>
          </p:cNvSpPr>
          <p:nvPr/>
        </p:nvSpPr>
        <p:spPr bwMode="auto">
          <a:xfrm>
            <a:off x="4945005" y="3077743"/>
            <a:ext cx="261802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0" dirty="0" smtClean="0">
                <a:solidFill>
                  <a:schemeClr val="accent1"/>
                </a:solidFill>
                <a:latin typeface="Source Sans Pro" panose="020B0604020202020204" charset="0"/>
                <a:ea typeface="ＭＳ Ｐゴシック" charset="0"/>
              </a:rPr>
              <a:t>Famous?		        Mum?</a:t>
            </a:r>
            <a:endParaRPr lang="en-US" sz="1100" dirty="0">
              <a:solidFill>
                <a:schemeClr val="accent1"/>
              </a:solidFill>
              <a:latin typeface="Source Sans Pro" panose="020B0604020202020204" charset="0"/>
              <a:ea typeface="ＭＳ Ｐゴシック" charset="0"/>
            </a:endParaRPr>
          </a:p>
        </p:txBody>
      </p:sp>
      <p:pic>
        <p:nvPicPr>
          <p:cNvPr id="4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4828" y="1969104"/>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aurilla gibbs"/>
          <p:cNvPicPr>
            <a:picLocks noChangeAspect="1" noChangeArrowheads="1"/>
          </p:cNvPicPr>
          <p:nvPr/>
        </p:nvPicPr>
        <p:blipFill>
          <a:blip r:embed="rId4">
            <a:extLst>
              <a:ext uri="{28A0092B-C50C-407E-A947-70E740481C1C}">
                <a14:useLocalDpi xmlns:a14="http://schemas.microsoft.com/office/drawing/2010/main" val="0"/>
              </a:ext>
            </a:extLst>
          </a:blip>
          <a:srcRect l="16873" r="26997" b="20364"/>
          <a:stretch>
            <a:fillRect/>
          </a:stretch>
        </p:blipFill>
        <p:spPr bwMode="auto">
          <a:xfrm>
            <a:off x="6873708" y="1974670"/>
            <a:ext cx="794239" cy="1065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0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17" grpId="0"/>
      <p:bldP spid="18" grpId="0"/>
      <p:bldP spid="19" grpId="0"/>
      <p:bldP spid="39" grpId="0" animBg="1"/>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AGENDAWIZARD" val="&lt;ee4p&gt;&lt;layouts&gt;&lt;layout name=&quot;EE&quot; id=&quot;20_1&quot;&gt;&lt;standard&gt;&lt;textframe horizontalAnchor=&quot;1&quot; marginBottom=&quot;6&quot; marginLeft=&quot;0&quot; marginRight=&quot;0&quot; marginTop=&quot;6&quot; orientation=&quot;1&quot; verticalAnchor=&quot;1&quot; /&gt;&lt;font name=&quot;Source Sans Pro Semibold&quot; bold=&quot;0&quot; italic=&quot;0&quot; color=&quot;#969696&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15&quot; /&gt;&lt;column field=&quot;topic&quot; label=&quot;Topic&quot; leftSpacing=&quot;5&quot; rightDistribute=&quot;1&quot; dock=&quot;1&quot; /&gt;&lt;column field=&quot;responsible&quot; label=&quot;Responsible&quot; visible=&quot;1&quot; checked=&quot;1&quot; leftSpacing=&quot;0&quot; rightDistribute=&quot;1&quot; dock=&quot;1&quot; /&gt;&lt;column field=&quot;freecolumn&quot; label=&quot;&quot; visible=&quot;1&quot; checked=&quot;0&quot; leftSpacing=&quot;0&quot; rightDistribute=&quot;1&quot; dock=&quot;1&quot; /&gt;&lt;column field=&quot;timeslot&quot; label=&quot;Time Slot&quot; visible=&quot;1&quot; checked=&quot;1&quot; leftSpacing=&quot;0&quot; rightSpacing=&quot;8&quot; dock=&quot;2&quot; /&gt;&lt;column field=&quot;pageno&quot; label=&quot;Page No.&quot; visible=&quot;1&quot; checked=&quot;0&quot; leftSpacing=&quot;0&quot; rightSpacing=&quot;8&quot; dock=&quot;2&quot; /&gt;&lt;/columns&gt;&lt;position left=&quot;31.12504&quot; top=&quot;133.875&quot; width=&quot;657.75&quot; height=&quot;351.625&quot; /&gt;&lt;subtitle&gt;&lt;position left=&quot;31.12504&quot; top=&quot;94.23244&quot; width=&quot;657.75&quot; height=&quot;17.01756&quot; /&gt;&lt;font size=&quot;16&quot; /&gt;&lt;textframe marginBottom=&quot;0&quot; marginTop=&quot;0&quot; /&gt;&lt;paragraphformat alignment=&quot;1&quot; /&gt;&lt;/subtitle&gt;&lt;settings allowedSizingModeIds=&quot;1|2&quot; allowedFontSizes=&quot;8|9|10.5|11|12|14|16|18&quot; allowedTimeFormatIds=&quot;1|2|3&quot; slideLayout=&quot;11&quot; customLayoutName=&quot;&quot; customLayoutIndex=&quot;&quot; showBreak=&quot;1&quot; singleAgendaSlideSelected=&quot;0&quot; backupSlideTitle=&quot;Backup: %agendaName%&quot; topMargin=&quot;0&quot; leftMargin=&quot;0&quot; /&gt;&lt;!-- Agenda item formats --&gt;&lt;cases&gt;&lt;case level=&quot;1&quot; selected=&quot;0&quot; break=&quot;0&quot; topMinSpacing=&quot;5&quot; topMaxSpacing=&quot;5&quot; bottomMinSpacing=&quot;0&quot; bottomMaxSpacing=&quot;0&quot;&gt;&lt;element field=&quot;itemno&quot; type=&quot;autoshape&quot; autoShapeType=&quot;1&quot;&gt;&lt;textframe marginLeft=&quot;6&quot; marginRight=&quot;0&quot; /&gt;&lt;paragraphformat alignment=&quot;3&quot; /&gt;&lt;/element&gt;&lt;element field=&quot;topic&quot; type=&quot;autoshape&quot; autoShapeType=&quot;1&quot;&gt;&lt;paragraphformat alignment=&quot;1&quot; /&gt;&lt;textframe marginLeft=&quot;6&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itemno&quot; type=&quot;autoshape&quot; autoShapeType=&quot;1&quot;&gt;&lt;textframe marginLeft=&quot;6&quot; marginRight=&quot;0&quot; /&gt;&lt;paragraphformat alignment=&quot;3&quot; /&gt;&lt;font color=&quot;#C02A26&quot; /&gt;&lt;/element&gt;&lt;element field=&quot;topic&quot; type=&quot;autoshape&quot; autoShapeType=&quot;1&quot;&gt;&lt;paragraphformat alignment=&quot;1&quot; /&gt;&lt;font color=&quot;#C02A26&quot; /&gt;&lt;textframe marginLeft=&quot;6&quot; /&gt;&lt;/element&gt;&lt;element field=&quot;responsible&quot; type=&quot;autoshape&quot; autoShapeType=&quot;1&quot;&gt;&lt;paragraphformat alignment=&quot;1&quot; /&gt;&lt;font color=&quot;#C02A26&quot; /&gt;&lt;/element&gt;&lt;element field=&quot;freecolumn&quot; type=&quot;autoshape&quot; autoShapeType=&quot;1&quot;&gt;&lt;paragraphformat alignment=&quot;1&quot; /&gt;&lt;font color=&quot;#C02A26&quot; /&gt;&lt;/element&gt;&lt;element field=&quot;timeslot&quot; type=&quot;autoshape&quot; autoShapeType=&quot;1&quot;&gt;&lt;paragraphformat alignment=&quot;1&quot; /&gt;&lt;font color=&quot;#C02A26&quot; /&gt;&lt;/element&gt;&lt;element field=&quot;pageno&quot; type=&quot;autoshape&quot; autoShapeType=&quot;1&quot;&gt;&lt;paragraphformat alignment=&quot;3&quot; /&gt;&lt;font color=&quot;#C02A26&quot; /&gt;&lt;/element&gt;&lt;/case&gt;&lt;case level=&quot;2&quot; selected=&quot;0&quot; break=&quot;0&quot; topMinSpacing=&quot;5&quot; topMaxSpacing=&quot;5&quot; bottomMinSpacing=&quot;0&quot; bottomMaxSpacing=&quot;0&quot;&gt;&lt;element field=&quot;itemno&quot; type=&quot;autoshape&quot; autoShapeType=&quot;1&quot; indent=&quot;20.00001&quot; indentType=&quot;1&quot;&gt;&lt;textframe marginLeft=&quot;6&quot; marginRight=&quot;0&quot; verticalAnchor=&quot;3&quot; /&gt;&lt;paragraphformat alignment=&quot;1&quot; /&gt;&lt;/element&gt;&lt;element field=&quot;topic&quot; type=&quot;autoshape&quot; autoShapeType=&quot;1&quot; indent=&quot;20.00001&quot; indentType=&quot;2&quot;&gt;&lt;paragraphformat alignment=&quot;1&quot; /&gt;&lt;textframe marginLeft=&quot;18&quot; /&gt;&lt;/element&gt;&lt;element field=&quot;responsible&quot; type=&quot;autoshape&quot; autoShapeType=&quot;1&quot; indent=&quot;20.00001&quot; indentType=&quot;1&quot;&gt;&lt;paragraphformat alignment=&quot;1&quot; /&gt;&lt;/element&gt;&lt;element field=&quot;freecolumn&quot; type=&quot;autoshape&quot; autoShapeType=&quot;1&quot; indent=&quot;20.00001&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itemno&quot; type=&quot;autoshape&quot; autoShapeType=&quot;1&quot; indent=&quot;20.00001&quot; indentType=&quot;1&quot;&gt;&lt;textframe marginLeft=&quot;6&quot; marginRight=&quot;0&quot; verticalAnchor=&quot;3&quot; /&gt;&lt;paragraphformat alignment=&quot;1&quot; /&gt;&lt;font color=&quot;#C02A26&quot; /&gt;&lt;/element&gt;&lt;element field=&quot;topic&quot; type=&quot;autoshape&quot; autoShapeType=&quot;1&quot; indent=&quot;20.00001&quot; indentType=&quot;2&quot;&gt;&lt;paragraphformat alignment=&quot;1&quot; /&gt;&lt;font color=&quot;#C02A26&quot; /&gt;&lt;textframe marginLeft=&quot;18&quot; /&gt;&lt;/element&gt;&lt;element field=&quot;responsible&quot; type=&quot;autoshape&quot; autoShapeType=&quot;1&quot; indent=&quot;20.00001&quot; indentType=&quot;1&quot;&gt;&lt;paragraphformat alignment=&quot;1&quot; /&gt;&lt;font color=&quot;#C02A26&quot; /&gt;&lt;/element&gt;&lt;element field=&quot;freecolumn&quot; type=&quot;autoshape&quot; autoShapeType=&quot;1&quot; indent=&quot;20.00001&quot; indentType=&quot;1&quot;&gt;&lt;paragraphformat alignment=&quot;1&quot; /&gt;&lt;font color=&quot;#C02A26&quot; /&gt;&lt;/element&gt;&lt;element field=&quot;timeslot&quot; type=&quot;autoshape&quot; autoShapeType=&quot;1&quot;&gt;&lt;paragraphformat alignment=&quot;1&quot; /&gt;&lt;font color=&quot;#C02A26&quot; /&gt;&lt;/element&gt;&lt;element field=&quot;pageno&quot; type=&quot;autoshape&quot; autoShapeType=&quot;1&quot;&gt;&lt;paragraphformat alignment=&quot;3&quot; /&gt;&lt;font color=&quot;#C02A26&quot; /&gt;&lt;/element&gt;&lt;/case&gt;&lt;case level=&quot;1&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topic&quot; type=&quot;autoshape&quot; autoShapeType=&quot;1&quot;&gt;&lt;paragraphformat alignment=&quot;1&quot; /&gt;&lt;font color=&quot;#C02A26&quot; italic=&quot;1&quot; /&gt;&lt;textframe marginLeft=&quot;6&quot; /&gt;&lt;/element&gt;&lt;element field=&quot;responsible&quot; type=&quot;autoshape&quot; autoShapeType=&quot;1&quot;&gt;&lt;paragraphformat alignment=&quot;1&quot; /&gt;&lt;font color=&quot;#C02A26&quot; italic=&quot;1&quot; /&gt;&lt;/element&gt;&lt;element field=&quot;freecolumn&quot; type=&quot;autoshape&quot; autoShapeType=&quot;1&quot;&gt;&lt;paragraphformat alignment=&quot;1&quot; /&gt;&lt;font color=&quot;#C02A26&quot; italic=&quot;1&quot; /&gt;&lt;/element&gt;&lt;element field=&quot;timeslot&quot; type=&quot;autoshape&quot; autoShapeType=&quot;1&quot;&gt;&lt;paragraphformat alignment=&quot;1&quot; /&gt;&lt;font color=&quot;#C02A26&quot; italic=&quot;1&quot; /&gt;&lt;/element&gt;&lt;element field=&quot;pageno&quot; type=&quot;autoshape&quot; autoShapeType=&quot;1&quot;&gt;&lt;paragraphformat alignment=&quot;3&quot; /&gt;&lt;font color=&quot;#C02A26&quot; italic=&quot;1&quot; /&gt;&lt;/element&gt;&lt;/case&gt;&lt;case level=&quot;2&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topic&quot; type=&quot;autoshape&quot; autoShapeType=&quot;1&quot;&gt;&lt;paragraphformat alignment=&quot;1&quot; /&gt;&lt;font color=&quot;#C02A26&quot; italic=&quot;1&quot; /&gt;&lt;textframe marginLeft=&quot;6&quot; /&gt;&lt;/element&gt;&lt;element field=&quot;responsible&quot; type=&quot;autoshape&quot; autoShapeType=&quot;1&quot;&gt;&lt;paragraphformat alignment=&quot;1&quot; /&gt;&lt;font color=&quot;#C02A26&quot; italic=&quot;1&quot; /&gt;&lt;/element&gt;&lt;element field=&quot;freecolumn&quot; type=&quot;autoshape&quot; autoShapeType=&quot;1&quot;&gt;&lt;paragraphformat alignment=&quot;1&quot; /&gt;&lt;font color=&quot;#C02A26&quot; italic=&quot;1&quot; /&gt;&lt;/element&gt;&lt;element field=&quot;timeslot&quot; type=&quot;autoshape&quot; autoShapeType=&quot;1&quot;&gt;&lt;paragraphformat alignment=&quot;1&quot; /&gt;&lt;font color=&quot;#C02A26&quot; italic=&quot;1&quot; /&gt;&lt;/element&gt;&lt;element field=&quot;pageno&quot; type=&quot;autoshape&quot; autoShapeType=&quot;1&quot;&gt;&lt;paragraphformat alignment=&quot;3&quot; /&gt;&lt;font color=&quot;#C02A26&quo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Getting Started – Contents&quot; subtitle=&quot;&quot; sizingModeId=&quot;2&quot; fontSize=&quot;16&quot; startTime=&quot;540&quot; timeFormatId=&quot;1&quot; startItemNo=&quot;1&quot; createSingleAgendaSlide=&quot;0&quot; createSeparatingSlides=&quot;1&quot; createBackupSlide=&quot;0&quot; layoutId=&quot;20_1&quot; createSections=&quot;0&quot; singleSlideId=&quot;&quot; backupSlideId=&quot;&quot; fontSizeAuto=&quot;0&quot;&gt;&lt;columns&gt;&lt;column field=&quot;itemno&quot; label=&quot;No.&quot; checked=&quot;1&quot; leftSpacing=&quot;0&quot; rightSpacing=&quot;0&quot; dock=&quot;1&quot; fixedWidth=&quot;15&quot; /&gt;&lt;column field=&quot;topic&quot; label=&quot;Topic&quot; leftSpacing=&quot;5&quot; rightDistribute=&quot;1&quot; dock=&quot;1&quot; rightSpacing=&quot;298.2347&quot; /&gt;&lt;column field=&quot;responsible&quot; label=&quot;Responsible&quot; visible=&quot;1&quot; checked=&quot;1&quot; leftSpacing=&quot;0&quot; rightDistribute=&quot;1&quot; dock=&quot;1&quot; rightSpacing=&quot;298.2347&quot; /&gt;&lt;column field=&quot;freecolumn&quot; label=&quot;&quot; visible=&quot;1&quot; checked=&quot;0&quot; leftSpacing=&quot;0&quot; rightDistribute=&quot;1&quot; dock=&quot;1&quot; /&gt;&lt;column field=&quot;timeslot&quot; label=&quot;Time Slot&quot; visible=&quot;1&quot; checked=&quot;0&quot; leftSpacing=&quot;0&quot; rightSpacing=&quot;8&quot; dock=&quot;2&quot; /&gt;&lt;column field=&quot;pageno&quot; label=&quot;Page No.&quot; visible=&quot;1&quot; checked=&quot;1&quot; leftSpacing=&quot;0&quot; rightSpacing=&quot;8&quot; dock=&quot;2&quot; /&gt;&lt;/columns&gt;&lt;items&gt;&lt;item duration=&quot;30&quot; level=&quot;1&quot; generateAgendaSlide=&quot;1&quot; showAgendaItem=&quot;1&quot; isBreak=&quot;0&quot; itemNo=&quot;1&quot; subItemNo=&quot;0&quot; topic=&quot;Introduction&quot; agendaSlideId=&quot;870281b8-6a7e-4af4-81b8-f19bb6790c90&quot; /&gt;&lt;item duration=&quot;30&quot; level=&quot;1&quot; generateAgendaSlide=&quot;1&quot; showAgendaItem=&quot;1&quot; isBreak=&quot;0&quot; itemNo=&quot;2&quot; subItemNo=&quot;0&quot; topic=&quot;Presentation&quot; agendaSlideId=&quot;ed981451-6d81-4c7a-b969-ca83693f1fff&quot; /&gt;&lt;item duration=&quot;30&quot; level=&quot;1&quot; generateAgendaSlide=&quot;1&quot; showAgendaItem=&quot;1&quot; isBreak=&quot;0&quot; itemNo=&quot;3&quot; subItemNo=&quot;0&quot; topic=&quot;Wizards&quot; agendaSlideId=&quot;65ab7fc4-9d7b-4250-8c8b-1fd6ba8e8a8d&quot; /&gt;&lt;item duration=&quot;30&quot; level=&quot;2&quot; generateAgendaSlide=&quot;0&quot; showAgendaItem=&quot;1&quot; isBreak=&quot;0&quot; itemNo=&quot;3&quot; subItemNo=&quot;1&quot; topic=&quot;Agenda Wizard&quot; agendaSlideId=&quot;&quot; /&gt;&lt;item duration=&quot;30&quot; level=&quot;2&quot; generateAgendaSlide=&quot;0&quot; showAgendaItem=&quot;1&quot; isBreak=&quot;0&quot; itemNo=&quot;3&quot; subItemNo=&quot;2&quot; topic=&quot;Master Wizard&quot; agendaSlideId=&quot;&quot; /&gt;&lt;item duration=&quot;30&quot; level=&quot;2&quot; generateAgendaSlide=&quot;0&quot; showAgendaItem=&quot;1&quot; isBreak=&quot;0&quot; itemNo=&quot;3&quot; subItemNo=&quot;3&quot; topic=&quot;Element Wizard&quot; agendaSlideId=&quot;&quot; /&gt;&lt;item duration=&quot;30&quot; level=&quot;2&quot; generateAgendaSlide=&quot;0&quot; showAgendaItem=&quot;1&quot; isBreak=&quot;0&quot; itemNo=&quot;3&quot; subItemNo=&quot;4&quot; topic=&quot;Text Wizard&quot; agendaSlideId=&quot;&quot; /&gt;&lt;item duration=&quot;30&quot; level=&quot;2&quot; generateAgendaSlide=&quot;0&quot; showAgendaItem=&quot;1&quot; isBreak=&quot;0&quot; itemNo=&quot;3&quot; subItemNo=&quot;5&quot; topic=&quot;Format Wizard&quot; agendaSlideId=&quot;&quot; /&gt;&lt;item duration=&quot;30&quot; level=&quot;1&quot; generateAgendaSlide=&quot;1&quot; showAgendaItem=&quot;1&quot; isBreak=&quot;0&quot; itemNo=&quot;4&quot; subItemNo=&quot;0&quot; topic=&quot;Position | Size | Shape&quot; agendaSlideId=&quot;0d84e376-8f94-4d4b-a1be-e51734d3d9cb&quot; /&gt;&lt;item duration=&quot;30&quot; level=&quot;1&quot; generateAgendaSlide=&quot;1&quot; showAgendaItem=&quot;1&quot; isBreak=&quot;0&quot; itemNo=&quot;5&quot; subItemNo=&quot;0&quot; topic=&quot;Color&quot; agendaSlideId=&quot;c0544342-86ed-45db-b53b-e769910afd38&quot; /&gt;&lt;item duration=&quot;30&quot; level=&quot;1&quot; generateAgendaSlide=&quot;1&quot; showAgendaItem=&quot;1&quot; isBreak=&quot;0&quot; itemNo=&quot;6&quot; subItemNo=&quot;0&quot; topic=&quot;Text&quot; agendaSlideId=&quot;0c568ee9-1488-4929-9e4a-3ae022b62ff9&quot; /&gt;&lt;item duration=&quot;30&quot; level=&quot;1&quot; generateAgendaSlide=&quot;1&quot; showAgendaItem=&quot;1&quot; isBreak=&quot;0&quot; itemNo=&quot;7&quot; subItemNo=&quot;0&quot; topic=&quot;Navigation &amp;amp; View&quot; agendaSlideId=&quot;700ed4b0-ec8f-496a-ab12-8357e8cbdc3e&quot; /&gt;&lt;/items&gt;&lt;/agenda&gt;&lt;/contents&gt;&lt;/ee4p&gt;"/>
  <p:tag name="EE4P_AGENDAWIZARD_UPDATEPAGENUMBERS" val="1"/>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D4D4D"/>
      </a:dk2>
      <a:lt2>
        <a:srgbClr val="BFBFBF"/>
      </a:lt2>
      <a:accent1>
        <a:srgbClr val="C02A26"/>
      </a:accent1>
      <a:accent2>
        <a:srgbClr val="D5706D"/>
      </a:accent2>
      <a:accent3>
        <a:srgbClr val="EAB9B8"/>
      </a:accent3>
      <a:accent4>
        <a:srgbClr val="E5E5E5"/>
      </a:accent4>
      <a:accent5>
        <a:srgbClr val="999999"/>
      </a:accent5>
      <a:accent6>
        <a:srgbClr val="737373"/>
      </a:accent6>
      <a:hlink>
        <a:srgbClr val="C02A26"/>
      </a:hlink>
      <a:folHlink>
        <a:srgbClr val="7373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err="1" smtClean="0">
            <a:solidFill>
              <a:srgbClr val="4D4D4D"/>
            </a:solidFill>
            <a:latin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defRPr sz="1600" dirty="0" err="1" smtClean="0">
            <a:latin typeface="Source Sans Pro" panose="020B05030304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15528</TotalTime>
  <Words>3282</Words>
  <Application>Microsoft Office PowerPoint</Application>
  <PresentationFormat>On-screen Show (4:3)</PresentationFormat>
  <Paragraphs>742</Paragraphs>
  <Slides>57</Slides>
  <Notes>38</Notes>
  <HiddenSlides>6</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Source Sans Pro</vt:lpstr>
      <vt:lpstr>MS PGothic</vt:lpstr>
      <vt:lpstr>Calibri</vt:lpstr>
      <vt:lpstr>Trebuchet MS</vt:lpstr>
      <vt:lpstr>Arial</vt:lpstr>
      <vt:lpstr>PMingLiU</vt:lpstr>
      <vt:lpstr>Noto Serif</vt:lpstr>
      <vt:lpstr>Sakkal Majalla</vt:lpstr>
      <vt:lpstr>Tahoma</vt:lpstr>
      <vt:lpstr>MS PGothic</vt:lpstr>
      <vt:lpstr>TimesNewRomanPSMT</vt:lpstr>
      <vt:lpstr>Helvetica Neue</vt:lpstr>
      <vt:lpstr>Wingdings</vt:lpstr>
      <vt:lpstr>Segoe UI</vt:lpstr>
      <vt:lpstr>Office Theme</vt:lpstr>
      <vt:lpstr>Experimental design</vt:lpstr>
      <vt:lpstr>Goal</vt:lpstr>
      <vt:lpstr>Experimental designs</vt:lpstr>
      <vt:lpstr>Simple subtraction</vt:lpstr>
      <vt:lpstr>Simple subtraction</vt:lpstr>
      <vt:lpstr>Simple subtraction</vt:lpstr>
      <vt:lpstr>Simple subtraction</vt:lpstr>
      <vt:lpstr>Simple subtraction</vt:lpstr>
      <vt:lpstr>Choosing your baseline</vt:lpstr>
      <vt:lpstr>Categorical responses</vt:lpstr>
      <vt:lpstr>Subtraction</vt:lpstr>
      <vt:lpstr>Experimental designs</vt:lpstr>
      <vt:lpstr>Conjunction</vt:lpstr>
      <vt:lpstr>Conjunction analysis</vt:lpstr>
      <vt:lpstr>Conjunction analysis</vt:lpstr>
      <vt:lpstr>Conjunction analysis</vt:lpstr>
      <vt:lpstr>Conjunction analysis</vt:lpstr>
      <vt:lpstr>Conjunction: 2 ways of testing for significance</vt:lpstr>
      <vt:lpstr>Experimental designs</vt:lpstr>
      <vt:lpstr>Factorial design</vt:lpstr>
      <vt:lpstr>Factorial design</vt:lpstr>
      <vt:lpstr>Factorial design</vt:lpstr>
      <vt:lpstr>Interactions</vt:lpstr>
      <vt:lpstr>Main effects</vt:lpstr>
      <vt:lpstr>Main effects</vt:lpstr>
      <vt:lpstr>Interaction in SPM</vt:lpstr>
      <vt:lpstr>Experimental designs</vt:lpstr>
      <vt:lpstr>Parametric designs</vt:lpstr>
      <vt:lpstr>Parametric designs</vt:lpstr>
      <vt:lpstr>A linear parametric contrast</vt:lpstr>
      <vt:lpstr>A non-linear parametric design matrix</vt:lpstr>
      <vt:lpstr>Parametric modulation</vt:lpstr>
      <vt:lpstr>Parametric design: Model-based regressors</vt:lpstr>
      <vt:lpstr>Experimental designs</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interactions (PPI)</vt:lpstr>
      <vt:lpstr>Experimental designs</vt:lpstr>
      <vt:lpstr>Representational neuroimaging</vt:lpstr>
      <vt:lpstr>Repetition suppression</vt:lpstr>
      <vt:lpstr>Conventional fMRI vs fMRI adaptation</vt:lpstr>
      <vt:lpstr>fMRI adaptation</vt:lpstr>
      <vt:lpstr>Indexing cortical associations in the human brain using cross-stimulus adaptation</vt:lpstr>
      <vt:lpstr>fMRI adaptation</vt:lpstr>
      <vt:lpstr>fMRI adaptation as a tool for measuring complex computations in the human brain</vt:lpstr>
      <vt:lpstr>Multivariate vs. univariate methods</vt:lpstr>
      <vt:lpstr>Multi-variate pattern analysis</vt:lpstr>
      <vt:lpstr>Representational similarity analysis</vt:lpstr>
      <vt:lpstr>Connecting research branches</vt:lpstr>
      <vt:lpstr>Matching object representations in inferior temporal cortex of man and monkey</vt:lpstr>
      <vt:lpstr>Questions?</vt:lpstr>
    </vt:vector>
  </TitlesOfParts>
  <Company>WZL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for presentations - Getting Started_V3.pptx</dc:title>
  <dc:creator>Efficient Elements GmbH</dc:creator>
  <cp:lastModifiedBy>Mona Garvert</cp:lastModifiedBy>
  <cp:revision>529</cp:revision>
  <cp:lastPrinted>2015-04-13T10:45:03Z</cp:lastPrinted>
  <dcterms:created xsi:type="dcterms:W3CDTF">2014-01-28T11:37:13Z</dcterms:created>
  <dcterms:modified xsi:type="dcterms:W3CDTF">2018-10-26T16:44:39Z</dcterms:modified>
</cp:coreProperties>
</file>