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sldIdLst>
    <p:sldId id="256" r:id="rId2"/>
    <p:sldId id="353" r:id="rId3"/>
    <p:sldId id="334" r:id="rId4"/>
    <p:sldId id="301" r:id="rId5"/>
    <p:sldId id="258" r:id="rId6"/>
    <p:sldId id="349" r:id="rId7"/>
    <p:sldId id="259" r:id="rId8"/>
    <p:sldId id="262" r:id="rId9"/>
    <p:sldId id="265" r:id="rId10"/>
    <p:sldId id="311" r:id="rId11"/>
    <p:sldId id="312" r:id="rId12"/>
    <p:sldId id="284" r:id="rId13"/>
    <p:sldId id="363" r:id="rId14"/>
    <p:sldId id="365" r:id="rId15"/>
    <p:sldId id="355" r:id="rId16"/>
    <p:sldId id="351" r:id="rId17"/>
    <p:sldId id="288" r:id="rId18"/>
    <p:sldId id="274" r:id="rId19"/>
    <p:sldId id="276" r:id="rId20"/>
    <p:sldId id="275" r:id="rId21"/>
    <p:sldId id="278" r:id="rId22"/>
    <p:sldId id="277" r:id="rId23"/>
    <p:sldId id="300" r:id="rId24"/>
    <p:sldId id="290" r:id="rId25"/>
    <p:sldId id="289" r:id="rId26"/>
    <p:sldId id="364" r:id="rId27"/>
    <p:sldId id="357" r:id="rId28"/>
    <p:sldId id="358" r:id="rId29"/>
    <p:sldId id="361" r:id="rId30"/>
    <p:sldId id="362" r:id="rId31"/>
    <p:sldId id="360" r:id="rId32"/>
    <p:sldId id="298" r:id="rId33"/>
    <p:sldId id="350" r:id="rId34"/>
    <p:sldId id="348" r:id="rId35"/>
    <p:sldId id="366" r:id="rId36"/>
    <p:sldId id="338"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578">
          <p15:clr>
            <a:srgbClr val="A4A3A4"/>
          </p15:clr>
        </p15:guide>
        <p15:guide id="2" orient="horz" pos="1706">
          <p15:clr>
            <a:srgbClr val="A4A3A4"/>
          </p15:clr>
        </p15:guide>
        <p15:guide id="3" orient="horz" pos="2840">
          <p15:clr>
            <a:srgbClr val="A4A3A4"/>
          </p15:clr>
        </p15:guide>
        <p15:guide id="4" orient="horz" pos="3884">
          <p15:clr>
            <a:srgbClr val="A4A3A4"/>
          </p15:clr>
        </p15:guide>
        <p15:guide id="5" pos="208">
          <p15:clr>
            <a:srgbClr val="A4A3A4"/>
          </p15:clr>
        </p15:guide>
        <p15:guide id="6" pos="2018">
          <p15:clr>
            <a:srgbClr val="A4A3A4"/>
          </p15:clr>
        </p15:guide>
        <p15:guide id="7" pos="5556">
          <p15:clr>
            <a:srgbClr val="A4A3A4"/>
          </p15:clr>
        </p15:guide>
        <p15:guide id="8"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0404"/>
    <a:srgbClr val="0ABB0A"/>
    <a:srgbClr val="0404CC"/>
    <a:srgbClr val="F2EFF2"/>
    <a:srgbClr val="E9D1DD"/>
    <a:srgbClr val="E5F5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642" autoAdjust="0"/>
  </p:normalViewPr>
  <p:slideViewPr>
    <p:cSldViewPr>
      <p:cViewPr varScale="1">
        <p:scale>
          <a:sx n="81" d="100"/>
          <a:sy n="81" d="100"/>
        </p:scale>
        <p:origin x="1188" y="78"/>
      </p:cViewPr>
      <p:guideLst>
        <p:guide orient="horz" pos="578"/>
        <p:guide orient="horz" pos="1706"/>
        <p:guide orient="horz" pos="2840"/>
        <p:guide orient="horz" pos="3884"/>
        <p:guide pos="208"/>
        <p:guide pos="2018"/>
        <p:guide pos="5556"/>
        <p:guide pos="374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4BEE7-D011-4E28-804A-12EE6C71EA1B}" type="datetimeFigureOut">
              <a:rPr lang="en-GB" smtClean="0"/>
              <a:t>26/10/2018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C3C870-6B4F-4A5E-B2D0-48662C7CC358}" type="slidenum">
              <a:rPr lang="en-GB" smtClean="0"/>
              <a:t>‹#›</a:t>
            </a:fld>
            <a:endParaRPr lang="en-GB"/>
          </a:p>
        </p:txBody>
      </p:sp>
    </p:spTree>
    <p:extLst>
      <p:ext uri="{BB962C8B-B14F-4D97-AF65-F5344CB8AC3E}">
        <p14:creationId xmlns:p14="http://schemas.microsoft.com/office/powerpoint/2010/main" val="1577355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D8E66D5-6D9E-4D80-AFAE-324748B191B6}" type="slidenum">
              <a:rPr lang="en-GB" smtClean="0"/>
              <a:t>2</a:t>
            </a:fld>
            <a:endParaRPr lang="en-GB"/>
          </a:p>
        </p:txBody>
      </p:sp>
    </p:spTree>
    <p:extLst>
      <p:ext uri="{BB962C8B-B14F-4D97-AF65-F5344CB8AC3E}">
        <p14:creationId xmlns:p14="http://schemas.microsoft.com/office/powerpoint/2010/main" val="2143511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Experimental stimulation</a:t>
            </a:r>
            <a:r>
              <a:rPr lang="en-GB" baseline="0" dirty="0" smtClean="0"/>
              <a:t> causes changes in neural activity. Neural activity in turn causes the BOLD response, which we observe via the scanner. We are interested in the hidden neural activity, which we cannot directly observe - so it must be inferred.</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7</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Connectivity</a:t>
            </a:r>
            <a:r>
              <a:rPr lang="en-GB" baseline="0" dirty="0" smtClean="0"/>
              <a:t> analysis is another way to look at neural activity. The most interesting is effective connectivity – interactions at the neural level.</a:t>
            </a:r>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8</a:t>
            </a:fld>
            <a:endParaRPr lang="en-GB"/>
          </a:p>
        </p:txBody>
      </p:sp>
    </p:spTree>
    <p:extLst>
      <p:ext uri="{BB962C8B-B14F-4D97-AF65-F5344CB8AC3E}">
        <p14:creationId xmlns:p14="http://schemas.microsoft.com/office/powerpoint/2010/main" val="2483761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9</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10</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11</a:t>
            </a:fld>
            <a:endParaRPr lang="en-GB"/>
          </a:p>
        </p:txBody>
      </p:sp>
    </p:spTree>
    <p:extLst>
      <p:ext uri="{BB962C8B-B14F-4D97-AF65-F5344CB8AC3E}">
        <p14:creationId xmlns:p14="http://schemas.microsoft.com/office/powerpoint/2010/main" val="61689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C3C870-6B4F-4A5E-B2D0-48662C7CC358}" type="slidenum">
              <a:rPr lang="en-GB" smtClean="0"/>
              <a:t>24</a:t>
            </a:fld>
            <a:endParaRPr lang="en-GB"/>
          </a:p>
        </p:txBody>
      </p:sp>
    </p:spTree>
    <p:extLst>
      <p:ext uri="{BB962C8B-B14F-4D97-AF65-F5344CB8AC3E}">
        <p14:creationId xmlns:p14="http://schemas.microsoft.com/office/powerpoint/2010/main" val="616898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23850" y="1340768"/>
            <a:ext cx="8496300" cy="1368425"/>
          </a:xfrm>
        </p:spPr>
        <p:txBody>
          <a:bodyPr/>
          <a:lstStyle>
            <a:lvl1pPr>
              <a:defRPr/>
            </a:lvl1pPr>
          </a:lstStyle>
          <a:p>
            <a:pPr lvl="0"/>
            <a:r>
              <a:rPr lang="en-US" altLang="en-US" noProof="0" smtClean="0"/>
              <a:t>Click to edit Master title style</a:t>
            </a:r>
          </a:p>
        </p:txBody>
      </p:sp>
      <p:sp>
        <p:nvSpPr>
          <p:cNvPr id="4099" name="Rectangle 3"/>
          <p:cNvSpPr>
            <a:spLocks noGrp="1" noChangeArrowheads="1"/>
          </p:cNvSpPr>
          <p:nvPr>
            <p:ph type="subTitle" idx="1"/>
          </p:nvPr>
        </p:nvSpPr>
        <p:spPr>
          <a:xfrm>
            <a:off x="323850" y="2852936"/>
            <a:ext cx="8496300" cy="3312914"/>
          </a:xfrm>
        </p:spPr>
        <p:txBody>
          <a:bodyPr/>
          <a:lstStyle>
            <a:lvl1pPr marL="0" indent="0">
              <a:buFontTx/>
              <a:buNone/>
              <a:defRPr/>
            </a:lvl1pPr>
          </a:lstStyle>
          <a:p>
            <a:pPr lvl="0"/>
            <a:r>
              <a:rPr lang="en-US" altLang="en-US" noProof="0" smtClean="0"/>
              <a:t>Click to edit Master subtitle style</a:t>
            </a:r>
          </a:p>
        </p:txBody>
      </p:sp>
      <p:pic>
        <p:nvPicPr>
          <p:cNvPr id="4104" name="Picture 8" descr="Black102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29540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9"/>
          <p:cNvSpPr>
            <a:spLocks noGrp="1" noChangeArrowheads="1"/>
          </p:cNvSpPr>
          <p:nvPr>
            <p:ph type="ftr" sz="quarter" idx="3"/>
          </p:nvPr>
        </p:nvSpPr>
        <p:spPr bwMode="auto">
          <a:xfrm>
            <a:off x="323850" y="6245225"/>
            <a:ext cx="84963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400"/>
            </a:lvl1pPr>
          </a:lstStyle>
          <a:p>
            <a:endParaRPr lang="en-US"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95AF1463-378D-445B-98D7-01DA2B456669}" type="slidenum">
              <a:rPr lang="en-US" altLang="en-US"/>
              <a:pPr/>
              <a:t>‹#›</a:t>
            </a:fld>
            <a:endParaRPr lang="en-US" altLang="en-US"/>
          </a:p>
        </p:txBody>
      </p:sp>
    </p:spTree>
    <p:extLst>
      <p:ext uri="{BB962C8B-B14F-4D97-AF65-F5344CB8AC3E}">
        <p14:creationId xmlns:p14="http://schemas.microsoft.com/office/powerpoint/2010/main" val="21838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908050"/>
            <a:ext cx="2122487" cy="52578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30200" y="908050"/>
            <a:ext cx="6215063"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49E32D36-3644-49FD-BFBA-ED3DDF5BEC3D}" type="slidenum">
              <a:rPr lang="en-US" altLang="en-US"/>
              <a:pPr/>
              <a:t>‹#›</a:t>
            </a:fld>
            <a:endParaRPr lang="en-US" altLang="en-US"/>
          </a:p>
        </p:txBody>
      </p:sp>
    </p:spTree>
    <p:extLst>
      <p:ext uri="{BB962C8B-B14F-4D97-AF65-F5344CB8AC3E}">
        <p14:creationId xmlns:p14="http://schemas.microsoft.com/office/powerpoint/2010/main" val="193229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1296988"/>
          </a:xfrm>
        </p:spPr>
        <p:txBody>
          <a:bodyPr/>
          <a:lstStyle/>
          <a:p>
            <a:r>
              <a:rPr lang="en-US" smtClean="0"/>
              <a:t>Click to edit Master title style</a:t>
            </a:r>
            <a:endParaRPr lang="en-GB"/>
          </a:p>
        </p:txBody>
      </p:sp>
      <p:sp>
        <p:nvSpPr>
          <p:cNvPr id="3" name="Content Placeholder 2"/>
          <p:cNvSpPr>
            <a:spLocks noGrp="1"/>
          </p:cNvSpPr>
          <p:nvPr>
            <p:ph idx="1"/>
          </p:nvPr>
        </p:nvSpPr>
        <p:spPr>
          <a:xfrm>
            <a:off x="330200" y="2204865"/>
            <a:ext cx="8489950" cy="396098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Slide Number Placeholder 3"/>
          <p:cNvSpPr>
            <a:spLocks noGrp="1"/>
          </p:cNvSpPr>
          <p:nvPr>
            <p:ph type="sldNum" sz="quarter" idx="10"/>
          </p:nvPr>
        </p:nvSpPr>
        <p:spPr/>
        <p:txBody>
          <a:bodyPr/>
          <a:lstStyle>
            <a:lvl1pPr>
              <a:defRPr/>
            </a:lvl1pPr>
          </a:lstStyle>
          <a:p>
            <a:fld id="{2BD37A50-F04C-4D30-A0D9-19C69B63CECB}" type="slidenum">
              <a:rPr lang="en-US" altLang="en-US"/>
              <a:pPr/>
              <a:t>‹#›</a:t>
            </a:fld>
            <a:endParaRPr lang="en-US" altLang="en-US"/>
          </a:p>
        </p:txBody>
      </p:sp>
    </p:spTree>
    <p:extLst>
      <p:ext uri="{BB962C8B-B14F-4D97-AF65-F5344CB8AC3E}">
        <p14:creationId xmlns:p14="http://schemas.microsoft.com/office/powerpoint/2010/main" val="25809633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8A784B04-9D34-4D47-BF48-582A2708BA4E}" type="slidenum">
              <a:rPr lang="en-US" altLang="en-US"/>
              <a:pPr/>
              <a:t>‹#›</a:t>
            </a:fld>
            <a:endParaRPr lang="en-US" altLang="en-US"/>
          </a:p>
        </p:txBody>
      </p:sp>
    </p:spTree>
    <p:extLst>
      <p:ext uri="{BB962C8B-B14F-4D97-AF65-F5344CB8AC3E}">
        <p14:creationId xmlns:p14="http://schemas.microsoft.com/office/powerpoint/2010/main" val="26287729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30200"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45B39E19-D7CC-4809-832B-ECD627A3313F}" type="slidenum">
              <a:rPr lang="en-US" altLang="en-US"/>
              <a:pPr/>
              <a:t>‹#›</a:t>
            </a:fld>
            <a:endParaRPr lang="en-US" altLang="en-US"/>
          </a:p>
        </p:txBody>
      </p:sp>
    </p:spTree>
    <p:extLst>
      <p:ext uri="{BB962C8B-B14F-4D97-AF65-F5344CB8AC3E}">
        <p14:creationId xmlns:p14="http://schemas.microsoft.com/office/powerpoint/2010/main" val="3458751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4F1A1A7F-2F40-47F1-8CD3-BDFC768B1345}" type="slidenum">
              <a:rPr lang="en-US" altLang="en-US"/>
              <a:pPr/>
              <a:t>‹#›</a:t>
            </a:fld>
            <a:endParaRPr lang="en-US" altLang="en-US"/>
          </a:p>
        </p:txBody>
      </p:sp>
    </p:spTree>
    <p:extLst>
      <p:ext uri="{BB962C8B-B14F-4D97-AF65-F5344CB8AC3E}">
        <p14:creationId xmlns:p14="http://schemas.microsoft.com/office/powerpoint/2010/main" val="4269885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3BD36E84-ECD4-4628-ACE2-30C34DDC65AF}" type="slidenum">
              <a:rPr lang="en-US" altLang="en-US"/>
              <a:pPr/>
              <a:t>‹#›</a:t>
            </a:fld>
            <a:endParaRPr lang="en-US" altLang="en-US"/>
          </a:p>
        </p:txBody>
      </p:sp>
    </p:spTree>
    <p:extLst>
      <p:ext uri="{BB962C8B-B14F-4D97-AF65-F5344CB8AC3E}">
        <p14:creationId xmlns:p14="http://schemas.microsoft.com/office/powerpoint/2010/main" val="25466459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6FD08CE-9BCE-40E6-A8EF-7E73B78C45E0}" type="slidenum">
              <a:rPr lang="en-US" altLang="en-US"/>
              <a:pPr/>
              <a:t>‹#›</a:t>
            </a:fld>
            <a:endParaRPr lang="en-US" altLang="en-US"/>
          </a:p>
        </p:txBody>
      </p:sp>
    </p:spTree>
    <p:extLst>
      <p:ext uri="{BB962C8B-B14F-4D97-AF65-F5344CB8AC3E}">
        <p14:creationId xmlns:p14="http://schemas.microsoft.com/office/powerpoint/2010/main" val="25135269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5D76A3-009E-4740-8952-9652F899977E}" type="slidenum">
              <a:rPr lang="en-US" altLang="en-US"/>
              <a:pPr/>
              <a:t>‹#›</a:t>
            </a:fld>
            <a:endParaRPr lang="en-US" altLang="en-US"/>
          </a:p>
        </p:txBody>
      </p:sp>
    </p:spTree>
    <p:extLst>
      <p:ext uri="{BB962C8B-B14F-4D97-AF65-F5344CB8AC3E}">
        <p14:creationId xmlns:p14="http://schemas.microsoft.com/office/powerpoint/2010/main" val="385781906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9731FA67-171E-43F4-9CFE-75CDC8188C7F}" type="slidenum">
              <a:rPr lang="en-US" altLang="en-US"/>
              <a:pPr/>
              <a:t>‹#›</a:t>
            </a:fld>
            <a:endParaRPr lang="en-US" altLang="en-US"/>
          </a:p>
        </p:txBody>
      </p:sp>
    </p:spTree>
    <p:extLst>
      <p:ext uri="{BB962C8B-B14F-4D97-AF65-F5344CB8AC3E}">
        <p14:creationId xmlns:p14="http://schemas.microsoft.com/office/powerpoint/2010/main" val="214698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30200" y="908050"/>
            <a:ext cx="8489950" cy="129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330200" y="2708275"/>
            <a:ext cx="848995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8" name="Rectangle 6"/>
          <p:cNvSpPr>
            <a:spLocks noGrp="1" noChangeArrowheads="1"/>
          </p:cNvSpPr>
          <p:nvPr>
            <p:ph type="sldNum" sz="quarter" idx="4"/>
          </p:nvPr>
        </p:nvSpPr>
        <p:spPr bwMode="auto">
          <a:xfrm>
            <a:off x="7812088" y="6337300"/>
            <a:ext cx="1008062"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2BA4A9D-2B1A-42A0-8FFA-40ED0A284BD8}" type="slidenum">
              <a:rPr lang="en-US" altLang="en-US"/>
              <a:pPr/>
              <a:t>‹#›</a:t>
            </a:fld>
            <a:endParaRPr lang="en-US" altLang="en-US"/>
          </a:p>
        </p:txBody>
      </p:sp>
      <p:pic>
        <p:nvPicPr>
          <p:cNvPr id="3084" name="Picture 12" descr="Black1024"/>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txStyles>
    <p:title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0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19.pn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9.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6.xml"/><Relationship Id="rId5" Type="http://schemas.openxmlformats.org/officeDocument/2006/relationships/image" Target="../media/image200.png"/><Relationship Id="rId4" Type="http://schemas.openxmlformats.org/officeDocument/2006/relationships/image" Target="../media/image27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s://creativecommons.org/licenses/by/2.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9.jpe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GB" altLang="en-US" dirty="0" smtClean="0"/>
              <a:t>Dynamic Causal Modelling</a:t>
            </a:r>
            <a:endParaRPr lang="en-GB" altLang="en-US" dirty="0"/>
          </a:p>
        </p:txBody>
      </p:sp>
      <p:sp>
        <p:nvSpPr>
          <p:cNvPr id="2051" name="Rectangle 3"/>
          <p:cNvSpPr>
            <a:spLocks noGrp="1" noChangeArrowheads="1"/>
          </p:cNvSpPr>
          <p:nvPr>
            <p:ph type="subTitle" idx="1"/>
          </p:nvPr>
        </p:nvSpPr>
        <p:spPr/>
        <p:txBody>
          <a:bodyPr/>
          <a:lstStyle/>
          <a:p>
            <a:r>
              <a:rPr lang="en-GB" altLang="en-US" dirty="0" smtClean="0"/>
              <a:t>SPM for MRI Course, October 2018</a:t>
            </a:r>
          </a:p>
          <a:p>
            <a:endParaRPr lang="en-GB" altLang="en-US" dirty="0" smtClean="0"/>
          </a:p>
          <a:p>
            <a:endParaRPr lang="en-GB" altLang="en-US" dirty="0" smtClean="0"/>
          </a:p>
          <a:p>
            <a:r>
              <a:rPr lang="en-GB" altLang="en-US" sz="2000" dirty="0" smtClean="0"/>
              <a:t>Peter Zeidman</a:t>
            </a:r>
            <a:endParaRPr lang="en-GB" altLang="en-US" sz="2000" dirty="0"/>
          </a:p>
          <a:p>
            <a:r>
              <a:rPr lang="en-GB" altLang="en-US" sz="2000" dirty="0" smtClean="0"/>
              <a:t>Wellcome Centre for Human Neuroimaging</a:t>
            </a:r>
          </a:p>
          <a:p>
            <a:r>
              <a:rPr lang="en-GB" altLang="en-US" sz="2000" dirty="0" smtClean="0"/>
              <a:t>12 Queen Square</a:t>
            </a:r>
          </a:p>
          <a:p>
            <a:r>
              <a:rPr lang="en-GB" altLang="en-US" sz="2000" dirty="0" smtClean="0"/>
              <a:t>University College London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pic>
        <p:nvPicPr>
          <p:cNvPr id="12295"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sp>
        <p:nvSpPr>
          <p:cNvPr id="11" name="Arc 10"/>
          <p:cNvSpPr/>
          <p:nvPr/>
        </p:nvSpPr>
        <p:spPr>
          <a:xfrm rot="8324955">
            <a:off x="4633831" y="1803212"/>
            <a:ext cx="5741507" cy="1872208"/>
          </a:xfrm>
          <a:prstGeom prst="arc">
            <a:avLst>
              <a:gd name="adj1" fmla="val 16200000"/>
              <a:gd name="adj2" fmla="val 416064"/>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TextBox 29"/>
          <p:cNvSpPr txBox="1"/>
          <p:nvPr/>
        </p:nvSpPr>
        <p:spPr>
          <a:xfrm>
            <a:off x="1547664" y="4221088"/>
            <a:ext cx="3456383" cy="1815882"/>
          </a:xfrm>
          <a:prstGeom prst="rect">
            <a:avLst/>
          </a:prstGeom>
          <a:noFill/>
          <a:ln w="28575">
            <a:solidFill>
              <a:srgbClr val="FF0000"/>
            </a:solidFill>
            <a:prstDash val="dash"/>
          </a:ln>
        </p:spPr>
        <p:txBody>
          <a:bodyPr wrap="square" rtlCol="0">
            <a:spAutoFit/>
          </a:bodyPr>
          <a:lstStyle/>
          <a:p>
            <a:pPr algn="ctr"/>
            <a:r>
              <a:rPr lang="en-GB" sz="1600" b="1" dirty="0" smtClean="0"/>
              <a:t>Model Inversion</a:t>
            </a:r>
          </a:p>
          <a:p>
            <a:pPr algn="ctr"/>
            <a:r>
              <a:rPr lang="en-GB" sz="1600" dirty="0" smtClean="0"/>
              <a:t>(</a:t>
            </a:r>
            <a:r>
              <a:rPr lang="en-GB" sz="1600" dirty="0" err="1" smtClean="0"/>
              <a:t>Variational</a:t>
            </a:r>
            <a:r>
              <a:rPr lang="en-GB" sz="1600" dirty="0" smtClean="0"/>
              <a:t> Laplace)</a:t>
            </a:r>
          </a:p>
          <a:p>
            <a:pPr algn="ctr"/>
            <a:endParaRPr lang="en-GB" sz="1600" dirty="0"/>
          </a:p>
          <a:p>
            <a:pPr algn="ctr"/>
            <a:r>
              <a:rPr lang="en-GB" sz="1600" dirty="0" smtClean="0"/>
              <a:t>Given our observations y, and stimuli u, what parameters </a:t>
            </a:r>
            <a:r>
              <a:rPr lang="el-GR" sz="1600" b="1" dirty="0" smtClean="0"/>
              <a:t>θ</a:t>
            </a:r>
            <a:r>
              <a:rPr lang="en-GB" sz="1600" b="1" baseline="30000" dirty="0" smtClean="0"/>
              <a:t> </a:t>
            </a:r>
            <a:r>
              <a:rPr lang="en-GB" sz="1600" dirty="0" smtClean="0"/>
              <a:t>make the model best fit the data?</a:t>
            </a:r>
          </a:p>
          <a:p>
            <a:pPr algn="ctr"/>
            <a:endParaRPr lang="en-GB" sz="1600" dirty="0"/>
          </a:p>
        </p:txBody>
      </p:sp>
    </p:spTree>
    <p:extLst>
      <p:ext uri="{BB962C8B-B14F-4D97-AF65-F5344CB8AC3E}">
        <p14:creationId xmlns:p14="http://schemas.microsoft.com/office/powerpoint/2010/main" val="392146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19672" y="1338444"/>
            <a:ext cx="7056784" cy="2234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grpSp>
        <p:nvGrpSpPr>
          <p:cNvPr id="3" name="Group 2"/>
          <p:cNvGrpSpPr/>
          <p:nvPr/>
        </p:nvGrpSpPr>
        <p:grpSpPr>
          <a:xfrm>
            <a:off x="1773915" y="1338445"/>
            <a:ext cx="7118565" cy="2091285"/>
            <a:chOff x="244404" y="1328970"/>
            <a:chExt cx="8864100" cy="2604086"/>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pic>
          <p:nvPicPr>
            <p:cNvPr id="12295"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36544"/>
            </a:xfrm>
            <a:prstGeom prst="rect">
              <a:avLst/>
            </a:prstGeom>
            <a:noFill/>
          </p:spPr>
          <p:txBody>
            <a:bodyPr wrap="square" rtlCol="0">
              <a:spAutoFit/>
            </a:bodyPr>
            <a:lstStyle/>
            <a:p>
              <a:pPr algn="ctr"/>
              <a:r>
                <a:rPr lang="en-GB" sz="1100" b="1" dirty="0" smtClean="0"/>
                <a:t>Experimental Stimulus (u)</a:t>
              </a:r>
              <a:endParaRPr lang="en-GB" sz="1100" b="1"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5" y="1510044"/>
              <a:ext cx="2232249" cy="325759"/>
            </a:xfrm>
            <a:prstGeom prst="rect">
              <a:avLst/>
            </a:prstGeom>
            <a:noFill/>
          </p:spPr>
          <p:txBody>
            <a:bodyPr wrap="square" rtlCol="0">
              <a:spAutoFit/>
            </a:bodyPr>
            <a:lstStyle/>
            <a:p>
              <a:pPr algn="ctr"/>
              <a:r>
                <a:rPr lang="en-GB" sz="1100" b="1" dirty="0" smtClean="0"/>
                <a:t>Observations (y)</a:t>
              </a:r>
              <a:endParaRPr lang="en-GB" sz="1100" b="1"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25759"/>
              </a:xfrm>
              <a:prstGeom prst="rect">
                <a:avLst/>
              </a:prstGeom>
              <a:noFill/>
            </p:spPr>
            <p:txBody>
              <a:bodyPr wrap="square" rtlCol="0">
                <a:spAutoFit/>
              </a:bodyPr>
              <a:lstStyle/>
              <a:p>
                <a:pPr algn="ctr"/>
                <a:r>
                  <a:rPr lang="en-GB" sz="1100" b="1" dirty="0" smtClean="0"/>
                  <a:t>Neural Model</a:t>
                </a:r>
                <a:endParaRPr lang="en-GB" sz="1100" b="1" dirty="0"/>
              </a:p>
            </p:txBody>
          </p:sp>
          <p:pic>
            <p:nvPicPr>
              <p:cNvPr id="17410" name="Picture 2" descr="D:\Documents\teaching\spm course\effective_con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25759"/>
              </a:xfrm>
              <a:prstGeom prst="rect">
                <a:avLst/>
              </a:prstGeom>
              <a:noFill/>
            </p:spPr>
            <p:txBody>
              <a:bodyPr wrap="square" rtlCol="0">
                <a:spAutoFit/>
              </a:bodyPr>
              <a:lstStyle/>
              <a:p>
                <a:pPr algn="ctr"/>
                <a:r>
                  <a:rPr lang="en-GB" sz="1100" b="1" dirty="0" smtClean="0"/>
                  <a:t>Observation Model</a:t>
                </a:r>
                <a:endParaRPr lang="en-GB" sz="1100" b="1" dirty="0"/>
              </a:p>
            </p:txBody>
          </p:sp>
        </p:grpSp>
      </p:grpSp>
      <p:sp>
        <p:nvSpPr>
          <p:cNvPr id="23" name="Rectangle 22"/>
          <p:cNvSpPr/>
          <p:nvPr/>
        </p:nvSpPr>
        <p:spPr>
          <a:xfrm>
            <a:off x="3425714" y="4583931"/>
            <a:ext cx="3558440" cy="1809925"/>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a:p>
        </p:txBody>
      </p:sp>
      <p:pic>
        <p:nvPicPr>
          <p:cNvPr id="24" name="Picture 7" descr="D:\Documents\teaching\spm course\starfiel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959" t="11791" r="23378" b="16482"/>
          <a:stretch/>
        </p:blipFill>
        <p:spPr bwMode="auto">
          <a:xfrm>
            <a:off x="1773915" y="4963122"/>
            <a:ext cx="1145189" cy="10945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73915" y="4438514"/>
            <a:ext cx="1129306" cy="430887"/>
          </a:xfrm>
          <a:prstGeom prst="rect">
            <a:avLst/>
          </a:prstGeom>
          <a:noFill/>
        </p:spPr>
        <p:txBody>
          <a:bodyPr wrap="square" rtlCol="0">
            <a:spAutoFit/>
          </a:bodyPr>
          <a:lstStyle/>
          <a:p>
            <a:pPr algn="ctr"/>
            <a:r>
              <a:rPr lang="en-GB" sz="1100" b="1" dirty="0" smtClean="0"/>
              <a:t>Experimental Stimulus (u)</a:t>
            </a:r>
            <a:endParaRPr lang="en-GB" sz="1100" b="1" dirty="0"/>
          </a:p>
        </p:txBody>
      </p:sp>
      <p:cxnSp>
        <p:nvCxnSpPr>
          <p:cNvPr id="26" name="Straight Arrow Connector 25"/>
          <p:cNvCxnSpPr/>
          <p:nvPr/>
        </p:nvCxnSpPr>
        <p:spPr>
          <a:xfrm>
            <a:off x="2994019" y="5565659"/>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7" name="Picture 5" descr="http://www.carl-olsson.com/wp-content/uploads/2012/08/siemens-magnetom-trio-a-tim-system-3-t-0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769" r="7326"/>
          <a:stretch/>
        </p:blipFill>
        <p:spPr bwMode="auto">
          <a:xfrm>
            <a:off x="7423711" y="4900015"/>
            <a:ext cx="1138413" cy="10957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7099810" y="4447988"/>
            <a:ext cx="1792670" cy="261610"/>
          </a:xfrm>
          <a:prstGeom prst="rect">
            <a:avLst/>
          </a:prstGeom>
          <a:noFill/>
        </p:spPr>
        <p:txBody>
          <a:bodyPr wrap="square" rtlCol="0">
            <a:spAutoFit/>
          </a:bodyPr>
          <a:lstStyle/>
          <a:p>
            <a:pPr algn="ctr"/>
            <a:r>
              <a:rPr lang="en-GB" sz="1100" b="1" dirty="0" smtClean="0"/>
              <a:t>Observations (y)</a:t>
            </a:r>
            <a:endParaRPr lang="en-GB" sz="1100" b="1" dirty="0"/>
          </a:p>
        </p:txBody>
      </p:sp>
      <p:cxnSp>
        <p:nvCxnSpPr>
          <p:cNvPr id="29" name="Straight Arrow Connector 28"/>
          <p:cNvCxnSpPr/>
          <p:nvPr/>
        </p:nvCxnSpPr>
        <p:spPr>
          <a:xfrm>
            <a:off x="6996571" y="5523375"/>
            <a:ext cx="373867"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298524" y="4312046"/>
            <a:ext cx="1877397" cy="261610"/>
          </a:xfrm>
          <a:prstGeom prst="rect">
            <a:avLst/>
          </a:prstGeom>
          <a:noFill/>
        </p:spPr>
        <p:txBody>
          <a:bodyPr wrap="square" rtlCol="0">
            <a:spAutoFit/>
          </a:bodyPr>
          <a:lstStyle/>
          <a:p>
            <a:pPr algn="ctr"/>
            <a:r>
              <a:rPr lang="en-GB" sz="1100" b="1" dirty="0" smtClean="0"/>
              <a:t>Neural Model</a:t>
            </a:r>
            <a:endParaRPr lang="en-GB" sz="1100" b="1" dirty="0"/>
          </a:p>
        </p:txBody>
      </p:sp>
      <p:pic>
        <p:nvPicPr>
          <p:cNvPr id="37" name="Picture 2" descr="D:\Documents\teaching\spm course\effective_con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22143" y="4707836"/>
            <a:ext cx="1430161" cy="1454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5001558" y="4302571"/>
            <a:ext cx="2064331" cy="1939032"/>
            <a:chOff x="4263493" y="1328970"/>
            <a:chExt cx="2570523" cy="2414499"/>
          </a:xfrm>
        </p:grpSpPr>
        <p:cxnSp>
          <p:nvCxnSpPr>
            <p:cNvPr id="33" name="Straight Arrow Connector 32"/>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2" descr="Full-size image (96 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496265" y="1328970"/>
              <a:ext cx="2337751" cy="325759"/>
            </a:xfrm>
            <a:prstGeom prst="rect">
              <a:avLst/>
            </a:prstGeom>
            <a:noFill/>
          </p:spPr>
          <p:txBody>
            <a:bodyPr wrap="square" rtlCol="0">
              <a:spAutoFit/>
            </a:bodyPr>
            <a:lstStyle/>
            <a:p>
              <a:pPr algn="ctr"/>
              <a:r>
                <a:rPr lang="en-GB" sz="1100" b="1" dirty="0" smtClean="0"/>
                <a:t>Observation Model</a:t>
              </a:r>
              <a:endParaRPr lang="en-GB" sz="1100" b="1" dirty="0"/>
            </a:p>
          </p:txBody>
        </p:sp>
      </p:grpSp>
      <p:sp>
        <p:nvSpPr>
          <p:cNvPr id="4" name="TextBox 3"/>
          <p:cNvSpPr txBox="1"/>
          <p:nvPr/>
        </p:nvSpPr>
        <p:spPr>
          <a:xfrm>
            <a:off x="251520" y="2348880"/>
            <a:ext cx="1069524" cy="369332"/>
          </a:xfrm>
          <a:prstGeom prst="rect">
            <a:avLst/>
          </a:prstGeom>
          <a:noFill/>
        </p:spPr>
        <p:txBody>
          <a:bodyPr wrap="none" rtlCol="0">
            <a:spAutoFit/>
          </a:bodyPr>
          <a:lstStyle/>
          <a:p>
            <a:r>
              <a:rPr lang="en-GB" dirty="0" smtClean="0"/>
              <a:t>Model 1:</a:t>
            </a:r>
            <a:endParaRPr lang="en-GB" dirty="0"/>
          </a:p>
        </p:txBody>
      </p:sp>
      <p:sp>
        <p:nvSpPr>
          <p:cNvPr id="38" name="TextBox 37"/>
          <p:cNvSpPr txBox="1"/>
          <p:nvPr/>
        </p:nvSpPr>
        <p:spPr>
          <a:xfrm>
            <a:off x="262116" y="5363924"/>
            <a:ext cx="1069524" cy="369332"/>
          </a:xfrm>
          <a:prstGeom prst="rect">
            <a:avLst/>
          </a:prstGeom>
          <a:noFill/>
        </p:spPr>
        <p:txBody>
          <a:bodyPr wrap="none" rtlCol="0">
            <a:spAutoFit/>
          </a:bodyPr>
          <a:lstStyle/>
          <a:p>
            <a:r>
              <a:rPr lang="en-GB" dirty="0" smtClean="0"/>
              <a:t>Model 2:</a:t>
            </a:r>
            <a:endParaRPr lang="en-GB" dirty="0"/>
          </a:p>
        </p:txBody>
      </p:sp>
      <p:sp>
        <p:nvSpPr>
          <p:cNvPr id="39" name="Rectangle 38"/>
          <p:cNvSpPr/>
          <p:nvPr/>
        </p:nvSpPr>
        <p:spPr>
          <a:xfrm>
            <a:off x="1619672" y="4246638"/>
            <a:ext cx="7056784" cy="22345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a:off x="4103948" y="5157192"/>
            <a:ext cx="36004" cy="290683"/>
          </a:xfrm>
          <a:prstGeom prst="straightConnector1">
            <a:avLst/>
          </a:prstGeom>
          <a:ln w="19050">
            <a:solidFill>
              <a:srgbClr val="FFFF00"/>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629940" y="3718373"/>
            <a:ext cx="7046515" cy="369332"/>
          </a:xfrm>
          <a:prstGeom prst="rect">
            <a:avLst/>
          </a:prstGeom>
          <a:noFill/>
        </p:spPr>
        <p:txBody>
          <a:bodyPr wrap="square" rtlCol="0">
            <a:spAutoFit/>
          </a:bodyPr>
          <a:lstStyle/>
          <a:p>
            <a:r>
              <a:rPr lang="en-GB" dirty="0" smtClean="0">
                <a:solidFill>
                  <a:srgbClr val="C00000"/>
                </a:solidFill>
              </a:rPr>
              <a:t>Model comparison: Which model best explains my observed data?</a:t>
            </a:r>
            <a:endParaRPr lang="en-GB" dirty="0">
              <a:solidFill>
                <a:srgbClr val="C00000"/>
              </a:solidFill>
            </a:endParaRPr>
          </a:p>
        </p:txBody>
      </p:sp>
    </p:spTree>
    <p:extLst>
      <p:ext uri="{BB962C8B-B14F-4D97-AF65-F5344CB8AC3E}">
        <p14:creationId xmlns:p14="http://schemas.microsoft.com/office/powerpoint/2010/main" val="408879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864096"/>
          </a:xfrm>
        </p:spPr>
        <p:txBody>
          <a:bodyPr/>
          <a:lstStyle/>
          <a:p>
            <a:r>
              <a:rPr lang="en-GB" dirty="0" smtClean="0"/>
              <a:t>DCM Framework</a:t>
            </a:r>
            <a:endParaRPr lang="en-GB" dirty="0"/>
          </a:p>
        </p:txBody>
      </p:sp>
      <p:sp>
        <p:nvSpPr>
          <p:cNvPr id="3" name="Content Placeholder 2"/>
          <p:cNvSpPr>
            <a:spLocks noGrp="1"/>
          </p:cNvSpPr>
          <p:nvPr>
            <p:ph idx="1"/>
          </p:nvPr>
        </p:nvSpPr>
        <p:spPr>
          <a:xfrm>
            <a:off x="330200" y="1340222"/>
            <a:ext cx="8489950" cy="3960986"/>
          </a:xfrm>
        </p:spPr>
        <p:txBody>
          <a:bodyPr/>
          <a:lstStyle/>
          <a:p>
            <a:pPr marL="514350" indent="-514350">
              <a:buFont typeface="+mj-lt"/>
              <a:buAutoNum type="arabicPeriod"/>
            </a:pPr>
            <a:r>
              <a:rPr lang="en-GB" dirty="0" smtClean="0"/>
              <a:t>We embody each of our hypotheses in a generative model.</a:t>
            </a:r>
          </a:p>
          <a:p>
            <a:pPr marL="400050" lvl="1" indent="0">
              <a:buNone/>
            </a:pPr>
            <a:r>
              <a:rPr lang="en-GB" dirty="0" smtClean="0">
                <a:solidFill>
                  <a:schemeClr val="accent2"/>
                </a:solidFill>
              </a:rPr>
              <a:t>The generative model separates neural activity from </a:t>
            </a:r>
            <a:r>
              <a:rPr lang="en-GB" dirty="0" err="1" smtClean="0">
                <a:solidFill>
                  <a:schemeClr val="accent2"/>
                </a:solidFill>
              </a:rPr>
              <a:t>haemodynamics</a:t>
            </a:r>
            <a:r>
              <a:rPr lang="en-GB" dirty="0" smtClean="0">
                <a:solidFill>
                  <a:schemeClr val="accent2"/>
                </a:solidFill>
              </a:rPr>
              <a:t/>
            </a:r>
            <a:br>
              <a:rPr lang="en-GB" dirty="0" smtClean="0">
                <a:solidFill>
                  <a:schemeClr val="accent2"/>
                </a:solidFill>
              </a:rPr>
            </a:br>
            <a:endParaRPr lang="en-GB" dirty="0" smtClean="0">
              <a:solidFill>
                <a:schemeClr val="accent2"/>
              </a:solidFill>
            </a:endParaRPr>
          </a:p>
          <a:p>
            <a:pPr marL="514350" indent="-514350">
              <a:buFont typeface="+mj-lt"/>
              <a:buAutoNum type="arabicPeriod"/>
            </a:pPr>
            <a:r>
              <a:rPr lang="en-GB" dirty="0" smtClean="0"/>
              <a:t>We perform model estimation (inversion)</a:t>
            </a:r>
          </a:p>
          <a:p>
            <a:pPr marL="400050" lvl="1" indent="0">
              <a:buNone/>
            </a:pPr>
            <a:r>
              <a:rPr lang="en-GB" dirty="0" smtClean="0">
                <a:solidFill>
                  <a:schemeClr val="accent2"/>
                </a:solidFill>
              </a:rPr>
              <a:t>This identifies parameters </a:t>
            </a:r>
            <a:r>
              <a:rPr lang="el-GR" dirty="0" smtClean="0">
                <a:solidFill>
                  <a:schemeClr val="accent2"/>
                </a:solidFill>
              </a:rPr>
              <a:t>θ</a:t>
            </a:r>
            <a:r>
              <a:rPr lang="en-GB" dirty="0" smtClean="0">
                <a:solidFill>
                  <a:schemeClr val="accent2"/>
                </a:solidFill>
              </a:rPr>
              <a:t> = {</a:t>
            </a:r>
            <a:r>
              <a:rPr lang="el-GR" dirty="0" smtClean="0">
                <a:solidFill>
                  <a:schemeClr val="accent2"/>
                </a:solidFill>
              </a:rPr>
              <a:t>θ</a:t>
            </a:r>
            <a:r>
              <a:rPr lang="en-GB" baseline="30000" dirty="0" smtClean="0">
                <a:solidFill>
                  <a:schemeClr val="accent2"/>
                </a:solidFill>
              </a:rPr>
              <a:t>n</a:t>
            </a:r>
            <a:r>
              <a:rPr lang="en-GB" dirty="0" smtClean="0">
                <a:solidFill>
                  <a:schemeClr val="accent2"/>
                </a:solidFill>
              </a:rPr>
              <a:t>,</a:t>
            </a:r>
            <a:r>
              <a:rPr lang="el-GR" dirty="0" smtClean="0">
                <a:solidFill>
                  <a:schemeClr val="accent2"/>
                </a:solidFill>
              </a:rPr>
              <a:t>θ</a:t>
            </a:r>
            <a:r>
              <a:rPr lang="en-GB" baseline="30000" dirty="0" smtClean="0">
                <a:solidFill>
                  <a:schemeClr val="accent2"/>
                </a:solidFill>
              </a:rPr>
              <a:t>h</a:t>
            </a:r>
            <a:r>
              <a:rPr lang="en-GB" dirty="0" smtClean="0">
                <a:solidFill>
                  <a:schemeClr val="accent2"/>
                </a:solidFill>
              </a:rPr>
              <a:t>} which make the model best fit the data. (</a:t>
            </a:r>
            <a:r>
              <a:rPr lang="en-GB" dirty="0" err="1" smtClean="0">
                <a:solidFill>
                  <a:schemeClr val="accent2"/>
                </a:solidFill>
              </a:rPr>
              <a:t>Variational</a:t>
            </a:r>
            <a:r>
              <a:rPr lang="en-GB" dirty="0" smtClean="0">
                <a:solidFill>
                  <a:schemeClr val="accent2"/>
                </a:solidFill>
              </a:rPr>
              <a:t> EM.)</a:t>
            </a:r>
            <a:br>
              <a:rPr lang="en-GB" dirty="0" smtClean="0">
                <a:solidFill>
                  <a:schemeClr val="accent2"/>
                </a:solidFill>
              </a:rPr>
            </a:br>
            <a:endParaRPr lang="en-GB" dirty="0"/>
          </a:p>
          <a:p>
            <a:pPr marL="514350" indent="-514350">
              <a:buFont typeface="+mj-lt"/>
              <a:buAutoNum type="arabicPeriod"/>
            </a:pPr>
            <a:r>
              <a:rPr lang="en-GB" dirty="0" smtClean="0"/>
              <a:t>We inspect the estimated parameters and / or we compare models to see which best explains the data.</a:t>
            </a:r>
          </a:p>
        </p:txBody>
      </p:sp>
    </p:spTree>
    <p:extLst>
      <p:ext uri="{BB962C8B-B14F-4D97-AF65-F5344CB8AC3E}">
        <p14:creationId xmlns:p14="http://schemas.microsoft.com/office/powerpoint/2010/main" val="111102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Overview of DCM</a:t>
            </a:r>
          </a:p>
          <a:p>
            <a:pPr lvl="1"/>
            <a:r>
              <a:rPr lang="en-GB" dirty="0" smtClean="0">
                <a:solidFill>
                  <a:schemeClr val="accent2"/>
                </a:solidFill>
              </a:rPr>
              <a:t>Effective connectivity, DCM framework, generative models</a:t>
            </a:r>
            <a:br>
              <a:rPr lang="en-GB" dirty="0" smtClean="0">
                <a:solidFill>
                  <a:schemeClr val="accent2"/>
                </a:solidFill>
              </a:rPr>
            </a:br>
            <a:endParaRPr lang="en-GB" dirty="0" smtClean="0">
              <a:solidFill>
                <a:schemeClr val="accent2"/>
              </a:solidFill>
            </a:endParaRPr>
          </a:p>
          <a:p>
            <a:r>
              <a:rPr lang="en-GB" b="1" dirty="0" smtClean="0"/>
              <a:t>Specific models for fMRI</a:t>
            </a:r>
          </a:p>
          <a:p>
            <a:pPr lvl="1"/>
            <a:r>
              <a:rPr lang="en-GB" b="1" dirty="0" smtClean="0">
                <a:solidFill>
                  <a:schemeClr val="accent2"/>
                </a:solidFill>
              </a:rPr>
              <a:t>Neural model, haemodynamic model</a:t>
            </a:r>
            <a:br>
              <a:rPr lang="en-GB" b="1" dirty="0" smtClean="0">
                <a:solidFill>
                  <a:schemeClr val="accent2"/>
                </a:solidFill>
              </a:rPr>
            </a:br>
            <a:endParaRPr lang="en-GB" b="1" dirty="0" smtClean="0">
              <a:solidFill>
                <a:schemeClr val="accent2"/>
              </a:solidFill>
            </a:endParaRPr>
          </a:p>
          <a:p>
            <a:r>
              <a:rPr lang="en-GB" dirty="0" smtClean="0"/>
              <a:t>Clinical example</a:t>
            </a:r>
          </a:p>
          <a:p>
            <a:pPr lvl="1"/>
            <a:r>
              <a:rPr lang="en-GB" dirty="0" smtClean="0">
                <a:solidFill>
                  <a:schemeClr val="accent2"/>
                </a:solidFill>
              </a:rPr>
              <a:t>Model specification, inversion, parameter inference</a:t>
            </a:r>
          </a:p>
          <a:p>
            <a:endParaRPr lang="en-GB" dirty="0" smtClean="0"/>
          </a:p>
          <a:p>
            <a:endParaRPr lang="en-GB" dirty="0"/>
          </a:p>
        </p:txBody>
      </p:sp>
    </p:spTree>
    <p:extLst>
      <p:ext uri="{BB962C8B-B14F-4D97-AF65-F5344CB8AC3E}">
        <p14:creationId xmlns:p14="http://schemas.microsoft.com/office/powerpoint/2010/main" val="1711983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536691" y="3948911"/>
            <a:ext cx="2192884" cy="230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3400046" y="3948911"/>
            <a:ext cx="3024336" cy="23098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263401" y="3948911"/>
            <a:ext cx="3024336" cy="230982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GB" dirty="0" smtClean="0"/>
              <a:t>The Neural Model</a:t>
            </a:r>
            <a:endParaRPr lang="en-GB" dirty="0"/>
          </a:p>
        </p:txBody>
      </p:sp>
      <mc:AlternateContent xmlns:mc="http://schemas.openxmlformats.org/markup-compatibility/2006" xmlns:a14="http://schemas.microsoft.com/office/drawing/2010/main">
        <mc:Choice Requires="a14">
          <p:sp>
            <p:nvSpPr>
              <p:cNvPr id="4" name="TextBox 3"/>
              <p:cNvSpPr txBox="1"/>
              <p:nvPr/>
            </p:nvSpPr>
            <p:spPr>
              <a:xfrm>
                <a:off x="2984813" y="1482498"/>
                <a:ext cx="2773003" cy="10405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400" b="0" i="1" smtClean="0">
                              <a:latin typeface="Cambria Math" panose="02040503050406030204" pitchFamily="18" charset="0"/>
                            </a:rPr>
                          </m:ctrlPr>
                        </m:accPr>
                        <m:e>
                          <m:r>
                            <a:rPr lang="en-GB" sz="2400" i="1">
                              <a:latin typeface="Cambria Math" panose="02040503050406030204" pitchFamily="18" charset="0"/>
                            </a:rPr>
                            <m:t>𝑧</m:t>
                          </m:r>
                        </m:e>
                      </m:acc>
                      <m:r>
                        <a:rPr lang="en-GB" sz="2400" b="0" i="1" smtClean="0">
                          <a:latin typeface="Cambria Math" panose="02040503050406030204" pitchFamily="18" charset="0"/>
                        </a:rPr>
                        <m:t>=</m:t>
                      </m:r>
                      <m:d>
                        <m:dPr>
                          <m:begChr m:val="["/>
                          <m:endChr m:val="]"/>
                          <m:ctrlPr>
                            <a:rPr lang="en-GB" sz="2400" i="1">
                              <a:latin typeface="Cambria Math" panose="02040503050406030204" pitchFamily="18" charset="0"/>
                            </a:rPr>
                          </m:ctrlPr>
                        </m:dPr>
                        <m:e>
                          <m:m>
                            <m:mPr>
                              <m:mcs>
                                <m:mc>
                                  <m:mcPr>
                                    <m:count m:val="1"/>
                                    <m:mcJc m:val="center"/>
                                  </m:mcPr>
                                </m:mc>
                              </m:mcs>
                              <m:ctrlPr>
                                <a:rPr lang="en-GB" sz="2400" i="1">
                                  <a:latin typeface="Cambria Math" panose="02040503050406030204" pitchFamily="18" charset="0"/>
                                </a:rPr>
                              </m:ctrlPr>
                            </m:mP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m:rPr>
                                            <m:brk m:alnAt="7"/>
                                          </m:rPr>
                                          <a:rPr lang="en-GB" sz="2400" i="1">
                                            <a:latin typeface="Cambria Math" panose="02040503050406030204" pitchFamily="18" charset="0"/>
                                          </a:rPr>
                                          <m:t>𝑧</m:t>
                                        </m:r>
                                      </m:e>
                                      <m:sub>
                                        <m:r>
                                          <m:rPr>
                                            <m:brk m:alnAt="7"/>
                                          </m:rPr>
                                          <a:rPr lang="en-GB" sz="2400" i="1">
                                            <a:latin typeface="Cambria Math" panose="02040503050406030204" pitchFamily="18" charset="0"/>
                                          </a:rPr>
                                          <m:t>1</m:t>
                                        </m:r>
                                      </m:sub>
                                    </m:sSub>
                                  </m:e>
                                </m:acc>
                              </m:e>
                            </m:mr>
                            <m:mr>
                              <m:e>
                                <m:r>
                                  <a:rPr lang="en-GB" sz="2400" i="1">
                                    <a:solidFill>
                                      <a:schemeClr val="bg1">
                                        <a:lumMod val="65000"/>
                                      </a:schemeClr>
                                    </a:solidFill>
                                    <a:latin typeface="Cambria Math" panose="02040503050406030204" pitchFamily="18" charset="0"/>
                                  </a:rPr>
                                  <m:t>⋮</m:t>
                                </m:r>
                              </m:e>
                            </m:mr>
                            <m:mr>
                              <m:e>
                                <m:acc>
                                  <m:accPr>
                                    <m:chr m:val="̇"/>
                                    <m:ctrlPr>
                                      <a:rPr lang="en-GB" sz="2400" i="1">
                                        <a:latin typeface="Cambria Math" panose="02040503050406030204" pitchFamily="18" charset="0"/>
                                      </a:rPr>
                                    </m:ctrlPr>
                                  </m:accPr>
                                  <m:e>
                                    <m:sSub>
                                      <m:sSubPr>
                                        <m:ctrlPr>
                                          <a:rPr lang="en-GB" sz="2400" i="1">
                                            <a:latin typeface="Cambria Math" panose="02040503050406030204" pitchFamily="18" charset="0"/>
                                          </a:rPr>
                                        </m:ctrlPr>
                                      </m:sSubPr>
                                      <m:e>
                                        <m:r>
                                          <a:rPr lang="en-GB" sz="2400" i="1">
                                            <a:latin typeface="Cambria Math" panose="02040503050406030204" pitchFamily="18" charset="0"/>
                                          </a:rPr>
                                          <m:t>𝑧</m:t>
                                        </m:r>
                                      </m:e>
                                      <m:sub>
                                        <m:r>
                                          <a:rPr lang="en-GB" sz="2400" i="1">
                                            <a:latin typeface="Cambria Math" panose="02040503050406030204" pitchFamily="18" charset="0"/>
                                          </a:rPr>
                                          <m:t>𝑛</m:t>
                                        </m:r>
                                      </m:sub>
                                    </m:sSub>
                                  </m:e>
                                </m:acc>
                              </m:e>
                            </m:mr>
                          </m:m>
                        </m:e>
                      </m:d>
                      <m:r>
                        <a:rPr lang="en-GB" sz="2400" b="0" i="1" smtClean="0">
                          <a:latin typeface="Cambria Math" panose="02040503050406030204" pitchFamily="18" charset="0"/>
                        </a:rPr>
                        <m:t>=</m:t>
                      </m:r>
                      <m:r>
                        <a:rPr lang="en-GB" sz="2400" b="0" i="1" smtClean="0">
                          <a:latin typeface="Cambria Math" panose="02040503050406030204" pitchFamily="18" charset="0"/>
                        </a:rPr>
                        <m:t>𝑓</m:t>
                      </m:r>
                      <m:r>
                        <a:rPr lang="en-GB" sz="2400" b="0" i="1" smtClean="0">
                          <a:latin typeface="Cambria Math" panose="02040503050406030204" pitchFamily="18" charset="0"/>
                        </a:rPr>
                        <m:t>(</m:t>
                      </m:r>
                      <m:r>
                        <a:rPr lang="en-GB" sz="2400" b="0" i="1" smtClean="0">
                          <a:latin typeface="Cambria Math" panose="02040503050406030204" pitchFamily="18" charset="0"/>
                        </a:rPr>
                        <m:t>𝑧</m:t>
                      </m:r>
                      <m:r>
                        <a:rPr lang="en-GB" sz="2400" b="0" i="1" smtClean="0">
                          <a:latin typeface="Cambria Math" panose="02040503050406030204" pitchFamily="18" charset="0"/>
                        </a:rPr>
                        <m:t>,</m:t>
                      </m:r>
                      <m:r>
                        <a:rPr lang="en-GB" sz="2400" b="0" i="1" smtClean="0">
                          <a:latin typeface="Cambria Math" panose="02040503050406030204" pitchFamily="18" charset="0"/>
                        </a:rPr>
                        <m:t>𝑢</m:t>
                      </m:r>
                      <m:r>
                        <a:rPr lang="en-GB" sz="2400" b="0" i="1" smtClean="0">
                          <a:latin typeface="Cambria Math" panose="02040503050406030204" pitchFamily="18" charset="0"/>
                        </a:rPr>
                        <m:t>,</m:t>
                      </m:r>
                      <m:r>
                        <a:rPr lang="en-GB" sz="2400" b="0" i="1" smtClean="0">
                          <a:latin typeface="Cambria Math" panose="02040503050406030204" pitchFamily="18" charset="0"/>
                        </a:rPr>
                        <m:t>𝜃</m:t>
                      </m:r>
                      <m:r>
                        <a:rPr lang="en-GB" sz="2400" b="0" i="1" smtClean="0">
                          <a:latin typeface="Cambria Math" panose="02040503050406030204" pitchFamily="18" charset="0"/>
                        </a:rPr>
                        <m:t>)</m:t>
                      </m:r>
                    </m:oMath>
                  </m:oMathPara>
                </a14:m>
                <a:endParaRPr lang="en-GB"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2984813" y="1482498"/>
                <a:ext cx="2773003" cy="1040541"/>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0528" y="4008730"/>
                <a:ext cx="3900313" cy="967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a:rPr>
                            <m:t>𝑧</m:t>
                          </m:r>
                        </m:e>
                      </m:acc>
                      <m:r>
                        <a:rPr lang="en-GB" sz="2000" b="0" i="1" smtClean="0">
                          <a:latin typeface="Cambria Math"/>
                        </a:rPr>
                        <m:t>=(</m:t>
                      </m:r>
                      <m:r>
                        <a:rPr lang="en-GB" sz="2000" b="0" i="1" smtClean="0">
                          <a:latin typeface="Cambria Math"/>
                        </a:rPr>
                        <m:t>𝐴</m:t>
                      </m:r>
                      <m:r>
                        <a:rPr lang="en-GB" sz="2000" b="0" i="1" smtClean="0">
                          <a:latin typeface="Cambria Math"/>
                        </a:rPr>
                        <m:t>+</m:t>
                      </m:r>
                      <m:nary>
                        <m:naryPr>
                          <m:chr m:val="∑"/>
                          <m:ctrlPr>
                            <a:rPr lang="en-GB" sz="2000" b="0" i="1" smtClean="0">
                              <a:latin typeface="Cambria Math" panose="02040503050406030204" pitchFamily="18" charset="0"/>
                            </a:rPr>
                          </m:ctrlPr>
                        </m:naryPr>
                        <m:sub>
                          <m:r>
                            <m:rPr>
                              <m:brk m:alnAt="23"/>
                            </m:rPr>
                            <a:rPr lang="en-GB" sz="2000" b="0" i="1" smtClean="0">
                              <a:latin typeface="Cambria Math"/>
                            </a:rPr>
                            <m:t>𝑗</m:t>
                          </m:r>
                          <m:r>
                            <a:rPr lang="en-GB" sz="2000" b="0" i="1" smtClean="0">
                              <a:latin typeface="Cambria Math"/>
                            </a:rPr>
                            <m:t>=1</m:t>
                          </m:r>
                        </m:sub>
                        <m:sup>
                          <m:r>
                            <a:rPr lang="en-GB" sz="2000" b="0" i="1" smtClean="0">
                              <a:latin typeface="Cambria Math"/>
                            </a:rPr>
                            <m:t>𝑚</m:t>
                          </m:r>
                        </m:sup>
                        <m:e>
                          <m:sSub>
                            <m:sSubPr>
                              <m:ctrlPr>
                                <a:rPr lang="en-GB" sz="2000" b="0" i="1" smtClean="0">
                                  <a:latin typeface="Cambria Math" panose="02040503050406030204" pitchFamily="18" charset="0"/>
                                </a:rPr>
                              </m:ctrlPr>
                            </m:sSubPr>
                            <m:e>
                              <m:r>
                                <a:rPr lang="en-GB" sz="2000" b="0" i="1" smtClean="0">
                                  <a:latin typeface="Cambria Math"/>
                                </a:rPr>
                                <m:t>𝑢</m:t>
                              </m:r>
                            </m:e>
                            <m:sub>
                              <m:r>
                                <a:rPr lang="en-GB" sz="2000" b="0" i="1" smtClean="0">
                                  <a:latin typeface="Cambria Math"/>
                                </a:rPr>
                                <m:t>𝑗</m:t>
                              </m:r>
                            </m:sub>
                          </m:sSub>
                        </m:e>
                      </m:nary>
                      <m:sSup>
                        <m:sSupPr>
                          <m:ctrlPr>
                            <a:rPr lang="en-GB" sz="2000" b="0" i="1" smtClean="0">
                              <a:latin typeface="Cambria Math" panose="02040503050406030204" pitchFamily="18" charset="0"/>
                            </a:rPr>
                          </m:ctrlPr>
                        </m:sSupPr>
                        <m:e>
                          <m:r>
                            <a:rPr lang="en-GB" sz="2000" b="0" i="1" smtClean="0">
                              <a:latin typeface="Cambria Math"/>
                            </a:rPr>
                            <m:t>𝐵</m:t>
                          </m:r>
                        </m:e>
                        <m:sup>
                          <m:r>
                            <a:rPr lang="en-GB" sz="2000" b="0" i="1" smtClean="0">
                              <a:latin typeface="Cambria Math"/>
                            </a:rPr>
                            <m:t>𝑗</m:t>
                          </m:r>
                        </m:sup>
                      </m:sSup>
                      <m:r>
                        <a:rPr lang="en-GB" sz="2000" b="0" i="1" smtClean="0">
                          <a:latin typeface="Cambria Math"/>
                        </a:rPr>
                        <m:t>)</m:t>
                      </m:r>
                      <m:r>
                        <a:rPr lang="en-GB" sz="2000" b="0" i="1" smtClean="0">
                          <a:latin typeface="Cambria Math"/>
                        </a:rPr>
                        <m:t>𝑧</m:t>
                      </m:r>
                      <m:r>
                        <a:rPr lang="en-GB" sz="2000" b="0" i="1" smtClean="0">
                          <a:latin typeface="Cambria Math"/>
                        </a:rPr>
                        <m:t>+</m:t>
                      </m:r>
                      <m:r>
                        <a:rPr lang="en-GB" sz="2000" b="0" i="1" smtClean="0">
                          <a:latin typeface="Cambria Math"/>
                        </a:rPr>
                        <m:t>𝐶𝑢</m:t>
                      </m:r>
                    </m:oMath>
                  </m:oMathPara>
                </a14:m>
                <a:endParaRPr lang="en-GB"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80528" y="4008730"/>
                <a:ext cx="3900313" cy="967444"/>
              </a:xfrm>
              <a:prstGeom prst="rect">
                <a:avLst/>
              </a:prstGeom>
              <a:blipFill rotWithShape="0">
                <a:blip r:embed="rId3"/>
                <a:stretch>
                  <a:fillRect/>
                </a:stretch>
              </a:blipFill>
            </p:spPr>
            <p:txBody>
              <a:bodyPr/>
              <a:lstStyle/>
              <a:p>
                <a:r>
                  <a:rPr lang="en-GB">
                    <a:noFill/>
                  </a:rPr>
                  <a:t> </a:t>
                </a:r>
              </a:p>
            </p:txBody>
          </p:sp>
        </mc:Fallback>
      </mc:AlternateContent>
      <p:sp>
        <p:nvSpPr>
          <p:cNvPr id="5" name="TextBox 4"/>
          <p:cNvSpPr txBox="1"/>
          <p:nvPr/>
        </p:nvSpPr>
        <p:spPr>
          <a:xfrm>
            <a:off x="263401" y="3212976"/>
            <a:ext cx="2993127" cy="369332"/>
          </a:xfrm>
          <a:prstGeom prst="rect">
            <a:avLst/>
          </a:prstGeom>
          <a:noFill/>
        </p:spPr>
        <p:txBody>
          <a:bodyPr wrap="none" rtlCol="0">
            <a:spAutoFit/>
          </a:bodyPr>
          <a:lstStyle/>
          <a:p>
            <a:r>
              <a:rPr lang="en-GB" dirty="0" smtClean="0">
                <a:solidFill>
                  <a:schemeClr val="accent6">
                    <a:lumMod val="75000"/>
                  </a:schemeClr>
                </a:solidFill>
              </a:rPr>
              <a:t>Deterministic DCM for fMRI</a:t>
            </a:r>
            <a:endParaRPr lang="en-GB" dirty="0">
              <a:solidFill>
                <a:schemeClr val="accent6">
                  <a:lumMod val="75000"/>
                </a:schemeClr>
              </a:solidFill>
            </a:endParaRPr>
          </a:p>
        </p:txBody>
      </p:sp>
      <p:sp>
        <p:nvSpPr>
          <p:cNvPr id="9" name="TextBox 8"/>
          <p:cNvSpPr txBox="1"/>
          <p:nvPr/>
        </p:nvSpPr>
        <p:spPr>
          <a:xfrm>
            <a:off x="791058" y="5139692"/>
            <a:ext cx="1957139" cy="307777"/>
          </a:xfrm>
          <a:prstGeom prst="rect">
            <a:avLst/>
          </a:prstGeom>
          <a:noFill/>
        </p:spPr>
        <p:txBody>
          <a:bodyPr wrap="none" rtlCol="0">
            <a:spAutoFit/>
          </a:bodyPr>
          <a:lstStyle/>
          <a:p>
            <a:r>
              <a:rPr lang="en-GB" sz="1400" dirty="0" smtClean="0"/>
              <a:t>(</a:t>
            </a:r>
            <a:r>
              <a:rPr lang="en-GB" sz="1400" i="1" dirty="0" smtClean="0"/>
              <a:t>Taylor approximation)</a:t>
            </a:r>
            <a:endParaRPr lang="en-GB" sz="1400" dirty="0"/>
          </a:p>
        </p:txBody>
      </p:sp>
      <p:sp>
        <p:nvSpPr>
          <p:cNvPr id="19" name="TextBox 18"/>
          <p:cNvSpPr txBox="1"/>
          <p:nvPr/>
        </p:nvSpPr>
        <p:spPr>
          <a:xfrm>
            <a:off x="4007817" y="3212976"/>
            <a:ext cx="1595309" cy="369332"/>
          </a:xfrm>
          <a:prstGeom prst="rect">
            <a:avLst/>
          </a:prstGeom>
          <a:noFill/>
        </p:spPr>
        <p:txBody>
          <a:bodyPr wrap="none" rtlCol="0">
            <a:spAutoFit/>
          </a:bodyPr>
          <a:lstStyle/>
          <a:p>
            <a:r>
              <a:rPr lang="en-GB" dirty="0" smtClean="0">
                <a:solidFill>
                  <a:schemeClr val="accent6">
                    <a:lumMod val="75000"/>
                  </a:schemeClr>
                </a:solidFill>
              </a:rPr>
              <a:t>DCM for CSD</a:t>
            </a:r>
            <a:endParaRPr lang="en-GB"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20" name="TextBox 19"/>
              <p:cNvSpPr txBox="1"/>
              <p:nvPr/>
            </p:nvSpPr>
            <p:spPr>
              <a:xfrm>
                <a:off x="4295849" y="4296762"/>
                <a:ext cx="127618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i="1">
                              <a:latin typeface="Cambria Math" panose="02040503050406030204" pitchFamily="18" charset="0"/>
                            </a:rPr>
                            <m:t>𝑧</m:t>
                          </m:r>
                        </m:e>
                      </m:acc>
                      <m:r>
                        <a:rPr lang="en-GB" sz="2000" b="0" i="1" smtClean="0">
                          <a:latin typeface="Cambria Math" panose="02040503050406030204" pitchFamily="18" charset="0"/>
                        </a:rPr>
                        <m:t>=</m:t>
                      </m:r>
                      <m:r>
                        <a:rPr lang="en-GB" sz="2000" b="0" i="1" smtClean="0">
                          <a:latin typeface="Cambria Math" panose="02040503050406030204" pitchFamily="18" charset="0"/>
                        </a:rPr>
                        <m:t>𝐴𝑧</m:t>
                      </m:r>
                      <m:r>
                        <a:rPr lang="en-GB" sz="2000" b="0" i="1" smtClean="0">
                          <a:latin typeface="Cambria Math" panose="02040503050406030204" pitchFamily="18" charset="0"/>
                        </a:rPr>
                        <m:t>+</m:t>
                      </m:r>
                      <m:r>
                        <a:rPr lang="en-GB" sz="2000" b="0" i="1" smtClean="0">
                          <a:latin typeface="Cambria Math" panose="02040503050406030204" pitchFamily="18" charset="0"/>
                        </a:rPr>
                        <m:t>𝑣</m:t>
                      </m:r>
                    </m:oMath>
                  </m:oMathPara>
                </a14:m>
                <a:endParaRPr lang="en-GB" sz="2000" dirty="0"/>
              </a:p>
            </p:txBody>
          </p:sp>
        </mc:Choice>
        <mc:Fallback xmlns="">
          <p:sp>
            <p:nvSpPr>
              <p:cNvPr id="20" name="TextBox 19"/>
              <p:cNvSpPr txBox="1">
                <a:spLocks noRot="1" noChangeAspect="1" noMove="1" noResize="1" noEditPoints="1" noAdjustHandles="1" noChangeArrowheads="1" noChangeShapeType="1" noTextEdit="1"/>
              </p:cNvSpPr>
              <p:nvPr/>
            </p:nvSpPr>
            <p:spPr>
              <a:xfrm>
                <a:off x="4295849" y="4296762"/>
                <a:ext cx="1276183" cy="307777"/>
              </a:xfrm>
              <a:prstGeom prst="rect">
                <a:avLst/>
              </a:prstGeom>
              <a:blipFill rotWithShape="0">
                <a:blip r:embed="rId4"/>
                <a:stretch>
                  <a:fillRect l="-1914" r="-1435" b="-12000"/>
                </a:stretch>
              </a:blipFill>
            </p:spPr>
            <p:txBody>
              <a:bodyPr/>
              <a:lstStyle/>
              <a:p>
                <a:r>
                  <a:rPr lang="en-GB">
                    <a:noFill/>
                  </a:rPr>
                  <a:t> </a:t>
                </a:r>
              </a:p>
            </p:txBody>
          </p:sp>
        </mc:Fallback>
      </mc:AlternateContent>
      <p:sp>
        <p:nvSpPr>
          <p:cNvPr id="22" name="TextBox 21"/>
          <p:cNvSpPr txBox="1"/>
          <p:nvPr/>
        </p:nvSpPr>
        <p:spPr>
          <a:xfrm>
            <a:off x="1316624" y="3582308"/>
            <a:ext cx="659219" cy="369332"/>
          </a:xfrm>
          <a:prstGeom prst="rect">
            <a:avLst/>
          </a:prstGeom>
          <a:noFill/>
        </p:spPr>
        <p:txBody>
          <a:bodyPr wrap="none" rtlCol="0">
            <a:spAutoFit/>
          </a:bodyPr>
          <a:lstStyle/>
          <a:p>
            <a:r>
              <a:rPr lang="en-GB" i="1" dirty="0" smtClean="0"/>
              <a:t>Task</a:t>
            </a:r>
            <a:endParaRPr lang="en-GB" i="1" dirty="0"/>
          </a:p>
        </p:txBody>
      </p:sp>
      <p:sp>
        <p:nvSpPr>
          <p:cNvPr id="23" name="TextBox 22"/>
          <p:cNvSpPr txBox="1"/>
          <p:nvPr/>
        </p:nvSpPr>
        <p:spPr>
          <a:xfrm>
            <a:off x="4022333" y="3602133"/>
            <a:ext cx="1569660" cy="369332"/>
          </a:xfrm>
          <a:prstGeom prst="rect">
            <a:avLst/>
          </a:prstGeom>
          <a:noFill/>
        </p:spPr>
        <p:txBody>
          <a:bodyPr wrap="none" rtlCol="0">
            <a:spAutoFit/>
          </a:bodyPr>
          <a:lstStyle/>
          <a:p>
            <a:r>
              <a:rPr lang="en-GB" i="1" dirty="0" smtClean="0"/>
              <a:t>Resting State</a:t>
            </a:r>
            <a:endParaRPr lang="en-GB" i="1" dirty="0"/>
          </a:p>
        </p:txBody>
      </p:sp>
      <p:sp>
        <p:nvSpPr>
          <p:cNvPr id="24" name="TextBox 23"/>
          <p:cNvSpPr txBox="1"/>
          <p:nvPr/>
        </p:nvSpPr>
        <p:spPr>
          <a:xfrm>
            <a:off x="6462667" y="3212976"/>
            <a:ext cx="2441694" cy="369332"/>
          </a:xfrm>
          <a:prstGeom prst="rect">
            <a:avLst/>
          </a:prstGeom>
          <a:noFill/>
        </p:spPr>
        <p:txBody>
          <a:bodyPr wrap="none" rtlCol="0">
            <a:spAutoFit/>
          </a:bodyPr>
          <a:lstStyle/>
          <a:p>
            <a:r>
              <a:rPr lang="en-GB" dirty="0" smtClean="0">
                <a:solidFill>
                  <a:schemeClr val="accent6">
                    <a:lumMod val="75000"/>
                  </a:schemeClr>
                </a:solidFill>
              </a:rPr>
              <a:t>Canonical Microcircuit</a:t>
            </a:r>
            <a:endParaRPr lang="en-GB" dirty="0">
              <a:solidFill>
                <a:schemeClr val="accent6">
                  <a:lumMod val="75000"/>
                </a:schemeClr>
              </a:solidFill>
            </a:endParaRPr>
          </a:p>
        </p:txBody>
      </p:sp>
      <p:sp>
        <p:nvSpPr>
          <p:cNvPr id="25" name="TextBox 24"/>
          <p:cNvSpPr txBox="1"/>
          <p:nvPr/>
        </p:nvSpPr>
        <p:spPr>
          <a:xfrm>
            <a:off x="6911508" y="3579579"/>
            <a:ext cx="1544012" cy="369332"/>
          </a:xfrm>
          <a:prstGeom prst="rect">
            <a:avLst/>
          </a:prstGeom>
          <a:noFill/>
        </p:spPr>
        <p:txBody>
          <a:bodyPr wrap="none" rtlCol="0">
            <a:spAutoFit/>
          </a:bodyPr>
          <a:lstStyle/>
          <a:p>
            <a:r>
              <a:rPr lang="en-GB" i="1" dirty="0" smtClean="0"/>
              <a:t>Coming soon</a:t>
            </a:r>
            <a:endParaRPr lang="en-GB" i="1" dirty="0"/>
          </a:p>
        </p:txBody>
      </p:sp>
      <p:sp>
        <p:nvSpPr>
          <p:cNvPr id="31" name="AutoShape 3"/>
          <p:cNvSpPr>
            <a:spLocks noChangeAspect="1" noChangeArrowheads="1" noTextEdit="1"/>
          </p:cNvSpPr>
          <p:nvPr/>
        </p:nvSpPr>
        <p:spPr bwMode="auto">
          <a:xfrm>
            <a:off x="7261872" y="4020364"/>
            <a:ext cx="8445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46508" r="9263"/>
          <a:stretch/>
        </p:blipFill>
        <p:spPr bwMode="auto">
          <a:xfrm>
            <a:off x="7309097" y="3971465"/>
            <a:ext cx="648072"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extBox 1025"/>
          <p:cNvSpPr txBox="1"/>
          <p:nvPr/>
        </p:nvSpPr>
        <p:spPr>
          <a:xfrm>
            <a:off x="3701786" y="6366156"/>
            <a:ext cx="2420856" cy="276999"/>
          </a:xfrm>
          <a:prstGeom prst="rect">
            <a:avLst/>
          </a:prstGeom>
          <a:noFill/>
        </p:spPr>
        <p:txBody>
          <a:bodyPr wrap="none" rtlCol="0">
            <a:spAutoFit/>
          </a:bodyPr>
          <a:lstStyle/>
          <a:p>
            <a:r>
              <a:rPr lang="en-GB" sz="1200" dirty="0" smtClean="0">
                <a:solidFill>
                  <a:schemeClr val="tx1">
                    <a:lumMod val="50000"/>
                    <a:lumOff val="50000"/>
                  </a:schemeClr>
                </a:solidFill>
              </a:rPr>
              <a:t>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2014 </a:t>
            </a:r>
            <a:endParaRPr lang="en-GB" sz="1200" dirty="0">
              <a:solidFill>
                <a:schemeClr val="tx1">
                  <a:lumMod val="50000"/>
                  <a:lumOff val="50000"/>
                </a:schemeClr>
              </a:solidFill>
            </a:endParaRPr>
          </a:p>
        </p:txBody>
      </p:sp>
      <p:sp>
        <p:nvSpPr>
          <p:cNvPr id="37" name="TextBox 36"/>
          <p:cNvSpPr txBox="1"/>
          <p:nvPr/>
        </p:nvSpPr>
        <p:spPr>
          <a:xfrm>
            <a:off x="435805" y="6366155"/>
            <a:ext cx="2420856" cy="276999"/>
          </a:xfrm>
          <a:prstGeom prst="rect">
            <a:avLst/>
          </a:prstGeom>
          <a:noFill/>
        </p:spPr>
        <p:txBody>
          <a:bodyPr wrap="none" rtlCol="0">
            <a:spAutoFit/>
          </a:bodyPr>
          <a:lstStyle/>
          <a:p>
            <a:r>
              <a:rPr lang="en-GB" sz="1200" dirty="0" smtClean="0">
                <a:solidFill>
                  <a:schemeClr val="tx1">
                    <a:lumMod val="50000"/>
                    <a:lumOff val="50000"/>
                  </a:schemeClr>
                </a:solidFill>
              </a:rPr>
              <a:t>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 </a:t>
            </a:r>
            <a:endParaRPr lang="en-GB" sz="1200" dirty="0">
              <a:solidFill>
                <a:schemeClr val="tx1">
                  <a:lumMod val="50000"/>
                  <a:lumOff val="50000"/>
                </a:schemeClr>
              </a:solidFill>
            </a:endParaRPr>
          </a:p>
        </p:txBody>
      </p:sp>
      <p:sp>
        <p:nvSpPr>
          <p:cNvPr id="38" name="TextBox 37"/>
          <p:cNvSpPr txBox="1"/>
          <p:nvPr/>
        </p:nvSpPr>
        <p:spPr>
          <a:xfrm>
            <a:off x="6456739" y="6366155"/>
            <a:ext cx="2420856" cy="276999"/>
          </a:xfrm>
          <a:prstGeom prst="rect">
            <a:avLst/>
          </a:prstGeom>
          <a:noFill/>
        </p:spPr>
        <p:txBody>
          <a:bodyPr wrap="none" rtlCol="0">
            <a:spAutoFit/>
          </a:bodyPr>
          <a:lstStyle/>
          <a:p>
            <a:r>
              <a:rPr lang="en-GB" sz="1200" dirty="0" smtClean="0">
                <a:solidFill>
                  <a:schemeClr val="tx1">
                    <a:lumMod val="50000"/>
                    <a:lumOff val="50000"/>
                  </a:schemeClr>
                </a:solidFill>
              </a:rPr>
              <a:t>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2017</a:t>
            </a:r>
            <a:endParaRPr lang="en-GB" sz="1200" dirty="0">
              <a:solidFill>
                <a:schemeClr val="tx1">
                  <a:lumMod val="50000"/>
                  <a:lumOff val="50000"/>
                </a:schemeClr>
              </a:solidFill>
            </a:endParaRPr>
          </a:p>
        </p:txBody>
      </p:sp>
    </p:spTree>
    <p:extLst>
      <p:ext uri="{BB962C8B-B14F-4D97-AF65-F5344CB8AC3E}">
        <p14:creationId xmlns:p14="http://schemas.microsoft.com/office/powerpoint/2010/main" val="196477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nodePh="1">
                                  <p:stCondLst>
                                    <p:cond delay="0"/>
                                  </p:stCondLst>
                                  <p:endCondLst>
                                    <p:cond evt="begin" delay="0">
                                      <p:tn val="37"/>
                                    </p:cond>
                                  </p:end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8" grpId="0" animBg="1"/>
      <p:bldP spid="27" grpId="0" animBg="1"/>
      <p:bldP spid="18" grpId="0"/>
      <p:bldP spid="5" grpId="0"/>
      <p:bldP spid="9" grpId="0"/>
      <p:bldP spid="19" grpId="0"/>
      <p:bldP spid="20" grpId="0"/>
      <p:bldP spid="22" grpId="0"/>
      <p:bldP spid="23" grpId="0"/>
      <p:bldP spid="24" grpId="0"/>
      <p:bldP spid="25" grpId="0"/>
      <p:bldP spid="31" grpId="0"/>
      <p:bldP spid="102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mc:AlternateContent xmlns:mc="http://schemas.openxmlformats.org/markup-compatibility/2006" xmlns:a14="http://schemas.microsoft.com/office/drawing/2010/main">
        <mc:Choice Requires="a14">
          <p:sp>
            <p:nvSpPr>
              <p:cNvPr id="27" name="TextBox 26"/>
              <p:cNvSpPr txBox="1"/>
              <p:nvPr/>
            </p:nvSpPr>
            <p:spPr>
              <a:xfrm>
                <a:off x="1951258" y="2780928"/>
                <a:ext cx="5400600" cy="14923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0" i="1" smtClean="0">
                              <a:latin typeface="Cambria Math" panose="02040503050406030204" pitchFamily="18" charset="0"/>
                            </a:rPr>
                          </m:ctrlPr>
                        </m:accPr>
                        <m:e>
                          <m:r>
                            <a:rPr lang="en-GB" sz="3200" b="0" i="1" smtClean="0">
                              <a:latin typeface="Cambria Math"/>
                            </a:rPr>
                            <m:t>𝑧</m:t>
                          </m:r>
                        </m:e>
                      </m:acc>
                      <m:r>
                        <a:rPr lang="en-GB" sz="3200" b="0" i="1" smtClean="0">
                          <a:latin typeface="Cambria Math"/>
                        </a:rPr>
                        <m:t>=(</m:t>
                      </m:r>
                      <m:r>
                        <a:rPr lang="en-GB" sz="3200" b="0" i="1" smtClean="0">
                          <a:latin typeface="Cambria Math"/>
                        </a:rPr>
                        <m:t>𝐴</m:t>
                      </m:r>
                      <m:r>
                        <a:rPr lang="en-GB" sz="3200" b="0" i="1" smtClean="0">
                          <a:latin typeface="Cambria Math"/>
                        </a:rPr>
                        <m:t>+</m:t>
                      </m:r>
                      <m:nary>
                        <m:naryPr>
                          <m:chr m:val="∑"/>
                          <m:ctrlPr>
                            <a:rPr lang="en-GB" sz="3200" b="0" i="1" smtClean="0">
                              <a:latin typeface="Cambria Math" panose="02040503050406030204" pitchFamily="18" charset="0"/>
                            </a:rPr>
                          </m:ctrlPr>
                        </m:naryPr>
                        <m:sub>
                          <m:r>
                            <m:rPr>
                              <m:brk m:alnAt="23"/>
                            </m:rPr>
                            <a:rPr lang="en-GB" sz="3200" b="0" i="1" smtClean="0">
                              <a:latin typeface="Cambria Math"/>
                            </a:rPr>
                            <m:t>𝑗</m:t>
                          </m:r>
                          <m:r>
                            <a:rPr lang="en-GB" sz="3200" b="0" i="1" smtClean="0">
                              <a:latin typeface="Cambria Math"/>
                            </a:rPr>
                            <m:t>=1</m:t>
                          </m:r>
                        </m:sub>
                        <m:sup>
                          <m:r>
                            <a:rPr lang="en-GB" sz="3200" b="0" i="1" smtClean="0">
                              <a:latin typeface="Cambria Math"/>
                            </a:rPr>
                            <m:t>𝑚</m:t>
                          </m:r>
                        </m:sup>
                        <m:e>
                          <m:sSub>
                            <m:sSubPr>
                              <m:ctrlPr>
                                <a:rPr lang="en-GB" sz="3200" b="0" i="1" smtClean="0">
                                  <a:latin typeface="Cambria Math" panose="02040503050406030204" pitchFamily="18" charset="0"/>
                                </a:rPr>
                              </m:ctrlPr>
                            </m:sSubPr>
                            <m:e>
                              <m:r>
                                <a:rPr lang="en-GB" sz="3200" b="0" i="1" smtClean="0">
                                  <a:latin typeface="Cambria Math"/>
                                </a:rPr>
                                <m:t>𝑢</m:t>
                              </m:r>
                            </m:e>
                            <m:sub>
                              <m:r>
                                <a:rPr lang="en-GB" sz="3200" b="0" i="1" smtClean="0">
                                  <a:latin typeface="Cambria Math"/>
                                </a:rPr>
                                <m:t>𝑗</m:t>
                              </m:r>
                            </m:sub>
                          </m:sSub>
                        </m:e>
                      </m:nary>
                      <m:sSup>
                        <m:sSupPr>
                          <m:ctrlPr>
                            <a:rPr lang="en-GB" sz="3200" b="0" i="1" smtClean="0">
                              <a:latin typeface="Cambria Math" panose="02040503050406030204" pitchFamily="18" charset="0"/>
                            </a:rPr>
                          </m:ctrlPr>
                        </m:sSupPr>
                        <m:e>
                          <m:r>
                            <a:rPr lang="en-GB" sz="3200" b="0" i="1" smtClean="0">
                              <a:latin typeface="Cambria Math"/>
                            </a:rPr>
                            <m:t>𝐵</m:t>
                          </m:r>
                        </m:e>
                        <m:sup>
                          <m:r>
                            <a:rPr lang="en-GB" sz="3200" b="0" i="1" smtClean="0">
                              <a:latin typeface="Cambria Math"/>
                            </a:rPr>
                            <m:t>𝑗</m:t>
                          </m:r>
                        </m:sup>
                      </m:sSup>
                      <m:r>
                        <a:rPr lang="en-GB" sz="3200" b="0" i="1" smtClean="0">
                          <a:latin typeface="Cambria Math"/>
                        </a:rPr>
                        <m:t>)</m:t>
                      </m:r>
                      <m:r>
                        <a:rPr lang="en-GB" sz="3200" b="0" i="1" smtClean="0">
                          <a:latin typeface="Cambria Math"/>
                        </a:rPr>
                        <m:t>𝑧</m:t>
                      </m:r>
                      <m:r>
                        <a:rPr lang="en-GB" sz="3200" b="0" i="1" smtClean="0">
                          <a:latin typeface="Cambria Math"/>
                        </a:rPr>
                        <m:t>+</m:t>
                      </m:r>
                      <m:r>
                        <a:rPr lang="en-GB" sz="3200" b="0" i="1" smtClean="0">
                          <a:latin typeface="Cambria Math"/>
                        </a:rPr>
                        <m:t>𝐶𝑢</m:t>
                      </m:r>
                    </m:oMath>
                  </m:oMathPara>
                </a14:m>
                <a:endParaRPr lang="en-GB" sz="3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1951258" y="2780928"/>
                <a:ext cx="5400600" cy="1492396"/>
              </a:xfrm>
              <a:prstGeom prst="rect">
                <a:avLst/>
              </a:prstGeom>
              <a:blipFill rotWithShape="1">
                <a:blip r:embed="rId2"/>
                <a:stretch>
                  <a:fillRect/>
                </a:stretch>
              </a:blipFill>
            </p:spPr>
            <p:txBody>
              <a:bodyPr/>
              <a:lstStyle/>
              <a:p>
                <a:r>
                  <a:rPr lang="en-GB">
                    <a:noFill/>
                  </a:rPr>
                  <a:t> </a:t>
                </a:r>
              </a:p>
            </p:txBody>
          </p:sp>
        </mc:Fallback>
      </mc:AlternateContent>
      <p:sp>
        <p:nvSpPr>
          <p:cNvPr id="12" name="TextBox 11"/>
          <p:cNvSpPr txBox="1"/>
          <p:nvPr/>
        </p:nvSpPr>
        <p:spPr>
          <a:xfrm>
            <a:off x="4903586" y="4667278"/>
            <a:ext cx="2031325" cy="369332"/>
          </a:xfrm>
          <a:prstGeom prst="rect">
            <a:avLst/>
          </a:prstGeom>
          <a:noFill/>
        </p:spPr>
        <p:txBody>
          <a:bodyPr wrap="none" rtlCol="0">
            <a:spAutoFit/>
          </a:bodyPr>
          <a:lstStyle/>
          <a:p>
            <a:r>
              <a:rPr lang="en-GB" i="1" dirty="0" err="1" smtClean="0">
                <a:solidFill>
                  <a:schemeClr val="tx1">
                    <a:lumMod val="85000"/>
                    <a:lumOff val="15000"/>
                  </a:schemeClr>
                </a:solidFill>
              </a:rPr>
              <a:t>Friston</a:t>
            </a:r>
            <a:r>
              <a:rPr lang="en-GB" i="1" dirty="0" smtClean="0">
                <a:solidFill>
                  <a:schemeClr val="tx1">
                    <a:lumMod val="85000"/>
                    <a:lumOff val="15000"/>
                  </a:schemeClr>
                </a:solidFill>
              </a:rPr>
              <a:t> et al. 2003</a:t>
            </a:r>
            <a:endParaRPr lang="en-GB" i="1" dirty="0">
              <a:solidFill>
                <a:schemeClr val="tx1">
                  <a:lumMod val="85000"/>
                  <a:lumOff val="15000"/>
                </a:schemeClr>
              </a:solidFill>
            </a:endParaRPr>
          </a:p>
        </p:txBody>
      </p:sp>
    </p:spTree>
    <p:extLst>
      <p:ext uri="{BB962C8B-B14F-4D97-AF65-F5344CB8AC3E}">
        <p14:creationId xmlns:p14="http://schemas.microsoft.com/office/powerpoint/2010/main" val="2843621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pic>
        <p:nvPicPr>
          <p:cNvPr id="28" name="Picture 7" descr="D:\Documents\teaching\spm course\starfield.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959" t="11791" r="23378" b="16482"/>
          <a:stretch/>
        </p:blipFill>
        <p:spPr bwMode="auto">
          <a:xfrm>
            <a:off x="755576" y="2167856"/>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454361" y="2120251"/>
            <a:ext cx="6408712"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GB" sz="1600" dirty="0" smtClean="0"/>
              <a:t>Subjects viewed moving dots during fMRI</a:t>
            </a:r>
          </a:p>
          <a:p>
            <a:pPr marL="285750" indent="-285750">
              <a:spcAft>
                <a:spcPts val="600"/>
              </a:spcAft>
              <a:buFont typeface="Arial" panose="020B0604020202020204" pitchFamily="34" charset="0"/>
              <a:buChar char="•"/>
            </a:pPr>
            <a:r>
              <a:rPr lang="en-GB" sz="1600" dirty="0" smtClean="0"/>
              <a:t>On some trials, subjects were instructed to pay attention to the speed of the dots’ motion</a:t>
            </a:r>
          </a:p>
          <a:p>
            <a:pPr marL="285750" indent="-285750">
              <a:spcAft>
                <a:spcPts val="600"/>
              </a:spcAft>
              <a:buFont typeface="Arial" panose="020B0604020202020204" pitchFamily="34" charset="0"/>
              <a:buChar char="•"/>
            </a:pPr>
            <a:r>
              <a:rPr lang="en-GB" sz="1600" dirty="0" smtClean="0"/>
              <a:t>Question: How does attention to motion change the strength of the connections between V1, V5 and Superior Parietal Cortex?</a:t>
            </a:r>
            <a:endParaRPr lang="en-GB" sz="1600" dirty="0"/>
          </a:p>
        </p:txBody>
      </p:sp>
      <p:grpSp>
        <p:nvGrpSpPr>
          <p:cNvPr id="18" name="Group 17"/>
          <p:cNvGrpSpPr/>
          <p:nvPr/>
        </p:nvGrpSpPr>
        <p:grpSpPr>
          <a:xfrm>
            <a:off x="1475656" y="3835192"/>
            <a:ext cx="6947748" cy="2978731"/>
            <a:chOff x="1739791" y="3873539"/>
            <a:chExt cx="6947748" cy="2978731"/>
          </a:xfrm>
        </p:grpSpPr>
        <p:pic>
          <p:nvPicPr>
            <p:cNvPr id="11" name="Picture 10"/>
            <p:cNvPicPr>
              <a:picLocks noChangeAspect="1"/>
            </p:cNvPicPr>
            <p:nvPr/>
          </p:nvPicPr>
          <p:blipFill rotWithShape="1">
            <a:blip r:embed="rId3"/>
            <a:srcRect l="42519" t="6530" r="33857" b="47480"/>
            <a:stretch/>
          </p:blipFill>
          <p:spPr>
            <a:xfrm>
              <a:off x="1739791" y="3873539"/>
              <a:ext cx="2448272" cy="2978731"/>
            </a:xfrm>
            <a:prstGeom prst="rect">
              <a:avLst/>
            </a:prstGeom>
          </p:spPr>
        </p:pic>
        <p:pic>
          <p:nvPicPr>
            <p:cNvPr id="14" name="Picture 13"/>
            <p:cNvPicPr>
              <a:picLocks noChangeAspect="1"/>
            </p:cNvPicPr>
            <p:nvPr/>
          </p:nvPicPr>
          <p:blipFill rotWithShape="1">
            <a:blip r:embed="rId4"/>
            <a:srcRect l="41731" t="8420" r="33857" b="48110"/>
            <a:stretch/>
          </p:blipFill>
          <p:spPr>
            <a:xfrm>
              <a:off x="4355976" y="3873539"/>
              <a:ext cx="2675165" cy="2977200"/>
            </a:xfrm>
            <a:prstGeom prst="rect">
              <a:avLst/>
            </a:prstGeom>
          </p:spPr>
        </p:pic>
        <p:sp>
          <p:nvSpPr>
            <p:cNvPr id="16" name="Oval 15"/>
            <p:cNvSpPr/>
            <p:nvPr/>
          </p:nvSpPr>
          <p:spPr>
            <a:xfrm>
              <a:off x="7552570" y="4798165"/>
              <a:ext cx="360040" cy="360040"/>
            </a:xfrm>
            <a:prstGeom prst="ellipse">
              <a:avLst/>
            </a:prstGeom>
            <a:solidFill>
              <a:srgbClr val="0404CC"/>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028384" y="4798165"/>
              <a:ext cx="466794" cy="369332"/>
            </a:xfrm>
            <a:prstGeom prst="rect">
              <a:avLst/>
            </a:prstGeom>
            <a:noFill/>
          </p:spPr>
          <p:txBody>
            <a:bodyPr wrap="none" rtlCol="0">
              <a:spAutoFit/>
            </a:bodyPr>
            <a:lstStyle/>
            <a:p>
              <a:r>
                <a:rPr lang="en-GB" dirty="0" smtClean="0"/>
                <a:t>V1</a:t>
              </a:r>
              <a:endParaRPr lang="en-GB" dirty="0"/>
            </a:p>
          </p:txBody>
        </p:sp>
        <p:sp>
          <p:nvSpPr>
            <p:cNvPr id="32" name="Oval 31"/>
            <p:cNvSpPr/>
            <p:nvPr/>
          </p:nvSpPr>
          <p:spPr>
            <a:xfrm>
              <a:off x="7552570" y="5315983"/>
              <a:ext cx="360040" cy="360040"/>
            </a:xfrm>
            <a:prstGeom prst="ellipse">
              <a:avLst/>
            </a:prstGeom>
            <a:solidFill>
              <a:srgbClr val="0ABB0A"/>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p:cNvSpPr txBox="1"/>
            <p:nvPr/>
          </p:nvSpPr>
          <p:spPr>
            <a:xfrm>
              <a:off x="8028384" y="5315983"/>
              <a:ext cx="466794" cy="369332"/>
            </a:xfrm>
            <a:prstGeom prst="rect">
              <a:avLst/>
            </a:prstGeom>
            <a:noFill/>
          </p:spPr>
          <p:txBody>
            <a:bodyPr wrap="none" rtlCol="0">
              <a:spAutoFit/>
            </a:bodyPr>
            <a:lstStyle/>
            <a:p>
              <a:r>
                <a:rPr lang="en-GB" dirty="0" smtClean="0"/>
                <a:t>V5</a:t>
              </a:r>
              <a:endParaRPr lang="en-GB" dirty="0"/>
            </a:p>
          </p:txBody>
        </p:sp>
        <p:sp>
          <p:nvSpPr>
            <p:cNvPr id="34" name="Oval 33"/>
            <p:cNvSpPr/>
            <p:nvPr/>
          </p:nvSpPr>
          <p:spPr>
            <a:xfrm>
              <a:off x="7552570" y="5806277"/>
              <a:ext cx="360040" cy="360040"/>
            </a:xfrm>
            <a:prstGeom prst="ellipse">
              <a:avLst/>
            </a:prstGeom>
            <a:solidFill>
              <a:srgbClr val="D00404"/>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p:cNvSpPr txBox="1"/>
            <p:nvPr/>
          </p:nvSpPr>
          <p:spPr>
            <a:xfrm>
              <a:off x="8028384" y="5806277"/>
              <a:ext cx="659155" cy="369332"/>
            </a:xfrm>
            <a:prstGeom prst="rect">
              <a:avLst/>
            </a:prstGeom>
            <a:noFill/>
          </p:spPr>
          <p:txBody>
            <a:bodyPr wrap="none" rtlCol="0">
              <a:spAutoFit/>
            </a:bodyPr>
            <a:lstStyle/>
            <a:p>
              <a:r>
                <a:rPr lang="en-GB" dirty="0" smtClean="0"/>
                <a:t>SPC</a:t>
              </a:r>
              <a:endParaRPr lang="en-GB" dirty="0"/>
            </a:p>
          </p:txBody>
        </p:sp>
      </p:grpSp>
    </p:spTree>
    <p:extLst>
      <p:ext uri="{BB962C8B-B14F-4D97-AF65-F5344CB8AC3E}">
        <p14:creationId xmlns:p14="http://schemas.microsoft.com/office/powerpoint/2010/main" val="1148237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12" name="TextBox 11"/>
          <p:cNvSpPr txBox="1"/>
          <p:nvPr/>
        </p:nvSpPr>
        <p:spPr>
          <a:xfrm>
            <a:off x="5801135" y="3903439"/>
            <a:ext cx="2347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36" name="Arc 35"/>
          <p:cNvSpPr/>
          <p:nvPr/>
        </p:nvSpPr>
        <p:spPr>
          <a:xfrm rot="2499746">
            <a:off x="6937076" y="2340913"/>
            <a:ext cx="601548" cy="614033"/>
          </a:xfrm>
          <a:prstGeom prst="arc">
            <a:avLst>
              <a:gd name="adj1" fmla="val 11619363"/>
              <a:gd name="adj2" fmla="val 2879836"/>
            </a:avLst>
          </a:prstGeom>
          <a:ln w="28575">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7" name="Oval 36"/>
          <p:cNvSpPr/>
          <p:nvPr/>
        </p:nvSpPr>
        <p:spPr>
          <a:xfrm>
            <a:off x="6377014" y="225659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40" name="Straight Arrow Connector 39"/>
          <p:cNvCxnSpPr/>
          <p:nvPr/>
        </p:nvCxnSpPr>
        <p:spPr>
          <a:xfrm flipV="1">
            <a:off x="6804242" y="3192701"/>
            <a:ext cx="0" cy="7107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5919965" y="254462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grpSp>
        <p:nvGrpSpPr>
          <p:cNvPr id="4" name="Group 3"/>
          <p:cNvGrpSpPr/>
          <p:nvPr/>
        </p:nvGrpSpPr>
        <p:grpSpPr>
          <a:xfrm>
            <a:off x="6465694" y="2428094"/>
            <a:ext cx="1470757" cy="1360946"/>
            <a:chOff x="6465694" y="2428094"/>
            <a:chExt cx="1470757" cy="1360946"/>
          </a:xfrm>
        </p:grpSpPr>
        <p:sp>
          <p:nvSpPr>
            <p:cNvPr id="50" name="TextBox 49"/>
            <p:cNvSpPr txBox="1"/>
            <p:nvPr/>
          </p:nvSpPr>
          <p:spPr>
            <a:xfrm>
              <a:off x="7580263" y="2428094"/>
              <a:ext cx="356188" cy="461665"/>
            </a:xfrm>
            <a:prstGeom prst="rect">
              <a:avLst/>
            </a:prstGeom>
            <a:noFill/>
          </p:spPr>
          <p:txBody>
            <a:bodyPr wrap="none" rtlCol="0">
              <a:spAutoFit/>
            </a:bodyPr>
            <a:lstStyle/>
            <a:p>
              <a:r>
                <a:rPr lang="en-GB" sz="2400" dirty="0" smtClean="0">
                  <a:solidFill>
                    <a:srgbClr val="7030A0"/>
                  </a:solidFill>
                </a:rPr>
                <a:t>a</a:t>
              </a:r>
              <a:endParaRPr lang="en-GB" sz="2400" baseline="-25000" dirty="0">
                <a:solidFill>
                  <a:srgbClr val="7030A0"/>
                </a:solidFill>
              </a:endParaRPr>
            </a:p>
          </p:txBody>
        </p:sp>
        <p:sp>
          <p:nvSpPr>
            <p:cNvPr id="51" name="TextBox 50"/>
            <p:cNvSpPr txBox="1"/>
            <p:nvPr/>
          </p:nvSpPr>
          <p:spPr>
            <a:xfrm>
              <a:off x="6465694" y="3327375"/>
              <a:ext cx="338554" cy="461665"/>
            </a:xfrm>
            <a:prstGeom prst="rect">
              <a:avLst/>
            </a:prstGeom>
            <a:noFill/>
          </p:spPr>
          <p:txBody>
            <a:bodyPr wrap="none" rtlCol="0">
              <a:spAutoFit/>
            </a:bodyPr>
            <a:lstStyle/>
            <a:p>
              <a:r>
                <a:rPr lang="en-GB" sz="2400" dirty="0" smtClean="0">
                  <a:solidFill>
                    <a:srgbClr val="7030A0"/>
                  </a:solidFill>
                </a:rPr>
                <a:t>c</a:t>
              </a:r>
              <a:endParaRPr lang="en-GB" sz="2400" baseline="-25000" dirty="0">
                <a:solidFill>
                  <a:srgbClr val="7030A0"/>
                </a:solidFill>
              </a:endParaRPr>
            </a:p>
          </p:txBody>
        </p:sp>
      </p:grpSp>
      <p:grpSp>
        <p:nvGrpSpPr>
          <p:cNvPr id="52" name="Group 51"/>
          <p:cNvGrpSpPr/>
          <p:nvPr/>
        </p:nvGrpSpPr>
        <p:grpSpPr>
          <a:xfrm>
            <a:off x="786591" y="2374527"/>
            <a:ext cx="4201963" cy="3032344"/>
            <a:chOff x="1954213" y="1539875"/>
            <a:chExt cx="5235575" cy="3778250"/>
          </a:xfrm>
        </p:grpSpPr>
        <p:pic>
          <p:nvPicPr>
            <p:cNvPr id="53" name="Picture 52" descr="NeuroDynamicsUni_Nob"/>
            <p:cNvPicPr>
              <a:picLocks noChangeAspect="1" noChangeArrowheads="1"/>
            </p:cNvPicPr>
            <p:nvPr/>
          </p:nvPicPr>
          <p:blipFill>
            <a:blip r:embed="rId2" cstate="print"/>
            <a:srcRect/>
            <a:stretch>
              <a:fillRect/>
            </a:stretch>
          </p:blipFill>
          <p:spPr bwMode="auto">
            <a:xfrm>
              <a:off x="1954213" y="1539875"/>
              <a:ext cx="5235575" cy="3778250"/>
            </a:xfrm>
            <a:prstGeom prst="rect">
              <a:avLst/>
            </a:prstGeom>
            <a:noFill/>
            <a:ln w="9525">
              <a:noFill/>
              <a:miter lim="800000"/>
              <a:headEnd/>
              <a:tailEnd/>
            </a:ln>
          </p:spPr>
        </p:pic>
        <p:sp>
          <p:nvSpPr>
            <p:cNvPr id="54" name="Text Box 6"/>
            <p:cNvSpPr txBox="1">
              <a:spLocks noChangeArrowheads="1"/>
            </p:cNvSpPr>
            <p:nvPr/>
          </p:nvSpPr>
          <p:spPr bwMode="auto">
            <a:xfrm>
              <a:off x="2103438" y="1755775"/>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1</a:t>
              </a:r>
              <a:endParaRPr lang="en-US" sz="2400" b="0" i="1">
                <a:solidFill>
                  <a:srgbClr val="000000"/>
                </a:solidFill>
                <a:latin typeface="Times New Roman" pitchFamily="18" charset="0"/>
              </a:endParaRPr>
            </a:p>
          </p:txBody>
        </p:sp>
        <p:sp>
          <p:nvSpPr>
            <p:cNvPr id="55" name="Text Box 7"/>
            <p:cNvSpPr txBox="1">
              <a:spLocks noChangeArrowheads="1"/>
            </p:cNvSpPr>
            <p:nvPr/>
          </p:nvSpPr>
          <p:spPr bwMode="auto">
            <a:xfrm>
              <a:off x="2178051" y="34163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1</a:t>
              </a:r>
              <a:endParaRPr lang="en-US" sz="2400" b="0">
                <a:latin typeface="Times New Roman" pitchFamily="18" charset="0"/>
              </a:endParaRPr>
            </a:p>
          </p:txBody>
        </p:sp>
        <p:sp>
          <p:nvSpPr>
            <p:cNvPr id="56" name="Text Box 8"/>
            <p:cNvSpPr txBox="1">
              <a:spLocks noChangeArrowheads="1"/>
            </p:cNvSpPr>
            <p:nvPr/>
          </p:nvSpPr>
          <p:spPr bwMode="auto">
            <a:xfrm>
              <a:off x="2178051" y="42799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sp>
          <p:nvSpPr>
            <p:cNvPr id="57" name="Rectangle 56"/>
            <p:cNvSpPr>
              <a:spLocks noChangeArrowheads="1"/>
            </p:cNvSpPr>
            <p:nvPr/>
          </p:nvSpPr>
          <p:spPr bwMode="auto">
            <a:xfrm>
              <a:off x="2103438" y="2547938"/>
              <a:ext cx="4784725" cy="865188"/>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p:sp>
        <p:nvSpPr>
          <p:cNvPr id="58" name="Rectangle 57"/>
          <p:cNvSpPr>
            <a:spLocks noChangeArrowheads="1"/>
          </p:cNvSpPr>
          <p:nvPr/>
        </p:nvSpPr>
        <p:spPr bwMode="auto">
          <a:xfrm>
            <a:off x="924058" y="4593361"/>
            <a:ext cx="3840120" cy="694382"/>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p:nvGrpSpPr>
          <p:cNvPr id="7" name="Group 6"/>
          <p:cNvGrpSpPr/>
          <p:nvPr/>
        </p:nvGrpSpPr>
        <p:grpSpPr>
          <a:xfrm>
            <a:off x="966239" y="5083705"/>
            <a:ext cx="7426999" cy="1508849"/>
            <a:chOff x="966239" y="5083705"/>
            <a:chExt cx="7426999" cy="1508849"/>
          </a:xfrm>
        </p:grpSpPr>
        <mc:AlternateContent xmlns:mc="http://schemas.openxmlformats.org/markup-compatibility/2006" xmlns:a14="http://schemas.microsoft.com/office/drawing/2010/main">
          <mc:Choice Requires="a14">
            <p:sp>
              <p:nvSpPr>
                <p:cNvPr id="5" name="TextBox 4"/>
                <p:cNvSpPr txBox="1"/>
                <p:nvPr/>
              </p:nvSpPr>
              <p:spPr>
                <a:xfrm>
                  <a:off x="966239" y="5083705"/>
                  <a:ext cx="3061414" cy="64633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3600" b="0" i="1" smtClean="0">
                                <a:latin typeface="Cambria Math" panose="02040503050406030204" pitchFamily="18" charset="0"/>
                              </a:rPr>
                            </m:ctrlPr>
                          </m:sSubPr>
                          <m:e>
                            <m:acc>
                              <m:accPr>
                                <m:chr m:val="̇"/>
                                <m:ctrlPr>
                                  <a:rPr lang="en-GB" sz="3600" i="1" smtClean="0">
                                    <a:latin typeface="Cambria Math" panose="02040503050406030204" pitchFamily="18" charset="0"/>
                                  </a:rPr>
                                </m:ctrlPr>
                              </m:accPr>
                              <m:e>
                                <m:r>
                                  <a:rPr lang="en-GB" sz="3600" b="0" i="1" smtClean="0">
                                    <a:latin typeface="Cambria Math"/>
                                  </a:rPr>
                                  <m:t>𝑧</m:t>
                                </m:r>
                              </m:e>
                            </m:acc>
                          </m:e>
                          <m:sub>
                            <m:r>
                              <a:rPr lang="en-GB" sz="3600" b="0" i="1" smtClean="0">
                                <a:latin typeface="Cambria Math"/>
                              </a:rPr>
                              <m:t>1</m:t>
                            </m:r>
                          </m:sub>
                        </m:sSub>
                        <m:r>
                          <a:rPr lang="en-GB" sz="3600" b="0" i="1" smtClean="0">
                            <a:latin typeface="Cambria Math"/>
                          </a:rPr>
                          <m:t>=</m:t>
                        </m:r>
                        <m:r>
                          <a:rPr lang="en-GB" sz="3600" b="0" i="1" smtClean="0">
                            <a:latin typeface="Cambria Math"/>
                          </a:rPr>
                          <m:t>𝑎𝑧</m:t>
                        </m:r>
                        <m:r>
                          <a:rPr lang="en-GB" sz="3600" b="0" i="1" smtClean="0">
                            <a:latin typeface="Cambria Math"/>
                          </a:rPr>
                          <m:t>+</m:t>
                        </m:r>
                        <m:r>
                          <a:rPr lang="en-GB" sz="3600" b="0" i="1" smtClean="0">
                            <a:latin typeface="Cambria Math"/>
                          </a:rPr>
                          <m:t>𝑐</m:t>
                        </m:r>
                        <m:sSub>
                          <m:sSubPr>
                            <m:ctrlPr>
                              <a:rPr lang="en-GB" sz="3600" b="0" i="1" smtClean="0">
                                <a:latin typeface="Cambria Math" panose="02040503050406030204" pitchFamily="18" charset="0"/>
                              </a:rPr>
                            </m:ctrlPr>
                          </m:sSubPr>
                          <m:e>
                            <m:r>
                              <a:rPr lang="en-GB" sz="3600" b="0" i="1" smtClean="0">
                                <a:latin typeface="Cambria Math"/>
                              </a:rPr>
                              <m:t>𝑢</m:t>
                            </m:r>
                          </m:e>
                          <m:sub>
                            <m:r>
                              <a:rPr lang="en-GB" sz="3600" b="0" i="1" smtClean="0">
                                <a:latin typeface="Cambria Math"/>
                              </a:rPr>
                              <m:t>1</m:t>
                            </m:r>
                          </m:sub>
                        </m:sSub>
                      </m:oMath>
                    </m:oMathPara>
                  </a14:m>
                  <a:endParaRPr lang="en-GB"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966239" y="5083705"/>
                  <a:ext cx="3061414" cy="646331"/>
                </a:xfrm>
                <a:prstGeom prst="rect">
                  <a:avLst/>
                </a:prstGeom>
                <a:blipFill rotWithShape="1">
                  <a:blip r:embed="rId3"/>
                  <a:stretch>
                    <a:fillRect/>
                  </a:stretch>
                </a:blipFill>
              </p:spPr>
              <p:txBody>
                <a:bodyPr/>
                <a:lstStyle/>
                <a:p>
                  <a:r>
                    <a:rPr lang="en-GB">
                      <a:noFill/>
                    </a:rPr>
                    <a:t> </a:t>
                  </a:r>
                </a:p>
              </p:txBody>
            </p:sp>
          </mc:Fallback>
        </mc:AlternateContent>
        <p:grpSp>
          <p:nvGrpSpPr>
            <p:cNvPr id="10" name="Group 9"/>
            <p:cNvGrpSpPr/>
            <p:nvPr/>
          </p:nvGrpSpPr>
          <p:grpSpPr>
            <a:xfrm>
              <a:off x="2051720" y="5245102"/>
              <a:ext cx="6341518" cy="1347452"/>
              <a:chOff x="2051720" y="5245102"/>
              <a:chExt cx="6341518" cy="1347452"/>
            </a:xfrm>
          </p:grpSpPr>
          <p:sp>
            <p:nvSpPr>
              <p:cNvPr id="6" name="Oval 5"/>
              <p:cNvSpPr/>
              <p:nvPr/>
            </p:nvSpPr>
            <p:spPr>
              <a:xfrm>
                <a:off x="2051720" y="5245102"/>
                <a:ext cx="412274" cy="43150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Connector 7"/>
              <p:cNvCxnSpPr>
                <a:endCxn id="6" idx="5"/>
              </p:cNvCxnSpPr>
              <p:nvPr/>
            </p:nvCxnSpPr>
            <p:spPr>
              <a:xfrm flipH="1" flipV="1">
                <a:off x="2403618" y="5613411"/>
                <a:ext cx="1973074" cy="42526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60790" y="5392225"/>
                <a:ext cx="4032448" cy="1200329"/>
              </a:xfrm>
              <a:prstGeom prst="rect">
                <a:avLst/>
              </a:prstGeom>
              <a:noFill/>
            </p:spPr>
            <p:txBody>
              <a:bodyPr wrap="square" rtlCol="0">
                <a:spAutoFit/>
              </a:bodyPr>
              <a:lstStyle/>
              <a:p>
                <a:r>
                  <a:rPr lang="en-GB" dirty="0" smtClean="0"/>
                  <a:t>Inhibitory self-connection (Hz).</a:t>
                </a:r>
              </a:p>
              <a:p>
                <a:r>
                  <a:rPr lang="en-GB" dirty="0" smtClean="0"/>
                  <a:t>Rate constant: controls rate of decay in region 1. More negative = faster decay.</a:t>
                </a:r>
                <a:endParaRPr lang="en-GB" dirty="0"/>
              </a:p>
            </p:txBody>
          </p:sp>
        </p:grpSp>
      </p:grpSp>
    </p:spTree>
    <p:extLst>
      <p:ext uri="{BB962C8B-B14F-4D97-AF65-F5344CB8AC3E}">
        <p14:creationId xmlns:p14="http://schemas.microsoft.com/office/powerpoint/2010/main" val="2298235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3" name="TextBox 42"/>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grpSp>
        <p:nvGrpSpPr>
          <p:cNvPr id="50" name="Group 49"/>
          <p:cNvGrpSpPr/>
          <p:nvPr/>
        </p:nvGrpSpPr>
        <p:grpSpPr>
          <a:xfrm>
            <a:off x="467544" y="2414658"/>
            <a:ext cx="3961802" cy="1302374"/>
            <a:chOff x="467544" y="2414658"/>
            <a:chExt cx="3961802" cy="1302374"/>
          </a:xfrm>
        </p:grpSpPr>
        <mc:AlternateContent xmlns:mc="http://schemas.openxmlformats.org/markup-compatibility/2006" xmlns:a14="http://schemas.microsoft.com/office/drawing/2010/main">
          <mc:Choice Requires="a14">
            <p:sp>
              <p:nvSpPr>
                <p:cNvPr id="46" name="TextBox 45"/>
                <p:cNvSpPr txBox="1"/>
                <p:nvPr/>
              </p:nvSpPr>
              <p:spPr>
                <a:xfrm>
                  <a:off x="1259632" y="3193812"/>
                  <a:ext cx="31697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acc>
                              <m:accPr>
                                <m:chr m:val="̇"/>
                                <m:ctrlPr>
                                  <a:rPr lang="en-GB" sz="2800" b="0" i="1" smtClean="0">
                                    <a:latin typeface="Cambria Math" panose="02040503050406030204" pitchFamily="18" charset="0"/>
                                  </a:rPr>
                                </m:ctrlPr>
                              </m:accPr>
                              <m:e>
                                <m:r>
                                  <a:rPr lang="en-GB" sz="2800" b="0" i="1" smtClean="0">
                                    <a:latin typeface="Cambria Math"/>
                                  </a:rPr>
                                  <m:t>𝑧</m:t>
                                </m:r>
                              </m:e>
                            </m:acc>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𝑐</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46" name="TextBox 45"/>
                <p:cNvSpPr txBox="1">
                  <a:spLocks noRot="1" noChangeAspect="1" noMove="1" noResize="1" noEditPoints="1" noAdjustHandles="1" noChangeArrowheads="1" noChangeShapeType="1" noTextEdit="1"/>
                </p:cNvSpPr>
                <p:nvPr/>
              </p:nvSpPr>
              <p:spPr>
                <a:xfrm>
                  <a:off x="1259632" y="3193812"/>
                  <a:ext cx="3169714" cy="523220"/>
                </a:xfrm>
                <a:prstGeom prst="rect">
                  <a:avLst/>
                </a:prstGeom>
                <a:blipFill rotWithShape="1">
                  <a:blip r:embed="rId2"/>
                  <a:stretch>
                    <a:fillRect/>
                  </a:stretch>
                </a:blipFill>
              </p:spPr>
              <p:txBody>
                <a:bodyPr/>
                <a:lstStyle/>
                <a:p>
                  <a:r>
                    <a:rPr lang="en-GB">
                      <a:noFill/>
                    </a:rPr>
                    <a:t> </a:t>
                  </a:r>
                </a:p>
              </p:txBody>
            </p:sp>
          </mc:Fallback>
        </mc:AlternateContent>
        <p:sp>
          <p:nvSpPr>
            <p:cNvPr id="47" name="TextBox 46"/>
            <p:cNvSpPr txBox="1"/>
            <p:nvPr/>
          </p:nvSpPr>
          <p:spPr>
            <a:xfrm>
              <a:off x="467544" y="2414658"/>
              <a:ext cx="3096344" cy="369332"/>
            </a:xfrm>
            <a:prstGeom prst="rect">
              <a:avLst/>
            </a:prstGeom>
            <a:noFill/>
          </p:spPr>
          <p:txBody>
            <a:bodyPr wrap="square" rtlCol="0">
              <a:spAutoFit/>
            </a:bodyPr>
            <a:lstStyle/>
            <a:p>
              <a:r>
                <a:rPr lang="en-GB" dirty="0" smtClean="0"/>
                <a:t>Change of activity in V1:</a:t>
              </a:r>
              <a:endParaRPr lang="en-GB" dirty="0"/>
            </a:p>
          </p:txBody>
        </p:sp>
      </p:grpSp>
      <p:grpSp>
        <p:nvGrpSpPr>
          <p:cNvPr id="51" name="Group 50"/>
          <p:cNvGrpSpPr/>
          <p:nvPr/>
        </p:nvGrpSpPr>
        <p:grpSpPr>
          <a:xfrm>
            <a:off x="467544" y="3995772"/>
            <a:ext cx="3996491" cy="1089412"/>
            <a:chOff x="467544" y="3995772"/>
            <a:chExt cx="3996491" cy="1089412"/>
          </a:xfrm>
        </p:grpSpPr>
        <mc:AlternateContent xmlns:mc="http://schemas.openxmlformats.org/markup-compatibility/2006" xmlns:a14="http://schemas.microsoft.com/office/drawing/2010/main">
          <mc:Choice Requires="a14">
            <p:sp>
              <p:nvSpPr>
                <p:cNvPr id="48" name="TextBox 47"/>
                <p:cNvSpPr txBox="1"/>
                <p:nvPr/>
              </p:nvSpPr>
              <p:spPr>
                <a:xfrm>
                  <a:off x="1259632" y="4561964"/>
                  <a:ext cx="3204403"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sz="2800" b="0" i="1" smtClean="0">
                                <a:latin typeface="Cambria Math" panose="02040503050406030204" pitchFamily="18" charset="0"/>
                              </a:rPr>
                            </m:ctrlPr>
                          </m:sSubPr>
                          <m:e>
                            <m:acc>
                              <m:accPr>
                                <m:chr m:val="̇"/>
                                <m:ctrlPr>
                                  <a:rPr lang="en-GB" sz="2800" b="0" i="1" smtClean="0">
                                    <a:latin typeface="Cambria Math" panose="02040503050406030204" pitchFamily="18" charset="0"/>
                                  </a:rPr>
                                </m:ctrlPr>
                              </m:accPr>
                              <m:e>
                                <m:r>
                                  <a:rPr lang="en-GB" sz="2800" b="0" i="1" smtClean="0">
                                    <a:latin typeface="Cambria Math"/>
                                  </a:rPr>
                                  <m:t>𝑧</m:t>
                                </m:r>
                              </m:e>
                            </m:acc>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oMath>
                    </m:oMathPara>
                  </a14:m>
                  <a:endParaRPr lang="en-GB" sz="2800" dirty="0"/>
                </a:p>
              </p:txBody>
            </p:sp>
          </mc:Choice>
          <mc:Fallback xmlns="">
            <p:sp>
              <p:nvSpPr>
                <p:cNvPr id="48" name="TextBox 47"/>
                <p:cNvSpPr txBox="1">
                  <a:spLocks noRot="1" noChangeAspect="1" noMove="1" noResize="1" noEditPoints="1" noAdjustHandles="1" noChangeArrowheads="1" noChangeShapeType="1" noTextEdit="1"/>
                </p:cNvSpPr>
                <p:nvPr/>
              </p:nvSpPr>
              <p:spPr>
                <a:xfrm>
                  <a:off x="1259632" y="4561964"/>
                  <a:ext cx="3204403" cy="523220"/>
                </a:xfrm>
                <a:prstGeom prst="rect">
                  <a:avLst/>
                </a:prstGeom>
                <a:blipFill rotWithShape="1">
                  <a:blip r:embed="rId3"/>
                  <a:stretch>
                    <a:fillRect/>
                  </a:stretch>
                </a:blipFill>
              </p:spPr>
              <p:txBody>
                <a:bodyPr/>
                <a:lstStyle/>
                <a:p>
                  <a:r>
                    <a:rPr lang="en-GB">
                      <a:noFill/>
                    </a:rPr>
                    <a:t> </a:t>
                  </a:r>
                </a:p>
              </p:txBody>
            </p:sp>
          </mc:Fallback>
        </mc:AlternateContent>
        <p:sp>
          <p:nvSpPr>
            <p:cNvPr id="49" name="TextBox 48"/>
            <p:cNvSpPr txBox="1"/>
            <p:nvPr/>
          </p:nvSpPr>
          <p:spPr>
            <a:xfrm>
              <a:off x="467544" y="3995772"/>
              <a:ext cx="3096344" cy="369332"/>
            </a:xfrm>
            <a:prstGeom prst="rect">
              <a:avLst/>
            </a:prstGeom>
            <a:noFill/>
          </p:spPr>
          <p:txBody>
            <a:bodyPr wrap="square" rtlCol="0">
              <a:spAutoFit/>
            </a:bodyPr>
            <a:lstStyle/>
            <a:p>
              <a:r>
                <a:rPr lang="en-GB" dirty="0" smtClean="0"/>
                <a:t>Change of activity in V5:</a:t>
              </a:r>
              <a:endParaRPr lang="en-GB" dirty="0"/>
            </a:p>
          </p:txBody>
        </p:sp>
      </p:grpSp>
      <p:grpSp>
        <p:nvGrpSpPr>
          <p:cNvPr id="4" name="Group 3"/>
          <p:cNvGrpSpPr/>
          <p:nvPr/>
        </p:nvGrpSpPr>
        <p:grpSpPr>
          <a:xfrm>
            <a:off x="2077519" y="5211347"/>
            <a:ext cx="2553852" cy="873388"/>
            <a:chOff x="2077519" y="5211347"/>
            <a:chExt cx="2553852" cy="873388"/>
          </a:xfrm>
        </p:grpSpPr>
        <p:cxnSp>
          <p:nvCxnSpPr>
            <p:cNvPr id="36" name="Straight Arrow Connector 35"/>
            <p:cNvCxnSpPr/>
            <p:nvPr/>
          </p:nvCxnSpPr>
          <p:spPr>
            <a:xfrm flipV="1">
              <a:off x="2704325" y="5211347"/>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077519" y="5715403"/>
              <a:ext cx="1261884" cy="369332"/>
            </a:xfrm>
            <a:prstGeom prst="rect">
              <a:avLst/>
            </a:prstGeom>
            <a:noFill/>
          </p:spPr>
          <p:txBody>
            <a:bodyPr wrap="none" rtlCol="0">
              <a:spAutoFit/>
            </a:bodyPr>
            <a:lstStyle/>
            <a:p>
              <a:r>
                <a:rPr lang="en-GB" dirty="0" smtClean="0">
                  <a:solidFill>
                    <a:schemeClr val="accent6">
                      <a:lumMod val="75000"/>
                    </a:schemeClr>
                  </a:solidFill>
                </a:rPr>
                <a:t>Self decay</a:t>
              </a:r>
              <a:endParaRPr lang="en-GB" dirty="0">
                <a:solidFill>
                  <a:schemeClr val="accent6">
                    <a:lumMod val="75000"/>
                  </a:schemeClr>
                </a:solidFill>
              </a:endParaRPr>
            </a:p>
          </p:txBody>
        </p:sp>
        <p:cxnSp>
          <p:nvCxnSpPr>
            <p:cNvPr id="40" name="Straight Arrow Connector 39"/>
            <p:cNvCxnSpPr/>
            <p:nvPr/>
          </p:nvCxnSpPr>
          <p:spPr>
            <a:xfrm flipV="1">
              <a:off x="4106737" y="5211347"/>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600320" y="5715403"/>
              <a:ext cx="1031051" cy="369332"/>
            </a:xfrm>
            <a:prstGeom prst="rect">
              <a:avLst/>
            </a:prstGeom>
            <a:noFill/>
          </p:spPr>
          <p:txBody>
            <a:bodyPr wrap="none" rtlCol="0">
              <a:spAutoFit/>
            </a:bodyPr>
            <a:lstStyle/>
            <a:p>
              <a:r>
                <a:rPr lang="en-GB" dirty="0" smtClean="0">
                  <a:solidFill>
                    <a:schemeClr val="accent6">
                      <a:lumMod val="75000"/>
                    </a:schemeClr>
                  </a:solidFill>
                </a:rPr>
                <a:t>V1 input</a:t>
              </a:r>
              <a:endParaRPr lang="en-GB" dirty="0">
                <a:solidFill>
                  <a:schemeClr val="accent6">
                    <a:lumMod val="75000"/>
                  </a:schemeClr>
                </a:solidFill>
              </a:endParaRPr>
            </a:p>
          </p:txBody>
        </p:sp>
      </p:grpSp>
    </p:spTree>
    <p:extLst>
      <p:ext uri="{BB962C8B-B14F-4D97-AF65-F5344CB8AC3E}">
        <p14:creationId xmlns:p14="http://schemas.microsoft.com/office/powerpoint/2010/main" val="327614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grpSp>
        <p:nvGrpSpPr>
          <p:cNvPr id="5" name="Group 4"/>
          <p:cNvGrpSpPr/>
          <p:nvPr/>
        </p:nvGrpSpPr>
        <p:grpSpPr>
          <a:xfrm>
            <a:off x="539552" y="3132960"/>
            <a:ext cx="4201963" cy="3032344"/>
            <a:chOff x="1954213" y="1539875"/>
            <a:chExt cx="5235575" cy="3778250"/>
          </a:xfrm>
        </p:grpSpPr>
        <p:pic>
          <p:nvPicPr>
            <p:cNvPr id="40" name="Picture 39" descr="NeuroDynamicsUni_Nob"/>
            <p:cNvPicPr>
              <a:picLocks noChangeAspect="1" noChangeArrowheads="1"/>
            </p:cNvPicPr>
            <p:nvPr/>
          </p:nvPicPr>
          <p:blipFill>
            <a:blip r:embed="rId2" cstate="print"/>
            <a:srcRect/>
            <a:stretch>
              <a:fillRect/>
            </a:stretch>
          </p:blipFill>
          <p:spPr bwMode="auto">
            <a:xfrm>
              <a:off x="1954213" y="1539875"/>
              <a:ext cx="5235575" cy="3778250"/>
            </a:xfrm>
            <a:prstGeom prst="rect">
              <a:avLst/>
            </a:prstGeom>
            <a:noFill/>
            <a:ln w="9525">
              <a:noFill/>
              <a:miter lim="800000"/>
              <a:headEnd/>
              <a:tailEnd/>
            </a:ln>
          </p:spPr>
        </p:pic>
        <p:sp>
          <p:nvSpPr>
            <p:cNvPr id="45" name="Text Box 6"/>
            <p:cNvSpPr txBox="1">
              <a:spLocks noChangeArrowheads="1"/>
            </p:cNvSpPr>
            <p:nvPr/>
          </p:nvSpPr>
          <p:spPr bwMode="auto">
            <a:xfrm>
              <a:off x="2103438" y="1755775"/>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1</a:t>
              </a:r>
              <a:endParaRPr lang="en-US" sz="2400" b="0" i="1">
                <a:solidFill>
                  <a:srgbClr val="000000"/>
                </a:solidFill>
                <a:latin typeface="Times New Roman" pitchFamily="18" charset="0"/>
              </a:endParaRPr>
            </a:p>
          </p:txBody>
        </p:sp>
        <p:sp>
          <p:nvSpPr>
            <p:cNvPr id="47" name="Text Box 7"/>
            <p:cNvSpPr txBox="1">
              <a:spLocks noChangeArrowheads="1"/>
            </p:cNvSpPr>
            <p:nvPr/>
          </p:nvSpPr>
          <p:spPr bwMode="auto">
            <a:xfrm>
              <a:off x="2178051" y="34163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1</a:t>
              </a:r>
              <a:endParaRPr lang="en-US" sz="2400" b="0">
                <a:latin typeface="Times New Roman" pitchFamily="18" charset="0"/>
              </a:endParaRPr>
            </a:p>
          </p:txBody>
        </p:sp>
        <p:sp>
          <p:nvSpPr>
            <p:cNvPr id="48" name="Text Box 8"/>
            <p:cNvSpPr txBox="1">
              <a:spLocks noChangeArrowheads="1"/>
            </p:cNvSpPr>
            <p:nvPr/>
          </p:nvSpPr>
          <p:spPr bwMode="auto">
            <a:xfrm>
              <a:off x="2178051" y="4279900"/>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sp>
          <p:nvSpPr>
            <p:cNvPr id="49" name="Rectangle 48"/>
            <p:cNvSpPr>
              <a:spLocks noChangeArrowheads="1"/>
            </p:cNvSpPr>
            <p:nvPr/>
          </p:nvSpPr>
          <p:spPr bwMode="auto">
            <a:xfrm>
              <a:off x="2103438" y="2547938"/>
              <a:ext cx="4784725" cy="865188"/>
            </a:xfrm>
            <a:prstGeom prst="rect">
              <a:avLst/>
            </a:prstGeom>
            <a:solidFill>
              <a:schemeClr val="bg1"/>
            </a:solidFill>
            <a:ln w="12700">
              <a:solidFill>
                <a:schemeClr val="bg1"/>
              </a:solidFill>
              <a:miter lim="800000"/>
              <a:headEnd/>
              <a:tailEnd/>
            </a:ln>
          </p:spPr>
          <p:txBody>
            <a:bodyPr wrap="none" anchor="ct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algn="ctr" eaLnBrk="0" hangingPunct="0">
                <a:spcBef>
                  <a:spcPct val="50000"/>
                </a:spcBef>
              </a:pPr>
              <a:endParaRPr lang="en-GB" sz="2000" b="0">
                <a:solidFill>
                  <a:schemeClr val="bg1"/>
                </a:solidFill>
                <a:latin typeface="Trebuchet MS" pitchFamily="34" charset="0"/>
              </a:endParaRPr>
            </a:p>
          </p:txBody>
        </p:sp>
      </p:grpSp>
      <p:sp>
        <p:nvSpPr>
          <p:cNvPr id="51" name="TextBox 50"/>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54" name="TextBox 53"/>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Tree>
    <p:extLst>
      <p:ext uri="{BB962C8B-B14F-4D97-AF65-F5344CB8AC3E}">
        <p14:creationId xmlns:p14="http://schemas.microsoft.com/office/powerpoint/2010/main" val="2214322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609661" y="2988471"/>
            <a:ext cx="2081375" cy="369332"/>
          </a:xfrm>
          <a:prstGeom prst="rect">
            <a:avLst/>
          </a:prstGeom>
          <a:solidFill>
            <a:schemeClr val="accent6">
              <a:lumMod val="20000"/>
              <a:lumOff val="80000"/>
            </a:schemeClr>
          </a:solidFill>
        </p:spPr>
        <p:txBody>
          <a:bodyPr wrap="square" rtlCol="0">
            <a:spAutoFit/>
          </a:bodyPr>
          <a:lstStyle/>
          <a:p>
            <a:pPr algn="ctr"/>
            <a:r>
              <a:rPr lang="en-GB" dirty="0" smtClean="0"/>
              <a:t>Timeseries</a:t>
            </a:r>
            <a:endParaRPr lang="en-GB" dirty="0"/>
          </a:p>
        </p:txBody>
      </p:sp>
      <p:sp>
        <p:nvSpPr>
          <p:cNvPr id="7173" name="Rectangle 7172"/>
          <p:cNvSpPr/>
          <p:nvPr/>
        </p:nvSpPr>
        <p:spPr>
          <a:xfrm>
            <a:off x="5609661" y="2982973"/>
            <a:ext cx="2073935" cy="18434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p:cNvGrpSpPr/>
          <p:nvPr/>
        </p:nvGrpSpPr>
        <p:grpSpPr>
          <a:xfrm>
            <a:off x="5529951" y="3495982"/>
            <a:ext cx="2194147" cy="1361391"/>
            <a:chOff x="6242661" y="4736028"/>
            <a:chExt cx="2194147" cy="1361391"/>
          </a:xfrm>
        </p:grpSpPr>
        <p:cxnSp>
          <p:nvCxnSpPr>
            <p:cNvPr id="6" name="Straight Arrow Connector 5"/>
            <p:cNvCxnSpPr/>
            <p:nvPr/>
          </p:nvCxnSpPr>
          <p:spPr>
            <a:xfrm>
              <a:off x="6595080" y="5808310"/>
              <a:ext cx="1728956"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913908" y="5789642"/>
              <a:ext cx="522900" cy="307777"/>
            </a:xfrm>
            <a:prstGeom prst="rect">
              <a:avLst/>
            </a:prstGeom>
            <a:noFill/>
          </p:spPr>
          <p:txBody>
            <a:bodyPr wrap="none" rtlCol="0">
              <a:spAutoFit/>
            </a:bodyPr>
            <a:lstStyle/>
            <a:p>
              <a:r>
                <a:rPr lang="en-GB" sz="1400" dirty="0" smtClean="0"/>
                <a:t>time</a:t>
              </a:r>
              <a:endParaRPr lang="en-GB" sz="1400" dirty="0"/>
            </a:p>
          </p:txBody>
        </p:sp>
        <p:pic>
          <p:nvPicPr>
            <p:cNvPr id="9" name="Picture 10" descr="D:\Documents\teaching\spm course\timeseries.png"/>
            <p:cNvPicPr>
              <a:picLocks noChangeAspect="1" noChangeArrowheads="1"/>
            </p:cNvPicPr>
            <p:nvPr/>
          </p:nvPicPr>
          <p:blipFill rotWithShape="1">
            <a:blip r:embed="rId3">
              <a:extLst>
                <a:ext uri="{28A0092B-C50C-407E-A947-70E740481C1C}">
                  <a14:useLocalDpi xmlns:a14="http://schemas.microsoft.com/office/drawing/2010/main" val="0"/>
                </a:ext>
              </a:extLst>
            </a:blip>
            <a:srcRect r="23092"/>
            <a:stretch/>
          </p:blipFill>
          <p:spPr bwMode="auto">
            <a:xfrm>
              <a:off x="6602700" y="4736028"/>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p:cNvCxnSpPr/>
            <p:nvPr/>
          </p:nvCxnSpPr>
          <p:spPr>
            <a:xfrm flipV="1">
              <a:off x="6595080" y="4821927"/>
              <a:ext cx="0" cy="99672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rot="16200000">
              <a:off x="6070178" y="5030577"/>
              <a:ext cx="652743" cy="307777"/>
            </a:xfrm>
            <a:prstGeom prst="rect">
              <a:avLst/>
            </a:prstGeom>
            <a:noFill/>
          </p:spPr>
          <p:txBody>
            <a:bodyPr wrap="none" rtlCol="0">
              <a:spAutoFit/>
            </a:bodyPr>
            <a:lstStyle/>
            <a:p>
              <a:r>
                <a:rPr lang="en-GB" sz="1400" dirty="0" smtClean="0"/>
                <a:t>signal</a:t>
              </a:r>
              <a:endParaRPr lang="en-GB" sz="1400" dirty="0"/>
            </a:p>
          </p:txBody>
        </p:sp>
      </p:grpSp>
      <p:grpSp>
        <p:nvGrpSpPr>
          <p:cNvPr id="7192" name="Group 7191"/>
          <p:cNvGrpSpPr/>
          <p:nvPr/>
        </p:nvGrpSpPr>
        <p:grpSpPr>
          <a:xfrm>
            <a:off x="4518000" y="5021961"/>
            <a:ext cx="2081375" cy="1643463"/>
            <a:chOff x="4518000" y="5021961"/>
            <a:chExt cx="2081375" cy="1643463"/>
          </a:xfrm>
        </p:grpSpPr>
        <p:pic>
          <p:nvPicPr>
            <p:cNvPr id="7179" name="Picture 11" descr="http://www.frontiersin.org/files/Articles/74527/fnhum-08-00228-HTML/image_m/fnhum-08-00228-g00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708" t="953" r="10244" b="3196"/>
            <a:stretch/>
          </p:blipFill>
          <p:spPr bwMode="auto">
            <a:xfrm>
              <a:off x="4744876" y="5388576"/>
              <a:ext cx="1338631" cy="1276848"/>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518000" y="5021961"/>
              <a:ext cx="2081375" cy="307777"/>
            </a:xfrm>
            <a:prstGeom prst="rect">
              <a:avLst/>
            </a:prstGeom>
            <a:solidFill>
              <a:schemeClr val="accent6">
                <a:lumMod val="20000"/>
                <a:lumOff val="80000"/>
              </a:schemeClr>
            </a:solidFill>
          </p:spPr>
          <p:txBody>
            <a:bodyPr wrap="square" rtlCol="0">
              <a:spAutoFit/>
            </a:bodyPr>
            <a:lstStyle/>
            <a:p>
              <a:pPr algn="ctr"/>
              <a:r>
                <a:rPr lang="en-GB" sz="1400" dirty="0" smtClean="0"/>
                <a:t>Functional connectivity</a:t>
              </a:r>
              <a:endParaRPr lang="en-GB" sz="1400" dirty="0"/>
            </a:p>
          </p:txBody>
        </p:sp>
      </p:grpSp>
      <p:grpSp>
        <p:nvGrpSpPr>
          <p:cNvPr id="7193" name="Group 7192"/>
          <p:cNvGrpSpPr/>
          <p:nvPr/>
        </p:nvGrpSpPr>
        <p:grpSpPr>
          <a:xfrm>
            <a:off x="6774514" y="5003956"/>
            <a:ext cx="2258617" cy="1831722"/>
            <a:chOff x="6774514" y="5003956"/>
            <a:chExt cx="2258617" cy="1831722"/>
          </a:xfrm>
        </p:grpSpPr>
        <p:pic>
          <p:nvPicPr>
            <p:cNvPr id="7187" name="Picture 19" descr="http://ars.els-cdn.com/content/image/1-s2.0-S1053811914009446-gr2.jpg"/>
            <p:cNvPicPr>
              <a:picLocks noChangeAspect="1" noChangeArrowheads="1"/>
            </p:cNvPicPr>
            <p:nvPr/>
          </p:nvPicPr>
          <p:blipFill rotWithShape="1">
            <a:blip r:embed="rId5">
              <a:extLst>
                <a:ext uri="{28A0092B-C50C-407E-A947-70E740481C1C}">
                  <a14:useLocalDpi xmlns:a14="http://schemas.microsoft.com/office/drawing/2010/main" val="0"/>
                </a:ext>
              </a:extLst>
            </a:blip>
            <a:srcRect l="5406" t="3841" r="52344" b="57303"/>
            <a:stretch/>
          </p:blipFill>
          <p:spPr bwMode="auto">
            <a:xfrm>
              <a:off x="7023534" y="5334543"/>
              <a:ext cx="1887626" cy="1250227"/>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rot="16200000">
              <a:off x="6658777" y="5766365"/>
              <a:ext cx="508473" cy="276999"/>
            </a:xfrm>
            <a:prstGeom prst="rect">
              <a:avLst/>
            </a:prstGeom>
            <a:noFill/>
          </p:spPr>
          <p:txBody>
            <a:bodyPr wrap="none" rtlCol="0">
              <a:spAutoFit/>
            </a:bodyPr>
            <a:lstStyle/>
            <a:p>
              <a:r>
                <a:rPr lang="en-GB" sz="1200" dirty="0" smtClean="0"/>
                <a:t>CSD</a:t>
              </a:r>
              <a:endParaRPr lang="en-GB" sz="1200" dirty="0"/>
            </a:p>
          </p:txBody>
        </p:sp>
        <p:sp>
          <p:nvSpPr>
            <p:cNvPr id="29" name="TextBox 28"/>
            <p:cNvSpPr txBox="1"/>
            <p:nvPr/>
          </p:nvSpPr>
          <p:spPr>
            <a:xfrm>
              <a:off x="7957322" y="6558679"/>
              <a:ext cx="909223" cy="276999"/>
            </a:xfrm>
            <a:prstGeom prst="rect">
              <a:avLst/>
            </a:prstGeom>
            <a:noFill/>
          </p:spPr>
          <p:txBody>
            <a:bodyPr wrap="none" rtlCol="0">
              <a:spAutoFit/>
            </a:bodyPr>
            <a:lstStyle/>
            <a:p>
              <a:r>
                <a:rPr lang="en-GB" sz="1200" dirty="0" smtClean="0"/>
                <a:t>Frequency</a:t>
              </a:r>
              <a:endParaRPr lang="en-GB" sz="1200" dirty="0"/>
            </a:p>
          </p:txBody>
        </p:sp>
        <p:sp>
          <p:nvSpPr>
            <p:cNvPr id="33" name="TextBox 32"/>
            <p:cNvSpPr txBox="1"/>
            <p:nvPr/>
          </p:nvSpPr>
          <p:spPr>
            <a:xfrm>
              <a:off x="6951756" y="5003956"/>
              <a:ext cx="2081375" cy="307777"/>
            </a:xfrm>
            <a:prstGeom prst="rect">
              <a:avLst/>
            </a:prstGeom>
            <a:solidFill>
              <a:schemeClr val="accent6">
                <a:lumMod val="20000"/>
                <a:lumOff val="80000"/>
              </a:schemeClr>
            </a:solidFill>
          </p:spPr>
          <p:txBody>
            <a:bodyPr wrap="square" rtlCol="0">
              <a:spAutoFit/>
            </a:bodyPr>
            <a:lstStyle/>
            <a:p>
              <a:pPr algn="ctr"/>
              <a:r>
                <a:rPr lang="en-GB" sz="1400" dirty="0" smtClean="0"/>
                <a:t>Cross-spectral density</a:t>
              </a:r>
              <a:endParaRPr lang="en-GB" sz="1400" dirty="0"/>
            </a:p>
          </p:txBody>
        </p:sp>
      </p:grpSp>
      <p:grpSp>
        <p:nvGrpSpPr>
          <p:cNvPr id="7190" name="Group 7189"/>
          <p:cNvGrpSpPr/>
          <p:nvPr/>
        </p:nvGrpSpPr>
        <p:grpSpPr>
          <a:xfrm>
            <a:off x="4499991" y="969577"/>
            <a:ext cx="2089181" cy="2027493"/>
            <a:chOff x="4499991" y="969577"/>
            <a:chExt cx="2089181" cy="2027493"/>
          </a:xfrm>
        </p:grpSpPr>
        <p:pic>
          <p:nvPicPr>
            <p:cNvPr id="7185" name="Picture 17" descr="https://upload.wikimedia.org/wikipedia/commons/thumb/a/ac/ComponentsofERP.svg/317px-ComponentsofERP.svg.png"/>
            <p:cNvPicPr>
              <a:picLocks noChangeAspect="1" noChangeArrowheads="1"/>
            </p:cNvPicPr>
            <p:nvPr/>
          </p:nvPicPr>
          <p:blipFill rotWithShape="1">
            <a:blip r:embed="rId6">
              <a:extLst>
                <a:ext uri="{28A0092B-C50C-407E-A947-70E740481C1C}">
                  <a14:useLocalDpi xmlns:a14="http://schemas.microsoft.com/office/drawing/2010/main" val="0"/>
                </a:ext>
              </a:extLst>
            </a:blip>
            <a:srcRect l="7946" b="10970"/>
            <a:stretch/>
          </p:blipFill>
          <p:spPr bwMode="auto">
            <a:xfrm>
              <a:off x="4741968" y="1335666"/>
              <a:ext cx="1847204" cy="145401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5936436" y="2720071"/>
              <a:ext cx="474810" cy="276999"/>
            </a:xfrm>
            <a:prstGeom prst="rect">
              <a:avLst/>
            </a:prstGeom>
            <a:noFill/>
          </p:spPr>
          <p:txBody>
            <a:bodyPr wrap="none" rtlCol="0">
              <a:spAutoFit/>
            </a:bodyPr>
            <a:lstStyle/>
            <a:p>
              <a:r>
                <a:rPr lang="en-GB" sz="1200" dirty="0" smtClean="0"/>
                <a:t>time</a:t>
              </a:r>
              <a:endParaRPr lang="en-GB" sz="1200" dirty="0"/>
            </a:p>
          </p:txBody>
        </p:sp>
        <p:sp>
          <p:nvSpPr>
            <p:cNvPr id="25" name="TextBox 24"/>
            <p:cNvSpPr txBox="1"/>
            <p:nvPr/>
          </p:nvSpPr>
          <p:spPr>
            <a:xfrm rot="16200000">
              <a:off x="4200711" y="1932288"/>
              <a:ext cx="875561" cy="276999"/>
            </a:xfrm>
            <a:prstGeom prst="rect">
              <a:avLst/>
            </a:prstGeom>
            <a:noFill/>
          </p:spPr>
          <p:txBody>
            <a:bodyPr wrap="none" rtlCol="0">
              <a:spAutoFit/>
            </a:bodyPr>
            <a:lstStyle/>
            <a:p>
              <a:r>
                <a:rPr lang="en-GB" sz="1200" dirty="0" smtClean="0"/>
                <a:t>microvolts</a:t>
              </a:r>
              <a:endParaRPr lang="en-GB" sz="1200" dirty="0"/>
            </a:p>
          </p:txBody>
        </p:sp>
        <p:sp>
          <p:nvSpPr>
            <p:cNvPr id="34" name="TextBox 33"/>
            <p:cNvSpPr txBox="1"/>
            <p:nvPr/>
          </p:nvSpPr>
          <p:spPr>
            <a:xfrm>
              <a:off x="4499991" y="969577"/>
              <a:ext cx="2044098" cy="307777"/>
            </a:xfrm>
            <a:prstGeom prst="rect">
              <a:avLst/>
            </a:prstGeom>
            <a:solidFill>
              <a:schemeClr val="accent6">
                <a:lumMod val="20000"/>
                <a:lumOff val="80000"/>
              </a:schemeClr>
            </a:solidFill>
          </p:spPr>
          <p:txBody>
            <a:bodyPr wrap="square" rtlCol="0">
              <a:spAutoFit/>
            </a:bodyPr>
            <a:lstStyle/>
            <a:p>
              <a:pPr algn="ctr"/>
              <a:r>
                <a:rPr lang="en-GB" sz="1400" dirty="0" smtClean="0"/>
                <a:t>ERPs</a:t>
              </a:r>
              <a:endParaRPr lang="en-GB" sz="1400" dirty="0"/>
            </a:p>
          </p:txBody>
        </p:sp>
      </p:grpSp>
      <p:grpSp>
        <p:nvGrpSpPr>
          <p:cNvPr id="7191" name="Group 7190"/>
          <p:cNvGrpSpPr/>
          <p:nvPr/>
        </p:nvGrpSpPr>
        <p:grpSpPr>
          <a:xfrm>
            <a:off x="6826550" y="991879"/>
            <a:ext cx="2197700" cy="1788902"/>
            <a:chOff x="6826550" y="991879"/>
            <a:chExt cx="2197700" cy="1788902"/>
          </a:xfrm>
        </p:grpSpPr>
        <p:pic>
          <p:nvPicPr>
            <p:cNvPr id="7183" name="Picture 15" descr="https://www.researchgate.net/profile/Brandi_Ormerod/publication/260156125/figure/fig4/AS:297090954612754@1447843411485/Fig-4-PTZ-induced-changes-in-neuronal-activity-are-readily-detectable-with-EEG-The.png"/>
            <p:cNvPicPr>
              <a:picLocks noChangeAspect="1" noChangeArrowheads="1"/>
            </p:cNvPicPr>
            <p:nvPr/>
          </p:nvPicPr>
          <p:blipFill rotWithShape="1">
            <a:blip r:embed="rId7">
              <a:extLst>
                <a:ext uri="{28A0092B-C50C-407E-A947-70E740481C1C}">
                  <a14:useLocalDpi xmlns:a14="http://schemas.microsoft.com/office/drawing/2010/main" val="0"/>
                </a:ext>
              </a:extLst>
            </a:blip>
            <a:srcRect l="57530" t="35420" r="5320" b="38565"/>
            <a:stretch/>
          </p:blipFill>
          <p:spPr bwMode="auto">
            <a:xfrm>
              <a:off x="7225264" y="1446601"/>
              <a:ext cx="1641229" cy="96313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6200000">
              <a:off x="6536086" y="1880074"/>
              <a:ext cx="857927" cy="276999"/>
            </a:xfrm>
            <a:prstGeom prst="rect">
              <a:avLst/>
            </a:prstGeom>
            <a:noFill/>
          </p:spPr>
          <p:txBody>
            <a:bodyPr wrap="none" rtlCol="0">
              <a:spAutoFit/>
            </a:bodyPr>
            <a:lstStyle/>
            <a:p>
              <a:r>
                <a:rPr lang="en-GB" sz="1200" dirty="0" smtClean="0"/>
                <a:t>frequency</a:t>
              </a:r>
              <a:endParaRPr lang="en-GB" sz="1200" dirty="0"/>
            </a:p>
          </p:txBody>
        </p:sp>
        <p:sp>
          <p:nvSpPr>
            <p:cNvPr id="17" name="TextBox 16"/>
            <p:cNvSpPr txBox="1"/>
            <p:nvPr/>
          </p:nvSpPr>
          <p:spPr>
            <a:xfrm>
              <a:off x="8479643" y="2503782"/>
              <a:ext cx="474810" cy="276999"/>
            </a:xfrm>
            <a:prstGeom prst="rect">
              <a:avLst/>
            </a:prstGeom>
            <a:noFill/>
          </p:spPr>
          <p:txBody>
            <a:bodyPr wrap="none" rtlCol="0">
              <a:spAutoFit/>
            </a:bodyPr>
            <a:lstStyle/>
            <a:p>
              <a:r>
                <a:rPr lang="en-GB" sz="1200" dirty="0" smtClean="0"/>
                <a:t>time</a:t>
              </a:r>
              <a:endParaRPr lang="en-GB" sz="1200" dirty="0"/>
            </a:p>
          </p:txBody>
        </p:sp>
        <p:cxnSp>
          <p:nvCxnSpPr>
            <p:cNvPr id="18" name="Straight Arrow Connector 17"/>
            <p:cNvCxnSpPr/>
            <p:nvPr/>
          </p:nvCxnSpPr>
          <p:spPr>
            <a:xfrm>
              <a:off x="7140251" y="2494731"/>
              <a:ext cx="179170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V="1">
              <a:off x="7140251" y="1468461"/>
              <a:ext cx="0" cy="1026072"/>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942875" y="991879"/>
              <a:ext cx="2081375" cy="307777"/>
            </a:xfrm>
            <a:prstGeom prst="rect">
              <a:avLst/>
            </a:prstGeom>
            <a:solidFill>
              <a:schemeClr val="accent6">
                <a:lumMod val="20000"/>
                <a:lumOff val="80000"/>
              </a:schemeClr>
            </a:solidFill>
          </p:spPr>
          <p:txBody>
            <a:bodyPr wrap="square" rtlCol="0">
              <a:spAutoFit/>
            </a:bodyPr>
            <a:lstStyle/>
            <a:p>
              <a:pPr algn="ctr"/>
              <a:r>
                <a:rPr lang="en-GB" sz="1400" dirty="0" smtClean="0"/>
                <a:t>Induced Responses</a:t>
              </a:r>
              <a:endParaRPr lang="en-GB" sz="1400" dirty="0"/>
            </a:p>
          </p:txBody>
        </p:sp>
      </p:grpSp>
      <p:cxnSp>
        <p:nvCxnSpPr>
          <p:cNvPr id="23" name="Elbow Connector 22"/>
          <p:cNvCxnSpPr>
            <a:stCxn id="11" idx="0"/>
          </p:cNvCxnSpPr>
          <p:nvPr/>
        </p:nvCxnSpPr>
        <p:spPr>
          <a:xfrm rot="10800000">
            <a:off x="5203819" y="2988471"/>
            <a:ext cx="326133" cy="955948"/>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rot="10800000" flipH="1">
            <a:off x="7804280" y="2982972"/>
            <a:ext cx="326133" cy="955948"/>
          </a:xfrm>
          <a:prstGeom prst="bentConnector2">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rot="5400000">
            <a:off x="5109219" y="4479634"/>
            <a:ext cx="521538" cy="319926"/>
          </a:xfrm>
          <a:prstGeom prst="bentConnector3">
            <a:avLst>
              <a:gd name="adj1" fmla="val 296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172" name="Straight Arrow Connector 7171"/>
          <p:cNvCxnSpPr>
            <a:endCxn id="28" idx="0"/>
          </p:cNvCxnSpPr>
          <p:nvPr/>
        </p:nvCxnSpPr>
        <p:spPr>
          <a:xfrm>
            <a:off x="6208911" y="5904864"/>
            <a:ext cx="565603"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178" name="Rectangle 7177"/>
          <p:cNvSpPr/>
          <p:nvPr/>
        </p:nvSpPr>
        <p:spPr>
          <a:xfrm>
            <a:off x="4499991" y="548680"/>
            <a:ext cx="4533139"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Data Features</a:t>
            </a:r>
            <a:endParaRPr lang="en-GB" dirty="0"/>
          </a:p>
        </p:txBody>
      </p:sp>
      <p:grpSp>
        <p:nvGrpSpPr>
          <p:cNvPr id="7194" name="Group 7193"/>
          <p:cNvGrpSpPr/>
          <p:nvPr/>
        </p:nvGrpSpPr>
        <p:grpSpPr>
          <a:xfrm>
            <a:off x="107504" y="545002"/>
            <a:ext cx="2608264" cy="4784736"/>
            <a:chOff x="323560" y="545002"/>
            <a:chExt cx="2608264" cy="4784736"/>
          </a:xfrm>
        </p:grpSpPr>
        <p:pic>
          <p:nvPicPr>
            <p:cNvPr id="52" name="Picture 31" descr="slide1_large"/>
            <p:cNvPicPr>
              <a:picLocks noChangeAspect="1" noChangeArrowheads="1"/>
            </p:cNvPicPr>
            <p:nvPr/>
          </p:nvPicPr>
          <p:blipFill>
            <a:blip r:embed="rId8" cstate="print"/>
            <a:srcRect/>
            <a:stretch>
              <a:fillRect/>
            </a:stretch>
          </p:blipFill>
          <p:spPr bwMode="auto">
            <a:xfrm>
              <a:off x="323560" y="1954713"/>
              <a:ext cx="2608263" cy="3375025"/>
            </a:xfrm>
            <a:prstGeom prst="rect">
              <a:avLst/>
            </a:prstGeom>
            <a:noFill/>
            <a:effectLst/>
          </p:spPr>
        </p:pic>
        <p:sp>
          <p:nvSpPr>
            <p:cNvPr id="53" name="Line 32"/>
            <p:cNvSpPr>
              <a:spLocks noChangeShapeType="1"/>
            </p:cNvSpPr>
            <p:nvPr/>
          </p:nvSpPr>
          <p:spPr bwMode="auto">
            <a:xfrm>
              <a:off x="400616" y="3780405"/>
              <a:ext cx="555154" cy="303833"/>
            </a:xfrm>
            <a:prstGeom prst="line">
              <a:avLst/>
            </a:prstGeom>
            <a:noFill/>
            <a:ln w="38100">
              <a:solidFill>
                <a:srgbClr val="0099CC"/>
              </a:solidFill>
              <a:round/>
              <a:headEnd/>
              <a:tailEnd type="triangle" w="med" len="med"/>
            </a:ln>
            <a:effectLst/>
          </p:spPr>
          <p:txBody>
            <a:bodyPr/>
            <a:lstStyle/>
            <a:p>
              <a:endParaRPr lang="en-US">
                <a:solidFill>
                  <a:srgbClr val="000000"/>
                </a:solidFill>
              </a:endParaRPr>
            </a:p>
          </p:txBody>
        </p:sp>
        <p:sp>
          <p:nvSpPr>
            <p:cNvPr id="54" name="Line 33"/>
            <p:cNvSpPr>
              <a:spLocks noChangeShapeType="1"/>
            </p:cNvSpPr>
            <p:nvPr/>
          </p:nvSpPr>
          <p:spPr bwMode="auto">
            <a:xfrm flipH="1">
              <a:off x="1622135" y="3526338"/>
              <a:ext cx="261938" cy="581025"/>
            </a:xfrm>
            <a:prstGeom prst="line">
              <a:avLst/>
            </a:prstGeom>
            <a:noFill/>
            <a:ln w="38100">
              <a:solidFill>
                <a:srgbClr val="FF0000"/>
              </a:solidFill>
              <a:round/>
              <a:headEnd/>
              <a:tailEnd type="triangle" w="med" len="med"/>
            </a:ln>
            <a:effectLst/>
          </p:spPr>
          <p:txBody>
            <a:bodyPr/>
            <a:lstStyle/>
            <a:p>
              <a:endParaRPr lang="en-US">
                <a:solidFill>
                  <a:srgbClr val="000000"/>
                </a:solidFill>
              </a:endParaRPr>
            </a:p>
          </p:txBody>
        </p:sp>
        <p:sp>
          <p:nvSpPr>
            <p:cNvPr id="57" name="Rectangle 56"/>
            <p:cNvSpPr/>
            <p:nvPr/>
          </p:nvSpPr>
          <p:spPr>
            <a:xfrm>
              <a:off x="323560" y="545002"/>
              <a:ext cx="260826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Neuronal causes</a:t>
              </a:r>
              <a:endParaRPr lang="en-GB" dirty="0"/>
            </a:p>
          </p:txBody>
        </p:sp>
      </p:grpSp>
      <p:sp>
        <p:nvSpPr>
          <p:cNvPr id="7196" name="TextBox 7195"/>
          <p:cNvSpPr txBox="1"/>
          <p:nvPr/>
        </p:nvSpPr>
        <p:spPr>
          <a:xfrm>
            <a:off x="429722" y="5380212"/>
            <a:ext cx="1952714" cy="523220"/>
          </a:xfrm>
          <a:prstGeom prst="rect">
            <a:avLst/>
          </a:prstGeom>
          <a:noFill/>
        </p:spPr>
        <p:txBody>
          <a:bodyPr wrap="none" rtlCol="0">
            <a:spAutoFit/>
          </a:bodyPr>
          <a:lstStyle/>
          <a:p>
            <a:pPr algn="ctr"/>
            <a:r>
              <a:rPr lang="en-GB" sz="1400" dirty="0" smtClean="0"/>
              <a:t>Neural circuitry</a:t>
            </a:r>
          </a:p>
          <a:p>
            <a:pPr algn="ctr"/>
            <a:r>
              <a:rPr lang="en-GB" sz="1400" dirty="0" smtClean="0"/>
              <a:t>(effective connectivity)</a:t>
            </a:r>
            <a:endParaRPr lang="en-GB" sz="1400" dirty="0"/>
          </a:p>
        </p:txBody>
      </p:sp>
      <p:sp>
        <p:nvSpPr>
          <p:cNvPr id="42" name="TextBox 41"/>
          <p:cNvSpPr txBox="1"/>
          <p:nvPr/>
        </p:nvSpPr>
        <p:spPr>
          <a:xfrm rot="16200000">
            <a:off x="3310598" y="1760184"/>
            <a:ext cx="1888994" cy="307777"/>
          </a:xfrm>
          <a:prstGeom prst="rect">
            <a:avLst/>
          </a:prstGeom>
          <a:solidFill>
            <a:schemeClr val="accent6">
              <a:lumMod val="20000"/>
              <a:lumOff val="80000"/>
            </a:schemeClr>
          </a:solidFill>
        </p:spPr>
        <p:txBody>
          <a:bodyPr wrap="square" rtlCol="0">
            <a:spAutoFit/>
          </a:bodyPr>
          <a:lstStyle/>
          <a:p>
            <a:pPr algn="ctr"/>
            <a:r>
              <a:rPr lang="en-GB" sz="1400" dirty="0" smtClean="0"/>
              <a:t>EEG / MEG</a:t>
            </a:r>
            <a:endParaRPr lang="en-GB" sz="1400" dirty="0"/>
          </a:p>
        </p:txBody>
      </p:sp>
      <p:sp>
        <p:nvSpPr>
          <p:cNvPr id="43" name="TextBox 42"/>
          <p:cNvSpPr txBox="1"/>
          <p:nvPr/>
        </p:nvSpPr>
        <p:spPr>
          <a:xfrm rot="16200000">
            <a:off x="3607059" y="5873112"/>
            <a:ext cx="1276849" cy="307777"/>
          </a:xfrm>
          <a:prstGeom prst="rect">
            <a:avLst/>
          </a:prstGeom>
          <a:solidFill>
            <a:schemeClr val="accent6">
              <a:lumMod val="20000"/>
              <a:lumOff val="80000"/>
            </a:schemeClr>
          </a:solidFill>
        </p:spPr>
        <p:txBody>
          <a:bodyPr wrap="square" rtlCol="0">
            <a:spAutoFit/>
          </a:bodyPr>
          <a:lstStyle/>
          <a:p>
            <a:pPr algn="ctr"/>
            <a:r>
              <a:rPr lang="en-GB" sz="1400" dirty="0" smtClean="0"/>
              <a:t>fMRI</a:t>
            </a:r>
            <a:endParaRPr lang="en-GB" sz="1400" dirty="0"/>
          </a:p>
        </p:txBody>
      </p:sp>
      <p:grpSp>
        <p:nvGrpSpPr>
          <p:cNvPr id="14" name="Group 13"/>
          <p:cNvGrpSpPr/>
          <p:nvPr/>
        </p:nvGrpSpPr>
        <p:grpSpPr>
          <a:xfrm>
            <a:off x="2914168" y="2996952"/>
            <a:ext cx="1723549" cy="782410"/>
            <a:chOff x="2836450" y="3422113"/>
            <a:chExt cx="1723549" cy="782410"/>
          </a:xfrm>
        </p:grpSpPr>
        <p:sp>
          <p:nvSpPr>
            <p:cNvPr id="13" name="Rectangle 12"/>
            <p:cNvSpPr/>
            <p:nvPr/>
          </p:nvSpPr>
          <p:spPr>
            <a:xfrm>
              <a:off x="2836450" y="3422113"/>
              <a:ext cx="1723549" cy="782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 name="Straight Arrow Connector 7"/>
            <p:cNvCxnSpPr/>
            <p:nvPr/>
          </p:nvCxnSpPr>
          <p:spPr>
            <a:xfrm>
              <a:off x="3299507" y="3597602"/>
              <a:ext cx="79208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36450" y="3835191"/>
              <a:ext cx="1723549" cy="369332"/>
            </a:xfrm>
            <a:prstGeom prst="rect">
              <a:avLst/>
            </a:prstGeom>
            <a:noFill/>
          </p:spPr>
          <p:txBody>
            <a:bodyPr wrap="none" rtlCol="0">
              <a:spAutoFit/>
            </a:bodyPr>
            <a:lstStyle/>
            <a:p>
              <a:r>
                <a:rPr lang="en-GB" dirty="0" smtClean="0"/>
                <a:t>Forward model</a:t>
              </a:r>
              <a:endParaRPr lang="en-GB" dirty="0"/>
            </a:p>
          </p:txBody>
        </p:sp>
      </p:grpSp>
      <p:grpSp>
        <p:nvGrpSpPr>
          <p:cNvPr id="47" name="Group 46"/>
          <p:cNvGrpSpPr/>
          <p:nvPr/>
        </p:nvGrpSpPr>
        <p:grpSpPr>
          <a:xfrm>
            <a:off x="2875696" y="4058318"/>
            <a:ext cx="1800493" cy="782410"/>
            <a:chOff x="2836450" y="3422113"/>
            <a:chExt cx="1800493" cy="782410"/>
          </a:xfrm>
        </p:grpSpPr>
        <p:sp>
          <p:nvSpPr>
            <p:cNvPr id="48" name="Rectangle 47"/>
            <p:cNvSpPr/>
            <p:nvPr/>
          </p:nvSpPr>
          <p:spPr>
            <a:xfrm>
              <a:off x="2836450" y="3422113"/>
              <a:ext cx="1723549" cy="7824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9" name="Straight Arrow Connector 48"/>
            <p:cNvCxnSpPr/>
            <p:nvPr/>
          </p:nvCxnSpPr>
          <p:spPr>
            <a:xfrm flipH="1">
              <a:off x="3299507" y="3597602"/>
              <a:ext cx="79208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2836450" y="3835191"/>
              <a:ext cx="1800493" cy="369332"/>
            </a:xfrm>
            <a:prstGeom prst="rect">
              <a:avLst/>
            </a:prstGeom>
            <a:noFill/>
          </p:spPr>
          <p:txBody>
            <a:bodyPr wrap="none" rtlCol="0">
              <a:spAutoFit/>
            </a:bodyPr>
            <a:lstStyle/>
            <a:p>
              <a:r>
                <a:rPr lang="en-GB" dirty="0" smtClean="0"/>
                <a:t>Model inversion</a:t>
              </a:r>
              <a:endParaRPr lang="en-GB" dirty="0"/>
            </a:p>
          </p:txBody>
        </p:sp>
      </p:grpSp>
    </p:spTree>
    <p:extLst>
      <p:ext uri="{BB962C8B-B14F-4D97-AF65-F5344CB8AC3E}">
        <p14:creationId xmlns:p14="http://schemas.microsoft.com/office/powerpoint/2010/main" val="253010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9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19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9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19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6" grpId="0"/>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mc:AlternateContent xmlns:mc="http://schemas.openxmlformats.org/markup-compatibility/2006" xmlns:a14="http://schemas.microsoft.com/office/drawing/2010/main">
        <mc:Choice Requires="a14">
          <p:sp>
            <p:nvSpPr>
              <p:cNvPr id="46" name="TextBox 45"/>
              <p:cNvSpPr txBox="1"/>
              <p:nvPr/>
            </p:nvSpPr>
            <p:spPr>
              <a:xfrm>
                <a:off x="927989" y="5072051"/>
                <a:ext cx="2672014"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3200" b="0" i="1" smtClean="0">
                              <a:latin typeface="Cambria Math" panose="02040503050406030204" pitchFamily="18" charset="0"/>
                            </a:rPr>
                          </m:ctrlPr>
                        </m:accPr>
                        <m:e>
                          <m:r>
                            <a:rPr lang="en-GB" sz="3200" b="0" i="1" smtClean="0">
                              <a:latin typeface="Cambria Math"/>
                            </a:rPr>
                            <m:t>𝑧</m:t>
                          </m:r>
                        </m:e>
                      </m:acc>
                      <m:r>
                        <a:rPr lang="en-GB" sz="3200" b="0" i="1" smtClean="0">
                          <a:latin typeface="Cambria Math"/>
                        </a:rPr>
                        <m:t>=</m:t>
                      </m:r>
                      <m:r>
                        <a:rPr lang="en-GB" sz="3200" b="0" i="1" smtClean="0">
                          <a:latin typeface="Cambria Math"/>
                        </a:rPr>
                        <m:t>𝐴𝑧</m:t>
                      </m:r>
                      <m:r>
                        <a:rPr lang="en-GB" sz="3200" b="0" i="1" smtClean="0">
                          <a:latin typeface="Cambria Math"/>
                        </a:rPr>
                        <m:t>+</m:t>
                      </m:r>
                      <m:r>
                        <a:rPr lang="en-GB" sz="3200" b="0" i="1" smtClean="0">
                          <a:latin typeface="Cambria Math"/>
                        </a:rPr>
                        <m:t>𝐶</m:t>
                      </m:r>
                      <m:sSub>
                        <m:sSubPr>
                          <m:ctrlPr>
                            <a:rPr lang="en-GB" sz="3200" b="0" i="1" smtClean="0">
                              <a:latin typeface="Cambria Math" panose="02040503050406030204" pitchFamily="18" charset="0"/>
                            </a:rPr>
                          </m:ctrlPr>
                        </m:sSubPr>
                        <m:e>
                          <m:r>
                            <a:rPr lang="en-GB" sz="3200" b="0" i="1" smtClean="0">
                              <a:latin typeface="Cambria Math"/>
                            </a:rPr>
                            <m:t>𝑢</m:t>
                          </m:r>
                        </m:e>
                        <m:sub>
                          <m:r>
                            <a:rPr lang="en-GB" sz="3200" b="0" i="1" smtClean="0">
                              <a:latin typeface="Cambria Math"/>
                            </a:rPr>
                            <m:t>1</m:t>
                          </m:r>
                        </m:sub>
                      </m:sSub>
                    </m:oMath>
                  </m:oMathPara>
                </a14:m>
                <a:endParaRPr lang="en-GB" sz="3200" dirty="0"/>
              </a:p>
            </p:txBody>
          </p:sp>
        </mc:Choice>
        <mc:Fallback xmlns="">
          <p:sp>
            <p:nvSpPr>
              <p:cNvPr id="46" name="TextBox 45"/>
              <p:cNvSpPr txBox="1">
                <a:spLocks noRot="1" noChangeAspect="1" noMove="1" noResize="1" noEditPoints="1" noAdjustHandles="1" noChangeArrowheads="1" noChangeShapeType="1" noTextEdit="1"/>
              </p:cNvSpPr>
              <p:nvPr/>
            </p:nvSpPr>
            <p:spPr>
              <a:xfrm>
                <a:off x="927989" y="5072051"/>
                <a:ext cx="2672014" cy="584775"/>
              </a:xfrm>
              <a:prstGeom prst="rect">
                <a:avLst/>
              </a:prstGeom>
              <a:blipFill rotWithShape="1">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43121" y="2285166"/>
                <a:ext cx="5261825" cy="89377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i="1" smtClean="0">
                              <a:latin typeface="Cambria Math" panose="02040503050406030204" pitchFamily="18" charset="0"/>
                            </a:rPr>
                          </m:ctrlPr>
                        </m:dPr>
                        <m:e>
                          <m:m>
                            <m:mPr>
                              <m:mcs>
                                <m:mc>
                                  <m:mcPr>
                                    <m:count m:val="1"/>
                                    <m:mcJc m:val="center"/>
                                  </m:mcPr>
                                </m:mc>
                              </m:mcs>
                              <m:ctrlPr>
                                <a:rPr lang="en-GB" sz="2800" i="1" smtClean="0">
                                  <a:latin typeface="Cambria Math" panose="02040503050406030204" pitchFamily="18" charset="0"/>
                                </a:rPr>
                              </m:ctrlPr>
                            </m:mPr>
                            <m:mr>
                              <m:e>
                                <m:acc>
                                  <m:accPr>
                                    <m:chr m:val="̇"/>
                                    <m:ctrlPr>
                                      <a:rPr lang="en-GB" sz="280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e>
                                </m:acc>
                              </m:e>
                            </m:mr>
                            <m:mr>
                              <m:e>
                                <m:acc>
                                  <m:accPr>
                                    <m:chr m:val="̇"/>
                                    <m:ctrlPr>
                                      <a:rPr lang="en-GB" sz="280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acc>
                              </m:e>
                            </m:mr>
                          </m:m>
                        </m:e>
                      </m:d>
                      <m:r>
                        <a:rPr lang="en-GB" sz="2800" b="0" i="1" smtClean="0">
                          <a:latin typeface="Cambria Math"/>
                        </a:rPr>
                        <m:t>=</m:t>
                      </m:r>
                      <m:d>
                        <m:dPr>
                          <m:begChr m:val="["/>
                          <m:endChr m:val="]"/>
                          <m:ctrlPr>
                            <a:rPr lang="en-GB" sz="2800" b="0" i="1" smtClean="0">
                              <a:latin typeface="Cambria Math" panose="02040503050406030204" pitchFamily="18" charset="0"/>
                            </a:rPr>
                          </m:ctrlPr>
                        </m:dPr>
                        <m:e>
                          <m:m>
                            <m:mPr>
                              <m:mcs>
                                <m:mc>
                                  <m:mcPr>
                                    <m:count m:val="2"/>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𝑎</m:t>
                                    </m:r>
                                  </m:e>
                                  <m:sub>
                                    <m:r>
                                      <m:rPr>
                                        <m:brk m:alnAt="7"/>
                                      </m:rPr>
                                      <a:rPr lang="en-GB" sz="2800" b="0" i="1" smtClean="0">
                                        <a:latin typeface="Cambria Math"/>
                                      </a:rPr>
                                      <m:t>1</m:t>
                                    </m:r>
                                    <m:r>
                                      <a:rPr lang="en-GB" sz="2800" b="0" i="1" smtClean="0">
                                        <a:latin typeface="Cambria Math"/>
                                      </a:rPr>
                                      <m:t>1</m:t>
                                    </m:r>
                                  </m:sub>
                                </m:sSub>
                              </m:e>
                              <m:e>
                                <m:r>
                                  <a:rPr lang="en-GB" sz="2800" b="0" i="1" smtClean="0">
                                    <a:latin typeface="Cambria Math"/>
                                  </a:rPr>
                                  <m:t>0</m:t>
                                </m:r>
                              </m:e>
                            </m:mr>
                            <m:mr>
                              <m:e>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e>
                              <m:e>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e>
                            </m:mr>
                          </m:m>
                        </m:e>
                      </m:d>
                      <m:d>
                        <m:dPr>
                          <m:begChr m:val="["/>
                          <m:endChr m:val="]"/>
                          <m:ctrlPr>
                            <a:rPr lang="en-GB" sz="2800" b="0" i="1" smtClean="0">
                              <a:latin typeface="Cambria Math" panose="02040503050406030204" pitchFamily="18" charset="0"/>
                            </a:rPr>
                          </m:ctrlPr>
                        </m:dPr>
                        <m:e>
                          <m:m>
                            <m:mPr>
                              <m:mcs>
                                <m:mc>
                                  <m:mcPr>
                                    <m:count m:val="1"/>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𝑧</m:t>
                                    </m:r>
                                  </m:e>
                                  <m:sub>
                                    <m:r>
                                      <m:rPr>
                                        <m:brk m:alnAt="7"/>
                                      </m:rPr>
                                      <a:rPr lang="en-GB" sz="2800" b="0" i="1" smtClean="0">
                                        <a:latin typeface="Cambria Math"/>
                                      </a:rPr>
                                      <m:t>1</m:t>
                                    </m:r>
                                  </m:sub>
                                </m:sSub>
                              </m:e>
                            </m:mr>
                            <m:m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mr>
                          </m:m>
                        </m:e>
                      </m:d>
                      <m:r>
                        <a:rPr lang="en-GB" sz="2800" b="0" i="1" smtClean="0">
                          <a:latin typeface="Cambria Math"/>
                        </a:rPr>
                        <m:t>+</m:t>
                      </m:r>
                      <m:d>
                        <m:dPr>
                          <m:begChr m:val="["/>
                          <m:endChr m:val="]"/>
                          <m:ctrlPr>
                            <a:rPr lang="en-GB" sz="2800" b="0" i="1" smtClean="0">
                              <a:latin typeface="Cambria Math" panose="02040503050406030204" pitchFamily="18" charset="0"/>
                            </a:rPr>
                          </m:ctrlPr>
                        </m:dPr>
                        <m:e>
                          <m:m>
                            <m:mPr>
                              <m:mcs>
                                <m:mc>
                                  <m:mcPr>
                                    <m:count m:val="1"/>
                                    <m:mcJc m:val="center"/>
                                  </m:mcPr>
                                </m:mc>
                              </m:mcs>
                              <m:ctrlPr>
                                <a:rPr lang="en-GB" sz="2800" b="0" i="1" smtClean="0">
                                  <a:latin typeface="Cambria Math" panose="02040503050406030204" pitchFamily="18" charset="0"/>
                                </a:rPr>
                              </m:ctrlPr>
                            </m:mPr>
                            <m:mr>
                              <m:e>
                                <m:sSub>
                                  <m:sSubPr>
                                    <m:ctrlPr>
                                      <a:rPr lang="en-GB" sz="2800" b="0" i="1" smtClean="0">
                                        <a:latin typeface="Cambria Math" panose="02040503050406030204" pitchFamily="18" charset="0"/>
                                      </a:rPr>
                                    </m:ctrlPr>
                                  </m:sSubPr>
                                  <m:e>
                                    <m:r>
                                      <m:rPr>
                                        <m:brk m:alnAt="7"/>
                                      </m:rPr>
                                      <a:rPr lang="en-GB" sz="2800" b="0" i="1" smtClean="0">
                                        <a:latin typeface="Cambria Math"/>
                                      </a:rPr>
                                      <m:t>𝑐</m:t>
                                    </m:r>
                                  </m:e>
                                  <m:sub>
                                    <m:r>
                                      <m:rPr>
                                        <m:brk m:alnAt="7"/>
                                      </m:rPr>
                                      <a:rPr lang="en-GB" sz="2800" b="0" i="1" smtClean="0">
                                        <a:latin typeface="Cambria Math"/>
                                      </a:rPr>
                                      <m:t>1</m:t>
                                    </m:r>
                                    <m:r>
                                      <a:rPr lang="en-GB" sz="2800" b="0" i="1" smtClean="0">
                                        <a:latin typeface="Cambria Math"/>
                                      </a:rPr>
                                      <m:t>1</m:t>
                                    </m:r>
                                  </m:sub>
                                </m:sSub>
                              </m:e>
                            </m:mr>
                            <m:mr>
                              <m:e>
                                <m:r>
                                  <a:rPr lang="en-GB" sz="2800" b="0" i="1" smtClean="0">
                                    <a:latin typeface="Cambria Math"/>
                                  </a:rPr>
                                  <m:t>0</m:t>
                                </m:r>
                              </m:e>
                            </m:mr>
                          </m:m>
                        </m:e>
                      </m:d>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4" name="TextBox 3"/>
              <p:cNvSpPr txBox="1">
                <a:spLocks noRot="1" noChangeAspect="1" noMove="1" noResize="1" noEditPoints="1" noAdjustHandles="1" noChangeArrowheads="1" noChangeShapeType="1" noTextEdit="1"/>
              </p:cNvSpPr>
              <p:nvPr/>
            </p:nvSpPr>
            <p:spPr>
              <a:xfrm>
                <a:off x="243121" y="2285166"/>
                <a:ext cx="5261825" cy="893771"/>
              </a:xfrm>
              <a:prstGeom prst="rect">
                <a:avLst/>
              </a:prstGeom>
              <a:blipFill rotWithShape="1">
                <a:blip r:embed="rId3"/>
                <a:stretch>
                  <a:fillRect/>
                </a:stretch>
              </a:blipFill>
            </p:spPr>
            <p:txBody>
              <a:bodyPr/>
              <a:lstStyle/>
              <a:p>
                <a:r>
                  <a:rPr lang="en-GB">
                    <a:noFill/>
                  </a:rPr>
                  <a:t> </a:t>
                </a:r>
              </a:p>
            </p:txBody>
          </p:sp>
        </mc:Fallback>
      </mc:AlternateContent>
      <p:cxnSp>
        <p:nvCxnSpPr>
          <p:cNvPr id="25" name="Straight Arrow Connector 24"/>
          <p:cNvCxnSpPr/>
          <p:nvPr/>
        </p:nvCxnSpPr>
        <p:spPr>
          <a:xfrm flipV="1">
            <a:off x="2267744" y="3285533"/>
            <a:ext cx="0" cy="57551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95536" y="3861048"/>
            <a:ext cx="3736920" cy="646331"/>
          </a:xfrm>
          <a:prstGeom prst="rect">
            <a:avLst/>
          </a:prstGeom>
          <a:noFill/>
        </p:spPr>
        <p:txBody>
          <a:bodyPr wrap="none" rtlCol="0">
            <a:spAutoFit/>
          </a:bodyPr>
          <a:lstStyle/>
          <a:p>
            <a:pPr algn="ctr"/>
            <a:r>
              <a:rPr lang="en-GB" i="1" dirty="0" smtClean="0">
                <a:solidFill>
                  <a:srgbClr val="C00000"/>
                </a:solidFill>
              </a:rPr>
              <a:t>Columns are outgoing connections</a:t>
            </a:r>
          </a:p>
          <a:p>
            <a:pPr algn="ctr"/>
            <a:r>
              <a:rPr lang="en-GB" i="1" dirty="0" smtClean="0">
                <a:solidFill>
                  <a:srgbClr val="C00000"/>
                </a:solidFill>
              </a:rPr>
              <a:t>Rows are incoming connections</a:t>
            </a:r>
          </a:p>
        </p:txBody>
      </p:sp>
      <p:sp>
        <p:nvSpPr>
          <p:cNvPr id="45" name="TextBox 44"/>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sp>
        <p:nvSpPr>
          <p:cNvPr id="50" name="TextBox 49"/>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spTree>
    <p:extLst>
      <p:ext uri="{BB962C8B-B14F-4D97-AF65-F5344CB8AC3E}">
        <p14:creationId xmlns:p14="http://schemas.microsoft.com/office/powerpoint/2010/main" val="780899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7642882" y="5688144"/>
            <a:ext cx="1024279" cy="693184"/>
            <a:chOff x="563176" y="4602725"/>
            <a:chExt cx="2208624" cy="1494693"/>
          </a:xfrm>
        </p:grpSpPr>
        <p:sp>
          <p:nvSpPr>
            <p:cNvPr id="14" name="Rectangle 13"/>
            <p:cNvSpPr/>
            <p:nvPr/>
          </p:nvSpPr>
          <p:spPr>
            <a:xfrm>
              <a:off x="563176" y="4602725"/>
              <a:ext cx="2208624" cy="14946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996654" y="4810100"/>
              <a:ext cx="0" cy="996722"/>
            </a:xfrm>
            <a:prstGeom prst="straightConnector1">
              <a:avLst/>
            </a:prstGeom>
            <a:ln w="12700">
              <a:solidFill>
                <a:srgbClr val="C0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sp>
        <p:nvSpPr>
          <p:cNvPr id="51" name="TextBox 50"/>
          <p:cNvSpPr txBox="1"/>
          <p:nvPr/>
        </p:nvSpPr>
        <p:spPr>
          <a:xfrm>
            <a:off x="5436096" y="5915241"/>
            <a:ext cx="3276682" cy="461665"/>
          </a:xfrm>
          <a:prstGeom prst="rect">
            <a:avLst/>
          </a:prstGeom>
          <a:noFill/>
        </p:spPr>
        <p:txBody>
          <a:bodyPr wrap="square" rtlCol="0">
            <a:spAutoFit/>
          </a:bodyPr>
          <a:lstStyle/>
          <a:p>
            <a:r>
              <a:rPr lang="en-GB" sz="2400" dirty="0" smtClean="0"/>
              <a:t>Driving input u</a:t>
            </a:r>
            <a:r>
              <a:rPr lang="en-GB" sz="2400" baseline="-25000" dirty="0" smtClean="0"/>
              <a:t>1</a:t>
            </a:r>
            <a:endParaRPr lang="en-GB" sz="2400" baseline="-25000" dirty="0"/>
          </a:p>
        </p:txBody>
      </p:sp>
      <p:cxnSp>
        <p:nvCxnSpPr>
          <p:cNvPr id="6" name="Straight Arrow Connector 5"/>
          <p:cNvCxnSpPr/>
          <p:nvPr/>
        </p:nvCxnSpPr>
        <p:spPr>
          <a:xfrm>
            <a:off x="5712918" y="3839903"/>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grpSp>
        <p:nvGrpSpPr>
          <p:cNvPr id="5" name="Group 4"/>
          <p:cNvGrpSpPr/>
          <p:nvPr/>
        </p:nvGrpSpPr>
        <p:grpSpPr>
          <a:xfrm>
            <a:off x="200520" y="2324352"/>
            <a:ext cx="5235575" cy="1791611"/>
            <a:chOff x="200520" y="2324352"/>
            <a:chExt cx="5235575" cy="1791611"/>
          </a:xfrm>
        </p:grpSpPr>
        <p:pic>
          <p:nvPicPr>
            <p:cNvPr id="85" name="Picture 84" descr="NeuroDynamicsUni_augment"/>
            <p:cNvPicPr>
              <a:picLocks noChangeAspect="1" noChangeArrowheads="1"/>
            </p:cNvPicPr>
            <p:nvPr/>
          </p:nvPicPr>
          <p:blipFill rotWithShape="1">
            <a:blip r:embed="rId2" cstate="print"/>
            <a:srcRect b="52581"/>
            <a:stretch/>
          </p:blipFill>
          <p:spPr bwMode="auto">
            <a:xfrm>
              <a:off x="200520" y="2324352"/>
              <a:ext cx="5235575" cy="1791611"/>
            </a:xfrm>
            <a:prstGeom prst="rect">
              <a:avLst/>
            </a:prstGeom>
            <a:noFill/>
            <a:ln w="9525">
              <a:noFill/>
              <a:miter lim="800000"/>
              <a:headEnd/>
              <a:tailEnd/>
            </a:ln>
          </p:spPr>
        </p:pic>
        <p:sp>
          <p:nvSpPr>
            <p:cNvPr id="71" name="Text Box 6"/>
            <p:cNvSpPr txBox="1">
              <a:spLocks noChangeArrowheads="1"/>
            </p:cNvSpPr>
            <p:nvPr/>
          </p:nvSpPr>
          <p:spPr bwMode="auto">
            <a:xfrm>
              <a:off x="349746" y="3607271"/>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u</a:t>
              </a:r>
              <a:r>
                <a:rPr lang="en-GB" sz="2400" b="0" i="1" baseline="-25000">
                  <a:solidFill>
                    <a:srgbClr val="000000"/>
                  </a:solidFill>
                  <a:latin typeface="Times New Roman" pitchFamily="18" charset="0"/>
                </a:rPr>
                <a:t>2</a:t>
              </a:r>
              <a:endParaRPr lang="en-US" sz="2400" b="0" i="1">
                <a:solidFill>
                  <a:srgbClr val="000000"/>
                </a:solidFill>
                <a:latin typeface="Times New Roman" pitchFamily="18" charset="0"/>
              </a:endParaRPr>
            </a:p>
          </p:txBody>
        </p:sp>
        <p:sp>
          <p:nvSpPr>
            <p:cNvPr id="72" name="Text Box 7"/>
            <p:cNvSpPr txBox="1">
              <a:spLocks noChangeArrowheads="1"/>
            </p:cNvSpPr>
            <p:nvPr/>
          </p:nvSpPr>
          <p:spPr bwMode="auto">
            <a:xfrm>
              <a:off x="349746" y="2862734"/>
              <a:ext cx="438150"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dirty="0">
                  <a:solidFill>
                    <a:srgbClr val="000000"/>
                  </a:solidFill>
                  <a:latin typeface="Times New Roman" pitchFamily="18" charset="0"/>
                </a:rPr>
                <a:t>u</a:t>
              </a:r>
              <a:r>
                <a:rPr lang="en-GB" sz="2400" b="0" i="1" baseline="-25000" dirty="0">
                  <a:solidFill>
                    <a:srgbClr val="000000"/>
                  </a:solidFill>
                  <a:latin typeface="Times New Roman" pitchFamily="18" charset="0"/>
                </a:rPr>
                <a:t>1</a:t>
              </a:r>
              <a:endParaRPr lang="en-US" sz="2400" b="0" i="1" dirty="0">
                <a:solidFill>
                  <a:srgbClr val="000000"/>
                </a:solidFill>
                <a:latin typeface="Times New Roman" pitchFamily="18" charset="0"/>
              </a:endParaRPr>
            </a:p>
          </p:txBody>
        </p:sp>
      </p:grpSp>
      <p:grpSp>
        <p:nvGrpSpPr>
          <p:cNvPr id="7" name="Group 6"/>
          <p:cNvGrpSpPr/>
          <p:nvPr/>
        </p:nvGrpSpPr>
        <p:grpSpPr>
          <a:xfrm>
            <a:off x="200521" y="4096028"/>
            <a:ext cx="5235575" cy="884431"/>
            <a:chOff x="200521" y="4096028"/>
            <a:chExt cx="5235575" cy="884431"/>
          </a:xfrm>
        </p:grpSpPr>
        <p:pic>
          <p:nvPicPr>
            <p:cNvPr id="86" name="Picture 85" descr="NeuroDynamicsUni_augment"/>
            <p:cNvPicPr>
              <a:picLocks noChangeAspect="1" noChangeArrowheads="1"/>
            </p:cNvPicPr>
            <p:nvPr/>
          </p:nvPicPr>
          <p:blipFill rotWithShape="1">
            <a:blip r:embed="rId2" cstate="print"/>
            <a:srcRect t="47419" b="29966"/>
            <a:stretch/>
          </p:blipFill>
          <p:spPr bwMode="auto">
            <a:xfrm>
              <a:off x="200521" y="4096028"/>
              <a:ext cx="5235575" cy="854462"/>
            </a:xfrm>
            <a:prstGeom prst="rect">
              <a:avLst/>
            </a:prstGeom>
            <a:noFill/>
            <a:ln w="9525">
              <a:noFill/>
              <a:miter lim="800000"/>
              <a:headEnd/>
              <a:tailEnd/>
            </a:ln>
          </p:spPr>
        </p:pic>
        <p:sp>
          <p:nvSpPr>
            <p:cNvPr id="73" name="Text Box 8"/>
            <p:cNvSpPr txBox="1">
              <a:spLocks noChangeArrowheads="1"/>
            </p:cNvSpPr>
            <p:nvPr/>
          </p:nvSpPr>
          <p:spPr bwMode="auto">
            <a:xfrm>
              <a:off x="424359" y="4523259"/>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dirty="0">
                  <a:solidFill>
                    <a:srgbClr val="000000"/>
                  </a:solidFill>
                  <a:latin typeface="Times New Roman" pitchFamily="18" charset="0"/>
                </a:rPr>
                <a:t>z</a:t>
              </a:r>
              <a:r>
                <a:rPr lang="en-GB" sz="2400" b="0" i="1" baseline="-25000" dirty="0">
                  <a:solidFill>
                    <a:srgbClr val="000000"/>
                  </a:solidFill>
                  <a:latin typeface="Times New Roman" pitchFamily="18" charset="0"/>
                </a:rPr>
                <a:t>1</a:t>
              </a:r>
              <a:endParaRPr lang="en-US" sz="2400" b="0" dirty="0">
                <a:latin typeface="Times New Roman" pitchFamily="18" charset="0"/>
              </a:endParaRPr>
            </a:p>
          </p:txBody>
        </p:sp>
      </p:grpSp>
      <p:grpSp>
        <p:nvGrpSpPr>
          <p:cNvPr id="10" name="Group 9"/>
          <p:cNvGrpSpPr/>
          <p:nvPr/>
        </p:nvGrpSpPr>
        <p:grpSpPr>
          <a:xfrm>
            <a:off x="200519" y="5042566"/>
            <a:ext cx="5235575" cy="1050535"/>
            <a:chOff x="200519" y="5042566"/>
            <a:chExt cx="5235575" cy="1050535"/>
          </a:xfrm>
        </p:grpSpPr>
        <p:pic>
          <p:nvPicPr>
            <p:cNvPr id="88" name="Picture 87" descr="NeuroDynamicsUni_augment"/>
            <p:cNvPicPr>
              <a:picLocks noChangeAspect="1" noChangeArrowheads="1"/>
            </p:cNvPicPr>
            <p:nvPr/>
          </p:nvPicPr>
          <p:blipFill rotWithShape="1">
            <a:blip r:embed="rId2" cstate="print"/>
            <a:srcRect t="72195"/>
            <a:stretch/>
          </p:blipFill>
          <p:spPr bwMode="auto">
            <a:xfrm>
              <a:off x="200519" y="5042566"/>
              <a:ext cx="5235575" cy="1050535"/>
            </a:xfrm>
            <a:prstGeom prst="rect">
              <a:avLst/>
            </a:prstGeom>
            <a:noFill/>
            <a:ln w="9525">
              <a:noFill/>
              <a:miter lim="800000"/>
              <a:headEnd/>
              <a:tailEnd/>
            </a:ln>
          </p:spPr>
        </p:pic>
        <p:sp>
          <p:nvSpPr>
            <p:cNvPr id="74" name="Text Box 9"/>
            <p:cNvSpPr txBox="1">
              <a:spLocks noChangeArrowheads="1"/>
            </p:cNvSpPr>
            <p:nvPr/>
          </p:nvSpPr>
          <p:spPr bwMode="auto">
            <a:xfrm>
              <a:off x="424359" y="5339234"/>
              <a:ext cx="404813" cy="457200"/>
            </a:xfrm>
            <a:prstGeom prst="rect">
              <a:avLst/>
            </a:prstGeom>
            <a:noFill/>
            <a:ln w="12700">
              <a:noFill/>
              <a:miter lim="800000"/>
              <a:headEnd/>
              <a:tailEnd/>
            </a:ln>
          </p:spPr>
          <p:txBody>
            <a:bodyPr wrap="none">
              <a:spAutoFit/>
            </a:bodyPr>
            <a:lstStyle>
              <a:defPPr>
                <a:defRPr lang="de-DE"/>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a:lstStyle>
            <a:p>
              <a:pPr eaLnBrk="0" hangingPunct="0"/>
              <a:r>
                <a:rPr lang="en-GB" sz="2400" b="0" i="1">
                  <a:solidFill>
                    <a:srgbClr val="000000"/>
                  </a:solidFill>
                  <a:latin typeface="Times New Roman" pitchFamily="18" charset="0"/>
                </a:rPr>
                <a:t>z</a:t>
              </a:r>
              <a:r>
                <a:rPr lang="en-GB" sz="2400" b="0" i="1" baseline="-25000">
                  <a:solidFill>
                    <a:srgbClr val="000000"/>
                  </a:solidFill>
                  <a:latin typeface="Times New Roman" pitchFamily="18" charset="0"/>
                </a:rPr>
                <a:t>2</a:t>
              </a:r>
              <a:endParaRPr lang="en-US" sz="2400" b="0">
                <a:latin typeface="Times New Roman" pitchFamily="18" charset="0"/>
              </a:endParaRPr>
            </a:p>
          </p:txBody>
        </p:sp>
      </p:grpSp>
      <p:sp>
        <p:nvSpPr>
          <p:cNvPr id="75" name="TextBox 74"/>
          <p:cNvSpPr txBox="1"/>
          <p:nvPr/>
        </p:nvSpPr>
        <p:spPr>
          <a:xfrm>
            <a:off x="5712918" y="3356992"/>
            <a:ext cx="583814" cy="461665"/>
          </a:xfrm>
          <a:prstGeom prst="rect">
            <a:avLst/>
          </a:prstGeom>
          <a:noFill/>
        </p:spPr>
        <p:txBody>
          <a:bodyPr wrap="none" rtlCol="0">
            <a:spAutoFit/>
          </a:bodyPr>
          <a:lstStyle/>
          <a:p>
            <a:r>
              <a:rPr lang="en-GB" sz="2400" dirty="0" smtClean="0">
                <a:solidFill>
                  <a:srgbClr val="7030A0"/>
                </a:solidFill>
              </a:rPr>
              <a:t>b</a:t>
            </a:r>
            <a:r>
              <a:rPr lang="en-GB" sz="2400" baseline="-25000" dirty="0" smtClean="0">
                <a:solidFill>
                  <a:srgbClr val="7030A0"/>
                </a:solidFill>
              </a:rPr>
              <a:t>21</a:t>
            </a:r>
            <a:endParaRPr lang="en-GB" sz="2400" baseline="-25000" dirty="0">
              <a:solidFill>
                <a:srgbClr val="7030A0"/>
              </a:solidFill>
            </a:endParaRPr>
          </a:p>
        </p:txBody>
      </p:sp>
      <p:sp>
        <p:nvSpPr>
          <p:cNvPr id="43" name="TextBox 42"/>
          <p:cNvSpPr txBox="1"/>
          <p:nvPr/>
        </p:nvSpPr>
        <p:spPr>
          <a:xfrm>
            <a:off x="5220072" y="3831431"/>
            <a:ext cx="1827744" cy="461665"/>
          </a:xfrm>
          <a:prstGeom prst="rect">
            <a:avLst/>
          </a:prstGeom>
          <a:noFill/>
        </p:spPr>
        <p:txBody>
          <a:bodyPr wrap="none" rtlCol="0">
            <a:spAutoFit/>
          </a:bodyPr>
          <a:lstStyle/>
          <a:p>
            <a:r>
              <a:rPr lang="en-GB" sz="2400" dirty="0" smtClean="0"/>
              <a:t>Attention u</a:t>
            </a:r>
            <a:r>
              <a:rPr lang="en-GB" sz="2400" baseline="-25000" dirty="0" smtClean="0"/>
              <a:t>2</a:t>
            </a:r>
            <a:endParaRPr lang="en-GB" sz="2400" baseline="-25000" dirty="0"/>
          </a:p>
        </p:txBody>
      </p:sp>
    </p:spTree>
    <p:extLst>
      <p:ext uri="{BB962C8B-B14F-4D97-AF65-F5344CB8AC3E}">
        <p14:creationId xmlns:p14="http://schemas.microsoft.com/office/powerpoint/2010/main" val="370618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rc 38"/>
          <p:cNvSpPr/>
          <p:nvPr/>
        </p:nvSpPr>
        <p:spPr>
          <a:xfrm rot="2499746">
            <a:off x="7323939" y="2536943"/>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8" name="Arc 37"/>
          <p:cNvSpPr/>
          <p:nvPr/>
        </p:nvSpPr>
        <p:spPr>
          <a:xfrm rot="2499746">
            <a:off x="7364309" y="4343373"/>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30" name="Straight Arrow Connector 29"/>
          <p:cNvCxnSpPr/>
          <p:nvPr/>
        </p:nvCxnSpPr>
        <p:spPr>
          <a:xfrm flipV="1">
            <a:off x="7020272" y="3385326"/>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sp>
        <p:nvSpPr>
          <p:cNvPr id="8" name="Oval 7"/>
          <p:cNvSpPr/>
          <p:nvPr/>
        </p:nvSpPr>
        <p:spPr>
          <a:xfrm>
            <a:off x="6804245" y="2530865"/>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V5</a:t>
            </a:r>
            <a:endParaRPr lang="en-GB" sz="1600" dirty="0"/>
          </a:p>
        </p:txBody>
      </p:sp>
      <p:sp>
        <p:nvSpPr>
          <p:cNvPr id="9" name="Oval 8"/>
          <p:cNvSpPr/>
          <p:nvPr/>
        </p:nvSpPr>
        <p:spPr>
          <a:xfrm>
            <a:off x="6804247" y="4259057"/>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600" dirty="0" smtClean="0"/>
              <a:t>V1</a:t>
            </a:r>
            <a:endParaRPr lang="en-GB" sz="1600" dirty="0"/>
          </a:p>
        </p:txBody>
      </p:sp>
      <p:cxnSp>
        <p:nvCxnSpPr>
          <p:cNvPr id="11" name="Straight Arrow Connector 10"/>
          <p:cNvCxnSpPr/>
          <p:nvPr/>
        </p:nvCxnSpPr>
        <p:spPr>
          <a:xfrm flipV="1">
            <a:off x="7231475" y="5195161"/>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347198" y="4547089"/>
            <a:ext cx="385042" cy="369332"/>
          </a:xfrm>
          <a:prstGeom prst="rect">
            <a:avLst/>
          </a:prstGeom>
          <a:noFill/>
        </p:spPr>
        <p:txBody>
          <a:bodyPr wrap="none" rtlCol="0">
            <a:spAutoFit/>
          </a:bodyPr>
          <a:lstStyle/>
          <a:p>
            <a:r>
              <a:rPr lang="en-GB" dirty="0" smtClean="0"/>
              <a:t>z</a:t>
            </a:r>
            <a:r>
              <a:rPr lang="en-GB" baseline="-25000" dirty="0" smtClean="0"/>
              <a:t>1</a:t>
            </a:r>
            <a:endParaRPr lang="en-GB" baseline="-25000" dirty="0"/>
          </a:p>
        </p:txBody>
      </p:sp>
      <p:sp>
        <p:nvSpPr>
          <p:cNvPr id="35" name="TextBox 34"/>
          <p:cNvSpPr txBox="1"/>
          <p:nvPr/>
        </p:nvSpPr>
        <p:spPr>
          <a:xfrm>
            <a:off x="6347198" y="2809605"/>
            <a:ext cx="385042" cy="369332"/>
          </a:xfrm>
          <a:prstGeom prst="rect">
            <a:avLst/>
          </a:prstGeom>
          <a:noFill/>
        </p:spPr>
        <p:txBody>
          <a:bodyPr wrap="none" rtlCol="0">
            <a:spAutoFit/>
          </a:bodyPr>
          <a:lstStyle/>
          <a:p>
            <a:r>
              <a:rPr lang="en-GB" dirty="0" smtClean="0"/>
              <a:t>z</a:t>
            </a:r>
            <a:r>
              <a:rPr lang="en-GB" baseline="-25000" dirty="0" smtClean="0"/>
              <a:t>2</a:t>
            </a:r>
            <a:endParaRPr lang="en-GB" baseline="-25000" dirty="0"/>
          </a:p>
        </p:txBody>
      </p:sp>
      <p:sp>
        <p:nvSpPr>
          <p:cNvPr id="41" name="TextBox 40"/>
          <p:cNvSpPr txBox="1"/>
          <p:nvPr/>
        </p:nvSpPr>
        <p:spPr>
          <a:xfrm>
            <a:off x="8007496" y="4430554"/>
            <a:ext cx="56855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11</a:t>
            </a:r>
            <a:endParaRPr lang="en-GB" sz="2400" baseline="-25000" dirty="0">
              <a:solidFill>
                <a:srgbClr val="7030A0"/>
              </a:solidFill>
            </a:endParaRPr>
          </a:p>
        </p:txBody>
      </p:sp>
      <p:sp>
        <p:nvSpPr>
          <p:cNvPr id="42" name="TextBox 41"/>
          <p:cNvSpPr txBox="1"/>
          <p:nvPr/>
        </p:nvSpPr>
        <p:spPr>
          <a:xfrm>
            <a:off x="8011488" y="2607295"/>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22</a:t>
            </a:r>
            <a:endParaRPr lang="en-GB" sz="2400" baseline="-25000" dirty="0">
              <a:solidFill>
                <a:srgbClr val="7030A0"/>
              </a:solidFill>
            </a:endParaRPr>
          </a:p>
        </p:txBody>
      </p:sp>
      <p:sp>
        <p:nvSpPr>
          <p:cNvPr id="44" name="TextBox 43"/>
          <p:cNvSpPr txBox="1"/>
          <p:nvPr/>
        </p:nvSpPr>
        <p:spPr>
          <a:xfrm>
            <a:off x="6539719" y="5195161"/>
            <a:ext cx="550920" cy="461665"/>
          </a:xfrm>
          <a:prstGeom prst="rect">
            <a:avLst/>
          </a:prstGeom>
          <a:noFill/>
        </p:spPr>
        <p:txBody>
          <a:bodyPr wrap="none" rtlCol="0">
            <a:spAutoFit/>
          </a:bodyPr>
          <a:lstStyle/>
          <a:p>
            <a:r>
              <a:rPr lang="en-GB" sz="2400" dirty="0" smtClean="0">
                <a:solidFill>
                  <a:srgbClr val="7030A0"/>
                </a:solidFill>
              </a:rPr>
              <a:t>c</a:t>
            </a:r>
            <a:r>
              <a:rPr lang="en-GB" sz="2400" baseline="-25000" dirty="0" smtClean="0">
                <a:solidFill>
                  <a:srgbClr val="7030A0"/>
                </a:solidFill>
              </a:rPr>
              <a:t>11</a:t>
            </a:r>
            <a:endParaRPr lang="en-GB" sz="2400" baseline="-25000" dirty="0">
              <a:solidFill>
                <a:srgbClr val="7030A0"/>
              </a:solidFill>
            </a:endParaRPr>
          </a:p>
        </p:txBody>
      </p:sp>
      <p:sp>
        <p:nvSpPr>
          <p:cNvPr id="51" name="TextBox 50"/>
          <p:cNvSpPr txBox="1"/>
          <p:nvPr/>
        </p:nvSpPr>
        <p:spPr>
          <a:xfrm>
            <a:off x="6287296" y="5915241"/>
            <a:ext cx="2425482" cy="461665"/>
          </a:xfrm>
          <a:prstGeom prst="rect">
            <a:avLst/>
          </a:prstGeom>
          <a:noFill/>
        </p:spPr>
        <p:txBody>
          <a:bodyPr wrap="square" rtlCol="0">
            <a:spAutoFit/>
          </a:bodyPr>
          <a:lstStyle/>
          <a:p>
            <a:pPr algn="ctr"/>
            <a:r>
              <a:rPr lang="en-GB" sz="2400" dirty="0" smtClean="0"/>
              <a:t>Driving input u</a:t>
            </a:r>
            <a:r>
              <a:rPr lang="en-GB" sz="2400" baseline="-25000" dirty="0" smtClean="0"/>
              <a:t>1</a:t>
            </a:r>
            <a:endParaRPr lang="en-GB" sz="2400" baseline="-25000" dirty="0"/>
          </a:p>
        </p:txBody>
      </p:sp>
      <p:cxnSp>
        <p:nvCxnSpPr>
          <p:cNvPr id="6" name="Straight Arrow Connector 5"/>
          <p:cNvCxnSpPr/>
          <p:nvPr/>
        </p:nvCxnSpPr>
        <p:spPr>
          <a:xfrm>
            <a:off x="5712918" y="3839903"/>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020272" y="3615407"/>
            <a:ext cx="583814" cy="461665"/>
          </a:xfrm>
          <a:prstGeom prst="rect">
            <a:avLst/>
          </a:prstGeom>
          <a:noFill/>
        </p:spPr>
        <p:txBody>
          <a:bodyPr wrap="none" rtlCol="0">
            <a:spAutoFit/>
          </a:bodyPr>
          <a:lstStyle/>
          <a:p>
            <a:r>
              <a:rPr lang="en-GB" sz="2400" dirty="0" smtClean="0">
                <a:solidFill>
                  <a:srgbClr val="7030A0"/>
                </a:solidFill>
              </a:rPr>
              <a:t>a</a:t>
            </a:r>
            <a:r>
              <a:rPr lang="en-GB" sz="2400" baseline="-25000" dirty="0" smtClean="0">
                <a:solidFill>
                  <a:srgbClr val="7030A0"/>
                </a:solidFill>
              </a:rPr>
              <a:t>21</a:t>
            </a:r>
            <a:endParaRPr lang="en-GB" sz="2400" baseline="-25000" dirty="0">
              <a:solidFill>
                <a:srgbClr val="7030A0"/>
              </a:solidFill>
            </a:endParaRPr>
          </a:p>
        </p:txBody>
      </p:sp>
      <p:grpSp>
        <p:nvGrpSpPr>
          <p:cNvPr id="10" name="Group 9"/>
          <p:cNvGrpSpPr/>
          <p:nvPr/>
        </p:nvGrpSpPr>
        <p:grpSpPr>
          <a:xfrm>
            <a:off x="107504" y="2414658"/>
            <a:ext cx="3456384" cy="1321538"/>
            <a:chOff x="107504" y="2414658"/>
            <a:chExt cx="3456384" cy="1321538"/>
          </a:xfrm>
        </p:grpSpPr>
        <mc:AlternateContent xmlns:mc="http://schemas.openxmlformats.org/markup-compatibility/2006" xmlns:a14="http://schemas.microsoft.com/office/drawing/2010/main">
          <mc:Choice Requires="a14">
            <p:sp>
              <p:nvSpPr>
                <p:cNvPr id="73" name="TextBox 72"/>
                <p:cNvSpPr txBox="1"/>
                <p:nvPr/>
              </p:nvSpPr>
              <p:spPr>
                <a:xfrm>
                  <a:off x="107504" y="3212976"/>
                  <a:ext cx="3169714"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GB" sz="2800" b="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e>
                        </m:acc>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𝑐</m:t>
                            </m:r>
                          </m:e>
                          <m:sub>
                            <m:r>
                              <a:rPr lang="en-GB" sz="2800" b="0" i="1" smtClean="0">
                                <a:latin typeface="Cambria Math"/>
                              </a:rPr>
                              <m:t>11</m:t>
                            </m:r>
                          </m:sub>
                        </m:sSub>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1</m:t>
                            </m:r>
                          </m:sub>
                        </m:sSub>
                      </m:oMath>
                    </m:oMathPara>
                  </a14:m>
                  <a:endParaRPr lang="en-GB" sz="2800" dirty="0"/>
                </a:p>
              </p:txBody>
            </p:sp>
          </mc:Choice>
          <mc:Fallback xmlns="">
            <p:sp>
              <p:nvSpPr>
                <p:cNvPr id="73" name="TextBox 72"/>
                <p:cNvSpPr txBox="1">
                  <a:spLocks noRot="1" noChangeAspect="1" noMove="1" noResize="1" noEditPoints="1" noAdjustHandles="1" noChangeArrowheads="1" noChangeShapeType="1" noTextEdit="1"/>
                </p:cNvSpPr>
                <p:nvPr/>
              </p:nvSpPr>
              <p:spPr>
                <a:xfrm>
                  <a:off x="107504" y="3212976"/>
                  <a:ext cx="3169714" cy="523220"/>
                </a:xfrm>
                <a:prstGeom prst="rect">
                  <a:avLst/>
                </a:prstGeom>
                <a:blipFill rotWithShape="1">
                  <a:blip r:embed="rId2"/>
                  <a:stretch>
                    <a:fillRect/>
                  </a:stretch>
                </a:blipFill>
              </p:spPr>
              <p:txBody>
                <a:bodyPr/>
                <a:lstStyle/>
                <a:p>
                  <a:r>
                    <a:rPr lang="en-GB">
                      <a:noFill/>
                    </a:rPr>
                    <a:t> </a:t>
                  </a:r>
                </a:p>
              </p:txBody>
            </p:sp>
          </mc:Fallback>
        </mc:AlternateContent>
        <p:sp>
          <p:nvSpPr>
            <p:cNvPr id="74" name="TextBox 73"/>
            <p:cNvSpPr txBox="1"/>
            <p:nvPr/>
          </p:nvSpPr>
          <p:spPr>
            <a:xfrm>
              <a:off x="467544" y="2414658"/>
              <a:ext cx="3096344" cy="369332"/>
            </a:xfrm>
            <a:prstGeom prst="rect">
              <a:avLst/>
            </a:prstGeom>
            <a:noFill/>
          </p:spPr>
          <p:txBody>
            <a:bodyPr wrap="square" rtlCol="0">
              <a:spAutoFit/>
            </a:bodyPr>
            <a:lstStyle/>
            <a:p>
              <a:r>
                <a:rPr lang="en-GB" dirty="0" smtClean="0">
                  <a:solidFill>
                    <a:schemeClr val="accent6">
                      <a:lumMod val="75000"/>
                    </a:schemeClr>
                  </a:solidFill>
                </a:rPr>
                <a:t>Change of activity in V1:</a:t>
              </a:r>
              <a:endParaRPr lang="en-GB" dirty="0">
                <a:solidFill>
                  <a:schemeClr val="accent6">
                    <a:lumMod val="75000"/>
                  </a:schemeClr>
                </a:solidFill>
              </a:endParaRPr>
            </a:p>
          </p:txBody>
        </p:sp>
      </p:grpSp>
      <p:sp>
        <p:nvSpPr>
          <p:cNvPr id="77" name="TextBox 76"/>
          <p:cNvSpPr txBox="1"/>
          <p:nvPr/>
        </p:nvSpPr>
        <p:spPr>
          <a:xfrm>
            <a:off x="5712918" y="3356992"/>
            <a:ext cx="583814" cy="461665"/>
          </a:xfrm>
          <a:prstGeom prst="rect">
            <a:avLst/>
          </a:prstGeom>
          <a:noFill/>
        </p:spPr>
        <p:txBody>
          <a:bodyPr wrap="none" rtlCol="0">
            <a:spAutoFit/>
          </a:bodyPr>
          <a:lstStyle/>
          <a:p>
            <a:r>
              <a:rPr lang="en-GB" sz="2400" dirty="0" smtClean="0">
                <a:solidFill>
                  <a:srgbClr val="7030A0"/>
                </a:solidFill>
              </a:rPr>
              <a:t>b</a:t>
            </a:r>
            <a:r>
              <a:rPr lang="en-GB" sz="2400" baseline="-25000" dirty="0" smtClean="0">
                <a:solidFill>
                  <a:srgbClr val="7030A0"/>
                </a:solidFill>
              </a:rPr>
              <a:t>21</a:t>
            </a:r>
            <a:endParaRPr lang="en-GB" sz="2400" baseline="-25000" dirty="0">
              <a:solidFill>
                <a:srgbClr val="7030A0"/>
              </a:solidFill>
            </a:endParaRPr>
          </a:p>
        </p:txBody>
      </p:sp>
      <p:sp>
        <p:nvSpPr>
          <p:cNvPr id="26" name="TextBox 25"/>
          <p:cNvSpPr txBox="1"/>
          <p:nvPr/>
        </p:nvSpPr>
        <p:spPr>
          <a:xfrm>
            <a:off x="5220072" y="3831431"/>
            <a:ext cx="1827744" cy="461665"/>
          </a:xfrm>
          <a:prstGeom prst="rect">
            <a:avLst/>
          </a:prstGeom>
          <a:noFill/>
        </p:spPr>
        <p:txBody>
          <a:bodyPr wrap="none" rtlCol="0">
            <a:spAutoFit/>
          </a:bodyPr>
          <a:lstStyle/>
          <a:p>
            <a:r>
              <a:rPr lang="en-GB" sz="2400" dirty="0" smtClean="0">
                <a:solidFill>
                  <a:srgbClr val="7030A0"/>
                </a:solidFill>
              </a:rPr>
              <a:t>Attention u</a:t>
            </a:r>
            <a:r>
              <a:rPr lang="en-GB" sz="2400" baseline="-25000" dirty="0" smtClean="0">
                <a:solidFill>
                  <a:srgbClr val="7030A0"/>
                </a:solidFill>
              </a:rPr>
              <a:t>2</a:t>
            </a:r>
            <a:endParaRPr lang="en-GB" sz="2400" baseline="-25000" dirty="0">
              <a:solidFill>
                <a:srgbClr val="7030A0"/>
              </a:solidFill>
            </a:endParaRPr>
          </a:p>
        </p:txBody>
      </p:sp>
      <p:grpSp>
        <p:nvGrpSpPr>
          <p:cNvPr id="12" name="Group 11"/>
          <p:cNvGrpSpPr/>
          <p:nvPr/>
        </p:nvGrpSpPr>
        <p:grpSpPr>
          <a:xfrm>
            <a:off x="179512" y="4427820"/>
            <a:ext cx="5346645" cy="2250832"/>
            <a:chOff x="179512" y="4427820"/>
            <a:chExt cx="5346645" cy="2250832"/>
          </a:xfrm>
        </p:grpSpPr>
        <mc:AlternateContent xmlns:mc="http://schemas.openxmlformats.org/markup-compatibility/2006" xmlns:a14="http://schemas.microsoft.com/office/drawing/2010/main">
          <mc:Choice Requires="a14">
            <p:sp>
              <p:nvSpPr>
                <p:cNvPr id="75" name="TextBox 74"/>
                <p:cNvSpPr txBox="1"/>
                <p:nvPr/>
              </p:nvSpPr>
              <p:spPr>
                <a:xfrm>
                  <a:off x="179512" y="5120138"/>
                  <a:ext cx="5040560" cy="52322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800" b="0" i="1" smtClean="0">
                                <a:latin typeface="Cambria Math" panose="02040503050406030204" pitchFamily="18" charset="0"/>
                              </a:rPr>
                            </m:ctrlPr>
                          </m:accPr>
                          <m:e>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e>
                        </m:acc>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22</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2</m:t>
                            </m:r>
                          </m:sub>
                        </m:sSub>
                        <m:r>
                          <a:rPr lang="en-GB" sz="2800" b="0" i="1" smtClean="0">
                            <a:latin typeface="Cambria Math"/>
                          </a:rPr>
                          <m:t>+</m:t>
                        </m:r>
                        <m:sSub>
                          <m:sSubPr>
                            <m:ctrlPr>
                              <a:rPr lang="en-GB" sz="2800" b="0" i="1" smtClean="0">
                                <a:latin typeface="Cambria Math" panose="02040503050406030204" pitchFamily="18" charset="0"/>
                              </a:rPr>
                            </m:ctrlPr>
                          </m:sSubPr>
                          <m:e>
                            <m:r>
                              <a:rPr lang="en-GB" sz="2800" b="0" i="1" smtClean="0">
                                <a:latin typeface="Cambria Math"/>
                              </a:rPr>
                              <m:t>𝑎</m:t>
                            </m:r>
                          </m:e>
                          <m:sub>
                            <m:r>
                              <a:rPr lang="en-GB" sz="2800" b="0" i="1" smtClean="0">
                                <a:latin typeface="Cambria Math"/>
                              </a:rPr>
                              <m:t>21</m:t>
                            </m:r>
                          </m:sub>
                        </m:sSub>
                        <m:sSub>
                          <m:sSubPr>
                            <m:ctrlPr>
                              <a:rPr lang="en-GB" sz="2800" b="0" i="1" smtClean="0">
                                <a:latin typeface="Cambria Math" panose="02040503050406030204" pitchFamily="18" charset="0"/>
                              </a:rPr>
                            </m:ctrlPr>
                          </m:sSubPr>
                          <m:e>
                            <m:r>
                              <a:rPr lang="en-GB" sz="2800" b="0" i="1" smtClean="0">
                                <a:latin typeface="Cambria Math"/>
                              </a:rPr>
                              <m:t>𝑧</m:t>
                            </m:r>
                          </m:e>
                          <m:sub>
                            <m:r>
                              <a:rPr lang="en-GB" sz="2800" b="0" i="1" smtClean="0">
                                <a:latin typeface="Cambria Math"/>
                              </a:rPr>
                              <m:t>1</m:t>
                            </m:r>
                          </m:sub>
                        </m:sSub>
                        <m:r>
                          <a:rPr lang="en-GB" sz="2800" b="0" i="1" smtClean="0">
                            <a:latin typeface="Cambria Math"/>
                          </a:rPr>
                          <m:t>+</m:t>
                        </m:r>
                        <m:sSubSup>
                          <m:sSubSupPr>
                            <m:ctrlPr>
                              <a:rPr lang="en-GB" sz="2800" b="0" i="1" smtClean="0">
                                <a:latin typeface="Cambria Math" panose="02040503050406030204" pitchFamily="18" charset="0"/>
                              </a:rPr>
                            </m:ctrlPr>
                          </m:sSubSupPr>
                          <m:e>
                            <m:r>
                              <a:rPr lang="en-GB" sz="2800" b="0" i="1" smtClean="0">
                                <a:latin typeface="Cambria Math"/>
                              </a:rPr>
                              <m:t>(</m:t>
                            </m:r>
                            <m:r>
                              <a:rPr lang="en-GB" sz="2800" b="0" i="1" smtClean="0">
                                <a:latin typeface="Cambria Math"/>
                              </a:rPr>
                              <m:t>𝑏</m:t>
                            </m:r>
                          </m:e>
                          <m:sub>
                            <m:r>
                              <a:rPr lang="en-GB" sz="2800" b="0" i="1" smtClean="0">
                                <a:latin typeface="Cambria Math"/>
                              </a:rPr>
                              <m:t>21</m:t>
                            </m:r>
                          </m:sub>
                          <m:sup/>
                        </m:sSubSup>
                        <m:sSub>
                          <m:sSubPr>
                            <m:ctrlPr>
                              <a:rPr lang="en-GB" sz="2800" b="0" i="1" smtClean="0">
                                <a:latin typeface="Cambria Math" panose="02040503050406030204" pitchFamily="18" charset="0"/>
                              </a:rPr>
                            </m:ctrlPr>
                          </m:sSubPr>
                          <m:e>
                            <m:r>
                              <a:rPr lang="en-GB" sz="2800" b="0" i="1" smtClean="0">
                                <a:latin typeface="Cambria Math"/>
                              </a:rPr>
                              <m:t>𝑢</m:t>
                            </m:r>
                          </m:e>
                          <m:sub>
                            <m:r>
                              <a:rPr lang="en-GB" sz="2800" b="0" i="1" smtClean="0">
                                <a:latin typeface="Cambria Math"/>
                              </a:rPr>
                              <m:t>2</m:t>
                            </m:r>
                          </m:sub>
                        </m:sSub>
                        <m:sSub>
                          <m:sSubPr>
                            <m:ctrlPr>
                              <a:rPr lang="en-GB" sz="2800" b="0" i="1" smtClean="0">
                                <a:latin typeface="Cambria Math" panose="02040503050406030204" pitchFamily="18" charset="0"/>
                              </a:rPr>
                            </m:ctrlPr>
                          </m:sSubPr>
                          <m:e>
                            <m:r>
                              <a:rPr lang="en-GB" sz="2800" b="0" i="1" smtClean="0">
                                <a:latin typeface="Cambria Math"/>
                              </a:rPr>
                              <m:t>)</m:t>
                            </m:r>
                            <m:r>
                              <a:rPr lang="en-GB" sz="2800" b="0" i="1" smtClean="0">
                                <a:latin typeface="Cambria Math"/>
                              </a:rPr>
                              <m:t>𝑧</m:t>
                            </m:r>
                          </m:e>
                          <m:sub>
                            <m:r>
                              <a:rPr lang="en-GB" sz="2800" b="0" i="1" smtClean="0">
                                <a:latin typeface="Cambria Math"/>
                              </a:rPr>
                              <m:t>1</m:t>
                            </m:r>
                          </m:sub>
                        </m:sSub>
                      </m:oMath>
                    </m:oMathPara>
                  </a14:m>
                  <a:endParaRPr lang="en-GB" sz="2800" dirty="0"/>
                </a:p>
              </p:txBody>
            </p:sp>
          </mc:Choice>
          <mc:Fallback xmlns="">
            <p:sp>
              <p:nvSpPr>
                <p:cNvPr id="75" name="TextBox 74"/>
                <p:cNvSpPr txBox="1">
                  <a:spLocks noRot="1" noChangeAspect="1" noMove="1" noResize="1" noEditPoints="1" noAdjustHandles="1" noChangeArrowheads="1" noChangeShapeType="1" noTextEdit="1"/>
                </p:cNvSpPr>
                <p:nvPr/>
              </p:nvSpPr>
              <p:spPr>
                <a:xfrm>
                  <a:off x="179512" y="5120138"/>
                  <a:ext cx="5040560" cy="523220"/>
                </a:xfrm>
                <a:prstGeom prst="rect">
                  <a:avLst/>
                </a:prstGeom>
                <a:blipFill rotWithShape="1">
                  <a:blip r:embed="rId3"/>
                  <a:stretch>
                    <a:fillRect/>
                  </a:stretch>
                </a:blipFill>
              </p:spPr>
              <p:txBody>
                <a:bodyPr/>
                <a:lstStyle/>
                <a:p>
                  <a:r>
                    <a:rPr lang="en-GB">
                      <a:noFill/>
                    </a:rPr>
                    <a:t> </a:t>
                  </a:r>
                </a:p>
              </p:txBody>
            </p:sp>
          </mc:Fallback>
        </mc:AlternateContent>
        <p:sp>
          <p:nvSpPr>
            <p:cNvPr id="76" name="TextBox 75"/>
            <p:cNvSpPr txBox="1"/>
            <p:nvPr/>
          </p:nvSpPr>
          <p:spPr>
            <a:xfrm>
              <a:off x="467544" y="4427820"/>
              <a:ext cx="3096344" cy="369332"/>
            </a:xfrm>
            <a:prstGeom prst="rect">
              <a:avLst/>
            </a:prstGeom>
            <a:noFill/>
          </p:spPr>
          <p:txBody>
            <a:bodyPr wrap="square" rtlCol="0">
              <a:spAutoFit/>
            </a:bodyPr>
            <a:lstStyle/>
            <a:p>
              <a:r>
                <a:rPr lang="en-GB" dirty="0" smtClean="0">
                  <a:solidFill>
                    <a:schemeClr val="accent6">
                      <a:lumMod val="75000"/>
                    </a:schemeClr>
                  </a:solidFill>
                </a:rPr>
                <a:t>Change of activity in V5:</a:t>
              </a:r>
              <a:endParaRPr lang="en-GB" dirty="0">
                <a:solidFill>
                  <a:schemeClr val="accent6">
                    <a:lumMod val="75000"/>
                  </a:schemeClr>
                </a:solidFill>
              </a:endParaRPr>
            </a:p>
          </p:txBody>
        </p:sp>
        <p:sp>
          <p:nvSpPr>
            <p:cNvPr id="25" name="Oval 24"/>
            <p:cNvSpPr/>
            <p:nvPr/>
          </p:nvSpPr>
          <p:spPr>
            <a:xfrm>
              <a:off x="3491880" y="4916420"/>
              <a:ext cx="1728192" cy="103285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p:cNvCxnSpPr/>
            <p:nvPr/>
          </p:nvCxnSpPr>
          <p:spPr>
            <a:xfrm flipV="1">
              <a:off x="1454390" y="5795972"/>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827584" y="6300028"/>
              <a:ext cx="1261884" cy="369332"/>
            </a:xfrm>
            <a:prstGeom prst="rect">
              <a:avLst/>
            </a:prstGeom>
            <a:noFill/>
          </p:spPr>
          <p:txBody>
            <a:bodyPr wrap="none" rtlCol="0">
              <a:spAutoFit/>
            </a:bodyPr>
            <a:lstStyle/>
            <a:p>
              <a:r>
                <a:rPr lang="en-GB" dirty="0" smtClean="0">
                  <a:solidFill>
                    <a:schemeClr val="accent6">
                      <a:lumMod val="75000"/>
                    </a:schemeClr>
                  </a:solidFill>
                </a:rPr>
                <a:t>Self decay</a:t>
              </a:r>
              <a:endParaRPr lang="en-GB" dirty="0">
                <a:solidFill>
                  <a:schemeClr val="accent6">
                    <a:lumMod val="75000"/>
                  </a:schemeClr>
                </a:solidFill>
              </a:endParaRPr>
            </a:p>
          </p:txBody>
        </p:sp>
        <p:cxnSp>
          <p:nvCxnSpPr>
            <p:cNvPr id="28" name="Straight Arrow Connector 27"/>
            <p:cNvCxnSpPr/>
            <p:nvPr/>
          </p:nvCxnSpPr>
          <p:spPr>
            <a:xfrm flipV="1">
              <a:off x="2856802" y="5795972"/>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350385" y="6300028"/>
              <a:ext cx="1031051" cy="369332"/>
            </a:xfrm>
            <a:prstGeom prst="rect">
              <a:avLst/>
            </a:prstGeom>
            <a:noFill/>
          </p:spPr>
          <p:txBody>
            <a:bodyPr wrap="none" rtlCol="0">
              <a:spAutoFit/>
            </a:bodyPr>
            <a:lstStyle/>
            <a:p>
              <a:r>
                <a:rPr lang="en-GB" dirty="0" smtClean="0">
                  <a:solidFill>
                    <a:schemeClr val="accent6">
                      <a:lumMod val="75000"/>
                    </a:schemeClr>
                  </a:solidFill>
                </a:rPr>
                <a:t>V1 input</a:t>
              </a:r>
              <a:endParaRPr lang="en-GB" dirty="0">
                <a:solidFill>
                  <a:schemeClr val="accent6">
                    <a:lumMod val="75000"/>
                  </a:schemeClr>
                </a:solidFill>
              </a:endParaRPr>
            </a:p>
          </p:txBody>
        </p:sp>
        <p:cxnSp>
          <p:nvCxnSpPr>
            <p:cNvPr id="31" name="Straight Arrow Connector 30"/>
            <p:cNvCxnSpPr/>
            <p:nvPr/>
          </p:nvCxnSpPr>
          <p:spPr>
            <a:xfrm flipV="1">
              <a:off x="4358337" y="5805264"/>
              <a:ext cx="0" cy="4457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635896" y="6309320"/>
              <a:ext cx="1890261" cy="369332"/>
            </a:xfrm>
            <a:prstGeom prst="rect">
              <a:avLst/>
            </a:prstGeom>
            <a:noFill/>
          </p:spPr>
          <p:txBody>
            <a:bodyPr wrap="none" rtlCol="0">
              <a:spAutoFit/>
            </a:bodyPr>
            <a:lstStyle/>
            <a:p>
              <a:r>
                <a:rPr lang="en-GB" dirty="0" smtClean="0">
                  <a:solidFill>
                    <a:schemeClr val="accent6">
                      <a:lumMod val="75000"/>
                    </a:schemeClr>
                  </a:solidFill>
                </a:rPr>
                <a:t>Modulatory input</a:t>
              </a:r>
              <a:endParaRPr lang="en-GB" dirty="0">
                <a:solidFill>
                  <a:schemeClr val="accent6">
                    <a:lumMod val="75000"/>
                  </a:schemeClr>
                </a:solidFill>
              </a:endParaRPr>
            </a:p>
          </p:txBody>
        </p:sp>
      </p:grpSp>
    </p:spTree>
    <p:extLst>
      <p:ext uri="{BB962C8B-B14F-4D97-AF65-F5344CB8AC3E}">
        <p14:creationId xmlns:p14="http://schemas.microsoft.com/office/powerpoint/2010/main" val="183787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Neural Model</a:t>
            </a:r>
            <a:endParaRPr lang="en-GB" dirty="0"/>
          </a:p>
        </p:txBody>
      </p:sp>
      <p:sp>
        <p:nvSpPr>
          <p:cNvPr id="3" name="Content Placeholder 2"/>
          <p:cNvSpPr>
            <a:spLocks noGrp="1"/>
          </p:cNvSpPr>
          <p:nvPr>
            <p:ph idx="1"/>
          </p:nvPr>
        </p:nvSpPr>
        <p:spPr>
          <a:xfrm>
            <a:off x="330200" y="1412776"/>
            <a:ext cx="8489950" cy="4753075"/>
          </a:xfrm>
        </p:spPr>
        <p:txBody>
          <a:bodyPr/>
          <a:lstStyle/>
          <a:p>
            <a:pPr marL="0" indent="0">
              <a:buNone/>
            </a:pPr>
            <a:r>
              <a:rPr lang="en-GB" sz="2400" dirty="0" smtClean="0"/>
              <a:t>“How does brain activity, z, change over time?”</a:t>
            </a:r>
          </a:p>
        </p:txBody>
      </p:sp>
      <p:grpSp>
        <p:nvGrpSpPr>
          <p:cNvPr id="4" name="Group 3"/>
          <p:cNvGrpSpPr/>
          <p:nvPr/>
        </p:nvGrpSpPr>
        <p:grpSpPr>
          <a:xfrm>
            <a:off x="6969771" y="741617"/>
            <a:ext cx="1952310" cy="2151173"/>
            <a:chOff x="5436097" y="1302141"/>
            <a:chExt cx="3560805" cy="3923511"/>
          </a:xfrm>
        </p:grpSpPr>
        <p:sp>
          <p:nvSpPr>
            <p:cNvPr id="39" name="Arc 38"/>
            <p:cNvSpPr/>
            <p:nvPr/>
          </p:nvSpPr>
          <p:spPr>
            <a:xfrm rot="2499746">
              <a:off x="7539964" y="1308219"/>
              <a:ext cx="601548" cy="614033"/>
            </a:xfrm>
            <a:prstGeom prst="arc">
              <a:avLst>
                <a:gd name="adj1" fmla="val 11619363"/>
                <a:gd name="adj2" fmla="val 2099655"/>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p>
          </p:txBody>
        </p:sp>
        <p:sp>
          <p:nvSpPr>
            <p:cNvPr id="38" name="Arc 37"/>
            <p:cNvSpPr/>
            <p:nvPr/>
          </p:nvSpPr>
          <p:spPr>
            <a:xfrm rot="2499746">
              <a:off x="7580334" y="3114649"/>
              <a:ext cx="601548" cy="614033"/>
            </a:xfrm>
            <a:prstGeom prst="arc">
              <a:avLst>
                <a:gd name="adj1" fmla="val 11619363"/>
                <a:gd name="adj2" fmla="val 2879836"/>
              </a:avLst>
            </a:prstGeom>
            <a:ln w="1905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000"/>
            </a:p>
          </p:txBody>
        </p:sp>
        <p:cxnSp>
          <p:nvCxnSpPr>
            <p:cNvPr id="30" name="Straight Arrow Connector 29"/>
            <p:cNvCxnSpPr/>
            <p:nvPr/>
          </p:nvCxnSpPr>
          <p:spPr>
            <a:xfrm flipV="1">
              <a:off x="7236297" y="2156602"/>
              <a:ext cx="0" cy="116176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7020270" y="1302141"/>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000" dirty="0" smtClean="0"/>
                <a:t>V5</a:t>
              </a:r>
              <a:endParaRPr lang="en-GB" sz="1000" dirty="0"/>
            </a:p>
          </p:txBody>
        </p:sp>
        <p:sp>
          <p:nvSpPr>
            <p:cNvPr id="9" name="Oval 8"/>
            <p:cNvSpPr/>
            <p:nvPr/>
          </p:nvSpPr>
          <p:spPr>
            <a:xfrm>
              <a:off x="7020272" y="3030333"/>
              <a:ext cx="854461" cy="854461"/>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1000" dirty="0" smtClean="0"/>
                <a:t>V1</a:t>
              </a:r>
              <a:endParaRPr lang="en-GB" sz="1000" dirty="0"/>
            </a:p>
          </p:txBody>
        </p:sp>
        <p:cxnSp>
          <p:nvCxnSpPr>
            <p:cNvPr id="11" name="Straight Arrow Connector 10"/>
            <p:cNvCxnSpPr/>
            <p:nvPr/>
          </p:nvCxnSpPr>
          <p:spPr>
            <a:xfrm flipV="1">
              <a:off x="7447500" y="3966437"/>
              <a:ext cx="0" cy="5040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563224" y="3318366"/>
              <a:ext cx="650051" cy="539135"/>
            </a:xfrm>
            <a:prstGeom prst="rect">
              <a:avLst/>
            </a:prstGeom>
            <a:noFill/>
          </p:spPr>
          <p:txBody>
            <a:bodyPr wrap="none" rtlCol="0">
              <a:spAutoFit/>
            </a:bodyPr>
            <a:lstStyle/>
            <a:p>
              <a:r>
                <a:rPr lang="en-GB" sz="1000" dirty="0" smtClean="0"/>
                <a:t>z</a:t>
              </a:r>
              <a:r>
                <a:rPr lang="en-GB" sz="1000" baseline="-25000" dirty="0" smtClean="0"/>
                <a:t>1</a:t>
              </a:r>
              <a:endParaRPr lang="en-GB" sz="1000" baseline="-25000" dirty="0"/>
            </a:p>
          </p:txBody>
        </p:sp>
        <p:sp>
          <p:nvSpPr>
            <p:cNvPr id="35" name="TextBox 34"/>
            <p:cNvSpPr txBox="1"/>
            <p:nvPr/>
          </p:nvSpPr>
          <p:spPr>
            <a:xfrm>
              <a:off x="6563224" y="1580882"/>
              <a:ext cx="650051" cy="539135"/>
            </a:xfrm>
            <a:prstGeom prst="rect">
              <a:avLst/>
            </a:prstGeom>
            <a:noFill/>
          </p:spPr>
          <p:txBody>
            <a:bodyPr wrap="none" rtlCol="0">
              <a:spAutoFit/>
            </a:bodyPr>
            <a:lstStyle/>
            <a:p>
              <a:r>
                <a:rPr lang="en-GB" sz="1000" dirty="0" smtClean="0"/>
                <a:t>z</a:t>
              </a:r>
              <a:r>
                <a:rPr lang="en-GB" sz="1000" baseline="-25000" dirty="0" smtClean="0"/>
                <a:t>2</a:t>
              </a:r>
              <a:endParaRPr lang="en-GB" sz="1000" baseline="-25000" dirty="0"/>
            </a:p>
          </p:txBody>
        </p:sp>
        <p:sp>
          <p:nvSpPr>
            <p:cNvPr id="41" name="TextBox 40"/>
            <p:cNvSpPr txBox="1"/>
            <p:nvPr/>
          </p:nvSpPr>
          <p:spPr>
            <a:xfrm>
              <a:off x="8223521" y="3201831"/>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11</a:t>
              </a:r>
              <a:endParaRPr lang="en-GB" sz="1000" baseline="-25000" dirty="0">
                <a:solidFill>
                  <a:srgbClr val="7030A0"/>
                </a:solidFill>
              </a:endParaRPr>
            </a:p>
          </p:txBody>
        </p:sp>
        <p:sp>
          <p:nvSpPr>
            <p:cNvPr id="42" name="TextBox 41"/>
            <p:cNvSpPr txBox="1"/>
            <p:nvPr/>
          </p:nvSpPr>
          <p:spPr>
            <a:xfrm>
              <a:off x="8227512" y="1378570"/>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22</a:t>
              </a:r>
              <a:endParaRPr lang="en-GB" sz="1000" baseline="-25000" dirty="0">
                <a:solidFill>
                  <a:srgbClr val="7030A0"/>
                </a:solidFill>
              </a:endParaRPr>
            </a:p>
          </p:txBody>
        </p:sp>
        <p:sp>
          <p:nvSpPr>
            <p:cNvPr id="44" name="TextBox 43"/>
            <p:cNvSpPr txBox="1"/>
            <p:nvPr/>
          </p:nvSpPr>
          <p:spPr>
            <a:xfrm>
              <a:off x="6755743" y="3966437"/>
              <a:ext cx="755350" cy="539135"/>
            </a:xfrm>
            <a:prstGeom prst="rect">
              <a:avLst/>
            </a:prstGeom>
            <a:noFill/>
          </p:spPr>
          <p:txBody>
            <a:bodyPr wrap="none" rtlCol="0">
              <a:spAutoFit/>
            </a:bodyPr>
            <a:lstStyle/>
            <a:p>
              <a:r>
                <a:rPr lang="en-GB" sz="1000" dirty="0" smtClean="0">
                  <a:solidFill>
                    <a:srgbClr val="7030A0"/>
                  </a:solidFill>
                </a:rPr>
                <a:t>c</a:t>
              </a:r>
              <a:r>
                <a:rPr lang="en-GB" sz="1000" baseline="-25000" dirty="0" smtClean="0">
                  <a:solidFill>
                    <a:srgbClr val="7030A0"/>
                  </a:solidFill>
                </a:rPr>
                <a:t>11</a:t>
              </a:r>
              <a:endParaRPr lang="en-GB" sz="1000" baseline="-25000" dirty="0">
                <a:solidFill>
                  <a:srgbClr val="7030A0"/>
                </a:solidFill>
              </a:endParaRPr>
            </a:p>
          </p:txBody>
        </p:sp>
        <p:sp>
          <p:nvSpPr>
            <p:cNvPr id="51" name="TextBox 50"/>
            <p:cNvSpPr txBox="1"/>
            <p:nvPr/>
          </p:nvSpPr>
          <p:spPr>
            <a:xfrm>
              <a:off x="6503322" y="4686517"/>
              <a:ext cx="2425483" cy="539135"/>
            </a:xfrm>
            <a:prstGeom prst="rect">
              <a:avLst/>
            </a:prstGeom>
            <a:noFill/>
          </p:spPr>
          <p:txBody>
            <a:bodyPr wrap="square" rtlCol="0">
              <a:spAutoFit/>
            </a:bodyPr>
            <a:lstStyle/>
            <a:p>
              <a:pPr algn="ctr"/>
              <a:r>
                <a:rPr lang="en-GB" sz="1000" dirty="0" smtClean="0"/>
                <a:t>Driving input u</a:t>
              </a:r>
              <a:r>
                <a:rPr lang="en-GB" sz="1000" baseline="-25000" dirty="0" smtClean="0"/>
                <a:t>1</a:t>
              </a:r>
              <a:endParaRPr lang="en-GB" sz="1000" baseline="-25000" dirty="0"/>
            </a:p>
          </p:txBody>
        </p:sp>
        <p:cxnSp>
          <p:nvCxnSpPr>
            <p:cNvPr id="6" name="Straight Arrow Connector 5"/>
            <p:cNvCxnSpPr/>
            <p:nvPr/>
          </p:nvCxnSpPr>
          <p:spPr>
            <a:xfrm>
              <a:off x="5928943" y="2611179"/>
              <a:ext cx="1148756"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7236296" y="2386684"/>
              <a:ext cx="769390" cy="539135"/>
            </a:xfrm>
            <a:prstGeom prst="rect">
              <a:avLst/>
            </a:prstGeom>
            <a:noFill/>
          </p:spPr>
          <p:txBody>
            <a:bodyPr wrap="none" rtlCol="0">
              <a:spAutoFit/>
            </a:bodyPr>
            <a:lstStyle/>
            <a:p>
              <a:r>
                <a:rPr lang="en-GB" sz="1000" dirty="0" smtClean="0">
                  <a:solidFill>
                    <a:srgbClr val="7030A0"/>
                  </a:solidFill>
                </a:rPr>
                <a:t>a</a:t>
              </a:r>
              <a:r>
                <a:rPr lang="en-GB" sz="1000" baseline="-25000" dirty="0" smtClean="0">
                  <a:solidFill>
                    <a:srgbClr val="7030A0"/>
                  </a:solidFill>
                </a:rPr>
                <a:t>21</a:t>
              </a:r>
              <a:endParaRPr lang="en-GB" sz="1000" baseline="-25000" dirty="0">
                <a:solidFill>
                  <a:srgbClr val="7030A0"/>
                </a:solidFill>
              </a:endParaRPr>
            </a:p>
          </p:txBody>
        </p:sp>
        <p:sp>
          <p:nvSpPr>
            <p:cNvPr id="77" name="TextBox 76"/>
            <p:cNvSpPr txBox="1"/>
            <p:nvPr/>
          </p:nvSpPr>
          <p:spPr>
            <a:xfrm>
              <a:off x="5928943" y="2128267"/>
              <a:ext cx="769390" cy="539135"/>
            </a:xfrm>
            <a:prstGeom prst="rect">
              <a:avLst/>
            </a:prstGeom>
            <a:noFill/>
          </p:spPr>
          <p:txBody>
            <a:bodyPr wrap="none" rtlCol="0">
              <a:spAutoFit/>
            </a:bodyPr>
            <a:lstStyle/>
            <a:p>
              <a:r>
                <a:rPr lang="en-GB" sz="1000" dirty="0" smtClean="0">
                  <a:solidFill>
                    <a:srgbClr val="7030A0"/>
                  </a:solidFill>
                </a:rPr>
                <a:t>b</a:t>
              </a:r>
              <a:r>
                <a:rPr lang="en-GB" sz="1000" baseline="-25000" dirty="0" smtClean="0">
                  <a:solidFill>
                    <a:srgbClr val="7030A0"/>
                  </a:solidFill>
                </a:rPr>
                <a:t>21</a:t>
              </a:r>
              <a:endParaRPr lang="en-GB" sz="1000" baseline="-25000" dirty="0">
                <a:solidFill>
                  <a:srgbClr val="7030A0"/>
                </a:solidFill>
              </a:endParaRPr>
            </a:p>
          </p:txBody>
        </p:sp>
        <p:sp>
          <p:nvSpPr>
            <p:cNvPr id="26" name="TextBox 25"/>
            <p:cNvSpPr txBox="1"/>
            <p:nvPr/>
          </p:nvSpPr>
          <p:spPr>
            <a:xfrm>
              <a:off x="5436097" y="2602707"/>
              <a:ext cx="1839941" cy="539135"/>
            </a:xfrm>
            <a:prstGeom prst="rect">
              <a:avLst/>
            </a:prstGeom>
            <a:noFill/>
          </p:spPr>
          <p:txBody>
            <a:bodyPr wrap="none" rtlCol="0">
              <a:spAutoFit/>
            </a:bodyPr>
            <a:lstStyle/>
            <a:p>
              <a:r>
                <a:rPr lang="en-GB" sz="1000" dirty="0" smtClean="0">
                  <a:solidFill>
                    <a:srgbClr val="7030A0"/>
                  </a:solidFill>
                </a:rPr>
                <a:t>Attention u</a:t>
              </a:r>
              <a:r>
                <a:rPr lang="en-GB" sz="1000" baseline="-25000" dirty="0" smtClean="0">
                  <a:solidFill>
                    <a:srgbClr val="7030A0"/>
                  </a:solidFill>
                </a:rPr>
                <a:t>2</a:t>
              </a:r>
              <a:endParaRPr lang="en-GB" sz="1000" baseline="-25000" dirty="0">
                <a:solidFill>
                  <a:srgbClr val="7030A0"/>
                </a:solidFill>
              </a:endParaRPr>
            </a:p>
          </p:txBody>
        </p:sp>
      </p:grpSp>
      <p:grpSp>
        <p:nvGrpSpPr>
          <p:cNvPr id="47" name="Group 46"/>
          <p:cNvGrpSpPr/>
          <p:nvPr/>
        </p:nvGrpSpPr>
        <p:grpSpPr>
          <a:xfrm>
            <a:off x="179512" y="2089143"/>
            <a:ext cx="4332361" cy="1299189"/>
            <a:chOff x="179512" y="2089143"/>
            <a:chExt cx="4332361" cy="1299189"/>
          </a:xfrm>
        </p:grpSpPr>
        <mc:AlternateContent xmlns:mc="http://schemas.openxmlformats.org/markup-compatibility/2006" xmlns:a14="http://schemas.microsoft.com/office/drawing/2010/main">
          <mc:Choice Requires="a14">
            <p:sp>
              <p:nvSpPr>
                <p:cNvPr id="27" name="TextBox 26"/>
                <p:cNvSpPr txBox="1"/>
                <p:nvPr/>
              </p:nvSpPr>
              <p:spPr>
                <a:xfrm>
                  <a:off x="611560" y="2420888"/>
                  <a:ext cx="3900313" cy="96744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sz="2000" b="0" i="1" smtClean="0">
                                <a:latin typeface="Cambria Math" panose="02040503050406030204" pitchFamily="18" charset="0"/>
                              </a:rPr>
                            </m:ctrlPr>
                          </m:accPr>
                          <m:e>
                            <m:r>
                              <a:rPr lang="en-GB" sz="2000" b="0" i="1" smtClean="0">
                                <a:latin typeface="Cambria Math"/>
                              </a:rPr>
                              <m:t>𝑧</m:t>
                            </m:r>
                          </m:e>
                        </m:acc>
                        <m:r>
                          <a:rPr lang="en-GB" sz="2000" b="0" i="1" smtClean="0">
                            <a:latin typeface="Cambria Math"/>
                          </a:rPr>
                          <m:t>=(</m:t>
                        </m:r>
                        <m:r>
                          <a:rPr lang="en-GB" sz="2000" b="0" i="1" smtClean="0">
                            <a:latin typeface="Cambria Math"/>
                          </a:rPr>
                          <m:t>𝐴</m:t>
                        </m:r>
                        <m:r>
                          <a:rPr lang="en-GB" sz="2000" b="0" i="1" smtClean="0">
                            <a:latin typeface="Cambria Math"/>
                          </a:rPr>
                          <m:t>+</m:t>
                        </m:r>
                        <m:nary>
                          <m:naryPr>
                            <m:chr m:val="∑"/>
                            <m:ctrlPr>
                              <a:rPr lang="en-GB" sz="2000" b="0" i="1" smtClean="0">
                                <a:latin typeface="Cambria Math" panose="02040503050406030204" pitchFamily="18" charset="0"/>
                              </a:rPr>
                            </m:ctrlPr>
                          </m:naryPr>
                          <m:sub>
                            <m:r>
                              <m:rPr>
                                <m:brk m:alnAt="23"/>
                              </m:rPr>
                              <a:rPr lang="en-GB" sz="2000" b="0" i="1" smtClean="0">
                                <a:latin typeface="Cambria Math"/>
                              </a:rPr>
                              <m:t>𝑗</m:t>
                            </m:r>
                            <m:r>
                              <a:rPr lang="en-GB" sz="2000" b="0" i="1" smtClean="0">
                                <a:latin typeface="Cambria Math"/>
                              </a:rPr>
                              <m:t>=1</m:t>
                            </m:r>
                          </m:sub>
                          <m:sup>
                            <m:r>
                              <a:rPr lang="en-GB" sz="2000" b="0" i="1" smtClean="0">
                                <a:latin typeface="Cambria Math"/>
                              </a:rPr>
                              <m:t>𝑚</m:t>
                            </m:r>
                          </m:sup>
                          <m:e>
                            <m:sSub>
                              <m:sSubPr>
                                <m:ctrlPr>
                                  <a:rPr lang="en-GB" sz="2000" b="0" i="1" smtClean="0">
                                    <a:latin typeface="Cambria Math" panose="02040503050406030204" pitchFamily="18" charset="0"/>
                                  </a:rPr>
                                </m:ctrlPr>
                              </m:sSubPr>
                              <m:e>
                                <m:r>
                                  <a:rPr lang="en-GB" sz="2000" b="0" i="1" smtClean="0">
                                    <a:latin typeface="Cambria Math"/>
                                  </a:rPr>
                                  <m:t>𝑢</m:t>
                                </m:r>
                              </m:e>
                              <m:sub>
                                <m:r>
                                  <a:rPr lang="en-GB" sz="2000" b="0" i="1" smtClean="0">
                                    <a:latin typeface="Cambria Math"/>
                                  </a:rPr>
                                  <m:t>𝑗</m:t>
                                </m:r>
                              </m:sub>
                            </m:sSub>
                          </m:e>
                        </m:nary>
                        <m:sSup>
                          <m:sSupPr>
                            <m:ctrlPr>
                              <a:rPr lang="en-GB" sz="2000" b="0" i="1" smtClean="0">
                                <a:latin typeface="Cambria Math" panose="02040503050406030204" pitchFamily="18" charset="0"/>
                              </a:rPr>
                            </m:ctrlPr>
                          </m:sSupPr>
                          <m:e>
                            <m:r>
                              <a:rPr lang="en-GB" sz="2000" b="0" i="1" smtClean="0">
                                <a:latin typeface="Cambria Math"/>
                              </a:rPr>
                              <m:t>𝐵</m:t>
                            </m:r>
                          </m:e>
                          <m:sup>
                            <m:r>
                              <a:rPr lang="en-GB" sz="2000" b="0" i="1" smtClean="0">
                                <a:latin typeface="Cambria Math"/>
                              </a:rPr>
                              <m:t>𝑗</m:t>
                            </m:r>
                          </m:sup>
                        </m:sSup>
                        <m:r>
                          <a:rPr lang="en-GB" sz="2000" b="0" i="1" smtClean="0">
                            <a:latin typeface="Cambria Math"/>
                          </a:rPr>
                          <m:t>)</m:t>
                        </m:r>
                        <m:r>
                          <a:rPr lang="en-GB" sz="2000" b="0" i="1" smtClean="0">
                            <a:latin typeface="Cambria Math"/>
                          </a:rPr>
                          <m:t>𝑧</m:t>
                        </m:r>
                        <m:r>
                          <a:rPr lang="en-GB" sz="2000" b="0" i="1" smtClean="0">
                            <a:latin typeface="Cambria Math"/>
                          </a:rPr>
                          <m:t>+</m:t>
                        </m:r>
                        <m:r>
                          <a:rPr lang="en-GB" sz="2000" b="0" i="1" smtClean="0">
                            <a:latin typeface="Cambria Math"/>
                          </a:rPr>
                          <m:t>𝐶𝑢</m:t>
                        </m:r>
                      </m:oMath>
                    </m:oMathPara>
                  </a14:m>
                  <a:endParaRPr lang="en-GB" sz="2000" dirty="0"/>
                </a:p>
              </p:txBody>
            </p:sp>
          </mc:Choice>
          <mc:Fallback xmlns="">
            <p:sp>
              <p:nvSpPr>
                <p:cNvPr id="27" name="TextBox 26"/>
                <p:cNvSpPr txBox="1">
                  <a:spLocks noRot="1" noChangeAspect="1" noMove="1" noResize="1" noEditPoints="1" noAdjustHandles="1" noChangeArrowheads="1" noChangeShapeType="1" noTextEdit="1"/>
                </p:cNvSpPr>
                <p:nvPr/>
              </p:nvSpPr>
              <p:spPr>
                <a:xfrm>
                  <a:off x="611560" y="2420888"/>
                  <a:ext cx="3900313" cy="967444"/>
                </a:xfrm>
                <a:prstGeom prst="rect">
                  <a:avLst/>
                </a:prstGeom>
                <a:blipFill rotWithShape="1">
                  <a:blip r:embed="rId2"/>
                  <a:stretch>
                    <a:fillRect/>
                  </a:stretch>
                </a:blipFill>
              </p:spPr>
              <p:txBody>
                <a:bodyPr/>
                <a:lstStyle/>
                <a:p>
                  <a:r>
                    <a:rPr lang="en-GB">
                      <a:noFill/>
                    </a:rPr>
                    <a:t> </a:t>
                  </a:r>
                </a:p>
              </p:txBody>
            </p:sp>
          </mc:Fallback>
        </mc:AlternateContent>
        <p:sp>
          <p:nvSpPr>
            <p:cNvPr id="28" name="TextBox 27"/>
            <p:cNvSpPr txBox="1"/>
            <p:nvPr/>
          </p:nvSpPr>
          <p:spPr>
            <a:xfrm>
              <a:off x="179512" y="2089143"/>
              <a:ext cx="1678665" cy="400110"/>
            </a:xfrm>
            <a:prstGeom prst="rect">
              <a:avLst/>
            </a:prstGeom>
            <a:noFill/>
          </p:spPr>
          <p:txBody>
            <a:bodyPr wrap="none" rtlCol="0">
              <a:spAutoFit/>
            </a:bodyPr>
            <a:lstStyle/>
            <a:p>
              <a:r>
                <a:rPr lang="en-GB" sz="2000" dirty="0" smtClean="0"/>
                <a:t>For m inputs:</a:t>
              </a:r>
              <a:endParaRPr lang="en-GB" sz="2000" dirty="0"/>
            </a:p>
          </p:txBody>
        </p:sp>
      </p:grpSp>
      <mc:AlternateContent xmlns:mc="http://schemas.openxmlformats.org/markup-compatibility/2006" xmlns:a14="http://schemas.microsoft.com/office/drawing/2010/main">
        <mc:Choice Requires="a14">
          <p:sp>
            <p:nvSpPr>
              <p:cNvPr id="5" name="TextBox 4"/>
              <p:cNvSpPr txBox="1"/>
              <p:nvPr/>
            </p:nvSpPr>
            <p:spPr>
              <a:xfrm>
                <a:off x="1018844" y="4405637"/>
                <a:ext cx="5622886" cy="6075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m>
                            <m:mPr>
                              <m:mcs>
                                <m:mc>
                                  <m:mcPr>
                                    <m:count m:val="1"/>
                                    <m:mcJc m:val="center"/>
                                  </m:mcPr>
                                </m:mc>
                              </m:mcs>
                              <m:ctrlPr>
                                <a:rPr lang="en-GB" i="1" smtClean="0">
                                  <a:latin typeface="Cambria Math" panose="02040503050406030204" pitchFamily="18" charset="0"/>
                                </a:rPr>
                              </m:ctrlPr>
                            </m:mPr>
                            <m:mr>
                              <m:e>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a:rPr>
                                          <m:t>𝑧</m:t>
                                        </m:r>
                                      </m:e>
                                    </m:acc>
                                  </m:e>
                                  <m:sub>
                                    <m:r>
                                      <a:rPr lang="en-GB" b="0" i="1" smtClean="0">
                                        <a:latin typeface="Cambria Math"/>
                                      </a:rPr>
                                      <m:t>1</m:t>
                                    </m:r>
                                  </m:sub>
                                </m:sSub>
                              </m:e>
                            </m:mr>
                            <m:mr>
                              <m:e>
                                <m:sSub>
                                  <m:sSubPr>
                                    <m:ctrlPr>
                                      <a:rPr lang="en-GB" b="0" i="1" smtClean="0">
                                        <a:latin typeface="Cambria Math" panose="02040503050406030204" pitchFamily="18" charset="0"/>
                                      </a:rPr>
                                    </m:ctrlPr>
                                  </m:sSubPr>
                                  <m:e>
                                    <m:acc>
                                      <m:accPr>
                                        <m:chr m:val="̇"/>
                                        <m:ctrlPr>
                                          <a:rPr lang="en-GB" i="1" smtClean="0">
                                            <a:latin typeface="Cambria Math" panose="02040503050406030204" pitchFamily="18" charset="0"/>
                                          </a:rPr>
                                        </m:ctrlPr>
                                      </m:accPr>
                                      <m:e>
                                        <m:r>
                                          <a:rPr lang="en-GB" b="0" i="1" smtClean="0">
                                            <a:latin typeface="Cambria Math"/>
                                          </a:rPr>
                                          <m:t>𝑧</m:t>
                                        </m:r>
                                      </m:e>
                                    </m:acc>
                                  </m:e>
                                  <m:sub>
                                    <m:r>
                                      <a:rPr lang="en-GB" b="0" i="1" smtClean="0">
                                        <a:latin typeface="Cambria Math"/>
                                      </a:rPr>
                                      <m:t>2</m:t>
                                    </m:r>
                                  </m:sub>
                                </m:sSub>
                              </m:e>
                            </m:mr>
                          </m:m>
                        </m:e>
                      </m:d>
                      <m:r>
                        <a:rPr lang="en-GB" b="0" i="1" smtClean="0">
                          <a:latin typeface="Cambria Math"/>
                        </a:rPr>
                        <m:t>=</m:t>
                      </m:r>
                      <m:d>
                        <m:dPr>
                          <m:ctrlPr>
                            <a:rPr lang="en-GB" b="0" i="1" smtClean="0">
                              <a:latin typeface="Cambria Math" panose="02040503050406030204" pitchFamily="18" charset="0"/>
                            </a:rPr>
                          </m:ctrlPr>
                        </m:dPr>
                        <m:e>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𝑎</m:t>
                                        </m:r>
                                      </m:e>
                                      <m:sub>
                                        <m:r>
                                          <m:rPr>
                                            <m:brk m:alnAt="7"/>
                                          </m:rPr>
                                          <a:rPr lang="en-GB" b="0" i="1" smtClean="0">
                                            <a:latin typeface="Cambria Math"/>
                                          </a:rPr>
                                          <m:t>1</m:t>
                                        </m:r>
                                        <m:r>
                                          <a:rPr lang="en-GB" b="0" i="1" smtClean="0">
                                            <a:latin typeface="Cambria Math"/>
                                          </a:rPr>
                                          <m:t>1</m:t>
                                        </m:r>
                                      </m:sub>
                                    </m:sSub>
                                  </m:e>
                                  <m:e>
                                    <m:r>
                                      <a:rPr lang="en-GB" b="0" i="1" smtClean="0">
                                        <a:latin typeface="Cambria Math"/>
                                      </a:rPr>
                                      <m:t>0</m:t>
                                    </m:r>
                                  </m:e>
                                </m:mr>
                                <m:mr>
                                  <m:e>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21</m:t>
                                        </m:r>
                                      </m:sub>
                                    </m:sSub>
                                  </m:e>
                                  <m:e>
                                    <m:sSub>
                                      <m:sSubPr>
                                        <m:ctrlPr>
                                          <a:rPr lang="en-GB" b="0" i="1" smtClean="0">
                                            <a:latin typeface="Cambria Math" panose="02040503050406030204" pitchFamily="18" charset="0"/>
                                          </a:rPr>
                                        </m:ctrlPr>
                                      </m:sSubPr>
                                      <m:e>
                                        <m:r>
                                          <a:rPr lang="en-GB" b="0" i="1" smtClean="0">
                                            <a:latin typeface="Cambria Math"/>
                                          </a:rPr>
                                          <m:t>𝑎</m:t>
                                        </m:r>
                                      </m:e>
                                      <m:sub>
                                        <m:r>
                                          <a:rPr lang="en-GB" b="0" i="1" smtClean="0">
                                            <a:latin typeface="Cambria Math"/>
                                          </a:rPr>
                                          <m:t>22</m:t>
                                        </m:r>
                                      </m:sub>
                                    </m:sSub>
                                  </m:e>
                                </m:mr>
                              </m:m>
                            </m:e>
                          </m:d>
                          <m:r>
                            <a:rPr lang="en-GB" b="0" i="1" smtClean="0">
                              <a:latin typeface="Cambria Math"/>
                            </a:rPr>
                            <m:t>+</m:t>
                          </m:r>
                          <m:sSub>
                            <m:sSubPr>
                              <m:ctrlPr>
                                <a:rPr lang="en-GB" b="0" i="1" smtClean="0">
                                  <a:latin typeface="Cambria Math" panose="02040503050406030204" pitchFamily="18" charset="0"/>
                                </a:rPr>
                              </m:ctrlPr>
                            </m:sSubPr>
                            <m:e>
                              <m:r>
                                <a:rPr lang="en-GB" b="0" i="1" smtClean="0">
                                  <a:latin typeface="Cambria Math"/>
                                </a:rPr>
                                <m:t>𝑢</m:t>
                              </m:r>
                            </m:e>
                            <m:sub>
                              <m:r>
                                <a:rPr lang="en-GB" b="0" i="1" smtClean="0">
                                  <a:latin typeface="Cambria Math"/>
                                </a:rPr>
                                <m:t>2</m:t>
                              </m:r>
                            </m:sub>
                          </m:sSub>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brk m:alnAt="7"/>
                                      </m:rPr>
                                      <a:rPr lang="en-GB" b="0" i="1" smtClean="0">
                                        <a:latin typeface="Cambria Math"/>
                                      </a:rPr>
                                      <m:t>0</m:t>
                                    </m:r>
                                  </m:e>
                                  <m:e>
                                    <m:r>
                                      <a:rPr lang="en-GB" b="0" i="1" smtClean="0">
                                        <a:latin typeface="Cambria Math"/>
                                      </a:rPr>
                                      <m:t>0</m:t>
                                    </m:r>
                                  </m:e>
                                </m:mr>
                                <m:mr>
                                  <m:e>
                                    <m:sSub>
                                      <m:sSubPr>
                                        <m:ctrlPr>
                                          <a:rPr lang="en-GB" b="0" i="1" smtClean="0">
                                            <a:latin typeface="Cambria Math" panose="02040503050406030204" pitchFamily="18" charset="0"/>
                                          </a:rPr>
                                        </m:ctrlPr>
                                      </m:sSubPr>
                                      <m:e>
                                        <m:r>
                                          <a:rPr lang="en-GB" b="0" i="1" smtClean="0">
                                            <a:latin typeface="Cambria Math"/>
                                          </a:rPr>
                                          <m:t>𝑏</m:t>
                                        </m:r>
                                      </m:e>
                                      <m:sub>
                                        <m:r>
                                          <a:rPr lang="en-GB" b="0" i="1" smtClean="0">
                                            <a:latin typeface="Cambria Math"/>
                                          </a:rPr>
                                          <m:t>21</m:t>
                                        </m:r>
                                      </m:sub>
                                    </m:sSub>
                                  </m:e>
                                  <m:e>
                                    <m:r>
                                      <a:rPr lang="en-GB" b="0" i="1" smtClean="0">
                                        <a:latin typeface="Cambria Math"/>
                                      </a:rPr>
                                      <m:t>0</m:t>
                                    </m:r>
                                  </m:e>
                                </m:mr>
                              </m:m>
                            </m:e>
                          </m:d>
                        </m:e>
                      </m:d>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𝑧</m:t>
                                    </m:r>
                                  </m:e>
                                  <m:sub>
                                    <m:r>
                                      <m:rPr>
                                        <m:brk m:alnAt="7"/>
                                      </m:rPr>
                                      <a:rPr lang="en-GB" b="0" i="1" smtClean="0">
                                        <a:latin typeface="Cambria Math"/>
                                      </a:rPr>
                                      <m:t>1</m:t>
                                    </m:r>
                                  </m:sub>
                                </m:sSub>
                              </m:e>
                            </m:mr>
                            <m:mr>
                              <m:e>
                                <m:sSub>
                                  <m:sSubPr>
                                    <m:ctrlPr>
                                      <a:rPr lang="en-GB" b="0" i="1" smtClean="0">
                                        <a:latin typeface="Cambria Math" panose="02040503050406030204" pitchFamily="18" charset="0"/>
                                      </a:rPr>
                                    </m:ctrlPr>
                                  </m:sSubPr>
                                  <m:e>
                                    <m:r>
                                      <a:rPr lang="en-GB" b="0" i="1" smtClean="0">
                                        <a:latin typeface="Cambria Math"/>
                                      </a:rPr>
                                      <m:t>𝑧</m:t>
                                    </m:r>
                                  </m:e>
                                  <m:sub>
                                    <m:r>
                                      <a:rPr lang="en-GB" b="0" i="1" smtClean="0">
                                        <a:latin typeface="Cambria Math"/>
                                      </a:rPr>
                                      <m:t>2</m:t>
                                    </m:r>
                                  </m:sub>
                                </m:sSub>
                              </m:e>
                            </m:mr>
                          </m:m>
                        </m:e>
                      </m:d>
                      <m:r>
                        <a:rPr lang="en-GB" b="0" i="1" smtClean="0">
                          <a:latin typeface="Cambria Math"/>
                        </a:rPr>
                        <m:t>+</m:t>
                      </m:r>
                      <m:d>
                        <m:dPr>
                          <m:begChr m:val="["/>
                          <m:endChr m:val="]"/>
                          <m:ctrlPr>
                            <a:rPr lang="en-GB" b="0"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𝑐</m:t>
                                    </m:r>
                                  </m:e>
                                  <m:sub>
                                    <m:r>
                                      <m:rPr>
                                        <m:brk m:alnAt="7"/>
                                      </m:rPr>
                                      <a:rPr lang="en-GB" b="0" i="1" smtClean="0">
                                        <a:latin typeface="Cambria Math"/>
                                      </a:rPr>
                                      <m:t>1</m:t>
                                    </m:r>
                                    <m:r>
                                      <a:rPr lang="en-GB" b="0" i="1" smtClean="0">
                                        <a:latin typeface="Cambria Math"/>
                                      </a:rPr>
                                      <m:t>1</m:t>
                                    </m:r>
                                  </m:sub>
                                </m:sSub>
                              </m:e>
                              <m:e>
                                <m:r>
                                  <a:rPr lang="en-GB" b="0" i="1" smtClean="0">
                                    <a:latin typeface="Cambria Math"/>
                                  </a:rPr>
                                  <m:t>0</m:t>
                                </m:r>
                              </m:e>
                            </m:mr>
                            <m:mr>
                              <m:e>
                                <m:r>
                                  <a:rPr lang="en-GB" b="0" i="1" smtClean="0">
                                    <a:latin typeface="Cambria Math"/>
                                  </a:rPr>
                                  <m:t>0</m:t>
                                </m:r>
                              </m:e>
                              <m:e>
                                <m:r>
                                  <a:rPr lang="en-GB" b="0" i="1" smtClean="0">
                                    <a:latin typeface="Cambria Math"/>
                                  </a:rPr>
                                  <m:t>0</m:t>
                                </m:r>
                              </m:e>
                            </m:mr>
                          </m:m>
                        </m:e>
                      </m:d>
                      <m:d>
                        <m:dPr>
                          <m:begChr m:val="["/>
                          <m:endChr m:val="]"/>
                          <m:ctrlPr>
                            <a:rPr lang="en-GB" b="0" i="1" smtClean="0">
                              <a:latin typeface="Cambria Math" panose="02040503050406030204" pitchFamily="18" charset="0"/>
                            </a:rPr>
                          </m:ctrlPr>
                        </m:dPr>
                        <m:e>
                          <m:m>
                            <m:mPr>
                              <m:mcs>
                                <m:mc>
                                  <m:mcPr>
                                    <m:count m:val="1"/>
                                    <m:mcJc m:val="center"/>
                                  </m:mcPr>
                                </m:mc>
                              </m:mcs>
                              <m:ctrlPr>
                                <a:rPr lang="en-GB" b="0" i="1" smtClean="0">
                                  <a:latin typeface="Cambria Math" panose="02040503050406030204" pitchFamily="18" charset="0"/>
                                </a:rPr>
                              </m:ctrlPr>
                            </m:mPr>
                            <m:mr>
                              <m:e>
                                <m:sSub>
                                  <m:sSubPr>
                                    <m:ctrlPr>
                                      <a:rPr lang="en-GB" b="0" i="1" smtClean="0">
                                        <a:latin typeface="Cambria Math" panose="02040503050406030204" pitchFamily="18" charset="0"/>
                                      </a:rPr>
                                    </m:ctrlPr>
                                  </m:sSubPr>
                                  <m:e>
                                    <m:r>
                                      <m:rPr>
                                        <m:brk m:alnAt="7"/>
                                      </m:rPr>
                                      <a:rPr lang="en-GB" b="0" i="1" smtClean="0">
                                        <a:latin typeface="Cambria Math"/>
                                      </a:rPr>
                                      <m:t>𝑢</m:t>
                                    </m:r>
                                  </m:e>
                                  <m:sub>
                                    <m:r>
                                      <m:rPr>
                                        <m:brk m:alnAt="7"/>
                                      </m:rPr>
                                      <a:rPr lang="en-GB" b="0" i="1" smtClean="0">
                                        <a:latin typeface="Cambria Math"/>
                                      </a:rPr>
                                      <m:t>1</m:t>
                                    </m:r>
                                  </m:sub>
                                </m:sSub>
                              </m:e>
                            </m:mr>
                            <m:mr>
                              <m:e>
                                <m:sSub>
                                  <m:sSubPr>
                                    <m:ctrlPr>
                                      <a:rPr lang="en-GB" b="0" i="1" smtClean="0">
                                        <a:latin typeface="Cambria Math" panose="02040503050406030204" pitchFamily="18" charset="0"/>
                                      </a:rPr>
                                    </m:ctrlPr>
                                  </m:sSubPr>
                                  <m:e>
                                    <m:r>
                                      <a:rPr lang="en-GB" b="0" i="1" smtClean="0">
                                        <a:latin typeface="Cambria Math"/>
                                      </a:rPr>
                                      <m:t>𝑢</m:t>
                                    </m:r>
                                  </m:e>
                                  <m:sub>
                                    <m:r>
                                      <a:rPr lang="en-GB" b="0" i="1" smtClean="0">
                                        <a:latin typeface="Cambria Math"/>
                                      </a:rPr>
                                      <m:t>2</m:t>
                                    </m:r>
                                  </m:sub>
                                </m:sSub>
                              </m:e>
                            </m:mr>
                          </m:m>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1018844" y="4405637"/>
                <a:ext cx="5622886" cy="607539"/>
              </a:xfrm>
              <a:prstGeom prst="rect">
                <a:avLst/>
              </a:prstGeom>
              <a:blipFill rotWithShape="1">
                <a:blip r:embed="rId3"/>
                <a:stretch>
                  <a:fillRect/>
                </a:stretch>
              </a:blipFill>
            </p:spPr>
            <p:txBody>
              <a:bodyPr/>
              <a:lstStyle/>
              <a:p>
                <a:r>
                  <a:rPr lang="en-GB">
                    <a:noFill/>
                  </a:rPr>
                  <a:t> </a:t>
                </a:r>
              </a:p>
            </p:txBody>
          </p:sp>
        </mc:Fallback>
      </mc:AlternateContent>
      <p:grpSp>
        <p:nvGrpSpPr>
          <p:cNvPr id="29" name="Group 28"/>
          <p:cNvGrpSpPr/>
          <p:nvPr/>
        </p:nvGrpSpPr>
        <p:grpSpPr>
          <a:xfrm>
            <a:off x="1632097" y="3851756"/>
            <a:ext cx="1762988" cy="504056"/>
            <a:chOff x="2056049" y="3851756"/>
            <a:chExt cx="1402948" cy="504056"/>
          </a:xfrm>
        </p:grpSpPr>
        <p:cxnSp>
          <p:nvCxnSpPr>
            <p:cNvPr id="10" name="Straight Connector 9"/>
            <p:cNvCxnSpPr/>
            <p:nvPr/>
          </p:nvCxnSpPr>
          <p:spPr>
            <a:xfrm>
              <a:off x="2136240" y="4355812"/>
              <a:ext cx="993582"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056049" y="3851756"/>
              <a:ext cx="1402948" cy="369332"/>
            </a:xfrm>
            <a:prstGeom prst="rect">
              <a:avLst/>
            </a:prstGeom>
            <a:noFill/>
          </p:spPr>
          <p:txBody>
            <a:bodyPr wrap="none" rtlCol="0">
              <a:spAutoFit/>
            </a:bodyPr>
            <a:lstStyle/>
            <a:p>
              <a:r>
                <a:rPr lang="en-GB" dirty="0" smtClean="0">
                  <a:solidFill>
                    <a:srgbClr val="C00000"/>
                  </a:solidFill>
                </a:rPr>
                <a:t>A: Structure</a:t>
              </a:r>
              <a:endParaRPr lang="en-GB" dirty="0">
                <a:solidFill>
                  <a:srgbClr val="C00000"/>
                </a:solidFill>
              </a:endParaRPr>
            </a:p>
          </p:txBody>
        </p:sp>
      </p:grpSp>
      <p:sp>
        <p:nvSpPr>
          <p:cNvPr id="37" name="TextBox 36"/>
          <p:cNvSpPr txBox="1"/>
          <p:nvPr/>
        </p:nvSpPr>
        <p:spPr>
          <a:xfrm>
            <a:off x="3062785" y="3717032"/>
            <a:ext cx="1608133" cy="646331"/>
          </a:xfrm>
          <a:prstGeom prst="rect">
            <a:avLst/>
          </a:prstGeom>
          <a:noFill/>
        </p:spPr>
        <p:txBody>
          <a:bodyPr wrap="none" rtlCol="0">
            <a:spAutoFit/>
          </a:bodyPr>
          <a:lstStyle/>
          <a:p>
            <a:pPr algn="ctr"/>
            <a:r>
              <a:rPr lang="en-GB" dirty="0" smtClean="0">
                <a:solidFill>
                  <a:srgbClr val="C00000"/>
                </a:solidFill>
              </a:rPr>
              <a:t>B: Modulatory</a:t>
            </a:r>
          </a:p>
          <a:p>
            <a:pPr algn="ctr"/>
            <a:r>
              <a:rPr lang="en-GB" dirty="0" smtClean="0">
                <a:solidFill>
                  <a:srgbClr val="C00000"/>
                </a:solidFill>
              </a:rPr>
              <a:t>Input</a:t>
            </a:r>
            <a:endParaRPr lang="en-GB" dirty="0">
              <a:solidFill>
                <a:srgbClr val="C00000"/>
              </a:solidFill>
            </a:endParaRPr>
          </a:p>
        </p:txBody>
      </p:sp>
      <p:cxnSp>
        <p:nvCxnSpPr>
          <p:cNvPr id="43" name="Straight Connector 42"/>
          <p:cNvCxnSpPr/>
          <p:nvPr/>
        </p:nvCxnSpPr>
        <p:spPr>
          <a:xfrm>
            <a:off x="3275856" y="4365104"/>
            <a:ext cx="115212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5033879" y="3717032"/>
            <a:ext cx="1197765" cy="648072"/>
            <a:chOff x="5033879" y="3717032"/>
            <a:chExt cx="1197765" cy="648072"/>
          </a:xfrm>
        </p:grpSpPr>
        <p:cxnSp>
          <p:nvCxnSpPr>
            <p:cNvPr id="45" name="Straight Connector 44"/>
            <p:cNvCxnSpPr/>
            <p:nvPr/>
          </p:nvCxnSpPr>
          <p:spPr>
            <a:xfrm>
              <a:off x="5220072" y="4365104"/>
              <a:ext cx="792088"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033879" y="3717032"/>
              <a:ext cx="1197765" cy="646331"/>
            </a:xfrm>
            <a:prstGeom prst="rect">
              <a:avLst/>
            </a:prstGeom>
            <a:noFill/>
          </p:spPr>
          <p:txBody>
            <a:bodyPr wrap="none" rtlCol="0">
              <a:spAutoFit/>
            </a:bodyPr>
            <a:lstStyle/>
            <a:p>
              <a:pPr algn="ctr"/>
              <a:r>
                <a:rPr lang="en-GB" dirty="0" smtClean="0">
                  <a:solidFill>
                    <a:srgbClr val="C00000"/>
                  </a:solidFill>
                </a:rPr>
                <a:t>C: Driving</a:t>
              </a:r>
            </a:p>
            <a:p>
              <a:pPr algn="ctr"/>
              <a:r>
                <a:rPr lang="en-GB" dirty="0" smtClean="0">
                  <a:solidFill>
                    <a:srgbClr val="C00000"/>
                  </a:solidFill>
                </a:rPr>
                <a:t>Input</a:t>
              </a:r>
              <a:endParaRPr lang="en-GB" dirty="0">
                <a:solidFill>
                  <a:srgbClr val="C00000"/>
                </a:solidFill>
              </a:endParaRPr>
            </a:p>
          </p:txBody>
        </p:sp>
      </p:grpSp>
      <p:grpSp>
        <p:nvGrpSpPr>
          <p:cNvPr id="24" name="Group 23"/>
          <p:cNvGrpSpPr/>
          <p:nvPr/>
        </p:nvGrpSpPr>
        <p:grpSpPr>
          <a:xfrm>
            <a:off x="395536" y="5085184"/>
            <a:ext cx="1351652" cy="1715418"/>
            <a:chOff x="395536" y="5085184"/>
            <a:chExt cx="1351652" cy="1715418"/>
          </a:xfrm>
        </p:grpSpPr>
        <p:cxnSp>
          <p:nvCxnSpPr>
            <p:cNvPr id="21" name="Straight Arrow Connector 20"/>
            <p:cNvCxnSpPr/>
            <p:nvPr/>
          </p:nvCxnSpPr>
          <p:spPr>
            <a:xfrm flipV="1">
              <a:off x="1018844" y="5085184"/>
              <a:ext cx="240788" cy="7920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95536" y="5877272"/>
              <a:ext cx="1351652" cy="923330"/>
            </a:xfrm>
            <a:prstGeom prst="rect">
              <a:avLst/>
            </a:prstGeom>
            <a:noFill/>
          </p:spPr>
          <p:txBody>
            <a:bodyPr wrap="none" rtlCol="0">
              <a:spAutoFit/>
            </a:bodyPr>
            <a:lstStyle/>
            <a:p>
              <a:pPr algn="ctr"/>
              <a:r>
                <a:rPr lang="en-GB" dirty="0" smtClean="0">
                  <a:solidFill>
                    <a:srgbClr val="C00000"/>
                  </a:solidFill>
                </a:rPr>
                <a:t>Change in </a:t>
              </a:r>
            </a:p>
            <a:p>
              <a:pPr algn="ctr"/>
              <a:r>
                <a:rPr lang="en-GB" dirty="0" smtClean="0">
                  <a:solidFill>
                    <a:srgbClr val="C00000"/>
                  </a:solidFill>
                </a:rPr>
                <a:t>activity per </a:t>
              </a:r>
            </a:p>
            <a:p>
              <a:pPr algn="ctr"/>
              <a:r>
                <a:rPr lang="en-GB" dirty="0" smtClean="0">
                  <a:solidFill>
                    <a:srgbClr val="C00000"/>
                  </a:solidFill>
                </a:rPr>
                <a:t>region</a:t>
              </a:r>
              <a:endParaRPr lang="en-GB" dirty="0">
                <a:solidFill>
                  <a:srgbClr val="C00000"/>
                </a:solidFill>
              </a:endParaRPr>
            </a:p>
          </p:txBody>
        </p:sp>
      </p:grpSp>
      <p:cxnSp>
        <p:nvCxnSpPr>
          <p:cNvPr id="49" name="Straight Arrow Connector 48"/>
          <p:cNvCxnSpPr/>
          <p:nvPr/>
        </p:nvCxnSpPr>
        <p:spPr>
          <a:xfrm flipV="1">
            <a:off x="3396250" y="5085184"/>
            <a:ext cx="0"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13591" y="5877272"/>
            <a:ext cx="1787670" cy="646331"/>
          </a:xfrm>
          <a:prstGeom prst="rect">
            <a:avLst/>
          </a:prstGeom>
          <a:noFill/>
        </p:spPr>
        <p:txBody>
          <a:bodyPr wrap="none" rtlCol="0">
            <a:spAutoFit/>
          </a:bodyPr>
          <a:lstStyle/>
          <a:p>
            <a:pPr algn="ctr"/>
            <a:r>
              <a:rPr lang="en-GB" dirty="0" smtClean="0">
                <a:solidFill>
                  <a:srgbClr val="C00000"/>
                </a:solidFill>
              </a:rPr>
              <a:t>External input</a:t>
            </a:r>
            <a:r>
              <a:rPr lang="en-GB" dirty="0">
                <a:solidFill>
                  <a:srgbClr val="C00000"/>
                </a:solidFill>
              </a:rPr>
              <a:t> </a:t>
            </a:r>
            <a:r>
              <a:rPr lang="en-GB" dirty="0" smtClean="0">
                <a:solidFill>
                  <a:srgbClr val="C00000"/>
                </a:solidFill>
              </a:rPr>
              <a:t>2</a:t>
            </a:r>
          </a:p>
          <a:p>
            <a:pPr algn="ctr"/>
            <a:r>
              <a:rPr lang="en-GB" dirty="0" smtClean="0">
                <a:solidFill>
                  <a:srgbClr val="C00000"/>
                </a:solidFill>
              </a:rPr>
              <a:t>(attention)</a:t>
            </a:r>
            <a:endParaRPr lang="en-GB" dirty="0">
              <a:solidFill>
                <a:srgbClr val="C00000"/>
              </a:solidFill>
            </a:endParaRPr>
          </a:p>
        </p:txBody>
      </p:sp>
      <p:grpSp>
        <p:nvGrpSpPr>
          <p:cNvPr id="31" name="Group 30"/>
          <p:cNvGrpSpPr/>
          <p:nvPr/>
        </p:nvGrpSpPr>
        <p:grpSpPr>
          <a:xfrm>
            <a:off x="4458570" y="5085184"/>
            <a:ext cx="1223413" cy="1715418"/>
            <a:chOff x="4458570" y="5085184"/>
            <a:chExt cx="1223413" cy="1715418"/>
          </a:xfrm>
        </p:grpSpPr>
        <p:cxnSp>
          <p:nvCxnSpPr>
            <p:cNvPr id="54" name="Straight Arrow Connector 53"/>
            <p:cNvCxnSpPr/>
            <p:nvPr/>
          </p:nvCxnSpPr>
          <p:spPr>
            <a:xfrm flipH="1" flipV="1">
              <a:off x="4788024" y="5085184"/>
              <a:ext cx="271075"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4458570" y="5877272"/>
              <a:ext cx="1223413" cy="923330"/>
            </a:xfrm>
            <a:prstGeom prst="rect">
              <a:avLst/>
            </a:prstGeom>
            <a:noFill/>
          </p:spPr>
          <p:txBody>
            <a:bodyPr wrap="none" rtlCol="0">
              <a:spAutoFit/>
            </a:bodyPr>
            <a:lstStyle/>
            <a:p>
              <a:pPr algn="ctr"/>
              <a:r>
                <a:rPr lang="en-GB" dirty="0" smtClean="0">
                  <a:solidFill>
                    <a:srgbClr val="C00000"/>
                  </a:solidFill>
                </a:rPr>
                <a:t>Current</a:t>
              </a:r>
            </a:p>
            <a:p>
              <a:pPr algn="ctr"/>
              <a:r>
                <a:rPr lang="en-GB" dirty="0" smtClean="0">
                  <a:solidFill>
                    <a:srgbClr val="C00000"/>
                  </a:solidFill>
                </a:rPr>
                <a:t>activity </a:t>
              </a:r>
            </a:p>
            <a:p>
              <a:pPr algn="ctr"/>
              <a:r>
                <a:rPr lang="en-GB" dirty="0" smtClean="0">
                  <a:solidFill>
                    <a:srgbClr val="C00000"/>
                  </a:solidFill>
                </a:rPr>
                <a:t>per region</a:t>
              </a:r>
              <a:endParaRPr lang="en-GB" dirty="0">
                <a:solidFill>
                  <a:srgbClr val="C00000"/>
                </a:solidFill>
              </a:endParaRPr>
            </a:p>
          </p:txBody>
        </p:sp>
      </p:grpSp>
      <p:grpSp>
        <p:nvGrpSpPr>
          <p:cNvPr id="33" name="Group 32"/>
          <p:cNvGrpSpPr/>
          <p:nvPr/>
        </p:nvGrpSpPr>
        <p:grpSpPr>
          <a:xfrm>
            <a:off x="6029627" y="5085184"/>
            <a:ext cx="1633781" cy="1438419"/>
            <a:chOff x="6029627" y="5085184"/>
            <a:chExt cx="1633781" cy="1438419"/>
          </a:xfrm>
        </p:grpSpPr>
        <p:cxnSp>
          <p:nvCxnSpPr>
            <p:cNvPr id="56" name="Straight Arrow Connector 55"/>
            <p:cNvCxnSpPr/>
            <p:nvPr/>
          </p:nvCxnSpPr>
          <p:spPr>
            <a:xfrm flipH="1" flipV="1">
              <a:off x="6372200" y="5085184"/>
              <a:ext cx="271075" cy="72008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029627" y="5877272"/>
              <a:ext cx="1633781" cy="646331"/>
            </a:xfrm>
            <a:prstGeom prst="rect">
              <a:avLst/>
            </a:prstGeom>
            <a:noFill/>
          </p:spPr>
          <p:txBody>
            <a:bodyPr wrap="none" rtlCol="0">
              <a:spAutoFit/>
            </a:bodyPr>
            <a:lstStyle/>
            <a:p>
              <a:pPr algn="ctr"/>
              <a:r>
                <a:rPr lang="en-GB" dirty="0" smtClean="0">
                  <a:solidFill>
                    <a:srgbClr val="C00000"/>
                  </a:solidFill>
                </a:rPr>
                <a:t>All </a:t>
              </a:r>
            </a:p>
            <a:p>
              <a:pPr algn="ctr"/>
              <a:r>
                <a:rPr lang="en-GB" dirty="0" smtClean="0">
                  <a:solidFill>
                    <a:srgbClr val="C00000"/>
                  </a:solidFill>
                </a:rPr>
                <a:t>external input</a:t>
              </a:r>
              <a:r>
                <a:rPr lang="en-GB" dirty="0">
                  <a:solidFill>
                    <a:srgbClr val="C00000"/>
                  </a:solidFill>
                </a:rPr>
                <a:t> </a:t>
              </a:r>
              <a:endParaRPr lang="en-GB" dirty="0" smtClean="0">
                <a:solidFill>
                  <a:srgbClr val="C00000"/>
                </a:solidFill>
              </a:endParaRPr>
            </a:p>
          </p:txBody>
        </p:sp>
      </p:grpSp>
      <p:sp>
        <p:nvSpPr>
          <p:cNvPr id="7" name="TextBox 6"/>
          <p:cNvSpPr txBox="1"/>
          <p:nvPr/>
        </p:nvSpPr>
        <p:spPr>
          <a:xfrm>
            <a:off x="6029627" y="3151538"/>
            <a:ext cx="2985113" cy="523220"/>
          </a:xfrm>
          <a:prstGeom prst="rect">
            <a:avLst/>
          </a:prstGeom>
          <a:noFill/>
          <a:ln>
            <a:solidFill>
              <a:schemeClr val="accent2">
                <a:lumMod val="75000"/>
              </a:schemeClr>
            </a:solidFill>
          </a:ln>
        </p:spPr>
        <p:txBody>
          <a:bodyPr wrap="none" rtlCol="0">
            <a:spAutoFit/>
          </a:bodyPr>
          <a:lstStyle/>
          <a:p>
            <a:r>
              <a:rPr lang="en-GB" sz="1400" b="1" dirty="0" smtClean="0">
                <a:solidFill>
                  <a:schemeClr val="accent6"/>
                </a:solidFill>
              </a:rPr>
              <a:t>Columns: outgoing connections</a:t>
            </a:r>
          </a:p>
          <a:p>
            <a:r>
              <a:rPr lang="en-GB" sz="1400" b="1" dirty="0" smtClean="0">
                <a:solidFill>
                  <a:schemeClr val="accent6"/>
                </a:solidFill>
              </a:rPr>
              <a:t>Rows: incoming connections</a:t>
            </a:r>
            <a:endParaRPr lang="en-GB" sz="1400" b="1" dirty="0">
              <a:solidFill>
                <a:schemeClr val="accent6"/>
              </a:solidFill>
            </a:endParaRPr>
          </a:p>
        </p:txBody>
      </p:sp>
    </p:spTree>
    <p:extLst>
      <p:ext uri="{BB962C8B-B14F-4D97-AF65-F5344CB8AC3E}">
        <p14:creationId xmlns:p14="http://schemas.microsoft.com/office/powerpoint/2010/main" val="976684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P spid="5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137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Haemodynamic Model</a:t>
            </a:r>
            <a:endParaRPr lang="en-GB" dirty="0"/>
          </a:p>
        </p:txBody>
      </p:sp>
      <p:pic>
        <p:nvPicPr>
          <p:cNvPr id="4" name="Picture 3"/>
          <p:cNvPicPr>
            <a:picLocks noChangeAspect="1" noChangeArrowheads="1"/>
          </p:cNvPicPr>
          <p:nvPr/>
        </p:nvPicPr>
        <p:blipFill>
          <a:blip r:embed="rId2"/>
          <a:srcRect l="9450" t="15479" r="35032" b="8336"/>
          <a:stretch>
            <a:fillRect/>
          </a:stretch>
        </p:blipFill>
        <p:spPr bwMode="auto">
          <a:xfrm>
            <a:off x="2058041" y="1881448"/>
            <a:ext cx="5330674" cy="4571887"/>
          </a:xfrm>
          <a:prstGeom prst="rect">
            <a:avLst/>
          </a:prstGeom>
          <a:noFill/>
          <a:ln w="9525">
            <a:noFill/>
            <a:miter lim="800000"/>
            <a:headEnd/>
            <a:tailEnd/>
          </a:ln>
        </p:spPr>
      </p:pic>
    </p:spTree>
    <p:extLst>
      <p:ext uri="{BB962C8B-B14F-4D97-AF65-F5344CB8AC3E}">
        <p14:creationId xmlns:p14="http://schemas.microsoft.com/office/powerpoint/2010/main" val="3868101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Overview of DCM</a:t>
            </a:r>
          </a:p>
          <a:p>
            <a:pPr lvl="1"/>
            <a:r>
              <a:rPr lang="en-GB" dirty="0" smtClean="0">
                <a:solidFill>
                  <a:schemeClr val="accent2"/>
                </a:solidFill>
              </a:rPr>
              <a:t>Effective connectivity, DCM framework, generative models</a:t>
            </a:r>
            <a:br>
              <a:rPr lang="en-GB" dirty="0" smtClean="0">
                <a:solidFill>
                  <a:schemeClr val="accent2"/>
                </a:solidFill>
              </a:rPr>
            </a:br>
            <a:endParaRPr lang="en-GB" dirty="0" smtClean="0">
              <a:solidFill>
                <a:schemeClr val="accent2"/>
              </a:solidFill>
            </a:endParaRPr>
          </a:p>
          <a:p>
            <a:r>
              <a:rPr lang="en-GB" dirty="0" smtClean="0"/>
              <a:t>Specific models for fMRI</a:t>
            </a:r>
          </a:p>
          <a:p>
            <a:pPr lvl="1"/>
            <a:r>
              <a:rPr lang="en-GB" dirty="0" smtClean="0">
                <a:solidFill>
                  <a:schemeClr val="accent2"/>
                </a:solidFill>
              </a:rPr>
              <a:t>Neural model, haemodynamic model</a:t>
            </a:r>
            <a:br>
              <a:rPr lang="en-GB" dirty="0" smtClean="0">
                <a:solidFill>
                  <a:schemeClr val="accent2"/>
                </a:solidFill>
              </a:rPr>
            </a:br>
            <a:endParaRPr lang="en-GB" dirty="0" smtClean="0">
              <a:solidFill>
                <a:schemeClr val="accent2"/>
              </a:solidFill>
            </a:endParaRPr>
          </a:p>
          <a:p>
            <a:r>
              <a:rPr lang="en-GB" b="1" dirty="0" smtClean="0"/>
              <a:t>Clinical example</a:t>
            </a:r>
          </a:p>
          <a:p>
            <a:pPr lvl="1"/>
            <a:r>
              <a:rPr lang="en-GB" dirty="0" smtClean="0">
                <a:solidFill>
                  <a:schemeClr val="accent2"/>
                </a:solidFill>
              </a:rPr>
              <a:t>Model specification, inversion, parameter inference</a:t>
            </a:r>
          </a:p>
          <a:p>
            <a:endParaRPr lang="en-GB" dirty="0" smtClean="0"/>
          </a:p>
          <a:p>
            <a:endParaRPr lang="en-GB" dirty="0"/>
          </a:p>
        </p:txBody>
      </p:sp>
    </p:spTree>
    <p:extLst>
      <p:ext uri="{BB962C8B-B14F-4D97-AF65-F5344CB8AC3E}">
        <p14:creationId xmlns:p14="http://schemas.microsoft.com/office/powerpoint/2010/main" val="17119839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3568" y="1988840"/>
            <a:ext cx="7996386" cy="3521462"/>
          </a:xfrm>
          <a:prstGeom prst="rect">
            <a:avLst/>
          </a:prstGeom>
        </p:spPr>
      </p:pic>
    </p:spTree>
    <p:extLst>
      <p:ext uri="{BB962C8B-B14F-4D97-AF65-F5344CB8AC3E}">
        <p14:creationId xmlns:p14="http://schemas.microsoft.com/office/powerpoint/2010/main" val="15573519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536" y="1700808"/>
            <a:ext cx="8271842" cy="2905246"/>
          </a:xfrm>
          <a:prstGeom prst="rect">
            <a:avLst/>
          </a:prstGeom>
        </p:spPr>
      </p:pic>
      <p:sp>
        <p:nvSpPr>
          <p:cNvPr id="3" name="TextBox 2"/>
          <p:cNvSpPr txBox="1"/>
          <p:nvPr/>
        </p:nvSpPr>
        <p:spPr>
          <a:xfrm>
            <a:off x="3131840" y="5373216"/>
            <a:ext cx="3384260" cy="646331"/>
          </a:xfrm>
          <a:prstGeom prst="rect">
            <a:avLst/>
          </a:prstGeom>
          <a:noFill/>
        </p:spPr>
        <p:txBody>
          <a:bodyPr wrap="none" rtlCol="0">
            <a:spAutoFit/>
          </a:bodyPr>
          <a:lstStyle/>
          <a:p>
            <a:r>
              <a:rPr lang="en-GB" dirty="0" smtClean="0"/>
              <a:t>Reading &gt; fixation (29 controls)</a:t>
            </a:r>
          </a:p>
          <a:p>
            <a:r>
              <a:rPr lang="en-GB" dirty="0" smtClean="0"/>
              <a:t>Lesion (Patient AH)</a:t>
            </a:r>
            <a:endParaRPr lang="en-GB" dirty="0"/>
          </a:p>
        </p:txBody>
      </p:sp>
      <p:sp>
        <p:nvSpPr>
          <p:cNvPr id="4" name="Rectangle 3"/>
          <p:cNvSpPr/>
          <p:nvPr/>
        </p:nvSpPr>
        <p:spPr>
          <a:xfrm>
            <a:off x="2898696" y="5445224"/>
            <a:ext cx="216024" cy="21602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2915816" y="5733256"/>
            <a:ext cx="216024" cy="216024"/>
          </a:xfrm>
          <a:prstGeom prst="rect">
            <a:avLst/>
          </a:prstGeom>
          <a:solidFill>
            <a:srgbClr val="03F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224575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4892" y="2996952"/>
            <a:ext cx="4896544" cy="1200329"/>
          </a:xfrm>
          <a:prstGeom prst="rect">
            <a:avLst/>
          </a:prstGeom>
          <a:noFill/>
        </p:spPr>
        <p:txBody>
          <a:bodyPr wrap="square" rtlCol="0">
            <a:spAutoFit/>
          </a:bodyPr>
          <a:lstStyle/>
          <a:p>
            <a:r>
              <a:rPr lang="en-GB" b="1" dirty="0" smtClean="0"/>
              <a:t>Three regions:</a:t>
            </a:r>
            <a:endParaRPr lang="en-GB" dirty="0"/>
          </a:p>
          <a:p>
            <a:pPr marL="342900" indent="-342900">
              <a:buAutoNum type="arabicPeriod"/>
            </a:pPr>
            <a:r>
              <a:rPr lang="en-GB" dirty="0" smtClean="0"/>
              <a:t>OCC - Occipital (visual) cortex</a:t>
            </a:r>
          </a:p>
          <a:p>
            <a:pPr marL="342900" indent="-342900">
              <a:buAutoNum type="arabicPeriod"/>
            </a:pPr>
            <a:r>
              <a:rPr lang="en-GB" dirty="0" smtClean="0"/>
              <a:t>STS – Superior temporal sulcus</a:t>
            </a:r>
          </a:p>
          <a:p>
            <a:pPr marL="342900" indent="-342900">
              <a:buAutoNum type="arabicPeriod"/>
            </a:pPr>
            <a:r>
              <a:rPr lang="en-GB" dirty="0" smtClean="0"/>
              <a:t>PM – Pre-motor cortex</a:t>
            </a:r>
            <a:endParaRPr lang="en-GB" dirty="0"/>
          </a:p>
        </p:txBody>
      </p:sp>
      <p:sp>
        <p:nvSpPr>
          <p:cNvPr id="5" name="TextBox 4"/>
          <p:cNvSpPr txBox="1"/>
          <p:nvPr/>
        </p:nvSpPr>
        <p:spPr>
          <a:xfrm>
            <a:off x="330200" y="616620"/>
            <a:ext cx="6042000" cy="2308324"/>
          </a:xfrm>
          <a:prstGeom prst="rect">
            <a:avLst/>
          </a:prstGeom>
          <a:noFill/>
        </p:spPr>
        <p:txBody>
          <a:bodyPr wrap="square" rtlCol="0">
            <a:spAutoFit/>
          </a:bodyPr>
          <a:lstStyle/>
          <a:p>
            <a:r>
              <a:rPr lang="en-GB" b="1" dirty="0" smtClean="0"/>
              <a:t>Hypothesis</a:t>
            </a:r>
            <a:r>
              <a:rPr lang="en-GB" dirty="0" smtClean="0"/>
              <a:t>: Patients with damage to </a:t>
            </a:r>
            <a:r>
              <a:rPr lang="en-GB" dirty="0" err="1" smtClean="0"/>
              <a:t>vOT</a:t>
            </a:r>
            <a:r>
              <a:rPr lang="en-GB" dirty="0" smtClean="0"/>
              <a:t> use an alternative pathway for reading, via STS.</a:t>
            </a:r>
          </a:p>
          <a:p>
            <a:r>
              <a:rPr lang="en-GB" dirty="0" smtClean="0"/>
              <a:t> </a:t>
            </a:r>
          </a:p>
          <a:p>
            <a:r>
              <a:rPr lang="en-GB" b="1" dirty="0" smtClean="0"/>
              <a:t>Two inputs (U):</a:t>
            </a:r>
          </a:p>
          <a:p>
            <a:pPr marL="342900" indent="-342900">
              <a:buAutoNum type="arabicPeriod"/>
            </a:pPr>
            <a:r>
              <a:rPr lang="en-GB" dirty="0" smtClean="0"/>
              <a:t>All trials (some trials reading, some baseline naming trials)</a:t>
            </a:r>
          </a:p>
          <a:p>
            <a:pPr marL="342900" indent="-342900">
              <a:buAutoNum type="arabicPeriod"/>
            </a:pPr>
            <a:r>
              <a:rPr lang="en-GB" dirty="0" smtClean="0"/>
              <a:t>Reading (a subset of trials on which subjects read words)</a:t>
            </a:r>
          </a:p>
        </p:txBody>
      </p:sp>
      <p:grpSp>
        <p:nvGrpSpPr>
          <p:cNvPr id="17" name="Group 16"/>
          <p:cNvGrpSpPr/>
          <p:nvPr/>
        </p:nvGrpSpPr>
        <p:grpSpPr>
          <a:xfrm>
            <a:off x="611560" y="4581128"/>
            <a:ext cx="8165569" cy="2232248"/>
            <a:chOff x="654581" y="4365104"/>
            <a:chExt cx="8165569" cy="2232248"/>
          </a:xfrm>
        </p:grpSpPr>
        <mc:AlternateContent xmlns:mc="http://schemas.openxmlformats.org/markup-compatibility/2006" xmlns:a14="http://schemas.microsoft.com/office/drawing/2010/main">
          <mc:Choice Requires="a14">
            <p:sp>
              <p:nvSpPr>
                <p:cNvPr id="6" name="TextBox 5"/>
                <p:cNvSpPr txBox="1"/>
                <p:nvPr/>
              </p:nvSpPr>
              <p:spPr>
                <a:xfrm>
                  <a:off x="971600" y="4844115"/>
                  <a:ext cx="2143023" cy="7564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m>
                              <m:mPr>
                                <m:mcs>
                                  <m:mc>
                                    <m:mcPr>
                                      <m:count m:val="3"/>
                                      <m:mcJc m:val="center"/>
                                    </m:mcPr>
                                  </m:mc>
                                </m:mcs>
                                <m:ctrlPr>
                                  <a:rPr lang="en-GB" i="1" smtClean="0">
                                    <a:latin typeface="Cambria Math" panose="02040503050406030204" pitchFamily="18" charset="0"/>
                                  </a:rPr>
                                </m:ctrlPr>
                              </m:mPr>
                              <m:mr>
                                <m:e>
                                  <m:r>
                                    <m:rPr>
                                      <m:brk m:alnAt="7"/>
                                    </m:rPr>
                                    <a:rPr lang="en-GB" b="0" i="1" smtClean="0">
                                      <a:latin typeface="Cambria Math" panose="02040503050406030204" pitchFamily="18" charset="0"/>
                                    </a:rPr>
                                    <m:t>−</m:t>
                                  </m:r>
                                  <m:r>
                                    <a:rPr lang="en-GB" b="0" i="1" smtClean="0">
                                      <a:latin typeface="Cambria Math" panose="02040503050406030204" pitchFamily="18" charset="0"/>
                                    </a:rPr>
                                    <m:t>0.5</m:t>
                                  </m:r>
                                </m:e>
                                <m:e>
                                  <m:r>
                                    <a:rPr lang="en-GB" b="0" i="1" smtClean="0">
                                      <a:latin typeface="Cambria Math" panose="02040503050406030204" pitchFamily="18" charset="0"/>
                                    </a:rPr>
                                    <m:t>0</m:t>
                                  </m:r>
                                </m:e>
                                <m:e>
                                  <m:r>
                                    <a:rPr lang="en-GB" b="0" i="1" smtClean="0">
                                      <a:latin typeface="Cambria Math" panose="02040503050406030204" pitchFamily="18" charset="0"/>
                                    </a:rPr>
                                    <m:t>0</m:t>
                                  </m:r>
                                </m:e>
                              </m:mr>
                              <m:mr>
                                <m:e>
                                  <m:r>
                                    <a:rPr lang="en-GB" b="0" i="1" smtClean="0">
                                      <a:latin typeface="Cambria Math" panose="02040503050406030204" pitchFamily="18" charset="0"/>
                                    </a:rPr>
                                    <m:t>0.6</m:t>
                                  </m:r>
                                </m:e>
                                <m:e>
                                  <m:r>
                                    <m:rPr>
                                      <m:brk m:alnAt="7"/>
                                    </m:rPr>
                                    <a:rPr lang="en-GB" i="1">
                                      <a:latin typeface="Cambria Math" panose="02040503050406030204" pitchFamily="18" charset="0"/>
                                    </a:rPr>
                                    <m:t>−</m:t>
                                  </m:r>
                                  <m:r>
                                    <a:rPr lang="en-GB" i="1">
                                      <a:latin typeface="Cambria Math" panose="02040503050406030204" pitchFamily="18" charset="0"/>
                                    </a:rPr>
                                    <m:t>0.5</m:t>
                                  </m:r>
                                </m:e>
                                <m:e>
                                  <m:r>
                                    <a:rPr lang="en-GB" b="0" i="1" smtClean="0">
                                      <a:latin typeface="Cambria Math" panose="02040503050406030204" pitchFamily="18" charset="0"/>
                                    </a:rPr>
                                    <m:t>−0.3</m:t>
                                  </m:r>
                                </m:e>
                              </m:mr>
                              <m:mr>
                                <m:e>
                                  <m:r>
                                    <a:rPr lang="en-GB" b="0" i="1" smtClean="0">
                                      <a:latin typeface="Cambria Math" panose="02040503050406030204" pitchFamily="18" charset="0"/>
                                    </a:rPr>
                                    <m:t>0</m:t>
                                  </m:r>
                                </m:e>
                                <m:e>
                                  <m:r>
                                    <a:rPr lang="en-GB" b="0" i="1" smtClean="0">
                                      <a:latin typeface="Cambria Math" panose="02040503050406030204" pitchFamily="18" charset="0"/>
                                    </a:rPr>
                                    <m:t>0</m:t>
                                  </m:r>
                                </m:e>
                                <m:e>
                                  <m:r>
                                    <m:rPr>
                                      <m:brk m:alnAt="7"/>
                                    </m:rPr>
                                    <a:rPr lang="en-GB" i="1">
                                      <a:latin typeface="Cambria Math" panose="02040503050406030204" pitchFamily="18" charset="0"/>
                                    </a:rPr>
                                    <m:t>−</m:t>
                                  </m:r>
                                  <m:r>
                                    <a:rPr lang="en-GB" i="1">
                                      <a:latin typeface="Cambria Math" panose="02040503050406030204" pitchFamily="18" charset="0"/>
                                    </a:rPr>
                                    <m:t>0.5</m:t>
                                  </m:r>
                                </m:e>
                              </m:mr>
                            </m:m>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971600" y="4844115"/>
                  <a:ext cx="2143023" cy="756489"/>
                </a:xfrm>
                <a:prstGeom prst="rect">
                  <a:avLst/>
                </a:prstGeom>
                <a:blipFill rotWithShape="0">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779912" y="4844115"/>
                  <a:ext cx="1094659"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m>
                              <m:mPr>
                                <m:mcs>
                                  <m:mc>
                                    <m:mcPr>
                                      <m:count m:val="3"/>
                                      <m:mcJc m:val="center"/>
                                    </m:mcPr>
                                  </m:mc>
                                </m:mcs>
                                <m:ctrlPr>
                                  <a:rPr lang="en-GB" i="1" smtClean="0">
                                    <a:latin typeface="Cambria Math" panose="02040503050406030204" pitchFamily="18" charset="0"/>
                                  </a:rPr>
                                </m:ctrlPr>
                              </m:mPr>
                              <m:mr>
                                <m:e>
                                  <m:r>
                                    <m:rPr>
                                      <m:brk m:alnAt="7"/>
                                    </m:rPr>
                                    <a:rPr lang="en-GB" b="0" i="1" smtClean="0">
                                      <a:latin typeface="Cambria Math" panose="02040503050406030204" pitchFamily="18" charset="0"/>
                                    </a:rPr>
                                    <m:t>0</m:t>
                                  </m:r>
                                </m:e>
                                <m:e>
                                  <m:r>
                                    <a:rPr lang="en-GB" b="0" i="1" smtClean="0">
                                      <a:latin typeface="Cambria Math" panose="02040503050406030204" pitchFamily="18" charset="0"/>
                                    </a:rPr>
                                    <m:t>0</m:t>
                                  </m:r>
                                </m:e>
                                <m:e>
                                  <m:r>
                                    <a:rPr lang="en-GB" b="0" i="1" smtClean="0">
                                      <a:latin typeface="Cambria Math" panose="02040503050406030204" pitchFamily="18" charset="0"/>
                                    </a:rPr>
                                    <m:t>0</m:t>
                                  </m:r>
                                </m:e>
                              </m:mr>
                              <m:mr>
                                <m:e>
                                  <m:r>
                                    <a:rPr lang="en-GB" b="0" i="1" smtClean="0">
                                      <a:latin typeface="Cambria Math" panose="02040503050406030204" pitchFamily="18" charset="0"/>
                                    </a:rPr>
                                    <m:t>0</m:t>
                                  </m:r>
                                </m:e>
                                <m:e>
                                  <m:r>
                                    <a:rPr lang="en-GB" b="0" i="1" smtClean="0">
                                      <a:latin typeface="Cambria Math" panose="02040503050406030204" pitchFamily="18" charset="0"/>
                                    </a:rPr>
                                    <m:t>0</m:t>
                                  </m:r>
                                </m:e>
                                <m:e>
                                  <m:r>
                                    <a:rPr lang="en-GB" b="0" i="1" smtClean="0">
                                      <a:latin typeface="Cambria Math" panose="02040503050406030204" pitchFamily="18" charset="0"/>
                                    </a:rPr>
                                    <m:t>0</m:t>
                                  </m:r>
                                </m:e>
                              </m:mr>
                              <m:mr>
                                <m:e>
                                  <m:r>
                                    <a:rPr lang="en-GB" b="0" i="1" smtClean="0">
                                      <a:latin typeface="Cambria Math" panose="02040503050406030204" pitchFamily="18" charset="0"/>
                                    </a:rPr>
                                    <m:t>0</m:t>
                                  </m:r>
                                </m:e>
                                <m:e>
                                  <m:r>
                                    <a:rPr lang="en-GB" b="0" i="1" smtClean="0">
                                      <a:latin typeface="Cambria Math" panose="02040503050406030204" pitchFamily="18" charset="0"/>
                                    </a:rPr>
                                    <m:t>0</m:t>
                                  </m:r>
                                </m:e>
                                <m:e>
                                  <m:r>
                                    <a:rPr lang="en-GB" b="0" i="1" smtClean="0">
                                      <a:latin typeface="Cambria Math" panose="02040503050406030204" pitchFamily="18" charset="0"/>
                                    </a:rPr>
                                    <m:t>0</m:t>
                                  </m:r>
                                </m:e>
                              </m:mr>
                            </m:m>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3779912" y="4844115"/>
                  <a:ext cx="1094659" cy="732573"/>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539860" y="4844115"/>
                  <a:ext cx="1270989"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m>
                              <m:mPr>
                                <m:mcs>
                                  <m:mc>
                                    <m:mcPr>
                                      <m:count m:val="3"/>
                                      <m:mcJc m:val="center"/>
                                    </m:mcPr>
                                  </m:mc>
                                </m:mcs>
                                <m:ctrlPr>
                                  <a:rPr lang="en-GB" i="1" smtClean="0">
                                    <a:latin typeface="Cambria Math" panose="02040503050406030204" pitchFamily="18" charset="0"/>
                                  </a:rPr>
                                </m:ctrlPr>
                              </m:mPr>
                              <m:mr>
                                <m:e>
                                  <m:r>
                                    <m:rPr>
                                      <m:brk m:alnAt="7"/>
                                    </m:rPr>
                                    <a:rPr lang="en-GB" b="0" i="1" smtClean="0">
                                      <a:latin typeface="Cambria Math" panose="02040503050406030204" pitchFamily="18" charset="0"/>
                                    </a:rPr>
                                    <m:t>0</m:t>
                                  </m:r>
                                </m:e>
                                <m:e>
                                  <m:r>
                                    <a:rPr lang="en-GB" b="0" i="1" smtClean="0">
                                      <a:latin typeface="Cambria Math" panose="02040503050406030204" pitchFamily="18" charset="0"/>
                                    </a:rPr>
                                    <m:t>0</m:t>
                                  </m:r>
                                </m:e>
                                <m:e>
                                  <m:r>
                                    <a:rPr lang="en-GB" b="0" i="1" smtClean="0">
                                      <a:latin typeface="Cambria Math" panose="02040503050406030204" pitchFamily="18" charset="0"/>
                                    </a:rPr>
                                    <m:t>0</m:t>
                                  </m:r>
                                </m:e>
                              </m:mr>
                              <m:mr>
                                <m:e>
                                  <m:r>
                                    <a:rPr lang="en-GB" b="0" i="1" smtClean="0">
                                      <a:latin typeface="Cambria Math" panose="02040503050406030204" pitchFamily="18" charset="0"/>
                                    </a:rPr>
                                    <m:t>0.3</m:t>
                                  </m:r>
                                </m:e>
                                <m:e>
                                  <m:r>
                                    <a:rPr lang="en-GB" b="0" i="1" smtClean="0">
                                      <a:latin typeface="Cambria Math" panose="02040503050406030204" pitchFamily="18" charset="0"/>
                                    </a:rPr>
                                    <m:t>0</m:t>
                                  </m:r>
                                </m:e>
                                <m:e>
                                  <m:r>
                                    <a:rPr lang="en-GB" b="0" i="1" smtClean="0">
                                      <a:latin typeface="Cambria Math" panose="02040503050406030204" pitchFamily="18" charset="0"/>
                                    </a:rPr>
                                    <m:t>0</m:t>
                                  </m:r>
                                </m:e>
                              </m:mr>
                              <m:mr>
                                <m:e>
                                  <m:r>
                                    <a:rPr lang="en-GB" b="0" i="1" smtClean="0">
                                      <a:latin typeface="Cambria Math" panose="02040503050406030204" pitchFamily="18" charset="0"/>
                                    </a:rPr>
                                    <m:t>0</m:t>
                                  </m:r>
                                </m:e>
                                <m:e>
                                  <m:r>
                                    <a:rPr lang="en-GB" b="0" i="1" smtClean="0">
                                      <a:latin typeface="Cambria Math" panose="02040503050406030204" pitchFamily="18" charset="0"/>
                                    </a:rPr>
                                    <m:t>0</m:t>
                                  </m:r>
                                </m:e>
                                <m:e>
                                  <m:r>
                                    <a:rPr lang="en-GB" b="0" i="1" smtClean="0">
                                      <a:latin typeface="Cambria Math" panose="02040503050406030204" pitchFamily="18" charset="0"/>
                                    </a:rPr>
                                    <m:t>0</m:t>
                                  </m:r>
                                </m:e>
                              </m:mr>
                            </m:m>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5539860" y="4844115"/>
                  <a:ext cx="1270989" cy="732573"/>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452320" y="4844114"/>
                  <a:ext cx="911916" cy="7325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m>
                              <m:mPr>
                                <m:mcs>
                                  <m:mc>
                                    <m:mcPr>
                                      <m:count m:val="2"/>
                                      <m:mcJc m:val="center"/>
                                    </m:mcPr>
                                  </m:mc>
                                </m:mcs>
                                <m:ctrlPr>
                                  <a:rPr lang="en-GB" b="0" i="1" smtClean="0">
                                    <a:latin typeface="Cambria Math" panose="02040503050406030204" pitchFamily="18" charset="0"/>
                                  </a:rPr>
                                </m:ctrlPr>
                              </m:mPr>
                              <m:mr>
                                <m:e>
                                  <m:r>
                                    <m:rPr>
                                      <m:brk m:alnAt="7"/>
                                    </m:rPr>
                                    <a:rPr lang="en-GB" b="0" i="1" smtClean="0">
                                      <a:latin typeface="Cambria Math" panose="02040503050406030204" pitchFamily="18" charset="0"/>
                                    </a:rPr>
                                    <m:t>0</m:t>
                                  </m:r>
                                  <m:r>
                                    <a:rPr lang="en-GB" b="0" i="1" smtClean="0">
                                      <a:latin typeface="Cambria Math" panose="02040503050406030204" pitchFamily="18" charset="0"/>
                                    </a:rPr>
                                    <m:t>.8</m:t>
                                  </m:r>
                                </m:e>
                                <m:e>
                                  <m:r>
                                    <a:rPr lang="en-GB" b="0" i="1" smtClean="0">
                                      <a:latin typeface="Cambria Math" panose="02040503050406030204" pitchFamily="18" charset="0"/>
                                    </a:rPr>
                                    <m:t>0</m:t>
                                  </m:r>
                                </m:e>
                              </m:mr>
                              <m:mr>
                                <m:e>
                                  <m:r>
                                    <a:rPr lang="en-GB" b="0" i="1" smtClean="0">
                                      <a:latin typeface="Cambria Math" panose="02040503050406030204" pitchFamily="18" charset="0"/>
                                    </a:rPr>
                                    <m:t>0</m:t>
                                  </m:r>
                                </m:e>
                                <m:e>
                                  <m:r>
                                    <a:rPr lang="en-GB" b="0" i="1" smtClean="0">
                                      <a:latin typeface="Cambria Math" panose="02040503050406030204" pitchFamily="18" charset="0"/>
                                    </a:rPr>
                                    <m:t>0</m:t>
                                  </m:r>
                                </m:e>
                              </m:mr>
                              <m:mr>
                                <m:e>
                                  <m:r>
                                    <a:rPr lang="en-GB" b="0" i="1" smtClean="0">
                                      <a:latin typeface="Cambria Math" panose="02040503050406030204" pitchFamily="18" charset="0"/>
                                    </a:rPr>
                                    <m:t>0</m:t>
                                  </m:r>
                                </m:e>
                                <m:e>
                                  <m:r>
                                    <a:rPr lang="en-GB" b="0" i="1" smtClean="0">
                                      <a:latin typeface="Cambria Math" panose="02040503050406030204" pitchFamily="18" charset="0"/>
                                    </a:rPr>
                                    <m:t>0</m:t>
                                  </m:r>
                                </m:e>
                              </m:mr>
                            </m:m>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7452320" y="4844114"/>
                  <a:ext cx="911916" cy="732573"/>
                </a:xfrm>
                <a:prstGeom prst="rect">
                  <a:avLst/>
                </a:prstGeom>
                <a:blipFill rotWithShape="0">
                  <a:blip r:embed="rId5"/>
                  <a:stretch>
                    <a:fillRect/>
                  </a:stretch>
                </a:blipFill>
              </p:spPr>
              <p:txBody>
                <a:bodyPr/>
                <a:lstStyle/>
                <a:p>
                  <a:r>
                    <a:rPr lang="en-GB">
                      <a:noFill/>
                    </a:rPr>
                    <a:t> </a:t>
                  </a:r>
                </a:p>
              </p:txBody>
            </p:sp>
          </mc:Fallback>
        </mc:AlternateContent>
        <p:sp>
          <p:nvSpPr>
            <p:cNvPr id="11" name="TextBox 10"/>
            <p:cNvSpPr txBox="1"/>
            <p:nvPr/>
          </p:nvSpPr>
          <p:spPr>
            <a:xfrm>
              <a:off x="1867422" y="4365104"/>
              <a:ext cx="351378" cy="369332"/>
            </a:xfrm>
            <a:prstGeom prst="rect">
              <a:avLst/>
            </a:prstGeom>
            <a:noFill/>
          </p:spPr>
          <p:txBody>
            <a:bodyPr wrap="none" rtlCol="0">
              <a:spAutoFit/>
            </a:bodyPr>
            <a:lstStyle/>
            <a:p>
              <a:r>
                <a:rPr lang="en-GB" b="1" dirty="0" smtClean="0">
                  <a:solidFill>
                    <a:srgbClr val="FF0000"/>
                  </a:solidFill>
                </a:rPr>
                <a:t>A</a:t>
              </a:r>
              <a:endParaRPr lang="en-GB" b="1" dirty="0">
                <a:solidFill>
                  <a:srgbClr val="FF0000"/>
                </a:solidFill>
              </a:endParaRPr>
            </a:p>
          </p:txBody>
        </p:sp>
        <p:sp>
          <p:nvSpPr>
            <p:cNvPr id="12" name="TextBox 11"/>
            <p:cNvSpPr txBox="1"/>
            <p:nvPr/>
          </p:nvSpPr>
          <p:spPr>
            <a:xfrm>
              <a:off x="3534901" y="4365104"/>
              <a:ext cx="1581908" cy="369332"/>
            </a:xfrm>
            <a:prstGeom prst="rect">
              <a:avLst/>
            </a:prstGeom>
            <a:noFill/>
          </p:spPr>
          <p:txBody>
            <a:bodyPr wrap="none" rtlCol="0">
              <a:spAutoFit/>
            </a:bodyPr>
            <a:lstStyle/>
            <a:p>
              <a:r>
                <a:rPr lang="en-GB" b="1" dirty="0" smtClean="0">
                  <a:solidFill>
                    <a:srgbClr val="FF0000"/>
                  </a:solidFill>
                </a:rPr>
                <a:t>B</a:t>
              </a:r>
              <a:r>
                <a:rPr lang="en-GB" b="1" baseline="30000" dirty="0" smtClean="0">
                  <a:solidFill>
                    <a:srgbClr val="FF0000"/>
                  </a:solidFill>
                </a:rPr>
                <a:t>(1)</a:t>
              </a:r>
              <a:r>
                <a:rPr lang="en-GB" b="1" dirty="0" smtClean="0">
                  <a:solidFill>
                    <a:srgbClr val="FF0000"/>
                  </a:solidFill>
                </a:rPr>
                <a:t>: All trials</a:t>
              </a:r>
              <a:endParaRPr lang="en-GB" b="1" dirty="0">
                <a:solidFill>
                  <a:srgbClr val="FF0000"/>
                </a:solidFill>
              </a:endParaRPr>
            </a:p>
          </p:txBody>
        </p:sp>
        <p:sp>
          <p:nvSpPr>
            <p:cNvPr id="13" name="TextBox 12"/>
            <p:cNvSpPr txBox="1"/>
            <p:nvPr/>
          </p:nvSpPr>
          <p:spPr>
            <a:xfrm>
              <a:off x="5407109" y="4365104"/>
              <a:ext cx="1590500" cy="369332"/>
            </a:xfrm>
            <a:prstGeom prst="rect">
              <a:avLst/>
            </a:prstGeom>
            <a:noFill/>
          </p:spPr>
          <p:txBody>
            <a:bodyPr wrap="none" rtlCol="0">
              <a:spAutoFit/>
            </a:bodyPr>
            <a:lstStyle/>
            <a:p>
              <a:r>
                <a:rPr lang="en-GB" b="1" dirty="0" smtClean="0">
                  <a:solidFill>
                    <a:srgbClr val="FF0000"/>
                  </a:solidFill>
                </a:rPr>
                <a:t>B</a:t>
              </a:r>
              <a:r>
                <a:rPr lang="en-GB" b="1" baseline="30000" dirty="0" smtClean="0">
                  <a:solidFill>
                    <a:srgbClr val="FF0000"/>
                  </a:solidFill>
                </a:rPr>
                <a:t>(2)</a:t>
              </a:r>
              <a:r>
                <a:rPr lang="en-GB" b="1" dirty="0" smtClean="0">
                  <a:solidFill>
                    <a:srgbClr val="FF0000"/>
                  </a:solidFill>
                </a:rPr>
                <a:t>: Reading</a:t>
              </a:r>
              <a:endParaRPr lang="en-GB" b="1" dirty="0">
                <a:solidFill>
                  <a:srgbClr val="FF0000"/>
                </a:solidFill>
              </a:endParaRPr>
            </a:p>
          </p:txBody>
        </p:sp>
        <p:sp>
          <p:nvSpPr>
            <p:cNvPr id="14" name="TextBox 13"/>
            <p:cNvSpPr txBox="1"/>
            <p:nvPr/>
          </p:nvSpPr>
          <p:spPr>
            <a:xfrm>
              <a:off x="7740352" y="4365104"/>
              <a:ext cx="351378" cy="369332"/>
            </a:xfrm>
            <a:prstGeom prst="rect">
              <a:avLst/>
            </a:prstGeom>
            <a:noFill/>
          </p:spPr>
          <p:txBody>
            <a:bodyPr wrap="none" rtlCol="0">
              <a:spAutoFit/>
            </a:bodyPr>
            <a:lstStyle/>
            <a:p>
              <a:r>
                <a:rPr lang="en-GB" b="1" dirty="0" smtClean="0">
                  <a:solidFill>
                    <a:srgbClr val="FF0000"/>
                  </a:solidFill>
                </a:rPr>
                <a:t>C</a:t>
              </a:r>
              <a:endParaRPr lang="en-GB" b="1" dirty="0">
                <a:solidFill>
                  <a:srgbClr val="FF0000"/>
                </a:solidFill>
              </a:endParaRPr>
            </a:p>
          </p:txBody>
        </p:sp>
        <p:sp>
          <p:nvSpPr>
            <p:cNvPr id="15" name="TextBox 14"/>
            <p:cNvSpPr txBox="1"/>
            <p:nvPr/>
          </p:nvSpPr>
          <p:spPr>
            <a:xfrm>
              <a:off x="654581" y="5725318"/>
              <a:ext cx="8165569" cy="872034"/>
            </a:xfrm>
            <a:prstGeom prst="rect">
              <a:avLst/>
            </a:prstGeom>
            <a:noFill/>
          </p:spPr>
          <p:txBody>
            <a:bodyPr wrap="none" rtlCol="0">
              <a:spAutoFit/>
            </a:bodyPr>
            <a:lstStyle/>
            <a:p>
              <a:pPr>
                <a:lnSpc>
                  <a:spcPct val="150000"/>
                </a:lnSpc>
              </a:pPr>
              <a:r>
                <a:rPr lang="en-GB" dirty="0" smtClean="0">
                  <a:solidFill>
                    <a:schemeClr val="accent6">
                      <a:lumMod val="75000"/>
                    </a:schemeClr>
                  </a:solidFill>
                </a:rPr>
                <a:t>Tip #1: For A and B, the columns are outgoing connections, rows are incoming</a:t>
              </a:r>
            </a:p>
            <a:p>
              <a:pPr>
                <a:lnSpc>
                  <a:spcPct val="150000"/>
                </a:lnSpc>
              </a:pPr>
              <a:r>
                <a:rPr lang="en-GB" dirty="0" smtClean="0">
                  <a:solidFill>
                    <a:schemeClr val="accent6">
                      <a:lumMod val="75000"/>
                    </a:schemeClr>
                  </a:solidFill>
                </a:rPr>
                <a:t>Tip #2: For C, the rows are brain regions and columns are inputs</a:t>
              </a:r>
              <a:endParaRPr lang="en-GB" dirty="0">
                <a:solidFill>
                  <a:schemeClr val="accent6">
                    <a:lumMod val="75000"/>
                  </a:schemeClr>
                </a:solidFill>
              </a:endParaRPr>
            </a:p>
          </p:txBody>
        </p:sp>
      </p:grpSp>
      <p:sp>
        <p:nvSpPr>
          <p:cNvPr id="7" name="Rectangle 6"/>
          <p:cNvSpPr/>
          <p:nvPr/>
        </p:nvSpPr>
        <p:spPr>
          <a:xfrm>
            <a:off x="6516216" y="659878"/>
            <a:ext cx="2424979" cy="3561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p:cNvGrpSpPr/>
          <p:nvPr/>
        </p:nvGrpSpPr>
        <p:grpSpPr>
          <a:xfrm>
            <a:off x="7518249" y="3788648"/>
            <a:ext cx="1026995" cy="360040"/>
            <a:chOff x="7892615" y="3788648"/>
            <a:chExt cx="1026995" cy="360040"/>
          </a:xfrm>
        </p:grpSpPr>
        <p:cxnSp>
          <p:nvCxnSpPr>
            <p:cNvPr id="26" name="Straight Arrow Connector 25"/>
            <p:cNvCxnSpPr/>
            <p:nvPr/>
          </p:nvCxnSpPr>
          <p:spPr>
            <a:xfrm flipV="1">
              <a:off x="7892615" y="3788648"/>
              <a:ext cx="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901640" y="3839749"/>
              <a:ext cx="1017970" cy="307777"/>
            </a:xfrm>
            <a:prstGeom prst="rect">
              <a:avLst/>
            </a:prstGeom>
            <a:noFill/>
          </p:spPr>
          <p:txBody>
            <a:bodyPr wrap="square" rtlCol="0">
              <a:spAutoFit/>
            </a:bodyPr>
            <a:lstStyle/>
            <a:p>
              <a:r>
                <a:rPr lang="en-GB" sz="1400" dirty="0" smtClean="0">
                  <a:solidFill>
                    <a:srgbClr val="FF0000"/>
                  </a:solidFill>
                </a:rPr>
                <a:t>C: 0.8</a:t>
              </a:r>
              <a:endParaRPr lang="en-GB" sz="1400" dirty="0">
                <a:solidFill>
                  <a:srgbClr val="FF0000"/>
                </a:solidFill>
              </a:endParaRPr>
            </a:p>
          </p:txBody>
        </p:sp>
      </p:grpSp>
      <p:sp>
        <p:nvSpPr>
          <p:cNvPr id="18" name="Oval 17"/>
          <p:cNvSpPr/>
          <p:nvPr/>
        </p:nvSpPr>
        <p:spPr>
          <a:xfrm>
            <a:off x="7110396" y="1851730"/>
            <a:ext cx="808005" cy="8080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STS</a:t>
            </a:r>
            <a:endParaRPr lang="en-GB" sz="1400" b="1" dirty="0">
              <a:solidFill>
                <a:schemeClr val="tx1"/>
              </a:solidFill>
            </a:endParaRPr>
          </a:p>
        </p:txBody>
      </p:sp>
      <p:sp>
        <p:nvSpPr>
          <p:cNvPr id="21" name="Oval 20"/>
          <p:cNvSpPr/>
          <p:nvPr/>
        </p:nvSpPr>
        <p:spPr>
          <a:xfrm>
            <a:off x="7110396" y="772587"/>
            <a:ext cx="808005" cy="8080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smtClean="0">
                <a:solidFill>
                  <a:schemeClr val="tx1"/>
                </a:solidFill>
              </a:rPr>
              <a:t>PM</a:t>
            </a:r>
            <a:endParaRPr lang="en-GB" sz="1400" b="1" dirty="0">
              <a:solidFill>
                <a:schemeClr val="tx1"/>
              </a:solidFill>
            </a:endParaRPr>
          </a:p>
        </p:txBody>
      </p:sp>
      <p:sp>
        <p:nvSpPr>
          <p:cNvPr id="3" name="Oval 2"/>
          <p:cNvSpPr/>
          <p:nvPr/>
        </p:nvSpPr>
        <p:spPr>
          <a:xfrm>
            <a:off x="7110396" y="2923953"/>
            <a:ext cx="808005" cy="80800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smtClean="0">
                <a:solidFill>
                  <a:schemeClr val="tx1"/>
                </a:solidFill>
              </a:rPr>
              <a:t>OCC</a:t>
            </a:r>
            <a:endParaRPr lang="en-GB" sz="1200" b="1" dirty="0">
              <a:solidFill>
                <a:schemeClr val="tx1"/>
              </a:solidFill>
            </a:endParaRPr>
          </a:p>
        </p:txBody>
      </p:sp>
      <p:grpSp>
        <p:nvGrpSpPr>
          <p:cNvPr id="35" name="Group 34"/>
          <p:cNvGrpSpPr/>
          <p:nvPr/>
        </p:nvGrpSpPr>
        <p:grpSpPr>
          <a:xfrm>
            <a:off x="7634060" y="859154"/>
            <a:ext cx="1061124" cy="2642833"/>
            <a:chOff x="7634060" y="859154"/>
            <a:chExt cx="1061124" cy="2642833"/>
          </a:xfrm>
        </p:grpSpPr>
        <p:sp>
          <p:nvSpPr>
            <p:cNvPr id="29" name="Arc 28"/>
            <p:cNvSpPr/>
            <p:nvPr/>
          </p:nvSpPr>
          <p:spPr>
            <a:xfrm>
              <a:off x="7658803" y="3051827"/>
              <a:ext cx="568681" cy="450160"/>
            </a:xfrm>
            <a:prstGeom prst="arc">
              <a:avLst>
                <a:gd name="adj1" fmla="val 14484654"/>
                <a:gd name="adj2" fmla="val 5132044"/>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0" name="Arc 29"/>
            <p:cNvSpPr/>
            <p:nvPr/>
          </p:nvSpPr>
          <p:spPr>
            <a:xfrm>
              <a:off x="7634060" y="1945412"/>
              <a:ext cx="568681" cy="450160"/>
            </a:xfrm>
            <a:prstGeom prst="arc">
              <a:avLst>
                <a:gd name="adj1" fmla="val 14484654"/>
                <a:gd name="adj2" fmla="val 5132044"/>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Arc 30"/>
            <p:cNvSpPr/>
            <p:nvPr/>
          </p:nvSpPr>
          <p:spPr>
            <a:xfrm>
              <a:off x="7634060" y="859154"/>
              <a:ext cx="568681" cy="450160"/>
            </a:xfrm>
            <a:prstGeom prst="arc">
              <a:avLst>
                <a:gd name="adj1" fmla="val 14484654"/>
                <a:gd name="adj2" fmla="val 5132044"/>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2" name="TextBox 31"/>
            <p:cNvSpPr txBox="1"/>
            <p:nvPr/>
          </p:nvSpPr>
          <p:spPr>
            <a:xfrm>
              <a:off x="8157945" y="925109"/>
              <a:ext cx="492443" cy="307777"/>
            </a:xfrm>
            <a:prstGeom prst="rect">
              <a:avLst/>
            </a:prstGeom>
            <a:noFill/>
          </p:spPr>
          <p:txBody>
            <a:bodyPr wrap="none" rtlCol="0">
              <a:spAutoFit/>
            </a:bodyPr>
            <a:lstStyle/>
            <a:p>
              <a:r>
                <a:rPr lang="en-GB" sz="1400" dirty="0">
                  <a:solidFill>
                    <a:srgbClr val="FF0000"/>
                  </a:solidFill>
                </a:rPr>
                <a:t>-</a:t>
              </a:r>
              <a:r>
                <a:rPr lang="en-GB" sz="1400" dirty="0" smtClean="0">
                  <a:solidFill>
                    <a:srgbClr val="FF0000"/>
                  </a:solidFill>
                </a:rPr>
                <a:t>0.5</a:t>
              </a:r>
              <a:endParaRPr lang="en-GB" sz="1400" dirty="0">
                <a:solidFill>
                  <a:srgbClr val="FF0000"/>
                </a:solidFill>
              </a:endParaRPr>
            </a:p>
          </p:txBody>
        </p:sp>
        <p:sp>
          <p:nvSpPr>
            <p:cNvPr id="33" name="TextBox 32"/>
            <p:cNvSpPr txBox="1"/>
            <p:nvPr/>
          </p:nvSpPr>
          <p:spPr>
            <a:xfrm>
              <a:off x="8161760" y="1988468"/>
              <a:ext cx="492443" cy="307777"/>
            </a:xfrm>
            <a:prstGeom prst="rect">
              <a:avLst/>
            </a:prstGeom>
            <a:noFill/>
          </p:spPr>
          <p:txBody>
            <a:bodyPr wrap="none" rtlCol="0">
              <a:spAutoFit/>
            </a:bodyPr>
            <a:lstStyle/>
            <a:p>
              <a:r>
                <a:rPr lang="en-GB" sz="1400" dirty="0">
                  <a:solidFill>
                    <a:srgbClr val="FF0000"/>
                  </a:solidFill>
                </a:rPr>
                <a:t>-</a:t>
              </a:r>
              <a:r>
                <a:rPr lang="en-GB" sz="1400" dirty="0" smtClean="0">
                  <a:solidFill>
                    <a:srgbClr val="FF0000"/>
                  </a:solidFill>
                </a:rPr>
                <a:t>0.5</a:t>
              </a:r>
              <a:endParaRPr lang="en-GB" sz="1400" dirty="0">
                <a:solidFill>
                  <a:srgbClr val="FF0000"/>
                </a:solidFill>
              </a:endParaRPr>
            </a:p>
          </p:txBody>
        </p:sp>
        <p:sp>
          <p:nvSpPr>
            <p:cNvPr id="34" name="TextBox 33"/>
            <p:cNvSpPr txBox="1"/>
            <p:nvPr/>
          </p:nvSpPr>
          <p:spPr>
            <a:xfrm>
              <a:off x="8202741" y="3123018"/>
              <a:ext cx="492443" cy="307777"/>
            </a:xfrm>
            <a:prstGeom prst="rect">
              <a:avLst/>
            </a:prstGeom>
            <a:noFill/>
          </p:spPr>
          <p:txBody>
            <a:bodyPr wrap="none" rtlCol="0">
              <a:spAutoFit/>
            </a:bodyPr>
            <a:lstStyle/>
            <a:p>
              <a:r>
                <a:rPr lang="en-GB" sz="1400" dirty="0">
                  <a:solidFill>
                    <a:srgbClr val="FF0000"/>
                  </a:solidFill>
                </a:rPr>
                <a:t>-</a:t>
              </a:r>
              <a:r>
                <a:rPr lang="en-GB" sz="1400" dirty="0" smtClean="0">
                  <a:solidFill>
                    <a:srgbClr val="FF0000"/>
                  </a:solidFill>
                </a:rPr>
                <a:t>0.5</a:t>
              </a:r>
              <a:endParaRPr lang="en-GB" sz="1400" dirty="0">
                <a:solidFill>
                  <a:srgbClr val="FF0000"/>
                </a:solidFill>
              </a:endParaRPr>
            </a:p>
          </p:txBody>
        </p:sp>
      </p:grpSp>
      <p:sp>
        <p:nvSpPr>
          <p:cNvPr id="16" name="TextBox 15"/>
          <p:cNvSpPr txBox="1"/>
          <p:nvPr/>
        </p:nvSpPr>
        <p:spPr>
          <a:xfrm>
            <a:off x="6579315" y="3146660"/>
            <a:ext cx="356188" cy="338554"/>
          </a:xfrm>
          <a:prstGeom prst="rect">
            <a:avLst/>
          </a:prstGeom>
          <a:noFill/>
        </p:spPr>
        <p:txBody>
          <a:bodyPr wrap="none" rtlCol="0">
            <a:spAutoFit/>
          </a:bodyPr>
          <a:lstStyle/>
          <a:p>
            <a:r>
              <a:rPr lang="en-GB" sz="1600" b="1" dirty="0" smtClean="0">
                <a:solidFill>
                  <a:schemeClr val="accent6"/>
                </a:solidFill>
              </a:rPr>
              <a:t>1.</a:t>
            </a:r>
            <a:endParaRPr lang="en-GB" sz="1600" b="1" dirty="0">
              <a:solidFill>
                <a:schemeClr val="accent6"/>
              </a:solidFill>
            </a:endParaRPr>
          </a:p>
        </p:txBody>
      </p:sp>
      <p:sp>
        <p:nvSpPr>
          <p:cNvPr id="36" name="TextBox 35"/>
          <p:cNvSpPr txBox="1"/>
          <p:nvPr/>
        </p:nvSpPr>
        <p:spPr>
          <a:xfrm>
            <a:off x="6592076" y="2060848"/>
            <a:ext cx="356188" cy="338554"/>
          </a:xfrm>
          <a:prstGeom prst="rect">
            <a:avLst/>
          </a:prstGeom>
          <a:noFill/>
        </p:spPr>
        <p:txBody>
          <a:bodyPr wrap="none" rtlCol="0">
            <a:spAutoFit/>
          </a:bodyPr>
          <a:lstStyle/>
          <a:p>
            <a:r>
              <a:rPr lang="en-GB" sz="1600" b="1" dirty="0">
                <a:solidFill>
                  <a:schemeClr val="accent6"/>
                </a:solidFill>
              </a:rPr>
              <a:t>2</a:t>
            </a:r>
            <a:r>
              <a:rPr lang="en-GB" sz="1600" b="1" dirty="0" smtClean="0">
                <a:solidFill>
                  <a:schemeClr val="accent6"/>
                </a:solidFill>
              </a:rPr>
              <a:t>.</a:t>
            </a:r>
            <a:endParaRPr lang="en-GB" sz="1600" b="1" dirty="0">
              <a:solidFill>
                <a:schemeClr val="accent6"/>
              </a:solidFill>
            </a:endParaRPr>
          </a:p>
        </p:txBody>
      </p:sp>
      <p:sp>
        <p:nvSpPr>
          <p:cNvPr id="37" name="TextBox 36"/>
          <p:cNvSpPr txBox="1"/>
          <p:nvPr/>
        </p:nvSpPr>
        <p:spPr>
          <a:xfrm>
            <a:off x="6588224" y="980728"/>
            <a:ext cx="356188" cy="338554"/>
          </a:xfrm>
          <a:prstGeom prst="rect">
            <a:avLst/>
          </a:prstGeom>
          <a:noFill/>
        </p:spPr>
        <p:txBody>
          <a:bodyPr wrap="none" rtlCol="0">
            <a:spAutoFit/>
          </a:bodyPr>
          <a:lstStyle/>
          <a:p>
            <a:r>
              <a:rPr lang="en-GB" sz="1600" b="1" dirty="0" smtClean="0">
                <a:solidFill>
                  <a:schemeClr val="accent6"/>
                </a:solidFill>
              </a:rPr>
              <a:t>3.</a:t>
            </a:r>
            <a:endParaRPr lang="en-GB" sz="1600" b="1" dirty="0">
              <a:solidFill>
                <a:schemeClr val="accent6"/>
              </a:solidFill>
            </a:endParaRPr>
          </a:p>
        </p:txBody>
      </p:sp>
    </p:spTree>
    <p:extLst>
      <p:ext uri="{BB962C8B-B14F-4D97-AF65-F5344CB8AC3E}">
        <p14:creationId xmlns:p14="http://schemas.microsoft.com/office/powerpoint/2010/main" val="229616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330200" y="1772816"/>
            <a:ext cx="8489950" cy="3960986"/>
          </a:xfrm>
        </p:spPr>
        <p:txBody>
          <a:bodyPr/>
          <a:lstStyle/>
          <a:p>
            <a:pPr marL="0" indent="0">
              <a:buNone/>
            </a:pPr>
            <a:r>
              <a:rPr lang="en-GB" sz="2000" dirty="0" smtClean="0"/>
              <a:t>By the end of today, you should be able to:</a:t>
            </a:r>
            <a:br>
              <a:rPr lang="en-GB" sz="2000" dirty="0" smtClean="0"/>
            </a:br>
            <a:endParaRPr lang="en-GB" sz="2000" dirty="0" smtClean="0"/>
          </a:p>
          <a:p>
            <a:pPr marL="457200" indent="-457200">
              <a:buFont typeface="+mj-lt"/>
              <a:buAutoNum type="arabicPeriod"/>
            </a:pPr>
            <a:r>
              <a:rPr lang="en-GB" sz="1900" dirty="0" smtClean="0"/>
              <a:t>Place DCM in the fMRI analysis pipeline</a:t>
            </a:r>
          </a:p>
          <a:p>
            <a:pPr marL="457200" indent="-457200">
              <a:buFont typeface="+mj-lt"/>
              <a:buAutoNum type="arabicPeriod"/>
            </a:pPr>
            <a:endParaRPr lang="en-GB" sz="1900" dirty="0" smtClean="0"/>
          </a:p>
          <a:p>
            <a:pPr marL="457200" indent="-457200">
              <a:buFont typeface="+mj-lt"/>
              <a:buAutoNum type="arabicPeriod"/>
            </a:pPr>
            <a:r>
              <a:rPr lang="en-GB" sz="1900" dirty="0" smtClean="0"/>
              <a:t>State the difference between structural, functional and effective connectivity</a:t>
            </a:r>
            <a:br>
              <a:rPr lang="en-GB" sz="1900" dirty="0" smtClean="0"/>
            </a:br>
            <a:endParaRPr lang="en-GB" sz="1900" dirty="0" smtClean="0"/>
          </a:p>
          <a:p>
            <a:pPr marL="457200" indent="-457200">
              <a:buFont typeface="+mj-lt"/>
              <a:buAutoNum type="arabicPeriod"/>
            </a:pPr>
            <a:r>
              <a:rPr lang="en-GB" sz="1900" dirty="0" smtClean="0"/>
              <a:t>Explain how a generative model helps to separate the BOLD signal into neuronal activity (effective connectivity), </a:t>
            </a:r>
            <a:r>
              <a:rPr lang="en-GB" sz="1900" dirty="0" err="1" smtClean="0"/>
              <a:t>haemodynamics</a:t>
            </a:r>
            <a:r>
              <a:rPr lang="en-GB" sz="1900" dirty="0" smtClean="0"/>
              <a:t> and noise.</a:t>
            </a:r>
          </a:p>
          <a:p>
            <a:pPr marL="457200" indent="-457200">
              <a:buFont typeface="+mj-lt"/>
              <a:buAutoNum type="arabicPeriod"/>
            </a:pPr>
            <a:endParaRPr lang="en-GB" sz="1900" dirty="0" smtClean="0"/>
          </a:p>
          <a:p>
            <a:pPr marL="457200" indent="-457200">
              <a:buFont typeface="+mj-lt"/>
              <a:buAutoNum type="arabicPeriod"/>
            </a:pPr>
            <a:r>
              <a:rPr lang="en-GB" sz="1900" dirty="0" smtClean="0"/>
              <a:t>Explain the interpretation of the parameters in the neuronal formula in DCM for fMRI</a:t>
            </a:r>
            <a:br>
              <a:rPr lang="en-GB" sz="1900" dirty="0" smtClean="0"/>
            </a:br>
            <a:endParaRPr lang="en-GB" sz="1900" dirty="0" smtClean="0"/>
          </a:p>
          <a:p>
            <a:pPr marL="457200" indent="-457200">
              <a:buFont typeface="+mj-lt"/>
              <a:buAutoNum type="arabicPeriod"/>
            </a:pPr>
            <a:r>
              <a:rPr lang="en-GB" sz="1900" dirty="0" smtClean="0"/>
              <a:t>Explain how parameter estimates and the log model evidence are used to test hypo</a:t>
            </a:r>
            <a:r>
              <a:rPr lang="en-GB" sz="1800" dirty="0" smtClean="0"/>
              <a:t>theses</a:t>
            </a:r>
            <a:endParaRPr lang="en-GB" sz="1800" dirty="0"/>
          </a:p>
        </p:txBody>
      </p:sp>
    </p:spTree>
    <p:extLst>
      <p:ext uri="{BB962C8B-B14F-4D97-AF65-F5344CB8AC3E}">
        <p14:creationId xmlns:p14="http://schemas.microsoft.com/office/powerpoint/2010/main" val="180029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27384"/>
            <a:ext cx="8489950" cy="1296988"/>
          </a:xfrm>
        </p:spPr>
        <p:txBody>
          <a:bodyPr/>
          <a:lstStyle/>
          <a:p>
            <a:r>
              <a:rPr lang="en-GB" dirty="0" smtClean="0">
                <a:solidFill>
                  <a:schemeClr val="bg1"/>
                </a:solidFill>
              </a:rPr>
              <a:t>Pipeline</a:t>
            </a:r>
            <a:endParaRPr lang="en-GB" dirty="0">
              <a:solidFill>
                <a:schemeClr val="bg1"/>
              </a:solidFill>
            </a:endParaRPr>
          </a:p>
        </p:txBody>
      </p:sp>
      <p:sp>
        <p:nvSpPr>
          <p:cNvPr id="4" name="Content Placeholder 3"/>
          <p:cNvSpPr>
            <a:spLocks noGrp="1"/>
          </p:cNvSpPr>
          <p:nvPr>
            <p:ph idx="1"/>
          </p:nvPr>
        </p:nvSpPr>
        <p:spPr>
          <a:xfrm>
            <a:off x="330200" y="868070"/>
            <a:ext cx="8489950" cy="3960986"/>
          </a:xfrm>
        </p:spPr>
        <p:txBody>
          <a:bodyPr/>
          <a:lstStyle/>
          <a:p>
            <a:pPr marL="514350" indent="-514350">
              <a:buFont typeface="+mj-lt"/>
              <a:buAutoNum type="arabicPeriod"/>
            </a:pPr>
            <a:r>
              <a:rPr lang="en-GB" dirty="0" smtClean="0"/>
              <a:t>We specified a DCM for every subject (patient and controls)</a:t>
            </a:r>
            <a:br>
              <a:rPr lang="en-GB" dirty="0" smtClean="0"/>
            </a:br>
            <a:endParaRPr lang="en-GB" dirty="0"/>
          </a:p>
          <a:p>
            <a:pPr marL="514350" indent="-514350">
              <a:buFont typeface="+mj-lt"/>
              <a:buAutoNum type="arabicPeriod"/>
            </a:pPr>
            <a:r>
              <a:rPr lang="en-GB" dirty="0" smtClean="0"/>
              <a:t>We fitted these models to the subjects’ data (model estimation or inversion) to give:</a:t>
            </a:r>
          </a:p>
        </p:txBody>
      </p:sp>
      <mc:AlternateContent xmlns:mc="http://schemas.openxmlformats.org/markup-compatibility/2006" xmlns:a14="http://schemas.microsoft.com/office/drawing/2010/main">
        <mc:Choice Requires="a14">
          <p:sp>
            <p:nvSpPr>
              <p:cNvPr id="5" name="Rectangle 4"/>
              <p:cNvSpPr/>
              <p:nvPr/>
            </p:nvSpPr>
            <p:spPr>
              <a:xfrm>
                <a:off x="827584" y="3460358"/>
                <a:ext cx="7920880" cy="2677656"/>
              </a:xfrm>
              <a:prstGeom prst="rect">
                <a:avLst/>
              </a:prstGeom>
            </p:spPr>
            <p:txBody>
              <a:bodyPr wrap="square">
                <a:spAutoFit/>
              </a:bodyPr>
              <a:lstStyle/>
              <a:p>
                <a:pPr marL="457200" indent="-457200">
                  <a:buFont typeface="Arial" panose="020B0604020202020204" pitchFamily="34" charset="0"/>
                  <a:buChar char="•"/>
                </a:pPr>
                <a:r>
                  <a:rPr lang="en-GB" sz="2800" dirty="0" smtClean="0"/>
                  <a:t>Posterior </a:t>
                </a:r>
                <a:r>
                  <a:rPr lang="en-GB" sz="2800" dirty="0"/>
                  <a:t>probability distribution for each parameter </a:t>
                </a:r>
                <a14:m>
                  <m:oMath xmlns:m="http://schemas.openxmlformats.org/officeDocument/2006/math">
                    <m:r>
                      <a:rPr lang="en-GB" sz="2800" i="1">
                        <a:latin typeface="Cambria Math" panose="02040503050406030204" pitchFamily="18" charset="0"/>
                      </a:rPr>
                      <m:t>𝑝</m:t>
                    </m:r>
                    <m:d>
                      <m:dPr>
                        <m:ctrlPr>
                          <a:rPr lang="en-GB" sz="2800" i="1">
                            <a:latin typeface="Cambria Math" panose="02040503050406030204" pitchFamily="18" charset="0"/>
                          </a:rPr>
                        </m:ctrlPr>
                      </m:dPr>
                      <m:e>
                        <m:r>
                          <a:rPr lang="en-GB" sz="2800" i="1">
                            <a:latin typeface="Cambria Math" panose="02040503050406030204" pitchFamily="18" charset="0"/>
                          </a:rPr>
                          <m:t>𝜃</m:t>
                        </m:r>
                      </m:e>
                      <m:e>
                        <m:r>
                          <a:rPr lang="en-GB" sz="2800" i="1">
                            <a:latin typeface="Cambria Math" panose="02040503050406030204" pitchFamily="18" charset="0"/>
                          </a:rPr>
                          <m:t>𝑦</m:t>
                        </m:r>
                        <m:r>
                          <a:rPr lang="en-GB" sz="2800" i="1">
                            <a:latin typeface="Cambria Math" panose="02040503050406030204" pitchFamily="18" charset="0"/>
                          </a:rPr>
                          <m:t>,</m:t>
                        </m:r>
                        <m:r>
                          <a:rPr lang="en-GB" sz="2800" i="1">
                            <a:latin typeface="Cambria Math" panose="02040503050406030204" pitchFamily="18" charset="0"/>
                          </a:rPr>
                          <m:t>𝑚</m:t>
                        </m:r>
                      </m:e>
                    </m:d>
                  </m:oMath>
                </a14:m>
                <a:r>
                  <a:rPr lang="en-GB" sz="2800" dirty="0"/>
                  <a:t/>
                </a:r>
                <a:br>
                  <a:rPr lang="en-GB" sz="2800" dirty="0"/>
                </a:br>
                <a:endParaRPr lang="en-GB" sz="2800" dirty="0"/>
              </a:p>
              <a:p>
                <a:pPr marL="457200" indent="-457200">
                  <a:buFont typeface="Arial" panose="020B0604020202020204" pitchFamily="34" charset="0"/>
                  <a:buChar char="•"/>
                </a:pPr>
                <a:r>
                  <a:rPr lang="en-GB" sz="2800" dirty="0" smtClean="0"/>
                  <a:t>Estimate of </a:t>
                </a:r>
                <a:r>
                  <a:rPr lang="en-GB" sz="2800" dirty="0"/>
                  <a:t>the model evidence </a:t>
                </a:r>
                <a14:m>
                  <m:oMath xmlns:m="http://schemas.openxmlformats.org/officeDocument/2006/math">
                    <m:r>
                      <a:rPr lang="en-GB" sz="2800" i="1" dirty="0">
                        <a:latin typeface="Cambria Math" panose="02040503050406030204" pitchFamily="18" charset="0"/>
                      </a:rPr>
                      <m:t>𝑝</m:t>
                    </m:r>
                    <m:d>
                      <m:dPr>
                        <m:ctrlPr>
                          <a:rPr lang="en-GB" sz="2800" i="1" dirty="0">
                            <a:latin typeface="Cambria Math" panose="02040503050406030204" pitchFamily="18" charset="0"/>
                          </a:rPr>
                        </m:ctrlPr>
                      </m:dPr>
                      <m:e>
                        <m:r>
                          <a:rPr lang="en-GB" sz="2800" i="1" dirty="0" err="1">
                            <a:latin typeface="Cambria Math" panose="02040503050406030204" pitchFamily="18" charset="0"/>
                          </a:rPr>
                          <m:t>𝑦</m:t>
                        </m:r>
                      </m:e>
                      <m:e>
                        <m:r>
                          <a:rPr lang="en-GB" sz="2800" i="1" dirty="0" err="1">
                            <a:latin typeface="Cambria Math" panose="02040503050406030204" pitchFamily="18" charset="0"/>
                          </a:rPr>
                          <m:t>𝑚</m:t>
                        </m:r>
                      </m:e>
                    </m:d>
                  </m:oMath>
                </a14:m>
                <a:r>
                  <a:rPr lang="en-GB" sz="2800" dirty="0"/>
                  <a:t/>
                </a:r>
                <a:br>
                  <a:rPr lang="en-GB" sz="2800" dirty="0"/>
                </a:br>
                <a:r>
                  <a:rPr lang="en-GB" sz="2800" dirty="0"/>
                  <a:t/>
                </a:r>
                <a:br>
                  <a:rPr lang="en-GB" sz="2800" dirty="0"/>
                </a:br>
                <a14:m>
                  <m:oMath xmlns:m="http://schemas.openxmlformats.org/officeDocument/2006/math">
                    <m:r>
                      <a:rPr lang="en-GB" sz="2800" i="1">
                        <a:latin typeface="Cambria Math" panose="02040503050406030204" pitchFamily="18" charset="0"/>
                      </a:rPr>
                      <m:t>𝐹</m:t>
                    </m:r>
                    <m:r>
                      <a:rPr lang="en-GB" sz="2800" i="1">
                        <a:latin typeface="Cambria Math" panose="02040503050406030204" pitchFamily="18" charset="0"/>
                        <a:ea typeface="Cambria Math" panose="02040503050406030204" pitchFamily="18" charset="0"/>
                      </a:rPr>
                      <m:t>≅</m:t>
                    </m:r>
                    <m:r>
                      <m:rPr>
                        <m:nor/>
                      </m:rPr>
                      <a:rPr lang="en-GB" sz="2800">
                        <a:latin typeface="Cambria Math" panose="02040503050406030204" pitchFamily="18" charset="0"/>
                        <a:ea typeface="Cambria Math" panose="02040503050406030204" pitchFamily="18" charset="0"/>
                      </a:rPr>
                      <m:t>log</m:t>
                    </m:r>
                    <m:r>
                      <a:rPr lang="en-GB" sz="2800" i="1">
                        <a:latin typeface="Cambria Math" panose="02040503050406030204" pitchFamily="18" charset="0"/>
                        <a:ea typeface="Cambria Math" panose="02040503050406030204" pitchFamily="18" charset="0"/>
                      </a:rPr>
                      <m:t> </m:t>
                    </m:r>
                    <m:r>
                      <a:rPr lang="en-GB" sz="2800" i="1">
                        <a:latin typeface="Cambria Math" panose="02040503050406030204" pitchFamily="18" charset="0"/>
                        <a:ea typeface="Cambria Math" panose="02040503050406030204" pitchFamily="18" charset="0"/>
                      </a:rPr>
                      <m:t>𝑝</m:t>
                    </m:r>
                    <m:d>
                      <m:dPr>
                        <m:ctrlPr>
                          <a:rPr lang="en-GB" sz="2800" i="1">
                            <a:latin typeface="Cambria Math" panose="02040503050406030204" pitchFamily="18" charset="0"/>
                            <a:ea typeface="Cambria Math" panose="02040503050406030204" pitchFamily="18" charset="0"/>
                          </a:rPr>
                        </m:ctrlPr>
                      </m:dPr>
                      <m:e>
                        <m:r>
                          <a:rPr lang="en-GB" sz="2800" i="1">
                            <a:latin typeface="Cambria Math" panose="02040503050406030204" pitchFamily="18" charset="0"/>
                            <a:ea typeface="Cambria Math" panose="02040503050406030204" pitchFamily="18" charset="0"/>
                          </a:rPr>
                          <m:t>𝑦</m:t>
                        </m:r>
                      </m:e>
                      <m:e>
                        <m:r>
                          <a:rPr lang="en-GB" sz="2800" i="1">
                            <a:latin typeface="Cambria Math" panose="02040503050406030204" pitchFamily="18" charset="0"/>
                            <a:ea typeface="Cambria Math" panose="02040503050406030204" pitchFamily="18" charset="0"/>
                          </a:rPr>
                          <m:t>𝑚</m:t>
                        </m:r>
                      </m:e>
                    </m:d>
                    <m:r>
                      <a:rPr lang="en-GB" sz="2800" i="1">
                        <a:latin typeface="Cambria Math" panose="02040503050406030204" pitchFamily="18" charset="0"/>
                        <a:ea typeface="Cambria Math" panose="02040503050406030204" pitchFamily="18" charset="0"/>
                      </a:rPr>
                      <m:t>=</m:t>
                    </m:r>
                    <m:r>
                      <m:rPr>
                        <m:nor/>
                      </m:rPr>
                      <a:rPr lang="en-GB" sz="2800">
                        <a:latin typeface="Cambria Math" panose="02040503050406030204" pitchFamily="18" charset="0"/>
                        <a:ea typeface="Cambria Math" panose="02040503050406030204" pitchFamily="18" charset="0"/>
                      </a:rPr>
                      <m:t>accuracy</m:t>
                    </m:r>
                    <m:r>
                      <a:rPr lang="en-GB" sz="2800" i="1">
                        <a:latin typeface="Cambria Math" panose="02040503050406030204" pitchFamily="18" charset="0"/>
                        <a:ea typeface="Cambria Math" panose="02040503050406030204" pitchFamily="18" charset="0"/>
                      </a:rPr>
                      <m:t>−</m:t>
                    </m:r>
                    <m:r>
                      <m:rPr>
                        <m:nor/>
                      </m:rPr>
                      <a:rPr lang="en-GB" sz="2800">
                        <a:latin typeface="Cambria Math" panose="02040503050406030204" pitchFamily="18" charset="0"/>
                        <a:ea typeface="Cambria Math" panose="02040503050406030204" pitchFamily="18" charset="0"/>
                      </a:rPr>
                      <m:t>complexity</m:t>
                    </m:r>
                  </m:oMath>
                </a14:m>
                <a:endParaRPr lang="en-GB" sz="2800" dirty="0"/>
              </a:p>
            </p:txBody>
          </p:sp>
        </mc:Choice>
        <mc:Fallback xmlns="">
          <p:sp>
            <p:nvSpPr>
              <p:cNvPr id="5" name="Rectangle 4"/>
              <p:cNvSpPr>
                <a:spLocks noRot="1" noChangeAspect="1" noMove="1" noResize="1" noEditPoints="1" noAdjustHandles="1" noChangeArrowheads="1" noChangeShapeType="1" noTextEdit="1"/>
              </p:cNvSpPr>
              <p:nvPr/>
            </p:nvSpPr>
            <p:spPr>
              <a:xfrm>
                <a:off x="827584" y="3460358"/>
                <a:ext cx="7920880" cy="2677656"/>
              </a:xfrm>
              <a:prstGeom prst="rect">
                <a:avLst/>
              </a:prstGeom>
              <a:blipFill rotWithShape="1">
                <a:blip r:embed="rId2"/>
                <a:stretch>
                  <a:fillRect l="-1386" t="-2278"/>
                </a:stretch>
              </a:blipFill>
            </p:spPr>
            <p:txBody>
              <a:bodyPr/>
              <a:lstStyle/>
              <a:p>
                <a:r>
                  <a:rPr lang="en-GB">
                    <a:noFill/>
                  </a:rPr>
                  <a:t> </a:t>
                </a:r>
              </a:p>
            </p:txBody>
          </p:sp>
        </mc:Fallback>
      </mc:AlternateContent>
      <p:grpSp>
        <p:nvGrpSpPr>
          <p:cNvPr id="6" name="Group 5"/>
          <p:cNvGrpSpPr/>
          <p:nvPr/>
        </p:nvGrpSpPr>
        <p:grpSpPr>
          <a:xfrm>
            <a:off x="7936340" y="3264924"/>
            <a:ext cx="1273904" cy="1152128"/>
            <a:chOff x="7642225" y="3429000"/>
            <a:chExt cx="1273904" cy="1152128"/>
          </a:xfrm>
        </p:grpSpPr>
        <p:grpSp>
          <p:nvGrpSpPr>
            <p:cNvPr id="7" name="Group 6"/>
            <p:cNvGrpSpPr>
              <a:grpSpLocks/>
            </p:cNvGrpSpPr>
            <p:nvPr/>
          </p:nvGrpSpPr>
          <p:grpSpPr bwMode="auto">
            <a:xfrm>
              <a:off x="7642225" y="3429000"/>
              <a:ext cx="1177925" cy="1031875"/>
              <a:chOff x="512" y="1468"/>
              <a:chExt cx="3570" cy="2817"/>
            </a:xfrm>
          </p:grpSpPr>
          <p:sp>
            <p:nvSpPr>
              <p:cNvPr id="9" name="Freeform 20"/>
              <p:cNvSpPr>
                <a:spLocks/>
              </p:cNvSpPr>
              <p:nvPr/>
            </p:nvSpPr>
            <p:spPr bwMode="auto">
              <a:xfrm>
                <a:off x="1712" y="1832"/>
                <a:ext cx="1456" cy="2452"/>
              </a:xfrm>
              <a:custGeom>
                <a:avLst/>
                <a:gdLst>
                  <a:gd name="T0" fmla="*/ 0 w 1456"/>
                  <a:gd name="T1" fmla="*/ 2452 h 2452"/>
                  <a:gd name="T2" fmla="*/ 0 w 1456"/>
                  <a:gd name="T3" fmla="*/ 732 h 2452"/>
                  <a:gd name="T4" fmla="*/ 116 w 1456"/>
                  <a:gd name="T5" fmla="*/ 288 h 2452"/>
                  <a:gd name="T6" fmla="*/ 192 w 1456"/>
                  <a:gd name="T7" fmla="*/ 92 h 2452"/>
                  <a:gd name="T8" fmla="*/ 260 w 1456"/>
                  <a:gd name="T9" fmla="*/ 8 h 2452"/>
                  <a:gd name="T10" fmla="*/ 300 w 1456"/>
                  <a:gd name="T11" fmla="*/ 0 h 2452"/>
                  <a:gd name="T12" fmla="*/ 364 w 1456"/>
                  <a:gd name="T13" fmla="*/ 56 h 2452"/>
                  <a:gd name="T14" fmla="*/ 408 w 1456"/>
                  <a:gd name="T15" fmla="*/ 148 h 2452"/>
                  <a:gd name="T16" fmla="*/ 484 w 1456"/>
                  <a:gd name="T17" fmla="*/ 368 h 2452"/>
                  <a:gd name="T18" fmla="*/ 620 w 1456"/>
                  <a:gd name="T19" fmla="*/ 932 h 2452"/>
                  <a:gd name="T20" fmla="*/ 820 w 1456"/>
                  <a:gd name="T21" fmla="*/ 1748 h 2452"/>
                  <a:gd name="T22" fmla="*/ 932 w 1456"/>
                  <a:gd name="T23" fmla="*/ 2064 h 2452"/>
                  <a:gd name="T24" fmla="*/ 1040 w 1456"/>
                  <a:gd name="T25" fmla="*/ 2244 h 2452"/>
                  <a:gd name="T26" fmla="*/ 1108 w 1456"/>
                  <a:gd name="T27" fmla="*/ 2328 h 2452"/>
                  <a:gd name="T28" fmla="*/ 1196 w 1456"/>
                  <a:gd name="T29" fmla="*/ 2388 h 2452"/>
                  <a:gd name="T30" fmla="*/ 1292 w 1456"/>
                  <a:gd name="T31" fmla="*/ 2420 h 2452"/>
                  <a:gd name="T32" fmla="*/ 1432 w 1456"/>
                  <a:gd name="T33" fmla="*/ 2452 h 2452"/>
                  <a:gd name="T34" fmla="*/ 1456 w 1456"/>
                  <a:gd name="T35" fmla="*/ 2452 h 2452"/>
                  <a:gd name="T36" fmla="*/ 0 w 1456"/>
                  <a:gd name="T37" fmla="*/ 2452 h 245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6"/>
                  <a:gd name="T58" fmla="*/ 0 h 2452"/>
                  <a:gd name="T59" fmla="*/ 1456 w 1456"/>
                  <a:gd name="T60" fmla="*/ 2452 h 245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6" h="2452">
                    <a:moveTo>
                      <a:pt x="0" y="2452"/>
                    </a:moveTo>
                    <a:lnTo>
                      <a:pt x="0" y="732"/>
                    </a:lnTo>
                    <a:lnTo>
                      <a:pt x="116" y="288"/>
                    </a:lnTo>
                    <a:lnTo>
                      <a:pt x="192" y="92"/>
                    </a:lnTo>
                    <a:lnTo>
                      <a:pt x="260" y="8"/>
                    </a:lnTo>
                    <a:lnTo>
                      <a:pt x="300" y="0"/>
                    </a:lnTo>
                    <a:lnTo>
                      <a:pt x="364" y="56"/>
                    </a:lnTo>
                    <a:lnTo>
                      <a:pt x="408" y="148"/>
                    </a:lnTo>
                    <a:lnTo>
                      <a:pt x="484" y="368"/>
                    </a:lnTo>
                    <a:lnTo>
                      <a:pt x="620" y="932"/>
                    </a:lnTo>
                    <a:lnTo>
                      <a:pt x="820" y="1748"/>
                    </a:lnTo>
                    <a:lnTo>
                      <a:pt x="932" y="2064"/>
                    </a:lnTo>
                    <a:lnTo>
                      <a:pt x="1040" y="2244"/>
                    </a:lnTo>
                    <a:lnTo>
                      <a:pt x="1108" y="2328"/>
                    </a:lnTo>
                    <a:lnTo>
                      <a:pt x="1196" y="2388"/>
                    </a:lnTo>
                    <a:lnTo>
                      <a:pt x="1292" y="2420"/>
                    </a:lnTo>
                    <a:lnTo>
                      <a:pt x="1432" y="2452"/>
                    </a:lnTo>
                    <a:lnTo>
                      <a:pt x="1456" y="2452"/>
                    </a:lnTo>
                    <a:lnTo>
                      <a:pt x="0" y="2452"/>
                    </a:lnTo>
                    <a:close/>
                  </a:path>
                </a:pathLst>
              </a:custGeom>
              <a:solidFill>
                <a:schemeClr val="bg1"/>
              </a:solidFill>
              <a:ln w="9525">
                <a:solidFill>
                  <a:schemeClr val="tx1"/>
                </a:solidFill>
                <a:round/>
                <a:headEnd/>
                <a:tailEnd/>
              </a:ln>
            </p:spPr>
            <p:txBody>
              <a:bodyPr/>
              <a:lstStyle/>
              <a:p>
                <a:endParaRPr lang="en-GB"/>
              </a:p>
            </p:txBody>
          </p:sp>
          <p:sp>
            <p:nvSpPr>
              <p:cNvPr id="10" name="Rectangle 21"/>
              <p:cNvSpPr>
                <a:spLocks noChangeArrowheads="1"/>
              </p:cNvSpPr>
              <p:nvPr/>
            </p:nvSpPr>
            <p:spPr bwMode="auto">
              <a:xfrm>
                <a:off x="512" y="1468"/>
                <a:ext cx="3570" cy="2816"/>
              </a:xfrm>
              <a:prstGeom prst="rect">
                <a:avLst/>
              </a:prstGeom>
              <a:solidFill>
                <a:schemeClr val="bg1"/>
              </a:solidFill>
              <a:ln w="0">
                <a:solidFill>
                  <a:srgbClr val="FFFFFF"/>
                </a:solidFill>
                <a:miter lim="800000"/>
                <a:headEnd/>
                <a:tailEnd/>
              </a:ln>
            </p:spPr>
            <p:txBody>
              <a:bodyPr/>
              <a:lstStyle>
                <a:lvl1pPr defTabSz="930275">
                  <a:defRPr sz="2400">
                    <a:solidFill>
                      <a:schemeClr val="tx1"/>
                    </a:solidFill>
                    <a:latin typeface="Arial" panose="020B0604020202020204" pitchFamily="34" charset="0"/>
                    <a:ea typeface="MS PGothic" panose="020B0600070205080204" pitchFamily="34" charset="-128"/>
                  </a:defRPr>
                </a:lvl1pPr>
                <a:lvl2pPr marL="742950" indent="-285750" defTabSz="930275">
                  <a:defRPr sz="2400">
                    <a:solidFill>
                      <a:schemeClr val="tx1"/>
                    </a:solidFill>
                    <a:latin typeface="Arial" panose="020B0604020202020204" pitchFamily="34" charset="0"/>
                    <a:ea typeface="MS PGothic" panose="020B0600070205080204" pitchFamily="34" charset="-128"/>
                  </a:defRPr>
                </a:lvl2pPr>
                <a:lvl3pPr marL="1143000" indent="-228600" defTabSz="930275">
                  <a:defRPr sz="2400">
                    <a:solidFill>
                      <a:schemeClr val="tx1"/>
                    </a:solidFill>
                    <a:latin typeface="Arial" panose="020B0604020202020204" pitchFamily="34" charset="0"/>
                    <a:ea typeface="MS PGothic" panose="020B0600070205080204" pitchFamily="34" charset="-128"/>
                  </a:defRPr>
                </a:lvl3pPr>
                <a:lvl4pPr marL="1600200" indent="-228600" defTabSz="930275">
                  <a:defRPr sz="2400">
                    <a:solidFill>
                      <a:schemeClr val="tx1"/>
                    </a:solidFill>
                    <a:latin typeface="Arial" panose="020B0604020202020204" pitchFamily="34" charset="0"/>
                    <a:ea typeface="MS PGothic" panose="020B0600070205080204" pitchFamily="34" charset="-128"/>
                  </a:defRPr>
                </a:lvl4pPr>
                <a:lvl5pPr marL="2057400" indent="-228600" defTabSz="930275">
                  <a:defRPr sz="2400">
                    <a:solidFill>
                      <a:schemeClr val="tx1"/>
                    </a:solidFill>
                    <a:latin typeface="Arial" panose="020B060402020202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sz="1800"/>
              </a:p>
            </p:txBody>
          </p:sp>
          <p:sp>
            <p:nvSpPr>
              <p:cNvPr id="11" name="Line 51"/>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 name="Line 52"/>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3" name="Line 53"/>
              <p:cNvSpPr>
                <a:spLocks noChangeShapeType="1"/>
              </p:cNvSpPr>
              <p:nvPr/>
            </p:nvSpPr>
            <p:spPr bwMode="auto">
              <a:xfrm>
                <a:off x="512" y="4284"/>
                <a:ext cx="3570"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4" name="Freeform 25"/>
              <p:cNvSpPr>
                <a:spLocks/>
              </p:cNvSpPr>
              <p:nvPr/>
            </p:nvSpPr>
            <p:spPr bwMode="auto">
              <a:xfrm>
                <a:off x="512" y="1826"/>
                <a:ext cx="3570" cy="2458"/>
              </a:xfrm>
              <a:custGeom>
                <a:avLst/>
                <a:gdLst>
                  <a:gd name="T0" fmla="*/ 44 w 3570"/>
                  <a:gd name="T1" fmla="*/ 2458 h 2458"/>
                  <a:gd name="T2" fmla="*/ 132 w 3570"/>
                  <a:gd name="T3" fmla="*/ 2456 h 2458"/>
                  <a:gd name="T4" fmla="*/ 222 w 3570"/>
                  <a:gd name="T5" fmla="*/ 2456 h 2458"/>
                  <a:gd name="T6" fmla="*/ 312 w 3570"/>
                  <a:gd name="T7" fmla="*/ 2452 h 2458"/>
                  <a:gd name="T8" fmla="*/ 400 w 3570"/>
                  <a:gd name="T9" fmla="*/ 2442 h 2458"/>
                  <a:gd name="T10" fmla="*/ 490 w 3570"/>
                  <a:gd name="T11" fmla="*/ 2424 h 2458"/>
                  <a:gd name="T12" fmla="*/ 580 w 3570"/>
                  <a:gd name="T13" fmla="*/ 2388 h 2458"/>
                  <a:gd name="T14" fmla="*/ 668 w 3570"/>
                  <a:gd name="T15" fmla="*/ 2322 h 2458"/>
                  <a:gd name="T16" fmla="*/ 758 w 3570"/>
                  <a:gd name="T17" fmla="*/ 2210 h 2458"/>
                  <a:gd name="T18" fmla="*/ 848 w 3570"/>
                  <a:gd name="T19" fmla="*/ 2038 h 2458"/>
                  <a:gd name="T20" fmla="*/ 936 w 3570"/>
                  <a:gd name="T21" fmla="*/ 1794 h 2458"/>
                  <a:gd name="T22" fmla="*/ 1026 w 3570"/>
                  <a:gd name="T23" fmla="*/ 1478 h 2458"/>
                  <a:gd name="T24" fmla="*/ 1114 w 3570"/>
                  <a:gd name="T25" fmla="*/ 1106 h 2458"/>
                  <a:gd name="T26" fmla="*/ 1204 w 3570"/>
                  <a:gd name="T27" fmla="*/ 716 h 2458"/>
                  <a:gd name="T28" fmla="*/ 1294 w 3570"/>
                  <a:gd name="T29" fmla="*/ 366 h 2458"/>
                  <a:gd name="T30" fmla="*/ 1382 w 3570"/>
                  <a:gd name="T31" fmla="*/ 110 h 2458"/>
                  <a:gd name="T32" fmla="*/ 1472 w 3570"/>
                  <a:gd name="T33" fmla="*/ 0 h 2458"/>
                  <a:gd name="T34" fmla="*/ 1562 w 3570"/>
                  <a:gd name="T35" fmla="*/ 56 h 2458"/>
                  <a:gd name="T36" fmla="*/ 1650 w 3570"/>
                  <a:gd name="T37" fmla="*/ 268 h 2458"/>
                  <a:gd name="T38" fmla="*/ 1740 w 3570"/>
                  <a:gd name="T39" fmla="*/ 594 h 2458"/>
                  <a:gd name="T40" fmla="*/ 1828 w 3570"/>
                  <a:gd name="T41" fmla="*/ 976 h 2458"/>
                  <a:gd name="T42" fmla="*/ 1918 w 3570"/>
                  <a:gd name="T43" fmla="*/ 1360 h 2458"/>
                  <a:gd name="T44" fmla="*/ 2008 w 3570"/>
                  <a:gd name="T45" fmla="*/ 1698 h 2458"/>
                  <a:gd name="T46" fmla="*/ 2096 w 3570"/>
                  <a:gd name="T47" fmla="*/ 1966 h 2458"/>
                  <a:gd name="T48" fmla="*/ 2186 w 3570"/>
                  <a:gd name="T49" fmla="*/ 2162 h 2458"/>
                  <a:gd name="T50" fmla="*/ 2276 w 3570"/>
                  <a:gd name="T51" fmla="*/ 2292 h 2458"/>
                  <a:gd name="T52" fmla="*/ 2364 w 3570"/>
                  <a:gd name="T53" fmla="*/ 2370 h 2458"/>
                  <a:gd name="T54" fmla="*/ 2454 w 3570"/>
                  <a:gd name="T55" fmla="*/ 2414 h 2458"/>
                  <a:gd name="T56" fmla="*/ 2544 w 3570"/>
                  <a:gd name="T57" fmla="*/ 2438 h 2458"/>
                  <a:gd name="T58" fmla="*/ 2632 w 3570"/>
                  <a:gd name="T59" fmla="*/ 2450 h 2458"/>
                  <a:gd name="T60" fmla="*/ 2722 w 3570"/>
                  <a:gd name="T61" fmla="*/ 2454 h 2458"/>
                  <a:gd name="T62" fmla="*/ 2810 w 3570"/>
                  <a:gd name="T63" fmla="*/ 2456 h 2458"/>
                  <a:gd name="T64" fmla="*/ 2900 w 3570"/>
                  <a:gd name="T65" fmla="*/ 2458 h 2458"/>
                  <a:gd name="T66" fmla="*/ 2990 w 3570"/>
                  <a:gd name="T67" fmla="*/ 2458 h 2458"/>
                  <a:gd name="T68" fmla="*/ 3078 w 3570"/>
                  <a:gd name="T69" fmla="*/ 2458 h 2458"/>
                  <a:gd name="T70" fmla="*/ 3168 w 3570"/>
                  <a:gd name="T71" fmla="*/ 2458 h 2458"/>
                  <a:gd name="T72" fmla="*/ 3258 w 3570"/>
                  <a:gd name="T73" fmla="*/ 2458 h 2458"/>
                  <a:gd name="T74" fmla="*/ 3346 w 3570"/>
                  <a:gd name="T75" fmla="*/ 2458 h 2458"/>
                  <a:gd name="T76" fmla="*/ 3436 w 3570"/>
                  <a:gd name="T77" fmla="*/ 2458 h 2458"/>
                  <a:gd name="T78" fmla="*/ 3526 w 3570"/>
                  <a:gd name="T79" fmla="*/ 2458 h 24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570"/>
                  <a:gd name="T121" fmla="*/ 0 h 2458"/>
                  <a:gd name="T122" fmla="*/ 3570 w 3570"/>
                  <a:gd name="T123" fmla="*/ 2458 h 24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570" h="2458">
                    <a:moveTo>
                      <a:pt x="0" y="2458"/>
                    </a:moveTo>
                    <a:lnTo>
                      <a:pt x="44" y="2458"/>
                    </a:lnTo>
                    <a:lnTo>
                      <a:pt x="88" y="2458"/>
                    </a:lnTo>
                    <a:lnTo>
                      <a:pt x="132" y="2456"/>
                    </a:lnTo>
                    <a:lnTo>
                      <a:pt x="178" y="2456"/>
                    </a:lnTo>
                    <a:lnTo>
                      <a:pt x="222" y="2456"/>
                    </a:lnTo>
                    <a:lnTo>
                      <a:pt x="266" y="2454"/>
                    </a:lnTo>
                    <a:lnTo>
                      <a:pt x="312" y="2452"/>
                    </a:lnTo>
                    <a:lnTo>
                      <a:pt x="356" y="2448"/>
                    </a:lnTo>
                    <a:lnTo>
                      <a:pt x="400" y="2442"/>
                    </a:lnTo>
                    <a:lnTo>
                      <a:pt x="446" y="2436"/>
                    </a:lnTo>
                    <a:lnTo>
                      <a:pt x="490" y="2424"/>
                    </a:lnTo>
                    <a:lnTo>
                      <a:pt x="534" y="2408"/>
                    </a:lnTo>
                    <a:lnTo>
                      <a:pt x="580" y="2388"/>
                    </a:lnTo>
                    <a:lnTo>
                      <a:pt x="624" y="2360"/>
                    </a:lnTo>
                    <a:lnTo>
                      <a:pt x="668" y="2322"/>
                    </a:lnTo>
                    <a:lnTo>
                      <a:pt x="714" y="2274"/>
                    </a:lnTo>
                    <a:lnTo>
                      <a:pt x="758" y="2210"/>
                    </a:lnTo>
                    <a:lnTo>
                      <a:pt x="802" y="2134"/>
                    </a:lnTo>
                    <a:lnTo>
                      <a:pt x="848" y="2038"/>
                    </a:lnTo>
                    <a:lnTo>
                      <a:pt x="892" y="1926"/>
                    </a:lnTo>
                    <a:lnTo>
                      <a:pt x="936" y="1794"/>
                    </a:lnTo>
                    <a:lnTo>
                      <a:pt x="980" y="1644"/>
                    </a:lnTo>
                    <a:lnTo>
                      <a:pt x="1026" y="1478"/>
                    </a:lnTo>
                    <a:lnTo>
                      <a:pt x="1070" y="1296"/>
                    </a:lnTo>
                    <a:lnTo>
                      <a:pt x="1114" y="1106"/>
                    </a:lnTo>
                    <a:lnTo>
                      <a:pt x="1160" y="910"/>
                    </a:lnTo>
                    <a:lnTo>
                      <a:pt x="1204" y="716"/>
                    </a:lnTo>
                    <a:lnTo>
                      <a:pt x="1248" y="532"/>
                    </a:lnTo>
                    <a:lnTo>
                      <a:pt x="1294" y="366"/>
                    </a:lnTo>
                    <a:lnTo>
                      <a:pt x="1338" y="222"/>
                    </a:lnTo>
                    <a:lnTo>
                      <a:pt x="1382" y="110"/>
                    </a:lnTo>
                    <a:lnTo>
                      <a:pt x="1428" y="36"/>
                    </a:lnTo>
                    <a:lnTo>
                      <a:pt x="1472" y="0"/>
                    </a:lnTo>
                    <a:lnTo>
                      <a:pt x="1516" y="8"/>
                    </a:lnTo>
                    <a:lnTo>
                      <a:pt x="1562" y="56"/>
                    </a:lnTo>
                    <a:lnTo>
                      <a:pt x="1606" y="146"/>
                    </a:lnTo>
                    <a:lnTo>
                      <a:pt x="1650" y="268"/>
                    </a:lnTo>
                    <a:lnTo>
                      <a:pt x="1696" y="420"/>
                    </a:lnTo>
                    <a:lnTo>
                      <a:pt x="1740" y="594"/>
                    </a:lnTo>
                    <a:lnTo>
                      <a:pt x="1784" y="782"/>
                    </a:lnTo>
                    <a:lnTo>
                      <a:pt x="1828" y="976"/>
                    </a:lnTo>
                    <a:lnTo>
                      <a:pt x="1874" y="1172"/>
                    </a:lnTo>
                    <a:lnTo>
                      <a:pt x="1918" y="1360"/>
                    </a:lnTo>
                    <a:lnTo>
                      <a:pt x="1962" y="1536"/>
                    </a:lnTo>
                    <a:lnTo>
                      <a:pt x="2008" y="1698"/>
                    </a:lnTo>
                    <a:lnTo>
                      <a:pt x="2052" y="1842"/>
                    </a:lnTo>
                    <a:lnTo>
                      <a:pt x="2096" y="1966"/>
                    </a:lnTo>
                    <a:lnTo>
                      <a:pt x="2142" y="2074"/>
                    </a:lnTo>
                    <a:lnTo>
                      <a:pt x="2186" y="2162"/>
                    </a:lnTo>
                    <a:lnTo>
                      <a:pt x="2230" y="2234"/>
                    </a:lnTo>
                    <a:lnTo>
                      <a:pt x="2276" y="2292"/>
                    </a:lnTo>
                    <a:lnTo>
                      <a:pt x="2320" y="2336"/>
                    </a:lnTo>
                    <a:lnTo>
                      <a:pt x="2364" y="2370"/>
                    </a:lnTo>
                    <a:lnTo>
                      <a:pt x="2410" y="2396"/>
                    </a:lnTo>
                    <a:lnTo>
                      <a:pt x="2454" y="2414"/>
                    </a:lnTo>
                    <a:lnTo>
                      <a:pt x="2498" y="2428"/>
                    </a:lnTo>
                    <a:lnTo>
                      <a:pt x="2544" y="2438"/>
                    </a:lnTo>
                    <a:lnTo>
                      <a:pt x="2588" y="2444"/>
                    </a:lnTo>
                    <a:lnTo>
                      <a:pt x="2632" y="2450"/>
                    </a:lnTo>
                    <a:lnTo>
                      <a:pt x="2678" y="2452"/>
                    </a:lnTo>
                    <a:lnTo>
                      <a:pt x="2722" y="2454"/>
                    </a:lnTo>
                    <a:lnTo>
                      <a:pt x="2766" y="2456"/>
                    </a:lnTo>
                    <a:lnTo>
                      <a:pt x="2810" y="2456"/>
                    </a:lnTo>
                    <a:lnTo>
                      <a:pt x="2856" y="2456"/>
                    </a:lnTo>
                    <a:lnTo>
                      <a:pt x="2900" y="2458"/>
                    </a:lnTo>
                    <a:lnTo>
                      <a:pt x="2944" y="2458"/>
                    </a:lnTo>
                    <a:lnTo>
                      <a:pt x="2990" y="2458"/>
                    </a:lnTo>
                    <a:lnTo>
                      <a:pt x="3034" y="2458"/>
                    </a:lnTo>
                    <a:lnTo>
                      <a:pt x="3078" y="2458"/>
                    </a:lnTo>
                    <a:lnTo>
                      <a:pt x="3124" y="2458"/>
                    </a:lnTo>
                    <a:lnTo>
                      <a:pt x="3168" y="2458"/>
                    </a:lnTo>
                    <a:lnTo>
                      <a:pt x="3212" y="2458"/>
                    </a:lnTo>
                    <a:lnTo>
                      <a:pt x="3258" y="2458"/>
                    </a:lnTo>
                    <a:lnTo>
                      <a:pt x="3302" y="2458"/>
                    </a:lnTo>
                    <a:lnTo>
                      <a:pt x="3346" y="2458"/>
                    </a:lnTo>
                    <a:lnTo>
                      <a:pt x="3392" y="2458"/>
                    </a:lnTo>
                    <a:lnTo>
                      <a:pt x="3436" y="2458"/>
                    </a:lnTo>
                    <a:lnTo>
                      <a:pt x="3480" y="2458"/>
                    </a:lnTo>
                    <a:lnTo>
                      <a:pt x="3526" y="2458"/>
                    </a:lnTo>
                    <a:lnTo>
                      <a:pt x="3570" y="2458"/>
                    </a:lnTo>
                  </a:path>
                </a:pathLst>
              </a:custGeom>
              <a:solidFill>
                <a:schemeClr val="bg1"/>
              </a:solidFill>
              <a:ln w="25400">
                <a:solidFill>
                  <a:srgbClr val="000000"/>
                </a:solidFill>
                <a:round/>
                <a:headEnd/>
                <a:tailEnd/>
              </a:ln>
            </p:spPr>
            <p:txBody>
              <a:bodyPr/>
              <a:lstStyle/>
              <a:p>
                <a:endParaRPr lang="en-GB"/>
              </a:p>
            </p:txBody>
          </p:sp>
          <p:sp>
            <p:nvSpPr>
              <p:cNvPr id="15" name="Line 55"/>
              <p:cNvSpPr>
                <a:spLocks noChangeShapeType="1"/>
              </p:cNvSpPr>
              <p:nvPr/>
            </p:nvSpPr>
            <p:spPr bwMode="auto">
              <a:xfrm flipV="1">
                <a:off x="2004" y="1468"/>
                <a:ext cx="1" cy="281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GB"/>
              </a:p>
            </p:txBody>
          </p:sp>
        </p:grpSp>
        <p:sp>
          <p:nvSpPr>
            <p:cNvPr id="8" name="Rectangle 7"/>
            <p:cNvSpPr/>
            <p:nvPr/>
          </p:nvSpPr>
          <p:spPr>
            <a:xfrm>
              <a:off x="8628097" y="4293096"/>
              <a:ext cx="288032"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p:cNvGrpSpPr/>
          <p:nvPr/>
        </p:nvGrpSpPr>
        <p:grpSpPr>
          <a:xfrm>
            <a:off x="1547664" y="6138014"/>
            <a:ext cx="1872208" cy="616714"/>
            <a:chOff x="1331640" y="5949280"/>
            <a:chExt cx="1872208" cy="616714"/>
          </a:xfrm>
        </p:grpSpPr>
        <p:cxnSp>
          <p:nvCxnSpPr>
            <p:cNvPr id="17" name="Straight Arrow Connector 16"/>
            <p:cNvCxnSpPr/>
            <p:nvPr/>
          </p:nvCxnSpPr>
          <p:spPr>
            <a:xfrm flipH="1" flipV="1">
              <a:off x="1331640" y="5949280"/>
              <a:ext cx="432048" cy="43204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63688" y="6196662"/>
              <a:ext cx="1440160" cy="369332"/>
            </a:xfrm>
            <a:prstGeom prst="rect">
              <a:avLst/>
            </a:prstGeom>
            <a:noFill/>
          </p:spPr>
          <p:txBody>
            <a:bodyPr wrap="square" rtlCol="0">
              <a:spAutoFit/>
            </a:bodyPr>
            <a:lstStyle/>
            <a:p>
              <a:r>
                <a:rPr lang="en-GB" dirty="0" smtClean="0">
                  <a:solidFill>
                    <a:srgbClr val="FF0000"/>
                  </a:solidFill>
                </a:rPr>
                <a:t>Free energy</a:t>
              </a:r>
              <a:endParaRPr lang="en-GB" dirty="0">
                <a:solidFill>
                  <a:srgbClr val="FF0000"/>
                </a:solidFill>
              </a:endParaRPr>
            </a:p>
          </p:txBody>
        </p:sp>
      </p:grpSp>
    </p:spTree>
    <p:extLst>
      <p:ext uri="{BB962C8B-B14F-4D97-AF65-F5344CB8AC3E}">
        <p14:creationId xmlns:p14="http://schemas.microsoft.com/office/powerpoint/2010/main" val="281861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ars.els-cdn.com/content/image/1-s2.0-S0028393212004022-g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340768"/>
            <a:ext cx="5381625" cy="42767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065256" y="6481772"/>
            <a:ext cx="4160113" cy="369332"/>
          </a:xfrm>
          <a:prstGeom prst="rect">
            <a:avLst/>
          </a:prstGeom>
          <a:noFill/>
        </p:spPr>
        <p:txBody>
          <a:bodyPr wrap="none" rtlCol="0">
            <a:spAutoFit/>
          </a:bodyPr>
          <a:lstStyle/>
          <a:p>
            <a:r>
              <a:rPr lang="en-GB" dirty="0" err="1" smtClean="0">
                <a:solidFill>
                  <a:schemeClr val="tx1">
                    <a:lumMod val="50000"/>
                    <a:lumOff val="50000"/>
                  </a:schemeClr>
                </a:solidFill>
              </a:rPr>
              <a:t>Seghier</a:t>
            </a:r>
            <a:r>
              <a:rPr lang="en-GB" dirty="0" smtClean="0">
                <a:solidFill>
                  <a:schemeClr val="tx1">
                    <a:lumMod val="50000"/>
                    <a:lumOff val="50000"/>
                  </a:schemeClr>
                </a:solidFill>
              </a:rPr>
              <a:t> et al., </a:t>
            </a:r>
            <a:r>
              <a:rPr lang="en-GB" dirty="0" err="1" smtClean="0">
                <a:solidFill>
                  <a:schemeClr val="tx1">
                    <a:lumMod val="50000"/>
                    <a:lumOff val="50000"/>
                  </a:schemeClr>
                </a:solidFill>
              </a:rPr>
              <a:t>Neuropsychologia</a:t>
            </a:r>
            <a:r>
              <a:rPr lang="en-GB" dirty="0" smtClean="0">
                <a:solidFill>
                  <a:schemeClr val="tx1">
                    <a:lumMod val="50000"/>
                    <a:lumOff val="50000"/>
                  </a:schemeClr>
                </a:solidFill>
              </a:rPr>
              <a:t>, 2012</a:t>
            </a:r>
            <a:endParaRPr lang="en-GB" dirty="0">
              <a:solidFill>
                <a:schemeClr val="tx1">
                  <a:lumMod val="50000"/>
                  <a:lumOff val="50000"/>
                </a:schemeClr>
              </a:solidFill>
            </a:endParaRPr>
          </a:p>
        </p:txBody>
      </p:sp>
      <p:sp>
        <p:nvSpPr>
          <p:cNvPr id="4" name="TextBox 3"/>
          <p:cNvSpPr txBox="1"/>
          <p:nvPr/>
        </p:nvSpPr>
        <p:spPr>
          <a:xfrm>
            <a:off x="7740352" y="5373216"/>
            <a:ext cx="1069524" cy="923330"/>
          </a:xfrm>
          <a:prstGeom prst="rect">
            <a:avLst/>
          </a:prstGeom>
          <a:noFill/>
        </p:spPr>
        <p:txBody>
          <a:bodyPr wrap="none" rtlCol="0">
            <a:spAutoFit/>
          </a:bodyPr>
          <a:lstStyle/>
          <a:p>
            <a:r>
              <a:rPr lang="en-GB" b="1" dirty="0" smtClean="0">
                <a:solidFill>
                  <a:schemeClr val="accent2"/>
                </a:solidFill>
              </a:rPr>
              <a:t>Key:</a:t>
            </a:r>
          </a:p>
          <a:p>
            <a:r>
              <a:rPr lang="en-GB" dirty="0" smtClean="0">
                <a:solidFill>
                  <a:schemeClr val="tx1">
                    <a:lumMod val="50000"/>
                    <a:lumOff val="50000"/>
                  </a:schemeClr>
                </a:solidFill>
              </a:rPr>
              <a:t>Controls</a:t>
            </a:r>
          </a:p>
          <a:p>
            <a:r>
              <a:rPr lang="en-GB" dirty="0" smtClean="0"/>
              <a:t>Patient</a:t>
            </a:r>
          </a:p>
        </p:txBody>
      </p:sp>
      <p:sp>
        <p:nvSpPr>
          <p:cNvPr id="6" name="Title 1"/>
          <p:cNvSpPr txBox="1">
            <a:spLocks/>
          </p:cNvSpPr>
          <p:nvPr/>
        </p:nvSpPr>
        <p:spPr>
          <a:xfrm>
            <a:off x="330200" y="-27384"/>
            <a:ext cx="8489950" cy="1296988"/>
          </a:xfrm>
          <a:prstGeom prst="rect">
            <a:avLst/>
          </a:prstGeom>
        </p:spPr>
        <p:txBody>
          <a:bodyPr/>
          <a:lstStyle>
            <a:lvl1pPr algn="l" rtl="0" fontAlgn="base">
              <a:spcBef>
                <a:spcPct val="0"/>
              </a:spcBef>
              <a:spcAft>
                <a:spcPct val="0"/>
              </a:spcAft>
              <a:defRPr sz="3000" b="1">
                <a:solidFill>
                  <a:schemeClr val="tx2"/>
                </a:solidFill>
                <a:latin typeface="+mj-lt"/>
                <a:ea typeface="+mj-ea"/>
                <a:cs typeface="+mj-cs"/>
              </a:defRPr>
            </a:lvl1pPr>
            <a:lvl2pPr algn="l" rtl="0" fontAlgn="base">
              <a:spcBef>
                <a:spcPct val="0"/>
              </a:spcBef>
              <a:spcAft>
                <a:spcPct val="0"/>
              </a:spcAft>
              <a:defRPr sz="3000" b="1">
                <a:solidFill>
                  <a:schemeClr val="tx2"/>
                </a:solidFill>
                <a:latin typeface="Arial" pitchFamily="34" charset="0"/>
              </a:defRPr>
            </a:lvl2pPr>
            <a:lvl3pPr algn="l" rtl="0" fontAlgn="base">
              <a:spcBef>
                <a:spcPct val="0"/>
              </a:spcBef>
              <a:spcAft>
                <a:spcPct val="0"/>
              </a:spcAft>
              <a:defRPr sz="3000" b="1">
                <a:solidFill>
                  <a:schemeClr val="tx2"/>
                </a:solidFill>
                <a:latin typeface="Arial" pitchFamily="34" charset="0"/>
              </a:defRPr>
            </a:lvl3pPr>
            <a:lvl4pPr algn="l" rtl="0" fontAlgn="base">
              <a:spcBef>
                <a:spcPct val="0"/>
              </a:spcBef>
              <a:spcAft>
                <a:spcPct val="0"/>
              </a:spcAft>
              <a:defRPr sz="3000" b="1">
                <a:solidFill>
                  <a:schemeClr val="tx2"/>
                </a:solidFill>
                <a:latin typeface="Arial" pitchFamily="34" charset="0"/>
              </a:defRPr>
            </a:lvl4pPr>
            <a:lvl5pPr algn="l" rtl="0" fontAlgn="base">
              <a:spcBef>
                <a:spcPct val="0"/>
              </a:spcBef>
              <a:spcAft>
                <a:spcPct val="0"/>
              </a:spcAft>
              <a:defRPr sz="3000" b="1">
                <a:solidFill>
                  <a:schemeClr val="tx2"/>
                </a:solidFill>
                <a:latin typeface="Arial" pitchFamily="34" charset="0"/>
              </a:defRPr>
            </a:lvl5pPr>
            <a:lvl6pPr marL="457200" algn="l" rtl="0" fontAlgn="base">
              <a:spcBef>
                <a:spcPct val="0"/>
              </a:spcBef>
              <a:spcAft>
                <a:spcPct val="0"/>
              </a:spcAft>
              <a:defRPr sz="3000" b="1">
                <a:solidFill>
                  <a:schemeClr val="tx2"/>
                </a:solidFill>
                <a:latin typeface="Arial" pitchFamily="34" charset="0"/>
              </a:defRPr>
            </a:lvl6pPr>
            <a:lvl7pPr marL="914400" algn="l" rtl="0" fontAlgn="base">
              <a:spcBef>
                <a:spcPct val="0"/>
              </a:spcBef>
              <a:spcAft>
                <a:spcPct val="0"/>
              </a:spcAft>
              <a:defRPr sz="3000" b="1">
                <a:solidFill>
                  <a:schemeClr val="tx2"/>
                </a:solidFill>
                <a:latin typeface="Arial" pitchFamily="34" charset="0"/>
              </a:defRPr>
            </a:lvl7pPr>
            <a:lvl8pPr marL="1371600" algn="l" rtl="0" fontAlgn="base">
              <a:spcBef>
                <a:spcPct val="0"/>
              </a:spcBef>
              <a:spcAft>
                <a:spcPct val="0"/>
              </a:spcAft>
              <a:defRPr sz="3000" b="1">
                <a:solidFill>
                  <a:schemeClr val="tx2"/>
                </a:solidFill>
                <a:latin typeface="Arial" pitchFamily="34" charset="0"/>
              </a:defRPr>
            </a:lvl8pPr>
            <a:lvl9pPr marL="1828800" algn="l" rtl="0" fontAlgn="base">
              <a:spcBef>
                <a:spcPct val="0"/>
              </a:spcBef>
              <a:spcAft>
                <a:spcPct val="0"/>
              </a:spcAft>
              <a:defRPr sz="3000" b="1">
                <a:solidFill>
                  <a:schemeClr val="tx2"/>
                </a:solidFill>
                <a:latin typeface="Arial" pitchFamily="34" charset="0"/>
              </a:defRPr>
            </a:lvl9pPr>
          </a:lstStyle>
          <a:p>
            <a:r>
              <a:rPr lang="en-GB" kern="0" dirty="0" smtClean="0">
                <a:solidFill>
                  <a:schemeClr val="bg1"/>
                </a:solidFill>
              </a:rPr>
              <a:t>Results</a:t>
            </a:r>
            <a:endParaRPr lang="en-GB" kern="0" dirty="0">
              <a:solidFill>
                <a:schemeClr val="bg1"/>
              </a:solidFill>
            </a:endParaRPr>
          </a:p>
        </p:txBody>
      </p:sp>
    </p:spTree>
    <p:extLst>
      <p:ext uri="{BB962C8B-B14F-4D97-AF65-F5344CB8AC3E}">
        <p14:creationId xmlns:p14="http://schemas.microsoft.com/office/powerpoint/2010/main" val="3351733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a:xfrm>
            <a:off x="330200" y="1628800"/>
            <a:ext cx="8489950" cy="3960986"/>
          </a:xfrm>
        </p:spPr>
        <p:txBody>
          <a:bodyPr/>
          <a:lstStyle/>
          <a:p>
            <a:r>
              <a:rPr lang="en-GB" sz="2400" dirty="0" smtClean="0"/>
              <a:t>DCM is a framework which enables us to make inferences about the effective connectivity of brain regions, which we can’t directly observe</a:t>
            </a:r>
            <a:br>
              <a:rPr lang="en-GB" sz="2400" dirty="0" smtClean="0"/>
            </a:br>
            <a:endParaRPr lang="en-GB" sz="2400" dirty="0" smtClean="0"/>
          </a:p>
          <a:p>
            <a:r>
              <a:rPr lang="en-GB" sz="2400" dirty="0" smtClean="0"/>
              <a:t>We create one or more generative models, each expressing a hypothesis</a:t>
            </a:r>
          </a:p>
          <a:p>
            <a:endParaRPr lang="en-GB" sz="2400" dirty="0" smtClean="0"/>
          </a:p>
          <a:p>
            <a:r>
              <a:rPr lang="en-GB" sz="2400" dirty="0" smtClean="0"/>
              <a:t>We invert the model(s), using Bayesian inference to estimate coupling parameters and the model evidence</a:t>
            </a:r>
            <a:br>
              <a:rPr lang="en-GB" sz="2400" dirty="0" smtClean="0"/>
            </a:br>
            <a:endParaRPr lang="en-GB" sz="2400" dirty="0" smtClean="0"/>
          </a:p>
          <a:p>
            <a:r>
              <a:rPr lang="en-GB" sz="2400" dirty="0" smtClean="0"/>
              <a:t>We compare models using Bayesian Model </a:t>
            </a:r>
            <a:r>
              <a:rPr lang="en-GB" sz="2400" dirty="0" smtClean="0"/>
              <a:t>Comparison</a:t>
            </a:r>
            <a:endParaRPr lang="en-GB" sz="2400" dirty="0"/>
          </a:p>
        </p:txBody>
      </p:sp>
    </p:spTree>
    <p:extLst>
      <p:ext uri="{BB962C8B-B14F-4D97-AF65-F5344CB8AC3E}">
        <p14:creationId xmlns:p14="http://schemas.microsoft.com/office/powerpoint/2010/main" val="180766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Objectives</a:t>
            </a:r>
            <a:endParaRPr lang="en-GB" dirty="0"/>
          </a:p>
        </p:txBody>
      </p:sp>
      <p:sp>
        <p:nvSpPr>
          <p:cNvPr id="3" name="Content Placeholder 2"/>
          <p:cNvSpPr>
            <a:spLocks noGrp="1"/>
          </p:cNvSpPr>
          <p:nvPr>
            <p:ph idx="1"/>
          </p:nvPr>
        </p:nvSpPr>
        <p:spPr>
          <a:xfrm>
            <a:off x="330200" y="1772816"/>
            <a:ext cx="8489950" cy="3960986"/>
          </a:xfrm>
        </p:spPr>
        <p:txBody>
          <a:bodyPr/>
          <a:lstStyle/>
          <a:p>
            <a:pPr marL="0" indent="0">
              <a:buNone/>
            </a:pPr>
            <a:r>
              <a:rPr lang="en-GB" sz="2000" dirty="0" smtClean="0"/>
              <a:t>By the end of today, you should be able to:</a:t>
            </a:r>
            <a:br>
              <a:rPr lang="en-GB" sz="2000" dirty="0" smtClean="0"/>
            </a:br>
            <a:endParaRPr lang="en-GB" sz="2000" dirty="0" smtClean="0"/>
          </a:p>
          <a:p>
            <a:pPr marL="457200" indent="-457200">
              <a:buFont typeface="+mj-lt"/>
              <a:buAutoNum type="arabicPeriod"/>
            </a:pPr>
            <a:r>
              <a:rPr lang="en-GB" sz="1900" dirty="0" smtClean="0"/>
              <a:t>Place DCM in the fMRI analysis pipeline</a:t>
            </a:r>
          </a:p>
          <a:p>
            <a:pPr marL="457200" indent="-457200">
              <a:buFont typeface="+mj-lt"/>
              <a:buAutoNum type="arabicPeriod"/>
            </a:pPr>
            <a:endParaRPr lang="en-GB" sz="1900" dirty="0" smtClean="0"/>
          </a:p>
          <a:p>
            <a:pPr marL="457200" indent="-457200">
              <a:buFont typeface="+mj-lt"/>
              <a:buAutoNum type="arabicPeriod"/>
            </a:pPr>
            <a:r>
              <a:rPr lang="en-GB" sz="1900" dirty="0" smtClean="0"/>
              <a:t>State the difference between structural, functional and effective connectivity</a:t>
            </a:r>
            <a:br>
              <a:rPr lang="en-GB" sz="1900" dirty="0" smtClean="0"/>
            </a:br>
            <a:endParaRPr lang="en-GB" sz="1900" dirty="0" smtClean="0"/>
          </a:p>
          <a:p>
            <a:pPr marL="457200" indent="-457200">
              <a:buFont typeface="+mj-lt"/>
              <a:buAutoNum type="arabicPeriod"/>
            </a:pPr>
            <a:r>
              <a:rPr lang="en-GB" sz="1900" dirty="0" smtClean="0"/>
              <a:t>Explain how a generative model helps to separate the BOLD signal into neuronal activity (effective connectivity), </a:t>
            </a:r>
            <a:r>
              <a:rPr lang="en-GB" sz="1900" dirty="0" err="1" smtClean="0"/>
              <a:t>haemodynamics</a:t>
            </a:r>
            <a:r>
              <a:rPr lang="en-GB" sz="1900" dirty="0" smtClean="0"/>
              <a:t> and noise.</a:t>
            </a:r>
          </a:p>
          <a:p>
            <a:pPr marL="457200" indent="-457200">
              <a:buFont typeface="+mj-lt"/>
              <a:buAutoNum type="arabicPeriod"/>
            </a:pPr>
            <a:endParaRPr lang="en-GB" sz="1900" dirty="0" smtClean="0"/>
          </a:p>
          <a:p>
            <a:pPr marL="457200" indent="-457200">
              <a:buFont typeface="+mj-lt"/>
              <a:buAutoNum type="arabicPeriod"/>
            </a:pPr>
            <a:r>
              <a:rPr lang="en-GB" sz="1900" dirty="0" smtClean="0"/>
              <a:t>Explain the interpretation of the parameters in the neuronal formula in DCM for fMRI</a:t>
            </a:r>
            <a:br>
              <a:rPr lang="en-GB" sz="1900" dirty="0" smtClean="0"/>
            </a:br>
            <a:endParaRPr lang="en-GB" sz="1900" dirty="0" smtClean="0"/>
          </a:p>
          <a:p>
            <a:pPr marL="457200" indent="-457200">
              <a:buFont typeface="+mj-lt"/>
              <a:buAutoNum type="arabicPeriod"/>
            </a:pPr>
            <a:r>
              <a:rPr lang="en-GB" sz="1900" dirty="0" smtClean="0"/>
              <a:t>Explain how parameter estimates and the log model evidence are used to test hypo</a:t>
            </a:r>
            <a:r>
              <a:rPr lang="en-GB" sz="1800" dirty="0" smtClean="0"/>
              <a:t>theses</a:t>
            </a:r>
            <a:endParaRPr lang="en-GB" sz="1800" dirty="0"/>
          </a:p>
        </p:txBody>
      </p:sp>
    </p:spTree>
    <p:extLst>
      <p:ext uri="{BB962C8B-B14F-4D97-AF65-F5344CB8AC3E}">
        <p14:creationId xmlns:p14="http://schemas.microsoft.com/office/powerpoint/2010/main" val="82804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DCM sits in the pipeline</a:t>
            </a:r>
            <a:endParaRPr lang="en-GB" dirty="0"/>
          </a:p>
        </p:txBody>
      </p:sp>
      <p:pic>
        <p:nvPicPr>
          <p:cNvPr id="5" name="Picture 5" descr="http://www.carl-olsson.com/wp-content/uploads/2012/08/siemens-magnetom-trio-a-tim-system-3-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69" r="7326"/>
          <a:stretch/>
        </p:blipFill>
        <p:spPr bwMode="auto">
          <a:xfrm>
            <a:off x="782447" y="1718526"/>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112" y="3476250"/>
            <a:ext cx="2088232" cy="830997"/>
          </a:xfrm>
          <a:prstGeom prst="rect">
            <a:avLst/>
          </a:prstGeom>
          <a:noFill/>
        </p:spPr>
        <p:txBody>
          <a:bodyPr wrap="square" rtlCol="0">
            <a:spAutoFit/>
          </a:bodyPr>
          <a:lstStyle/>
          <a:p>
            <a:pPr algn="ctr"/>
            <a:r>
              <a:rPr lang="en-GB" sz="1600" dirty="0" smtClean="0"/>
              <a:t>Functional MRI acquisition and image reconstruction</a:t>
            </a:r>
            <a:endParaRPr lang="en-GB" sz="1600" dirty="0"/>
          </a:p>
        </p:txBody>
      </p:sp>
      <p:cxnSp>
        <p:nvCxnSpPr>
          <p:cNvPr id="8" name="Straight Arrow Connector 7"/>
          <p:cNvCxnSpPr/>
          <p:nvPr/>
        </p:nvCxnSpPr>
        <p:spPr>
          <a:xfrm>
            <a:off x="2438631" y="2400726"/>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5816" y="3425190"/>
            <a:ext cx="2736304" cy="830997"/>
          </a:xfrm>
          <a:prstGeom prst="rect">
            <a:avLst/>
          </a:prstGeom>
          <a:noFill/>
        </p:spPr>
        <p:txBody>
          <a:bodyPr wrap="square" rtlCol="0">
            <a:spAutoFit/>
          </a:bodyPr>
          <a:lstStyle/>
          <a:p>
            <a:pPr algn="ctr"/>
            <a:r>
              <a:rPr lang="en-GB" sz="1600" dirty="0" smtClean="0"/>
              <a:t>Image </a:t>
            </a:r>
            <a:r>
              <a:rPr lang="en-GB" sz="1600" dirty="0" err="1" smtClean="0"/>
              <a:t>preprocessing</a:t>
            </a:r>
            <a:r>
              <a:rPr lang="en-GB" sz="1600" dirty="0"/>
              <a:t> </a:t>
            </a:r>
            <a:r>
              <a:rPr lang="en-GB" sz="1600" dirty="0" smtClean="0"/>
              <a:t>(realignment, </a:t>
            </a:r>
            <a:r>
              <a:rPr lang="en-GB" sz="1600" dirty="0" err="1" smtClean="0"/>
              <a:t>coregistration</a:t>
            </a:r>
            <a:r>
              <a:rPr lang="en-GB" sz="1600" dirty="0" smtClean="0"/>
              <a:t>, normalisation, smoothing)</a:t>
            </a:r>
            <a:endParaRPr lang="en-GB" sz="1600" dirty="0"/>
          </a:p>
        </p:txBody>
      </p:sp>
      <p:grpSp>
        <p:nvGrpSpPr>
          <p:cNvPr id="10" name="Group 9"/>
          <p:cNvGrpSpPr>
            <a:grpSpLocks/>
          </p:cNvGrpSpPr>
          <p:nvPr/>
        </p:nvGrpSpPr>
        <p:grpSpPr bwMode="auto">
          <a:xfrm>
            <a:off x="3593744" y="1779537"/>
            <a:ext cx="1406527" cy="1452563"/>
            <a:chOff x="8167688" y="4429125"/>
            <a:chExt cx="1408112" cy="1452563"/>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grpSp>
      <p:cxnSp>
        <p:nvCxnSpPr>
          <p:cNvPr id="15" name="Straight Arrow Connector 14"/>
          <p:cNvCxnSpPr/>
          <p:nvPr/>
        </p:nvCxnSpPr>
        <p:spPr>
          <a:xfrm>
            <a:off x="5390959" y="2398662"/>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rrowheads="1"/>
          </p:cNvPicPr>
          <p:nvPr/>
        </p:nvPicPr>
        <p:blipFill rotWithShape="1">
          <a:blip r:embed="rId4"/>
          <a:srcRect t="49044" r="50158" b="1"/>
          <a:stretch/>
        </p:blipFill>
        <p:spPr bwMode="auto">
          <a:xfrm>
            <a:off x="6444208" y="1844824"/>
            <a:ext cx="1405215" cy="1231977"/>
          </a:xfrm>
          <a:prstGeom prst="rect">
            <a:avLst/>
          </a:prstGeom>
          <a:noFill/>
          <a:ln w="9525">
            <a:noFill/>
            <a:miter lim="800000"/>
            <a:headEnd/>
            <a:tailEnd/>
          </a:ln>
        </p:spPr>
      </p:pic>
      <p:sp>
        <p:nvSpPr>
          <p:cNvPr id="17" name="TextBox 16"/>
          <p:cNvSpPr txBox="1"/>
          <p:nvPr/>
        </p:nvSpPr>
        <p:spPr>
          <a:xfrm>
            <a:off x="6102699" y="3428413"/>
            <a:ext cx="2088232" cy="1077218"/>
          </a:xfrm>
          <a:prstGeom prst="rect">
            <a:avLst/>
          </a:prstGeom>
          <a:noFill/>
        </p:spPr>
        <p:txBody>
          <a:bodyPr wrap="square" rtlCol="0">
            <a:spAutoFit/>
          </a:bodyPr>
          <a:lstStyle/>
          <a:p>
            <a:pPr algn="ctr"/>
            <a:r>
              <a:rPr lang="en-GB" sz="1600" dirty="0" smtClean="0"/>
              <a:t>Statistical Parameter Mapping (SPM) / General Linear Model</a:t>
            </a:r>
            <a:endParaRPr lang="en-GB" sz="1600" dirty="0"/>
          </a:p>
        </p:txBody>
      </p:sp>
      <p:cxnSp>
        <p:nvCxnSpPr>
          <p:cNvPr id="18" name="Straight Arrow Connector 17"/>
          <p:cNvCxnSpPr/>
          <p:nvPr/>
        </p:nvCxnSpPr>
        <p:spPr>
          <a:xfrm flipH="1">
            <a:off x="5388122" y="5671025"/>
            <a:ext cx="62120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9" name="Picture 18" descr="adjusted"/>
          <p:cNvPicPr>
            <a:picLocks noChangeAspect="1" noChangeArrowheads="1"/>
          </p:cNvPicPr>
          <p:nvPr/>
        </p:nvPicPr>
        <p:blipFill>
          <a:blip r:embed="rId5"/>
          <a:srcRect l="4410" t="53058" r="7166" b="5435"/>
          <a:stretch>
            <a:fillRect/>
          </a:stretch>
        </p:blipFill>
        <p:spPr bwMode="auto">
          <a:xfrm>
            <a:off x="6206907" y="4761148"/>
            <a:ext cx="1914762" cy="1315698"/>
          </a:xfrm>
          <a:prstGeom prst="rect">
            <a:avLst/>
          </a:prstGeom>
          <a:noFill/>
          <a:ln w="9525">
            <a:noFill/>
            <a:miter lim="800000"/>
            <a:headEnd/>
            <a:tailEnd/>
          </a:ln>
        </p:spPr>
      </p:pic>
      <p:cxnSp>
        <p:nvCxnSpPr>
          <p:cNvPr id="21" name="Straight Arrow Connector 20"/>
          <p:cNvCxnSpPr/>
          <p:nvPr/>
        </p:nvCxnSpPr>
        <p:spPr>
          <a:xfrm>
            <a:off x="7164288" y="4581128"/>
            <a:ext cx="0" cy="36004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50999" y="6101359"/>
            <a:ext cx="2880320" cy="584775"/>
          </a:xfrm>
          <a:prstGeom prst="rect">
            <a:avLst/>
          </a:prstGeom>
          <a:noFill/>
        </p:spPr>
        <p:txBody>
          <a:bodyPr wrap="square" rtlCol="0">
            <a:spAutoFit/>
          </a:bodyPr>
          <a:lstStyle/>
          <a:p>
            <a:pPr algn="ctr"/>
            <a:r>
              <a:rPr lang="en-GB" sz="1600" dirty="0" smtClean="0"/>
              <a:t>Timeseries extraction from Regions of Interest (ROIs)</a:t>
            </a:r>
            <a:endParaRPr lang="en-GB" sz="1600" dirty="0"/>
          </a:p>
        </p:txBody>
      </p:sp>
      <p:grpSp>
        <p:nvGrpSpPr>
          <p:cNvPr id="24" name="Group 23"/>
          <p:cNvGrpSpPr/>
          <p:nvPr/>
        </p:nvGrpSpPr>
        <p:grpSpPr>
          <a:xfrm>
            <a:off x="3593744" y="4766463"/>
            <a:ext cx="1430516" cy="1338171"/>
            <a:chOff x="5446489" y="3966765"/>
            <a:chExt cx="2705100" cy="2530475"/>
          </a:xfrm>
        </p:grpSpPr>
        <p:pic>
          <p:nvPicPr>
            <p:cNvPr id="25" name="Picture 2" descr="lateral"/>
            <p:cNvPicPr>
              <a:picLocks noChangeAspect="1" noChangeArrowheads="1"/>
            </p:cNvPicPr>
            <p:nvPr/>
          </p:nvPicPr>
          <p:blipFill>
            <a:blip r:embed="rId6" cstate="print"/>
            <a:srcRect/>
            <a:stretch>
              <a:fillRect/>
            </a:stretch>
          </p:blipFill>
          <p:spPr bwMode="auto">
            <a:xfrm>
              <a:off x="5625877" y="3966765"/>
              <a:ext cx="2525712" cy="2530475"/>
            </a:xfrm>
            <a:prstGeom prst="rect">
              <a:avLst/>
            </a:prstGeom>
            <a:noFill/>
            <a:ln w="9525">
              <a:noFill/>
              <a:miter lim="800000"/>
              <a:headEnd/>
              <a:tailEnd/>
            </a:ln>
          </p:spPr>
        </p:pic>
        <p:sp>
          <p:nvSpPr>
            <p:cNvPr id="26"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7"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8"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9"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30" name="AutoShape 7"/>
            <p:cNvCxnSpPr>
              <a:cxnSpLocks noChangeShapeType="1"/>
              <a:stCxn id="27" idx="5"/>
              <a:endCxn id="28"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31" name="AutoShape 8"/>
            <p:cNvCxnSpPr>
              <a:cxnSpLocks noChangeShapeType="1"/>
              <a:stCxn id="27" idx="0"/>
              <a:endCxn id="26"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32" name="AutoShape 9"/>
            <p:cNvCxnSpPr>
              <a:cxnSpLocks noChangeShapeType="1"/>
              <a:stCxn id="26" idx="5"/>
              <a:endCxn id="29"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33" name="AutoShape 10"/>
            <p:cNvCxnSpPr>
              <a:cxnSpLocks noChangeShapeType="1"/>
              <a:stCxn id="29" idx="3"/>
              <a:endCxn id="28"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34" name="AutoShape 15"/>
            <p:cNvCxnSpPr>
              <a:cxnSpLocks noChangeShapeType="1"/>
              <a:stCxn id="27"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35"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p:sp>
        <p:nvSpPr>
          <p:cNvPr id="36" name="TextBox 35"/>
          <p:cNvSpPr txBox="1"/>
          <p:nvPr/>
        </p:nvSpPr>
        <p:spPr>
          <a:xfrm>
            <a:off x="2916274" y="6060739"/>
            <a:ext cx="2880320" cy="584775"/>
          </a:xfrm>
          <a:prstGeom prst="rect">
            <a:avLst/>
          </a:prstGeom>
          <a:noFill/>
        </p:spPr>
        <p:txBody>
          <a:bodyPr wrap="square" rtlCol="0">
            <a:spAutoFit/>
          </a:bodyPr>
          <a:lstStyle/>
          <a:p>
            <a:pPr algn="ctr"/>
            <a:r>
              <a:rPr lang="en-GB" sz="1600" dirty="0" smtClean="0"/>
              <a:t>Dynamic Causal Modelling (DCM)</a:t>
            </a:r>
            <a:endParaRPr lang="en-GB" sz="1600" dirty="0"/>
          </a:p>
        </p:txBody>
      </p:sp>
    </p:spTree>
    <p:extLst>
      <p:ext uri="{BB962C8B-B14F-4D97-AF65-F5344CB8AC3E}">
        <p14:creationId xmlns:p14="http://schemas.microsoft.com/office/powerpoint/2010/main" val="3233840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Saturday’s DCM workshop</a:t>
            </a:r>
            <a:endParaRPr lang="en-GB" dirty="0"/>
          </a:p>
        </p:txBody>
      </p:sp>
      <p:sp>
        <p:nvSpPr>
          <p:cNvPr id="3" name="Content Placeholder 2"/>
          <p:cNvSpPr>
            <a:spLocks noGrp="1"/>
          </p:cNvSpPr>
          <p:nvPr>
            <p:ph idx="1"/>
          </p:nvPr>
        </p:nvSpPr>
        <p:spPr/>
        <p:txBody>
          <a:bodyPr/>
          <a:lstStyle/>
          <a:p>
            <a:r>
              <a:rPr lang="en-GB" dirty="0" smtClean="0"/>
              <a:t>PPI analysis – a simple connectivity method</a:t>
            </a:r>
            <a:br>
              <a:rPr lang="en-GB" dirty="0" smtClean="0"/>
            </a:br>
            <a:endParaRPr lang="en-GB" dirty="0" smtClean="0"/>
          </a:p>
          <a:p>
            <a:r>
              <a:rPr lang="en-GB" dirty="0" smtClean="0"/>
              <a:t>Parametric Empirical Bayes (PEB) – A Bayesian ANOVA over connectivity parameters for group studies</a:t>
            </a:r>
          </a:p>
          <a:p>
            <a:endParaRPr lang="en-GB" dirty="0" smtClean="0"/>
          </a:p>
          <a:p>
            <a:r>
              <a:rPr lang="en-GB" dirty="0" smtClean="0"/>
              <a:t>Bayesian Model Reduction (BMR) – A tool for inferring the evidence and parameters of nested models in milliseconds</a:t>
            </a:r>
            <a:endParaRPr lang="en-GB" dirty="0"/>
          </a:p>
        </p:txBody>
      </p:sp>
    </p:spTree>
    <p:extLst>
      <p:ext uri="{BB962C8B-B14F-4D97-AF65-F5344CB8AC3E}">
        <p14:creationId xmlns:p14="http://schemas.microsoft.com/office/powerpoint/2010/main" val="2443594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764704"/>
            <a:ext cx="8489950" cy="576064"/>
          </a:xfrm>
        </p:spPr>
        <p:txBody>
          <a:bodyPr/>
          <a:lstStyle/>
          <a:p>
            <a:r>
              <a:rPr lang="en-GB" dirty="0" smtClean="0"/>
              <a:t>Further Reading</a:t>
            </a:r>
            <a:endParaRPr lang="en-GB" dirty="0"/>
          </a:p>
        </p:txBody>
      </p:sp>
      <p:graphicFrame>
        <p:nvGraphicFramePr>
          <p:cNvPr id="4" name="Content Placeholder 3"/>
          <p:cNvGraphicFramePr>
            <a:graphicFrameLocks noGrp="1"/>
          </p:cNvGraphicFramePr>
          <p:nvPr>
            <p:ph idx="1"/>
            <p:extLst/>
          </p:nvPr>
        </p:nvGraphicFramePr>
        <p:xfrm>
          <a:off x="330200" y="1557338"/>
          <a:ext cx="8489950" cy="4983480"/>
        </p:xfrm>
        <a:graphic>
          <a:graphicData uri="http://schemas.openxmlformats.org/drawingml/2006/table">
            <a:tbl>
              <a:tblPr bandRow="1">
                <a:tableStyleId>{5C22544A-7EE6-4342-B048-85BDC9FD1C3A}</a:tableStyleId>
              </a:tblPr>
              <a:tblGrid>
                <a:gridCol w="4244975"/>
                <a:gridCol w="424497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 original DCM paper</a:t>
                      </a:r>
                    </a:p>
                  </a:txBody>
                  <a:tcPr>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Friston et al. 2003, </a:t>
                      </a:r>
                      <a:r>
                        <a:rPr lang="en-GB" sz="1600" i="1" dirty="0" err="1" smtClean="0"/>
                        <a:t>NeuroImage</a:t>
                      </a:r>
                      <a:endParaRPr lang="en-GB" sz="1600" i="1" dirty="0" smtClean="0"/>
                    </a:p>
                  </a:txBody>
                  <a:tcPr>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Descriptive</a:t>
                      </a:r>
                      <a:r>
                        <a:rPr lang="en-GB" sz="1600" b="1" baseline="0" dirty="0" smtClean="0"/>
                        <a:t> / tutorial papers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Role of General Systems Theory</a:t>
                      </a:r>
                    </a:p>
                  </a:txBody>
                  <a:tcPr/>
                </a:tc>
                <a:tc>
                  <a:txBody>
                    <a:bodyPr/>
                    <a:lstStyle/>
                    <a:p>
                      <a:r>
                        <a:rPr lang="en-GB" sz="1600" dirty="0" smtClean="0"/>
                        <a:t>Stephan</a:t>
                      </a:r>
                      <a:r>
                        <a:rPr lang="en-GB" sz="1600" baseline="0" dirty="0" smtClean="0"/>
                        <a:t> 2004, </a:t>
                      </a:r>
                      <a:r>
                        <a:rPr lang="en-GB" sz="1600" i="1" baseline="0" dirty="0" smtClean="0"/>
                        <a:t>J Anatomy</a:t>
                      </a:r>
                      <a:endParaRPr lang="en-GB" sz="1600" i="1" dirty="0"/>
                    </a:p>
                  </a:txBody>
                  <a:tcPr/>
                </a:tc>
              </a:tr>
              <a:tr h="370840">
                <a:tc>
                  <a:txBody>
                    <a:bodyPr/>
                    <a:lstStyle/>
                    <a:p>
                      <a:r>
                        <a:rPr lang="en-GB" sz="1600" dirty="0" smtClean="0"/>
                        <a:t>DCM: Ten simple rules for the clinician</a:t>
                      </a:r>
                      <a:endParaRPr lang="en-GB" sz="1600" dirty="0"/>
                    </a:p>
                  </a:txBody>
                  <a:tcPr>
                    <a:lnB w="12700" cap="flat" cmpd="sng" algn="ctr">
                      <a:noFill/>
                      <a:prstDash val="solid"/>
                      <a:round/>
                      <a:headEnd type="none" w="med" len="med"/>
                      <a:tailEnd type="none" w="med" len="med"/>
                    </a:lnB>
                  </a:tcPr>
                </a:tc>
                <a:tc>
                  <a:txBody>
                    <a:bodyPr/>
                    <a:lstStyle/>
                    <a:p>
                      <a:r>
                        <a:rPr lang="en-GB" sz="1600" dirty="0" smtClean="0"/>
                        <a:t>Kahan et al. 2013, </a:t>
                      </a:r>
                      <a:r>
                        <a:rPr lang="en-GB" sz="1600" i="1" dirty="0" err="1" smtClean="0"/>
                        <a:t>NeuroImage</a:t>
                      </a:r>
                      <a:endParaRPr lang="en-GB" sz="1600" i="1" dirty="0"/>
                    </a:p>
                  </a:txBody>
                  <a:tcPr>
                    <a:lnB w="12700" cap="flat" cmpd="sng" algn="ctr">
                      <a:noFill/>
                      <a:prstDash val="solid"/>
                      <a:round/>
                      <a:headEnd type="none" w="med" len="med"/>
                      <a:tailEnd type="none" w="med" len="med"/>
                    </a:lnB>
                  </a:tcPr>
                </a:tc>
              </a:tr>
              <a:tr h="370840">
                <a:tc>
                  <a:txBody>
                    <a:bodyPr/>
                    <a:lstStyle/>
                    <a:p>
                      <a:r>
                        <a:rPr lang="en-GB" sz="1600" dirty="0" smtClean="0"/>
                        <a:t>Ten Simple Rules</a:t>
                      </a:r>
                      <a:r>
                        <a:rPr lang="en-GB" sz="1600" baseline="0" dirty="0" smtClean="0"/>
                        <a:t> for DCM</a:t>
                      </a:r>
                      <a:endParaRPr lang="en-GB" sz="16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600" i="0" dirty="0" smtClean="0"/>
                        <a:t>Stephan</a:t>
                      </a:r>
                      <a:r>
                        <a:rPr lang="en-GB" sz="1600" i="0" baseline="0" dirty="0" smtClean="0"/>
                        <a:t> et al. 2010, </a:t>
                      </a:r>
                      <a:r>
                        <a:rPr lang="en-GB" sz="1600" i="1" baseline="0" dirty="0" err="1" smtClean="0"/>
                        <a:t>NeuroImage</a:t>
                      </a:r>
                      <a:endParaRPr lang="en-GB" sz="1600" i="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gridSpan="2">
                  <a:txBody>
                    <a:bodyPr/>
                    <a:lstStyle/>
                    <a:p>
                      <a:r>
                        <a:rPr lang="en-GB" sz="1600" b="1" dirty="0" smtClean="0"/>
                        <a:t>DCM Extensions</a:t>
                      </a:r>
                      <a:endParaRPr lang="en-GB" sz="1600" b="1" dirty="0"/>
                    </a:p>
                  </a:txBody>
                  <a:tcPr>
                    <a:lnT w="12700" cap="flat" cmpd="sng" algn="ctr">
                      <a:solidFill>
                        <a:schemeClr val="tx1"/>
                      </a:solidFill>
                      <a:prstDash val="solid"/>
                      <a:round/>
                      <a:headEnd type="none" w="med" len="med"/>
                      <a:tailEnd type="none" w="med" len="med"/>
                    </a:lnT>
                  </a:tcPr>
                </a:tc>
                <a:tc hMerge="1">
                  <a:txBody>
                    <a:bodyPr/>
                    <a:lstStyle/>
                    <a:p>
                      <a:endParaRPr lang="en-GB" dirty="0"/>
                    </a:p>
                  </a:txBody>
                  <a:tcPr/>
                </a:tc>
              </a:tr>
              <a:tr h="370840">
                <a:tc>
                  <a:txBody>
                    <a:bodyPr/>
                    <a:lstStyle/>
                    <a:p>
                      <a:r>
                        <a:rPr lang="en-GB" sz="1600" dirty="0" smtClean="0"/>
                        <a:t>Two-state DCM</a:t>
                      </a:r>
                      <a:endParaRPr lang="en-GB" sz="1600" dirty="0"/>
                    </a:p>
                  </a:txBody>
                  <a:tcPr/>
                </a:tc>
                <a:tc>
                  <a:txBody>
                    <a:bodyPr/>
                    <a:lstStyle/>
                    <a:p>
                      <a:r>
                        <a:rPr lang="en-GB" sz="1600" dirty="0" smtClean="0"/>
                        <a:t>Marreiros</a:t>
                      </a:r>
                      <a:r>
                        <a:rPr lang="en-GB" sz="1600" baseline="0" dirty="0" smtClean="0"/>
                        <a:t> et al. 2008, </a:t>
                      </a:r>
                      <a:r>
                        <a:rPr lang="en-GB" sz="1600" i="1" baseline="0" dirty="0" err="1" smtClean="0"/>
                        <a:t>NeuroImage</a:t>
                      </a:r>
                      <a:endParaRPr lang="en-GB" sz="1600" i="1" dirty="0"/>
                    </a:p>
                  </a:txBody>
                  <a:tcPr/>
                </a:tc>
              </a:tr>
              <a:tr h="370840">
                <a:tc>
                  <a:txBody>
                    <a:bodyPr/>
                    <a:lstStyle/>
                    <a:p>
                      <a:r>
                        <a:rPr lang="en-GB" sz="1600" dirty="0" smtClean="0"/>
                        <a:t>Non-linear DCM</a:t>
                      </a:r>
                      <a:endParaRPr lang="en-GB" sz="1600" dirty="0"/>
                    </a:p>
                  </a:txBody>
                  <a:tcPr>
                    <a:lnB w="12700" cmpd="sng">
                      <a:noFill/>
                    </a:lnB>
                  </a:tcPr>
                </a:tc>
                <a:tc>
                  <a:txBody>
                    <a:bodyPr/>
                    <a:lstStyle/>
                    <a:p>
                      <a:r>
                        <a:rPr lang="en-GB" sz="1600" dirty="0" smtClean="0"/>
                        <a:t>Stephan et al. 2008, </a:t>
                      </a:r>
                      <a:r>
                        <a:rPr lang="en-GB" sz="1600" i="1" dirty="0" err="1" smtClean="0"/>
                        <a:t>NeuroImage</a:t>
                      </a:r>
                      <a:endParaRPr lang="en-GB" sz="1600" i="1" dirty="0"/>
                    </a:p>
                  </a:txBody>
                  <a:tcPr>
                    <a:lnB w="12700" cmpd="sng">
                      <a:noFill/>
                    </a:lnB>
                  </a:tcPr>
                </a:tc>
              </a:tr>
              <a:tr h="370840">
                <a:tc>
                  <a:txBody>
                    <a:bodyPr/>
                    <a:lstStyle/>
                    <a:p>
                      <a:r>
                        <a:rPr lang="en-GB" sz="1600" dirty="0" smtClean="0"/>
                        <a:t>Stochastic DCM</a:t>
                      </a:r>
                      <a:endParaRPr lang="en-GB" sz="1600" dirty="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dirty="0" smtClean="0"/>
                        <a:t>Li et</a:t>
                      </a:r>
                      <a:r>
                        <a:rPr lang="en-GB" sz="1600" baseline="0" dirty="0" smtClean="0"/>
                        <a:t> al. 2011, </a:t>
                      </a:r>
                      <a:r>
                        <a:rPr lang="en-GB" sz="1600" i="1" baseline="0" dirty="0" err="1" smtClean="0"/>
                        <a:t>NeuroImage</a:t>
                      </a:r>
                      <a:endParaRPr lang="en-GB" sz="1600" i="1" baseline="0" dirty="0" smtClean="0"/>
                    </a:p>
                    <a:p>
                      <a:r>
                        <a:rPr lang="en-GB" sz="1600" baseline="0" dirty="0" smtClean="0"/>
                        <a:t>Friston et al. 2011, </a:t>
                      </a:r>
                      <a:r>
                        <a:rPr lang="en-GB" sz="1600" i="1" baseline="0" dirty="0" err="1" smtClean="0"/>
                        <a:t>NeuroImage</a:t>
                      </a:r>
                      <a:endParaRPr lang="en-GB" sz="1600" i="1" baseline="0" dirty="0" smtClean="0"/>
                    </a:p>
                    <a:p>
                      <a:r>
                        <a:rPr lang="en-GB" sz="1600" baseline="0" dirty="0" err="1" smtClean="0"/>
                        <a:t>Daunizeau</a:t>
                      </a:r>
                      <a:r>
                        <a:rPr lang="en-GB" sz="1600" baseline="0" dirty="0" smtClean="0"/>
                        <a:t> et al. 2012, </a:t>
                      </a:r>
                      <a:r>
                        <a:rPr lang="en-GB" sz="1600" i="1" baseline="0" dirty="0" smtClean="0"/>
                        <a:t>Front </a:t>
                      </a:r>
                      <a:r>
                        <a:rPr lang="en-GB" sz="1600" i="1" baseline="0" dirty="0" err="1" smtClean="0"/>
                        <a:t>Comput</a:t>
                      </a:r>
                      <a:r>
                        <a:rPr lang="en-GB" sz="1600" i="1" baseline="0" dirty="0" smtClean="0"/>
                        <a:t> </a:t>
                      </a:r>
                      <a:r>
                        <a:rPr lang="en-GB" sz="1600" i="1" baseline="0" dirty="0" err="1" smtClean="0"/>
                        <a:t>Neurosci</a:t>
                      </a:r>
                      <a:endParaRPr lang="en-GB" sz="1600" i="1" baseline="0" dirty="0" smtClean="0"/>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Post-hoc DCM</a:t>
                      </a:r>
                      <a:endParaRPr lang="en-GB" sz="1600" dirty="0"/>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600" baseline="0" dirty="0" smtClean="0"/>
                        <a:t>Friston and Penny, 2011, </a:t>
                      </a:r>
                      <a:r>
                        <a:rPr lang="en-GB" sz="1600" i="1" baseline="0" dirty="0" err="1" smtClean="0"/>
                        <a:t>NeuroImage</a:t>
                      </a:r>
                      <a:endParaRPr lang="en-GB" sz="1600" i="1" baseline="0" dirty="0" smtClean="0"/>
                    </a:p>
                    <a:p>
                      <a:r>
                        <a:rPr lang="en-GB" sz="1600" baseline="0" dirty="0" smtClean="0"/>
                        <a:t>Rosa and Friston, 2012, </a:t>
                      </a:r>
                      <a:r>
                        <a:rPr lang="en-GB" sz="1600" i="1" baseline="0" dirty="0" smtClean="0"/>
                        <a:t>J Neuro Methods</a:t>
                      </a:r>
                    </a:p>
                  </a:txBody>
                  <a:tcP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1600" dirty="0" smtClean="0"/>
                        <a:t>A DCM for Resting</a:t>
                      </a:r>
                      <a:r>
                        <a:rPr lang="en-GB" sz="1600" baseline="0" dirty="0" smtClean="0"/>
                        <a:t> State fMRI</a:t>
                      </a:r>
                      <a:endParaRPr lang="en-GB" sz="1600" dirty="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en-GB" sz="1600" i="0" baseline="0" dirty="0" smtClean="0"/>
                        <a:t>Friston et al., 2014, </a:t>
                      </a:r>
                      <a:r>
                        <a:rPr lang="en-GB" sz="1600" i="1" baseline="0" dirty="0" err="1" smtClean="0"/>
                        <a:t>NeuroImage</a:t>
                      </a:r>
                      <a:endParaRPr lang="en-GB" sz="1600" i="1" baseline="0" dirty="0" smtClean="0"/>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20847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Contents</a:t>
            </a:r>
            <a:endParaRPr lang="en-GB" dirty="0"/>
          </a:p>
        </p:txBody>
      </p:sp>
      <p:sp>
        <p:nvSpPr>
          <p:cNvPr id="3" name="Content Placeholder 2"/>
          <p:cNvSpPr>
            <a:spLocks noGrp="1"/>
          </p:cNvSpPr>
          <p:nvPr>
            <p:ph idx="1"/>
          </p:nvPr>
        </p:nvSpPr>
        <p:spPr/>
        <p:txBody>
          <a:bodyPr/>
          <a:lstStyle/>
          <a:p>
            <a:r>
              <a:rPr lang="en-GB" dirty="0" smtClean="0"/>
              <a:t>Overview of DCM</a:t>
            </a:r>
          </a:p>
          <a:p>
            <a:pPr lvl="1"/>
            <a:r>
              <a:rPr lang="en-GB" dirty="0" smtClean="0">
                <a:solidFill>
                  <a:schemeClr val="accent2"/>
                </a:solidFill>
              </a:rPr>
              <a:t>Effective connectivity, DCM framework, generative models</a:t>
            </a:r>
            <a:br>
              <a:rPr lang="en-GB" dirty="0" smtClean="0">
                <a:solidFill>
                  <a:schemeClr val="accent2"/>
                </a:solidFill>
              </a:rPr>
            </a:br>
            <a:endParaRPr lang="en-GB" dirty="0" smtClean="0">
              <a:solidFill>
                <a:schemeClr val="accent2"/>
              </a:solidFill>
            </a:endParaRPr>
          </a:p>
          <a:p>
            <a:r>
              <a:rPr lang="en-GB" dirty="0" smtClean="0"/>
              <a:t>Specific models for fMRI</a:t>
            </a:r>
          </a:p>
          <a:p>
            <a:pPr lvl="1"/>
            <a:r>
              <a:rPr lang="en-GB" dirty="0" smtClean="0">
                <a:solidFill>
                  <a:schemeClr val="accent2"/>
                </a:solidFill>
              </a:rPr>
              <a:t>Neural model, haemodynamic model</a:t>
            </a:r>
            <a:br>
              <a:rPr lang="en-GB" dirty="0" smtClean="0">
                <a:solidFill>
                  <a:schemeClr val="accent2"/>
                </a:solidFill>
              </a:rPr>
            </a:br>
            <a:endParaRPr lang="en-GB" dirty="0" smtClean="0">
              <a:solidFill>
                <a:schemeClr val="accent2"/>
              </a:solidFill>
            </a:endParaRPr>
          </a:p>
          <a:p>
            <a:r>
              <a:rPr lang="en-GB" dirty="0" smtClean="0"/>
              <a:t>Clinical example</a:t>
            </a:r>
          </a:p>
          <a:p>
            <a:pPr lvl="1"/>
            <a:r>
              <a:rPr lang="en-GB" dirty="0" smtClean="0">
                <a:solidFill>
                  <a:schemeClr val="accent2"/>
                </a:solidFill>
              </a:rPr>
              <a:t>Model specification, inversion, parameter inference</a:t>
            </a:r>
          </a:p>
          <a:p>
            <a:endParaRPr lang="en-GB" dirty="0" smtClean="0"/>
          </a:p>
          <a:p>
            <a:endParaRPr lang="en-GB" dirty="0"/>
          </a:p>
        </p:txBody>
      </p:sp>
    </p:spTree>
    <p:extLst>
      <p:ext uri="{BB962C8B-B14F-4D97-AF65-F5344CB8AC3E}">
        <p14:creationId xmlns:p14="http://schemas.microsoft.com/office/powerpoint/2010/main" val="75212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9325" y="2132856"/>
            <a:ext cx="2523448" cy="523220"/>
          </a:xfrm>
          <a:prstGeom prst="rect">
            <a:avLst/>
          </a:prstGeom>
        </p:spPr>
        <p:txBody>
          <a:bodyPr wrap="none">
            <a:spAutoFit/>
          </a:bodyPr>
          <a:lstStyle/>
          <a:p>
            <a:r>
              <a:rPr lang="en-GB" altLang="en-US" sz="2800" dirty="0" smtClean="0"/>
              <a:t>is a framework</a:t>
            </a:r>
            <a:endParaRPr lang="en-GB" sz="2800" dirty="0"/>
          </a:p>
        </p:txBody>
      </p:sp>
      <p:sp>
        <p:nvSpPr>
          <p:cNvPr id="7" name="Rectangle 6"/>
          <p:cNvSpPr/>
          <p:nvPr/>
        </p:nvSpPr>
        <p:spPr>
          <a:xfrm>
            <a:off x="709325" y="3265820"/>
            <a:ext cx="5415200" cy="523220"/>
          </a:xfrm>
          <a:prstGeom prst="rect">
            <a:avLst/>
          </a:prstGeom>
        </p:spPr>
        <p:txBody>
          <a:bodyPr wrap="none">
            <a:spAutoFit/>
          </a:bodyPr>
          <a:lstStyle/>
          <a:p>
            <a:r>
              <a:rPr lang="en-GB" altLang="en-US" sz="2800" dirty="0" smtClean="0"/>
              <a:t>for inferring effective connectivity</a:t>
            </a:r>
            <a:endParaRPr lang="en-GB" sz="2800" dirty="0"/>
          </a:p>
        </p:txBody>
      </p:sp>
      <p:sp>
        <p:nvSpPr>
          <p:cNvPr id="8" name="Rectangle 7"/>
          <p:cNvSpPr/>
          <p:nvPr/>
        </p:nvSpPr>
        <p:spPr>
          <a:xfrm>
            <a:off x="709325" y="4489956"/>
            <a:ext cx="1965603" cy="523220"/>
          </a:xfrm>
          <a:prstGeom prst="rect">
            <a:avLst/>
          </a:prstGeom>
        </p:spPr>
        <p:txBody>
          <a:bodyPr wrap="none">
            <a:spAutoFit/>
          </a:bodyPr>
          <a:lstStyle/>
          <a:p>
            <a:r>
              <a:rPr lang="en-GB" altLang="en-US" sz="2800" dirty="0" smtClean="0"/>
              <a:t>in the brain</a:t>
            </a:r>
            <a:endParaRPr lang="en-GB" sz="2800" dirty="0"/>
          </a:p>
        </p:txBody>
      </p:sp>
      <p:sp>
        <p:nvSpPr>
          <p:cNvPr id="10" name="Title 9"/>
          <p:cNvSpPr>
            <a:spLocks noGrp="1"/>
          </p:cNvSpPr>
          <p:nvPr>
            <p:ph type="title"/>
          </p:nvPr>
        </p:nvSpPr>
        <p:spPr/>
        <p:txBody>
          <a:bodyPr/>
          <a:lstStyle/>
          <a:p>
            <a:r>
              <a:rPr lang="en-GB" dirty="0" smtClean="0"/>
              <a:t>Dynamic Causal Modelling</a:t>
            </a:r>
            <a:endParaRPr lang="en-GB" dirty="0"/>
          </a:p>
        </p:txBody>
      </p:sp>
    </p:spTree>
    <p:extLst>
      <p:ext uri="{BB962C8B-B14F-4D97-AF65-F5344CB8AC3E}">
        <p14:creationId xmlns:p14="http://schemas.microsoft.com/office/powerpoint/2010/main" val="85923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DCM sits in the pipeline</a:t>
            </a:r>
            <a:endParaRPr lang="en-GB" dirty="0"/>
          </a:p>
        </p:txBody>
      </p:sp>
      <p:grpSp>
        <p:nvGrpSpPr>
          <p:cNvPr id="3" name="Group 2"/>
          <p:cNvGrpSpPr/>
          <p:nvPr/>
        </p:nvGrpSpPr>
        <p:grpSpPr>
          <a:xfrm>
            <a:off x="447112" y="1718526"/>
            <a:ext cx="2088232" cy="2588721"/>
            <a:chOff x="447112" y="1718526"/>
            <a:chExt cx="2088232" cy="2588721"/>
          </a:xfrm>
        </p:grpSpPr>
        <p:pic>
          <p:nvPicPr>
            <p:cNvPr id="5" name="Picture 5" descr="http://www.carl-olsson.com/wp-content/uploads/2012/08/siemens-magnetom-trio-a-tim-system-3-t-0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769" r="7326"/>
            <a:stretch/>
          </p:blipFill>
          <p:spPr bwMode="auto">
            <a:xfrm>
              <a:off x="782447" y="1718526"/>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112" y="3476250"/>
              <a:ext cx="2088232" cy="830997"/>
            </a:xfrm>
            <a:prstGeom prst="rect">
              <a:avLst/>
            </a:prstGeom>
            <a:noFill/>
          </p:spPr>
          <p:txBody>
            <a:bodyPr wrap="square" rtlCol="0">
              <a:spAutoFit/>
            </a:bodyPr>
            <a:lstStyle/>
            <a:p>
              <a:pPr algn="ctr"/>
              <a:r>
                <a:rPr lang="en-GB" sz="1600" dirty="0" smtClean="0"/>
                <a:t>Functional MRI acquisition and image reconstruction</a:t>
              </a:r>
              <a:endParaRPr lang="en-GB" sz="1600" dirty="0"/>
            </a:p>
          </p:txBody>
        </p:sp>
      </p:grpSp>
      <p:grpSp>
        <p:nvGrpSpPr>
          <p:cNvPr id="4" name="Group 3"/>
          <p:cNvGrpSpPr/>
          <p:nvPr/>
        </p:nvGrpSpPr>
        <p:grpSpPr>
          <a:xfrm>
            <a:off x="2438631" y="1779537"/>
            <a:ext cx="3213489" cy="2476650"/>
            <a:chOff x="2438631" y="1779537"/>
            <a:chExt cx="3213489" cy="2476650"/>
          </a:xfrm>
        </p:grpSpPr>
        <p:cxnSp>
          <p:nvCxnSpPr>
            <p:cNvPr id="8" name="Straight Arrow Connector 7"/>
            <p:cNvCxnSpPr/>
            <p:nvPr/>
          </p:nvCxnSpPr>
          <p:spPr>
            <a:xfrm>
              <a:off x="2438631" y="2400726"/>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915816" y="3425190"/>
              <a:ext cx="2736304" cy="830997"/>
            </a:xfrm>
            <a:prstGeom prst="rect">
              <a:avLst/>
            </a:prstGeom>
            <a:noFill/>
          </p:spPr>
          <p:txBody>
            <a:bodyPr wrap="square" rtlCol="0">
              <a:spAutoFit/>
            </a:bodyPr>
            <a:lstStyle/>
            <a:p>
              <a:pPr algn="ctr"/>
              <a:r>
                <a:rPr lang="en-GB" sz="1600" dirty="0" smtClean="0"/>
                <a:t>Image </a:t>
              </a:r>
              <a:r>
                <a:rPr lang="en-GB" sz="1600" dirty="0" err="1" smtClean="0"/>
                <a:t>preprocessing</a:t>
              </a:r>
              <a:r>
                <a:rPr lang="en-GB" sz="1600" dirty="0"/>
                <a:t> </a:t>
              </a:r>
              <a:r>
                <a:rPr lang="en-GB" sz="1600" dirty="0" smtClean="0"/>
                <a:t>(realignment, </a:t>
              </a:r>
              <a:r>
                <a:rPr lang="en-GB" sz="1600" dirty="0" err="1" smtClean="0"/>
                <a:t>coregistration</a:t>
              </a:r>
              <a:r>
                <a:rPr lang="en-GB" sz="1600" dirty="0" smtClean="0"/>
                <a:t>, normalisation, smoothing)</a:t>
              </a:r>
              <a:endParaRPr lang="en-GB" sz="1600" dirty="0"/>
            </a:p>
          </p:txBody>
        </p:sp>
        <p:grpSp>
          <p:nvGrpSpPr>
            <p:cNvPr id="10" name="Group 9"/>
            <p:cNvGrpSpPr>
              <a:grpSpLocks/>
            </p:cNvGrpSpPr>
            <p:nvPr/>
          </p:nvGrpSpPr>
          <p:grpSpPr bwMode="auto">
            <a:xfrm>
              <a:off x="3593744" y="1779537"/>
              <a:ext cx="1406527" cy="1452563"/>
              <a:chOff x="8167688" y="4429125"/>
              <a:chExt cx="1408112" cy="1452563"/>
            </a:xfrm>
          </p:grpSpPr>
          <p:pic>
            <p:nvPicPr>
              <p:cNvPr id="11"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82000" y="4429125"/>
                <a:ext cx="1193800" cy="1238250"/>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310563" y="4500563"/>
                <a:ext cx="1193800" cy="1238250"/>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239125" y="4572000"/>
                <a:ext cx="1193800" cy="1238250"/>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l="51196" t="78490" r="27371" b="6976"/>
              <a:stretch>
                <a:fillRect/>
              </a:stretch>
            </p:blipFill>
            <p:spPr bwMode="auto">
              <a:xfrm>
                <a:off x="8167688" y="4643438"/>
                <a:ext cx="1193800" cy="1238250"/>
              </a:xfrm>
              <a:prstGeom prst="rect">
                <a:avLst/>
              </a:prstGeom>
              <a:noFill/>
              <a:ln w="28575">
                <a:solidFill>
                  <a:schemeClr val="tx1">
                    <a:lumMod val="50000"/>
                    <a:lumOff val="50000"/>
                  </a:schemeClr>
                </a:solidFill>
                <a:miter lim="800000"/>
                <a:headEnd/>
                <a:tailEnd/>
              </a:ln>
              <a:extLst>
                <a:ext uri="{909E8E84-426E-40DD-AFC4-6F175D3DCCD1}">
                  <a14:hiddenFill xmlns:a14="http://schemas.microsoft.com/office/drawing/2010/main">
                    <a:solidFill>
                      <a:srgbClr val="FFFFFF"/>
                    </a:solidFill>
                  </a14:hiddenFill>
                </a:ext>
              </a:extLst>
            </p:spPr>
          </p:pic>
        </p:grpSp>
      </p:grpSp>
      <p:grpSp>
        <p:nvGrpSpPr>
          <p:cNvPr id="7" name="Group 6"/>
          <p:cNvGrpSpPr/>
          <p:nvPr/>
        </p:nvGrpSpPr>
        <p:grpSpPr>
          <a:xfrm>
            <a:off x="5390959" y="1844824"/>
            <a:ext cx="2799972" cy="2660807"/>
            <a:chOff x="5390959" y="1844824"/>
            <a:chExt cx="2799972" cy="2660807"/>
          </a:xfrm>
        </p:grpSpPr>
        <p:cxnSp>
          <p:nvCxnSpPr>
            <p:cNvPr id="15" name="Straight Arrow Connector 14"/>
            <p:cNvCxnSpPr/>
            <p:nvPr/>
          </p:nvCxnSpPr>
          <p:spPr>
            <a:xfrm>
              <a:off x="5390959" y="2398662"/>
              <a:ext cx="720080"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rrowheads="1"/>
            </p:cNvPicPr>
            <p:nvPr/>
          </p:nvPicPr>
          <p:blipFill rotWithShape="1">
            <a:blip r:embed="rId4"/>
            <a:srcRect t="49044" r="50158" b="1"/>
            <a:stretch/>
          </p:blipFill>
          <p:spPr bwMode="auto">
            <a:xfrm>
              <a:off x="6444208" y="1844824"/>
              <a:ext cx="1405215" cy="1231977"/>
            </a:xfrm>
            <a:prstGeom prst="rect">
              <a:avLst/>
            </a:prstGeom>
            <a:noFill/>
            <a:ln w="9525">
              <a:noFill/>
              <a:miter lim="800000"/>
              <a:headEnd/>
              <a:tailEnd/>
            </a:ln>
          </p:spPr>
        </p:pic>
        <p:sp>
          <p:nvSpPr>
            <p:cNvPr id="17" name="TextBox 16"/>
            <p:cNvSpPr txBox="1"/>
            <p:nvPr/>
          </p:nvSpPr>
          <p:spPr>
            <a:xfrm>
              <a:off x="6102699" y="3428413"/>
              <a:ext cx="2088232" cy="1077218"/>
            </a:xfrm>
            <a:prstGeom prst="rect">
              <a:avLst/>
            </a:prstGeom>
            <a:noFill/>
          </p:spPr>
          <p:txBody>
            <a:bodyPr wrap="square" rtlCol="0">
              <a:spAutoFit/>
            </a:bodyPr>
            <a:lstStyle/>
            <a:p>
              <a:pPr algn="ctr"/>
              <a:r>
                <a:rPr lang="en-GB" sz="1600" dirty="0" smtClean="0"/>
                <a:t>Statistical Parameter Mapping (SPM) / General Linear Model</a:t>
              </a:r>
              <a:endParaRPr lang="en-GB" sz="1600" dirty="0"/>
            </a:p>
          </p:txBody>
        </p:sp>
      </p:grpSp>
      <p:grpSp>
        <p:nvGrpSpPr>
          <p:cNvPr id="20" name="Group 19"/>
          <p:cNvGrpSpPr/>
          <p:nvPr/>
        </p:nvGrpSpPr>
        <p:grpSpPr>
          <a:xfrm>
            <a:off x="5750999" y="4581128"/>
            <a:ext cx="2880320" cy="2105006"/>
            <a:chOff x="5750999" y="4581128"/>
            <a:chExt cx="2880320" cy="2105006"/>
          </a:xfrm>
        </p:grpSpPr>
        <p:pic>
          <p:nvPicPr>
            <p:cNvPr id="19" name="Picture 18" descr="adjusted"/>
            <p:cNvPicPr>
              <a:picLocks noChangeAspect="1" noChangeArrowheads="1"/>
            </p:cNvPicPr>
            <p:nvPr/>
          </p:nvPicPr>
          <p:blipFill>
            <a:blip r:embed="rId5"/>
            <a:srcRect l="4410" t="53058" r="7166" b="5435"/>
            <a:stretch>
              <a:fillRect/>
            </a:stretch>
          </p:blipFill>
          <p:spPr bwMode="auto">
            <a:xfrm>
              <a:off x="6206907" y="4761148"/>
              <a:ext cx="1914762" cy="1315698"/>
            </a:xfrm>
            <a:prstGeom prst="rect">
              <a:avLst/>
            </a:prstGeom>
            <a:noFill/>
            <a:ln w="9525">
              <a:noFill/>
              <a:miter lim="800000"/>
              <a:headEnd/>
              <a:tailEnd/>
            </a:ln>
          </p:spPr>
        </p:pic>
        <p:cxnSp>
          <p:nvCxnSpPr>
            <p:cNvPr id="21" name="Straight Arrow Connector 20"/>
            <p:cNvCxnSpPr/>
            <p:nvPr/>
          </p:nvCxnSpPr>
          <p:spPr>
            <a:xfrm>
              <a:off x="7164288" y="4581128"/>
              <a:ext cx="0" cy="36004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750999" y="6101359"/>
              <a:ext cx="2880320" cy="584775"/>
            </a:xfrm>
            <a:prstGeom prst="rect">
              <a:avLst/>
            </a:prstGeom>
            <a:noFill/>
          </p:spPr>
          <p:txBody>
            <a:bodyPr wrap="square" rtlCol="0">
              <a:spAutoFit/>
            </a:bodyPr>
            <a:lstStyle/>
            <a:p>
              <a:pPr algn="ctr"/>
              <a:r>
                <a:rPr lang="en-GB" sz="1600" dirty="0" smtClean="0"/>
                <a:t>Timeseries extraction from Regions of Interest (ROIs)</a:t>
              </a:r>
              <a:endParaRPr lang="en-GB" sz="1600" dirty="0"/>
            </a:p>
          </p:txBody>
        </p:sp>
      </p:grpSp>
      <p:grpSp>
        <p:nvGrpSpPr>
          <p:cNvPr id="22" name="Group 21"/>
          <p:cNvGrpSpPr/>
          <p:nvPr/>
        </p:nvGrpSpPr>
        <p:grpSpPr>
          <a:xfrm>
            <a:off x="2916274" y="4766463"/>
            <a:ext cx="3093049" cy="1879051"/>
            <a:chOff x="2916274" y="4766463"/>
            <a:chExt cx="3093049" cy="1879051"/>
          </a:xfrm>
        </p:grpSpPr>
        <p:cxnSp>
          <p:nvCxnSpPr>
            <p:cNvPr id="18" name="Straight Arrow Connector 17"/>
            <p:cNvCxnSpPr/>
            <p:nvPr/>
          </p:nvCxnSpPr>
          <p:spPr>
            <a:xfrm flipH="1">
              <a:off x="5388122" y="5671025"/>
              <a:ext cx="621201" cy="0"/>
            </a:xfrm>
            <a:prstGeom prst="straightConnector1">
              <a:avLst/>
            </a:prstGeom>
            <a:ln w="412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593744" y="4766463"/>
              <a:ext cx="1430516" cy="1338171"/>
              <a:chOff x="5446489" y="3966765"/>
              <a:chExt cx="2705100" cy="2530475"/>
            </a:xfrm>
          </p:grpSpPr>
          <p:pic>
            <p:nvPicPr>
              <p:cNvPr id="25" name="Picture 2" descr="lateral"/>
              <p:cNvPicPr>
                <a:picLocks noChangeAspect="1" noChangeArrowheads="1"/>
              </p:cNvPicPr>
              <p:nvPr/>
            </p:nvPicPr>
            <p:blipFill>
              <a:blip r:embed="rId6" cstate="print"/>
              <a:srcRect/>
              <a:stretch>
                <a:fillRect/>
              </a:stretch>
            </p:blipFill>
            <p:spPr bwMode="auto">
              <a:xfrm>
                <a:off x="5625877" y="3966765"/>
                <a:ext cx="2525712" cy="2530475"/>
              </a:xfrm>
              <a:prstGeom prst="rect">
                <a:avLst/>
              </a:prstGeom>
              <a:noFill/>
              <a:ln w="9525">
                <a:noFill/>
                <a:miter lim="800000"/>
                <a:headEnd/>
                <a:tailEnd/>
              </a:ln>
            </p:spPr>
          </p:pic>
          <p:sp>
            <p:nvSpPr>
              <p:cNvPr id="26"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7"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8"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29"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30" name="AutoShape 7"/>
              <p:cNvCxnSpPr>
                <a:cxnSpLocks noChangeShapeType="1"/>
                <a:stCxn id="27" idx="5"/>
                <a:endCxn id="28"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31" name="AutoShape 8"/>
              <p:cNvCxnSpPr>
                <a:cxnSpLocks noChangeShapeType="1"/>
                <a:stCxn id="27" idx="0"/>
                <a:endCxn id="26"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32" name="AutoShape 9"/>
              <p:cNvCxnSpPr>
                <a:cxnSpLocks noChangeShapeType="1"/>
                <a:stCxn id="26" idx="5"/>
                <a:endCxn id="29"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33" name="AutoShape 10"/>
              <p:cNvCxnSpPr>
                <a:cxnSpLocks noChangeShapeType="1"/>
                <a:stCxn id="29" idx="3"/>
                <a:endCxn id="28"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34" name="AutoShape 15"/>
              <p:cNvCxnSpPr>
                <a:cxnSpLocks noChangeShapeType="1"/>
                <a:stCxn id="27"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35"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p:sp>
          <p:nvSpPr>
            <p:cNvPr id="36" name="TextBox 35"/>
            <p:cNvSpPr txBox="1"/>
            <p:nvPr/>
          </p:nvSpPr>
          <p:spPr>
            <a:xfrm>
              <a:off x="2916274" y="6060739"/>
              <a:ext cx="2880320" cy="584775"/>
            </a:xfrm>
            <a:prstGeom prst="rect">
              <a:avLst/>
            </a:prstGeom>
            <a:noFill/>
          </p:spPr>
          <p:txBody>
            <a:bodyPr wrap="square" rtlCol="0">
              <a:spAutoFit/>
            </a:bodyPr>
            <a:lstStyle/>
            <a:p>
              <a:pPr algn="ctr"/>
              <a:r>
                <a:rPr lang="en-GB" sz="1600" dirty="0" smtClean="0"/>
                <a:t>Dynamic Causal Modelling (DCM)</a:t>
              </a:r>
              <a:endParaRPr lang="en-GB" sz="1600" dirty="0"/>
            </a:p>
          </p:txBody>
        </p:sp>
      </p:grpSp>
    </p:spTree>
    <p:extLst>
      <p:ext uri="{BB962C8B-B14F-4D97-AF65-F5344CB8AC3E}">
        <p14:creationId xmlns:p14="http://schemas.microsoft.com/office/powerpoint/2010/main" val="32735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548680"/>
            <a:ext cx="8489950" cy="1296988"/>
          </a:xfrm>
        </p:spPr>
        <p:txBody>
          <a:bodyPr/>
          <a:lstStyle/>
          <a:p>
            <a:r>
              <a:rPr lang="en-GB" dirty="0" smtClean="0"/>
              <a:t>The system of interest</a:t>
            </a:r>
            <a:endParaRPr lang="en-GB" dirty="0"/>
          </a:p>
        </p:txBody>
      </p:sp>
      <p:pic>
        <p:nvPicPr>
          <p:cNvPr id="12290" name="Picture 2" descr="C:\Users\pzeidman\Downloads\2961565820_5a03199811_o.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04219" y="1819978"/>
            <a:ext cx="2123800" cy="21630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28184" y="6351711"/>
            <a:ext cx="2915816" cy="461665"/>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4"/>
              </a:rPr>
              <a:t>CC 2.0</a:t>
            </a:r>
            <a:endParaRPr lang="en-GB" sz="1200" dirty="0">
              <a:solidFill>
                <a:schemeClr val="tx1">
                  <a:lumMod val="50000"/>
                  <a:lumOff val="50000"/>
                </a:schemeClr>
              </a:solidFill>
            </a:endParaRPr>
          </a:p>
        </p:txBody>
      </p:sp>
      <p:grpSp>
        <p:nvGrpSpPr>
          <p:cNvPr id="12310" name="Group 12309"/>
          <p:cNvGrpSpPr/>
          <p:nvPr/>
        </p:nvGrpSpPr>
        <p:grpSpPr>
          <a:xfrm>
            <a:off x="532573" y="1340768"/>
            <a:ext cx="2297200" cy="2642810"/>
            <a:chOff x="532573" y="1340768"/>
            <a:chExt cx="2297200" cy="2642810"/>
          </a:xfrm>
        </p:grpSpPr>
        <p:pic>
          <p:nvPicPr>
            <p:cNvPr id="12295" name="Picture 7" descr="D:\Documents\teaching\spm course\starfield.png"/>
            <p:cNvPicPr>
              <a:picLocks noChangeAspect="1" noChangeArrowheads="1"/>
            </p:cNvPicPr>
            <p:nvPr/>
          </p:nvPicPr>
          <p:blipFill rotWithShape="1">
            <a:blip r:embed="rId5">
              <a:extLst>
                <a:ext uri="{28A0092B-C50C-407E-A947-70E740481C1C}">
                  <a14:useLocalDpi xmlns:a14="http://schemas.microsoft.com/office/drawing/2010/main" val="0"/>
                </a:ext>
              </a:extLst>
            </a:blip>
            <a:srcRect l="10959" t="11791" r="23378" b="16482"/>
            <a:stretch/>
          </p:blipFill>
          <p:spPr bwMode="auto">
            <a:xfrm>
              <a:off x="566129" y="1819978"/>
              <a:ext cx="2263644"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532573" y="1340768"/>
              <a:ext cx="2232248" cy="338554"/>
            </a:xfrm>
            <a:prstGeom prst="rect">
              <a:avLst/>
            </a:prstGeom>
            <a:noFill/>
          </p:spPr>
          <p:txBody>
            <a:bodyPr wrap="square" rtlCol="0">
              <a:spAutoFit/>
            </a:bodyPr>
            <a:lstStyle/>
            <a:p>
              <a:r>
                <a:rPr lang="en-GB" sz="1600" dirty="0" smtClean="0"/>
                <a:t>Experimental Stimulus</a:t>
              </a:r>
              <a:endParaRPr lang="en-GB" sz="1600" dirty="0"/>
            </a:p>
          </p:txBody>
        </p:sp>
      </p:grpSp>
      <p:sp>
        <p:nvSpPr>
          <p:cNvPr id="17" name="TextBox 16"/>
          <p:cNvSpPr txBox="1"/>
          <p:nvPr/>
        </p:nvSpPr>
        <p:spPr>
          <a:xfrm>
            <a:off x="3298716" y="1340768"/>
            <a:ext cx="2337751" cy="338554"/>
          </a:xfrm>
          <a:prstGeom prst="rect">
            <a:avLst/>
          </a:prstGeom>
          <a:noFill/>
        </p:spPr>
        <p:txBody>
          <a:bodyPr wrap="square" rtlCol="0">
            <a:spAutoFit/>
          </a:bodyPr>
          <a:lstStyle/>
          <a:p>
            <a:pPr algn="ctr"/>
            <a:r>
              <a:rPr lang="en-GB" sz="1600" dirty="0" smtClean="0"/>
              <a:t>(Hidden) Neural Activity</a:t>
            </a:r>
            <a:endParaRPr lang="en-GB" sz="1600" dirty="0"/>
          </a:p>
        </p:txBody>
      </p:sp>
      <p:cxnSp>
        <p:nvCxnSpPr>
          <p:cNvPr id="10" name="Straight Arrow Connector 9"/>
          <p:cNvCxnSpPr/>
          <p:nvPr/>
        </p:nvCxnSpPr>
        <p:spPr>
          <a:xfrm>
            <a:off x="2870096"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313" name="Group 12312"/>
          <p:cNvGrpSpPr/>
          <p:nvPr/>
        </p:nvGrpSpPr>
        <p:grpSpPr>
          <a:xfrm>
            <a:off x="5641485" y="1340768"/>
            <a:ext cx="2852855" cy="2642810"/>
            <a:chOff x="5641485" y="1340768"/>
            <a:chExt cx="2852855" cy="2642810"/>
          </a:xfrm>
        </p:grpSpPr>
        <p:pic>
          <p:nvPicPr>
            <p:cNvPr id="7" name="Picture 5" descr="http://www.carl-olsson.com/wp-content/uploads/2012/08/siemens-magnetom-trio-a-tim-system-3-t-0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769" r="7326"/>
            <a:stretch/>
          </p:blipFill>
          <p:spPr bwMode="auto">
            <a:xfrm>
              <a:off x="6212531" y="1819978"/>
              <a:ext cx="2247901" cy="2163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a:off x="5641485" y="2902084"/>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262092" y="1340768"/>
              <a:ext cx="2232248" cy="338554"/>
            </a:xfrm>
            <a:prstGeom prst="rect">
              <a:avLst/>
            </a:prstGeom>
            <a:noFill/>
          </p:spPr>
          <p:txBody>
            <a:bodyPr wrap="square" rtlCol="0">
              <a:spAutoFit/>
            </a:bodyPr>
            <a:lstStyle/>
            <a:p>
              <a:pPr algn="ctr"/>
              <a:r>
                <a:rPr lang="en-GB" sz="1600" dirty="0" smtClean="0"/>
                <a:t>Observations (BOLD)</a:t>
              </a:r>
              <a:endParaRPr lang="en-GB" sz="1600" dirty="0"/>
            </a:p>
          </p:txBody>
        </p:sp>
      </p:grpSp>
      <p:grpSp>
        <p:nvGrpSpPr>
          <p:cNvPr id="12314" name="Group 12313"/>
          <p:cNvGrpSpPr/>
          <p:nvPr/>
        </p:nvGrpSpPr>
        <p:grpSpPr>
          <a:xfrm>
            <a:off x="6228184" y="4343618"/>
            <a:ext cx="2208624" cy="1753801"/>
            <a:chOff x="6228184" y="4343618"/>
            <a:chExt cx="2208624" cy="1753801"/>
          </a:xfrm>
        </p:grpSpPr>
        <p:sp>
          <p:nvSpPr>
            <p:cNvPr id="47" name="Rectangle 46"/>
            <p:cNvSpPr/>
            <p:nvPr/>
          </p:nvSpPr>
          <p:spPr>
            <a:xfrm>
              <a:off x="6228184"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Arrow Connector 58"/>
            <p:cNvCxnSpPr/>
            <p:nvPr/>
          </p:nvCxnSpPr>
          <p:spPr>
            <a:xfrm>
              <a:off x="6595080" y="5808310"/>
              <a:ext cx="1728956"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7913908" y="5789642"/>
              <a:ext cx="522900" cy="307777"/>
            </a:xfrm>
            <a:prstGeom prst="rect">
              <a:avLst/>
            </a:prstGeom>
            <a:noFill/>
          </p:spPr>
          <p:txBody>
            <a:bodyPr wrap="none" rtlCol="0">
              <a:spAutoFit/>
            </a:bodyPr>
            <a:lstStyle/>
            <a:p>
              <a:r>
                <a:rPr lang="en-GB" sz="1400" dirty="0" smtClean="0"/>
                <a:t>time</a:t>
              </a:r>
              <a:endParaRPr lang="en-GB" sz="1400" dirty="0"/>
            </a:p>
          </p:txBody>
        </p:sp>
        <p:sp>
          <p:nvSpPr>
            <p:cNvPr id="61" name="TextBox 60"/>
            <p:cNvSpPr txBox="1"/>
            <p:nvPr/>
          </p:nvSpPr>
          <p:spPr>
            <a:xfrm>
              <a:off x="6916299" y="4406334"/>
              <a:ext cx="1031116" cy="369332"/>
            </a:xfrm>
            <a:prstGeom prst="rect">
              <a:avLst/>
            </a:prstGeom>
            <a:noFill/>
          </p:spPr>
          <p:txBody>
            <a:bodyPr wrap="none" rtlCol="0">
              <a:spAutoFit/>
            </a:bodyPr>
            <a:lstStyle/>
            <a:p>
              <a:r>
                <a:rPr lang="en-GB" dirty="0" smtClean="0"/>
                <a:t>Vector y</a:t>
              </a:r>
              <a:endParaRPr lang="en-GB" dirty="0"/>
            </a:p>
          </p:txBody>
        </p:sp>
        <p:pic>
          <p:nvPicPr>
            <p:cNvPr id="12299" name="Picture 10" descr="D:\Documents\teaching\spm course\timeseries.png"/>
            <p:cNvPicPr>
              <a:picLocks noChangeAspect="1" noChangeArrowheads="1"/>
            </p:cNvPicPr>
            <p:nvPr/>
          </p:nvPicPr>
          <p:blipFill rotWithShape="1">
            <a:blip r:embed="rId7">
              <a:extLst>
                <a:ext uri="{28A0092B-C50C-407E-A947-70E740481C1C}">
                  <a14:useLocalDpi xmlns:a14="http://schemas.microsoft.com/office/drawing/2010/main" val="0"/>
                </a:ext>
              </a:extLst>
            </a:blip>
            <a:srcRect r="23092"/>
            <a:stretch/>
          </p:blipFill>
          <p:spPr bwMode="auto">
            <a:xfrm>
              <a:off x="6602700" y="4736028"/>
              <a:ext cx="1678755" cy="1047750"/>
            </a:xfrm>
            <a:prstGeom prst="rect">
              <a:avLst/>
            </a:prstGeom>
            <a:noFill/>
            <a:extLst>
              <a:ext uri="{909E8E84-426E-40DD-AFC4-6F175D3DCCD1}">
                <a14:hiddenFill xmlns:a14="http://schemas.microsoft.com/office/drawing/2010/main">
                  <a:solidFill>
                    <a:srgbClr val="FFFFFF"/>
                  </a:solidFill>
                </a14:hiddenFill>
              </a:ext>
            </a:extLst>
          </p:spPr>
        </p:pic>
        <p:cxnSp>
          <p:nvCxnSpPr>
            <p:cNvPr id="81" name="Straight Arrow Connector 80"/>
            <p:cNvCxnSpPr/>
            <p:nvPr/>
          </p:nvCxnSpPr>
          <p:spPr>
            <a:xfrm flipV="1">
              <a:off x="6595080" y="4821927"/>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rot="16200000">
              <a:off x="6059758" y="5030577"/>
              <a:ext cx="673582" cy="307777"/>
            </a:xfrm>
            <a:prstGeom prst="rect">
              <a:avLst/>
            </a:prstGeom>
            <a:noFill/>
          </p:spPr>
          <p:txBody>
            <a:bodyPr wrap="none" rtlCol="0">
              <a:spAutoFit/>
            </a:bodyPr>
            <a:lstStyle/>
            <a:p>
              <a:r>
                <a:rPr lang="en-GB" sz="1400" dirty="0" smtClean="0"/>
                <a:t>BOLD</a:t>
              </a:r>
              <a:endParaRPr lang="en-GB" sz="1400" dirty="0"/>
            </a:p>
          </p:txBody>
        </p:sp>
      </p:grpSp>
      <p:grpSp>
        <p:nvGrpSpPr>
          <p:cNvPr id="12312" name="Group 12311"/>
          <p:cNvGrpSpPr/>
          <p:nvPr/>
        </p:nvGrpSpPr>
        <p:grpSpPr>
          <a:xfrm>
            <a:off x="3371488" y="4343618"/>
            <a:ext cx="2208624" cy="1753801"/>
            <a:chOff x="3371488" y="4343618"/>
            <a:chExt cx="2208624" cy="1753801"/>
          </a:xfrm>
        </p:grpSpPr>
        <p:sp>
          <p:nvSpPr>
            <p:cNvPr id="94" name="Rectangle 93"/>
            <p:cNvSpPr/>
            <p:nvPr/>
          </p:nvSpPr>
          <p:spPr>
            <a:xfrm>
              <a:off x="3371488"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TextBox 106"/>
            <p:cNvSpPr txBox="1"/>
            <p:nvPr/>
          </p:nvSpPr>
          <p:spPr>
            <a:xfrm>
              <a:off x="4295780" y="5126414"/>
              <a:ext cx="360040" cy="369332"/>
            </a:xfrm>
            <a:prstGeom prst="rect">
              <a:avLst/>
            </a:prstGeom>
            <a:noFill/>
          </p:spPr>
          <p:txBody>
            <a:bodyPr wrap="square" rtlCol="0">
              <a:spAutoFit/>
            </a:bodyPr>
            <a:lstStyle/>
            <a:p>
              <a:r>
                <a:rPr lang="en-GB" b="1" dirty="0" smtClean="0"/>
                <a:t>?</a:t>
              </a:r>
              <a:endParaRPr lang="en-GB" b="1" dirty="0"/>
            </a:p>
          </p:txBody>
        </p:sp>
      </p:grpSp>
      <p:grpSp>
        <p:nvGrpSpPr>
          <p:cNvPr id="12311" name="Group 12310"/>
          <p:cNvGrpSpPr/>
          <p:nvPr/>
        </p:nvGrpSpPr>
        <p:grpSpPr>
          <a:xfrm>
            <a:off x="563176" y="4343618"/>
            <a:ext cx="2208624" cy="1753801"/>
            <a:chOff x="563176" y="4343618"/>
            <a:chExt cx="2208624" cy="1753801"/>
          </a:xfrm>
        </p:grpSpPr>
        <p:sp>
          <p:nvSpPr>
            <p:cNvPr id="41" name="Rectangle 40"/>
            <p:cNvSpPr/>
            <p:nvPr/>
          </p:nvSpPr>
          <p:spPr>
            <a:xfrm>
              <a:off x="563176" y="4343618"/>
              <a:ext cx="2208624" cy="17538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p:cNvCxnSpPr/>
            <p:nvPr/>
          </p:nvCxnSpPr>
          <p:spPr>
            <a:xfrm>
              <a:off x="996654" y="5611480"/>
              <a:ext cx="2027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89865"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91135" y="4963408"/>
              <a:ext cx="219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0364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394122" y="5611480"/>
              <a:ext cx="75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138968"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130102" y="4963408"/>
              <a:ext cx="2248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53087" y="4963408"/>
              <a:ext cx="0" cy="6480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343562" y="5616024"/>
              <a:ext cx="30403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63176" y="5431358"/>
              <a:ext cx="380169" cy="307777"/>
            </a:xfrm>
            <a:prstGeom prst="rect">
              <a:avLst/>
            </a:prstGeom>
            <a:noFill/>
          </p:spPr>
          <p:txBody>
            <a:bodyPr wrap="none" rtlCol="0">
              <a:spAutoFit/>
            </a:bodyPr>
            <a:lstStyle/>
            <a:p>
              <a:r>
                <a:rPr lang="en-GB" sz="1400" dirty="0" smtClean="0"/>
                <a:t>off</a:t>
              </a:r>
              <a:endParaRPr lang="en-GB" sz="1400" dirty="0"/>
            </a:p>
          </p:txBody>
        </p:sp>
        <p:sp>
          <p:nvSpPr>
            <p:cNvPr id="39" name="TextBox 38"/>
            <p:cNvSpPr txBox="1"/>
            <p:nvPr/>
          </p:nvSpPr>
          <p:spPr>
            <a:xfrm>
              <a:off x="563176" y="4802480"/>
              <a:ext cx="383438" cy="307777"/>
            </a:xfrm>
            <a:prstGeom prst="rect">
              <a:avLst/>
            </a:prstGeom>
            <a:noFill/>
          </p:spPr>
          <p:txBody>
            <a:bodyPr wrap="none" rtlCol="0">
              <a:spAutoFit/>
            </a:bodyPr>
            <a:lstStyle/>
            <a:p>
              <a:r>
                <a:rPr lang="en-GB" sz="1400" dirty="0" smtClean="0"/>
                <a:t>on</a:t>
              </a:r>
              <a:endParaRPr lang="en-GB" sz="1400" dirty="0"/>
            </a:p>
          </p:txBody>
        </p:sp>
        <p:cxnSp>
          <p:nvCxnSpPr>
            <p:cNvPr id="30" name="Straight Arrow Connector 29"/>
            <p:cNvCxnSpPr/>
            <p:nvPr/>
          </p:nvCxnSpPr>
          <p:spPr>
            <a:xfrm>
              <a:off x="994749" y="5800690"/>
              <a:ext cx="1664279" cy="0"/>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248900" y="5789642"/>
              <a:ext cx="522900" cy="307777"/>
            </a:xfrm>
            <a:prstGeom prst="rect">
              <a:avLst/>
            </a:prstGeom>
            <a:noFill/>
          </p:spPr>
          <p:txBody>
            <a:bodyPr wrap="none" rtlCol="0">
              <a:spAutoFit/>
            </a:bodyPr>
            <a:lstStyle/>
            <a:p>
              <a:r>
                <a:rPr lang="en-GB" sz="1400" dirty="0" smtClean="0"/>
                <a:t>time</a:t>
              </a:r>
              <a:endParaRPr lang="en-GB" sz="1400" dirty="0"/>
            </a:p>
          </p:txBody>
        </p:sp>
        <p:sp>
          <p:nvSpPr>
            <p:cNvPr id="40" name="TextBox 39"/>
            <p:cNvSpPr txBox="1"/>
            <p:nvPr/>
          </p:nvSpPr>
          <p:spPr>
            <a:xfrm>
              <a:off x="1251291" y="4406334"/>
              <a:ext cx="1031116" cy="369332"/>
            </a:xfrm>
            <a:prstGeom prst="rect">
              <a:avLst/>
            </a:prstGeom>
            <a:noFill/>
          </p:spPr>
          <p:txBody>
            <a:bodyPr wrap="none" rtlCol="0">
              <a:spAutoFit/>
            </a:bodyPr>
            <a:lstStyle/>
            <a:p>
              <a:r>
                <a:rPr lang="en-GB" dirty="0" smtClean="0"/>
                <a:t>Vector u</a:t>
              </a:r>
              <a:endParaRPr lang="en-GB" dirty="0"/>
            </a:p>
          </p:txBody>
        </p:sp>
        <p:cxnSp>
          <p:nvCxnSpPr>
            <p:cNvPr id="124" name="Straight Arrow Connector 123"/>
            <p:cNvCxnSpPr/>
            <p:nvPr/>
          </p:nvCxnSpPr>
          <p:spPr>
            <a:xfrm flipV="1">
              <a:off x="996654" y="4810100"/>
              <a:ext cx="0" cy="996722"/>
            </a:xfrm>
            <a:prstGeom prst="straightConnector1">
              <a:avLst/>
            </a:prstGeom>
            <a:ln w="127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7731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10"/>
                                        </p:tgtEl>
                                        <p:attrNameLst>
                                          <p:attrName>style.visibility</p:attrName>
                                        </p:attrNameLst>
                                      </p:cBhvr>
                                      <p:to>
                                        <p:strVal val="visible"/>
                                      </p:to>
                                    </p:set>
                                    <p:animEffect transition="in" filter="fade">
                                      <p:cBhvr>
                                        <p:cTn id="7" dur="500"/>
                                        <p:tgtEl>
                                          <p:spTgt spid="12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11"/>
                                        </p:tgtEl>
                                        <p:attrNameLst>
                                          <p:attrName>style.visibility</p:attrName>
                                        </p:attrNameLst>
                                      </p:cBhvr>
                                      <p:to>
                                        <p:strVal val="visible"/>
                                      </p:to>
                                    </p:set>
                                    <p:animEffect transition="in" filter="fade">
                                      <p:cBhvr>
                                        <p:cTn id="12" dur="500"/>
                                        <p:tgtEl>
                                          <p:spTgt spid="12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290"/>
                                        </p:tgtEl>
                                        <p:attrNameLst>
                                          <p:attrName>style.visibility</p:attrName>
                                        </p:attrNameLst>
                                      </p:cBhvr>
                                      <p:to>
                                        <p:strVal val="visible"/>
                                      </p:to>
                                    </p:set>
                                    <p:animEffect transition="in" filter="fade">
                                      <p:cBhvr>
                                        <p:cTn id="20" dur="500"/>
                                        <p:tgtEl>
                                          <p:spTgt spid="1229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312"/>
                                        </p:tgtEl>
                                        <p:attrNameLst>
                                          <p:attrName>style.visibility</p:attrName>
                                        </p:attrNameLst>
                                      </p:cBhvr>
                                      <p:to>
                                        <p:strVal val="visible"/>
                                      </p:to>
                                    </p:set>
                                    <p:animEffect transition="in" filter="fade">
                                      <p:cBhvr>
                                        <p:cTn id="28" dur="500"/>
                                        <p:tgtEl>
                                          <p:spTgt spid="123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313"/>
                                        </p:tgtEl>
                                        <p:attrNameLst>
                                          <p:attrName>style.visibility</p:attrName>
                                        </p:attrNameLst>
                                      </p:cBhvr>
                                      <p:to>
                                        <p:strVal val="visible"/>
                                      </p:to>
                                    </p:set>
                                    <p:animEffect transition="in" filter="fade">
                                      <p:cBhvr>
                                        <p:cTn id="33" dur="500"/>
                                        <p:tgtEl>
                                          <p:spTgt spid="123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314"/>
                                        </p:tgtEl>
                                        <p:attrNameLst>
                                          <p:attrName>style.visibility</p:attrName>
                                        </p:attrNameLst>
                                      </p:cBhvr>
                                      <p:to>
                                        <p:strVal val="visible"/>
                                      </p:to>
                                    </p:set>
                                    <p:animEffect transition="in" filter="fade">
                                      <p:cBhvr>
                                        <p:cTn id="38" dur="500"/>
                                        <p:tgtEl>
                                          <p:spTgt spid="12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a:xfrm>
            <a:off x="330200" y="620688"/>
            <a:ext cx="8489950" cy="1296988"/>
          </a:xfrm>
        </p:spPr>
        <p:txBody>
          <a:bodyPr/>
          <a:lstStyle/>
          <a:p>
            <a:r>
              <a:rPr lang="en-GB" dirty="0" smtClean="0"/>
              <a:t>Connectivity</a:t>
            </a:r>
            <a:endParaRPr lang="en-GB" altLang="en-US" dirty="0"/>
          </a:p>
        </p:txBody>
      </p:sp>
      <p:sp>
        <p:nvSpPr>
          <p:cNvPr id="7176" name="Rectangle 8"/>
          <p:cNvSpPr>
            <a:spLocks noGrp="1" noChangeArrowheads="1"/>
          </p:cNvSpPr>
          <p:nvPr>
            <p:ph type="body" idx="1"/>
          </p:nvPr>
        </p:nvSpPr>
        <p:spPr>
          <a:xfrm>
            <a:off x="330201" y="1556793"/>
            <a:ext cx="5393928" cy="3960986"/>
          </a:xfrm>
        </p:spPr>
        <p:txBody>
          <a:bodyPr/>
          <a:lstStyle/>
          <a:p>
            <a:r>
              <a:rPr lang="en-GB" altLang="en-US" dirty="0" smtClean="0"/>
              <a:t>Structural Connectivity</a:t>
            </a:r>
            <a:br>
              <a:rPr lang="en-GB" altLang="en-US" dirty="0" smtClean="0"/>
            </a:br>
            <a:r>
              <a:rPr lang="en-GB" altLang="en-US" sz="1600" dirty="0" smtClean="0">
                <a:solidFill>
                  <a:schemeClr val="tx1">
                    <a:lumMod val="50000"/>
                    <a:lumOff val="50000"/>
                  </a:schemeClr>
                </a:solidFill>
              </a:rPr>
              <a:t>Physical connections of the brain</a:t>
            </a:r>
            <a:r>
              <a:rPr lang="en-GB" altLang="en-US" dirty="0" smtClean="0"/>
              <a:t/>
            </a:r>
            <a:br>
              <a:rPr lang="en-GB" altLang="en-US" dirty="0" smtClean="0"/>
            </a:br>
            <a:r>
              <a:rPr lang="en-GB" altLang="en-US" dirty="0" smtClean="0"/>
              <a:t/>
            </a:r>
            <a:br>
              <a:rPr lang="en-GB" altLang="en-US" dirty="0" smtClean="0"/>
            </a:br>
            <a:endParaRPr lang="en-GB" altLang="en-US" dirty="0" smtClean="0"/>
          </a:p>
          <a:p>
            <a:r>
              <a:rPr lang="en-GB" altLang="en-US" dirty="0" smtClean="0"/>
              <a:t>Functional Connectivity</a:t>
            </a:r>
            <a:br>
              <a:rPr lang="en-GB" altLang="en-US" dirty="0" smtClean="0"/>
            </a:br>
            <a:r>
              <a:rPr lang="en-GB" altLang="en-US" sz="1600" dirty="0">
                <a:solidFill>
                  <a:schemeClr val="tx1">
                    <a:lumMod val="50000"/>
                    <a:lumOff val="50000"/>
                  </a:schemeClr>
                </a:solidFill>
              </a:rPr>
              <a:t>Dependencies between </a:t>
            </a:r>
            <a:r>
              <a:rPr lang="en-GB" altLang="en-US" sz="1600" dirty="0" smtClean="0">
                <a:solidFill>
                  <a:schemeClr val="tx1">
                    <a:lumMod val="50000"/>
                    <a:lumOff val="50000"/>
                  </a:schemeClr>
                </a:solidFill>
              </a:rPr>
              <a:t>BOLD observations</a:t>
            </a:r>
          </a:p>
          <a:p>
            <a:endParaRPr lang="en-GB" altLang="en-US" sz="1600" dirty="0">
              <a:solidFill>
                <a:schemeClr val="tx1">
                  <a:lumMod val="50000"/>
                  <a:lumOff val="50000"/>
                </a:schemeClr>
              </a:solidFill>
            </a:endParaRPr>
          </a:p>
          <a:p>
            <a:pPr marL="0" indent="0">
              <a:buNone/>
            </a:pPr>
            <a:endParaRPr lang="en-GB" altLang="en-US" dirty="0" smtClean="0"/>
          </a:p>
          <a:p>
            <a:r>
              <a:rPr lang="en-GB" altLang="en-US" dirty="0" smtClean="0"/>
              <a:t>Effective Connectivity</a:t>
            </a:r>
            <a:br>
              <a:rPr lang="en-GB" altLang="en-US" dirty="0" smtClean="0"/>
            </a:br>
            <a:r>
              <a:rPr lang="en-GB" altLang="en-US" sz="1600" dirty="0" smtClean="0">
                <a:solidFill>
                  <a:schemeClr val="tx1">
                    <a:lumMod val="50000"/>
                    <a:lumOff val="50000"/>
                  </a:schemeClr>
                </a:solidFill>
              </a:rPr>
              <a:t>Causal </a:t>
            </a:r>
            <a:r>
              <a:rPr lang="en-GB" altLang="en-US" sz="1600" dirty="0">
                <a:solidFill>
                  <a:schemeClr val="tx1">
                    <a:lumMod val="50000"/>
                    <a:lumOff val="50000"/>
                  </a:schemeClr>
                </a:solidFill>
              </a:rPr>
              <a:t>relationships between </a:t>
            </a:r>
            <a:r>
              <a:rPr lang="en-GB" altLang="en-US" sz="1600" dirty="0" smtClean="0">
                <a:solidFill>
                  <a:schemeClr val="tx1">
                    <a:lumMod val="50000"/>
                    <a:lumOff val="50000"/>
                  </a:schemeClr>
                </a:solidFill>
              </a:rPr>
              <a:t>brain regions</a:t>
            </a:r>
            <a:endParaRPr lang="en-GB" altLang="en-US" sz="1600" dirty="0">
              <a:solidFill>
                <a:schemeClr val="tx1">
                  <a:lumMod val="50000"/>
                  <a:lumOff val="50000"/>
                </a:schemeClr>
              </a:solidFill>
            </a:endParaRPr>
          </a:p>
        </p:txBody>
      </p:sp>
      <p:pic>
        <p:nvPicPr>
          <p:cNvPr id="7182" name="Picture 14" descr="C:\Users\pzeidman\Downloads\Connectom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1196752"/>
            <a:ext cx="2016224" cy="150589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292080" y="6309320"/>
            <a:ext cx="3816424" cy="553998"/>
          </a:xfrm>
          <a:prstGeom prst="rect">
            <a:avLst/>
          </a:prstGeom>
        </p:spPr>
        <p:txBody>
          <a:bodyPr wrap="square">
            <a:spAutoFit/>
          </a:bodyPr>
          <a:lstStyle/>
          <a:p>
            <a:r>
              <a:rPr lang="en-GB" sz="1000" dirty="0" smtClean="0">
                <a:solidFill>
                  <a:schemeClr val="tx1">
                    <a:lumMod val="50000"/>
                    <a:lumOff val="50000"/>
                  </a:schemeClr>
                </a:solidFill>
              </a:rPr>
              <a:t>"</a:t>
            </a:r>
            <a:r>
              <a:rPr lang="en-GB" sz="1000" dirty="0" err="1" smtClean="0">
                <a:solidFill>
                  <a:schemeClr val="tx1">
                    <a:lumMod val="50000"/>
                    <a:lumOff val="50000"/>
                  </a:schemeClr>
                </a:solidFill>
              </a:rPr>
              <a:t>Connectome</a:t>
            </a:r>
            <a:r>
              <a:rPr lang="en-GB" sz="1000" dirty="0" smtClean="0">
                <a:solidFill>
                  <a:schemeClr val="tx1">
                    <a:lumMod val="50000"/>
                    <a:lumOff val="50000"/>
                  </a:schemeClr>
                </a:solidFill>
              </a:rPr>
              <a:t>" by </a:t>
            </a:r>
            <a:r>
              <a:rPr lang="en-GB" sz="1000" dirty="0" err="1" smtClean="0">
                <a:solidFill>
                  <a:schemeClr val="tx1">
                    <a:lumMod val="50000"/>
                    <a:lumOff val="50000"/>
                  </a:schemeClr>
                </a:solidFill>
              </a:rPr>
              <a:t>jgmarcelino</a:t>
            </a:r>
            <a:r>
              <a:rPr lang="en-GB" sz="1000" dirty="0" smtClean="0">
                <a:solidFill>
                  <a:schemeClr val="tx1">
                    <a:lumMod val="50000"/>
                    <a:lumOff val="50000"/>
                  </a:schemeClr>
                </a:solidFill>
              </a:rPr>
              <a:t>. CC 2.0 via Wikimedia Commons</a:t>
            </a:r>
            <a:br>
              <a:rPr lang="en-GB" sz="1000" dirty="0" smtClean="0">
                <a:solidFill>
                  <a:schemeClr val="tx1">
                    <a:lumMod val="50000"/>
                    <a:lumOff val="50000"/>
                  </a:schemeClr>
                </a:solidFill>
              </a:rPr>
            </a:br>
            <a:r>
              <a:rPr lang="en-GB" sz="1000" dirty="0" smtClean="0">
                <a:solidFill>
                  <a:schemeClr val="tx1">
                    <a:lumMod val="50000"/>
                    <a:lumOff val="50000"/>
                  </a:schemeClr>
                </a:solidFill>
              </a:rPr>
              <a:t>Figure 1, Hong et al. 2013 PLOS ONE.</a:t>
            </a:r>
          </a:p>
          <a:p>
            <a:r>
              <a:rPr lang="en-GB" sz="1000" dirty="0" smtClean="0">
                <a:solidFill>
                  <a:schemeClr val="tx1">
                    <a:lumMod val="50000"/>
                    <a:lumOff val="50000"/>
                  </a:schemeClr>
                </a:solidFill>
              </a:rPr>
              <a:t>KE Stefan, SPM Course 2011</a:t>
            </a:r>
            <a:endParaRPr lang="en-GB" sz="1000" dirty="0">
              <a:solidFill>
                <a:schemeClr val="tx1">
                  <a:lumMod val="50000"/>
                  <a:lumOff val="50000"/>
                </a:schemeClr>
              </a:solidFill>
            </a:endParaRPr>
          </a:p>
        </p:txBody>
      </p:sp>
      <p:pic>
        <p:nvPicPr>
          <p:cNvPr id="15362" name="Picture 2" descr="http://upload.wikimedia.org/wikipedia/commons/0/0e/Brain_network.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842163" y="2852936"/>
            <a:ext cx="2212202" cy="172819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893036" y="4510083"/>
            <a:ext cx="1958181" cy="1831773"/>
            <a:chOff x="5446489" y="3966765"/>
            <a:chExt cx="2705100" cy="2530475"/>
          </a:xfrm>
        </p:grpSpPr>
        <p:pic>
          <p:nvPicPr>
            <p:cNvPr id="36" name="Picture 2" descr="lateral"/>
            <p:cNvPicPr>
              <a:picLocks noChangeAspect="1" noChangeArrowheads="1"/>
            </p:cNvPicPr>
            <p:nvPr/>
          </p:nvPicPr>
          <p:blipFill>
            <a:blip r:embed="rId5" cstate="print"/>
            <a:srcRect/>
            <a:stretch>
              <a:fillRect/>
            </a:stretch>
          </p:blipFill>
          <p:spPr bwMode="auto">
            <a:xfrm>
              <a:off x="5625877" y="3966765"/>
              <a:ext cx="2525712" cy="2530475"/>
            </a:xfrm>
            <a:prstGeom prst="rect">
              <a:avLst/>
            </a:prstGeom>
            <a:noFill/>
            <a:ln w="9525">
              <a:noFill/>
              <a:miter lim="800000"/>
              <a:headEnd/>
              <a:tailEnd/>
            </a:ln>
          </p:spPr>
        </p:pic>
        <p:sp>
          <p:nvSpPr>
            <p:cNvPr id="37" name="Oval 3"/>
            <p:cNvSpPr>
              <a:spLocks noChangeArrowheads="1"/>
            </p:cNvSpPr>
            <p:nvPr/>
          </p:nvSpPr>
          <p:spPr bwMode="auto">
            <a:xfrm>
              <a:off x="6356127" y="439697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38" name="Oval 4"/>
            <p:cNvSpPr>
              <a:spLocks noChangeArrowheads="1"/>
            </p:cNvSpPr>
            <p:nvPr/>
          </p:nvSpPr>
          <p:spPr bwMode="auto">
            <a:xfrm>
              <a:off x="5889402" y="5051028"/>
              <a:ext cx="217487"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39" name="Oval 5"/>
            <p:cNvSpPr>
              <a:spLocks noChangeArrowheads="1"/>
            </p:cNvSpPr>
            <p:nvPr/>
          </p:nvSpPr>
          <p:spPr bwMode="auto">
            <a:xfrm>
              <a:off x="6546627" y="5278040"/>
              <a:ext cx="219075"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sp>
          <p:nvSpPr>
            <p:cNvPr id="40" name="Oval 6"/>
            <p:cNvSpPr>
              <a:spLocks noChangeArrowheads="1"/>
            </p:cNvSpPr>
            <p:nvPr/>
          </p:nvSpPr>
          <p:spPr bwMode="auto">
            <a:xfrm>
              <a:off x="7354664" y="4697015"/>
              <a:ext cx="215900" cy="215900"/>
            </a:xfrm>
            <a:prstGeom prst="ellipse">
              <a:avLst/>
            </a:prstGeom>
            <a:solidFill>
              <a:srgbClr val="3366FF"/>
            </a:solidFill>
            <a:ln w="9525">
              <a:solidFill>
                <a:srgbClr val="FFFF66"/>
              </a:solidFill>
              <a:round/>
              <a:headEnd/>
              <a:tailEnd/>
            </a:ln>
          </p:spPr>
          <p:txBody>
            <a:bodyPr wrap="none" anchor="ctr"/>
            <a:lstStyle/>
            <a:p>
              <a:endParaRPr lang="en-US">
                <a:solidFill>
                  <a:srgbClr val="000000"/>
                </a:solidFill>
              </a:endParaRPr>
            </a:p>
          </p:txBody>
        </p:sp>
        <p:cxnSp>
          <p:nvCxnSpPr>
            <p:cNvPr id="41" name="AutoShape 7"/>
            <p:cNvCxnSpPr>
              <a:cxnSpLocks noChangeShapeType="1"/>
              <a:stCxn id="38" idx="5"/>
              <a:endCxn id="39" idx="2"/>
            </p:cNvCxnSpPr>
            <p:nvPr/>
          </p:nvCxnSpPr>
          <p:spPr bwMode="auto">
            <a:xfrm>
              <a:off x="6075139" y="5235178"/>
              <a:ext cx="471488" cy="150812"/>
            </a:xfrm>
            <a:prstGeom prst="straightConnector1">
              <a:avLst/>
            </a:prstGeom>
            <a:noFill/>
            <a:ln w="28575">
              <a:solidFill>
                <a:srgbClr val="FFFF66"/>
              </a:solidFill>
              <a:round/>
              <a:headEnd type="arrow" w="med" len="med"/>
              <a:tailEnd type="arrow" w="med" len="med"/>
            </a:ln>
          </p:spPr>
        </p:cxnSp>
        <p:cxnSp>
          <p:nvCxnSpPr>
            <p:cNvPr id="42" name="AutoShape 8"/>
            <p:cNvCxnSpPr>
              <a:cxnSpLocks noChangeShapeType="1"/>
              <a:stCxn id="38" idx="0"/>
              <a:endCxn id="37" idx="3"/>
            </p:cNvCxnSpPr>
            <p:nvPr/>
          </p:nvCxnSpPr>
          <p:spPr bwMode="auto">
            <a:xfrm flipV="1">
              <a:off x="5998939" y="4581128"/>
              <a:ext cx="388938" cy="469900"/>
            </a:xfrm>
            <a:prstGeom prst="straightConnector1">
              <a:avLst/>
            </a:prstGeom>
            <a:noFill/>
            <a:ln w="28575">
              <a:solidFill>
                <a:srgbClr val="FFFF66"/>
              </a:solidFill>
              <a:round/>
              <a:headEnd type="arrow" w="med" len="med"/>
              <a:tailEnd type="arrow" w="med" len="med"/>
            </a:ln>
          </p:spPr>
        </p:cxnSp>
        <p:cxnSp>
          <p:nvCxnSpPr>
            <p:cNvPr id="43" name="AutoShape 9"/>
            <p:cNvCxnSpPr>
              <a:cxnSpLocks noChangeShapeType="1"/>
              <a:stCxn id="37" idx="5"/>
              <a:endCxn id="40" idx="2"/>
            </p:cNvCxnSpPr>
            <p:nvPr/>
          </p:nvCxnSpPr>
          <p:spPr bwMode="auto">
            <a:xfrm>
              <a:off x="6541864" y="4581128"/>
              <a:ext cx="812800" cy="223837"/>
            </a:xfrm>
            <a:prstGeom prst="straightConnector1">
              <a:avLst/>
            </a:prstGeom>
            <a:noFill/>
            <a:ln w="28575">
              <a:solidFill>
                <a:srgbClr val="FFFF66"/>
              </a:solidFill>
              <a:round/>
              <a:headEnd type="arrow" w="med" len="med"/>
              <a:tailEnd type="arrow" w="med" len="med"/>
            </a:ln>
          </p:spPr>
        </p:cxnSp>
        <p:cxnSp>
          <p:nvCxnSpPr>
            <p:cNvPr id="44" name="AutoShape 10"/>
            <p:cNvCxnSpPr>
              <a:cxnSpLocks noChangeShapeType="1"/>
              <a:stCxn id="40" idx="3"/>
              <a:endCxn id="39" idx="7"/>
            </p:cNvCxnSpPr>
            <p:nvPr/>
          </p:nvCxnSpPr>
          <p:spPr bwMode="auto">
            <a:xfrm flipH="1">
              <a:off x="6733952" y="4881165"/>
              <a:ext cx="652462" cy="428625"/>
            </a:xfrm>
            <a:prstGeom prst="straightConnector1">
              <a:avLst/>
            </a:prstGeom>
            <a:noFill/>
            <a:ln w="28575">
              <a:solidFill>
                <a:srgbClr val="FFFF66"/>
              </a:solidFill>
              <a:round/>
              <a:headEnd type="arrow" w="med" len="med"/>
              <a:tailEnd type="arrow" w="med" len="med"/>
            </a:ln>
          </p:spPr>
        </p:cxnSp>
        <p:cxnSp>
          <p:nvCxnSpPr>
            <p:cNvPr id="45" name="AutoShape 15"/>
            <p:cNvCxnSpPr>
              <a:cxnSpLocks noChangeShapeType="1"/>
              <a:stCxn id="38" idx="1"/>
            </p:cNvCxnSpPr>
            <p:nvPr/>
          </p:nvCxnSpPr>
          <p:spPr bwMode="auto">
            <a:xfrm flipH="1" flipV="1">
              <a:off x="5446489" y="4846240"/>
              <a:ext cx="474663" cy="236538"/>
            </a:xfrm>
            <a:prstGeom prst="straightConnector1">
              <a:avLst/>
            </a:prstGeom>
            <a:noFill/>
            <a:ln w="38100">
              <a:solidFill>
                <a:srgbClr val="FF3300"/>
              </a:solidFill>
              <a:round/>
              <a:headEnd type="triangle" w="med" len="med"/>
              <a:tailEnd/>
            </a:ln>
          </p:spPr>
        </p:cxnSp>
        <p:sp>
          <p:nvSpPr>
            <p:cNvPr id="46" name="Oval 17"/>
            <p:cNvSpPr>
              <a:spLocks noChangeArrowheads="1"/>
            </p:cNvSpPr>
            <p:nvPr/>
          </p:nvSpPr>
          <p:spPr bwMode="auto">
            <a:xfrm>
              <a:off x="6240239" y="5314553"/>
              <a:ext cx="149225" cy="149225"/>
            </a:xfrm>
            <a:prstGeom prst="ellipse">
              <a:avLst/>
            </a:prstGeom>
            <a:noFill/>
            <a:ln w="3175" algn="ctr">
              <a:noFill/>
              <a:round/>
              <a:headEnd/>
              <a:tailEnd/>
            </a:ln>
          </p:spPr>
          <p:txBody>
            <a:bodyPr anchor="ctr">
              <a:spAutoFit/>
            </a:bodyPr>
            <a:lstStyle/>
            <a:p>
              <a:endParaRPr lang="en-US">
                <a:solidFill>
                  <a:srgbClr val="000000"/>
                </a:solidFill>
              </a:endParaRPr>
            </a:p>
          </p:txBody>
        </p:sp>
      </p:grpSp>
    </p:spTree>
    <p:extLst>
      <p:ext uri="{BB962C8B-B14F-4D97-AF65-F5344CB8AC3E}">
        <p14:creationId xmlns:p14="http://schemas.microsoft.com/office/powerpoint/2010/main" val="3895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6">
                                            <p:txEl>
                                              <p:pRg st="0" end="0"/>
                                            </p:txEl>
                                          </p:spTgt>
                                        </p:tgtEl>
                                        <p:attrNameLst>
                                          <p:attrName>style.visibility</p:attrName>
                                        </p:attrNameLst>
                                      </p:cBhvr>
                                      <p:to>
                                        <p:strVal val="visible"/>
                                      </p:to>
                                    </p:set>
                                    <p:animEffect transition="in" filter="fade">
                                      <p:cBhvr>
                                        <p:cTn id="7" dur="500"/>
                                        <p:tgtEl>
                                          <p:spTgt spid="717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82"/>
                                        </p:tgtEl>
                                        <p:attrNameLst>
                                          <p:attrName>style.visibility</p:attrName>
                                        </p:attrNameLst>
                                      </p:cBhvr>
                                      <p:to>
                                        <p:strVal val="visible"/>
                                      </p:to>
                                    </p:set>
                                    <p:animEffect transition="in" filter="fade">
                                      <p:cBhvr>
                                        <p:cTn id="10" dur="500"/>
                                        <p:tgtEl>
                                          <p:spTgt spid="7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176">
                                            <p:txEl>
                                              <p:pRg st="1" end="1"/>
                                            </p:txEl>
                                          </p:spTgt>
                                        </p:tgtEl>
                                        <p:attrNameLst>
                                          <p:attrName>style.visibility</p:attrName>
                                        </p:attrNameLst>
                                      </p:cBhvr>
                                      <p:to>
                                        <p:strVal val="visible"/>
                                      </p:to>
                                    </p:set>
                                    <p:animEffect transition="in" filter="fade">
                                      <p:cBhvr>
                                        <p:cTn id="15" dur="500"/>
                                        <p:tgtEl>
                                          <p:spTgt spid="7176">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362"/>
                                        </p:tgtEl>
                                        <p:attrNameLst>
                                          <p:attrName>style.visibility</p:attrName>
                                        </p:attrNameLst>
                                      </p:cBhvr>
                                      <p:to>
                                        <p:strVal val="visible"/>
                                      </p:to>
                                    </p:set>
                                    <p:animEffect transition="in" filter="fade">
                                      <p:cBhvr>
                                        <p:cTn id="18" dur="500"/>
                                        <p:tgtEl>
                                          <p:spTgt spid="1536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176">
                                            <p:txEl>
                                              <p:pRg st="4" end="4"/>
                                            </p:txEl>
                                          </p:spTgt>
                                        </p:tgtEl>
                                        <p:attrNameLst>
                                          <p:attrName>style.visibility</p:attrName>
                                        </p:attrNameLst>
                                      </p:cBhvr>
                                      <p:to>
                                        <p:strVal val="visible"/>
                                      </p:to>
                                    </p:set>
                                    <p:animEffect transition="in" filter="fade">
                                      <p:cBhvr>
                                        <p:cTn id="23" dur="500"/>
                                        <p:tgtEl>
                                          <p:spTgt spid="7176">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01239" y="1679322"/>
            <a:ext cx="4431001" cy="2253734"/>
          </a:xfrm>
          <a:prstGeom prst="rect">
            <a:avLst/>
          </a:prstGeom>
          <a:solidFill>
            <a:schemeClr val="accent6">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30200" y="548680"/>
            <a:ext cx="8489950" cy="1296988"/>
          </a:xfrm>
        </p:spPr>
        <p:txBody>
          <a:bodyPr/>
          <a:lstStyle/>
          <a:p>
            <a:r>
              <a:rPr lang="en-GB" dirty="0" smtClean="0"/>
              <a:t>DCM Framework</a:t>
            </a:r>
            <a:endParaRPr lang="en-GB" dirty="0"/>
          </a:p>
        </p:txBody>
      </p:sp>
      <p:sp>
        <p:nvSpPr>
          <p:cNvPr id="3" name="TextBox 2"/>
          <p:cNvSpPr txBox="1"/>
          <p:nvPr/>
        </p:nvSpPr>
        <p:spPr>
          <a:xfrm>
            <a:off x="5580112" y="6237312"/>
            <a:ext cx="3563888" cy="646331"/>
          </a:xfrm>
          <a:prstGeom prst="rect">
            <a:avLst/>
          </a:prstGeom>
          <a:noFill/>
        </p:spPr>
        <p:txBody>
          <a:bodyPr wrap="square" rtlCol="0">
            <a:spAutoFit/>
          </a:bodyPr>
          <a:lstStyle/>
          <a:p>
            <a:r>
              <a:rPr lang="en-GB" sz="1200" dirty="0" smtClean="0">
                <a:solidFill>
                  <a:schemeClr val="tx1">
                    <a:lumMod val="50000"/>
                    <a:lumOff val="50000"/>
                  </a:schemeClr>
                </a:solidFill>
              </a:rPr>
              <a:t>Stimulus from </a:t>
            </a:r>
            <a:r>
              <a:rPr lang="en-GB" sz="1200" dirty="0" err="1" smtClean="0">
                <a:solidFill>
                  <a:schemeClr val="tx1">
                    <a:lumMod val="50000"/>
                    <a:lumOff val="50000"/>
                  </a:schemeClr>
                </a:solidFill>
              </a:rPr>
              <a:t>Buchel</a:t>
            </a:r>
            <a:r>
              <a:rPr lang="en-GB" sz="1200" dirty="0" smtClean="0">
                <a:solidFill>
                  <a:schemeClr val="tx1">
                    <a:lumMod val="50000"/>
                    <a:lumOff val="50000"/>
                  </a:schemeClr>
                </a:solidFill>
              </a:rPr>
              <a:t> and Friston, 1997</a:t>
            </a:r>
          </a:p>
          <a:p>
            <a:r>
              <a:rPr lang="en-GB" sz="1200" dirty="0" smtClean="0">
                <a:solidFill>
                  <a:schemeClr val="tx1">
                    <a:lumMod val="50000"/>
                    <a:lumOff val="50000"/>
                  </a:schemeClr>
                </a:solidFill>
              </a:rPr>
              <a:t>Figure 3 from Friston et al., </a:t>
            </a:r>
            <a:r>
              <a:rPr lang="en-GB" sz="1200" dirty="0" err="1" smtClean="0">
                <a:solidFill>
                  <a:schemeClr val="tx1">
                    <a:lumMod val="50000"/>
                    <a:lumOff val="50000"/>
                  </a:schemeClr>
                </a:solidFill>
              </a:rPr>
              <a:t>Neuroimage</a:t>
            </a:r>
            <a:r>
              <a:rPr lang="en-GB" sz="1200" dirty="0" smtClean="0">
                <a:solidFill>
                  <a:schemeClr val="tx1">
                    <a:lumMod val="50000"/>
                    <a:lumOff val="50000"/>
                  </a:schemeClr>
                </a:solidFill>
              </a:rPr>
              <a:t>, 2003</a:t>
            </a:r>
          </a:p>
          <a:p>
            <a:r>
              <a:rPr lang="en-GB" sz="1200" dirty="0" smtClean="0">
                <a:solidFill>
                  <a:schemeClr val="tx1">
                    <a:lumMod val="50000"/>
                    <a:lumOff val="50000"/>
                  </a:schemeClr>
                </a:solidFill>
              </a:rPr>
              <a:t>Brain by </a:t>
            </a:r>
            <a:r>
              <a:rPr lang="en-GB" sz="1200" dirty="0" err="1" smtClean="0">
                <a:solidFill>
                  <a:schemeClr val="tx1">
                    <a:lumMod val="50000"/>
                    <a:lumOff val="50000"/>
                  </a:schemeClr>
                </a:solidFill>
              </a:rPr>
              <a:t>Dierk</a:t>
            </a:r>
            <a:r>
              <a:rPr lang="en-GB" sz="1200" dirty="0" smtClean="0">
                <a:solidFill>
                  <a:schemeClr val="tx1">
                    <a:lumMod val="50000"/>
                    <a:lumOff val="50000"/>
                  </a:schemeClr>
                </a:solidFill>
              </a:rPr>
              <a:t> Schaefer, Flickr, </a:t>
            </a:r>
            <a:r>
              <a:rPr lang="en-GB" sz="1200" dirty="0" smtClean="0">
                <a:solidFill>
                  <a:schemeClr val="tx1">
                    <a:lumMod val="50000"/>
                    <a:lumOff val="50000"/>
                  </a:schemeClr>
                </a:solidFill>
                <a:hlinkClick r:id="rId3"/>
              </a:rPr>
              <a:t>CC 2.0</a:t>
            </a:r>
            <a:endParaRPr lang="en-GB" sz="1200" dirty="0">
              <a:solidFill>
                <a:schemeClr val="tx1">
                  <a:lumMod val="50000"/>
                  <a:lumOff val="50000"/>
                </a:schemeClr>
              </a:solidFill>
            </a:endParaRPr>
          </a:p>
        </p:txBody>
      </p:sp>
      <p:pic>
        <p:nvPicPr>
          <p:cNvPr id="12295" name="Picture 7" descr="D:\Documents\teaching\spm course\starfiel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959" t="11791" r="23378" b="16482"/>
          <a:stretch/>
        </p:blipFill>
        <p:spPr bwMode="auto">
          <a:xfrm>
            <a:off x="244404" y="2151494"/>
            <a:ext cx="1426000" cy="13629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44404" y="1498247"/>
            <a:ext cx="1406222" cy="584775"/>
          </a:xfrm>
          <a:prstGeom prst="rect">
            <a:avLst/>
          </a:prstGeom>
          <a:noFill/>
        </p:spPr>
        <p:txBody>
          <a:bodyPr wrap="square" rtlCol="0">
            <a:spAutoFit/>
          </a:bodyPr>
          <a:lstStyle/>
          <a:p>
            <a:pPr algn="ctr"/>
            <a:r>
              <a:rPr lang="en-GB" sz="1600" dirty="0" smtClean="0"/>
              <a:t>Experimental Stimulus (u)</a:t>
            </a:r>
            <a:endParaRPr lang="en-GB" sz="1600" dirty="0"/>
          </a:p>
        </p:txBody>
      </p:sp>
      <p:cxnSp>
        <p:nvCxnSpPr>
          <p:cNvPr id="10" name="Straight Arrow Connector 9"/>
          <p:cNvCxnSpPr/>
          <p:nvPr/>
        </p:nvCxnSpPr>
        <p:spPr>
          <a:xfrm>
            <a:off x="1763688" y="2901778"/>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7" name="Picture 5" descr="http://www.carl-olsson.com/wp-content/uploads/2012/08/siemens-magnetom-trio-a-tim-system-3-t-01.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769" r="7326"/>
          <a:stretch/>
        </p:blipFill>
        <p:spPr bwMode="auto">
          <a:xfrm>
            <a:off x="7279580" y="2072912"/>
            <a:ext cx="1417562" cy="136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876256" y="1510045"/>
            <a:ext cx="2232248" cy="338554"/>
          </a:xfrm>
          <a:prstGeom prst="rect">
            <a:avLst/>
          </a:prstGeom>
          <a:noFill/>
        </p:spPr>
        <p:txBody>
          <a:bodyPr wrap="square" rtlCol="0">
            <a:spAutoFit/>
          </a:bodyPr>
          <a:lstStyle/>
          <a:p>
            <a:pPr algn="ctr"/>
            <a:r>
              <a:rPr lang="en-GB" sz="1600" dirty="0" smtClean="0"/>
              <a:t>Observations (y)</a:t>
            </a:r>
            <a:endParaRPr lang="en-GB" sz="1600" dirty="0"/>
          </a:p>
        </p:txBody>
      </p:sp>
      <p:cxnSp>
        <p:nvCxnSpPr>
          <p:cNvPr id="45" name="Straight Arrow Connector 44"/>
          <p:cNvCxnSpPr/>
          <p:nvPr/>
        </p:nvCxnSpPr>
        <p:spPr>
          <a:xfrm>
            <a:off x="6747701" y="2849125"/>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2337088" y="4077072"/>
            <a:ext cx="1926405" cy="2088232"/>
            <a:chOff x="2337088" y="4077072"/>
            <a:chExt cx="1926405" cy="2088232"/>
          </a:xfrm>
        </p:grpSpPr>
        <p:sp>
          <p:nvSpPr>
            <p:cNvPr id="94" name="Rectangle 93"/>
            <p:cNvSpPr/>
            <p:nvPr/>
          </p:nvSpPr>
          <p:spPr>
            <a:xfrm>
              <a:off x="2337088"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7" name="TextBox 106"/>
            <p:cNvSpPr txBox="1"/>
            <p:nvPr/>
          </p:nvSpPr>
          <p:spPr>
            <a:xfrm>
              <a:off x="2627784" y="5723964"/>
              <a:ext cx="1512168" cy="369332"/>
            </a:xfrm>
            <a:prstGeom prst="rect">
              <a:avLst/>
            </a:prstGeom>
            <a:noFill/>
          </p:spPr>
          <p:txBody>
            <a:bodyPr wrap="square" rtlCol="0">
              <a:spAutoFit/>
            </a:bodyPr>
            <a:lstStyle/>
            <a:p>
              <a:r>
                <a:rPr lang="en-GB" b="1" dirty="0" smtClean="0"/>
                <a:t>z = f(</a:t>
              </a:r>
              <a:r>
                <a:rPr lang="en-GB" b="1" dirty="0" err="1" smtClean="0"/>
                <a:t>z,u</a:t>
              </a:r>
              <a:r>
                <a:rPr lang="en-GB" b="1" dirty="0" smtClean="0"/>
                <a:t>,</a:t>
              </a:r>
              <a:r>
                <a:rPr lang="el-GR" b="1" dirty="0" smtClean="0"/>
                <a:t>θ</a:t>
              </a:r>
              <a:r>
                <a:rPr lang="en-GB" b="1" baseline="30000" dirty="0" smtClean="0"/>
                <a:t>n</a:t>
              </a:r>
              <a:r>
                <a:rPr lang="en-GB" b="1" dirty="0" smtClean="0"/>
                <a:t>)</a:t>
              </a:r>
              <a:endParaRPr lang="en-GB" b="1" dirty="0"/>
            </a:p>
          </p:txBody>
        </p:sp>
        <p:sp>
          <p:nvSpPr>
            <p:cNvPr id="4" name="TextBox 3"/>
            <p:cNvSpPr txBox="1"/>
            <p:nvPr/>
          </p:nvSpPr>
          <p:spPr>
            <a:xfrm>
              <a:off x="2650836" y="5547968"/>
              <a:ext cx="504056" cy="369332"/>
            </a:xfrm>
            <a:prstGeom prst="rect">
              <a:avLst/>
            </a:prstGeom>
            <a:noFill/>
          </p:spPr>
          <p:txBody>
            <a:bodyPr wrap="square" rtlCol="0">
              <a:spAutoFit/>
            </a:bodyPr>
            <a:lstStyle/>
            <a:p>
              <a:r>
                <a:rPr lang="en-GB" b="1" dirty="0" smtClean="0"/>
                <a:t>.</a:t>
              </a:r>
              <a:endParaRPr lang="en-GB" b="1" dirty="0"/>
            </a:p>
          </p:txBody>
        </p:sp>
        <p:sp>
          <p:nvSpPr>
            <p:cNvPr id="6" name="TextBox 5"/>
            <p:cNvSpPr txBox="1"/>
            <p:nvPr/>
          </p:nvSpPr>
          <p:spPr>
            <a:xfrm>
              <a:off x="2421313" y="4193069"/>
              <a:ext cx="1780849" cy="1200329"/>
            </a:xfrm>
            <a:prstGeom prst="rect">
              <a:avLst/>
            </a:prstGeom>
            <a:noFill/>
          </p:spPr>
          <p:txBody>
            <a:bodyPr wrap="square" rtlCol="0">
              <a:spAutoFit/>
            </a:bodyPr>
            <a:lstStyle/>
            <a:p>
              <a:pPr algn="ctr"/>
              <a:r>
                <a:rPr lang="en-GB" dirty="0" smtClean="0"/>
                <a:t>How brain activity </a:t>
              </a:r>
              <a:r>
                <a:rPr lang="en-GB" b="1" dirty="0" smtClean="0"/>
                <a:t>z</a:t>
              </a:r>
              <a:r>
                <a:rPr lang="en-GB" dirty="0" smtClean="0"/>
                <a:t> changes over time</a:t>
              </a:r>
              <a:endParaRPr lang="en-GB" dirty="0"/>
            </a:p>
          </p:txBody>
        </p:sp>
      </p:grpSp>
      <p:grpSp>
        <p:nvGrpSpPr>
          <p:cNvPr id="13" name="Group 12"/>
          <p:cNvGrpSpPr/>
          <p:nvPr/>
        </p:nvGrpSpPr>
        <p:grpSpPr>
          <a:xfrm>
            <a:off x="4716016" y="4077072"/>
            <a:ext cx="1926405" cy="2088232"/>
            <a:chOff x="4716016" y="4077072"/>
            <a:chExt cx="1926405" cy="2088232"/>
          </a:xfrm>
        </p:grpSpPr>
        <p:sp>
          <p:nvSpPr>
            <p:cNvPr id="48" name="Rectangle 47"/>
            <p:cNvSpPr/>
            <p:nvPr/>
          </p:nvSpPr>
          <p:spPr>
            <a:xfrm>
              <a:off x="4716016" y="4077072"/>
              <a:ext cx="1926405" cy="20882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9" name="TextBox 48"/>
            <p:cNvSpPr txBox="1"/>
            <p:nvPr/>
          </p:nvSpPr>
          <p:spPr>
            <a:xfrm>
              <a:off x="4932040" y="5723964"/>
              <a:ext cx="1517029" cy="369332"/>
            </a:xfrm>
            <a:prstGeom prst="rect">
              <a:avLst/>
            </a:prstGeom>
            <a:noFill/>
          </p:spPr>
          <p:txBody>
            <a:bodyPr wrap="square" rtlCol="0">
              <a:spAutoFit/>
            </a:bodyPr>
            <a:lstStyle/>
            <a:p>
              <a:pPr algn="ctr"/>
              <a:r>
                <a:rPr lang="en-GB" b="1" dirty="0"/>
                <a:t>y</a:t>
              </a:r>
              <a:r>
                <a:rPr lang="en-GB" b="1" dirty="0" smtClean="0"/>
                <a:t> = g(z, </a:t>
              </a:r>
              <a:r>
                <a:rPr lang="el-GR" b="1" dirty="0" smtClean="0"/>
                <a:t>θ</a:t>
              </a:r>
              <a:r>
                <a:rPr lang="en-GB" b="1" baseline="30000" dirty="0" smtClean="0"/>
                <a:t>h</a:t>
              </a:r>
              <a:r>
                <a:rPr lang="en-GB" b="1" dirty="0" smtClean="0"/>
                <a:t>)</a:t>
              </a:r>
              <a:endParaRPr lang="en-GB" b="1" dirty="0"/>
            </a:p>
          </p:txBody>
        </p:sp>
        <p:sp>
          <p:nvSpPr>
            <p:cNvPr id="51" name="TextBox 50"/>
            <p:cNvSpPr txBox="1"/>
            <p:nvPr/>
          </p:nvSpPr>
          <p:spPr>
            <a:xfrm>
              <a:off x="4800241" y="4193069"/>
              <a:ext cx="1780849" cy="1477328"/>
            </a:xfrm>
            <a:prstGeom prst="rect">
              <a:avLst/>
            </a:prstGeom>
            <a:noFill/>
          </p:spPr>
          <p:txBody>
            <a:bodyPr wrap="square" rtlCol="0">
              <a:spAutoFit/>
            </a:bodyPr>
            <a:lstStyle/>
            <a:p>
              <a:pPr algn="ctr"/>
              <a:r>
                <a:rPr lang="en-GB" dirty="0" smtClean="0"/>
                <a:t>What </a:t>
              </a:r>
              <a:r>
                <a:rPr lang="en-GB" dirty="0"/>
                <a:t>we would </a:t>
              </a:r>
              <a:r>
                <a:rPr lang="en-GB" dirty="0" smtClean="0"/>
                <a:t>see in the scanner, y, given the neural model?</a:t>
              </a:r>
              <a:endParaRPr lang="en-GB" dirty="0"/>
            </a:p>
          </p:txBody>
        </p:sp>
      </p:grpSp>
      <p:grpSp>
        <p:nvGrpSpPr>
          <p:cNvPr id="9" name="Group 8"/>
          <p:cNvGrpSpPr/>
          <p:nvPr/>
        </p:nvGrpSpPr>
        <p:grpSpPr>
          <a:xfrm>
            <a:off x="2142861" y="1340768"/>
            <a:ext cx="2337751" cy="2304256"/>
            <a:chOff x="2142861" y="1340768"/>
            <a:chExt cx="2337751" cy="2304256"/>
          </a:xfrm>
        </p:grpSpPr>
        <p:sp>
          <p:nvSpPr>
            <p:cNvPr id="17" name="TextBox 16"/>
            <p:cNvSpPr txBox="1"/>
            <p:nvPr/>
          </p:nvSpPr>
          <p:spPr>
            <a:xfrm>
              <a:off x="2142861" y="1340768"/>
              <a:ext cx="2337751" cy="338554"/>
            </a:xfrm>
            <a:prstGeom prst="rect">
              <a:avLst/>
            </a:prstGeom>
            <a:noFill/>
          </p:spPr>
          <p:txBody>
            <a:bodyPr wrap="square" rtlCol="0">
              <a:spAutoFit/>
            </a:bodyPr>
            <a:lstStyle/>
            <a:p>
              <a:pPr algn="ctr"/>
              <a:r>
                <a:rPr lang="en-GB" sz="1600" dirty="0" smtClean="0"/>
                <a:t>Neural Model</a:t>
              </a:r>
              <a:endParaRPr lang="en-GB" sz="1600" dirty="0"/>
            </a:p>
          </p:txBody>
        </p:sp>
        <p:pic>
          <p:nvPicPr>
            <p:cNvPr id="17410" name="Picture 2" descr="D:\Documents\teaching\spm course\effective_con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1313" y="1833609"/>
              <a:ext cx="1780849" cy="18114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4" name="Group 13"/>
          <p:cNvGrpSpPr/>
          <p:nvPr/>
        </p:nvGrpSpPr>
        <p:grpSpPr>
          <a:xfrm>
            <a:off x="4263493" y="1328970"/>
            <a:ext cx="2570523" cy="2414499"/>
            <a:chOff x="4263493" y="1328970"/>
            <a:chExt cx="2570523" cy="2414499"/>
          </a:xfrm>
        </p:grpSpPr>
        <p:cxnSp>
          <p:nvCxnSpPr>
            <p:cNvPr id="21" name="Straight Arrow Connector 20"/>
            <p:cNvCxnSpPr/>
            <p:nvPr/>
          </p:nvCxnSpPr>
          <p:spPr>
            <a:xfrm>
              <a:off x="4263493" y="2891613"/>
              <a:ext cx="465543"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4" name="Picture 2" descr="Full-size image (96 K)"/>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4085"/>
            <a:stretch/>
          </p:blipFill>
          <p:spPr bwMode="auto">
            <a:xfrm>
              <a:off x="4809205" y="1848599"/>
              <a:ext cx="1711872" cy="18948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496265" y="1328970"/>
              <a:ext cx="2337751" cy="338554"/>
            </a:xfrm>
            <a:prstGeom prst="rect">
              <a:avLst/>
            </a:prstGeom>
            <a:noFill/>
          </p:spPr>
          <p:txBody>
            <a:bodyPr wrap="square" rtlCol="0">
              <a:spAutoFit/>
            </a:bodyPr>
            <a:lstStyle/>
            <a:p>
              <a:pPr algn="ctr"/>
              <a:r>
                <a:rPr lang="en-GB" sz="1600" dirty="0" smtClean="0"/>
                <a:t>Observation Model</a:t>
              </a:r>
              <a:endParaRPr lang="en-GB" sz="1600" dirty="0"/>
            </a:p>
          </p:txBody>
        </p:sp>
      </p:grpSp>
      <p:cxnSp>
        <p:nvCxnSpPr>
          <p:cNvPr id="20" name="Straight Arrow Connector 19"/>
          <p:cNvCxnSpPr/>
          <p:nvPr/>
        </p:nvCxnSpPr>
        <p:spPr>
          <a:xfrm flipV="1">
            <a:off x="3707904" y="6057292"/>
            <a:ext cx="0" cy="36004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889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000000"/>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FFFFF"/>
        </a:lt1>
        <a:dk2>
          <a:srgbClr val="004359"/>
        </a:dk2>
        <a:lt2>
          <a:srgbClr val="808080"/>
        </a:lt2>
        <a:accent1>
          <a:srgbClr val="7FA1AC"/>
        </a:accent1>
        <a:accent2>
          <a:srgbClr val="004359"/>
        </a:accent2>
        <a:accent3>
          <a:srgbClr val="FFFFFF"/>
        </a:accent3>
        <a:accent4>
          <a:srgbClr val="000000"/>
        </a:accent4>
        <a:accent5>
          <a:srgbClr val="C0CDD2"/>
        </a:accent5>
        <a:accent6>
          <a:srgbClr val="003C50"/>
        </a:accent6>
        <a:hlink>
          <a:srgbClr val="4B4620"/>
        </a:hlink>
        <a:folHlink>
          <a:srgbClr val="B25D86"/>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14423</TotalTime>
  <Words>1391</Words>
  <Application>Microsoft Office PowerPoint</Application>
  <PresentationFormat>On-screen Show (4:3)</PresentationFormat>
  <Paragraphs>401</Paragraphs>
  <Slides>36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MS PGothic</vt:lpstr>
      <vt:lpstr>Arial</vt:lpstr>
      <vt:lpstr>Calibri</vt:lpstr>
      <vt:lpstr>Cambria Math</vt:lpstr>
      <vt:lpstr>Times New Roman</vt:lpstr>
      <vt:lpstr>Trebuchet MS</vt:lpstr>
      <vt:lpstr>Custom Design</vt:lpstr>
      <vt:lpstr>Dynamic Causal Modelling</vt:lpstr>
      <vt:lpstr>PowerPoint Presentation</vt:lpstr>
      <vt:lpstr>Learning Objectives</vt:lpstr>
      <vt:lpstr>Contents</vt:lpstr>
      <vt:lpstr>Dynamic Causal Modelling</vt:lpstr>
      <vt:lpstr>Where DCM sits in the pipeline</vt:lpstr>
      <vt:lpstr>The system of interest</vt:lpstr>
      <vt:lpstr>Connectivity</vt:lpstr>
      <vt:lpstr>DCM Framework</vt:lpstr>
      <vt:lpstr>DCM Framework</vt:lpstr>
      <vt:lpstr>DCM Framework</vt:lpstr>
      <vt:lpstr>DCM Framework</vt:lpstr>
      <vt:lpstr>Contents</vt:lpstr>
      <vt:lpstr>The Neural Model</vt:lpstr>
      <vt:lpstr>The Neural Model</vt:lpstr>
      <vt:lpstr>The Neural Model</vt:lpstr>
      <vt:lpstr>The Neural Model</vt:lpstr>
      <vt:lpstr>The Neural Model</vt:lpstr>
      <vt:lpstr>The Neural Model</vt:lpstr>
      <vt:lpstr>The Neural Model</vt:lpstr>
      <vt:lpstr>The Neural Model</vt:lpstr>
      <vt:lpstr>The Neural Model</vt:lpstr>
      <vt:lpstr>The Neural Model</vt:lpstr>
      <vt:lpstr>DCM Framework</vt:lpstr>
      <vt:lpstr>The Haemodynamic Model</vt:lpstr>
      <vt:lpstr>Contents</vt:lpstr>
      <vt:lpstr>PowerPoint Presentation</vt:lpstr>
      <vt:lpstr>PowerPoint Presentation</vt:lpstr>
      <vt:lpstr>PowerPoint Presentation</vt:lpstr>
      <vt:lpstr>Pipeline</vt:lpstr>
      <vt:lpstr>PowerPoint Presentation</vt:lpstr>
      <vt:lpstr>Summary</vt:lpstr>
      <vt:lpstr>Learning Objectives</vt:lpstr>
      <vt:lpstr>Where DCM sits in the pipeline</vt:lpstr>
      <vt:lpstr>In Saturday’s DCM workshop</vt:lpstr>
      <vt:lpstr>Further Reading</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Brown</dc:creator>
  <cp:lastModifiedBy>Peter Zeidman</cp:lastModifiedBy>
  <cp:revision>175</cp:revision>
  <dcterms:created xsi:type="dcterms:W3CDTF">2005-07-13T12:26:50Z</dcterms:created>
  <dcterms:modified xsi:type="dcterms:W3CDTF">2018-10-26T09:47:50Z</dcterms:modified>
</cp:coreProperties>
</file>