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9.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14.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15.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16.xml" ContentType="application/vnd.openxmlformats-officedocument.presentationml.notesSlide+xml"/>
  <Override PartName="/ppt/embeddings/oleObject28.bin" ContentType="application/vnd.openxmlformats-officedocument.oleObject"/>
  <Override PartName="/ppt/tags/tag3.xml" ContentType="application/vnd.openxmlformats-officedocument.presentationml.tags+xml"/>
  <Override PartName="/ppt/notesSlides/notesSlide17.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tags/tag4.xml" ContentType="application/vnd.openxmlformats-officedocument.presentationml.tags+xml"/>
  <Override PartName="/ppt/notesSlides/notesSlide18.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39" r:id="rId2"/>
    <p:sldId id="364" r:id="rId3"/>
    <p:sldId id="341" r:id="rId4"/>
    <p:sldId id="365" r:id="rId5"/>
    <p:sldId id="344" r:id="rId6"/>
    <p:sldId id="345" r:id="rId7"/>
    <p:sldId id="346" r:id="rId8"/>
    <p:sldId id="347" r:id="rId9"/>
    <p:sldId id="349" r:id="rId10"/>
    <p:sldId id="380" r:id="rId11"/>
    <p:sldId id="351" r:id="rId12"/>
    <p:sldId id="390" r:id="rId13"/>
    <p:sldId id="352" r:id="rId14"/>
    <p:sldId id="354" r:id="rId15"/>
    <p:sldId id="355" r:id="rId16"/>
    <p:sldId id="392" r:id="rId17"/>
    <p:sldId id="358" r:id="rId18"/>
    <p:sldId id="393" r:id="rId19"/>
    <p:sldId id="382" r:id="rId20"/>
    <p:sldId id="383" r:id="rId21"/>
    <p:sldId id="389" r:id="rId22"/>
    <p:sldId id="391" r:id="rId23"/>
    <p:sldId id="394" r:id="rId24"/>
  </p:sldIdLst>
  <p:sldSz cx="9144000" cy="6858000" type="screen4x3"/>
  <p:notesSz cx="7102475"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2053"/>
    <a:srgbClr val="00FB00"/>
    <a:srgbClr val="CC3300"/>
    <a:srgbClr val="990099"/>
    <a:srgbClr val="006600"/>
    <a:srgbClr val="008000"/>
    <a:srgbClr val="000000"/>
    <a:srgbClr val="262673"/>
    <a:srgbClr val="FF0000"/>
    <a:srgbClr val="FAA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1" autoAdjust="0"/>
    <p:restoredTop sz="72036" autoAdjust="0"/>
  </p:normalViewPr>
  <p:slideViewPr>
    <p:cSldViewPr>
      <p:cViewPr varScale="1">
        <p:scale>
          <a:sx n="76" d="100"/>
          <a:sy n="76" d="100"/>
        </p:scale>
        <p:origin x="-2472"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9.wmf"/><Relationship Id="rId4" Type="http://schemas.openxmlformats.org/officeDocument/2006/relationships/image" Target="../media/image80.wmf"/><Relationship Id="rId1" Type="http://schemas.openxmlformats.org/officeDocument/2006/relationships/image" Target="../media/image77.wmf"/><Relationship Id="rId2" Type="http://schemas.openxmlformats.org/officeDocument/2006/relationships/image" Target="../media/image78.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image" Target="../media/image28.wmf"/><Relationship Id="rId1" Type="http://schemas.openxmlformats.org/officeDocument/2006/relationships/image" Target="../media/image17.emf"/><Relationship Id="rId2" Type="http://schemas.openxmlformats.org/officeDocument/2006/relationships/image" Target="../media/image18.emf"/><Relationship Id="rId3" Type="http://schemas.openxmlformats.org/officeDocument/2006/relationships/image" Target="../media/image19.emf"/><Relationship Id="rId4" Type="http://schemas.openxmlformats.org/officeDocument/2006/relationships/image" Target="../media/image20.emf"/><Relationship Id="rId5" Type="http://schemas.openxmlformats.org/officeDocument/2006/relationships/image" Target="../media/image21.emf"/><Relationship Id="rId6" Type="http://schemas.openxmlformats.org/officeDocument/2006/relationships/image" Target="../media/image22.emf"/><Relationship Id="rId7" Type="http://schemas.openxmlformats.org/officeDocument/2006/relationships/image" Target="../media/image23.emf"/><Relationship Id="rId8" Type="http://schemas.openxmlformats.org/officeDocument/2006/relationships/image" Target="../media/image24.emf"/><Relationship Id="rId9" Type="http://schemas.openxmlformats.org/officeDocument/2006/relationships/image" Target="../media/image25.emf"/><Relationship Id="rId10"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wmf"/><Relationship Id="rId1" Type="http://schemas.openxmlformats.org/officeDocument/2006/relationships/image" Target="../media/image29.emf"/><Relationship Id="rId2"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 Id="rId3" Type="http://schemas.openxmlformats.org/officeDocument/2006/relationships/image" Target="../media/image5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6.wmf"/><Relationship Id="rId2"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1.emf"/><Relationship Id="rId2" Type="http://schemas.openxmlformats.org/officeDocument/2006/relationships/image" Target="../media/image62.emf"/><Relationship Id="rId3" Type="http://schemas.openxmlformats.org/officeDocument/2006/relationships/image" Target="../media/image6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4.wmf"/><Relationship Id="rId4" Type="http://schemas.openxmlformats.org/officeDocument/2006/relationships/image" Target="../media/image75.wmf"/><Relationship Id="rId5" Type="http://schemas.openxmlformats.org/officeDocument/2006/relationships/image" Target="../media/image76.wmf"/><Relationship Id="rId1" Type="http://schemas.openxmlformats.org/officeDocument/2006/relationships/image" Target="../media/image72.emf"/><Relationship Id="rId2" Type="http://schemas.openxmlformats.org/officeDocument/2006/relationships/image" Target="../media/image7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4778" tIns="47389" rIns="94778" bIns="47389" numCol="1" anchor="t" anchorCtr="0" compatLnSpc="1">
            <a:prstTxWarp prst="textNoShape">
              <a:avLst/>
            </a:prstTxWarp>
          </a:bodyPr>
          <a:lstStyle>
            <a:lvl1pPr defTabSz="947738">
              <a:defRPr sz="1200"/>
            </a:lvl1pPr>
          </a:lstStyle>
          <a:p>
            <a:endParaRPr lang="en-US"/>
          </a:p>
        </p:txBody>
      </p:sp>
      <p:sp>
        <p:nvSpPr>
          <p:cNvPr id="129027" name="Rectangle 3"/>
          <p:cNvSpPr>
            <a:spLocks noGrp="1" noChangeArrowheads="1"/>
          </p:cNvSpPr>
          <p:nvPr>
            <p:ph type="dt" sz="quarter" idx="1"/>
          </p:nvPr>
        </p:nvSpPr>
        <p:spPr bwMode="auto">
          <a:xfrm>
            <a:off x="4022725" y="0"/>
            <a:ext cx="3078163" cy="512763"/>
          </a:xfrm>
          <a:prstGeom prst="rect">
            <a:avLst/>
          </a:prstGeom>
          <a:noFill/>
          <a:ln w="9525">
            <a:noFill/>
            <a:miter lim="800000"/>
            <a:headEnd/>
            <a:tailEnd/>
          </a:ln>
        </p:spPr>
        <p:txBody>
          <a:bodyPr vert="horz" wrap="square" lIns="94778" tIns="47389" rIns="94778" bIns="47389" numCol="1" anchor="t" anchorCtr="0" compatLnSpc="1">
            <a:prstTxWarp prst="textNoShape">
              <a:avLst/>
            </a:prstTxWarp>
          </a:bodyPr>
          <a:lstStyle>
            <a:lvl1pPr algn="r" defTabSz="947738">
              <a:defRPr sz="1200"/>
            </a:lvl1pPr>
          </a:lstStyle>
          <a:p>
            <a:endParaRPr lang="en-US"/>
          </a:p>
        </p:txBody>
      </p:sp>
      <p:sp>
        <p:nvSpPr>
          <p:cNvPr id="129028" name="Rectangle 4"/>
          <p:cNvSpPr>
            <a:spLocks noGrp="1" noChangeArrowheads="1"/>
          </p:cNvSpPr>
          <p:nvPr>
            <p:ph type="ftr" sz="quarter" idx="2"/>
          </p:nvPr>
        </p:nvSpPr>
        <p:spPr bwMode="auto">
          <a:xfrm>
            <a:off x="0" y="9720263"/>
            <a:ext cx="3078163" cy="512762"/>
          </a:xfrm>
          <a:prstGeom prst="rect">
            <a:avLst/>
          </a:prstGeom>
          <a:noFill/>
          <a:ln w="9525">
            <a:noFill/>
            <a:miter lim="800000"/>
            <a:headEnd/>
            <a:tailEnd/>
          </a:ln>
        </p:spPr>
        <p:txBody>
          <a:bodyPr vert="horz" wrap="square" lIns="94778" tIns="47389" rIns="94778" bIns="47389" numCol="1" anchor="b" anchorCtr="0" compatLnSpc="1">
            <a:prstTxWarp prst="textNoShape">
              <a:avLst/>
            </a:prstTxWarp>
          </a:bodyPr>
          <a:lstStyle>
            <a:lvl1pPr defTabSz="947738">
              <a:defRPr sz="1200"/>
            </a:lvl1pPr>
          </a:lstStyle>
          <a:p>
            <a:endParaRPr lang="en-US"/>
          </a:p>
        </p:txBody>
      </p:sp>
      <p:sp>
        <p:nvSpPr>
          <p:cNvPr id="129029" name="Rectangle 5"/>
          <p:cNvSpPr>
            <a:spLocks noGrp="1" noChangeArrowheads="1"/>
          </p:cNvSpPr>
          <p:nvPr>
            <p:ph type="sldNum" sz="quarter" idx="3"/>
          </p:nvPr>
        </p:nvSpPr>
        <p:spPr bwMode="auto">
          <a:xfrm>
            <a:off x="4022725" y="9720263"/>
            <a:ext cx="3078163" cy="512762"/>
          </a:xfrm>
          <a:prstGeom prst="rect">
            <a:avLst/>
          </a:prstGeom>
          <a:noFill/>
          <a:ln w="9525">
            <a:noFill/>
            <a:miter lim="800000"/>
            <a:headEnd/>
            <a:tailEnd/>
          </a:ln>
        </p:spPr>
        <p:txBody>
          <a:bodyPr vert="horz" wrap="square" lIns="94778" tIns="47389" rIns="94778" bIns="47389" numCol="1" anchor="b" anchorCtr="0" compatLnSpc="1">
            <a:prstTxWarp prst="textNoShape">
              <a:avLst/>
            </a:prstTxWarp>
          </a:bodyPr>
          <a:lstStyle>
            <a:lvl1pPr algn="r" defTabSz="947738">
              <a:defRPr sz="1200"/>
            </a:lvl1pPr>
          </a:lstStyle>
          <a:p>
            <a:fld id="{ECAE1FEB-79C4-494E-8F6D-4FAFF483806D}" type="slidenum">
              <a:rPr lang="en-US"/>
              <a:pPr/>
              <a:t>‹#›</a:t>
            </a:fld>
            <a:endParaRPr lang="en-US"/>
          </a:p>
        </p:txBody>
      </p:sp>
    </p:spTree>
    <p:extLst>
      <p:ext uri="{BB962C8B-B14F-4D97-AF65-F5344CB8AC3E}">
        <p14:creationId xmlns:p14="http://schemas.microsoft.com/office/powerpoint/2010/main" val="31301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78163" cy="512763"/>
          </a:xfrm>
          <a:prstGeom prst="rect">
            <a:avLst/>
          </a:prstGeom>
          <a:noFill/>
          <a:ln w="9525">
            <a:noFill/>
            <a:miter lim="800000"/>
            <a:headEnd/>
            <a:tailEnd/>
          </a:ln>
        </p:spPr>
        <p:txBody>
          <a:bodyPr vert="horz" wrap="square" lIns="94778" tIns="47389" rIns="94778" bIns="47389" numCol="1" anchor="t" anchorCtr="0" compatLnSpc="1">
            <a:prstTxWarp prst="textNoShape">
              <a:avLst/>
            </a:prstTxWarp>
          </a:bodyPr>
          <a:lstStyle>
            <a:lvl1pPr defTabSz="947738">
              <a:defRPr sz="1200"/>
            </a:lvl1pPr>
          </a:lstStyle>
          <a:p>
            <a:endParaRPr lang="en-US"/>
          </a:p>
        </p:txBody>
      </p:sp>
      <p:sp>
        <p:nvSpPr>
          <p:cNvPr id="50179" name="Rectangle 3"/>
          <p:cNvSpPr>
            <a:spLocks noGrp="1" noChangeArrowheads="1"/>
          </p:cNvSpPr>
          <p:nvPr>
            <p:ph type="dt" idx="1"/>
          </p:nvPr>
        </p:nvSpPr>
        <p:spPr bwMode="auto">
          <a:xfrm>
            <a:off x="4022725" y="0"/>
            <a:ext cx="3078163" cy="512763"/>
          </a:xfrm>
          <a:prstGeom prst="rect">
            <a:avLst/>
          </a:prstGeom>
          <a:noFill/>
          <a:ln w="9525">
            <a:noFill/>
            <a:miter lim="800000"/>
            <a:headEnd/>
            <a:tailEnd/>
          </a:ln>
        </p:spPr>
        <p:txBody>
          <a:bodyPr vert="horz" wrap="square" lIns="94778" tIns="47389" rIns="94778" bIns="47389" numCol="1" anchor="t" anchorCtr="0" compatLnSpc="1">
            <a:prstTxWarp prst="textNoShape">
              <a:avLst/>
            </a:prstTxWarp>
          </a:bodyPr>
          <a:lstStyle>
            <a:lvl1pPr algn="r" defTabSz="947738">
              <a:defRPr sz="1200"/>
            </a:lvl1pPr>
          </a:lstStyle>
          <a:p>
            <a:endParaRPr lang="en-US"/>
          </a:p>
        </p:txBody>
      </p:sp>
      <p:sp>
        <p:nvSpPr>
          <p:cNvPr id="14340" name="Rectangle 4"/>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709613" y="4862513"/>
            <a:ext cx="5683250" cy="4605337"/>
          </a:xfrm>
          <a:prstGeom prst="rect">
            <a:avLst/>
          </a:prstGeom>
          <a:noFill/>
          <a:ln w="9525">
            <a:noFill/>
            <a:miter lim="800000"/>
            <a:headEnd/>
            <a:tailEnd/>
          </a:ln>
        </p:spPr>
        <p:txBody>
          <a:bodyPr vert="horz" wrap="square" lIns="94778" tIns="47389" rIns="94778" bIns="473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9720263"/>
            <a:ext cx="3078163" cy="512762"/>
          </a:xfrm>
          <a:prstGeom prst="rect">
            <a:avLst/>
          </a:prstGeom>
          <a:noFill/>
          <a:ln w="9525">
            <a:noFill/>
            <a:miter lim="800000"/>
            <a:headEnd/>
            <a:tailEnd/>
          </a:ln>
        </p:spPr>
        <p:txBody>
          <a:bodyPr vert="horz" wrap="square" lIns="94778" tIns="47389" rIns="94778" bIns="47389" numCol="1" anchor="b" anchorCtr="0" compatLnSpc="1">
            <a:prstTxWarp prst="textNoShape">
              <a:avLst/>
            </a:prstTxWarp>
          </a:bodyPr>
          <a:lstStyle>
            <a:lvl1pPr defTabSz="947738">
              <a:defRPr sz="1200"/>
            </a:lvl1pPr>
          </a:lstStyle>
          <a:p>
            <a:endParaRPr lang="en-US"/>
          </a:p>
        </p:txBody>
      </p:sp>
      <p:sp>
        <p:nvSpPr>
          <p:cNvPr id="50183" name="Rectangle 7"/>
          <p:cNvSpPr>
            <a:spLocks noGrp="1" noChangeArrowheads="1"/>
          </p:cNvSpPr>
          <p:nvPr>
            <p:ph type="sldNum" sz="quarter" idx="5"/>
          </p:nvPr>
        </p:nvSpPr>
        <p:spPr bwMode="auto">
          <a:xfrm>
            <a:off x="4022725" y="9720263"/>
            <a:ext cx="3078163" cy="512762"/>
          </a:xfrm>
          <a:prstGeom prst="rect">
            <a:avLst/>
          </a:prstGeom>
          <a:noFill/>
          <a:ln w="9525">
            <a:noFill/>
            <a:miter lim="800000"/>
            <a:headEnd/>
            <a:tailEnd/>
          </a:ln>
        </p:spPr>
        <p:txBody>
          <a:bodyPr vert="horz" wrap="square" lIns="94778" tIns="47389" rIns="94778" bIns="47389" numCol="1" anchor="b" anchorCtr="0" compatLnSpc="1">
            <a:prstTxWarp prst="textNoShape">
              <a:avLst/>
            </a:prstTxWarp>
          </a:bodyPr>
          <a:lstStyle>
            <a:lvl1pPr algn="r" defTabSz="947738">
              <a:defRPr sz="1200"/>
            </a:lvl1pPr>
          </a:lstStyle>
          <a:p>
            <a:fld id="{8AA5F424-82B9-4FF0-8E6B-00B2D8DC0915}" type="slidenum">
              <a:rPr lang="en-US"/>
              <a:pPr/>
              <a:t>‹#›</a:t>
            </a:fld>
            <a:endParaRPr lang="en-US"/>
          </a:p>
        </p:txBody>
      </p:sp>
    </p:spTree>
    <p:extLst>
      <p:ext uri="{BB962C8B-B14F-4D97-AF65-F5344CB8AC3E}">
        <p14:creationId xmlns:p14="http://schemas.microsoft.com/office/powerpoint/2010/main" val="3514018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So the data has been spatially </a:t>
            </a:r>
            <a:r>
              <a:rPr lang="en-GB" dirty="0" err="1" smtClean="0"/>
              <a:t>preprocessed</a:t>
            </a:r>
            <a:r>
              <a:rPr lang="en-GB" dirty="0" smtClean="0"/>
              <a:t>, and now the goal</a:t>
            </a:r>
            <a:r>
              <a:rPr lang="en-GB" baseline="0" dirty="0" smtClean="0"/>
              <a:t> you want to achieve at the end of the day is THIS map,</a:t>
            </a:r>
          </a:p>
          <a:p>
            <a:r>
              <a:rPr lang="en-GB" baseline="0" dirty="0" smtClean="0"/>
              <a:t>But in between you have this step the general linear model, where we will be introducing knowledge we have about the experiment,</a:t>
            </a:r>
          </a:p>
          <a:p>
            <a:r>
              <a:rPr lang="en-GB" baseline="0" dirty="0" smtClean="0"/>
              <a:t>Which is quite central here in the data flow, and I will try to stick with the basics just to give you a clear intuition on how this step works.</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2</a:t>
            </a:fld>
            <a:endParaRPr lang="en-US"/>
          </a:p>
        </p:txBody>
      </p:sp>
    </p:spTree>
    <p:extLst>
      <p:ext uri="{BB962C8B-B14F-4D97-AF65-F5344CB8AC3E}">
        <p14:creationId xmlns:p14="http://schemas.microsoft.com/office/powerpoint/2010/main" val="93881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So what does the convolution do?</a:t>
            </a:r>
            <a:r>
              <a:rPr lang="en-GB" baseline="0" dirty="0" smtClean="0"/>
              <a:t> In red we have our </a:t>
            </a:r>
            <a:r>
              <a:rPr lang="en-GB" baseline="0" dirty="0" err="1" smtClean="0"/>
              <a:t>regressor</a:t>
            </a:r>
            <a:r>
              <a:rPr lang="en-GB" baseline="0" dirty="0" smtClean="0"/>
              <a:t> from our example, seven cycles of listening vs. rest. The brain is switched on and off.</a:t>
            </a:r>
          </a:p>
          <a:p>
            <a:r>
              <a:rPr lang="en-GB" baseline="0" dirty="0" smtClean="0"/>
              <a:t>After convolution by the HRF we obtain the green expected response here, which is a bit different. First, it is slightly delayed, and then it is not completely flat, and if we look at the time course of our signal as a function of volumes, we can see the original </a:t>
            </a:r>
            <a:r>
              <a:rPr lang="en-GB" baseline="0" dirty="0" err="1" smtClean="0"/>
              <a:t>regressor</a:t>
            </a:r>
            <a:r>
              <a:rPr lang="en-GB" baseline="0" dirty="0" smtClean="0"/>
              <a:t> in red is now shifted slightly in time, and also it has a different shape, it peaks, has a plateau, and then drops, and so on. This green expected response is now more representative of the actual signal, displayed in blue, that we have recorded. So we have improved our model. The convolution is done under SPM after specifying your design, you don’t have to do these calculations manually.</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11</a:t>
            </a:fld>
            <a:endParaRPr lang="en-US"/>
          </a:p>
        </p:txBody>
      </p:sp>
    </p:spTree>
    <p:extLst>
      <p:ext uri="{BB962C8B-B14F-4D97-AF65-F5344CB8AC3E}">
        <p14:creationId xmlns:p14="http://schemas.microsoft.com/office/powerpoint/2010/main" val="1016792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Here I am showing another example</a:t>
            </a:r>
            <a:r>
              <a:rPr lang="en-GB" baseline="0" dirty="0" smtClean="0"/>
              <a:t> of convolution just to show you that it can take different shapes. So if you present your subject with different food stimuli over time, that might have different internal subjective values, you can represent your design this way. So each stick corresponds to one stimuli, and the height of the stick is related to the value, the higher the stick, the higher the value of this food. After convolution with the </a:t>
            </a:r>
            <a:r>
              <a:rPr lang="en-GB" baseline="0" dirty="0" err="1" smtClean="0"/>
              <a:t>hrf</a:t>
            </a:r>
            <a:r>
              <a:rPr lang="en-GB" baseline="0" dirty="0" smtClean="0"/>
              <a:t>, you will obtain an expected response that looks like this, so a region that is more activated when value increases should look like this. And then as we will see, the objective is to compare it to our actual signal.</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12</a:t>
            </a:fld>
            <a:endParaRPr lang="en-US"/>
          </a:p>
        </p:txBody>
      </p:sp>
    </p:spTree>
    <p:extLst>
      <p:ext uri="{BB962C8B-B14F-4D97-AF65-F5344CB8AC3E}">
        <p14:creationId xmlns:p14="http://schemas.microsoft.com/office/powerpoint/2010/main" val="234014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Now on to our second problem, low frequency noise. So you have in</a:t>
            </a:r>
            <a:r>
              <a:rPr lang="en-GB" baseline="0" dirty="0" smtClean="0"/>
              <a:t> your signal some part of it that we are not interested in. This is plotted in black on this graph.</a:t>
            </a:r>
          </a:p>
          <a:p>
            <a:r>
              <a:rPr lang="en-GB" baseline="0" dirty="0" smtClean="0"/>
              <a:t>Theoretically what we could do is to filter our data completely and then work on the filtered signal. Instead, what we are doing in SPM is add some </a:t>
            </a:r>
            <a:r>
              <a:rPr lang="en-GB" baseline="0" dirty="0" err="1" smtClean="0"/>
              <a:t>regressors</a:t>
            </a:r>
            <a:r>
              <a:rPr lang="en-GB" baseline="0" dirty="0" smtClean="0"/>
              <a:t> that will model explicitly these low frequencies.</a:t>
            </a:r>
          </a:p>
          <a:p>
            <a:r>
              <a:rPr lang="en-GB" baseline="0" dirty="0" smtClean="0"/>
              <a:t>On the left we have the same design as before with the listening vs. rest experiment, after convolution with the HRF. We then add these series of columns. It starts here [point column 3] starting high then go low, or high-low-high, and so on, over the time course of our experiment, representing the slow oscillations that we have in our signal.</a:t>
            </a:r>
          </a:p>
          <a:p>
            <a:r>
              <a:rPr lang="en-GB" baseline="0" dirty="0" smtClean="0"/>
              <a:t>Now if we focus on what it looks like for the constant [POINT], it would correspond to the black line here, over time. When we look at what we have modelled so far, we were with the red one, oscillating around a constant, which was obviously not fitting the blue, measured signal. But now when including all components, accounting for these slow oscillations over the course of the experiment, we arrive at the green curve which does a better job capturing the signal over time, with a better agreement with our true signal the blue one. </a:t>
            </a:r>
          </a:p>
          <a:p>
            <a:r>
              <a:rPr lang="en-GB" baseline="0" dirty="0" smtClean="0"/>
              <a:t>Basically, the part of the signal we are not interested in, the slow oscillations, are modelled in our design, so we will not look at them or analyse them, but importantly they are accounted for.</a:t>
            </a:r>
          </a:p>
          <a:p>
            <a:r>
              <a:rPr lang="en-GB" baseline="0" dirty="0" smtClean="0"/>
              <a:t>Note that there is a decision to be made regarding the threshold at which this filtering is done, with a default cut-off between the signal we are interested in is to be decided, in SPM the default will be 1/128.</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13</a:t>
            </a:fld>
            <a:endParaRPr lang="en-US"/>
          </a:p>
        </p:txBody>
      </p:sp>
    </p:spTree>
    <p:extLst>
      <p:ext uri="{BB962C8B-B14F-4D97-AF65-F5344CB8AC3E}">
        <p14:creationId xmlns:p14="http://schemas.microsoft.com/office/powerpoint/2010/main" val="3907692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Finally with our last</a:t>
            </a:r>
            <a:r>
              <a:rPr lang="en-GB" baseline="0" dirty="0" smtClean="0"/>
              <a:t> problem, serial correlations. We had seen that for estimating our GLM, we have to respect an assumption that our error term, capturing the noise not explained by our model, as to be independently and identically distributed. In practice, that is not the case. If this were the case, in the covariance matrix on the right I would see a clean diagonal line with only ones. As you can see that is not the case: the noise on one scan depends on the noise on the previous scan, and on the next scan and so on.</a:t>
            </a:r>
          </a:p>
          <a:p>
            <a:r>
              <a:rPr lang="en-GB" baseline="0" dirty="0" smtClean="0"/>
              <a:t>The way this is accounted for in SPM is to use an autoregressive model of first order plus white noise.</a:t>
            </a:r>
          </a:p>
          <a:p>
            <a:r>
              <a:rPr lang="en-GB" baseline="0" dirty="0" smtClean="0"/>
              <a:t>It means that the residuals can be expressed as a weighted equivalent of the previous residual and an error term that is normally distributed.</a:t>
            </a:r>
          </a:p>
          <a:p>
            <a:r>
              <a:rPr lang="en-GB" baseline="0" dirty="0" smtClean="0"/>
              <a:t>You can think of it as with the weather forecast: you always announce the weather you had yesterday and you are very close to the truth, plus some random component.</a:t>
            </a:r>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14</a:t>
            </a:fld>
            <a:endParaRPr lang="en-US"/>
          </a:p>
        </p:txBody>
      </p:sp>
    </p:spTree>
    <p:extLst>
      <p:ext uri="{BB962C8B-B14F-4D97-AF65-F5344CB8AC3E}">
        <p14:creationId xmlns:p14="http://schemas.microsoft.com/office/powerpoint/2010/main" val="2266200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This idea is then embodied in the fact that you have an enhanced noise model for each voxel </a:t>
            </a:r>
            <a:r>
              <a:rPr lang="en-GB" baseline="0" dirty="0" err="1" smtClean="0"/>
              <a:t>i</a:t>
            </a:r>
            <a:r>
              <a:rPr lang="en-GB" baseline="0" dirty="0" smtClean="0"/>
              <a:t>. So each voxel now has some model, it is not the sigma times identity matrix but here instead we have a C, so a covariance matrix. How is this covariance matrix defined? It is split into 2 things.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 first component is voxel dependent, as you can see depending on voxel </a:t>
            </a:r>
            <a:r>
              <a:rPr lang="en-GB" baseline="0" dirty="0" err="1" smtClean="0"/>
              <a:t>i</a:t>
            </a:r>
            <a:r>
              <a:rPr lang="en-GB" baseline="0" dirty="0" smtClean="0"/>
              <a:t>, so the variance sigma squared. Some voxels will be noisier than others, so each voxel has their own sigma.</a:t>
            </a:r>
            <a:endParaRPr lang="en-GB" dirty="0" smtClean="0"/>
          </a:p>
          <a:p>
            <a:r>
              <a:rPr lang="en-GB" dirty="0" smtClean="0"/>
              <a:t>-And then there is this V, which models this</a:t>
            </a:r>
            <a:r>
              <a:rPr lang="en-GB" baseline="0" dirty="0" smtClean="0"/>
              <a:t> covariance component,</a:t>
            </a:r>
            <a:r>
              <a:rPr lang="en-GB" dirty="0" smtClean="0"/>
              <a:t> which will</a:t>
            </a:r>
            <a:r>
              <a:rPr lang="en-GB" baseline="0" dirty="0" smtClean="0"/>
              <a:t> be the same for all the voxels in the brain.</a:t>
            </a:r>
          </a:p>
          <a:p>
            <a:r>
              <a:rPr lang="en-GB" baseline="0" dirty="0" smtClean="0"/>
              <a:t>Now the exact shape of V is not known, but we have a fairly good idea of what we want, because we want it to express an autoregressive model of first order plus white noise.</a:t>
            </a:r>
          </a:p>
          <a:p>
            <a:r>
              <a:rPr lang="en-GB" baseline="0" dirty="0" smtClean="0"/>
              <a:t>The way it works is that this V will be modelled as a linear combination of covariance matrices. Those Qs are fixed and lambda1 and lambda2 are parameters of your covariance matrix model. We refer to them as </a:t>
            </a:r>
            <a:r>
              <a:rPr lang="en-GB" baseline="0" dirty="0" err="1" smtClean="0"/>
              <a:t>hyperparameters</a:t>
            </a:r>
            <a:r>
              <a:rPr lang="en-GB" baseline="0" dirty="0" smtClean="0"/>
              <a:t> because they are parameters of your covariance model, so parameters of a model, not parameters of data.</a:t>
            </a:r>
          </a:p>
          <a:p>
            <a:r>
              <a:rPr lang="en-GB" baseline="0" dirty="0" smtClean="0"/>
              <a:t>The lambda </a:t>
            </a:r>
            <a:r>
              <a:rPr lang="en-GB" baseline="0" dirty="0" err="1" smtClean="0"/>
              <a:t>hyperparameters</a:t>
            </a:r>
            <a:r>
              <a:rPr lang="en-GB" baseline="0" dirty="0" smtClean="0"/>
              <a:t> are left free and will be estimated using a restricted maximum likelihood.</a:t>
            </a:r>
          </a:p>
          <a:p>
            <a:r>
              <a:rPr lang="en-GB" baseline="0" dirty="0" smtClean="0"/>
              <a:t>So to put it simple, the way we model noise is a bit more complicated than it appeared at the beginning. The variance at each voxel has to be estimated, this is voxel-specific. The lambdas will be estimated for the whole brain volumes and will show how this covariance over time happens. The assumption is that by pooling over all the voxels we can obtain a better estimate of these </a:t>
            </a:r>
            <a:r>
              <a:rPr lang="en-GB" baseline="0" dirty="0" err="1" smtClean="0"/>
              <a:t>hyperparameters</a:t>
            </a:r>
            <a:r>
              <a:rPr lang="en-GB" baseline="0" dirty="0" smtClean="0"/>
              <a:t>.</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15</a:t>
            </a:fld>
            <a:endParaRPr lang="en-US"/>
          </a:p>
        </p:txBody>
      </p:sp>
    </p:spTree>
    <p:extLst>
      <p:ext uri="{BB962C8B-B14F-4D97-AF65-F5344CB8AC3E}">
        <p14:creationId xmlns:p14="http://schemas.microsoft.com/office/powerpoint/2010/main" val="2355635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To answer the question of activation during</a:t>
            </a:r>
            <a:r>
              <a:rPr lang="en-GB" baseline="0" dirty="0" smtClean="0"/>
              <a:t> listening, the hypothesis that we are interested in testing is whether beta1 equals zero, so our first </a:t>
            </a:r>
            <a:r>
              <a:rPr lang="en-GB" baseline="0" dirty="0" err="1" smtClean="0"/>
              <a:t>regressor</a:t>
            </a:r>
            <a:r>
              <a:rPr lang="en-GB" baseline="0" dirty="0" smtClean="0"/>
              <a:t>.</a:t>
            </a:r>
          </a:p>
          <a:p>
            <a:r>
              <a:rPr lang="en-GB" baseline="0" dirty="0" smtClean="0"/>
              <a:t>This is just a rapid overview but the next lecture will cover contrasts in more detail.</a:t>
            </a:r>
          </a:p>
          <a:p>
            <a:r>
              <a:rPr lang="en-GB" baseline="0" dirty="0" smtClean="0"/>
              <a:t>To test this estimated value of beta 1, we will use a contrast vector, that will give us a t-test [POINT]. Importantly this test will be performed for each voxel throughout the whole brain, giving you a T value for each voxel in the brain which we can visualise on maps like this. On this glass brain we have a projection of activations that indicate the regions for which the T value is above some threshold that we define.</a:t>
            </a:r>
          </a:p>
          <a:p>
            <a:r>
              <a:rPr lang="en-GB" baseline="0" dirty="0" smtClean="0"/>
              <a:t>If you have done your co-registration, you can visualise these voxels that are activated above some threshold on top of a structural map, and surprisingly, when contrasting listening vs. rest, we identify voxels in the auditory cortex.</a:t>
            </a:r>
          </a:p>
          <a:p>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16</a:t>
            </a:fld>
            <a:endParaRPr lang="en-US"/>
          </a:p>
        </p:txBody>
      </p:sp>
    </p:spTree>
    <p:extLst>
      <p:ext uri="{BB962C8B-B14F-4D97-AF65-F5344CB8AC3E}">
        <p14:creationId xmlns:p14="http://schemas.microsoft.com/office/powerpoint/2010/main" val="74680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To sum</a:t>
            </a:r>
            <a:r>
              <a:rPr lang="en-GB" baseline="0" dirty="0" smtClean="0"/>
              <a:t> up, here we work voxel by voxel, so it is a mass </a:t>
            </a:r>
            <a:r>
              <a:rPr lang="en-GB" baseline="0" dirty="0" err="1" smtClean="0"/>
              <a:t>univariate</a:t>
            </a:r>
            <a:r>
              <a:rPr lang="en-GB" baseline="0" dirty="0" smtClean="0"/>
              <a:t> approach. We fit our GLM design matrix to our data. We use the same design matrix for all voxels in the brain, so it is a one size fits all if you want, but our betas will be different for each voxel.</a:t>
            </a:r>
          </a:p>
          <a:p>
            <a:r>
              <a:rPr lang="en-GB" baseline="0" dirty="0" smtClean="0"/>
              <a:t>The GLM is a very general approach. The critical part is when indicating what you want to put in your GLM, from your experimental design. It is useful when conceiving your experimental design, to think about the general linear model that you anticipate to construct, because this will determine the questions you will be able to answer.</a:t>
            </a:r>
          </a:p>
          <a:p>
            <a:r>
              <a:rPr lang="en-GB" baseline="0" dirty="0" smtClean="0"/>
              <a:t>Finally, you should account for the three particularities we have described: [READ], so these are elements that are also included in your design matrix.</a:t>
            </a:r>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17</a:t>
            </a:fld>
            <a:endParaRPr lang="en-US"/>
          </a:p>
        </p:txBody>
      </p:sp>
    </p:spTree>
    <p:extLst>
      <p:ext uri="{BB962C8B-B14F-4D97-AF65-F5344CB8AC3E}">
        <p14:creationId xmlns:p14="http://schemas.microsoft.com/office/powerpoint/2010/main" val="365615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This is a geometric</a:t>
            </a:r>
            <a:r>
              <a:rPr lang="en-GB" baseline="0" dirty="0" smtClean="0"/>
              <a:t> perspective. With more complicated designs, you can see x1 and x2, your two </a:t>
            </a:r>
            <a:r>
              <a:rPr lang="en-GB" baseline="0" dirty="0" err="1" smtClean="0"/>
              <a:t>regressors</a:t>
            </a:r>
            <a:r>
              <a:rPr lang="en-GB" baseline="0" dirty="0" smtClean="0"/>
              <a:t>, as two vectors.</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21</a:t>
            </a:fld>
            <a:endParaRPr lang="en-US"/>
          </a:p>
        </p:txBody>
      </p:sp>
    </p:spTree>
    <p:extLst>
      <p:ext uri="{BB962C8B-B14F-4D97-AF65-F5344CB8AC3E}">
        <p14:creationId xmlns:p14="http://schemas.microsoft.com/office/powerpoint/2010/main" val="169463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22</a:t>
            </a:fld>
            <a:endParaRPr lang="en-US"/>
          </a:p>
        </p:txBody>
      </p:sp>
    </p:spTree>
    <p:extLst>
      <p:ext uri="{BB962C8B-B14F-4D97-AF65-F5344CB8AC3E}">
        <p14:creationId xmlns:p14="http://schemas.microsoft.com/office/powerpoint/2010/main" val="3868764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Now we</a:t>
            </a:r>
            <a:r>
              <a:rPr lang="en-GB" baseline="0" dirty="0" smtClean="0"/>
              <a:t> are going to see a few examples of convolution with the hemodynamic response function.</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23</a:t>
            </a:fld>
            <a:endParaRPr lang="en-US"/>
          </a:p>
        </p:txBody>
      </p:sp>
    </p:spTree>
    <p:extLst>
      <p:ext uri="{BB962C8B-B14F-4D97-AF65-F5344CB8AC3E}">
        <p14:creationId xmlns:p14="http://schemas.microsoft.com/office/powerpoint/2010/main" val="49187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I will start with</a:t>
            </a:r>
            <a:r>
              <a:rPr lang="en-GB" baseline="0" dirty="0" smtClean="0"/>
              <a:t> a very simple experimental design, that other talks will come back to. We have one single session, one participant, she is lying down inside the scanner, either listening to words, or not doing anything. </a:t>
            </a:r>
            <a:r>
              <a:rPr lang="en-GB" dirty="0" smtClean="0"/>
              <a:t>We have seven cycles of alternating</a:t>
            </a:r>
            <a:r>
              <a:rPr lang="en-GB" baseline="0" dirty="0" smtClean="0"/>
              <a:t> conditions, so activity, rest, activity, rest, activity, etc.</a:t>
            </a:r>
          </a:p>
          <a:p>
            <a:r>
              <a:rPr lang="en-GB" baseline="0" dirty="0" smtClean="0"/>
              <a:t>So we have blocks of six scans, this is a very old data set, and the question we want to ask is whether there is a change in the BOLD response between listening, and rest so not listening to anything.</a:t>
            </a:r>
          </a:p>
          <a:p>
            <a:r>
              <a:rPr lang="en-GB" baseline="0" dirty="0" smtClean="0"/>
              <a:t>And where is this difference in the brain. This may not be a very exciting question nowadays, but a good example for us to work on. For answering this question, we want to model the data, to be able to make an inference on the effect of interest, that will be transformed into a parameter of our model, about which we can then make an inference.</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3</a:t>
            </a:fld>
            <a:endParaRPr lang="en-US"/>
          </a:p>
        </p:txBody>
      </p:sp>
    </p:spTree>
    <p:extLst>
      <p:ext uri="{BB962C8B-B14F-4D97-AF65-F5344CB8AC3E}">
        <p14:creationId xmlns:p14="http://schemas.microsoft.com/office/powerpoint/2010/main" val="131624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9120FA65-3E5F-417A-B80C-68C49E80A6EB}" type="slidenum">
              <a:rPr lang="en-US"/>
              <a:pPr/>
              <a:t>4</a:t>
            </a:fld>
            <a:endParaRPr lang="en-US"/>
          </a:p>
        </p:txBody>
      </p:sp>
      <p:sp>
        <p:nvSpPr>
          <p:cNvPr id="21506" name="Rectangle 2"/>
          <p:cNvSpPr>
            <a:spLocks noGrp="1" noRot="1" noChangeAspect="1" noChangeArrowheads="1" noTextEdit="1"/>
          </p:cNvSpPr>
          <p:nvPr>
            <p:ph type="sldImg"/>
          </p:nvPr>
        </p:nvSpPr>
        <p:spPr>
          <a:xfrm>
            <a:off x="1157288" y="892175"/>
            <a:ext cx="4786312" cy="3589338"/>
          </a:xfrm>
          <a:ln w="12700" cap="flat">
            <a:solidFill>
              <a:schemeClr val="tx1"/>
            </a:solidFill>
          </a:ln>
        </p:spPr>
      </p:sp>
      <p:sp>
        <p:nvSpPr>
          <p:cNvPr id="21507" name="Rectangle 3"/>
          <p:cNvSpPr>
            <a:spLocks noGrp="1" noChangeArrowheads="1"/>
          </p:cNvSpPr>
          <p:nvPr>
            <p:ph type="body" idx="1"/>
          </p:nvPr>
        </p:nvSpPr>
        <p:spPr>
          <a:xfrm>
            <a:off x="941388" y="4876800"/>
            <a:ext cx="5219700" cy="4619625"/>
          </a:xfrm>
        </p:spPr>
        <p:txBody>
          <a:bodyPr lIns="93662" tIns="46831" rIns="93662" bIns="46831"/>
          <a:lstStyle/>
          <a:p>
            <a:pPr eaLnBrk="1" hangingPunct="1"/>
            <a:r>
              <a:rPr lang="en-GB" dirty="0" smtClean="0">
                <a:latin typeface="Arial" charset="0"/>
              </a:rPr>
              <a:t>To proceed doing that, we have some data, that contains SIGNAL</a:t>
            </a:r>
            <a:r>
              <a:rPr lang="en-GB" baseline="0" dirty="0" smtClean="0">
                <a:latin typeface="Arial" charset="0"/>
              </a:rPr>
              <a:t> </a:t>
            </a:r>
            <a:r>
              <a:rPr lang="en-GB" dirty="0" smtClean="0">
                <a:latin typeface="Arial" charset="0"/>
              </a:rPr>
              <a:t>related to our process of interest,</a:t>
            </a:r>
            <a:r>
              <a:rPr lang="en-GB" baseline="0" dirty="0" smtClean="0">
                <a:latin typeface="Arial" charset="0"/>
              </a:rPr>
              <a:t> plus noise, unrelated to our process of interest.</a:t>
            </a:r>
          </a:p>
          <a:p>
            <a:pPr eaLnBrk="1" hangingPunct="1"/>
            <a:r>
              <a:rPr lang="en-GB" dirty="0" smtClean="0">
                <a:latin typeface="Arial" charset="0"/>
              </a:rPr>
              <a:t>So we</a:t>
            </a:r>
            <a:r>
              <a:rPr lang="en-GB" baseline="0" dirty="0" smtClean="0">
                <a:latin typeface="Arial" charset="0"/>
              </a:rPr>
              <a:t> would like to transform the data into an EFFECT, related to the signal, plus an error term, related to the noise.</a:t>
            </a:r>
          </a:p>
          <a:p>
            <a:pPr eaLnBrk="1" hangingPunct="1"/>
            <a:r>
              <a:rPr lang="en-GB" baseline="0" dirty="0" smtClean="0">
                <a:latin typeface="Arial" charset="0"/>
              </a:rPr>
              <a:t>We have on the left the time series, several volumes that we have acquired, here we are looking at 2D slices but we should think of it as a 3D volume.</a:t>
            </a:r>
          </a:p>
          <a:p>
            <a:pPr eaLnBrk="1" hangingPunct="1"/>
            <a:r>
              <a:rPr lang="en-GB" baseline="0" dirty="0" smtClean="0">
                <a:latin typeface="Arial" charset="0"/>
              </a:rPr>
              <a:t>For each single voxel in this brain volumes, we can plot the time course of activity so this is what we called the times series as displayed vertically here.</a:t>
            </a:r>
          </a:p>
          <a:p>
            <a:pPr eaLnBrk="1" hangingPunct="1"/>
            <a:r>
              <a:rPr lang="en-GB" baseline="0" dirty="0" smtClean="0">
                <a:latin typeface="Arial" charset="0"/>
              </a:rPr>
              <a:t>So as time passes, as we go down on the graph, the BOLD signal oscillates around a mean value.</a:t>
            </a:r>
          </a:p>
          <a:p>
            <a:pPr eaLnBrk="1" hangingPunct="1"/>
            <a:r>
              <a:rPr lang="en-GB" baseline="0" dirty="0" smtClean="0">
                <a:latin typeface="Arial" charset="0"/>
              </a:rPr>
              <a:t>This display corresponds to one time series for one voxel, but you have to imagine that in all voxels, there is a time series of BOLD signal.</a:t>
            </a:r>
          </a:p>
          <a:p>
            <a:pPr eaLnBrk="1" hangingPunct="1"/>
            <a:r>
              <a:rPr lang="en-GB" baseline="0" dirty="0" smtClean="0">
                <a:latin typeface="Arial" charset="0"/>
              </a:rPr>
              <a:t> and because we have done the realignment procedure, we know that this time series consistently comes from one voxel throughout the session.</a:t>
            </a:r>
          </a:p>
          <a:p>
            <a:pPr eaLnBrk="1" hangingPunct="1"/>
            <a:r>
              <a:rPr lang="en-GB" baseline="0" dirty="0" smtClean="0">
                <a:latin typeface="Arial" charset="0"/>
              </a:rPr>
              <a:t>With this, we would like first to model the time series, estimate some parameters that characterise it, given our data and given the model specified, then we will be able to test some hypothesis and come up with the associated statistics.</a:t>
            </a:r>
          </a:p>
          <a:p>
            <a:pPr eaLnBrk="1" hangingPunct="1"/>
            <a:r>
              <a:rPr lang="en-GB" baseline="0" dirty="0" smtClean="0">
                <a:latin typeface="Arial" charset="0"/>
              </a:rPr>
              <a:t>And because we can do that for each and every voxel, the whole idea of neuroimaging is that at the end you get a map or a volume of statistical values.</a:t>
            </a:r>
          </a:p>
          <a:p>
            <a:pPr eaLnBrk="1" hangingPunct="1"/>
            <a:r>
              <a:rPr lang="en-GB" baseline="0" dirty="0" smtClean="0">
                <a:latin typeface="Arial" charset="0"/>
              </a:rPr>
              <a:t>We will obtain a map that has the same number of points as our original time series, so this is why we call this approach a </a:t>
            </a:r>
            <a:r>
              <a:rPr lang="en-GB" baseline="0" dirty="0" err="1" smtClean="0">
                <a:latin typeface="Arial" charset="0"/>
              </a:rPr>
              <a:t>voxelwise</a:t>
            </a:r>
            <a:r>
              <a:rPr lang="en-GB" baseline="0" dirty="0" smtClean="0">
                <a:latin typeface="Arial" charset="0"/>
              </a:rPr>
              <a:t> time series analysis.</a:t>
            </a:r>
            <a:endParaRPr lang="en-GB"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So now how do we define this model. We have similarly our time series here.</a:t>
            </a:r>
          </a:p>
          <a:p>
            <a:r>
              <a:rPr lang="en-GB" dirty="0" smtClean="0"/>
              <a:t>You remember that we were alternating</a:t>
            </a:r>
            <a:r>
              <a:rPr lang="en-GB" baseline="0" dirty="0" smtClean="0"/>
              <a:t> between two conditions, listening and rest. 40 seconds of rest, and 40 seconds of activations.</a:t>
            </a:r>
          </a:p>
          <a:p>
            <a:r>
              <a:rPr lang="en-GB" baseline="0" dirty="0" smtClean="0"/>
              <a:t>We will model this as this </a:t>
            </a:r>
            <a:r>
              <a:rPr lang="en-GB" baseline="0" dirty="0" err="1" smtClean="0"/>
              <a:t>regressor</a:t>
            </a:r>
            <a:r>
              <a:rPr lang="en-GB" baseline="0" dirty="0" smtClean="0"/>
              <a:t> X1, alternating between periods of listening and rest. So for every volume we know precisely whether our participant was under listening or under rest conditions.</a:t>
            </a:r>
          </a:p>
          <a:p>
            <a:r>
              <a:rPr lang="en-GB" baseline="0" dirty="0" smtClean="0"/>
              <a:t>We anticipate that the signal could be oscillating, but also it could be flat, with no modulation according to whether we listen or whether we rest, so this is what is modelled under X2 here.</a:t>
            </a:r>
          </a:p>
          <a:p>
            <a:r>
              <a:rPr lang="en-GB" baseline="0" dirty="0" smtClean="0"/>
              <a:t>So x1 and x2 correspond to the two assumptions that we have for our model: either the signal will be different following listening vs. rest, oscillating around some average activity, or it will be the same.</a:t>
            </a:r>
          </a:p>
          <a:p>
            <a:r>
              <a:rPr lang="en-GB" baseline="0" dirty="0" smtClean="0"/>
              <a:t>For each </a:t>
            </a:r>
            <a:r>
              <a:rPr lang="en-GB" baseline="0" dirty="0" err="1" smtClean="0"/>
              <a:t>regressor</a:t>
            </a:r>
            <a:r>
              <a:rPr lang="en-GB" baseline="0" dirty="0" smtClean="0"/>
              <a:t>, x1 and x2, we have a weight parameter called beta [POINT], so beta1 for our </a:t>
            </a:r>
            <a:r>
              <a:rPr lang="en-GB" baseline="0" dirty="0" err="1" smtClean="0"/>
              <a:t>regressor</a:t>
            </a:r>
            <a:r>
              <a:rPr lang="en-GB" baseline="0" dirty="0" smtClean="0"/>
              <a:t> x1 and beta2 for our </a:t>
            </a:r>
            <a:r>
              <a:rPr lang="en-GB" baseline="0" dirty="0" err="1" smtClean="0"/>
              <a:t>regressor</a:t>
            </a:r>
            <a:r>
              <a:rPr lang="en-GB" baseline="0" dirty="0" smtClean="0"/>
              <a:t> x2.</a:t>
            </a:r>
          </a:p>
          <a:p>
            <a:r>
              <a:rPr lang="en-GB" dirty="0" smtClean="0"/>
              <a:t>You can see on our time series that the signal is not nice and smooth, it can be jittery</a:t>
            </a:r>
            <a:r>
              <a:rPr lang="en-GB" baseline="0" dirty="0" smtClean="0"/>
              <a:t>, so there is some noise, some unexplained signal, and that will go into the error term.</a:t>
            </a:r>
          </a:p>
          <a:p>
            <a:r>
              <a:rPr lang="en-GB" baseline="0" dirty="0" smtClean="0"/>
              <a:t>The error term is also called the residuals; that the things that are not explained by our model so not explained by either of our two </a:t>
            </a:r>
            <a:r>
              <a:rPr lang="en-GB" baseline="0" dirty="0" err="1" smtClean="0"/>
              <a:t>regressors</a:t>
            </a:r>
            <a:r>
              <a:rPr lang="en-GB" baseline="0" dirty="0" smtClean="0"/>
              <a:t>.</a:t>
            </a:r>
          </a:p>
          <a:p>
            <a:r>
              <a:rPr lang="en-GB" baseline="0" dirty="0" smtClean="0"/>
              <a:t>Overall, you can see this as a way of splitting your time series into </a:t>
            </a:r>
            <a:r>
              <a:rPr lang="en-GB" baseline="0" dirty="0" err="1" smtClean="0"/>
              <a:t>regressors</a:t>
            </a:r>
            <a:r>
              <a:rPr lang="en-GB" baseline="0" dirty="0" smtClean="0"/>
              <a:t> of interest, and error, so things that are not explained or not of interest.</a:t>
            </a:r>
          </a:p>
          <a:p>
            <a:r>
              <a:rPr lang="en-GB" baseline="0" dirty="0" smtClean="0"/>
              <a:t>If we bring that in terms of equations, it says that on each time point, in each voxel, the signal can be explained as a combination of these terms.</a:t>
            </a:r>
          </a:p>
          <a:p>
            <a:r>
              <a:rPr lang="en-GB" baseline="0" dirty="0" smtClean="0"/>
              <a:t>So a weighted sum of the values of my </a:t>
            </a:r>
            <a:r>
              <a:rPr lang="en-GB" baseline="0" dirty="0" err="1" smtClean="0"/>
              <a:t>regressors</a:t>
            </a:r>
            <a:r>
              <a:rPr lang="en-GB" baseline="0" dirty="0" smtClean="0"/>
              <a:t>, weighted by beta parameters, plus some random value.</a:t>
            </a:r>
          </a:p>
          <a:p>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5</a:t>
            </a:fld>
            <a:endParaRPr lang="en-US"/>
          </a:p>
        </p:txBody>
      </p:sp>
    </p:spTree>
    <p:extLst>
      <p:ext uri="{BB962C8B-B14F-4D97-AF65-F5344CB8AC3E}">
        <p14:creationId xmlns:p14="http://schemas.microsoft.com/office/powerpoint/2010/main" val="3595478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To make it a bit more general, this is the definition of the GLM.</a:t>
            </a:r>
            <a:r>
              <a:rPr lang="en-GB" baseline="0" dirty="0" smtClean="0"/>
              <a:t> </a:t>
            </a:r>
            <a:r>
              <a:rPr lang="en-GB" dirty="0" smtClean="0"/>
              <a:t>So y is over</a:t>
            </a:r>
            <a:r>
              <a:rPr lang="en-GB" baseline="0" dirty="0" smtClean="0"/>
              <a:t> time, you have N scans, N volumes if you want. Then you will be explaining your data by a number of </a:t>
            </a:r>
            <a:r>
              <a:rPr lang="en-GB" baseline="0" dirty="0" err="1" smtClean="0"/>
              <a:t>regressors</a:t>
            </a:r>
            <a:r>
              <a:rPr lang="en-GB" baseline="0" dirty="0" smtClean="0"/>
              <a:t> p, so in our example we had p=2, two </a:t>
            </a:r>
            <a:r>
              <a:rPr lang="en-GB" baseline="0" dirty="0" err="1" smtClean="0"/>
              <a:t>regressors</a:t>
            </a:r>
            <a:r>
              <a:rPr lang="en-GB" baseline="0" dirty="0" smtClean="0"/>
              <a:t>, but you can have many more, as long as you have fewer </a:t>
            </a:r>
            <a:r>
              <a:rPr lang="en-GB" baseline="0" dirty="0" err="1" smtClean="0"/>
              <a:t>regressors</a:t>
            </a:r>
            <a:r>
              <a:rPr lang="en-GB" baseline="0" dirty="0" smtClean="0"/>
              <a:t> than scans, which is usually not a problem because we have hundreds of scans.</a:t>
            </a:r>
          </a:p>
          <a:p>
            <a:r>
              <a:rPr lang="en-GB" baseline="0" dirty="0" smtClean="0"/>
              <a:t>So in X, we are providing the information about our experiment, and for each </a:t>
            </a:r>
            <a:r>
              <a:rPr lang="en-GB" baseline="0" dirty="0" err="1" smtClean="0"/>
              <a:t>regressor</a:t>
            </a:r>
            <a:r>
              <a:rPr lang="en-GB" baseline="0" dirty="0" smtClean="0"/>
              <a:t>, we have a single parameter, so in our example we have 2 beta parameters, and then our error terms.</a:t>
            </a:r>
          </a:p>
          <a:p>
            <a:r>
              <a:rPr lang="en-GB" baseline="0" dirty="0" smtClean="0"/>
              <a:t>This part X is called the design matrix. Specifying the design matrix is important, but it is not enough to define a GLM. What is also very important is that you have some assumptions about the error term.</a:t>
            </a:r>
          </a:p>
          <a:p>
            <a:pPr marL="228600" indent="-228600">
              <a:buAutoNum type="arabicParenR"/>
            </a:pPr>
            <a:r>
              <a:rPr lang="en-GB" baseline="0" dirty="0" smtClean="0"/>
              <a:t>Here is the equation about your signal.</a:t>
            </a:r>
          </a:p>
          <a:p>
            <a:pPr marL="228600" indent="-228600">
              <a:buAutoNum type="arabicParenR"/>
            </a:pPr>
            <a:r>
              <a:rPr lang="en-GB" dirty="0" smtClean="0"/>
              <a:t>The noise is going to be distributed according to a simple </a:t>
            </a:r>
            <a:r>
              <a:rPr lang="en-GB" dirty="0" err="1" smtClean="0"/>
              <a:t>gaussian</a:t>
            </a:r>
            <a:r>
              <a:rPr lang="en-GB" dirty="0" smtClean="0"/>
              <a:t> distribution with independent</a:t>
            </a:r>
            <a:r>
              <a:rPr lang="en-GB" baseline="0" dirty="0" smtClean="0"/>
              <a:t> and identical noise throughout the whole time series. It simply means that at each time point, the noise is independent from the others, and it is always the same across time.</a:t>
            </a:r>
          </a:p>
          <a:p>
            <a:pPr marL="0" indent="0">
              <a:buNone/>
            </a:pPr>
            <a:r>
              <a:rPr lang="en-GB" baseline="0" dirty="0" smtClean="0"/>
              <a:t>OUR GLM IS DEFINED BY THOSE TWO THINGS. What we put in our design matrix is what we know could be happening in the brain of our participant, the effects we are interested in, our </a:t>
            </a:r>
            <a:r>
              <a:rPr lang="en-GB" baseline="0" dirty="0" err="1" smtClean="0"/>
              <a:t>experimal</a:t>
            </a:r>
            <a:r>
              <a:rPr lang="en-GB" baseline="0" dirty="0" smtClean="0"/>
              <a:t> factors basically, and we should also put the potential confounds, for instance if we know that over time there may be an habituation effect, such that activity will decrease, then that something we should account for. Or for instance the level of stress if it varies across the experiment, it could modulate brain activity across time. So really it is about providing information about the variability underlying the measured brain signal. And anything that is not modelled goes into the error term. If we have forgotten important things in our design matrix, then the error term will grow, and then we will have problems estimating our GLM.</a:t>
            </a:r>
          </a:p>
          <a:p>
            <a:pPr marL="0" indent="0">
              <a:buNone/>
            </a:pP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6</a:t>
            </a:fld>
            <a:endParaRPr lang="en-US"/>
          </a:p>
        </p:txBody>
      </p:sp>
    </p:spTree>
    <p:extLst>
      <p:ext uri="{BB962C8B-B14F-4D97-AF65-F5344CB8AC3E}">
        <p14:creationId xmlns:p14="http://schemas.microsoft.com/office/powerpoint/2010/main" val="366119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So the GLM specification looks very general and this</a:t>
            </a:r>
            <a:r>
              <a:rPr lang="en-GB" baseline="0" dirty="0" smtClean="0"/>
              <a:t> is useful because we can then bring all these classic statistical tests within the framework of a GLM [READ]</a:t>
            </a:r>
          </a:p>
          <a:p>
            <a:r>
              <a:rPr lang="en-GB" baseline="0" dirty="0" smtClean="0"/>
              <a:t>All these tests can be brought as a specific case of a GLM, for which we can adapt the design matrix. So this generality makes the GLM a powerful and flexible tool, applicable to many cases.</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7</a:t>
            </a:fld>
            <a:endParaRPr lang="en-US"/>
          </a:p>
        </p:txBody>
      </p:sp>
    </p:spTree>
    <p:extLst>
      <p:ext uri="{BB962C8B-B14F-4D97-AF65-F5344CB8AC3E}">
        <p14:creationId xmlns:p14="http://schemas.microsoft.com/office/powerpoint/2010/main" val="105586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So now that we have defined our design</a:t>
            </a:r>
            <a:r>
              <a:rPr lang="en-GB" baseline="0" dirty="0" smtClean="0"/>
              <a:t> matrix, coded in terms of </a:t>
            </a:r>
            <a:r>
              <a:rPr lang="en-GB" baseline="0" dirty="0" err="1" smtClean="0"/>
              <a:t>gray</a:t>
            </a:r>
            <a:r>
              <a:rPr lang="en-GB" baseline="0" dirty="0" smtClean="0"/>
              <a:t> </a:t>
            </a:r>
            <a:r>
              <a:rPr lang="en-GB" baseline="0" dirty="0" err="1" smtClean="0"/>
              <a:t>colors</a:t>
            </a:r>
            <a:r>
              <a:rPr lang="en-GB" baseline="0" dirty="0" smtClean="0"/>
              <a:t>, so </a:t>
            </a:r>
            <a:r>
              <a:rPr lang="en-GB" baseline="0" dirty="0" err="1" smtClean="0"/>
              <a:t>alternance</a:t>
            </a:r>
            <a:r>
              <a:rPr lang="en-GB" baseline="0" dirty="0" smtClean="0"/>
              <a:t> of black and white stripes indicate our cycles of listening and rest, and the white column indicate our constant term, x2. just a convenient, graphical way to read our experimental design. On the left we still have our data, with the brighter, the higher the signal.</a:t>
            </a:r>
          </a:p>
          <a:p>
            <a:r>
              <a:rPr lang="en-GB" baseline="0" dirty="0" smtClean="0"/>
              <a:t>We want to estimate the parameters to explain the signal as best as possible, which means minimizing the unexplained stuff in our error terms. We want to minimize the sum of squares of the residuals, so the unexplained variability, should be as small as possible, given our model.</a:t>
            </a:r>
          </a:p>
          <a:p>
            <a:r>
              <a:rPr lang="en-GB" baseline="0" dirty="0" smtClean="0"/>
              <a:t>This looks very complicated, but for mathematicians this is actually a simple least squares estimation, assuming the error term is distributed independently and identically, you get a direct formula for estimating those beta parameters. So this is just one line in SPM, the rest of your work is preparing the data and so on.</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8</a:t>
            </a:fld>
            <a:endParaRPr lang="en-US"/>
          </a:p>
        </p:txBody>
      </p:sp>
    </p:spTree>
    <p:extLst>
      <p:ext uri="{BB962C8B-B14F-4D97-AF65-F5344CB8AC3E}">
        <p14:creationId xmlns:p14="http://schemas.microsoft.com/office/powerpoint/2010/main" val="3021216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smtClean="0"/>
              <a:t>Our model needs to be improved and refined.</a:t>
            </a:r>
          </a:p>
          <a:p>
            <a:pPr marL="228600" indent="-228600">
              <a:buAutoNum type="arabicParenR"/>
            </a:pPr>
            <a:r>
              <a:rPr lang="en-GB" dirty="0" smtClean="0"/>
              <a:t>We know the BOLD signal is not changing very rapidly. So it is a bit</a:t>
            </a:r>
            <a:r>
              <a:rPr lang="en-GB" baseline="0" dirty="0" smtClean="0"/>
              <a:t> of a sluggish response, that has a delayed and dispersed response. It takes 5-6 seconds to reach its maximum, and it will come back down to its original response in 20-25 seconds. So it is not like when we switch the light and the light comes immediately bright, but more like this energy-saving recent light bulbs that take about 5 seconds to be fully bright. And if you were to switch off the light immediately afterwards, it will take 20-25 seconds to fully switch off. So that is a first problem we need to account for.</a:t>
            </a:r>
          </a:p>
          <a:p>
            <a:pPr marL="228600" indent="-228600">
              <a:buAutoNum type="arabicParenR"/>
            </a:pPr>
            <a:r>
              <a:rPr lang="en-GB" baseline="0" dirty="0" smtClean="0"/>
              <a:t>Because we are acquiring the data with a complicated piece of equipment, there is bits of signal that are not useful and should be filtered out. For instance, if the scanner warms up a little bit, there could be a drift in our signal, that has nothing to do with the brain, but with the equipment. We should also account for this in our model.</a:t>
            </a:r>
          </a:p>
          <a:p>
            <a:pPr marL="228600" indent="-228600">
              <a:buAutoNum type="arabicParenR"/>
            </a:pPr>
            <a:r>
              <a:rPr lang="en-GB" baseline="0" dirty="0" smtClean="0"/>
              <a:t>Because our participants are alive in the scanner, they breath, their heart beats, and because we are acquiring the data at a relatively slow pace, in the signal there will be traces of this physiological activity. When people breath, more oxygen comes in, and because our BOLD signal is dependent on oxygen levels, this will affect our signal. So again this would be something that has nothing to do with our experiment but is still present in the signal. This will make the error terms serially correlated, which violates the assumptions we have to our error terms: namely, the random term is not independent from the next one.</a:t>
            </a:r>
            <a:endParaRPr lang="en-GB" dirty="0" smtClean="0"/>
          </a:p>
          <a:p>
            <a:r>
              <a:rPr lang="en-GB" dirty="0" smtClean="0"/>
              <a:t>So we will go through</a:t>
            </a:r>
            <a:r>
              <a:rPr lang="en-GB" baseline="0" dirty="0" smtClean="0"/>
              <a:t> these problems one by one.</a:t>
            </a:r>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9</a:t>
            </a:fld>
            <a:endParaRPr lang="en-US"/>
          </a:p>
        </p:txBody>
      </p:sp>
    </p:spTree>
    <p:extLst>
      <p:ext uri="{BB962C8B-B14F-4D97-AF65-F5344CB8AC3E}">
        <p14:creationId xmlns:p14="http://schemas.microsoft.com/office/powerpoint/2010/main" val="166524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This is what the hemodynamic response function looks like. If you are presenting something very</a:t>
            </a:r>
            <a:r>
              <a:rPr lang="en-GB" baseline="0" dirty="0" smtClean="0"/>
              <a:t> short to your subjects, the response is going to be slow, and lasts well after the stimulus is gone, with a peak at 5 seconds and a slow decrease. So what we do is use a convolution function, which is a mathematical operator applied to model the expected signal. We can do that because of a property of </a:t>
            </a:r>
            <a:r>
              <a:rPr lang="en-GB" baseline="0" dirty="0" err="1" smtClean="0"/>
              <a:t>additivity</a:t>
            </a:r>
            <a:r>
              <a:rPr lang="en-GB" baseline="0" dirty="0" smtClean="0"/>
              <a:t>, such that if two stimuli are presented close in time with each other, they will add up. You can think of the convolution as a multiplication but in a space of functions. It will mix the time series with the response function (the </a:t>
            </a:r>
            <a:r>
              <a:rPr lang="en-GB" baseline="0" dirty="0" err="1" smtClean="0"/>
              <a:t>hrf</a:t>
            </a:r>
            <a:r>
              <a:rPr lang="en-GB" baseline="0" dirty="0" smtClean="0"/>
              <a:t>), then you can have an expected response. You don’t need to remember the mathematical details, but basically that this transformation will provide you with the shape of the expected response.</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On the right panels, we have examples of expected responses before and after convolution with the HRF, on the bottom with the property of </a:t>
            </a:r>
            <a:r>
              <a:rPr lang="en-GB" baseline="0" dirty="0" err="1" smtClean="0"/>
              <a:t>additivity</a:t>
            </a:r>
            <a:r>
              <a:rPr lang="en-GB" baseline="0" dirty="0" smtClean="0"/>
              <a:t>.</a:t>
            </a:r>
            <a:endParaRPr lang="en-GB" dirty="0" smtClean="0"/>
          </a:p>
          <a:p>
            <a:endParaRPr lang="en-GB" dirty="0"/>
          </a:p>
        </p:txBody>
      </p:sp>
      <p:sp>
        <p:nvSpPr>
          <p:cNvPr id="4" name="Espace réservé du numéro de diapositive 3"/>
          <p:cNvSpPr>
            <a:spLocks noGrp="1"/>
          </p:cNvSpPr>
          <p:nvPr>
            <p:ph type="sldNum" sz="quarter" idx="10"/>
          </p:nvPr>
        </p:nvSpPr>
        <p:spPr/>
        <p:txBody>
          <a:bodyPr/>
          <a:lstStyle/>
          <a:p>
            <a:fld id="{8AA5F424-82B9-4FF0-8E6B-00B2D8DC0915}" type="slidenum">
              <a:rPr lang="en-US" smtClean="0"/>
              <a:pPr/>
              <a:t>10</a:t>
            </a:fld>
            <a:endParaRPr lang="en-US"/>
          </a:p>
        </p:txBody>
      </p:sp>
    </p:spTree>
    <p:extLst>
      <p:ext uri="{BB962C8B-B14F-4D97-AF65-F5344CB8AC3E}">
        <p14:creationId xmlns:p14="http://schemas.microsoft.com/office/powerpoint/2010/main" val="248330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DE679-5F9B-4E82-82F2-7434E731869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D82CFC-E6E6-4431-94FF-8D9B7FCD56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9CEC6A-8173-4FC2-990A-2F0E1CE8DB5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579438"/>
            <a:ext cx="8229600" cy="7921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EBC293-BB79-47EA-9525-E105CDB614C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437E6E-2B32-4E82-9D5B-A40EDE0BE4A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75BCE-A1FD-4387-BD31-7440EBF451B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6B67E0-55E6-43F1-8BFB-47EB69BA12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3BEAF6-09F1-4A8F-9EDD-F0FCEA5767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5B2A1F-6473-4C23-A672-E0A1D5D9B65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9E40DF6-25E1-425D-840D-39237E7792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D47C9B-0E6E-4DAE-812E-CA8385BE04B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163B69-493A-48E9-8F8A-6A5593A78C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defRPr>
            </a:lvl1pPr>
          </a:lstStyle>
          <a:p>
            <a:pPr>
              <a:defRPr/>
            </a:pPr>
            <a:fld id="{6562B3BF-985B-419B-AF37-96990230C889}" type="slidenum">
              <a:rPr lang="en-US"/>
              <a:pPr>
                <a:defRPr/>
              </a:pPr>
              <a:t>‹#›</a:t>
            </a:fld>
            <a:endParaRPr lang="en-US"/>
          </a:p>
        </p:txBody>
      </p:sp>
      <p:pic>
        <p:nvPicPr>
          <p:cNvPr id="1031" name="Picture 7" descr="spm_header"/>
          <p:cNvPicPr>
            <a:picLocks noChangeAspect="1" noChangeArrowheads="1"/>
          </p:cNvPicPr>
          <p:nvPr/>
        </p:nvPicPr>
        <p:blipFill>
          <a:blip r:embed="rId14"/>
          <a:srcRect t="55988" b="10420"/>
          <a:stretch>
            <a:fillRect/>
          </a:stretch>
        </p:blipFill>
        <p:spPr bwMode="auto">
          <a:xfrm>
            <a:off x="0" y="0"/>
            <a:ext cx="91440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defRPr>
      </a:lvl2pPr>
      <a:lvl3pPr algn="l" rtl="0" eaLnBrk="0" fontAlgn="base" hangingPunct="0">
        <a:spcBef>
          <a:spcPct val="0"/>
        </a:spcBef>
        <a:spcAft>
          <a:spcPct val="0"/>
        </a:spcAft>
        <a:defRPr sz="3200">
          <a:solidFill>
            <a:schemeClr val="tx2"/>
          </a:solidFill>
          <a:latin typeface="Arial" pitchFamily="34" charset="0"/>
        </a:defRPr>
      </a:lvl3pPr>
      <a:lvl4pPr algn="l" rtl="0" eaLnBrk="0" fontAlgn="base" hangingPunct="0">
        <a:spcBef>
          <a:spcPct val="0"/>
        </a:spcBef>
        <a:spcAft>
          <a:spcPct val="0"/>
        </a:spcAft>
        <a:defRPr sz="3200">
          <a:solidFill>
            <a:schemeClr val="tx2"/>
          </a:solidFill>
          <a:latin typeface="Arial" pitchFamily="34" charset="0"/>
        </a:defRPr>
      </a:lvl4pPr>
      <a:lvl5pPr algn="l" rtl="0" eaLnBrk="0" fontAlgn="base" hangingPunct="0">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eg"/><Relationship Id="rId6" Type="http://schemas.openxmlformats.org/officeDocument/2006/relationships/image" Target="../media/image45.png"/><Relationship Id="rId7" Type="http://schemas.openxmlformats.org/officeDocument/2006/relationships/image" Target="../media/image46.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oleObject" Target="../embeddings/oleObject19.bin"/><Relationship Id="rId8" Type="http://schemas.openxmlformats.org/officeDocument/2006/relationships/image" Target="../media/image40.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1" Type="http://schemas.openxmlformats.org/officeDocument/2006/relationships/image" Target="../media/image50.emf"/><Relationship Id="rId12" Type="http://schemas.openxmlformats.org/officeDocument/2006/relationships/image" Target="../media/image53.png"/><Relationship Id="rId13" Type="http://schemas.openxmlformats.org/officeDocument/2006/relationships/image" Target="../media/image54.png"/><Relationship Id="rId14" Type="http://schemas.openxmlformats.org/officeDocument/2006/relationships/image" Target="../media/image55.png"/><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notesSlide" Target="../notesSlides/notesSlide13.xml"/><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oleObject" Target="../embeddings/oleObject20.bin"/><Relationship Id="rId7" Type="http://schemas.openxmlformats.org/officeDocument/2006/relationships/image" Target="../media/image48.emf"/><Relationship Id="rId8" Type="http://schemas.openxmlformats.org/officeDocument/2006/relationships/oleObject" Target="../embeddings/oleObject21.bin"/><Relationship Id="rId9" Type="http://schemas.openxmlformats.org/officeDocument/2006/relationships/image" Target="../media/image49.emf"/><Relationship Id="rId10" Type="http://schemas.openxmlformats.org/officeDocument/2006/relationships/oleObject" Target="../embeddings/oleObject2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58.jpeg"/><Relationship Id="rId5" Type="http://schemas.openxmlformats.org/officeDocument/2006/relationships/image" Target="../media/image59.png"/><Relationship Id="rId6" Type="http://schemas.openxmlformats.org/officeDocument/2006/relationships/image" Target="../media/image60.jpeg"/><Relationship Id="rId7" Type="http://schemas.openxmlformats.org/officeDocument/2006/relationships/oleObject" Target="../embeddings/oleObject23.bin"/><Relationship Id="rId8" Type="http://schemas.openxmlformats.org/officeDocument/2006/relationships/image" Target="../media/image56.wmf"/><Relationship Id="rId9" Type="http://schemas.openxmlformats.org/officeDocument/2006/relationships/oleObject" Target="../embeddings/oleObject24.bin"/><Relationship Id="rId10" Type="http://schemas.openxmlformats.org/officeDocument/2006/relationships/image" Target="../media/image57.w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63.emf"/><Relationship Id="rId13" Type="http://schemas.openxmlformats.org/officeDocument/2006/relationships/image" Target="../media/image67.wmf"/><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notesSlide" Target="../notesSlides/notesSlide15.xml"/><Relationship Id="rId4" Type="http://schemas.openxmlformats.org/officeDocument/2006/relationships/image" Target="../media/image64.jpeg"/><Relationship Id="rId5" Type="http://schemas.openxmlformats.org/officeDocument/2006/relationships/image" Target="../media/image65.jpeg"/><Relationship Id="rId6" Type="http://schemas.openxmlformats.org/officeDocument/2006/relationships/oleObject" Target="../embeddings/oleObject25.bin"/><Relationship Id="rId7" Type="http://schemas.openxmlformats.org/officeDocument/2006/relationships/image" Target="../media/image61.emf"/><Relationship Id="rId8" Type="http://schemas.openxmlformats.org/officeDocument/2006/relationships/oleObject" Target="../embeddings/oleObject26.bin"/><Relationship Id="rId9" Type="http://schemas.openxmlformats.org/officeDocument/2006/relationships/image" Target="../media/image62.emf"/><Relationship Id="rId10" Type="http://schemas.openxmlformats.org/officeDocument/2006/relationships/image" Target="../media/image6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28.bin"/><Relationship Id="rId5" Type="http://schemas.openxmlformats.org/officeDocument/2006/relationships/image" Target="../media/image68.w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70.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wmf"/><Relationship Id="rId8" Type="http://schemas.openxmlformats.org/officeDocument/2006/relationships/image" Target="../media/image6.wmf"/><Relationship Id="rId9" Type="http://schemas.openxmlformats.org/officeDocument/2006/relationships/image" Target="../media/image7.wmf"/><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75.png"/><Relationship Id="rId7" Type="http://schemas.openxmlformats.org/officeDocument/2006/relationships/image" Target="../media/image76.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png"/></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75.wmf"/><Relationship Id="rId13" Type="http://schemas.openxmlformats.org/officeDocument/2006/relationships/oleObject" Target="../embeddings/oleObject33.bin"/><Relationship Id="rId14" Type="http://schemas.openxmlformats.org/officeDocument/2006/relationships/image" Target="../media/image76.wmf"/><Relationship Id="rId1" Type="http://schemas.openxmlformats.org/officeDocument/2006/relationships/vmlDrawing" Target="../drawings/vmlDrawing9.vml"/><Relationship Id="rId2" Type="http://schemas.openxmlformats.org/officeDocument/2006/relationships/tags" Target="../tags/tag3.xml"/><Relationship Id="rId3" Type="http://schemas.openxmlformats.org/officeDocument/2006/relationships/slideLayout" Target="../slideLayouts/slideLayout7.xml"/><Relationship Id="rId4" Type="http://schemas.openxmlformats.org/officeDocument/2006/relationships/notesSlide" Target="../notesSlides/notesSlide17.xml"/><Relationship Id="rId5" Type="http://schemas.openxmlformats.org/officeDocument/2006/relationships/oleObject" Target="../embeddings/oleObject29.bin"/><Relationship Id="rId6" Type="http://schemas.openxmlformats.org/officeDocument/2006/relationships/image" Target="../media/image72.emf"/><Relationship Id="rId7" Type="http://schemas.openxmlformats.org/officeDocument/2006/relationships/oleObject" Target="../embeddings/oleObject30.bin"/><Relationship Id="rId8" Type="http://schemas.openxmlformats.org/officeDocument/2006/relationships/image" Target="../media/image73.wmf"/><Relationship Id="rId9" Type="http://schemas.openxmlformats.org/officeDocument/2006/relationships/oleObject" Target="../embeddings/oleObject31.bin"/><Relationship Id="rId10" Type="http://schemas.openxmlformats.org/officeDocument/2006/relationships/image" Target="../media/image74.wmf"/></Relationships>
</file>

<file path=ppt/slides/_rels/slide22.xml.rels><?xml version="1.0" encoding="UTF-8" standalone="yes"?>
<Relationships xmlns="http://schemas.openxmlformats.org/package/2006/relationships"><Relationship Id="rId11" Type="http://schemas.openxmlformats.org/officeDocument/2006/relationships/oleObject" Target="../embeddings/oleObject37.bin"/><Relationship Id="rId12" Type="http://schemas.openxmlformats.org/officeDocument/2006/relationships/image" Target="../media/image80.wmf"/><Relationship Id="rId1" Type="http://schemas.openxmlformats.org/officeDocument/2006/relationships/vmlDrawing" Target="../drawings/vmlDrawing10.vml"/><Relationship Id="rId2" Type="http://schemas.openxmlformats.org/officeDocument/2006/relationships/tags" Target="../tags/tag4.xml"/><Relationship Id="rId3" Type="http://schemas.openxmlformats.org/officeDocument/2006/relationships/slideLayout" Target="../slideLayouts/slideLayout7.xml"/><Relationship Id="rId4" Type="http://schemas.openxmlformats.org/officeDocument/2006/relationships/notesSlide" Target="../notesSlides/notesSlide18.xml"/><Relationship Id="rId5" Type="http://schemas.openxmlformats.org/officeDocument/2006/relationships/oleObject" Target="../embeddings/oleObject34.bin"/><Relationship Id="rId6" Type="http://schemas.openxmlformats.org/officeDocument/2006/relationships/image" Target="../media/image77.wmf"/><Relationship Id="rId7" Type="http://schemas.openxmlformats.org/officeDocument/2006/relationships/oleObject" Target="../embeddings/oleObject35.bin"/><Relationship Id="rId8" Type="http://schemas.openxmlformats.org/officeDocument/2006/relationships/image" Target="../media/image78.wmf"/><Relationship Id="rId9" Type="http://schemas.openxmlformats.org/officeDocument/2006/relationships/oleObject" Target="../embeddings/oleObject36.bin"/><Relationship Id="rId10" Type="http://schemas.openxmlformats.org/officeDocument/2006/relationships/image" Target="../media/image79.wmf"/></Relationships>
</file>

<file path=ppt/slides/_rels/slide23.xml.rels><?xml version="1.0" encoding="UTF-8" standalone="yes"?>
<Relationships xmlns="http://schemas.openxmlformats.org/package/2006/relationships"><Relationship Id="rId3" Type="http://schemas.openxmlformats.org/officeDocument/2006/relationships/image" Target="../media/image81.jpg"/><Relationship Id="rId4" Type="http://schemas.openxmlformats.org/officeDocument/2006/relationships/image" Target="../media/image82.gif"/><Relationship Id="rId5" Type="http://schemas.openxmlformats.org/officeDocument/2006/relationships/image" Target="../media/image83.gif"/><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oleObject" Target="../embeddings/oleObject1.bin"/><Relationship Id="rId8"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9" Type="http://schemas.openxmlformats.org/officeDocument/2006/relationships/image" Target="../media/image19.emf"/><Relationship Id="rId20" Type="http://schemas.openxmlformats.org/officeDocument/2006/relationships/oleObject" Target="../embeddings/oleObject10.bin"/><Relationship Id="rId21" Type="http://schemas.openxmlformats.org/officeDocument/2006/relationships/image" Target="../media/image25.emf"/><Relationship Id="rId22" Type="http://schemas.openxmlformats.org/officeDocument/2006/relationships/oleObject" Target="../embeddings/oleObject11.bin"/><Relationship Id="rId23" Type="http://schemas.openxmlformats.org/officeDocument/2006/relationships/image" Target="../media/image26.emf"/><Relationship Id="rId24" Type="http://schemas.openxmlformats.org/officeDocument/2006/relationships/oleObject" Target="../embeddings/oleObject12.bin"/><Relationship Id="rId25" Type="http://schemas.openxmlformats.org/officeDocument/2006/relationships/image" Target="../media/image27.wmf"/><Relationship Id="rId26" Type="http://schemas.openxmlformats.org/officeDocument/2006/relationships/oleObject" Target="../embeddings/oleObject13.bin"/><Relationship Id="rId27" Type="http://schemas.openxmlformats.org/officeDocument/2006/relationships/image" Target="../media/image28.wmf"/><Relationship Id="rId10" Type="http://schemas.openxmlformats.org/officeDocument/2006/relationships/oleObject" Target="../embeddings/oleObject5.bin"/><Relationship Id="rId11" Type="http://schemas.openxmlformats.org/officeDocument/2006/relationships/image" Target="../media/image20.emf"/><Relationship Id="rId12" Type="http://schemas.openxmlformats.org/officeDocument/2006/relationships/oleObject" Target="../embeddings/oleObject6.bin"/><Relationship Id="rId13" Type="http://schemas.openxmlformats.org/officeDocument/2006/relationships/image" Target="../media/image21.emf"/><Relationship Id="rId14" Type="http://schemas.openxmlformats.org/officeDocument/2006/relationships/oleObject" Target="../embeddings/oleObject7.bin"/><Relationship Id="rId15" Type="http://schemas.openxmlformats.org/officeDocument/2006/relationships/image" Target="../media/image22.emf"/><Relationship Id="rId16" Type="http://schemas.openxmlformats.org/officeDocument/2006/relationships/oleObject" Target="../embeddings/oleObject8.bin"/><Relationship Id="rId17" Type="http://schemas.openxmlformats.org/officeDocument/2006/relationships/image" Target="../media/image23.emf"/><Relationship Id="rId18" Type="http://schemas.openxmlformats.org/officeDocument/2006/relationships/oleObject" Target="../embeddings/oleObject9.bin"/><Relationship Id="rId19"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17.emf"/><Relationship Id="rId6" Type="http://schemas.openxmlformats.org/officeDocument/2006/relationships/oleObject" Target="../embeddings/oleObject3.bin"/><Relationship Id="rId7" Type="http://schemas.openxmlformats.org/officeDocument/2006/relationships/image" Target="../media/image18.emf"/><Relationship Id="rId8"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1" Type="http://schemas.openxmlformats.org/officeDocument/2006/relationships/image" Target="../media/image31.emf"/><Relationship Id="rId12" Type="http://schemas.openxmlformats.org/officeDocument/2006/relationships/oleObject" Target="../embeddings/oleObject17.bin"/><Relationship Id="rId13" Type="http://schemas.openxmlformats.org/officeDocument/2006/relationships/image" Target="../media/image32.emf"/><Relationship Id="rId14" Type="http://schemas.openxmlformats.org/officeDocument/2006/relationships/oleObject" Target="../embeddings/oleObject18.bin"/><Relationship Id="rId15" Type="http://schemas.openxmlformats.org/officeDocument/2006/relationships/image" Target="../media/image33.wmf"/><Relationship Id="rId16" Type="http://schemas.openxmlformats.org/officeDocument/2006/relationships/image" Target="../media/image36.jpeg"/><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notesSlide" Target="../notesSlides/notesSlide7.xml"/><Relationship Id="rId4" Type="http://schemas.openxmlformats.org/officeDocument/2006/relationships/oleObject" Target="../embeddings/oleObject14.bin"/><Relationship Id="rId5" Type="http://schemas.openxmlformats.org/officeDocument/2006/relationships/image" Target="../media/image29.emf"/><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oleObject" Target="../embeddings/oleObject15.bin"/><Relationship Id="rId9" Type="http://schemas.openxmlformats.org/officeDocument/2006/relationships/image" Target="../media/image30.emf"/><Relationship Id="rId10" Type="http://schemas.openxmlformats.org/officeDocument/2006/relationships/oleObject" Target="../embeddings/oleObject16.bin"/></Relationships>
</file>

<file path=ppt/slides/_rels/slide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7.xml"/><Relationship Id="rId3"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5800" y="1556792"/>
            <a:ext cx="7772400" cy="1936750"/>
          </a:xfrm>
        </p:spPr>
        <p:txBody>
          <a:bodyPr/>
          <a:lstStyle/>
          <a:p>
            <a:pPr algn="ctr" eaLnBrk="1" hangingPunct="1"/>
            <a:r>
              <a:rPr lang="en-GB" sz="4800" dirty="0" smtClean="0"/>
              <a:t>The General Linear Model</a:t>
            </a:r>
            <a:endParaRPr lang="en-US" sz="4800" dirty="0" smtClean="0"/>
          </a:p>
        </p:txBody>
      </p:sp>
      <p:sp>
        <p:nvSpPr>
          <p:cNvPr id="16386" name="Rectangle 3"/>
          <p:cNvSpPr>
            <a:spLocks noGrp="1" noChangeArrowheads="1"/>
          </p:cNvSpPr>
          <p:nvPr>
            <p:ph type="subTitle" idx="1"/>
          </p:nvPr>
        </p:nvSpPr>
        <p:spPr>
          <a:xfrm>
            <a:off x="447675" y="3717032"/>
            <a:ext cx="8305800" cy="1692188"/>
          </a:xfrm>
        </p:spPr>
        <p:txBody>
          <a:bodyPr/>
          <a:lstStyle/>
          <a:p>
            <a:pPr eaLnBrk="1" hangingPunct="1"/>
            <a:r>
              <a:rPr lang="en-GB" sz="2000" i="1" dirty="0" smtClean="0"/>
              <a:t>Marion Rouault</a:t>
            </a:r>
          </a:p>
          <a:p>
            <a:pPr eaLnBrk="1" hangingPunct="1"/>
            <a:r>
              <a:rPr lang="en-GB" sz="2000" i="1" dirty="0" smtClean="0"/>
              <a:t>Slides: Guillaume </a:t>
            </a:r>
            <a:r>
              <a:rPr lang="en-GB" sz="2000" i="1" dirty="0" err="1" smtClean="0"/>
              <a:t>Flandin</a:t>
            </a:r>
            <a:endParaRPr lang="en-GB" sz="2000" i="1" dirty="0" smtClean="0"/>
          </a:p>
          <a:p>
            <a:pPr eaLnBrk="1" hangingPunct="1"/>
            <a:endParaRPr lang="en-GB" sz="2000" i="1" dirty="0" smtClean="0"/>
          </a:p>
          <a:p>
            <a:pPr eaLnBrk="1" hangingPunct="1"/>
            <a:r>
              <a:rPr lang="en-GB" sz="2000" dirty="0" err="1" smtClean="0"/>
              <a:t>Wellcome</a:t>
            </a:r>
            <a:r>
              <a:rPr lang="en-GB" sz="2000" dirty="0" smtClean="0"/>
              <a:t> Centre for Human Neuroimaging</a:t>
            </a:r>
          </a:p>
          <a:p>
            <a:pPr eaLnBrk="1" hangingPunct="1"/>
            <a:r>
              <a:rPr lang="en-GB" sz="2000" dirty="0" smtClean="0"/>
              <a:t>University College London</a:t>
            </a:r>
            <a:endParaRPr lang="en-US" sz="2000" dirty="0" smtClean="0"/>
          </a:p>
        </p:txBody>
      </p:sp>
      <p:sp>
        <p:nvSpPr>
          <p:cNvPr id="16387" name="Rectangle 4"/>
          <p:cNvSpPr>
            <a:spLocks noChangeArrowheads="1"/>
          </p:cNvSpPr>
          <p:nvPr/>
        </p:nvSpPr>
        <p:spPr bwMode="auto">
          <a:xfrm>
            <a:off x="0" y="6019800"/>
            <a:ext cx="9144000" cy="838200"/>
          </a:xfrm>
          <a:prstGeom prst="rect">
            <a:avLst/>
          </a:prstGeom>
          <a:solidFill>
            <a:srgbClr val="993366"/>
          </a:solidFill>
          <a:ln w="9525">
            <a:noFill/>
            <a:miter lim="800000"/>
            <a:headEnd/>
            <a:tailEnd/>
          </a:ln>
        </p:spPr>
        <p:txBody>
          <a:bodyPr anchor="ctr" anchorCtr="1"/>
          <a:lstStyle/>
          <a:p>
            <a:pPr algn="ctr" eaLnBrk="1" hangingPunct="1">
              <a:spcBef>
                <a:spcPct val="20000"/>
              </a:spcBef>
              <a:buClr>
                <a:srgbClr val="993366"/>
              </a:buClr>
              <a:buFont typeface="Wingdings" pitchFamily="2" charset="2"/>
              <a:buNone/>
            </a:pPr>
            <a:r>
              <a:rPr lang="en-GB" sz="1600" b="1" dirty="0">
                <a:solidFill>
                  <a:schemeClr val="bg1"/>
                </a:solidFill>
              </a:rPr>
              <a:t>SPM </a:t>
            </a:r>
            <a:r>
              <a:rPr lang="en-GB" sz="1600" b="1" dirty="0" smtClean="0">
                <a:solidFill>
                  <a:schemeClr val="bg1"/>
                </a:solidFill>
              </a:rPr>
              <a:t>fMRI Course</a:t>
            </a:r>
            <a:endParaRPr lang="en-GB" sz="1600" b="1" dirty="0">
              <a:solidFill>
                <a:schemeClr val="bg1"/>
              </a:solidFill>
            </a:endParaRPr>
          </a:p>
          <a:p>
            <a:pPr algn="ctr" eaLnBrk="1" hangingPunct="1">
              <a:spcBef>
                <a:spcPct val="20000"/>
              </a:spcBef>
              <a:buClr>
                <a:srgbClr val="993366"/>
              </a:buClr>
              <a:buFont typeface="Wingdings" pitchFamily="2" charset="2"/>
              <a:buNone/>
            </a:pPr>
            <a:r>
              <a:rPr lang="en-GB" sz="1600" b="1" dirty="0" smtClean="0">
                <a:solidFill>
                  <a:schemeClr val="bg1"/>
                </a:solidFill>
              </a:rPr>
              <a:t>London, 23 May 2019</a:t>
            </a:r>
            <a:endParaRPr lang="en-US" sz="1600" b="1" dirty="0">
              <a:solidFill>
                <a:schemeClr val="bg1"/>
              </a:solidFill>
            </a:endParaRPr>
          </a:p>
        </p:txBody>
      </p:sp>
      <p:pic>
        <p:nvPicPr>
          <p:cNvPr id="16388" name="Picture 5" descr="spm_header"/>
          <p:cNvPicPr>
            <a:picLocks noChangeAspect="1" noChangeArrowheads="1"/>
          </p:cNvPicPr>
          <p:nvPr/>
        </p:nvPicPr>
        <p:blipFill>
          <a:blip r:embed="rId2"/>
          <a:srcRect t="26147"/>
          <a:stretch>
            <a:fillRect/>
          </a:stretch>
        </p:blipFill>
        <p:spPr bwMode="auto">
          <a:xfrm>
            <a:off x="0" y="0"/>
            <a:ext cx="9144000" cy="150653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899592" y="5561840"/>
            <a:ext cx="3013633" cy="107151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212" y="873610"/>
            <a:ext cx="2348179" cy="143926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40922"/>
          <a:stretch/>
        </p:blipFill>
        <p:spPr>
          <a:xfrm>
            <a:off x="5724128" y="2519588"/>
            <a:ext cx="3158338" cy="2323978"/>
          </a:xfrm>
          <a:prstGeom prst="rect">
            <a:avLst/>
          </a:prstGeom>
        </p:spPr>
      </p:pic>
      <p:sp>
        <p:nvSpPr>
          <p:cNvPr id="8" name="TextBox 7"/>
          <p:cNvSpPr txBox="1"/>
          <p:nvPr/>
        </p:nvSpPr>
        <p:spPr>
          <a:xfrm>
            <a:off x="6104410" y="6505599"/>
            <a:ext cx="2860078" cy="307777"/>
          </a:xfrm>
          <a:prstGeom prst="rect">
            <a:avLst/>
          </a:prstGeom>
          <a:noFill/>
        </p:spPr>
        <p:txBody>
          <a:bodyPr wrap="none" rtlCol="0">
            <a:spAutoFit/>
          </a:bodyPr>
          <a:lstStyle/>
          <a:p>
            <a:r>
              <a:rPr lang="en-GB" sz="1400" dirty="0" smtClean="0"/>
              <a:t>Boynton et al, NeuroImage, 2012.</a:t>
            </a:r>
            <a:endParaRPr lang="en-GB" sz="1400" dirty="0"/>
          </a:p>
        </p:txBody>
      </p:sp>
      <p:sp>
        <p:nvSpPr>
          <p:cNvPr id="9" name="TextBox 8"/>
          <p:cNvSpPr txBox="1"/>
          <p:nvPr/>
        </p:nvSpPr>
        <p:spPr>
          <a:xfrm>
            <a:off x="4815389" y="1520788"/>
            <a:ext cx="941283" cy="369332"/>
          </a:xfrm>
          <a:prstGeom prst="rect">
            <a:avLst/>
          </a:prstGeom>
          <a:noFill/>
        </p:spPr>
        <p:txBody>
          <a:bodyPr wrap="none" rtlCol="0">
            <a:spAutoFit/>
          </a:bodyPr>
          <a:lstStyle/>
          <a:p>
            <a:r>
              <a:rPr lang="en-GB" dirty="0" smtClean="0"/>
              <a:t>Scaling</a:t>
            </a:r>
            <a:endParaRPr lang="en-GB" dirty="0"/>
          </a:p>
        </p:txBody>
      </p:sp>
      <p:sp>
        <p:nvSpPr>
          <p:cNvPr id="10" name="TextBox 9"/>
          <p:cNvSpPr txBox="1"/>
          <p:nvPr/>
        </p:nvSpPr>
        <p:spPr>
          <a:xfrm>
            <a:off x="4732032" y="5697252"/>
            <a:ext cx="1107996" cy="369332"/>
          </a:xfrm>
          <a:prstGeom prst="rect">
            <a:avLst/>
          </a:prstGeom>
          <a:noFill/>
        </p:spPr>
        <p:txBody>
          <a:bodyPr wrap="none" rtlCol="0">
            <a:spAutoFit/>
          </a:bodyPr>
          <a:lstStyle/>
          <a:p>
            <a:r>
              <a:rPr lang="en-GB" dirty="0" smtClean="0"/>
              <a:t>Additivity</a:t>
            </a:r>
            <a:endParaRPr lang="en-GB" dirty="0"/>
          </a:p>
        </p:txBody>
      </p:sp>
      <p:sp>
        <p:nvSpPr>
          <p:cNvPr id="11" name="TextBox 10"/>
          <p:cNvSpPr txBox="1"/>
          <p:nvPr/>
        </p:nvSpPr>
        <p:spPr>
          <a:xfrm>
            <a:off x="4667912" y="3250721"/>
            <a:ext cx="1236236" cy="646331"/>
          </a:xfrm>
          <a:prstGeom prst="rect">
            <a:avLst/>
          </a:prstGeom>
          <a:noFill/>
        </p:spPr>
        <p:txBody>
          <a:bodyPr wrap="none" rtlCol="0">
            <a:spAutoFit/>
          </a:bodyPr>
          <a:lstStyle/>
          <a:p>
            <a:pPr algn="ctr"/>
            <a:r>
              <a:rPr lang="en-GB" dirty="0" smtClean="0"/>
              <a:t>Shift</a:t>
            </a:r>
            <a:br>
              <a:rPr lang="en-GB" dirty="0" smtClean="0"/>
            </a:br>
            <a:r>
              <a:rPr lang="en-GB" dirty="0" smtClean="0"/>
              <a:t>invariance</a:t>
            </a:r>
            <a:endParaRPr lang="en-GB" dirty="0"/>
          </a:p>
        </p:txBody>
      </p:sp>
      <p:sp>
        <p:nvSpPr>
          <p:cNvPr id="12" name="Rectangle 23"/>
          <p:cNvSpPr>
            <a:spLocks noChangeArrowheads="1"/>
          </p:cNvSpPr>
          <p:nvPr/>
        </p:nvSpPr>
        <p:spPr bwMode="auto">
          <a:xfrm>
            <a:off x="215900" y="571495"/>
            <a:ext cx="5004172" cy="661261"/>
          </a:xfrm>
          <a:prstGeom prst="rect">
            <a:avLst/>
          </a:prstGeom>
          <a:noFill/>
          <a:ln w="9525">
            <a:noFill/>
            <a:miter lim="800000"/>
            <a:headEnd/>
            <a:tailEnd/>
          </a:ln>
        </p:spPr>
        <p:txBody>
          <a:bodyPr anchor="ctr"/>
          <a:lstStyle/>
          <a:p>
            <a:pPr eaLnBrk="0" hangingPunct="0"/>
            <a:r>
              <a:rPr lang="en-GB" sz="2800" b="1" dirty="0">
                <a:solidFill>
                  <a:srgbClr val="852053"/>
                </a:solidFill>
                <a:latin typeface="Arial"/>
                <a:ea typeface="Arial Unicode MS" pitchFamily="34" charset="-128"/>
                <a:cs typeface="Arial"/>
              </a:rPr>
              <a:t>Problem 1: </a:t>
            </a:r>
            <a:r>
              <a:rPr lang="en-GB" sz="2800" b="1" dirty="0" smtClean="0">
                <a:solidFill>
                  <a:srgbClr val="852053"/>
                </a:solidFill>
                <a:latin typeface="Arial"/>
                <a:ea typeface="Arial Unicode MS" pitchFamily="34" charset="-128"/>
                <a:cs typeface="Arial"/>
              </a:rPr>
              <a:t>BOLD response</a:t>
            </a:r>
            <a:endParaRPr lang="en-US" sz="2400" b="1" dirty="0">
              <a:solidFill>
                <a:srgbClr val="852053"/>
              </a:solidFill>
              <a:latin typeface="Arial"/>
              <a:ea typeface="Arial Unicode MS" pitchFamily="34" charset="-128"/>
              <a:cs typeface="Arial"/>
            </a:endParaRPr>
          </a:p>
        </p:txBody>
      </p:sp>
      <p:grpSp>
        <p:nvGrpSpPr>
          <p:cNvPr id="13" name="Group 12"/>
          <p:cNvGrpSpPr>
            <a:grpSpLocks/>
          </p:cNvGrpSpPr>
          <p:nvPr/>
        </p:nvGrpSpPr>
        <p:grpSpPr bwMode="auto">
          <a:xfrm>
            <a:off x="1070620" y="1592796"/>
            <a:ext cx="2781300" cy="2274887"/>
            <a:chOff x="4233" y="1014"/>
            <a:chExt cx="1971" cy="1433"/>
          </a:xfrm>
        </p:grpSpPr>
        <p:sp>
          <p:nvSpPr>
            <p:cNvPr id="14" name="Rectangle 13"/>
            <p:cNvSpPr>
              <a:spLocks noChangeArrowheads="1"/>
            </p:cNvSpPr>
            <p:nvPr/>
          </p:nvSpPr>
          <p:spPr bwMode="auto">
            <a:xfrm>
              <a:off x="4233" y="1615"/>
              <a:ext cx="1971" cy="233"/>
            </a:xfrm>
            <a:prstGeom prst="rect">
              <a:avLst/>
            </a:prstGeom>
            <a:solidFill>
              <a:srgbClr val="FFFFFF"/>
            </a:solidFill>
            <a:ln w="9525">
              <a:noFill/>
              <a:miter lim="800000"/>
              <a:headEnd/>
              <a:tailEnd/>
            </a:ln>
          </p:spPr>
          <p:txBody>
            <a:bodyPr anchor="ctr">
              <a:spAutoFit/>
            </a:bodyPr>
            <a:lstStyle/>
            <a:p>
              <a:pPr eaLnBrk="0" hangingPunct="0"/>
              <a:endParaRPr lang="en-GB"/>
            </a:p>
          </p:txBody>
        </p:sp>
        <p:pic>
          <p:nvPicPr>
            <p:cNvPr id="15" name="Picture 14" descr="hrf"/>
            <p:cNvPicPr>
              <a:picLocks noChangeAspect="1" noChangeArrowheads="1"/>
            </p:cNvPicPr>
            <p:nvPr/>
          </p:nvPicPr>
          <p:blipFill>
            <a:blip r:embed="rId5"/>
            <a:srcRect l="2220" t="4445" r="9438" b="1482"/>
            <a:stretch>
              <a:fillRect/>
            </a:stretch>
          </p:blipFill>
          <p:spPr bwMode="auto">
            <a:xfrm>
              <a:off x="4289" y="1014"/>
              <a:ext cx="1795" cy="1433"/>
            </a:xfrm>
            <a:prstGeom prst="rect">
              <a:avLst/>
            </a:prstGeom>
            <a:noFill/>
            <a:ln w="9525">
              <a:noFill/>
              <a:miter lim="800000"/>
              <a:headEnd/>
              <a:tailEnd/>
            </a:ln>
          </p:spPr>
        </p:pic>
        <p:sp>
          <p:nvSpPr>
            <p:cNvPr id="17" name="Line 16"/>
            <p:cNvSpPr>
              <a:spLocks noChangeShapeType="1"/>
            </p:cNvSpPr>
            <p:nvPr/>
          </p:nvSpPr>
          <p:spPr bwMode="auto">
            <a:xfrm>
              <a:off x="4505" y="2090"/>
              <a:ext cx="1573" cy="0"/>
            </a:xfrm>
            <a:prstGeom prst="line">
              <a:avLst/>
            </a:prstGeom>
            <a:noFill/>
            <a:ln w="9525">
              <a:solidFill>
                <a:srgbClr val="000000"/>
              </a:solidFill>
              <a:round/>
              <a:headEnd/>
              <a:tailEnd/>
            </a:ln>
          </p:spPr>
          <p:txBody>
            <a:bodyPr>
              <a:spAutoFit/>
            </a:bodyPr>
            <a:lstStyle/>
            <a:p>
              <a:endParaRPr lang="en-US"/>
            </a:p>
          </p:txBody>
        </p:sp>
      </p:grpSp>
      <p:sp>
        <p:nvSpPr>
          <p:cNvPr id="18" name="TextBox 17"/>
          <p:cNvSpPr txBox="1"/>
          <p:nvPr/>
        </p:nvSpPr>
        <p:spPr>
          <a:xfrm>
            <a:off x="287524" y="1160748"/>
            <a:ext cx="4301177" cy="369332"/>
          </a:xfrm>
          <a:prstGeom prst="rect">
            <a:avLst/>
          </a:prstGeom>
          <a:noFill/>
        </p:spPr>
        <p:txBody>
          <a:bodyPr wrap="none" rtlCol="0">
            <a:spAutoFit/>
          </a:bodyPr>
          <a:lstStyle/>
          <a:p>
            <a:r>
              <a:rPr lang="en-GB" dirty="0" smtClean="0"/>
              <a:t>Hemodynamic response function (HRF):</a:t>
            </a:r>
            <a:endParaRPr lang="en-GB" dirty="0"/>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t="59231"/>
          <a:stretch/>
        </p:blipFill>
        <p:spPr>
          <a:xfrm>
            <a:off x="5770146" y="4885601"/>
            <a:ext cx="3158338" cy="1603739"/>
          </a:xfrm>
          <a:prstGeom prst="rect">
            <a:avLst/>
          </a:prstGeom>
        </p:spPr>
      </p:pic>
      <p:sp>
        <p:nvSpPr>
          <p:cNvPr id="23" name="TextBox 22"/>
          <p:cNvSpPr txBox="1"/>
          <p:nvPr/>
        </p:nvSpPr>
        <p:spPr>
          <a:xfrm>
            <a:off x="323528" y="4005064"/>
            <a:ext cx="3668505" cy="369332"/>
          </a:xfrm>
          <a:prstGeom prst="rect">
            <a:avLst/>
          </a:prstGeom>
          <a:noFill/>
        </p:spPr>
        <p:txBody>
          <a:bodyPr wrap="none" rtlCol="0">
            <a:spAutoFit/>
          </a:bodyPr>
          <a:lstStyle/>
          <a:p>
            <a:r>
              <a:rPr lang="en-GB" dirty="0" smtClean="0"/>
              <a:t>Linear time-invariant (LTI) system:</a:t>
            </a:r>
            <a:endParaRPr lang="en-GB" dirty="0"/>
          </a:p>
        </p:txBody>
      </p:sp>
      <p:sp>
        <p:nvSpPr>
          <p:cNvPr id="2" name="Rectangle 1"/>
          <p:cNvSpPr/>
          <p:nvPr/>
        </p:nvSpPr>
        <p:spPr bwMode="auto">
          <a:xfrm>
            <a:off x="1786179" y="4509120"/>
            <a:ext cx="1080120" cy="576064"/>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cxnSp>
        <p:nvCxnSpPr>
          <p:cNvPr id="6" name="Straight Arrow Connector 5"/>
          <p:cNvCxnSpPr>
            <a:endCxn id="2" idx="1"/>
          </p:cNvCxnSpPr>
          <p:nvPr/>
        </p:nvCxnSpPr>
        <p:spPr bwMode="auto">
          <a:xfrm>
            <a:off x="1131775" y="4797152"/>
            <a:ext cx="654404"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a:off x="2875611" y="4816130"/>
            <a:ext cx="71008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665854" y="4600106"/>
            <a:ext cx="530915" cy="369332"/>
          </a:xfrm>
          <a:prstGeom prst="rect">
            <a:avLst/>
          </a:prstGeom>
          <a:noFill/>
        </p:spPr>
        <p:txBody>
          <a:bodyPr wrap="none" rtlCol="0">
            <a:spAutoFit/>
          </a:bodyPr>
          <a:lstStyle/>
          <a:p>
            <a:r>
              <a:rPr lang="en-GB" i="1" dirty="0">
                <a:effectLst>
                  <a:outerShdw blurRad="38100" dist="38100" dir="2700000" algn="tl">
                    <a:srgbClr val="000000">
                      <a:alpha val="43137"/>
                    </a:srgbClr>
                  </a:outerShdw>
                </a:effectLst>
              </a:rPr>
              <a:t>u</a:t>
            </a:r>
            <a:r>
              <a:rPr lang="en-GB" i="1" dirty="0" smtClean="0">
                <a:effectLst>
                  <a:outerShdw blurRad="38100" dist="38100" dir="2700000" algn="tl">
                    <a:srgbClr val="000000">
                      <a:alpha val="43137"/>
                    </a:srgbClr>
                  </a:outerShdw>
                </a:effectLst>
              </a:rPr>
              <a:t>(t)</a:t>
            </a:r>
            <a:endParaRPr lang="en-GB" i="1" dirty="0">
              <a:effectLst>
                <a:outerShdw blurRad="38100" dist="38100" dir="2700000" algn="tl">
                  <a:srgbClr val="000000">
                    <a:alpha val="43137"/>
                  </a:srgbClr>
                </a:outerShdw>
              </a:effectLst>
            </a:endParaRPr>
          </a:p>
        </p:txBody>
      </p:sp>
      <p:sp>
        <p:nvSpPr>
          <p:cNvPr id="22" name="TextBox 21"/>
          <p:cNvSpPr txBox="1"/>
          <p:nvPr/>
        </p:nvSpPr>
        <p:spPr>
          <a:xfrm>
            <a:off x="3537029" y="4600106"/>
            <a:ext cx="530915" cy="369332"/>
          </a:xfrm>
          <a:prstGeom prst="rect">
            <a:avLst/>
          </a:prstGeom>
          <a:noFill/>
        </p:spPr>
        <p:txBody>
          <a:bodyPr wrap="none" rtlCol="0">
            <a:spAutoFit/>
          </a:bodyPr>
          <a:lstStyle/>
          <a:p>
            <a:r>
              <a:rPr lang="en-GB" i="1" dirty="0" smtClean="0">
                <a:effectLst>
                  <a:outerShdw blurRad="38100" dist="38100" dir="2700000" algn="tl">
                    <a:srgbClr val="000000">
                      <a:alpha val="43137"/>
                    </a:srgbClr>
                  </a:outerShdw>
                </a:effectLst>
              </a:rPr>
              <a:t>x(t)</a:t>
            </a:r>
            <a:endParaRPr lang="en-GB" i="1" dirty="0">
              <a:effectLst>
                <a:outerShdw blurRad="38100" dist="38100" dir="2700000" algn="tl">
                  <a:srgbClr val="000000">
                    <a:alpha val="43137"/>
                  </a:srgbClr>
                </a:outerShdw>
              </a:effectLst>
            </a:endParaRPr>
          </a:p>
        </p:txBody>
      </p:sp>
      <p:sp>
        <p:nvSpPr>
          <p:cNvPr id="26" name="TextBox 25"/>
          <p:cNvSpPr txBox="1"/>
          <p:nvPr/>
        </p:nvSpPr>
        <p:spPr>
          <a:xfrm>
            <a:off x="1991809" y="4607840"/>
            <a:ext cx="671979" cy="369332"/>
          </a:xfrm>
          <a:prstGeom prst="rect">
            <a:avLst/>
          </a:prstGeom>
          <a:noFill/>
        </p:spPr>
        <p:txBody>
          <a:bodyPr wrap="none" rtlCol="0">
            <a:spAutoFit/>
          </a:bodyPr>
          <a:lstStyle/>
          <a:p>
            <a:r>
              <a:rPr lang="en-GB" i="1" dirty="0" smtClean="0">
                <a:effectLst>
                  <a:outerShdw blurRad="38100" dist="38100" dir="2700000" algn="tl">
                    <a:srgbClr val="000000">
                      <a:alpha val="43137"/>
                    </a:srgbClr>
                  </a:outerShdw>
                </a:effectLst>
              </a:rPr>
              <a:t>hrf(t)</a:t>
            </a:r>
            <a:endParaRPr lang="en-GB" i="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8" name="TextBox 27"/>
              <p:cNvSpPr txBox="1"/>
              <p:nvPr/>
            </p:nvSpPr>
            <p:spPr>
              <a:xfrm>
                <a:off x="908829" y="5561839"/>
                <a:ext cx="2270686" cy="369332"/>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r>
                        <a:rPr lang="en-GB" b="0" i="1" smtClean="0">
                          <a:effectLst>
                            <a:outerShdw blurRad="38100" dist="38100" dir="2700000" algn="tl">
                              <a:srgbClr val="000000">
                                <a:alpha val="43137"/>
                              </a:srgbClr>
                            </a:outerShdw>
                          </a:effectLst>
                          <a:latin typeface="Cambria Math"/>
                        </a:rPr>
                        <m:t>𝑥</m:t>
                      </m:r>
                      <m:d>
                        <m:dPr>
                          <m:ctrlPr>
                            <a:rPr lang="en-GB" b="0" i="1" smtClean="0">
                              <a:effectLst>
                                <a:outerShdw blurRad="38100" dist="38100" dir="2700000" algn="tl">
                                  <a:srgbClr val="000000">
                                    <a:alpha val="43137"/>
                                  </a:srgbClr>
                                </a:outerShdw>
                              </a:effectLst>
                              <a:latin typeface="Cambria Math"/>
                            </a:rPr>
                          </m:ctrlPr>
                        </m:dPr>
                        <m:e>
                          <m:r>
                            <a:rPr lang="en-GB" b="0" i="1" smtClean="0">
                              <a:effectLst>
                                <a:outerShdw blurRad="38100" dist="38100" dir="2700000" algn="tl">
                                  <a:srgbClr val="000000">
                                    <a:alpha val="43137"/>
                                  </a:srgbClr>
                                </a:outerShdw>
                              </a:effectLst>
                              <a:latin typeface="Cambria Math"/>
                            </a:rPr>
                            <m:t>𝑡</m:t>
                          </m:r>
                        </m:e>
                      </m:d>
                      <m:r>
                        <a:rPr lang="en-GB" b="0" i="1" smtClean="0">
                          <a:effectLst>
                            <a:outerShdw blurRad="38100" dist="38100" dir="2700000" algn="tl">
                              <a:srgbClr val="000000">
                                <a:alpha val="43137"/>
                              </a:srgbClr>
                            </a:outerShdw>
                          </a:effectLst>
                          <a:latin typeface="Cambria Math"/>
                        </a:rPr>
                        <m:t>=</m:t>
                      </m:r>
                      <m:r>
                        <a:rPr lang="en-GB" b="0" i="1" smtClean="0">
                          <a:effectLst>
                            <a:outerShdw blurRad="38100" dist="38100" dir="2700000" algn="tl">
                              <a:srgbClr val="000000">
                                <a:alpha val="43137"/>
                              </a:srgbClr>
                            </a:outerShdw>
                          </a:effectLst>
                          <a:latin typeface="Cambria Math"/>
                        </a:rPr>
                        <m:t>𝑢</m:t>
                      </m:r>
                      <m:d>
                        <m:dPr>
                          <m:ctrlPr>
                            <a:rPr lang="en-GB" b="0" i="1" smtClean="0">
                              <a:effectLst>
                                <a:outerShdw blurRad="38100" dist="38100" dir="2700000" algn="tl">
                                  <a:srgbClr val="000000">
                                    <a:alpha val="43137"/>
                                  </a:srgbClr>
                                </a:outerShdw>
                              </a:effectLst>
                              <a:latin typeface="Cambria Math"/>
                            </a:rPr>
                          </m:ctrlPr>
                        </m:dPr>
                        <m:e>
                          <m:r>
                            <a:rPr lang="en-GB" b="0" i="1" smtClean="0">
                              <a:effectLst>
                                <a:outerShdw blurRad="38100" dist="38100" dir="2700000" algn="tl">
                                  <a:srgbClr val="000000">
                                    <a:alpha val="43137"/>
                                  </a:srgbClr>
                                </a:outerShdw>
                              </a:effectLst>
                              <a:latin typeface="Cambria Math"/>
                            </a:rPr>
                            <m:t>𝑡</m:t>
                          </m:r>
                        </m:e>
                      </m:d>
                      <m:r>
                        <a:rPr lang="en-GB" i="1">
                          <a:effectLst>
                            <a:outerShdw blurRad="38100" dist="38100" dir="2700000" algn="tl">
                              <a:srgbClr val="000000">
                                <a:alpha val="43137"/>
                              </a:srgbClr>
                            </a:outerShdw>
                          </a:effectLst>
                          <a:latin typeface="Cambria Math"/>
                          <a:ea typeface="Cambria Math"/>
                        </a:rPr>
                        <m:t>∗</m:t>
                      </m:r>
                      <m:r>
                        <a:rPr lang="en-GB" b="0" i="1" smtClean="0">
                          <a:effectLst>
                            <a:outerShdw blurRad="38100" dist="38100" dir="2700000" algn="tl">
                              <a:srgbClr val="000000">
                                <a:alpha val="43137"/>
                              </a:srgbClr>
                            </a:outerShdw>
                          </a:effectLst>
                          <a:latin typeface="Cambria Math"/>
                          <a:ea typeface="Cambria Math"/>
                        </a:rPr>
                        <m:t>h𝑟𝑓</m:t>
                      </m:r>
                      <m:d>
                        <m:dPr>
                          <m:ctrlPr>
                            <a:rPr lang="en-GB" b="0" i="1" smtClean="0">
                              <a:effectLst>
                                <a:outerShdw blurRad="38100" dist="38100" dir="2700000" algn="tl">
                                  <a:srgbClr val="000000">
                                    <a:alpha val="43137"/>
                                  </a:srgbClr>
                                </a:outerShdw>
                              </a:effectLst>
                              <a:latin typeface="Cambria Math"/>
                              <a:ea typeface="Cambria Math"/>
                            </a:rPr>
                          </m:ctrlPr>
                        </m:dPr>
                        <m:e>
                          <m:r>
                            <a:rPr lang="en-GB" b="0" i="1" smtClean="0">
                              <a:effectLst>
                                <a:outerShdw blurRad="38100" dist="38100" dir="2700000" algn="tl">
                                  <a:srgbClr val="000000">
                                    <a:alpha val="43137"/>
                                  </a:srgbClr>
                                </a:outerShdw>
                              </a:effectLst>
                              <a:latin typeface="Cambria Math"/>
                              <a:ea typeface="Cambria Math"/>
                            </a:rPr>
                            <m:t>𝑡</m:t>
                          </m:r>
                        </m:e>
                      </m:d>
                    </m:oMath>
                  </m:oMathPara>
                </a14:m>
                <a:endParaRPr lang="en-GB" b="0" dirty="0" smtClean="0">
                  <a:effectLst>
                    <a:outerShdw blurRad="38100" dist="38100" dir="2700000" algn="tl">
                      <a:srgbClr val="000000">
                        <a:alpha val="43137"/>
                      </a:srgbClr>
                    </a:outerShdw>
                  </a:effectLst>
                  <a:ea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908829" y="5561839"/>
                <a:ext cx="2270686" cy="369332"/>
              </a:xfrm>
              <a:prstGeom prst="rect">
                <a:avLst/>
              </a:prstGeom>
              <a:blipFill rotWithShape="1">
                <a:blip r:embed="rId6"/>
                <a:stretch>
                  <a:fillRect b="-213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392945" y="5921879"/>
                <a:ext cx="2481128" cy="711477"/>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r>
                        <a:rPr lang="en-GB" b="0" i="1" smtClean="0">
                          <a:effectLst>
                            <a:outerShdw blurRad="38100" dist="38100" dir="2700000" algn="tl">
                              <a:srgbClr val="000000">
                                <a:alpha val="43137"/>
                              </a:srgbClr>
                            </a:outerShdw>
                          </a:effectLst>
                          <a:latin typeface="Cambria Math"/>
                        </a:rPr>
                        <m:t>=</m:t>
                      </m:r>
                      <m:nary>
                        <m:naryPr>
                          <m:ctrlPr>
                            <a:rPr lang="en-GB" b="0" i="1" smtClean="0">
                              <a:effectLst>
                                <a:outerShdw blurRad="38100" dist="38100" dir="2700000" algn="tl">
                                  <a:srgbClr val="000000">
                                    <a:alpha val="43137"/>
                                  </a:srgbClr>
                                </a:outerShdw>
                              </a:effectLst>
                              <a:latin typeface="Cambria Math"/>
                            </a:rPr>
                          </m:ctrlPr>
                        </m:naryPr>
                        <m:sub>
                          <m:r>
                            <m:rPr>
                              <m:brk m:alnAt="23"/>
                            </m:rPr>
                            <a:rPr lang="en-GB" b="0" i="1" smtClean="0">
                              <a:effectLst>
                                <a:outerShdw blurRad="38100" dist="38100" dir="2700000" algn="tl">
                                  <a:srgbClr val="000000">
                                    <a:alpha val="43137"/>
                                  </a:srgbClr>
                                </a:outerShdw>
                              </a:effectLst>
                              <a:latin typeface="Cambria Math"/>
                            </a:rPr>
                            <m:t>𝑜</m:t>
                          </m:r>
                        </m:sub>
                        <m:sup>
                          <m:r>
                            <a:rPr lang="en-GB" b="0" i="1" smtClean="0">
                              <a:effectLst>
                                <a:outerShdw blurRad="38100" dist="38100" dir="2700000" algn="tl">
                                  <a:srgbClr val="000000">
                                    <a:alpha val="43137"/>
                                  </a:srgbClr>
                                </a:outerShdw>
                              </a:effectLst>
                              <a:latin typeface="Cambria Math"/>
                            </a:rPr>
                            <m:t>𝑡</m:t>
                          </m:r>
                        </m:sup>
                        <m:e>
                          <m:r>
                            <a:rPr lang="en-GB" b="0" i="1" smtClean="0">
                              <a:effectLst>
                                <a:outerShdw blurRad="38100" dist="38100" dir="2700000" algn="tl">
                                  <a:srgbClr val="000000">
                                    <a:alpha val="43137"/>
                                  </a:srgbClr>
                                </a:outerShdw>
                              </a:effectLst>
                              <a:latin typeface="Cambria Math"/>
                            </a:rPr>
                            <m:t>𝑢</m:t>
                          </m:r>
                          <m:d>
                            <m:dPr>
                              <m:ctrlPr>
                                <a:rPr lang="en-GB" b="0" i="1" smtClean="0">
                                  <a:effectLst>
                                    <a:outerShdw blurRad="38100" dist="38100" dir="2700000" algn="tl">
                                      <a:srgbClr val="000000">
                                        <a:alpha val="43137"/>
                                      </a:srgbClr>
                                    </a:outerShdw>
                                  </a:effectLst>
                                  <a:latin typeface="Cambria Math"/>
                                </a:rPr>
                              </m:ctrlPr>
                            </m:dPr>
                            <m:e>
                              <m:r>
                                <a:rPr lang="en-GB" b="0" i="1" smtClean="0">
                                  <a:effectLst>
                                    <a:outerShdw blurRad="38100" dist="38100" dir="2700000" algn="tl">
                                      <a:srgbClr val="000000">
                                        <a:alpha val="43137"/>
                                      </a:srgbClr>
                                    </a:outerShdw>
                                  </a:effectLst>
                                  <a:latin typeface="Cambria Math"/>
                                  <a:ea typeface="Cambria Math"/>
                                </a:rPr>
                                <m:t>𝜏</m:t>
                              </m:r>
                            </m:e>
                          </m:d>
                          <m:r>
                            <a:rPr lang="en-GB" b="0" i="1" smtClean="0">
                              <a:effectLst>
                                <a:outerShdw blurRad="38100" dist="38100" dir="2700000" algn="tl">
                                  <a:srgbClr val="000000">
                                    <a:alpha val="43137"/>
                                  </a:srgbClr>
                                </a:outerShdw>
                              </a:effectLst>
                              <a:latin typeface="Cambria Math"/>
                            </a:rPr>
                            <m:t>h𝑟𝑓</m:t>
                          </m:r>
                          <m:d>
                            <m:dPr>
                              <m:ctrlPr>
                                <a:rPr lang="en-GB" b="0" i="1" smtClean="0">
                                  <a:effectLst>
                                    <a:outerShdw blurRad="38100" dist="38100" dir="2700000" algn="tl">
                                      <a:srgbClr val="000000">
                                        <a:alpha val="43137"/>
                                      </a:srgbClr>
                                    </a:outerShdw>
                                  </a:effectLst>
                                  <a:latin typeface="Cambria Math"/>
                                </a:rPr>
                              </m:ctrlPr>
                            </m:dPr>
                            <m:e>
                              <m:r>
                                <a:rPr lang="en-GB" b="0" i="1" smtClean="0">
                                  <a:effectLst>
                                    <a:outerShdw blurRad="38100" dist="38100" dir="2700000" algn="tl">
                                      <a:srgbClr val="000000">
                                        <a:alpha val="43137"/>
                                      </a:srgbClr>
                                    </a:outerShdw>
                                  </a:effectLst>
                                  <a:latin typeface="Cambria Math"/>
                                </a:rPr>
                                <m:t>𝑡</m:t>
                              </m:r>
                              <m:r>
                                <a:rPr lang="en-GB" b="0" i="1" smtClean="0">
                                  <a:effectLst>
                                    <a:outerShdw blurRad="38100" dist="38100" dir="2700000" algn="tl">
                                      <a:srgbClr val="000000">
                                        <a:alpha val="43137"/>
                                      </a:srgbClr>
                                    </a:outerShdw>
                                  </a:effectLst>
                                  <a:latin typeface="Cambria Math"/>
                                </a:rPr>
                                <m:t>−</m:t>
                              </m:r>
                              <m:r>
                                <a:rPr lang="en-GB" b="0" i="1" smtClean="0">
                                  <a:effectLst>
                                    <a:outerShdw blurRad="38100" dist="38100" dir="2700000" algn="tl">
                                      <a:srgbClr val="000000">
                                        <a:alpha val="43137"/>
                                      </a:srgbClr>
                                    </a:outerShdw>
                                  </a:effectLst>
                                  <a:latin typeface="Cambria Math"/>
                                  <a:ea typeface="Cambria Math"/>
                                </a:rPr>
                                <m:t>𝜏</m:t>
                              </m:r>
                            </m:e>
                          </m:d>
                          <m:r>
                            <a:rPr lang="en-GB" b="0" i="1" smtClean="0">
                              <a:effectLst>
                                <a:outerShdw blurRad="38100" dist="38100" dir="2700000" algn="tl">
                                  <a:srgbClr val="000000">
                                    <a:alpha val="43137"/>
                                  </a:srgbClr>
                                </a:outerShdw>
                              </a:effectLst>
                              <a:latin typeface="Cambria Math"/>
                              <a:ea typeface="Cambria Math"/>
                            </a:rPr>
                            <m:t>𝑑</m:t>
                          </m:r>
                          <m:r>
                            <a:rPr lang="en-GB" b="0" i="1" smtClean="0">
                              <a:effectLst>
                                <a:outerShdw blurRad="38100" dist="38100" dir="2700000" algn="tl">
                                  <a:srgbClr val="000000">
                                    <a:alpha val="43137"/>
                                  </a:srgbClr>
                                </a:outerShdw>
                              </a:effectLst>
                              <a:latin typeface="Cambria Math"/>
                              <a:ea typeface="Cambria Math"/>
                            </a:rPr>
                            <m:t>𝜏</m:t>
                          </m:r>
                        </m:e>
                      </m:nary>
                    </m:oMath>
                  </m:oMathPara>
                </a14:m>
                <a:endParaRPr lang="en-GB" b="0" dirty="0" smtClean="0">
                  <a:effectLst>
                    <a:outerShdw blurRad="38100" dist="38100" dir="2700000" algn="tl">
                      <a:srgbClr val="000000">
                        <a:alpha val="43137"/>
                      </a:srgbClr>
                    </a:outerShdw>
                  </a:effectLst>
                  <a:ea typeface="Cambria Math"/>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392945" y="5921879"/>
                <a:ext cx="2481128" cy="711477"/>
              </a:xfrm>
              <a:prstGeom prst="rect">
                <a:avLst/>
              </a:prstGeom>
              <a:blipFill rotWithShape="1">
                <a:blip r:embed="rId7"/>
                <a:stretch>
                  <a:fillRect b="-855"/>
                </a:stretch>
              </a:blipFill>
            </p:spPr>
            <p:txBody>
              <a:bodyPr/>
              <a:lstStyle/>
              <a:p>
                <a:r>
                  <a:rPr lang="en-GB">
                    <a:noFill/>
                  </a:rPr>
                  <a:t> </a:t>
                </a:r>
              </a:p>
            </p:txBody>
          </p:sp>
        </mc:Fallback>
      </mc:AlternateContent>
      <p:sp>
        <p:nvSpPr>
          <p:cNvPr id="31" name="TextBox 30"/>
          <p:cNvSpPr txBox="1"/>
          <p:nvPr/>
        </p:nvSpPr>
        <p:spPr>
          <a:xfrm>
            <a:off x="440636" y="5157192"/>
            <a:ext cx="2390398" cy="369332"/>
          </a:xfrm>
          <a:prstGeom prst="rect">
            <a:avLst/>
          </a:prstGeom>
          <a:noFill/>
        </p:spPr>
        <p:txBody>
          <a:bodyPr wrap="none" rtlCol="0">
            <a:spAutoFit/>
          </a:bodyPr>
          <a:lstStyle/>
          <a:p>
            <a:r>
              <a:rPr lang="en-GB" dirty="0" smtClean="0"/>
              <a:t>Convolution operator:</a:t>
            </a:r>
            <a:endParaRPr lang="en-GB" dirty="0"/>
          </a:p>
        </p:txBody>
      </p:sp>
    </p:spTree>
    <p:extLst>
      <p:ext uri="{BB962C8B-B14F-4D97-AF65-F5344CB8AC3E}">
        <p14:creationId xmlns:p14="http://schemas.microsoft.com/office/powerpoint/2010/main" val="7610099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80" name="Rectangle 11"/>
          <p:cNvSpPr>
            <a:spLocks noChangeArrowheads="1"/>
          </p:cNvSpPr>
          <p:nvPr/>
        </p:nvSpPr>
        <p:spPr bwMode="auto">
          <a:xfrm>
            <a:off x="3779838" y="3886200"/>
            <a:ext cx="185737" cy="369888"/>
          </a:xfrm>
          <a:prstGeom prst="rect">
            <a:avLst/>
          </a:prstGeom>
          <a:solidFill>
            <a:srgbClr val="FFFFFF"/>
          </a:solidFill>
          <a:ln w="9525">
            <a:noFill/>
            <a:miter lim="800000"/>
            <a:headEnd/>
            <a:tailEnd/>
          </a:ln>
        </p:spPr>
        <p:txBody>
          <a:bodyPr wrap="none" anchor="ctr">
            <a:spAutoFit/>
          </a:bodyPr>
          <a:lstStyle/>
          <a:p>
            <a:pPr eaLnBrk="0" hangingPunct="0"/>
            <a:endParaRPr lang="en-GB"/>
          </a:p>
        </p:txBody>
      </p:sp>
      <p:sp>
        <p:nvSpPr>
          <p:cNvPr id="168981" name="Rectangle 12"/>
          <p:cNvSpPr>
            <a:spLocks noChangeArrowheads="1"/>
          </p:cNvSpPr>
          <p:nvPr/>
        </p:nvSpPr>
        <p:spPr bwMode="auto">
          <a:xfrm>
            <a:off x="215900" y="469900"/>
            <a:ext cx="8585200" cy="942975"/>
          </a:xfrm>
          <a:prstGeom prst="rect">
            <a:avLst/>
          </a:prstGeom>
          <a:noFill/>
          <a:ln w="9525">
            <a:noFill/>
            <a:miter lim="800000"/>
            <a:headEnd/>
            <a:tailEnd/>
          </a:ln>
        </p:spPr>
        <p:txBody>
          <a:bodyPr anchor="ctr"/>
          <a:lstStyle/>
          <a:p>
            <a:pPr eaLnBrk="0" hangingPunct="0"/>
            <a:r>
              <a:rPr lang="en-GB" sz="2800" b="1" dirty="0">
                <a:solidFill>
                  <a:srgbClr val="852053"/>
                </a:solidFill>
                <a:latin typeface="Arial"/>
                <a:ea typeface="Arial Unicode MS" pitchFamily="34" charset="-128"/>
                <a:cs typeface="Arial"/>
              </a:rPr>
              <a:t>Convolution model of the BOLD response</a:t>
            </a:r>
            <a:endParaRPr lang="en-US" sz="2800" b="1" dirty="0">
              <a:solidFill>
                <a:srgbClr val="852053"/>
              </a:solidFill>
              <a:latin typeface="Arial"/>
              <a:ea typeface="Arial Unicode MS" pitchFamily="34" charset="-128"/>
              <a:cs typeface="Arial"/>
            </a:endParaRPr>
          </a:p>
        </p:txBody>
      </p:sp>
      <p:sp>
        <p:nvSpPr>
          <p:cNvPr id="168982" name="Rectangle 13"/>
          <p:cNvSpPr>
            <a:spLocks noChangeArrowheads="1"/>
          </p:cNvSpPr>
          <p:nvPr/>
        </p:nvSpPr>
        <p:spPr bwMode="auto">
          <a:xfrm>
            <a:off x="433462" y="1476375"/>
            <a:ext cx="3202434" cy="1254125"/>
          </a:xfrm>
          <a:prstGeom prst="rect">
            <a:avLst/>
          </a:prstGeom>
          <a:solidFill>
            <a:srgbClr val="B2B2B2"/>
          </a:solidFill>
          <a:ln w="19050">
            <a:solidFill>
              <a:schemeClr val="tx1"/>
            </a:solidFill>
            <a:miter lim="800000"/>
            <a:headEnd/>
            <a:tailEnd/>
          </a:ln>
        </p:spPr>
        <p:txBody>
          <a:bodyPr anchor="ctr"/>
          <a:lstStyle/>
          <a:p>
            <a:pPr eaLnBrk="0" hangingPunct="0"/>
            <a:r>
              <a:rPr lang="de-DE" sz="2000" dirty="0" err="1"/>
              <a:t>Convolve</a:t>
            </a:r>
            <a:r>
              <a:rPr lang="de-DE" sz="2000" dirty="0"/>
              <a:t> </a:t>
            </a:r>
            <a:r>
              <a:rPr lang="de-DE" sz="2000" dirty="0" err="1"/>
              <a:t>stimulus</a:t>
            </a:r>
            <a:r>
              <a:rPr lang="de-DE" sz="2000" dirty="0"/>
              <a:t> </a:t>
            </a:r>
            <a:r>
              <a:rPr lang="de-DE" sz="2000" dirty="0" err="1"/>
              <a:t>function</a:t>
            </a:r>
            <a:r>
              <a:rPr lang="de-DE" sz="2000" dirty="0"/>
              <a:t> </a:t>
            </a:r>
            <a:r>
              <a:rPr lang="de-DE" sz="2000" dirty="0" err="1"/>
              <a:t>with</a:t>
            </a:r>
            <a:r>
              <a:rPr lang="de-DE" sz="2000" dirty="0"/>
              <a:t> a </a:t>
            </a:r>
            <a:r>
              <a:rPr lang="de-DE" sz="2000" dirty="0" err="1"/>
              <a:t>canonical</a:t>
            </a:r>
            <a:r>
              <a:rPr lang="de-DE" sz="2000" dirty="0"/>
              <a:t> </a:t>
            </a:r>
            <a:r>
              <a:rPr lang="de-DE" sz="2000" dirty="0" err="1"/>
              <a:t>hemodynamic</a:t>
            </a:r>
            <a:r>
              <a:rPr lang="de-DE" sz="2000" dirty="0"/>
              <a:t> </a:t>
            </a:r>
            <a:r>
              <a:rPr lang="de-DE" sz="2000" dirty="0" err="1"/>
              <a:t>response</a:t>
            </a:r>
            <a:r>
              <a:rPr lang="de-DE" sz="2000" dirty="0"/>
              <a:t> </a:t>
            </a:r>
            <a:r>
              <a:rPr lang="de-DE" sz="2000" dirty="0" err="1"/>
              <a:t>function</a:t>
            </a:r>
            <a:r>
              <a:rPr lang="de-DE" sz="2000" dirty="0"/>
              <a:t> (HRF):</a:t>
            </a:r>
            <a:endParaRPr lang="en-GB" sz="2000" dirty="0"/>
          </a:p>
        </p:txBody>
      </p:sp>
      <p:pic>
        <p:nvPicPr>
          <p:cNvPr id="168983" name="Picture 14" descr="x1improved_img"/>
          <p:cNvPicPr>
            <a:picLocks noChangeAspect="1" noChangeArrowheads="1"/>
          </p:cNvPicPr>
          <p:nvPr/>
        </p:nvPicPr>
        <p:blipFill>
          <a:blip r:embed="rId4"/>
          <a:srcRect l="15256" t="6679" r="14993" b="11111"/>
          <a:stretch>
            <a:fillRect/>
          </a:stretch>
        </p:blipFill>
        <p:spPr bwMode="auto">
          <a:xfrm>
            <a:off x="2259013" y="3049588"/>
            <a:ext cx="390525" cy="2873375"/>
          </a:xfrm>
          <a:prstGeom prst="rect">
            <a:avLst/>
          </a:prstGeom>
          <a:noFill/>
          <a:ln w="38100">
            <a:solidFill>
              <a:srgbClr val="00FF00"/>
            </a:solidFill>
            <a:miter lim="800000"/>
            <a:headEnd/>
            <a:tailEnd/>
          </a:ln>
        </p:spPr>
      </p:pic>
      <p:pic>
        <p:nvPicPr>
          <p:cNvPr id="168984" name="Picture 15" descr="x1_img"/>
          <p:cNvPicPr>
            <a:picLocks noChangeAspect="1" noChangeArrowheads="1"/>
          </p:cNvPicPr>
          <p:nvPr/>
        </p:nvPicPr>
        <p:blipFill>
          <a:blip r:embed="rId5"/>
          <a:srcRect l="20830" t="7640" r="21660" b="11111"/>
          <a:stretch>
            <a:fillRect/>
          </a:stretch>
        </p:blipFill>
        <p:spPr bwMode="auto">
          <a:xfrm>
            <a:off x="839788" y="3049588"/>
            <a:ext cx="390525" cy="2873375"/>
          </a:xfrm>
          <a:prstGeom prst="rect">
            <a:avLst/>
          </a:prstGeom>
          <a:noFill/>
          <a:ln w="38100">
            <a:solidFill>
              <a:srgbClr val="FF0000"/>
            </a:solidFill>
            <a:miter lim="800000"/>
            <a:headEnd/>
            <a:tailEnd/>
          </a:ln>
        </p:spPr>
      </p:pic>
      <p:sp>
        <p:nvSpPr>
          <p:cNvPr id="168985" name="Line 16"/>
          <p:cNvSpPr>
            <a:spLocks noChangeShapeType="1"/>
          </p:cNvSpPr>
          <p:nvPr/>
        </p:nvSpPr>
        <p:spPr bwMode="auto">
          <a:xfrm>
            <a:off x="1285875" y="4532313"/>
            <a:ext cx="887413" cy="0"/>
          </a:xfrm>
          <a:prstGeom prst="line">
            <a:avLst/>
          </a:prstGeom>
          <a:noFill/>
          <a:ln w="76200">
            <a:solidFill>
              <a:schemeClr val="tx1"/>
            </a:solidFill>
            <a:round/>
            <a:headEnd/>
            <a:tailEnd type="triangle" w="med" len="med"/>
          </a:ln>
        </p:spPr>
        <p:txBody>
          <a:bodyPr wrap="none" anchor="ctr"/>
          <a:lstStyle/>
          <a:p>
            <a:endParaRPr lang="en-US"/>
          </a:p>
        </p:txBody>
      </p:sp>
      <p:pic>
        <p:nvPicPr>
          <p:cNvPr id="168986" name="Picture 17" descr="newestimates"/>
          <p:cNvPicPr>
            <a:picLocks noChangeAspect="1" noChangeArrowheads="1"/>
          </p:cNvPicPr>
          <p:nvPr/>
        </p:nvPicPr>
        <p:blipFill>
          <a:blip r:embed="rId6"/>
          <a:srcRect l="3609" t="4814" r="9438" b="1852"/>
          <a:stretch>
            <a:fillRect/>
          </a:stretch>
        </p:blipFill>
        <p:spPr bwMode="auto">
          <a:xfrm>
            <a:off x="3897313" y="1854200"/>
            <a:ext cx="4826000" cy="4368800"/>
          </a:xfrm>
          <a:prstGeom prst="rect">
            <a:avLst/>
          </a:prstGeom>
          <a:noFill/>
          <a:ln w="9525">
            <a:noFill/>
            <a:miter lim="800000"/>
            <a:headEnd/>
            <a:tailEnd/>
          </a:ln>
        </p:spPr>
      </p:pic>
      <p:sp>
        <p:nvSpPr>
          <p:cNvPr id="168987" name="Text Box 18"/>
          <p:cNvSpPr txBox="1">
            <a:spLocks noChangeArrowheads="1"/>
          </p:cNvSpPr>
          <p:nvPr/>
        </p:nvSpPr>
        <p:spPr bwMode="auto">
          <a:xfrm>
            <a:off x="1238250" y="3998913"/>
            <a:ext cx="1046163" cy="400050"/>
          </a:xfrm>
          <a:prstGeom prst="rect">
            <a:avLst/>
          </a:prstGeom>
          <a:noFill/>
          <a:ln w="9525">
            <a:noFill/>
            <a:miter lim="800000"/>
            <a:headEnd/>
            <a:tailEnd/>
          </a:ln>
        </p:spPr>
        <p:txBody>
          <a:bodyPr wrap="none">
            <a:spAutoFit/>
          </a:bodyPr>
          <a:lstStyle/>
          <a:p>
            <a:pPr eaLnBrk="0" hangingPunct="0">
              <a:spcBef>
                <a:spcPct val="50000"/>
              </a:spcBef>
            </a:pPr>
            <a:r>
              <a:rPr lang="en-GB" sz="2000">
                <a:latin typeface="Arial Unicode MS" pitchFamily="34" charset="-128"/>
                <a:sym typeface="Symbol" pitchFamily="18" charset="2"/>
              </a:rPr>
              <a:t> </a:t>
            </a:r>
            <a:r>
              <a:rPr lang="en-GB" sz="2000">
                <a:latin typeface="Arial Unicode MS" pitchFamily="34" charset="-128"/>
              </a:rPr>
              <a:t>HRF</a:t>
            </a:r>
            <a:endParaRPr lang="en-US" sz="2000">
              <a:latin typeface="Arial Unicode MS" pitchFamily="34" charset="-128"/>
            </a:endParaRPr>
          </a:p>
        </p:txBody>
      </p:sp>
      <p:graphicFrame>
        <p:nvGraphicFramePr>
          <p:cNvPr id="168979" name="Object 19"/>
          <p:cNvGraphicFramePr>
            <a:graphicFrameLocks noChangeAspect="1"/>
          </p:cNvGraphicFramePr>
          <p:nvPr/>
        </p:nvGraphicFramePr>
        <p:xfrm>
          <a:off x="4687888" y="2120900"/>
          <a:ext cx="3879850" cy="1201738"/>
        </p:xfrm>
        <a:graphic>
          <a:graphicData uri="http://schemas.openxmlformats.org/presentationml/2006/ole">
            <mc:AlternateContent xmlns:mc="http://schemas.openxmlformats.org/markup-compatibility/2006">
              <mc:Choice xmlns:v="urn:schemas-microsoft-com:vml" Requires="v">
                <p:oleObj spid="_x0000_s169155" name="Equation" r:id="rId7" imgW="1743304" imgH="476301" progId="Equation.3">
                  <p:embed/>
                </p:oleObj>
              </mc:Choice>
              <mc:Fallback>
                <p:oleObj name="Equation" r:id="rId7" imgW="1743304" imgH="476301" progId="Equation.3">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7888" y="2120900"/>
                        <a:ext cx="3879850" cy="120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3522" name="Picture 1" descr="BrainCube.jpg"/>
          <p:cNvPicPr>
            <a:picLocks noChangeAspect="1"/>
          </p:cNvPicPr>
          <p:nvPr/>
        </p:nvPicPr>
        <p:blipFill>
          <a:blip r:embed="rId3">
            <a:extLst>
              <a:ext uri="{28A0092B-C50C-407E-A947-70E740481C1C}">
                <a14:useLocalDpi xmlns:a14="http://schemas.microsoft.com/office/drawing/2010/main" val="0"/>
              </a:ext>
            </a:extLst>
          </a:blip>
          <a:srcRect l="13811" t="12827" r="21338" b="10213"/>
          <a:stretch>
            <a:fillRect/>
          </a:stretch>
        </p:blipFill>
        <p:spPr bwMode="auto">
          <a:xfrm>
            <a:off x="1447800" y="5137423"/>
            <a:ext cx="1638300"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3"/>
          <p:cNvSpPr/>
          <p:nvPr/>
        </p:nvSpPr>
        <p:spPr>
          <a:xfrm>
            <a:off x="3352800" y="4992960"/>
            <a:ext cx="5172075" cy="1524000"/>
          </a:xfrm>
          <a:custGeom>
            <a:avLst/>
            <a:gdLst>
              <a:gd name="connsiteX0" fmla="*/ 0 w 7833411"/>
              <a:gd name="connsiteY0" fmla="*/ 2498453 h 2550987"/>
              <a:gd name="connsiteX1" fmla="*/ 278110 w 7833411"/>
              <a:gd name="connsiteY1" fmla="*/ 2498453 h 2550987"/>
              <a:gd name="connsiteX2" fmla="*/ 491327 w 7833411"/>
              <a:gd name="connsiteY2" fmla="*/ 2183249 h 2550987"/>
              <a:gd name="connsiteX3" fmla="*/ 676733 w 7833411"/>
              <a:gd name="connsiteY3" fmla="*/ 1543571 h 2550987"/>
              <a:gd name="connsiteX4" fmla="*/ 834328 w 7833411"/>
              <a:gd name="connsiteY4" fmla="*/ 1562112 h 2550987"/>
              <a:gd name="connsiteX5" fmla="*/ 1047545 w 7833411"/>
              <a:gd name="connsiteY5" fmla="*/ 2257415 h 2550987"/>
              <a:gd name="connsiteX6" fmla="*/ 1168059 w 7833411"/>
              <a:gd name="connsiteY6" fmla="*/ 2007106 h 2550987"/>
              <a:gd name="connsiteX7" fmla="*/ 1279303 w 7833411"/>
              <a:gd name="connsiteY7" fmla="*/ 1080036 h 2550987"/>
              <a:gd name="connsiteX8" fmla="*/ 1427628 w 7833411"/>
              <a:gd name="connsiteY8" fmla="*/ 1228367 h 2550987"/>
              <a:gd name="connsiteX9" fmla="*/ 1501790 w 7833411"/>
              <a:gd name="connsiteY9" fmla="*/ 1942211 h 2550987"/>
              <a:gd name="connsiteX10" fmla="*/ 1650115 w 7833411"/>
              <a:gd name="connsiteY10" fmla="*/ 1830963 h 2550987"/>
              <a:gd name="connsiteX11" fmla="*/ 1668656 w 7833411"/>
              <a:gd name="connsiteY11" fmla="*/ 1376698 h 2550987"/>
              <a:gd name="connsiteX12" fmla="*/ 1789170 w 7833411"/>
              <a:gd name="connsiteY12" fmla="*/ 1589924 h 2550987"/>
              <a:gd name="connsiteX13" fmla="*/ 1928224 w 7833411"/>
              <a:gd name="connsiteY13" fmla="*/ 755561 h 2550987"/>
              <a:gd name="connsiteX14" fmla="*/ 2011657 w 7833411"/>
              <a:gd name="connsiteY14" fmla="*/ 69530 h 2550987"/>
              <a:gd name="connsiteX15" fmla="*/ 2169252 w 7833411"/>
              <a:gd name="connsiteY15" fmla="*/ 338380 h 2550987"/>
              <a:gd name="connsiteX16" fmla="*/ 2243415 w 7833411"/>
              <a:gd name="connsiteY16" fmla="*/ 709208 h 2550987"/>
              <a:gd name="connsiteX17" fmla="*/ 2401010 w 7833411"/>
              <a:gd name="connsiteY17" fmla="*/ 987329 h 2550987"/>
              <a:gd name="connsiteX18" fmla="*/ 2558605 w 7833411"/>
              <a:gd name="connsiteY18" fmla="*/ 282756 h 2550987"/>
              <a:gd name="connsiteX19" fmla="*/ 2762552 w 7833411"/>
              <a:gd name="connsiteY19" fmla="*/ 1089307 h 2550987"/>
              <a:gd name="connsiteX20" fmla="*/ 2827444 w 7833411"/>
              <a:gd name="connsiteY20" fmla="*/ 1636278 h 2550987"/>
              <a:gd name="connsiteX21" fmla="*/ 2938688 w 7833411"/>
              <a:gd name="connsiteY21" fmla="*/ 1525029 h 2550987"/>
              <a:gd name="connsiteX22" fmla="*/ 2975769 w 7833411"/>
              <a:gd name="connsiteY22" fmla="*/ 1283991 h 2550987"/>
              <a:gd name="connsiteX23" fmla="*/ 3049932 w 7833411"/>
              <a:gd name="connsiteY23" fmla="*/ 1321074 h 2550987"/>
              <a:gd name="connsiteX24" fmla="*/ 3087013 w 7833411"/>
              <a:gd name="connsiteY24" fmla="*/ 1599195 h 2550987"/>
              <a:gd name="connsiteX25" fmla="*/ 3263149 w 7833411"/>
              <a:gd name="connsiteY25" fmla="*/ 1775338 h 2550987"/>
              <a:gd name="connsiteX26" fmla="*/ 3272419 w 7833411"/>
              <a:gd name="connsiteY26" fmla="*/ 1942211 h 2550987"/>
              <a:gd name="connsiteX27" fmla="*/ 3430014 w 7833411"/>
              <a:gd name="connsiteY27" fmla="*/ 1886587 h 2550987"/>
              <a:gd name="connsiteX28" fmla="*/ 3513447 w 7833411"/>
              <a:gd name="connsiteY28" fmla="*/ 1664090 h 2550987"/>
              <a:gd name="connsiteX29" fmla="*/ 3615420 w 7833411"/>
              <a:gd name="connsiteY29" fmla="*/ 1803150 h 2550987"/>
              <a:gd name="connsiteX30" fmla="*/ 3735934 w 7833411"/>
              <a:gd name="connsiteY30" fmla="*/ 1691902 h 2550987"/>
              <a:gd name="connsiteX31" fmla="*/ 3893530 w 7833411"/>
              <a:gd name="connsiteY31" fmla="*/ 1182014 h 2550987"/>
              <a:gd name="connsiteX32" fmla="*/ 4014044 w 7833411"/>
              <a:gd name="connsiteY32" fmla="*/ 1265450 h 2550987"/>
              <a:gd name="connsiteX33" fmla="*/ 4078936 w 7833411"/>
              <a:gd name="connsiteY33" fmla="*/ 1265450 h 2550987"/>
              <a:gd name="connsiteX34" fmla="*/ 4236531 w 7833411"/>
              <a:gd name="connsiteY34" fmla="*/ 1895857 h 2550987"/>
              <a:gd name="connsiteX35" fmla="*/ 4338505 w 7833411"/>
              <a:gd name="connsiteY35" fmla="*/ 1821692 h 2550987"/>
              <a:gd name="connsiteX36" fmla="*/ 4421937 w 7833411"/>
              <a:gd name="connsiteY36" fmla="*/ 1812421 h 2550987"/>
              <a:gd name="connsiteX37" fmla="*/ 4542451 w 7833411"/>
              <a:gd name="connsiteY37" fmla="*/ 1608466 h 2550987"/>
              <a:gd name="connsiteX38" fmla="*/ 4607343 w 7833411"/>
              <a:gd name="connsiteY38" fmla="*/ 1636278 h 2550987"/>
              <a:gd name="connsiteX39" fmla="*/ 4755668 w 7833411"/>
              <a:gd name="connsiteY39" fmla="*/ 2350122 h 2550987"/>
              <a:gd name="connsiteX40" fmla="*/ 4857642 w 7833411"/>
              <a:gd name="connsiteY40" fmla="*/ 2294498 h 2550987"/>
              <a:gd name="connsiteX41" fmla="*/ 4913264 w 7833411"/>
              <a:gd name="connsiteY41" fmla="*/ 2109084 h 2550987"/>
              <a:gd name="connsiteX42" fmla="*/ 5005967 w 7833411"/>
              <a:gd name="connsiteY42" fmla="*/ 2109084 h 2550987"/>
              <a:gd name="connsiteX43" fmla="*/ 5191373 w 7833411"/>
              <a:gd name="connsiteY43" fmla="*/ 1840233 h 2550987"/>
              <a:gd name="connsiteX44" fmla="*/ 5404590 w 7833411"/>
              <a:gd name="connsiteY44" fmla="*/ 1868045 h 2550987"/>
              <a:gd name="connsiteX45" fmla="*/ 5506563 w 7833411"/>
              <a:gd name="connsiteY45" fmla="*/ 2275956 h 2550987"/>
              <a:gd name="connsiteX46" fmla="*/ 5636348 w 7833411"/>
              <a:gd name="connsiteY46" fmla="*/ 2136896 h 2550987"/>
              <a:gd name="connsiteX47" fmla="*/ 5756862 w 7833411"/>
              <a:gd name="connsiteY47" fmla="*/ 1534300 h 2550987"/>
              <a:gd name="connsiteX48" fmla="*/ 5877376 w 7833411"/>
              <a:gd name="connsiteY48" fmla="*/ 1673361 h 2550987"/>
              <a:gd name="connsiteX49" fmla="*/ 6016430 w 7833411"/>
              <a:gd name="connsiteY49" fmla="*/ 2313039 h 2550987"/>
              <a:gd name="connsiteX50" fmla="*/ 6164755 w 7833411"/>
              <a:gd name="connsiteY50" fmla="*/ 2266685 h 2550987"/>
              <a:gd name="connsiteX51" fmla="*/ 6303810 w 7833411"/>
              <a:gd name="connsiteY51" fmla="*/ 1738256 h 2550987"/>
              <a:gd name="connsiteX52" fmla="*/ 6433594 w 7833411"/>
              <a:gd name="connsiteY52" fmla="*/ 1849504 h 2550987"/>
              <a:gd name="connsiteX53" fmla="*/ 6470675 w 7833411"/>
              <a:gd name="connsiteY53" fmla="*/ 1960752 h 2550987"/>
              <a:gd name="connsiteX54" fmla="*/ 6600460 w 7833411"/>
              <a:gd name="connsiteY54" fmla="*/ 1756797 h 2550987"/>
              <a:gd name="connsiteX55" fmla="*/ 6637541 w 7833411"/>
              <a:gd name="connsiteY55" fmla="*/ 1645549 h 2550987"/>
              <a:gd name="connsiteX56" fmla="*/ 6776596 w 7833411"/>
              <a:gd name="connsiteY56" fmla="*/ 1868045 h 2550987"/>
              <a:gd name="connsiteX57" fmla="*/ 6878569 w 7833411"/>
              <a:gd name="connsiteY57" fmla="*/ 1636278 h 2550987"/>
              <a:gd name="connsiteX58" fmla="*/ 6915650 w 7833411"/>
              <a:gd name="connsiteY58" fmla="*/ 1506488 h 2550987"/>
              <a:gd name="connsiteX59" fmla="*/ 6980542 w 7833411"/>
              <a:gd name="connsiteY59" fmla="*/ 1515759 h 2550987"/>
              <a:gd name="connsiteX60" fmla="*/ 7082516 w 7833411"/>
              <a:gd name="connsiteY60" fmla="*/ 2044189 h 2550987"/>
              <a:gd name="connsiteX61" fmla="*/ 7212300 w 7833411"/>
              <a:gd name="connsiteY61" fmla="*/ 1895857 h 2550987"/>
              <a:gd name="connsiteX62" fmla="*/ 7314273 w 7833411"/>
              <a:gd name="connsiteY62" fmla="*/ 1914399 h 2550987"/>
              <a:gd name="connsiteX63" fmla="*/ 7388436 w 7833411"/>
              <a:gd name="connsiteY63" fmla="*/ 1738256 h 2550987"/>
              <a:gd name="connsiteX64" fmla="*/ 7518220 w 7833411"/>
              <a:gd name="connsiteY64" fmla="*/ 1775338 h 2550987"/>
              <a:gd name="connsiteX65" fmla="*/ 7638734 w 7833411"/>
              <a:gd name="connsiteY65" fmla="*/ 1117119 h 2550987"/>
              <a:gd name="connsiteX66" fmla="*/ 7833411 w 7833411"/>
              <a:gd name="connsiteY66" fmla="*/ 1228367 h 2550987"/>
              <a:gd name="connsiteX67" fmla="*/ 7833411 w 7833411"/>
              <a:gd name="connsiteY67" fmla="*/ 1228367 h 255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833411" h="2550987">
                <a:moveTo>
                  <a:pt x="0" y="2498453"/>
                </a:moveTo>
                <a:cubicBezTo>
                  <a:pt x="98111" y="2524720"/>
                  <a:pt x="196222" y="2550987"/>
                  <a:pt x="278110" y="2498453"/>
                </a:cubicBezTo>
                <a:cubicBezTo>
                  <a:pt x="359998" y="2445919"/>
                  <a:pt x="424890" y="2342396"/>
                  <a:pt x="491327" y="2183249"/>
                </a:cubicBezTo>
                <a:cubicBezTo>
                  <a:pt x="557764" y="2024102"/>
                  <a:pt x="619566" y="1647094"/>
                  <a:pt x="676733" y="1543571"/>
                </a:cubicBezTo>
                <a:cubicBezTo>
                  <a:pt x="733900" y="1440048"/>
                  <a:pt x="772526" y="1443138"/>
                  <a:pt x="834328" y="1562112"/>
                </a:cubicBezTo>
                <a:cubicBezTo>
                  <a:pt x="896130" y="1681086"/>
                  <a:pt x="991923" y="2183249"/>
                  <a:pt x="1047545" y="2257415"/>
                </a:cubicBezTo>
                <a:cubicBezTo>
                  <a:pt x="1103167" y="2331581"/>
                  <a:pt x="1129433" y="2203336"/>
                  <a:pt x="1168059" y="2007106"/>
                </a:cubicBezTo>
                <a:cubicBezTo>
                  <a:pt x="1206685" y="1810876"/>
                  <a:pt x="1236042" y="1209826"/>
                  <a:pt x="1279303" y="1080036"/>
                </a:cubicBezTo>
                <a:cubicBezTo>
                  <a:pt x="1322564" y="950246"/>
                  <a:pt x="1390547" y="1084671"/>
                  <a:pt x="1427628" y="1228367"/>
                </a:cubicBezTo>
                <a:cubicBezTo>
                  <a:pt x="1464709" y="1372063"/>
                  <a:pt x="1464709" y="1841778"/>
                  <a:pt x="1501790" y="1942211"/>
                </a:cubicBezTo>
                <a:cubicBezTo>
                  <a:pt x="1538871" y="2042644"/>
                  <a:pt x="1622304" y="1925215"/>
                  <a:pt x="1650115" y="1830963"/>
                </a:cubicBezTo>
                <a:cubicBezTo>
                  <a:pt x="1677926" y="1736711"/>
                  <a:pt x="1645480" y="1416871"/>
                  <a:pt x="1668656" y="1376698"/>
                </a:cubicBezTo>
                <a:cubicBezTo>
                  <a:pt x="1691832" y="1336525"/>
                  <a:pt x="1745909" y="1693447"/>
                  <a:pt x="1789170" y="1589924"/>
                </a:cubicBezTo>
                <a:cubicBezTo>
                  <a:pt x="1832431" y="1486401"/>
                  <a:pt x="1891143" y="1008960"/>
                  <a:pt x="1928224" y="755561"/>
                </a:cubicBezTo>
                <a:cubicBezTo>
                  <a:pt x="1965305" y="502162"/>
                  <a:pt x="1971486" y="139060"/>
                  <a:pt x="2011657" y="69530"/>
                </a:cubicBezTo>
                <a:cubicBezTo>
                  <a:pt x="2051828" y="0"/>
                  <a:pt x="2130626" y="231767"/>
                  <a:pt x="2169252" y="338380"/>
                </a:cubicBezTo>
                <a:cubicBezTo>
                  <a:pt x="2207878" y="444993"/>
                  <a:pt x="2204789" y="601050"/>
                  <a:pt x="2243415" y="709208"/>
                </a:cubicBezTo>
                <a:cubicBezTo>
                  <a:pt x="2282041" y="817366"/>
                  <a:pt x="2348478" y="1058404"/>
                  <a:pt x="2401010" y="987329"/>
                </a:cubicBezTo>
                <a:cubicBezTo>
                  <a:pt x="2453542" y="916254"/>
                  <a:pt x="2498348" y="265760"/>
                  <a:pt x="2558605" y="282756"/>
                </a:cubicBezTo>
                <a:cubicBezTo>
                  <a:pt x="2618862" y="299752"/>
                  <a:pt x="2717746" y="863720"/>
                  <a:pt x="2762552" y="1089307"/>
                </a:cubicBezTo>
                <a:cubicBezTo>
                  <a:pt x="2807359" y="1314894"/>
                  <a:pt x="2798088" y="1563658"/>
                  <a:pt x="2827444" y="1636278"/>
                </a:cubicBezTo>
                <a:cubicBezTo>
                  <a:pt x="2856800" y="1708898"/>
                  <a:pt x="2913967" y="1583743"/>
                  <a:pt x="2938688" y="1525029"/>
                </a:cubicBezTo>
                <a:cubicBezTo>
                  <a:pt x="2963409" y="1466315"/>
                  <a:pt x="2957228" y="1317984"/>
                  <a:pt x="2975769" y="1283991"/>
                </a:cubicBezTo>
                <a:cubicBezTo>
                  <a:pt x="2994310" y="1249998"/>
                  <a:pt x="3031391" y="1268540"/>
                  <a:pt x="3049932" y="1321074"/>
                </a:cubicBezTo>
                <a:cubicBezTo>
                  <a:pt x="3068473" y="1373608"/>
                  <a:pt x="3051477" y="1523484"/>
                  <a:pt x="3087013" y="1599195"/>
                </a:cubicBezTo>
                <a:cubicBezTo>
                  <a:pt x="3122549" y="1674906"/>
                  <a:pt x="3232248" y="1718169"/>
                  <a:pt x="3263149" y="1775338"/>
                </a:cubicBezTo>
                <a:cubicBezTo>
                  <a:pt x="3294050" y="1832507"/>
                  <a:pt x="3244608" y="1923670"/>
                  <a:pt x="3272419" y="1942211"/>
                </a:cubicBezTo>
                <a:cubicBezTo>
                  <a:pt x="3300230" y="1960753"/>
                  <a:pt x="3389843" y="1932940"/>
                  <a:pt x="3430014" y="1886587"/>
                </a:cubicBezTo>
                <a:cubicBezTo>
                  <a:pt x="3470185" y="1840234"/>
                  <a:pt x="3482546" y="1677996"/>
                  <a:pt x="3513447" y="1664090"/>
                </a:cubicBezTo>
                <a:cubicBezTo>
                  <a:pt x="3544348" y="1650184"/>
                  <a:pt x="3578339" y="1798515"/>
                  <a:pt x="3615420" y="1803150"/>
                </a:cubicBezTo>
                <a:cubicBezTo>
                  <a:pt x="3652501" y="1807785"/>
                  <a:pt x="3689582" y="1795425"/>
                  <a:pt x="3735934" y="1691902"/>
                </a:cubicBezTo>
                <a:cubicBezTo>
                  <a:pt x="3782286" y="1588379"/>
                  <a:pt x="3847178" y="1253089"/>
                  <a:pt x="3893530" y="1182014"/>
                </a:cubicBezTo>
                <a:cubicBezTo>
                  <a:pt x="3939882" y="1110939"/>
                  <a:pt x="3983143" y="1251544"/>
                  <a:pt x="4014044" y="1265450"/>
                </a:cubicBezTo>
                <a:cubicBezTo>
                  <a:pt x="4044945" y="1279356"/>
                  <a:pt x="4041855" y="1160382"/>
                  <a:pt x="4078936" y="1265450"/>
                </a:cubicBezTo>
                <a:cubicBezTo>
                  <a:pt x="4116017" y="1370518"/>
                  <a:pt x="4193270" y="1803150"/>
                  <a:pt x="4236531" y="1895857"/>
                </a:cubicBezTo>
                <a:cubicBezTo>
                  <a:pt x="4279793" y="1988564"/>
                  <a:pt x="4307604" y="1835598"/>
                  <a:pt x="4338505" y="1821692"/>
                </a:cubicBezTo>
                <a:cubicBezTo>
                  <a:pt x="4369406" y="1807786"/>
                  <a:pt x="4387946" y="1847959"/>
                  <a:pt x="4421937" y="1812421"/>
                </a:cubicBezTo>
                <a:cubicBezTo>
                  <a:pt x="4455928" y="1776883"/>
                  <a:pt x="4511550" y="1637823"/>
                  <a:pt x="4542451" y="1608466"/>
                </a:cubicBezTo>
                <a:cubicBezTo>
                  <a:pt x="4573352" y="1579109"/>
                  <a:pt x="4571807" y="1512669"/>
                  <a:pt x="4607343" y="1636278"/>
                </a:cubicBezTo>
                <a:cubicBezTo>
                  <a:pt x="4642879" y="1759887"/>
                  <a:pt x="4713952" y="2240419"/>
                  <a:pt x="4755668" y="2350122"/>
                </a:cubicBezTo>
                <a:cubicBezTo>
                  <a:pt x="4797384" y="2459825"/>
                  <a:pt x="4831376" y="2334671"/>
                  <a:pt x="4857642" y="2294498"/>
                </a:cubicBezTo>
                <a:cubicBezTo>
                  <a:pt x="4883908" y="2254325"/>
                  <a:pt x="4888543" y="2139986"/>
                  <a:pt x="4913264" y="2109084"/>
                </a:cubicBezTo>
                <a:cubicBezTo>
                  <a:pt x="4937985" y="2078182"/>
                  <a:pt x="4959616" y="2153893"/>
                  <a:pt x="5005967" y="2109084"/>
                </a:cubicBezTo>
                <a:cubicBezTo>
                  <a:pt x="5052319" y="2064276"/>
                  <a:pt x="5124936" y="1880406"/>
                  <a:pt x="5191373" y="1840233"/>
                </a:cubicBezTo>
                <a:cubicBezTo>
                  <a:pt x="5257810" y="1800060"/>
                  <a:pt x="5352058" y="1795425"/>
                  <a:pt x="5404590" y="1868045"/>
                </a:cubicBezTo>
                <a:cubicBezTo>
                  <a:pt x="5457122" y="1940665"/>
                  <a:pt x="5467937" y="2231148"/>
                  <a:pt x="5506563" y="2275956"/>
                </a:cubicBezTo>
                <a:cubicBezTo>
                  <a:pt x="5545189" y="2320764"/>
                  <a:pt x="5594632" y="2260505"/>
                  <a:pt x="5636348" y="2136896"/>
                </a:cubicBezTo>
                <a:cubicBezTo>
                  <a:pt x="5678065" y="2013287"/>
                  <a:pt x="5716691" y="1611556"/>
                  <a:pt x="5756862" y="1534300"/>
                </a:cubicBezTo>
                <a:cubicBezTo>
                  <a:pt x="5797033" y="1457044"/>
                  <a:pt x="5834115" y="1543571"/>
                  <a:pt x="5877376" y="1673361"/>
                </a:cubicBezTo>
                <a:cubicBezTo>
                  <a:pt x="5920637" y="1803151"/>
                  <a:pt x="5968534" y="2214152"/>
                  <a:pt x="6016430" y="2313039"/>
                </a:cubicBezTo>
                <a:cubicBezTo>
                  <a:pt x="6064327" y="2411926"/>
                  <a:pt x="6116858" y="2362482"/>
                  <a:pt x="6164755" y="2266685"/>
                </a:cubicBezTo>
                <a:cubicBezTo>
                  <a:pt x="6212652" y="2170888"/>
                  <a:pt x="6259004" y="1807786"/>
                  <a:pt x="6303810" y="1738256"/>
                </a:cubicBezTo>
                <a:cubicBezTo>
                  <a:pt x="6348617" y="1668726"/>
                  <a:pt x="6405783" y="1812421"/>
                  <a:pt x="6433594" y="1849504"/>
                </a:cubicBezTo>
                <a:cubicBezTo>
                  <a:pt x="6461405" y="1886587"/>
                  <a:pt x="6442864" y="1976203"/>
                  <a:pt x="6470675" y="1960752"/>
                </a:cubicBezTo>
                <a:cubicBezTo>
                  <a:pt x="6498486" y="1945301"/>
                  <a:pt x="6572649" y="1809331"/>
                  <a:pt x="6600460" y="1756797"/>
                </a:cubicBezTo>
                <a:cubicBezTo>
                  <a:pt x="6628271" y="1704263"/>
                  <a:pt x="6608185" y="1627008"/>
                  <a:pt x="6637541" y="1645549"/>
                </a:cubicBezTo>
                <a:cubicBezTo>
                  <a:pt x="6666897" y="1664090"/>
                  <a:pt x="6736425" y="1869590"/>
                  <a:pt x="6776596" y="1868045"/>
                </a:cubicBezTo>
                <a:cubicBezTo>
                  <a:pt x="6816767" y="1866500"/>
                  <a:pt x="6855393" y="1696537"/>
                  <a:pt x="6878569" y="1636278"/>
                </a:cubicBezTo>
                <a:cubicBezTo>
                  <a:pt x="6901745" y="1576019"/>
                  <a:pt x="6898655" y="1526575"/>
                  <a:pt x="6915650" y="1506488"/>
                </a:cubicBezTo>
                <a:cubicBezTo>
                  <a:pt x="6932646" y="1486402"/>
                  <a:pt x="6952731" y="1426142"/>
                  <a:pt x="6980542" y="1515759"/>
                </a:cubicBezTo>
                <a:cubicBezTo>
                  <a:pt x="7008353" y="1605376"/>
                  <a:pt x="7043890" y="1980839"/>
                  <a:pt x="7082516" y="2044189"/>
                </a:cubicBezTo>
                <a:cubicBezTo>
                  <a:pt x="7121142" y="2107539"/>
                  <a:pt x="7173674" y="1917489"/>
                  <a:pt x="7212300" y="1895857"/>
                </a:cubicBezTo>
                <a:cubicBezTo>
                  <a:pt x="7250926" y="1874225"/>
                  <a:pt x="7284917" y="1940666"/>
                  <a:pt x="7314273" y="1914399"/>
                </a:cubicBezTo>
                <a:cubicBezTo>
                  <a:pt x="7343629" y="1888132"/>
                  <a:pt x="7354445" y="1761433"/>
                  <a:pt x="7388436" y="1738256"/>
                </a:cubicBezTo>
                <a:cubicBezTo>
                  <a:pt x="7422427" y="1715079"/>
                  <a:pt x="7476504" y="1878861"/>
                  <a:pt x="7518220" y="1775338"/>
                </a:cubicBezTo>
                <a:cubicBezTo>
                  <a:pt x="7559936" y="1671815"/>
                  <a:pt x="7586202" y="1208281"/>
                  <a:pt x="7638734" y="1117119"/>
                </a:cubicBezTo>
                <a:cubicBezTo>
                  <a:pt x="7691266" y="1025957"/>
                  <a:pt x="7833411" y="1228367"/>
                  <a:pt x="7833411" y="1228367"/>
                </a:cubicBezTo>
                <a:lnTo>
                  <a:pt x="7833411" y="1228367"/>
                </a:ln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fr-FR">
              <a:latin typeface="Calibri" charset="0"/>
              <a:ea typeface="ＭＳ Ｐゴシック" charset="0"/>
              <a:cs typeface="ＭＳ Ｐゴシック" charset="0"/>
            </a:endParaRPr>
          </a:p>
        </p:txBody>
      </p:sp>
      <p:sp>
        <p:nvSpPr>
          <p:cNvPr id="5" name="Right Arrow 4"/>
          <p:cNvSpPr/>
          <p:nvPr/>
        </p:nvSpPr>
        <p:spPr>
          <a:xfrm>
            <a:off x="3352800" y="6516960"/>
            <a:ext cx="5486400" cy="152400"/>
          </a:xfrm>
          <a:prstGeom prst="rightArrow">
            <a:avLst>
              <a:gd name="adj1" fmla="val 33778"/>
              <a:gd name="adj2" fmla="val 11488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Calibri" charset="0"/>
              <a:ea typeface="ＭＳ Ｐゴシック" charset="0"/>
              <a:cs typeface="ＭＳ Ｐゴシック" charset="0"/>
            </a:endParaRPr>
          </a:p>
        </p:txBody>
      </p:sp>
      <p:sp>
        <p:nvSpPr>
          <p:cNvPr id="363525" name="TextBox 5"/>
          <p:cNvSpPr txBox="1">
            <a:spLocks noChangeArrowheads="1"/>
          </p:cNvSpPr>
          <p:nvPr/>
        </p:nvSpPr>
        <p:spPr bwMode="auto">
          <a:xfrm>
            <a:off x="6096000" y="1944960"/>
            <a:ext cx="266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time</a:t>
            </a:r>
          </a:p>
        </p:txBody>
      </p:sp>
      <p:cxnSp>
        <p:nvCxnSpPr>
          <p:cNvPr id="8" name="Straight Arrow Connector 7"/>
          <p:cNvCxnSpPr/>
          <p:nvPr/>
        </p:nvCxnSpPr>
        <p:spPr>
          <a:xfrm>
            <a:off x="2438400" y="5678760"/>
            <a:ext cx="1066800"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63527" name="TextBox 8"/>
          <p:cNvSpPr txBox="1">
            <a:spLocks noChangeArrowheads="1"/>
          </p:cNvSpPr>
          <p:nvPr/>
        </p:nvSpPr>
        <p:spPr bwMode="auto">
          <a:xfrm>
            <a:off x="5943600" y="4992960"/>
            <a:ext cx="320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t>Recorded and theoretical signals</a:t>
            </a:r>
          </a:p>
        </p:txBody>
      </p:sp>
      <p:sp>
        <p:nvSpPr>
          <p:cNvPr id="363528" name="TextBox 9"/>
          <p:cNvSpPr txBox="1">
            <a:spLocks noChangeArrowheads="1"/>
          </p:cNvSpPr>
          <p:nvPr/>
        </p:nvSpPr>
        <p:spPr bwMode="auto">
          <a:xfrm>
            <a:off x="609600" y="1634678"/>
            <a:ext cx="2819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smtClean="0">
                <a:latin typeface="Arial"/>
                <a:cs typeface="Arial"/>
              </a:rPr>
              <a:t>e.g</a:t>
            </a:r>
            <a:r>
              <a:rPr lang="en-US" sz="1800" dirty="0">
                <a:latin typeface="Arial"/>
                <a:cs typeface="Arial"/>
              </a:rPr>
              <a:t>. </a:t>
            </a:r>
            <a:r>
              <a:rPr lang="en-US" sz="1800" b="1" dirty="0" smtClean="0">
                <a:solidFill>
                  <a:srgbClr val="FF0000"/>
                </a:solidFill>
                <a:latin typeface="Arial"/>
                <a:cs typeface="Arial"/>
              </a:rPr>
              <a:t>subjective value of a food stimulus</a:t>
            </a:r>
            <a:endParaRPr lang="en-US" sz="1800" dirty="0">
              <a:solidFill>
                <a:srgbClr val="FF0000"/>
              </a:solidFill>
              <a:latin typeface="Arial"/>
              <a:cs typeface="Arial"/>
            </a:endParaRPr>
          </a:p>
          <a:p>
            <a:pPr algn="ctr" eaLnBrk="1" hangingPunct="1"/>
            <a:endParaRPr lang="en-US" sz="1800" dirty="0">
              <a:solidFill>
                <a:srgbClr val="6296C8"/>
              </a:solidFill>
              <a:latin typeface="Arial"/>
              <a:cs typeface="Arial"/>
            </a:endParaRPr>
          </a:p>
        </p:txBody>
      </p:sp>
      <p:grpSp>
        <p:nvGrpSpPr>
          <p:cNvPr id="2" name="Group 25"/>
          <p:cNvGrpSpPr/>
          <p:nvPr/>
        </p:nvGrpSpPr>
        <p:grpSpPr>
          <a:xfrm>
            <a:off x="3438269" y="777136"/>
            <a:ext cx="5400929" cy="1320224"/>
            <a:chOff x="152400" y="1271664"/>
            <a:chExt cx="5181600" cy="1700136"/>
          </a:xfrm>
          <a:solidFill>
            <a:schemeClr val="tx1"/>
          </a:solidFill>
        </p:grpSpPr>
        <p:grpSp>
          <p:nvGrpSpPr>
            <p:cNvPr id="3" name="Group 50"/>
            <p:cNvGrpSpPr/>
            <p:nvPr/>
          </p:nvGrpSpPr>
          <p:grpSpPr>
            <a:xfrm>
              <a:off x="152400" y="1271664"/>
              <a:ext cx="5181600" cy="1396550"/>
              <a:chOff x="463515" y="3009998"/>
              <a:chExt cx="8223285" cy="2640144"/>
            </a:xfrm>
            <a:grpFill/>
            <a:effectLst/>
          </p:grpSpPr>
          <p:cxnSp>
            <p:nvCxnSpPr>
              <p:cNvPr id="29" name="Straight Connector 28"/>
              <p:cNvCxnSpPr/>
              <p:nvPr/>
            </p:nvCxnSpPr>
            <p:spPr>
              <a:xfrm>
                <a:off x="463515" y="5637212"/>
                <a:ext cx="8223285" cy="1588"/>
              </a:xfrm>
              <a:prstGeom prst="line">
                <a:avLst/>
              </a:prstGeom>
              <a:grpFill/>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609997" y="5028009"/>
                <a:ext cx="1219994" cy="1588"/>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742817" y="4060528"/>
                <a:ext cx="9782" cy="1586968"/>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16200000" flipH="1">
                <a:off x="1119652" y="4328745"/>
                <a:ext cx="2637496" cy="2"/>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022120" y="3263246"/>
                <a:ext cx="1588" cy="2384250"/>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3429000" y="4264484"/>
                <a:ext cx="10284" cy="1383013"/>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357045" y="4162507"/>
                <a:ext cx="1588" cy="1484989"/>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rot="5400000">
                <a:off x="4499933" y="5119487"/>
                <a:ext cx="1058535" cy="2776"/>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5867401" y="4848540"/>
                <a:ext cx="704" cy="801339"/>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5631350" y="5034471"/>
                <a:ext cx="1231334" cy="2"/>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767324" y="4718750"/>
                <a:ext cx="1588" cy="931129"/>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379165" y="4486982"/>
                <a:ext cx="12235" cy="1160514"/>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7302262" y="4873810"/>
                <a:ext cx="1549881" cy="2776"/>
              </a:xfrm>
              <a:prstGeom prst="line">
                <a:avLst/>
              </a:prstGeom>
              <a:grpFill/>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 name="Right Arrow 27"/>
            <p:cNvSpPr/>
            <p:nvPr/>
          </p:nvSpPr>
          <p:spPr>
            <a:xfrm>
              <a:off x="152400" y="2819400"/>
              <a:ext cx="5181600" cy="152400"/>
            </a:xfrm>
            <a:prstGeom prst="rightArrow">
              <a:avLst>
                <a:gd name="adj1" fmla="val 33778"/>
                <a:gd name="adj2" fmla="val 11488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63531" name="Group 55"/>
          <p:cNvGrpSpPr>
            <a:grpSpLocks/>
          </p:cNvGrpSpPr>
          <p:nvPr/>
        </p:nvGrpSpPr>
        <p:grpSpPr bwMode="auto">
          <a:xfrm>
            <a:off x="5105400" y="2198960"/>
            <a:ext cx="609600" cy="584200"/>
            <a:chOff x="5553330" y="1100895"/>
            <a:chExt cx="609600" cy="584776"/>
          </a:xfrm>
        </p:grpSpPr>
        <p:sp>
          <p:nvSpPr>
            <p:cNvPr id="363544" name="Rectangle 46"/>
            <p:cNvSpPr>
              <a:spLocks noChangeArrowheads="1"/>
            </p:cNvSpPr>
            <p:nvPr/>
          </p:nvSpPr>
          <p:spPr bwMode="auto">
            <a:xfrm>
              <a:off x="5553330" y="1100895"/>
              <a:ext cx="6096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t>✕</a:t>
              </a:r>
            </a:p>
          </p:txBody>
        </p:sp>
        <p:sp>
          <p:nvSpPr>
            <p:cNvPr id="48" name="Oval 47"/>
            <p:cNvSpPr/>
            <p:nvPr/>
          </p:nvSpPr>
          <p:spPr>
            <a:xfrm>
              <a:off x="5639055" y="1234376"/>
              <a:ext cx="415925" cy="362307"/>
            </a:xfrm>
            <a:prstGeom prst="ellipse">
              <a:avLst/>
            </a:prstGeom>
            <a:noFill/>
            <a:ln w="254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Calibri" charset="0"/>
                <a:ea typeface="ＭＳ Ｐゴシック" charset="0"/>
                <a:cs typeface="ＭＳ Ｐゴシック" charset="0"/>
              </a:endParaRPr>
            </a:p>
          </p:txBody>
        </p:sp>
      </p:grpSp>
      <p:sp>
        <p:nvSpPr>
          <p:cNvPr id="49" name="Freeform 48"/>
          <p:cNvSpPr/>
          <p:nvPr/>
        </p:nvSpPr>
        <p:spPr>
          <a:xfrm>
            <a:off x="5715000" y="2178323"/>
            <a:ext cx="798513" cy="604837"/>
          </a:xfrm>
          <a:custGeom>
            <a:avLst/>
            <a:gdLst>
              <a:gd name="connsiteX0" fmla="*/ 0 w 3402204"/>
              <a:gd name="connsiteY0" fmla="*/ 2625153 h 3266376"/>
              <a:gd name="connsiteX1" fmla="*/ 185407 w 3402204"/>
              <a:gd name="connsiteY1" fmla="*/ 2884732 h 3266376"/>
              <a:gd name="connsiteX2" fmla="*/ 370813 w 3402204"/>
              <a:gd name="connsiteY2" fmla="*/ 2606611 h 3266376"/>
              <a:gd name="connsiteX3" fmla="*/ 769436 w 3402204"/>
              <a:gd name="connsiteY3" fmla="*/ 390914 h 3266376"/>
              <a:gd name="connsiteX4" fmla="*/ 1066086 w 3402204"/>
              <a:gd name="connsiteY4" fmla="*/ 400185 h 3266376"/>
              <a:gd name="connsiteX5" fmla="*/ 1575953 w 3402204"/>
              <a:gd name="connsiteY5" fmla="*/ 2792025 h 3266376"/>
              <a:gd name="connsiteX6" fmla="*/ 1881873 w 3402204"/>
              <a:gd name="connsiteY6" fmla="*/ 3246289 h 3266376"/>
              <a:gd name="connsiteX7" fmla="*/ 2493713 w 3402204"/>
              <a:gd name="connsiteY7" fmla="*/ 2708589 h 3266376"/>
              <a:gd name="connsiteX8" fmla="*/ 3402204 w 3402204"/>
              <a:gd name="connsiteY8" fmla="*/ 2625153 h 3266376"/>
              <a:gd name="connsiteX9" fmla="*/ 3402204 w 3402204"/>
              <a:gd name="connsiteY9" fmla="*/ 2625153 h 326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2204" h="3266376">
                <a:moveTo>
                  <a:pt x="0" y="2625153"/>
                </a:moveTo>
                <a:cubicBezTo>
                  <a:pt x="61802" y="2756487"/>
                  <a:pt x="123605" y="2887822"/>
                  <a:pt x="185407" y="2884732"/>
                </a:cubicBezTo>
                <a:cubicBezTo>
                  <a:pt x="247209" y="2881642"/>
                  <a:pt x="273475" y="3022247"/>
                  <a:pt x="370813" y="2606611"/>
                </a:cubicBezTo>
                <a:cubicBezTo>
                  <a:pt x="468151" y="2190975"/>
                  <a:pt x="653557" y="758652"/>
                  <a:pt x="769436" y="390914"/>
                </a:cubicBezTo>
                <a:cubicBezTo>
                  <a:pt x="885315" y="23176"/>
                  <a:pt x="931666" y="0"/>
                  <a:pt x="1066086" y="400185"/>
                </a:cubicBezTo>
                <a:cubicBezTo>
                  <a:pt x="1200506" y="800370"/>
                  <a:pt x="1439989" y="2317674"/>
                  <a:pt x="1575953" y="2792025"/>
                </a:cubicBezTo>
                <a:cubicBezTo>
                  <a:pt x="1711917" y="3266376"/>
                  <a:pt x="1728913" y="3260195"/>
                  <a:pt x="1881873" y="3246289"/>
                </a:cubicBezTo>
                <a:cubicBezTo>
                  <a:pt x="2034833" y="3232383"/>
                  <a:pt x="2240325" y="2812112"/>
                  <a:pt x="2493713" y="2708589"/>
                </a:cubicBezTo>
                <a:cubicBezTo>
                  <a:pt x="2747102" y="2605066"/>
                  <a:pt x="3402204" y="2625153"/>
                  <a:pt x="3402204" y="2625153"/>
                </a:cubicBezTo>
                <a:lnTo>
                  <a:pt x="3402204" y="2625153"/>
                </a:ln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fr-FR">
              <a:latin typeface="Calibri" charset="0"/>
              <a:ea typeface="ＭＳ Ｐゴシック" charset="0"/>
              <a:cs typeface="ＭＳ Ｐゴシック" charset="0"/>
            </a:endParaRPr>
          </a:p>
        </p:txBody>
      </p:sp>
      <p:sp>
        <p:nvSpPr>
          <p:cNvPr id="50" name="Freeform 49"/>
          <p:cNvSpPr/>
          <p:nvPr/>
        </p:nvSpPr>
        <p:spPr>
          <a:xfrm>
            <a:off x="3438525" y="2722835"/>
            <a:ext cx="5172075" cy="1203325"/>
          </a:xfrm>
          <a:custGeom>
            <a:avLst/>
            <a:gdLst>
              <a:gd name="connsiteX0" fmla="*/ 0 w 8014181"/>
              <a:gd name="connsiteY0" fmla="*/ 2449010 h 2523175"/>
              <a:gd name="connsiteX1" fmla="*/ 194677 w 8014181"/>
              <a:gd name="connsiteY1" fmla="*/ 2504634 h 2523175"/>
              <a:gd name="connsiteX2" fmla="*/ 407894 w 8014181"/>
              <a:gd name="connsiteY2" fmla="*/ 2337761 h 2523175"/>
              <a:gd name="connsiteX3" fmla="*/ 658192 w 8014181"/>
              <a:gd name="connsiteY3" fmla="*/ 1512669 h 2523175"/>
              <a:gd name="connsiteX4" fmla="*/ 834328 w 8014181"/>
              <a:gd name="connsiteY4" fmla="*/ 1531211 h 2523175"/>
              <a:gd name="connsiteX5" fmla="*/ 1056816 w 8014181"/>
              <a:gd name="connsiteY5" fmla="*/ 2254325 h 2523175"/>
              <a:gd name="connsiteX6" fmla="*/ 1177330 w 8014181"/>
              <a:gd name="connsiteY6" fmla="*/ 1929851 h 2523175"/>
              <a:gd name="connsiteX7" fmla="*/ 1270033 w 8014181"/>
              <a:gd name="connsiteY7" fmla="*/ 1002781 h 2523175"/>
              <a:gd name="connsiteX8" fmla="*/ 1455439 w 8014181"/>
              <a:gd name="connsiteY8" fmla="*/ 1253090 h 2523175"/>
              <a:gd name="connsiteX9" fmla="*/ 1557412 w 8014181"/>
              <a:gd name="connsiteY9" fmla="*/ 2031828 h 2523175"/>
              <a:gd name="connsiteX10" fmla="*/ 1844792 w 8014181"/>
              <a:gd name="connsiteY10" fmla="*/ 1216007 h 2523175"/>
              <a:gd name="connsiteX11" fmla="*/ 2002387 w 8014181"/>
              <a:gd name="connsiteY11" fmla="*/ 29357 h 2523175"/>
              <a:gd name="connsiteX12" fmla="*/ 2373199 w 8014181"/>
              <a:gd name="connsiteY12" fmla="*/ 1039864 h 2523175"/>
              <a:gd name="connsiteX13" fmla="*/ 2540065 w 8014181"/>
              <a:gd name="connsiteY13" fmla="*/ 261125 h 2523175"/>
              <a:gd name="connsiteX14" fmla="*/ 2669849 w 8014181"/>
              <a:gd name="connsiteY14" fmla="*/ 548516 h 2523175"/>
              <a:gd name="connsiteX15" fmla="*/ 2836715 w 8014181"/>
              <a:gd name="connsiteY15" fmla="*/ 1623918 h 2523175"/>
              <a:gd name="connsiteX16" fmla="*/ 2966499 w 8014181"/>
              <a:gd name="connsiteY16" fmla="*/ 1243819 h 2523175"/>
              <a:gd name="connsiteX17" fmla="*/ 3059202 w 8014181"/>
              <a:gd name="connsiteY17" fmla="*/ 1336526 h 2523175"/>
              <a:gd name="connsiteX18" fmla="*/ 3318771 w 8014181"/>
              <a:gd name="connsiteY18" fmla="*/ 1939121 h 2523175"/>
              <a:gd name="connsiteX19" fmla="*/ 3893530 w 8014181"/>
              <a:gd name="connsiteY19" fmla="*/ 1151112 h 2523175"/>
              <a:gd name="connsiteX20" fmla="*/ 4273612 w 8014181"/>
              <a:gd name="connsiteY20" fmla="*/ 1920580 h 2523175"/>
              <a:gd name="connsiteX21" fmla="*/ 4523911 w 8014181"/>
              <a:gd name="connsiteY21" fmla="*/ 1549752 h 2523175"/>
              <a:gd name="connsiteX22" fmla="*/ 4811290 w 8014181"/>
              <a:gd name="connsiteY22" fmla="*/ 2365574 h 2523175"/>
              <a:gd name="connsiteX23" fmla="*/ 5228454 w 8014181"/>
              <a:gd name="connsiteY23" fmla="*/ 1781520 h 2523175"/>
              <a:gd name="connsiteX24" fmla="*/ 5450941 w 8014181"/>
              <a:gd name="connsiteY24" fmla="*/ 1920580 h 2523175"/>
              <a:gd name="connsiteX25" fmla="*/ 5515834 w 8014181"/>
              <a:gd name="connsiteY25" fmla="*/ 2319220 h 2523175"/>
              <a:gd name="connsiteX26" fmla="*/ 5747591 w 8014181"/>
              <a:gd name="connsiteY26" fmla="*/ 1457045 h 2523175"/>
              <a:gd name="connsiteX27" fmla="*/ 6034971 w 8014181"/>
              <a:gd name="connsiteY27" fmla="*/ 2337761 h 2523175"/>
              <a:gd name="connsiteX28" fmla="*/ 6285269 w 8014181"/>
              <a:gd name="connsiteY28" fmla="*/ 1670271 h 2523175"/>
              <a:gd name="connsiteX29" fmla="*/ 6535567 w 8014181"/>
              <a:gd name="connsiteY29" fmla="*/ 2022558 h 2523175"/>
              <a:gd name="connsiteX30" fmla="*/ 6906380 w 8014181"/>
              <a:gd name="connsiteY30" fmla="*/ 1466316 h 2523175"/>
              <a:gd name="connsiteX31" fmla="*/ 7101056 w 8014181"/>
              <a:gd name="connsiteY31" fmla="*/ 2022558 h 2523175"/>
              <a:gd name="connsiteX32" fmla="*/ 7657275 w 8014181"/>
              <a:gd name="connsiteY32" fmla="*/ 1058405 h 2523175"/>
              <a:gd name="connsiteX33" fmla="*/ 7963195 w 8014181"/>
              <a:gd name="connsiteY33" fmla="*/ 1336526 h 2523175"/>
              <a:gd name="connsiteX34" fmla="*/ 7963195 w 8014181"/>
              <a:gd name="connsiteY34" fmla="*/ 1345797 h 252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014181" h="2523175">
                <a:moveTo>
                  <a:pt x="0" y="2449010"/>
                </a:moveTo>
                <a:cubicBezTo>
                  <a:pt x="63347" y="2486092"/>
                  <a:pt x="126695" y="2523175"/>
                  <a:pt x="194677" y="2504634"/>
                </a:cubicBezTo>
                <a:cubicBezTo>
                  <a:pt x="262659" y="2486093"/>
                  <a:pt x="330642" y="2503088"/>
                  <a:pt x="407894" y="2337761"/>
                </a:cubicBezTo>
                <a:cubicBezTo>
                  <a:pt x="485146" y="2172434"/>
                  <a:pt x="587120" y="1647094"/>
                  <a:pt x="658192" y="1512669"/>
                </a:cubicBezTo>
                <a:cubicBezTo>
                  <a:pt x="729264" y="1378244"/>
                  <a:pt x="767891" y="1407602"/>
                  <a:pt x="834328" y="1531211"/>
                </a:cubicBezTo>
                <a:cubicBezTo>
                  <a:pt x="900765" y="1654820"/>
                  <a:pt x="999649" y="2187885"/>
                  <a:pt x="1056816" y="2254325"/>
                </a:cubicBezTo>
                <a:cubicBezTo>
                  <a:pt x="1113983" y="2320765"/>
                  <a:pt x="1141794" y="2138442"/>
                  <a:pt x="1177330" y="1929851"/>
                </a:cubicBezTo>
                <a:cubicBezTo>
                  <a:pt x="1212866" y="1721260"/>
                  <a:pt x="1223682" y="1115574"/>
                  <a:pt x="1270033" y="1002781"/>
                </a:cubicBezTo>
                <a:cubicBezTo>
                  <a:pt x="1316384" y="889988"/>
                  <a:pt x="1407543" y="1081582"/>
                  <a:pt x="1455439" y="1253090"/>
                </a:cubicBezTo>
                <a:cubicBezTo>
                  <a:pt x="1503336" y="1424598"/>
                  <a:pt x="1492520" y="2038009"/>
                  <a:pt x="1557412" y="2031828"/>
                </a:cubicBezTo>
                <a:cubicBezTo>
                  <a:pt x="1622304" y="2025648"/>
                  <a:pt x="1770630" y="1549752"/>
                  <a:pt x="1844792" y="1216007"/>
                </a:cubicBezTo>
                <a:cubicBezTo>
                  <a:pt x="1918954" y="882262"/>
                  <a:pt x="1914319" y="58714"/>
                  <a:pt x="2002387" y="29357"/>
                </a:cubicBezTo>
                <a:cubicBezTo>
                  <a:pt x="2090455" y="0"/>
                  <a:pt x="2283586" y="1001236"/>
                  <a:pt x="2373199" y="1039864"/>
                </a:cubicBezTo>
                <a:cubicBezTo>
                  <a:pt x="2462812" y="1078492"/>
                  <a:pt x="2490623" y="343016"/>
                  <a:pt x="2540065" y="261125"/>
                </a:cubicBezTo>
                <a:cubicBezTo>
                  <a:pt x="2589507" y="179234"/>
                  <a:pt x="2620407" y="321384"/>
                  <a:pt x="2669849" y="548516"/>
                </a:cubicBezTo>
                <a:cubicBezTo>
                  <a:pt x="2719291" y="775648"/>
                  <a:pt x="2787273" y="1508034"/>
                  <a:pt x="2836715" y="1623918"/>
                </a:cubicBezTo>
                <a:cubicBezTo>
                  <a:pt x="2886157" y="1739802"/>
                  <a:pt x="2929418" y="1291718"/>
                  <a:pt x="2966499" y="1243819"/>
                </a:cubicBezTo>
                <a:cubicBezTo>
                  <a:pt x="3003580" y="1195920"/>
                  <a:pt x="3000490" y="1220642"/>
                  <a:pt x="3059202" y="1336526"/>
                </a:cubicBezTo>
                <a:cubicBezTo>
                  <a:pt x="3117914" y="1452410"/>
                  <a:pt x="3179716" y="1970023"/>
                  <a:pt x="3318771" y="1939121"/>
                </a:cubicBezTo>
                <a:cubicBezTo>
                  <a:pt x="3457826" y="1908219"/>
                  <a:pt x="3734390" y="1154202"/>
                  <a:pt x="3893530" y="1151112"/>
                </a:cubicBezTo>
                <a:cubicBezTo>
                  <a:pt x="4052670" y="1148022"/>
                  <a:pt x="4168549" y="1854140"/>
                  <a:pt x="4273612" y="1920580"/>
                </a:cubicBezTo>
                <a:cubicBezTo>
                  <a:pt x="4378675" y="1987020"/>
                  <a:pt x="4434298" y="1475586"/>
                  <a:pt x="4523911" y="1549752"/>
                </a:cubicBezTo>
                <a:cubicBezTo>
                  <a:pt x="4613524" y="1623918"/>
                  <a:pt x="4693866" y="2326946"/>
                  <a:pt x="4811290" y="2365574"/>
                </a:cubicBezTo>
                <a:cubicBezTo>
                  <a:pt x="4928714" y="2404202"/>
                  <a:pt x="5121846" y="1855686"/>
                  <a:pt x="5228454" y="1781520"/>
                </a:cubicBezTo>
                <a:cubicBezTo>
                  <a:pt x="5335062" y="1707354"/>
                  <a:pt x="5403044" y="1830963"/>
                  <a:pt x="5450941" y="1920580"/>
                </a:cubicBezTo>
                <a:cubicBezTo>
                  <a:pt x="5498838" y="2010197"/>
                  <a:pt x="5466392" y="2396476"/>
                  <a:pt x="5515834" y="2319220"/>
                </a:cubicBezTo>
                <a:cubicBezTo>
                  <a:pt x="5565276" y="2241964"/>
                  <a:pt x="5661068" y="1453955"/>
                  <a:pt x="5747591" y="1457045"/>
                </a:cubicBezTo>
                <a:cubicBezTo>
                  <a:pt x="5834114" y="1460135"/>
                  <a:pt x="5945358" y="2302223"/>
                  <a:pt x="6034971" y="2337761"/>
                </a:cubicBezTo>
                <a:cubicBezTo>
                  <a:pt x="6124584" y="2373299"/>
                  <a:pt x="6201836" y="1722805"/>
                  <a:pt x="6285269" y="1670271"/>
                </a:cubicBezTo>
                <a:cubicBezTo>
                  <a:pt x="6368702" y="1617737"/>
                  <a:pt x="6432049" y="2056550"/>
                  <a:pt x="6535567" y="2022558"/>
                </a:cubicBezTo>
                <a:cubicBezTo>
                  <a:pt x="6639085" y="1988566"/>
                  <a:pt x="6812132" y="1466316"/>
                  <a:pt x="6906380" y="1466316"/>
                </a:cubicBezTo>
                <a:cubicBezTo>
                  <a:pt x="7000628" y="1466316"/>
                  <a:pt x="6975907" y="2090543"/>
                  <a:pt x="7101056" y="2022558"/>
                </a:cubicBezTo>
                <a:cubicBezTo>
                  <a:pt x="7226205" y="1954573"/>
                  <a:pt x="7513585" y="1172744"/>
                  <a:pt x="7657275" y="1058405"/>
                </a:cubicBezTo>
                <a:cubicBezTo>
                  <a:pt x="7800965" y="944066"/>
                  <a:pt x="7912209" y="1288628"/>
                  <a:pt x="7963195" y="1336526"/>
                </a:cubicBezTo>
                <a:cubicBezTo>
                  <a:pt x="8014181" y="1384424"/>
                  <a:pt x="7988688" y="1365110"/>
                  <a:pt x="7963195" y="1345797"/>
                </a:cubicBezTo>
              </a:path>
            </a:pathLst>
          </a:custGeom>
          <a:ln>
            <a:solidFill>
              <a:srgbClr val="00FB00"/>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endParaRPr lang="fr-FR">
              <a:solidFill>
                <a:srgbClr val="00FB00"/>
              </a:solidFill>
              <a:latin typeface="Calibri" charset="0"/>
              <a:ea typeface="ＭＳ Ｐゴシック" charset="0"/>
              <a:cs typeface="ＭＳ Ｐゴシック" charset="0"/>
            </a:endParaRPr>
          </a:p>
        </p:txBody>
      </p:sp>
      <p:sp>
        <p:nvSpPr>
          <p:cNvPr id="363534" name="TextBox 51"/>
          <p:cNvSpPr txBox="1">
            <a:spLocks noChangeArrowheads="1"/>
          </p:cNvSpPr>
          <p:nvPr/>
        </p:nvSpPr>
        <p:spPr bwMode="auto">
          <a:xfrm>
            <a:off x="71500" y="649796"/>
            <a:ext cx="34923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a:t>Fluctuation of </a:t>
            </a:r>
            <a:r>
              <a:rPr lang="en-US" dirty="0" smtClean="0"/>
              <a:t>a hidden </a:t>
            </a:r>
            <a:r>
              <a:rPr lang="en-US" dirty="0"/>
              <a:t>variable over </a:t>
            </a:r>
            <a:r>
              <a:rPr lang="en-US" dirty="0" smtClean="0"/>
              <a:t>time:</a:t>
            </a:r>
            <a:endParaRPr lang="en-US" dirty="0"/>
          </a:p>
        </p:txBody>
      </p:sp>
      <p:sp>
        <p:nvSpPr>
          <p:cNvPr id="53" name="Right Arrow 52"/>
          <p:cNvSpPr/>
          <p:nvPr/>
        </p:nvSpPr>
        <p:spPr>
          <a:xfrm>
            <a:off x="3429000" y="3926160"/>
            <a:ext cx="5486400" cy="152400"/>
          </a:xfrm>
          <a:prstGeom prst="rightArrow">
            <a:avLst>
              <a:gd name="adj1" fmla="val 33778"/>
              <a:gd name="adj2" fmla="val 11488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Calibri" charset="0"/>
              <a:ea typeface="ＭＳ Ｐゴシック" charset="0"/>
              <a:cs typeface="ＭＳ Ｐゴシック" charset="0"/>
            </a:endParaRPr>
          </a:p>
        </p:txBody>
      </p:sp>
      <p:sp>
        <p:nvSpPr>
          <p:cNvPr id="363536" name="TextBox 54"/>
          <p:cNvSpPr txBox="1">
            <a:spLocks noChangeArrowheads="1"/>
          </p:cNvSpPr>
          <p:nvPr/>
        </p:nvSpPr>
        <p:spPr bwMode="auto">
          <a:xfrm>
            <a:off x="381000" y="2260873"/>
            <a:ext cx="4110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Convolution with the hrf function</a:t>
            </a:r>
          </a:p>
        </p:txBody>
      </p:sp>
      <p:sp>
        <p:nvSpPr>
          <p:cNvPr id="56" name="Down Arrow 55"/>
          <p:cNvSpPr/>
          <p:nvPr/>
        </p:nvSpPr>
        <p:spPr>
          <a:xfrm>
            <a:off x="5867400" y="2783160"/>
            <a:ext cx="114300" cy="296863"/>
          </a:xfrm>
          <a:prstGeom prst="downArrow">
            <a:avLst/>
          </a:prstGeom>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fr-FR">
              <a:solidFill>
                <a:srgbClr val="FFFFFF"/>
              </a:solidFill>
              <a:latin typeface="Calibri" charset="0"/>
              <a:ea typeface="ＭＳ Ｐゴシック" charset="0"/>
              <a:cs typeface="ＭＳ Ｐゴシック" charset="0"/>
            </a:endParaRPr>
          </a:p>
        </p:txBody>
      </p:sp>
      <p:sp>
        <p:nvSpPr>
          <p:cNvPr id="363538" name="TextBox 56"/>
          <p:cNvSpPr txBox="1">
            <a:spLocks noChangeArrowheads="1"/>
          </p:cNvSpPr>
          <p:nvPr/>
        </p:nvSpPr>
        <p:spPr bwMode="auto">
          <a:xfrm>
            <a:off x="427038" y="3327673"/>
            <a:ext cx="297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Theoretical signal</a:t>
            </a:r>
          </a:p>
        </p:txBody>
      </p:sp>
      <p:cxnSp>
        <p:nvCxnSpPr>
          <p:cNvPr id="59" name="Straight Connector 58"/>
          <p:cNvCxnSpPr/>
          <p:nvPr/>
        </p:nvCxnSpPr>
        <p:spPr>
          <a:xfrm>
            <a:off x="427038" y="4381773"/>
            <a:ext cx="8488362" cy="1587"/>
          </a:xfrm>
          <a:prstGeom prst="line">
            <a:avLst/>
          </a:prstGeom>
          <a:ln w="1905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0" name="Up-Down Arrow 59"/>
          <p:cNvSpPr/>
          <p:nvPr/>
        </p:nvSpPr>
        <p:spPr>
          <a:xfrm>
            <a:off x="5607050" y="4078560"/>
            <a:ext cx="260350" cy="1524000"/>
          </a:xfrm>
          <a:prstGeom prst="upDownArrow">
            <a:avLst/>
          </a:prstGeom>
          <a:effectLst/>
        </p:spPr>
        <p:style>
          <a:lnRef idx="1">
            <a:schemeClr val="accent4"/>
          </a:lnRef>
          <a:fillRef idx="3">
            <a:schemeClr val="accent4"/>
          </a:fillRef>
          <a:effectRef idx="2">
            <a:schemeClr val="accent4"/>
          </a:effectRef>
          <a:fontRef idx="minor">
            <a:schemeClr val="lt1"/>
          </a:fontRef>
        </p:style>
        <p:txBody>
          <a:bodyPr anchor="ctr"/>
          <a:lstStyle/>
          <a:p>
            <a:pPr algn="ctr"/>
            <a:endParaRPr lang="fr-FR">
              <a:solidFill>
                <a:srgbClr val="FFFFFF"/>
              </a:solidFill>
              <a:latin typeface="Calibri" charset="0"/>
              <a:ea typeface="ＭＳ Ｐゴシック" charset="0"/>
              <a:cs typeface="ＭＳ Ｐゴシック" charset="0"/>
            </a:endParaRPr>
          </a:p>
        </p:txBody>
      </p:sp>
      <p:sp>
        <p:nvSpPr>
          <p:cNvPr id="61" name="TextBox 60"/>
          <p:cNvSpPr txBox="1"/>
          <p:nvPr/>
        </p:nvSpPr>
        <p:spPr>
          <a:xfrm>
            <a:off x="6045200" y="4546873"/>
            <a:ext cx="1727200" cy="461962"/>
          </a:xfrm>
          <a:prstGeom prst="rect">
            <a:avLst/>
          </a:prstGeom>
          <a:noFill/>
          <a:ln w="28575" cap="flat" cmpd="sng" algn="ctr">
            <a:solidFill>
              <a:schemeClr val="accent4"/>
            </a:solidFill>
            <a:prstDash val="solid"/>
            <a:round/>
            <a:headEnd type="none" w="med" len="med"/>
            <a:tailEnd type="none" w="med" len="me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t>Compare</a:t>
            </a:r>
          </a:p>
        </p:txBody>
      </p:sp>
      <p:sp>
        <p:nvSpPr>
          <p:cNvPr id="363543" name="TextBox 44"/>
          <p:cNvSpPr txBox="1">
            <a:spLocks noChangeArrowheads="1"/>
          </p:cNvSpPr>
          <p:nvPr/>
        </p:nvSpPr>
        <p:spPr bwMode="auto">
          <a:xfrm>
            <a:off x="427038" y="468339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Recorded signal</a:t>
            </a:r>
          </a:p>
        </p:txBody>
      </p:sp>
    </p:spTree>
    <p:extLst>
      <p:ext uri="{BB962C8B-B14F-4D97-AF65-F5344CB8AC3E}">
        <p14:creationId xmlns:p14="http://schemas.microsoft.com/office/powerpoint/2010/main" val="23297807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4"/>
          <p:cNvSpPr>
            <a:spLocks noChangeArrowheads="1"/>
          </p:cNvSpPr>
          <p:nvPr/>
        </p:nvSpPr>
        <p:spPr bwMode="auto">
          <a:xfrm>
            <a:off x="731838" y="3644900"/>
            <a:ext cx="185737" cy="368300"/>
          </a:xfrm>
          <a:prstGeom prst="rect">
            <a:avLst/>
          </a:prstGeom>
          <a:solidFill>
            <a:srgbClr val="FFFFFF"/>
          </a:solidFill>
          <a:ln w="9525">
            <a:noFill/>
            <a:miter lim="800000"/>
            <a:headEnd/>
            <a:tailEnd/>
          </a:ln>
        </p:spPr>
        <p:txBody>
          <a:bodyPr wrap="none" anchor="ctr">
            <a:spAutoFit/>
          </a:bodyPr>
          <a:lstStyle/>
          <a:p>
            <a:pPr eaLnBrk="0" hangingPunct="0"/>
            <a:endParaRPr lang="en-GB"/>
          </a:p>
        </p:txBody>
      </p:sp>
      <p:grpSp>
        <p:nvGrpSpPr>
          <p:cNvPr id="175106" name="Group 16"/>
          <p:cNvGrpSpPr>
            <a:grpSpLocks/>
          </p:cNvGrpSpPr>
          <p:nvPr/>
        </p:nvGrpSpPr>
        <p:grpSpPr bwMode="auto">
          <a:xfrm>
            <a:off x="973138" y="1957388"/>
            <a:ext cx="2628900" cy="2873375"/>
            <a:chOff x="443" y="715"/>
            <a:chExt cx="1862" cy="1810"/>
          </a:xfrm>
        </p:grpSpPr>
        <p:pic>
          <p:nvPicPr>
            <p:cNvPr id="175115" name="Picture 17" descr="x1improved_img"/>
            <p:cNvPicPr>
              <a:picLocks noChangeAspect="1" noChangeArrowheads="1"/>
            </p:cNvPicPr>
            <p:nvPr/>
          </p:nvPicPr>
          <p:blipFill>
            <a:blip r:embed="rId3"/>
            <a:srcRect l="15256" t="6679" r="14993" b="11111"/>
            <a:stretch>
              <a:fillRect/>
            </a:stretch>
          </p:blipFill>
          <p:spPr bwMode="auto">
            <a:xfrm>
              <a:off x="443" y="715"/>
              <a:ext cx="163" cy="1810"/>
            </a:xfrm>
            <a:prstGeom prst="rect">
              <a:avLst/>
            </a:prstGeom>
            <a:noFill/>
            <a:ln w="9525">
              <a:noFill/>
              <a:miter lim="800000"/>
              <a:headEnd/>
              <a:tailEnd/>
            </a:ln>
          </p:spPr>
        </p:pic>
        <p:sp>
          <p:nvSpPr>
            <p:cNvPr id="175116" name="Rectangle 18"/>
            <p:cNvSpPr>
              <a:spLocks noChangeArrowheads="1"/>
            </p:cNvSpPr>
            <p:nvPr/>
          </p:nvSpPr>
          <p:spPr bwMode="auto">
            <a:xfrm>
              <a:off x="606" y="715"/>
              <a:ext cx="162" cy="1810"/>
            </a:xfrm>
            <a:prstGeom prst="rect">
              <a:avLst/>
            </a:prstGeom>
            <a:solidFill>
              <a:srgbClr val="000000"/>
            </a:solidFill>
            <a:ln w="9525">
              <a:noFill/>
              <a:miter lim="800000"/>
              <a:headEnd/>
              <a:tailEnd/>
            </a:ln>
          </p:spPr>
          <p:txBody>
            <a:bodyPr wrap="none" anchor="ctr"/>
            <a:lstStyle/>
            <a:p>
              <a:pPr algn="ctr" eaLnBrk="0" hangingPunct="0"/>
              <a:endParaRPr lang="en-GB" sz="3200">
                <a:latin typeface="Arial Unicode MS" pitchFamily="34" charset="-128"/>
              </a:endParaRPr>
            </a:p>
          </p:txBody>
        </p:sp>
        <p:pic>
          <p:nvPicPr>
            <p:cNvPr id="175117" name="Picture 19" descr="highpass"/>
            <p:cNvPicPr>
              <a:picLocks noChangeAspect="1" noChangeArrowheads="1"/>
            </p:cNvPicPr>
            <p:nvPr/>
          </p:nvPicPr>
          <p:blipFill>
            <a:blip r:embed="rId4"/>
            <a:srcRect l="13324" t="7777" r="9993" b="11111"/>
            <a:stretch>
              <a:fillRect/>
            </a:stretch>
          </p:blipFill>
          <p:spPr bwMode="auto">
            <a:xfrm>
              <a:off x="768" y="715"/>
              <a:ext cx="1537" cy="1810"/>
            </a:xfrm>
            <a:prstGeom prst="rect">
              <a:avLst/>
            </a:prstGeom>
            <a:noFill/>
            <a:ln w="9525">
              <a:noFill/>
              <a:miter lim="800000"/>
              <a:headEnd/>
              <a:tailEnd/>
            </a:ln>
          </p:spPr>
        </p:pic>
      </p:grpSp>
      <p:sp>
        <p:nvSpPr>
          <p:cNvPr id="175107" name="Rectangle 20"/>
          <p:cNvSpPr>
            <a:spLocks noChangeArrowheads="1"/>
          </p:cNvSpPr>
          <p:nvPr/>
        </p:nvSpPr>
        <p:spPr bwMode="auto">
          <a:xfrm>
            <a:off x="973138" y="4830763"/>
            <a:ext cx="2628900" cy="304800"/>
          </a:xfrm>
          <a:prstGeom prst="rect">
            <a:avLst/>
          </a:prstGeom>
          <a:solidFill>
            <a:srgbClr val="00FF00"/>
          </a:solidFill>
          <a:ln w="9525">
            <a:noFill/>
            <a:miter lim="800000"/>
            <a:headEnd/>
            <a:tailEnd/>
          </a:ln>
        </p:spPr>
        <p:txBody>
          <a:bodyPr wrap="none" anchor="ctr"/>
          <a:lstStyle/>
          <a:p>
            <a:pPr eaLnBrk="0" hangingPunct="0"/>
            <a:endParaRPr lang="en-GB"/>
          </a:p>
        </p:txBody>
      </p:sp>
      <p:sp>
        <p:nvSpPr>
          <p:cNvPr id="175108" name="Rectangle 21"/>
          <p:cNvSpPr>
            <a:spLocks noChangeArrowheads="1"/>
          </p:cNvSpPr>
          <p:nvPr/>
        </p:nvSpPr>
        <p:spPr bwMode="auto">
          <a:xfrm>
            <a:off x="973138" y="5440363"/>
            <a:ext cx="458787" cy="304800"/>
          </a:xfrm>
          <a:prstGeom prst="rect">
            <a:avLst/>
          </a:prstGeom>
          <a:solidFill>
            <a:srgbClr val="FF0000"/>
          </a:solidFill>
          <a:ln w="9525">
            <a:noFill/>
            <a:miter lim="800000"/>
            <a:headEnd/>
            <a:tailEnd/>
          </a:ln>
        </p:spPr>
        <p:txBody>
          <a:bodyPr wrap="none" anchor="ctr"/>
          <a:lstStyle/>
          <a:p>
            <a:pPr eaLnBrk="0" hangingPunct="0"/>
            <a:endParaRPr lang="en-GB"/>
          </a:p>
        </p:txBody>
      </p:sp>
      <p:sp>
        <p:nvSpPr>
          <p:cNvPr id="175109" name="Rectangle 22"/>
          <p:cNvSpPr>
            <a:spLocks noChangeArrowheads="1"/>
          </p:cNvSpPr>
          <p:nvPr/>
        </p:nvSpPr>
        <p:spPr bwMode="auto">
          <a:xfrm>
            <a:off x="1203325" y="5135563"/>
            <a:ext cx="2398713" cy="304800"/>
          </a:xfrm>
          <a:prstGeom prst="rect">
            <a:avLst/>
          </a:prstGeom>
          <a:solidFill>
            <a:srgbClr val="000000"/>
          </a:solidFill>
          <a:ln w="9525">
            <a:noFill/>
            <a:miter lim="800000"/>
            <a:headEnd/>
            <a:tailEnd/>
          </a:ln>
        </p:spPr>
        <p:txBody>
          <a:bodyPr wrap="none" anchor="ctr"/>
          <a:lstStyle/>
          <a:p>
            <a:pPr eaLnBrk="0" hangingPunct="0"/>
            <a:endParaRPr lang="en-GB"/>
          </a:p>
        </p:txBody>
      </p:sp>
      <p:grpSp>
        <p:nvGrpSpPr>
          <p:cNvPr id="175110" name="Group 23"/>
          <p:cNvGrpSpPr>
            <a:grpSpLocks/>
          </p:cNvGrpSpPr>
          <p:nvPr/>
        </p:nvGrpSpPr>
        <p:grpSpPr bwMode="auto">
          <a:xfrm>
            <a:off x="4578350" y="1233488"/>
            <a:ext cx="4314825" cy="5373687"/>
            <a:chOff x="2858" y="728"/>
            <a:chExt cx="3057" cy="3385"/>
          </a:xfrm>
        </p:grpSpPr>
        <p:pic>
          <p:nvPicPr>
            <p:cNvPr id="175113" name="Picture 24" descr="hpfit"/>
            <p:cNvPicPr>
              <a:picLocks noChangeAspect="1" noChangeArrowheads="1"/>
            </p:cNvPicPr>
            <p:nvPr/>
          </p:nvPicPr>
          <p:blipFill>
            <a:blip r:embed="rId5"/>
            <a:srcRect l="3886" t="3488" r="9715" b="1550"/>
            <a:stretch>
              <a:fillRect/>
            </a:stretch>
          </p:blipFill>
          <p:spPr bwMode="auto">
            <a:xfrm>
              <a:off x="2858" y="728"/>
              <a:ext cx="3057" cy="2406"/>
            </a:xfrm>
            <a:prstGeom prst="rect">
              <a:avLst/>
            </a:prstGeom>
            <a:noFill/>
            <a:ln w="9525">
              <a:noFill/>
              <a:miter lim="800000"/>
              <a:headEnd/>
              <a:tailEnd/>
            </a:ln>
          </p:spPr>
        </p:pic>
        <p:sp>
          <p:nvSpPr>
            <p:cNvPr id="175114" name="Text Box 25"/>
            <p:cNvSpPr txBox="1">
              <a:spLocks noChangeAspect="1" noChangeArrowheads="1"/>
            </p:cNvSpPr>
            <p:nvPr/>
          </p:nvSpPr>
          <p:spPr bwMode="auto">
            <a:xfrm>
              <a:off x="2858" y="3033"/>
              <a:ext cx="3056" cy="1080"/>
            </a:xfrm>
            <a:prstGeom prst="rect">
              <a:avLst/>
            </a:prstGeom>
            <a:solidFill>
              <a:srgbClr val="FFFFFF"/>
            </a:solidFill>
            <a:ln w="9525" algn="ctr">
              <a:solidFill>
                <a:srgbClr val="FFFFFF"/>
              </a:solidFill>
              <a:miter lim="800000"/>
              <a:headEnd/>
              <a:tailEnd/>
            </a:ln>
          </p:spPr>
          <p:txBody>
            <a:bodyPr/>
            <a:lstStyle/>
            <a:p>
              <a:pPr eaLnBrk="0" hangingPunct="0">
                <a:spcBef>
                  <a:spcPct val="50000"/>
                </a:spcBef>
              </a:pPr>
              <a:r>
                <a:rPr lang="en-GB" sz="1600">
                  <a:solidFill>
                    <a:srgbClr val="003399"/>
                  </a:solidFill>
                </a:rPr>
                <a:t>blue</a:t>
              </a:r>
              <a:r>
                <a:rPr lang="en-GB" sz="1600">
                  <a:solidFill>
                    <a:srgbClr val="FFFFFF"/>
                  </a:solidFill>
                </a:rPr>
                <a:t> </a:t>
              </a:r>
              <a:r>
                <a:rPr lang="en-GB" sz="1600">
                  <a:solidFill>
                    <a:srgbClr val="000000"/>
                  </a:solidFill>
                </a:rPr>
                <a:t>= 	data</a:t>
              </a:r>
            </a:p>
            <a:p>
              <a:pPr eaLnBrk="0" hangingPunct="0">
                <a:spcBef>
                  <a:spcPct val="20000"/>
                </a:spcBef>
              </a:pPr>
              <a:r>
                <a:rPr lang="en-GB" sz="1600">
                  <a:solidFill>
                    <a:srgbClr val="000000"/>
                  </a:solidFill>
                </a:rPr>
                <a:t>black = 	mean + low-frequency drift</a:t>
              </a:r>
            </a:p>
            <a:p>
              <a:pPr eaLnBrk="0" hangingPunct="0">
                <a:spcBef>
                  <a:spcPct val="20000"/>
                </a:spcBef>
              </a:pPr>
              <a:r>
                <a:rPr lang="en-GB" sz="1600">
                  <a:solidFill>
                    <a:srgbClr val="00FF00"/>
                  </a:solidFill>
                </a:rPr>
                <a:t>green</a:t>
              </a:r>
              <a:r>
                <a:rPr lang="en-GB" sz="1600">
                  <a:solidFill>
                    <a:srgbClr val="FFFFFF"/>
                  </a:solidFill>
                </a:rPr>
                <a:t> </a:t>
              </a:r>
              <a:r>
                <a:rPr lang="en-GB" sz="1600">
                  <a:solidFill>
                    <a:srgbClr val="000000"/>
                  </a:solidFill>
                </a:rPr>
                <a:t>= 	predicted response, taking into account 	low-frequency drift</a:t>
              </a:r>
            </a:p>
            <a:p>
              <a:pPr eaLnBrk="0" hangingPunct="0">
                <a:spcBef>
                  <a:spcPct val="20000"/>
                </a:spcBef>
              </a:pPr>
              <a:r>
                <a:rPr lang="en-GB" sz="1600">
                  <a:solidFill>
                    <a:srgbClr val="FF0000"/>
                  </a:solidFill>
                </a:rPr>
                <a:t>red</a:t>
              </a:r>
              <a:r>
                <a:rPr lang="en-GB" sz="1600">
                  <a:solidFill>
                    <a:srgbClr val="FFFFFF"/>
                  </a:solidFill>
                </a:rPr>
                <a:t> </a:t>
              </a:r>
              <a:r>
                <a:rPr lang="en-GB" sz="1600">
                  <a:solidFill>
                    <a:srgbClr val="000000"/>
                  </a:solidFill>
                </a:rPr>
                <a:t>= 	predicted response, NOT taking into 	account low-frequency drift</a:t>
              </a:r>
              <a:endParaRPr lang="en-US" sz="1600">
                <a:solidFill>
                  <a:srgbClr val="000000"/>
                </a:solidFill>
              </a:endParaRPr>
            </a:p>
          </p:txBody>
        </p:sp>
      </p:grpSp>
      <p:sp>
        <p:nvSpPr>
          <p:cNvPr id="175111" name="Rectangle 26"/>
          <p:cNvSpPr>
            <a:spLocks noChangeArrowheads="1"/>
          </p:cNvSpPr>
          <p:nvPr/>
        </p:nvSpPr>
        <p:spPr bwMode="auto">
          <a:xfrm>
            <a:off x="250825" y="719138"/>
            <a:ext cx="8385175" cy="838200"/>
          </a:xfrm>
          <a:prstGeom prst="rect">
            <a:avLst/>
          </a:prstGeom>
          <a:noFill/>
          <a:ln w="9525">
            <a:noFill/>
            <a:miter lim="800000"/>
            <a:headEnd/>
            <a:tailEnd/>
          </a:ln>
        </p:spPr>
        <p:txBody>
          <a:bodyPr lIns="90488" tIns="44450" rIns="90488" bIns="44450" anchor="ctr"/>
          <a:lstStyle/>
          <a:p>
            <a:pPr eaLnBrk="0" hangingPunct="0"/>
            <a:r>
              <a:rPr lang="en-US" sz="2800" b="1" dirty="0">
                <a:solidFill>
                  <a:srgbClr val="852053"/>
                </a:solidFill>
                <a:latin typeface="Arial"/>
                <a:ea typeface="Arial Unicode MS" pitchFamily="34" charset="-128"/>
                <a:cs typeface="Arial"/>
              </a:rPr>
              <a:t>Problem 2: Low-frequency noise </a:t>
            </a:r>
            <a:r>
              <a:rPr lang="en-US" sz="2800" b="1" dirty="0">
                <a:latin typeface="Arial Unicode MS" pitchFamily="34" charset="-128"/>
                <a:ea typeface="Arial Unicode MS" pitchFamily="34" charset="-128"/>
                <a:cs typeface="Arial Unicode MS" pitchFamily="34" charset="-128"/>
              </a:rPr>
              <a:t/>
            </a:r>
            <a:br>
              <a:rPr lang="en-US" sz="2800" b="1" dirty="0">
                <a:latin typeface="Arial Unicode MS" pitchFamily="34" charset="-128"/>
                <a:ea typeface="Arial Unicode MS" pitchFamily="34" charset="-128"/>
                <a:cs typeface="Arial Unicode MS" pitchFamily="34" charset="-128"/>
              </a:rPr>
            </a:br>
            <a:r>
              <a:rPr lang="en-US" sz="2400" b="1" dirty="0">
                <a:latin typeface="Arial Unicode MS" pitchFamily="34" charset="-128"/>
                <a:ea typeface="Arial Unicode MS" pitchFamily="34" charset="-128"/>
                <a:cs typeface="Arial Unicode MS" pitchFamily="34" charset="-128"/>
              </a:rPr>
              <a:t>Solution: High pass filtering</a:t>
            </a:r>
          </a:p>
        </p:txBody>
      </p:sp>
      <p:sp>
        <p:nvSpPr>
          <p:cNvPr id="175112" name="Rectangle 27"/>
          <p:cNvSpPr>
            <a:spLocks noChangeArrowheads="1"/>
          </p:cNvSpPr>
          <p:nvPr/>
        </p:nvSpPr>
        <p:spPr bwMode="auto">
          <a:xfrm>
            <a:off x="1443038" y="5365750"/>
            <a:ext cx="2228850" cy="1016000"/>
          </a:xfrm>
          <a:prstGeom prst="rect">
            <a:avLst/>
          </a:prstGeom>
          <a:noFill/>
          <a:ln w="9525">
            <a:noFill/>
            <a:miter lim="800000"/>
            <a:headEnd/>
            <a:tailEnd/>
          </a:ln>
        </p:spPr>
        <p:txBody>
          <a:bodyPr anchor="ctr">
            <a:spAutoFit/>
          </a:bodyPr>
          <a:lstStyle/>
          <a:p>
            <a:pPr algn="ctr" eaLnBrk="0" hangingPunct="0"/>
            <a:r>
              <a:rPr lang="de-DE" sz="2000">
                <a:latin typeface="Arial Unicode MS" pitchFamily="34" charset="-128"/>
              </a:rPr>
              <a:t>discrete cosine transform (DCT) set</a:t>
            </a:r>
            <a:endParaRPr lang="en-GB" sz="2000">
              <a:latin typeface="Arial Unicode MS"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272332" y="1556792"/>
            <a:ext cx="2723604" cy="86409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pic>
        <p:nvPicPr>
          <p:cNvPr id="170071" name="Picture 16" descr="Cy"/>
          <p:cNvPicPr>
            <a:picLocks noChangeAspect="1" noChangeArrowheads="1"/>
          </p:cNvPicPr>
          <p:nvPr/>
        </p:nvPicPr>
        <p:blipFill>
          <a:blip r:embed="rId4"/>
          <a:srcRect l="13036" t="7419" r="9993" b="11128"/>
          <a:stretch>
            <a:fillRect/>
          </a:stretch>
        </p:blipFill>
        <p:spPr bwMode="auto">
          <a:xfrm>
            <a:off x="5167448" y="2142071"/>
            <a:ext cx="3328988" cy="3746500"/>
          </a:xfrm>
          <a:prstGeom prst="rect">
            <a:avLst/>
          </a:prstGeom>
          <a:noFill/>
          <a:ln w="9525">
            <a:noFill/>
            <a:miter lim="800000"/>
            <a:headEnd/>
            <a:tailEnd/>
          </a:ln>
        </p:spPr>
      </p:pic>
      <p:sp>
        <p:nvSpPr>
          <p:cNvPr id="170072" name="Line 17"/>
          <p:cNvSpPr>
            <a:spLocks noChangeShapeType="1"/>
          </p:cNvSpPr>
          <p:nvPr/>
        </p:nvSpPr>
        <p:spPr bwMode="auto">
          <a:xfrm flipH="1">
            <a:off x="5035686" y="2183346"/>
            <a:ext cx="1587" cy="3738563"/>
          </a:xfrm>
          <a:prstGeom prst="line">
            <a:avLst/>
          </a:prstGeom>
          <a:noFill/>
          <a:ln w="38100">
            <a:solidFill>
              <a:schemeClr val="tx1"/>
            </a:solidFill>
            <a:round/>
            <a:headEnd/>
            <a:tailEnd type="triangle" w="med" len="med"/>
          </a:ln>
        </p:spPr>
        <p:txBody>
          <a:bodyPr wrap="none" anchor="ctr"/>
          <a:lstStyle/>
          <a:p>
            <a:endParaRPr lang="en-US"/>
          </a:p>
        </p:txBody>
      </p:sp>
      <p:sp>
        <p:nvSpPr>
          <p:cNvPr id="170073" name="Line 18"/>
          <p:cNvSpPr>
            <a:spLocks noChangeShapeType="1"/>
          </p:cNvSpPr>
          <p:nvPr/>
        </p:nvSpPr>
        <p:spPr bwMode="auto">
          <a:xfrm rot="16200000" flipH="1">
            <a:off x="6827179" y="377565"/>
            <a:ext cx="1588" cy="3333750"/>
          </a:xfrm>
          <a:prstGeom prst="line">
            <a:avLst/>
          </a:prstGeom>
          <a:noFill/>
          <a:ln w="38100">
            <a:solidFill>
              <a:schemeClr val="tx1"/>
            </a:solidFill>
            <a:round/>
            <a:headEnd/>
            <a:tailEnd type="triangle" w="med" len="med"/>
          </a:ln>
        </p:spPr>
        <p:txBody>
          <a:bodyPr wrap="none" anchor="ctr"/>
          <a:lstStyle/>
          <a:p>
            <a:endParaRPr lang="en-US"/>
          </a:p>
        </p:txBody>
      </p:sp>
      <p:pic>
        <p:nvPicPr>
          <p:cNvPr id="170076" name="Picture 23" descr="acf"/>
          <p:cNvPicPr>
            <a:picLocks noChangeAspect="1" noChangeArrowheads="1"/>
          </p:cNvPicPr>
          <p:nvPr/>
        </p:nvPicPr>
        <p:blipFill>
          <a:blip r:embed="rId5"/>
          <a:srcRect l="5412" t="4723" r="8328" b="1666"/>
          <a:stretch>
            <a:fillRect/>
          </a:stretch>
        </p:blipFill>
        <p:spPr bwMode="auto">
          <a:xfrm>
            <a:off x="582364" y="2726209"/>
            <a:ext cx="3557588" cy="3367087"/>
          </a:xfrm>
          <a:prstGeom prst="rect">
            <a:avLst/>
          </a:prstGeom>
          <a:noFill/>
          <a:ln w="9525">
            <a:noFill/>
            <a:miter lim="800000"/>
            <a:headEnd/>
            <a:tailEnd/>
          </a:ln>
        </p:spPr>
      </p:pic>
      <p:sp>
        <p:nvSpPr>
          <p:cNvPr id="170077" name="Rectangle 24"/>
          <p:cNvSpPr>
            <a:spLocks noChangeArrowheads="1"/>
          </p:cNvSpPr>
          <p:nvPr/>
        </p:nvSpPr>
        <p:spPr bwMode="auto">
          <a:xfrm>
            <a:off x="7072448" y="2388134"/>
            <a:ext cx="1252538" cy="646112"/>
          </a:xfrm>
          <a:prstGeom prst="rect">
            <a:avLst/>
          </a:prstGeom>
          <a:solidFill>
            <a:srgbClr val="DDDDDD"/>
          </a:solidFill>
          <a:ln w="25400">
            <a:solidFill>
              <a:schemeClr val="tx1"/>
            </a:solidFill>
            <a:miter lim="800000"/>
            <a:headEnd/>
            <a:tailEnd/>
          </a:ln>
        </p:spPr>
        <p:txBody>
          <a:bodyPr anchor="ctr"/>
          <a:lstStyle/>
          <a:p>
            <a:pPr algn="ctr" eaLnBrk="0" hangingPunct="0"/>
            <a:endParaRPr lang="en-US" sz="2400"/>
          </a:p>
        </p:txBody>
      </p:sp>
      <p:graphicFrame>
        <p:nvGraphicFramePr>
          <p:cNvPr id="170068" name="Object 84"/>
          <p:cNvGraphicFramePr>
            <a:graphicFrameLocks noChangeAspect="1"/>
          </p:cNvGraphicFramePr>
          <p:nvPr>
            <p:extLst>
              <p:ext uri="{D42A27DB-BD31-4B8C-83A1-F6EECF244321}">
                <p14:modId xmlns:p14="http://schemas.microsoft.com/office/powerpoint/2010/main" val="3716195508"/>
              </p:ext>
            </p:extLst>
          </p:nvPr>
        </p:nvGraphicFramePr>
        <p:xfrm>
          <a:off x="7169286" y="2505609"/>
          <a:ext cx="1058862" cy="515937"/>
        </p:xfrm>
        <a:graphic>
          <a:graphicData uri="http://schemas.openxmlformats.org/presentationml/2006/ole">
            <mc:AlternateContent xmlns:mc="http://schemas.openxmlformats.org/markup-compatibility/2006">
              <mc:Choice xmlns:v="urn:schemas-microsoft-com:vml" Requires="v">
                <p:oleObj spid="_x0000_s170621" name="Equation" r:id="rId6" imgW="457200" imgH="190704" progId="Equation.3">
                  <p:embed/>
                </p:oleObj>
              </mc:Choice>
              <mc:Fallback>
                <p:oleObj name="Equation" r:id="rId6" imgW="457200" imgH="190704" progId="Equation.3">
                  <p:embed/>
                  <p:pic>
                    <p:nvPicPr>
                      <p:cNvPr id="0" name="Picture 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9286" y="2505609"/>
                        <a:ext cx="1058862" cy="515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078" name="Rectangle 26"/>
          <p:cNvSpPr>
            <a:spLocks noChangeArrowheads="1"/>
          </p:cNvSpPr>
          <p:nvPr/>
        </p:nvSpPr>
        <p:spPr bwMode="auto">
          <a:xfrm>
            <a:off x="1734889" y="3200871"/>
            <a:ext cx="2238375" cy="727075"/>
          </a:xfrm>
          <a:prstGeom prst="rect">
            <a:avLst/>
          </a:prstGeom>
          <a:solidFill>
            <a:schemeClr val="bg1"/>
          </a:solidFill>
          <a:ln w="25400">
            <a:solidFill>
              <a:srgbClr val="FFFFFF"/>
            </a:solidFill>
            <a:miter lim="800000"/>
            <a:headEnd/>
            <a:tailEnd/>
          </a:ln>
        </p:spPr>
        <p:txBody>
          <a:bodyPr anchor="ctr">
            <a:spAutoFit/>
          </a:bodyPr>
          <a:lstStyle/>
          <a:p>
            <a:pPr algn="ctr" eaLnBrk="0" hangingPunct="0"/>
            <a:r>
              <a:rPr lang="de-DE" sz="2000" dirty="0"/>
              <a:t>autocovariance</a:t>
            </a:r>
          </a:p>
          <a:p>
            <a:pPr algn="ctr" eaLnBrk="0" hangingPunct="0"/>
            <a:r>
              <a:rPr lang="de-DE" sz="2000" dirty="0"/>
              <a:t>function</a:t>
            </a:r>
          </a:p>
        </p:txBody>
      </p:sp>
      <p:graphicFrame>
        <p:nvGraphicFramePr>
          <p:cNvPr id="170069" name="Object 85"/>
          <p:cNvGraphicFramePr>
            <a:graphicFrameLocks noChangeAspect="1"/>
          </p:cNvGraphicFramePr>
          <p:nvPr>
            <p:extLst>
              <p:ext uri="{D42A27DB-BD31-4B8C-83A1-F6EECF244321}">
                <p14:modId xmlns:p14="http://schemas.microsoft.com/office/powerpoint/2010/main" val="1695825435"/>
              </p:ext>
            </p:extLst>
          </p:nvPr>
        </p:nvGraphicFramePr>
        <p:xfrm>
          <a:off x="8042411" y="1592796"/>
          <a:ext cx="401637" cy="450850"/>
        </p:xfrm>
        <a:graphic>
          <a:graphicData uri="http://schemas.openxmlformats.org/presentationml/2006/ole">
            <mc:AlternateContent xmlns:mc="http://schemas.openxmlformats.org/markup-compatibility/2006">
              <mc:Choice xmlns:v="urn:schemas-microsoft-com:vml" Requires="v">
                <p:oleObj spid="_x0000_s170622" name="Equation" r:id="rId8" imgW="171450" imgH="171450" progId="Equation.3">
                  <p:embed/>
                </p:oleObj>
              </mc:Choice>
              <mc:Fallback>
                <p:oleObj name="Equation" r:id="rId8" imgW="171450" imgH="171450" progId="Equation.3">
                  <p:embed/>
                  <p:pic>
                    <p:nvPicPr>
                      <p:cNvPr id="0" name="Picture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2411" y="1592796"/>
                        <a:ext cx="40163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0070" name="Object 86"/>
          <p:cNvGraphicFramePr>
            <a:graphicFrameLocks noChangeAspect="1"/>
          </p:cNvGraphicFramePr>
          <p:nvPr>
            <p:extLst>
              <p:ext uri="{D42A27DB-BD31-4B8C-83A1-F6EECF244321}">
                <p14:modId xmlns:p14="http://schemas.microsoft.com/office/powerpoint/2010/main" val="584739332"/>
              </p:ext>
            </p:extLst>
          </p:nvPr>
        </p:nvGraphicFramePr>
        <p:xfrm>
          <a:off x="4635636" y="5304371"/>
          <a:ext cx="401637" cy="450850"/>
        </p:xfrm>
        <a:graphic>
          <a:graphicData uri="http://schemas.openxmlformats.org/presentationml/2006/ole">
            <mc:AlternateContent xmlns:mc="http://schemas.openxmlformats.org/markup-compatibility/2006">
              <mc:Choice xmlns:v="urn:schemas-microsoft-com:vml" Requires="v">
                <p:oleObj spid="_x0000_s170623" name="Equation" r:id="rId10" imgW="171450" imgH="171450" progId="Equation.3">
                  <p:embed/>
                </p:oleObj>
              </mc:Choice>
              <mc:Fallback>
                <p:oleObj name="Equation" r:id="rId10" imgW="171450" imgH="171450" progId="Equation.3">
                  <p:embed/>
                  <p:pic>
                    <p:nvPicPr>
                      <p:cNvPr id="0" name="Picture 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636" y="5304371"/>
                        <a:ext cx="401637"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0079" name="Rectangle 29"/>
          <p:cNvSpPr>
            <a:spLocks noChangeArrowheads="1"/>
          </p:cNvSpPr>
          <p:nvPr/>
        </p:nvSpPr>
        <p:spPr bwMode="auto">
          <a:xfrm>
            <a:off x="0" y="503238"/>
            <a:ext cx="5619750" cy="838200"/>
          </a:xfrm>
          <a:prstGeom prst="rect">
            <a:avLst/>
          </a:prstGeom>
          <a:noFill/>
          <a:ln w="9525">
            <a:noFill/>
            <a:miter lim="800000"/>
            <a:headEnd/>
            <a:tailEnd/>
          </a:ln>
        </p:spPr>
        <p:txBody>
          <a:bodyPr lIns="90488" tIns="44450" rIns="90488" bIns="44450" anchor="ctr"/>
          <a:lstStyle/>
          <a:p>
            <a:pPr algn="ctr" eaLnBrk="0" hangingPunct="0"/>
            <a:r>
              <a:rPr lang="en-US" sz="2800" b="1" dirty="0">
                <a:solidFill>
                  <a:srgbClr val="852053"/>
                </a:solidFill>
                <a:latin typeface="Arial"/>
                <a:ea typeface="Arial Unicode MS" pitchFamily="34" charset="-128"/>
                <a:cs typeface="Arial"/>
              </a:rPr>
              <a:t>Problem 3: Serial correlations</a:t>
            </a:r>
          </a:p>
        </p:txBody>
      </p:sp>
      <mc:AlternateContent xmlns:mc="http://schemas.openxmlformats.org/markup-compatibility/2006" xmlns:a14="http://schemas.microsoft.com/office/drawing/2010/main">
        <mc:Choice Requires="a14">
          <p:sp>
            <p:nvSpPr>
              <p:cNvPr id="19" name="TextBox 18"/>
              <p:cNvSpPr txBox="1"/>
              <p:nvPr/>
            </p:nvSpPr>
            <p:spPr>
              <a:xfrm>
                <a:off x="1488356" y="1743199"/>
                <a:ext cx="2111536" cy="461665"/>
              </a:xfrm>
              <a:prstGeom prst="rect">
                <a:avLst/>
              </a:prstGeom>
              <a:noFill/>
              <a:effectLst>
                <a:outerShdw blurRad="50800" dist="38100" dir="2700000" algn="tl" rotWithShape="0">
                  <a:prstClr val="black">
                    <a:alpha val="40000"/>
                  </a:prstClr>
                </a:outerShdw>
              </a:effectLst>
            </p:spPr>
            <p:txBody>
              <a:bodyPr wrap="square" rtlCol="0">
                <a:spAutoFit/>
              </a:bodyPr>
              <a:lstStyle/>
              <a:p>
                <a:endParaRPr lang="en-GB" sz="4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488356" y="1743199"/>
                <a:ext cx="2111536" cy="461665"/>
              </a:xfrm>
              <a:prstGeom prst="rect">
                <a:avLst/>
              </a:prstGeom>
              <a:blipFill rotWithShape="1">
                <a:blip r:embed="rId12"/>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8" name="TextBox 7"/>
          <p:cNvSpPr txBox="1"/>
          <p:nvPr/>
        </p:nvSpPr>
        <p:spPr>
          <a:xfrm>
            <a:off x="460736" y="1789656"/>
            <a:ext cx="843501" cy="523220"/>
          </a:xfrm>
          <a:prstGeom prst="rect">
            <a:avLst/>
          </a:prstGeom>
          <a:noFill/>
        </p:spPr>
        <p:txBody>
          <a:bodyPr wrap="none" rtlCol="0">
            <a:spAutoFit/>
          </a:bodyPr>
          <a:lstStyle/>
          <a:p>
            <a:r>
              <a:rPr lang="en-GB" sz="2800" dirty="0" smtClean="0"/>
              <a:t>i.i.d:</a:t>
            </a:r>
            <a:endParaRPr lang="en-GB" sz="2800" dirty="0"/>
          </a:p>
        </p:txBody>
      </p:sp>
      <p:sp>
        <p:nvSpPr>
          <p:cNvPr id="20" name="TextBox 7"/>
          <p:cNvSpPr txBox="1"/>
          <p:nvPr/>
        </p:nvSpPr>
        <p:spPr>
          <a:xfrm>
            <a:off x="2255096" y="6237312"/>
            <a:ext cx="4801180" cy="523220"/>
          </a:xfrm>
          <a:prstGeom prst="rect">
            <a:avLst/>
          </a:prstGeom>
          <a:noFill/>
        </p:spPr>
        <p:txBody>
          <a:bodyPr wrap="none" rtlCol="0">
            <a:spAutoFit/>
          </a:bodyPr>
          <a:lstStyle/>
          <a:p>
            <a:r>
              <a:rPr lang="en-GB" sz="2800" dirty="0" smtClean="0"/>
              <a:t>e</a:t>
            </a:r>
            <a:r>
              <a:rPr lang="en-GB" sz="2800" baseline="-25000" dirty="0" smtClean="0"/>
              <a:t>t</a:t>
            </a:r>
            <a:r>
              <a:rPr lang="en-GB" sz="2800" dirty="0" smtClean="0"/>
              <a:t> = ae</a:t>
            </a:r>
            <a:r>
              <a:rPr lang="en-GB" sz="2800" baseline="-25000" dirty="0" smtClean="0"/>
              <a:t>t-1</a:t>
            </a:r>
            <a:r>
              <a:rPr lang="en-GB" sz="2800" dirty="0" smtClean="0"/>
              <a:t> </a:t>
            </a:r>
            <a:r>
              <a:rPr lang="en-GB" sz="2800" dirty="0"/>
              <a:t>+ </a:t>
            </a:r>
            <a:r>
              <a:rPr lang="en-GB" sz="2800" dirty="0" err="1"/>
              <a:t>ε</a:t>
            </a:r>
            <a:r>
              <a:rPr lang="en-GB" sz="2800" baseline="-25000" dirty="0" err="1"/>
              <a:t>t</a:t>
            </a:r>
            <a:r>
              <a:rPr lang="en-GB" sz="2800" dirty="0"/>
              <a:t> with </a:t>
            </a:r>
            <a:r>
              <a:rPr lang="en-GB" sz="2800" dirty="0" err="1"/>
              <a:t>ε</a:t>
            </a:r>
            <a:r>
              <a:rPr lang="en-GB" sz="2800" baseline="-25000" dirty="0" err="1"/>
              <a:t>t</a:t>
            </a:r>
            <a:r>
              <a:rPr lang="en-GB" sz="2800" dirty="0"/>
              <a:t> </a:t>
            </a:r>
            <a:r>
              <a:rPr lang="en-GB" sz="2800" dirty="0" smtClean="0"/>
              <a:t>~ N(0,σ</a:t>
            </a:r>
            <a:r>
              <a:rPr lang="en-GB" sz="2800" baseline="30000" dirty="0" smtClean="0"/>
              <a:t>2</a:t>
            </a:r>
            <a:r>
              <a:rPr lang="en-GB" sz="2800" dirty="0" smtClean="0"/>
              <a:t>)</a:t>
            </a:r>
            <a:endParaRPr lang="en-GB" sz="2800" dirty="0"/>
          </a:p>
        </p:txBody>
      </p:sp>
      <p:pic>
        <p:nvPicPr>
          <p:cNvPr id="21" name="Picture 11"/>
          <p:cNvPicPr>
            <a:picLocks noChangeAspect="1"/>
          </p:cNvPicPr>
          <p:nvPr/>
        </p:nvPicPr>
        <p:blipFill>
          <a:blip r:embed="rId13">
            <a:extLst>
              <a:ext uri="{28A0092B-C50C-407E-A947-70E740481C1C}">
                <a14:useLocalDpi xmlns:a14="http://schemas.microsoft.com/office/drawing/2010/main" val="0"/>
              </a:ext>
            </a:extLst>
          </a:blip>
          <a:srcRect r="53091"/>
          <a:stretch>
            <a:fillRect/>
          </a:stretch>
        </p:blipFill>
        <p:spPr bwMode="auto">
          <a:xfrm>
            <a:off x="1619672" y="6154910"/>
            <a:ext cx="7127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p:cNvPicPr>
            <a:picLocks noChangeAspect="1"/>
          </p:cNvPicPr>
          <p:nvPr/>
        </p:nvPicPr>
        <p:blipFill>
          <a:blip r:embed="rId13">
            <a:extLst>
              <a:ext uri="{28A0092B-C50C-407E-A947-70E740481C1C}">
                <a14:useLocalDpi xmlns:a14="http://schemas.microsoft.com/office/drawing/2010/main" val="0"/>
              </a:ext>
            </a:extLst>
          </a:blip>
          <a:srcRect l="53914"/>
          <a:stretch>
            <a:fillRect/>
          </a:stretch>
        </p:blipFill>
        <p:spPr bwMode="auto">
          <a:xfrm>
            <a:off x="2123728" y="1628800"/>
            <a:ext cx="7000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18" name="TextBox 18"/>
              <p:cNvSpPr txBox="1"/>
              <p:nvPr/>
            </p:nvSpPr>
            <p:spPr>
              <a:xfrm>
                <a:off x="1344340" y="1666545"/>
                <a:ext cx="2111536" cy="646331"/>
              </a:xfrm>
              <a:prstGeom prst="rect">
                <a:avLst/>
              </a:prstGeom>
              <a:noFill/>
              <a:effectLst>
                <a:outerShdw blurRad="50800" dist="38100" dir="2700000" algn="tl" rotWithShape="0">
                  <a:prstClr val="black">
                    <a:alpha val="40000"/>
                  </a:prstClr>
                </a:outerShdw>
              </a:effectLst>
            </p:spPr>
            <p:txBody>
              <a:bodyPr wrap="square" rtlCol="0">
                <a:spAutoFit/>
              </a:bodyPr>
              <a:lstStyle/>
              <a:p>
                <a14:m>
                  <m:oMathPara xmlns="" xmlns:m="http://schemas.openxmlformats.org/officeDocument/2006/math">
                    <m:oMathParaPr>
                      <m:jc m:val="centerGroup"/>
                    </m:oMathParaPr>
                    <m:oMath xmlns:m="http://schemas.openxmlformats.org/officeDocument/2006/math">
                      <m:r>
                        <a:rPr lang="en-GB" sz="3600" i="1" smtClean="0">
                          <a:latin typeface="Cambria Math"/>
                          <a:ea typeface="Cambria Math"/>
                        </a:rPr>
                        <m:t>𝑒</m:t>
                      </m:r>
                      <m:r>
                        <a:rPr lang="en-GB" sz="3600" i="1" smtClean="0">
                          <a:latin typeface="Cambria Math"/>
                          <a:ea typeface="Cambria Math"/>
                        </a:rPr>
                        <m:t>~</m:t>
                      </m:r>
                      <m:r>
                        <a:rPr lang="en-GB" sz="3600" b="0" i="1" smtClean="0">
                          <a:latin typeface="Cambria Math"/>
                          <a:ea typeface="Cambria Math"/>
                        </a:rPr>
                        <m:t>𝑁</m:t>
                      </m:r>
                      <m:r>
                        <a:rPr lang="en-GB" sz="3600" b="0" i="1" smtClean="0">
                          <a:latin typeface="Cambria Math"/>
                          <a:ea typeface="Cambria Math"/>
                        </a:rPr>
                        <m:t>(0,</m:t>
                      </m:r>
                      <m:sSup>
                        <m:sSupPr>
                          <m:ctrlPr>
                            <a:rPr lang="en-GB" sz="3600" b="0" i="1" smtClean="0">
                              <a:latin typeface="Cambria Math"/>
                              <a:ea typeface="Cambria Math"/>
                            </a:rPr>
                          </m:ctrlPr>
                        </m:sSupPr>
                        <m:e>
                          <m:r>
                            <a:rPr lang="en-GB" sz="3600" b="0" i="1" smtClean="0">
                              <a:latin typeface="Cambria Math"/>
                              <a:ea typeface="Cambria Math"/>
                            </a:rPr>
                            <m:t>𝜎</m:t>
                          </m:r>
                        </m:e>
                        <m:sup>
                          <m:r>
                            <a:rPr lang="en-GB" sz="3600" b="0" i="1" smtClean="0">
                              <a:latin typeface="Cambria Math"/>
                              <a:ea typeface="Cambria Math"/>
                            </a:rPr>
                            <m:t>2</m:t>
                          </m:r>
                        </m:sup>
                      </m:sSup>
                      <m:r>
                        <a:rPr lang="en-GB" sz="3600" b="0" i="1" smtClean="0">
                          <a:latin typeface="Cambria Math"/>
                          <a:ea typeface="Cambria Math"/>
                        </a:rPr>
                        <m:t>𝐼</m:t>
                      </m:r>
                      <m:r>
                        <a:rPr lang="en-GB" sz="3600" b="0" i="1" smtClean="0">
                          <a:latin typeface="Cambria Math"/>
                          <a:ea typeface="Cambria Math"/>
                        </a:rPr>
                        <m:t>)</m:t>
                      </m:r>
                    </m:oMath>
                  </m:oMathPara>
                </a14:m>
                <a:endParaRPr lang="en-GB" sz="3600" dirty="0"/>
              </a:p>
            </p:txBody>
          </p:sp>
        </mc:Choice>
        <mc:Fallback>
          <p:sp>
            <p:nvSpPr>
              <p:cNvPr id="18" name="TextBox 18"/>
              <p:cNvSpPr txBox="1">
                <a:spLocks noRot="1" noChangeAspect="1" noMove="1" noResize="1" noEditPoints="1" noAdjustHandles="1" noChangeArrowheads="1" noChangeShapeType="1" noTextEdit="1"/>
              </p:cNvSpPr>
              <p:nvPr/>
            </p:nvSpPr>
            <p:spPr>
              <a:xfrm>
                <a:off x="1344340" y="1666545"/>
                <a:ext cx="2111536" cy="646331"/>
              </a:xfrm>
              <a:prstGeom prst="rect">
                <a:avLst/>
              </a:prstGeom>
              <a:blipFill rotWithShape="1">
                <a:blip r:embed="rId14"/>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272332" y="1916832"/>
            <a:ext cx="2723604" cy="864096"/>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sp>
        <p:nvSpPr>
          <p:cNvPr id="5" name="Rectangle 4"/>
          <p:cNvSpPr/>
          <p:nvPr/>
        </p:nvSpPr>
        <p:spPr bwMode="auto">
          <a:xfrm>
            <a:off x="5376788" y="1302235"/>
            <a:ext cx="2723604" cy="1488358"/>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sp>
        <p:nvSpPr>
          <p:cNvPr id="171056" name="Rectangle 16"/>
          <p:cNvSpPr>
            <a:spLocks noChangeArrowheads="1"/>
          </p:cNvSpPr>
          <p:nvPr/>
        </p:nvSpPr>
        <p:spPr bwMode="auto">
          <a:xfrm>
            <a:off x="323850" y="461963"/>
            <a:ext cx="7772400" cy="879475"/>
          </a:xfrm>
          <a:prstGeom prst="rect">
            <a:avLst/>
          </a:prstGeom>
          <a:noFill/>
          <a:ln w="9525">
            <a:noFill/>
            <a:miter lim="800000"/>
            <a:headEnd/>
            <a:tailEnd/>
          </a:ln>
        </p:spPr>
        <p:txBody>
          <a:bodyPr anchor="ctr"/>
          <a:lstStyle/>
          <a:p>
            <a:pPr eaLnBrk="0" hangingPunct="0"/>
            <a:r>
              <a:rPr lang="en-GB" sz="2800" b="1" dirty="0">
                <a:solidFill>
                  <a:srgbClr val="852053"/>
                </a:solidFill>
                <a:latin typeface="+mj-lt"/>
                <a:ea typeface="Arial Unicode MS" pitchFamily="34" charset="-128"/>
                <a:cs typeface="Arial Unicode MS" pitchFamily="34" charset="-128"/>
              </a:rPr>
              <a:t>Multiple covariance components</a:t>
            </a:r>
            <a:endParaRPr lang="en-US" sz="2800" b="1" dirty="0">
              <a:solidFill>
                <a:srgbClr val="852053"/>
              </a:solidFill>
              <a:latin typeface="+mj-lt"/>
              <a:ea typeface="Arial Unicode MS" pitchFamily="34" charset="-128"/>
              <a:cs typeface="Arial Unicode MS" pitchFamily="34" charset="-128"/>
            </a:endParaRPr>
          </a:p>
        </p:txBody>
      </p:sp>
      <p:pic>
        <p:nvPicPr>
          <p:cNvPr id="171057" name="Picture 17" descr="Q2"/>
          <p:cNvPicPr>
            <a:picLocks noChangeAspect="1" noChangeArrowheads="1"/>
          </p:cNvPicPr>
          <p:nvPr/>
        </p:nvPicPr>
        <p:blipFill>
          <a:blip r:embed="rId4"/>
          <a:srcRect l="13046" t="7408" r="9715" b="11111"/>
          <a:stretch>
            <a:fillRect/>
          </a:stretch>
        </p:blipFill>
        <p:spPr bwMode="auto">
          <a:xfrm>
            <a:off x="6908800" y="3767138"/>
            <a:ext cx="1830388" cy="2041525"/>
          </a:xfrm>
          <a:prstGeom prst="rect">
            <a:avLst/>
          </a:prstGeom>
          <a:noFill/>
          <a:ln w="9525">
            <a:noFill/>
            <a:miter lim="800000"/>
            <a:headEnd/>
            <a:tailEnd/>
          </a:ln>
        </p:spPr>
      </p:pic>
      <p:pic>
        <p:nvPicPr>
          <p:cNvPr id="171058" name="Picture 20"/>
          <p:cNvPicPr>
            <a:picLocks noChangeAspect="1" noChangeArrowheads="1"/>
          </p:cNvPicPr>
          <p:nvPr/>
        </p:nvPicPr>
        <p:blipFill>
          <a:blip r:embed="rId5"/>
          <a:srcRect/>
          <a:stretch>
            <a:fillRect/>
          </a:stretch>
        </p:blipFill>
        <p:spPr bwMode="auto">
          <a:xfrm>
            <a:off x="3889375" y="3740150"/>
            <a:ext cx="1817688" cy="2041525"/>
          </a:xfrm>
          <a:prstGeom prst="rect">
            <a:avLst/>
          </a:prstGeom>
          <a:noFill/>
          <a:ln w="9525">
            <a:noFill/>
            <a:miter lim="800000"/>
            <a:headEnd/>
            <a:tailEnd/>
          </a:ln>
        </p:spPr>
      </p:pic>
      <p:sp>
        <p:nvSpPr>
          <p:cNvPr id="171059" name="Text Box 21"/>
          <p:cNvSpPr txBox="1">
            <a:spLocks noChangeArrowheads="1"/>
          </p:cNvSpPr>
          <p:nvPr/>
        </p:nvSpPr>
        <p:spPr bwMode="auto">
          <a:xfrm>
            <a:off x="2586038" y="4298950"/>
            <a:ext cx="687387" cy="830263"/>
          </a:xfrm>
          <a:prstGeom prst="rect">
            <a:avLst/>
          </a:prstGeom>
          <a:noFill/>
          <a:ln w="9525">
            <a:noFill/>
            <a:miter lim="800000"/>
            <a:headEnd/>
            <a:tailEnd/>
          </a:ln>
        </p:spPr>
        <p:txBody>
          <a:bodyPr wrap="none">
            <a:spAutoFit/>
          </a:bodyPr>
          <a:lstStyle/>
          <a:p>
            <a:pPr eaLnBrk="0" hangingPunct="0">
              <a:spcBef>
                <a:spcPct val="50000"/>
              </a:spcBef>
            </a:pPr>
            <a:r>
              <a:rPr lang="en-GB" sz="4800">
                <a:latin typeface="Times New Roman" pitchFamily="18" charset="0"/>
              </a:rPr>
              <a:t>= </a:t>
            </a:r>
            <a:endParaRPr lang="en-US" sz="4800">
              <a:latin typeface="Times New Roman" pitchFamily="18" charset="0"/>
            </a:endParaRPr>
          </a:p>
        </p:txBody>
      </p:sp>
      <p:sp>
        <p:nvSpPr>
          <p:cNvPr id="171060" name="Text Box 22"/>
          <p:cNvSpPr txBox="1">
            <a:spLocks noChangeArrowheads="1"/>
          </p:cNvSpPr>
          <p:nvPr/>
        </p:nvSpPr>
        <p:spPr bwMode="auto">
          <a:xfrm>
            <a:off x="3232150" y="4279900"/>
            <a:ext cx="728663" cy="830263"/>
          </a:xfrm>
          <a:prstGeom prst="rect">
            <a:avLst/>
          </a:prstGeom>
          <a:noFill/>
          <a:ln w="9525">
            <a:noFill/>
            <a:miter lim="800000"/>
            <a:headEnd/>
            <a:tailEnd/>
          </a:ln>
        </p:spPr>
        <p:txBody>
          <a:bodyPr wrap="none">
            <a:spAutoFit/>
          </a:bodyPr>
          <a:lstStyle/>
          <a:p>
            <a:pPr eaLnBrk="0" hangingPunct="0">
              <a:spcBef>
                <a:spcPct val="50000"/>
              </a:spcBef>
            </a:pPr>
            <a:r>
              <a:rPr lang="en-GB" sz="4800" i="1">
                <a:latin typeface="Times New Roman" pitchFamily="18" charset="0"/>
                <a:sym typeface="Symbol" pitchFamily="18" charset="2"/>
              </a:rPr>
              <a:t></a:t>
            </a:r>
            <a:r>
              <a:rPr lang="en-GB" sz="4800" baseline="-25000">
                <a:latin typeface="Times New Roman" pitchFamily="18" charset="0"/>
                <a:sym typeface="Symbol" pitchFamily="18" charset="2"/>
              </a:rPr>
              <a:t>1</a:t>
            </a:r>
          </a:p>
        </p:txBody>
      </p:sp>
      <p:sp>
        <p:nvSpPr>
          <p:cNvPr id="171061" name="Text Box 23"/>
          <p:cNvSpPr txBox="1">
            <a:spLocks noChangeArrowheads="1"/>
          </p:cNvSpPr>
          <p:nvPr/>
        </p:nvSpPr>
        <p:spPr bwMode="auto">
          <a:xfrm>
            <a:off x="5651500" y="4284663"/>
            <a:ext cx="1296988" cy="830262"/>
          </a:xfrm>
          <a:prstGeom prst="rect">
            <a:avLst/>
          </a:prstGeom>
          <a:noFill/>
          <a:ln w="9525">
            <a:noFill/>
            <a:miter lim="800000"/>
            <a:headEnd/>
            <a:tailEnd/>
          </a:ln>
        </p:spPr>
        <p:txBody>
          <a:bodyPr wrap="none">
            <a:spAutoFit/>
          </a:bodyPr>
          <a:lstStyle/>
          <a:p>
            <a:pPr eaLnBrk="0" hangingPunct="0">
              <a:spcBef>
                <a:spcPct val="50000"/>
              </a:spcBef>
            </a:pPr>
            <a:r>
              <a:rPr lang="en-GB" sz="4800" i="1">
                <a:latin typeface="Times New Roman" pitchFamily="18" charset="0"/>
                <a:sym typeface="Symbol" pitchFamily="18" charset="2"/>
              </a:rPr>
              <a:t>+ </a:t>
            </a:r>
            <a:r>
              <a:rPr lang="en-GB" sz="4800" baseline="-25000">
                <a:latin typeface="Times New Roman" pitchFamily="18" charset="0"/>
                <a:sym typeface="Symbol" pitchFamily="18" charset="2"/>
              </a:rPr>
              <a:t>2</a:t>
            </a:r>
          </a:p>
        </p:txBody>
      </p:sp>
      <p:sp>
        <p:nvSpPr>
          <p:cNvPr id="171062" name="Text Box 24"/>
          <p:cNvSpPr txBox="1">
            <a:spLocks noChangeArrowheads="1"/>
          </p:cNvSpPr>
          <p:nvPr/>
        </p:nvSpPr>
        <p:spPr bwMode="auto">
          <a:xfrm>
            <a:off x="4983163" y="3641725"/>
            <a:ext cx="779462" cy="769938"/>
          </a:xfrm>
          <a:prstGeom prst="rect">
            <a:avLst/>
          </a:prstGeom>
          <a:noFill/>
          <a:ln w="9525">
            <a:noFill/>
            <a:miter lim="800000"/>
            <a:headEnd/>
            <a:tailEnd/>
          </a:ln>
        </p:spPr>
        <p:txBody>
          <a:bodyPr wrap="none">
            <a:spAutoFit/>
          </a:bodyPr>
          <a:lstStyle/>
          <a:p>
            <a:pPr eaLnBrk="0" hangingPunct="0">
              <a:spcBef>
                <a:spcPct val="50000"/>
              </a:spcBef>
            </a:pPr>
            <a:r>
              <a:rPr lang="en-GB" sz="4400" i="1">
                <a:solidFill>
                  <a:schemeClr val="bg1"/>
                </a:solidFill>
                <a:latin typeface="Times New Roman" pitchFamily="18" charset="0"/>
              </a:rPr>
              <a:t>Q</a:t>
            </a:r>
            <a:r>
              <a:rPr lang="en-GB" sz="4400" baseline="-25000">
                <a:solidFill>
                  <a:schemeClr val="bg1"/>
                </a:solidFill>
                <a:latin typeface="Times New Roman" pitchFamily="18" charset="0"/>
              </a:rPr>
              <a:t>1</a:t>
            </a:r>
            <a:endParaRPr lang="en-US" sz="4400" baseline="-25000">
              <a:solidFill>
                <a:schemeClr val="bg1"/>
              </a:solidFill>
              <a:latin typeface="Times New Roman" pitchFamily="18" charset="0"/>
            </a:endParaRPr>
          </a:p>
        </p:txBody>
      </p:sp>
      <p:sp>
        <p:nvSpPr>
          <p:cNvPr id="171063" name="Text Box 25"/>
          <p:cNvSpPr txBox="1">
            <a:spLocks noChangeArrowheads="1"/>
          </p:cNvSpPr>
          <p:nvPr/>
        </p:nvSpPr>
        <p:spPr bwMode="auto">
          <a:xfrm>
            <a:off x="8029575" y="3635375"/>
            <a:ext cx="779463" cy="769938"/>
          </a:xfrm>
          <a:prstGeom prst="rect">
            <a:avLst/>
          </a:prstGeom>
          <a:noFill/>
          <a:ln w="9525">
            <a:noFill/>
            <a:miter lim="800000"/>
            <a:headEnd/>
            <a:tailEnd/>
          </a:ln>
        </p:spPr>
        <p:txBody>
          <a:bodyPr wrap="none">
            <a:spAutoFit/>
          </a:bodyPr>
          <a:lstStyle/>
          <a:p>
            <a:pPr eaLnBrk="0" hangingPunct="0">
              <a:spcBef>
                <a:spcPct val="50000"/>
              </a:spcBef>
            </a:pPr>
            <a:r>
              <a:rPr lang="en-GB" sz="4400" i="1">
                <a:solidFill>
                  <a:schemeClr val="bg1"/>
                </a:solidFill>
                <a:latin typeface="Times New Roman" pitchFamily="18" charset="0"/>
              </a:rPr>
              <a:t>Q</a:t>
            </a:r>
            <a:r>
              <a:rPr lang="en-GB" sz="4400" baseline="-25000">
                <a:solidFill>
                  <a:schemeClr val="bg1"/>
                </a:solidFill>
                <a:latin typeface="Times New Roman" pitchFamily="18" charset="0"/>
              </a:rPr>
              <a:t>2</a:t>
            </a:r>
            <a:endParaRPr lang="en-US" sz="4400" baseline="-25000">
              <a:solidFill>
                <a:schemeClr val="bg1"/>
              </a:solidFill>
              <a:latin typeface="Times New Roman" pitchFamily="18" charset="0"/>
            </a:endParaRPr>
          </a:p>
        </p:txBody>
      </p:sp>
      <p:sp>
        <p:nvSpPr>
          <p:cNvPr id="171064" name="Text Box 26"/>
          <p:cNvSpPr txBox="1">
            <a:spLocks noChangeArrowheads="1"/>
          </p:cNvSpPr>
          <p:nvPr/>
        </p:nvSpPr>
        <p:spPr bwMode="auto">
          <a:xfrm>
            <a:off x="539750" y="6119813"/>
            <a:ext cx="8294688" cy="369887"/>
          </a:xfrm>
          <a:prstGeom prst="rect">
            <a:avLst/>
          </a:prstGeom>
          <a:noFill/>
          <a:ln w="9525">
            <a:noFill/>
            <a:miter lim="800000"/>
            <a:headEnd/>
            <a:tailEnd/>
          </a:ln>
        </p:spPr>
        <p:txBody>
          <a:bodyPr>
            <a:spAutoFit/>
          </a:bodyPr>
          <a:lstStyle/>
          <a:p>
            <a:pPr eaLnBrk="0" hangingPunct="0">
              <a:spcBef>
                <a:spcPct val="50000"/>
              </a:spcBef>
              <a:tabLst>
                <a:tab pos="7032625" algn="l"/>
              </a:tabLst>
            </a:pPr>
            <a:r>
              <a:rPr lang="en-GB"/>
              <a:t>Estimation of hyperparameters </a:t>
            </a:r>
            <a:r>
              <a:rPr lang="en-GB" i="1">
                <a:sym typeface="Symbol" pitchFamily="18" charset="2"/>
              </a:rPr>
              <a:t></a:t>
            </a:r>
            <a:r>
              <a:rPr lang="en-GB">
                <a:sym typeface="Symbol" pitchFamily="18" charset="2"/>
              </a:rPr>
              <a:t> with ReML (Restricted Maximum Likelihood).</a:t>
            </a:r>
          </a:p>
        </p:txBody>
      </p:sp>
      <p:pic>
        <p:nvPicPr>
          <p:cNvPr id="171065" name="Picture 27" descr="Ce"/>
          <p:cNvPicPr>
            <a:picLocks noChangeAspect="1" noChangeArrowheads="1"/>
          </p:cNvPicPr>
          <p:nvPr/>
        </p:nvPicPr>
        <p:blipFill>
          <a:blip r:embed="rId6"/>
          <a:srcRect l="13036" t="7419" r="9993" b="11479"/>
          <a:stretch>
            <a:fillRect/>
          </a:stretch>
        </p:blipFill>
        <p:spPr bwMode="auto">
          <a:xfrm>
            <a:off x="598488" y="3709988"/>
            <a:ext cx="1887537" cy="2043112"/>
          </a:xfrm>
          <a:prstGeom prst="rect">
            <a:avLst/>
          </a:prstGeom>
          <a:noFill/>
          <a:ln w="9525">
            <a:noFill/>
            <a:miter lim="800000"/>
            <a:headEnd/>
            <a:tailEnd/>
          </a:ln>
        </p:spPr>
      </p:pic>
      <p:sp>
        <p:nvSpPr>
          <p:cNvPr id="171066" name="Text Box 28"/>
          <p:cNvSpPr txBox="1">
            <a:spLocks noChangeArrowheads="1"/>
          </p:cNvSpPr>
          <p:nvPr/>
        </p:nvSpPr>
        <p:spPr bwMode="auto">
          <a:xfrm>
            <a:off x="1890713" y="3598863"/>
            <a:ext cx="530225" cy="769937"/>
          </a:xfrm>
          <a:prstGeom prst="rect">
            <a:avLst/>
          </a:prstGeom>
          <a:noFill/>
          <a:ln w="9525">
            <a:noFill/>
            <a:miter lim="800000"/>
            <a:headEnd/>
            <a:tailEnd/>
          </a:ln>
        </p:spPr>
        <p:txBody>
          <a:bodyPr wrap="none">
            <a:spAutoFit/>
          </a:bodyPr>
          <a:lstStyle/>
          <a:p>
            <a:pPr eaLnBrk="0" hangingPunct="0">
              <a:spcBef>
                <a:spcPct val="50000"/>
              </a:spcBef>
            </a:pPr>
            <a:r>
              <a:rPr lang="en-GB" sz="4400" i="1">
                <a:solidFill>
                  <a:schemeClr val="bg1"/>
                </a:solidFill>
                <a:latin typeface="Times New Roman" pitchFamily="18" charset="0"/>
              </a:rPr>
              <a:t>V</a:t>
            </a:r>
            <a:endParaRPr lang="en-US" sz="4400" baseline="-25000">
              <a:solidFill>
                <a:schemeClr val="bg1"/>
              </a:solidFill>
              <a:latin typeface="Times New Roman" pitchFamily="18" charset="0"/>
            </a:endParaRPr>
          </a:p>
        </p:txBody>
      </p:sp>
      <p:sp>
        <p:nvSpPr>
          <p:cNvPr id="171067" name="Text Box 29"/>
          <p:cNvSpPr txBox="1">
            <a:spLocks noChangeArrowheads="1"/>
          </p:cNvSpPr>
          <p:nvPr/>
        </p:nvSpPr>
        <p:spPr bwMode="auto">
          <a:xfrm>
            <a:off x="719138" y="1376772"/>
            <a:ext cx="3816350" cy="400050"/>
          </a:xfrm>
          <a:prstGeom prst="rect">
            <a:avLst/>
          </a:prstGeom>
          <a:noFill/>
          <a:ln w="9525">
            <a:noFill/>
            <a:miter lim="800000"/>
            <a:headEnd/>
            <a:tailEnd/>
          </a:ln>
        </p:spPr>
        <p:txBody>
          <a:bodyPr>
            <a:spAutoFit/>
          </a:bodyPr>
          <a:lstStyle/>
          <a:p>
            <a:pPr eaLnBrk="0" hangingPunct="0">
              <a:spcBef>
                <a:spcPct val="50000"/>
              </a:spcBef>
            </a:pPr>
            <a:r>
              <a:rPr lang="en-GB" sz="2000" dirty="0"/>
              <a:t>enhanced noise model at voxel </a:t>
            </a:r>
            <a:r>
              <a:rPr lang="en-GB" sz="2000" i="1" dirty="0"/>
              <a:t>i</a:t>
            </a:r>
            <a:endParaRPr lang="en-GB" sz="2000" i="1" dirty="0">
              <a:sym typeface="Symbol" pitchFamily="18" charset="2"/>
            </a:endParaRPr>
          </a:p>
        </p:txBody>
      </p:sp>
      <p:sp>
        <p:nvSpPr>
          <p:cNvPr id="171068" name="Rectangle 30"/>
          <p:cNvSpPr>
            <a:spLocks noChangeArrowheads="1"/>
          </p:cNvSpPr>
          <p:nvPr/>
        </p:nvSpPr>
        <p:spPr bwMode="auto">
          <a:xfrm>
            <a:off x="4852729" y="2828923"/>
            <a:ext cx="3967743" cy="707886"/>
          </a:xfrm>
          <a:prstGeom prst="rect">
            <a:avLst/>
          </a:prstGeom>
          <a:noFill/>
          <a:ln w="9525">
            <a:noFill/>
            <a:miter lim="800000"/>
            <a:headEnd/>
            <a:tailEnd/>
          </a:ln>
        </p:spPr>
        <p:txBody>
          <a:bodyPr wrap="square">
            <a:spAutoFit/>
          </a:bodyPr>
          <a:lstStyle/>
          <a:p>
            <a:pPr algn="ctr" eaLnBrk="0" hangingPunct="0"/>
            <a:r>
              <a:rPr lang="en-GB" sz="2000" dirty="0"/>
              <a:t>error covariance components </a:t>
            </a:r>
            <a:r>
              <a:rPr lang="en-GB" sz="2000" i="1" dirty="0" smtClean="0">
                <a:latin typeface="Times New Roman" pitchFamily="18" charset="0"/>
              </a:rPr>
              <a:t>Q </a:t>
            </a:r>
            <a:r>
              <a:rPr lang="en-GB" sz="2000" dirty="0" smtClean="0"/>
              <a:t>and </a:t>
            </a:r>
            <a:r>
              <a:rPr lang="en-GB" sz="2000" dirty="0"/>
              <a:t>hyperparameters</a:t>
            </a:r>
            <a:r>
              <a:rPr lang="en-GB" sz="2000" dirty="0">
                <a:sym typeface="Symbol" pitchFamily="18" charset="2"/>
              </a:rPr>
              <a:t></a:t>
            </a:r>
            <a:r>
              <a:rPr lang="en-GB" sz="2000" i="1" dirty="0">
                <a:latin typeface="Times New Roman" pitchFamily="18" charset="0"/>
                <a:sym typeface="Symbol" pitchFamily="18" charset="2"/>
              </a:rPr>
              <a:t></a:t>
            </a:r>
          </a:p>
        </p:txBody>
      </p:sp>
      <p:graphicFrame>
        <p:nvGraphicFramePr>
          <p:cNvPr id="171048" name="Object 40"/>
          <p:cNvGraphicFramePr>
            <a:graphicFrameLocks noChangeAspect="1"/>
          </p:cNvGraphicFramePr>
          <p:nvPr/>
        </p:nvGraphicFramePr>
        <p:xfrm>
          <a:off x="5651500" y="1268413"/>
          <a:ext cx="2305050" cy="1485900"/>
        </p:xfrm>
        <a:graphic>
          <a:graphicData uri="http://schemas.openxmlformats.org/presentationml/2006/ole">
            <mc:AlternateContent xmlns:mc="http://schemas.openxmlformats.org/markup-compatibility/2006">
              <mc:Choice xmlns:v="urn:schemas-microsoft-com:vml" Requires="v">
                <p:oleObj spid="_x0000_s171396" name="Equation" r:id="rId7" imgW="787320" imgH="507960" progId="Equation.3">
                  <p:embed/>
                </p:oleObj>
              </mc:Choice>
              <mc:Fallback>
                <p:oleObj name="Equation" r:id="rId7" imgW="787320" imgH="507960" progId="Equation.3">
                  <p:embed/>
                  <p:pic>
                    <p:nvPicPr>
                      <p:cNvPr id="0"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0" y="1268413"/>
                        <a:ext cx="230505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1049" name="Object 41"/>
          <p:cNvGraphicFramePr>
            <a:graphicFrameLocks noChangeAspect="1"/>
          </p:cNvGraphicFramePr>
          <p:nvPr>
            <p:extLst>
              <p:ext uri="{D42A27DB-BD31-4B8C-83A1-F6EECF244321}">
                <p14:modId xmlns:p14="http://schemas.microsoft.com/office/powerpoint/2010/main" val="2821980521"/>
              </p:ext>
            </p:extLst>
          </p:nvPr>
        </p:nvGraphicFramePr>
        <p:xfrm>
          <a:off x="1395413" y="2024187"/>
          <a:ext cx="2563812" cy="720725"/>
        </p:xfrm>
        <a:graphic>
          <a:graphicData uri="http://schemas.openxmlformats.org/presentationml/2006/ole">
            <mc:AlternateContent xmlns:mc="http://schemas.openxmlformats.org/markup-compatibility/2006">
              <mc:Choice xmlns:v="urn:schemas-microsoft-com:vml" Requires="v">
                <p:oleObj spid="_x0000_s171397" name="Equation" r:id="rId9" imgW="812520" imgH="228600" progId="Equation.3">
                  <p:embed/>
                </p:oleObj>
              </mc:Choice>
              <mc:Fallback>
                <p:oleObj name="Equation" r:id="rId9" imgW="812520" imgH="228600" progId="Equation.3">
                  <p:embed/>
                  <p:pic>
                    <p:nvPicPr>
                      <p:cNvPr id="0" name="Picture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5413" y="2024187"/>
                        <a:ext cx="2563812"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0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10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0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0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10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10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10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10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10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106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10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10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1059" grpId="0"/>
      <p:bldP spid="171060" grpId="0"/>
      <p:bldP spid="171061" grpId="0"/>
      <p:bldP spid="171062" grpId="0"/>
      <p:bldP spid="171063" grpId="0"/>
      <p:bldP spid="171064" grpId="0"/>
      <p:bldP spid="171066" grpId="0"/>
      <p:bldP spid="17106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400" name="Rectangle 17"/>
          <p:cNvSpPr>
            <a:spLocks noChangeArrowheads="1"/>
          </p:cNvSpPr>
          <p:nvPr/>
        </p:nvSpPr>
        <p:spPr bwMode="auto">
          <a:xfrm>
            <a:off x="230188" y="695325"/>
            <a:ext cx="4837112" cy="1004888"/>
          </a:xfrm>
          <a:prstGeom prst="rect">
            <a:avLst/>
          </a:prstGeom>
          <a:noFill/>
          <a:ln w="57150" cmpd="thickThin">
            <a:noFill/>
            <a:miter lim="800000"/>
            <a:headEnd/>
            <a:tailEnd/>
          </a:ln>
        </p:spPr>
        <p:txBody>
          <a:bodyPr lIns="90488" tIns="44450" rIns="90488" bIns="44450" anchor="ctr"/>
          <a:lstStyle/>
          <a:p>
            <a:pPr algn="ctr" eaLnBrk="0" hangingPunct="0"/>
            <a:r>
              <a:rPr lang="de-DE" sz="2800" b="1" dirty="0" err="1">
                <a:solidFill>
                  <a:srgbClr val="852053"/>
                </a:solidFill>
                <a:latin typeface="Arial"/>
                <a:ea typeface="Arial Unicode MS" pitchFamily="34" charset="-128"/>
                <a:cs typeface="Arial"/>
              </a:rPr>
              <a:t>Contrasts</a:t>
            </a:r>
            <a:r>
              <a:rPr lang="de-DE" sz="2800" b="1" dirty="0">
                <a:solidFill>
                  <a:srgbClr val="852053"/>
                </a:solidFill>
                <a:latin typeface="Arial"/>
                <a:ea typeface="Arial Unicode MS" pitchFamily="34" charset="-128"/>
                <a:cs typeface="Arial"/>
              </a:rPr>
              <a:t> &amp;</a:t>
            </a:r>
            <a:br>
              <a:rPr lang="de-DE" sz="2800" b="1" dirty="0">
                <a:solidFill>
                  <a:srgbClr val="852053"/>
                </a:solidFill>
                <a:latin typeface="Arial"/>
                <a:ea typeface="Arial Unicode MS" pitchFamily="34" charset="-128"/>
                <a:cs typeface="Arial"/>
              </a:rPr>
            </a:br>
            <a:r>
              <a:rPr lang="de-DE" sz="2800" b="1" dirty="0" err="1">
                <a:solidFill>
                  <a:srgbClr val="852053"/>
                </a:solidFill>
                <a:latin typeface="Arial"/>
                <a:ea typeface="Arial Unicode MS" pitchFamily="34" charset="-128"/>
                <a:cs typeface="Arial"/>
              </a:rPr>
              <a:t>statistical</a:t>
            </a:r>
            <a:r>
              <a:rPr lang="de-DE" sz="2800" b="1" dirty="0">
                <a:solidFill>
                  <a:srgbClr val="852053"/>
                </a:solidFill>
                <a:latin typeface="Arial"/>
                <a:ea typeface="Arial Unicode MS" pitchFamily="34" charset="-128"/>
                <a:cs typeface="Arial"/>
              </a:rPr>
              <a:t> </a:t>
            </a:r>
            <a:r>
              <a:rPr lang="de-DE" sz="2800" b="1" dirty="0" err="1">
                <a:solidFill>
                  <a:srgbClr val="852053"/>
                </a:solidFill>
                <a:latin typeface="Arial"/>
                <a:ea typeface="Arial Unicode MS" pitchFamily="34" charset="-128"/>
                <a:cs typeface="Arial"/>
              </a:rPr>
              <a:t>parametric</a:t>
            </a:r>
            <a:r>
              <a:rPr lang="de-DE" sz="2800" b="1" dirty="0">
                <a:solidFill>
                  <a:srgbClr val="852053"/>
                </a:solidFill>
                <a:latin typeface="Arial"/>
                <a:ea typeface="Arial Unicode MS" pitchFamily="34" charset="-128"/>
                <a:cs typeface="Arial"/>
              </a:rPr>
              <a:t> </a:t>
            </a:r>
            <a:r>
              <a:rPr lang="de-DE" sz="2800" b="1" dirty="0" err="1">
                <a:solidFill>
                  <a:srgbClr val="852053"/>
                </a:solidFill>
                <a:latin typeface="Arial"/>
                <a:ea typeface="Arial Unicode MS" pitchFamily="34" charset="-128"/>
                <a:cs typeface="Arial"/>
              </a:rPr>
              <a:t>maps</a:t>
            </a:r>
            <a:endParaRPr lang="en-US" sz="2800" b="1" dirty="0">
              <a:solidFill>
                <a:srgbClr val="852053"/>
              </a:solidFill>
              <a:latin typeface="Arial"/>
              <a:ea typeface="Arial Unicode MS" pitchFamily="34" charset="-128"/>
              <a:cs typeface="Arial"/>
            </a:endParaRPr>
          </a:p>
        </p:txBody>
      </p:sp>
      <p:grpSp>
        <p:nvGrpSpPr>
          <p:cNvPr id="187401" name="Group 18"/>
          <p:cNvGrpSpPr>
            <a:grpSpLocks/>
          </p:cNvGrpSpPr>
          <p:nvPr/>
        </p:nvGrpSpPr>
        <p:grpSpPr bwMode="auto">
          <a:xfrm>
            <a:off x="604838" y="3000375"/>
            <a:ext cx="1392237" cy="2873375"/>
            <a:chOff x="443" y="715"/>
            <a:chExt cx="1862" cy="1810"/>
          </a:xfrm>
        </p:grpSpPr>
        <p:pic>
          <p:nvPicPr>
            <p:cNvPr id="187409" name="Picture 19" descr="x1improved_img"/>
            <p:cNvPicPr>
              <a:picLocks noChangeAspect="1" noChangeArrowheads="1"/>
            </p:cNvPicPr>
            <p:nvPr/>
          </p:nvPicPr>
          <p:blipFill>
            <a:blip r:embed="rId4"/>
            <a:srcRect l="15256" t="6679" r="14993" b="11111"/>
            <a:stretch>
              <a:fillRect/>
            </a:stretch>
          </p:blipFill>
          <p:spPr bwMode="auto">
            <a:xfrm>
              <a:off x="443" y="715"/>
              <a:ext cx="163" cy="1810"/>
            </a:xfrm>
            <a:prstGeom prst="rect">
              <a:avLst/>
            </a:prstGeom>
            <a:noFill/>
            <a:ln w="38100">
              <a:noFill/>
              <a:miter lim="800000"/>
              <a:headEnd/>
              <a:tailEnd/>
            </a:ln>
          </p:spPr>
        </p:pic>
        <p:sp>
          <p:nvSpPr>
            <p:cNvPr id="187410" name="Rectangle 20"/>
            <p:cNvSpPr>
              <a:spLocks noChangeArrowheads="1"/>
            </p:cNvSpPr>
            <p:nvPr/>
          </p:nvSpPr>
          <p:spPr bwMode="auto">
            <a:xfrm>
              <a:off x="606" y="715"/>
              <a:ext cx="162" cy="1810"/>
            </a:xfrm>
            <a:prstGeom prst="rect">
              <a:avLst/>
            </a:prstGeom>
            <a:solidFill>
              <a:srgbClr val="FFFFFF"/>
            </a:solidFill>
            <a:ln w="76200">
              <a:noFill/>
              <a:miter lim="800000"/>
              <a:headEnd/>
              <a:tailEnd/>
            </a:ln>
          </p:spPr>
          <p:txBody>
            <a:bodyPr wrap="none" anchor="ctr"/>
            <a:lstStyle/>
            <a:p>
              <a:pPr algn="ctr" eaLnBrk="0" hangingPunct="0"/>
              <a:endParaRPr lang="en-GB" sz="3200">
                <a:latin typeface="Arial Unicode MS" pitchFamily="34" charset="-128"/>
              </a:endParaRPr>
            </a:p>
          </p:txBody>
        </p:sp>
        <p:pic>
          <p:nvPicPr>
            <p:cNvPr id="187411" name="Picture 21" descr="highpass"/>
            <p:cNvPicPr>
              <a:picLocks noChangeAspect="1" noChangeArrowheads="1"/>
            </p:cNvPicPr>
            <p:nvPr/>
          </p:nvPicPr>
          <p:blipFill>
            <a:blip r:embed="rId5"/>
            <a:srcRect l="13324" t="7777" r="9993" b="11111"/>
            <a:stretch>
              <a:fillRect/>
            </a:stretch>
          </p:blipFill>
          <p:spPr bwMode="auto">
            <a:xfrm>
              <a:off x="768" y="715"/>
              <a:ext cx="1537" cy="1810"/>
            </a:xfrm>
            <a:prstGeom prst="rect">
              <a:avLst/>
            </a:prstGeom>
            <a:noFill/>
            <a:ln w="9525">
              <a:noFill/>
              <a:miter lim="800000"/>
              <a:headEnd/>
              <a:tailEnd/>
            </a:ln>
          </p:spPr>
        </p:pic>
      </p:grpSp>
      <p:sp>
        <p:nvSpPr>
          <p:cNvPr id="1980438" name="Rectangle 22"/>
          <p:cNvSpPr>
            <a:spLocks noChangeArrowheads="1"/>
          </p:cNvSpPr>
          <p:nvPr/>
        </p:nvSpPr>
        <p:spPr bwMode="auto">
          <a:xfrm>
            <a:off x="2522538" y="2420938"/>
            <a:ext cx="2770187" cy="688975"/>
          </a:xfrm>
          <a:prstGeom prst="rect">
            <a:avLst/>
          </a:prstGeom>
          <a:solidFill>
            <a:srgbClr val="FF9900"/>
          </a:solidFill>
          <a:ln w="25400">
            <a:solidFill>
              <a:schemeClr val="tx1"/>
            </a:solidFill>
            <a:miter lim="800000"/>
            <a:headEnd/>
            <a:tailEnd/>
          </a:ln>
          <a:effectLst>
            <a:outerShdw dist="107763" dir="18900000" algn="ctr" rotWithShape="0">
              <a:schemeClr val="bg2">
                <a:alpha val="50000"/>
              </a:schemeClr>
            </a:outerShdw>
          </a:effectLst>
        </p:spPr>
        <p:txBody>
          <a:bodyPr anchor="ctr"/>
          <a:lstStyle/>
          <a:p>
            <a:pPr algn="ctr" eaLnBrk="0" hangingPunct="0">
              <a:defRPr/>
            </a:pPr>
            <a:r>
              <a:rPr lang="de-DE" sz="2000">
                <a:latin typeface="Arial Unicode MS" pitchFamily="34" charset="-128"/>
              </a:rPr>
              <a:t>Q: activation during listening ?</a:t>
            </a:r>
            <a:endParaRPr lang="en-GB" sz="2000">
              <a:latin typeface="Arial Unicode MS" pitchFamily="34" charset="-128"/>
            </a:endParaRPr>
          </a:p>
        </p:txBody>
      </p:sp>
      <p:sp>
        <p:nvSpPr>
          <p:cNvPr id="187403" name="Rectangle 23"/>
          <p:cNvSpPr>
            <a:spLocks noChangeArrowheads="1"/>
          </p:cNvSpPr>
          <p:nvPr/>
        </p:nvSpPr>
        <p:spPr bwMode="auto">
          <a:xfrm>
            <a:off x="604838" y="2327275"/>
            <a:ext cx="111125" cy="498475"/>
          </a:xfrm>
          <a:prstGeom prst="rect">
            <a:avLst/>
          </a:prstGeom>
          <a:solidFill>
            <a:srgbClr val="C0C0C0"/>
          </a:solidFill>
          <a:ln w="12700">
            <a:solidFill>
              <a:schemeClr val="tx1"/>
            </a:solidFill>
            <a:miter lim="800000"/>
            <a:headEnd/>
            <a:tailEnd/>
          </a:ln>
        </p:spPr>
        <p:txBody>
          <a:bodyPr wrap="none" anchor="ctr"/>
          <a:lstStyle/>
          <a:p>
            <a:pPr eaLnBrk="0" hangingPunct="0"/>
            <a:endParaRPr lang="en-US"/>
          </a:p>
        </p:txBody>
      </p:sp>
      <p:sp>
        <p:nvSpPr>
          <p:cNvPr id="187404" name="Line 24"/>
          <p:cNvSpPr>
            <a:spLocks noChangeShapeType="1"/>
          </p:cNvSpPr>
          <p:nvPr/>
        </p:nvSpPr>
        <p:spPr bwMode="auto">
          <a:xfrm>
            <a:off x="604838" y="2814638"/>
            <a:ext cx="1392237" cy="11112"/>
          </a:xfrm>
          <a:prstGeom prst="line">
            <a:avLst/>
          </a:prstGeom>
          <a:noFill/>
          <a:ln w="25400">
            <a:solidFill>
              <a:schemeClr val="tx1"/>
            </a:solidFill>
            <a:round/>
            <a:headEnd/>
            <a:tailEnd/>
          </a:ln>
        </p:spPr>
        <p:txBody>
          <a:bodyPr wrap="none" anchor="ctr"/>
          <a:lstStyle/>
          <a:p>
            <a:endParaRPr lang="en-US"/>
          </a:p>
        </p:txBody>
      </p:sp>
      <p:sp>
        <p:nvSpPr>
          <p:cNvPr id="187405" name="Rectangle 25"/>
          <p:cNvSpPr>
            <a:spLocks noChangeArrowheads="1"/>
          </p:cNvSpPr>
          <p:nvPr/>
        </p:nvSpPr>
        <p:spPr bwMode="auto">
          <a:xfrm>
            <a:off x="192088" y="1879600"/>
            <a:ext cx="1962150" cy="368300"/>
          </a:xfrm>
          <a:prstGeom prst="rect">
            <a:avLst/>
          </a:prstGeom>
          <a:solidFill>
            <a:srgbClr val="33CC33"/>
          </a:solidFill>
          <a:ln w="19050">
            <a:solidFill>
              <a:schemeClr val="tx1"/>
            </a:solidFill>
            <a:miter lim="800000"/>
            <a:headEnd/>
            <a:tailEnd/>
          </a:ln>
        </p:spPr>
        <p:txBody>
          <a:bodyPr anchor="ctr"/>
          <a:lstStyle/>
          <a:p>
            <a:pPr algn="ctr" eaLnBrk="0" hangingPunct="0"/>
            <a:r>
              <a:rPr lang="de-DE" sz="1200">
                <a:latin typeface="Arial Unicode MS" pitchFamily="34" charset="-128"/>
              </a:rPr>
              <a:t>c = </a:t>
            </a:r>
            <a:r>
              <a:rPr lang="en-US" sz="1200">
                <a:latin typeface="Arial Unicode MS" pitchFamily="34" charset="-128"/>
              </a:rPr>
              <a:t>1 0 0 0 0 0 0 0 0 0 0</a:t>
            </a:r>
            <a:endParaRPr lang="en-GB" sz="1200">
              <a:latin typeface="Arial Unicode MS" pitchFamily="34" charset="-128"/>
            </a:endParaRPr>
          </a:p>
        </p:txBody>
      </p:sp>
      <p:sp>
        <p:nvSpPr>
          <p:cNvPr id="1980442" name="Rectangle 26"/>
          <p:cNvSpPr>
            <a:spLocks noChangeArrowheads="1"/>
          </p:cNvSpPr>
          <p:nvPr/>
        </p:nvSpPr>
        <p:spPr bwMode="auto">
          <a:xfrm>
            <a:off x="2522538" y="3300413"/>
            <a:ext cx="2770187" cy="688975"/>
          </a:xfrm>
          <a:prstGeom prst="rect">
            <a:avLst/>
          </a:prstGeom>
          <a:solidFill>
            <a:srgbClr val="FF9900"/>
          </a:solidFill>
          <a:ln w="25400">
            <a:solidFill>
              <a:schemeClr val="tx1"/>
            </a:solidFill>
            <a:miter lim="800000"/>
            <a:headEnd/>
            <a:tailEnd/>
          </a:ln>
          <a:effectLst>
            <a:outerShdw dist="107763" dir="18900000" algn="ctr" rotWithShape="0">
              <a:schemeClr val="bg2">
                <a:alpha val="50000"/>
              </a:schemeClr>
            </a:outerShdw>
          </a:effectLst>
        </p:spPr>
        <p:txBody>
          <a:bodyPr anchor="ctr"/>
          <a:lstStyle/>
          <a:p>
            <a:pPr eaLnBrk="0" hangingPunct="0">
              <a:defRPr/>
            </a:pPr>
            <a:r>
              <a:rPr lang="de-DE" sz="2000">
                <a:latin typeface="Arial Unicode MS" pitchFamily="34" charset="-128"/>
              </a:rPr>
              <a:t>Null hypothesis:</a:t>
            </a:r>
            <a:endParaRPr lang="en-GB" sz="2000">
              <a:latin typeface="Arial Unicode MS" pitchFamily="34" charset="-128"/>
            </a:endParaRPr>
          </a:p>
        </p:txBody>
      </p:sp>
      <p:graphicFrame>
        <p:nvGraphicFramePr>
          <p:cNvPr id="187397" name="Object 5"/>
          <p:cNvGraphicFramePr>
            <a:graphicFrameLocks noChangeAspect="1"/>
          </p:cNvGraphicFramePr>
          <p:nvPr/>
        </p:nvGraphicFramePr>
        <p:xfrm>
          <a:off x="4348163" y="3387725"/>
          <a:ext cx="944562" cy="547688"/>
        </p:xfrm>
        <a:graphic>
          <a:graphicData uri="http://schemas.openxmlformats.org/presentationml/2006/ole">
            <mc:AlternateContent xmlns:mc="http://schemas.openxmlformats.org/markup-compatibility/2006">
              <mc:Choice xmlns:v="urn:schemas-microsoft-com:vml" Requires="v">
                <p:oleObj spid="_x0000_s193595" name="Equation" r:id="rId6" imgW="10048799" imgH="5171922" progId="Equation.3">
                  <p:embed/>
                </p:oleObj>
              </mc:Choice>
              <mc:Fallback>
                <p:oleObj name="Equation" r:id="rId6" imgW="10048799" imgH="517192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8163" y="3387725"/>
                        <a:ext cx="944562"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3009900" y="4652963"/>
          <a:ext cx="1885950" cy="1236662"/>
        </p:xfrm>
        <a:graphic>
          <a:graphicData uri="http://schemas.openxmlformats.org/presentationml/2006/ole">
            <mc:AlternateContent xmlns:mc="http://schemas.openxmlformats.org/markup-compatibility/2006">
              <mc:Choice xmlns:v="urn:schemas-microsoft-com:vml" Requires="v">
                <p:oleObj spid="_x0000_s193596" name="Equation" r:id="rId8" imgW="20107199" imgH="11268024" progId="Equation.3">
                  <p:embed/>
                </p:oleObj>
              </mc:Choice>
              <mc:Fallback>
                <p:oleObj name="Equation" r:id="rId8" imgW="20107199" imgH="1126802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9900" y="4652963"/>
                        <a:ext cx="1885950" cy="1236662"/>
                      </a:xfrm>
                      <a:prstGeom prst="rect">
                        <a:avLst/>
                      </a:prstGeom>
                      <a:solidFill>
                        <a:srgbClr val="DDDDDD"/>
                      </a:solidFill>
                      <a:ln w="19050">
                        <a:solidFill>
                          <a:schemeClr val="tx1"/>
                        </a:solidFill>
                        <a:miter lim="800000"/>
                        <a:headEnd/>
                        <a:tailEnd/>
                      </a:ln>
                      <a:effectLst>
                        <a:outerShdw dist="107763" dir="18900000" algn="ctr" rotWithShape="0">
                          <a:srgbClr val="808080">
                            <a:alpha val="50000"/>
                          </a:srgbClr>
                        </a:outerShdw>
                      </a:effectLst>
                    </p:spPr>
                  </p:pic>
                </p:oleObj>
              </mc:Fallback>
            </mc:AlternateContent>
          </a:graphicData>
        </a:graphic>
      </p:graphicFrame>
      <p:pic>
        <p:nvPicPr>
          <p:cNvPr id="187407" name="Picture 29" descr="tmap"/>
          <p:cNvPicPr>
            <a:picLocks noChangeAspect="1" noChangeArrowheads="1"/>
          </p:cNvPicPr>
          <p:nvPr/>
        </p:nvPicPr>
        <p:blipFill>
          <a:blip r:embed="rId10"/>
          <a:srcRect l="5984" t="33833" r="58267" b="43910"/>
          <a:stretch>
            <a:fillRect/>
          </a:stretch>
        </p:blipFill>
        <p:spPr bwMode="auto">
          <a:xfrm>
            <a:off x="5757863" y="808038"/>
            <a:ext cx="2846387" cy="2873375"/>
          </a:xfrm>
          <a:prstGeom prst="rect">
            <a:avLst/>
          </a:prstGeom>
          <a:noFill/>
          <a:ln w="9525">
            <a:noFill/>
            <a:miter lim="800000"/>
            <a:headEnd/>
            <a:tailEnd/>
          </a:ln>
        </p:spPr>
      </p:pic>
      <p:graphicFrame>
        <p:nvGraphicFramePr>
          <p:cNvPr id="187399" name="Object 7"/>
          <p:cNvGraphicFramePr>
            <a:graphicFrameLocks noChangeAspect="1"/>
          </p:cNvGraphicFramePr>
          <p:nvPr/>
        </p:nvGraphicFramePr>
        <p:xfrm>
          <a:off x="1481138" y="3067050"/>
          <a:ext cx="468312" cy="441325"/>
        </p:xfrm>
        <a:graphic>
          <a:graphicData uri="http://schemas.openxmlformats.org/presentationml/2006/ole">
            <mc:AlternateContent xmlns:mc="http://schemas.openxmlformats.org/markup-compatibility/2006">
              <mc:Choice xmlns:v="urn:schemas-microsoft-com:vml" Requires="v">
                <p:oleObj spid="_x0000_s193597" name="Equation" r:id="rId11" imgW="4257904" imgH="3952977" progId="Equation.3">
                  <p:embed/>
                </p:oleObj>
              </mc:Choice>
              <mc:Fallback>
                <p:oleObj name="Equation" r:id="rId11" imgW="4257904" imgH="3952977"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1138" y="3067050"/>
                        <a:ext cx="468312" cy="441325"/>
                      </a:xfrm>
                      <a:prstGeom prst="rect">
                        <a:avLst/>
                      </a:prstGeom>
                      <a:solidFill>
                        <a:srgbClr val="777777"/>
                      </a:solidFill>
                      <a:ln w="9525">
                        <a:solidFill>
                          <a:schemeClr val="bg1"/>
                        </a:solidFill>
                        <a:miter lim="800000"/>
                        <a:headEnd/>
                        <a:tailEnd/>
                      </a:ln>
                    </p:spPr>
                  </p:pic>
                </p:oleObj>
              </mc:Fallback>
            </mc:AlternateContent>
          </a:graphicData>
        </a:graphic>
      </p:graphicFrame>
      <p:pic>
        <p:nvPicPr>
          <p:cNvPr id="187408" name="Picture 31"/>
          <p:cNvPicPr>
            <a:picLocks noChangeAspect="1" noChangeArrowheads="1"/>
          </p:cNvPicPr>
          <p:nvPr/>
        </p:nvPicPr>
        <p:blipFill>
          <a:blip r:embed="rId13"/>
          <a:srcRect/>
          <a:stretch>
            <a:fillRect/>
          </a:stretch>
        </p:blipFill>
        <p:spPr bwMode="auto">
          <a:xfrm>
            <a:off x="5794375" y="3962400"/>
            <a:ext cx="2846388" cy="2670175"/>
          </a:xfrm>
          <a:prstGeom prst="rect">
            <a:avLst/>
          </a:prstGeom>
          <a:noFill/>
          <a:ln w="9525" algn="ctr">
            <a:noFill/>
            <a:miter lim="800000"/>
            <a:headEnd/>
            <a:tailEnd/>
          </a:ln>
        </p:spPr>
      </p:pic>
    </p:spTree>
    <p:extLst>
      <p:ext uri="{BB962C8B-B14F-4D97-AF65-F5344CB8AC3E}">
        <p14:creationId xmlns:p14="http://schemas.microsoft.com/office/powerpoint/2010/main" val="2023325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9" name="Rectangle 2"/>
          <p:cNvSpPr>
            <a:spLocks noGrp="1" noChangeArrowheads="1"/>
          </p:cNvSpPr>
          <p:nvPr>
            <p:ph type="title"/>
          </p:nvPr>
        </p:nvSpPr>
        <p:spPr>
          <a:xfrm>
            <a:off x="698884" y="521804"/>
            <a:ext cx="8229600" cy="1143000"/>
          </a:xfrm>
        </p:spPr>
        <p:txBody>
          <a:bodyPr/>
          <a:lstStyle/>
          <a:p>
            <a:pPr eaLnBrk="1" hangingPunct="1"/>
            <a:r>
              <a:rPr lang="en-GB" b="1" dirty="0" smtClean="0">
                <a:solidFill>
                  <a:srgbClr val="852053"/>
                </a:solidFill>
              </a:rPr>
              <a:t>Summary</a:t>
            </a:r>
          </a:p>
        </p:txBody>
      </p:sp>
      <p:sp>
        <p:nvSpPr>
          <p:cNvPr id="174100" name="Rectangle 3"/>
          <p:cNvSpPr>
            <a:spLocks noGrp="1" noChangeArrowheads="1"/>
          </p:cNvSpPr>
          <p:nvPr>
            <p:ph type="body" sz="half" idx="1"/>
          </p:nvPr>
        </p:nvSpPr>
        <p:spPr>
          <a:xfrm>
            <a:off x="689235" y="1664965"/>
            <a:ext cx="8023225" cy="4824375"/>
          </a:xfrm>
        </p:spPr>
        <p:txBody>
          <a:bodyPr/>
          <a:lstStyle/>
          <a:p>
            <a:pPr eaLnBrk="1" hangingPunct="1"/>
            <a:r>
              <a:rPr lang="en-GB" dirty="0" smtClean="0"/>
              <a:t>Mass-</a:t>
            </a:r>
            <a:r>
              <a:rPr lang="en-GB" dirty="0" err="1" smtClean="0"/>
              <a:t>univariate</a:t>
            </a:r>
            <a:r>
              <a:rPr lang="en-GB" dirty="0" smtClean="0"/>
              <a:t> approach. </a:t>
            </a:r>
          </a:p>
          <a:p>
            <a:pPr eaLnBrk="1" hangingPunct="1"/>
            <a:endParaRPr lang="en-GB" sz="1800" dirty="0" smtClean="0"/>
          </a:p>
          <a:p>
            <a:pPr eaLnBrk="1" hangingPunct="1"/>
            <a:r>
              <a:rPr lang="en-GB" dirty="0" smtClean="0"/>
              <a:t>Fit GLMs with design matrix, X, to data at different points in space to estimate local effect sizes, </a:t>
            </a:r>
          </a:p>
          <a:p>
            <a:pPr eaLnBrk="1" hangingPunct="1"/>
            <a:endParaRPr lang="en-GB" sz="1800" dirty="0" smtClean="0"/>
          </a:p>
          <a:p>
            <a:pPr eaLnBrk="1" hangingPunct="1"/>
            <a:r>
              <a:rPr lang="en-GB" dirty="0" smtClean="0"/>
              <a:t>GLM is a very general approach </a:t>
            </a:r>
          </a:p>
          <a:p>
            <a:pPr eaLnBrk="1" hangingPunct="1"/>
            <a:endParaRPr lang="en-GB" sz="1800" dirty="0" smtClean="0"/>
          </a:p>
          <a:p>
            <a:pPr eaLnBrk="1" hangingPunct="1"/>
            <a:r>
              <a:rPr lang="en-GB" dirty="0" smtClean="0"/>
              <a:t>Hemodynamic Response Function</a:t>
            </a:r>
          </a:p>
          <a:p>
            <a:pPr eaLnBrk="1" hangingPunct="1"/>
            <a:endParaRPr lang="en-GB" sz="1800" dirty="0" smtClean="0"/>
          </a:p>
          <a:p>
            <a:pPr eaLnBrk="1" hangingPunct="1"/>
            <a:r>
              <a:rPr lang="en-GB" dirty="0" smtClean="0"/>
              <a:t>High pass filtering</a:t>
            </a:r>
          </a:p>
          <a:p>
            <a:pPr eaLnBrk="1" hangingPunct="1"/>
            <a:endParaRPr lang="en-GB" sz="1800" dirty="0" smtClean="0"/>
          </a:p>
          <a:p>
            <a:pPr eaLnBrk="1" hangingPunct="1"/>
            <a:r>
              <a:rPr lang="en-GB" dirty="0" smtClean="0"/>
              <a:t>Temporal autocorrelation</a:t>
            </a:r>
          </a:p>
        </p:txBody>
      </p:sp>
      <p:graphicFrame>
        <p:nvGraphicFramePr>
          <p:cNvPr id="174098" name="Object 18"/>
          <p:cNvGraphicFramePr>
            <a:graphicFrameLocks noGrp="1" noChangeAspect="1"/>
          </p:cNvGraphicFramePr>
          <p:nvPr>
            <p:ph sz="half" idx="2"/>
            <p:extLst>
              <p:ext uri="{D42A27DB-BD31-4B8C-83A1-F6EECF244321}">
                <p14:modId xmlns:p14="http://schemas.microsoft.com/office/powerpoint/2010/main" val="1039934642"/>
              </p:ext>
            </p:extLst>
          </p:nvPr>
        </p:nvGraphicFramePr>
        <p:xfrm>
          <a:off x="7092280" y="2780928"/>
          <a:ext cx="369888" cy="554038"/>
        </p:xfrm>
        <a:graphic>
          <a:graphicData uri="http://schemas.openxmlformats.org/presentationml/2006/ole">
            <mc:AlternateContent xmlns:mc="http://schemas.openxmlformats.org/markup-compatibility/2006">
              <mc:Choice xmlns:v="urn:schemas-microsoft-com:vml" Requires="v">
                <p:oleObj spid="_x0000_s174277" name="Equation" r:id="rId4" imgW="152268" imgH="203024" progId="">
                  <p:embed/>
                </p:oleObj>
              </mc:Choice>
              <mc:Fallback>
                <p:oleObj name="Equation" r:id="rId4" imgW="152268" imgH="203024" progId="">
                  <p:embed/>
                  <p:pic>
                    <p:nvPicPr>
                      <p:cNvPr id="0" name="Picture 1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780928"/>
                        <a:ext cx="369888"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References</a:t>
            </a:r>
            <a:endParaRPr lang="en-GB" b="1" dirty="0"/>
          </a:p>
        </p:txBody>
      </p:sp>
      <p:sp>
        <p:nvSpPr>
          <p:cNvPr id="3" name="Content Placeholder 2"/>
          <p:cNvSpPr>
            <a:spLocks noGrp="1"/>
          </p:cNvSpPr>
          <p:nvPr>
            <p:ph idx="1"/>
          </p:nvPr>
        </p:nvSpPr>
        <p:spPr>
          <a:xfrm>
            <a:off x="359532" y="1636204"/>
            <a:ext cx="8229600" cy="4853136"/>
          </a:xfrm>
        </p:spPr>
        <p:txBody>
          <a:bodyPr/>
          <a:lstStyle/>
          <a:p>
            <a:pPr algn="just"/>
            <a:r>
              <a:rPr lang="en-GB" b="1" dirty="0" smtClean="0"/>
              <a:t>Statistical parametric maps in functional imaging: a general linear approach</a:t>
            </a:r>
            <a:r>
              <a:rPr lang="en-GB" dirty="0" smtClean="0"/>
              <a:t>, </a:t>
            </a:r>
            <a:r>
              <a:rPr lang="en-GB" i="1" dirty="0" smtClean="0"/>
              <a:t>K.J. Friston et al</a:t>
            </a:r>
            <a:r>
              <a:rPr lang="en-GB" dirty="0" smtClean="0"/>
              <a:t>, Human Brain Mapping, 1995.</a:t>
            </a:r>
            <a:endParaRPr lang="en-GB" b="1" dirty="0" smtClean="0"/>
          </a:p>
          <a:p>
            <a:pPr algn="just"/>
            <a:endParaRPr lang="en-GB" sz="1800" b="1" dirty="0" smtClean="0"/>
          </a:p>
          <a:p>
            <a:pPr algn="just"/>
            <a:r>
              <a:rPr lang="en-GB" b="1" dirty="0" smtClean="0"/>
              <a:t>Analysis of fMRI time-series revisited – again</a:t>
            </a:r>
            <a:r>
              <a:rPr lang="en-GB" dirty="0" smtClean="0"/>
              <a:t>, </a:t>
            </a:r>
            <a:r>
              <a:rPr lang="en-GB" i="1" dirty="0" smtClean="0"/>
              <a:t>K.J. Worsley and K.J. Friston</a:t>
            </a:r>
            <a:r>
              <a:rPr lang="en-GB" dirty="0" smtClean="0"/>
              <a:t>, NeuroImage, 1995.</a:t>
            </a:r>
            <a:endParaRPr lang="en-GB" b="1" dirty="0"/>
          </a:p>
          <a:p>
            <a:pPr algn="just"/>
            <a:endParaRPr lang="en-GB" sz="1800" b="1" dirty="0"/>
          </a:p>
          <a:p>
            <a:pPr algn="just"/>
            <a:r>
              <a:rPr lang="en-GB" b="1" dirty="0" smtClean="0"/>
              <a:t>The general linear model and fMRI: Does love last forever?</a:t>
            </a:r>
            <a:r>
              <a:rPr lang="en-GB" dirty="0" smtClean="0"/>
              <a:t>, </a:t>
            </a:r>
            <a:r>
              <a:rPr lang="en-GB" i="1" dirty="0" smtClean="0"/>
              <a:t>J.-B. Poline and M. Brett</a:t>
            </a:r>
            <a:r>
              <a:rPr lang="en-GB" dirty="0" smtClean="0"/>
              <a:t>, NeuroImage, 2012.</a:t>
            </a:r>
          </a:p>
          <a:p>
            <a:pPr algn="just"/>
            <a:endParaRPr lang="en-GB" sz="1800" dirty="0"/>
          </a:p>
          <a:p>
            <a:pPr algn="just"/>
            <a:r>
              <a:rPr lang="en-GB" b="1" dirty="0" smtClean="0"/>
              <a:t>Linear systems analysis of the fMRI signal</a:t>
            </a:r>
            <a:r>
              <a:rPr lang="en-GB" dirty="0" smtClean="0"/>
              <a:t>, </a:t>
            </a:r>
            <a:r>
              <a:rPr lang="en-GB" i="1" dirty="0" smtClean="0"/>
              <a:t>G.M. Boynton et al</a:t>
            </a:r>
            <a:r>
              <a:rPr lang="en-GB" dirty="0" smtClean="0"/>
              <a:t>, NeuroImage, 2012.</a:t>
            </a:r>
          </a:p>
        </p:txBody>
      </p:sp>
    </p:spTree>
    <p:extLst>
      <p:ext uri="{BB962C8B-B14F-4D97-AF65-F5344CB8AC3E}">
        <p14:creationId xmlns:p14="http://schemas.microsoft.com/office/powerpoint/2010/main" val="32638000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540" y="15598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b="1" dirty="0" smtClean="0"/>
              <a:t>A mass-univariate approach</a:t>
            </a:r>
            <a:endParaRPr lang="en-GB" b="1" dirty="0"/>
          </a:p>
        </p:txBody>
      </p:sp>
      <p:grpSp>
        <p:nvGrpSpPr>
          <p:cNvPr id="38" name="Group 37"/>
          <p:cNvGrpSpPr/>
          <p:nvPr/>
        </p:nvGrpSpPr>
        <p:grpSpPr>
          <a:xfrm>
            <a:off x="431540" y="1559829"/>
            <a:ext cx="1152525" cy="1368426"/>
            <a:chOff x="791580" y="1445617"/>
            <a:chExt cx="1152525" cy="1368426"/>
          </a:xfrm>
        </p:grpSpPr>
        <p:sp>
          <p:nvSpPr>
            <p:cNvPr id="34"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35"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21"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122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22" name="Group 121"/>
          <p:cNvGrpSpPr/>
          <p:nvPr/>
        </p:nvGrpSpPr>
        <p:grpSpPr>
          <a:xfrm>
            <a:off x="539552" y="1712229"/>
            <a:ext cx="1152525" cy="1368426"/>
            <a:chOff x="791580" y="1445617"/>
            <a:chExt cx="1152525" cy="1368426"/>
          </a:xfrm>
        </p:grpSpPr>
        <p:sp>
          <p:nvSpPr>
            <p:cNvPr id="123"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24"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25"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64" y="18646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26" name="Group 125"/>
          <p:cNvGrpSpPr/>
          <p:nvPr/>
        </p:nvGrpSpPr>
        <p:grpSpPr>
          <a:xfrm>
            <a:off x="647564" y="1864629"/>
            <a:ext cx="1152525" cy="1368426"/>
            <a:chOff x="791580" y="1445617"/>
            <a:chExt cx="1152525" cy="1368426"/>
          </a:xfrm>
        </p:grpSpPr>
        <p:sp>
          <p:nvSpPr>
            <p:cNvPr id="127"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28"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29"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0170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30" name="Group 129"/>
          <p:cNvGrpSpPr/>
          <p:nvPr/>
        </p:nvGrpSpPr>
        <p:grpSpPr>
          <a:xfrm>
            <a:off x="755576" y="2017029"/>
            <a:ext cx="1152525" cy="1368426"/>
            <a:chOff x="791580" y="1445617"/>
            <a:chExt cx="1152525" cy="1368426"/>
          </a:xfrm>
        </p:grpSpPr>
        <p:sp>
          <p:nvSpPr>
            <p:cNvPr id="131"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32"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33"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588" y="21694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34" name="Group 133"/>
          <p:cNvGrpSpPr/>
          <p:nvPr/>
        </p:nvGrpSpPr>
        <p:grpSpPr>
          <a:xfrm>
            <a:off x="863588" y="2169429"/>
            <a:ext cx="1152525" cy="1368426"/>
            <a:chOff x="791580" y="1445617"/>
            <a:chExt cx="1152525" cy="1368426"/>
          </a:xfrm>
        </p:grpSpPr>
        <p:sp>
          <p:nvSpPr>
            <p:cNvPr id="135"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36"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41"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218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42" name="Group 141"/>
          <p:cNvGrpSpPr/>
          <p:nvPr/>
        </p:nvGrpSpPr>
        <p:grpSpPr>
          <a:xfrm>
            <a:off x="971600" y="2321829"/>
            <a:ext cx="1152525" cy="1368426"/>
            <a:chOff x="791580" y="1445617"/>
            <a:chExt cx="1152525" cy="1368426"/>
          </a:xfrm>
        </p:grpSpPr>
        <p:sp>
          <p:nvSpPr>
            <p:cNvPr id="143"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44"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45"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612" y="24742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46" name="Group 145"/>
          <p:cNvGrpSpPr/>
          <p:nvPr/>
        </p:nvGrpSpPr>
        <p:grpSpPr>
          <a:xfrm>
            <a:off x="1079612" y="2474229"/>
            <a:ext cx="1152525" cy="1368426"/>
            <a:chOff x="791580" y="1445617"/>
            <a:chExt cx="1152525" cy="1368426"/>
          </a:xfrm>
        </p:grpSpPr>
        <p:sp>
          <p:nvSpPr>
            <p:cNvPr id="147"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48"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49"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266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50" name="Group 149"/>
          <p:cNvGrpSpPr/>
          <p:nvPr/>
        </p:nvGrpSpPr>
        <p:grpSpPr>
          <a:xfrm>
            <a:off x="1187624" y="2626629"/>
            <a:ext cx="1152525" cy="1368426"/>
            <a:chOff x="791580" y="1445617"/>
            <a:chExt cx="1152525" cy="1368426"/>
          </a:xfrm>
        </p:grpSpPr>
        <p:sp>
          <p:nvSpPr>
            <p:cNvPr id="151"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52"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53"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636" y="27790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54" name="Group 153"/>
          <p:cNvGrpSpPr/>
          <p:nvPr/>
        </p:nvGrpSpPr>
        <p:grpSpPr>
          <a:xfrm>
            <a:off x="1295636" y="2779029"/>
            <a:ext cx="1152525" cy="1368426"/>
            <a:chOff x="791580" y="1445617"/>
            <a:chExt cx="1152525" cy="1368426"/>
          </a:xfrm>
        </p:grpSpPr>
        <p:sp>
          <p:nvSpPr>
            <p:cNvPr id="155"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56"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57"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314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58" name="Group 157"/>
          <p:cNvGrpSpPr/>
          <p:nvPr/>
        </p:nvGrpSpPr>
        <p:grpSpPr>
          <a:xfrm>
            <a:off x="1403648" y="2931429"/>
            <a:ext cx="1152525" cy="1368426"/>
            <a:chOff x="791580" y="1445617"/>
            <a:chExt cx="1152525" cy="1368426"/>
          </a:xfrm>
        </p:grpSpPr>
        <p:sp>
          <p:nvSpPr>
            <p:cNvPr id="159"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60"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61"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30838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62" name="Group 161"/>
          <p:cNvGrpSpPr/>
          <p:nvPr/>
        </p:nvGrpSpPr>
        <p:grpSpPr>
          <a:xfrm>
            <a:off x="1511660" y="3083829"/>
            <a:ext cx="1152525" cy="1368426"/>
            <a:chOff x="791580" y="1445617"/>
            <a:chExt cx="1152525" cy="1368426"/>
          </a:xfrm>
        </p:grpSpPr>
        <p:sp>
          <p:nvSpPr>
            <p:cNvPr id="163"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64"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65"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2362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66" name="Group 165"/>
          <p:cNvGrpSpPr/>
          <p:nvPr/>
        </p:nvGrpSpPr>
        <p:grpSpPr>
          <a:xfrm>
            <a:off x="1619672" y="3236229"/>
            <a:ext cx="1152525" cy="1368426"/>
            <a:chOff x="791580" y="1445617"/>
            <a:chExt cx="1152525" cy="1368426"/>
          </a:xfrm>
        </p:grpSpPr>
        <p:sp>
          <p:nvSpPr>
            <p:cNvPr id="167"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68"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69"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684" y="33886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70" name="Group 169"/>
          <p:cNvGrpSpPr/>
          <p:nvPr/>
        </p:nvGrpSpPr>
        <p:grpSpPr>
          <a:xfrm>
            <a:off x="1727684" y="3388629"/>
            <a:ext cx="1152525" cy="1368426"/>
            <a:chOff x="791580" y="1445617"/>
            <a:chExt cx="1152525" cy="1368426"/>
          </a:xfrm>
        </p:grpSpPr>
        <p:sp>
          <p:nvSpPr>
            <p:cNvPr id="171"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72"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73"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5410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74" name="Group 173"/>
          <p:cNvGrpSpPr/>
          <p:nvPr/>
        </p:nvGrpSpPr>
        <p:grpSpPr>
          <a:xfrm>
            <a:off x="1835696" y="3541029"/>
            <a:ext cx="1152525" cy="1368426"/>
            <a:chOff x="791580" y="1445617"/>
            <a:chExt cx="1152525" cy="1368426"/>
          </a:xfrm>
        </p:grpSpPr>
        <p:sp>
          <p:nvSpPr>
            <p:cNvPr id="175"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76"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77"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08" y="36934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78" name="Group 177"/>
          <p:cNvGrpSpPr/>
          <p:nvPr/>
        </p:nvGrpSpPr>
        <p:grpSpPr>
          <a:xfrm>
            <a:off x="1943708" y="3693429"/>
            <a:ext cx="1152525" cy="1368426"/>
            <a:chOff x="791580" y="1445617"/>
            <a:chExt cx="1152525" cy="1368426"/>
          </a:xfrm>
        </p:grpSpPr>
        <p:sp>
          <p:nvSpPr>
            <p:cNvPr id="179"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80"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81"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8458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82" name="Group 181"/>
          <p:cNvGrpSpPr/>
          <p:nvPr/>
        </p:nvGrpSpPr>
        <p:grpSpPr>
          <a:xfrm>
            <a:off x="2051720" y="3845829"/>
            <a:ext cx="1152525" cy="1368426"/>
            <a:chOff x="791580" y="1445617"/>
            <a:chExt cx="1152525" cy="1368426"/>
          </a:xfrm>
        </p:grpSpPr>
        <p:sp>
          <p:nvSpPr>
            <p:cNvPr id="183"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84"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85"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32" y="39982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86" name="Group 185"/>
          <p:cNvGrpSpPr/>
          <p:nvPr/>
        </p:nvGrpSpPr>
        <p:grpSpPr>
          <a:xfrm>
            <a:off x="2159732" y="3998229"/>
            <a:ext cx="1152525" cy="1368426"/>
            <a:chOff x="791580" y="1445617"/>
            <a:chExt cx="1152525" cy="1368426"/>
          </a:xfrm>
        </p:grpSpPr>
        <p:sp>
          <p:nvSpPr>
            <p:cNvPr id="187"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88"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89"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41506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90" name="Group 189"/>
          <p:cNvGrpSpPr/>
          <p:nvPr/>
        </p:nvGrpSpPr>
        <p:grpSpPr>
          <a:xfrm>
            <a:off x="2267744" y="4150629"/>
            <a:ext cx="1152525" cy="1368426"/>
            <a:chOff x="791580" y="1445617"/>
            <a:chExt cx="1152525" cy="1368426"/>
          </a:xfrm>
        </p:grpSpPr>
        <p:sp>
          <p:nvSpPr>
            <p:cNvPr id="191"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92"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93"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756" y="43030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94" name="Group 193"/>
          <p:cNvGrpSpPr/>
          <p:nvPr/>
        </p:nvGrpSpPr>
        <p:grpSpPr>
          <a:xfrm>
            <a:off x="2375756" y="4303029"/>
            <a:ext cx="1152525" cy="1368426"/>
            <a:chOff x="791580" y="1445617"/>
            <a:chExt cx="1152525" cy="1368426"/>
          </a:xfrm>
        </p:grpSpPr>
        <p:sp>
          <p:nvSpPr>
            <p:cNvPr id="195"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196"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197"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4554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198" name="Group 197"/>
          <p:cNvGrpSpPr/>
          <p:nvPr/>
        </p:nvGrpSpPr>
        <p:grpSpPr>
          <a:xfrm>
            <a:off x="2483768" y="4455429"/>
            <a:ext cx="1152525" cy="1368426"/>
            <a:chOff x="791580" y="1445617"/>
            <a:chExt cx="1152525" cy="1368426"/>
          </a:xfrm>
        </p:grpSpPr>
        <p:sp>
          <p:nvSpPr>
            <p:cNvPr id="199"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200"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pic>
        <p:nvPicPr>
          <p:cNvPr id="201" name="Picture 20" descr="smoothed_functio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68" y="4607830"/>
            <a:ext cx="1152525" cy="13684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202" name="Group 201"/>
          <p:cNvGrpSpPr/>
          <p:nvPr/>
        </p:nvGrpSpPr>
        <p:grpSpPr>
          <a:xfrm>
            <a:off x="2636168" y="4607829"/>
            <a:ext cx="1152525" cy="1368426"/>
            <a:chOff x="791580" y="1445617"/>
            <a:chExt cx="1152525" cy="1368426"/>
          </a:xfrm>
        </p:grpSpPr>
        <p:sp>
          <p:nvSpPr>
            <p:cNvPr id="203" name="Line 3"/>
            <p:cNvSpPr>
              <a:spLocks noChangeShapeType="1"/>
            </p:cNvSpPr>
            <p:nvPr/>
          </p:nvSpPr>
          <p:spPr bwMode="auto">
            <a:xfrm flipV="1">
              <a:off x="1734555" y="1445617"/>
              <a:ext cx="0" cy="1368426"/>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204" name="Line 4"/>
            <p:cNvSpPr>
              <a:spLocks noChangeShapeType="1"/>
            </p:cNvSpPr>
            <p:nvPr/>
          </p:nvSpPr>
          <p:spPr bwMode="auto">
            <a:xfrm flipV="1">
              <a:off x="791580" y="2200473"/>
              <a:ext cx="1152525" cy="0"/>
            </a:xfrm>
            <a:prstGeom prst="line">
              <a:avLst/>
            </a:prstGeom>
            <a:noFill/>
            <a:ln w="190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grpSp>
      <p:sp>
        <p:nvSpPr>
          <p:cNvPr id="207" name="Line 4"/>
          <p:cNvSpPr>
            <a:spLocks noChangeShapeType="1"/>
          </p:cNvSpPr>
          <p:nvPr/>
        </p:nvSpPr>
        <p:spPr bwMode="auto">
          <a:xfrm>
            <a:off x="323528" y="3432311"/>
            <a:ext cx="2088430" cy="2841005"/>
          </a:xfrm>
          <a:prstGeom prst="line">
            <a:avLst/>
          </a:prstGeom>
          <a:noFill/>
          <a:ln w="57150">
            <a:solidFill>
              <a:srgbClr val="FF66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sp>
        <p:nvSpPr>
          <p:cNvPr id="2055" name="TextBox 2054"/>
          <p:cNvSpPr txBox="1"/>
          <p:nvPr/>
        </p:nvSpPr>
        <p:spPr>
          <a:xfrm rot="3143407">
            <a:off x="655592" y="4739999"/>
            <a:ext cx="897233" cy="461665"/>
          </a:xfrm>
          <a:prstGeom prst="rect">
            <a:avLst/>
          </a:prstGeom>
          <a:noFill/>
        </p:spPr>
        <p:txBody>
          <a:bodyPr wrap="none" rtlCol="0">
            <a:spAutoFit/>
          </a:bodyPr>
          <a:lstStyle/>
          <a:p>
            <a:r>
              <a:rPr lang="en-GB" sz="2400" b="1" dirty="0" smtClean="0"/>
              <a:t>Time</a:t>
            </a:r>
            <a:endParaRPr lang="en-GB" sz="2400" b="1" dirty="0"/>
          </a:p>
        </p:txBody>
      </p:sp>
      <p:sp>
        <p:nvSpPr>
          <p:cNvPr id="336" name="Line 4"/>
          <p:cNvSpPr>
            <a:spLocks noChangeShapeType="1"/>
          </p:cNvSpPr>
          <p:nvPr/>
        </p:nvSpPr>
        <p:spPr bwMode="auto">
          <a:xfrm flipV="1">
            <a:off x="3579143" y="2701241"/>
            <a:ext cx="849921" cy="2671973"/>
          </a:xfrm>
          <a:prstGeom prst="line">
            <a:avLst/>
          </a:prstGeom>
          <a:noFill/>
          <a:ln w="38100">
            <a:solidFill>
              <a:srgbClr val="FF6600"/>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endParaRPr lang="en-GB"/>
          </a:p>
        </p:txBody>
      </p:sp>
      <p:pic>
        <p:nvPicPr>
          <p:cNvPr id="2154" name="Picture 21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7116" y="1434528"/>
            <a:ext cx="4337352" cy="1803286"/>
          </a:xfrm>
          <a:prstGeom prst="rect">
            <a:avLst/>
          </a:prstGeom>
        </p:spPr>
      </p:pic>
      <p:grpSp>
        <p:nvGrpSpPr>
          <p:cNvPr id="2155" name="Group 2154"/>
          <p:cNvGrpSpPr/>
          <p:nvPr/>
        </p:nvGrpSpPr>
        <p:grpSpPr>
          <a:xfrm>
            <a:off x="4499992" y="3310842"/>
            <a:ext cx="4036369" cy="3322514"/>
            <a:chOff x="4680012" y="1864630"/>
            <a:chExt cx="4036369" cy="4588706"/>
          </a:xfrm>
        </p:grpSpPr>
        <p:sp>
          <p:nvSpPr>
            <p:cNvPr id="338" name="Freeform 94"/>
            <p:cNvSpPr>
              <a:spLocks/>
            </p:cNvSpPr>
            <p:nvPr/>
          </p:nvSpPr>
          <p:spPr bwMode="auto">
            <a:xfrm>
              <a:off x="4680013" y="1864630"/>
              <a:ext cx="4036368" cy="412242"/>
            </a:xfrm>
            <a:custGeom>
              <a:avLst/>
              <a:gdLst>
                <a:gd name="T0" fmla="*/ 31 w 2653"/>
                <a:gd name="T1" fmla="*/ 447 h 500"/>
                <a:gd name="T2" fmla="*/ 94 w 2653"/>
                <a:gd name="T3" fmla="*/ 447 h 500"/>
                <a:gd name="T4" fmla="*/ 157 w 2653"/>
                <a:gd name="T5" fmla="*/ 447 h 500"/>
                <a:gd name="T6" fmla="*/ 223 w 2653"/>
                <a:gd name="T7" fmla="*/ 102 h 500"/>
                <a:gd name="T8" fmla="*/ 286 w 2653"/>
                <a:gd name="T9" fmla="*/ 42 h 500"/>
                <a:gd name="T10" fmla="*/ 349 w 2653"/>
                <a:gd name="T11" fmla="*/ 49 h 500"/>
                <a:gd name="T12" fmla="*/ 415 w 2653"/>
                <a:gd name="T13" fmla="*/ 370 h 500"/>
                <a:gd name="T14" fmla="*/ 478 w 2653"/>
                <a:gd name="T15" fmla="*/ 458 h 500"/>
                <a:gd name="T16" fmla="*/ 541 w 2653"/>
                <a:gd name="T17" fmla="*/ 447 h 500"/>
                <a:gd name="T18" fmla="*/ 607 w 2653"/>
                <a:gd name="T19" fmla="*/ 102 h 500"/>
                <a:gd name="T20" fmla="*/ 670 w 2653"/>
                <a:gd name="T21" fmla="*/ 42 h 500"/>
                <a:gd name="T22" fmla="*/ 733 w 2653"/>
                <a:gd name="T23" fmla="*/ 49 h 500"/>
                <a:gd name="T24" fmla="*/ 799 w 2653"/>
                <a:gd name="T25" fmla="*/ 370 h 500"/>
                <a:gd name="T26" fmla="*/ 862 w 2653"/>
                <a:gd name="T27" fmla="*/ 458 h 500"/>
                <a:gd name="T28" fmla="*/ 925 w 2653"/>
                <a:gd name="T29" fmla="*/ 447 h 500"/>
                <a:gd name="T30" fmla="*/ 988 w 2653"/>
                <a:gd name="T31" fmla="*/ 102 h 500"/>
                <a:gd name="T32" fmla="*/ 1054 w 2653"/>
                <a:gd name="T33" fmla="*/ 42 h 500"/>
                <a:gd name="T34" fmla="*/ 1117 w 2653"/>
                <a:gd name="T35" fmla="*/ 49 h 500"/>
                <a:gd name="T36" fmla="*/ 1180 w 2653"/>
                <a:gd name="T37" fmla="*/ 370 h 500"/>
                <a:gd name="T38" fmla="*/ 1246 w 2653"/>
                <a:gd name="T39" fmla="*/ 458 h 500"/>
                <a:gd name="T40" fmla="*/ 1309 w 2653"/>
                <a:gd name="T41" fmla="*/ 447 h 500"/>
                <a:gd name="T42" fmla="*/ 1372 w 2653"/>
                <a:gd name="T43" fmla="*/ 102 h 500"/>
                <a:gd name="T44" fmla="*/ 1438 w 2653"/>
                <a:gd name="T45" fmla="*/ 42 h 500"/>
                <a:gd name="T46" fmla="*/ 1501 w 2653"/>
                <a:gd name="T47" fmla="*/ 49 h 500"/>
                <a:gd name="T48" fmla="*/ 1564 w 2653"/>
                <a:gd name="T49" fmla="*/ 370 h 500"/>
                <a:gd name="T50" fmla="*/ 1630 w 2653"/>
                <a:gd name="T51" fmla="*/ 458 h 500"/>
                <a:gd name="T52" fmla="*/ 1693 w 2653"/>
                <a:gd name="T53" fmla="*/ 447 h 500"/>
                <a:gd name="T54" fmla="*/ 1756 w 2653"/>
                <a:gd name="T55" fmla="*/ 102 h 500"/>
                <a:gd name="T56" fmla="*/ 1822 w 2653"/>
                <a:gd name="T57" fmla="*/ 42 h 500"/>
                <a:gd name="T58" fmla="*/ 1885 w 2653"/>
                <a:gd name="T59" fmla="*/ 49 h 500"/>
                <a:gd name="T60" fmla="*/ 1948 w 2653"/>
                <a:gd name="T61" fmla="*/ 370 h 500"/>
                <a:gd name="T62" fmla="*/ 2010 w 2653"/>
                <a:gd name="T63" fmla="*/ 458 h 500"/>
                <a:gd name="T64" fmla="*/ 2077 w 2653"/>
                <a:gd name="T65" fmla="*/ 447 h 500"/>
                <a:gd name="T66" fmla="*/ 2139 w 2653"/>
                <a:gd name="T67" fmla="*/ 102 h 500"/>
                <a:gd name="T68" fmla="*/ 2202 w 2653"/>
                <a:gd name="T69" fmla="*/ 42 h 500"/>
                <a:gd name="T70" fmla="*/ 2269 w 2653"/>
                <a:gd name="T71" fmla="*/ 49 h 500"/>
                <a:gd name="T72" fmla="*/ 2331 w 2653"/>
                <a:gd name="T73" fmla="*/ 370 h 500"/>
                <a:gd name="T74" fmla="*/ 2394 w 2653"/>
                <a:gd name="T75" fmla="*/ 458 h 500"/>
                <a:gd name="T76" fmla="*/ 2461 w 2653"/>
                <a:gd name="T77" fmla="*/ 447 h 500"/>
                <a:gd name="T78" fmla="*/ 2523 w 2653"/>
                <a:gd name="T79" fmla="*/ 102 h 500"/>
                <a:gd name="T80" fmla="*/ 2586 w 2653"/>
                <a:gd name="T81" fmla="*/ 42 h 500"/>
                <a:gd name="T82" fmla="*/ 2653 w 2653"/>
                <a:gd name="T83" fmla="*/ 4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3" h="500">
                  <a:moveTo>
                    <a:pt x="0" y="447"/>
                  </a:moveTo>
                  <a:lnTo>
                    <a:pt x="31" y="447"/>
                  </a:lnTo>
                  <a:lnTo>
                    <a:pt x="63" y="447"/>
                  </a:lnTo>
                  <a:lnTo>
                    <a:pt x="94" y="447"/>
                  </a:lnTo>
                  <a:lnTo>
                    <a:pt x="126" y="447"/>
                  </a:lnTo>
                  <a:lnTo>
                    <a:pt x="157" y="447"/>
                  </a:lnTo>
                  <a:lnTo>
                    <a:pt x="192" y="447"/>
                  </a:lnTo>
                  <a:lnTo>
                    <a:pt x="223" y="102"/>
                  </a:lnTo>
                  <a:lnTo>
                    <a:pt x="255" y="0"/>
                  </a:lnTo>
                  <a:lnTo>
                    <a:pt x="286" y="42"/>
                  </a:lnTo>
                  <a:lnTo>
                    <a:pt x="318" y="49"/>
                  </a:lnTo>
                  <a:lnTo>
                    <a:pt x="349" y="49"/>
                  </a:lnTo>
                  <a:lnTo>
                    <a:pt x="384" y="49"/>
                  </a:lnTo>
                  <a:lnTo>
                    <a:pt x="415" y="370"/>
                  </a:lnTo>
                  <a:lnTo>
                    <a:pt x="447" y="500"/>
                  </a:lnTo>
                  <a:lnTo>
                    <a:pt x="478" y="458"/>
                  </a:lnTo>
                  <a:lnTo>
                    <a:pt x="510" y="447"/>
                  </a:lnTo>
                  <a:lnTo>
                    <a:pt x="541" y="447"/>
                  </a:lnTo>
                  <a:lnTo>
                    <a:pt x="572" y="447"/>
                  </a:lnTo>
                  <a:lnTo>
                    <a:pt x="607" y="102"/>
                  </a:lnTo>
                  <a:lnTo>
                    <a:pt x="639" y="0"/>
                  </a:lnTo>
                  <a:lnTo>
                    <a:pt x="670" y="42"/>
                  </a:lnTo>
                  <a:lnTo>
                    <a:pt x="702" y="49"/>
                  </a:lnTo>
                  <a:lnTo>
                    <a:pt x="733" y="49"/>
                  </a:lnTo>
                  <a:lnTo>
                    <a:pt x="764" y="49"/>
                  </a:lnTo>
                  <a:lnTo>
                    <a:pt x="799" y="370"/>
                  </a:lnTo>
                  <a:lnTo>
                    <a:pt x="831" y="500"/>
                  </a:lnTo>
                  <a:lnTo>
                    <a:pt x="862" y="458"/>
                  </a:lnTo>
                  <a:lnTo>
                    <a:pt x="894" y="447"/>
                  </a:lnTo>
                  <a:lnTo>
                    <a:pt x="925" y="447"/>
                  </a:lnTo>
                  <a:lnTo>
                    <a:pt x="956" y="447"/>
                  </a:lnTo>
                  <a:lnTo>
                    <a:pt x="988" y="102"/>
                  </a:lnTo>
                  <a:lnTo>
                    <a:pt x="1023" y="0"/>
                  </a:lnTo>
                  <a:lnTo>
                    <a:pt x="1054" y="42"/>
                  </a:lnTo>
                  <a:lnTo>
                    <a:pt x="1085" y="49"/>
                  </a:lnTo>
                  <a:lnTo>
                    <a:pt x="1117" y="49"/>
                  </a:lnTo>
                  <a:lnTo>
                    <a:pt x="1148" y="49"/>
                  </a:lnTo>
                  <a:lnTo>
                    <a:pt x="1180" y="370"/>
                  </a:lnTo>
                  <a:lnTo>
                    <a:pt x="1215" y="500"/>
                  </a:lnTo>
                  <a:lnTo>
                    <a:pt x="1246" y="458"/>
                  </a:lnTo>
                  <a:lnTo>
                    <a:pt x="1277" y="447"/>
                  </a:lnTo>
                  <a:lnTo>
                    <a:pt x="1309" y="447"/>
                  </a:lnTo>
                  <a:lnTo>
                    <a:pt x="1340" y="447"/>
                  </a:lnTo>
                  <a:lnTo>
                    <a:pt x="1372" y="102"/>
                  </a:lnTo>
                  <a:lnTo>
                    <a:pt x="1407" y="0"/>
                  </a:lnTo>
                  <a:lnTo>
                    <a:pt x="1438" y="42"/>
                  </a:lnTo>
                  <a:lnTo>
                    <a:pt x="1469" y="49"/>
                  </a:lnTo>
                  <a:lnTo>
                    <a:pt x="1501" y="49"/>
                  </a:lnTo>
                  <a:lnTo>
                    <a:pt x="1532" y="49"/>
                  </a:lnTo>
                  <a:lnTo>
                    <a:pt x="1564" y="370"/>
                  </a:lnTo>
                  <a:lnTo>
                    <a:pt x="1595" y="500"/>
                  </a:lnTo>
                  <a:lnTo>
                    <a:pt x="1630" y="458"/>
                  </a:lnTo>
                  <a:lnTo>
                    <a:pt x="1661" y="447"/>
                  </a:lnTo>
                  <a:lnTo>
                    <a:pt x="1693" y="447"/>
                  </a:lnTo>
                  <a:lnTo>
                    <a:pt x="1724" y="447"/>
                  </a:lnTo>
                  <a:lnTo>
                    <a:pt x="1756" y="102"/>
                  </a:lnTo>
                  <a:lnTo>
                    <a:pt x="1787" y="0"/>
                  </a:lnTo>
                  <a:lnTo>
                    <a:pt x="1822" y="42"/>
                  </a:lnTo>
                  <a:lnTo>
                    <a:pt x="1853" y="49"/>
                  </a:lnTo>
                  <a:lnTo>
                    <a:pt x="1885" y="49"/>
                  </a:lnTo>
                  <a:lnTo>
                    <a:pt x="1916" y="49"/>
                  </a:lnTo>
                  <a:lnTo>
                    <a:pt x="1948" y="370"/>
                  </a:lnTo>
                  <a:lnTo>
                    <a:pt x="1979" y="500"/>
                  </a:lnTo>
                  <a:lnTo>
                    <a:pt x="2010" y="458"/>
                  </a:lnTo>
                  <a:lnTo>
                    <a:pt x="2045" y="447"/>
                  </a:lnTo>
                  <a:lnTo>
                    <a:pt x="2077" y="447"/>
                  </a:lnTo>
                  <a:lnTo>
                    <a:pt x="2108" y="447"/>
                  </a:lnTo>
                  <a:lnTo>
                    <a:pt x="2139" y="102"/>
                  </a:lnTo>
                  <a:lnTo>
                    <a:pt x="2171" y="0"/>
                  </a:lnTo>
                  <a:lnTo>
                    <a:pt x="2202" y="42"/>
                  </a:lnTo>
                  <a:lnTo>
                    <a:pt x="2237" y="49"/>
                  </a:lnTo>
                  <a:lnTo>
                    <a:pt x="2269" y="49"/>
                  </a:lnTo>
                  <a:lnTo>
                    <a:pt x="2300" y="49"/>
                  </a:lnTo>
                  <a:lnTo>
                    <a:pt x="2331" y="370"/>
                  </a:lnTo>
                  <a:lnTo>
                    <a:pt x="2363" y="500"/>
                  </a:lnTo>
                  <a:lnTo>
                    <a:pt x="2394" y="458"/>
                  </a:lnTo>
                  <a:lnTo>
                    <a:pt x="2426" y="447"/>
                  </a:lnTo>
                  <a:lnTo>
                    <a:pt x="2461" y="447"/>
                  </a:lnTo>
                  <a:lnTo>
                    <a:pt x="2492" y="447"/>
                  </a:lnTo>
                  <a:lnTo>
                    <a:pt x="2523" y="102"/>
                  </a:lnTo>
                  <a:lnTo>
                    <a:pt x="2555" y="0"/>
                  </a:lnTo>
                  <a:lnTo>
                    <a:pt x="2586" y="42"/>
                  </a:lnTo>
                  <a:lnTo>
                    <a:pt x="2618" y="49"/>
                  </a:lnTo>
                  <a:lnTo>
                    <a:pt x="2653" y="49"/>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Freeform 109"/>
            <p:cNvSpPr>
              <a:spLocks/>
            </p:cNvSpPr>
            <p:nvPr/>
          </p:nvSpPr>
          <p:spPr bwMode="auto">
            <a:xfrm>
              <a:off x="4680013" y="6383882"/>
              <a:ext cx="4036368" cy="69454"/>
            </a:xfrm>
            <a:custGeom>
              <a:avLst/>
              <a:gdLst>
                <a:gd name="T0" fmla="*/ 54 w 4560"/>
                <a:gd name="T1" fmla="*/ 162 w 4560"/>
                <a:gd name="T2" fmla="*/ 270 w 4560"/>
                <a:gd name="T3" fmla="*/ 384 w 4560"/>
                <a:gd name="T4" fmla="*/ 492 w 4560"/>
                <a:gd name="T5" fmla="*/ 600 w 4560"/>
                <a:gd name="T6" fmla="*/ 714 w 4560"/>
                <a:gd name="T7" fmla="*/ 822 w 4560"/>
                <a:gd name="T8" fmla="*/ 930 w 4560"/>
                <a:gd name="T9" fmla="*/ 1044 w 4560"/>
                <a:gd name="T10" fmla="*/ 1152 w 4560"/>
                <a:gd name="T11" fmla="*/ 1260 w 4560"/>
                <a:gd name="T12" fmla="*/ 1374 w 4560"/>
                <a:gd name="T13" fmla="*/ 1482 w 4560"/>
                <a:gd name="T14" fmla="*/ 1590 w 4560"/>
                <a:gd name="T15" fmla="*/ 1698 w 4560"/>
                <a:gd name="T16" fmla="*/ 1812 w 4560"/>
                <a:gd name="T17" fmla="*/ 1920 w 4560"/>
                <a:gd name="T18" fmla="*/ 2028 w 4560"/>
                <a:gd name="T19" fmla="*/ 2142 w 4560"/>
                <a:gd name="T20" fmla="*/ 2250 w 4560"/>
                <a:gd name="T21" fmla="*/ 2358 w 4560"/>
                <a:gd name="T22" fmla="*/ 2472 w 4560"/>
                <a:gd name="T23" fmla="*/ 2580 w 4560"/>
                <a:gd name="T24" fmla="*/ 2688 w 4560"/>
                <a:gd name="T25" fmla="*/ 2802 w 4560"/>
                <a:gd name="T26" fmla="*/ 2910 w 4560"/>
                <a:gd name="T27" fmla="*/ 3018 w 4560"/>
                <a:gd name="T28" fmla="*/ 3132 w 4560"/>
                <a:gd name="T29" fmla="*/ 3240 w 4560"/>
                <a:gd name="T30" fmla="*/ 3348 w 4560"/>
                <a:gd name="T31" fmla="*/ 3456 w 4560"/>
                <a:gd name="T32" fmla="*/ 3570 w 4560"/>
                <a:gd name="T33" fmla="*/ 3678 w 4560"/>
                <a:gd name="T34" fmla="*/ 3786 w 4560"/>
                <a:gd name="T35" fmla="*/ 3900 w 4560"/>
                <a:gd name="T36" fmla="*/ 4008 w 4560"/>
                <a:gd name="T37" fmla="*/ 4116 w 4560"/>
                <a:gd name="T38" fmla="*/ 4230 w 4560"/>
                <a:gd name="T39" fmla="*/ 4338 w 4560"/>
                <a:gd name="T40" fmla="*/ 4446 w 4560"/>
                <a:gd name="T41" fmla="*/ 4560 w 456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560">
                  <a:moveTo>
                    <a:pt x="0" y="0"/>
                  </a:moveTo>
                  <a:lnTo>
                    <a:pt x="54" y="0"/>
                  </a:lnTo>
                  <a:lnTo>
                    <a:pt x="108" y="0"/>
                  </a:lnTo>
                  <a:lnTo>
                    <a:pt x="162" y="0"/>
                  </a:lnTo>
                  <a:lnTo>
                    <a:pt x="216" y="0"/>
                  </a:lnTo>
                  <a:lnTo>
                    <a:pt x="270" y="0"/>
                  </a:lnTo>
                  <a:lnTo>
                    <a:pt x="330" y="0"/>
                  </a:lnTo>
                  <a:lnTo>
                    <a:pt x="384" y="0"/>
                  </a:lnTo>
                  <a:lnTo>
                    <a:pt x="438" y="0"/>
                  </a:lnTo>
                  <a:lnTo>
                    <a:pt x="492" y="0"/>
                  </a:lnTo>
                  <a:lnTo>
                    <a:pt x="546" y="0"/>
                  </a:lnTo>
                  <a:lnTo>
                    <a:pt x="600" y="0"/>
                  </a:lnTo>
                  <a:lnTo>
                    <a:pt x="660" y="0"/>
                  </a:lnTo>
                  <a:lnTo>
                    <a:pt x="714" y="0"/>
                  </a:lnTo>
                  <a:lnTo>
                    <a:pt x="768" y="0"/>
                  </a:lnTo>
                  <a:lnTo>
                    <a:pt x="822" y="0"/>
                  </a:lnTo>
                  <a:lnTo>
                    <a:pt x="876" y="0"/>
                  </a:lnTo>
                  <a:lnTo>
                    <a:pt x="930" y="0"/>
                  </a:lnTo>
                  <a:lnTo>
                    <a:pt x="984" y="0"/>
                  </a:lnTo>
                  <a:lnTo>
                    <a:pt x="1044" y="0"/>
                  </a:lnTo>
                  <a:lnTo>
                    <a:pt x="1098" y="0"/>
                  </a:lnTo>
                  <a:lnTo>
                    <a:pt x="1152" y="0"/>
                  </a:lnTo>
                  <a:lnTo>
                    <a:pt x="1206" y="0"/>
                  </a:lnTo>
                  <a:lnTo>
                    <a:pt x="1260" y="0"/>
                  </a:lnTo>
                  <a:lnTo>
                    <a:pt x="1314" y="0"/>
                  </a:lnTo>
                  <a:lnTo>
                    <a:pt x="1374" y="0"/>
                  </a:lnTo>
                  <a:lnTo>
                    <a:pt x="1428" y="0"/>
                  </a:lnTo>
                  <a:lnTo>
                    <a:pt x="1482" y="0"/>
                  </a:lnTo>
                  <a:lnTo>
                    <a:pt x="1536" y="0"/>
                  </a:lnTo>
                  <a:lnTo>
                    <a:pt x="1590" y="0"/>
                  </a:lnTo>
                  <a:lnTo>
                    <a:pt x="1644" y="0"/>
                  </a:lnTo>
                  <a:lnTo>
                    <a:pt x="1698" y="0"/>
                  </a:lnTo>
                  <a:lnTo>
                    <a:pt x="1758" y="0"/>
                  </a:lnTo>
                  <a:lnTo>
                    <a:pt x="1812" y="0"/>
                  </a:lnTo>
                  <a:lnTo>
                    <a:pt x="1866" y="0"/>
                  </a:lnTo>
                  <a:lnTo>
                    <a:pt x="1920" y="0"/>
                  </a:lnTo>
                  <a:lnTo>
                    <a:pt x="1974" y="0"/>
                  </a:lnTo>
                  <a:lnTo>
                    <a:pt x="2028" y="0"/>
                  </a:lnTo>
                  <a:lnTo>
                    <a:pt x="2088" y="0"/>
                  </a:lnTo>
                  <a:lnTo>
                    <a:pt x="2142" y="0"/>
                  </a:lnTo>
                  <a:lnTo>
                    <a:pt x="2196" y="0"/>
                  </a:lnTo>
                  <a:lnTo>
                    <a:pt x="2250" y="0"/>
                  </a:lnTo>
                  <a:lnTo>
                    <a:pt x="2304" y="0"/>
                  </a:lnTo>
                  <a:lnTo>
                    <a:pt x="2358" y="0"/>
                  </a:lnTo>
                  <a:lnTo>
                    <a:pt x="2418" y="0"/>
                  </a:lnTo>
                  <a:lnTo>
                    <a:pt x="2472" y="0"/>
                  </a:lnTo>
                  <a:lnTo>
                    <a:pt x="2526" y="0"/>
                  </a:lnTo>
                  <a:lnTo>
                    <a:pt x="2580" y="0"/>
                  </a:lnTo>
                  <a:lnTo>
                    <a:pt x="2634" y="0"/>
                  </a:lnTo>
                  <a:lnTo>
                    <a:pt x="2688" y="0"/>
                  </a:lnTo>
                  <a:lnTo>
                    <a:pt x="2742" y="0"/>
                  </a:lnTo>
                  <a:lnTo>
                    <a:pt x="2802" y="0"/>
                  </a:lnTo>
                  <a:lnTo>
                    <a:pt x="2856" y="0"/>
                  </a:lnTo>
                  <a:lnTo>
                    <a:pt x="2910" y="0"/>
                  </a:lnTo>
                  <a:lnTo>
                    <a:pt x="2964" y="0"/>
                  </a:lnTo>
                  <a:lnTo>
                    <a:pt x="3018" y="0"/>
                  </a:lnTo>
                  <a:lnTo>
                    <a:pt x="3072" y="0"/>
                  </a:lnTo>
                  <a:lnTo>
                    <a:pt x="3132" y="0"/>
                  </a:lnTo>
                  <a:lnTo>
                    <a:pt x="3186" y="0"/>
                  </a:lnTo>
                  <a:lnTo>
                    <a:pt x="3240" y="0"/>
                  </a:lnTo>
                  <a:lnTo>
                    <a:pt x="3294" y="0"/>
                  </a:lnTo>
                  <a:lnTo>
                    <a:pt x="3348" y="0"/>
                  </a:lnTo>
                  <a:lnTo>
                    <a:pt x="3402" y="0"/>
                  </a:lnTo>
                  <a:lnTo>
                    <a:pt x="3456" y="0"/>
                  </a:lnTo>
                  <a:lnTo>
                    <a:pt x="3516" y="0"/>
                  </a:lnTo>
                  <a:lnTo>
                    <a:pt x="3570" y="0"/>
                  </a:lnTo>
                  <a:lnTo>
                    <a:pt x="3624" y="0"/>
                  </a:lnTo>
                  <a:lnTo>
                    <a:pt x="3678" y="0"/>
                  </a:lnTo>
                  <a:lnTo>
                    <a:pt x="3732" y="0"/>
                  </a:lnTo>
                  <a:lnTo>
                    <a:pt x="3786" y="0"/>
                  </a:lnTo>
                  <a:lnTo>
                    <a:pt x="3846" y="0"/>
                  </a:lnTo>
                  <a:lnTo>
                    <a:pt x="3900" y="0"/>
                  </a:lnTo>
                  <a:lnTo>
                    <a:pt x="3954" y="0"/>
                  </a:lnTo>
                  <a:lnTo>
                    <a:pt x="4008" y="0"/>
                  </a:lnTo>
                  <a:lnTo>
                    <a:pt x="4062" y="0"/>
                  </a:lnTo>
                  <a:lnTo>
                    <a:pt x="4116" y="0"/>
                  </a:lnTo>
                  <a:lnTo>
                    <a:pt x="4170" y="0"/>
                  </a:lnTo>
                  <a:lnTo>
                    <a:pt x="4230" y="0"/>
                  </a:lnTo>
                  <a:lnTo>
                    <a:pt x="4284" y="0"/>
                  </a:lnTo>
                  <a:lnTo>
                    <a:pt x="4338" y="0"/>
                  </a:lnTo>
                  <a:lnTo>
                    <a:pt x="4392" y="0"/>
                  </a:lnTo>
                  <a:lnTo>
                    <a:pt x="4446" y="0"/>
                  </a:lnTo>
                  <a:lnTo>
                    <a:pt x="4500" y="0"/>
                  </a:lnTo>
                  <a:lnTo>
                    <a:pt x="4560" y="0"/>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Freeform 12"/>
            <p:cNvSpPr>
              <a:spLocks/>
            </p:cNvSpPr>
            <p:nvPr/>
          </p:nvSpPr>
          <p:spPr bwMode="auto">
            <a:xfrm>
              <a:off x="4680013" y="3323494"/>
              <a:ext cx="4036368" cy="178664"/>
            </a:xfrm>
            <a:custGeom>
              <a:avLst/>
              <a:gdLst>
                <a:gd name="T0" fmla="*/ 54 w 4560"/>
                <a:gd name="T1" fmla="*/ 108 h 228"/>
                <a:gd name="T2" fmla="*/ 162 w 4560"/>
                <a:gd name="T3" fmla="*/ 78 h 228"/>
                <a:gd name="T4" fmla="*/ 270 w 4560"/>
                <a:gd name="T5" fmla="*/ 126 h 228"/>
                <a:gd name="T6" fmla="*/ 384 w 4560"/>
                <a:gd name="T7" fmla="*/ 120 h 228"/>
                <a:gd name="T8" fmla="*/ 492 w 4560"/>
                <a:gd name="T9" fmla="*/ 150 h 228"/>
                <a:gd name="T10" fmla="*/ 600 w 4560"/>
                <a:gd name="T11" fmla="*/ 78 h 228"/>
                <a:gd name="T12" fmla="*/ 714 w 4560"/>
                <a:gd name="T13" fmla="*/ 138 h 228"/>
                <a:gd name="T14" fmla="*/ 822 w 4560"/>
                <a:gd name="T15" fmla="*/ 90 h 228"/>
                <a:gd name="T16" fmla="*/ 930 w 4560"/>
                <a:gd name="T17" fmla="*/ 108 h 228"/>
                <a:gd name="T18" fmla="*/ 1044 w 4560"/>
                <a:gd name="T19" fmla="*/ 48 h 228"/>
                <a:gd name="T20" fmla="*/ 1152 w 4560"/>
                <a:gd name="T21" fmla="*/ 36 h 228"/>
                <a:gd name="T22" fmla="*/ 1260 w 4560"/>
                <a:gd name="T23" fmla="*/ 102 h 228"/>
                <a:gd name="T24" fmla="*/ 1374 w 4560"/>
                <a:gd name="T25" fmla="*/ 216 h 228"/>
                <a:gd name="T26" fmla="*/ 1482 w 4560"/>
                <a:gd name="T27" fmla="*/ 180 h 228"/>
                <a:gd name="T28" fmla="*/ 1590 w 4560"/>
                <a:gd name="T29" fmla="*/ 90 h 228"/>
                <a:gd name="T30" fmla="*/ 1698 w 4560"/>
                <a:gd name="T31" fmla="*/ 60 h 228"/>
                <a:gd name="T32" fmla="*/ 1812 w 4560"/>
                <a:gd name="T33" fmla="*/ 84 h 228"/>
                <a:gd name="T34" fmla="*/ 1920 w 4560"/>
                <a:gd name="T35" fmla="*/ 0 h 228"/>
                <a:gd name="T36" fmla="*/ 2028 w 4560"/>
                <a:gd name="T37" fmla="*/ 60 h 228"/>
                <a:gd name="T38" fmla="*/ 2142 w 4560"/>
                <a:gd name="T39" fmla="*/ 126 h 228"/>
                <a:gd name="T40" fmla="*/ 2250 w 4560"/>
                <a:gd name="T41" fmla="*/ 180 h 228"/>
                <a:gd name="T42" fmla="*/ 2358 w 4560"/>
                <a:gd name="T43" fmla="*/ 186 h 228"/>
                <a:gd name="T44" fmla="*/ 2472 w 4560"/>
                <a:gd name="T45" fmla="*/ 156 h 228"/>
                <a:gd name="T46" fmla="*/ 2580 w 4560"/>
                <a:gd name="T47" fmla="*/ 18 h 228"/>
                <a:gd name="T48" fmla="*/ 2688 w 4560"/>
                <a:gd name="T49" fmla="*/ 18 h 228"/>
                <a:gd name="T50" fmla="*/ 2802 w 4560"/>
                <a:gd name="T51" fmla="*/ 36 h 228"/>
                <a:gd name="T52" fmla="*/ 2910 w 4560"/>
                <a:gd name="T53" fmla="*/ 90 h 228"/>
                <a:gd name="T54" fmla="*/ 3018 w 4560"/>
                <a:gd name="T55" fmla="*/ 156 h 228"/>
                <a:gd name="T56" fmla="*/ 3132 w 4560"/>
                <a:gd name="T57" fmla="*/ 186 h 228"/>
                <a:gd name="T58" fmla="*/ 3240 w 4560"/>
                <a:gd name="T59" fmla="*/ 144 h 228"/>
                <a:gd name="T60" fmla="*/ 3348 w 4560"/>
                <a:gd name="T61" fmla="*/ 102 h 228"/>
                <a:gd name="T62" fmla="*/ 3456 w 4560"/>
                <a:gd name="T63" fmla="*/ 60 h 228"/>
                <a:gd name="T64" fmla="*/ 3570 w 4560"/>
                <a:gd name="T65" fmla="*/ 42 h 228"/>
                <a:gd name="T66" fmla="*/ 3678 w 4560"/>
                <a:gd name="T67" fmla="*/ 114 h 228"/>
                <a:gd name="T68" fmla="*/ 3786 w 4560"/>
                <a:gd name="T69" fmla="*/ 72 h 228"/>
                <a:gd name="T70" fmla="*/ 3900 w 4560"/>
                <a:gd name="T71" fmla="*/ 114 h 228"/>
                <a:gd name="T72" fmla="*/ 4008 w 4560"/>
                <a:gd name="T73" fmla="*/ 186 h 228"/>
                <a:gd name="T74" fmla="*/ 4116 w 4560"/>
                <a:gd name="T75" fmla="*/ 78 h 228"/>
                <a:gd name="T76" fmla="*/ 4230 w 4560"/>
                <a:gd name="T77" fmla="*/ 108 h 228"/>
                <a:gd name="T78" fmla="*/ 4338 w 4560"/>
                <a:gd name="T79" fmla="*/ 150 h 228"/>
                <a:gd name="T80" fmla="*/ 4446 w 4560"/>
                <a:gd name="T81" fmla="*/ 114 h 228"/>
                <a:gd name="T82" fmla="*/ 4560 w 4560"/>
                <a:gd name="T83" fmla="*/ 3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228">
                  <a:moveTo>
                    <a:pt x="0" y="108"/>
                  </a:moveTo>
                  <a:lnTo>
                    <a:pt x="54" y="108"/>
                  </a:lnTo>
                  <a:lnTo>
                    <a:pt x="108" y="72"/>
                  </a:lnTo>
                  <a:lnTo>
                    <a:pt x="162" y="78"/>
                  </a:lnTo>
                  <a:lnTo>
                    <a:pt x="216" y="96"/>
                  </a:lnTo>
                  <a:lnTo>
                    <a:pt x="270" y="126"/>
                  </a:lnTo>
                  <a:lnTo>
                    <a:pt x="330" y="120"/>
                  </a:lnTo>
                  <a:lnTo>
                    <a:pt x="384" y="120"/>
                  </a:lnTo>
                  <a:lnTo>
                    <a:pt x="438" y="84"/>
                  </a:lnTo>
                  <a:lnTo>
                    <a:pt x="492" y="150"/>
                  </a:lnTo>
                  <a:lnTo>
                    <a:pt x="546" y="138"/>
                  </a:lnTo>
                  <a:lnTo>
                    <a:pt x="600" y="78"/>
                  </a:lnTo>
                  <a:lnTo>
                    <a:pt x="660" y="126"/>
                  </a:lnTo>
                  <a:lnTo>
                    <a:pt x="714" y="138"/>
                  </a:lnTo>
                  <a:lnTo>
                    <a:pt x="768" y="102"/>
                  </a:lnTo>
                  <a:lnTo>
                    <a:pt x="822" y="90"/>
                  </a:lnTo>
                  <a:lnTo>
                    <a:pt x="876" y="114"/>
                  </a:lnTo>
                  <a:lnTo>
                    <a:pt x="930" y="108"/>
                  </a:lnTo>
                  <a:lnTo>
                    <a:pt x="984" y="72"/>
                  </a:lnTo>
                  <a:lnTo>
                    <a:pt x="1044" y="48"/>
                  </a:lnTo>
                  <a:lnTo>
                    <a:pt x="1098" y="66"/>
                  </a:lnTo>
                  <a:lnTo>
                    <a:pt x="1152" y="36"/>
                  </a:lnTo>
                  <a:lnTo>
                    <a:pt x="1206" y="72"/>
                  </a:lnTo>
                  <a:lnTo>
                    <a:pt x="1260" y="102"/>
                  </a:lnTo>
                  <a:lnTo>
                    <a:pt x="1314" y="150"/>
                  </a:lnTo>
                  <a:lnTo>
                    <a:pt x="1374" y="216"/>
                  </a:lnTo>
                  <a:lnTo>
                    <a:pt x="1428" y="162"/>
                  </a:lnTo>
                  <a:lnTo>
                    <a:pt x="1482" y="180"/>
                  </a:lnTo>
                  <a:lnTo>
                    <a:pt x="1536" y="126"/>
                  </a:lnTo>
                  <a:lnTo>
                    <a:pt x="1590" y="90"/>
                  </a:lnTo>
                  <a:lnTo>
                    <a:pt x="1644" y="114"/>
                  </a:lnTo>
                  <a:lnTo>
                    <a:pt x="1698" y="60"/>
                  </a:lnTo>
                  <a:lnTo>
                    <a:pt x="1758" y="84"/>
                  </a:lnTo>
                  <a:lnTo>
                    <a:pt x="1812" y="84"/>
                  </a:lnTo>
                  <a:lnTo>
                    <a:pt x="1866" y="84"/>
                  </a:lnTo>
                  <a:lnTo>
                    <a:pt x="1920" y="0"/>
                  </a:lnTo>
                  <a:lnTo>
                    <a:pt x="1974" y="78"/>
                  </a:lnTo>
                  <a:lnTo>
                    <a:pt x="2028" y="60"/>
                  </a:lnTo>
                  <a:lnTo>
                    <a:pt x="2088" y="78"/>
                  </a:lnTo>
                  <a:lnTo>
                    <a:pt x="2142" y="126"/>
                  </a:lnTo>
                  <a:lnTo>
                    <a:pt x="2196" y="144"/>
                  </a:lnTo>
                  <a:lnTo>
                    <a:pt x="2250" y="180"/>
                  </a:lnTo>
                  <a:lnTo>
                    <a:pt x="2304" y="186"/>
                  </a:lnTo>
                  <a:lnTo>
                    <a:pt x="2358" y="186"/>
                  </a:lnTo>
                  <a:lnTo>
                    <a:pt x="2418" y="180"/>
                  </a:lnTo>
                  <a:lnTo>
                    <a:pt x="2472" y="156"/>
                  </a:lnTo>
                  <a:lnTo>
                    <a:pt x="2526" y="42"/>
                  </a:lnTo>
                  <a:lnTo>
                    <a:pt x="2580" y="18"/>
                  </a:lnTo>
                  <a:lnTo>
                    <a:pt x="2634" y="84"/>
                  </a:lnTo>
                  <a:lnTo>
                    <a:pt x="2688" y="18"/>
                  </a:lnTo>
                  <a:lnTo>
                    <a:pt x="2742" y="54"/>
                  </a:lnTo>
                  <a:lnTo>
                    <a:pt x="2802" y="36"/>
                  </a:lnTo>
                  <a:lnTo>
                    <a:pt x="2856" y="78"/>
                  </a:lnTo>
                  <a:lnTo>
                    <a:pt x="2910" y="90"/>
                  </a:lnTo>
                  <a:lnTo>
                    <a:pt x="2964" y="84"/>
                  </a:lnTo>
                  <a:lnTo>
                    <a:pt x="3018" y="156"/>
                  </a:lnTo>
                  <a:lnTo>
                    <a:pt x="3072" y="228"/>
                  </a:lnTo>
                  <a:lnTo>
                    <a:pt x="3132" y="186"/>
                  </a:lnTo>
                  <a:lnTo>
                    <a:pt x="3186" y="150"/>
                  </a:lnTo>
                  <a:lnTo>
                    <a:pt x="3240" y="144"/>
                  </a:lnTo>
                  <a:lnTo>
                    <a:pt x="3294" y="60"/>
                  </a:lnTo>
                  <a:lnTo>
                    <a:pt x="3348" y="102"/>
                  </a:lnTo>
                  <a:lnTo>
                    <a:pt x="3402" y="90"/>
                  </a:lnTo>
                  <a:lnTo>
                    <a:pt x="3456" y="60"/>
                  </a:lnTo>
                  <a:lnTo>
                    <a:pt x="3516" y="96"/>
                  </a:lnTo>
                  <a:lnTo>
                    <a:pt x="3570" y="42"/>
                  </a:lnTo>
                  <a:lnTo>
                    <a:pt x="3624" y="72"/>
                  </a:lnTo>
                  <a:lnTo>
                    <a:pt x="3678" y="114"/>
                  </a:lnTo>
                  <a:lnTo>
                    <a:pt x="3732" y="102"/>
                  </a:lnTo>
                  <a:lnTo>
                    <a:pt x="3786" y="72"/>
                  </a:lnTo>
                  <a:lnTo>
                    <a:pt x="3846" y="120"/>
                  </a:lnTo>
                  <a:lnTo>
                    <a:pt x="3900" y="114"/>
                  </a:lnTo>
                  <a:lnTo>
                    <a:pt x="3954" y="126"/>
                  </a:lnTo>
                  <a:lnTo>
                    <a:pt x="4008" y="186"/>
                  </a:lnTo>
                  <a:lnTo>
                    <a:pt x="4062" y="108"/>
                  </a:lnTo>
                  <a:lnTo>
                    <a:pt x="4116" y="78"/>
                  </a:lnTo>
                  <a:lnTo>
                    <a:pt x="4170" y="102"/>
                  </a:lnTo>
                  <a:lnTo>
                    <a:pt x="4230" y="108"/>
                  </a:lnTo>
                  <a:lnTo>
                    <a:pt x="4284" y="126"/>
                  </a:lnTo>
                  <a:lnTo>
                    <a:pt x="4338" y="150"/>
                  </a:lnTo>
                  <a:lnTo>
                    <a:pt x="4392" y="114"/>
                  </a:lnTo>
                  <a:lnTo>
                    <a:pt x="4446" y="114"/>
                  </a:lnTo>
                  <a:lnTo>
                    <a:pt x="4500" y="78"/>
                  </a:lnTo>
                  <a:lnTo>
                    <a:pt x="4560" y="36"/>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Freeform 16"/>
            <p:cNvSpPr>
              <a:spLocks/>
            </p:cNvSpPr>
            <p:nvPr/>
          </p:nvSpPr>
          <p:spPr bwMode="auto">
            <a:xfrm>
              <a:off x="4680012" y="2709452"/>
              <a:ext cx="4036367" cy="211578"/>
            </a:xfrm>
            <a:custGeom>
              <a:avLst/>
              <a:gdLst>
                <a:gd name="T0" fmla="*/ 54 w 4560"/>
                <a:gd name="T1" fmla="*/ 216 h 270"/>
                <a:gd name="T2" fmla="*/ 162 w 4560"/>
                <a:gd name="T3" fmla="*/ 108 h 270"/>
                <a:gd name="T4" fmla="*/ 270 w 4560"/>
                <a:gd name="T5" fmla="*/ 198 h 270"/>
                <a:gd name="T6" fmla="*/ 384 w 4560"/>
                <a:gd name="T7" fmla="*/ 90 h 270"/>
                <a:gd name="T8" fmla="*/ 492 w 4560"/>
                <a:gd name="T9" fmla="*/ 180 h 270"/>
                <a:gd name="T10" fmla="*/ 600 w 4560"/>
                <a:gd name="T11" fmla="*/ 72 h 270"/>
                <a:gd name="T12" fmla="*/ 714 w 4560"/>
                <a:gd name="T13" fmla="*/ 240 h 270"/>
                <a:gd name="T14" fmla="*/ 822 w 4560"/>
                <a:gd name="T15" fmla="*/ 174 h 270"/>
                <a:gd name="T16" fmla="*/ 930 w 4560"/>
                <a:gd name="T17" fmla="*/ 192 h 270"/>
                <a:gd name="T18" fmla="*/ 1044 w 4560"/>
                <a:gd name="T19" fmla="*/ 198 h 270"/>
                <a:gd name="T20" fmla="*/ 1152 w 4560"/>
                <a:gd name="T21" fmla="*/ 138 h 270"/>
                <a:gd name="T22" fmla="*/ 1260 w 4560"/>
                <a:gd name="T23" fmla="*/ 108 h 270"/>
                <a:gd name="T24" fmla="*/ 1374 w 4560"/>
                <a:gd name="T25" fmla="*/ 102 h 270"/>
                <a:gd name="T26" fmla="*/ 1482 w 4560"/>
                <a:gd name="T27" fmla="*/ 204 h 270"/>
                <a:gd name="T28" fmla="*/ 1590 w 4560"/>
                <a:gd name="T29" fmla="*/ 174 h 270"/>
                <a:gd name="T30" fmla="*/ 1698 w 4560"/>
                <a:gd name="T31" fmla="*/ 150 h 270"/>
                <a:gd name="T32" fmla="*/ 1812 w 4560"/>
                <a:gd name="T33" fmla="*/ 174 h 270"/>
                <a:gd name="T34" fmla="*/ 1920 w 4560"/>
                <a:gd name="T35" fmla="*/ 96 h 270"/>
                <a:gd name="T36" fmla="*/ 2028 w 4560"/>
                <a:gd name="T37" fmla="*/ 204 h 270"/>
                <a:gd name="T38" fmla="*/ 2142 w 4560"/>
                <a:gd name="T39" fmla="*/ 228 h 270"/>
                <a:gd name="T40" fmla="*/ 2250 w 4560"/>
                <a:gd name="T41" fmla="*/ 108 h 270"/>
                <a:gd name="T42" fmla="*/ 2358 w 4560"/>
                <a:gd name="T43" fmla="*/ 0 h 270"/>
                <a:gd name="T44" fmla="*/ 2472 w 4560"/>
                <a:gd name="T45" fmla="*/ 126 h 270"/>
                <a:gd name="T46" fmla="*/ 2580 w 4560"/>
                <a:gd name="T47" fmla="*/ 198 h 270"/>
                <a:gd name="T48" fmla="*/ 2688 w 4560"/>
                <a:gd name="T49" fmla="*/ 150 h 270"/>
                <a:gd name="T50" fmla="*/ 2802 w 4560"/>
                <a:gd name="T51" fmla="*/ 120 h 270"/>
                <a:gd name="T52" fmla="*/ 2910 w 4560"/>
                <a:gd name="T53" fmla="*/ 240 h 270"/>
                <a:gd name="T54" fmla="*/ 3018 w 4560"/>
                <a:gd name="T55" fmla="*/ 54 h 270"/>
                <a:gd name="T56" fmla="*/ 3132 w 4560"/>
                <a:gd name="T57" fmla="*/ 114 h 270"/>
                <a:gd name="T58" fmla="*/ 3240 w 4560"/>
                <a:gd name="T59" fmla="*/ 90 h 270"/>
                <a:gd name="T60" fmla="*/ 3348 w 4560"/>
                <a:gd name="T61" fmla="*/ 258 h 270"/>
                <a:gd name="T62" fmla="*/ 3456 w 4560"/>
                <a:gd name="T63" fmla="*/ 192 h 270"/>
                <a:gd name="T64" fmla="*/ 3570 w 4560"/>
                <a:gd name="T65" fmla="*/ 126 h 270"/>
                <a:gd name="T66" fmla="*/ 3678 w 4560"/>
                <a:gd name="T67" fmla="*/ 180 h 270"/>
                <a:gd name="T68" fmla="*/ 3786 w 4560"/>
                <a:gd name="T69" fmla="*/ 186 h 270"/>
                <a:gd name="T70" fmla="*/ 3900 w 4560"/>
                <a:gd name="T71" fmla="*/ 60 h 270"/>
                <a:gd name="T72" fmla="*/ 4008 w 4560"/>
                <a:gd name="T73" fmla="*/ 150 h 270"/>
                <a:gd name="T74" fmla="*/ 4116 w 4560"/>
                <a:gd name="T75" fmla="*/ 192 h 270"/>
                <a:gd name="T76" fmla="*/ 4230 w 4560"/>
                <a:gd name="T77" fmla="*/ 96 h 270"/>
                <a:gd name="T78" fmla="*/ 4338 w 4560"/>
                <a:gd name="T79" fmla="*/ 168 h 270"/>
                <a:gd name="T80" fmla="*/ 4446 w 4560"/>
                <a:gd name="T81" fmla="*/ 162 h 270"/>
                <a:gd name="T82" fmla="*/ 4560 w 4560"/>
                <a:gd name="T83" fmla="*/ 1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270">
                  <a:moveTo>
                    <a:pt x="0" y="228"/>
                  </a:moveTo>
                  <a:lnTo>
                    <a:pt x="54" y="216"/>
                  </a:lnTo>
                  <a:lnTo>
                    <a:pt x="108" y="156"/>
                  </a:lnTo>
                  <a:lnTo>
                    <a:pt x="162" y="108"/>
                  </a:lnTo>
                  <a:lnTo>
                    <a:pt x="216" y="120"/>
                  </a:lnTo>
                  <a:lnTo>
                    <a:pt x="270" y="198"/>
                  </a:lnTo>
                  <a:lnTo>
                    <a:pt x="330" y="114"/>
                  </a:lnTo>
                  <a:lnTo>
                    <a:pt x="384" y="90"/>
                  </a:lnTo>
                  <a:lnTo>
                    <a:pt x="438" y="102"/>
                  </a:lnTo>
                  <a:lnTo>
                    <a:pt x="492" y="180"/>
                  </a:lnTo>
                  <a:lnTo>
                    <a:pt x="546" y="108"/>
                  </a:lnTo>
                  <a:lnTo>
                    <a:pt x="600" y="72"/>
                  </a:lnTo>
                  <a:lnTo>
                    <a:pt x="660" y="114"/>
                  </a:lnTo>
                  <a:lnTo>
                    <a:pt x="714" y="240"/>
                  </a:lnTo>
                  <a:lnTo>
                    <a:pt x="768" y="228"/>
                  </a:lnTo>
                  <a:lnTo>
                    <a:pt x="822" y="174"/>
                  </a:lnTo>
                  <a:lnTo>
                    <a:pt x="876" y="210"/>
                  </a:lnTo>
                  <a:lnTo>
                    <a:pt x="930" y="192"/>
                  </a:lnTo>
                  <a:lnTo>
                    <a:pt x="984" y="192"/>
                  </a:lnTo>
                  <a:lnTo>
                    <a:pt x="1044" y="198"/>
                  </a:lnTo>
                  <a:lnTo>
                    <a:pt x="1098" y="108"/>
                  </a:lnTo>
                  <a:lnTo>
                    <a:pt x="1152" y="138"/>
                  </a:lnTo>
                  <a:lnTo>
                    <a:pt x="1206" y="42"/>
                  </a:lnTo>
                  <a:lnTo>
                    <a:pt x="1260" y="108"/>
                  </a:lnTo>
                  <a:lnTo>
                    <a:pt x="1314" y="66"/>
                  </a:lnTo>
                  <a:lnTo>
                    <a:pt x="1374" y="102"/>
                  </a:lnTo>
                  <a:lnTo>
                    <a:pt x="1428" y="270"/>
                  </a:lnTo>
                  <a:lnTo>
                    <a:pt x="1482" y="204"/>
                  </a:lnTo>
                  <a:lnTo>
                    <a:pt x="1536" y="150"/>
                  </a:lnTo>
                  <a:lnTo>
                    <a:pt x="1590" y="174"/>
                  </a:lnTo>
                  <a:lnTo>
                    <a:pt x="1644" y="156"/>
                  </a:lnTo>
                  <a:lnTo>
                    <a:pt x="1698" y="150"/>
                  </a:lnTo>
                  <a:lnTo>
                    <a:pt x="1758" y="156"/>
                  </a:lnTo>
                  <a:lnTo>
                    <a:pt x="1812" y="174"/>
                  </a:lnTo>
                  <a:lnTo>
                    <a:pt x="1866" y="144"/>
                  </a:lnTo>
                  <a:lnTo>
                    <a:pt x="1920" y="96"/>
                  </a:lnTo>
                  <a:lnTo>
                    <a:pt x="1974" y="150"/>
                  </a:lnTo>
                  <a:lnTo>
                    <a:pt x="2028" y="204"/>
                  </a:lnTo>
                  <a:lnTo>
                    <a:pt x="2088" y="192"/>
                  </a:lnTo>
                  <a:lnTo>
                    <a:pt x="2142" y="228"/>
                  </a:lnTo>
                  <a:lnTo>
                    <a:pt x="2196" y="210"/>
                  </a:lnTo>
                  <a:lnTo>
                    <a:pt x="2250" y="108"/>
                  </a:lnTo>
                  <a:lnTo>
                    <a:pt x="2304" y="60"/>
                  </a:lnTo>
                  <a:lnTo>
                    <a:pt x="2358" y="0"/>
                  </a:lnTo>
                  <a:lnTo>
                    <a:pt x="2418" y="138"/>
                  </a:lnTo>
                  <a:lnTo>
                    <a:pt x="2472" y="126"/>
                  </a:lnTo>
                  <a:lnTo>
                    <a:pt x="2526" y="156"/>
                  </a:lnTo>
                  <a:lnTo>
                    <a:pt x="2580" y="198"/>
                  </a:lnTo>
                  <a:lnTo>
                    <a:pt x="2634" y="246"/>
                  </a:lnTo>
                  <a:lnTo>
                    <a:pt x="2688" y="150"/>
                  </a:lnTo>
                  <a:lnTo>
                    <a:pt x="2742" y="240"/>
                  </a:lnTo>
                  <a:lnTo>
                    <a:pt x="2802" y="120"/>
                  </a:lnTo>
                  <a:lnTo>
                    <a:pt x="2856" y="198"/>
                  </a:lnTo>
                  <a:lnTo>
                    <a:pt x="2910" y="240"/>
                  </a:lnTo>
                  <a:lnTo>
                    <a:pt x="2964" y="210"/>
                  </a:lnTo>
                  <a:lnTo>
                    <a:pt x="3018" y="54"/>
                  </a:lnTo>
                  <a:lnTo>
                    <a:pt x="3072" y="54"/>
                  </a:lnTo>
                  <a:lnTo>
                    <a:pt x="3132" y="114"/>
                  </a:lnTo>
                  <a:lnTo>
                    <a:pt x="3186" y="6"/>
                  </a:lnTo>
                  <a:lnTo>
                    <a:pt x="3240" y="90"/>
                  </a:lnTo>
                  <a:lnTo>
                    <a:pt x="3294" y="186"/>
                  </a:lnTo>
                  <a:lnTo>
                    <a:pt x="3348" y="258"/>
                  </a:lnTo>
                  <a:lnTo>
                    <a:pt x="3402" y="234"/>
                  </a:lnTo>
                  <a:lnTo>
                    <a:pt x="3456" y="192"/>
                  </a:lnTo>
                  <a:lnTo>
                    <a:pt x="3516" y="138"/>
                  </a:lnTo>
                  <a:lnTo>
                    <a:pt x="3570" y="126"/>
                  </a:lnTo>
                  <a:lnTo>
                    <a:pt x="3624" y="186"/>
                  </a:lnTo>
                  <a:lnTo>
                    <a:pt x="3678" y="180"/>
                  </a:lnTo>
                  <a:lnTo>
                    <a:pt x="3732" y="168"/>
                  </a:lnTo>
                  <a:lnTo>
                    <a:pt x="3786" y="186"/>
                  </a:lnTo>
                  <a:lnTo>
                    <a:pt x="3846" y="90"/>
                  </a:lnTo>
                  <a:lnTo>
                    <a:pt x="3900" y="60"/>
                  </a:lnTo>
                  <a:lnTo>
                    <a:pt x="3954" y="186"/>
                  </a:lnTo>
                  <a:lnTo>
                    <a:pt x="4008" y="150"/>
                  </a:lnTo>
                  <a:lnTo>
                    <a:pt x="4062" y="138"/>
                  </a:lnTo>
                  <a:lnTo>
                    <a:pt x="4116" y="192"/>
                  </a:lnTo>
                  <a:lnTo>
                    <a:pt x="4170" y="156"/>
                  </a:lnTo>
                  <a:lnTo>
                    <a:pt x="4230" y="96"/>
                  </a:lnTo>
                  <a:lnTo>
                    <a:pt x="4284" y="150"/>
                  </a:lnTo>
                  <a:lnTo>
                    <a:pt x="4338" y="168"/>
                  </a:lnTo>
                  <a:lnTo>
                    <a:pt x="4392" y="210"/>
                  </a:lnTo>
                  <a:lnTo>
                    <a:pt x="4446" y="162"/>
                  </a:lnTo>
                  <a:lnTo>
                    <a:pt x="4500" y="114"/>
                  </a:lnTo>
                  <a:lnTo>
                    <a:pt x="4560" y="168"/>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Freeform 20"/>
            <p:cNvSpPr>
              <a:spLocks/>
            </p:cNvSpPr>
            <p:nvPr/>
          </p:nvSpPr>
          <p:spPr bwMode="auto">
            <a:xfrm>
              <a:off x="4680012" y="4490586"/>
              <a:ext cx="4036367" cy="305612"/>
            </a:xfrm>
            <a:custGeom>
              <a:avLst/>
              <a:gdLst>
                <a:gd name="T0" fmla="*/ 54 w 4560"/>
                <a:gd name="T1" fmla="*/ 198 h 390"/>
                <a:gd name="T2" fmla="*/ 162 w 4560"/>
                <a:gd name="T3" fmla="*/ 228 h 390"/>
                <a:gd name="T4" fmla="*/ 270 w 4560"/>
                <a:gd name="T5" fmla="*/ 162 h 390"/>
                <a:gd name="T6" fmla="*/ 384 w 4560"/>
                <a:gd name="T7" fmla="*/ 210 h 390"/>
                <a:gd name="T8" fmla="*/ 492 w 4560"/>
                <a:gd name="T9" fmla="*/ 174 h 390"/>
                <a:gd name="T10" fmla="*/ 600 w 4560"/>
                <a:gd name="T11" fmla="*/ 270 h 390"/>
                <a:gd name="T12" fmla="*/ 714 w 4560"/>
                <a:gd name="T13" fmla="*/ 246 h 390"/>
                <a:gd name="T14" fmla="*/ 822 w 4560"/>
                <a:gd name="T15" fmla="*/ 114 h 390"/>
                <a:gd name="T16" fmla="*/ 930 w 4560"/>
                <a:gd name="T17" fmla="*/ 162 h 390"/>
                <a:gd name="T18" fmla="*/ 1044 w 4560"/>
                <a:gd name="T19" fmla="*/ 264 h 390"/>
                <a:gd name="T20" fmla="*/ 1152 w 4560"/>
                <a:gd name="T21" fmla="*/ 234 h 390"/>
                <a:gd name="T22" fmla="*/ 1260 w 4560"/>
                <a:gd name="T23" fmla="*/ 240 h 390"/>
                <a:gd name="T24" fmla="*/ 1374 w 4560"/>
                <a:gd name="T25" fmla="*/ 240 h 390"/>
                <a:gd name="T26" fmla="*/ 1482 w 4560"/>
                <a:gd name="T27" fmla="*/ 0 h 390"/>
                <a:gd name="T28" fmla="*/ 1590 w 4560"/>
                <a:gd name="T29" fmla="*/ 192 h 390"/>
                <a:gd name="T30" fmla="*/ 1698 w 4560"/>
                <a:gd name="T31" fmla="*/ 258 h 390"/>
                <a:gd name="T32" fmla="*/ 1812 w 4560"/>
                <a:gd name="T33" fmla="*/ 240 h 390"/>
                <a:gd name="T34" fmla="*/ 1920 w 4560"/>
                <a:gd name="T35" fmla="*/ 276 h 390"/>
                <a:gd name="T36" fmla="*/ 2028 w 4560"/>
                <a:gd name="T37" fmla="*/ 186 h 390"/>
                <a:gd name="T38" fmla="*/ 2142 w 4560"/>
                <a:gd name="T39" fmla="*/ 186 h 390"/>
                <a:gd name="T40" fmla="*/ 2250 w 4560"/>
                <a:gd name="T41" fmla="*/ 168 h 390"/>
                <a:gd name="T42" fmla="*/ 2358 w 4560"/>
                <a:gd name="T43" fmla="*/ 102 h 390"/>
                <a:gd name="T44" fmla="*/ 2472 w 4560"/>
                <a:gd name="T45" fmla="*/ 276 h 390"/>
                <a:gd name="T46" fmla="*/ 2580 w 4560"/>
                <a:gd name="T47" fmla="*/ 294 h 390"/>
                <a:gd name="T48" fmla="*/ 2688 w 4560"/>
                <a:gd name="T49" fmla="*/ 186 h 390"/>
                <a:gd name="T50" fmla="*/ 2802 w 4560"/>
                <a:gd name="T51" fmla="*/ 156 h 390"/>
                <a:gd name="T52" fmla="*/ 2910 w 4560"/>
                <a:gd name="T53" fmla="*/ 156 h 390"/>
                <a:gd name="T54" fmla="*/ 3018 w 4560"/>
                <a:gd name="T55" fmla="*/ 270 h 390"/>
                <a:gd name="T56" fmla="*/ 3132 w 4560"/>
                <a:gd name="T57" fmla="*/ 282 h 390"/>
                <a:gd name="T58" fmla="*/ 3240 w 4560"/>
                <a:gd name="T59" fmla="*/ 252 h 390"/>
                <a:gd name="T60" fmla="*/ 3348 w 4560"/>
                <a:gd name="T61" fmla="*/ 222 h 390"/>
                <a:gd name="T62" fmla="*/ 3456 w 4560"/>
                <a:gd name="T63" fmla="*/ 168 h 390"/>
                <a:gd name="T64" fmla="*/ 3570 w 4560"/>
                <a:gd name="T65" fmla="*/ 150 h 390"/>
                <a:gd name="T66" fmla="*/ 3678 w 4560"/>
                <a:gd name="T67" fmla="*/ 186 h 390"/>
                <a:gd name="T68" fmla="*/ 3786 w 4560"/>
                <a:gd name="T69" fmla="*/ 354 h 390"/>
                <a:gd name="T70" fmla="*/ 3900 w 4560"/>
                <a:gd name="T71" fmla="*/ 258 h 390"/>
                <a:gd name="T72" fmla="*/ 4008 w 4560"/>
                <a:gd name="T73" fmla="*/ 120 h 390"/>
                <a:gd name="T74" fmla="*/ 4116 w 4560"/>
                <a:gd name="T75" fmla="*/ 180 h 390"/>
                <a:gd name="T76" fmla="*/ 4230 w 4560"/>
                <a:gd name="T77" fmla="*/ 246 h 390"/>
                <a:gd name="T78" fmla="*/ 4338 w 4560"/>
                <a:gd name="T79" fmla="*/ 222 h 390"/>
                <a:gd name="T80" fmla="*/ 4446 w 4560"/>
                <a:gd name="T81" fmla="*/ 204 h 390"/>
                <a:gd name="T82" fmla="*/ 4560 w 4560"/>
                <a:gd name="T83" fmla="*/ 264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390">
                  <a:moveTo>
                    <a:pt x="0" y="252"/>
                  </a:moveTo>
                  <a:lnTo>
                    <a:pt x="54" y="198"/>
                  </a:lnTo>
                  <a:lnTo>
                    <a:pt x="108" y="222"/>
                  </a:lnTo>
                  <a:lnTo>
                    <a:pt x="162" y="228"/>
                  </a:lnTo>
                  <a:lnTo>
                    <a:pt x="216" y="162"/>
                  </a:lnTo>
                  <a:lnTo>
                    <a:pt x="270" y="162"/>
                  </a:lnTo>
                  <a:lnTo>
                    <a:pt x="330" y="192"/>
                  </a:lnTo>
                  <a:lnTo>
                    <a:pt x="384" y="210"/>
                  </a:lnTo>
                  <a:lnTo>
                    <a:pt x="438" y="210"/>
                  </a:lnTo>
                  <a:lnTo>
                    <a:pt x="492" y="174"/>
                  </a:lnTo>
                  <a:lnTo>
                    <a:pt x="546" y="234"/>
                  </a:lnTo>
                  <a:lnTo>
                    <a:pt x="600" y="270"/>
                  </a:lnTo>
                  <a:lnTo>
                    <a:pt x="660" y="258"/>
                  </a:lnTo>
                  <a:lnTo>
                    <a:pt x="714" y="246"/>
                  </a:lnTo>
                  <a:lnTo>
                    <a:pt x="768" y="222"/>
                  </a:lnTo>
                  <a:lnTo>
                    <a:pt x="822" y="114"/>
                  </a:lnTo>
                  <a:lnTo>
                    <a:pt x="876" y="54"/>
                  </a:lnTo>
                  <a:lnTo>
                    <a:pt x="930" y="162"/>
                  </a:lnTo>
                  <a:lnTo>
                    <a:pt x="984" y="264"/>
                  </a:lnTo>
                  <a:lnTo>
                    <a:pt x="1044" y="264"/>
                  </a:lnTo>
                  <a:lnTo>
                    <a:pt x="1098" y="282"/>
                  </a:lnTo>
                  <a:lnTo>
                    <a:pt x="1152" y="234"/>
                  </a:lnTo>
                  <a:lnTo>
                    <a:pt x="1206" y="216"/>
                  </a:lnTo>
                  <a:lnTo>
                    <a:pt x="1260" y="240"/>
                  </a:lnTo>
                  <a:lnTo>
                    <a:pt x="1314" y="258"/>
                  </a:lnTo>
                  <a:lnTo>
                    <a:pt x="1374" y="240"/>
                  </a:lnTo>
                  <a:lnTo>
                    <a:pt x="1428" y="144"/>
                  </a:lnTo>
                  <a:lnTo>
                    <a:pt x="1482" y="0"/>
                  </a:lnTo>
                  <a:lnTo>
                    <a:pt x="1536" y="138"/>
                  </a:lnTo>
                  <a:lnTo>
                    <a:pt x="1590" y="192"/>
                  </a:lnTo>
                  <a:lnTo>
                    <a:pt x="1644" y="264"/>
                  </a:lnTo>
                  <a:lnTo>
                    <a:pt x="1698" y="258"/>
                  </a:lnTo>
                  <a:lnTo>
                    <a:pt x="1758" y="210"/>
                  </a:lnTo>
                  <a:lnTo>
                    <a:pt x="1812" y="240"/>
                  </a:lnTo>
                  <a:lnTo>
                    <a:pt x="1866" y="390"/>
                  </a:lnTo>
                  <a:lnTo>
                    <a:pt x="1920" y="276"/>
                  </a:lnTo>
                  <a:lnTo>
                    <a:pt x="1974" y="138"/>
                  </a:lnTo>
                  <a:lnTo>
                    <a:pt x="2028" y="186"/>
                  </a:lnTo>
                  <a:lnTo>
                    <a:pt x="2088" y="108"/>
                  </a:lnTo>
                  <a:lnTo>
                    <a:pt x="2142" y="186"/>
                  </a:lnTo>
                  <a:lnTo>
                    <a:pt x="2196" y="192"/>
                  </a:lnTo>
                  <a:lnTo>
                    <a:pt x="2250" y="168"/>
                  </a:lnTo>
                  <a:lnTo>
                    <a:pt x="2304" y="210"/>
                  </a:lnTo>
                  <a:lnTo>
                    <a:pt x="2358" y="102"/>
                  </a:lnTo>
                  <a:lnTo>
                    <a:pt x="2418" y="210"/>
                  </a:lnTo>
                  <a:lnTo>
                    <a:pt x="2472" y="276"/>
                  </a:lnTo>
                  <a:lnTo>
                    <a:pt x="2526" y="324"/>
                  </a:lnTo>
                  <a:lnTo>
                    <a:pt x="2580" y="294"/>
                  </a:lnTo>
                  <a:lnTo>
                    <a:pt x="2634" y="252"/>
                  </a:lnTo>
                  <a:lnTo>
                    <a:pt x="2688" y="186"/>
                  </a:lnTo>
                  <a:lnTo>
                    <a:pt x="2742" y="120"/>
                  </a:lnTo>
                  <a:lnTo>
                    <a:pt x="2802" y="156"/>
                  </a:lnTo>
                  <a:lnTo>
                    <a:pt x="2856" y="186"/>
                  </a:lnTo>
                  <a:lnTo>
                    <a:pt x="2910" y="156"/>
                  </a:lnTo>
                  <a:lnTo>
                    <a:pt x="2964" y="156"/>
                  </a:lnTo>
                  <a:lnTo>
                    <a:pt x="3018" y="270"/>
                  </a:lnTo>
                  <a:lnTo>
                    <a:pt x="3072" y="168"/>
                  </a:lnTo>
                  <a:lnTo>
                    <a:pt x="3132" y="282"/>
                  </a:lnTo>
                  <a:lnTo>
                    <a:pt x="3186" y="282"/>
                  </a:lnTo>
                  <a:lnTo>
                    <a:pt x="3240" y="252"/>
                  </a:lnTo>
                  <a:lnTo>
                    <a:pt x="3294" y="210"/>
                  </a:lnTo>
                  <a:lnTo>
                    <a:pt x="3348" y="222"/>
                  </a:lnTo>
                  <a:lnTo>
                    <a:pt x="3402" y="150"/>
                  </a:lnTo>
                  <a:lnTo>
                    <a:pt x="3456" y="168"/>
                  </a:lnTo>
                  <a:lnTo>
                    <a:pt x="3516" y="144"/>
                  </a:lnTo>
                  <a:lnTo>
                    <a:pt x="3570" y="150"/>
                  </a:lnTo>
                  <a:lnTo>
                    <a:pt x="3624" y="174"/>
                  </a:lnTo>
                  <a:lnTo>
                    <a:pt x="3678" y="186"/>
                  </a:lnTo>
                  <a:lnTo>
                    <a:pt x="3732" y="222"/>
                  </a:lnTo>
                  <a:lnTo>
                    <a:pt x="3786" y="354"/>
                  </a:lnTo>
                  <a:lnTo>
                    <a:pt x="3846" y="342"/>
                  </a:lnTo>
                  <a:lnTo>
                    <a:pt x="3900" y="258"/>
                  </a:lnTo>
                  <a:lnTo>
                    <a:pt x="3954" y="174"/>
                  </a:lnTo>
                  <a:lnTo>
                    <a:pt x="4008" y="120"/>
                  </a:lnTo>
                  <a:lnTo>
                    <a:pt x="4062" y="150"/>
                  </a:lnTo>
                  <a:lnTo>
                    <a:pt x="4116" y="180"/>
                  </a:lnTo>
                  <a:lnTo>
                    <a:pt x="4170" y="150"/>
                  </a:lnTo>
                  <a:lnTo>
                    <a:pt x="4230" y="246"/>
                  </a:lnTo>
                  <a:lnTo>
                    <a:pt x="4284" y="156"/>
                  </a:lnTo>
                  <a:lnTo>
                    <a:pt x="4338" y="222"/>
                  </a:lnTo>
                  <a:lnTo>
                    <a:pt x="4392" y="228"/>
                  </a:lnTo>
                  <a:lnTo>
                    <a:pt x="4446" y="204"/>
                  </a:lnTo>
                  <a:lnTo>
                    <a:pt x="4500" y="198"/>
                  </a:lnTo>
                  <a:lnTo>
                    <a:pt x="4560" y="264"/>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Freeform 24"/>
            <p:cNvSpPr>
              <a:spLocks/>
            </p:cNvSpPr>
            <p:nvPr/>
          </p:nvSpPr>
          <p:spPr bwMode="auto">
            <a:xfrm>
              <a:off x="4680013" y="3872441"/>
              <a:ext cx="4036368" cy="267998"/>
            </a:xfrm>
            <a:custGeom>
              <a:avLst/>
              <a:gdLst>
                <a:gd name="T0" fmla="*/ 54 w 4560"/>
                <a:gd name="T1" fmla="*/ 210 h 342"/>
                <a:gd name="T2" fmla="*/ 162 w 4560"/>
                <a:gd name="T3" fmla="*/ 144 h 342"/>
                <a:gd name="T4" fmla="*/ 270 w 4560"/>
                <a:gd name="T5" fmla="*/ 162 h 342"/>
                <a:gd name="T6" fmla="*/ 384 w 4560"/>
                <a:gd name="T7" fmla="*/ 216 h 342"/>
                <a:gd name="T8" fmla="*/ 492 w 4560"/>
                <a:gd name="T9" fmla="*/ 174 h 342"/>
                <a:gd name="T10" fmla="*/ 600 w 4560"/>
                <a:gd name="T11" fmla="*/ 222 h 342"/>
                <a:gd name="T12" fmla="*/ 714 w 4560"/>
                <a:gd name="T13" fmla="*/ 90 h 342"/>
                <a:gd name="T14" fmla="*/ 822 w 4560"/>
                <a:gd name="T15" fmla="*/ 192 h 342"/>
                <a:gd name="T16" fmla="*/ 930 w 4560"/>
                <a:gd name="T17" fmla="*/ 228 h 342"/>
                <a:gd name="T18" fmla="*/ 1044 w 4560"/>
                <a:gd name="T19" fmla="*/ 150 h 342"/>
                <a:gd name="T20" fmla="*/ 1152 w 4560"/>
                <a:gd name="T21" fmla="*/ 186 h 342"/>
                <a:gd name="T22" fmla="*/ 1260 w 4560"/>
                <a:gd name="T23" fmla="*/ 228 h 342"/>
                <a:gd name="T24" fmla="*/ 1374 w 4560"/>
                <a:gd name="T25" fmla="*/ 132 h 342"/>
                <a:gd name="T26" fmla="*/ 1482 w 4560"/>
                <a:gd name="T27" fmla="*/ 252 h 342"/>
                <a:gd name="T28" fmla="*/ 1590 w 4560"/>
                <a:gd name="T29" fmla="*/ 222 h 342"/>
                <a:gd name="T30" fmla="*/ 1698 w 4560"/>
                <a:gd name="T31" fmla="*/ 96 h 342"/>
                <a:gd name="T32" fmla="*/ 1812 w 4560"/>
                <a:gd name="T33" fmla="*/ 192 h 342"/>
                <a:gd name="T34" fmla="*/ 1920 w 4560"/>
                <a:gd name="T35" fmla="*/ 216 h 342"/>
                <a:gd name="T36" fmla="*/ 2028 w 4560"/>
                <a:gd name="T37" fmla="*/ 162 h 342"/>
                <a:gd name="T38" fmla="*/ 2142 w 4560"/>
                <a:gd name="T39" fmla="*/ 216 h 342"/>
                <a:gd name="T40" fmla="*/ 2250 w 4560"/>
                <a:gd name="T41" fmla="*/ 60 h 342"/>
                <a:gd name="T42" fmla="*/ 2358 w 4560"/>
                <a:gd name="T43" fmla="*/ 342 h 342"/>
                <a:gd name="T44" fmla="*/ 2472 w 4560"/>
                <a:gd name="T45" fmla="*/ 150 h 342"/>
                <a:gd name="T46" fmla="*/ 2580 w 4560"/>
                <a:gd name="T47" fmla="*/ 216 h 342"/>
                <a:gd name="T48" fmla="*/ 2688 w 4560"/>
                <a:gd name="T49" fmla="*/ 150 h 342"/>
                <a:gd name="T50" fmla="*/ 2802 w 4560"/>
                <a:gd name="T51" fmla="*/ 240 h 342"/>
                <a:gd name="T52" fmla="*/ 2910 w 4560"/>
                <a:gd name="T53" fmla="*/ 216 h 342"/>
                <a:gd name="T54" fmla="*/ 3018 w 4560"/>
                <a:gd name="T55" fmla="*/ 42 h 342"/>
                <a:gd name="T56" fmla="*/ 3132 w 4560"/>
                <a:gd name="T57" fmla="*/ 102 h 342"/>
                <a:gd name="T58" fmla="*/ 3240 w 4560"/>
                <a:gd name="T59" fmla="*/ 192 h 342"/>
                <a:gd name="T60" fmla="*/ 3348 w 4560"/>
                <a:gd name="T61" fmla="*/ 60 h 342"/>
                <a:gd name="T62" fmla="*/ 3456 w 4560"/>
                <a:gd name="T63" fmla="*/ 264 h 342"/>
                <a:gd name="T64" fmla="*/ 3570 w 4560"/>
                <a:gd name="T65" fmla="*/ 228 h 342"/>
                <a:gd name="T66" fmla="*/ 3678 w 4560"/>
                <a:gd name="T67" fmla="*/ 180 h 342"/>
                <a:gd name="T68" fmla="*/ 3786 w 4560"/>
                <a:gd name="T69" fmla="*/ 0 h 342"/>
                <a:gd name="T70" fmla="*/ 3900 w 4560"/>
                <a:gd name="T71" fmla="*/ 114 h 342"/>
                <a:gd name="T72" fmla="*/ 4008 w 4560"/>
                <a:gd name="T73" fmla="*/ 258 h 342"/>
                <a:gd name="T74" fmla="*/ 4116 w 4560"/>
                <a:gd name="T75" fmla="*/ 228 h 342"/>
                <a:gd name="T76" fmla="*/ 4230 w 4560"/>
                <a:gd name="T77" fmla="*/ 120 h 342"/>
                <a:gd name="T78" fmla="*/ 4338 w 4560"/>
                <a:gd name="T79" fmla="*/ 204 h 342"/>
                <a:gd name="T80" fmla="*/ 4446 w 4560"/>
                <a:gd name="T81" fmla="*/ 252 h 342"/>
                <a:gd name="T82" fmla="*/ 4560 w 4560"/>
                <a:gd name="T83" fmla="*/ 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342">
                  <a:moveTo>
                    <a:pt x="0" y="174"/>
                  </a:moveTo>
                  <a:lnTo>
                    <a:pt x="54" y="210"/>
                  </a:lnTo>
                  <a:lnTo>
                    <a:pt x="108" y="180"/>
                  </a:lnTo>
                  <a:lnTo>
                    <a:pt x="162" y="144"/>
                  </a:lnTo>
                  <a:lnTo>
                    <a:pt x="216" y="150"/>
                  </a:lnTo>
                  <a:lnTo>
                    <a:pt x="270" y="162"/>
                  </a:lnTo>
                  <a:lnTo>
                    <a:pt x="330" y="180"/>
                  </a:lnTo>
                  <a:lnTo>
                    <a:pt x="384" y="216"/>
                  </a:lnTo>
                  <a:lnTo>
                    <a:pt x="438" y="204"/>
                  </a:lnTo>
                  <a:lnTo>
                    <a:pt x="492" y="174"/>
                  </a:lnTo>
                  <a:lnTo>
                    <a:pt x="546" y="168"/>
                  </a:lnTo>
                  <a:lnTo>
                    <a:pt x="600" y="222"/>
                  </a:lnTo>
                  <a:lnTo>
                    <a:pt x="660" y="192"/>
                  </a:lnTo>
                  <a:lnTo>
                    <a:pt x="714" y="90"/>
                  </a:lnTo>
                  <a:lnTo>
                    <a:pt x="768" y="72"/>
                  </a:lnTo>
                  <a:lnTo>
                    <a:pt x="822" y="192"/>
                  </a:lnTo>
                  <a:lnTo>
                    <a:pt x="876" y="270"/>
                  </a:lnTo>
                  <a:lnTo>
                    <a:pt x="930" y="228"/>
                  </a:lnTo>
                  <a:lnTo>
                    <a:pt x="984" y="192"/>
                  </a:lnTo>
                  <a:lnTo>
                    <a:pt x="1044" y="150"/>
                  </a:lnTo>
                  <a:lnTo>
                    <a:pt x="1098" y="102"/>
                  </a:lnTo>
                  <a:lnTo>
                    <a:pt x="1152" y="186"/>
                  </a:lnTo>
                  <a:lnTo>
                    <a:pt x="1206" y="210"/>
                  </a:lnTo>
                  <a:lnTo>
                    <a:pt x="1260" y="228"/>
                  </a:lnTo>
                  <a:lnTo>
                    <a:pt x="1314" y="156"/>
                  </a:lnTo>
                  <a:lnTo>
                    <a:pt x="1374" y="132"/>
                  </a:lnTo>
                  <a:lnTo>
                    <a:pt x="1428" y="120"/>
                  </a:lnTo>
                  <a:lnTo>
                    <a:pt x="1482" y="252"/>
                  </a:lnTo>
                  <a:lnTo>
                    <a:pt x="1536" y="186"/>
                  </a:lnTo>
                  <a:lnTo>
                    <a:pt x="1590" y="222"/>
                  </a:lnTo>
                  <a:lnTo>
                    <a:pt x="1644" y="168"/>
                  </a:lnTo>
                  <a:lnTo>
                    <a:pt x="1698" y="96"/>
                  </a:lnTo>
                  <a:lnTo>
                    <a:pt x="1758" y="150"/>
                  </a:lnTo>
                  <a:lnTo>
                    <a:pt x="1812" y="192"/>
                  </a:lnTo>
                  <a:lnTo>
                    <a:pt x="1866" y="108"/>
                  </a:lnTo>
                  <a:lnTo>
                    <a:pt x="1920" y="216"/>
                  </a:lnTo>
                  <a:lnTo>
                    <a:pt x="1974" y="282"/>
                  </a:lnTo>
                  <a:lnTo>
                    <a:pt x="2028" y="162"/>
                  </a:lnTo>
                  <a:lnTo>
                    <a:pt x="2088" y="234"/>
                  </a:lnTo>
                  <a:lnTo>
                    <a:pt x="2142" y="216"/>
                  </a:lnTo>
                  <a:lnTo>
                    <a:pt x="2196" y="156"/>
                  </a:lnTo>
                  <a:lnTo>
                    <a:pt x="2250" y="60"/>
                  </a:lnTo>
                  <a:lnTo>
                    <a:pt x="2304" y="78"/>
                  </a:lnTo>
                  <a:lnTo>
                    <a:pt x="2358" y="342"/>
                  </a:lnTo>
                  <a:lnTo>
                    <a:pt x="2418" y="126"/>
                  </a:lnTo>
                  <a:lnTo>
                    <a:pt x="2472" y="150"/>
                  </a:lnTo>
                  <a:lnTo>
                    <a:pt x="2526" y="102"/>
                  </a:lnTo>
                  <a:lnTo>
                    <a:pt x="2580" y="216"/>
                  </a:lnTo>
                  <a:lnTo>
                    <a:pt x="2634" y="246"/>
                  </a:lnTo>
                  <a:lnTo>
                    <a:pt x="2688" y="150"/>
                  </a:lnTo>
                  <a:lnTo>
                    <a:pt x="2742" y="204"/>
                  </a:lnTo>
                  <a:lnTo>
                    <a:pt x="2802" y="240"/>
                  </a:lnTo>
                  <a:lnTo>
                    <a:pt x="2856" y="174"/>
                  </a:lnTo>
                  <a:lnTo>
                    <a:pt x="2910" y="216"/>
                  </a:lnTo>
                  <a:lnTo>
                    <a:pt x="2964" y="210"/>
                  </a:lnTo>
                  <a:lnTo>
                    <a:pt x="3018" y="42"/>
                  </a:lnTo>
                  <a:lnTo>
                    <a:pt x="3072" y="246"/>
                  </a:lnTo>
                  <a:lnTo>
                    <a:pt x="3132" y="102"/>
                  </a:lnTo>
                  <a:lnTo>
                    <a:pt x="3186" y="120"/>
                  </a:lnTo>
                  <a:lnTo>
                    <a:pt x="3240" y="192"/>
                  </a:lnTo>
                  <a:lnTo>
                    <a:pt x="3294" y="180"/>
                  </a:lnTo>
                  <a:lnTo>
                    <a:pt x="3348" y="60"/>
                  </a:lnTo>
                  <a:lnTo>
                    <a:pt x="3402" y="234"/>
                  </a:lnTo>
                  <a:lnTo>
                    <a:pt x="3456" y="264"/>
                  </a:lnTo>
                  <a:lnTo>
                    <a:pt x="3516" y="258"/>
                  </a:lnTo>
                  <a:lnTo>
                    <a:pt x="3570" y="228"/>
                  </a:lnTo>
                  <a:lnTo>
                    <a:pt x="3624" y="186"/>
                  </a:lnTo>
                  <a:lnTo>
                    <a:pt x="3678" y="180"/>
                  </a:lnTo>
                  <a:lnTo>
                    <a:pt x="3732" y="300"/>
                  </a:lnTo>
                  <a:lnTo>
                    <a:pt x="3786" y="0"/>
                  </a:lnTo>
                  <a:lnTo>
                    <a:pt x="3846" y="36"/>
                  </a:lnTo>
                  <a:lnTo>
                    <a:pt x="3900" y="114"/>
                  </a:lnTo>
                  <a:lnTo>
                    <a:pt x="3954" y="108"/>
                  </a:lnTo>
                  <a:lnTo>
                    <a:pt x="4008" y="258"/>
                  </a:lnTo>
                  <a:lnTo>
                    <a:pt x="4062" y="258"/>
                  </a:lnTo>
                  <a:lnTo>
                    <a:pt x="4116" y="228"/>
                  </a:lnTo>
                  <a:lnTo>
                    <a:pt x="4170" y="240"/>
                  </a:lnTo>
                  <a:lnTo>
                    <a:pt x="4230" y="120"/>
                  </a:lnTo>
                  <a:lnTo>
                    <a:pt x="4284" y="198"/>
                  </a:lnTo>
                  <a:lnTo>
                    <a:pt x="4338" y="204"/>
                  </a:lnTo>
                  <a:lnTo>
                    <a:pt x="4392" y="204"/>
                  </a:lnTo>
                  <a:lnTo>
                    <a:pt x="4446" y="252"/>
                  </a:lnTo>
                  <a:lnTo>
                    <a:pt x="4500" y="186"/>
                  </a:lnTo>
                  <a:lnTo>
                    <a:pt x="4560" y="12"/>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Freeform 28"/>
            <p:cNvSpPr>
              <a:spLocks/>
            </p:cNvSpPr>
            <p:nvPr/>
          </p:nvSpPr>
          <p:spPr bwMode="auto">
            <a:xfrm>
              <a:off x="4680012" y="5734612"/>
              <a:ext cx="4036367" cy="178664"/>
            </a:xfrm>
            <a:custGeom>
              <a:avLst/>
              <a:gdLst>
                <a:gd name="T0" fmla="*/ 54 w 4560"/>
                <a:gd name="T1" fmla="*/ 120 h 228"/>
                <a:gd name="T2" fmla="*/ 162 w 4560"/>
                <a:gd name="T3" fmla="*/ 132 h 228"/>
                <a:gd name="T4" fmla="*/ 270 w 4560"/>
                <a:gd name="T5" fmla="*/ 108 h 228"/>
                <a:gd name="T6" fmla="*/ 384 w 4560"/>
                <a:gd name="T7" fmla="*/ 162 h 228"/>
                <a:gd name="T8" fmla="*/ 492 w 4560"/>
                <a:gd name="T9" fmla="*/ 126 h 228"/>
                <a:gd name="T10" fmla="*/ 600 w 4560"/>
                <a:gd name="T11" fmla="*/ 102 h 228"/>
                <a:gd name="T12" fmla="*/ 714 w 4560"/>
                <a:gd name="T13" fmla="*/ 144 h 228"/>
                <a:gd name="T14" fmla="*/ 822 w 4560"/>
                <a:gd name="T15" fmla="*/ 120 h 228"/>
                <a:gd name="T16" fmla="*/ 930 w 4560"/>
                <a:gd name="T17" fmla="*/ 96 h 228"/>
                <a:gd name="T18" fmla="*/ 1044 w 4560"/>
                <a:gd name="T19" fmla="*/ 114 h 228"/>
                <a:gd name="T20" fmla="*/ 1152 w 4560"/>
                <a:gd name="T21" fmla="*/ 114 h 228"/>
                <a:gd name="T22" fmla="*/ 1260 w 4560"/>
                <a:gd name="T23" fmla="*/ 138 h 228"/>
                <a:gd name="T24" fmla="*/ 1374 w 4560"/>
                <a:gd name="T25" fmla="*/ 144 h 228"/>
                <a:gd name="T26" fmla="*/ 1482 w 4560"/>
                <a:gd name="T27" fmla="*/ 162 h 228"/>
                <a:gd name="T28" fmla="*/ 1590 w 4560"/>
                <a:gd name="T29" fmla="*/ 120 h 228"/>
                <a:gd name="T30" fmla="*/ 1698 w 4560"/>
                <a:gd name="T31" fmla="*/ 126 h 228"/>
                <a:gd name="T32" fmla="*/ 1812 w 4560"/>
                <a:gd name="T33" fmla="*/ 162 h 228"/>
                <a:gd name="T34" fmla="*/ 1920 w 4560"/>
                <a:gd name="T35" fmla="*/ 48 h 228"/>
                <a:gd name="T36" fmla="*/ 2028 w 4560"/>
                <a:gd name="T37" fmla="*/ 114 h 228"/>
                <a:gd name="T38" fmla="*/ 2142 w 4560"/>
                <a:gd name="T39" fmla="*/ 108 h 228"/>
                <a:gd name="T40" fmla="*/ 2250 w 4560"/>
                <a:gd name="T41" fmla="*/ 186 h 228"/>
                <a:gd name="T42" fmla="*/ 2358 w 4560"/>
                <a:gd name="T43" fmla="*/ 204 h 228"/>
                <a:gd name="T44" fmla="*/ 2472 w 4560"/>
                <a:gd name="T45" fmla="*/ 144 h 228"/>
                <a:gd name="T46" fmla="*/ 2580 w 4560"/>
                <a:gd name="T47" fmla="*/ 0 h 228"/>
                <a:gd name="T48" fmla="*/ 2688 w 4560"/>
                <a:gd name="T49" fmla="*/ 84 h 228"/>
                <a:gd name="T50" fmla="*/ 2802 w 4560"/>
                <a:gd name="T51" fmla="*/ 90 h 228"/>
                <a:gd name="T52" fmla="*/ 2910 w 4560"/>
                <a:gd name="T53" fmla="*/ 120 h 228"/>
                <a:gd name="T54" fmla="*/ 3018 w 4560"/>
                <a:gd name="T55" fmla="*/ 210 h 228"/>
                <a:gd name="T56" fmla="*/ 3132 w 4560"/>
                <a:gd name="T57" fmla="*/ 144 h 228"/>
                <a:gd name="T58" fmla="*/ 3240 w 4560"/>
                <a:gd name="T59" fmla="*/ 66 h 228"/>
                <a:gd name="T60" fmla="*/ 3348 w 4560"/>
                <a:gd name="T61" fmla="*/ 174 h 228"/>
                <a:gd name="T62" fmla="*/ 3456 w 4560"/>
                <a:gd name="T63" fmla="*/ 78 h 228"/>
                <a:gd name="T64" fmla="*/ 3570 w 4560"/>
                <a:gd name="T65" fmla="*/ 90 h 228"/>
                <a:gd name="T66" fmla="*/ 3678 w 4560"/>
                <a:gd name="T67" fmla="*/ 150 h 228"/>
                <a:gd name="T68" fmla="*/ 3786 w 4560"/>
                <a:gd name="T69" fmla="*/ 132 h 228"/>
                <a:gd name="T70" fmla="*/ 3900 w 4560"/>
                <a:gd name="T71" fmla="*/ 96 h 228"/>
                <a:gd name="T72" fmla="*/ 4008 w 4560"/>
                <a:gd name="T73" fmla="*/ 180 h 228"/>
                <a:gd name="T74" fmla="*/ 4116 w 4560"/>
                <a:gd name="T75" fmla="*/ 132 h 228"/>
                <a:gd name="T76" fmla="*/ 4230 w 4560"/>
                <a:gd name="T77" fmla="*/ 138 h 228"/>
                <a:gd name="T78" fmla="*/ 4338 w 4560"/>
                <a:gd name="T79" fmla="*/ 102 h 228"/>
                <a:gd name="T80" fmla="*/ 4446 w 4560"/>
                <a:gd name="T81" fmla="*/ 108 h 228"/>
                <a:gd name="T82" fmla="*/ 4560 w 4560"/>
                <a:gd name="T83" fmla="*/ 16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228">
                  <a:moveTo>
                    <a:pt x="0" y="84"/>
                  </a:moveTo>
                  <a:lnTo>
                    <a:pt x="54" y="120"/>
                  </a:lnTo>
                  <a:lnTo>
                    <a:pt x="108" y="96"/>
                  </a:lnTo>
                  <a:lnTo>
                    <a:pt x="162" y="132"/>
                  </a:lnTo>
                  <a:lnTo>
                    <a:pt x="216" y="132"/>
                  </a:lnTo>
                  <a:lnTo>
                    <a:pt x="270" y="108"/>
                  </a:lnTo>
                  <a:lnTo>
                    <a:pt x="330" y="168"/>
                  </a:lnTo>
                  <a:lnTo>
                    <a:pt x="384" y="162"/>
                  </a:lnTo>
                  <a:lnTo>
                    <a:pt x="438" y="120"/>
                  </a:lnTo>
                  <a:lnTo>
                    <a:pt x="492" y="126"/>
                  </a:lnTo>
                  <a:lnTo>
                    <a:pt x="546" y="150"/>
                  </a:lnTo>
                  <a:lnTo>
                    <a:pt x="600" y="102"/>
                  </a:lnTo>
                  <a:lnTo>
                    <a:pt x="660" y="102"/>
                  </a:lnTo>
                  <a:lnTo>
                    <a:pt x="714" y="144"/>
                  </a:lnTo>
                  <a:lnTo>
                    <a:pt x="768" y="138"/>
                  </a:lnTo>
                  <a:lnTo>
                    <a:pt x="822" y="120"/>
                  </a:lnTo>
                  <a:lnTo>
                    <a:pt x="876" y="102"/>
                  </a:lnTo>
                  <a:lnTo>
                    <a:pt x="930" y="96"/>
                  </a:lnTo>
                  <a:lnTo>
                    <a:pt x="984" y="84"/>
                  </a:lnTo>
                  <a:lnTo>
                    <a:pt x="1044" y="114"/>
                  </a:lnTo>
                  <a:lnTo>
                    <a:pt x="1098" y="108"/>
                  </a:lnTo>
                  <a:lnTo>
                    <a:pt x="1152" y="114"/>
                  </a:lnTo>
                  <a:lnTo>
                    <a:pt x="1206" y="156"/>
                  </a:lnTo>
                  <a:lnTo>
                    <a:pt x="1260" y="138"/>
                  </a:lnTo>
                  <a:lnTo>
                    <a:pt x="1314" y="126"/>
                  </a:lnTo>
                  <a:lnTo>
                    <a:pt x="1374" y="144"/>
                  </a:lnTo>
                  <a:lnTo>
                    <a:pt x="1428" y="138"/>
                  </a:lnTo>
                  <a:lnTo>
                    <a:pt x="1482" y="162"/>
                  </a:lnTo>
                  <a:lnTo>
                    <a:pt x="1536" y="138"/>
                  </a:lnTo>
                  <a:lnTo>
                    <a:pt x="1590" y="120"/>
                  </a:lnTo>
                  <a:lnTo>
                    <a:pt x="1644" y="120"/>
                  </a:lnTo>
                  <a:lnTo>
                    <a:pt x="1698" y="126"/>
                  </a:lnTo>
                  <a:lnTo>
                    <a:pt x="1758" y="114"/>
                  </a:lnTo>
                  <a:lnTo>
                    <a:pt x="1812" y="162"/>
                  </a:lnTo>
                  <a:lnTo>
                    <a:pt x="1866" y="54"/>
                  </a:lnTo>
                  <a:lnTo>
                    <a:pt x="1920" y="48"/>
                  </a:lnTo>
                  <a:lnTo>
                    <a:pt x="1974" y="72"/>
                  </a:lnTo>
                  <a:lnTo>
                    <a:pt x="2028" y="114"/>
                  </a:lnTo>
                  <a:lnTo>
                    <a:pt x="2088" y="132"/>
                  </a:lnTo>
                  <a:lnTo>
                    <a:pt x="2142" y="108"/>
                  </a:lnTo>
                  <a:lnTo>
                    <a:pt x="2196" y="150"/>
                  </a:lnTo>
                  <a:lnTo>
                    <a:pt x="2250" y="186"/>
                  </a:lnTo>
                  <a:lnTo>
                    <a:pt x="2304" y="174"/>
                  </a:lnTo>
                  <a:lnTo>
                    <a:pt x="2358" y="204"/>
                  </a:lnTo>
                  <a:lnTo>
                    <a:pt x="2418" y="210"/>
                  </a:lnTo>
                  <a:lnTo>
                    <a:pt x="2472" y="144"/>
                  </a:lnTo>
                  <a:lnTo>
                    <a:pt x="2526" y="84"/>
                  </a:lnTo>
                  <a:lnTo>
                    <a:pt x="2580" y="0"/>
                  </a:lnTo>
                  <a:lnTo>
                    <a:pt x="2634" y="72"/>
                  </a:lnTo>
                  <a:lnTo>
                    <a:pt x="2688" y="84"/>
                  </a:lnTo>
                  <a:lnTo>
                    <a:pt x="2742" y="90"/>
                  </a:lnTo>
                  <a:lnTo>
                    <a:pt x="2802" y="90"/>
                  </a:lnTo>
                  <a:lnTo>
                    <a:pt x="2856" y="120"/>
                  </a:lnTo>
                  <a:lnTo>
                    <a:pt x="2910" y="120"/>
                  </a:lnTo>
                  <a:lnTo>
                    <a:pt x="2964" y="132"/>
                  </a:lnTo>
                  <a:lnTo>
                    <a:pt x="3018" y="210"/>
                  </a:lnTo>
                  <a:lnTo>
                    <a:pt x="3072" y="228"/>
                  </a:lnTo>
                  <a:lnTo>
                    <a:pt x="3132" y="144"/>
                  </a:lnTo>
                  <a:lnTo>
                    <a:pt x="3186" y="150"/>
                  </a:lnTo>
                  <a:lnTo>
                    <a:pt x="3240" y="66"/>
                  </a:lnTo>
                  <a:lnTo>
                    <a:pt x="3294" y="54"/>
                  </a:lnTo>
                  <a:lnTo>
                    <a:pt x="3348" y="174"/>
                  </a:lnTo>
                  <a:lnTo>
                    <a:pt x="3402" y="162"/>
                  </a:lnTo>
                  <a:lnTo>
                    <a:pt x="3456" y="78"/>
                  </a:lnTo>
                  <a:lnTo>
                    <a:pt x="3516" y="72"/>
                  </a:lnTo>
                  <a:lnTo>
                    <a:pt x="3570" y="90"/>
                  </a:lnTo>
                  <a:lnTo>
                    <a:pt x="3624" y="84"/>
                  </a:lnTo>
                  <a:lnTo>
                    <a:pt x="3678" y="150"/>
                  </a:lnTo>
                  <a:lnTo>
                    <a:pt x="3732" y="168"/>
                  </a:lnTo>
                  <a:lnTo>
                    <a:pt x="3786" y="132"/>
                  </a:lnTo>
                  <a:lnTo>
                    <a:pt x="3846" y="108"/>
                  </a:lnTo>
                  <a:lnTo>
                    <a:pt x="3900" y="96"/>
                  </a:lnTo>
                  <a:lnTo>
                    <a:pt x="3954" y="144"/>
                  </a:lnTo>
                  <a:lnTo>
                    <a:pt x="4008" y="180"/>
                  </a:lnTo>
                  <a:lnTo>
                    <a:pt x="4062" y="126"/>
                  </a:lnTo>
                  <a:lnTo>
                    <a:pt x="4116" y="132"/>
                  </a:lnTo>
                  <a:lnTo>
                    <a:pt x="4170" y="90"/>
                  </a:lnTo>
                  <a:lnTo>
                    <a:pt x="4230" y="138"/>
                  </a:lnTo>
                  <a:lnTo>
                    <a:pt x="4284" y="144"/>
                  </a:lnTo>
                  <a:lnTo>
                    <a:pt x="4338" y="102"/>
                  </a:lnTo>
                  <a:lnTo>
                    <a:pt x="4392" y="78"/>
                  </a:lnTo>
                  <a:lnTo>
                    <a:pt x="4446" y="108"/>
                  </a:lnTo>
                  <a:lnTo>
                    <a:pt x="4500" y="120"/>
                  </a:lnTo>
                  <a:lnTo>
                    <a:pt x="4560" y="162"/>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Freeform 32"/>
            <p:cNvSpPr>
              <a:spLocks/>
            </p:cNvSpPr>
            <p:nvPr/>
          </p:nvSpPr>
          <p:spPr bwMode="auto">
            <a:xfrm>
              <a:off x="4680012" y="5158973"/>
              <a:ext cx="4036367" cy="211578"/>
            </a:xfrm>
            <a:custGeom>
              <a:avLst/>
              <a:gdLst>
                <a:gd name="T0" fmla="*/ 54 w 4560"/>
                <a:gd name="T1" fmla="*/ 126 h 270"/>
                <a:gd name="T2" fmla="*/ 162 w 4560"/>
                <a:gd name="T3" fmla="*/ 162 h 270"/>
                <a:gd name="T4" fmla="*/ 270 w 4560"/>
                <a:gd name="T5" fmla="*/ 108 h 270"/>
                <a:gd name="T6" fmla="*/ 384 w 4560"/>
                <a:gd name="T7" fmla="*/ 120 h 270"/>
                <a:gd name="T8" fmla="*/ 492 w 4560"/>
                <a:gd name="T9" fmla="*/ 132 h 270"/>
                <a:gd name="T10" fmla="*/ 600 w 4560"/>
                <a:gd name="T11" fmla="*/ 174 h 270"/>
                <a:gd name="T12" fmla="*/ 714 w 4560"/>
                <a:gd name="T13" fmla="*/ 114 h 270"/>
                <a:gd name="T14" fmla="*/ 822 w 4560"/>
                <a:gd name="T15" fmla="*/ 114 h 270"/>
                <a:gd name="T16" fmla="*/ 930 w 4560"/>
                <a:gd name="T17" fmla="*/ 90 h 270"/>
                <a:gd name="T18" fmla="*/ 1044 w 4560"/>
                <a:gd name="T19" fmla="*/ 198 h 270"/>
                <a:gd name="T20" fmla="*/ 1152 w 4560"/>
                <a:gd name="T21" fmla="*/ 174 h 270"/>
                <a:gd name="T22" fmla="*/ 1260 w 4560"/>
                <a:gd name="T23" fmla="*/ 138 h 270"/>
                <a:gd name="T24" fmla="*/ 1374 w 4560"/>
                <a:gd name="T25" fmla="*/ 84 h 270"/>
                <a:gd name="T26" fmla="*/ 1482 w 4560"/>
                <a:gd name="T27" fmla="*/ 84 h 270"/>
                <a:gd name="T28" fmla="*/ 1590 w 4560"/>
                <a:gd name="T29" fmla="*/ 114 h 270"/>
                <a:gd name="T30" fmla="*/ 1698 w 4560"/>
                <a:gd name="T31" fmla="*/ 150 h 270"/>
                <a:gd name="T32" fmla="*/ 1812 w 4560"/>
                <a:gd name="T33" fmla="*/ 132 h 270"/>
                <a:gd name="T34" fmla="*/ 1920 w 4560"/>
                <a:gd name="T35" fmla="*/ 204 h 270"/>
                <a:gd name="T36" fmla="*/ 2028 w 4560"/>
                <a:gd name="T37" fmla="*/ 144 h 270"/>
                <a:gd name="T38" fmla="*/ 2142 w 4560"/>
                <a:gd name="T39" fmla="*/ 102 h 270"/>
                <a:gd name="T40" fmla="*/ 2250 w 4560"/>
                <a:gd name="T41" fmla="*/ 54 h 270"/>
                <a:gd name="T42" fmla="*/ 2358 w 4560"/>
                <a:gd name="T43" fmla="*/ 102 h 270"/>
                <a:gd name="T44" fmla="*/ 2472 w 4560"/>
                <a:gd name="T45" fmla="*/ 210 h 270"/>
                <a:gd name="T46" fmla="*/ 2580 w 4560"/>
                <a:gd name="T47" fmla="*/ 108 h 270"/>
                <a:gd name="T48" fmla="*/ 2688 w 4560"/>
                <a:gd name="T49" fmla="*/ 48 h 270"/>
                <a:gd name="T50" fmla="*/ 2802 w 4560"/>
                <a:gd name="T51" fmla="*/ 162 h 270"/>
                <a:gd name="T52" fmla="*/ 2910 w 4560"/>
                <a:gd name="T53" fmla="*/ 150 h 270"/>
                <a:gd name="T54" fmla="*/ 3018 w 4560"/>
                <a:gd name="T55" fmla="*/ 144 h 270"/>
                <a:gd name="T56" fmla="*/ 3132 w 4560"/>
                <a:gd name="T57" fmla="*/ 114 h 270"/>
                <a:gd name="T58" fmla="*/ 3240 w 4560"/>
                <a:gd name="T59" fmla="*/ 102 h 270"/>
                <a:gd name="T60" fmla="*/ 3348 w 4560"/>
                <a:gd name="T61" fmla="*/ 108 h 270"/>
                <a:gd name="T62" fmla="*/ 3456 w 4560"/>
                <a:gd name="T63" fmla="*/ 144 h 270"/>
                <a:gd name="T64" fmla="*/ 3570 w 4560"/>
                <a:gd name="T65" fmla="*/ 120 h 270"/>
                <a:gd name="T66" fmla="*/ 3678 w 4560"/>
                <a:gd name="T67" fmla="*/ 132 h 270"/>
                <a:gd name="T68" fmla="*/ 3786 w 4560"/>
                <a:gd name="T69" fmla="*/ 156 h 270"/>
                <a:gd name="T70" fmla="*/ 3900 w 4560"/>
                <a:gd name="T71" fmla="*/ 156 h 270"/>
                <a:gd name="T72" fmla="*/ 4008 w 4560"/>
                <a:gd name="T73" fmla="*/ 90 h 270"/>
                <a:gd name="T74" fmla="*/ 4116 w 4560"/>
                <a:gd name="T75" fmla="*/ 90 h 270"/>
                <a:gd name="T76" fmla="*/ 4230 w 4560"/>
                <a:gd name="T77" fmla="*/ 162 h 270"/>
                <a:gd name="T78" fmla="*/ 4338 w 4560"/>
                <a:gd name="T79" fmla="*/ 102 h 270"/>
                <a:gd name="T80" fmla="*/ 4446 w 4560"/>
                <a:gd name="T81" fmla="*/ 114 h 270"/>
                <a:gd name="T82" fmla="*/ 4560 w 4560"/>
                <a:gd name="T83" fmla="*/ 19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270">
                  <a:moveTo>
                    <a:pt x="0" y="120"/>
                  </a:moveTo>
                  <a:lnTo>
                    <a:pt x="54" y="126"/>
                  </a:lnTo>
                  <a:lnTo>
                    <a:pt x="108" y="144"/>
                  </a:lnTo>
                  <a:lnTo>
                    <a:pt x="162" y="162"/>
                  </a:lnTo>
                  <a:lnTo>
                    <a:pt x="216" y="120"/>
                  </a:lnTo>
                  <a:lnTo>
                    <a:pt x="270" y="108"/>
                  </a:lnTo>
                  <a:lnTo>
                    <a:pt x="330" y="108"/>
                  </a:lnTo>
                  <a:lnTo>
                    <a:pt x="384" y="120"/>
                  </a:lnTo>
                  <a:lnTo>
                    <a:pt x="438" y="150"/>
                  </a:lnTo>
                  <a:lnTo>
                    <a:pt x="492" y="132"/>
                  </a:lnTo>
                  <a:lnTo>
                    <a:pt x="546" y="138"/>
                  </a:lnTo>
                  <a:lnTo>
                    <a:pt x="600" y="174"/>
                  </a:lnTo>
                  <a:lnTo>
                    <a:pt x="660" y="120"/>
                  </a:lnTo>
                  <a:lnTo>
                    <a:pt x="714" y="114"/>
                  </a:lnTo>
                  <a:lnTo>
                    <a:pt x="768" y="120"/>
                  </a:lnTo>
                  <a:lnTo>
                    <a:pt x="822" y="114"/>
                  </a:lnTo>
                  <a:lnTo>
                    <a:pt x="876" y="78"/>
                  </a:lnTo>
                  <a:lnTo>
                    <a:pt x="930" y="90"/>
                  </a:lnTo>
                  <a:lnTo>
                    <a:pt x="984" y="132"/>
                  </a:lnTo>
                  <a:lnTo>
                    <a:pt x="1044" y="198"/>
                  </a:lnTo>
                  <a:lnTo>
                    <a:pt x="1098" y="180"/>
                  </a:lnTo>
                  <a:lnTo>
                    <a:pt x="1152" y="174"/>
                  </a:lnTo>
                  <a:lnTo>
                    <a:pt x="1206" y="126"/>
                  </a:lnTo>
                  <a:lnTo>
                    <a:pt x="1260" y="138"/>
                  </a:lnTo>
                  <a:lnTo>
                    <a:pt x="1314" y="132"/>
                  </a:lnTo>
                  <a:lnTo>
                    <a:pt x="1374" y="84"/>
                  </a:lnTo>
                  <a:lnTo>
                    <a:pt x="1428" y="120"/>
                  </a:lnTo>
                  <a:lnTo>
                    <a:pt x="1482" y="84"/>
                  </a:lnTo>
                  <a:lnTo>
                    <a:pt x="1536" y="84"/>
                  </a:lnTo>
                  <a:lnTo>
                    <a:pt x="1590" y="114"/>
                  </a:lnTo>
                  <a:lnTo>
                    <a:pt x="1644" y="126"/>
                  </a:lnTo>
                  <a:lnTo>
                    <a:pt x="1698" y="150"/>
                  </a:lnTo>
                  <a:lnTo>
                    <a:pt x="1758" y="144"/>
                  </a:lnTo>
                  <a:lnTo>
                    <a:pt x="1812" y="132"/>
                  </a:lnTo>
                  <a:lnTo>
                    <a:pt x="1866" y="204"/>
                  </a:lnTo>
                  <a:lnTo>
                    <a:pt x="1920" y="204"/>
                  </a:lnTo>
                  <a:lnTo>
                    <a:pt x="1974" y="108"/>
                  </a:lnTo>
                  <a:lnTo>
                    <a:pt x="2028" y="144"/>
                  </a:lnTo>
                  <a:lnTo>
                    <a:pt x="2088" y="114"/>
                  </a:lnTo>
                  <a:lnTo>
                    <a:pt x="2142" y="102"/>
                  </a:lnTo>
                  <a:lnTo>
                    <a:pt x="2196" y="114"/>
                  </a:lnTo>
                  <a:lnTo>
                    <a:pt x="2250" y="54"/>
                  </a:lnTo>
                  <a:lnTo>
                    <a:pt x="2304" y="72"/>
                  </a:lnTo>
                  <a:lnTo>
                    <a:pt x="2358" y="102"/>
                  </a:lnTo>
                  <a:lnTo>
                    <a:pt x="2418" y="180"/>
                  </a:lnTo>
                  <a:lnTo>
                    <a:pt x="2472" y="210"/>
                  </a:lnTo>
                  <a:lnTo>
                    <a:pt x="2526" y="270"/>
                  </a:lnTo>
                  <a:lnTo>
                    <a:pt x="2580" y="108"/>
                  </a:lnTo>
                  <a:lnTo>
                    <a:pt x="2634" y="0"/>
                  </a:lnTo>
                  <a:lnTo>
                    <a:pt x="2688" y="48"/>
                  </a:lnTo>
                  <a:lnTo>
                    <a:pt x="2742" y="144"/>
                  </a:lnTo>
                  <a:lnTo>
                    <a:pt x="2802" y="162"/>
                  </a:lnTo>
                  <a:lnTo>
                    <a:pt x="2856" y="174"/>
                  </a:lnTo>
                  <a:lnTo>
                    <a:pt x="2910" y="150"/>
                  </a:lnTo>
                  <a:lnTo>
                    <a:pt x="2964" y="174"/>
                  </a:lnTo>
                  <a:lnTo>
                    <a:pt x="3018" y="144"/>
                  </a:lnTo>
                  <a:lnTo>
                    <a:pt x="3072" y="84"/>
                  </a:lnTo>
                  <a:lnTo>
                    <a:pt x="3132" y="114"/>
                  </a:lnTo>
                  <a:lnTo>
                    <a:pt x="3186" y="126"/>
                  </a:lnTo>
                  <a:lnTo>
                    <a:pt x="3240" y="102"/>
                  </a:lnTo>
                  <a:lnTo>
                    <a:pt x="3294" y="102"/>
                  </a:lnTo>
                  <a:lnTo>
                    <a:pt x="3348" y="108"/>
                  </a:lnTo>
                  <a:lnTo>
                    <a:pt x="3402" y="150"/>
                  </a:lnTo>
                  <a:lnTo>
                    <a:pt x="3456" y="144"/>
                  </a:lnTo>
                  <a:lnTo>
                    <a:pt x="3516" y="138"/>
                  </a:lnTo>
                  <a:lnTo>
                    <a:pt x="3570" y="120"/>
                  </a:lnTo>
                  <a:lnTo>
                    <a:pt x="3624" y="126"/>
                  </a:lnTo>
                  <a:lnTo>
                    <a:pt x="3678" y="132"/>
                  </a:lnTo>
                  <a:lnTo>
                    <a:pt x="3732" y="132"/>
                  </a:lnTo>
                  <a:lnTo>
                    <a:pt x="3786" y="156"/>
                  </a:lnTo>
                  <a:lnTo>
                    <a:pt x="3846" y="174"/>
                  </a:lnTo>
                  <a:lnTo>
                    <a:pt x="3900" y="156"/>
                  </a:lnTo>
                  <a:lnTo>
                    <a:pt x="3954" y="156"/>
                  </a:lnTo>
                  <a:lnTo>
                    <a:pt x="4008" y="90"/>
                  </a:lnTo>
                  <a:lnTo>
                    <a:pt x="4062" y="72"/>
                  </a:lnTo>
                  <a:lnTo>
                    <a:pt x="4116" y="90"/>
                  </a:lnTo>
                  <a:lnTo>
                    <a:pt x="4170" y="108"/>
                  </a:lnTo>
                  <a:lnTo>
                    <a:pt x="4230" y="162"/>
                  </a:lnTo>
                  <a:lnTo>
                    <a:pt x="4284" y="132"/>
                  </a:lnTo>
                  <a:lnTo>
                    <a:pt x="4338" y="102"/>
                  </a:lnTo>
                  <a:lnTo>
                    <a:pt x="4392" y="114"/>
                  </a:lnTo>
                  <a:lnTo>
                    <a:pt x="4446" y="114"/>
                  </a:lnTo>
                  <a:lnTo>
                    <a:pt x="4500" y="138"/>
                  </a:lnTo>
                  <a:lnTo>
                    <a:pt x="4560" y="198"/>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00" name="Rectangle 2"/>
          <p:cNvSpPr txBox="1">
            <a:spLocks noChangeArrowheads="1"/>
          </p:cNvSpPr>
          <p:nvPr/>
        </p:nvSpPr>
        <p:spPr bwMode="auto">
          <a:xfrm>
            <a:off x="323528" y="49188"/>
            <a:ext cx="702078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defRPr>
            </a:lvl2pPr>
            <a:lvl3pPr algn="l" rtl="0" eaLnBrk="0" fontAlgn="base" hangingPunct="0">
              <a:spcBef>
                <a:spcPct val="0"/>
              </a:spcBef>
              <a:spcAft>
                <a:spcPct val="0"/>
              </a:spcAft>
              <a:defRPr sz="3200">
                <a:solidFill>
                  <a:schemeClr val="tx2"/>
                </a:solidFill>
                <a:latin typeface="Arial" pitchFamily="34" charset="0"/>
              </a:defRPr>
            </a:lvl3pPr>
            <a:lvl4pPr algn="l" rtl="0" eaLnBrk="0" fontAlgn="base" hangingPunct="0">
              <a:spcBef>
                <a:spcPct val="0"/>
              </a:spcBef>
              <a:spcAft>
                <a:spcPct val="0"/>
              </a:spcAft>
              <a:defRPr sz="3200">
                <a:solidFill>
                  <a:schemeClr val="tx2"/>
                </a:solidFill>
                <a:latin typeface="Arial" pitchFamily="34" charset="0"/>
              </a:defRPr>
            </a:lvl4pPr>
            <a:lvl5pPr algn="l" rtl="0" eaLnBrk="0" fontAlgn="base" hangingPunct="0">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1" hangingPunct="1"/>
            <a:r>
              <a:rPr lang="en-GB" b="1" dirty="0" smtClean="0">
                <a:solidFill>
                  <a:schemeClr val="bg1"/>
                </a:solidFill>
              </a:rPr>
              <a:t>Summary</a:t>
            </a:r>
          </a:p>
        </p:txBody>
      </p:sp>
    </p:spTree>
    <p:extLst>
      <p:ext uri="{BB962C8B-B14F-4D97-AF65-F5344CB8AC3E}">
        <p14:creationId xmlns:p14="http://schemas.microsoft.com/office/powerpoint/2010/main" val="885804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155"/>
                                        </p:tgtEl>
                                        <p:attrNameLst>
                                          <p:attrName>style.visibility</p:attrName>
                                        </p:attrNameLst>
                                      </p:cBhvr>
                                      <p:to>
                                        <p:strVal val="visible"/>
                                      </p:to>
                                    </p:set>
                                    <p:animEffect transition="in" filter="wipe(up)">
                                      <p:cBhvr>
                                        <p:cTn id="55" dur="2000"/>
                                        <p:tgtEl>
                                          <p:spTgt spid="2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p:cNvPicPr>
            <a:picLocks noChangeArrowheads="1"/>
          </p:cNvPicPr>
          <p:nvPr/>
        </p:nvPicPr>
        <p:blipFill>
          <a:blip r:embed="rId4"/>
          <a:srcRect/>
          <a:stretch>
            <a:fillRect/>
          </a:stretch>
        </p:blipFill>
        <p:spPr bwMode="auto">
          <a:xfrm>
            <a:off x="6200775" y="1501775"/>
            <a:ext cx="2819400" cy="2417763"/>
          </a:xfrm>
          <a:prstGeom prst="rect">
            <a:avLst/>
          </a:prstGeom>
          <a:noFill/>
          <a:ln w="9525">
            <a:noFill/>
            <a:miter lim="800000"/>
            <a:headEnd/>
            <a:tailEnd/>
          </a:ln>
        </p:spPr>
      </p:pic>
      <p:pic>
        <p:nvPicPr>
          <p:cNvPr id="21510" name="Picture 6"/>
          <p:cNvPicPr>
            <a:picLocks noChangeArrowheads="1"/>
          </p:cNvPicPr>
          <p:nvPr/>
        </p:nvPicPr>
        <p:blipFill>
          <a:blip r:embed="rId5"/>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p:spPr>
      </p:pic>
      <p:sp>
        <p:nvSpPr>
          <p:cNvPr id="17411" name="Rectangle 7"/>
          <p:cNvSpPr>
            <a:spLocks noChangeArrowheads="1"/>
          </p:cNvSpPr>
          <p:nvPr/>
        </p:nvSpPr>
        <p:spPr bwMode="auto">
          <a:xfrm>
            <a:off x="971550" y="4416425"/>
            <a:ext cx="1585913" cy="644525"/>
          </a:xfrm>
          <a:prstGeom prst="rect">
            <a:avLst/>
          </a:prstGeom>
          <a:noFill/>
          <a:ln w="12700">
            <a:solidFill>
              <a:schemeClr val="tx1"/>
            </a:solidFill>
            <a:miter lim="800000"/>
            <a:headEnd/>
            <a:tailEnd/>
          </a:ln>
        </p:spPr>
        <p:txBody>
          <a:bodyPr wrap="none" anchor="ctr"/>
          <a:lstStyle/>
          <a:p>
            <a:pPr eaLnBrk="0" hangingPunct="0"/>
            <a:endParaRPr lang="en-GB"/>
          </a:p>
        </p:txBody>
      </p:sp>
      <p:sp>
        <p:nvSpPr>
          <p:cNvPr id="21514" name="Rectangle 10"/>
          <p:cNvSpPr>
            <a:spLocks noChangeArrowheads="1"/>
          </p:cNvSpPr>
          <p:nvPr/>
        </p:nvSpPr>
        <p:spPr bwMode="auto">
          <a:xfrm>
            <a:off x="985838" y="4545013"/>
            <a:ext cx="1577975" cy="36353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Normalisation</a:t>
            </a:r>
          </a:p>
        </p:txBody>
      </p:sp>
      <p:sp>
        <p:nvSpPr>
          <p:cNvPr id="21516" name="Rectangle 12"/>
          <p:cNvSpPr>
            <a:spLocks noChangeArrowheads="1"/>
          </p:cNvSpPr>
          <p:nvPr/>
        </p:nvSpPr>
        <p:spPr bwMode="auto">
          <a:xfrm>
            <a:off x="6224588" y="1219200"/>
            <a:ext cx="283527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Statistical Parametric Map</a:t>
            </a:r>
          </a:p>
        </p:txBody>
      </p:sp>
      <p:sp>
        <p:nvSpPr>
          <p:cNvPr id="21517" name="Rectangle 13"/>
          <p:cNvSpPr>
            <a:spLocks noChangeArrowheads="1"/>
          </p:cNvSpPr>
          <p:nvPr/>
        </p:nvSpPr>
        <p:spPr bwMode="auto">
          <a:xfrm>
            <a:off x="82550" y="904875"/>
            <a:ext cx="199707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Image time-series</a:t>
            </a:r>
          </a:p>
        </p:txBody>
      </p:sp>
      <p:sp>
        <p:nvSpPr>
          <p:cNvPr id="21518" name="Rectangle 14"/>
          <p:cNvSpPr>
            <a:spLocks noChangeArrowheads="1"/>
          </p:cNvSpPr>
          <p:nvPr/>
        </p:nvSpPr>
        <p:spPr bwMode="auto">
          <a:xfrm>
            <a:off x="3676650" y="6113463"/>
            <a:ext cx="2289175" cy="36353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Parameter estimates</a:t>
            </a:r>
          </a:p>
        </p:txBody>
      </p:sp>
      <p:pic>
        <p:nvPicPr>
          <p:cNvPr id="17416" name="Picture 15"/>
          <p:cNvPicPr>
            <a:picLocks noChangeArrowheads="1"/>
          </p:cNvPicPr>
          <p:nvPr/>
        </p:nvPicPr>
        <p:blipFill>
          <a:blip r:embed="rId6">
            <a:lum contrast="-6000"/>
          </a:blip>
          <a:srcRect/>
          <a:stretch>
            <a:fillRect/>
          </a:stretch>
        </p:blipFill>
        <p:spPr bwMode="auto">
          <a:xfrm>
            <a:off x="1917700" y="1676400"/>
            <a:ext cx="1500188" cy="1062038"/>
          </a:xfrm>
          <a:prstGeom prst="rect">
            <a:avLst/>
          </a:prstGeom>
          <a:noFill/>
          <a:ln w="12700">
            <a:solidFill>
              <a:schemeClr val="tx1"/>
            </a:solidFill>
            <a:miter lim="800000"/>
            <a:headEnd/>
            <a:tailEnd/>
          </a:ln>
        </p:spPr>
      </p:pic>
      <p:pic>
        <p:nvPicPr>
          <p:cNvPr id="21520" name="Picture 16"/>
          <p:cNvPicPr>
            <a:picLocks noChangeArrowheads="1"/>
          </p:cNvPicPr>
          <p:nvPr/>
        </p:nvPicPr>
        <p:blipFill>
          <a:blip r:embed="rId7"/>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p:spPr>
      </p:pic>
      <p:sp>
        <p:nvSpPr>
          <p:cNvPr id="21521" name="Rectangle 17"/>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General Linear Model</a:t>
            </a:r>
            <a:endParaRPr lang="en-US">
              <a:effectLst>
                <a:outerShdw blurRad="38100" dist="38100" dir="2700000" algn="tl">
                  <a:srgbClr val="C0C0C0"/>
                </a:outerShdw>
              </a:effectLst>
              <a:latin typeface="Arial" pitchFamily="34" charset="0"/>
            </a:endParaRPr>
          </a:p>
        </p:txBody>
      </p:sp>
      <p:sp>
        <p:nvSpPr>
          <p:cNvPr id="21522" name="Rectangle 18"/>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Realignment</a:t>
            </a:r>
            <a:endParaRPr lang="en-US">
              <a:effectLst>
                <a:outerShdw blurRad="38100" dist="38100" dir="2700000" algn="tl">
                  <a:srgbClr val="C0C0C0"/>
                </a:outerShdw>
              </a:effectLst>
              <a:latin typeface="Arial" pitchFamily="34" charset="0"/>
            </a:endParaRPr>
          </a:p>
        </p:txBody>
      </p:sp>
      <p:sp>
        <p:nvSpPr>
          <p:cNvPr id="21523" name="Rectangle 19"/>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Smoothing</a:t>
            </a:r>
            <a:endParaRPr lang="en-US">
              <a:effectLst>
                <a:outerShdw blurRad="38100" dist="38100" dir="2700000" algn="tl">
                  <a:srgbClr val="C0C0C0"/>
                </a:outerShdw>
              </a:effectLst>
              <a:latin typeface="Arial" pitchFamily="34" charset="0"/>
            </a:endParaRPr>
          </a:p>
        </p:txBody>
      </p:sp>
      <p:sp>
        <p:nvSpPr>
          <p:cNvPr id="17421" name="Rectangle 20"/>
          <p:cNvSpPr>
            <a:spLocks noChangeArrowheads="1"/>
          </p:cNvSpPr>
          <p:nvPr/>
        </p:nvSpPr>
        <p:spPr bwMode="auto">
          <a:xfrm>
            <a:off x="4110038" y="1249363"/>
            <a:ext cx="1577975" cy="363537"/>
          </a:xfrm>
          <a:prstGeom prst="rect">
            <a:avLst/>
          </a:prstGeom>
          <a:noFill/>
          <a:ln w="9525">
            <a:noFill/>
            <a:miter lim="800000"/>
            <a:headEnd/>
            <a:tailEnd/>
          </a:ln>
        </p:spPr>
        <p:txBody>
          <a:bodyPr wrap="none" lIns="90488" tIns="44450" rIns="90488" bIns="44450">
            <a:spAutoFit/>
          </a:bodyPr>
          <a:lstStyle/>
          <a:p>
            <a:pPr eaLnBrk="0" hangingPunct="0"/>
            <a:r>
              <a:rPr lang="en-US">
                <a:latin typeface="Arial Unicode MS" pitchFamily="34" charset="-128"/>
              </a:rPr>
              <a:t>Design matrix</a:t>
            </a:r>
          </a:p>
        </p:txBody>
      </p:sp>
      <p:pic>
        <p:nvPicPr>
          <p:cNvPr id="17422" name="Picture 21"/>
          <p:cNvPicPr>
            <a:picLocks noChangeArrowheads="1"/>
          </p:cNvPicPr>
          <p:nvPr/>
        </p:nvPicPr>
        <p:blipFill>
          <a:blip r:embed="rId8">
            <a:lum contrast="-6000"/>
          </a:blip>
          <a:srcRect/>
          <a:stretch>
            <a:fillRect/>
          </a:stretch>
        </p:blipFill>
        <p:spPr bwMode="auto">
          <a:xfrm>
            <a:off x="1066800" y="5437188"/>
            <a:ext cx="1368425" cy="1192212"/>
          </a:xfrm>
          <a:prstGeom prst="rect">
            <a:avLst/>
          </a:prstGeom>
          <a:noFill/>
          <a:ln w="12700">
            <a:solidFill>
              <a:schemeClr val="tx1"/>
            </a:solidFill>
            <a:miter lim="800000"/>
            <a:headEnd/>
            <a:tailEnd/>
          </a:ln>
        </p:spPr>
      </p:pic>
      <p:sp>
        <p:nvSpPr>
          <p:cNvPr id="21526" name="Rectangle 22"/>
          <p:cNvSpPr>
            <a:spLocks noChangeArrowheads="1"/>
          </p:cNvSpPr>
          <p:nvPr/>
        </p:nvSpPr>
        <p:spPr bwMode="auto">
          <a:xfrm>
            <a:off x="2408238" y="5729288"/>
            <a:ext cx="1311275" cy="638175"/>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Anatomical</a:t>
            </a:r>
            <a:br>
              <a:rPr lang="en-US">
                <a:effectLst>
                  <a:outerShdw blurRad="38100" dist="38100" dir="2700000" algn="tl">
                    <a:srgbClr val="C0C0C0"/>
                  </a:outerShdw>
                </a:effectLst>
                <a:latin typeface="Arial Unicode MS" pitchFamily="34" charset="-128"/>
              </a:rPr>
            </a:br>
            <a:r>
              <a:rPr lang="en-US">
                <a:effectLst>
                  <a:outerShdw blurRad="38100" dist="38100" dir="2700000" algn="tl">
                    <a:srgbClr val="C0C0C0"/>
                  </a:outerShdw>
                </a:effectLst>
                <a:latin typeface="Arial Unicode MS" pitchFamily="34" charset="-128"/>
              </a:rPr>
              <a:t>reference</a:t>
            </a:r>
          </a:p>
        </p:txBody>
      </p:sp>
      <p:sp>
        <p:nvSpPr>
          <p:cNvPr id="21527" name="Rectangle 23"/>
          <p:cNvSpPr>
            <a:spLocks noChangeArrowheads="1"/>
          </p:cNvSpPr>
          <p:nvPr/>
        </p:nvSpPr>
        <p:spPr bwMode="auto">
          <a:xfrm>
            <a:off x="2000250" y="1262063"/>
            <a:ext cx="1374775" cy="363537"/>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Spatial filter</a:t>
            </a:r>
          </a:p>
        </p:txBody>
      </p:sp>
      <p:sp>
        <p:nvSpPr>
          <p:cNvPr id="17425" name="Line 24"/>
          <p:cNvSpPr>
            <a:spLocks noChangeShapeType="1"/>
          </p:cNvSpPr>
          <p:nvPr/>
        </p:nvSpPr>
        <p:spPr bwMode="auto">
          <a:xfrm>
            <a:off x="881063" y="2795588"/>
            <a:ext cx="0" cy="309562"/>
          </a:xfrm>
          <a:prstGeom prst="line">
            <a:avLst/>
          </a:prstGeom>
          <a:noFill/>
          <a:ln w="25400">
            <a:solidFill>
              <a:schemeClr val="tx1"/>
            </a:solidFill>
            <a:round/>
            <a:headEnd/>
            <a:tailEnd type="triangle" w="med" len="med"/>
          </a:ln>
        </p:spPr>
        <p:txBody>
          <a:bodyPr wrap="none" anchor="ctr"/>
          <a:lstStyle/>
          <a:p>
            <a:endParaRPr lang="en-US"/>
          </a:p>
        </p:txBody>
      </p:sp>
      <p:sp>
        <p:nvSpPr>
          <p:cNvPr id="17426" name="Line 25"/>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p:spPr>
        <p:txBody>
          <a:bodyPr wrap="none" anchor="ctr"/>
          <a:lstStyle/>
          <a:p>
            <a:endParaRPr lang="en-US"/>
          </a:p>
        </p:txBody>
      </p:sp>
      <p:sp>
        <p:nvSpPr>
          <p:cNvPr id="17427" name="Line 26"/>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p:spPr>
        <p:txBody>
          <a:bodyPr wrap="none" anchor="ctr"/>
          <a:lstStyle/>
          <a:p>
            <a:endParaRPr lang="en-US"/>
          </a:p>
        </p:txBody>
      </p:sp>
      <p:sp>
        <p:nvSpPr>
          <p:cNvPr id="17428" name="Line 27"/>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p:spPr>
        <p:txBody>
          <a:bodyPr wrap="none" anchor="ctr"/>
          <a:lstStyle/>
          <a:p>
            <a:endParaRPr lang="en-US"/>
          </a:p>
        </p:txBody>
      </p:sp>
      <p:sp>
        <p:nvSpPr>
          <p:cNvPr id="17429" name="Line 28"/>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p:spPr>
        <p:txBody>
          <a:bodyPr wrap="none" anchor="ctr"/>
          <a:lstStyle/>
          <a:p>
            <a:endParaRPr lang="en-US"/>
          </a:p>
        </p:txBody>
      </p:sp>
      <p:sp>
        <p:nvSpPr>
          <p:cNvPr id="17430" name="Line 29"/>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p:spPr>
        <p:txBody>
          <a:bodyPr wrap="none" anchor="ctr"/>
          <a:lstStyle/>
          <a:p>
            <a:endParaRPr lang="en-US"/>
          </a:p>
        </p:txBody>
      </p:sp>
      <p:sp>
        <p:nvSpPr>
          <p:cNvPr id="17431" name="Line 30"/>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p:spPr>
        <p:txBody>
          <a:bodyPr wrap="none" anchor="ctr"/>
          <a:lstStyle/>
          <a:p>
            <a:endParaRPr lang="en-US"/>
          </a:p>
        </p:txBody>
      </p:sp>
      <p:sp>
        <p:nvSpPr>
          <p:cNvPr id="17432" name="Line 31"/>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p:spPr>
        <p:txBody>
          <a:bodyPr wrap="none" anchor="ctr"/>
          <a:lstStyle/>
          <a:p>
            <a:endParaRPr lang="en-US"/>
          </a:p>
        </p:txBody>
      </p:sp>
      <p:sp>
        <p:nvSpPr>
          <p:cNvPr id="17433" name="Line 32"/>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p:spPr>
        <p:txBody>
          <a:bodyPr wrap="none" anchor="ctr"/>
          <a:lstStyle/>
          <a:p>
            <a:endParaRPr lang="en-US"/>
          </a:p>
        </p:txBody>
      </p:sp>
      <p:sp>
        <p:nvSpPr>
          <p:cNvPr id="17434" name="Line 33"/>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p:spPr>
        <p:txBody>
          <a:bodyPr wrap="none" anchor="ctr"/>
          <a:lstStyle/>
          <a:p>
            <a:endParaRPr lang="en-US"/>
          </a:p>
        </p:txBody>
      </p:sp>
      <p:sp>
        <p:nvSpPr>
          <p:cNvPr id="21538" name="Rectangle 34"/>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p:spPr>
        <p:txBody>
          <a:bodyPr wrap="none" anchor="ctr"/>
          <a:lstStyle/>
          <a:p>
            <a:pPr algn="ctr" eaLnBrk="0" hangingPunct="0">
              <a:defRPr/>
            </a:pPr>
            <a:r>
              <a:rPr lang="en-GB">
                <a:effectLst>
                  <a:outerShdw blurRad="38100" dist="38100" dir="2700000" algn="tl">
                    <a:srgbClr val="C0C0C0"/>
                  </a:outerShdw>
                </a:effectLst>
                <a:latin typeface="Arial" pitchFamily="34" charset="0"/>
              </a:rPr>
              <a:t>Statistical</a:t>
            </a:r>
            <a:br>
              <a:rPr lang="en-GB">
                <a:effectLst>
                  <a:outerShdw blurRad="38100" dist="38100" dir="2700000" algn="tl">
                    <a:srgbClr val="C0C0C0"/>
                  </a:outerShdw>
                </a:effectLst>
                <a:latin typeface="Arial" pitchFamily="34" charset="0"/>
              </a:rPr>
            </a:br>
            <a:r>
              <a:rPr lang="en-GB">
                <a:effectLst>
                  <a:outerShdw blurRad="38100" dist="38100" dir="2700000" algn="tl">
                    <a:srgbClr val="C0C0C0"/>
                  </a:outerShdw>
                </a:effectLst>
                <a:latin typeface="Arial" pitchFamily="34" charset="0"/>
              </a:rPr>
              <a:t>Inference</a:t>
            </a:r>
            <a:endParaRPr lang="en-US">
              <a:effectLst>
                <a:outerShdw blurRad="38100" dist="38100" dir="2700000" algn="tl">
                  <a:srgbClr val="C0C0C0"/>
                </a:outerShdw>
              </a:effectLst>
              <a:latin typeface="Arial" pitchFamily="34" charset="0"/>
            </a:endParaRPr>
          </a:p>
        </p:txBody>
      </p:sp>
      <p:sp>
        <p:nvSpPr>
          <p:cNvPr id="21539" name="Rectangle 35"/>
          <p:cNvSpPr>
            <a:spLocks noChangeArrowheads="1"/>
          </p:cNvSpPr>
          <p:nvPr/>
        </p:nvSpPr>
        <p:spPr bwMode="auto">
          <a:xfrm>
            <a:off x="8213725" y="4284663"/>
            <a:ext cx="625475" cy="363537"/>
          </a:xfrm>
          <a:prstGeom prst="rect">
            <a:avLst/>
          </a:prstGeom>
          <a:noFill/>
          <a:ln>
            <a:noFill/>
          </a:ln>
          <a:effectLst/>
          <a:extLst/>
        </p:spPr>
        <p:txBody>
          <a:bodyPr wrap="none" lIns="90488" tIns="44450" rIns="90488" bIns="44450">
            <a:spAutoFit/>
          </a:bodyPr>
          <a:lstStyle/>
          <a:p>
            <a:pPr algn="ctr" eaLnBrk="0" hangingPunct="0">
              <a:defRPr/>
            </a:pPr>
            <a:r>
              <a:rPr lang="en-US">
                <a:effectLst>
                  <a:outerShdw blurRad="38100" dist="38100" dir="2700000" algn="tl">
                    <a:srgbClr val="C0C0C0"/>
                  </a:outerShdw>
                </a:effectLst>
                <a:latin typeface="Arial Unicode MS" pitchFamily="34" charset="-128"/>
              </a:rPr>
              <a:t>RFT</a:t>
            </a:r>
          </a:p>
        </p:txBody>
      </p:sp>
      <p:sp>
        <p:nvSpPr>
          <p:cNvPr id="17437" name="Line 36"/>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p:spPr>
        <p:txBody>
          <a:bodyPr wrap="none" anchor="ctr"/>
          <a:lstStyle/>
          <a:p>
            <a:endParaRPr lang="en-US"/>
          </a:p>
        </p:txBody>
      </p:sp>
      <p:pic>
        <p:nvPicPr>
          <p:cNvPr id="17438" name="Picture 37"/>
          <p:cNvPicPr>
            <a:picLocks noChangeArrowheads="1"/>
          </p:cNvPicPr>
          <p:nvPr/>
        </p:nvPicPr>
        <p:blipFill>
          <a:blip r:embed="rId4"/>
          <a:srcRect l="5832" t="60948" r="69249" b="6488"/>
          <a:stretch>
            <a:fillRect/>
          </a:stretch>
        </p:blipFill>
        <p:spPr bwMode="auto">
          <a:xfrm>
            <a:off x="6405563" y="5334000"/>
            <a:ext cx="1057275" cy="1187450"/>
          </a:xfrm>
          <a:prstGeom prst="rect">
            <a:avLst/>
          </a:prstGeom>
          <a:noFill/>
          <a:ln w="9525">
            <a:noFill/>
            <a:miter lim="800000"/>
            <a:headEnd/>
            <a:tailEnd/>
          </a:ln>
        </p:spPr>
      </p:pic>
      <p:sp>
        <p:nvSpPr>
          <p:cNvPr id="17439" name="Line 38"/>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p:spPr>
        <p:txBody>
          <a:bodyPr wrap="none" anchor="ctr"/>
          <a:lstStyle/>
          <a:p>
            <a:endParaRPr lang="en-US"/>
          </a:p>
        </p:txBody>
      </p:sp>
      <p:sp>
        <p:nvSpPr>
          <p:cNvPr id="21543" name="Rectangle 39"/>
          <p:cNvSpPr>
            <a:spLocks noChangeArrowheads="1"/>
          </p:cNvSpPr>
          <p:nvPr/>
        </p:nvSpPr>
        <p:spPr bwMode="auto">
          <a:xfrm>
            <a:off x="7775575" y="5638800"/>
            <a:ext cx="949325" cy="363538"/>
          </a:xfrm>
          <a:prstGeom prst="rect">
            <a:avLst/>
          </a:prstGeom>
          <a:noFill/>
          <a:ln>
            <a:noFill/>
          </a:ln>
          <a:effectLst/>
          <a:extLst/>
        </p:spPr>
        <p:txBody>
          <a:bodyPr wrap="none" lIns="90488" tIns="44450" rIns="90488" bIns="44450">
            <a:spAutoFit/>
          </a:bodyPr>
          <a:lstStyle/>
          <a:p>
            <a:pPr eaLnBrk="0" hangingPunct="0">
              <a:defRPr/>
            </a:pPr>
            <a:r>
              <a:rPr lang="en-US">
                <a:effectLst>
                  <a:outerShdw blurRad="38100" dist="38100" dir="2700000" algn="tl">
                    <a:srgbClr val="C0C0C0"/>
                  </a:outerShdw>
                </a:effectLst>
                <a:latin typeface="Arial Unicode MS" pitchFamily="34" charset="-128"/>
              </a:rPr>
              <a:t>p &lt;0.05</a:t>
            </a:r>
          </a:p>
        </p:txBody>
      </p:sp>
      <p:sp>
        <p:nvSpPr>
          <p:cNvPr id="17441" name="Line 41"/>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p:spPr>
        <p:txBody>
          <a:bodyPr wrap="none" anchor="ctr"/>
          <a:lstStyle/>
          <a:p>
            <a:endParaRPr lang="en-US"/>
          </a:p>
        </p:txBody>
      </p:sp>
      <p:sp>
        <p:nvSpPr>
          <p:cNvPr id="17442" name="Line 42"/>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p:spPr>
        <p:txBody>
          <a:bodyPr wrap="none" anchor="ctr"/>
          <a:lstStyle/>
          <a:p>
            <a:endParaRPr lang="en-US"/>
          </a:p>
        </p:txBody>
      </p:sp>
      <p:grpSp>
        <p:nvGrpSpPr>
          <p:cNvPr id="17443" name="Group 43"/>
          <p:cNvGrpSpPr>
            <a:grpSpLocks/>
          </p:cNvGrpSpPr>
          <p:nvPr/>
        </p:nvGrpSpPr>
        <p:grpSpPr bwMode="auto">
          <a:xfrm>
            <a:off x="152400" y="1341438"/>
            <a:ext cx="1508125" cy="1412875"/>
            <a:chOff x="197" y="764"/>
            <a:chExt cx="987" cy="890"/>
          </a:xfrm>
        </p:grpSpPr>
        <p:pic>
          <p:nvPicPr>
            <p:cNvPr id="17445" name="Picture 44"/>
            <p:cNvPicPr>
              <a:picLocks noChangeArrowheads="1"/>
            </p:cNvPicPr>
            <p:nvPr/>
          </p:nvPicPr>
          <p:blipFill>
            <a:blip r:embed="rId9">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17446" name="Picture 45"/>
            <p:cNvPicPr>
              <a:picLocks noChangeArrowheads="1"/>
            </p:cNvPicPr>
            <p:nvPr/>
          </p:nvPicPr>
          <p:blipFill>
            <a:blip r:embed="rId9">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17447" name="Picture 46"/>
            <p:cNvPicPr>
              <a:picLocks noChangeArrowheads="1"/>
            </p:cNvPicPr>
            <p:nvPr/>
          </p:nvPicPr>
          <p:blipFill>
            <a:blip r:embed="rId9">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sp>
        <p:nvSpPr>
          <p:cNvPr id="2" name="Rectangle 1"/>
          <p:cNvSpPr>
            <a:spLocks noChangeArrowheads="1"/>
          </p:cNvSpPr>
          <p:nvPr/>
        </p:nvSpPr>
        <p:spPr bwMode="auto">
          <a:xfrm>
            <a:off x="3722688" y="1087438"/>
            <a:ext cx="2297112" cy="5513387"/>
          </a:xfrm>
          <a:prstGeom prst="rect">
            <a:avLst/>
          </a:prstGeom>
          <a:noFill/>
          <a:ln w="57150" algn="ctr">
            <a:solidFill>
              <a:srgbClr val="CC3300"/>
            </a:solidFill>
            <a:round/>
            <a:headEnd/>
            <a:tailEnd/>
          </a:ln>
        </p:spPr>
        <p:txBody>
          <a:bodyPr/>
          <a:lstStyle/>
          <a:p>
            <a:pPr eaLnBrk="0" hangingPunct="0"/>
            <a:endParaRPr lang="en-GB"/>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p:cNvGrpSpPr/>
          <p:nvPr/>
        </p:nvGrpSpPr>
        <p:grpSpPr>
          <a:xfrm>
            <a:off x="254248" y="1632847"/>
            <a:ext cx="3957712" cy="1364105"/>
            <a:chOff x="881062" y="2305050"/>
            <a:chExt cx="7305676" cy="2409825"/>
          </a:xfrm>
        </p:grpSpPr>
        <p:sp>
          <p:nvSpPr>
            <p:cNvPr id="215" name="Freeform 6"/>
            <p:cNvSpPr>
              <a:spLocks/>
            </p:cNvSpPr>
            <p:nvPr/>
          </p:nvSpPr>
          <p:spPr bwMode="auto">
            <a:xfrm>
              <a:off x="909637" y="2333625"/>
              <a:ext cx="7239001" cy="2343150"/>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571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Oval 7"/>
            <p:cNvSpPr>
              <a:spLocks noChangeArrowheads="1"/>
            </p:cNvSpPr>
            <p:nvPr/>
          </p:nvSpPr>
          <p:spPr bwMode="auto">
            <a:xfrm>
              <a:off x="881062" y="36576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Oval 8"/>
            <p:cNvSpPr>
              <a:spLocks noChangeArrowheads="1"/>
            </p:cNvSpPr>
            <p:nvPr/>
          </p:nvSpPr>
          <p:spPr bwMode="auto">
            <a:xfrm>
              <a:off x="966787" y="36576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Oval 9"/>
            <p:cNvSpPr>
              <a:spLocks noChangeArrowheads="1"/>
            </p:cNvSpPr>
            <p:nvPr/>
          </p:nvSpPr>
          <p:spPr bwMode="auto">
            <a:xfrm>
              <a:off x="1052512" y="34480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Oval 10"/>
            <p:cNvSpPr>
              <a:spLocks noChangeArrowheads="1"/>
            </p:cNvSpPr>
            <p:nvPr/>
          </p:nvSpPr>
          <p:spPr bwMode="auto">
            <a:xfrm>
              <a:off x="1138237" y="40862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Oval 11"/>
            <p:cNvSpPr>
              <a:spLocks noChangeArrowheads="1"/>
            </p:cNvSpPr>
            <p:nvPr/>
          </p:nvSpPr>
          <p:spPr bwMode="auto">
            <a:xfrm>
              <a:off x="1223962" y="38004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Oval 12"/>
            <p:cNvSpPr>
              <a:spLocks noChangeArrowheads="1"/>
            </p:cNvSpPr>
            <p:nvPr/>
          </p:nvSpPr>
          <p:spPr bwMode="auto">
            <a:xfrm>
              <a:off x="1309687" y="40671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Oval 13"/>
            <p:cNvSpPr>
              <a:spLocks noChangeArrowheads="1"/>
            </p:cNvSpPr>
            <p:nvPr/>
          </p:nvSpPr>
          <p:spPr bwMode="auto">
            <a:xfrm>
              <a:off x="1404937" y="42386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Oval 14"/>
            <p:cNvSpPr>
              <a:spLocks noChangeArrowheads="1"/>
            </p:cNvSpPr>
            <p:nvPr/>
          </p:nvSpPr>
          <p:spPr bwMode="auto">
            <a:xfrm>
              <a:off x="1490662" y="23336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Oval 15"/>
            <p:cNvSpPr>
              <a:spLocks noChangeArrowheads="1"/>
            </p:cNvSpPr>
            <p:nvPr/>
          </p:nvSpPr>
          <p:spPr bwMode="auto">
            <a:xfrm>
              <a:off x="1576387" y="30194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Oval 16"/>
            <p:cNvSpPr>
              <a:spLocks noChangeArrowheads="1"/>
            </p:cNvSpPr>
            <p:nvPr/>
          </p:nvSpPr>
          <p:spPr bwMode="auto">
            <a:xfrm>
              <a:off x="1662112" y="29718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Oval 17"/>
            <p:cNvSpPr>
              <a:spLocks noChangeArrowheads="1"/>
            </p:cNvSpPr>
            <p:nvPr/>
          </p:nvSpPr>
          <p:spPr bwMode="auto">
            <a:xfrm>
              <a:off x="1747837" y="32099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Oval 18"/>
            <p:cNvSpPr>
              <a:spLocks noChangeArrowheads="1"/>
            </p:cNvSpPr>
            <p:nvPr/>
          </p:nvSpPr>
          <p:spPr bwMode="auto">
            <a:xfrm>
              <a:off x="1833562" y="32766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Oval 19"/>
            <p:cNvSpPr>
              <a:spLocks noChangeArrowheads="1"/>
            </p:cNvSpPr>
            <p:nvPr/>
          </p:nvSpPr>
          <p:spPr bwMode="auto">
            <a:xfrm>
              <a:off x="1928812" y="32670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Oval 20"/>
            <p:cNvSpPr>
              <a:spLocks noChangeArrowheads="1"/>
            </p:cNvSpPr>
            <p:nvPr/>
          </p:nvSpPr>
          <p:spPr bwMode="auto">
            <a:xfrm>
              <a:off x="2014537" y="44291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Oval 21"/>
            <p:cNvSpPr>
              <a:spLocks noChangeArrowheads="1"/>
            </p:cNvSpPr>
            <p:nvPr/>
          </p:nvSpPr>
          <p:spPr bwMode="auto">
            <a:xfrm>
              <a:off x="2100262" y="44958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Oval 22"/>
            <p:cNvSpPr>
              <a:spLocks noChangeArrowheads="1"/>
            </p:cNvSpPr>
            <p:nvPr/>
          </p:nvSpPr>
          <p:spPr bwMode="auto">
            <a:xfrm>
              <a:off x="2185987" y="43338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Oval 23"/>
            <p:cNvSpPr>
              <a:spLocks noChangeArrowheads="1"/>
            </p:cNvSpPr>
            <p:nvPr/>
          </p:nvSpPr>
          <p:spPr bwMode="auto">
            <a:xfrm>
              <a:off x="2271712" y="45434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Oval 24"/>
            <p:cNvSpPr>
              <a:spLocks noChangeArrowheads="1"/>
            </p:cNvSpPr>
            <p:nvPr/>
          </p:nvSpPr>
          <p:spPr bwMode="auto">
            <a:xfrm>
              <a:off x="2357437" y="38766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Oval 25"/>
            <p:cNvSpPr>
              <a:spLocks noChangeArrowheads="1"/>
            </p:cNvSpPr>
            <p:nvPr/>
          </p:nvSpPr>
          <p:spPr bwMode="auto">
            <a:xfrm>
              <a:off x="2443162" y="43719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Oval 26"/>
            <p:cNvSpPr>
              <a:spLocks noChangeArrowheads="1"/>
            </p:cNvSpPr>
            <p:nvPr/>
          </p:nvSpPr>
          <p:spPr bwMode="auto">
            <a:xfrm>
              <a:off x="2538412" y="23050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Oval 27"/>
            <p:cNvSpPr>
              <a:spLocks noChangeArrowheads="1"/>
            </p:cNvSpPr>
            <p:nvPr/>
          </p:nvSpPr>
          <p:spPr bwMode="auto">
            <a:xfrm>
              <a:off x="2624137" y="26384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Oval 28"/>
            <p:cNvSpPr>
              <a:spLocks noChangeArrowheads="1"/>
            </p:cNvSpPr>
            <p:nvPr/>
          </p:nvSpPr>
          <p:spPr bwMode="auto">
            <a:xfrm>
              <a:off x="2709862" y="31051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Oval 29"/>
            <p:cNvSpPr>
              <a:spLocks noChangeArrowheads="1"/>
            </p:cNvSpPr>
            <p:nvPr/>
          </p:nvSpPr>
          <p:spPr bwMode="auto">
            <a:xfrm>
              <a:off x="2795587" y="28194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Oval 30"/>
            <p:cNvSpPr>
              <a:spLocks noChangeArrowheads="1"/>
            </p:cNvSpPr>
            <p:nvPr/>
          </p:nvSpPr>
          <p:spPr bwMode="auto">
            <a:xfrm>
              <a:off x="2881312" y="27432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Oval 31"/>
            <p:cNvSpPr>
              <a:spLocks noChangeArrowheads="1"/>
            </p:cNvSpPr>
            <p:nvPr/>
          </p:nvSpPr>
          <p:spPr bwMode="auto">
            <a:xfrm>
              <a:off x="2967037" y="34766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Oval 32"/>
            <p:cNvSpPr>
              <a:spLocks noChangeArrowheads="1"/>
            </p:cNvSpPr>
            <p:nvPr/>
          </p:nvSpPr>
          <p:spPr bwMode="auto">
            <a:xfrm>
              <a:off x="3062287" y="44767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33"/>
            <p:cNvSpPr>
              <a:spLocks noChangeArrowheads="1"/>
            </p:cNvSpPr>
            <p:nvPr/>
          </p:nvSpPr>
          <p:spPr bwMode="auto">
            <a:xfrm>
              <a:off x="3148012" y="45053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Oval 34"/>
            <p:cNvSpPr>
              <a:spLocks noChangeArrowheads="1"/>
            </p:cNvSpPr>
            <p:nvPr/>
          </p:nvSpPr>
          <p:spPr bwMode="auto">
            <a:xfrm>
              <a:off x="3233737" y="44386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Oval 35"/>
            <p:cNvSpPr>
              <a:spLocks noChangeArrowheads="1"/>
            </p:cNvSpPr>
            <p:nvPr/>
          </p:nvSpPr>
          <p:spPr bwMode="auto">
            <a:xfrm>
              <a:off x="3319462" y="41052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Oval 36"/>
            <p:cNvSpPr>
              <a:spLocks noChangeArrowheads="1"/>
            </p:cNvSpPr>
            <p:nvPr/>
          </p:nvSpPr>
          <p:spPr bwMode="auto">
            <a:xfrm>
              <a:off x="3405187" y="36671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Oval 37"/>
            <p:cNvSpPr>
              <a:spLocks noChangeArrowheads="1"/>
            </p:cNvSpPr>
            <p:nvPr/>
          </p:nvSpPr>
          <p:spPr bwMode="auto">
            <a:xfrm>
              <a:off x="3490912" y="40576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Oval 38"/>
            <p:cNvSpPr>
              <a:spLocks noChangeArrowheads="1"/>
            </p:cNvSpPr>
            <p:nvPr/>
          </p:nvSpPr>
          <p:spPr bwMode="auto">
            <a:xfrm>
              <a:off x="3576637" y="27813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Oval 39"/>
            <p:cNvSpPr>
              <a:spLocks noChangeArrowheads="1"/>
            </p:cNvSpPr>
            <p:nvPr/>
          </p:nvSpPr>
          <p:spPr bwMode="auto">
            <a:xfrm>
              <a:off x="3671887" y="33147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Oval 40"/>
            <p:cNvSpPr>
              <a:spLocks noChangeArrowheads="1"/>
            </p:cNvSpPr>
            <p:nvPr/>
          </p:nvSpPr>
          <p:spPr bwMode="auto">
            <a:xfrm>
              <a:off x="3757612" y="32099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Oval 41"/>
            <p:cNvSpPr>
              <a:spLocks noChangeArrowheads="1"/>
            </p:cNvSpPr>
            <p:nvPr/>
          </p:nvSpPr>
          <p:spPr bwMode="auto">
            <a:xfrm>
              <a:off x="3843337" y="32194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Oval 42"/>
            <p:cNvSpPr>
              <a:spLocks noChangeArrowheads="1"/>
            </p:cNvSpPr>
            <p:nvPr/>
          </p:nvSpPr>
          <p:spPr bwMode="auto">
            <a:xfrm>
              <a:off x="3929062" y="29813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Oval 43"/>
            <p:cNvSpPr>
              <a:spLocks noChangeArrowheads="1"/>
            </p:cNvSpPr>
            <p:nvPr/>
          </p:nvSpPr>
          <p:spPr bwMode="auto">
            <a:xfrm>
              <a:off x="4014787" y="31908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Oval 44"/>
            <p:cNvSpPr>
              <a:spLocks noChangeArrowheads="1"/>
            </p:cNvSpPr>
            <p:nvPr/>
          </p:nvSpPr>
          <p:spPr bwMode="auto">
            <a:xfrm>
              <a:off x="4100512" y="41910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Oval 45"/>
            <p:cNvSpPr>
              <a:spLocks noChangeArrowheads="1"/>
            </p:cNvSpPr>
            <p:nvPr/>
          </p:nvSpPr>
          <p:spPr bwMode="auto">
            <a:xfrm>
              <a:off x="4195762" y="42005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Oval 46"/>
            <p:cNvSpPr>
              <a:spLocks noChangeArrowheads="1"/>
            </p:cNvSpPr>
            <p:nvPr/>
          </p:nvSpPr>
          <p:spPr bwMode="auto">
            <a:xfrm>
              <a:off x="4281487" y="40671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Oval 47"/>
            <p:cNvSpPr>
              <a:spLocks noChangeArrowheads="1"/>
            </p:cNvSpPr>
            <p:nvPr/>
          </p:nvSpPr>
          <p:spPr bwMode="auto">
            <a:xfrm>
              <a:off x="4367212" y="40671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Oval 48"/>
            <p:cNvSpPr>
              <a:spLocks noChangeArrowheads="1"/>
            </p:cNvSpPr>
            <p:nvPr/>
          </p:nvSpPr>
          <p:spPr bwMode="auto">
            <a:xfrm>
              <a:off x="4452937" y="39147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Oval 49"/>
            <p:cNvSpPr>
              <a:spLocks noChangeArrowheads="1"/>
            </p:cNvSpPr>
            <p:nvPr/>
          </p:nvSpPr>
          <p:spPr bwMode="auto">
            <a:xfrm>
              <a:off x="4538662" y="44196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Oval 50"/>
            <p:cNvSpPr>
              <a:spLocks noChangeArrowheads="1"/>
            </p:cNvSpPr>
            <p:nvPr/>
          </p:nvSpPr>
          <p:spPr bwMode="auto">
            <a:xfrm>
              <a:off x="4624388" y="25622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Oval 51"/>
            <p:cNvSpPr>
              <a:spLocks noChangeArrowheads="1"/>
            </p:cNvSpPr>
            <p:nvPr/>
          </p:nvSpPr>
          <p:spPr bwMode="auto">
            <a:xfrm>
              <a:off x="4719638" y="28765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Oval 52"/>
            <p:cNvSpPr>
              <a:spLocks noChangeArrowheads="1"/>
            </p:cNvSpPr>
            <p:nvPr/>
          </p:nvSpPr>
          <p:spPr bwMode="auto">
            <a:xfrm>
              <a:off x="4805363" y="32956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Oval 53"/>
            <p:cNvSpPr>
              <a:spLocks noChangeArrowheads="1"/>
            </p:cNvSpPr>
            <p:nvPr/>
          </p:nvSpPr>
          <p:spPr bwMode="auto">
            <a:xfrm>
              <a:off x="4891088" y="31337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Oval 54"/>
            <p:cNvSpPr>
              <a:spLocks noChangeArrowheads="1"/>
            </p:cNvSpPr>
            <p:nvPr/>
          </p:nvSpPr>
          <p:spPr bwMode="auto">
            <a:xfrm>
              <a:off x="4976813" y="32385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Oval 55"/>
            <p:cNvSpPr>
              <a:spLocks noChangeArrowheads="1"/>
            </p:cNvSpPr>
            <p:nvPr/>
          </p:nvSpPr>
          <p:spPr bwMode="auto">
            <a:xfrm>
              <a:off x="5062538" y="32766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Oval 56"/>
            <p:cNvSpPr>
              <a:spLocks noChangeArrowheads="1"/>
            </p:cNvSpPr>
            <p:nvPr/>
          </p:nvSpPr>
          <p:spPr bwMode="auto">
            <a:xfrm>
              <a:off x="5148263" y="40957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Oval 57"/>
            <p:cNvSpPr>
              <a:spLocks noChangeArrowheads="1"/>
            </p:cNvSpPr>
            <p:nvPr/>
          </p:nvSpPr>
          <p:spPr bwMode="auto">
            <a:xfrm>
              <a:off x="5233988" y="43815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Oval 58"/>
            <p:cNvSpPr>
              <a:spLocks noChangeArrowheads="1"/>
            </p:cNvSpPr>
            <p:nvPr/>
          </p:nvSpPr>
          <p:spPr bwMode="auto">
            <a:xfrm>
              <a:off x="5329238" y="44196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Oval 59"/>
            <p:cNvSpPr>
              <a:spLocks noChangeArrowheads="1"/>
            </p:cNvSpPr>
            <p:nvPr/>
          </p:nvSpPr>
          <p:spPr bwMode="auto">
            <a:xfrm>
              <a:off x="5414963" y="41624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Oval 60"/>
            <p:cNvSpPr>
              <a:spLocks noChangeArrowheads="1"/>
            </p:cNvSpPr>
            <p:nvPr/>
          </p:nvSpPr>
          <p:spPr bwMode="auto">
            <a:xfrm>
              <a:off x="5500688" y="42862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Oval 61"/>
            <p:cNvSpPr>
              <a:spLocks noChangeArrowheads="1"/>
            </p:cNvSpPr>
            <p:nvPr/>
          </p:nvSpPr>
          <p:spPr bwMode="auto">
            <a:xfrm>
              <a:off x="5586413" y="39338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Oval 62"/>
            <p:cNvSpPr>
              <a:spLocks noChangeArrowheads="1"/>
            </p:cNvSpPr>
            <p:nvPr/>
          </p:nvSpPr>
          <p:spPr bwMode="auto">
            <a:xfrm>
              <a:off x="5672138" y="23812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Oval 63"/>
            <p:cNvSpPr>
              <a:spLocks noChangeArrowheads="1"/>
            </p:cNvSpPr>
            <p:nvPr/>
          </p:nvSpPr>
          <p:spPr bwMode="auto">
            <a:xfrm>
              <a:off x="5757863" y="26860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Oval 64"/>
            <p:cNvSpPr>
              <a:spLocks noChangeArrowheads="1"/>
            </p:cNvSpPr>
            <p:nvPr/>
          </p:nvSpPr>
          <p:spPr bwMode="auto">
            <a:xfrm>
              <a:off x="5853113" y="29432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Oval 65"/>
            <p:cNvSpPr>
              <a:spLocks noChangeArrowheads="1"/>
            </p:cNvSpPr>
            <p:nvPr/>
          </p:nvSpPr>
          <p:spPr bwMode="auto">
            <a:xfrm>
              <a:off x="5938838" y="32575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Oval 66"/>
            <p:cNvSpPr>
              <a:spLocks noChangeArrowheads="1"/>
            </p:cNvSpPr>
            <p:nvPr/>
          </p:nvSpPr>
          <p:spPr bwMode="auto">
            <a:xfrm>
              <a:off x="6024563" y="31242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Oval 67"/>
            <p:cNvSpPr>
              <a:spLocks noChangeArrowheads="1"/>
            </p:cNvSpPr>
            <p:nvPr/>
          </p:nvSpPr>
          <p:spPr bwMode="auto">
            <a:xfrm>
              <a:off x="6110288" y="35718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Oval 68"/>
            <p:cNvSpPr>
              <a:spLocks noChangeArrowheads="1"/>
            </p:cNvSpPr>
            <p:nvPr/>
          </p:nvSpPr>
          <p:spPr bwMode="auto">
            <a:xfrm>
              <a:off x="6196013" y="39719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Oval 69"/>
            <p:cNvSpPr>
              <a:spLocks noChangeArrowheads="1"/>
            </p:cNvSpPr>
            <p:nvPr/>
          </p:nvSpPr>
          <p:spPr bwMode="auto">
            <a:xfrm>
              <a:off x="6281738" y="44005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Oval 70"/>
            <p:cNvSpPr>
              <a:spLocks noChangeArrowheads="1"/>
            </p:cNvSpPr>
            <p:nvPr/>
          </p:nvSpPr>
          <p:spPr bwMode="auto">
            <a:xfrm>
              <a:off x="6367463" y="46482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Oval 71"/>
            <p:cNvSpPr>
              <a:spLocks noChangeArrowheads="1"/>
            </p:cNvSpPr>
            <p:nvPr/>
          </p:nvSpPr>
          <p:spPr bwMode="auto">
            <a:xfrm>
              <a:off x="6462713" y="39624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Oval 72"/>
            <p:cNvSpPr>
              <a:spLocks noChangeArrowheads="1"/>
            </p:cNvSpPr>
            <p:nvPr/>
          </p:nvSpPr>
          <p:spPr bwMode="auto">
            <a:xfrm>
              <a:off x="6548438" y="41529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Oval 73"/>
            <p:cNvSpPr>
              <a:spLocks noChangeArrowheads="1"/>
            </p:cNvSpPr>
            <p:nvPr/>
          </p:nvSpPr>
          <p:spPr bwMode="auto">
            <a:xfrm>
              <a:off x="6634163" y="41052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Oval 74"/>
            <p:cNvSpPr>
              <a:spLocks noChangeArrowheads="1"/>
            </p:cNvSpPr>
            <p:nvPr/>
          </p:nvSpPr>
          <p:spPr bwMode="auto">
            <a:xfrm>
              <a:off x="6719888" y="26289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Oval 75"/>
            <p:cNvSpPr>
              <a:spLocks noChangeArrowheads="1"/>
            </p:cNvSpPr>
            <p:nvPr/>
          </p:nvSpPr>
          <p:spPr bwMode="auto">
            <a:xfrm>
              <a:off x="6805613" y="27241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Oval 76"/>
            <p:cNvSpPr>
              <a:spLocks noChangeArrowheads="1"/>
            </p:cNvSpPr>
            <p:nvPr/>
          </p:nvSpPr>
          <p:spPr bwMode="auto">
            <a:xfrm>
              <a:off x="6891338" y="31146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Oval 77"/>
            <p:cNvSpPr>
              <a:spLocks noChangeArrowheads="1"/>
            </p:cNvSpPr>
            <p:nvPr/>
          </p:nvSpPr>
          <p:spPr bwMode="auto">
            <a:xfrm>
              <a:off x="6986588" y="33909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Oval 78"/>
            <p:cNvSpPr>
              <a:spLocks noChangeArrowheads="1"/>
            </p:cNvSpPr>
            <p:nvPr/>
          </p:nvSpPr>
          <p:spPr bwMode="auto">
            <a:xfrm>
              <a:off x="7072313" y="29813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Oval 79"/>
            <p:cNvSpPr>
              <a:spLocks noChangeArrowheads="1"/>
            </p:cNvSpPr>
            <p:nvPr/>
          </p:nvSpPr>
          <p:spPr bwMode="auto">
            <a:xfrm>
              <a:off x="7158038" y="32289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Oval 80"/>
            <p:cNvSpPr>
              <a:spLocks noChangeArrowheads="1"/>
            </p:cNvSpPr>
            <p:nvPr/>
          </p:nvSpPr>
          <p:spPr bwMode="auto">
            <a:xfrm>
              <a:off x="7243763" y="42767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Oval 81"/>
            <p:cNvSpPr>
              <a:spLocks noChangeArrowheads="1"/>
            </p:cNvSpPr>
            <p:nvPr/>
          </p:nvSpPr>
          <p:spPr bwMode="auto">
            <a:xfrm>
              <a:off x="7329488" y="435292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Oval 82"/>
            <p:cNvSpPr>
              <a:spLocks noChangeArrowheads="1"/>
            </p:cNvSpPr>
            <p:nvPr/>
          </p:nvSpPr>
          <p:spPr bwMode="auto">
            <a:xfrm>
              <a:off x="7415213" y="43434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Oval 83"/>
            <p:cNvSpPr>
              <a:spLocks noChangeArrowheads="1"/>
            </p:cNvSpPr>
            <p:nvPr/>
          </p:nvSpPr>
          <p:spPr bwMode="auto">
            <a:xfrm>
              <a:off x="7500938" y="34194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Oval 84"/>
            <p:cNvSpPr>
              <a:spLocks noChangeArrowheads="1"/>
            </p:cNvSpPr>
            <p:nvPr/>
          </p:nvSpPr>
          <p:spPr bwMode="auto">
            <a:xfrm>
              <a:off x="7596188" y="38862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Oval 85"/>
            <p:cNvSpPr>
              <a:spLocks noChangeArrowheads="1"/>
            </p:cNvSpPr>
            <p:nvPr/>
          </p:nvSpPr>
          <p:spPr bwMode="auto">
            <a:xfrm>
              <a:off x="7681913" y="40290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Oval 86"/>
            <p:cNvSpPr>
              <a:spLocks noChangeArrowheads="1"/>
            </p:cNvSpPr>
            <p:nvPr/>
          </p:nvSpPr>
          <p:spPr bwMode="auto">
            <a:xfrm>
              <a:off x="7767638" y="30289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Oval 87"/>
            <p:cNvSpPr>
              <a:spLocks noChangeArrowheads="1"/>
            </p:cNvSpPr>
            <p:nvPr/>
          </p:nvSpPr>
          <p:spPr bwMode="auto">
            <a:xfrm>
              <a:off x="7853363" y="304800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Oval 88"/>
            <p:cNvSpPr>
              <a:spLocks noChangeArrowheads="1"/>
            </p:cNvSpPr>
            <p:nvPr/>
          </p:nvSpPr>
          <p:spPr bwMode="auto">
            <a:xfrm>
              <a:off x="7939088" y="3562350"/>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Oval 89"/>
            <p:cNvSpPr>
              <a:spLocks noChangeArrowheads="1"/>
            </p:cNvSpPr>
            <p:nvPr/>
          </p:nvSpPr>
          <p:spPr bwMode="auto">
            <a:xfrm>
              <a:off x="8024813" y="35337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Oval 90"/>
            <p:cNvSpPr>
              <a:spLocks noChangeArrowheads="1"/>
            </p:cNvSpPr>
            <p:nvPr/>
          </p:nvSpPr>
          <p:spPr bwMode="auto">
            <a:xfrm>
              <a:off x="8120063" y="3838575"/>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148" name="Group 2147"/>
          <p:cNvGrpSpPr/>
          <p:nvPr/>
        </p:nvGrpSpPr>
        <p:grpSpPr>
          <a:xfrm>
            <a:off x="251520" y="1617274"/>
            <a:ext cx="3954599" cy="1381767"/>
            <a:chOff x="9777413" y="1368457"/>
            <a:chExt cx="7305676" cy="2409825"/>
          </a:xfrm>
        </p:grpSpPr>
        <p:sp>
          <p:nvSpPr>
            <p:cNvPr id="5" name="Freeform 6"/>
            <p:cNvSpPr>
              <a:spLocks/>
            </p:cNvSpPr>
            <p:nvPr/>
          </p:nvSpPr>
          <p:spPr bwMode="auto">
            <a:xfrm>
              <a:off x="9805988" y="1397032"/>
              <a:ext cx="7239001" cy="2343150"/>
            </a:xfrm>
            <a:custGeom>
              <a:avLst/>
              <a:gdLst>
                <a:gd name="T0" fmla="*/ 54 w 4560"/>
                <a:gd name="T1" fmla="*/ 852 h 1476"/>
                <a:gd name="T2" fmla="*/ 162 w 4560"/>
                <a:gd name="T3" fmla="*/ 1122 h 1476"/>
                <a:gd name="T4" fmla="*/ 270 w 4560"/>
                <a:gd name="T5" fmla="*/ 1110 h 1476"/>
                <a:gd name="T6" fmla="*/ 384 w 4560"/>
                <a:gd name="T7" fmla="*/ 18 h 1476"/>
                <a:gd name="T8" fmla="*/ 492 w 4560"/>
                <a:gd name="T9" fmla="*/ 420 h 1476"/>
                <a:gd name="T10" fmla="*/ 600 w 4560"/>
                <a:gd name="T11" fmla="*/ 612 h 1476"/>
                <a:gd name="T12" fmla="*/ 714 w 4560"/>
                <a:gd name="T13" fmla="*/ 1338 h 1476"/>
                <a:gd name="T14" fmla="*/ 822 w 4560"/>
                <a:gd name="T15" fmla="*/ 1278 h 1476"/>
                <a:gd name="T16" fmla="*/ 930 w 4560"/>
                <a:gd name="T17" fmla="*/ 990 h 1476"/>
                <a:gd name="T18" fmla="*/ 1044 w 4560"/>
                <a:gd name="T19" fmla="*/ 0 h 1476"/>
                <a:gd name="T20" fmla="*/ 1152 w 4560"/>
                <a:gd name="T21" fmla="*/ 504 h 1476"/>
                <a:gd name="T22" fmla="*/ 1260 w 4560"/>
                <a:gd name="T23" fmla="*/ 276 h 1476"/>
                <a:gd name="T24" fmla="*/ 1374 w 4560"/>
                <a:gd name="T25" fmla="*/ 1368 h 1476"/>
                <a:gd name="T26" fmla="*/ 1482 w 4560"/>
                <a:gd name="T27" fmla="*/ 1344 h 1476"/>
                <a:gd name="T28" fmla="*/ 1590 w 4560"/>
                <a:gd name="T29" fmla="*/ 858 h 1476"/>
                <a:gd name="T30" fmla="*/ 1698 w 4560"/>
                <a:gd name="T31" fmla="*/ 300 h 1476"/>
                <a:gd name="T32" fmla="*/ 1812 w 4560"/>
                <a:gd name="T33" fmla="*/ 570 h 1476"/>
                <a:gd name="T34" fmla="*/ 1920 w 4560"/>
                <a:gd name="T35" fmla="*/ 426 h 1476"/>
                <a:gd name="T36" fmla="*/ 2028 w 4560"/>
                <a:gd name="T37" fmla="*/ 1188 h 1476"/>
                <a:gd name="T38" fmla="*/ 2142 w 4560"/>
                <a:gd name="T39" fmla="*/ 1110 h 1476"/>
                <a:gd name="T40" fmla="*/ 2250 w 4560"/>
                <a:gd name="T41" fmla="*/ 1014 h 1476"/>
                <a:gd name="T42" fmla="*/ 2358 w 4560"/>
                <a:gd name="T43" fmla="*/ 162 h 1476"/>
                <a:gd name="T44" fmla="*/ 2472 w 4560"/>
                <a:gd name="T45" fmla="*/ 624 h 1476"/>
                <a:gd name="T46" fmla="*/ 2580 w 4560"/>
                <a:gd name="T47" fmla="*/ 588 h 1476"/>
                <a:gd name="T48" fmla="*/ 2688 w 4560"/>
                <a:gd name="T49" fmla="*/ 1128 h 1476"/>
                <a:gd name="T50" fmla="*/ 2802 w 4560"/>
                <a:gd name="T51" fmla="*/ 1332 h 1476"/>
                <a:gd name="T52" fmla="*/ 2910 w 4560"/>
                <a:gd name="T53" fmla="*/ 1248 h 1476"/>
                <a:gd name="T54" fmla="*/ 3018 w 4560"/>
                <a:gd name="T55" fmla="*/ 48 h 1476"/>
                <a:gd name="T56" fmla="*/ 3132 w 4560"/>
                <a:gd name="T57" fmla="*/ 402 h 1476"/>
                <a:gd name="T58" fmla="*/ 3240 w 4560"/>
                <a:gd name="T59" fmla="*/ 516 h 1476"/>
                <a:gd name="T60" fmla="*/ 3348 w 4560"/>
                <a:gd name="T61" fmla="*/ 1050 h 1476"/>
                <a:gd name="T62" fmla="*/ 3456 w 4560"/>
                <a:gd name="T63" fmla="*/ 1476 h 1476"/>
                <a:gd name="T64" fmla="*/ 3570 w 4560"/>
                <a:gd name="T65" fmla="*/ 1164 h 1476"/>
                <a:gd name="T66" fmla="*/ 3678 w 4560"/>
                <a:gd name="T67" fmla="*/ 204 h 1476"/>
                <a:gd name="T68" fmla="*/ 3786 w 4560"/>
                <a:gd name="T69" fmla="*/ 510 h 1476"/>
                <a:gd name="T70" fmla="*/ 3900 w 4560"/>
                <a:gd name="T71" fmla="*/ 426 h 1476"/>
                <a:gd name="T72" fmla="*/ 4008 w 4560"/>
                <a:gd name="T73" fmla="*/ 1242 h 1476"/>
                <a:gd name="T74" fmla="*/ 4116 w 4560"/>
                <a:gd name="T75" fmla="*/ 1284 h 1476"/>
                <a:gd name="T76" fmla="*/ 4230 w 4560"/>
                <a:gd name="T77" fmla="*/ 996 h 1476"/>
                <a:gd name="T78" fmla="*/ 4338 w 4560"/>
                <a:gd name="T79" fmla="*/ 456 h 1476"/>
                <a:gd name="T80" fmla="*/ 4446 w 4560"/>
                <a:gd name="T81" fmla="*/ 792 h 1476"/>
                <a:gd name="T82" fmla="*/ 4560 w 4560"/>
                <a:gd name="T83" fmla="*/ 966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476">
                  <a:moveTo>
                    <a:pt x="0" y="852"/>
                  </a:moveTo>
                  <a:lnTo>
                    <a:pt x="54" y="852"/>
                  </a:lnTo>
                  <a:lnTo>
                    <a:pt x="108" y="720"/>
                  </a:lnTo>
                  <a:lnTo>
                    <a:pt x="162" y="1122"/>
                  </a:lnTo>
                  <a:lnTo>
                    <a:pt x="216" y="942"/>
                  </a:lnTo>
                  <a:lnTo>
                    <a:pt x="270" y="1110"/>
                  </a:lnTo>
                  <a:lnTo>
                    <a:pt x="330" y="1218"/>
                  </a:lnTo>
                  <a:lnTo>
                    <a:pt x="384" y="18"/>
                  </a:lnTo>
                  <a:lnTo>
                    <a:pt x="438" y="450"/>
                  </a:lnTo>
                  <a:lnTo>
                    <a:pt x="492" y="420"/>
                  </a:lnTo>
                  <a:lnTo>
                    <a:pt x="546" y="570"/>
                  </a:lnTo>
                  <a:lnTo>
                    <a:pt x="600" y="612"/>
                  </a:lnTo>
                  <a:lnTo>
                    <a:pt x="660" y="606"/>
                  </a:lnTo>
                  <a:lnTo>
                    <a:pt x="714" y="1338"/>
                  </a:lnTo>
                  <a:lnTo>
                    <a:pt x="768" y="1380"/>
                  </a:lnTo>
                  <a:lnTo>
                    <a:pt x="822" y="1278"/>
                  </a:lnTo>
                  <a:lnTo>
                    <a:pt x="876" y="1410"/>
                  </a:lnTo>
                  <a:lnTo>
                    <a:pt x="930" y="990"/>
                  </a:lnTo>
                  <a:lnTo>
                    <a:pt x="984" y="1302"/>
                  </a:lnTo>
                  <a:lnTo>
                    <a:pt x="1044" y="0"/>
                  </a:lnTo>
                  <a:lnTo>
                    <a:pt x="1098" y="210"/>
                  </a:lnTo>
                  <a:lnTo>
                    <a:pt x="1152" y="504"/>
                  </a:lnTo>
                  <a:lnTo>
                    <a:pt x="1206" y="324"/>
                  </a:lnTo>
                  <a:lnTo>
                    <a:pt x="1260" y="276"/>
                  </a:lnTo>
                  <a:lnTo>
                    <a:pt x="1314" y="738"/>
                  </a:lnTo>
                  <a:lnTo>
                    <a:pt x="1374" y="1368"/>
                  </a:lnTo>
                  <a:lnTo>
                    <a:pt x="1428" y="1386"/>
                  </a:lnTo>
                  <a:lnTo>
                    <a:pt x="1482" y="1344"/>
                  </a:lnTo>
                  <a:lnTo>
                    <a:pt x="1536" y="1134"/>
                  </a:lnTo>
                  <a:lnTo>
                    <a:pt x="1590" y="858"/>
                  </a:lnTo>
                  <a:lnTo>
                    <a:pt x="1644" y="1104"/>
                  </a:lnTo>
                  <a:lnTo>
                    <a:pt x="1698" y="300"/>
                  </a:lnTo>
                  <a:lnTo>
                    <a:pt x="1758" y="636"/>
                  </a:lnTo>
                  <a:lnTo>
                    <a:pt x="1812" y="570"/>
                  </a:lnTo>
                  <a:lnTo>
                    <a:pt x="1866" y="576"/>
                  </a:lnTo>
                  <a:lnTo>
                    <a:pt x="1920" y="426"/>
                  </a:lnTo>
                  <a:lnTo>
                    <a:pt x="1974" y="558"/>
                  </a:lnTo>
                  <a:lnTo>
                    <a:pt x="2028" y="1188"/>
                  </a:lnTo>
                  <a:lnTo>
                    <a:pt x="2088" y="1194"/>
                  </a:lnTo>
                  <a:lnTo>
                    <a:pt x="2142" y="1110"/>
                  </a:lnTo>
                  <a:lnTo>
                    <a:pt x="2196" y="1110"/>
                  </a:lnTo>
                  <a:lnTo>
                    <a:pt x="2250" y="1014"/>
                  </a:lnTo>
                  <a:lnTo>
                    <a:pt x="2304" y="1332"/>
                  </a:lnTo>
                  <a:lnTo>
                    <a:pt x="2358" y="162"/>
                  </a:lnTo>
                  <a:lnTo>
                    <a:pt x="2418" y="360"/>
                  </a:lnTo>
                  <a:lnTo>
                    <a:pt x="2472" y="624"/>
                  </a:lnTo>
                  <a:lnTo>
                    <a:pt x="2526" y="522"/>
                  </a:lnTo>
                  <a:lnTo>
                    <a:pt x="2580" y="588"/>
                  </a:lnTo>
                  <a:lnTo>
                    <a:pt x="2634" y="612"/>
                  </a:lnTo>
                  <a:lnTo>
                    <a:pt x="2688" y="1128"/>
                  </a:lnTo>
                  <a:lnTo>
                    <a:pt x="2742" y="1308"/>
                  </a:lnTo>
                  <a:lnTo>
                    <a:pt x="2802" y="1332"/>
                  </a:lnTo>
                  <a:lnTo>
                    <a:pt x="2856" y="1170"/>
                  </a:lnTo>
                  <a:lnTo>
                    <a:pt x="2910" y="1248"/>
                  </a:lnTo>
                  <a:lnTo>
                    <a:pt x="2964" y="1026"/>
                  </a:lnTo>
                  <a:lnTo>
                    <a:pt x="3018" y="48"/>
                  </a:lnTo>
                  <a:lnTo>
                    <a:pt x="3072" y="240"/>
                  </a:lnTo>
                  <a:lnTo>
                    <a:pt x="3132" y="402"/>
                  </a:lnTo>
                  <a:lnTo>
                    <a:pt x="3186" y="600"/>
                  </a:lnTo>
                  <a:lnTo>
                    <a:pt x="3240" y="516"/>
                  </a:lnTo>
                  <a:lnTo>
                    <a:pt x="3294" y="798"/>
                  </a:lnTo>
                  <a:lnTo>
                    <a:pt x="3348" y="1050"/>
                  </a:lnTo>
                  <a:lnTo>
                    <a:pt x="3402" y="1320"/>
                  </a:lnTo>
                  <a:lnTo>
                    <a:pt x="3456" y="1476"/>
                  </a:lnTo>
                  <a:lnTo>
                    <a:pt x="3516" y="1044"/>
                  </a:lnTo>
                  <a:lnTo>
                    <a:pt x="3570" y="1164"/>
                  </a:lnTo>
                  <a:lnTo>
                    <a:pt x="3624" y="1134"/>
                  </a:lnTo>
                  <a:lnTo>
                    <a:pt x="3678" y="204"/>
                  </a:lnTo>
                  <a:lnTo>
                    <a:pt x="3732" y="264"/>
                  </a:lnTo>
                  <a:lnTo>
                    <a:pt x="3786" y="510"/>
                  </a:lnTo>
                  <a:lnTo>
                    <a:pt x="3846" y="684"/>
                  </a:lnTo>
                  <a:lnTo>
                    <a:pt x="3900" y="426"/>
                  </a:lnTo>
                  <a:lnTo>
                    <a:pt x="3954" y="582"/>
                  </a:lnTo>
                  <a:lnTo>
                    <a:pt x="4008" y="1242"/>
                  </a:lnTo>
                  <a:lnTo>
                    <a:pt x="4062" y="1290"/>
                  </a:lnTo>
                  <a:lnTo>
                    <a:pt x="4116" y="1284"/>
                  </a:lnTo>
                  <a:lnTo>
                    <a:pt x="4170" y="702"/>
                  </a:lnTo>
                  <a:lnTo>
                    <a:pt x="4230" y="996"/>
                  </a:lnTo>
                  <a:lnTo>
                    <a:pt x="4284" y="1086"/>
                  </a:lnTo>
                  <a:lnTo>
                    <a:pt x="4338" y="456"/>
                  </a:lnTo>
                  <a:lnTo>
                    <a:pt x="4392" y="468"/>
                  </a:lnTo>
                  <a:lnTo>
                    <a:pt x="4446" y="792"/>
                  </a:lnTo>
                  <a:lnTo>
                    <a:pt x="4500" y="774"/>
                  </a:lnTo>
                  <a:lnTo>
                    <a:pt x="4560" y="966"/>
                  </a:lnTo>
                </a:path>
              </a:pathLst>
            </a:custGeom>
            <a:noFill/>
            <a:ln w="57150" cap="flat">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Oval 7"/>
            <p:cNvSpPr>
              <a:spLocks noChangeArrowheads="1"/>
            </p:cNvSpPr>
            <p:nvPr/>
          </p:nvSpPr>
          <p:spPr bwMode="auto">
            <a:xfrm>
              <a:off x="9777413" y="27210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8"/>
            <p:cNvSpPr>
              <a:spLocks noChangeArrowheads="1"/>
            </p:cNvSpPr>
            <p:nvPr/>
          </p:nvSpPr>
          <p:spPr bwMode="auto">
            <a:xfrm>
              <a:off x="9863138" y="27210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Oval 9"/>
            <p:cNvSpPr>
              <a:spLocks noChangeArrowheads="1"/>
            </p:cNvSpPr>
            <p:nvPr/>
          </p:nvSpPr>
          <p:spPr bwMode="auto">
            <a:xfrm>
              <a:off x="9948863" y="25114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Oval 10"/>
            <p:cNvSpPr>
              <a:spLocks noChangeArrowheads="1"/>
            </p:cNvSpPr>
            <p:nvPr/>
          </p:nvSpPr>
          <p:spPr bwMode="auto">
            <a:xfrm>
              <a:off x="10034588" y="31496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5" name="Oval 11"/>
            <p:cNvSpPr>
              <a:spLocks noChangeArrowheads="1"/>
            </p:cNvSpPr>
            <p:nvPr/>
          </p:nvSpPr>
          <p:spPr bwMode="auto">
            <a:xfrm>
              <a:off x="10120313" y="28638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7" name="Oval 12"/>
            <p:cNvSpPr>
              <a:spLocks noChangeArrowheads="1"/>
            </p:cNvSpPr>
            <p:nvPr/>
          </p:nvSpPr>
          <p:spPr bwMode="auto">
            <a:xfrm>
              <a:off x="10206038" y="31305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Oval 13"/>
            <p:cNvSpPr>
              <a:spLocks noChangeArrowheads="1"/>
            </p:cNvSpPr>
            <p:nvPr/>
          </p:nvSpPr>
          <p:spPr bwMode="auto">
            <a:xfrm>
              <a:off x="10301288" y="33020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Oval 14"/>
            <p:cNvSpPr>
              <a:spLocks noChangeArrowheads="1"/>
            </p:cNvSpPr>
            <p:nvPr/>
          </p:nvSpPr>
          <p:spPr bwMode="auto">
            <a:xfrm>
              <a:off x="10387013" y="13970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Oval 15"/>
            <p:cNvSpPr>
              <a:spLocks noChangeArrowheads="1"/>
            </p:cNvSpPr>
            <p:nvPr/>
          </p:nvSpPr>
          <p:spPr bwMode="auto">
            <a:xfrm>
              <a:off x="10472738" y="20828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Oval 16"/>
            <p:cNvSpPr>
              <a:spLocks noChangeArrowheads="1"/>
            </p:cNvSpPr>
            <p:nvPr/>
          </p:nvSpPr>
          <p:spPr bwMode="auto">
            <a:xfrm>
              <a:off x="10558463" y="20352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Oval 17"/>
            <p:cNvSpPr>
              <a:spLocks noChangeArrowheads="1"/>
            </p:cNvSpPr>
            <p:nvPr/>
          </p:nvSpPr>
          <p:spPr bwMode="auto">
            <a:xfrm>
              <a:off x="10644188" y="22733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Oval 18"/>
            <p:cNvSpPr>
              <a:spLocks noChangeArrowheads="1"/>
            </p:cNvSpPr>
            <p:nvPr/>
          </p:nvSpPr>
          <p:spPr bwMode="auto">
            <a:xfrm>
              <a:off x="10729913" y="23400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Oval 19"/>
            <p:cNvSpPr>
              <a:spLocks noChangeArrowheads="1"/>
            </p:cNvSpPr>
            <p:nvPr/>
          </p:nvSpPr>
          <p:spPr bwMode="auto">
            <a:xfrm>
              <a:off x="10825163" y="23304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Oval 20"/>
            <p:cNvSpPr>
              <a:spLocks noChangeArrowheads="1"/>
            </p:cNvSpPr>
            <p:nvPr/>
          </p:nvSpPr>
          <p:spPr bwMode="auto">
            <a:xfrm>
              <a:off x="10910888" y="34925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Oval 21"/>
            <p:cNvSpPr>
              <a:spLocks noChangeArrowheads="1"/>
            </p:cNvSpPr>
            <p:nvPr/>
          </p:nvSpPr>
          <p:spPr bwMode="auto">
            <a:xfrm>
              <a:off x="10996613" y="35592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Oval 22"/>
            <p:cNvSpPr>
              <a:spLocks noChangeArrowheads="1"/>
            </p:cNvSpPr>
            <p:nvPr/>
          </p:nvSpPr>
          <p:spPr bwMode="auto">
            <a:xfrm>
              <a:off x="11082338" y="33972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Oval 23"/>
            <p:cNvSpPr>
              <a:spLocks noChangeArrowheads="1"/>
            </p:cNvSpPr>
            <p:nvPr/>
          </p:nvSpPr>
          <p:spPr bwMode="auto">
            <a:xfrm>
              <a:off x="11168063" y="36068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Oval 24"/>
            <p:cNvSpPr>
              <a:spLocks noChangeArrowheads="1"/>
            </p:cNvSpPr>
            <p:nvPr/>
          </p:nvSpPr>
          <p:spPr bwMode="auto">
            <a:xfrm>
              <a:off x="11253788" y="29400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Oval 25"/>
            <p:cNvSpPr>
              <a:spLocks noChangeArrowheads="1"/>
            </p:cNvSpPr>
            <p:nvPr/>
          </p:nvSpPr>
          <p:spPr bwMode="auto">
            <a:xfrm>
              <a:off x="11339513" y="34353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Oval 26"/>
            <p:cNvSpPr>
              <a:spLocks noChangeArrowheads="1"/>
            </p:cNvSpPr>
            <p:nvPr/>
          </p:nvSpPr>
          <p:spPr bwMode="auto">
            <a:xfrm>
              <a:off x="11434763" y="13684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Oval 27"/>
            <p:cNvSpPr>
              <a:spLocks noChangeArrowheads="1"/>
            </p:cNvSpPr>
            <p:nvPr/>
          </p:nvSpPr>
          <p:spPr bwMode="auto">
            <a:xfrm>
              <a:off x="11520488" y="17018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Oval 28"/>
            <p:cNvSpPr>
              <a:spLocks noChangeArrowheads="1"/>
            </p:cNvSpPr>
            <p:nvPr/>
          </p:nvSpPr>
          <p:spPr bwMode="auto">
            <a:xfrm>
              <a:off x="11606213" y="21685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Oval 29"/>
            <p:cNvSpPr>
              <a:spLocks noChangeArrowheads="1"/>
            </p:cNvSpPr>
            <p:nvPr/>
          </p:nvSpPr>
          <p:spPr bwMode="auto">
            <a:xfrm>
              <a:off x="11691938" y="18828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Oval 30"/>
            <p:cNvSpPr>
              <a:spLocks noChangeArrowheads="1"/>
            </p:cNvSpPr>
            <p:nvPr/>
          </p:nvSpPr>
          <p:spPr bwMode="auto">
            <a:xfrm>
              <a:off x="11777663" y="18066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Oval 31"/>
            <p:cNvSpPr>
              <a:spLocks noChangeArrowheads="1"/>
            </p:cNvSpPr>
            <p:nvPr/>
          </p:nvSpPr>
          <p:spPr bwMode="auto">
            <a:xfrm>
              <a:off x="11863388" y="25400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Oval 32"/>
            <p:cNvSpPr>
              <a:spLocks noChangeArrowheads="1"/>
            </p:cNvSpPr>
            <p:nvPr/>
          </p:nvSpPr>
          <p:spPr bwMode="auto">
            <a:xfrm>
              <a:off x="11958638" y="35401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Oval 33"/>
            <p:cNvSpPr>
              <a:spLocks noChangeArrowheads="1"/>
            </p:cNvSpPr>
            <p:nvPr/>
          </p:nvSpPr>
          <p:spPr bwMode="auto">
            <a:xfrm>
              <a:off x="12044363" y="35687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Oval 34"/>
            <p:cNvSpPr>
              <a:spLocks noChangeArrowheads="1"/>
            </p:cNvSpPr>
            <p:nvPr/>
          </p:nvSpPr>
          <p:spPr bwMode="auto">
            <a:xfrm>
              <a:off x="12130088" y="35020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Oval 35"/>
            <p:cNvSpPr>
              <a:spLocks noChangeArrowheads="1"/>
            </p:cNvSpPr>
            <p:nvPr/>
          </p:nvSpPr>
          <p:spPr bwMode="auto">
            <a:xfrm>
              <a:off x="12215813" y="31686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Oval 36"/>
            <p:cNvSpPr>
              <a:spLocks noChangeArrowheads="1"/>
            </p:cNvSpPr>
            <p:nvPr/>
          </p:nvSpPr>
          <p:spPr bwMode="auto">
            <a:xfrm>
              <a:off x="12301538" y="27305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Oval 37"/>
            <p:cNvSpPr>
              <a:spLocks noChangeArrowheads="1"/>
            </p:cNvSpPr>
            <p:nvPr/>
          </p:nvSpPr>
          <p:spPr bwMode="auto">
            <a:xfrm>
              <a:off x="12387263" y="31210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Oval 38"/>
            <p:cNvSpPr>
              <a:spLocks noChangeArrowheads="1"/>
            </p:cNvSpPr>
            <p:nvPr/>
          </p:nvSpPr>
          <p:spPr bwMode="auto">
            <a:xfrm>
              <a:off x="12472988" y="18447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Oval 39"/>
            <p:cNvSpPr>
              <a:spLocks noChangeArrowheads="1"/>
            </p:cNvSpPr>
            <p:nvPr/>
          </p:nvSpPr>
          <p:spPr bwMode="auto">
            <a:xfrm>
              <a:off x="12568238" y="23781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Oval 40"/>
            <p:cNvSpPr>
              <a:spLocks noChangeArrowheads="1"/>
            </p:cNvSpPr>
            <p:nvPr/>
          </p:nvSpPr>
          <p:spPr bwMode="auto">
            <a:xfrm>
              <a:off x="12653963" y="22733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Oval 41"/>
            <p:cNvSpPr>
              <a:spLocks noChangeArrowheads="1"/>
            </p:cNvSpPr>
            <p:nvPr/>
          </p:nvSpPr>
          <p:spPr bwMode="auto">
            <a:xfrm>
              <a:off x="12739688" y="22828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2" name="Oval 42"/>
            <p:cNvSpPr>
              <a:spLocks noChangeArrowheads="1"/>
            </p:cNvSpPr>
            <p:nvPr/>
          </p:nvSpPr>
          <p:spPr bwMode="auto">
            <a:xfrm>
              <a:off x="12825413" y="20447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3" name="Oval 43"/>
            <p:cNvSpPr>
              <a:spLocks noChangeArrowheads="1"/>
            </p:cNvSpPr>
            <p:nvPr/>
          </p:nvSpPr>
          <p:spPr bwMode="auto">
            <a:xfrm>
              <a:off x="12911138" y="22542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4" name="Oval 44"/>
            <p:cNvSpPr>
              <a:spLocks noChangeArrowheads="1"/>
            </p:cNvSpPr>
            <p:nvPr/>
          </p:nvSpPr>
          <p:spPr bwMode="auto">
            <a:xfrm>
              <a:off x="12996863" y="32544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5" name="Oval 45"/>
            <p:cNvSpPr>
              <a:spLocks noChangeArrowheads="1"/>
            </p:cNvSpPr>
            <p:nvPr/>
          </p:nvSpPr>
          <p:spPr bwMode="auto">
            <a:xfrm>
              <a:off x="13092113" y="32639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6" name="Oval 46"/>
            <p:cNvSpPr>
              <a:spLocks noChangeArrowheads="1"/>
            </p:cNvSpPr>
            <p:nvPr/>
          </p:nvSpPr>
          <p:spPr bwMode="auto">
            <a:xfrm>
              <a:off x="13177838" y="31305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7" name="Oval 47"/>
            <p:cNvSpPr>
              <a:spLocks noChangeArrowheads="1"/>
            </p:cNvSpPr>
            <p:nvPr/>
          </p:nvSpPr>
          <p:spPr bwMode="auto">
            <a:xfrm>
              <a:off x="13263563" y="31305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8" name="Oval 48"/>
            <p:cNvSpPr>
              <a:spLocks noChangeArrowheads="1"/>
            </p:cNvSpPr>
            <p:nvPr/>
          </p:nvSpPr>
          <p:spPr bwMode="auto">
            <a:xfrm>
              <a:off x="13349288" y="29781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9" name="Oval 49"/>
            <p:cNvSpPr>
              <a:spLocks noChangeArrowheads="1"/>
            </p:cNvSpPr>
            <p:nvPr/>
          </p:nvSpPr>
          <p:spPr bwMode="auto">
            <a:xfrm>
              <a:off x="13435013" y="34830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0" name="Oval 50"/>
            <p:cNvSpPr>
              <a:spLocks noChangeArrowheads="1"/>
            </p:cNvSpPr>
            <p:nvPr/>
          </p:nvSpPr>
          <p:spPr bwMode="auto">
            <a:xfrm>
              <a:off x="13520739" y="16256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1" name="Oval 51"/>
            <p:cNvSpPr>
              <a:spLocks noChangeArrowheads="1"/>
            </p:cNvSpPr>
            <p:nvPr/>
          </p:nvSpPr>
          <p:spPr bwMode="auto">
            <a:xfrm>
              <a:off x="13615989" y="19399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2" name="Oval 52"/>
            <p:cNvSpPr>
              <a:spLocks noChangeArrowheads="1"/>
            </p:cNvSpPr>
            <p:nvPr/>
          </p:nvSpPr>
          <p:spPr bwMode="auto">
            <a:xfrm>
              <a:off x="13701714" y="23590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3" name="Oval 53"/>
            <p:cNvSpPr>
              <a:spLocks noChangeArrowheads="1"/>
            </p:cNvSpPr>
            <p:nvPr/>
          </p:nvSpPr>
          <p:spPr bwMode="auto">
            <a:xfrm>
              <a:off x="13787439" y="21971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4" name="Oval 54"/>
            <p:cNvSpPr>
              <a:spLocks noChangeArrowheads="1"/>
            </p:cNvSpPr>
            <p:nvPr/>
          </p:nvSpPr>
          <p:spPr bwMode="auto">
            <a:xfrm>
              <a:off x="13873164" y="23019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5" name="Oval 55"/>
            <p:cNvSpPr>
              <a:spLocks noChangeArrowheads="1"/>
            </p:cNvSpPr>
            <p:nvPr/>
          </p:nvSpPr>
          <p:spPr bwMode="auto">
            <a:xfrm>
              <a:off x="13958889" y="23400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6" name="Oval 56"/>
            <p:cNvSpPr>
              <a:spLocks noChangeArrowheads="1"/>
            </p:cNvSpPr>
            <p:nvPr/>
          </p:nvSpPr>
          <p:spPr bwMode="auto">
            <a:xfrm>
              <a:off x="14044614" y="31591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7" name="Oval 57"/>
            <p:cNvSpPr>
              <a:spLocks noChangeArrowheads="1"/>
            </p:cNvSpPr>
            <p:nvPr/>
          </p:nvSpPr>
          <p:spPr bwMode="auto">
            <a:xfrm>
              <a:off x="14130339" y="34449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8" name="Oval 58"/>
            <p:cNvSpPr>
              <a:spLocks noChangeArrowheads="1"/>
            </p:cNvSpPr>
            <p:nvPr/>
          </p:nvSpPr>
          <p:spPr bwMode="auto">
            <a:xfrm>
              <a:off x="14225589" y="34830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9" name="Oval 59"/>
            <p:cNvSpPr>
              <a:spLocks noChangeArrowheads="1"/>
            </p:cNvSpPr>
            <p:nvPr/>
          </p:nvSpPr>
          <p:spPr bwMode="auto">
            <a:xfrm>
              <a:off x="14311314" y="32258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0" name="Oval 60"/>
            <p:cNvSpPr>
              <a:spLocks noChangeArrowheads="1"/>
            </p:cNvSpPr>
            <p:nvPr/>
          </p:nvSpPr>
          <p:spPr bwMode="auto">
            <a:xfrm>
              <a:off x="14397039" y="33496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1" name="Oval 61"/>
            <p:cNvSpPr>
              <a:spLocks noChangeArrowheads="1"/>
            </p:cNvSpPr>
            <p:nvPr/>
          </p:nvSpPr>
          <p:spPr bwMode="auto">
            <a:xfrm>
              <a:off x="14482764" y="29972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2" name="Oval 62"/>
            <p:cNvSpPr>
              <a:spLocks noChangeArrowheads="1"/>
            </p:cNvSpPr>
            <p:nvPr/>
          </p:nvSpPr>
          <p:spPr bwMode="auto">
            <a:xfrm>
              <a:off x="14568489" y="14446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3" name="Oval 63"/>
            <p:cNvSpPr>
              <a:spLocks noChangeArrowheads="1"/>
            </p:cNvSpPr>
            <p:nvPr/>
          </p:nvSpPr>
          <p:spPr bwMode="auto">
            <a:xfrm>
              <a:off x="14654214" y="17494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4" name="Oval 64"/>
            <p:cNvSpPr>
              <a:spLocks noChangeArrowheads="1"/>
            </p:cNvSpPr>
            <p:nvPr/>
          </p:nvSpPr>
          <p:spPr bwMode="auto">
            <a:xfrm>
              <a:off x="14749464" y="20066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3" name="Oval 65"/>
            <p:cNvSpPr>
              <a:spLocks noChangeArrowheads="1"/>
            </p:cNvSpPr>
            <p:nvPr/>
          </p:nvSpPr>
          <p:spPr bwMode="auto">
            <a:xfrm>
              <a:off x="14835189" y="23209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Oval 66"/>
            <p:cNvSpPr>
              <a:spLocks noChangeArrowheads="1"/>
            </p:cNvSpPr>
            <p:nvPr/>
          </p:nvSpPr>
          <p:spPr bwMode="auto">
            <a:xfrm>
              <a:off x="14920914" y="21876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67"/>
            <p:cNvSpPr>
              <a:spLocks noChangeArrowheads="1"/>
            </p:cNvSpPr>
            <p:nvPr/>
          </p:nvSpPr>
          <p:spPr bwMode="auto">
            <a:xfrm>
              <a:off x="15006639" y="26352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68"/>
            <p:cNvSpPr>
              <a:spLocks noChangeArrowheads="1"/>
            </p:cNvSpPr>
            <p:nvPr/>
          </p:nvSpPr>
          <p:spPr bwMode="auto">
            <a:xfrm>
              <a:off x="15092364" y="30353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Oval 69"/>
            <p:cNvSpPr>
              <a:spLocks noChangeArrowheads="1"/>
            </p:cNvSpPr>
            <p:nvPr/>
          </p:nvSpPr>
          <p:spPr bwMode="auto">
            <a:xfrm>
              <a:off x="15178089" y="34639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Oval 70"/>
            <p:cNvSpPr>
              <a:spLocks noChangeArrowheads="1"/>
            </p:cNvSpPr>
            <p:nvPr/>
          </p:nvSpPr>
          <p:spPr bwMode="auto">
            <a:xfrm>
              <a:off x="15263814" y="37116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Oval 71"/>
            <p:cNvSpPr>
              <a:spLocks noChangeArrowheads="1"/>
            </p:cNvSpPr>
            <p:nvPr/>
          </p:nvSpPr>
          <p:spPr bwMode="auto">
            <a:xfrm>
              <a:off x="15359064" y="30258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Oval 72"/>
            <p:cNvSpPr>
              <a:spLocks noChangeArrowheads="1"/>
            </p:cNvSpPr>
            <p:nvPr/>
          </p:nvSpPr>
          <p:spPr bwMode="auto">
            <a:xfrm>
              <a:off x="15444789" y="32163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Oval 73"/>
            <p:cNvSpPr>
              <a:spLocks noChangeArrowheads="1"/>
            </p:cNvSpPr>
            <p:nvPr/>
          </p:nvSpPr>
          <p:spPr bwMode="auto">
            <a:xfrm>
              <a:off x="15530514" y="31686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Oval 74"/>
            <p:cNvSpPr>
              <a:spLocks noChangeArrowheads="1"/>
            </p:cNvSpPr>
            <p:nvPr/>
          </p:nvSpPr>
          <p:spPr bwMode="auto">
            <a:xfrm>
              <a:off x="15616239" y="16923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Oval 75"/>
            <p:cNvSpPr>
              <a:spLocks noChangeArrowheads="1"/>
            </p:cNvSpPr>
            <p:nvPr/>
          </p:nvSpPr>
          <p:spPr bwMode="auto">
            <a:xfrm>
              <a:off x="15701964" y="17875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Oval 76"/>
            <p:cNvSpPr>
              <a:spLocks noChangeArrowheads="1"/>
            </p:cNvSpPr>
            <p:nvPr/>
          </p:nvSpPr>
          <p:spPr bwMode="auto">
            <a:xfrm>
              <a:off x="15787689" y="21780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Oval 77"/>
            <p:cNvSpPr>
              <a:spLocks noChangeArrowheads="1"/>
            </p:cNvSpPr>
            <p:nvPr/>
          </p:nvSpPr>
          <p:spPr bwMode="auto">
            <a:xfrm>
              <a:off x="15882939" y="24543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Oval 78"/>
            <p:cNvSpPr>
              <a:spLocks noChangeArrowheads="1"/>
            </p:cNvSpPr>
            <p:nvPr/>
          </p:nvSpPr>
          <p:spPr bwMode="auto">
            <a:xfrm>
              <a:off x="15968664" y="20447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Oval 79"/>
            <p:cNvSpPr>
              <a:spLocks noChangeArrowheads="1"/>
            </p:cNvSpPr>
            <p:nvPr/>
          </p:nvSpPr>
          <p:spPr bwMode="auto">
            <a:xfrm>
              <a:off x="16054389" y="22923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Oval 80"/>
            <p:cNvSpPr>
              <a:spLocks noChangeArrowheads="1"/>
            </p:cNvSpPr>
            <p:nvPr/>
          </p:nvSpPr>
          <p:spPr bwMode="auto">
            <a:xfrm>
              <a:off x="16140114" y="33401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Oval 81"/>
            <p:cNvSpPr>
              <a:spLocks noChangeArrowheads="1"/>
            </p:cNvSpPr>
            <p:nvPr/>
          </p:nvSpPr>
          <p:spPr bwMode="auto">
            <a:xfrm>
              <a:off x="16225839" y="341633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Oval 82"/>
            <p:cNvSpPr>
              <a:spLocks noChangeArrowheads="1"/>
            </p:cNvSpPr>
            <p:nvPr/>
          </p:nvSpPr>
          <p:spPr bwMode="auto">
            <a:xfrm>
              <a:off x="16311564" y="34068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Oval 83"/>
            <p:cNvSpPr>
              <a:spLocks noChangeArrowheads="1"/>
            </p:cNvSpPr>
            <p:nvPr/>
          </p:nvSpPr>
          <p:spPr bwMode="auto">
            <a:xfrm>
              <a:off x="16397289" y="24828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Oval 84"/>
            <p:cNvSpPr>
              <a:spLocks noChangeArrowheads="1"/>
            </p:cNvSpPr>
            <p:nvPr/>
          </p:nvSpPr>
          <p:spPr bwMode="auto">
            <a:xfrm>
              <a:off x="16492539" y="29496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Oval 85"/>
            <p:cNvSpPr>
              <a:spLocks noChangeArrowheads="1"/>
            </p:cNvSpPr>
            <p:nvPr/>
          </p:nvSpPr>
          <p:spPr bwMode="auto">
            <a:xfrm>
              <a:off x="16578264" y="30924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Oval 86"/>
            <p:cNvSpPr>
              <a:spLocks noChangeArrowheads="1"/>
            </p:cNvSpPr>
            <p:nvPr/>
          </p:nvSpPr>
          <p:spPr bwMode="auto">
            <a:xfrm>
              <a:off x="16663989" y="20923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Oval 87"/>
            <p:cNvSpPr>
              <a:spLocks noChangeArrowheads="1"/>
            </p:cNvSpPr>
            <p:nvPr/>
          </p:nvSpPr>
          <p:spPr bwMode="auto">
            <a:xfrm>
              <a:off x="16749714" y="211140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Oval 88"/>
            <p:cNvSpPr>
              <a:spLocks noChangeArrowheads="1"/>
            </p:cNvSpPr>
            <p:nvPr/>
          </p:nvSpPr>
          <p:spPr bwMode="auto">
            <a:xfrm>
              <a:off x="16835439" y="2625757"/>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Oval 89"/>
            <p:cNvSpPr>
              <a:spLocks noChangeArrowheads="1"/>
            </p:cNvSpPr>
            <p:nvPr/>
          </p:nvSpPr>
          <p:spPr bwMode="auto">
            <a:xfrm>
              <a:off x="16921164" y="25971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Oval 90"/>
            <p:cNvSpPr>
              <a:spLocks noChangeArrowheads="1"/>
            </p:cNvSpPr>
            <p:nvPr/>
          </p:nvSpPr>
          <p:spPr bwMode="auto">
            <a:xfrm>
              <a:off x="17016414" y="2901982"/>
              <a:ext cx="66675" cy="666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4" name="Freeform 91"/>
            <p:cNvSpPr>
              <a:spLocks/>
            </p:cNvSpPr>
            <p:nvPr/>
          </p:nvSpPr>
          <p:spPr bwMode="auto">
            <a:xfrm>
              <a:off x="9805988" y="2016157"/>
              <a:ext cx="7239001" cy="1362075"/>
            </a:xfrm>
            <a:custGeom>
              <a:avLst/>
              <a:gdLst>
                <a:gd name="T0" fmla="*/ 54 w 4560"/>
                <a:gd name="T1" fmla="*/ 768 h 858"/>
                <a:gd name="T2" fmla="*/ 162 w 4560"/>
                <a:gd name="T3" fmla="*/ 768 h 858"/>
                <a:gd name="T4" fmla="*/ 270 w 4560"/>
                <a:gd name="T5" fmla="*/ 768 h 858"/>
                <a:gd name="T6" fmla="*/ 384 w 4560"/>
                <a:gd name="T7" fmla="*/ 174 h 858"/>
                <a:gd name="T8" fmla="*/ 492 w 4560"/>
                <a:gd name="T9" fmla="*/ 72 h 858"/>
                <a:gd name="T10" fmla="*/ 600 w 4560"/>
                <a:gd name="T11" fmla="*/ 84 h 858"/>
                <a:gd name="T12" fmla="*/ 714 w 4560"/>
                <a:gd name="T13" fmla="*/ 636 h 858"/>
                <a:gd name="T14" fmla="*/ 822 w 4560"/>
                <a:gd name="T15" fmla="*/ 786 h 858"/>
                <a:gd name="T16" fmla="*/ 930 w 4560"/>
                <a:gd name="T17" fmla="*/ 768 h 858"/>
                <a:gd name="T18" fmla="*/ 1044 w 4560"/>
                <a:gd name="T19" fmla="*/ 174 h 858"/>
                <a:gd name="T20" fmla="*/ 1152 w 4560"/>
                <a:gd name="T21" fmla="*/ 72 h 858"/>
                <a:gd name="T22" fmla="*/ 1260 w 4560"/>
                <a:gd name="T23" fmla="*/ 84 h 858"/>
                <a:gd name="T24" fmla="*/ 1374 w 4560"/>
                <a:gd name="T25" fmla="*/ 636 h 858"/>
                <a:gd name="T26" fmla="*/ 1482 w 4560"/>
                <a:gd name="T27" fmla="*/ 786 h 858"/>
                <a:gd name="T28" fmla="*/ 1590 w 4560"/>
                <a:gd name="T29" fmla="*/ 768 h 858"/>
                <a:gd name="T30" fmla="*/ 1698 w 4560"/>
                <a:gd name="T31" fmla="*/ 174 h 858"/>
                <a:gd name="T32" fmla="*/ 1812 w 4560"/>
                <a:gd name="T33" fmla="*/ 72 h 858"/>
                <a:gd name="T34" fmla="*/ 1920 w 4560"/>
                <a:gd name="T35" fmla="*/ 84 h 858"/>
                <a:gd name="T36" fmla="*/ 2028 w 4560"/>
                <a:gd name="T37" fmla="*/ 636 h 858"/>
                <a:gd name="T38" fmla="*/ 2142 w 4560"/>
                <a:gd name="T39" fmla="*/ 786 h 858"/>
                <a:gd name="T40" fmla="*/ 2250 w 4560"/>
                <a:gd name="T41" fmla="*/ 768 h 858"/>
                <a:gd name="T42" fmla="*/ 2358 w 4560"/>
                <a:gd name="T43" fmla="*/ 174 h 858"/>
                <a:gd name="T44" fmla="*/ 2472 w 4560"/>
                <a:gd name="T45" fmla="*/ 72 h 858"/>
                <a:gd name="T46" fmla="*/ 2580 w 4560"/>
                <a:gd name="T47" fmla="*/ 84 h 858"/>
                <a:gd name="T48" fmla="*/ 2688 w 4560"/>
                <a:gd name="T49" fmla="*/ 636 h 858"/>
                <a:gd name="T50" fmla="*/ 2802 w 4560"/>
                <a:gd name="T51" fmla="*/ 786 h 858"/>
                <a:gd name="T52" fmla="*/ 2910 w 4560"/>
                <a:gd name="T53" fmla="*/ 768 h 858"/>
                <a:gd name="T54" fmla="*/ 3018 w 4560"/>
                <a:gd name="T55" fmla="*/ 174 h 858"/>
                <a:gd name="T56" fmla="*/ 3132 w 4560"/>
                <a:gd name="T57" fmla="*/ 72 h 858"/>
                <a:gd name="T58" fmla="*/ 3240 w 4560"/>
                <a:gd name="T59" fmla="*/ 84 h 858"/>
                <a:gd name="T60" fmla="*/ 3348 w 4560"/>
                <a:gd name="T61" fmla="*/ 636 h 858"/>
                <a:gd name="T62" fmla="*/ 3456 w 4560"/>
                <a:gd name="T63" fmla="*/ 786 h 858"/>
                <a:gd name="T64" fmla="*/ 3570 w 4560"/>
                <a:gd name="T65" fmla="*/ 768 h 858"/>
                <a:gd name="T66" fmla="*/ 3678 w 4560"/>
                <a:gd name="T67" fmla="*/ 174 h 858"/>
                <a:gd name="T68" fmla="*/ 3786 w 4560"/>
                <a:gd name="T69" fmla="*/ 72 h 858"/>
                <a:gd name="T70" fmla="*/ 3900 w 4560"/>
                <a:gd name="T71" fmla="*/ 84 h 858"/>
                <a:gd name="T72" fmla="*/ 4008 w 4560"/>
                <a:gd name="T73" fmla="*/ 636 h 858"/>
                <a:gd name="T74" fmla="*/ 4116 w 4560"/>
                <a:gd name="T75" fmla="*/ 786 h 858"/>
                <a:gd name="T76" fmla="*/ 4230 w 4560"/>
                <a:gd name="T77" fmla="*/ 768 h 858"/>
                <a:gd name="T78" fmla="*/ 4338 w 4560"/>
                <a:gd name="T79" fmla="*/ 174 h 858"/>
                <a:gd name="T80" fmla="*/ 4446 w 4560"/>
                <a:gd name="T81" fmla="*/ 72 h 858"/>
                <a:gd name="T82" fmla="*/ 4560 w 4560"/>
                <a:gd name="T83" fmla="*/ 84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858">
                  <a:moveTo>
                    <a:pt x="0" y="768"/>
                  </a:moveTo>
                  <a:lnTo>
                    <a:pt x="54" y="768"/>
                  </a:lnTo>
                  <a:lnTo>
                    <a:pt x="108" y="768"/>
                  </a:lnTo>
                  <a:lnTo>
                    <a:pt x="162" y="768"/>
                  </a:lnTo>
                  <a:lnTo>
                    <a:pt x="216" y="768"/>
                  </a:lnTo>
                  <a:lnTo>
                    <a:pt x="270" y="768"/>
                  </a:lnTo>
                  <a:lnTo>
                    <a:pt x="330" y="768"/>
                  </a:lnTo>
                  <a:lnTo>
                    <a:pt x="384" y="174"/>
                  </a:lnTo>
                  <a:lnTo>
                    <a:pt x="438" y="0"/>
                  </a:lnTo>
                  <a:lnTo>
                    <a:pt x="492" y="72"/>
                  </a:lnTo>
                  <a:lnTo>
                    <a:pt x="546" y="84"/>
                  </a:lnTo>
                  <a:lnTo>
                    <a:pt x="600" y="84"/>
                  </a:lnTo>
                  <a:lnTo>
                    <a:pt x="660" y="84"/>
                  </a:lnTo>
                  <a:lnTo>
                    <a:pt x="714" y="636"/>
                  </a:lnTo>
                  <a:lnTo>
                    <a:pt x="768" y="858"/>
                  </a:lnTo>
                  <a:lnTo>
                    <a:pt x="822" y="786"/>
                  </a:lnTo>
                  <a:lnTo>
                    <a:pt x="876" y="768"/>
                  </a:lnTo>
                  <a:lnTo>
                    <a:pt x="930" y="768"/>
                  </a:lnTo>
                  <a:lnTo>
                    <a:pt x="984" y="768"/>
                  </a:lnTo>
                  <a:lnTo>
                    <a:pt x="1044" y="174"/>
                  </a:lnTo>
                  <a:lnTo>
                    <a:pt x="1098" y="0"/>
                  </a:lnTo>
                  <a:lnTo>
                    <a:pt x="1152" y="72"/>
                  </a:lnTo>
                  <a:lnTo>
                    <a:pt x="1206" y="84"/>
                  </a:lnTo>
                  <a:lnTo>
                    <a:pt x="1260" y="84"/>
                  </a:lnTo>
                  <a:lnTo>
                    <a:pt x="1314" y="84"/>
                  </a:lnTo>
                  <a:lnTo>
                    <a:pt x="1374" y="636"/>
                  </a:lnTo>
                  <a:lnTo>
                    <a:pt x="1428" y="858"/>
                  </a:lnTo>
                  <a:lnTo>
                    <a:pt x="1482" y="786"/>
                  </a:lnTo>
                  <a:lnTo>
                    <a:pt x="1536" y="768"/>
                  </a:lnTo>
                  <a:lnTo>
                    <a:pt x="1590" y="768"/>
                  </a:lnTo>
                  <a:lnTo>
                    <a:pt x="1644" y="768"/>
                  </a:lnTo>
                  <a:lnTo>
                    <a:pt x="1698" y="174"/>
                  </a:lnTo>
                  <a:lnTo>
                    <a:pt x="1758" y="0"/>
                  </a:lnTo>
                  <a:lnTo>
                    <a:pt x="1812" y="72"/>
                  </a:lnTo>
                  <a:lnTo>
                    <a:pt x="1866" y="84"/>
                  </a:lnTo>
                  <a:lnTo>
                    <a:pt x="1920" y="84"/>
                  </a:lnTo>
                  <a:lnTo>
                    <a:pt x="1974" y="84"/>
                  </a:lnTo>
                  <a:lnTo>
                    <a:pt x="2028" y="636"/>
                  </a:lnTo>
                  <a:lnTo>
                    <a:pt x="2088" y="858"/>
                  </a:lnTo>
                  <a:lnTo>
                    <a:pt x="2142" y="786"/>
                  </a:lnTo>
                  <a:lnTo>
                    <a:pt x="2196" y="768"/>
                  </a:lnTo>
                  <a:lnTo>
                    <a:pt x="2250" y="768"/>
                  </a:lnTo>
                  <a:lnTo>
                    <a:pt x="2304" y="768"/>
                  </a:lnTo>
                  <a:lnTo>
                    <a:pt x="2358" y="174"/>
                  </a:lnTo>
                  <a:lnTo>
                    <a:pt x="2418" y="0"/>
                  </a:lnTo>
                  <a:lnTo>
                    <a:pt x="2472" y="72"/>
                  </a:lnTo>
                  <a:lnTo>
                    <a:pt x="2526" y="84"/>
                  </a:lnTo>
                  <a:lnTo>
                    <a:pt x="2580" y="84"/>
                  </a:lnTo>
                  <a:lnTo>
                    <a:pt x="2634" y="84"/>
                  </a:lnTo>
                  <a:lnTo>
                    <a:pt x="2688" y="636"/>
                  </a:lnTo>
                  <a:lnTo>
                    <a:pt x="2742" y="858"/>
                  </a:lnTo>
                  <a:lnTo>
                    <a:pt x="2802" y="786"/>
                  </a:lnTo>
                  <a:lnTo>
                    <a:pt x="2856" y="768"/>
                  </a:lnTo>
                  <a:lnTo>
                    <a:pt x="2910" y="768"/>
                  </a:lnTo>
                  <a:lnTo>
                    <a:pt x="2964" y="768"/>
                  </a:lnTo>
                  <a:lnTo>
                    <a:pt x="3018" y="174"/>
                  </a:lnTo>
                  <a:lnTo>
                    <a:pt x="3072" y="0"/>
                  </a:lnTo>
                  <a:lnTo>
                    <a:pt x="3132" y="72"/>
                  </a:lnTo>
                  <a:lnTo>
                    <a:pt x="3186" y="84"/>
                  </a:lnTo>
                  <a:lnTo>
                    <a:pt x="3240" y="84"/>
                  </a:lnTo>
                  <a:lnTo>
                    <a:pt x="3294" y="84"/>
                  </a:lnTo>
                  <a:lnTo>
                    <a:pt x="3348" y="636"/>
                  </a:lnTo>
                  <a:lnTo>
                    <a:pt x="3402" y="858"/>
                  </a:lnTo>
                  <a:lnTo>
                    <a:pt x="3456" y="786"/>
                  </a:lnTo>
                  <a:lnTo>
                    <a:pt x="3516" y="768"/>
                  </a:lnTo>
                  <a:lnTo>
                    <a:pt x="3570" y="768"/>
                  </a:lnTo>
                  <a:lnTo>
                    <a:pt x="3624" y="768"/>
                  </a:lnTo>
                  <a:lnTo>
                    <a:pt x="3678" y="174"/>
                  </a:lnTo>
                  <a:lnTo>
                    <a:pt x="3732" y="0"/>
                  </a:lnTo>
                  <a:lnTo>
                    <a:pt x="3786" y="72"/>
                  </a:lnTo>
                  <a:lnTo>
                    <a:pt x="3846" y="84"/>
                  </a:lnTo>
                  <a:lnTo>
                    <a:pt x="3900" y="84"/>
                  </a:lnTo>
                  <a:lnTo>
                    <a:pt x="3954" y="84"/>
                  </a:lnTo>
                  <a:lnTo>
                    <a:pt x="4008" y="636"/>
                  </a:lnTo>
                  <a:lnTo>
                    <a:pt x="4062" y="858"/>
                  </a:lnTo>
                  <a:lnTo>
                    <a:pt x="4116" y="786"/>
                  </a:lnTo>
                  <a:lnTo>
                    <a:pt x="4170" y="768"/>
                  </a:lnTo>
                  <a:lnTo>
                    <a:pt x="4230" y="768"/>
                  </a:lnTo>
                  <a:lnTo>
                    <a:pt x="4284" y="768"/>
                  </a:lnTo>
                  <a:lnTo>
                    <a:pt x="4338" y="174"/>
                  </a:lnTo>
                  <a:lnTo>
                    <a:pt x="4392" y="0"/>
                  </a:lnTo>
                  <a:lnTo>
                    <a:pt x="4446" y="72"/>
                  </a:lnTo>
                  <a:lnTo>
                    <a:pt x="4500" y="84"/>
                  </a:lnTo>
                  <a:lnTo>
                    <a:pt x="4560" y="84"/>
                  </a:lnTo>
                </a:path>
              </a:pathLst>
            </a:custGeom>
            <a:noFill/>
            <a:ln w="3810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title"/>
          </p:nvPr>
        </p:nvSpPr>
        <p:spPr/>
        <p:txBody>
          <a:bodyPr/>
          <a:lstStyle/>
          <a:p>
            <a:r>
              <a:rPr lang="en-GB" b="1" dirty="0" smtClean="0"/>
              <a:t>Estimation of the parameters</a:t>
            </a:r>
            <a:endParaRPr lang="en-GB" b="1" dirty="0"/>
          </a:p>
        </p:txBody>
      </p:sp>
      <p:grpSp>
        <p:nvGrpSpPr>
          <p:cNvPr id="2150" name="Group 2149"/>
          <p:cNvGrpSpPr/>
          <p:nvPr/>
        </p:nvGrpSpPr>
        <p:grpSpPr>
          <a:xfrm>
            <a:off x="1114536" y="3537012"/>
            <a:ext cx="1944216" cy="2808312"/>
            <a:chOff x="4206875" y="1087438"/>
            <a:chExt cx="5353050" cy="5581650"/>
          </a:xfrm>
        </p:grpSpPr>
        <p:sp>
          <p:nvSpPr>
            <p:cNvPr id="2135" name="Rectangle 114"/>
            <p:cNvSpPr>
              <a:spLocks noChangeArrowheads="1"/>
            </p:cNvSpPr>
            <p:nvPr/>
          </p:nvSpPr>
          <p:spPr bwMode="auto">
            <a:xfrm>
              <a:off x="4206875" y="1087438"/>
              <a:ext cx="5353050" cy="5581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6" name="Rectangle 115"/>
            <p:cNvSpPr>
              <a:spLocks noChangeArrowheads="1"/>
            </p:cNvSpPr>
            <p:nvPr/>
          </p:nvSpPr>
          <p:spPr bwMode="auto">
            <a:xfrm>
              <a:off x="4206875" y="1087438"/>
              <a:ext cx="5353050" cy="5581650"/>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164" name="Picture 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75" y="1087438"/>
              <a:ext cx="535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7" name="Line 117"/>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8" name="Line 118"/>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9" name="Line 119"/>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0" name="Line 120"/>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1" name="Line 121"/>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2" name="Line 122"/>
            <p:cNvSpPr>
              <a:spLocks noChangeShapeType="1"/>
            </p:cNvSpPr>
            <p:nvPr/>
          </p:nvSpPr>
          <p:spPr bwMode="auto">
            <a:xfrm>
              <a:off x="420687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5" name="Line 123"/>
            <p:cNvSpPr>
              <a:spLocks noChangeShapeType="1"/>
            </p:cNvSpPr>
            <p:nvPr/>
          </p:nvSpPr>
          <p:spPr bwMode="auto">
            <a:xfrm>
              <a:off x="4206875" y="666908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6" name="Line 124"/>
            <p:cNvSpPr>
              <a:spLocks noChangeShapeType="1"/>
            </p:cNvSpPr>
            <p:nvPr/>
          </p:nvSpPr>
          <p:spPr bwMode="auto">
            <a:xfrm>
              <a:off x="4206875" y="1087438"/>
              <a:ext cx="53530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7" name="Line 125"/>
            <p:cNvSpPr>
              <a:spLocks noChangeShapeType="1"/>
            </p:cNvSpPr>
            <p:nvPr/>
          </p:nvSpPr>
          <p:spPr bwMode="auto">
            <a:xfrm>
              <a:off x="9559925" y="1087438"/>
              <a:ext cx="0" cy="558165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mc:AlternateContent xmlns:mc="http://schemas.openxmlformats.org/markup-compatibility/2006" xmlns:a14="http://schemas.microsoft.com/office/drawing/2010/main">
        <mc:Choice Requires="a14">
          <p:sp>
            <p:nvSpPr>
              <p:cNvPr id="332" name="TextBox 331"/>
              <p:cNvSpPr txBox="1"/>
              <p:nvPr/>
            </p:nvSpPr>
            <p:spPr>
              <a:xfrm>
                <a:off x="179512" y="4655479"/>
                <a:ext cx="936105" cy="584775"/>
              </a:xfrm>
              <a:prstGeom prst="rect">
                <a:avLst/>
              </a:prstGeom>
              <a:noFill/>
            </p:spPr>
            <p:txBody>
              <a:bodyPr wrap="square" rtlCol="0">
                <a:spAutoFit/>
              </a:bodyPr>
              <a:lstStyle/>
              <a:p>
                <a14:m>
                  <m:oMath xmlns="" xmlns:m="http://schemas.openxmlformats.org/officeDocument/2006/math">
                    <m:r>
                      <a:rPr lang="en-GB" sz="3200" b="0" i="1" smtClean="0">
                        <a:latin typeface="Cambria Math"/>
                      </a:rPr>
                      <m:t>𝑦</m:t>
                    </m:r>
                    <m:r>
                      <m:rPr>
                        <m:nor/>
                      </m:rPr>
                      <a:rPr lang="en-GB" sz="3200" b="0" i="0" smtClean="0">
                        <a:latin typeface="Cambria Math"/>
                      </a:rPr>
                      <m:t>  </m:t>
                    </m:r>
                  </m:oMath>
                </a14:m>
                <a:r>
                  <a:rPr lang="en-GB" sz="3200" dirty="0" smtClean="0"/>
                  <a:t>=</a:t>
                </a:r>
                <a:endParaRPr lang="en-GB" sz="3200" dirty="0"/>
              </a:p>
            </p:txBody>
          </p:sp>
        </mc:Choice>
        <mc:Fallback xmlns="">
          <p:sp>
            <p:nvSpPr>
              <p:cNvPr id="332" name="TextBox 331"/>
              <p:cNvSpPr txBox="1">
                <a:spLocks noRot="1" noChangeAspect="1" noMove="1" noResize="1" noEditPoints="1" noAdjustHandles="1" noChangeArrowheads="1" noChangeShapeType="1" noTextEdit="1"/>
              </p:cNvSpPr>
              <p:nvPr/>
            </p:nvSpPr>
            <p:spPr>
              <a:xfrm>
                <a:off x="179512" y="4655479"/>
                <a:ext cx="936105" cy="584775"/>
              </a:xfrm>
              <a:prstGeom prst="rect">
                <a:avLst/>
              </a:prstGeom>
              <a:blipFill rotWithShape="1">
                <a:blip r:embed="rId3"/>
                <a:stretch>
                  <a:fillRect t="-13542" r="-4545"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3" name="TextBox 332"/>
              <p:cNvSpPr txBox="1"/>
              <p:nvPr/>
            </p:nvSpPr>
            <p:spPr>
              <a:xfrm>
                <a:off x="3454796" y="4689140"/>
                <a:ext cx="1044116" cy="584775"/>
              </a:xfrm>
              <a:prstGeom prst="rect">
                <a:avLst/>
              </a:prstGeom>
              <a:noFill/>
            </p:spPr>
            <p:txBody>
              <a:bodyPr wrap="square" rtlCol="0">
                <a:spAutoFit/>
              </a:bodyPr>
              <a:lstStyle/>
              <a:p>
                <a14:m>
                  <m:oMathPara xmlns="" xmlns:m="http://schemas.openxmlformats.org/officeDocument/2006/math">
                    <m:oMathParaPr>
                      <m:jc m:val="centerGroup"/>
                    </m:oMathParaPr>
                    <m:oMath xmlns:m="http://schemas.openxmlformats.org/officeDocument/2006/math">
                      <m:r>
                        <a:rPr lang="en-GB" sz="3200" b="0" i="1" smtClean="0">
                          <a:latin typeface="Cambria Math"/>
                          <a:ea typeface="Cambria Math"/>
                        </a:rPr>
                        <m:t>+</m:t>
                      </m:r>
                      <m:r>
                        <a:rPr lang="en-GB" sz="3200" b="0" i="1" smtClean="0">
                          <a:latin typeface="Cambria Math"/>
                          <a:ea typeface="Cambria Math"/>
                        </a:rPr>
                        <m:t>𝜀</m:t>
                      </m:r>
                    </m:oMath>
                  </m:oMathPara>
                </a14:m>
                <a:endParaRPr lang="en-GB" sz="3200" dirty="0"/>
              </a:p>
            </p:txBody>
          </p:sp>
        </mc:Choice>
        <mc:Fallback xmlns="">
          <p:sp>
            <p:nvSpPr>
              <p:cNvPr id="333" name="TextBox 332"/>
              <p:cNvSpPr txBox="1">
                <a:spLocks noRot="1" noChangeAspect="1" noMove="1" noResize="1" noEditPoints="1" noAdjustHandles="1" noChangeArrowheads="1" noChangeShapeType="1" noTextEdit="1"/>
              </p:cNvSpPr>
              <p:nvPr/>
            </p:nvSpPr>
            <p:spPr>
              <a:xfrm>
                <a:off x="3454796" y="4689140"/>
                <a:ext cx="1044116" cy="584775"/>
              </a:xfrm>
              <a:prstGeom prst="rect">
                <a:avLst/>
              </a:prstGeom>
              <a:blipFill rotWithShape="1">
                <a:blip r:embed="rId4"/>
                <a:stretch>
                  <a:fillRect/>
                </a:stretch>
              </a:blipFill>
            </p:spPr>
            <p:txBody>
              <a:bodyPr/>
              <a:lstStyle/>
              <a:p>
                <a:r>
                  <a:rPr lang="en-GB">
                    <a:noFill/>
                  </a:rPr>
                  <a:t> </a:t>
                </a:r>
              </a:p>
            </p:txBody>
          </p:sp>
        </mc:Fallback>
      </mc:AlternateContent>
      <p:sp>
        <p:nvSpPr>
          <p:cNvPr id="2152" name="Rectangle 2151"/>
          <p:cNvSpPr/>
          <p:nvPr/>
        </p:nvSpPr>
        <p:spPr>
          <a:xfrm>
            <a:off x="3130760" y="3537012"/>
            <a:ext cx="360040" cy="1817289"/>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35" name="TextBox 334"/>
              <p:cNvSpPr txBox="1"/>
              <p:nvPr/>
            </p:nvSpPr>
            <p:spPr>
              <a:xfrm>
                <a:off x="3094756" y="4104365"/>
                <a:ext cx="360040" cy="584775"/>
              </a:xfrm>
              <a:prstGeom prst="rect">
                <a:avLst/>
              </a:prstGeom>
              <a:noFill/>
            </p:spPr>
            <p:txBody>
              <a:bodyPr wrap="square" rtlCol="0">
                <a:spAutoFit/>
              </a:bodyPr>
              <a:lstStyle/>
              <a:p>
                <a14:m>
                  <m:oMathPara xmlns="" xmlns:m="http://schemas.openxmlformats.org/officeDocument/2006/math">
                    <m:oMathParaPr>
                      <m:jc m:val="centerGroup"/>
                    </m:oMathParaPr>
                    <m:oMath xmlns:m="http://schemas.openxmlformats.org/officeDocument/2006/math">
                      <m:r>
                        <a:rPr lang="en-GB" sz="3200" b="0" i="1" smtClean="0">
                          <a:latin typeface="Cambria Math"/>
                          <a:ea typeface="Cambria Math"/>
                        </a:rPr>
                        <m:t>𝛽</m:t>
                      </m:r>
                    </m:oMath>
                  </m:oMathPara>
                </a14:m>
                <a:endParaRPr lang="en-GB" sz="3200" dirty="0"/>
              </a:p>
            </p:txBody>
          </p:sp>
        </mc:Choice>
        <mc:Fallback xmlns="">
          <p:sp>
            <p:nvSpPr>
              <p:cNvPr id="335" name="TextBox 334"/>
              <p:cNvSpPr txBox="1">
                <a:spLocks noRot="1" noChangeAspect="1" noMove="1" noResize="1" noEditPoints="1" noAdjustHandles="1" noChangeArrowheads="1" noChangeShapeType="1" noTextEdit="1"/>
              </p:cNvSpPr>
              <p:nvPr/>
            </p:nvSpPr>
            <p:spPr>
              <a:xfrm>
                <a:off x="3094756" y="4104365"/>
                <a:ext cx="360040" cy="584775"/>
              </a:xfrm>
              <a:prstGeom prst="rect">
                <a:avLst/>
              </a:prstGeom>
              <a:blipFill rotWithShape="1">
                <a:blip r:embed="rId5"/>
                <a:stretch>
                  <a:fillRect/>
                </a:stretch>
              </a:blipFill>
            </p:spPr>
            <p:txBody>
              <a:bodyPr/>
              <a:lstStyle/>
              <a:p>
                <a:r>
                  <a:rPr lang="en-GB">
                    <a:noFill/>
                  </a:rPr>
                  <a:t> </a:t>
                </a:r>
              </a:p>
            </p:txBody>
          </p:sp>
        </mc:Fallback>
      </mc:AlternateContent>
      <p:sp>
        <p:nvSpPr>
          <p:cNvPr id="115" name="Freeform 94"/>
          <p:cNvSpPr>
            <a:spLocks/>
          </p:cNvSpPr>
          <p:nvPr/>
        </p:nvSpPr>
        <p:spPr bwMode="auto">
          <a:xfrm>
            <a:off x="4604084" y="2954561"/>
            <a:ext cx="4036368" cy="793750"/>
          </a:xfrm>
          <a:custGeom>
            <a:avLst/>
            <a:gdLst>
              <a:gd name="T0" fmla="*/ 31 w 2653"/>
              <a:gd name="T1" fmla="*/ 447 h 500"/>
              <a:gd name="T2" fmla="*/ 94 w 2653"/>
              <a:gd name="T3" fmla="*/ 447 h 500"/>
              <a:gd name="T4" fmla="*/ 157 w 2653"/>
              <a:gd name="T5" fmla="*/ 447 h 500"/>
              <a:gd name="T6" fmla="*/ 223 w 2653"/>
              <a:gd name="T7" fmla="*/ 102 h 500"/>
              <a:gd name="T8" fmla="*/ 286 w 2653"/>
              <a:gd name="T9" fmla="*/ 42 h 500"/>
              <a:gd name="T10" fmla="*/ 349 w 2653"/>
              <a:gd name="T11" fmla="*/ 49 h 500"/>
              <a:gd name="T12" fmla="*/ 415 w 2653"/>
              <a:gd name="T13" fmla="*/ 370 h 500"/>
              <a:gd name="T14" fmla="*/ 478 w 2653"/>
              <a:gd name="T15" fmla="*/ 458 h 500"/>
              <a:gd name="T16" fmla="*/ 541 w 2653"/>
              <a:gd name="T17" fmla="*/ 447 h 500"/>
              <a:gd name="T18" fmla="*/ 607 w 2653"/>
              <a:gd name="T19" fmla="*/ 102 h 500"/>
              <a:gd name="T20" fmla="*/ 670 w 2653"/>
              <a:gd name="T21" fmla="*/ 42 h 500"/>
              <a:gd name="T22" fmla="*/ 733 w 2653"/>
              <a:gd name="T23" fmla="*/ 49 h 500"/>
              <a:gd name="T24" fmla="*/ 799 w 2653"/>
              <a:gd name="T25" fmla="*/ 370 h 500"/>
              <a:gd name="T26" fmla="*/ 862 w 2653"/>
              <a:gd name="T27" fmla="*/ 458 h 500"/>
              <a:gd name="T28" fmla="*/ 925 w 2653"/>
              <a:gd name="T29" fmla="*/ 447 h 500"/>
              <a:gd name="T30" fmla="*/ 988 w 2653"/>
              <a:gd name="T31" fmla="*/ 102 h 500"/>
              <a:gd name="T32" fmla="*/ 1054 w 2653"/>
              <a:gd name="T33" fmla="*/ 42 h 500"/>
              <a:gd name="T34" fmla="*/ 1117 w 2653"/>
              <a:gd name="T35" fmla="*/ 49 h 500"/>
              <a:gd name="T36" fmla="*/ 1180 w 2653"/>
              <a:gd name="T37" fmla="*/ 370 h 500"/>
              <a:gd name="T38" fmla="*/ 1246 w 2653"/>
              <a:gd name="T39" fmla="*/ 458 h 500"/>
              <a:gd name="T40" fmla="*/ 1309 w 2653"/>
              <a:gd name="T41" fmla="*/ 447 h 500"/>
              <a:gd name="T42" fmla="*/ 1372 w 2653"/>
              <a:gd name="T43" fmla="*/ 102 h 500"/>
              <a:gd name="T44" fmla="*/ 1438 w 2653"/>
              <a:gd name="T45" fmla="*/ 42 h 500"/>
              <a:gd name="T46" fmla="*/ 1501 w 2653"/>
              <a:gd name="T47" fmla="*/ 49 h 500"/>
              <a:gd name="T48" fmla="*/ 1564 w 2653"/>
              <a:gd name="T49" fmla="*/ 370 h 500"/>
              <a:gd name="T50" fmla="*/ 1630 w 2653"/>
              <a:gd name="T51" fmla="*/ 458 h 500"/>
              <a:gd name="T52" fmla="*/ 1693 w 2653"/>
              <a:gd name="T53" fmla="*/ 447 h 500"/>
              <a:gd name="T54" fmla="*/ 1756 w 2653"/>
              <a:gd name="T55" fmla="*/ 102 h 500"/>
              <a:gd name="T56" fmla="*/ 1822 w 2653"/>
              <a:gd name="T57" fmla="*/ 42 h 500"/>
              <a:gd name="T58" fmla="*/ 1885 w 2653"/>
              <a:gd name="T59" fmla="*/ 49 h 500"/>
              <a:gd name="T60" fmla="*/ 1948 w 2653"/>
              <a:gd name="T61" fmla="*/ 370 h 500"/>
              <a:gd name="T62" fmla="*/ 2010 w 2653"/>
              <a:gd name="T63" fmla="*/ 458 h 500"/>
              <a:gd name="T64" fmla="*/ 2077 w 2653"/>
              <a:gd name="T65" fmla="*/ 447 h 500"/>
              <a:gd name="T66" fmla="*/ 2139 w 2653"/>
              <a:gd name="T67" fmla="*/ 102 h 500"/>
              <a:gd name="T68" fmla="*/ 2202 w 2653"/>
              <a:gd name="T69" fmla="*/ 42 h 500"/>
              <a:gd name="T70" fmla="*/ 2269 w 2653"/>
              <a:gd name="T71" fmla="*/ 49 h 500"/>
              <a:gd name="T72" fmla="*/ 2331 w 2653"/>
              <a:gd name="T73" fmla="*/ 370 h 500"/>
              <a:gd name="T74" fmla="*/ 2394 w 2653"/>
              <a:gd name="T75" fmla="*/ 458 h 500"/>
              <a:gd name="T76" fmla="*/ 2461 w 2653"/>
              <a:gd name="T77" fmla="*/ 447 h 500"/>
              <a:gd name="T78" fmla="*/ 2523 w 2653"/>
              <a:gd name="T79" fmla="*/ 102 h 500"/>
              <a:gd name="T80" fmla="*/ 2586 w 2653"/>
              <a:gd name="T81" fmla="*/ 42 h 500"/>
              <a:gd name="T82" fmla="*/ 2653 w 2653"/>
              <a:gd name="T83" fmla="*/ 49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53" h="500">
                <a:moveTo>
                  <a:pt x="0" y="447"/>
                </a:moveTo>
                <a:lnTo>
                  <a:pt x="31" y="447"/>
                </a:lnTo>
                <a:lnTo>
                  <a:pt x="63" y="447"/>
                </a:lnTo>
                <a:lnTo>
                  <a:pt x="94" y="447"/>
                </a:lnTo>
                <a:lnTo>
                  <a:pt x="126" y="447"/>
                </a:lnTo>
                <a:lnTo>
                  <a:pt x="157" y="447"/>
                </a:lnTo>
                <a:lnTo>
                  <a:pt x="192" y="447"/>
                </a:lnTo>
                <a:lnTo>
                  <a:pt x="223" y="102"/>
                </a:lnTo>
                <a:lnTo>
                  <a:pt x="255" y="0"/>
                </a:lnTo>
                <a:lnTo>
                  <a:pt x="286" y="42"/>
                </a:lnTo>
                <a:lnTo>
                  <a:pt x="318" y="49"/>
                </a:lnTo>
                <a:lnTo>
                  <a:pt x="349" y="49"/>
                </a:lnTo>
                <a:lnTo>
                  <a:pt x="384" y="49"/>
                </a:lnTo>
                <a:lnTo>
                  <a:pt x="415" y="370"/>
                </a:lnTo>
                <a:lnTo>
                  <a:pt x="447" y="500"/>
                </a:lnTo>
                <a:lnTo>
                  <a:pt x="478" y="458"/>
                </a:lnTo>
                <a:lnTo>
                  <a:pt x="510" y="447"/>
                </a:lnTo>
                <a:lnTo>
                  <a:pt x="541" y="447"/>
                </a:lnTo>
                <a:lnTo>
                  <a:pt x="572" y="447"/>
                </a:lnTo>
                <a:lnTo>
                  <a:pt x="607" y="102"/>
                </a:lnTo>
                <a:lnTo>
                  <a:pt x="639" y="0"/>
                </a:lnTo>
                <a:lnTo>
                  <a:pt x="670" y="42"/>
                </a:lnTo>
                <a:lnTo>
                  <a:pt x="702" y="49"/>
                </a:lnTo>
                <a:lnTo>
                  <a:pt x="733" y="49"/>
                </a:lnTo>
                <a:lnTo>
                  <a:pt x="764" y="49"/>
                </a:lnTo>
                <a:lnTo>
                  <a:pt x="799" y="370"/>
                </a:lnTo>
                <a:lnTo>
                  <a:pt x="831" y="500"/>
                </a:lnTo>
                <a:lnTo>
                  <a:pt x="862" y="458"/>
                </a:lnTo>
                <a:lnTo>
                  <a:pt x="894" y="447"/>
                </a:lnTo>
                <a:lnTo>
                  <a:pt x="925" y="447"/>
                </a:lnTo>
                <a:lnTo>
                  <a:pt x="956" y="447"/>
                </a:lnTo>
                <a:lnTo>
                  <a:pt x="988" y="102"/>
                </a:lnTo>
                <a:lnTo>
                  <a:pt x="1023" y="0"/>
                </a:lnTo>
                <a:lnTo>
                  <a:pt x="1054" y="42"/>
                </a:lnTo>
                <a:lnTo>
                  <a:pt x="1085" y="49"/>
                </a:lnTo>
                <a:lnTo>
                  <a:pt x="1117" y="49"/>
                </a:lnTo>
                <a:lnTo>
                  <a:pt x="1148" y="49"/>
                </a:lnTo>
                <a:lnTo>
                  <a:pt x="1180" y="370"/>
                </a:lnTo>
                <a:lnTo>
                  <a:pt x="1215" y="500"/>
                </a:lnTo>
                <a:lnTo>
                  <a:pt x="1246" y="458"/>
                </a:lnTo>
                <a:lnTo>
                  <a:pt x="1277" y="447"/>
                </a:lnTo>
                <a:lnTo>
                  <a:pt x="1309" y="447"/>
                </a:lnTo>
                <a:lnTo>
                  <a:pt x="1340" y="447"/>
                </a:lnTo>
                <a:lnTo>
                  <a:pt x="1372" y="102"/>
                </a:lnTo>
                <a:lnTo>
                  <a:pt x="1407" y="0"/>
                </a:lnTo>
                <a:lnTo>
                  <a:pt x="1438" y="42"/>
                </a:lnTo>
                <a:lnTo>
                  <a:pt x="1469" y="49"/>
                </a:lnTo>
                <a:lnTo>
                  <a:pt x="1501" y="49"/>
                </a:lnTo>
                <a:lnTo>
                  <a:pt x="1532" y="49"/>
                </a:lnTo>
                <a:lnTo>
                  <a:pt x="1564" y="370"/>
                </a:lnTo>
                <a:lnTo>
                  <a:pt x="1595" y="500"/>
                </a:lnTo>
                <a:lnTo>
                  <a:pt x="1630" y="458"/>
                </a:lnTo>
                <a:lnTo>
                  <a:pt x="1661" y="447"/>
                </a:lnTo>
                <a:lnTo>
                  <a:pt x="1693" y="447"/>
                </a:lnTo>
                <a:lnTo>
                  <a:pt x="1724" y="447"/>
                </a:lnTo>
                <a:lnTo>
                  <a:pt x="1756" y="102"/>
                </a:lnTo>
                <a:lnTo>
                  <a:pt x="1787" y="0"/>
                </a:lnTo>
                <a:lnTo>
                  <a:pt x="1822" y="42"/>
                </a:lnTo>
                <a:lnTo>
                  <a:pt x="1853" y="49"/>
                </a:lnTo>
                <a:lnTo>
                  <a:pt x="1885" y="49"/>
                </a:lnTo>
                <a:lnTo>
                  <a:pt x="1916" y="49"/>
                </a:lnTo>
                <a:lnTo>
                  <a:pt x="1948" y="370"/>
                </a:lnTo>
                <a:lnTo>
                  <a:pt x="1979" y="500"/>
                </a:lnTo>
                <a:lnTo>
                  <a:pt x="2010" y="458"/>
                </a:lnTo>
                <a:lnTo>
                  <a:pt x="2045" y="447"/>
                </a:lnTo>
                <a:lnTo>
                  <a:pt x="2077" y="447"/>
                </a:lnTo>
                <a:lnTo>
                  <a:pt x="2108" y="447"/>
                </a:lnTo>
                <a:lnTo>
                  <a:pt x="2139" y="102"/>
                </a:lnTo>
                <a:lnTo>
                  <a:pt x="2171" y="0"/>
                </a:lnTo>
                <a:lnTo>
                  <a:pt x="2202" y="42"/>
                </a:lnTo>
                <a:lnTo>
                  <a:pt x="2237" y="49"/>
                </a:lnTo>
                <a:lnTo>
                  <a:pt x="2269" y="49"/>
                </a:lnTo>
                <a:lnTo>
                  <a:pt x="2300" y="49"/>
                </a:lnTo>
                <a:lnTo>
                  <a:pt x="2331" y="370"/>
                </a:lnTo>
                <a:lnTo>
                  <a:pt x="2363" y="500"/>
                </a:lnTo>
                <a:lnTo>
                  <a:pt x="2394" y="458"/>
                </a:lnTo>
                <a:lnTo>
                  <a:pt x="2426" y="447"/>
                </a:lnTo>
                <a:lnTo>
                  <a:pt x="2461" y="447"/>
                </a:lnTo>
                <a:lnTo>
                  <a:pt x="2492" y="447"/>
                </a:lnTo>
                <a:lnTo>
                  <a:pt x="2523" y="102"/>
                </a:lnTo>
                <a:lnTo>
                  <a:pt x="2555" y="0"/>
                </a:lnTo>
                <a:lnTo>
                  <a:pt x="2586" y="42"/>
                </a:lnTo>
                <a:lnTo>
                  <a:pt x="2618" y="49"/>
                </a:lnTo>
                <a:lnTo>
                  <a:pt x="2653" y="49"/>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Freeform 100"/>
          <p:cNvSpPr>
            <a:spLocks/>
          </p:cNvSpPr>
          <p:nvPr/>
        </p:nvSpPr>
        <p:spPr bwMode="auto">
          <a:xfrm>
            <a:off x="4604084" y="5436513"/>
            <a:ext cx="4036367" cy="432048"/>
          </a:xfrm>
          <a:custGeom>
            <a:avLst/>
            <a:gdLst>
              <a:gd name="T0" fmla="*/ 54 w 4560"/>
              <a:gd name="T1" fmla="*/ 318 h 1050"/>
              <a:gd name="T2" fmla="*/ 162 w 4560"/>
              <a:gd name="T3" fmla="*/ 594 h 1050"/>
              <a:gd name="T4" fmla="*/ 270 w 4560"/>
              <a:gd name="T5" fmla="*/ 588 h 1050"/>
              <a:gd name="T6" fmla="*/ 384 w 4560"/>
              <a:gd name="T7" fmla="*/ 72 h 1050"/>
              <a:gd name="T8" fmla="*/ 492 w 4560"/>
              <a:gd name="T9" fmla="*/ 570 h 1050"/>
              <a:gd name="T10" fmla="*/ 600 w 4560"/>
              <a:gd name="T11" fmla="*/ 714 h 1050"/>
              <a:gd name="T12" fmla="*/ 714 w 4560"/>
              <a:gd name="T13" fmla="*/ 906 h 1050"/>
              <a:gd name="T14" fmla="*/ 822 w 4560"/>
              <a:gd name="T15" fmla="*/ 720 h 1050"/>
              <a:gd name="T16" fmla="*/ 930 w 4560"/>
              <a:gd name="T17" fmla="*/ 426 h 1050"/>
              <a:gd name="T18" fmla="*/ 1044 w 4560"/>
              <a:gd name="T19" fmla="*/ 0 h 1050"/>
              <a:gd name="T20" fmla="*/ 1152 w 4560"/>
              <a:gd name="T21" fmla="*/ 612 h 1050"/>
              <a:gd name="T22" fmla="*/ 1260 w 4560"/>
              <a:gd name="T23" fmla="*/ 372 h 1050"/>
              <a:gd name="T24" fmla="*/ 1374 w 4560"/>
              <a:gd name="T25" fmla="*/ 924 h 1050"/>
              <a:gd name="T26" fmla="*/ 1482 w 4560"/>
              <a:gd name="T27" fmla="*/ 792 h 1050"/>
              <a:gd name="T28" fmla="*/ 1590 w 4560"/>
              <a:gd name="T29" fmla="*/ 270 h 1050"/>
              <a:gd name="T30" fmla="*/ 1698 w 4560"/>
              <a:gd name="T31" fmla="*/ 312 h 1050"/>
              <a:gd name="T32" fmla="*/ 1812 w 4560"/>
              <a:gd name="T33" fmla="*/ 678 h 1050"/>
              <a:gd name="T34" fmla="*/ 1920 w 4560"/>
              <a:gd name="T35" fmla="*/ 492 h 1050"/>
              <a:gd name="T36" fmla="*/ 2028 w 4560"/>
              <a:gd name="T37" fmla="*/ 732 h 1050"/>
              <a:gd name="T38" fmla="*/ 2142 w 4560"/>
              <a:gd name="T39" fmla="*/ 486 h 1050"/>
              <a:gd name="T40" fmla="*/ 2250 w 4560"/>
              <a:gd name="T41" fmla="*/ 444 h 1050"/>
              <a:gd name="T42" fmla="*/ 2358 w 4560"/>
              <a:gd name="T43" fmla="*/ 156 h 1050"/>
              <a:gd name="T44" fmla="*/ 2472 w 4560"/>
              <a:gd name="T45" fmla="*/ 660 h 1050"/>
              <a:gd name="T46" fmla="*/ 2580 w 4560"/>
              <a:gd name="T47" fmla="*/ 582 h 1050"/>
              <a:gd name="T48" fmla="*/ 2688 w 4560"/>
              <a:gd name="T49" fmla="*/ 642 h 1050"/>
              <a:gd name="T50" fmla="*/ 2802 w 4560"/>
              <a:gd name="T51" fmla="*/ 678 h 1050"/>
              <a:gd name="T52" fmla="*/ 2910 w 4560"/>
              <a:gd name="T53" fmla="*/ 612 h 1050"/>
              <a:gd name="T54" fmla="*/ 3018 w 4560"/>
              <a:gd name="T55" fmla="*/ 42 h 1050"/>
              <a:gd name="T56" fmla="*/ 3132 w 4560"/>
              <a:gd name="T57" fmla="*/ 480 h 1050"/>
              <a:gd name="T58" fmla="*/ 3240 w 4560"/>
              <a:gd name="T59" fmla="*/ 576 h 1050"/>
              <a:gd name="T60" fmla="*/ 3348 w 4560"/>
              <a:gd name="T61" fmla="*/ 582 h 1050"/>
              <a:gd name="T62" fmla="*/ 3456 w 4560"/>
              <a:gd name="T63" fmla="*/ 834 h 1050"/>
              <a:gd name="T64" fmla="*/ 3570 w 4560"/>
              <a:gd name="T65" fmla="*/ 558 h 1050"/>
              <a:gd name="T66" fmla="*/ 3678 w 4560"/>
              <a:gd name="T67" fmla="*/ 174 h 1050"/>
              <a:gd name="T68" fmla="*/ 3786 w 4560"/>
              <a:gd name="T69" fmla="*/ 558 h 1050"/>
              <a:gd name="T70" fmla="*/ 3900 w 4560"/>
              <a:gd name="T71" fmla="*/ 474 h 1050"/>
              <a:gd name="T72" fmla="*/ 4008 w 4560"/>
              <a:gd name="T73" fmla="*/ 756 h 1050"/>
              <a:gd name="T74" fmla="*/ 4116 w 4560"/>
              <a:gd name="T75" fmla="*/ 642 h 1050"/>
              <a:gd name="T76" fmla="*/ 4230 w 4560"/>
              <a:gd name="T77" fmla="*/ 378 h 1050"/>
              <a:gd name="T78" fmla="*/ 4338 w 4560"/>
              <a:gd name="T79" fmla="*/ 426 h 1050"/>
              <a:gd name="T80" fmla="*/ 4446 w 4560"/>
              <a:gd name="T81" fmla="*/ 864 h 1050"/>
              <a:gd name="T82" fmla="*/ 4560 w 4560"/>
              <a:gd name="T83" fmla="*/ 105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050">
                <a:moveTo>
                  <a:pt x="0" y="312"/>
                </a:moveTo>
                <a:lnTo>
                  <a:pt x="54" y="318"/>
                </a:lnTo>
                <a:lnTo>
                  <a:pt x="108" y="192"/>
                </a:lnTo>
                <a:lnTo>
                  <a:pt x="162" y="594"/>
                </a:lnTo>
                <a:lnTo>
                  <a:pt x="216" y="432"/>
                </a:lnTo>
                <a:lnTo>
                  <a:pt x="270" y="588"/>
                </a:lnTo>
                <a:lnTo>
                  <a:pt x="330" y="696"/>
                </a:lnTo>
                <a:lnTo>
                  <a:pt x="384" y="72"/>
                </a:lnTo>
                <a:lnTo>
                  <a:pt x="438" y="672"/>
                </a:lnTo>
                <a:lnTo>
                  <a:pt x="492" y="570"/>
                </a:lnTo>
                <a:lnTo>
                  <a:pt x="546" y="696"/>
                </a:lnTo>
                <a:lnTo>
                  <a:pt x="600" y="714"/>
                </a:lnTo>
                <a:lnTo>
                  <a:pt x="660" y="714"/>
                </a:lnTo>
                <a:lnTo>
                  <a:pt x="714" y="906"/>
                </a:lnTo>
                <a:lnTo>
                  <a:pt x="768" y="732"/>
                </a:lnTo>
                <a:lnTo>
                  <a:pt x="822" y="720"/>
                </a:lnTo>
                <a:lnTo>
                  <a:pt x="876" y="864"/>
                </a:lnTo>
                <a:lnTo>
                  <a:pt x="930" y="426"/>
                </a:lnTo>
                <a:lnTo>
                  <a:pt x="984" y="714"/>
                </a:lnTo>
                <a:lnTo>
                  <a:pt x="1044" y="0"/>
                </a:lnTo>
                <a:lnTo>
                  <a:pt x="1098" y="396"/>
                </a:lnTo>
                <a:lnTo>
                  <a:pt x="1152" y="612"/>
                </a:lnTo>
                <a:lnTo>
                  <a:pt x="1206" y="444"/>
                </a:lnTo>
                <a:lnTo>
                  <a:pt x="1260" y="372"/>
                </a:lnTo>
                <a:lnTo>
                  <a:pt x="1314" y="840"/>
                </a:lnTo>
                <a:lnTo>
                  <a:pt x="1374" y="924"/>
                </a:lnTo>
                <a:lnTo>
                  <a:pt x="1428" y="732"/>
                </a:lnTo>
                <a:lnTo>
                  <a:pt x="1482" y="792"/>
                </a:lnTo>
                <a:lnTo>
                  <a:pt x="1536" y="582"/>
                </a:lnTo>
                <a:lnTo>
                  <a:pt x="1590" y="270"/>
                </a:lnTo>
                <a:lnTo>
                  <a:pt x="1644" y="504"/>
                </a:lnTo>
                <a:lnTo>
                  <a:pt x="1698" y="312"/>
                </a:lnTo>
                <a:lnTo>
                  <a:pt x="1758" y="828"/>
                </a:lnTo>
                <a:lnTo>
                  <a:pt x="1812" y="678"/>
                </a:lnTo>
                <a:lnTo>
                  <a:pt x="1866" y="618"/>
                </a:lnTo>
                <a:lnTo>
                  <a:pt x="1920" y="492"/>
                </a:lnTo>
                <a:lnTo>
                  <a:pt x="1974" y="654"/>
                </a:lnTo>
                <a:lnTo>
                  <a:pt x="2028" y="732"/>
                </a:lnTo>
                <a:lnTo>
                  <a:pt x="2088" y="522"/>
                </a:lnTo>
                <a:lnTo>
                  <a:pt x="2142" y="486"/>
                </a:lnTo>
                <a:lnTo>
                  <a:pt x="2196" y="504"/>
                </a:lnTo>
                <a:lnTo>
                  <a:pt x="2250" y="444"/>
                </a:lnTo>
                <a:lnTo>
                  <a:pt x="2304" y="744"/>
                </a:lnTo>
                <a:lnTo>
                  <a:pt x="2358" y="156"/>
                </a:lnTo>
                <a:lnTo>
                  <a:pt x="2418" y="498"/>
                </a:lnTo>
                <a:lnTo>
                  <a:pt x="2472" y="660"/>
                </a:lnTo>
                <a:lnTo>
                  <a:pt x="2526" y="522"/>
                </a:lnTo>
                <a:lnTo>
                  <a:pt x="2580" y="582"/>
                </a:lnTo>
                <a:lnTo>
                  <a:pt x="2634" y="624"/>
                </a:lnTo>
                <a:lnTo>
                  <a:pt x="2688" y="642"/>
                </a:lnTo>
                <a:lnTo>
                  <a:pt x="2742" y="582"/>
                </a:lnTo>
                <a:lnTo>
                  <a:pt x="2802" y="678"/>
                </a:lnTo>
                <a:lnTo>
                  <a:pt x="2856" y="534"/>
                </a:lnTo>
                <a:lnTo>
                  <a:pt x="2910" y="612"/>
                </a:lnTo>
                <a:lnTo>
                  <a:pt x="2964" y="396"/>
                </a:lnTo>
                <a:lnTo>
                  <a:pt x="3018" y="42"/>
                </a:lnTo>
                <a:lnTo>
                  <a:pt x="3072" y="408"/>
                </a:lnTo>
                <a:lnTo>
                  <a:pt x="3132" y="480"/>
                </a:lnTo>
                <a:lnTo>
                  <a:pt x="3186" y="678"/>
                </a:lnTo>
                <a:lnTo>
                  <a:pt x="3240" y="576"/>
                </a:lnTo>
                <a:lnTo>
                  <a:pt x="3294" y="864"/>
                </a:lnTo>
                <a:lnTo>
                  <a:pt x="3348" y="582"/>
                </a:lnTo>
                <a:lnTo>
                  <a:pt x="3402" y="618"/>
                </a:lnTo>
                <a:lnTo>
                  <a:pt x="3456" y="834"/>
                </a:lnTo>
                <a:lnTo>
                  <a:pt x="3516" y="426"/>
                </a:lnTo>
                <a:lnTo>
                  <a:pt x="3570" y="558"/>
                </a:lnTo>
                <a:lnTo>
                  <a:pt x="3624" y="510"/>
                </a:lnTo>
                <a:lnTo>
                  <a:pt x="3678" y="174"/>
                </a:lnTo>
                <a:lnTo>
                  <a:pt x="3732" y="372"/>
                </a:lnTo>
                <a:lnTo>
                  <a:pt x="3786" y="558"/>
                </a:lnTo>
                <a:lnTo>
                  <a:pt x="3846" y="714"/>
                </a:lnTo>
                <a:lnTo>
                  <a:pt x="3900" y="474"/>
                </a:lnTo>
                <a:lnTo>
                  <a:pt x="3954" y="642"/>
                </a:lnTo>
                <a:lnTo>
                  <a:pt x="4008" y="756"/>
                </a:lnTo>
                <a:lnTo>
                  <a:pt x="4062" y="582"/>
                </a:lnTo>
                <a:lnTo>
                  <a:pt x="4116" y="642"/>
                </a:lnTo>
                <a:lnTo>
                  <a:pt x="4170" y="78"/>
                </a:lnTo>
                <a:lnTo>
                  <a:pt x="4230" y="378"/>
                </a:lnTo>
                <a:lnTo>
                  <a:pt x="4284" y="486"/>
                </a:lnTo>
                <a:lnTo>
                  <a:pt x="4338" y="426"/>
                </a:lnTo>
                <a:lnTo>
                  <a:pt x="4392" y="606"/>
                </a:lnTo>
                <a:lnTo>
                  <a:pt x="4446" y="864"/>
                </a:lnTo>
                <a:lnTo>
                  <a:pt x="4500" y="852"/>
                </a:lnTo>
                <a:lnTo>
                  <a:pt x="4560" y="1050"/>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Freeform 104"/>
          <p:cNvSpPr>
            <a:spLocks/>
          </p:cNvSpPr>
          <p:nvPr/>
        </p:nvSpPr>
        <p:spPr bwMode="auto">
          <a:xfrm>
            <a:off x="4604084" y="4181776"/>
            <a:ext cx="4036368" cy="320957"/>
          </a:xfrm>
          <a:custGeom>
            <a:avLst/>
            <a:gdLst>
              <a:gd name="T0" fmla="*/ 54 w 4560"/>
              <a:gd name="T1" fmla="*/ 24 h 180"/>
              <a:gd name="T2" fmla="*/ 162 w 4560"/>
              <a:gd name="T3" fmla="*/ 18 h 180"/>
              <a:gd name="T4" fmla="*/ 270 w 4560"/>
              <a:gd name="T5" fmla="*/ 18 h 180"/>
              <a:gd name="T6" fmla="*/ 384 w 4560"/>
              <a:gd name="T7" fmla="*/ 30 h 180"/>
              <a:gd name="T8" fmla="*/ 492 w 4560"/>
              <a:gd name="T9" fmla="*/ 36 h 180"/>
              <a:gd name="T10" fmla="*/ 600 w 4560"/>
              <a:gd name="T11" fmla="*/ 72 h 180"/>
              <a:gd name="T12" fmla="*/ 714 w 4560"/>
              <a:gd name="T13" fmla="*/ 60 h 180"/>
              <a:gd name="T14" fmla="*/ 822 w 4560"/>
              <a:gd name="T15" fmla="*/ 36 h 180"/>
              <a:gd name="T16" fmla="*/ 930 w 4560"/>
              <a:gd name="T17" fmla="*/ 60 h 180"/>
              <a:gd name="T18" fmla="*/ 1044 w 4560"/>
              <a:gd name="T19" fmla="*/ 84 h 180"/>
              <a:gd name="T20" fmla="*/ 1152 w 4560"/>
              <a:gd name="T21" fmla="*/ 78 h 180"/>
              <a:gd name="T22" fmla="*/ 1260 w 4560"/>
              <a:gd name="T23" fmla="*/ 84 h 180"/>
              <a:gd name="T24" fmla="*/ 1374 w 4560"/>
              <a:gd name="T25" fmla="*/ 66 h 180"/>
              <a:gd name="T26" fmla="*/ 1482 w 4560"/>
              <a:gd name="T27" fmla="*/ 30 h 180"/>
              <a:gd name="T28" fmla="*/ 1590 w 4560"/>
              <a:gd name="T29" fmla="*/ 78 h 180"/>
              <a:gd name="T30" fmla="*/ 1698 w 4560"/>
              <a:gd name="T31" fmla="*/ 72 h 180"/>
              <a:gd name="T32" fmla="*/ 1812 w 4560"/>
              <a:gd name="T33" fmla="*/ 84 h 180"/>
              <a:gd name="T34" fmla="*/ 1920 w 4560"/>
              <a:gd name="T35" fmla="*/ 108 h 180"/>
              <a:gd name="T36" fmla="*/ 2028 w 4560"/>
              <a:gd name="T37" fmla="*/ 84 h 180"/>
              <a:gd name="T38" fmla="*/ 2142 w 4560"/>
              <a:gd name="T39" fmla="*/ 102 h 180"/>
              <a:gd name="T40" fmla="*/ 2250 w 4560"/>
              <a:gd name="T41" fmla="*/ 60 h 180"/>
              <a:gd name="T42" fmla="*/ 2358 w 4560"/>
              <a:gd name="T43" fmla="*/ 96 h 180"/>
              <a:gd name="T44" fmla="*/ 2472 w 4560"/>
              <a:gd name="T45" fmla="*/ 150 h 180"/>
              <a:gd name="T46" fmla="*/ 2580 w 4560"/>
              <a:gd name="T47" fmla="*/ 180 h 180"/>
              <a:gd name="T48" fmla="*/ 2688 w 4560"/>
              <a:gd name="T49" fmla="*/ 114 h 180"/>
              <a:gd name="T50" fmla="*/ 2802 w 4560"/>
              <a:gd name="T51" fmla="*/ 126 h 180"/>
              <a:gd name="T52" fmla="*/ 2910 w 4560"/>
              <a:gd name="T53" fmla="*/ 126 h 180"/>
              <a:gd name="T54" fmla="*/ 3018 w 4560"/>
              <a:gd name="T55" fmla="*/ 90 h 180"/>
              <a:gd name="T56" fmla="*/ 3132 w 4560"/>
              <a:gd name="T57" fmla="*/ 108 h 180"/>
              <a:gd name="T58" fmla="*/ 3240 w 4560"/>
              <a:gd name="T59" fmla="*/ 114 h 180"/>
              <a:gd name="T60" fmla="*/ 3348 w 4560"/>
              <a:gd name="T61" fmla="*/ 90 h 180"/>
              <a:gd name="T62" fmla="*/ 3456 w 4560"/>
              <a:gd name="T63" fmla="*/ 120 h 180"/>
              <a:gd name="T64" fmla="*/ 3570 w 4560"/>
              <a:gd name="T65" fmla="*/ 102 h 180"/>
              <a:gd name="T66" fmla="*/ 3678 w 4560"/>
              <a:gd name="T67" fmla="*/ 120 h 180"/>
              <a:gd name="T68" fmla="*/ 3786 w 4560"/>
              <a:gd name="T69" fmla="*/ 144 h 180"/>
              <a:gd name="T70" fmla="*/ 3900 w 4560"/>
              <a:gd name="T71" fmla="*/ 126 h 180"/>
              <a:gd name="T72" fmla="*/ 4008 w 4560"/>
              <a:gd name="T73" fmla="*/ 108 h 180"/>
              <a:gd name="T74" fmla="*/ 4116 w 4560"/>
              <a:gd name="T75" fmla="*/ 120 h 180"/>
              <a:gd name="T76" fmla="*/ 4230 w 4560"/>
              <a:gd name="T77" fmla="*/ 108 h 180"/>
              <a:gd name="T78" fmla="*/ 4338 w 4560"/>
              <a:gd name="T79" fmla="*/ 120 h 180"/>
              <a:gd name="T80" fmla="*/ 4446 w 4560"/>
              <a:gd name="T81" fmla="*/ 114 h 180"/>
              <a:gd name="T82" fmla="*/ 4560 w 4560"/>
              <a:gd name="T83" fmla="*/ 9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60" h="180">
                <a:moveTo>
                  <a:pt x="0" y="36"/>
                </a:moveTo>
                <a:lnTo>
                  <a:pt x="54" y="24"/>
                </a:lnTo>
                <a:lnTo>
                  <a:pt x="108" y="24"/>
                </a:lnTo>
                <a:lnTo>
                  <a:pt x="162" y="18"/>
                </a:lnTo>
                <a:lnTo>
                  <a:pt x="216" y="0"/>
                </a:lnTo>
                <a:lnTo>
                  <a:pt x="270" y="18"/>
                </a:lnTo>
                <a:lnTo>
                  <a:pt x="330" y="18"/>
                </a:lnTo>
                <a:lnTo>
                  <a:pt x="384" y="30"/>
                </a:lnTo>
                <a:lnTo>
                  <a:pt x="438" y="42"/>
                </a:lnTo>
                <a:lnTo>
                  <a:pt x="492" y="36"/>
                </a:lnTo>
                <a:lnTo>
                  <a:pt x="546" y="48"/>
                </a:lnTo>
                <a:lnTo>
                  <a:pt x="600" y="72"/>
                </a:lnTo>
                <a:lnTo>
                  <a:pt x="660" y="66"/>
                </a:lnTo>
                <a:lnTo>
                  <a:pt x="714" y="60"/>
                </a:lnTo>
                <a:lnTo>
                  <a:pt x="768" y="48"/>
                </a:lnTo>
                <a:lnTo>
                  <a:pt x="822" y="36"/>
                </a:lnTo>
                <a:lnTo>
                  <a:pt x="876" y="36"/>
                </a:lnTo>
                <a:lnTo>
                  <a:pt x="930" y="60"/>
                </a:lnTo>
                <a:lnTo>
                  <a:pt x="984" y="84"/>
                </a:lnTo>
                <a:lnTo>
                  <a:pt x="1044" y="84"/>
                </a:lnTo>
                <a:lnTo>
                  <a:pt x="1098" y="72"/>
                </a:lnTo>
                <a:lnTo>
                  <a:pt x="1152" y="78"/>
                </a:lnTo>
                <a:lnTo>
                  <a:pt x="1206" y="60"/>
                </a:lnTo>
                <a:lnTo>
                  <a:pt x="1260" y="84"/>
                </a:lnTo>
                <a:lnTo>
                  <a:pt x="1314" y="72"/>
                </a:lnTo>
                <a:lnTo>
                  <a:pt x="1374" y="66"/>
                </a:lnTo>
                <a:lnTo>
                  <a:pt x="1428" y="60"/>
                </a:lnTo>
                <a:lnTo>
                  <a:pt x="1482" y="30"/>
                </a:lnTo>
                <a:lnTo>
                  <a:pt x="1536" y="48"/>
                </a:lnTo>
                <a:lnTo>
                  <a:pt x="1590" y="78"/>
                </a:lnTo>
                <a:lnTo>
                  <a:pt x="1644" y="90"/>
                </a:lnTo>
                <a:lnTo>
                  <a:pt x="1698" y="72"/>
                </a:lnTo>
                <a:lnTo>
                  <a:pt x="1758" y="72"/>
                </a:lnTo>
                <a:lnTo>
                  <a:pt x="1812" y="84"/>
                </a:lnTo>
                <a:lnTo>
                  <a:pt x="1866" y="132"/>
                </a:lnTo>
                <a:lnTo>
                  <a:pt x="1920" y="108"/>
                </a:lnTo>
                <a:lnTo>
                  <a:pt x="1974" y="78"/>
                </a:lnTo>
                <a:lnTo>
                  <a:pt x="2028" y="84"/>
                </a:lnTo>
                <a:lnTo>
                  <a:pt x="2088" y="72"/>
                </a:lnTo>
                <a:lnTo>
                  <a:pt x="2142" y="102"/>
                </a:lnTo>
                <a:lnTo>
                  <a:pt x="2196" y="96"/>
                </a:lnTo>
                <a:lnTo>
                  <a:pt x="2250" y="60"/>
                </a:lnTo>
                <a:lnTo>
                  <a:pt x="2304" y="84"/>
                </a:lnTo>
                <a:lnTo>
                  <a:pt x="2358" y="96"/>
                </a:lnTo>
                <a:lnTo>
                  <a:pt x="2418" y="120"/>
                </a:lnTo>
                <a:lnTo>
                  <a:pt x="2472" y="150"/>
                </a:lnTo>
                <a:lnTo>
                  <a:pt x="2526" y="174"/>
                </a:lnTo>
                <a:lnTo>
                  <a:pt x="2580" y="180"/>
                </a:lnTo>
                <a:lnTo>
                  <a:pt x="2634" y="162"/>
                </a:lnTo>
                <a:lnTo>
                  <a:pt x="2688" y="114"/>
                </a:lnTo>
                <a:lnTo>
                  <a:pt x="2742" y="126"/>
                </a:lnTo>
                <a:lnTo>
                  <a:pt x="2802" y="126"/>
                </a:lnTo>
                <a:lnTo>
                  <a:pt x="2856" y="132"/>
                </a:lnTo>
                <a:lnTo>
                  <a:pt x="2910" y="126"/>
                </a:lnTo>
                <a:lnTo>
                  <a:pt x="2964" y="120"/>
                </a:lnTo>
                <a:lnTo>
                  <a:pt x="3018" y="90"/>
                </a:lnTo>
                <a:lnTo>
                  <a:pt x="3072" y="90"/>
                </a:lnTo>
                <a:lnTo>
                  <a:pt x="3132" y="108"/>
                </a:lnTo>
                <a:lnTo>
                  <a:pt x="3186" y="96"/>
                </a:lnTo>
                <a:lnTo>
                  <a:pt x="3240" y="114"/>
                </a:lnTo>
                <a:lnTo>
                  <a:pt x="3294" y="108"/>
                </a:lnTo>
                <a:lnTo>
                  <a:pt x="3348" y="90"/>
                </a:lnTo>
                <a:lnTo>
                  <a:pt x="3402" y="108"/>
                </a:lnTo>
                <a:lnTo>
                  <a:pt x="3456" y="120"/>
                </a:lnTo>
                <a:lnTo>
                  <a:pt x="3516" y="114"/>
                </a:lnTo>
                <a:lnTo>
                  <a:pt x="3570" y="102"/>
                </a:lnTo>
                <a:lnTo>
                  <a:pt x="3624" y="120"/>
                </a:lnTo>
                <a:lnTo>
                  <a:pt x="3678" y="120"/>
                </a:lnTo>
                <a:lnTo>
                  <a:pt x="3732" y="150"/>
                </a:lnTo>
                <a:lnTo>
                  <a:pt x="3786" y="144"/>
                </a:lnTo>
                <a:lnTo>
                  <a:pt x="3846" y="144"/>
                </a:lnTo>
                <a:lnTo>
                  <a:pt x="3900" y="126"/>
                </a:lnTo>
                <a:lnTo>
                  <a:pt x="3954" y="114"/>
                </a:lnTo>
                <a:lnTo>
                  <a:pt x="4008" y="108"/>
                </a:lnTo>
                <a:lnTo>
                  <a:pt x="4062" y="114"/>
                </a:lnTo>
                <a:lnTo>
                  <a:pt x="4116" y="120"/>
                </a:lnTo>
                <a:lnTo>
                  <a:pt x="4170" y="114"/>
                </a:lnTo>
                <a:lnTo>
                  <a:pt x="4230" y="108"/>
                </a:lnTo>
                <a:lnTo>
                  <a:pt x="4284" y="96"/>
                </a:lnTo>
                <a:lnTo>
                  <a:pt x="4338" y="120"/>
                </a:lnTo>
                <a:lnTo>
                  <a:pt x="4392" y="120"/>
                </a:lnTo>
                <a:lnTo>
                  <a:pt x="4446" y="114"/>
                </a:lnTo>
                <a:lnTo>
                  <a:pt x="4500" y="96"/>
                </a:lnTo>
                <a:lnTo>
                  <a:pt x="4560" y="90"/>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Freeform 109"/>
          <p:cNvSpPr>
            <a:spLocks/>
          </p:cNvSpPr>
          <p:nvPr/>
        </p:nvSpPr>
        <p:spPr bwMode="auto">
          <a:xfrm>
            <a:off x="4604084" y="4900433"/>
            <a:ext cx="4036368" cy="70352"/>
          </a:xfrm>
          <a:custGeom>
            <a:avLst/>
            <a:gdLst>
              <a:gd name="T0" fmla="*/ 54 w 4560"/>
              <a:gd name="T1" fmla="*/ 162 w 4560"/>
              <a:gd name="T2" fmla="*/ 270 w 4560"/>
              <a:gd name="T3" fmla="*/ 384 w 4560"/>
              <a:gd name="T4" fmla="*/ 492 w 4560"/>
              <a:gd name="T5" fmla="*/ 600 w 4560"/>
              <a:gd name="T6" fmla="*/ 714 w 4560"/>
              <a:gd name="T7" fmla="*/ 822 w 4560"/>
              <a:gd name="T8" fmla="*/ 930 w 4560"/>
              <a:gd name="T9" fmla="*/ 1044 w 4560"/>
              <a:gd name="T10" fmla="*/ 1152 w 4560"/>
              <a:gd name="T11" fmla="*/ 1260 w 4560"/>
              <a:gd name="T12" fmla="*/ 1374 w 4560"/>
              <a:gd name="T13" fmla="*/ 1482 w 4560"/>
              <a:gd name="T14" fmla="*/ 1590 w 4560"/>
              <a:gd name="T15" fmla="*/ 1698 w 4560"/>
              <a:gd name="T16" fmla="*/ 1812 w 4560"/>
              <a:gd name="T17" fmla="*/ 1920 w 4560"/>
              <a:gd name="T18" fmla="*/ 2028 w 4560"/>
              <a:gd name="T19" fmla="*/ 2142 w 4560"/>
              <a:gd name="T20" fmla="*/ 2250 w 4560"/>
              <a:gd name="T21" fmla="*/ 2358 w 4560"/>
              <a:gd name="T22" fmla="*/ 2472 w 4560"/>
              <a:gd name="T23" fmla="*/ 2580 w 4560"/>
              <a:gd name="T24" fmla="*/ 2688 w 4560"/>
              <a:gd name="T25" fmla="*/ 2802 w 4560"/>
              <a:gd name="T26" fmla="*/ 2910 w 4560"/>
              <a:gd name="T27" fmla="*/ 3018 w 4560"/>
              <a:gd name="T28" fmla="*/ 3132 w 4560"/>
              <a:gd name="T29" fmla="*/ 3240 w 4560"/>
              <a:gd name="T30" fmla="*/ 3348 w 4560"/>
              <a:gd name="T31" fmla="*/ 3456 w 4560"/>
              <a:gd name="T32" fmla="*/ 3570 w 4560"/>
              <a:gd name="T33" fmla="*/ 3678 w 4560"/>
              <a:gd name="T34" fmla="*/ 3786 w 4560"/>
              <a:gd name="T35" fmla="*/ 3900 w 4560"/>
              <a:gd name="T36" fmla="*/ 4008 w 4560"/>
              <a:gd name="T37" fmla="*/ 4116 w 4560"/>
              <a:gd name="T38" fmla="*/ 4230 w 4560"/>
              <a:gd name="T39" fmla="*/ 4338 w 4560"/>
              <a:gd name="T40" fmla="*/ 4446 w 4560"/>
              <a:gd name="T41" fmla="*/ 4560 w 4560"/>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 ang="0">
                <a:pos x="T33" y="0"/>
              </a:cxn>
              <a:cxn ang="0">
                <a:pos x="T34" y="0"/>
              </a:cxn>
              <a:cxn ang="0">
                <a:pos x="T35" y="0"/>
              </a:cxn>
              <a:cxn ang="0">
                <a:pos x="T36" y="0"/>
              </a:cxn>
              <a:cxn ang="0">
                <a:pos x="T37" y="0"/>
              </a:cxn>
              <a:cxn ang="0">
                <a:pos x="T38" y="0"/>
              </a:cxn>
              <a:cxn ang="0">
                <a:pos x="T39" y="0"/>
              </a:cxn>
              <a:cxn ang="0">
                <a:pos x="T40" y="0"/>
              </a:cxn>
              <a:cxn ang="0">
                <a:pos x="T41" y="0"/>
              </a:cxn>
            </a:cxnLst>
            <a:rect l="0" t="0" r="r" b="b"/>
            <a:pathLst>
              <a:path w="4560">
                <a:moveTo>
                  <a:pt x="0" y="0"/>
                </a:moveTo>
                <a:lnTo>
                  <a:pt x="54" y="0"/>
                </a:lnTo>
                <a:lnTo>
                  <a:pt x="108" y="0"/>
                </a:lnTo>
                <a:lnTo>
                  <a:pt x="162" y="0"/>
                </a:lnTo>
                <a:lnTo>
                  <a:pt x="216" y="0"/>
                </a:lnTo>
                <a:lnTo>
                  <a:pt x="270" y="0"/>
                </a:lnTo>
                <a:lnTo>
                  <a:pt x="330" y="0"/>
                </a:lnTo>
                <a:lnTo>
                  <a:pt x="384" y="0"/>
                </a:lnTo>
                <a:lnTo>
                  <a:pt x="438" y="0"/>
                </a:lnTo>
                <a:lnTo>
                  <a:pt x="492" y="0"/>
                </a:lnTo>
                <a:lnTo>
                  <a:pt x="546" y="0"/>
                </a:lnTo>
                <a:lnTo>
                  <a:pt x="600" y="0"/>
                </a:lnTo>
                <a:lnTo>
                  <a:pt x="660" y="0"/>
                </a:lnTo>
                <a:lnTo>
                  <a:pt x="714" y="0"/>
                </a:lnTo>
                <a:lnTo>
                  <a:pt x="768" y="0"/>
                </a:lnTo>
                <a:lnTo>
                  <a:pt x="822" y="0"/>
                </a:lnTo>
                <a:lnTo>
                  <a:pt x="876" y="0"/>
                </a:lnTo>
                <a:lnTo>
                  <a:pt x="930" y="0"/>
                </a:lnTo>
                <a:lnTo>
                  <a:pt x="984" y="0"/>
                </a:lnTo>
                <a:lnTo>
                  <a:pt x="1044" y="0"/>
                </a:lnTo>
                <a:lnTo>
                  <a:pt x="1098" y="0"/>
                </a:lnTo>
                <a:lnTo>
                  <a:pt x="1152" y="0"/>
                </a:lnTo>
                <a:lnTo>
                  <a:pt x="1206" y="0"/>
                </a:lnTo>
                <a:lnTo>
                  <a:pt x="1260" y="0"/>
                </a:lnTo>
                <a:lnTo>
                  <a:pt x="1314" y="0"/>
                </a:lnTo>
                <a:lnTo>
                  <a:pt x="1374" y="0"/>
                </a:lnTo>
                <a:lnTo>
                  <a:pt x="1428" y="0"/>
                </a:lnTo>
                <a:lnTo>
                  <a:pt x="1482" y="0"/>
                </a:lnTo>
                <a:lnTo>
                  <a:pt x="1536" y="0"/>
                </a:lnTo>
                <a:lnTo>
                  <a:pt x="1590" y="0"/>
                </a:lnTo>
                <a:lnTo>
                  <a:pt x="1644" y="0"/>
                </a:lnTo>
                <a:lnTo>
                  <a:pt x="1698" y="0"/>
                </a:lnTo>
                <a:lnTo>
                  <a:pt x="1758" y="0"/>
                </a:lnTo>
                <a:lnTo>
                  <a:pt x="1812" y="0"/>
                </a:lnTo>
                <a:lnTo>
                  <a:pt x="1866" y="0"/>
                </a:lnTo>
                <a:lnTo>
                  <a:pt x="1920" y="0"/>
                </a:lnTo>
                <a:lnTo>
                  <a:pt x="1974" y="0"/>
                </a:lnTo>
                <a:lnTo>
                  <a:pt x="2028" y="0"/>
                </a:lnTo>
                <a:lnTo>
                  <a:pt x="2088" y="0"/>
                </a:lnTo>
                <a:lnTo>
                  <a:pt x="2142" y="0"/>
                </a:lnTo>
                <a:lnTo>
                  <a:pt x="2196" y="0"/>
                </a:lnTo>
                <a:lnTo>
                  <a:pt x="2250" y="0"/>
                </a:lnTo>
                <a:lnTo>
                  <a:pt x="2304" y="0"/>
                </a:lnTo>
                <a:lnTo>
                  <a:pt x="2358" y="0"/>
                </a:lnTo>
                <a:lnTo>
                  <a:pt x="2418" y="0"/>
                </a:lnTo>
                <a:lnTo>
                  <a:pt x="2472" y="0"/>
                </a:lnTo>
                <a:lnTo>
                  <a:pt x="2526" y="0"/>
                </a:lnTo>
                <a:lnTo>
                  <a:pt x="2580" y="0"/>
                </a:lnTo>
                <a:lnTo>
                  <a:pt x="2634" y="0"/>
                </a:lnTo>
                <a:lnTo>
                  <a:pt x="2688" y="0"/>
                </a:lnTo>
                <a:lnTo>
                  <a:pt x="2742" y="0"/>
                </a:lnTo>
                <a:lnTo>
                  <a:pt x="2802" y="0"/>
                </a:lnTo>
                <a:lnTo>
                  <a:pt x="2856" y="0"/>
                </a:lnTo>
                <a:lnTo>
                  <a:pt x="2910" y="0"/>
                </a:lnTo>
                <a:lnTo>
                  <a:pt x="2964" y="0"/>
                </a:lnTo>
                <a:lnTo>
                  <a:pt x="3018" y="0"/>
                </a:lnTo>
                <a:lnTo>
                  <a:pt x="3072" y="0"/>
                </a:lnTo>
                <a:lnTo>
                  <a:pt x="3132" y="0"/>
                </a:lnTo>
                <a:lnTo>
                  <a:pt x="3186" y="0"/>
                </a:lnTo>
                <a:lnTo>
                  <a:pt x="3240" y="0"/>
                </a:lnTo>
                <a:lnTo>
                  <a:pt x="3294" y="0"/>
                </a:lnTo>
                <a:lnTo>
                  <a:pt x="3348" y="0"/>
                </a:lnTo>
                <a:lnTo>
                  <a:pt x="3402" y="0"/>
                </a:lnTo>
                <a:lnTo>
                  <a:pt x="3456" y="0"/>
                </a:lnTo>
                <a:lnTo>
                  <a:pt x="3516" y="0"/>
                </a:lnTo>
                <a:lnTo>
                  <a:pt x="3570" y="0"/>
                </a:lnTo>
                <a:lnTo>
                  <a:pt x="3624" y="0"/>
                </a:lnTo>
                <a:lnTo>
                  <a:pt x="3678" y="0"/>
                </a:lnTo>
                <a:lnTo>
                  <a:pt x="3732" y="0"/>
                </a:lnTo>
                <a:lnTo>
                  <a:pt x="3786" y="0"/>
                </a:lnTo>
                <a:lnTo>
                  <a:pt x="3846" y="0"/>
                </a:lnTo>
                <a:lnTo>
                  <a:pt x="3900" y="0"/>
                </a:lnTo>
                <a:lnTo>
                  <a:pt x="3954" y="0"/>
                </a:lnTo>
                <a:lnTo>
                  <a:pt x="4008" y="0"/>
                </a:lnTo>
                <a:lnTo>
                  <a:pt x="4062" y="0"/>
                </a:lnTo>
                <a:lnTo>
                  <a:pt x="4116" y="0"/>
                </a:lnTo>
                <a:lnTo>
                  <a:pt x="4170" y="0"/>
                </a:lnTo>
                <a:lnTo>
                  <a:pt x="4230" y="0"/>
                </a:lnTo>
                <a:lnTo>
                  <a:pt x="4284" y="0"/>
                </a:lnTo>
                <a:lnTo>
                  <a:pt x="4338" y="0"/>
                </a:lnTo>
                <a:lnTo>
                  <a:pt x="4392" y="0"/>
                </a:lnTo>
                <a:lnTo>
                  <a:pt x="4446" y="0"/>
                </a:lnTo>
                <a:lnTo>
                  <a:pt x="4500" y="0"/>
                </a:lnTo>
                <a:lnTo>
                  <a:pt x="4560" y="0"/>
                </a:ln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mc:AlternateContent xmlns:mc="http://schemas.openxmlformats.org/markup-compatibility/2006" xmlns:a14="http://schemas.microsoft.com/office/drawing/2010/main">
        <mc:Choice Requires="a14">
          <p:sp>
            <p:nvSpPr>
              <p:cNvPr id="2149" name="TextBox 2148"/>
              <p:cNvSpPr txBox="1"/>
              <p:nvPr/>
            </p:nvSpPr>
            <p:spPr>
              <a:xfrm>
                <a:off x="6588225" y="1347155"/>
                <a:ext cx="2124235" cy="461665"/>
              </a:xfrm>
              <a:prstGeom prst="rect">
                <a:avLst/>
              </a:prstGeom>
              <a:noFill/>
              <a:effectLst>
                <a:outerShdw blurRad="50800" dist="38100" dir="2700000" algn="tl" rotWithShape="0">
                  <a:prstClr val="black">
                    <a:alpha val="40000"/>
                  </a:prstClr>
                </a:outerShdw>
              </a:effectLst>
            </p:spPr>
            <p:txBody>
              <a:bodyPr wrap="square" rtlCol="0">
                <a:spAutoFit/>
              </a:bodyPr>
              <a:lstStyle/>
              <a:p>
                <a14:m>
                  <m:oMathPara xmlns="" xmlns:m="http://schemas.openxmlformats.org/officeDocument/2006/math">
                    <m:oMathParaPr>
                      <m:jc m:val="centerGroup"/>
                    </m:oMathParaPr>
                    <m:oMath xmlns:m="http://schemas.openxmlformats.org/officeDocument/2006/math">
                      <m:r>
                        <a:rPr lang="en-GB" sz="2400" i="1" smtClean="0">
                          <a:latin typeface="Cambria Math"/>
                          <a:ea typeface="Cambria Math"/>
                        </a:rPr>
                        <m:t>𝜀</m:t>
                      </m:r>
                      <m:r>
                        <a:rPr lang="en-GB" sz="2400" b="0" i="1" smtClean="0">
                          <a:latin typeface="Cambria Math"/>
                          <a:ea typeface="Cambria Math"/>
                        </a:rPr>
                        <m:t>~</m:t>
                      </m:r>
                      <m:r>
                        <a:rPr lang="en-GB" sz="2400" b="0" i="1" smtClean="0">
                          <a:latin typeface="Cambria Math"/>
                          <a:ea typeface="Cambria Math"/>
                        </a:rPr>
                        <m:t>𝑁</m:t>
                      </m:r>
                      <m:r>
                        <a:rPr lang="en-GB" sz="2400" b="0" i="1" smtClean="0">
                          <a:latin typeface="Cambria Math"/>
                          <a:ea typeface="Cambria Math"/>
                        </a:rPr>
                        <m:t>(0,</m:t>
                      </m:r>
                      <m:sSup>
                        <m:sSupPr>
                          <m:ctrlPr>
                            <a:rPr lang="en-GB" sz="2400" b="0" i="1" smtClean="0">
                              <a:latin typeface="Cambria Math"/>
                              <a:ea typeface="Cambria Math"/>
                            </a:rPr>
                          </m:ctrlPr>
                        </m:sSupPr>
                        <m:e>
                          <m:r>
                            <a:rPr lang="en-GB" sz="2400" b="0" i="1" smtClean="0">
                              <a:latin typeface="Cambria Math"/>
                              <a:ea typeface="Cambria Math"/>
                            </a:rPr>
                            <m:t>𝜎</m:t>
                          </m:r>
                        </m:e>
                        <m:sup>
                          <m:r>
                            <a:rPr lang="en-GB" sz="2400" b="0" i="1" smtClean="0">
                              <a:latin typeface="Cambria Math"/>
                              <a:ea typeface="Cambria Math"/>
                            </a:rPr>
                            <m:t>2</m:t>
                          </m:r>
                        </m:sup>
                      </m:sSup>
                      <m:r>
                        <a:rPr lang="en-GB" sz="2400" b="0" i="1" smtClean="0">
                          <a:latin typeface="Cambria Math"/>
                          <a:ea typeface="Cambria Math"/>
                        </a:rPr>
                        <m:t>𝑉</m:t>
                      </m:r>
                      <m:r>
                        <a:rPr lang="en-GB" sz="2400" b="0" i="1" smtClean="0">
                          <a:latin typeface="Cambria Math"/>
                          <a:ea typeface="Cambria Math"/>
                        </a:rPr>
                        <m:t>)</m:t>
                      </m:r>
                    </m:oMath>
                  </m:oMathPara>
                </a14:m>
                <a:endParaRPr lang="en-GB" sz="2400" dirty="0"/>
              </a:p>
            </p:txBody>
          </p:sp>
        </mc:Choice>
        <mc:Fallback xmlns="">
          <p:sp>
            <p:nvSpPr>
              <p:cNvPr id="2149" name="TextBox 2148"/>
              <p:cNvSpPr txBox="1">
                <a:spLocks noRot="1" noChangeAspect="1" noMove="1" noResize="1" noEditPoints="1" noAdjustHandles="1" noChangeArrowheads="1" noChangeShapeType="1" noTextEdit="1"/>
              </p:cNvSpPr>
              <p:nvPr/>
            </p:nvSpPr>
            <p:spPr>
              <a:xfrm>
                <a:off x="6588225" y="1347155"/>
                <a:ext cx="2124235" cy="461665"/>
              </a:xfrm>
              <a:prstGeom prst="rect">
                <a:avLst/>
              </a:prstGeom>
              <a:blipFill rotWithShape="1">
                <a:blip r:embed="rId6"/>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51" name="TextBox 2150"/>
              <p:cNvSpPr txBox="1"/>
              <p:nvPr/>
            </p:nvSpPr>
            <p:spPr>
              <a:xfrm>
                <a:off x="5184069" y="1988840"/>
                <a:ext cx="3564395" cy="449290"/>
              </a:xfrm>
              <a:prstGeom prst="rect">
                <a:avLst/>
              </a:prstGeom>
              <a:noFill/>
              <a:effectLst>
                <a:outerShdw blurRad="50800" dist="38100" dir="2700000" algn="tl" rotWithShape="0">
                  <a:prstClr val="black">
                    <a:alpha val="40000"/>
                  </a:prstClr>
                </a:outerShdw>
              </a:effectLst>
            </p:spPr>
            <p:txBody>
              <a:bodyPr wrap="square" rtlCol="0">
                <a:spAutoFit/>
              </a:bodyPr>
              <a:lstStyle/>
              <a:p>
                <a14:m>
                  <m:oMathPara xmlns="" xmlns:m="http://schemas.openxmlformats.org/officeDocument/2006/math">
                    <m:oMathParaPr>
                      <m:jc m:val="centerGroup"/>
                    </m:oMathParaPr>
                    <m:oMath xmlns:m="http://schemas.openxmlformats.org/officeDocument/2006/math">
                      <m:acc>
                        <m:accPr>
                          <m:chr m:val="̂"/>
                          <m:ctrlPr>
                            <a:rPr lang="en-GB" sz="2200" i="1" smtClean="0">
                              <a:latin typeface="Cambria Math"/>
                              <a:ea typeface="Cambria Math"/>
                            </a:rPr>
                          </m:ctrlPr>
                        </m:accPr>
                        <m:e>
                          <m:r>
                            <a:rPr lang="en-GB" sz="2200" i="1" smtClean="0">
                              <a:latin typeface="Cambria Math"/>
                              <a:ea typeface="Cambria Math"/>
                            </a:rPr>
                            <m:t>𝛽</m:t>
                          </m:r>
                        </m:e>
                      </m:acc>
                      <m:r>
                        <a:rPr lang="en-GB" sz="2200" b="0" i="1" smtClean="0">
                          <a:latin typeface="Cambria Math"/>
                          <a:ea typeface="Cambria Math"/>
                        </a:rPr>
                        <m:t>=</m:t>
                      </m:r>
                      <m:sSup>
                        <m:sSupPr>
                          <m:ctrlPr>
                            <a:rPr lang="en-GB" sz="2200" b="0" i="1" smtClean="0">
                              <a:latin typeface="Cambria Math"/>
                              <a:ea typeface="Cambria Math"/>
                            </a:rPr>
                          </m:ctrlPr>
                        </m:sSupPr>
                        <m:e>
                          <m:r>
                            <a:rPr lang="en-GB" sz="2200" i="1">
                              <a:latin typeface="Cambria Math"/>
                              <a:ea typeface="Cambria Math"/>
                            </a:rPr>
                            <m:t>(</m:t>
                          </m:r>
                          <m:sSup>
                            <m:sSupPr>
                              <m:ctrlPr>
                                <a:rPr lang="en-GB" sz="2200" i="1">
                                  <a:latin typeface="Cambria Math"/>
                                  <a:ea typeface="Cambria Math"/>
                                </a:rPr>
                              </m:ctrlPr>
                            </m:sSupPr>
                            <m:e>
                              <m:r>
                                <a:rPr lang="en-GB" sz="2200" i="1">
                                  <a:latin typeface="Cambria Math"/>
                                  <a:ea typeface="Cambria Math"/>
                                </a:rPr>
                                <m:t>𝑋</m:t>
                              </m:r>
                            </m:e>
                            <m:sup>
                              <m:r>
                                <a:rPr lang="en-GB" sz="2200" i="1">
                                  <a:latin typeface="Cambria Math"/>
                                  <a:ea typeface="Cambria Math"/>
                                </a:rPr>
                                <m:t>𝑇</m:t>
                              </m:r>
                            </m:sup>
                          </m:sSup>
                          <m:sSup>
                            <m:sSupPr>
                              <m:ctrlPr>
                                <a:rPr lang="en-GB" sz="2200" b="0" i="1" smtClean="0">
                                  <a:latin typeface="Cambria Math"/>
                                  <a:ea typeface="Cambria Math"/>
                                </a:rPr>
                              </m:ctrlPr>
                            </m:sSupPr>
                            <m:e>
                              <m:r>
                                <a:rPr lang="en-GB" sz="2200" b="0" i="1" smtClean="0">
                                  <a:latin typeface="Cambria Math"/>
                                  <a:ea typeface="Cambria Math"/>
                                </a:rPr>
                                <m:t>𝑉</m:t>
                              </m:r>
                            </m:e>
                            <m:sup>
                              <m:r>
                                <a:rPr lang="en-GB" sz="2200" b="0" i="1" smtClean="0">
                                  <a:latin typeface="Cambria Math"/>
                                  <a:ea typeface="Cambria Math"/>
                                </a:rPr>
                                <m:t>−1</m:t>
                              </m:r>
                            </m:sup>
                          </m:sSup>
                          <m:r>
                            <a:rPr lang="en-GB" sz="2200" i="1">
                              <a:latin typeface="Cambria Math"/>
                              <a:ea typeface="Cambria Math"/>
                            </a:rPr>
                            <m:t>𝑋</m:t>
                          </m:r>
                          <m:r>
                            <a:rPr lang="en-GB" sz="2200" i="1">
                              <a:latin typeface="Cambria Math"/>
                              <a:ea typeface="Cambria Math"/>
                            </a:rPr>
                            <m:t>)</m:t>
                          </m:r>
                        </m:e>
                        <m:sup>
                          <m:r>
                            <a:rPr lang="en-GB" sz="2200" b="0" i="1" smtClean="0">
                              <a:latin typeface="Cambria Math"/>
                              <a:ea typeface="Cambria Math"/>
                            </a:rPr>
                            <m:t>−1</m:t>
                          </m:r>
                        </m:sup>
                      </m:sSup>
                      <m:sSup>
                        <m:sSupPr>
                          <m:ctrlPr>
                            <a:rPr lang="en-GB" sz="2200" b="0" i="1" smtClean="0">
                              <a:latin typeface="Cambria Math"/>
                              <a:ea typeface="Cambria Math"/>
                            </a:rPr>
                          </m:ctrlPr>
                        </m:sSupPr>
                        <m:e>
                          <m:r>
                            <a:rPr lang="en-GB" sz="2200" b="0" i="1" smtClean="0">
                              <a:latin typeface="Cambria Math"/>
                              <a:ea typeface="Cambria Math"/>
                            </a:rPr>
                            <m:t>𝑋</m:t>
                          </m:r>
                        </m:e>
                        <m:sup>
                          <m:r>
                            <a:rPr lang="en-GB" sz="2200" b="0" i="1" smtClean="0">
                              <a:latin typeface="Cambria Math"/>
                              <a:ea typeface="Cambria Math"/>
                            </a:rPr>
                            <m:t>𝑇</m:t>
                          </m:r>
                        </m:sup>
                      </m:sSup>
                      <m:sSup>
                        <m:sSupPr>
                          <m:ctrlPr>
                            <a:rPr lang="en-GB" sz="2200" b="0" i="1" smtClean="0">
                              <a:latin typeface="Cambria Math"/>
                              <a:ea typeface="Cambria Math"/>
                            </a:rPr>
                          </m:ctrlPr>
                        </m:sSupPr>
                        <m:e>
                          <m:r>
                            <a:rPr lang="en-GB" sz="2200" b="0" i="1" smtClean="0">
                              <a:latin typeface="Cambria Math"/>
                              <a:ea typeface="Cambria Math"/>
                            </a:rPr>
                            <m:t>𝑉</m:t>
                          </m:r>
                        </m:e>
                        <m:sup>
                          <m:r>
                            <a:rPr lang="en-GB" sz="2200" b="0" i="1" smtClean="0">
                              <a:latin typeface="Cambria Math"/>
                              <a:ea typeface="Cambria Math"/>
                            </a:rPr>
                            <m:t>−1</m:t>
                          </m:r>
                        </m:sup>
                      </m:sSup>
                      <m:r>
                        <a:rPr lang="en-GB" sz="2200" b="0" i="1" smtClean="0">
                          <a:latin typeface="Cambria Math"/>
                          <a:ea typeface="Cambria Math"/>
                        </a:rPr>
                        <m:t>𝑦</m:t>
                      </m:r>
                    </m:oMath>
                  </m:oMathPara>
                </a14:m>
                <a:endParaRPr lang="en-GB" sz="2200" dirty="0"/>
              </a:p>
            </p:txBody>
          </p:sp>
        </mc:Choice>
        <mc:Fallback xmlns="">
          <p:sp>
            <p:nvSpPr>
              <p:cNvPr id="2151" name="TextBox 2150"/>
              <p:cNvSpPr txBox="1">
                <a:spLocks noRot="1" noChangeAspect="1" noMove="1" noResize="1" noEditPoints="1" noAdjustHandles="1" noChangeArrowheads="1" noChangeShapeType="1" noTextEdit="1"/>
              </p:cNvSpPr>
              <p:nvPr/>
            </p:nvSpPr>
            <p:spPr>
              <a:xfrm>
                <a:off x="5184069" y="1988840"/>
                <a:ext cx="3564395" cy="449290"/>
              </a:xfrm>
              <a:prstGeom prst="rect">
                <a:avLst/>
              </a:prstGeom>
              <a:blipFill rotWithShape="1">
                <a:blip r:embed="rId7"/>
                <a:stretch>
                  <a:fillRect/>
                </a:stretch>
              </a:blipFill>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2153" name="TextBox 2152"/>
          <p:cNvSpPr txBox="1"/>
          <p:nvPr/>
        </p:nvSpPr>
        <p:spPr>
          <a:xfrm>
            <a:off x="4524330" y="1397097"/>
            <a:ext cx="2351926" cy="369332"/>
          </a:xfrm>
          <a:prstGeom prst="rect">
            <a:avLst/>
          </a:prstGeom>
          <a:noFill/>
        </p:spPr>
        <p:txBody>
          <a:bodyPr wrap="none" rtlCol="0">
            <a:spAutoFit/>
          </a:bodyPr>
          <a:lstStyle/>
          <a:p>
            <a:r>
              <a:rPr lang="en-GB" b="1" dirty="0" smtClean="0"/>
              <a:t>noise assumptions:</a:t>
            </a:r>
            <a:endParaRPr lang="en-GB" b="1" dirty="0"/>
          </a:p>
        </p:txBody>
      </p:sp>
      <p:sp>
        <p:nvSpPr>
          <p:cNvPr id="2154" name="TextBox 2153"/>
          <p:cNvSpPr txBox="1"/>
          <p:nvPr/>
        </p:nvSpPr>
        <p:spPr>
          <a:xfrm>
            <a:off x="4499992" y="2045793"/>
            <a:ext cx="774571" cy="369332"/>
          </a:xfrm>
          <a:prstGeom prst="rect">
            <a:avLst/>
          </a:prstGeom>
          <a:noFill/>
        </p:spPr>
        <p:txBody>
          <a:bodyPr wrap="none" rtlCol="0">
            <a:spAutoFit/>
          </a:bodyPr>
          <a:lstStyle/>
          <a:p>
            <a:r>
              <a:rPr lang="en-GB" b="1" dirty="0" smtClean="0"/>
              <a:t>WLS:</a:t>
            </a:r>
            <a:endParaRPr lang="en-GB" b="1" dirty="0"/>
          </a:p>
        </p:txBody>
      </p:sp>
      <mc:AlternateContent xmlns:mc="http://schemas.openxmlformats.org/markup-compatibility/2006" xmlns:a14="http://schemas.microsoft.com/office/drawing/2010/main">
        <mc:Choice Requires="a14">
          <p:sp>
            <p:nvSpPr>
              <p:cNvPr id="2156" name="TextBox 2155"/>
              <p:cNvSpPr txBox="1"/>
              <p:nvPr/>
            </p:nvSpPr>
            <p:spPr>
              <a:xfrm>
                <a:off x="4473917" y="2630525"/>
                <a:ext cx="1178784" cy="319446"/>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sSub>
                        <m:sSubPr>
                          <m:ctrlPr>
                            <a:rPr lang="en-GB" sz="1400" i="1" smtClean="0">
                              <a:latin typeface="Cambria Math"/>
                            </a:rPr>
                          </m:ctrlPr>
                        </m:sSubPr>
                        <m:e>
                          <m:acc>
                            <m:accPr>
                              <m:chr m:val="̂"/>
                              <m:ctrlPr>
                                <a:rPr lang="en-GB" sz="1400" i="1" smtClean="0">
                                  <a:latin typeface="Cambria Math"/>
                                </a:rPr>
                              </m:ctrlPr>
                            </m:accPr>
                            <m:e>
                              <m:r>
                                <a:rPr lang="en-GB" sz="1400" i="1" smtClean="0">
                                  <a:latin typeface="Cambria Math"/>
                                  <a:ea typeface="Cambria Math"/>
                                </a:rPr>
                                <m:t>𝛽</m:t>
                              </m:r>
                            </m:e>
                          </m:acc>
                        </m:e>
                        <m:sub>
                          <m:r>
                            <a:rPr lang="en-GB" sz="1400" b="0" i="1" smtClean="0">
                              <a:latin typeface="Cambria Math"/>
                            </a:rPr>
                            <m:t>1</m:t>
                          </m:r>
                        </m:sub>
                      </m:sSub>
                      <m:r>
                        <a:rPr lang="en-GB" sz="1400" b="0" i="1" smtClean="0">
                          <a:latin typeface="Cambria Math"/>
                        </a:rPr>
                        <m:t>=3.9831</m:t>
                      </m:r>
                    </m:oMath>
                  </m:oMathPara>
                </a14:m>
                <a:endParaRPr lang="en-GB" sz="1400" dirty="0"/>
              </a:p>
            </p:txBody>
          </p:sp>
        </mc:Choice>
        <mc:Fallback xmlns="">
          <p:sp>
            <p:nvSpPr>
              <p:cNvPr id="2156" name="TextBox 2155"/>
              <p:cNvSpPr txBox="1">
                <a:spLocks noRot="1" noChangeAspect="1" noMove="1" noResize="1" noEditPoints="1" noAdjustHandles="1" noChangeArrowheads="1" noChangeShapeType="1" noTextEdit="1"/>
              </p:cNvSpPr>
              <p:nvPr/>
            </p:nvSpPr>
            <p:spPr>
              <a:xfrm>
                <a:off x="4473917" y="2630525"/>
                <a:ext cx="1178784" cy="319446"/>
              </a:xfrm>
              <a:prstGeom prst="rect">
                <a:avLst/>
              </a:prstGeom>
              <a:blipFill rotWithShape="1">
                <a:blip r:embed="rId8"/>
                <a:stretch>
                  <a:fillRect b="-96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1" name="TextBox 300"/>
              <p:cNvSpPr txBox="1"/>
              <p:nvPr/>
            </p:nvSpPr>
            <p:spPr>
              <a:xfrm>
                <a:off x="4463988" y="3865694"/>
                <a:ext cx="4034181" cy="287002"/>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sSub>
                        <m:sSubPr>
                          <m:ctrlPr>
                            <a:rPr lang="en-GB" sz="1200" i="1" smtClean="0">
                              <a:latin typeface="Cambria Math"/>
                            </a:rPr>
                          </m:ctrlPr>
                        </m:sSubPr>
                        <m:e>
                          <m:acc>
                            <m:accPr>
                              <m:chr m:val="̂"/>
                              <m:ctrlPr>
                                <a:rPr lang="en-GB" sz="1200" i="1">
                                  <a:latin typeface="Cambria Math"/>
                                </a:rPr>
                              </m:ctrlPr>
                            </m:accPr>
                            <m:e>
                              <m:r>
                                <a:rPr lang="en-GB" sz="1200" i="1">
                                  <a:latin typeface="Cambria Math"/>
                                  <a:ea typeface="Cambria Math"/>
                                </a:rPr>
                                <m:t>𝛽</m:t>
                              </m:r>
                            </m:e>
                          </m:acc>
                        </m:e>
                        <m:sub>
                          <m:r>
                            <a:rPr lang="en-GB" sz="1200" b="0" i="1" smtClean="0">
                              <a:latin typeface="Cambria Math"/>
                              <a:ea typeface="Cambria Math"/>
                            </a:rPr>
                            <m:t>2−7</m:t>
                          </m:r>
                        </m:sub>
                      </m:sSub>
                      <m:r>
                        <a:rPr lang="en-GB" sz="1100" b="0" i="1" smtClean="0">
                          <a:latin typeface="Cambria Math"/>
                        </a:rPr>
                        <m:t>={0.6871, 1.9598, 1.3902, 166.1007, 76.4770, −64.8189}</m:t>
                      </m:r>
                    </m:oMath>
                  </m:oMathPara>
                </a14:m>
                <a:endParaRPr lang="en-GB" sz="1200" dirty="0"/>
              </a:p>
            </p:txBody>
          </p:sp>
        </mc:Choice>
        <mc:Fallback xmlns="">
          <p:sp>
            <p:nvSpPr>
              <p:cNvPr id="301" name="TextBox 300"/>
              <p:cNvSpPr txBox="1">
                <a:spLocks noRot="1" noChangeAspect="1" noMove="1" noResize="1" noEditPoints="1" noAdjustHandles="1" noChangeArrowheads="1" noChangeShapeType="1" noTextEdit="1"/>
              </p:cNvSpPr>
              <p:nvPr/>
            </p:nvSpPr>
            <p:spPr>
              <a:xfrm>
                <a:off x="4463988" y="3865694"/>
                <a:ext cx="4034181" cy="287002"/>
              </a:xfrm>
              <a:prstGeom prst="rect">
                <a:avLst/>
              </a:prstGeom>
              <a:blipFill rotWithShape="1">
                <a:blip r:embed="rId9"/>
                <a:stretch>
                  <a:fillRect b="-63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2" name="TextBox 301"/>
              <p:cNvSpPr txBox="1"/>
              <p:nvPr/>
            </p:nvSpPr>
            <p:spPr>
              <a:xfrm>
                <a:off x="4486420" y="4502733"/>
                <a:ext cx="1426608" cy="319446"/>
              </a:xfrm>
              <a:prstGeom prst="rect">
                <a:avLst/>
              </a:prstGeom>
              <a:noFill/>
            </p:spPr>
            <p:txBody>
              <a:bodyPr wrap="none" rtlCol="0">
                <a:spAutoFit/>
              </a:bodyPr>
              <a:lstStyle/>
              <a:p>
                <a14:m>
                  <m:oMathPara xmlns="" xmlns:m="http://schemas.openxmlformats.org/officeDocument/2006/math">
                    <m:oMathParaPr>
                      <m:jc m:val="centerGroup"/>
                    </m:oMathParaPr>
                    <m:oMath xmlns:m="http://schemas.openxmlformats.org/officeDocument/2006/math">
                      <m:sSub>
                        <m:sSubPr>
                          <m:ctrlPr>
                            <a:rPr lang="en-GB" sz="1400" i="1" smtClean="0">
                              <a:latin typeface="Cambria Math"/>
                            </a:rPr>
                          </m:ctrlPr>
                        </m:sSubPr>
                        <m:e>
                          <m:acc>
                            <m:accPr>
                              <m:chr m:val="̂"/>
                              <m:ctrlPr>
                                <a:rPr lang="en-GB" sz="1400" i="1">
                                  <a:latin typeface="Cambria Math"/>
                                </a:rPr>
                              </m:ctrlPr>
                            </m:accPr>
                            <m:e>
                              <m:r>
                                <a:rPr lang="en-GB" sz="1400" i="1">
                                  <a:latin typeface="Cambria Math"/>
                                  <a:ea typeface="Cambria Math"/>
                                </a:rPr>
                                <m:t>𝛽</m:t>
                              </m:r>
                            </m:e>
                          </m:acc>
                        </m:e>
                        <m:sub>
                          <m:r>
                            <a:rPr lang="en-GB" sz="1400" b="0" i="1" smtClean="0">
                              <a:latin typeface="Cambria Math"/>
                              <a:ea typeface="Cambria Math"/>
                            </a:rPr>
                            <m:t>8</m:t>
                          </m:r>
                        </m:sub>
                      </m:sSub>
                      <m:r>
                        <a:rPr lang="en-GB" sz="1400" b="0" i="1" smtClean="0">
                          <a:latin typeface="Cambria Math"/>
                        </a:rPr>
                        <m:t>=131.0040</m:t>
                      </m:r>
                    </m:oMath>
                  </m:oMathPara>
                </a14:m>
                <a:endParaRPr lang="en-GB" sz="1400" dirty="0"/>
              </a:p>
            </p:txBody>
          </p:sp>
        </mc:Choice>
        <mc:Fallback xmlns="">
          <p:sp>
            <p:nvSpPr>
              <p:cNvPr id="302" name="TextBox 301"/>
              <p:cNvSpPr txBox="1">
                <a:spLocks noRot="1" noChangeAspect="1" noMove="1" noResize="1" noEditPoints="1" noAdjustHandles="1" noChangeArrowheads="1" noChangeShapeType="1" noTextEdit="1"/>
              </p:cNvSpPr>
              <p:nvPr/>
            </p:nvSpPr>
            <p:spPr>
              <a:xfrm>
                <a:off x="4486420" y="4502733"/>
                <a:ext cx="1426608" cy="319446"/>
              </a:xfrm>
              <a:prstGeom prst="rect">
                <a:avLst/>
              </a:prstGeom>
              <a:blipFill rotWithShape="1">
                <a:blip r:embed="rId10"/>
                <a:stretch>
                  <a:fillRect b="-96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3" name="TextBox 302"/>
              <p:cNvSpPr txBox="1"/>
              <p:nvPr/>
            </p:nvSpPr>
            <p:spPr>
              <a:xfrm>
                <a:off x="3891649" y="5328501"/>
                <a:ext cx="644347" cy="584775"/>
              </a:xfrm>
              <a:prstGeom prst="rect">
                <a:avLst/>
              </a:prstGeom>
              <a:noFill/>
            </p:spPr>
            <p:txBody>
              <a:bodyPr wrap="square" rtlCol="0">
                <a:spAutoFit/>
              </a:bodyPr>
              <a:lstStyle/>
              <a:p>
                <a14:m>
                  <m:oMath xmlns="" xmlns:m="http://schemas.openxmlformats.org/officeDocument/2006/math">
                    <m:acc>
                      <m:accPr>
                        <m:chr m:val="̂"/>
                        <m:ctrlPr>
                          <a:rPr lang="en-GB" sz="3200" b="0" i="1" smtClean="0">
                            <a:latin typeface="Cambria Math"/>
                          </a:rPr>
                        </m:ctrlPr>
                      </m:accPr>
                      <m:e>
                        <m:r>
                          <a:rPr lang="en-GB" sz="3200" b="0" i="1" smtClean="0">
                            <a:latin typeface="Cambria Math"/>
                            <a:ea typeface="Cambria Math"/>
                          </a:rPr>
                          <m:t>𝜀</m:t>
                        </m:r>
                      </m:e>
                    </m:acc>
                  </m:oMath>
                </a14:m>
                <a:r>
                  <a:rPr lang="en-GB" sz="3200" dirty="0" smtClean="0"/>
                  <a:t>=</a:t>
                </a:r>
                <a:endParaRPr lang="en-GB" sz="3200" dirty="0"/>
              </a:p>
            </p:txBody>
          </p:sp>
        </mc:Choice>
        <mc:Fallback xmlns="">
          <p:sp>
            <p:nvSpPr>
              <p:cNvPr id="303" name="TextBox 302"/>
              <p:cNvSpPr txBox="1">
                <a:spLocks noRot="1" noChangeAspect="1" noMove="1" noResize="1" noEditPoints="1" noAdjustHandles="1" noChangeArrowheads="1" noChangeShapeType="1" noTextEdit="1"/>
              </p:cNvSpPr>
              <p:nvPr/>
            </p:nvSpPr>
            <p:spPr>
              <a:xfrm>
                <a:off x="3891649" y="5328501"/>
                <a:ext cx="644347" cy="584775"/>
              </a:xfrm>
              <a:prstGeom prst="rect">
                <a:avLst/>
              </a:prstGeom>
              <a:blipFill rotWithShape="1">
                <a:blip r:embed="rId11"/>
                <a:stretch>
                  <a:fillRect t="-13542" r="-20755"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57" name="TextBox 2156"/>
              <p:cNvSpPr txBox="1"/>
              <p:nvPr/>
            </p:nvSpPr>
            <p:spPr>
              <a:xfrm>
                <a:off x="7056276" y="5986577"/>
                <a:ext cx="1787146" cy="718787"/>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14:m>
                  <m:oMathPara xmlns="" xmlns:m="http://schemas.openxmlformats.org/officeDocument/2006/math">
                    <m:oMathParaPr>
                      <m:jc m:val="centerGroup"/>
                    </m:oMathParaPr>
                    <m:oMath xmlns:m="http://schemas.openxmlformats.org/officeDocument/2006/math">
                      <m:sSup>
                        <m:sSupPr>
                          <m:ctrlPr>
                            <a:rPr lang="en-GB" sz="2800" i="1" smtClean="0">
                              <a:latin typeface="Cambria Math"/>
                            </a:rPr>
                          </m:ctrlPr>
                        </m:sSupPr>
                        <m:e>
                          <m:acc>
                            <m:accPr>
                              <m:chr m:val="̂"/>
                              <m:ctrlPr>
                                <a:rPr lang="en-GB" sz="2800" i="1" smtClean="0">
                                  <a:latin typeface="Cambria Math"/>
                                </a:rPr>
                              </m:ctrlPr>
                            </m:accPr>
                            <m:e>
                              <m:r>
                                <a:rPr lang="en-GB" sz="2800" i="1" smtClean="0">
                                  <a:latin typeface="Cambria Math"/>
                                  <a:ea typeface="Cambria Math"/>
                                </a:rPr>
                                <m:t>𝜎</m:t>
                              </m:r>
                            </m:e>
                          </m:acc>
                        </m:e>
                        <m:sup>
                          <m:r>
                            <a:rPr lang="en-GB" sz="2800" b="0" i="1" smtClean="0">
                              <a:latin typeface="Cambria Math"/>
                            </a:rPr>
                            <m:t>2</m:t>
                          </m:r>
                        </m:sup>
                      </m:sSup>
                      <m:r>
                        <a:rPr lang="en-GB" sz="2800" b="0" i="1" smtClean="0">
                          <a:latin typeface="Cambria Math"/>
                        </a:rPr>
                        <m:t>=</m:t>
                      </m:r>
                      <m:box>
                        <m:boxPr>
                          <m:ctrlPr>
                            <a:rPr lang="en-GB" sz="2800" b="0" i="1" smtClean="0">
                              <a:latin typeface="Cambria Math"/>
                            </a:rPr>
                          </m:ctrlPr>
                        </m:boxPr>
                        <m:e>
                          <m:argPr>
                            <m:argSz m:val="-1"/>
                          </m:argPr>
                          <m:f>
                            <m:fPr>
                              <m:ctrlPr>
                                <a:rPr lang="en-GB" sz="2800" b="0" i="1" smtClean="0">
                                  <a:latin typeface="Cambria Math"/>
                                </a:rPr>
                              </m:ctrlPr>
                            </m:fPr>
                            <m:num>
                              <m:sSup>
                                <m:sSupPr>
                                  <m:ctrlPr>
                                    <a:rPr lang="en-GB" sz="2800" b="0" i="1" smtClean="0">
                                      <a:latin typeface="Cambria Math"/>
                                    </a:rPr>
                                  </m:ctrlPr>
                                </m:sSupPr>
                                <m:e>
                                  <m:acc>
                                    <m:accPr>
                                      <m:chr m:val="̂"/>
                                      <m:ctrlPr>
                                        <a:rPr lang="en-GB" sz="2800" b="0" i="1" smtClean="0">
                                          <a:latin typeface="Cambria Math"/>
                                        </a:rPr>
                                      </m:ctrlPr>
                                    </m:accPr>
                                    <m:e>
                                      <m:r>
                                        <a:rPr lang="en-GB" sz="2800" b="0" i="1" smtClean="0">
                                          <a:latin typeface="Cambria Math"/>
                                          <a:ea typeface="Cambria Math"/>
                                        </a:rPr>
                                        <m:t>𝜀</m:t>
                                      </m:r>
                                    </m:e>
                                  </m:acc>
                                </m:e>
                                <m:sup>
                                  <m:r>
                                    <a:rPr lang="en-GB" sz="2800" b="0" i="1" smtClean="0">
                                      <a:latin typeface="Cambria Math"/>
                                    </a:rPr>
                                    <m:t>𝑇</m:t>
                                  </m:r>
                                </m:sup>
                              </m:sSup>
                              <m:acc>
                                <m:accPr>
                                  <m:chr m:val="̂"/>
                                  <m:ctrlPr>
                                    <a:rPr lang="en-GB" sz="2800" b="0" i="1" smtClean="0">
                                      <a:latin typeface="Cambria Math"/>
                                    </a:rPr>
                                  </m:ctrlPr>
                                </m:accPr>
                                <m:e>
                                  <m:r>
                                    <a:rPr lang="en-GB" sz="2800" b="0" i="1" smtClean="0">
                                      <a:latin typeface="Cambria Math"/>
                                      <a:ea typeface="Cambria Math"/>
                                    </a:rPr>
                                    <m:t>𝜀</m:t>
                                  </m:r>
                                </m:e>
                              </m:acc>
                            </m:num>
                            <m:den>
                              <m:r>
                                <a:rPr lang="en-GB" sz="2800" b="0" i="1" smtClean="0">
                                  <a:latin typeface="Cambria Math"/>
                                </a:rPr>
                                <m:t>𝑁</m:t>
                              </m:r>
                              <m:r>
                                <a:rPr lang="en-GB" sz="2800" b="0" i="1" smtClean="0">
                                  <a:latin typeface="Cambria Math"/>
                                </a:rPr>
                                <m:t>−</m:t>
                              </m:r>
                              <m:r>
                                <a:rPr lang="en-GB" sz="2800" b="0" i="1" smtClean="0">
                                  <a:latin typeface="Cambria Math"/>
                                </a:rPr>
                                <m:t>𝑝</m:t>
                              </m:r>
                            </m:den>
                          </m:f>
                        </m:e>
                      </m:box>
                    </m:oMath>
                  </m:oMathPara>
                </a14:m>
                <a:endParaRPr lang="en-GB" sz="2400" dirty="0"/>
              </a:p>
            </p:txBody>
          </p:sp>
        </mc:Choice>
        <mc:Fallback xmlns="">
          <p:sp>
            <p:nvSpPr>
              <p:cNvPr id="2157" name="TextBox 2156"/>
              <p:cNvSpPr txBox="1">
                <a:spLocks noRot="1" noChangeAspect="1" noMove="1" noResize="1" noEditPoints="1" noAdjustHandles="1" noChangeArrowheads="1" noChangeShapeType="1" noTextEdit="1"/>
              </p:cNvSpPr>
              <p:nvPr/>
            </p:nvSpPr>
            <p:spPr>
              <a:xfrm>
                <a:off x="7056276" y="5986577"/>
                <a:ext cx="1787146" cy="718787"/>
              </a:xfrm>
              <a:prstGeom prst="rect">
                <a:avLst/>
              </a:prstGeom>
              <a:blipFill rotWithShape="1">
                <a:blip r:embed="rId12"/>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58" name="TextBox 2157"/>
              <p:cNvSpPr txBox="1"/>
              <p:nvPr/>
            </p:nvSpPr>
            <p:spPr>
              <a:xfrm>
                <a:off x="3887924" y="6129300"/>
                <a:ext cx="2962478" cy="481670"/>
              </a:xfrm>
              <a:prstGeom prst="rect">
                <a:avLst/>
              </a:prstGeom>
              <a:noFill/>
              <a:ln>
                <a:solidFill>
                  <a:schemeClr val="tx1"/>
                </a:solidFill>
              </a:ln>
              <a:effectLst>
                <a:outerShdw blurRad="50800" dist="38100" dir="2700000" algn="tl" rotWithShape="0">
                  <a:prstClr val="black">
                    <a:alpha val="40000"/>
                  </a:prstClr>
                </a:outerShdw>
              </a:effectLst>
            </p:spPr>
            <p:txBody>
              <a:bodyPr wrap="none" rtlCol="0">
                <a:spAutoFit/>
              </a:bodyPr>
              <a:lstStyle/>
              <a:p>
                <a14:m>
                  <m:oMathPara xmlns="" xmlns:m="http://schemas.openxmlformats.org/officeDocument/2006/math">
                    <m:oMathParaPr>
                      <m:jc m:val="centerGroup"/>
                    </m:oMathParaPr>
                    <m:oMath xmlns:m="http://schemas.openxmlformats.org/officeDocument/2006/math">
                      <m:acc>
                        <m:accPr>
                          <m:chr m:val="̂"/>
                          <m:ctrlPr>
                            <a:rPr lang="en-GB" sz="2400" i="1" smtClean="0">
                              <a:latin typeface="Cambria Math"/>
                            </a:rPr>
                          </m:ctrlPr>
                        </m:accPr>
                        <m:e>
                          <m:r>
                            <a:rPr lang="en-GB" sz="2400" i="1" smtClean="0">
                              <a:latin typeface="Cambria Math"/>
                              <a:ea typeface="Cambria Math"/>
                            </a:rPr>
                            <m:t>𝛽</m:t>
                          </m:r>
                        </m:e>
                      </m:acc>
                      <m:r>
                        <a:rPr lang="en-GB" sz="2400" b="0" i="1" smtClean="0">
                          <a:latin typeface="Cambria Math"/>
                        </a:rPr>
                        <m:t>~</m:t>
                      </m:r>
                      <m:r>
                        <a:rPr lang="en-GB" sz="2400" b="0" i="1" smtClean="0">
                          <a:latin typeface="Cambria Math"/>
                        </a:rPr>
                        <m:t>𝑁</m:t>
                      </m:r>
                      <m:d>
                        <m:dPr>
                          <m:ctrlPr>
                            <a:rPr lang="en-GB" sz="2400" b="0" i="1" smtClean="0">
                              <a:latin typeface="Cambria Math"/>
                            </a:rPr>
                          </m:ctrlPr>
                        </m:dPr>
                        <m:e>
                          <m:r>
                            <a:rPr lang="en-GB" sz="2400" i="1">
                              <a:latin typeface="Cambria Math"/>
                              <a:ea typeface="Cambria Math"/>
                            </a:rPr>
                            <m:t>𝛽</m:t>
                          </m:r>
                          <m:r>
                            <a:rPr lang="en-GB" sz="2400" i="1">
                              <a:latin typeface="Cambria Math"/>
                              <a:ea typeface="Cambria Math"/>
                            </a:rPr>
                            <m:t>,</m:t>
                          </m:r>
                          <m:sSup>
                            <m:sSupPr>
                              <m:ctrlPr>
                                <a:rPr lang="en-GB" sz="2400" i="1">
                                  <a:latin typeface="Cambria Math"/>
                                  <a:ea typeface="Cambria Math"/>
                                </a:rPr>
                              </m:ctrlPr>
                            </m:sSupPr>
                            <m:e>
                              <m:r>
                                <a:rPr lang="en-GB" sz="2400" i="1">
                                  <a:latin typeface="Cambria Math"/>
                                  <a:ea typeface="Cambria Math"/>
                                </a:rPr>
                                <m:t>𝜎</m:t>
                              </m:r>
                            </m:e>
                            <m:sup>
                              <m:r>
                                <a:rPr lang="en-GB" sz="2400" i="1">
                                  <a:latin typeface="Cambria Math"/>
                                  <a:ea typeface="Cambria Math"/>
                                </a:rPr>
                                <m:t>2</m:t>
                              </m:r>
                            </m:sup>
                          </m:sSup>
                          <m:sSup>
                            <m:sSupPr>
                              <m:ctrlPr>
                                <a:rPr lang="en-GB" sz="2400" i="1">
                                  <a:latin typeface="Cambria Math"/>
                                  <a:ea typeface="Cambria Math"/>
                                </a:rPr>
                              </m:ctrlPr>
                            </m:sSupPr>
                            <m:e>
                              <m:r>
                                <a:rPr lang="en-GB" sz="2400" i="1">
                                  <a:latin typeface="Cambria Math"/>
                                  <a:ea typeface="Cambria Math"/>
                                </a:rPr>
                                <m:t>(</m:t>
                              </m:r>
                              <m:sSup>
                                <m:sSupPr>
                                  <m:ctrlPr>
                                    <a:rPr lang="en-GB" sz="2400" i="1">
                                      <a:latin typeface="Cambria Math"/>
                                      <a:ea typeface="Cambria Math"/>
                                    </a:rPr>
                                  </m:ctrlPr>
                                </m:sSupPr>
                                <m:e>
                                  <m:r>
                                    <a:rPr lang="en-GB" sz="2400" i="1">
                                      <a:latin typeface="Cambria Math"/>
                                      <a:ea typeface="Cambria Math"/>
                                    </a:rPr>
                                    <m:t>𝑋</m:t>
                                  </m:r>
                                </m:e>
                                <m:sup>
                                  <m:r>
                                    <a:rPr lang="en-GB" sz="2400" i="1">
                                      <a:latin typeface="Cambria Math"/>
                                      <a:ea typeface="Cambria Math"/>
                                    </a:rPr>
                                    <m:t>𝑇</m:t>
                                  </m:r>
                                </m:sup>
                              </m:sSup>
                              <m:r>
                                <a:rPr lang="en-GB" sz="2400" i="1">
                                  <a:latin typeface="Cambria Math"/>
                                  <a:ea typeface="Cambria Math"/>
                                </a:rPr>
                                <m:t>𝑋</m:t>
                              </m:r>
                              <m:r>
                                <a:rPr lang="en-GB" sz="2400" i="1">
                                  <a:latin typeface="Cambria Math"/>
                                  <a:ea typeface="Cambria Math"/>
                                </a:rPr>
                                <m:t>)</m:t>
                              </m:r>
                            </m:e>
                            <m:sup>
                              <m:r>
                                <a:rPr lang="en-GB" sz="2400" i="1">
                                  <a:latin typeface="Cambria Math"/>
                                  <a:ea typeface="Cambria Math"/>
                                </a:rPr>
                                <m:t>−1</m:t>
                              </m:r>
                            </m:sup>
                          </m:sSup>
                        </m:e>
                      </m:d>
                    </m:oMath>
                  </m:oMathPara>
                </a14:m>
                <a:endParaRPr lang="en-GB" sz="2400" dirty="0"/>
              </a:p>
            </p:txBody>
          </p:sp>
        </mc:Choice>
        <mc:Fallback xmlns="">
          <p:sp>
            <p:nvSpPr>
              <p:cNvPr id="2158" name="TextBox 2157"/>
              <p:cNvSpPr txBox="1">
                <a:spLocks noRot="1" noChangeAspect="1" noMove="1" noResize="1" noEditPoints="1" noAdjustHandles="1" noChangeArrowheads="1" noChangeShapeType="1" noTextEdit="1"/>
              </p:cNvSpPr>
              <p:nvPr/>
            </p:nvSpPr>
            <p:spPr>
              <a:xfrm>
                <a:off x="3887924" y="6129300"/>
                <a:ext cx="2962478" cy="481670"/>
              </a:xfrm>
              <a:prstGeom prst="rect">
                <a:avLst/>
              </a:prstGeom>
              <a:blipFill rotWithShape="1">
                <a:blip r:embed="rId13"/>
                <a:stretch>
                  <a:fillRect/>
                </a:stretch>
              </a:blipFill>
              <a:ln>
                <a:solidFill>
                  <a:schemeClr val="tx1"/>
                </a:solidFill>
              </a:ln>
              <a:effectLst>
                <a:outerShdw blurRad="50800" dist="38100" dir="2700000" algn="tl" rotWithShape="0">
                  <a:prstClr val="black">
                    <a:alpha val="40000"/>
                  </a:prstClr>
                </a:outerShdw>
              </a:effectLst>
            </p:spPr>
            <p:txBody>
              <a:bodyPr/>
              <a:lstStyle/>
              <a:p>
                <a:r>
                  <a:rPr lang="en-GB">
                    <a:noFill/>
                  </a:rPr>
                  <a:t> </a:t>
                </a:r>
              </a:p>
            </p:txBody>
          </p:sp>
        </mc:Fallback>
      </mc:AlternateContent>
      <p:sp>
        <p:nvSpPr>
          <p:cNvPr id="207" name="Rectangle 2"/>
          <p:cNvSpPr txBox="1">
            <a:spLocks noChangeArrowheads="1"/>
          </p:cNvSpPr>
          <p:nvPr/>
        </p:nvSpPr>
        <p:spPr bwMode="auto">
          <a:xfrm>
            <a:off x="323528" y="49188"/>
            <a:ext cx="7020780" cy="571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itchFamily="34" charset="0"/>
              </a:defRPr>
            </a:lvl2pPr>
            <a:lvl3pPr algn="l" rtl="0" eaLnBrk="0" fontAlgn="base" hangingPunct="0">
              <a:spcBef>
                <a:spcPct val="0"/>
              </a:spcBef>
              <a:spcAft>
                <a:spcPct val="0"/>
              </a:spcAft>
              <a:defRPr sz="3200">
                <a:solidFill>
                  <a:schemeClr val="tx2"/>
                </a:solidFill>
                <a:latin typeface="Arial" pitchFamily="34" charset="0"/>
              </a:defRPr>
            </a:lvl3pPr>
            <a:lvl4pPr algn="l" rtl="0" eaLnBrk="0" fontAlgn="base" hangingPunct="0">
              <a:spcBef>
                <a:spcPct val="0"/>
              </a:spcBef>
              <a:spcAft>
                <a:spcPct val="0"/>
              </a:spcAft>
              <a:defRPr sz="3200">
                <a:solidFill>
                  <a:schemeClr val="tx2"/>
                </a:solidFill>
                <a:latin typeface="Arial" pitchFamily="34" charset="0"/>
              </a:defRPr>
            </a:lvl4pPr>
            <a:lvl5pPr algn="l" rtl="0" eaLnBrk="0" fontAlgn="base" hangingPunct="0">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pPr eaLnBrk="1" hangingPunct="1"/>
            <a:r>
              <a:rPr lang="en-GB" b="1" dirty="0" smtClean="0">
                <a:solidFill>
                  <a:schemeClr val="bg1"/>
                </a:solidFill>
              </a:rPr>
              <a:t>Summary</a:t>
            </a:r>
          </a:p>
        </p:txBody>
      </p:sp>
    </p:spTree>
    <p:extLst>
      <p:ext uri="{BB962C8B-B14F-4D97-AF65-F5344CB8AC3E}">
        <p14:creationId xmlns:p14="http://schemas.microsoft.com/office/powerpoint/2010/main" val="2902093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6" grpId="0" animBg="1"/>
      <p:bldP spid="117" grpId="0" animBg="1"/>
      <p:bldP spid="118" grpId="0" animBg="1"/>
      <p:bldP spid="2149" grpId="0"/>
      <p:bldP spid="2151" grpId="0"/>
      <p:bldP spid="2153" grpId="0"/>
      <p:bldP spid="2154" grpId="0"/>
      <p:bldP spid="2156" grpId="0"/>
      <p:bldP spid="301" grpId="0"/>
      <p:bldP spid="302" grpId="0"/>
      <p:bldP spid="303" grpId="0"/>
      <p:bldP spid="2157" grpId="0" animBg="1"/>
      <p:bldP spid="21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004" name="Rectangle 34"/>
          <p:cNvSpPr>
            <a:spLocks noChangeArrowheads="1"/>
          </p:cNvSpPr>
          <p:nvPr/>
        </p:nvSpPr>
        <p:spPr bwMode="auto">
          <a:xfrm>
            <a:off x="250825" y="454025"/>
            <a:ext cx="8459788" cy="887413"/>
          </a:xfrm>
          <a:prstGeom prst="rect">
            <a:avLst/>
          </a:prstGeom>
          <a:noFill/>
          <a:ln w="9525">
            <a:noFill/>
            <a:miter lim="800000"/>
            <a:headEnd/>
            <a:tailEnd/>
          </a:ln>
        </p:spPr>
        <p:txBody>
          <a:bodyPr anchor="ctr"/>
          <a:lstStyle/>
          <a:p>
            <a:pPr eaLnBrk="0" hangingPunct="0"/>
            <a:r>
              <a:rPr lang="en-GB" sz="2800" b="1" dirty="0">
                <a:latin typeface="Arial Unicode MS" pitchFamily="34" charset="-128"/>
                <a:ea typeface="Arial Unicode MS" pitchFamily="34" charset="-128"/>
                <a:cs typeface="Arial Unicode MS" pitchFamily="34" charset="-128"/>
              </a:rPr>
              <a:t>A geometric perspective on the </a:t>
            </a:r>
            <a:r>
              <a:rPr lang="en-GB" sz="2800" b="1" dirty="0" smtClean="0">
                <a:latin typeface="Arial Unicode MS" pitchFamily="34" charset="-128"/>
                <a:ea typeface="Arial Unicode MS" pitchFamily="34" charset="-128"/>
                <a:cs typeface="Arial Unicode MS" pitchFamily="34" charset="-128"/>
              </a:rPr>
              <a:t>GLM</a:t>
            </a:r>
            <a:endParaRPr lang="en-US" sz="2800" b="1" dirty="0">
              <a:latin typeface="Arial Unicode MS" pitchFamily="34" charset="-128"/>
              <a:ea typeface="Arial Unicode MS" pitchFamily="34" charset="-128"/>
              <a:cs typeface="Arial Unicode MS" pitchFamily="34" charset="-128"/>
            </a:endParaRPr>
          </a:p>
        </p:txBody>
      </p:sp>
      <p:sp>
        <p:nvSpPr>
          <p:cNvPr id="1991703" name="AutoShape 23"/>
          <p:cNvSpPr>
            <a:spLocks noChangeArrowheads="1"/>
          </p:cNvSpPr>
          <p:nvPr/>
        </p:nvSpPr>
        <p:spPr bwMode="auto">
          <a:xfrm>
            <a:off x="401638" y="3320988"/>
            <a:ext cx="4473891" cy="1324037"/>
          </a:xfrm>
          <a:prstGeom prst="parallelogram">
            <a:avLst>
              <a:gd name="adj" fmla="val 123910"/>
            </a:avLst>
          </a:prstGeom>
          <a:solidFill>
            <a:schemeClr val="bg2">
              <a:lumMod val="60000"/>
              <a:lumOff val="40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167009" name="Line 24"/>
          <p:cNvSpPr>
            <a:spLocks noChangeShapeType="1"/>
          </p:cNvSpPr>
          <p:nvPr/>
        </p:nvSpPr>
        <p:spPr bwMode="auto">
          <a:xfrm flipV="1">
            <a:off x="1615375" y="1752599"/>
            <a:ext cx="1898228" cy="235902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67010" name="Line 25"/>
          <p:cNvSpPr>
            <a:spLocks noChangeShapeType="1"/>
          </p:cNvSpPr>
          <p:nvPr/>
        </p:nvSpPr>
        <p:spPr bwMode="auto">
          <a:xfrm>
            <a:off x="3513603" y="1749425"/>
            <a:ext cx="0" cy="1974850"/>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167011" name="Line 26"/>
          <p:cNvSpPr>
            <a:spLocks noChangeShapeType="1"/>
          </p:cNvSpPr>
          <p:nvPr/>
        </p:nvSpPr>
        <p:spPr bwMode="auto">
          <a:xfrm flipV="1">
            <a:off x="1615375" y="3724274"/>
            <a:ext cx="1898228" cy="387349"/>
          </a:xfrm>
          <a:prstGeom prst="line">
            <a:avLst/>
          </a:prstGeom>
          <a:noFill/>
          <a:ln w="12700">
            <a:solidFill>
              <a:schemeClr val="tx1"/>
            </a:solidFill>
            <a:prstDash val="lgDash"/>
            <a:round/>
            <a:headEnd type="none" w="sm" len="sm"/>
            <a:tailEnd type="none" w="sm" len="sm"/>
          </a:ln>
        </p:spPr>
        <p:txBody>
          <a:bodyPr wrap="none" anchor="ctr"/>
          <a:lstStyle/>
          <a:p>
            <a:endParaRPr lang="en-US"/>
          </a:p>
        </p:txBody>
      </p:sp>
      <p:sp>
        <p:nvSpPr>
          <p:cNvPr id="167012" name="Rectangle 27"/>
          <p:cNvSpPr>
            <a:spLocks noChangeArrowheads="1"/>
          </p:cNvSpPr>
          <p:nvPr/>
        </p:nvSpPr>
        <p:spPr bwMode="auto">
          <a:xfrm>
            <a:off x="2834757" y="1825625"/>
            <a:ext cx="403638" cy="519112"/>
          </a:xfrm>
          <a:prstGeom prst="rect">
            <a:avLst/>
          </a:prstGeom>
          <a:noFill/>
          <a:ln w="9525">
            <a:noFill/>
            <a:miter lim="800000"/>
            <a:headEnd/>
            <a:tailEnd/>
          </a:ln>
        </p:spPr>
        <p:txBody>
          <a:bodyPr lIns="92075" tIns="46038" rIns="92075" bIns="46038">
            <a:spAutoFit/>
          </a:bodyPr>
          <a:lstStyle/>
          <a:p>
            <a:pPr eaLnBrk="0" hangingPunct="0"/>
            <a:r>
              <a:rPr lang="en-GB" sz="2800" i="1">
                <a:latin typeface="Times New Roman" pitchFamily="18" charset="0"/>
              </a:rPr>
              <a:t>y</a:t>
            </a:r>
          </a:p>
        </p:txBody>
      </p:sp>
      <p:sp>
        <p:nvSpPr>
          <p:cNvPr id="167013" name="Rectangle 28"/>
          <p:cNvSpPr>
            <a:spLocks noChangeArrowheads="1"/>
          </p:cNvSpPr>
          <p:nvPr/>
        </p:nvSpPr>
        <p:spPr bwMode="auto">
          <a:xfrm>
            <a:off x="3472675" y="2368550"/>
            <a:ext cx="352831" cy="519112"/>
          </a:xfrm>
          <a:prstGeom prst="rect">
            <a:avLst/>
          </a:prstGeom>
          <a:noFill/>
          <a:ln w="9525">
            <a:noFill/>
            <a:miter lim="800000"/>
            <a:headEnd/>
            <a:tailEnd/>
          </a:ln>
        </p:spPr>
        <p:txBody>
          <a:bodyPr lIns="92075" tIns="46038" rIns="92075" bIns="46038">
            <a:spAutoFit/>
          </a:bodyPr>
          <a:lstStyle/>
          <a:p>
            <a:pPr eaLnBrk="0" hangingPunct="0"/>
            <a:r>
              <a:rPr lang="en-GB" sz="2800" i="1">
                <a:latin typeface="Times New Roman" pitchFamily="18" charset="0"/>
              </a:rPr>
              <a:t>e</a:t>
            </a:r>
          </a:p>
        </p:txBody>
      </p:sp>
      <p:sp>
        <p:nvSpPr>
          <p:cNvPr id="167014" name="Rectangle 29"/>
          <p:cNvSpPr>
            <a:spLocks noChangeArrowheads="1"/>
          </p:cNvSpPr>
          <p:nvPr/>
        </p:nvSpPr>
        <p:spPr bwMode="auto">
          <a:xfrm>
            <a:off x="483495" y="4800600"/>
            <a:ext cx="2203074" cy="831850"/>
          </a:xfrm>
          <a:prstGeom prst="rect">
            <a:avLst/>
          </a:prstGeom>
          <a:noFill/>
          <a:ln w="9525">
            <a:noFill/>
            <a:miter lim="800000"/>
            <a:headEnd/>
            <a:tailEnd/>
          </a:ln>
        </p:spPr>
        <p:txBody>
          <a:bodyPr lIns="92075" tIns="46038" rIns="92075" bIns="46038">
            <a:spAutoFit/>
          </a:bodyPr>
          <a:lstStyle/>
          <a:p>
            <a:pPr eaLnBrk="0" hangingPunct="0"/>
            <a:r>
              <a:rPr lang="en-GB" sz="2400">
                <a:latin typeface="Arial Unicode MS" pitchFamily="34" charset="-128"/>
              </a:rPr>
              <a:t>Design space defined by </a:t>
            </a:r>
            <a:r>
              <a:rPr lang="en-GB" sz="2400" i="1">
                <a:latin typeface="Times New Roman" pitchFamily="18" charset="0"/>
              </a:rPr>
              <a:t>X</a:t>
            </a:r>
          </a:p>
        </p:txBody>
      </p:sp>
      <p:sp>
        <p:nvSpPr>
          <p:cNvPr id="167015" name="Line 30"/>
          <p:cNvSpPr>
            <a:spLocks noChangeShapeType="1"/>
          </p:cNvSpPr>
          <p:nvPr/>
        </p:nvSpPr>
        <p:spPr bwMode="auto">
          <a:xfrm>
            <a:off x="1615375" y="4111625"/>
            <a:ext cx="1720402" cy="3206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67016" name="Line 31"/>
          <p:cNvSpPr>
            <a:spLocks noChangeShapeType="1"/>
          </p:cNvSpPr>
          <p:nvPr/>
        </p:nvSpPr>
        <p:spPr bwMode="auto">
          <a:xfrm flipV="1">
            <a:off x="1615375" y="3473450"/>
            <a:ext cx="1448017" cy="638175"/>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67017" name="Rectangle 32"/>
          <p:cNvSpPr>
            <a:spLocks noChangeArrowheads="1"/>
          </p:cNvSpPr>
          <p:nvPr/>
        </p:nvSpPr>
        <p:spPr bwMode="auto">
          <a:xfrm>
            <a:off x="2546848" y="4148138"/>
            <a:ext cx="464325" cy="523875"/>
          </a:xfrm>
          <a:prstGeom prst="rect">
            <a:avLst/>
          </a:prstGeom>
          <a:noFill/>
          <a:ln w="9525">
            <a:noFill/>
            <a:miter lim="800000"/>
            <a:headEnd/>
            <a:tailEnd/>
          </a:ln>
        </p:spPr>
        <p:txBody>
          <a:bodyPr wrap="none" lIns="92075" tIns="46038" rIns="92075" bIns="46038">
            <a:spAutoFit/>
          </a:bodyPr>
          <a:lstStyle/>
          <a:p>
            <a:pPr eaLnBrk="0" hangingPunct="0"/>
            <a:r>
              <a:rPr lang="en-GB" sz="2800" i="1">
                <a:latin typeface="Times New Roman" pitchFamily="18" charset="0"/>
              </a:rPr>
              <a:t>x</a:t>
            </a:r>
            <a:r>
              <a:rPr lang="en-GB" sz="2800" i="1" baseline="-25000">
                <a:latin typeface="Times New Roman" pitchFamily="18" charset="0"/>
              </a:rPr>
              <a:t>1</a:t>
            </a:r>
          </a:p>
        </p:txBody>
      </p:sp>
      <p:sp>
        <p:nvSpPr>
          <p:cNvPr id="167018" name="Rectangle 33"/>
          <p:cNvSpPr>
            <a:spLocks noChangeArrowheads="1"/>
          </p:cNvSpPr>
          <p:nvPr/>
        </p:nvSpPr>
        <p:spPr bwMode="auto">
          <a:xfrm>
            <a:off x="2136153" y="3198813"/>
            <a:ext cx="464325" cy="523875"/>
          </a:xfrm>
          <a:prstGeom prst="rect">
            <a:avLst/>
          </a:prstGeom>
          <a:noFill/>
          <a:ln w="9525">
            <a:noFill/>
            <a:miter lim="800000"/>
            <a:headEnd/>
            <a:tailEnd/>
          </a:ln>
        </p:spPr>
        <p:txBody>
          <a:bodyPr wrap="none" lIns="92075" tIns="46038" rIns="92075" bIns="46038">
            <a:spAutoFit/>
          </a:bodyPr>
          <a:lstStyle/>
          <a:p>
            <a:pPr eaLnBrk="0" hangingPunct="0"/>
            <a:r>
              <a:rPr lang="en-GB" sz="2800" i="1">
                <a:latin typeface="Times New Roman" pitchFamily="18" charset="0"/>
              </a:rPr>
              <a:t>x</a:t>
            </a:r>
            <a:r>
              <a:rPr lang="en-GB" sz="2800" i="1" baseline="-25000">
                <a:latin typeface="Times New Roman" pitchFamily="18" charset="0"/>
              </a:rPr>
              <a:t>2</a:t>
            </a:r>
          </a:p>
        </p:txBody>
      </p:sp>
      <p:graphicFrame>
        <p:nvGraphicFramePr>
          <p:cNvPr id="166999" name="Object 87"/>
          <p:cNvGraphicFramePr>
            <a:graphicFrameLocks noChangeAspect="1"/>
          </p:cNvGraphicFramePr>
          <p:nvPr>
            <p:extLst>
              <p:ext uri="{D42A27DB-BD31-4B8C-83A1-F6EECF244321}">
                <p14:modId xmlns:p14="http://schemas.microsoft.com/office/powerpoint/2010/main" val="3347966992"/>
              </p:ext>
            </p:extLst>
          </p:nvPr>
        </p:nvGraphicFramePr>
        <p:xfrm>
          <a:off x="3472676" y="3305091"/>
          <a:ext cx="972400" cy="519953"/>
        </p:xfrm>
        <a:graphic>
          <a:graphicData uri="http://schemas.openxmlformats.org/presentationml/2006/ole">
            <mc:AlternateContent xmlns:mc="http://schemas.openxmlformats.org/markup-compatibility/2006">
              <mc:Choice xmlns:v="urn:schemas-microsoft-com:vml" Requires="v">
                <p:oleObj spid="_x0000_s191835" name="Equation" r:id="rId5" imgW="495148" imgH="228753" progId="Equation.3">
                  <p:embed/>
                </p:oleObj>
              </mc:Choice>
              <mc:Fallback>
                <p:oleObj name="Equation" r:id="rId5" imgW="495148" imgH="22875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2676" y="3305091"/>
                        <a:ext cx="972400" cy="519953"/>
                      </a:xfrm>
                      <a:prstGeom prst="rect">
                        <a:avLst/>
                      </a:prstGeom>
                      <a:noFill/>
                      <a:ln>
                        <a:noFill/>
                      </a:ln>
                      <a:extLst/>
                    </p:spPr>
                  </p:pic>
                </p:oleObj>
              </mc:Fallback>
            </mc:AlternateContent>
          </a:graphicData>
        </a:graphic>
      </p:graphicFrame>
      <p:sp>
        <p:nvSpPr>
          <p:cNvPr id="167019" name="Line 39"/>
          <p:cNvSpPr>
            <a:spLocks noChangeShapeType="1"/>
          </p:cNvSpPr>
          <p:nvPr/>
        </p:nvSpPr>
        <p:spPr bwMode="auto">
          <a:xfrm flipH="1">
            <a:off x="3770464" y="1350963"/>
            <a:ext cx="1349224" cy="1216025"/>
          </a:xfrm>
          <a:prstGeom prst="line">
            <a:avLst/>
          </a:prstGeom>
          <a:noFill/>
          <a:ln w="28575">
            <a:solidFill>
              <a:srgbClr val="FFFFFF"/>
            </a:solidFill>
            <a:round/>
            <a:headEnd/>
            <a:tailEnd type="triangle" w="med" len="med"/>
          </a:ln>
        </p:spPr>
        <p:txBody>
          <a:bodyPr>
            <a:spAutoFit/>
          </a:bodyPr>
          <a:lstStyle/>
          <a:p>
            <a:endParaRPr lang="en-US"/>
          </a:p>
        </p:txBody>
      </p:sp>
      <p:sp>
        <p:nvSpPr>
          <p:cNvPr id="1991729" name="Text Box 49"/>
          <p:cNvSpPr txBox="1">
            <a:spLocks noChangeArrowheads="1"/>
          </p:cNvSpPr>
          <p:nvPr/>
        </p:nvSpPr>
        <p:spPr bwMode="auto">
          <a:xfrm>
            <a:off x="5040313" y="1644650"/>
            <a:ext cx="4019550" cy="646113"/>
          </a:xfrm>
          <a:prstGeom prst="rect">
            <a:avLst/>
          </a:prstGeom>
          <a:noFill/>
          <a:ln w="9525">
            <a:noFill/>
            <a:miter lim="800000"/>
            <a:headEnd/>
            <a:tailEnd/>
          </a:ln>
        </p:spPr>
        <p:txBody>
          <a:bodyPr wrap="none">
            <a:spAutoFit/>
          </a:bodyPr>
          <a:lstStyle/>
          <a:p>
            <a:pPr eaLnBrk="0" hangingPunct="0"/>
            <a:r>
              <a:rPr lang="en-GB"/>
              <a:t>Smallest errors (shortest error vector)</a:t>
            </a:r>
          </a:p>
          <a:p>
            <a:pPr eaLnBrk="0" hangingPunct="0"/>
            <a:r>
              <a:rPr lang="en-GB"/>
              <a:t>when e is orthogonal to X</a:t>
            </a:r>
          </a:p>
        </p:txBody>
      </p:sp>
      <p:sp>
        <p:nvSpPr>
          <p:cNvPr id="1991730" name="Text Box 50"/>
          <p:cNvSpPr txBox="1">
            <a:spLocks noChangeArrowheads="1"/>
          </p:cNvSpPr>
          <p:nvPr/>
        </p:nvSpPr>
        <p:spPr bwMode="auto">
          <a:xfrm>
            <a:off x="5219700" y="5610225"/>
            <a:ext cx="3644900" cy="400050"/>
          </a:xfrm>
          <a:prstGeom prst="rect">
            <a:avLst/>
          </a:prstGeom>
          <a:noFill/>
          <a:ln w="9525">
            <a:noFill/>
            <a:miter lim="800000"/>
            <a:headEnd/>
            <a:tailEnd/>
          </a:ln>
        </p:spPr>
        <p:txBody>
          <a:bodyPr wrap="none">
            <a:spAutoFit/>
          </a:bodyPr>
          <a:lstStyle/>
          <a:p>
            <a:pPr eaLnBrk="0" hangingPunct="0"/>
            <a:r>
              <a:rPr lang="en-GB" sz="2000"/>
              <a:t>Ordinary Least Squares (OLS)</a:t>
            </a:r>
          </a:p>
        </p:txBody>
      </p:sp>
      <p:graphicFrame>
        <p:nvGraphicFramePr>
          <p:cNvPr id="1991731" name="Object 88"/>
          <p:cNvGraphicFramePr>
            <a:graphicFrameLocks noChangeAspect="1"/>
          </p:cNvGraphicFramePr>
          <p:nvPr/>
        </p:nvGraphicFramePr>
        <p:xfrm>
          <a:off x="5673725" y="2889250"/>
          <a:ext cx="1238250" cy="517525"/>
        </p:xfrm>
        <a:graphic>
          <a:graphicData uri="http://schemas.openxmlformats.org/presentationml/2006/ole">
            <mc:AlternateContent xmlns:mc="http://schemas.openxmlformats.org/markup-compatibility/2006">
              <mc:Choice xmlns:v="urn:schemas-microsoft-com:vml" Requires="v">
                <p:oleObj spid="_x0000_s191836" name="Equation" r:id="rId7" imgW="545626" imgH="203024" progId="Equation.3">
                  <p:embed/>
                </p:oleObj>
              </mc:Choice>
              <mc:Fallback>
                <p:oleObj name="Equation" r:id="rId7" imgW="545626" imgH="20302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3725" y="2889250"/>
                        <a:ext cx="123825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1732" name="Object 89"/>
          <p:cNvGraphicFramePr>
            <a:graphicFrameLocks noChangeAspect="1"/>
          </p:cNvGraphicFramePr>
          <p:nvPr/>
        </p:nvGraphicFramePr>
        <p:xfrm>
          <a:off x="5607050" y="4127500"/>
          <a:ext cx="2046288" cy="614363"/>
        </p:xfrm>
        <a:graphic>
          <a:graphicData uri="http://schemas.openxmlformats.org/presentationml/2006/ole">
            <mc:AlternateContent xmlns:mc="http://schemas.openxmlformats.org/markup-compatibility/2006">
              <mc:Choice xmlns:v="urn:schemas-microsoft-com:vml" Requires="v">
                <p:oleObj spid="_x0000_s191837" name="Equation" r:id="rId9" imgW="901309" imgH="241195" progId="Equation.3">
                  <p:embed/>
                </p:oleObj>
              </mc:Choice>
              <mc:Fallback>
                <p:oleObj name="Equation" r:id="rId9" imgW="901309" imgH="241195"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7050" y="4127500"/>
                        <a:ext cx="2046288"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1733" name="Object 90"/>
          <p:cNvGraphicFramePr>
            <a:graphicFrameLocks noChangeAspect="1"/>
          </p:cNvGraphicFramePr>
          <p:nvPr/>
        </p:nvGraphicFramePr>
        <p:xfrm>
          <a:off x="5676900" y="3463925"/>
          <a:ext cx="2306638" cy="614363"/>
        </p:xfrm>
        <a:graphic>
          <a:graphicData uri="http://schemas.openxmlformats.org/presentationml/2006/ole">
            <mc:AlternateContent xmlns:mc="http://schemas.openxmlformats.org/markup-compatibility/2006">
              <mc:Choice xmlns:v="urn:schemas-microsoft-com:vml" Requires="v">
                <p:oleObj spid="_x0000_s191838" name="Equation" r:id="rId11" imgW="1016000" imgH="241300" progId="Equation.3">
                  <p:embed/>
                </p:oleObj>
              </mc:Choice>
              <mc:Fallback>
                <p:oleObj name="Equation" r:id="rId11" imgW="10160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76900" y="3463925"/>
                        <a:ext cx="2306638"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1734" name="Object 91"/>
          <p:cNvGraphicFramePr>
            <a:graphicFrameLocks noChangeAspect="1"/>
          </p:cNvGraphicFramePr>
          <p:nvPr/>
        </p:nvGraphicFramePr>
        <p:xfrm>
          <a:off x="5605463" y="4778375"/>
          <a:ext cx="2593975" cy="614363"/>
        </p:xfrm>
        <a:graphic>
          <a:graphicData uri="http://schemas.openxmlformats.org/presentationml/2006/ole">
            <mc:AlternateContent xmlns:mc="http://schemas.openxmlformats.org/markup-compatibility/2006">
              <mc:Choice xmlns:v="urn:schemas-microsoft-com:vml" Requires="v">
                <p:oleObj spid="_x0000_s191839" name="Equation" r:id="rId13" imgW="1143000" imgH="241300" progId="Equation.3">
                  <p:embed/>
                </p:oleObj>
              </mc:Choice>
              <mc:Fallback>
                <p:oleObj name="Equation" r:id="rId13" imgW="1143000" imgH="2413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05463" y="4778375"/>
                        <a:ext cx="2593975"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1403648" y="4067490"/>
            <a:ext cx="293670" cy="261610"/>
          </a:xfrm>
          <a:prstGeom prst="rect">
            <a:avLst/>
          </a:prstGeom>
          <a:noFill/>
        </p:spPr>
        <p:txBody>
          <a:bodyPr wrap="none" rtlCol="0">
            <a:spAutoFit/>
          </a:bodyPr>
          <a:lstStyle/>
          <a:p>
            <a:r>
              <a:rPr lang="en-GB" sz="1100" dirty="0" smtClean="0"/>
              <a:t>O</a:t>
            </a:r>
            <a:endParaRPr lang="en-GB" sz="1100" dirty="0"/>
          </a:p>
        </p:txBody>
      </p:sp>
    </p:spTree>
    <p:custDataLst>
      <p:tags r:id="rId2"/>
    </p:custDataLst>
    <p:extLst>
      <p:ext uri="{BB962C8B-B14F-4D97-AF65-F5344CB8AC3E}">
        <p14:creationId xmlns:p14="http://schemas.microsoft.com/office/powerpoint/2010/main" val="259275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70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0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0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0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0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0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917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70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70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699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70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70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917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9917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917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917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917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91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1703" grpId="0" animBg="1"/>
      <p:bldP spid="167009" grpId="0" animBg="1"/>
      <p:bldP spid="167010" grpId="0" animBg="1"/>
      <p:bldP spid="167011" grpId="0" animBg="1"/>
      <p:bldP spid="167012" grpId="0"/>
      <p:bldP spid="167013" grpId="0"/>
      <p:bldP spid="167014" grpId="0"/>
      <p:bldP spid="167015" grpId="0" animBg="1"/>
      <p:bldP spid="167016" grpId="0" animBg="1"/>
      <p:bldP spid="167017" grpId="0"/>
      <p:bldP spid="167018" grpId="0"/>
      <p:bldP spid="1991729" grpId="0"/>
      <p:bldP spid="1991730"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626048" y="1234236"/>
            <a:ext cx="4682256" cy="1006632"/>
          </a:xfrm>
          <a:prstGeom prst="rect">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a:lstStyle/>
          <a:p>
            <a:pPr eaLnBrk="0" hangingPunct="0">
              <a:defRPr/>
            </a:pPr>
            <a:endParaRPr lang="en-GB">
              <a:solidFill>
                <a:schemeClr val="tx1"/>
              </a:solidFill>
            </a:endParaRPr>
          </a:p>
        </p:txBody>
      </p:sp>
      <p:graphicFrame>
        <p:nvGraphicFramePr>
          <p:cNvPr id="172106" name="Object 74"/>
          <p:cNvGraphicFramePr>
            <a:graphicFrameLocks noChangeAspect="1"/>
          </p:cNvGraphicFramePr>
          <p:nvPr>
            <p:extLst>
              <p:ext uri="{D42A27DB-BD31-4B8C-83A1-F6EECF244321}">
                <p14:modId xmlns:p14="http://schemas.microsoft.com/office/powerpoint/2010/main" val="4016500168"/>
              </p:ext>
            </p:extLst>
          </p:nvPr>
        </p:nvGraphicFramePr>
        <p:xfrm>
          <a:off x="2771800" y="1349603"/>
          <a:ext cx="4484687" cy="820737"/>
        </p:xfrm>
        <a:graphic>
          <a:graphicData uri="http://schemas.openxmlformats.org/presentationml/2006/ole">
            <mc:AlternateContent xmlns:mc="http://schemas.openxmlformats.org/markup-compatibility/2006">
              <mc:Choice xmlns:v="urn:schemas-microsoft-com:vml" Requires="v">
                <p:oleObj spid="_x0000_s1114" name="Equation" r:id="rId5" imgW="1562100" imgH="254000" progId="">
                  <p:embed/>
                </p:oleObj>
              </mc:Choice>
              <mc:Fallback>
                <p:oleObj name="Equation" r:id="rId5" imgW="1562100" imgH="254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1349603"/>
                        <a:ext cx="4484687"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2110" name="Text Box 12"/>
          <p:cNvSpPr txBox="1">
            <a:spLocks noChangeArrowheads="1"/>
          </p:cNvSpPr>
          <p:nvPr/>
        </p:nvSpPr>
        <p:spPr bwMode="auto">
          <a:xfrm>
            <a:off x="107950" y="688975"/>
            <a:ext cx="5604594" cy="523220"/>
          </a:xfrm>
          <a:prstGeom prst="rect">
            <a:avLst/>
          </a:prstGeom>
          <a:noFill/>
          <a:ln w="9525">
            <a:noFill/>
            <a:miter lim="800000"/>
            <a:headEnd/>
            <a:tailEnd/>
          </a:ln>
        </p:spPr>
        <p:txBody>
          <a:bodyPr wrap="none">
            <a:spAutoFit/>
          </a:bodyPr>
          <a:lstStyle/>
          <a:p>
            <a:pPr eaLnBrk="0" hangingPunct="0"/>
            <a:r>
              <a:rPr lang="en-GB" sz="2800" b="1" dirty="0" smtClean="0"/>
              <a:t>Weighted </a:t>
            </a:r>
            <a:r>
              <a:rPr lang="en-GB" sz="2800" b="1" dirty="0"/>
              <a:t>Least Squares (WLS</a:t>
            </a:r>
            <a:r>
              <a:rPr lang="en-GB" sz="2800" b="1" dirty="0" smtClean="0"/>
              <a:t>):</a:t>
            </a:r>
            <a:endParaRPr lang="en-GB" sz="2800" b="1" dirty="0"/>
          </a:p>
        </p:txBody>
      </p:sp>
      <p:sp>
        <p:nvSpPr>
          <p:cNvPr id="1983501" name="Text Box 13"/>
          <p:cNvSpPr txBox="1">
            <a:spLocks noChangeArrowheads="1"/>
          </p:cNvSpPr>
          <p:nvPr/>
        </p:nvSpPr>
        <p:spPr bwMode="auto">
          <a:xfrm>
            <a:off x="1224509" y="2600908"/>
            <a:ext cx="611187" cy="400050"/>
          </a:xfrm>
          <a:prstGeom prst="rect">
            <a:avLst/>
          </a:prstGeom>
          <a:noFill/>
          <a:ln w="9525">
            <a:noFill/>
            <a:miter lim="800000"/>
            <a:headEnd/>
            <a:tailEnd/>
          </a:ln>
        </p:spPr>
        <p:txBody>
          <a:bodyPr wrap="none">
            <a:spAutoFit/>
          </a:bodyPr>
          <a:lstStyle/>
          <a:p>
            <a:pPr eaLnBrk="0" hangingPunct="0"/>
            <a:r>
              <a:rPr lang="en-GB" sz="2000" dirty="0"/>
              <a:t>Let </a:t>
            </a:r>
          </a:p>
        </p:txBody>
      </p:sp>
      <p:graphicFrame>
        <p:nvGraphicFramePr>
          <p:cNvPr id="1983502" name="Object 75"/>
          <p:cNvGraphicFramePr>
            <a:graphicFrameLocks noChangeAspect="1"/>
          </p:cNvGraphicFramePr>
          <p:nvPr>
            <p:extLst>
              <p:ext uri="{D42A27DB-BD31-4B8C-83A1-F6EECF244321}">
                <p14:modId xmlns:p14="http://schemas.microsoft.com/office/powerpoint/2010/main" val="3545899962"/>
              </p:ext>
            </p:extLst>
          </p:nvPr>
        </p:nvGraphicFramePr>
        <p:xfrm>
          <a:off x="2001838" y="2456892"/>
          <a:ext cx="2149475" cy="666750"/>
        </p:xfrm>
        <a:graphic>
          <a:graphicData uri="http://schemas.openxmlformats.org/presentationml/2006/ole">
            <mc:AlternateContent xmlns:mc="http://schemas.openxmlformats.org/markup-compatibility/2006">
              <mc:Choice xmlns:v="urn:schemas-microsoft-com:vml" Requires="v">
                <p:oleObj spid="_x0000_s1115" name="Equation" r:id="rId7" imgW="736600" imgH="203200" progId="">
                  <p:embed/>
                </p:oleObj>
              </mc:Choice>
              <mc:Fallback>
                <p:oleObj name="Equation" r:id="rId7" imgW="736600" imgH="203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838" y="2456892"/>
                        <a:ext cx="21494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83503" name="Object 76"/>
          <p:cNvGraphicFramePr>
            <a:graphicFrameLocks noChangeAspect="1"/>
          </p:cNvGraphicFramePr>
          <p:nvPr/>
        </p:nvGraphicFramePr>
        <p:xfrm>
          <a:off x="1874838" y="3817938"/>
          <a:ext cx="4999037" cy="1641475"/>
        </p:xfrm>
        <a:graphic>
          <a:graphicData uri="http://schemas.openxmlformats.org/presentationml/2006/ole">
            <mc:AlternateContent xmlns:mc="http://schemas.openxmlformats.org/markup-compatibility/2006">
              <mc:Choice xmlns:v="urn:schemas-microsoft-com:vml" Requires="v">
                <p:oleObj spid="_x0000_s1116" name="Equation" r:id="rId9" imgW="1739900" imgH="508000" progId="">
                  <p:embed/>
                </p:oleObj>
              </mc:Choice>
              <mc:Fallback>
                <p:oleObj name="Equation" r:id="rId9" imgW="1739900" imgH="5080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4838" y="3817938"/>
                        <a:ext cx="4999037" cy="164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3504" name="Text Box 16"/>
          <p:cNvSpPr txBox="1">
            <a:spLocks noChangeArrowheads="1"/>
          </p:cNvSpPr>
          <p:nvPr/>
        </p:nvSpPr>
        <p:spPr bwMode="auto">
          <a:xfrm>
            <a:off x="1189038" y="3351213"/>
            <a:ext cx="769937" cy="400050"/>
          </a:xfrm>
          <a:prstGeom prst="rect">
            <a:avLst/>
          </a:prstGeom>
          <a:noFill/>
          <a:ln w="9525">
            <a:noFill/>
            <a:miter lim="800000"/>
            <a:headEnd/>
            <a:tailEnd/>
          </a:ln>
        </p:spPr>
        <p:txBody>
          <a:bodyPr wrap="none">
            <a:spAutoFit/>
          </a:bodyPr>
          <a:lstStyle/>
          <a:p>
            <a:pPr eaLnBrk="0" hangingPunct="0"/>
            <a:r>
              <a:rPr lang="en-GB" sz="2000"/>
              <a:t>Then</a:t>
            </a:r>
          </a:p>
        </p:txBody>
      </p:sp>
      <p:sp>
        <p:nvSpPr>
          <p:cNvPr id="1983505" name="Text Box 17"/>
          <p:cNvSpPr txBox="1">
            <a:spLocks noChangeArrowheads="1"/>
          </p:cNvSpPr>
          <p:nvPr/>
        </p:nvSpPr>
        <p:spPr bwMode="auto">
          <a:xfrm>
            <a:off x="1154113" y="5464175"/>
            <a:ext cx="884237" cy="400050"/>
          </a:xfrm>
          <a:prstGeom prst="rect">
            <a:avLst/>
          </a:prstGeom>
          <a:noFill/>
          <a:ln w="9525">
            <a:noFill/>
            <a:miter lim="800000"/>
            <a:headEnd/>
            <a:tailEnd/>
          </a:ln>
        </p:spPr>
        <p:txBody>
          <a:bodyPr wrap="none">
            <a:spAutoFit/>
          </a:bodyPr>
          <a:lstStyle/>
          <a:p>
            <a:pPr eaLnBrk="0" hangingPunct="0"/>
            <a:r>
              <a:rPr lang="en-GB" sz="2000"/>
              <a:t>where</a:t>
            </a:r>
          </a:p>
        </p:txBody>
      </p:sp>
      <p:graphicFrame>
        <p:nvGraphicFramePr>
          <p:cNvPr id="1983506" name="Object 77"/>
          <p:cNvGraphicFramePr>
            <a:graphicFrameLocks noChangeAspect="1"/>
          </p:cNvGraphicFramePr>
          <p:nvPr/>
        </p:nvGraphicFramePr>
        <p:xfrm>
          <a:off x="1730375" y="5878513"/>
          <a:ext cx="3252788" cy="731837"/>
        </p:xfrm>
        <a:graphic>
          <a:graphicData uri="http://schemas.openxmlformats.org/presentationml/2006/ole">
            <mc:AlternateContent xmlns:mc="http://schemas.openxmlformats.org/markup-compatibility/2006">
              <mc:Choice xmlns:v="urn:schemas-microsoft-com:vml" Requires="v">
                <p:oleObj spid="_x0000_s1117" name="Equation" r:id="rId11" imgW="1143000" imgH="228600" progId="">
                  <p:embed/>
                </p:oleObj>
              </mc:Choice>
              <mc:Fallback>
                <p:oleObj name="Equation" r:id="rId11" imgW="11430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30375" y="5878513"/>
                        <a:ext cx="3252788"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3507" name="Text Box 19"/>
          <p:cNvSpPr txBox="1">
            <a:spLocks noChangeArrowheads="1"/>
          </p:cNvSpPr>
          <p:nvPr/>
        </p:nvSpPr>
        <p:spPr bwMode="auto">
          <a:xfrm>
            <a:off x="6444208" y="5077633"/>
            <a:ext cx="2265364" cy="1015663"/>
          </a:xfrm>
          <a:prstGeom prst="rect">
            <a:avLst/>
          </a:prstGeom>
          <a:ln/>
          <a:extLst/>
        </p:spPr>
        <p:style>
          <a:lnRef idx="0">
            <a:schemeClr val="accent3"/>
          </a:lnRef>
          <a:fillRef idx="3">
            <a:schemeClr val="accent3"/>
          </a:fillRef>
          <a:effectRef idx="3">
            <a:schemeClr val="accent3"/>
          </a:effectRef>
          <a:fontRef idx="minor">
            <a:schemeClr val="lt1"/>
          </a:fontRef>
        </p:style>
        <p:txBody>
          <a:bodyPr wrap="none">
            <a:spAutoFit/>
          </a:bodyPr>
          <a:lstStyle/>
          <a:p>
            <a:pPr eaLnBrk="0" hangingPunct="0">
              <a:defRPr/>
            </a:pPr>
            <a:r>
              <a:rPr lang="en-GB" sz="2000" dirty="0">
                <a:solidFill>
                  <a:schemeClr val="tx1"/>
                </a:solidFill>
              </a:rPr>
              <a:t>WLS equivalent to</a:t>
            </a:r>
          </a:p>
          <a:p>
            <a:pPr eaLnBrk="0" hangingPunct="0">
              <a:defRPr/>
            </a:pPr>
            <a:r>
              <a:rPr lang="en-GB" sz="2000" dirty="0">
                <a:solidFill>
                  <a:schemeClr val="tx1"/>
                </a:solidFill>
              </a:rPr>
              <a:t>OLS on whitened</a:t>
            </a:r>
          </a:p>
          <a:p>
            <a:pPr eaLnBrk="0" hangingPunct="0">
              <a:defRPr/>
            </a:pPr>
            <a:r>
              <a:rPr lang="en-GB" sz="2000" dirty="0">
                <a:solidFill>
                  <a:schemeClr val="tx1"/>
                </a:solidFill>
              </a:rPr>
              <a:t>data and design</a:t>
            </a:r>
          </a:p>
        </p:txBody>
      </p:sp>
    </p:spTree>
    <p:custDataLst>
      <p:tags r:id="rId2"/>
    </p:custDataLst>
    <p:extLst>
      <p:ext uri="{BB962C8B-B14F-4D97-AF65-F5344CB8AC3E}">
        <p14:creationId xmlns:p14="http://schemas.microsoft.com/office/powerpoint/2010/main" val="252757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35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35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8350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35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350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835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3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3501" grpId="0"/>
      <p:bldP spid="1983504" grpId="0"/>
      <p:bldP spid="19835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4685007"/>
            <a:ext cx="6769077" cy="187634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052" y="1859801"/>
            <a:ext cx="3101915" cy="24458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009" y="1844824"/>
            <a:ext cx="3101915" cy="2445878"/>
          </a:xfrm>
          <a:prstGeom prst="rect">
            <a:avLst/>
          </a:prstGeom>
        </p:spPr>
      </p:pic>
      <p:sp>
        <p:nvSpPr>
          <p:cNvPr id="6" name="Rectangle 23"/>
          <p:cNvSpPr>
            <a:spLocks noChangeArrowheads="1"/>
          </p:cNvSpPr>
          <p:nvPr/>
        </p:nvSpPr>
        <p:spPr bwMode="auto">
          <a:xfrm>
            <a:off x="215900" y="614363"/>
            <a:ext cx="8585200" cy="942975"/>
          </a:xfrm>
          <a:prstGeom prst="rect">
            <a:avLst/>
          </a:prstGeom>
          <a:noFill/>
          <a:ln w="9525">
            <a:noFill/>
            <a:miter lim="800000"/>
            <a:headEnd/>
            <a:tailEnd/>
          </a:ln>
        </p:spPr>
        <p:txBody>
          <a:bodyPr anchor="ctr"/>
          <a:lstStyle/>
          <a:p>
            <a:pPr eaLnBrk="0" hangingPunct="0"/>
            <a:r>
              <a:rPr lang="en-GB" sz="2800" b="1" dirty="0">
                <a:latin typeface="Arial Unicode MS" pitchFamily="34" charset="-128"/>
                <a:ea typeface="Arial Unicode MS" pitchFamily="34" charset="-128"/>
                <a:cs typeface="Arial Unicode MS" pitchFamily="34" charset="-128"/>
              </a:rPr>
              <a:t>Problem 1: </a:t>
            </a:r>
            <a:r>
              <a:rPr lang="en-GB" sz="2800" b="1" dirty="0" smtClean="0">
                <a:latin typeface="Arial Unicode MS" pitchFamily="34" charset="-128"/>
                <a:ea typeface="Arial Unicode MS" pitchFamily="34" charset="-128"/>
                <a:cs typeface="Arial Unicode MS" pitchFamily="34" charset="-128"/>
              </a:rPr>
              <a:t>BOLD </a:t>
            </a:r>
            <a:r>
              <a:rPr lang="en-GB" sz="2800" b="1" dirty="0">
                <a:latin typeface="Arial Unicode MS" pitchFamily="34" charset="-128"/>
                <a:ea typeface="Arial Unicode MS" pitchFamily="34" charset="-128"/>
                <a:cs typeface="Arial Unicode MS" pitchFamily="34" charset="-128"/>
              </a:rPr>
              <a:t>response</a:t>
            </a:r>
            <a:br>
              <a:rPr lang="en-GB" sz="2800" b="1" dirty="0">
                <a:latin typeface="Arial Unicode MS" pitchFamily="34" charset="-128"/>
                <a:ea typeface="Arial Unicode MS" pitchFamily="34" charset="-128"/>
                <a:cs typeface="Arial Unicode MS" pitchFamily="34" charset="-128"/>
              </a:rPr>
            </a:br>
            <a:r>
              <a:rPr lang="en-GB" sz="2400" b="1" dirty="0">
                <a:latin typeface="Arial Unicode MS" pitchFamily="34" charset="-128"/>
                <a:ea typeface="Arial Unicode MS" pitchFamily="34" charset="-128"/>
                <a:cs typeface="Arial Unicode MS" pitchFamily="34" charset="-128"/>
              </a:rPr>
              <a:t>Solution: Convolution model</a:t>
            </a:r>
            <a:endParaRPr lang="en-US" sz="2400" b="1" dirty="0">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69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descr="adjusted"/>
          <p:cNvPicPr>
            <a:picLocks noChangeAspect="1" noChangeArrowheads="1"/>
          </p:cNvPicPr>
          <p:nvPr/>
        </p:nvPicPr>
        <p:blipFill>
          <a:blip r:embed="rId3"/>
          <a:srcRect l="4410" t="53058" r="7166" b="5435"/>
          <a:stretch>
            <a:fillRect/>
          </a:stretch>
        </p:blipFill>
        <p:spPr bwMode="auto">
          <a:xfrm>
            <a:off x="3211513" y="1292225"/>
            <a:ext cx="5145087" cy="3535363"/>
          </a:xfrm>
          <a:prstGeom prst="rect">
            <a:avLst/>
          </a:prstGeom>
          <a:noFill/>
          <a:ln w="9525">
            <a:noFill/>
            <a:miter lim="800000"/>
            <a:headEnd/>
            <a:tailEnd/>
          </a:ln>
        </p:spPr>
      </p:pic>
      <p:sp>
        <p:nvSpPr>
          <p:cNvPr id="18434" name="Rectangle 12"/>
          <p:cNvSpPr>
            <a:spLocks noChangeArrowheads="1"/>
          </p:cNvSpPr>
          <p:nvPr/>
        </p:nvSpPr>
        <p:spPr bwMode="auto">
          <a:xfrm>
            <a:off x="503238" y="2189163"/>
            <a:ext cx="2438400" cy="1016000"/>
          </a:xfrm>
          <a:prstGeom prst="rect">
            <a:avLst/>
          </a:prstGeom>
          <a:noFill/>
          <a:ln w="9525">
            <a:noFill/>
            <a:miter lim="800000"/>
            <a:headEnd/>
            <a:tailEnd/>
          </a:ln>
        </p:spPr>
        <p:txBody>
          <a:bodyPr anchor="ctr">
            <a:spAutoFit/>
          </a:bodyPr>
          <a:lstStyle/>
          <a:p>
            <a:pPr eaLnBrk="0" hangingPunct="0"/>
            <a:r>
              <a:rPr lang="de-DE" sz="2000">
                <a:latin typeface="Arial Unicode MS" pitchFamily="34" charset="-128"/>
              </a:rPr>
              <a:t>Passive word listening</a:t>
            </a:r>
          </a:p>
          <a:p>
            <a:pPr eaLnBrk="0" hangingPunct="0"/>
            <a:r>
              <a:rPr lang="de-DE" sz="2000">
                <a:latin typeface="Arial Unicode MS" pitchFamily="34" charset="-128"/>
              </a:rPr>
              <a:t>versus rest</a:t>
            </a:r>
            <a:endParaRPr lang="en-GB" sz="2000">
              <a:latin typeface="Arial Unicode MS" pitchFamily="34" charset="-128"/>
            </a:endParaRPr>
          </a:p>
        </p:txBody>
      </p:sp>
      <p:sp>
        <p:nvSpPr>
          <p:cNvPr id="18435" name="Rectangle 13"/>
          <p:cNvSpPr>
            <a:spLocks noChangeArrowheads="1"/>
          </p:cNvSpPr>
          <p:nvPr/>
        </p:nvSpPr>
        <p:spPr bwMode="auto">
          <a:xfrm>
            <a:off x="503238" y="3433763"/>
            <a:ext cx="2438400" cy="708025"/>
          </a:xfrm>
          <a:prstGeom prst="rect">
            <a:avLst/>
          </a:prstGeom>
          <a:noFill/>
          <a:ln w="9525">
            <a:noFill/>
            <a:miter lim="800000"/>
            <a:headEnd/>
            <a:tailEnd/>
          </a:ln>
        </p:spPr>
        <p:txBody>
          <a:bodyPr anchor="ctr">
            <a:spAutoFit/>
          </a:bodyPr>
          <a:lstStyle/>
          <a:p>
            <a:pPr eaLnBrk="0" hangingPunct="0"/>
            <a:r>
              <a:rPr lang="de-DE" sz="2000">
                <a:latin typeface="Arial Unicode MS" pitchFamily="34" charset="-128"/>
              </a:rPr>
              <a:t>7 cycles of </a:t>
            </a:r>
          </a:p>
          <a:p>
            <a:pPr eaLnBrk="0" hangingPunct="0"/>
            <a:r>
              <a:rPr lang="de-DE" sz="2000">
                <a:latin typeface="Arial Unicode MS" pitchFamily="34" charset="-128"/>
              </a:rPr>
              <a:t>rest and listening</a:t>
            </a:r>
            <a:endParaRPr lang="en-GB" sz="2000">
              <a:latin typeface="Arial Unicode MS" pitchFamily="34" charset="-128"/>
            </a:endParaRPr>
          </a:p>
        </p:txBody>
      </p:sp>
      <p:sp>
        <p:nvSpPr>
          <p:cNvPr id="18436" name="Rectangle 14"/>
          <p:cNvSpPr>
            <a:spLocks noChangeArrowheads="1"/>
          </p:cNvSpPr>
          <p:nvPr/>
        </p:nvSpPr>
        <p:spPr bwMode="auto">
          <a:xfrm>
            <a:off x="503238" y="4484688"/>
            <a:ext cx="2438400" cy="708025"/>
          </a:xfrm>
          <a:prstGeom prst="rect">
            <a:avLst/>
          </a:prstGeom>
          <a:noFill/>
          <a:ln w="9525">
            <a:noFill/>
            <a:miter lim="800000"/>
            <a:headEnd/>
            <a:tailEnd/>
          </a:ln>
        </p:spPr>
        <p:txBody>
          <a:bodyPr anchor="ctr">
            <a:spAutoFit/>
          </a:bodyPr>
          <a:lstStyle/>
          <a:p>
            <a:pPr eaLnBrk="0" hangingPunct="0"/>
            <a:r>
              <a:rPr lang="de-DE" sz="2000">
                <a:latin typeface="Arial Unicode MS" pitchFamily="34" charset="-128"/>
              </a:rPr>
              <a:t>Blocks of 6 scans</a:t>
            </a:r>
          </a:p>
          <a:p>
            <a:pPr eaLnBrk="0" hangingPunct="0"/>
            <a:r>
              <a:rPr lang="de-DE" sz="2000">
                <a:latin typeface="Arial Unicode MS" pitchFamily="34" charset="-128"/>
              </a:rPr>
              <a:t>with 7 sec TR</a:t>
            </a:r>
          </a:p>
        </p:txBody>
      </p:sp>
      <p:sp>
        <p:nvSpPr>
          <p:cNvPr id="18437" name="Rectangle 15"/>
          <p:cNvSpPr>
            <a:spLocks noChangeArrowheads="1"/>
          </p:cNvSpPr>
          <p:nvPr/>
        </p:nvSpPr>
        <p:spPr bwMode="auto">
          <a:xfrm>
            <a:off x="1063625" y="5751513"/>
            <a:ext cx="7004050" cy="847725"/>
          </a:xfrm>
          <a:prstGeom prst="rect">
            <a:avLst/>
          </a:prstGeom>
          <a:noFill/>
          <a:ln w="25400">
            <a:solidFill>
              <a:srgbClr val="FF0000"/>
            </a:solidFill>
            <a:miter lim="800000"/>
            <a:headEnd/>
            <a:tailEnd/>
          </a:ln>
        </p:spPr>
        <p:txBody>
          <a:bodyPr anchor="ctr">
            <a:spAutoFit/>
          </a:bodyPr>
          <a:lstStyle/>
          <a:p>
            <a:pPr algn="ctr" eaLnBrk="0" hangingPunct="0"/>
            <a:r>
              <a:rPr lang="de-DE" sz="2400">
                <a:latin typeface="Arial Unicode MS" pitchFamily="34" charset="-128"/>
              </a:rPr>
              <a:t>Question: Is there a change in the BOLD response between listening and rest?</a:t>
            </a:r>
            <a:endParaRPr lang="en-GB" sz="2400">
              <a:latin typeface="Arial Unicode MS" pitchFamily="34" charset="-128"/>
            </a:endParaRPr>
          </a:p>
        </p:txBody>
      </p:sp>
      <p:sp>
        <p:nvSpPr>
          <p:cNvPr id="18438" name="Rectangle 16"/>
          <p:cNvSpPr>
            <a:spLocks noChangeArrowheads="1"/>
          </p:cNvSpPr>
          <p:nvPr/>
        </p:nvSpPr>
        <p:spPr bwMode="auto">
          <a:xfrm>
            <a:off x="5497513" y="5232370"/>
            <a:ext cx="2505075" cy="400110"/>
          </a:xfrm>
          <a:prstGeom prst="rect">
            <a:avLst/>
          </a:prstGeom>
          <a:noFill/>
          <a:ln w="9525">
            <a:noFill/>
            <a:miter lim="800000"/>
            <a:headEnd/>
            <a:tailEnd/>
          </a:ln>
        </p:spPr>
        <p:txBody>
          <a:bodyPr anchor="ctr">
            <a:spAutoFit/>
          </a:bodyPr>
          <a:lstStyle/>
          <a:p>
            <a:pPr algn="ctr" eaLnBrk="0" hangingPunct="0"/>
            <a:r>
              <a:rPr lang="de-DE" sz="2000" dirty="0">
                <a:latin typeface="Arial Unicode MS" pitchFamily="34" charset="-128"/>
              </a:rPr>
              <a:t>Stimulus function</a:t>
            </a:r>
            <a:endParaRPr lang="en-GB" sz="2000" dirty="0">
              <a:latin typeface="Arial Unicode MS" pitchFamily="34" charset="-128"/>
            </a:endParaRPr>
          </a:p>
        </p:txBody>
      </p:sp>
      <p:sp>
        <p:nvSpPr>
          <p:cNvPr id="18439" name="Rectangle 17"/>
          <p:cNvSpPr>
            <a:spLocks noChangeArrowheads="1"/>
          </p:cNvSpPr>
          <p:nvPr/>
        </p:nvSpPr>
        <p:spPr bwMode="auto">
          <a:xfrm>
            <a:off x="503238" y="1506538"/>
            <a:ext cx="2438400" cy="400050"/>
          </a:xfrm>
          <a:prstGeom prst="rect">
            <a:avLst/>
          </a:prstGeom>
          <a:noFill/>
          <a:ln w="9525">
            <a:noFill/>
            <a:miter lim="800000"/>
            <a:headEnd/>
            <a:tailEnd/>
          </a:ln>
        </p:spPr>
        <p:txBody>
          <a:bodyPr anchor="ctr">
            <a:spAutoFit/>
          </a:bodyPr>
          <a:lstStyle/>
          <a:p>
            <a:pPr eaLnBrk="0" hangingPunct="0"/>
            <a:r>
              <a:rPr lang="de-DE" sz="2000">
                <a:latin typeface="Arial Unicode MS" pitchFamily="34" charset="-128"/>
              </a:rPr>
              <a:t>One session</a:t>
            </a:r>
            <a:endParaRPr lang="en-GB" sz="2000">
              <a:latin typeface="Arial Unicode MS" pitchFamily="34" charset="-128"/>
            </a:endParaRPr>
          </a:p>
        </p:txBody>
      </p:sp>
      <p:sp>
        <p:nvSpPr>
          <p:cNvPr id="18440" name="Rectangle 18"/>
          <p:cNvSpPr>
            <a:spLocks noChangeArrowheads="1"/>
          </p:cNvSpPr>
          <p:nvPr/>
        </p:nvSpPr>
        <p:spPr bwMode="auto">
          <a:xfrm>
            <a:off x="509091" y="466725"/>
            <a:ext cx="7807325" cy="838200"/>
          </a:xfrm>
          <a:prstGeom prst="rect">
            <a:avLst/>
          </a:prstGeom>
          <a:noFill/>
          <a:ln w="9525">
            <a:noFill/>
            <a:miter lim="800000"/>
            <a:headEnd/>
            <a:tailEnd/>
          </a:ln>
        </p:spPr>
        <p:txBody>
          <a:bodyPr lIns="90488" tIns="44450" rIns="90488" bIns="44450" anchor="ctr"/>
          <a:lstStyle/>
          <a:p>
            <a:pPr eaLnBrk="0" hangingPunct="0"/>
            <a:r>
              <a:rPr lang="de-DE" sz="2800" b="1" dirty="0">
                <a:solidFill>
                  <a:srgbClr val="852053"/>
                </a:solidFill>
                <a:latin typeface="Arial"/>
                <a:ea typeface="Arial Unicode MS" pitchFamily="34" charset="-128"/>
                <a:cs typeface="Arial"/>
              </a:rPr>
              <a:t>A </a:t>
            </a:r>
            <a:r>
              <a:rPr lang="de-DE" sz="2800" b="1" dirty="0" err="1">
                <a:solidFill>
                  <a:srgbClr val="852053"/>
                </a:solidFill>
                <a:latin typeface="Arial"/>
                <a:ea typeface="Arial Unicode MS" pitchFamily="34" charset="-128"/>
                <a:cs typeface="Arial"/>
              </a:rPr>
              <a:t>very</a:t>
            </a:r>
            <a:r>
              <a:rPr lang="de-DE" sz="2800" b="1" dirty="0">
                <a:solidFill>
                  <a:srgbClr val="852053"/>
                </a:solidFill>
                <a:latin typeface="Arial"/>
                <a:ea typeface="Arial Unicode MS" pitchFamily="34" charset="-128"/>
                <a:cs typeface="Arial"/>
              </a:rPr>
              <a:t> simple </a:t>
            </a:r>
            <a:r>
              <a:rPr lang="de-DE" sz="2800" b="1" dirty="0" err="1">
                <a:solidFill>
                  <a:srgbClr val="852053"/>
                </a:solidFill>
                <a:latin typeface="Arial"/>
                <a:ea typeface="Arial Unicode MS" pitchFamily="34" charset="-128"/>
                <a:cs typeface="Arial"/>
              </a:rPr>
              <a:t>fMRI</a:t>
            </a:r>
            <a:r>
              <a:rPr lang="de-DE" sz="2800" b="1" dirty="0">
                <a:solidFill>
                  <a:srgbClr val="852053"/>
                </a:solidFill>
                <a:latin typeface="Arial"/>
                <a:ea typeface="Arial Unicode MS" pitchFamily="34" charset="-128"/>
                <a:cs typeface="Arial"/>
              </a:rPr>
              <a:t> </a:t>
            </a:r>
            <a:r>
              <a:rPr lang="de-DE" sz="2800" b="1" dirty="0" err="1">
                <a:solidFill>
                  <a:srgbClr val="852053"/>
                </a:solidFill>
                <a:latin typeface="Arial"/>
                <a:ea typeface="Arial Unicode MS" pitchFamily="34" charset="-128"/>
                <a:cs typeface="Arial"/>
              </a:rPr>
              <a:t>experiment</a:t>
            </a:r>
            <a:endParaRPr lang="en-US" sz="2800" b="1" dirty="0">
              <a:solidFill>
                <a:srgbClr val="852053"/>
              </a:solidFill>
              <a:latin typeface="Arial"/>
              <a:ea typeface="Arial Unicode MS" pitchFamily="34" charset="-128"/>
              <a:cs typeface="Arial"/>
            </a:endParaRPr>
          </a:p>
        </p:txBody>
      </p:sp>
      <p:pic>
        <p:nvPicPr>
          <p:cNvPr id="18441" name="Picture 19" descr="stimulus"/>
          <p:cNvPicPr>
            <a:picLocks noChangeAspect="1" noChangeArrowheads="1"/>
          </p:cNvPicPr>
          <p:nvPr/>
        </p:nvPicPr>
        <p:blipFill>
          <a:blip r:embed="rId4"/>
          <a:srcRect l="13333" t="9624" r="10272" b="40741"/>
          <a:stretch>
            <a:fillRect/>
          </a:stretch>
        </p:blipFill>
        <p:spPr bwMode="auto">
          <a:xfrm>
            <a:off x="3656013" y="4827588"/>
            <a:ext cx="4664075" cy="377825"/>
          </a:xfrm>
          <a:prstGeom prst="rect">
            <a:avLst/>
          </a:prstGeom>
          <a:noFill/>
          <a:ln w="25400">
            <a:solidFill>
              <a:srgbClr val="969696"/>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64"/>
          <p:cNvSpPr txBox="1">
            <a:spLocks noChangeArrowheads="1"/>
          </p:cNvSpPr>
          <p:nvPr/>
        </p:nvSpPr>
        <p:spPr bwMode="auto">
          <a:xfrm rot="2760000">
            <a:off x="860425" y="4454525"/>
            <a:ext cx="1014413"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sp>
        <p:nvSpPr>
          <p:cNvPr id="105637" name="Line 165"/>
          <p:cNvSpPr>
            <a:spLocks noChangeShapeType="1"/>
          </p:cNvSpPr>
          <p:nvPr/>
        </p:nvSpPr>
        <p:spPr bwMode="auto">
          <a:xfrm flipH="1" flipV="1">
            <a:off x="333375" y="3163888"/>
            <a:ext cx="2438400" cy="2486025"/>
          </a:xfrm>
          <a:prstGeom prst="line">
            <a:avLst/>
          </a:prstGeom>
          <a:noFill/>
          <a:ln w="76200">
            <a:solidFill>
              <a:srgbClr val="99CC00"/>
            </a:solidFill>
            <a:round/>
            <a:headEnd type="triangle" w="med" len="med"/>
            <a:tailEn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105638" name="Line 166"/>
          <p:cNvSpPr>
            <a:spLocks noChangeShapeType="1"/>
          </p:cNvSpPr>
          <p:nvPr/>
        </p:nvSpPr>
        <p:spPr bwMode="auto">
          <a:xfrm>
            <a:off x="5024438" y="5311775"/>
            <a:ext cx="1603375" cy="0"/>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20484" name="Text Box 167"/>
          <p:cNvSpPr txBox="1">
            <a:spLocks noChangeArrowheads="1"/>
          </p:cNvSpPr>
          <p:nvPr/>
        </p:nvSpPr>
        <p:spPr bwMode="auto">
          <a:xfrm>
            <a:off x="4754563" y="5373688"/>
            <a:ext cx="2011362" cy="457200"/>
          </a:xfrm>
          <a:prstGeom prst="rect">
            <a:avLst/>
          </a:prstGeom>
          <a:noFill/>
          <a:ln w="9525">
            <a:noFill/>
            <a:miter lim="800000"/>
            <a:headEnd/>
            <a:tailEnd/>
          </a:ln>
        </p:spPr>
        <p:txBody>
          <a:bodyPr wrap="none">
            <a:spAutoFit/>
          </a:bodyPr>
          <a:lstStyle/>
          <a:p>
            <a:pPr algn="ctr" eaLnBrk="0" hangingPunct="0"/>
            <a:r>
              <a:rPr lang="de-DE" sz="2400" b="1"/>
              <a:t>BOLD signal</a:t>
            </a:r>
            <a:endParaRPr lang="en-GB" sz="2400" b="1"/>
          </a:p>
        </p:txBody>
      </p:sp>
      <p:sp>
        <p:nvSpPr>
          <p:cNvPr id="105640" name="Line 168"/>
          <p:cNvSpPr>
            <a:spLocks noChangeShapeType="1"/>
          </p:cNvSpPr>
          <p:nvPr/>
        </p:nvSpPr>
        <p:spPr bwMode="auto">
          <a:xfrm flipH="1">
            <a:off x="4695825" y="1570038"/>
            <a:ext cx="0" cy="3444875"/>
          </a:xfrm>
          <a:prstGeom prst="line">
            <a:avLst/>
          </a:prstGeom>
          <a:noFill/>
          <a:ln w="76200">
            <a:solidFill>
              <a:srgbClr val="99CC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20486" name="Text Box 169"/>
          <p:cNvSpPr txBox="1">
            <a:spLocks noChangeArrowheads="1"/>
          </p:cNvSpPr>
          <p:nvPr/>
        </p:nvSpPr>
        <p:spPr bwMode="auto">
          <a:xfrm rot="5400000">
            <a:off x="4454526" y="3224212"/>
            <a:ext cx="1014412" cy="519113"/>
          </a:xfrm>
          <a:prstGeom prst="rect">
            <a:avLst/>
          </a:prstGeom>
          <a:noFill/>
          <a:ln w="9525">
            <a:noFill/>
            <a:miter lim="800000"/>
            <a:headEnd/>
            <a:tailEnd/>
          </a:ln>
        </p:spPr>
        <p:txBody>
          <a:bodyPr wrap="none">
            <a:spAutoFit/>
          </a:bodyPr>
          <a:lstStyle/>
          <a:p>
            <a:pPr algn="ctr" eaLnBrk="0" hangingPunct="0"/>
            <a:r>
              <a:rPr lang="de-DE" sz="2800" b="1"/>
              <a:t>Time</a:t>
            </a:r>
            <a:endParaRPr lang="en-GB" sz="2800" b="1"/>
          </a:p>
        </p:txBody>
      </p:sp>
      <p:sp>
        <p:nvSpPr>
          <p:cNvPr id="105642" name="Rectangle 170"/>
          <p:cNvSpPr>
            <a:spLocks noChangeArrowheads="1"/>
          </p:cNvSpPr>
          <p:nvPr/>
        </p:nvSpPr>
        <p:spPr bwMode="auto">
          <a:xfrm>
            <a:off x="1566863" y="5799138"/>
            <a:ext cx="1935162" cy="847725"/>
          </a:xfrm>
          <a:prstGeom prst="rect">
            <a:avLst/>
          </a:prstGeom>
          <a:solidFill>
            <a:srgbClr val="FFF3FF"/>
          </a:soli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sz="2400">
                <a:latin typeface="Arial" pitchFamily="34" charset="0"/>
              </a:rPr>
              <a:t>single voxel</a:t>
            </a:r>
          </a:p>
          <a:p>
            <a:pPr algn="ctr" eaLnBrk="0" hangingPunct="0">
              <a:defRPr/>
            </a:pPr>
            <a:r>
              <a:rPr lang="de-DE" sz="2400">
                <a:latin typeface="Arial" pitchFamily="34" charset="0"/>
              </a:rPr>
              <a:t>time series</a:t>
            </a:r>
            <a:endParaRPr lang="en-GB" sz="2400">
              <a:latin typeface="Arial" pitchFamily="34" charset="0"/>
            </a:endParaRPr>
          </a:p>
        </p:txBody>
      </p:sp>
      <p:sp>
        <p:nvSpPr>
          <p:cNvPr id="20488" name="Rectangle 171"/>
          <p:cNvSpPr>
            <a:spLocks noChangeArrowheads="1"/>
          </p:cNvSpPr>
          <p:nvPr/>
        </p:nvSpPr>
        <p:spPr bwMode="auto">
          <a:xfrm>
            <a:off x="246384" y="603250"/>
            <a:ext cx="8574088" cy="615950"/>
          </a:xfrm>
          <a:prstGeom prst="rect">
            <a:avLst/>
          </a:prstGeom>
          <a:noFill/>
          <a:ln w="9525">
            <a:noFill/>
            <a:miter lim="800000"/>
            <a:headEnd/>
            <a:tailEnd/>
          </a:ln>
        </p:spPr>
        <p:txBody>
          <a:bodyPr lIns="90488" tIns="44450" rIns="90488" bIns="44450" anchor="ctr"/>
          <a:lstStyle/>
          <a:p>
            <a:r>
              <a:rPr lang="en-US" sz="2800" b="1" dirty="0">
                <a:solidFill>
                  <a:srgbClr val="852053"/>
                </a:solidFill>
              </a:rPr>
              <a:t>Voxel-wise time series analysis</a:t>
            </a:r>
          </a:p>
        </p:txBody>
      </p:sp>
      <p:cxnSp>
        <p:nvCxnSpPr>
          <p:cNvPr id="105644" name="AutoShape 172"/>
          <p:cNvCxnSpPr>
            <a:cxnSpLocks noChangeShapeType="1"/>
            <a:stCxn id="105719" idx="0"/>
            <a:endCxn id="105646" idx="0"/>
          </p:cNvCxnSpPr>
          <p:nvPr/>
        </p:nvCxnSpPr>
        <p:spPr bwMode="auto">
          <a:xfrm rot="5400000" flipV="1">
            <a:off x="6786562" y="608013"/>
            <a:ext cx="61913" cy="1982788"/>
          </a:xfrm>
          <a:prstGeom prst="curvedConnector3">
            <a:avLst>
              <a:gd name="adj1" fmla="val -369231"/>
            </a:avLst>
          </a:prstGeom>
          <a:noFill/>
          <a:ln w="76200">
            <a:solidFill>
              <a:srgbClr val="FF0000"/>
            </a:solidFill>
            <a:round/>
            <a:headEnd/>
            <a:tailEnd type="triangle" w="med" len="med"/>
          </a:ln>
          <a:effectLst>
            <a:outerShdw dist="107763" dir="2700000" algn="ctr" rotWithShape="0">
              <a:schemeClr val="bg2"/>
            </a:outerShdw>
          </a:effectLst>
          <a:extLst/>
        </p:spPr>
      </p:cxnSp>
      <p:grpSp>
        <p:nvGrpSpPr>
          <p:cNvPr id="20490" name="Group 173"/>
          <p:cNvGrpSpPr>
            <a:grpSpLocks/>
          </p:cNvGrpSpPr>
          <p:nvPr/>
        </p:nvGrpSpPr>
        <p:grpSpPr bwMode="auto">
          <a:xfrm>
            <a:off x="6858000" y="1643063"/>
            <a:ext cx="1901825" cy="2649537"/>
            <a:chOff x="4537" y="937"/>
            <a:chExt cx="1198" cy="1669"/>
          </a:xfrm>
        </p:grpSpPr>
        <p:sp>
          <p:nvSpPr>
            <p:cNvPr id="105646" name="Rectangle 174"/>
            <p:cNvSpPr>
              <a:spLocks noChangeArrowheads="1"/>
            </p:cNvSpPr>
            <p:nvPr/>
          </p:nvSpPr>
          <p:spPr bwMode="auto">
            <a:xfrm>
              <a:off x="4537" y="937"/>
              <a:ext cx="1198" cy="534"/>
            </a:xfrm>
            <a:prstGeom prst="rect">
              <a:avLst/>
            </a:prstGeom>
            <a:solidFill>
              <a:srgbClr val="FFF3FF"/>
            </a:solidFill>
            <a:ln w="25400">
              <a:solidFill>
                <a:srgbClr val="990099"/>
              </a:solidFill>
              <a:miter lim="800000"/>
              <a:headEnd/>
              <a:tailEnd/>
            </a:ln>
            <a:effectLst>
              <a:outerShdw dist="107763" dir="2700000" algn="ctr" rotWithShape="0">
                <a:schemeClr val="bg2">
                  <a:alpha val="50000"/>
                </a:schemeClr>
              </a:outerShdw>
            </a:effectLst>
          </p:spPr>
          <p:txBody>
            <a:bodyPr anchor="ctr">
              <a:spAutoFit/>
            </a:bodyPr>
            <a:lstStyle/>
            <a:p>
              <a:pPr algn="ctr" eaLnBrk="0" hangingPunct="0">
                <a:defRPr/>
              </a:pPr>
              <a:r>
                <a:rPr lang="de-DE" sz="2400">
                  <a:latin typeface="Arial" pitchFamily="34" charset="0"/>
                </a:rPr>
                <a:t>Model</a:t>
              </a:r>
            </a:p>
            <a:p>
              <a:pPr algn="ctr" eaLnBrk="0" hangingPunct="0">
                <a:defRPr/>
              </a:pPr>
              <a:r>
                <a:rPr lang="de-DE" sz="2400">
                  <a:latin typeface="Arial" pitchFamily="34" charset="0"/>
                </a:rPr>
                <a:t>specification</a:t>
              </a:r>
              <a:endParaRPr lang="en-GB" sz="2400">
                <a:latin typeface="Arial" pitchFamily="34" charset="0"/>
              </a:endParaRPr>
            </a:p>
          </p:txBody>
        </p:sp>
        <p:sp>
          <p:nvSpPr>
            <p:cNvPr id="105647" name="Rectangle 175"/>
            <p:cNvSpPr>
              <a:spLocks noChangeArrowheads="1"/>
            </p:cNvSpPr>
            <p:nvPr/>
          </p:nvSpPr>
          <p:spPr bwMode="auto">
            <a:xfrm>
              <a:off x="4537" y="1471"/>
              <a:ext cx="1198" cy="534"/>
            </a:xfrm>
            <a:prstGeom prst="rect">
              <a:avLst/>
            </a:prstGeom>
            <a:solidFill>
              <a:srgbClr val="FFF3FF"/>
            </a:solidFill>
            <a:ln w="25400">
              <a:solidFill>
                <a:srgbClr val="990099"/>
              </a:solidFill>
              <a:miter lim="800000"/>
              <a:headEnd/>
              <a:tailEnd/>
            </a:ln>
            <a:effectLst>
              <a:outerShdw dist="107763" dir="2700000" algn="ctr" rotWithShape="0">
                <a:schemeClr val="bg2">
                  <a:alpha val="50000"/>
                </a:schemeClr>
              </a:outerShdw>
            </a:effectLst>
          </p:spPr>
          <p:txBody>
            <a:bodyPr anchor="ctr">
              <a:spAutoFit/>
            </a:bodyPr>
            <a:lstStyle/>
            <a:p>
              <a:pPr algn="ctr" eaLnBrk="0" hangingPunct="0">
                <a:defRPr/>
              </a:pPr>
              <a:r>
                <a:rPr lang="de-DE" sz="2400">
                  <a:latin typeface="Arial" pitchFamily="34" charset="0"/>
                </a:rPr>
                <a:t>Parameter</a:t>
              </a:r>
            </a:p>
            <a:p>
              <a:pPr algn="ctr" eaLnBrk="0" hangingPunct="0">
                <a:defRPr/>
              </a:pPr>
              <a:r>
                <a:rPr lang="de-DE" sz="2400">
                  <a:latin typeface="Arial" pitchFamily="34" charset="0"/>
                </a:rPr>
                <a:t>estimation</a:t>
              </a:r>
              <a:endParaRPr lang="en-GB" sz="2400">
                <a:latin typeface="Arial" pitchFamily="34" charset="0"/>
              </a:endParaRPr>
            </a:p>
          </p:txBody>
        </p:sp>
        <p:sp>
          <p:nvSpPr>
            <p:cNvPr id="105648" name="Rectangle 176"/>
            <p:cNvSpPr>
              <a:spLocks noChangeArrowheads="1"/>
            </p:cNvSpPr>
            <p:nvPr/>
          </p:nvSpPr>
          <p:spPr bwMode="auto">
            <a:xfrm>
              <a:off x="4537" y="2005"/>
              <a:ext cx="1198" cy="304"/>
            </a:xfrm>
            <a:prstGeom prst="rect">
              <a:avLst/>
            </a:prstGeom>
            <a:solidFill>
              <a:srgbClr val="FFF3FF"/>
            </a:solidFill>
            <a:ln w="25400">
              <a:solidFill>
                <a:srgbClr val="990099"/>
              </a:solidFill>
              <a:miter lim="800000"/>
              <a:headEnd/>
              <a:tailEnd/>
            </a:ln>
            <a:effectLst>
              <a:outerShdw dist="107763" dir="2700000" algn="ctr" rotWithShape="0">
                <a:schemeClr val="bg2">
                  <a:alpha val="50000"/>
                </a:schemeClr>
              </a:outerShdw>
            </a:effectLst>
          </p:spPr>
          <p:txBody>
            <a:bodyPr anchor="ctr">
              <a:spAutoFit/>
            </a:bodyPr>
            <a:lstStyle/>
            <a:p>
              <a:pPr algn="ctr" eaLnBrk="0" hangingPunct="0">
                <a:defRPr/>
              </a:pPr>
              <a:r>
                <a:rPr lang="de-DE" sz="2400">
                  <a:latin typeface="Arial" pitchFamily="34" charset="0"/>
                </a:rPr>
                <a:t>Hypothesis</a:t>
              </a:r>
              <a:endParaRPr lang="en-GB" sz="2400">
                <a:latin typeface="Arial" pitchFamily="34" charset="0"/>
              </a:endParaRPr>
            </a:p>
          </p:txBody>
        </p:sp>
        <p:sp>
          <p:nvSpPr>
            <p:cNvPr id="105649" name="Rectangle 177"/>
            <p:cNvSpPr>
              <a:spLocks noChangeArrowheads="1"/>
            </p:cNvSpPr>
            <p:nvPr/>
          </p:nvSpPr>
          <p:spPr bwMode="auto">
            <a:xfrm>
              <a:off x="4537" y="2302"/>
              <a:ext cx="1198" cy="304"/>
            </a:xfrm>
            <a:prstGeom prst="rect">
              <a:avLst/>
            </a:prstGeom>
            <a:solidFill>
              <a:srgbClr val="FFF3FF"/>
            </a:solidFill>
            <a:ln w="25400">
              <a:solidFill>
                <a:srgbClr val="990099"/>
              </a:solidFill>
              <a:miter lim="800000"/>
              <a:headEnd/>
              <a:tailEnd/>
            </a:ln>
            <a:effectLst>
              <a:outerShdw dist="107763" dir="2700000" algn="ctr" rotWithShape="0">
                <a:schemeClr val="bg2">
                  <a:alpha val="50000"/>
                </a:schemeClr>
              </a:outerShdw>
            </a:effectLst>
          </p:spPr>
          <p:txBody>
            <a:bodyPr anchor="ctr">
              <a:spAutoFit/>
            </a:bodyPr>
            <a:lstStyle/>
            <a:p>
              <a:pPr algn="ctr" eaLnBrk="0" hangingPunct="0">
                <a:defRPr/>
              </a:pPr>
              <a:r>
                <a:rPr lang="de-DE" sz="2400">
                  <a:latin typeface="Arial" pitchFamily="34" charset="0"/>
                </a:rPr>
                <a:t>Statistic</a:t>
              </a:r>
              <a:endParaRPr lang="en-GB" sz="2400">
                <a:latin typeface="Arial" pitchFamily="34" charset="0"/>
              </a:endParaRPr>
            </a:p>
          </p:txBody>
        </p:sp>
      </p:grpSp>
      <p:cxnSp>
        <p:nvCxnSpPr>
          <p:cNvPr id="105650" name="AutoShape 178"/>
          <p:cNvCxnSpPr>
            <a:cxnSpLocks noChangeShapeType="1"/>
            <a:stCxn id="105649" idx="2"/>
            <a:endCxn id="105720" idx="0"/>
          </p:cNvCxnSpPr>
          <p:nvPr/>
        </p:nvCxnSpPr>
        <p:spPr bwMode="auto">
          <a:xfrm rot="5400000">
            <a:off x="7617619" y="4496594"/>
            <a:ext cx="382588" cy="0"/>
          </a:xfrm>
          <a:prstGeom prst="straightConnector1">
            <a:avLst/>
          </a:prstGeom>
          <a:noFill/>
          <a:ln w="76200">
            <a:solidFill>
              <a:srgbClr val="FF0000"/>
            </a:solidFill>
            <a:round/>
            <a:headEnd/>
            <a:tailEnd type="triangle" w="med" len="med"/>
          </a:ln>
          <a:effectLst>
            <a:outerShdw dist="107763" dir="2700000" algn="ctr" rotWithShape="0">
              <a:schemeClr val="bg2"/>
            </a:outerShdw>
          </a:effectLst>
          <a:extLst/>
        </p:spPr>
      </p:cxnSp>
      <p:sp>
        <p:nvSpPr>
          <p:cNvPr id="105651" name="Rectangle 179"/>
          <p:cNvSpPr>
            <a:spLocks noChangeArrowheads="1"/>
          </p:cNvSpPr>
          <p:nvPr/>
        </p:nvSpPr>
        <p:spPr bwMode="auto">
          <a:xfrm>
            <a:off x="7351713" y="6299200"/>
            <a:ext cx="982662" cy="482600"/>
          </a:xfrm>
          <a:prstGeom prst="rect">
            <a:avLst/>
          </a:prstGeom>
          <a:solidFill>
            <a:srgbClr val="FFF3FF"/>
          </a:solidFill>
          <a:ln w="25400">
            <a:solidFill>
              <a:schemeClr val="tx1"/>
            </a:solidFill>
            <a:miter lim="800000"/>
            <a:headEnd/>
            <a:tailEnd/>
          </a:ln>
          <a:effectLst>
            <a:outerShdw dist="107763" dir="2700000" algn="ctr" rotWithShape="0">
              <a:schemeClr val="bg2"/>
            </a:outerShdw>
          </a:effectLst>
        </p:spPr>
        <p:txBody>
          <a:bodyPr anchor="ctr">
            <a:spAutoFit/>
          </a:bodyPr>
          <a:lstStyle/>
          <a:p>
            <a:pPr algn="ctr" eaLnBrk="0" hangingPunct="0">
              <a:defRPr/>
            </a:pPr>
            <a:r>
              <a:rPr lang="de-DE" sz="2400">
                <a:latin typeface="Arial" pitchFamily="34" charset="0"/>
              </a:rPr>
              <a:t>SPM</a:t>
            </a:r>
            <a:endParaRPr lang="en-GB" sz="2400">
              <a:latin typeface="Arial" pitchFamily="34" charset="0"/>
            </a:endParaRPr>
          </a:p>
        </p:txBody>
      </p:sp>
      <p:grpSp>
        <p:nvGrpSpPr>
          <p:cNvPr id="20493" name="Group 180"/>
          <p:cNvGrpSpPr>
            <a:grpSpLocks/>
          </p:cNvGrpSpPr>
          <p:nvPr/>
        </p:nvGrpSpPr>
        <p:grpSpPr bwMode="auto">
          <a:xfrm>
            <a:off x="304800" y="1298575"/>
            <a:ext cx="1063625" cy="1408113"/>
            <a:chOff x="192" y="720"/>
            <a:chExt cx="670" cy="887"/>
          </a:xfrm>
        </p:grpSpPr>
        <p:pic>
          <p:nvPicPr>
            <p:cNvPr id="20561" name="Picture 18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62" name="Line 18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63" name="Line 18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494" name="Group 184"/>
          <p:cNvGrpSpPr>
            <a:grpSpLocks/>
          </p:cNvGrpSpPr>
          <p:nvPr/>
        </p:nvGrpSpPr>
        <p:grpSpPr bwMode="auto">
          <a:xfrm>
            <a:off x="457200" y="1450975"/>
            <a:ext cx="1063625" cy="1408113"/>
            <a:chOff x="192" y="720"/>
            <a:chExt cx="670" cy="887"/>
          </a:xfrm>
        </p:grpSpPr>
        <p:pic>
          <p:nvPicPr>
            <p:cNvPr id="20558" name="Picture 18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59" name="Line 18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60" name="Line 18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495" name="Group 188"/>
          <p:cNvGrpSpPr>
            <a:grpSpLocks/>
          </p:cNvGrpSpPr>
          <p:nvPr/>
        </p:nvGrpSpPr>
        <p:grpSpPr bwMode="auto">
          <a:xfrm>
            <a:off x="609600" y="1603375"/>
            <a:ext cx="1063625" cy="1408113"/>
            <a:chOff x="192" y="720"/>
            <a:chExt cx="670" cy="887"/>
          </a:xfrm>
        </p:grpSpPr>
        <p:pic>
          <p:nvPicPr>
            <p:cNvPr id="20555" name="Picture 18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56" name="Line 19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57" name="Line 19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496" name="Group 192"/>
          <p:cNvGrpSpPr>
            <a:grpSpLocks/>
          </p:cNvGrpSpPr>
          <p:nvPr/>
        </p:nvGrpSpPr>
        <p:grpSpPr bwMode="auto">
          <a:xfrm>
            <a:off x="762000" y="1755775"/>
            <a:ext cx="1063625" cy="1408113"/>
            <a:chOff x="192" y="720"/>
            <a:chExt cx="670" cy="887"/>
          </a:xfrm>
        </p:grpSpPr>
        <p:pic>
          <p:nvPicPr>
            <p:cNvPr id="20552" name="Picture 19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53" name="Line 19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54" name="Line 19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497" name="Group 196"/>
          <p:cNvGrpSpPr>
            <a:grpSpLocks/>
          </p:cNvGrpSpPr>
          <p:nvPr/>
        </p:nvGrpSpPr>
        <p:grpSpPr bwMode="auto">
          <a:xfrm>
            <a:off x="914400" y="1908175"/>
            <a:ext cx="1063625" cy="1408113"/>
            <a:chOff x="192" y="720"/>
            <a:chExt cx="670" cy="887"/>
          </a:xfrm>
        </p:grpSpPr>
        <p:pic>
          <p:nvPicPr>
            <p:cNvPr id="20549" name="Picture 19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50" name="Line 19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51" name="Line 19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498" name="Group 200"/>
          <p:cNvGrpSpPr>
            <a:grpSpLocks/>
          </p:cNvGrpSpPr>
          <p:nvPr/>
        </p:nvGrpSpPr>
        <p:grpSpPr bwMode="auto">
          <a:xfrm>
            <a:off x="1066800" y="2060575"/>
            <a:ext cx="1063625" cy="1408113"/>
            <a:chOff x="192" y="720"/>
            <a:chExt cx="670" cy="887"/>
          </a:xfrm>
        </p:grpSpPr>
        <p:pic>
          <p:nvPicPr>
            <p:cNvPr id="20546" name="Picture 20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47" name="Line 20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48" name="Line 20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499" name="Group 204"/>
          <p:cNvGrpSpPr>
            <a:grpSpLocks/>
          </p:cNvGrpSpPr>
          <p:nvPr/>
        </p:nvGrpSpPr>
        <p:grpSpPr bwMode="auto">
          <a:xfrm>
            <a:off x="1219200" y="2212975"/>
            <a:ext cx="1063625" cy="1408113"/>
            <a:chOff x="192" y="720"/>
            <a:chExt cx="670" cy="887"/>
          </a:xfrm>
        </p:grpSpPr>
        <p:pic>
          <p:nvPicPr>
            <p:cNvPr id="20543" name="Picture 20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44" name="Line 20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45" name="Line 20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0" name="Group 208"/>
          <p:cNvGrpSpPr>
            <a:grpSpLocks/>
          </p:cNvGrpSpPr>
          <p:nvPr/>
        </p:nvGrpSpPr>
        <p:grpSpPr bwMode="auto">
          <a:xfrm>
            <a:off x="1371600" y="2365375"/>
            <a:ext cx="1063625" cy="1408113"/>
            <a:chOff x="192" y="720"/>
            <a:chExt cx="670" cy="887"/>
          </a:xfrm>
        </p:grpSpPr>
        <p:pic>
          <p:nvPicPr>
            <p:cNvPr id="20540" name="Picture 20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41" name="Line 21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42" name="Line 21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1" name="Group 212"/>
          <p:cNvGrpSpPr>
            <a:grpSpLocks/>
          </p:cNvGrpSpPr>
          <p:nvPr/>
        </p:nvGrpSpPr>
        <p:grpSpPr bwMode="auto">
          <a:xfrm>
            <a:off x="1524000" y="2517775"/>
            <a:ext cx="1063625" cy="1408113"/>
            <a:chOff x="192" y="720"/>
            <a:chExt cx="670" cy="887"/>
          </a:xfrm>
        </p:grpSpPr>
        <p:pic>
          <p:nvPicPr>
            <p:cNvPr id="20537" name="Picture 21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38" name="Line 21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39" name="Line 21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2" name="Group 216"/>
          <p:cNvGrpSpPr>
            <a:grpSpLocks/>
          </p:cNvGrpSpPr>
          <p:nvPr/>
        </p:nvGrpSpPr>
        <p:grpSpPr bwMode="auto">
          <a:xfrm>
            <a:off x="1676400" y="2670175"/>
            <a:ext cx="1063625" cy="1408113"/>
            <a:chOff x="192" y="720"/>
            <a:chExt cx="670" cy="887"/>
          </a:xfrm>
        </p:grpSpPr>
        <p:pic>
          <p:nvPicPr>
            <p:cNvPr id="20534" name="Picture 21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35" name="Line 21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36" name="Line 21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3" name="Group 220"/>
          <p:cNvGrpSpPr>
            <a:grpSpLocks/>
          </p:cNvGrpSpPr>
          <p:nvPr/>
        </p:nvGrpSpPr>
        <p:grpSpPr bwMode="auto">
          <a:xfrm>
            <a:off x="1828800" y="2822575"/>
            <a:ext cx="1063625" cy="1408113"/>
            <a:chOff x="192" y="720"/>
            <a:chExt cx="670" cy="887"/>
          </a:xfrm>
        </p:grpSpPr>
        <p:pic>
          <p:nvPicPr>
            <p:cNvPr id="20531" name="Picture 22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32" name="Line 22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33" name="Line 22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4" name="Group 224"/>
          <p:cNvGrpSpPr>
            <a:grpSpLocks/>
          </p:cNvGrpSpPr>
          <p:nvPr/>
        </p:nvGrpSpPr>
        <p:grpSpPr bwMode="auto">
          <a:xfrm>
            <a:off x="1981200" y="2974975"/>
            <a:ext cx="1063625" cy="1408113"/>
            <a:chOff x="192" y="720"/>
            <a:chExt cx="670" cy="887"/>
          </a:xfrm>
        </p:grpSpPr>
        <p:pic>
          <p:nvPicPr>
            <p:cNvPr id="20528" name="Picture 225"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29" name="Line 226"/>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30" name="Line 227"/>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5" name="Group 228"/>
          <p:cNvGrpSpPr>
            <a:grpSpLocks/>
          </p:cNvGrpSpPr>
          <p:nvPr/>
        </p:nvGrpSpPr>
        <p:grpSpPr bwMode="auto">
          <a:xfrm>
            <a:off x="2133600" y="3127375"/>
            <a:ext cx="1063625" cy="1408113"/>
            <a:chOff x="192" y="720"/>
            <a:chExt cx="670" cy="887"/>
          </a:xfrm>
        </p:grpSpPr>
        <p:pic>
          <p:nvPicPr>
            <p:cNvPr id="20525" name="Picture 229"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26" name="Line 230"/>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27" name="Line 231"/>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6" name="Group 232"/>
          <p:cNvGrpSpPr>
            <a:grpSpLocks/>
          </p:cNvGrpSpPr>
          <p:nvPr/>
        </p:nvGrpSpPr>
        <p:grpSpPr bwMode="auto">
          <a:xfrm>
            <a:off x="2286000" y="3279775"/>
            <a:ext cx="1063625" cy="1408113"/>
            <a:chOff x="192" y="720"/>
            <a:chExt cx="670" cy="887"/>
          </a:xfrm>
        </p:grpSpPr>
        <p:pic>
          <p:nvPicPr>
            <p:cNvPr id="20522" name="Picture 233"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23" name="Line 234"/>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24" name="Line 235"/>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7" name="Group 236"/>
          <p:cNvGrpSpPr>
            <a:grpSpLocks/>
          </p:cNvGrpSpPr>
          <p:nvPr/>
        </p:nvGrpSpPr>
        <p:grpSpPr bwMode="auto">
          <a:xfrm>
            <a:off x="2438400" y="3432175"/>
            <a:ext cx="1063625" cy="1408113"/>
            <a:chOff x="192" y="720"/>
            <a:chExt cx="670" cy="887"/>
          </a:xfrm>
        </p:grpSpPr>
        <p:pic>
          <p:nvPicPr>
            <p:cNvPr id="20519" name="Picture 237"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20" name="Line 238"/>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21" name="Line 239"/>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grpSp>
        <p:nvGrpSpPr>
          <p:cNvPr id="20508" name="Group 240"/>
          <p:cNvGrpSpPr>
            <a:grpSpLocks/>
          </p:cNvGrpSpPr>
          <p:nvPr/>
        </p:nvGrpSpPr>
        <p:grpSpPr bwMode="auto">
          <a:xfrm>
            <a:off x="2590800" y="3584575"/>
            <a:ext cx="1063625" cy="1408113"/>
            <a:chOff x="192" y="720"/>
            <a:chExt cx="670" cy="887"/>
          </a:xfrm>
        </p:grpSpPr>
        <p:pic>
          <p:nvPicPr>
            <p:cNvPr id="20516" name="Picture 241" descr="slice"/>
            <p:cNvPicPr>
              <a:picLocks noChangeAspect="1" noChangeArrowheads="1"/>
            </p:cNvPicPr>
            <p:nvPr/>
          </p:nvPicPr>
          <p:blipFill>
            <a:blip r:embed="rId3"/>
            <a:srcRect l="14081" t="28236" r="54173" b="42599"/>
            <a:stretch>
              <a:fillRect/>
            </a:stretch>
          </p:blipFill>
          <p:spPr bwMode="auto">
            <a:xfrm>
              <a:off x="192" y="720"/>
              <a:ext cx="670" cy="887"/>
            </a:xfrm>
            <a:prstGeom prst="rect">
              <a:avLst/>
            </a:prstGeom>
            <a:noFill/>
            <a:ln w="9525">
              <a:noFill/>
              <a:miter lim="800000"/>
              <a:headEnd/>
              <a:tailEnd/>
            </a:ln>
          </p:spPr>
        </p:pic>
        <p:sp>
          <p:nvSpPr>
            <p:cNvPr id="20517" name="Line 242"/>
            <p:cNvSpPr>
              <a:spLocks noChangeShapeType="1"/>
            </p:cNvSpPr>
            <p:nvPr/>
          </p:nvSpPr>
          <p:spPr bwMode="auto">
            <a:xfrm flipV="1">
              <a:off x="786" y="720"/>
              <a:ext cx="0" cy="887"/>
            </a:xfrm>
            <a:prstGeom prst="line">
              <a:avLst/>
            </a:prstGeom>
            <a:noFill/>
            <a:ln w="19050">
              <a:solidFill>
                <a:srgbClr val="FF6600"/>
              </a:solidFill>
              <a:round/>
              <a:headEnd/>
              <a:tailEnd/>
            </a:ln>
          </p:spPr>
          <p:txBody>
            <a:bodyPr wrap="none" anchor="ctr"/>
            <a:lstStyle/>
            <a:p>
              <a:endParaRPr lang="en-US"/>
            </a:p>
          </p:txBody>
        </p:sp>
        <p:sp>
          <p:nvSpPr>
            <p:cNvPr id="20518" name="Line 243"/>
            <p:cNvSpPr>
              <a:spLocks noChangeShapeType="1"/>
            </p:cNvSpPr>
            <p:nvPr/>
          </p:nvSpPr>
          <p:spPr bwMode="auto">
            <a:xfrm flipV="1">
              <a:off x="192" y="1208"/>
              <a:ext cx="670" cy="0"/>
            </a:xfrm>
            <a:prstGeom prst="line">
              <a:avLst/>
            </a:prstGeom>
            <a:noFill/>
            <a:ln w="19050">
              <a:solidFill>
                <a:srgbClr val="FF6600"/>
              </a:solidFill>
              <a:round/>
              <a:headEnd/>
              <a:tailEnd/>
            </a:ln>
          </p:spPr>
          <p:txBody>
            <a:bodyPr wrap="none" anchor="ctr"/>
            <a:lstStyle/>
            <a:p>
              <a:endParaRPr lang="en-US"/>
            </a:p>
          </p:txBody>
        </p:sp>
      </p:grpSp>
      <p:pic>
        <p:nvPicPr>
          <p:cNvPr id="20509" name="Picture 244" descr="slice"/>
          <p:cNvPicPr>
            <a:picLocks noChangeAspect="1" noChangeArrowheads="1"/>
          </p:cNvPicPr>
          <p:nvPr/>
        </p:nvPicPr>
        <p:blipFill>
          <a:blip r:embed="rId3"/>
          <a:srcRect l="14081" t="28236" r="54173" b="42599"/>
          <a:stretch>
            <a:fillRect/>
          </a:stretch>
        </p:blipFill>
        <p:spPr bwMode="auto">
          <a:xfrm>
            <a:off x="2743200" y="3736975"/>
            <a:ext cx="1063625" cy="1408113"/>
          </a:xfrm>
          <a:prstGeom prst="rect">
            <a:avLst/>
          </a:prstGeom>
          <a:noFill/>
          <a:ln w="9525">
            <a:noFill/>
            <a:miter lim="800000"/>
            <a:headEnd/>
            <a:tailEnd/>
          </a:ln>
        </p:spPr>
      </p:pic>
      <p:sp>
        <p:nvSpPr>
          <p:cNvPr id="20510" name="Line 245"/>
          <p:cNvSpPr>
            <a:spLocks noChangeShapeType="1"/>
          </p:cNvSpPr>
          <p:nvPr/>
        </p:nvSpPr>
        <p:spPr bwMode="auto">
          <a:xfrm flipV="1">
            <a:off x="3686175" y="3736975"/>
            <a:ext cx="0" cy="1408113"/>
          </a:xfrm>
          <a:prstGeom prst="line">
            <a:avLst/>
          </a:prstGeom>
          <a:noFill/>
          <a:ln w="19050">
            <a:solidFill>
              <a:srgbClr val="FF6600"/>
            </a:solidFill>
            <a:round/>
            <a:headEnd/>
            <a:tailEnd/>
          </a:ln>
        </p:spPr>
        <p:txBody>
          <a:bodyPr wrap="none" anchor="ctr"/>
          <a:lstStyle/>
          <a:p>
            <a:endParaRPr lang="en-US"/>
          </a:p>
        </p:txBody>
      </p:sp>
      <p:sp>
        <p:nvSpPr>
          <p:cNvPr id="20511" name="Line 246"/>
          <p:cNvSpPr>
            <a:spLocks noChangeShapeType="1"/>
          </p:cNvSpPr>
          <p:nvPr/>
        </p:nvSpPr>
        <p:spPr bwMode="auto">
          <a:xfrm flipV="1">
            <a:off x="2743200" y="4511675"/>
            <a:ext cx="1063625" cy="0"/>
          </a:xfrm>
          <a:prstGeom prst="line">
            <a:avLst/>
          </a:prstGeom>
          <a:noFill/>
          <a:ln w="19050">
            <a:solidFill>
              <a:srgbClr val="FF6600"/>
            </a:solidFill>
            <a:round/>
            <a:headEnd/>
            <a:tailEnd/>
          </a:ln>
        </p:spPr>
        <p:txBody>
          <a:bodyPr wrap="none" anchor="ctr"/>
          <a:lstStyle/>
          <a:p>
            <a:endParaRPr lang="en-US"/>
          </a:p>
        </p:txBody>
      </p:sp>
      <p:pic>
        <p:nvPicPr>
          <p:cNvPr id="20512" name="Picture 247" descr="data"/>
          <p:cNvPicPr>
            <a:picLocks noChangeAspect="1" noChangeArrowheads="1"/>
          </p:cNvPicPr>
          <p:nvPr/>
        </p:nvPicPr>
        <p:blipFill>
          <a:blip r:embed="rId4"/>
          <a:srcRect l="13046" t="6667" r="13879" b="14815"/>
          <a:stretch>
            <a:fillRect/>
          </a:stretch>
        </p:blipFill>
        <p:spPr bwMode="auto">
          <a:xfrm>
            <a:off x="5157788" y="1568450"/>
            <a:ext cx="1336675" cy="3532188"/>
          </a:xfrm>
          <a:prstGeom prst="rect">
            <a:avLst/>
          </a:prstGeom>
          <a:noFill/>
          <a:ln w="9525">
            <a:noFill/>
            <a:miter lim="800000"/>
            <a:headEnd/>
            <a:tailEnd/>
          </a:ln>
        </p:spPr>
      </p:pic>
      <p:pic>
        <p:nvPicPr>
          <p:cNvPr id="20513" name="Picture 248" descr="tmap"/>
          <p:cNvPicPr>
            <a:picLocks noChangeAspect="1" noChangeArrowheads="1"/>
          </p:cNvPicPr>
          <p:nvPr/>
        </p:nvPicPr>
        <p:blipFill>
          <a:blip r:embed="rId5"/>
          <a:srcRect l="13858" t="28154" r="54488" b="42381"/>
          <a:stretch>
            <a:fillRect/>
          </a:stretch>
        </p:blipFill>
        <p:spPr bwMode="auto">
          <a:xfrm>
            <a:off x="7237413" y="4687888"/>
            <a:ext cx="1143000" cy="1535112"/>
          </a:xfrm>
          <a:prstGeom prst="rect">
            <a:avLst/>
          </a:prstGeom>
          <a:noFill/>
          <a:ln w="9525">
            <a:noFill/>
            <a:miter lim="800000"/>
            <a:headEnd/>
            <a:tailEnd/>
          </a:ln>
        </p:spPr>
      </p:pic>
      <p:sp>
        <p:nvSpPr>
          <p:cNvPr id="20514" name="Line 249"/>
          <p:cNvSpPr>
            <a:spLocks noChangeShapeType="1"/>
          </p:cNvSpPr>
          <p:nvPr/>
        </p:nvSpPr>
        <p:spPr bwMode="auto">
          <a:xfrm flipV="1">
            <a:off x="8264525" y="4689475"/>
            <a:ext cx="0" cy="1535113"/>
          </a:xfrm>
          <a:prstGeom prst="line">
            <a:avLst/>
          </a:prstGeom>
          <a:noFill/>
          <a:ln w="19050">
            <a:solidFill>
              <a:srgbClr val="FF6600"/>
            </a:solidFill>
            <a:round/>
            <a:headEnd/>
            <a:tailEnd/>
          </a:ln>
        </p:spPr>
        <p:txBody>
          <a:bodyPr wrap="none" anchor="ctr"/>
          <a:lstStyle/>
          <a:p>
            <a:endParaRPr lang="en-US"/>
          </a:p>
        </p:txBody>
      </p:sp>
      <p:sp>
        <p:nvSpPr>
          <p:cNvPr id="20515" name="Line 250"/>
          <p:cNvSpPr>
            <a:spLocks noChangeShapeType="1"/>
          </p:cNvSpPr>
          <p:nvPr/>
        </p:nvSpPr>
        <p:spPr bwMode="auto">
          <a:xfrm>
            <a:off x="7237413" y="5529263"/>
            <a:ext cx="1143000" cy="0"/>
          </a:xfrm>
          <a:prstGeom prst="line">
            <a:avLst/>
          </a:prstGeom>
          <a:noFill/>
          <a:ln w="19050">
            <a:solidFill>
              <a:srgbClr val="FF6600"/>
            </a:solidFill>
            <a:round/>
            <a:headEnd/>
            <a:tailEnd/>
          </a:ln>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8" name="Rectangle 21"/>
          <p:cNvSpPr>
            <a:spLocks noChangeArrowheads="1"/>
          </p:cNvSpPr>
          <p:nvPr/>
        </p:nvSpPr>
        <p:spPr bwMode="auto">
          <a:xfrm>
            <a:off x="4197350" y="3081338"/>
            <a:ext cx="658813" cy="369887"/>
          </a:xfrm>
          <a:prstGeom prst="rect">
            <a:avLst/>
          </a:prstGeom>
          <a:solidFill>
            <a:srgbClr val="FFFFFF"/>
          </a:solidFill>
          <a:ln w="9525" algn="ctr">
            <a:solidFill>
              <a:srgbClr val="FFFFFF"/>
            </a:solidFill>
            <a:miter lim="800000"/>
            <a:headEnd/>
            <a:tailEnd/>
          </a:ln>
        </p:spPr>
        <p:txBody>
          <a:bodyPr anchor="ctr">
            <a:spAutoFit/>
          </a:bodyPr>
          <a:lstStyle/>
          <a:p>
            <a:pPr eaLnBrk="0" hangingPunct="0"/>
            <a:endParaRPr lang="en-GB"/>
          </a:p>
        </p:txBody>
      </p:sp>
      <p:sp>
        <p:nvSpPr>
          <p:cNvPr id="163859" name="Line 22"/>
          <p:cNvSpPr>
            <a:spLocks noChangeShapeType="1"/>
          </p:cNvSpPr>
          <p:nvPr/>
        </p:nvSpPr>
        <p:spPr bwMode="auto">
          <a:xfrm>
            <a:off x="1914525" y="5229225"/>
            <a:ext cx="1425575" cy="0"/>
          </a:xfrm>
          <a:prstGeom prst="line">
            <a:avLst/>
          </a:prstGeom>
          <a:noFill/>
          <a:ln w="76200">
            <a:solidFill>
              <a:srgbClr val="5F5F5F"/>
            </a:solidFill>
            <a:round/>
            <a:headEnd/>
            <a:tailEnd type="triangle" w="med" len="med"/>
          </a:ln>
        </p:spPr>
        <p:txBody>
          <a:bodyPr wrap="none" anchor="ctr"/>
          <a:lstStyle/>
          <a:p>
            <a:endParaRPr lang="en-US"/>
          </a:p>
        </p:txBody>
      </p:sp>
      <p:sp>
        <p:nvSpPr>
          <p:cNvPr id="163860" name="Text Box 23"/>
          <p:cNvSpPr txBox="1">
            <a:spLocks noChangeArrowheads="1"/>
          </p:cNvSpPr>
          <p:nvPr/>
        </p:nvSpPr>
        <p:spPr bwMode="auto">
          <a:xfrm>
            <a:off x="1714500" y="5273675"/>
            <a:ext cx="1914525" cy="461963"/>
          </a:xfrm>
          <a:prstGeom prst="rect">
            <a:avLst/>
          </a:prstGeom>
          <a:noFill/>
          <a:ln w="9525">
            <a:noFill/>
            <a:miter lim="800000"/>
            <a:headEnd/>
            <a:tailEnd/>
          </a:ln>
        </p:spPr>
        <p:txBody>
          <a:bodyPr wrap="none">
            <a:spAutoFit/>
          </a:bodyPr>
          <a:lstStyle/>
          <a:p>
            <a:pPr algn="ctr" eaLnBrk="0" hangingPunct="0"/>
            <a:r>
              <a:rPr lang="de-DE" sz="2400">
                <a:latin typeface="Arial Unicode MS" pitchFamily="34" charset="-128"/>
              </a:rPr>
              <a:t>BOLD signal</a:t>
            </a:r>
            <a:endParaRPr lang="en-GB" sz="2400">
              <a:latin typeface="Arial Unicode MS" pitchFamily="34" charset="-128"/>
            </a:endParaRPr>
          </a:p>
        </p:txBody>
      </p:sp>
      <p:sp>
        <p:nvSpPr>
          <p:cNvPr id="163861" name="Line 24"/>
          <p:cNvSpPr>
            <a:spLocks noChangeShapeType="1"/>
          </p:cNvSpPr>
          <p:nvPr/>
        </p:nvSpPr>
        <p:spPr bwMode="auto">
          <a:xfrm flipH="1">
            <a:off x="1581150" y="1487488"/>
            <a:ext cx="0" cy="3444875"/>
          </a:xfrm>
          <a:prstGeom prst="line">
            <a:avLst/>
          </a:prstGeom>
          <a:noFill/>
          <a:ln w="76200">
            <a:solidFill>
              <a:srgbClr val="5F5F5F"/>
            </a:solidFill>
            <a:round/>
            <a:headEnd/>
            <a:tailEnd type="triangle" w="med" len="med"/>
          </a:ln>
        </p:spPr>
        <p:txBody>
          <a:bodyPr wrap="none" anchor="ctr"/>
          <a:lstStyle/>
          <a:p>
            <a:endParaRPr lang="en-US"/>
          </a:p>
        </p:txBody>
      </p:sp>
      <p:sp>
        <p:nvSpPr>
          <p:cNvPr id="163862" name="Text Box 25"/>
          <p:cNvSpPr txBox="1">
            <a:spLocks noChangeArrowheads="1"/>
          </p:cNvSpPr>
          <p:nvPr/>
        </p:nvSpPr>
        <p:spPr bwMode="auto">
          <a:xfrm rot="5400000">
            <a:off x="1360488" y="3170238"/>
            <a:ext cx="868362" cy="461962"/>
          </a:xfrm>
          <a:prstGeom prst="rect">
            <a:avLst/>
          </a:prstGeom>
          <a:noFill/>
          <a:ln w="9525">
            <a:noFill/>
            <a:miter lim="800000"/>
            <a:headEnd/>
            <a:tailEnd/>
          </a:ln>
        </p:spPr>
        <p:txBody>
          <a:bodyPr wrap="none">
            <a:spAutoFit/>
          </a:bodyPr>
          <a:lstStyle/>
          <a:p>
            <a:pPr algn="ctr" eaLnBrk="0" hangingPunct="0"/>
            <a:r>
              <a:rPr lang="de-DE" sz="2400">
                <a:latin typeface="Arial Unicode MS" pitchFamily="34" charset="-128"/>
              </a:rPr>
              <a:t>Time</a:t>
            </a:r>
            <a:endParaRPr lang="en-GB" sz="2400">
              <a:latin typeface="Arial Unicode MS" pitchFamily="34" charset="-128"/>
            </a:endParaRPr>
          </a:p>
        </p:txBody>
      </p:sp>
      <p:pic>
        <p:nvPicPr>
          <p:cNvPr id="163863" name="Picture 26" descr="data"/>
          <p:cNvPicPr>
            <a:picLocks noChangeAspect="1" noChangeArrowheads="1"/>
          </p:cNvPicPr>
          <p:nvPr/>
        </p:nvPicPr>
        <p:blipFill>
          <a:blip r:embed="rId4"/>
          <a:srcRect l="13046" t="6667" r="13879" b="14815"/>
          <a:stretch>
            <a:fillRect/>
          </a:stretch>
        </p:blipFill>
        <p:spPr bwMode="auto">
          <a:xfrm>
            <a:off x="2033588" y="1485900"/>
            <a:ext cx="1187450" cy="3532188"/>
          </a:xfrm>
          <a:prstGeom prst="rect">
            <a:avLst/>
          </a:prstGeom>
          <a:noFill/>
          <a:ln w="19050">
            <a:solidFill>
              <a:schemeClr val="tx1"/>
            </a:solidFill>
            <a:miter lim="800000"/>
            <a:headEnd/>
            <a:tailEnd/>
          </a:ln>
        </p:spPr>
      </p:pic>
      <p:pic>
        <p:nvPicPr>
          <p:cNvPr id="163864" name="Picture 27" descr="constant"/>
          <p:cNvPicPr>
            <a:picLocks noChangeAspect="1" noChangeArrowheads="1"/>
          </p:cNvPicPr>
          <p:nvPr/>
        </p:nvPicPr>
        <p:blipFill>
          <a:blip r:embed="rId5"/>
          <a:srcRect l="47224" t="5556" r="43338" b="12222"/>
          <a:stretch>
            <a:fillRect/>
          </a:stretch>
        </p:blipFill>
        <p:spPr bwMode="auto">
          <a:xfrm>
            <a:off x="5667375" y="1485900"/>
            <a:ext cx="587375" cy="3532188"/>
          </a:xfrm>
          <a:prstGeom prst="rect">
            <a:avLst/>
          </a:prstGeom>
          <a:noFill/>
          <a:ln w="19050">
            <a:solidFill>
              <a:schemeClr val="tx1"/>
            </a:solidFill>
            <a:miter lim="800000"/>
            <a:headEnd/>
            <a:tailEnd/>
          </a:ln>
        </p:spPr>
      </p:pic>
      <p:sp>
        <p:nvSpPr>
          <p:cNvPr id="163865" name="Text Box 28"/>
          <p:cNvSpPr txBox="1">
            <a:spLocks noChangeArrowheads="1"/>
          </p:cNvSpPr>
          <p:nvPr/>
        </p:nvSpPr>
        <p:spPr bwMode="auto">
          <a:xfrm>
            <a:off x="3308350" y="2916238"/>
            <a:ext cx="484188"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sp>
        <p:nvSpPr>
          <p:cNvPr id="163866" name="Text Box 29"/>
          <p:cNvSpPr txBox="1">
            <a:spLocks noChangeArrowheads="1"/>
          </p:cNvSpPr>
          <p:nvPr/>
        </p:nvSpPr>
        <p:spPr bwMode="auto">
          <a:xfrm>
            <a:off x="3568700" y="3001963"/>
            <a:ext cx="665163"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sym typeface="Symbol" pitchFamily="18" charset="2"/>
              </a:rPr>
              <a:t></a:t>
            </a:r>
            <a:r>
              <a:rPr lang="de-DE" sz="3200" baseline="-25000">
                <a:latin typeface="Arial Unicode MS" pitchFamily="34" charset="-128"/>
              </a:rPr>
              <a:t>1</a:t>
            </a:r>
            <a:endParaRPr lang="en-GB" sz="3200" baseline="-25000">
              <a:latin typeface="Arial Unicode MS" pitchFamily="34" charset="-128"/>
            </a:endParaRPr>
          </a:p>
        </p:txBody>
      </p:sp>
      <p:sp>
        <p:nvSpPr>
          <p:cNvPr id="163867" name="Text Box 30"/>
          <p:cNvSpPr txBox="1">
            <a:spLocks noChangeArrowheads="1"/>
          </p:cNvSpPr>
          <p:nvPr/>
        </p:nvSpPr>
        <p:spPr bwMode="auto">
          <a:xfrm>
            <a:off x="5145088" y="3001963"/>
            <a:ext cx="563562"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sym typeface="Symbol" pitchFamily="18" charset="2"/>
              </a:rPr>
              <a:t></a:t>
            </a:r>
            <a:r>
              <a:rPr lang="de-DE" sz="3200" baseline="-25000">
                <a:latin typeface="Arial Unicode MS" pitchFamily="34" charset="-128"/>
              </a:rPr>
              <a:t>2</a:t>
            </a:r>
            <a:endParaRPr lang="en-GB" sz="3200" baseline="-25000">
              <a:latin typeface="Arial Unicode MS" pitchFamily="34" charset="-128"/>
            </a:endParaRPr>
          </a:p>
        </p:txBody>
      </p:sp>
      <p:sp>
        <p:nvSpPr>
          <p:cNvPr id="163868" name="Text Box 31"/>
          <p:cNvSpPr txBox="1">
            <a:spLocks noChangeArrowheads="1"/>
          </p:cNvSpPr>
          <p:nvPr/>
        </p:nvSpPr>
        <p:spPr bwMode="auto">
          <a:xfrm>
            <a:off x="4827588" y="2916238"/>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sp>
        <p:nvSpPr>
          <p:cNvPr id="163869" name="Text Box 32"/>
          <p:cNvSpPr txBox="1">
            <a:spLocks noChangeArrowheads="1"/>
          </p:cNvSpPr>
          <p:nvPr/>
        </p:nvSpPr>
        <p:spPr bwMode="auto">
          <a:xfrm>
            <a:off x="6224588" y="2960688"/>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sp>
        <p:nvSpPr>
          <p:cNvPr id="163870" name="Rectangle 33"/>
          <p:cNvSpPr>
            <a:spLocks noChangeArrowheads="1"/>
          </p:cNvSpPr>
          <p:nvPr/>
        </p:nvSpPr>
        <p:spPr bwMode="auto">
          <a:xfrm>
            <a:off x="6675438" y="1487488"/>
            <a:ext cx="588962" cy="3532187"/>
          </a:xfrm>
          <a:prstGeom prst="rect">
            <a:avLst/>
          </a:prstGeom>
          <a:solidFill>
            <a:srgbClr val="B2B2B2"/>
          </a:solidFill>
          <a:ln w="19050">
            <a:solidFill>
              <a:schemeClr val="tx1"/>
            </a:solidFill>
            <a:miter lim="800000"/>
            <a:headEnd/>
            <a:tailEnd/>
          </a:ln>
        </p:spPr>
        <p:txBody>
          <a:bodyPr rot="10800000" vert="eaVert" wrap="none" anchor="ctr"/>
          <a:lstStyle/>
          <a:p>
            <a:pPr algn="ctr" eaLnBrk="0" hangingPunct="0"/>
            <a:r>
              <a:rPr lang="de-DE" sz="3200">
                <a:latin typeface="Arial Unicode MS" pitchFamily="34" charset="-128"/>
              </a:rPr>
              <a:t>error</a:t>
            </a:r>
            <a:endParaRPr lang="en-GB" sz="3200">
              <a:latin typeface="Arial Unicode MS" pitchFamily="34" charset="-128"/>
            </a:endParaRPr>
          </a:p>
        </p:txBody>
      </p:sp>
      <p:sp>
        <p:nvSpPr>
          <p:cNvPr id="163871" name="Text Box 34"/>
          <p:cNvSpPr txBox="1">
            <a:spLocks noChangeArrowheads="1"/>
          </p:cNvSpPr>
          <p:nvPr/>
        </p:nvSpPr>
        <p:spPr bwMode="auto">
          <a:xfrm>
            <a:off x="4179888" y="5043488"/>
            <a:ext cx="541337"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x</a:t>
            </a:r>
            <a:r>
              <a:rPr lang="de-DE" sz="3200" baseline="-25000">
                <a:latin typeface="Arial Unicode MS" pitchFamily="34" charset="-128"/>
              </a:rPr>
              <a:t>1</a:t>
            </a:r>
            <a:endParaRPr lang="en-GB" sz="3200" baseline="-25000">
              <a:latin typeface="Arial Unicode MS" pitchFamily="34" charset="-128"/>
            </a:endParaRPr>
          </a:p>
        </p:txBody>
      </p:sp>
      <p:sp>
        <p:nvSpPr>
          <p:cNvPr id="163872" name="Text Box 35"/>
          <p:cNvSpPr txBox="1">
            <a:spLocks noChangeArrowheads="1"/>
          </p:cNvSpPr>
          <p:nvPr/>
        </p:nvSpPr>
        <p:spPr bwMode="auto">
          <a:xfrm>
            <a:off x="5753100" y="5043488"/>
            <a:ext cx="541338"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x</a:t>
            </a:r>
            <a:r>
              <a:rPr lang="de-DE" sz="3200" baseline="-25000">
                <a:latin typeface="Arial Unicode MS" pitchFamily="34" charset="-128"/>
              </a:rPr>
              <a:t>2</a:t>
            </a:r>
            <a:endParaRPr lang="en-GB" sz="3200" baseline="-25000">
              <a:latin typeface="Arial Unicode MS" pitchFamily="34" charset="-128"/>
            </a:endParaRPr>
          </a:p>
        </p:txBody>
      </p:sp>
      <p:sp>
        <p:nvSpPr>
          <p:cNvPr id="163873" name="Text Box 36"/>
          <p:cNvSpPr txBox="1">
            <a:spLocks noChangeArrowheads="1"/>
          </p:cNvSpPr>
          <p:nvPr/>
        </p:nvSpPr>
        <p:spPr bwMode="auto">
          <a:xfrm>
            <a:off x="6794500" y="5030788"/>
            <a:ext cx="412750" cy="584200"/>
          </a:xfrm>
          <a:prstGeom prst="rect">
            <a:avLst/>
          </a:prstGeom>
          <a:noFill/>
          <a:ln w="9525">
            <a:noFill/>
            <a:miter lim="800000"/>
            <a:headEnd/>
            <a:tailEnd/>
          </a:ln>
        </p:spPr>
        <p:txBody>
          <a:bodyPr wrap="none">
            <a:spAutoFit/>
          </a:bodyPr>
          <a:lstStyle/>
          <a:p>
            <a:pPr algn="ctr" eaLnBrk="0" hangingPunct="0"/>
            <a:r>
              <a:rPr lang="de-DE" sz="3200">
                <a:latin typeface="Arial Unicode MS" pitchFamily="34" charset="-128"/>
              </a:rPr>
              <a:t>e</a:t>
            </a:r>
            <a:endParaRPr lang="en-GB" sz="3200" baseline="-25000">
              <a:latin typeface="Arial Unicode MS" pitchFamily="34" charset="-128"/>
            </a:endParaRPr>
          </a:p>
        </p:txBody>
      </p:sp>
      <p:pic>
        <p:nvPicPr>
          <p:cNvPr id="163874" name="Picture 37" descr="boxcar"/>
          <p:cNvPicPr>
            <a:picLocks noChangeAspect="1" noChangeArrowheads="1"/>
          </p:cNvPicPr>
          <p:nvPr/>
        </p:nvPicPr>
        <p:blipFill>
          <a:blip r:embed="rId6"/>
          <a:srcRect l="11034" t="6389" r="8362" b="14722"/>
          <a:stretch>
            <a:fillRect/>
          </a:stretch>
        </p:blipFill>
        <p:spPr bwMode="auto">
          <a:xfrm>
            <a:off x="4210050" y="1485900"/>
            <a:ext cx="608013" cy="3529013"/>
          </a:xfrm>
          <a:prstGeom prst="rect">
            <a:avLst/>
          </a:prstGeom>
          <a:noFill/>
          <a:ln w="19050">
            <a:solidFill>
              <a:schemeClr val="tx1"/>
            </a:solidFill>
            <a:miter lim="800000"/>
            <a:headEnd/>
            <a:tailEnd/>
          </a:ln>
        </p:spPr>
      </p:pic>
      <p:sp>
        <p:nvSpPr>
          <p:cNvPr id="163875" name="Rectangle 38"/>
          <p:cNvSpPr>
            <a:spLocks noChangeArrowheads="1"/>
          </p:cNvSpPr>
          <p:nvPr/>
        </p:nvSpPr>
        <p:spPr bwMode="auto">
          <a:xfrm>
            <a:off x="207963" y="538163"/>
            <a:ext cx="8729662" cy="838200"/>
          </a:xfrm>
          <a:prstGeom prst="rect">
            <a:avLst/>
          </a:prstGeom>
          <a:noFill/>
          <a:ln w="9525">
            <a:noFill/>
            <a:miter lim="800000"/>
            <a:headEnd/>
            <a:tailEnd/>
          </a:ln>
        </p:spPr>
        <p:txBody>
          <a:bodyPr lIns="90488" tIns="44450" rIns="90488" bIns="44450" anchor="ctr"/>
          <a:lstStyle/>
          <a:p>
            <a:pPr eaLnBrk="0" hangingPunct="0"/>
            <a:r>
              <a:rPr lang="en-US" sz="2800" b="1" dirty="0">
                <a:solidFill>
                  <a:srgbClr val="852053"/>
                </a:solidFill>
                <a:latin typeface="Arial"/>
                <a:ea typeface="Arial Unicode MS" pitchFamily="34" charset="-128"/>
                <a:cs typeface="Arial"/>
              </a:rPr>
              <a:t>Single voxel regression model</a:t>
            </a:r>
          </a:p>
        </p:txBody>
      </p:sp>
      <p:graphicFrame>
        <p:nvGraphicFramePr>
          <p:cNvPr id="163857" name="Object 17"/>
          <p:cNvGraphicFramePr>
            <a:graphicFrameLocks noChangeAspect="1"/>
          </p:cNvGraphicFramePr>
          <p:nvPr/>
        </p:nvGraphicFramePr>
        <p:xfrm>
          <a:off x="2895600" y="5892800"/>
          <a:ext cx="3367088" cy="692150"/>
        </p:xfrm>
        <a:graphic>
          <a:graphicData uri="http://schemas.openxmlformats.org/presentationml/2006/ole">
            <mc:AlternateContent xmlns:mc="http://schemas.openxmlformats.org/markup-compatibility/2006">
              <mc:Choice xmlns:v="urn:schemas-microsoft-com:vml" Requires="v">
                <p:oleObj spid="_x0000_s164033" name="Equation" r:id="rId7" imgW="1171804" imgH="209499" progId="Equation.3">
                  <p:embed/>
                </p:oleObj>
              </mc:Choice>
              <mc:Fallback>
                <p:oleObj name="Equation" r:id="rId7" imgW="1171804" imgH="209499" progId="Equation.3">
                  <p:embed/>
                  <p:pic>
                    <p:nvPicPr>
                      <p:cNvPr id="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5892800"/>
                        <a:ext cx="3367088" cy="692150"/>
                      </a:xfrm>
                      <a:prstGeom prst="rect">
                        <a:avLst/>
                      </a:prstGeom>
                      <a:solidFill>
                        <a:schemeClr val="bg1"/>
                      </a:solidFill>
                      <a:ln w="9525">
                        <a:solidFill>
                          <a:schemeClr val="tx1"/>
                        </a:solidFill>
                        <a:miter lim="800000"/>
                        <a:headEnd/>
                        <a:tailEnd/>
                      </a:ln>
                      <a:effectLst>
                        <a:outerShdw dist="107763" dir="18900000" algn="ctr" rotWithShape="0">
                          <a:srgbClr val="808080">
                            <a:alpha val="50000"/>
                          </a:srgbClr>
                        </a:outerShdw>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58" name="Rectangle 33"/>
          <p:cNvSpPr>
            <a:spLocks noChangeArrowheads="1"/>
          </p:cNvSpPr>
          <p:nvPr/>
        </p:nvSpPr>
        <p:spPr bwMode="auto">
          <a:xfrm>
            <a:off x="384174" y="503238"/>
            <a:ext cx="8328286" cy="838200"/>
          </a:xfrm>
          <a:prstGeom prst="rect">
            <a:avLst/>
          </a:prstGeom>
          <a:noFill/>
          <a:ln w="9525">
            <a:noFill/>
            <a:miter lim="800000"/>
            <a:headEnd/>
            <a:tailEnd/>
          </a:ln>
        </p:spPr>
        <p:txBody>
          <a:bodyPr lIns="90488" tIns="44450" rIns="90488" bIns="44450" anchor="ctr"/>
          <a:lstStyle/>
          <a:p>
            <a:pPr eaLnBrk="0" hangingPunct="0"/>
            <a:r>
              <a:rPr lang="en-US" sz="2800" b="1" dirty="0">
                <a:solidFill>
                  <a:srgbClr val="852053"/>
                </a:solidFill>
                <a:latin typeface="Arial"/>
                <a:ea typeface="Arial Unicode MS" pitchFamily="34" charset="-128"/>
                <a:cs typeface="Arial"/>
              </a:rPr>
              <a:t>Mass-</a:t>
            </a:r>
            <a:r>
              <a:rPr lang="en-US" sz="2800" b="1" dirty="0" err="1">
                <a:solidFill>
                  <a:srgbClr val="852053"/>
                </a:solidFill>
                <a:latin typeface="Arial"/>
                <a:ea typeface="Arial Unicode MS" pitchFamily="34" charset="-128"/>
                <a:cs typeface="Arial"/>
              </a:rPr>
              <a:t>univariate</a:t>
            </a:r>
            <a:r>
              <a:rPr lang="en-US" sz="2800" b="1" dirty="0">
                <a:solidFill>
                  <a:srgbClr val="852053"/>
                </a:solidFill>
                <a:latin typeface="Arial"/>
                <a:ea typeface="Arial Unicode MS" pitchFamily="34" charset="-128"/>
                <a:cs typeface="Arial"/>
              </a:rPr>
              <a:t> analysis: voxel-wise GLM</a:t>
            </a:r>
          </a:p>
        </p:txBody>
      </p:sp>
      <p:sp>
        <p:nvSpPr>
          <p:cNvPr id="1969186" name="Rectangle 34"/>
          <p:cNvSpPr>
            <a:spLocks noChangeArrowheads="1"/>
          </p:cNvSpPr>
          <p:nvPr/>
        </p:nvSpPr>
        <p:spPr bwMode="auto">
          <a:xfrm rot="5400000">
            <a:off x="3501231" y="3437732"/>
            <a:ext cx="3852863" cy="469900"/>
          </a:xfrm>
          <a:prstGeom prst="rect">
            <a:avLst/>
          </a:prstGeom>
          <a:solidFill>
            <a:srgbClr val="C0C0C0"/>
          </a:solidFill>
          <a:ln w="1905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sp>
        <p:nvSpPr>
          <p:cNvPr id="165060" name="Text Box 35"/>
          <p:cNvSpPr txBox="1">
            <a:spLocks noChangeArrowheads="1"/>
          </p:cNvSpPr>
          <p:nvPr/>
        </p:nvSpPr>
        <p:spPr bwMode="auto">
          <a:xfrm>
            <a:off x="1411288" y="3438525"/>
            <a:ext cx="515937" cy="769938"/>
          </a:xfrm>
          <a:prstGeom prst="rect">
            <a:avLst/>
          </a:prstGeom>
          <a:noFill/>
          <a:ln w="9525">
            <a:noFill/>
            <a:miter lim="800000"/>
            <a:headEnd/>
            <a:tailEnd/>
          </a:ln>
        </p:spPr>
        <p:txBody>
          <a:bodyPr wrap="none">
            <a:spAutoFit/>
          </a:bodyPr>
          <a:lstStyle/>
          <a:p>
            <a:pPr algn="ctr" eaLnBrk="0" hangingPunct="0"/>
            <a:r>
              <a:rPr lang="de-DE" sz="4400">
                <a:latin typeface="Arial Unicode MS" pitchFamily="34" charset="-128"/>
              </a:rPr>
              <a:t>=</a:t>
            </a:r>
            <a:endParaRPr lang="en-GB" sz="4400">
              <a:latin typeface="Arial Unicode MS" pitchFamily="34" charset="-128"/>
            </a:endParaRPr>
          </a:p>
        </p:txBody>
      </p:sp>
      <p:sp>
        <p:nvSpPr>
          <p:cNvPr id="1969188" name="Rectangle 36"/>
          <p:cNvSpPr>
            <a:spLocks noChangeArrowheads="1"/>
          </p:cNvSpPr>
          <p:nvPr/>
        </p:nvSpPr>
        <p:spPr bwMode="auto">
          <a:xfrm rot="5400000">
            <a:off x="3402807" y="2285206"/>
            <a:ext cx="1563688" cy="454025"/>
          </a:xfrm>
          <a:prstGeom prst="rect">
            <a:avLst/>
          </a:prstGeom>
          <a:solidFill>
            <a:srgbClr val="C0C0C0"/>
          </a:solidFill>
          <a:ln w="19050">
            <a:solidFill>
              <a:schemeClr val="tx1"/>
            </a:solidFill>
            <a:miter lim="800000"/>
            <a:headEnd/>
            <a:tailEnd/>
          </a:ln>
          <a:effectLst>
            <a:outerShdw dist="107763" dir="2700000" algn="ctr" rotWithShape="0">
              <a:schemeClr val="bg2"/>
            </a:outerShdw>
          </a:effectLst>
        </p:spPr>
        <p:txBody>
          <a:bodyPr wrap="none" anchor="ctr"/>
          <a:lstStyle/>
          <a:p>
            <a:pPr eaLnBrk="0" hangingPunct="0">
              <a:defRPr/>
            </a:pPr>
            <a:endParaRPr lang="en-GB">
              <a:latin typeface="Arial" pitchFamily="34" charset="0"/>
            </a:endParaRPr>
          </a:p>
        </p:txBody>
      </p:sp>
      <p:graphicFrame>
        <p:nvGraphicFramePr>
          <p:cNvPr id="165046" name="Object 182"/>
          <p:cNvGraphicFramePr>
            <a:graphicFrameLocks noChangeAspect="1"/>
          </p:cNvGraphicFramePr>
          <p:nvPr/>
        </p:nvGraphicFramePr>
        <p:xfrm>
          <a:off x="3949700" y="2216150"/>
          <a:ext cx="385763" cy="665163"/>
        </p:xfrm>
        <a:graphic>
          <a:graphicData uri="http://schemas.openxmlformats.org/presentationml/2006/ole">
            <mc:AlternateContent xmlns:mc="http://schemas.openxmlformats.org/markup-compatibility/2006">
              <mc:Choice xmlns:v="urn:schemas-microsoft-com:vml" Requires="v">
                <p:oleObj spid="_x0000_s194763" name="Equation" r:id="rId4" imgW="143104" imgH="190704" progId="Equation.3">
                  <p:embed/>
                </p:oleObj>
              </mc:Choice>
              <mc:Fallback>
                <p:oleObj name="Equation" r:id="rId4" imgW="143104" imgH="190704" progId="Equation.3">
                  <p:embed/>
                  <p:pic>
                    <p:nvPicPr>
                      <p:cNvPr id="0" name="Picture 1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2216150"/>
                        <a:ext cx="385763" cy="665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047" name="Object 183"/>
          <p:cNvGraphicFramePr>
            <a:graphicFrameLocks noChangeAspect="1"/>
          </p:cNvGraphicFramePr>
          <p:nvPr/>
        </p:nvGraphicFramePr>
        <p:xfrm>
          <a:off x="5226050" y="3370263"/>
          <a:ext cx="393700" cy="606425"/>
        </p:xfrm>
        <a:graphic>
          <a:graphicData uri="http://schemas.openxmlformats.org/presentationml/2006/ole">
            <mc:AlternateContent xmlns:mc="http://schemas.openxmlformats.org/markup-compatibility/2006">
              <mc:Choice xmlns:v="urn:schemas-microsoft-com:vml" Requires="v">
                <p:oleObj spid="_x0000_s194764" name="Equation" r:id="rId6" imgW="104699" imgH="133401" progId="Equation.3">
                  <p:embed/>
                </p:oleObj>
              </mc:Choice>
              <mc:Fallback>
                <p:oleObj name="Equation" r:id="rId6" imgW="104699" imgH="133401" progId="Equation.3">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6050" y="3370263"/>
                        <a:ext cx="3937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62" name="Text Box 39"/>
          <p:cNvSpPr txBox="1">
            <a:spLocks noChangeArrowheads="1"/>
          </p:cNvSpPr>
          <p:nvPr/>
        </p:nvSpPr>
        <p:spPr bwMode="auto">
          <a:xfrm>
            <a:off x="4503738" y="3289300"/>
            <a:ext cx="514350" cy="769938"/>
          </a:xfrm>
          <a:prstGeom prst="rect">
            <a:avLst/>
          </a:prstGeom>
          <a:noFill/>
          <a:ln w="9525">
            <a:noFill/>
            <a:miter lim="800000"/>
            <a:headEnd/>
            <a:tailEnd/>
          </a:ln>
        </p:spPr>
        <p:txBody>
          <a:bodyPr wrap="none">
            <a:spAutoFit/>
          </a:bodyPr>
          <a:lstStyle/>
          <a:p>
            <a:pPr algn="ctr" eaLnBrk="0" hangingPunct="0"/>
            <a:r>
              <a:rPr lang="de-DE" sz="4400">
                <a:latin typeface="Arial Unicode MS" pitchFamily="34" charset="-128"/>
              </a:rPr>
              <a:t>+</a:t>
            </a:r>
            <a:endParaRPr lang="en-GB" sz="4400">
              <a:latin typeface="Arial Unicode MS" pitchFamily="34" charset="-128"/>
            </a:endParaRPr>
          </a:p>
        </p:txBody>
      </p:sp>
      <p:sp>
        <p:nvSpPr>
          <p:cNvPr id="1969192" name="Rectangle 40"/>
          <p:cNvSpPr>
            <a:spLocks noChangeArrowheads="1"/>
          </p:cNvSpPr>
          <p:nvPr/>
        </p:nvSpPr>
        <p:spPr bwMode="auto">
          <a:xfrm rot="5400000">
            <a:off x="-945355" y="3396456"/>
            <a:ext cx="3910012" cy="587375"/>
          </a:xfrm>
          <a:prstGeom prst="rect">
            <a:avLst/>
          </a:prstGeom>
          <a:solidFill>
            <a:srgbClr val="C0C0C0"/>
          </a:solidFill>
          <a:ln w="19050">
            <a:solidFill>
              <a:schemeClr val="tx1"/>
            </a:solidFill>
            <a:miter lim="800000"/>
            <a:headEnd/>
            <a:tailEnd/>
          </a:ln>
          <a:effectLst>
            <a:outerShdw dist="107763" dir="2700000" algn="ctr" rotWithShape="0">
              <a:schemeClr val="bg2"/>
            </a:outerShdw>
          </a:effectLst>
        </p:spPr>
        <p:txBody>
          <a:bodyPr rot="10800000" vert="eaVert" wrap="none" anchor="ctr"/>
          <a:lstStyle/>
          <a:p>
            <a:pPr algn="ctr" eaLnBrk="0" hangingPunct="0">
              <a:defRPr/>
            </a:pPr>
            <a:r>
              <a:rPr lang="de-DE" sz="6000" i="1">
                <a:latin typeface="Times New Roman" pitchFamily="18" charset="0"/>
              </a:rPr>
              <a:t>y</a:t>
            </a:r>
            <a:endParaRPr lang="en-GB" sz="6000" i="1">
              <a:latin typeface="Times New Roman" pitchFamily="18" charset="0"/>
            </a:endParaRPr>
          </a:p>
        </p:txBody>
      </p:sp>
      <p:sp>
        <p:nvSpPr>
          <p:cNvPr id="1969193" name="Rectangle 41"/>
          <p:cNvSpPr>
            <a:spLocks noChangeArrowheads="1"/>
          </p:cNvSpPr>
          <p:nvPr/>
        </p:nvSpPr>
        <p:spPr bwMode="auto">
          <a:xfrm>
            <a:off x="2085975" y="1735138"/>
            <a:ext cx="1397000" cy="3910012"/>
          </a:xfrm>
          <a:prstGeom prst="rect">
            <a:avLst/>
          </a:prstGeom>
          <a:solidFill>
            <a:srgbClr val="B2B2B2"/>
          </a:solidFill>
          <a:ln w="19050">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eaLnBrk="0" hangingPunct="0">
              <a:defRPr/>
            </a:pPr>
            <a:r>
              <a:rPr lang="en-GB" sz="6000" i="1">
                <a:latin typeface="Times New Roman" pitchFamily="18" charset="0"/>
              </a:rPr>
              <a:t>X</a:t>
            </a:r>
            <a:endParaRPr lang="en-US" sz="6000" i="1">
              <a:latin typeface="Times New Roman" pitchFamily="18" charset="0"/>
            </a:endParaRPr>
          </a:p>
        </p:txBody>
      </p:sp>
      <p:sp>
        <p:nvSpPr>
          <p:cNvPr id="165065" name="Line 43"/>
          <p:cNvSpPr>
            <a:spLocks noChangeShapeType="1"/>
          </p:cNvSpPr>
          <p:nvPr/>
        </p:nvSpPr>
        <p:spPr bwMode="auto">
          <a:xfrm>
            <a:off x="628650" y="1735138"/>
            <a:ext cx="0" cy="3910012"/>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48" name="Object 184"/>
          <p:cNvGraphicFramePr>
            <a:graphicFrameLocks noChangeAspect="1"/>
          </p:cNvGraphicFramePr>
          <p:nvPr/>
        </p:nvGraphicFramePr>
        <p:xfrm>
          <a:off x="250825" y="5241925"/>
          <a:ext cx="341313" cy="441325"/>
        </p:xfrm>
        <a:graphic>
          <a:graphicData uri="http://schemas.openxmlformats.org/presentationml/2006/ole">
            <mc:AlternateContent xmlns:mc="http://schemas.openxmlformats.org/markup-compatibility/2006">
              <mc:Choice xmlns:v="urn:schemas-microsoft-com:vml" Requires="v">
                <p:oleObj spid="_x0000_s194765" name="Equation" r:id="rId8" imgW="171450" imgH="171450" progId="Equation.3">
                  <p:embed/>
                </p:oleObj>
              </mc:Choice>
              <mc:Fallback>
                <p:oleObj name="Equation" r:id="rId8" imgW="171450" imgH="171450" progId="Equation.3">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241925"/>
                        <a:ext cx="341313"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66" name="Line 45"/>
          <p:cNvSpPr>
            <a:spLocks noChangeShapeType="1"/>
          </p:cNvSpPr>
          <p:nvPr/>
        </p:nvSpPr>
        <p:spPr bwMode="auto">
          <a:xfrm>
            <a:off x="698500" y="1635125"/>
            <a:ext cx="615950"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49" name="Object 185"/>
          <p:cNvGraphicFramePr>
            <a:graphicFrameLocks noChangeAspect="1"/>
          </p:cNvGraphicFramePr>
          <p:nvPr/>
        </p:nvGraphicFramePr>
        <p:xfrm>
          <a:off x="1138238" y="1184275"/>
          <a:ext cx="171450" cy="409575"/>
        </p:xfrm>
        <a:graphic>
          <a:graphicData uri="http://schemas.openxmlformats.org/presentationml/2006/ole">
            <mc:AlternateContent xmlns:mc="http://schemas.openxmlformats.org/markup-compatibility/2006">
              <mc:Choice xmlns:v="urn:schemas-microsoft-com:vml" Requires="v">
                <p:oleObj spid="_x0000_s194766" name="Equation" r:id="rId10" imgW="76352" imgH="152196" progId="Equation.3">
                  <p:embed/>
                </p:oleObj>
              </mc:Choice>
              <mc:Fallback>
                <p:oleObj name="Equation" r:id="rId10" imgW="76352" imgH="152196" progId="Equation.3">
                  <p:embed/>
                  <p:pic>
                    <p:nvPicPr>
                      <p:cNvPr id="0" name="Picture 1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8238" y="1184275"/>
                        <a:ext cx="1714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67" name="Line 47"/>
          <p:cNvSpPr>
            <a:spLocks noChangeShapeType="1"/>
          </p:cNvSpPr>
          <p:nvPr/>
        </p:nvSpPr>
        <p:spPr bwMode="auto">
          <a:xfrm>
            <a:off x="2001838" y="1735138"/>
            <a:ext cx="0" cy="3910012"/>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50" name="Object 186"/>
          <p:cNvGraphicFramePr>
            <a:graphicFrameLocks noChangeAspect="1"/>
          </p:cNvGraphicFramePr>
          <p:nvPr/>
        </p:nvGraphicFramePr>
        <p:xfrm>
          <a:off x="1619250" y="5241925"/>
          <a:ext cx="342900" cy="441325"/>
        </p:xfrm>
        <a:graphic>
          <a:graphicData uri="http://schemas.openxmlformats.org/presentationml/2006/ole">
            <mc:AlternateContent xmlns:mc="http://schemas.openxmlformats.org/markup-compatibility/2006">
              <mc:Choice xmlns:v="urn:schemas-microsoft-com:vml" Requires="v">
                <p:oleObj spid="_x0000_s194767" name="Equation" r:id="rId12" imgW="171450" imgH="171450" progId="Equation.3">
                  <p:embed/>
                </p:oleObj>
              </mc:Choice>
              <mc:Fallback>
                <p:oleObj name="Equation" r:id="rId12" imgW="171450" imgH="171450" progId="Equation.3">
                  <p:embed/>
                  <p:pic>
                    <p:nvPicPr>
                      <p:cNvPr id="0" name="Picture 1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250" y="5241925"/>
                        <a:ext cx="3429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68" name="Line 49"/>
          <p:cNvSpPr>
            <a:spLocks noChangeShapeType="1"/>
          </p:cNvSpPr>
          <p:nvPr/>
        </p:nvSpPr>
        <p:spPr bwMode="auto">
          <a:xfrm>
            <a:off x="5118100" y="1798638"/>
            <a:ext cx="0" cy="3859212"/>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51" name="Object 187"/>
          <p:cNvGraphicFramePr>
            <a:graphicFrameLocks noChangeAspect="1"/>
          </p:cNvGraphicFramePr>
          <p:nvPr/>
        </p:nvGraphicFramePr>
        <p:xfrm>
          <a:off x="4721225" y="5235575"/>
          <a:ext cx="341313" cy="441325"/>
        </p:xfrm>
        <a:graphic>
          <a:graphicData uri="http://schemas.openxmlformats.org/presentationml/2006/ole">
            <mc:AlternateContent xmlns:mc="http://schemas.openxmlformats.org/markup-compatibility/2006">
              <mc:Choice xmlns:v="urn:schemas-microsoft-com:vml" Requires="v">
                <p:oleObj spid="_x0000_s194768" name="Equation" r:id="rId14" imgW="171450" imgH="171450" progId="Equation.3">
                  <p:embed/>
                </p:oleObj>
              </mc:Choice>
              <mc:Fallback>
                <p:oleObj name="Equation" r:id="rId14" imgW="171450" imgH="171450" progId="Equation.3">
                  <p:embed/>
                  <p:pic>
                    <p:nvPicPr>
                      <p:cNvPr id="0" name="Picture 18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21225" y="5235575"/>
                        <a:ext cx="341313"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69" name="Line 51"/>
          <p:cNvSpPr>
            <a:spLocks noChangeShapeType="1"/>
          </p:cNvSpPr>
          <p:nvPr/>
        </p:nvSpPr>
        <p:spPr bwMode="auto">
          <a:xfrm>
            <a:off x="3987800" y="1655763"/>
            <a:ext cx="452438"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52" name="Object 188"/>
          <p:cNvGraphicFramePr>
            <a:graphicFrameLocks noChangeAspect="1"/>
          </p:cNvGraphicFramePr>
          <p:nvPr/>
        </p:nvGraphicFramePr>
        <p:xfrm>
          <a:off x="4273550" y="1190625"/>
          <a:ext cx="169863" cy="409575"/>
        </p:xfrm>
        <a:graphic>
          <a:graphicData uri="http://schemas.openxmlformats.org/presentationml/2006/ole">
            <mc:AlternateContent xmlns:mc="http://schemas.openxmlformats.org/markup-compatibility/2006">
              <mc:Choice xmlns:v="urn:schemas-microsoft-com:vml" Requires="v">
                <p:oleObj spid="_x0000_s194769" name="Equation" r:id="rId16" imgW="76352" imgH="152196" progId="Equation.3">
                  <p:embed/>
                </p:oleObj>
              </mc:Choice>
              <mc:Fallback>
                <p:oleObj name="Equation" r:id="rId16" imgW="76352" imgH="152196" progId="Equation.3">
                  <p:embed/>
                  <p:pic>
                    <p:nvPicPr>
                      <p:cNvPr id="0" name="Picture 1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73550" y="1190625"/>
                        <a:ext cx="16986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70" name="Line 53"/>
          <p:cNvSpPr>
            <a:spLocks noChangeShapeType="1"/>
          </p:cNvSpPr>
          <p:nvPr/>
        </p:nvSpPr>
        <p:spPr bwMode="auto">
          <a:xfrm>
            <a:off x="5192713" y="1668463"/>
            <a:ext cx="500062"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53" name="Object 189"/>
          <p:cNvGraphicFramePr>
            <a:graphicFrameLocks noChangeAspect="1"/>
          </p:cNvGraphicFramePr>
          <p:nvPr/>
        </p:nvGraphicFramePr>
        <p:xfrm>
          <a:off x="5534025" y="1201738"/>
          <a:ext cx="171450" cy="409575"/>
        </p:xfrm>
        <a:graphic>
          <a:graphicData uri="http://schemas.openxmlformats.org/presentationml/2006/ole">
            <mc:AlternateContent xmlns:mc="http://schemas.openxmlformats.org/markup-compatibility/2006">
              <mc:Choice xmlns:v="urn:schemas-microsoft-com:vml" Requires="v">
                <p:oleObj spid="_x0000_s194770" name="Equation" r:id="rId18" imgW="76352" imgH="152196" progId="Equation.3">
                  <p:embed/>
                </p:oleObj>
              </mc:Choice>
              <mc:Fallback>
                <p:oleObj name="Equation" r:id="rId18" imgW="76352" imgH="152196" progId="Equation.3">
                  <p:embed/>
                  <p:pic>
                    <p:nvPicPr>
                      <p:cNvPr id="0" name="Picture 18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34025" y="1201738"/>
                        <a:ext cx="17145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71" name="Line 55"/>
          <p:cNvSpPr>
            <a:spLocks noChangeShapeType="1"/>
          </p:cNvSpPr>
          <p:nvPr/>
        </p:nvSpPr>
        <p:spPr bwMode="auto">
          <a:xfrm>
            <a:off x="2085975" y="1649413"/>
            <a:ext cx="1425575"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54" name="Object 190"/>
          <p:cNvGraphicFramePr>
            <a:graphicFrameLocks noChangeAspect="1"/>
          </p:cNvGraphicFramePr>
          <p:nvPr/>
        </p:nvGraphicFramePr>
        <p:xfrm>
          <a:off x="3249613" y="1200150"/>
          <a:ext cx="293687" cy="409575"/>
        </p:xfrm>
        <a:graphic>
          <a:graphicData uri="http://schemas.openxmlformats.org/presentationml/2006/ole">
            <mc:AlternateContent xmlns:mc="http://schemas.openxmlformats.org/markup-compatibility/2006">
              <mc:Choice xmlns:v="urn:schemas-microsoft-com:vml" Requires="v">
                <p:oleObj spid="_x0000_s194771" name="Equation" r:id="rId20" imgW="143104" imgH="152196" progId="Equation.3">
                  <p:embed/>
                </p:oleObj>
              </mc:Choice>
              <mc:Fallback>
                <p:oleObj name="Equation" r:id="rId20" imgW="143104" imgH="152196" progId="Equation.3">
                  <p:embed/>
                  <p:pic>
                    <p:nvPicPr>
                      <p:cNvPr id="0" name="Picture 19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49613" y="1200150"/>
                        <a:ext cx="293687"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072" name="Line 57"/>
          <p:cNvSpPr>
            <a:spLocks noChangeShapeType="1"/>
          </p:cNvSpPr>
          <p:nvPr/>
        </p:nvSpPr>
        <p:spPr bwMode="auto">
          <a:xfrm rot="5400000">
            <a:off x="3102769" y="2536032"/>
            <a:ext cx="1563687" cy="0"/>
          </a:xfrm>
          <a:prstGeom prst="line">
            <a:avLst/>
          </a:prstGeom>
          <a:noFill/>
          <a:ln w="38100">
            <a:solidFill>
              <a:schemeClr val="tx1"/>
            </a:solidFill>
            <a:round/>
            <a:headEnd/>
            <a:tailEnd type="triangle" w="med" len="med"/>
          </a:ln>
        </p:spPr>
        <p:txBody>
          <a:bodyPr wrap="none" anchor="ctr"/>
          <a:lstStyle/>
          <a:p>
            <a:endParaRPr lang="en-US"/>
          </a:p>
        </p:txBody>
      </p:sp>
      <p:graphicFrame>
        <p:nvGraphicFramePr>
          <p:cNvPr id="165055" name="Object 191"/>
          <p:cNvGraphicFramePr>
            <a:graphicFrameLocks noChangeAspect="1"/>
          </p:cNvGraphicFramePr>
          <p:nvPr/>
        </p:nvGraphicFramePr>
        <p:xfrm>
          <a:off x="3567113" y="3048000"/>
          <a:ext cx="292100" cy="409575"/>
        </p:xfrm>
        <a:graphic>
          <a:graphicData uri="http://schemas.openxmlformats.org/presentationml/2006/ole">
            <mc:AlternateContent xmlns:mc="http://schemas.openxmlformats.org/markup-compatibility/2006">
              <mc:Choice xmlns:v="urn:schemas-microsoft-com:vml" Requires="v">
                <p:oleObj spid="_x0000_s194772" name="Equation" r:id="rId22" imgW="143104" imgH="152196" progId="Equation.3">
                  <p:embed/>
                </p:oleObj>
              </mc:Choice>
              <mc:Fallback>
                <p:oleObj name="Equation" r:id="rId22" imgW="143104" imgH="152196" progId="Equation.3">
                  <p:embed/>
                  <p:pic>
                    <p:nvPicPr>
                      <p:cNvPr id="0" name="Picture 19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567113" y="3048000"/>
                        <a:ext cx="292100"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69211" name="Rectangle 59"/>
          <p:cNvSpPr>
            <a:spLocks noChangeArrowheads="1"/>
          </p:cNvSpPr>
          <p:nvPr/>
        </p:nvSpPr>
        <p:spPr bwMode="auto">
          <a:xfrm>
            <a:off x="6019800" y="3757613"/>
            <a:ext cx="2827338" cy="923925"/>
          </a:xfrm>
          <a:prstGeom prst="rect">
            <a:avLst/>
          </a:prstGeom>
          <a:solidFill>
            <a:srgbClr val="FF9900"/>
          </a:solidFill>
          <a:ln w="19050">
            <a:solidFill>
              <a:schemeClr val="tx1"/>
            </a:solidFill>
            <a:miter lim="800000"/>
            <a:headEnd/>
            <a:tailEnd/>
          </a:ln>
          <a:effectLst>
            <a:outerShdw dist="107763" dir="2700000" algn="ctr" rotWithShape="0">
              <a:schemeClr val="bg2"/>
            </a:outerShdw>
          </a:effectLst>
        </p:spPr>
        <p:txBody>
          <a:bodyPr anchor="ctr">
            <a:spAutoFit/>
          </a:bodyPr>
          <a:lstStyle/>
          <a:p>
            <a:pPr marL="457200" indent="-457200" eaLnBrk="0" hangingPunct="0">
              <a:defRPr/>
            </a:pPr>
            <a:r>
              <a:rPr lang="de-DE" dirty="0">
                <a:latin typeface="Arial Unicode MS" pitchFamily="34" charset="-128"/>
              </a:rPr>
              <a:t>Model is specified by</a:t>
            </a:r>
          </a:p>
          <a:p>
            <a:pPr marL="457200" indent="-457200" eaLnBrk="0" hangingPunct="0">
              <a:buFontTx/>
              <a:buAutoNum type="arabicPeriod"/>
              <a:defRPr/>
            </a:pPr>
            <a:r>
              <a:rPr lang="de-DE" dirty="0">
                <a:latin typeface="Arial Unicode MS" pitchFamily="34" charset="-128"/>
              </a:rPr>
              <a:t>Design matrix </a:t>
            </a:r>
            <a:r>
              <a:rPr lang="de-DE" i="1" dirty="0">
                <a:latin typeface="Times New Roman" pitchFamily="18" charset="0"/>
              </a:rPr>
              <a:t>X</a:t>
            </a:r>
          </a:p>
          <a:p>
            <a:pPr marL="457200" indent="-457200" eaLnBrk="0" hangingPunct="0">
              <a:buFontTx/>
              <a:buAutoNum type="arabicPeriod"/>
              <a:defRPr/>
            </a:pPr>
            <a:r>
              <a:rPr lang="de-DE" dirty="0">
                <a:latin typeface="Arial Unicode MS" pitchFamily="34" charset="-128"/>
              </a:rPr>
              <a:t>Assumptions about </a:t>
            </a:r>
            <a:r>
              <a:rPr lang="de-DE" i="1" dirty="0">
                <a:latin typeface="Times New Roman" pitchFamily="18" charset="0"/>
              </a:rPr>
              <a:t>e</a:t>
            </a:r>
            <a:endParaRPr lang="en-GB" i="1" dirty="0">
              <a:latin typeface="Times New Roman" pitchFamily="18" charset="0"/>
            </a:endParaRPr>
          </a:p>
        </p:txBody>
      </p:sp>
      <p:sp>
        <p:nvSpPr>
          <p:cNvPr id="1969212" name="Rectangle 60"/>
          <p:cNvSpPr>
            <a:spLocks noChangeArrowheads="1"/>
          </p:cNvSpPr>
          <p:nvPr/>
        </p:nvSpPr>
        <p:spPr bwMode="auto">
          <a:xfrm>
            <a:off x="6019800" y="4876800"/>
            <a:ext cx="2503488" cy="922338"/>
          </a:xfrm>
          <a:prstGeom prst="rect">
            <a:avLst/>
          </a:prstGeom>
          <a:solidFill>
            <a:srgbClr val="FF9900"/>
          </a:solidFill>
          <a:ln w="19050">
            <a:solidFill>
              <a:schemeClr val="tx1"/>
            </a:solidFill>
            <a:miter lim="800000"/>
            <a:headEnd/>
            <a:tailEnd/>
          </a:ln>
          <a:effectLst>
            <a:outerShdw dist="107763" dir="2700000" algn="ctr" rotWithShape="0">
              <a:schemeClr val="bg2"/>
            </a:outerShdw>
          </a:effectLst>
        </p:spPr>
        <p:txBody>
          <a:bodyPr anchor="ctr">
            <a:spAutoFit/>
          </a:bodyPr>
          <a:lstStyle/>
          <a:p>
            <a:pPr eaLnBrk="0" hangingPunct="0">
              <a:defRPr/>
            </a:pPr>
            <a:r>
              <a:rPr lang="de-DE" i="1">
                <a:latin typeface="Arial Unicode MS" pitchFamily="34" charset="-128"/>
              </a:rPr>
              <a:t>N</a:t>
            </a:r>
            <a:r>
              <a:rPr lang="de-DE">
                <a:latin typeface="Arial Unicode MS" pitchFamily="34" charset="-128"/>
              </a:rPr>
              <a:t>: number of scans</a:t>
            </a:r>
          </a:p>
          <a:p>
            <a:pPr eaLnBrk="0" hangingPunct="0">
              <a:defRPr/>
            </a:pPr>
            <a:r>
              <a:rPr lang="de-DE" i="1">
                <a:latin typeface="Arial Unicode MS" pitchFamily="34" charset="-128"/>
              </a:rPr>
              <a:t>p</a:t>
            </a:r>
            <a:r>
              <a:rPr lang="de-DE">
                <a:latin typeface="Arial Unicode MS" pitchFamily="34" charset="-128"/>
              </a:rPr>
              <a:t>: number of regressors</a:t>
            </a:r>
          </a:p>
        </p:txBody>
      </p:sp>
      <p:graphicFrame>
        <p:nvGraphicFramePr>
          <p:cNvPr id="165056" name="Object 192"/>
          <p:cNvGraphicFramePr>
            <a:graphicFrameLocks noChangeAspect="1"/>
          </p:cNvGraphicFramePr>
          <p:nvPr/>
        </p:nvGraphicFramePr>
        <p:xfrm>
          <a:off x="6013450" y="1595438"/>
          <a:ext cx="2551113" cy="819150"/>
        </p:xfrm>
        <a:graphic>
          <a:graphicData uri="http://schemas.openxmlformats.org/presentationml/2006/ole">
            <mc:AlternateContent xmlns:mc="http://schemas.openxmlformats.org/markup-compatibility/2006">
              <mc:Choice xmlns:v="urn:schemas-microsoft-com:vml" Requires="v">
                <p:oleObj spid="_x0000_s194773" name="Equation" r:id="rId24" imgW="710891" imgH="203112" progId="Equation.3">
                  <p:embed/>
                </p:oleObj>
              </mc:Choice>
              <mc:Fallback>
                <p:oleObj name="Equation" r:id="rId24" imgW="710891" imgH="203112" progId="Equation.3">
                  <p:embed/>
                  <p:pic>
                    <p:nvPicPr>
                      <p:cNvPr id="0" name="Picture 19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013450" y="1595438"/>
                        <a:ext cx="2551113" cy="819150"/>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
        <p:nvSpPr>
          <p:cNvPr id="165075" name="Text Box 62"/>
          <p:cNvSpPr txBox="1">
            <a:spLocks noChangeArrowheads="1"/>
          </p:cNvSpPr>
          <p:nvPr/>
        </p:nvSpPr>
        <p:spPr bwMode="auto">
          <a:xfrm>
            <a:off x="812800" y="6003925"/>
            <a:ext cx="7499350" cy="701675"/>
          </a:xfrm>
          <a:prstGeom prst="rect">
            <a:avLst/>
          </a:prstGeom>
          <a:noFill/>
          <a:ln w="9525">
            <a:noFill/>
            <a:miter lim="800000"/>
            <a:headEnd/>
            <a:tailEnd/>
          </a:ln>
        </p:spPr>
        <p:txBody>
          <a:bodyPr>
            <a:spAutoFit/>
          </a:bodyPr>
          <a:lstStyle/>
          <a:p>
            <a:pPr algn="ctr" eaLnBrk="0" hangingPunct="0"/>
            <a:r>
              <a:rPr lang="en-GB" sz="2000">
                <a:latin typeface="Arial Unicode MS" pitchFamily="34" charset="-128"/>
              </a:rPr>
              <a:t>The design matrix embodies all available knowledge about experimentally controlled factors and potential confounds.</a:t>
            </a:r>
            <a:endParaRPr lang="en-GB" sz="2000">
              <a:latin typeface="Arial Unicode MS" pitchFamily="34" charset="-128"/>
              <a:sym typeface="Symbol" pitchFamily="18" charset="2"/>
            </a:endParaRPr>
          </a:p>
        </p:txBody>
      </p:sp>
      <p:graphicFrame>
        <p:nvGraphicFramePr>
          <p:cNvPr id="165057" name="Object 193"/>
          <p:cNvGraphicFramePr>
            <a:graphicFrameLocks noChangeAspect="1"/>
          </p:cNvGraphicFramePr>
          <p:nvPr/>
        </p:nvGraphicFramePr>
        <p:xfrm>
          <a:off x="6018213" y="2620963"/>
          <a:ext cx="2816225" cy="838200"/>
        </p:xfrm>
        <a:graphic>
          <a:graphicData uri="http://schemas.openxmlformats.org/presentationml/2006/ole">
            <mc:AlternateContent xmlns:mc="http://schemas.openxmlformats.org/markup-compatibility/2006">
              <mc:Choice xmlns:v="urn:schemas-microsoft-com:vml" Requires="v">
                <p:oleObj spid="_x0000_s194774" name="Equation" r:id="rId26" imgW="863225" imgH="228501" progId="Equation.3">
                  <p:embed/>
                </p:oleObj>
              </mc:Choice>
              <mc:Fallback>
                <p:oleObj name="Equation" r:id="rId26" imgW="863225" imgH="228501" progId="Equation.3">
                  <p:embed/>
                  <p:pic>
                    <p:nvPicPr>
                      <p:cNvPr id="0" name="Picture 19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18213" y="2620963"/>
                        <a:ext cx="2816225" cy="838200"/>
                      </a:xfrm>
                      <a:prstGeom prst="rect">
                        <a:avLst/>
                      </a:prstGeom>
                      <a:solidFill>
                        <a:schemeClr val="bg1"/>
                      </a:solidFill>
                      <a:ln w="19050">
                        <a:solidFill>
                          <a:schemeClr val="tx1"/>
                        </a:solidFill>
                        <a:miter lim="800000"/>
                        <a:headEnd/>
                        <a:tailEnd/>
                      </a:ln>
                      <a:effectLst>
                        <a:outerShdw dist="107763" dir="2700000" algn="ctr" rotWithShape="0">
                          <a:srgbClr val="808080">
                            <a:alpha val="50000"/>
                          </a:srgbClr>
                        </a:outerShdw>
                      </a:effec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9"/>
          <p:cNvSpPr>
            <a:spLocks noChangeArrowheads="1"/>
          </p:cNvSpPr>
          <p:nvPr/>
        </p:nvSpPr>
        <p:spPr bwMode="auto">
          <a:xfrm>
            <a:off x="755576" y="2060848"/>
            <a:ext cx="5173663" cy="4611774"/>
          </a:xfrm>
          <a:prstGeom prst="rect">
            <a:avLst/>
          </a:prstGeom>
          <a:noFill/>
          <a:ln w="9525">
            <a:noFill/>
            <a:miter lim="800000"/>
            <a:headEnd/>
            <a:tailEnd/>
          </a:ln>
        </p:spPr>
        <p:txBody>
          <a:bodyPr lIns="90488" tIns="44450" rIns="90488" bIns="44450"/>
          <a:lstStyle/>
          <a:p>
            <a:pPr marL="1143000" lvl="2" indent="-228600" eaLnBrk="0" hangingPunct="0">
              <a:spcBef>
                <a:spcPct val="20000"/>
              </a:spcBef>
              <a:buFontTx/>
              <a:buChar char="•"/>
            </a:pPr>
            <a:r>
              <a:rPr lang="en-US" sz="2400" dirty="0"/>
              <a:t>one </a:t>
            </a:r>
            <a:r>
              <a:rPr lang="en-US" sz="2400" dirty="0" smtClean="0"/>
              <a:t>sample </a:t>
            </a:r>
            <a:r>
              <a:rPr lang="en-US" sz="2400" i="1" dirty="0"/>
              <a:t>t</a:t>
            </a:r>
            <a:r>
              <a:rPr lang="en-US" sz="2400" dirty="0"/>
              <a:t>-test</a:t>
            </a:r>
          </a:p>
          <a:p>
            <a:pPr marL="1143000" lvl="2" indent="-228600" eaLnBrk="0" hangingPunct="0">
              <a:spcBef>
                <a:spcPct val="20000"/>
              </a:spcBef>
              <a:buFontTx/>
              <a:buChar char="•"/>
            </a:pPr>
            <a:r>
              <a:rPr lang="en-US" sz="2400" dirty="0"/>
              <a:t>two sample </a:t>
            </a:r>
            <a:r>
              <a:rPr lang="en-US" sz="2400" i="1" dirty="0"/>
              <a:t>t</a:t>
            </a:r>
            <a:r>
              <a:rPr lang="en-US" sz="2400" dirty="0"/>
              <a:t>-test</a:t>
            </a:r>
          </a:p>
          <a:p>
            <a:pPr marL="1143000" lvl="2" indent="-228600" eaLnBrk="0" hangingPunct="0">
              <a:spcBef>
                <a:spcPct val="20000"/>
              </a:spcBef>
              <a:buFontTx/>
              <a:buChar char="•"/>
            </a:pPr>
            <a:r>
              <a:rPr lang="en-US" sz="2400" dirty="0"/>
              <a:t>paired </a:t>
            </a:r>
            <a:r>
              <a:rPr lang="en-US" sz="2400" i="1" dirty="0"/>
              <a:t>t</a:t>
            </a:r>
            <a:r>
              <a:rPr lang="en-US" sz="2400" dirty="0"/>
              <a:t>-test</a:t>
            </a:r>
          </a:p>
          <a:p>
            <a:pPr marL="1143000" lvl="2" indent="-228600" eaLnBrk="0" hangingPunct="0">
              <a:spcBef>
                <a:spcPct val="20000"/>
              </a:spcBef>
              <a:buFontTx/>
              <a:buChar char="•"/>
            </a:pPr>
            <a:r>
              <a:rPr lang="en-US" sz="2400" dirty="0"/>
              <a:t>Analysis of Variance (ANOVA</a:t>
            </a:r>
            <a:r>
              <a:rPr lang="en-US" sz="2400" dirty="0" smtClean="0"/>
              <a:t>)</a:t>
            </a:r>
          </a:p>
          <a:p>
            <a:pPr marL="1143000" lvl="2" indent="-228600" eaLnBrk="0" hangingPunct="0">
              <a:spcBef>
                <a:spcPct val="20000"/>
              </a:spcBef>
              <a:buFontTx/>
              <a:buChar char="•"/>
            </a:pPr>
            <a:r>
              <a:rPr lang="en-US" sz="2400" dirty="0" smtClean="0"/>
              <a:t>Analysis of Covariance (ANCoVA)</a:t>
            </a:r>
            <a:endParaRPr lang="en-US" sz="2400" dirty="0"/>
          </a:p>
          <a:p>
            <a:pPr marL="1143000" lvl="2" indent="-228600" eaLnBrk="0" hangingPunct="0">
              <a:spcBef>
                <a:spcPct val="20000"/>
              </a:spcBef>
              <a:buFontTx/>
              <a:buChar char="•"/>
            </a:pPr>
            <a:r>
              <a:rPr lang="en-US" sz="2400" dirty="0" smtClean="0"/>
              <a:t>correlation</a:t>
            </a:r>
            <a:endParaRPr lang="en-US" sz="2400" dirty="0"/>
          </a:p>
          <a:p>
            <a:pPr marL="1143000" lvl="2" indent="-228600" eaLnBrk="0" hangingPunct="0">
              <a:spcBef>
                <a:spcPct val="20000"/>
              </a:spcBef>
              <a:buFontTx/>
              <a:buChar char="•"/>
            </a:pPr>
            <a:r>
              <a:rPr lang="en-US" sz="2400" dirty="0"/>
              <a:t>linear regression</a:t>
            </a:r>
          </a:p>
          <a:p>
            <a:pPr marL="1143000" lvl="2" indent="-228600" eaLnBrk="0" hangingPunct="0">
              <a:spcBef>
                <a:spcPct val="20000"/>
              </a:spcBef>
              <a:buFontTx/>
              <a:buChar char="•"/>
            </a:pPr>
            <a:r>
              <a:rPr lang="en-US" sz="2400" dirty="0"/>
              <a:t>multiple </a:t>
            </a:r>
            <a:r>
              <a:rPr lang="en-US" sz="2400" dirty="0" smtClean="0"/>
              <a:t>regression</a:t>
            </a:r>
            <a:endParaRPr lang="en-US" sz="2400" dirty="0"/>
          </a:p>
        </p:txBody>
      </p:sp>
      <p:sp>
        <p:nvSpPr>
          <p:cNvPr id="196610" name="Rectangle 12"/>
          <p:cNvSpPr>
            <a:spLocks noChangeArrowheads="1"/>
          </p:cNvSpPr>
          <p:nvPr/>
        </p:nvSpPr>
        <p:spPr bwMode="auto">
          <a:xfrm>
            <a:off x="492186" y="862608"/>
            <a:ext cx="8040254" cy="838200"/>
          </a:xfrm>
          <a:prstGeom prst="rect">
            <a:avLst/>
          </a:prstGeom>
          <a:noFill/>
          <a:ln w="9525">
            <a:noFill/>
            <a:miter lim="800000"/>
            <a:headEnd/>
            <a:tailEnd/>
          </a:ln>
        </p:spPr>
        <p:txBody>
          <a:bodyPr lIns="90488" tIns="44450" rIns="90488" bIns="44450" anchor="ctr"/>
          <a:lstStyle/>
          <a:p>
            <a:pPr eaLnBrk="0" hangingPunct="0"/>
            <a:r>
              <a:rPr lang="en-US" sz="2800" b="1" dirty="0" smtClean="0">
                <a:solidFill>
                  <a:srgbClr val="852053"/>
                </a:solidFill>
                <a:latin typeface="Arial"/>
                <a:ea typeface="Arial Unicode MS" pitchFamily="34" charset="-128"/>
                <a:cs typeface="Arial"/>
              </a:rPr>
              <a:t>General Linear Model (GLM): </a:t>
            </a:r>
          </a:p>
          <a:p>
            <a:pPr eaLnBrk="0" hangingPunct="0"/>
            <a:r>
              <a:rPr lang="en-US" sz="2800" b="1" dirty="0" smtClean="0">
                <a:solidFill>
                  <a:srgbClr val="852053"/>
                </a:solidFill>
                <a:latin typeface="Arial"/>
                <a:ea typeface="Arial Unicode MS" pitchFamily="34" charset="-128"/>
                <a:cs typeface="Arial"/>
              </a:rPr>
              <a:t>A flexible framework for </a:t>
            </a:r>
            <a:r>
              <a:rPr lang="en-US" sz="2800" b="1" dirty="0">
                <a:solidFill>
                  <a:srgbClr val="852053"/>
                </a:solidFill>
                <a:latin typeface="Arial"/>
                <a:ea typeface="Arial Unicode MS" pitchFamily="34" charset="-128"/>
                <a:cs typeface="Arial"/>
              </a:rPr>
              <a:t>parametric </a:t>
            </a:r>
            <a:r>
              <a:rPr lang="en-US" sz="2800" b="1" dirty="0" smtClean="0">
                <a:solidFill>
                  <a:srgbClr val="852053"/>
                </a:solidFill>
                <a:latin typeface="Arial"/>
                <a:ea typeface="Arial Unicode MS" pitchFamily="34" charset="-128"/>
                <a:cs typeface="Arial"/>
              </a:rPr>
              <a:t>analyses</a:t>
            </a:r>
            <a:endParaRPr lang="en-US" sz="2800" b="1" dirty="0">
              <a:solidFill>
                <a:srgbClr val="852053"/>
              </a:solidFill>
              <a:latin typeface="Arial"/>
              <a:ea typeface="Arial Unicode MS" pitchFamily="34" charset="-128"/>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80" name="Rectangle 2"/>
          <p:cNvSpPr>
            <a:spLocks noChangeArrowheads="1"/>
          </p:cNvSpPr>
          <p:nvPr/>
        </p:nvSpPr>
        <p:spPr bwMode="auto">
          <a:xfrm>
            <a:off x="215900" y="503238"/>
            <a:ext cx="5727700" cy="838200"/>
          </a:xfrm>
          <a:prstGeom prst="rect">
            <a:avLst/>
          </a:prstGeom>
          <a:noFill/>
          <a:ln w="9525">
            <a:noFill/>
            <a:miter lim="800000"/>
            <a:headEnd/>
            <a:tailEnd/>
          </a:ln>
        </p:spPr>
        <p:txBody>
          <a:bodyPr lIns="90488" tIns="44450" rIns="90488" bIns="44450" anchor="ctr"/>
          <a:lstStyle/>
          <a:p>
            <a:pPr eaLnBrk="0" hangingPunct="0"/>
            <a:r>
              <a:rPr lang="en-US" sz="2800" b="1" dirty="0">
                <a:solidFill>
                  <a:srgbClr val="852053"/>
                </a:solidFill>
                <a:latin typeface="Arial"/>
                <a:ea typeface="Arial Unicode MS" pitchFamily="34" charset="-128"/>
                <a:cs typeface="Arial"/>
              </a:rPr>
              <a:t>Parameter estimation</a:t>
            </a:r>
          </a:p>
        </p:txBody>
      </p:sp>
      <p:sp>
        <p:nvSpPr>
          <p:cNvPr id="1994755" name="Rectangle 3"/>
          <p:cNvSpPr>
            <a:spLocks noChangeArrowheads="1"/>
          </p:cNvSpPr>
          <p:nvPr/>
        </p:nvSpPr>
        <p:spPr bwMode="auto">
          <a:xfrm>
            <a:off x="1144588" y="5259388"/>
            <a:ext cx="2592387" cy="1069975"/>
          </a:xfrm>
          <a:prstGeom prst="rect">
            <a:avLst/>
          </a:prstGeom>
          <a:solidFill>
            <a:schemeClr val="bg1"/>
          </a:solidFill>
          <a:ln w="19050">
            <a:solidFill>
              <a:schemeClr val="tx1"/>
            </a:solidFill>
            <a:miter lim="800000"/>
            <a:headEnd/>
            <a:tailEnd/>
          </a:ln>
          <a:effectLst>
            <a:outerShdw dist="107763" dir="18900000" algn="ctr" rotWithShape="0">
              <a:srgbClr val="5F5F5F">
                <a:alpha val="50000"/>
              </a:srgbClr>
            </a:outerShdw>
          </a:effectLst>
        </p:spPr>
        <p:txBody>
          <a:bodyPr wrap="none" anchor="ctr"/>
          <a:lstStyle/>
          <a:p>
            <a:pPr algn="ctr" eaLnBrk="0" hangingPunct="0">
              <a:defRPr/>
            </a:pPr>
            <a:endParaRPr lang="en-GB" sz="2400">
              <a:solidFill>
                <a:schemeClr val="tx2"/>
              </a:solidFill>
              <a:latin typeface="Arial Unicode MS" pitchFamily="34" charset="-128"/>
            </a:endParaRPr>
          </a:p>
        </p:txBody>
      </p:sp>
      <p:graphicFrame>
        <p:nvGraphicFramePr>
          <p:cNvPr id="165975" name="Object 87"/>
          <p:cNvGraphicFramePr>
            <a:graphicFrameLocks noChangeAspect="1"/>
          </p:cNvGraphicFramePr>
          <p:nvPr/>
        </p:nvGraphicFramePr>
        <p:xfrm>
          <a:off x="1303338" y="5432425"/>
          <a:ext cx="2263775" cy="781050"/>
        </p:xfrm>
        <a:graphic>
          <a:graphicData uri="http://schemas.openxmlformats.org/presentationml/2006/ole">
            <mc:AlternateContent xmlns:mc="http://schemas.openxmlformats.org/markup-compatibility/2006">
              <mc:Choice xmlns:v="urn:schemas-microsoft-com:vml" Requires="v">
                <p:oleObj spid="_x0000_s166839" name="Equation" r:id="rId4" imgW="705002" imgH="190704" progId="Equation.3">
                  <p:embed/>
                </p:oleObj>
              </mc:Choice>
              <mc:Fallback>
                <p:oleObj name="Equation" r:id="rId4" imgW="705002" imgH="190704" progId="Equation.3">
                  <p:embed/>
                  <p:pic>
                    <p:nvPicPr>
                      <p:cNvPr id="0" name="Picture 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338" y="5432425"/>
                        <a:ext cx="2263775" cy="781050"/>
                      </a:xfrm>
                      <a:prstGeom prst="rect">
                        <a:avLst/>
                      </a:prstGeom>
                      <a:solidFill>
                        <a:schemeClr val="bg1"/>
                      </a:solidFill>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oleObj>
              </mc:Fallback>
            </mc:AlternateContent>
          </a:graphicData>
        </a:graphic>
      </p:graphicFrame>
      <p:pic>
        <p:nvPicPr>
          <p:cNvPr id="165982" name="Picture 5" descr="data_img"/>
          <p:cNvPicPr>
            <a:picLocks noChangeAspect="1" noChangeArrowheads="1"/>
          </p:cNvPicPr>
          <p:nvPr/>
        </p:nvPicPr>
        <p:blipFill>
          <a:blip r:embed="rId6"/>
          <a:srcRect l="18875" t="7408" r="10548" b="11852"/>
          <a:stretch>
            <a:fillRect/>
          </a:stretch>
        </p:blipFill>
        <p:spPr bwMode="auto">
          <a:xfrm>
            <a:off x="781050" y="1320800"/>
            <a:ext cx="495300" cy="2971800"/>
          </a:xfrm>
          <a:prstGeom prst="rect">
            <a:avLst/>
          </a:prstGeom>
          <a:noFill/>
          <a:ln w="9525">
            <a:noFill/>
            <a:miter lim="800000"/>
            <a:headEnd/>
            <a:tailEnd/>
          </a:ln>
        </p:spPr>
      </p:pic>
      <p:pic>
        <p:nvPicPr>
          <p:cNvPr id="165983" name="Picture 6" descr="res_img"/>
          <p:cNvPicPr>
            <a:picLocks noChangeAspect="1" noChangeArrowheads="1"/>
          </p:cNvPicPr>
          <p:nvPr/>
        </p:nvPicPr>
        <p:blipFill>
          <a:blip r:embed="rId7"/>
          <a:srcRect l="14990" t="7408" r="10548" b="11852"/>
          <a:stretch>
            <a:fillRect/>
          </a:stretch>
        </p:blipFill>
        <p:spPr bwMode="auto">
          <a:xfrm>
            <a:off x="4262438" y="1320800"/>
            <a:ext cx="495300" cy="2971800"/>
          </a:xfrm>
          <a:prstGeom prst="rect">
            <a:avLst/>
          </a:prstGeom>
          <a:noFill/>
          <a:ln w="9525">
            <a:noFill/>
            <a:miter lim="800000"/>
            <a:headEnd/>
            <a:tailEnd/>
          </a:ln>
        </p:spPr>
      </p:pic>
      <p:sp>
        <p:nvSpPr>
          <p:cNvPr id="165984" name="Text Box 7"/>
          <p:cNvSpPr txBox="1">
            <a:spLocks noChangeArrowheads="1"/>
          </p:cNvSpPr>
          <p:nvPr/>
        </p:nvSpPr>
        <p:spPr bwMode="auto">
          <a:xfrm>
            <a:off x="1347788" y="2435225"/>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sp>
        <p:nvSpPr>
          <p:cNvPr id="165985" name="Text Box 8"/>
          <p:cNvSpPr txBox="1">
            <a:spLocks noChangeArrowheads="1"/>
          </p:cNvSpPr>
          <p:nvPr/>
        </p:nvSpPr>
        <p:spPr bwMode="auto">
          <a:xfrm>
            <a:off x="3811588" y="2443163"/>
            <a:ext cx="484187" cy="708025"/>
          </a:xfrm>
          <a:prstGeom prst="rect">
            <a:avLst/>
          </a:prstGeom>
          <a:noFill/>
          <a:ln w="9525">
            <a:noFill/>
            <a:miter lim="800000"/>
            <a:headEnd/>
            <a:tailEnd/>
          </a:ln>
        </p:spPr>
        <p:txBody>
          <a:bodyPr wrap="none">
            <a:spAutoFit/>
          </a:bodyPr>
          <a:lstStyle/>
          <a:p>
            <a:pPr algn="ctr" eaLnBrk="0" hangingPunct="0"/>
            <a:r>
              <a:rPr lang="de-DE" sz="4000">
                <a:latin typeface="Arial Unicode MS" pitchFamily="34" charset="-128"/>
              </a:rPr>
              <a:t>+</a:t>
            </a:r>
            <a:endParaRPr lang="en-GB" sz="4000">
              <a:latin typeface="Arial Unicode MS" pitchFamily="34" charset="-128"/>
            </a:endParaRPr>
          </a:p>
        </p:txBody>
      </p:sp>
      <p:graphicFrame>
        <p:nvGraphicFramePr>
          <p:cNvPr id="165976" name="Object 88"/>
          <p:cNvGraphicFramePr>
            <a:graphicFrameLocks noChangeAspect="1"/>
          </p:cNvGraphicFramePr>
          <p:nvPr/>
        </p:nvGraphicFramePr>
        <p:xfrm>
          <a:off x="4360863" y="4440238"/>
          <a:ext cx="307975" cy="423862"/>
        </p:xfrm>
        <a:graphic>
          <a:graphicData uri="http://schemas.openxmlformats.org/presentationml/2006/ole">
            <mc:AlternateContent xmlns:mc="http://schemas.openxmlformats.org/markup-compatibility/2006">
              <mc:Choice xmlns:v="urn:schemas-microsoft-com:vml" Requires="v">
                <p:oleObj spid="_x0000_s166840" name="Equation" r:id="rId8" imgW="104699" imgH="133401" progId="Equation.3">
                  <p:embed/>
                </p:oleObj>
              </mc:Choice>
              <mc:Fallback>
                <p:oleObj name="Equation" r:id="rId8" imgW="104699" imgH="133401" progId="Equation.3">
                  <p:embed/>
                  <p:pic>
                    <p:nvPicPr>
                      <p:cNvPr id="0" name="Picture 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0863" y="4440238"/>
                        <a:ext cx="307975" cy="423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977" name="Object 89"/>
          <p:cNvGraphicFramePr>
            <a:graphicFrameLocks noChangeAspect="1"/>
          </p:cNvGraphicFramePr>
          <p:nvPr/>
        </p:nvGraphicFramePr>
        <p:xfrm>
          <a:off x="2952750" y="2047875"/>
          <a:ext cx="889000" cy="1460500"/>
        </p:xfrm>
        <a:graphic>
          <a:graphicData uri="http://schemas.openxmlformats.org/presentationml/2006/ole">
            <mc:AlternateContent xmlns:mc="http://schemas.openxmlformats.org/markup-compatibility/2006">
              <mc:Choice xmlns:v="urn:schemas-microsoft-com:vml" Requires="v">
                <p:oleObj spid="_x0000_s166841" name="Equation" r:id="rId10" imgW="323698" imgH="476301" progId="Equation.3">
                  <p:embed/>
                </p:oleObj>
              </mc:Choice>
              <mc:Fallback>
                <p:oleObj name="Equation" r:id="rId10" imgW="323698" imgH="476301" progId="Equation.3">
                  <p:embed/>
                  <p:pic>
                    <p:nvPicPr>
                      <p:cNvPr id="0" name="Picture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0" y="2047875"/>
                        <a:ext cx="889000" cy="146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94763" name="Rectangle 11"/>
          <p:cNvSpPr>
            <a:spLocks noChangeArrowheads="1"/>
          </p:cNvSpPr>
          <p:nvPr/>
        </p:nvSpPr>
        <p:spPr bwMode="auto">
          <a:xfrm>
            <a:off x="5872163" y="4337050"/>
            <a:ext cx="2697162" cy="2247900"/>
          </a:xfrm>
          <a:prstGeom prst="rect">
            <a:avLst/>
          </a:prstGeom>
          <a:solidFill>
            <a:srgbClr val="DDDDDD"/>
          </a:solidFill>
          <a:ln w="19050">
            <a:solidFill>
              <a:schemeClr val="tx1"/>
            </a:solidFill>
            <a:miter lim="800000"/>
            <a:headEnd/>
            <a:tailEnd/>
          </a:ln>
          <a:effectLst>
            <a:outerShdw dist="107763" dir="18900000" algn="ctr" rotWithShape="0">
              <a:schemeClr val="bg2">
                <a:alpha val="50000"/>
              </a:schemeClr>
            </a:outerShdw>
          </a:effectLst>
        </p:spPr>
        <p:txBody>
          <a:bodyPr anchor="ctr">
            <a:spAutoFit/>
          </a:bodyPr>
          <a:lstStyle/>
          <a:p>
            <a:pPr algn="ctr" eaLnBrk="0" hangingPunct="0">
              <a:defRPr/>
            </a:pPr>
            <a:r>
              <a:rPr lang="de-DE" sz="2000">
                <a:latin typeface="Arial Unicode MS" pitchFamily="34" charset="-128"/>
              </a:rPr>
              <a:t>Ordinary least squares estimation (OLS) (assuming i.i.d. error):</a:t>
            </a:r>
          </a:p>
          <a:p>
            <a:pPr algn="ctr" eaLnBrk="0" hangingPunct="0">
              <a:defRPr/>
            </a:pPr>
            <a:endParaRPr lang="de-DE" sz="2000">
              <a:latin typeface="Arial Unicode MS" pitchFamily="34" charset="-128"/>
            </a:endParaRPr>
          </a:p>
          <a:p>
            <a:pPr algn="ctr" eaLnBrk="0" hangingPunct="0">
              <a:defRPr/>
            </a:pPr>
            <a:endParaRPr lang="en-GB" sz="2000">
              <a:latin typeface="Arial Unicode MS" pitchFamily="34" charset="-128"/>
            </a:endParaRPr>
          </a:p>
          <a:p>
            <a:pPr algn="ctr" eaLnBrk="0" hangingPunct="0">
              <a:defRPr/>
            </a:pPr>
            <a:endParaRPr lang="en-GB" sz="2000">
              <a:latin typeface="Arial Unicode MS" pitchFamily="34" charset="-128"/>
            </a:endParaRPr>
          </a:p>
        </p:txBody>
      </p:sp>
      <p:graphicFrame>
        <p:nvGraphicFramePr>
          <p:cNvPr id="165978" name="Object 90"/>
          <p:cNvGraphicFramePr>
            <a:graphicFrameLocks noChangeAspect="1"/>
          </p:cNvGraphicFramePr>
          <p:nvPr/>
        </p:nvGraphicFramePr>
        <p:xfrm>
          <a:off x="5969000" y="5670550"/>
          <a:ext cx="2535238" cy="603250"/>
        </p:xfrm>
        <a:graphic>
          <a:graphicData uri="http://schemas.openxmlformats.org/presentationml/2006/ole">
            <mc:AlternateContent xmlns:mc="http://schemas.openxmlformats.org/markup-compatibility/2006">
              <mc:Choice xmlns:v="urn:schemas-microsoft-com:vml" Requires="v">
                <p:oleObj spid="_x0000_s166842" name="Equation" r:id="rId12" imgW="1133399" imgH="228753" progId="Equation.3">
                  <p:embed/>
                </p:oleObj>
              </mc:Choice>
              <mc:Fallback>
                <p:oleObj name="Equation" r:id="rId12" imgW="1133399" imgH="228753" progId="Equation.3">
                  <p:embed/>
                  <p:pic>
                    <p:nvPicPr>
                      <p:cNvPr id="0" name="Picture 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69000" y="5670550"/>
                        <a:ext cx="2535238" cy="603250"/>
                      </a:xfrm>
                      <a:prstGeom prst="rect">
                        <a:avLst/>
                      </a:prstGeom>
                      <a:solidFill>
                        <a:srgbClr val="DDDDDD"/>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5F5F5F">
                                  <a:alpha val="50000"/>
                                </a:srgbClr>
                              </a:outerShdw>
                            </a:effectLst>
                          </a14:hiddenEffects>
                        </a:ext>
                      </a:extLst>
                    </p:spPr>
                  </p:pic>
                </p:oleObj>
              </mc:Fallback>
            </mc:AlternateContent>
          </a:graphicData>
        </a:graphic>
      </p:graphicFrame>
      <p:sp>
        <p:nvSpPr>
          <p:cNvPr id="1994765" name="Rectangle 13"/>
          <p:cNvSpPr>
            <a:spLocks noChangeArrowheads="1"/>
          </p:cNvSpPr>
          <p:nvPr/>
        </p:nvSpPr>
        <p:spPr bwMode="auto">
          <a:xfrm>
            <a:off x="5573713" y="1484313"/>
            <a:ext cx="3390900" cy="1408112"/>
          </a:xfrm>
          <a:prstGeom prst="rect">
            <a:avLst/>
          </a:prstGeom>
          <a:solidFill>
            <a:srgbClr val="B2B2B2"/>
          </a:solidFill>
          <a:ln w="28575" algn="ctr">
            <a:solidFill>
              <a:schemeClr val="tx1"/>
            </a:solidFill>
            <a:miter lim="800000"/>
            <a:headEnd/>
            <a:tailEnd/>
          </a:ln>
          <a:effectLst>
            <a:outerShdw dist="107763" dir="18900000" algn="ctr" rotWithShape="0">
              <a:srgbClr val="808080">
                <a:alpha val="50000"/>
              </a:srgbClr>
            </a:outerShdw>
          </a:effectLst>
        </p:spPr>
        <p:txBody>
          <a:bodyPr anchor="ctr">
            <a:spAutoFit/>
          </a:bodyPr>
          <a:lstStyle/>
          <a:p>
            <a:pPr eaLnBrk="0" hangingPunct="0">
              <a:defRPr/>
            </a:pPr>
            <a:endParaRPr lang="en-GB">
              <a:latin typeface="Arial" pitchFamily="34" charset="0"/>
            </a:endParaRPr>
          </a:p>
        </p:txBody>
      </p:sp>
      <p:sp>
        <p:nvSpPr>
          <p:cNvPr id="165988" name="Rectangle 14"/>
          <p:cNvSpPr>
            <a:spLocks noChangeArrowheads="1"/>
          </p:cNvSpPr>
          <p:nvPr/>
        </p:nvSpPr>
        <p:spPr bwMode="auto">
          <a:xfrm>
            <a:off x="5699125" y="1528763"/>
            <a:ext cx="2130425" cy="1201737"/>
          </a:xfrm>
          <a:prstGeom prst="rect">
            <a:avLst/>
          </a:prstGeom>
          <a:noFill/>
          <a:ln w="9525">
            <a:noFill/>
            <a:miter lim="800000"/>
            <a:headEnd/>
            <a:tailEnd/>
          </a:ln>
        </p:spPr>
        <p:txBody>
          <a:bodyPr anchor="ctr">
            <a:spAutoFit/>
          </a:bodyPr>
          <a:lstStyle/>
          <a:p>
            <a:pPr eaLnBrk="0" hangingPunct="0"/>
            <a:r>
              <a:rPr lang="de-DE">
                <a:latin typeface="Arial Unicode MS" pitchFamily="34" charset="-128"/>
              </a:rPr>
              <a:t>Objective:</a:t>
            </a:r>
          </a:p>
          <a:p>
            <a:pPr eaLnBrk="0" hangingPunct="0"/>
            <a:r>
              <a:rPr lang="de-DE">
                <a:latin typeface="Arial Unicode MS" pitchFamily="34" charset="-128"/>
              </a:rPr>
              <a:t>estimate parameters to minimize</a:t>
            </a:r>
            <a:endParaRPr lang="en-GB">
              <a:latin typeface="Arial Unicode MS" pitchFamily="34" charset="-128"/>
            </a:endParaRPr>
          </a:p>
        </p:txBody>
      </p:sp>
      <p:graphicFrame>
        <p:nvGraphicFramePr>
          <p:cNvPr id="165979" name="Object 91"/>
          <p:cNvGraphicFramePr>
            <a:graphicFrameLocks noChangeAspect="1"/>
          </p:cNvGraphicFramePr>
          <p:nvPr/>
        </p:nvGraphicFramePr>
        <p:xfrm>
          <a:off x="7856538" y="1497013"/>
          <a:ext cx="995362" cy="1309687"/>
        </p:xfrm>
        <a:graphic>
          <a:graphicData uri="http://schemas.openxmlformats.org/presentationml/2006/ole">
            <mc:AlternateContent xmlns:mc="http://schemas.openxmlformats.org/markup-compatibility/2006">
              <mc:Choice xmlns:v="urn:schemas-microsoft-com:vml" Requires="v">
                <p:oleObj spid="_x0000_s166843" name="Equation" r:id="rId14" imgW="368280" imgH="431640" progId="Equation.3">
                  <p:embed/>
                </p:oleObj>
              </mc:Choice>
              <mc:Fallback>
                <p:oleObj name="Equation" r:id="rId14" imgW="368280" imgH="431640" progId="Equation.3">
                  <p:embed/>
                  <p:pic>
                    <p:nvPicPr>
                      <p:cNvPr id="0" name="Picture 9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6538" y="1497013"/>
                        <a:ext cx="995362" cy="1309687"/>
                      </a:xfrm>
                      <a:prstGeom prst="rect">
                        <a:avLst/>
                      </a:prstGeom>
                      <a:solidFill>
                        <a:srgbClr val="B2B2B2"/>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94769" name="Line 17"/>
          <p:cNvSpPr>
            <a:spLocks noChangeShapeType="1"/>
          </p:cNvSpPr>
          <p:nvPr/>
        </p:nvSpPr>
        <p:spPr bwMode="auto">
          <a:xfrm flipH="1">
            <a:off x="7207250" y="2892425"/>
            <a:ext cx="0" cy="1292225"/>
          </a:xfrm>
          <a:prstGeom prst="line">
            <a:avLst/>
          </a:prstGeom>
          <a:noFill/>
          <a:ln w="76200">
            <a:solidFill>
              <a:srgbClr val="FF0000"/>
            </a:solidFill>
            <a:round/>
            <a:headEnd/>
            <a:tailEnd type="triangle" w="med" len="med"/>
          </a:ln>
          <a:effectLst>
            <a:outerShdw dist="107763" dir="2700000" algn="ctr" rotWithShape="0">
              <a:schemeClr val="bg2"/>
            </a:outerShdw>
          </a:effectLst>
          <a:extLst/>
        </p:spPr>
        <p:txBody>
          <a:bodyPr wrap="none" anchor="ctr"/>
          <a:lstStyle/>
          <a:p>
            <a:pPr eaLnBrk="0" hangingPunct="0">
              <a:defRPr/>
            </a:pPr>
            <a:endParaRPr lang="en-GB">
              <a:latin typeface="Arial" pitchFamily="34" charset="0"/>
            </a:endParaRPr>
          </a:p>
        </p:txBody>
      </p:sp>
      <p:sp>
        <p:nvSpPr>
          <p:cNvPr id="165990" name="Rectangle 18"/>
          <p:cNvSpPr>
            <a:spLocks noChangeAspect="1" noChangeArrowheads="1"/>
          </p:cNvSpPr>
          <p:nvPr/>
        </p:nvSpPr>
        <p:spPr bwMode="auto">
          <a:xfrm>
            <a:off x="2438400" y="1319213"/>
            <a:ext cx="388938" cy="2973387"/>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GB" sz="3200">
              <a:latin typeface="Arial Unicode MS" pitchFamily="34" charset="-128"/>
            </a:endParaRPr>
          </a:p>
        </p:txBody>
      </p:sp>
      <p:pic>
        <p:nvPicPr>
          <p:cNvPr id="165991" name="Picture 19" descr="x1_img"/>
          <p:cNvPicPr>
            <a:picLocks noChangeAspect="1" noChangeArrowheads="1"/>
          </p:cNvPicPr>
          <p:nvPr/>
        </p:nvPicPr>
        <p:blipFill>
          <a:blip r:embed="rId16"/>
          <a:srcRect l="20819" t="7639" r="21652" b="11111"/>
          <a:stretch>
            <a:fillRect/>
          </a:stretch>
        </p:blipFill>
        <p:spPr bwMode="auto">
          <a:xfrm>
            <a:off x="1949450" y="1320800"/>
            <a:ext cx="488950" cy="2971800"/>
          </a:xfrm>
          <a:prstGeom prst="rect">
            <a:avLst/>
          </a:prstGeom>
          <a:noFill/>
          <a:ln w="9525">
            <a:solidFill>
              <a:schemeClr val="tx1"/>
            </a:solidFill>
            <a:miter lim="800000"/>
            <a:headEnd/>
            <a:tailEnd/>
          </a:ln>
        </p:spPr>
      </p:pic>
      <p:sp>
        <p:nvSpPr>
          <p:cNvPr id="165992" name="Text Box 20"/>
          <p:cNvSpPr txBox="1">
            <a:spLocks noChangeArrowheads="1"/>
          </p:cNvSpPr>
          <p:nvPr/>
        </p:nvSpPr>
        <p:spPr bwMode="auto">
          <a:xfrm>
            <a:off x="790575" y="4416425"/>
            <a:ext cx="366713" cy="584200"/>
          </a:xfrm>
          <a:prstGeom prst="rect">
            <a:avLst/>
          </a:prstGeom>
          <a:noFill/>
          <a:ln w="9525">
            <a:noFill/>
            <a:miter lim="800000"/>
            <a:headEnd/>
            <a:tailEnd/>
          </a:ln>
        </p:spPr>
        <p:txBody>
          <a:bodyPr wrap="none">
            <a:spAutoFit/>
          </a:bodyPr>
          <a:lstStyle/>
          <a:p>
            <a:pPr eaLnBrk="0" hangingPunct="0">
              <a:spcBef>
                <a:spcPct val="50000"/>
              </a:spcBef>
            </a:pPr>
            <a:r>
              <a:rPr lang="en-GB" sz="3200" i="1">
                <a:latin typeface="Times New Roman" pitchFamily="18" charset="0"/>
              </a:rPr>
              <a:t>y</a:t>
            </a:r>
            <a:endParaRPr lang="en-US" sz="3200" i="1">
              <a:latin typeface="Times New Roman" pitchFamily="18" charset="0"/>
            </a:endParaRPr>
          </a:p>
        </p:txBody>
      </p:sp>
      <p:sp>
        <p:nvSpPr>
          <p:cNvPr id="165993" name="Text Box 21"/>
          <p:cNvSpPr txBox="1">
            <a:spLocks noChangeArrowheads="1"/>
          </p:cNvSpPr>
          <p:nvPr/>
        </p:nvSpPr>
        <p:spPr bwMode="auto">
          <a:xfrm>
            <a:off x="2157413" y="4410075"/>
            <a:ext cx="434975" cy="584200"/>
          </a:xfrm>
          <a:prstGeom prst="rect">
            <a:avLst/>
          </a:prstGeom>
          <a:noFill/>
          <a:ln w="9525">
            <a:noFill/>
            <a:miter lim="800000"/>
            <a:headEnd/>
            <a:tailEnd/>
          </a:ln>
        </p:spPr>
        <p:txBody>
          <a:bodyPr wrap="none">
            <a:spAutoFit/>
          </a:bodyPr>
          <a:lstStyle/>
          <a:p>
            <a:pPr eaLnBrk="0" hangingPunct="0">
              <a:spcBef>
                <a:spcPct val="50000"/>
              </a:spcBef>
            </a:pPr>
            <a:r>
              <a:rPr lang="en-GB" sz="3200" i="1">
                <a:latin typeface="Times New Roman" pitchFamily="18" charset="0"/>
              </a:rPr>
              <a:t>X</a:t>
            </a:r>
            <a:endParaRPr lang="en-US" sz="3200" i="1">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0"/>
          <p:cNvSpPr>
            <a:spLocks noChangeArrowheads="1"/>
          </p:cNvSpPr>
          <p:nvPr/>
        </p:nvSpPr>
        <p:spPr bwMode="auto">
          <a:xfrm>
            <a:off x="323528" y="777392"/>
            <a:ext cx="7772400" cy="887412"/>
          </a:xfrm>
          <a:prstGeom prst="rect">
            <a:avLst/>
          </a:prstGeom>
          <a:noFill/>
          <a:ln w="9525">
            <a:noFill/>
            <a:miter lim="800000"/>
            <a:headEnd/>
            <a:tailEnd/>
          </a:ln>
        </p:spPr>
        <p:txBody>
          <a:bodyPr anchor="ctr"/>
          <a:lstStyle/>
          <a:p>
            <a:pPr eaLnBrk="0" hangingPunct="0"/>
            <a:r>
              <a:rPr lang="en-GB" sz="2800" b="1" dirty="0" smtClean="0">
                <a:solidFill>
                  <a:srgbClr val="852053"/>
                </a:solidFill>
                <a:latin typeface="Arial"/>
                <a:ea typeface="Arial Unicode MS" pitchFamily="34" charset="-128"/>
                <a:cs typeface="Arial"/>
              </a:rPr>
              <a:t>Problems </a:t>
            </a:r>
            <a:r>
              <a:rPr lang="en-GB" sz="2800" b="1" dirty="0">
                <a:solidFill>
                  <a:srgbClr val="852053"/>
                </a:solidFill>
                <a:latin typeface="Arial"/>
                <a:ea typeface="Arial Unicode MS" pitchFamily="34" charset="-128"/>
                <a:cs typeface="Arial"/>
              </a:rPr>
              <a:t>of this </a:t>
            </a:r>
            <a:r>
              <a:rPr lang="en-GB" sz="2800" b="1" dirty="0" smtClean="0">
                <a:solidFill>
                  <a:srgbClr val="852053"/>
                </a:solidFill>
                <a:latin typeface="Arial"/>
                <a:ea typeface="Arial Unicode MS" pitchFamily="34" charset="-128"/>
                <a:cs typeface="Arial"/>
              </a:rPr>
              <a:t>model with fMRI time series</a:t>
            </a:r>
            <a:endParaRPr lang="en-US" sz="2800" b="1" dirty="0">
              <a:solidFill>
                <a:srgbClr val="852053"/>
              </a:solidFill>
              <a:latin typeface="Arial"/>
              <a:ea typeface="Arial Unicode MS" pitchFamily="34" charset="-128"/>
              <a:cs typeface="Arial"/>
            </a:endParaRPr>
          </a:p>
        </p:txBody>
      </p:sp>
      <p:sp>
        <p:nvSpPr>
          <p:cNvPr id="1989649" name="Rectangle 17"/>
          <p:cNvSpPr>
            <a:spLocks noChangeArrowheads="1"/>
          </p:cNvSpPr>
          <p:nvPr/>
        </p:nvSpPr>
        <p:spPr bwMode="auto">
          <a:xfrm>
            <a:off x="431540" y="2204864"/>
            <a:ext cx="8137525" cy="3600400"/>
          </a:xfrm>
          <a:prstGeom prst="rect">
            <a:avLst/>
          </a:prstGeom>
          <a:noFill/>
          <a:ln w="9525">
            <a:noFill/>
            <a:miter lim="800000"/>
            <a:headEnd/>
            <a:tailEnd/>
          </a:ln>
        </p:spPr>
        <p:txBody>
          <a:bodyPr/>
          <a:lstStyle/>
          <a:p>
            <a:pPr marL="609600" indent="-609600" eaLnBrk="0" hangingPunct="0">
              <a:lnSpc>
                <a:spcPct val="90000"/>
              </a:lnSpc>
              <a:spcBef>
                <a:spcPct val="200000"/>
              </a:spcBef>
              <a:buFontTx/>
              <a:buAutoNum type="arabicPeriod"/>
            </a:pPr>
            <a:r>
              <a:rPr lang="en-GB" sz="2400" dirty="0" smtClean="0">
                <a:latin typeface="Arial Unicode MS" pitchFamily="34" charset="-128"/>
              </a:rPr>
              <a:t>The </a:t>
            </a:r>
            <a:r>
              <a:rPr lang="en-GB" sz="2400" b="1" dirty="0" smtClean="0">
                <a:latin typeface="Arial Unicode MS" pitchFamily="34" charset="-128"/>
              </a:rPr>
              <a:t>BOLD</a:t>
            </a:r>
            <a:r>
              <a:rPr lang="en-GB" sz="2400" b="1" i="1" dirty="0" smtClean="0">
                <a:latin typeface="Arial Unicode MS" pitchFamily="34" charset="-128"/>
              </a:rPr>
              <a:t> response </a:t>
            </a:r>
            <a:r>
              <a:rPr lang="en-GB" sz="2400" dirty="0" smtClean="0">
                <a:latin typeface="Arial Unicode MS" pitchFamily="34" charset="-128"/>
              </a:rPr>
              <a:t>has a delayed and dispersed shape.</a:t>
            </a:r>
          </a:p>
          <a:p>
            <a:pPr marL="609600" indent="-609600" eaLnBrk="0" hangingPunct="0">
              <a:lnSpc>
                <a:spcPct val="90000"/>
              </a:lnSpc>
              <a:spcBef>
                <a:spcPct val="200000"/>
              </a:spcBef>
              <a:buFontTx/>
              <a:buAutoNum type="arabicPeriod"/>
            </a:pPr>
            <a:r>
              <a:rPr lang="en-GB" sz="2400" dirty="0" smtClean="0">
                <a:latin typeface="Arial Unicode MS" pitchFamily="34" charset="-128"/>
              </a:rPr>
              <a:t>The  </a:t>
            </a:r>
            <a:r>
              <a:rPr lang="en-GB" sz="2400" dirty="0">
                <a:latin typeface="Arial Unicode MS" pitchFamily="34" charset="-128"/>
              </a:rPr>
              <a:t>BOLD signal includes substantial amounts of </a:t>
            </a:r>
            <a:r>
              <a:rPr lang="en-GB" sz="2400" b="1" i="1" dirty="0">
                <a:latin typeface="Arial Unicode MS" pitchFamily="34" charset="-128"/>
              </a:rPr>
              <a:t>low-frequency noise </a:t>
            </a:r>
            <a:r>
              <a:rPr lang="en-GB" sz="2400" dirty="0">
                <a:latin typeface="Arial Unicode MS" pitchFamily="34" charset="-128"/>
              </a:rPr>
              <a:t>(</a:t>
            </a:r>
            <a:r>
              <a:rPr lang="en-GB" sz="2400" dirty="0" smtClean="0">
                <a:latin typeface="Arial Unicode MS" pitchFamily="34" charset="-128"/>
              </a:rPr>
              <a:t>e.g. </a:t>
            </a:r>
            <a:r>
              <a:rPr lang="en-GB" sz="2400" dirty="0">
                <a:latin typeface="Arial Unicode MS" pitchFamily="34" charset="-128"/>
              </a:rPr>
              <a:t>due to scanner drift</a:t>
            </a:r>
            <a:r>
              <a:rPr lang="en-GB" sz="2400" dirty="0" smtClean="0">
                <a:latin typeface="Arial Unicode MS" pitchFamily="34" charset="-128"/>
              </a:rPr>
              <a:t>).</a:t>
            </a:r>
          </a:p>
          <a:p>
            <a:pPr marL="609600" indent="-609600" eaLnBrk="0" hangingPunct="0">
              <a:lnSpc>
                <a:spcPct val="90000"/>
              </a:lnSpc>
              <a:spcBef>
                <a:spcPct val="200000"/>
              </a:spcBef>
              <a:buFontTx/>
              <a:buAutoNum type="arabicPeriod"/>
            </a:pPr>
            <a:r>
              <a:rPr lang="en-US" sz="2400" dirty="0">
                <a:latin typeface="Arial Unicode MS" pitchFamily="34" charset="-128"/>
              </a:rPr>
              <a:t>Due to breathing, heartbeat &amp; unmodeled neuronal activity, the </a:t>
            </a:r>
            <a:r>
              <a:rPr lang="en-US" sz="2400" b="1" i="1" dirty="0">
                <a:latin typeface="Arial Unicode MS" pitchFamily="34" charset="-128"/>
              </a:rPr>
              <a:t>errors are </a:t>
            </a:r>
            <a:r>
              <a:rPr lang="en-US" sz="2400" b="1" i="1" u="sng" dirty="0">
                <a:latin typeface="Arial Unicode MS" pitchFamily="34" charset="-128"/>
              </a:rPr>
              <a:t>serially correlated</a:t>
            </a:r>
            <a:r>
              <a:rPr lang="en-US" sz="2400" dirty="0">
                <a:latin typeface="Arial Unicode MS" pitchFamily="34" charset="-128"/>
              </a:rPr>
              <a:t>. </a:t>
            </a:r>
            <a:r>
              <a:rPr lang="en-US" sz="2400" dirty="0">
                <a:latin typeface="Arial Unicode MS" pitchFamily="34" charset="-128"/>
                <a:sym typeface="Symbol" pitchFamily="18" charset="2"/>
              </a:rPr>
              <a:t>This violates the assumptions of the noise model in the </a:t>
            </a:r>
            <a:r>
              <a:rPr lang="en-US" sz="2400" dirty="0" smtClean="0">
                <a:latin typeface="Arial Unicode MS" pitchFamily="34" charset="-128"/>
                <a:sym typeface="Symbol" pitchFamily="18" charset="2"/>
              </a:rPr>
              <a:t>GLM.</a:t>
            </a:r>
            <a:endParaRPr lang="en-US" sz="2400" dirty="0">
              <a:latin typeface="Arial Unicode MS" pitchFamily="34" charset="-128"/>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96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96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96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2.xml><?xml version="1.0" encoding="utf-8"?>
<p:tagLst xmlns:a="http://schemas.openxmlformats.org/drawingml/2006/main" xmlns:r="http://schemas.openxmlformats.org/officeDocument/2006/relationships" xmlns:p="http://schemas.openxmlformats.org/presentationml/2006/main">
  <p:tag name="TIMING" val="|0.5|0.3|0.2"/>
</p:tagLst>
</file>

<file path=ppt/tags/tag3.xml><?xml version="1.0" encoding="utf-8"?>
<p:tagLst xmlns:a="http://schemas.openxmlformats.org/drawingml/2006/main" xmlns:r="http://schemas.openxmlformats.org/officeDocument/2006/relationships" xmlns:p="http://schemas.openxmlformats.org/presentationml/2006/main">
  <p:tag name="TIMING" val="|90.2|32.3|22.1|10.5|24.5|8"/>
</p:tagLst>
</file>

<file path=ppt/tags/tag4.xml><?xml version="1.0" encoding="utf-8"?>
<p:tagLst xmlns:a="http://schemas.openxmlformats.org/drawingml/2006/main" xmlns:r="http://schemas.openxmlformats.org/officeDocument/2006/relationships" xmlns:p="http://schemas.openxmlformats.org/presentationml/2006/main">
  <p:tag name="TIMING" val="|30.5|24.3|28"/>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32281</TotalTime>
  <Words>4596</Words>
  <Application>Microsoft Macintosh PowerPoint</Application>
  <PresentationFormat>Présentation à l'écran (4:3)</PresentationFormat>
  <Paragraphs>290</Paragraphs>
  <Slides>23</Slides>
  <Notes>19</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25" baseType="lpstr">
      <vt:lpstr>Default Design</vt:lpstr>
      <vt:lpstr>Equation</vt:lpstr>
      <vt:lpstr>The General Linear Model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Summary</vt:lpstr>
      <vt:lpstr>References</vt:lpstr>
      <vt:lpstr>A mass-univariate approach</vt:lpstr>
      <vt:lpstr>Estimation of the parameters</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Guillaume Flandin</dc:creator>
  <cp:lastModifiedBy>Marion Rouault</cp:lastModifiedBy>
  <cp:revision>265</cp:revision>
  <cp:lastPrinted>1601-01-01T00:00:00Z</cp:lastPrinted>
  <dcterms:created xsi:type="dcterms:W3CDTF">1601-01-01T00:00:00Z</dcterms:created>
  <dcterms:modified xsi:type="dcterms:W3CDTF">2019-05-22T18:43:35Z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