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318" r:id="rId19"/>
    <p:sldId id="319" r:id="rId20"/>
    <p:sldId id="320" r:id="rId21"/>
    <p:sldId id="321" r:id="rId22"/>
    <p:sldId id="323" r:id="rId23"/>
    <p:sldId id="324" r:id="rId24"/>
    <p:sldId id="327" r:id="rId25"/>
    <p:sldId id="325" r:id="rId26"/>
    <p:sldId id="281" r:id="rId27"/>
    <p:sldId id="33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90E"/>
    <a:srgbClr val="10016B"/>
    <a:srgbClr val="5539FD"/>
    <a:srgbClr val="660066"/>
    <a:srgbClr val="1B02AE"/>
    <a:srgbClr val="F61E23"/>
    <a:srgbClr val="F8565A"/>
    <a:srgbClr val="F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95" y="4356650"/>
            <a:ext cx="5042412" cy="4127429"/>
          </a:xfrm>
          <a:ln/>
        </p:spPr>
        <p:txBody>
          <a:bodyPr lIns="90487" tIns="45243" rIns="90487" bIns="45243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5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London, </a:t>
            </a:r>
            <a:r>
              <a:rPr lang="en-US" sz="1600" b="1" dirty="0" smtClean="0">
                <a:solidFill>
                  <a:schemeClr val="bg1"/>
                </a:solidFill>
              </a:rPr>
              <a:t>May 2019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955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Contrasts &amp;</a:t>
            </a:r>
            <a:b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Statistical Inference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486275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Christophe Phillips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</a:t>
            </a:r>
            <a:r>
              <a:rPr lang="en-GB" sz="2800" dirty="0"/>
              <a:t>: a simple example</a:t>
            </a:r>
            <a:endParaRPr lang="en-US" sz="2800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5564" y="2435932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Arial Unicode MS" pitchFamily="34" charset="-128"/>
              </a:rPr>
              <a:t>c</a:t>
            </a:r>
            <a:r>
              <a:rPr lang="en-US" b="1" i="1" baseline="30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de-DE" b="1" dirty="0">
                <a:solidFill>
                  <a:srgbClr val="000000"/>
                </a:solidFill>
                <a:latin typeface="Arial Unicode MS" pitchFamily="34" charset="-128"/>
              </a:rPr>
              <a:t> = [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</a:rPr>
              <a:t>1 0 0 0 0 0 0 0]</a:t>
            </a:r>
            <a:endParaRPr lang="en-GB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54450"/>
                        <a:ext cx="927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04800" y="1490663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de-DE" sz="2400">
                <a:latin typeface="Arial Unicode MS" pitchFamily="34" charset="-128"/>
              </a:rPr>
              <a:t> Passive word listening versus rest</a:t>
            </a:r>
            <a:endParaRPr lang="en-GB" sz="2400">
              <a:latin typeface="Arial Unicode MS" pitchFamily="34" charset="-128"/>
            </a:endParaRPr>
          </a:p>
        </p:txBody>
      </p:sp>
      <p:grpSp>
        <p:nvGrpSpPr>
          <p:cNvPr id="118125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Height threshold T = 3.2057  {p&lt;0.001}</a:t>
              </a:r>
              <a:endParaRPr lang="en-US" sz="1400"/>
            </a:p>
          </p:txBody>
        </p:sp>
      </p:grpSp>
      <p:grpSp>
        <p:nvGrpSpPr>
          <p:cNvPr id="118274" name="Group 514"/>
          <p:cNvGrpSpPr>
            <a:grpSpLocks/>
          </p:cNvGrpSpPr>
          <p:nvPr/>
        </p:nvGrpSpPr>
        <p:grpSpPr bwMode="auto">
          <a:xfrm>
            <a:off x="5791200" y="4191000"/>
            <a:ext cx="3011488" cy="2438400"/>
            <a:chOff x="6630" y="2592"/>
            <a:chExt cx="1897" cy="1536"/>
          </a:xfrm>
        </p:grpSpPr>
        <p:sp>
          <p:nvSpPr>
            <p:cNvPr id="118142" name="Rectangle 382"/>
            <p:cNvSpPr>
              <a:spLocks noChangeArrowheads="1"/>
            </p:cNvSpPr>
            <p:nvPr/>
          </p:nvSpPr>
          <p:spPr bwMode="auto">
            <a:xfrm>
              <a:off x="6671" y="2592"/>
              <a:ext cx="4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voxel-level</a:t>
              </a:r>
              <a:endParaRPr lang="en-US" sz="3600"/>
            </a:p>
          </p:txBody>
        </p:sp>
        <p:sp>
          <p:nvSpPr>
            <p:cNvPr id="118143" name="Line 383"/>
            <p:cNvSpPr>
              <a:spLocks noChangeShapeType="1"/>
            </p:cNvSpPr>
            <p:nvPr/>
          </p:nvSpPr>
          <p:spPr bwMode="auto">
            <a:xfrm flipV="1">
              <a:off x="6672" y="2736"/>
              <a:ext cx="12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48" name="Rectangle 388"/>
            <p:cNvSpPr>
              <a:spLocks noChangeArrowheads="1"/>
            </p:cNvSpPr>
            <p:nvPr/>
          </p:nvSpPr>
          <p:spPr bwMode="auto">
            <a:xfrm>
              <a:off x="7339" y="272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p </a:t>
              </a:r>
              <a:endParaRPr lang="en-US" sz="3600"/>
            </a:p>
          </p:txBody>
        </p:sp>
        <p:sp>
          <p:nvSpPr>
            <p:cNvPr id="118149" name="Rectangle 389"/>
            <p:cNvSpPr>
              <a:spLocks noChangeArrowheads="1"/>
            </p:cNvSpPr>
            <p:nvPr/>
          </p:nvSpPr>
          <p:spPr bwMode="auto">
            <a:xfrm>
              <a:off x="7403" y="2772"/>
              <a:ext cx="3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uncorrected</a:t>
              </a:r>
              <a:endParaRPr lang="en-US" sz="3600"/>
            </a:p>
          </p:txBody>
        </p:sp>
        <p:sp>
          <p:nvSpPr>
            <p:cNvPr id="118150" name="Rectangle 390"/>
            <p:cNvSpPr>
              <a:spLocks noChangeArrowheads="1"/>
            </p:cNvSpPr>
            <p:nvPr/>
          </p:nvSpPr>
          <p:spPr bwMode="auto">
            <a:xfrm>
              <a:off x="6711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endParaRPr lang="en-US" sz="3600"/>
            </a:p>
          </p:txBody>
        </p:sp>
        <p:sp>
          <p:nvSpPr>
            <p:cNvPr id="118151" name="Rectangle 391"/>
            <p:cNvSpPr>
              <a:spLocks noChangeArrowheads="1"/>
            </p:cNvSpPr>
            <p:nvPr/>
          </p:nvSpPr>
          <p:spPr bwMode="auto">
            <a:xfrm>
              <a:off x="7029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endParaRPr lang="en-US" sz="3600"/>
            </a:p>
          </p:txBody>
        </p:sp>
        <p:sp>
          <p:nvSpPr>
            <p:cNvPr id="118152" name="Rectangle 392"/>
            <p:cNvSpPr>
              <a:spLocks noChangeArrowheads="1"/>
            </p:cNvSpPr>
            <p:nvPr/>
          </p:nvSpPr>
          <p:spPr bwMode="auto">
            <a:xfrm>
              <a:off x="7074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Z</a:t>
              </a:r>
              <a:endParaRPr lang="en-US" sz="3600"/>
            </a:p>
          </p:txBody>
        </p:sp>
        <p:sp>
          <p:nvSpPr>
            <p:cNvPr id="118153" name="Rectangle 393"/>
            <p:cNvSpPr>
              <a:spLocks noChangeArrowheads="1"/>
            </p:cNvSpPr>
            <p:nvPr/>
          </p:nvSpPr>
          <p:spPr bwMode="auto">
            <a:xfrm>
              <a:off x="7124" y="278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3600"/>
            </a:p>
          </p:txBody>
        </p:sp>
        <p:sp>
          <p:nvSpPr>
            <p:cNvPr id="118154" name="Rectangle 394"/>
            <p:cNvSpPr>
              <a:spLocks noChangeArrowheads="1"/>
            </p:cNvSpPr>
            <p:nvPr/>
          </p:nvSpPr>
          <p:spPr bwMode="auto">
            <a:xfrm>
              <a:off x="7157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3600"/>
            </a:p>
          </p:txBody>
        </p:sp>
        <p:sp>
          <p:nvSpPr>
            <p:cNvPr id="118155" name="Rectangle 395"/>
            <p:cNvSpPr>
              <a:spLocks noChangeArrowheads="1"/>
            </p:cNvSpPr>
            <p:nvPr/>
          </p:nvSpPr>
          <p:spPr bwMode="auto">
            <a:xfrm>
              <a:off x="7968" y="2671"/>
              <a:ext cx="4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mm mm mm</a:t>
              </a:r>
              <a:endParaRPr lang="en-US" sz="3600"/>
            </a:p>
          </p:txBody>
        </p:sp>
        <p:sp>
          <p:nvSpPr>
            <p:cNvPr id="118156" name="Line 396"/>
            <p:cNvSpPr>
              <a:spLocks noChangeShapeType="1"/>
            </p:cNvSpPr>
            <p:nvPr/>
          </p:nvSpPr>
          <p:spPr bwMode="auto">
            <a:xfrm flipV="1">
              <a:off x="6672" y="2880"/>
              <a:ext cx="18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64" name="Rectangle 404"/>
            <p:cNvSpPr>
              <a:spLocks noChangeArrowheads="1"/>
            </p:cNvSpPr>
            <p:nvPr/>
          </p:nvSpPr>
          <p:spPr bwMode="auto">
            <a:xfrm>
              <a:off x="6630" y="289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13.94</a:t>
              </a:r>
              <a:endParaRPr lang="en-US" sz="3600"/>
            </a:p>
          </p:txBody>
        </p:sp>
        <p:sp>
          <p:nvSpPr>
            <p:cNvPr id="118165" name="Rectangle 405"/>
            <p:cNvSpPr>
              <a:spLocks noChangeArrowheads="1"/>
            </p:cNvSpPr>
            <p:nvPr/>
          </p:nvSpPr>
          <p:spPr bwMode="auto">
            <a:xfrm>
              <a:off x="7009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66" name="Rectangle 406"/>
            <p:cNvSpPr>
              <a:spLocks noChangeArrowheads="1"/>
            </p:cNvSpPr>
            <p:nvPr/>
          </p:nvSpPr>
          <p:spPr bwMode="auto">
            <a:xfrm>
              <a:off x="7387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67" name="Rectangle 407"/>
            <p:cNvSpPr>
              <a:spLocks noChangeArrowheads="1"/>
            </p:cNvSpPr>
            <p:nvPr/>
          </p:nvSpPr>
          <p:spPr bwMode="auto">
            <a:xfrm>
              <a:off x="7889" y="289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ourier New" pitchFamily="49" charset="0"/>
                </a:rPr>
                <a:t>-63 -27  15</a:t>
              </a:r>
              <a:endParaRPr lang="en-US" sz="3600"/>
            </a:p>
          </p:txBody>
        </p:sp>
        <p:sp>
          <p:nvSpPr>
            <p:cNvPr id="118170" name="Rectangle 410"/>
            <p:cNvSpPr>
              <a:spLocks noChangeArrowheads="1"/>
            </p:cNvSpPr>
            <p:nvPr/>
          </p:nvSpPr>
          <p:spPr bwMode="auto">
            <a:xfrm>
              <a:off x="6630" y="2986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12.04</a:t>
              </a:r>
              <a:endParaRPr lang="en-US" sz="3600"/>
            </a:p>
          </p:txBody>
        </p:sp>
        <p:sp>
          <p:nvSpPr>
            <p:cNvPr id="118171" name="Rectangle 411"/>
            <p:cNvSpPr>
              <a:spLocks noChangeArrowheads="1"/>
            </p:cNvSpPr>
            <p:nvPr/>
          </p:nvSpPr>
          <p:spPr bwMode="auto">
            <a:xfrm>
              <a:off x="7009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2" name="Rectangle 412"/>
            <p:cNvSpPr>
              <a:spLocks noChangeArrowheads="1"/>
            </p:cNvSpPr>
            <p:nvPr/>
          </p:nvSpPr>
          <p:spPr bwMode="auto">
            <a:xfrm>
              <a:off x="7387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3" name="Rectangle 413"/>
            <p:cNvSpPr>
              <a:spLocks noChangeArrowheads="1"/>
            </p:cNvSpPr>
            <p:nvPr/>
          </p:nvSpPr>
          <p:spPr bwMode="auto">
            <a:xfrm>
              <a:off x="7889" y="2986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-48 -33  12</a:t>
              </a:r>
              <a:endParaRPr lang="en-US" sz="3600"/>
            </a:p>
          </p:txBody>
        </p:sp>
        <p:sp>
          <p:nvSpPr>
            <p:cNvPr id="118176" name="Rectangle 416"/>
            <p:cNvSpPr>
              <a:spLocks noChangeArrowheads="1"/>
            </p:cNvSpPr>
            <p:nvPr/>
          </p:nvSpPr>
          <p:spPr bwMode="auto">
            <a:xfrm>
              <a:off x="6630" y="307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11.82</a:t>
              </a:r>
              <a:endParaRPr lang="en-US" sz="3600"/>
            </a:p>
          </p:txBody>
        </p:sp>
        <p:sp>
          <p:nvSpPr>
            <p:cNvPr id="118177" name="Rectangle 417"/>
            <p:cNvSpPr>
              <a:spLocks noChangeArrowheads="1"/>
            </p:cNvSpPr>
            <p:nvPr/>
          </p:nvSpPr>
          <p:spPr bwMode="auto">
            <a:xfrm>
              <a:off x="7009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8" name="Rectangle 418"/>
            <p:cNvSpPr>
              <a:spLocks noChangeArrowheads="1"/>
            </p:cNvSpPr>
            <p:nvPr/>
          </p:nvSpPr>
          <p:spPr bwMode="auto">
            <a:xfrm>
              <a:off x="7387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9" name="Rectangle 419"/>
            <p:cNvSpPr>
              <a:spLocks noChangeArrowheads="1"/>
            </p:cNvSpPr>
            <p:nvPr/>
          </p:nvSpPr>
          <p:spPr bwMode="auto">
            <a:xfrm>
              <a:off x="7889" y="307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-66 -21   6</a:t>
              </a:r>
              <a:endParaRPr lang="en-US" sz="3600"/>
            </a:p>
          </p:txBody>
        </p:sp>
        <p:sp>
          <p:nvSpPr>
            <p:cNvPr id="118185" name="Rectangle 425"/>
            <p:cNvSpPr>
              <a:spLocks noChangeArrowheads="1"/>
            </p:cNvSpPr>
            <p:nvPr/>
          </p:nvSpPr>
          <p:spPr bwMode="auto">
            <a:xfrm>
              <a:off x="6630" y="3153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13.72</a:t>
              </a:r>
              <a:endParaRPr lang="en-US" sz="3600"/>
            </a:p>
          </p:txBody>
        </p:sp>
        <p:sp>
          <p:nvSpPr>
            <p:cNvPr id="118186" name="Rectangle 426"/>
            <p:cNvSpPr>
              <a:spLocks noChangeArrowheads="1"/>
            </p:cNvSpPr>
            <p:nvPr/>
          </p:nvSpPr>
          <p:spPr bwMode="auto">
            <a:xfrm>
              <a:off x="7009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87" name="Rectangle 427"/>
            <p:cNvSpPr>
              <a:spLocks noChangeArrowheads="1"/>
            </p:cNvSpPr>
            <p:nvPr/>
          </p:nvSpPr>
          <p:spPr bwMode="auto">
            <a:xfrm>
              <a:off x="7387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88" name="Rectangle 428"/>
            <p:cNvSpPr>
              <a:spLocks noChangeArrowheads="1"/>
            </p:cNvSpPr>
            <p:nvPr/>
          </p:nvSpPr>
          <p:spPr bwMode="auto">
            <a:xfrm>
              <a:off x="7889" y="3153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57 -21  12</a:t>
              </a:r>
              <a:endParaRPr lang="en-US" sz="3600"/>
            </a:p>
          </p:txBody>
        </p:sp>
        <p:sp>
          <p:nvSpPr>
            <p:cNvPr id="118191" name="Rectangle 431"/>
            <p:cNvSpPr>
              <a:spLocks noChangeArrowheads="1"/>
            </p:cNvSpPr>
            <p:nvPr/>
          </p:nvSpPr>
          <p:spPr bwMode="auto">
            <a:xfrm>
              <a:off x="6630" y="3246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12.29</a:t>
              </a:r>
              <a:endParaRPr lang="en-US" sz="3600"/>
            </a:p>
          </p:txBody>
        </p:sp>
        <p:sp>
          <p:nvSpPr>
            <p:cNvPr id="118192" name="Rectangle 432"/>
            <p:cNvSpPr>
              <a:spLocks noChangeArrowheads="1"/>
            </p:cNvSpPr>
            <p:nvPr/>
          </p:nvSpPr>
          <p:spPr bwMode="auto">
            <a:xfrm>
              <a:off x="7009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93" name="Rectangle 433"/>
            <p:cNvSpPr>
              <a:spLocks noChangeArrowheads="1"/>
            </p:cNvSpPr>
            <p:nvPr/>
          </p:nvSpPr>
          <p:spPr bwMode="auto">
            <a:xfrm>
              <a:off x="7387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94" name="Rectangle 434"/>
            <p:cNvSpPr>
              <a:spLocks noChangeArrowheads="1"/>
            </p:cNvSpPr>
            <p:nvPr/>
          </p:nvSpPr>
          <p:spPr bwMode="auto">
            <a:xfrm>
              <a:off x="7889" y="3246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63 -12  -3</a:t>
              </a:r>
              <a:endParaRPr lang="en-US" sz="3600"/>
            </a:p>
          </p:txBody>
        </p:sp>
        <p:sp>
          <p:nvSpPr>
            <p:cNvPr id="118197" name="Rectangle 437"/>
            <p:cNvSpPr>
              <a:spLocks noChangeArrowheads="1"/>
            </p:cNvSpPr>
            <p:nvPr/>
          </p:nvSpPr>
          <p:spPr bwMode="auto">
            <a:xfrm>
              <a:off x="6630" y="3331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9.89</a:t>
              </a:r>
              <a:endParaRPr lang="en-US" sz="3600"/>
            </a:p>
          </p:txBody>
        </p:sp>
        <p:sp>
          <p:nvSpPr>
            <p:cNvPr id="118198" name="Rectangle 438"/>
            <p:cNvSpPr>
              <a:spLocks noChangeArrowheads="1"/>
            </p:cNvSpPr>
            <p:nvPr/>
          </p:nvSpPr>
          <p:spPr bwMode="auto">
            <a:xfrm>
              <a:off x="7009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7.83</a:t>
              </a:r>
              <a:endParaRPr lang="en-US" sz="3600"/>
            </a:p>
          </p:txBody>
        </p:sp>
        <p:sp>
          <p:nvSpPr>
            <p:cNvPr id="118199" name="Rectangle 439"/>
            <p:cNvSpPr>
              <a:spLocks noChangeArrowheads="1"/>
            </p:cNvSpPr>
            <p:nvPr/>
          </p:nvSpPr>
          <p:spPr bwMode="auto">
            <a:xfrm>
              <a:off x="7387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0" name="Rectangle 440"/>
            <p:cNvSpPr>
              <a:spLocks noChangeArrowheads="1"/>
            </p:cNvSpPr>
            <p:nvPr/>
          </p:nvSpPr>
          <p:spPr bwMode="auto">
            <a:xfrm>
              <a:off x="7889" y="3331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57 -39   6</a:t>
              </a:r>
              <a:endParaRPr lang="en-US" sz="3600"/>
            </a:p>
          </p:txBody>
        </p:sp>
        <p:sp>
          <p:nvSpPr>
            <p:cNvPr id="118206" name="Rectangle 446"/>
            <p:cNvSpPr>
              <a:spLocks noChangeArrowheads="1"/>
            </p:cNvSpPr>
            <p:nvPr/>
          </p:nvSpPr>
          <p:spPr bwMode="auto">
            <a:xfrm>
              <a:off x="6630" y="3410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7.39</a:t>
              </a:r>
              <a:endParaRPr lang="en-US" sz="3600"/>
            </a:p>
          </p:txBody>
        </p:sp>
        <p:sp>
          <p:nvSpPr>
            <p:cNvPr id="118207" name="Rectangle 447"/>
            <p:cNvSpPr>
              <a:spLocks noChangeArrowheads="1"/>
            </p:cNvSpPr>
            <p:nvPr/>
          </p:nvSpPr>
          <p:spPr bwMode="auto">
            <a:xfrm>
              <a:off x="7009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6.36</a:t>
              </a:r>
              <a:endParaRPr lang="en-US" sz="3600"/>
            </a:p>
          </p:txBody>
        </p:sp>
        <p:sp>
          <p:nvSpPr>
            <p:cNvPr id="118208" name="Rectangle 448"/>
            <p:cNvSpPr>
              <a:spLocks noChangeArrowheads="1"/>
            </p:cNvSpPr>
            <p:nvPr/>
          </p:nvSpPr>
          <p:spPr bwMode="auto">
            <a:xfrm>
              <a:off x="7387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9" name="Rectangle 449"/>
            <p:cNvSpPr>
              <a:spLocks noChangeArrowheads="1"/>
            </p:cNvSpPr>
            <p:nvPr/>
          </p:nvSpPr>
          <p:spPr bwMode="auto">
            <a:xfrm>
              <a:off x="7889" y="3410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36 -30 -15</a:t>
              </a:r>
              <a:endParaRPr lang="en-US" sz="3600"/>
            </a:p>
          </p:txBody>
        </p:sp>
        <p:sp>
          <p:nvSpPr>
            <p:cNvPr id="118215" name="Rectangle 455"/>
            <p:cNvSpPr>
              <a:spLocks noChangeArrowheads="1"/>
            </p:cNvSpPr>
            <p:nvPr/>
          </p:nvSpPr>
          <p:spPr bwMode="auto">
            <a:xfrm>
              <a:off x="6630" y="3497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6.84</a:t>
              </a:r>
              <a:endParaRPr lang="en-US" sz="3600"/>
            </a:p>
          </p:txBody>
        </p:sp>
        <p:sp>
          <p:nvSpPr>
            <p:cNvPr id="118216" name="Rectangle 456"/>
            <p:cNvSpPr>
              <a:spLocks noChangeArrowheads="1"/>
            </p:cNvSpPr>
            <p:nvPr/>
          </p:nvSpPr>
          <p:spPr bwMode="auto">
            <a:xfrm>
              <a:off x="7009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5.99</a:t>
              </a:r>
              <a:endParaRPr lang="en-US" sz="3600"/>
            </a:p>
          </p:txBody>
        </p:sp>
        <p:sp>
          <p:nvSpPr>
            <p:cNvPr id="118217" name="Rectangle 457"/>
            <p:cNvSpPr>
              <a:spLocks noChangeArrowheads="1"/>
            </p:cNvSpPr>
            <p:nvPr/>
          </p:nvSpPr>
          <p:spPr bwMode="auto">
            <a:xfrm>
              <a:off x="7387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18" name="Rectangle 458"/>
            <p:cNvSpPr>
              <a:spLocks noChangeArrowheads="1"/>
            </p:cNvSpPr>
            <p:nvPr/>
          </p:nvSpPr>
          <p:spPr bwMode="auto">
            <a:xfrm>
              <a:off x="7889" y="3497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51   0  48</a:t>
              </a:r>
              <a:endParaRPr lang="en-US" sz="3600"/>
            </a:p>
          </p:txBody>
        </p:sp>
        <p:sp>
          <p:nvSpPr>
            <p:cNvPr id="118224" name="Rectangle 464"/>
            <p:cNvSpPr>
              <a:spLocks noChangeArrowheads="1"/>
            </p:cNvSpPr>
            <p:nvPr/>
          </p:nvSpPr>
          <p:spPr bwMode="auto">
            <a:xfrm>
              <a:off x="6630" y="358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6.36</a:t>
              </a:r>
              <a:endParaRPr lang="en-US" sz="3600"/>
            </a:p>
          </p:txBody>
        </p:sp>
        <p:sp>
          <p:nvSpPr>
            <p:cNvPr id="118225" name="Rectangle 465"/>
            <p:cNvSpPr>
              <a:spLocks noChangeArrowheads="1"/>
            </p:cNvSpPr>
            <p:nvPr/>
          </p:nvSpPr>
          <p:spPr bwMode="auto">
            <a:xfrm>
              <a:off x="7009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5.65</a:t>
              </a:r>
              <a:endParaRPr lang="en-US" sz="3600"/>
            </a:p>
          </p:txBody>
        </p:sp>
        <p:sp>
          <p:nvSpPr>
            <p:cNvPr id="118226" name="Rectangle 466"/>
            <p:cNvSpPr>
              <a:spLocks noChangeArrowheads="1"/>
            </p:cNvSpPr>
            <p:nvPr/>
          </p:nvSpPr>
          <p:spPr bwMode="auto">
            <a:xfrm>
              <a:off x="7387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27" name="Rectangle 467"/>
            <p:cNvSpPr>
              <a:spLocks noChangeArrowheads="1"/>
            </p:cNvSpPr>
            <p:nvPr/>
          </p:nvSpPr>
          <p:spPr bwMode="auto">
            <a:xfrm>
              <a:off x="7889" y="3582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-63 -54  -3</a:t>
              </a:r>
              <a:endParaRPr lang="en-US" sz="3600"/>
            </a:p>
          </p:txBody>
        </p:sp>
        <p:sp>
          <p:nvSpPr>
            <p:cNvPr id="118233" name="Rectangle 473"/>
            <p:cNvSpPr>
              <a:spLocks noChangeArrowheads="1"/>
            </p:cNvSpPr>
            <p:nvPr/>
          </p:nvSpPr>
          <p:spPr bwMode="auto">
            <a:xfrm>
              <a:off x="6630" y="3669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6.19</a:t>
              </a:r>
              <a:endParaRPr lang="en-US" sz="3600"/>
            </a:p>
          </p:txBody>
        </p:sp>
        <p:sp>
          <p:nvSpPr>
            <p:cNvPr id="118234" name="Rectangle 474"/>
            <p:cNvSpPr>
              <a:spLocks noChangeArrowheads="1"/>
            </p:cNvSpPr>
            <p:nvPr/>
          </p:nvSpPr>
          <p:spPr bwMode="auto">
            <a:xfrm>
              <a:off x="7009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5.53</a:t>
              </a:r>
              <a:endParaRPr lang="en-US" sz="3600"/>
            </a:p>
          </p:txBody>
        </p:sp>
        <p:sp>
          <p:nvSpPr>
            <p:cNvPr id="118235" name="Rectangle 475"/>
            <p:cNvSpPr>
              <a:spLocks noChangeArrowheads="1"/>
            </p:cNvSpPr>
            <p:nvPr/>
          </p:nvSpPr>
          <p:spPr bwMode="auto">
            <a:xfrm>
              <a:off x="7387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36" name="Rectangle 476"/>
            <p:cNvSpPr>
              <a:spLocks noChangeArrowheads="1"/>
            </p:cNvSpPr>
            <p:nvPr/>
          </p:nvSpPr>
          <p:spPr bwMode="auto">
            <a:xfrm>
              <a:off x="7889" y="3669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-30 -33 -18</a:t>
              </a:r>
              <a:endParaRPr lang="en-US" sz="3600"/>
            </a:p>
          </p:txBody>
        </p:sp>
        <p:sp>
          <p:nvSpPr>
            <p:cNvPr id="118242" name="Rectangle 482"/>
            <p:cNvSpPr>
              <a:spLocks noChangeArrowheads="1"/>
            </p:cNvSpPr>
            <p:nvPr/>
          </p:nvSpPr>
          <p:spPr bwMode="auto">
            <a:xfrm>
              <a:off x="6630" y="3753"/>
              <a:ext cx="3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5.96</a:t>
              </a:r>
              <a:endParaRPr lang="en-US" sz="3600"/>
            </a:p>
          </p:txBody>
        </p:sp>
        <p:sp>
          <p:nvSpPr>
            <p:cNvPr id="118243" name="Rectangle 483"/>
            <p:cNvSpPr>
              <a:spLocks noChangeArrowheads="1"/>
            </p:cNvSpPr>
            <p:nvPr/>
          </p:nvSpPr>
          <p:spPr bwMode="auto">
            <a:xfrm>
              <a:off x="7009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5.36</a:t>
              </a:r>
              <a:endParaRPr lang="en-US" sz="3600"/>
            </a:p>
          </p:txBody>
        </p:sp>
        <p:sp>
          <p:nvSpPr>
            <p:cNvPr id="118244" name="Rectangle 484"/>
            <p:cNvSpPr>
              <a:spLocks noChangeArrowheads="1"/>
            </p:cNvSpPr>
            <p:nvPr/>
          </p:nvSpPr>
          <p:spPr bwMode="auto">
            <a:xfrm>
              <a:off x="7387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45" name="Rectangle 485"/>
            <p:cNvSpPr>
              <a:spLocks noChangeArrowheads="1"/>
            </p:cNvSpPr>
            <p:nvPr/>
          </p:nvSpPr>
          <p:spPr bwMode="auto">
            <a:xfrm>
              <a:off x="7889" y="3753"/>
              <a:ext cx="6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 9</a:t>
              </a:r>
              <a:endParaRPr lang="en-US" sz="3600"/>
            </a:p>
          </p:txBody>
        </p:sp>
        <p:sp>
          <p:nvSpPr>
            <p:cNvPr id="118251" name="Rectangle 491"/>
            <p:cNvSpPr>
              <a:spLocks noChangeArrowheads="1"/>
            </p:cNvSpPr>
            <p:nvPr/>
          </p:nvSpPr>
          <p:spPr bwMode="auto">
            <a:xfrm>
              <a:off x="6630" y="3841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5.84</a:t>
              </a:r>
              <a:endParaRPr lang="en-US" sz="3600"/>
            </a:p>
          </p:txBody>
        </p:sp>
        <p:sp>
          <p:nvSpPr>
            <p:cNvPr id="118252" name="Rectangle 492"/>
            <p:cNvSpPr>
              <a:spLocks noChangeArrowheads="1"/>
            </p:cNvSpPr>
            <p:nvPr/>
          </p:nvSpPr>
          <p:spPr bwMode="auto">
            <a:xfrm>
              <a:off x="7009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5.27</a:t>
              </a:r>
              <a:endParaRPr lang="en-US" sz="3600"/>
            </a:p>
          </p:txBody>
        </p:sp>
        <p:sp>
          <p:nvSpPr>
            <p:cNvPr id="118253" name="Rectangle 493"/>
            <p:cNvSpPr>
              <a:spLocks noChangeArrowheads="1"/>
            </p:cNvSpPr>
            <p:nvPr/>
          </p:nvSpPr>
          <p:spPr bwMode="auto">
            <a:xfrm>
              <a:off x="7387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54" name="Rectangle 494"/>
            <p:cNvSpPr>
              <a:spLocks noChangeArrowheads="1"/>
            </p:cNvSpPr>
            <p:nvPr/>
          </p:nvSpPr>
          <p:spPr bwMode="auto">
            <a:xfrm>
              <a:off x="7889" y="3841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-45  42   9</a:t>
              </a:r>
              <a:endParaRPr lang="en-US" sz="3600"/>
            </a:p>
          </p:txBody>
        </p:sp>
        <p:sp>
          <p:nvSpPr>
            <p:cNvPr id="118260" name="Rectangle 500"/>
            <p:cNvSpPr>
              <a:spLocks noChangeArrowheads="1"/>
            </p:cNvSpPr>
            <p:nvPr/>
          </p:nvSpPr>
          <p:spPr bwMode="auto">
            <a:xfrm>
              <a:off x="6630" y="3928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5.44</a:t>
              </a:r>
              <a:endParaRPr lang="en-US" sz="3600"/>
            </a:p>
          </p:txBody>
        </p:sp>
        <p:sp>
          <p:nvSpPr>
            <p:cNvPr id="118261" name="Rectangle 501"/>
            <p:cNvSpPr>
              <a:spLocks noChangeArrowheads="1"/>
            </p:cNvSpPr>
            <p:nvPr/>
          </p:nvSpPr>
          <p:spPr bwMode="auto">
            <a:xfrm>
              <a:off x="7009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4.97</a:t>
              </a:r>
              <a:endParaRPr lang="en-US" sz="3600"/>
            </a:p>
          </p:txBody>
        </p:sp>
        <p:sp>
          <p:nvSpPr>
            <p:cNvPr id="118262" name="Rectangle 502"/>
            <p:cNvSpPr>
              <a:spLocks noChangeArrowheads="1"/>
            </p:cNvSpPr>
            <p:nvPr/>
          </p:nvSpPr>
          <p:spPr bwMode="auto">
            <a:xfrm>
              <a:off x="7387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63" name="Rectangle 503"/>
            <p:cNvSpPr>
              <a:spLocks noChangeArrowheads="1"/>
            </p:cNvSpPr>
            <p:nvPr/>
          </p:nvSpPr>
          <p:spPr bwMode="auto">
            <a:xfrm>
              <a:off x="7889" y="3928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48  27  24</a:t>
              </a:r>
              <a:endParaRPr lang="en-US" sz="3600"/>
            </a:p>
          </p:txBody>
        </p:sp>
        <p:sp>
          <p:nvSpPr>
            <p:cNvPr id="118269" name="Rectangle 509"/>
            <p:cNvSpPr>
              <a:spLocks noChangeArrowheads="1"/>
            </p:cNvSpPr>
            <p:nvPr/>
          </p:nvSpPr>
          <p:spPr bwMode="auto">
            <a:xfrm>
              <a:off x="6630" y="4014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5.32</a:t>
              </a:r>
              <a:endParaRPr lang="en-US" sz="3600"/>
            </a:p>
          </p:txBody>
        </p:sp>
        <p:sp>
          <p:nvSpPr>
            <p:cNvPr id="118270" name="Rectangle 510"/>
            <p:cNvSpPr>
              <a:spLocks noChangeArrowheads="1"/>
            </p:cNvSpPr>
            <p:nvPr/>
          </p:nvSpPr>
          <p:spPr bwMode="auto">
            <a:xfrm>
              <a:off x="7009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4.87</a:t>
              </a:r>
              <a:endParaRPr lang="en-US" sz="3600"/>
            </a:p>
          </p:txBody>
        </p:sp>
        <p:sp>
          <p:nvSpPr>
            <p:cNvPr id="118271" name="Rectangle 511"/>
            <p:cNvSpPr>
              <a:spLocks noChangeArrowheads="1"/>
            </p:cNvSpPr>
            <p:nvPr/>
          </p:nvSpPr>
          <p:spPr bwMode="auto">
            <a:xfrm>
              <a:off x="7387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72" name="Rectangle 512"/>
            <p:cNvSpPr>
              <a:spLocks noChangeArrowheads="1"/>
            </p:cNvSpPr>
            <p:nvPr/>
          </p:nvSpPr>
          <p:spPr bwMode="auto">
            <a:xfrm>
              <a:off x="7889" y="4014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42</a:t>
              </a:r>
              <a:endParaRPr lang="en-US" sz="360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55055" y="3821088"/>
            <a:ext cx="1944216" cy="2808312"/>
            <a:chOff x="4206875" y="1087438"/>
            <a:chExt cx="5353050" cy="5581650"/>
          </a:xfrm>
        </p:grpSpPr>
        <p:sp>
          <p:nvSpPr>
            <p:cNvPr id="297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9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7" y="3248135"/>
            <a:ext cx="2075744" cy="360885"/>
            <a:chOff x="323527" y="3248135"/>
            <a:chExt cx="2075744" cy="360885"/>
          </a:xfrm>
        </p:grpSpPr>
        <p:sp>
          <p:nvSpPr>
            <p:cNvPr id="118278" name="Line 518"/>
            <p:cNvSpPr>
              <a:spLocks noChangeShapeType="1"/>
            </p:cNvSpPr>
            <p:nvPr/>
          </p:nvSpPr>
          <p:spPr bwMode="auto">
            <a:xfrm flipV="1">
              <a:off x="441398" y="3248135"/>
              <a:ext cx="0" cy="360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1" name="Line 521"/>
            <p:cNvSpPr>
              <a:spLocks noChangeShapeType="1"/>
            </p:cNvSpPr>
            <p:nvPr/>
          </p:nvSpPr>
          <p:spPr bwMode="auto">
            <a:xfrm flipH="1">
              <a:off x="433863" y="3576062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2" name="Line 522"/>
            <p:cNvSpPr>
              <a:spLocks noChangeShapeType="1"/>
            </p:cNvSpPr>
            <p:nvPr/>
          </p:nvSpPr>
          <p:spPr bwMode="auto">
            <a:xfrm flipH="1">
              <a:off x="433863" y="3274501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3" name="Rectangle 523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4" name="Rectangle 524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7" name="Rectangle 527"/>
            <p:cNvSpPr>
              <a:spLocks noChangeArrowheads="1"/>
            </p:cNvSpPr>
            <p:nvPr/>
          </p:nvSpPr>
          <p:spPr bwMode="auto">
            <a:xfrm rot="16200000">
              <a:off x="332302" y="3416507"/>
              <a:ext cx="23894" cy="4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5055" y="3573016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2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4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5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5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892925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/>
              <a:t>F-contrast in SPM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1371600"/>
            <a:ext cx="4267200" cy="2438400"/>
            <a:chOff x="4724400" y="1371600"/>
            <a:chExt cx="4267200" cy="2438400"/>
          </a:xfrm>
        </p:grpSpPr>
        <p:sp>
          <p:nvSpPr>
            <p:cNvPr id="99545" name="Rectangle 217"/>
            <p:cNvSpPr>
              <a:spLocks noChangeArrowheads="1"/>
            </p:cNvSpPr>
            <p:nvPr/>
          </p:nvSpPr>
          <p:spPr bwMode="auto">
            <a:xfrm>
              <a:off x="4724400" y="1371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533" name="Picture 2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1676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4" name="Text Box 206"/>
            <p:cNvSpPr txBox="1">
              <a:spLocks noChangeArrowheads="1"/>
            </p:cNvSpPr>
            <p:nvPr/>
          </p:nvSpPr>
          <p:spPr bwMode="auto">
            <a:xfrm>
              <a:off x="6991350" y="19192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9536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78667"/>
                </p:ext>
              </p:extLst>
            </p:nvPr>
          </p:nvGraphicFramePr>
          <p:xfrm>
            <a:off x="6934200" y="23653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0" name="Equation" r:id="rId4" imgW="761760" imgH="444240" progId="Equation.3">
                    <p:embed/>
                  </p:oleObj>
                </mc:Choice>
                <mc:Fallback>
                  <p:oleObj name="Equation" r:id="rId4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3653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724400" y="4038600"/>
            <a:ext cx="4267200" cy="2438400"/>
            <a:chOff x="4724400" y="4038600"/>
            <a:chExt cx="4267200" cy="2438400"/>
          </a:xfrm>
        </p:grpSpPr>
        <p:sp>
          <p:nvSpPr>
            <p:cNvPr id="99544" name="Rectangle 216"/>
            <p:cNvSpPr>
              <a:spLocks noChangeArrowheads="1"/>
            </p:cNvSpPr>
            <p:nvPr/>
          </p:nvSpPr>
          <p:spPr bwMode="auto">
            <a:xfrm>
              <a:off x="4724400" y="4038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3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8" name="Text Box 210"/>
            <p:cNvSpPr txBox="1">
              <a:spLocks noChangeArrowheads="1"/>
            </p:cNvSpPr>
            <p:nvPr/>
          </p:nvSpPr>
          <p:spPr bwMode="auto">
            <a:xfrm>
              <a:off x="6648450" y="4833938"/>
              <a:ext cx="2190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spmF_???? images</a:t>
              </a:r>
              <a:endParaRPr lang="en-US"/>
            </a:p>
          </p:txBody>
        </p:sp>
        <p:sp>
          <p:nvSpPr>
            <p:cNvPr id="99539" name="Text Box 211"/>
            <p:cNvSpPr txBox="1">
              <a:spLocks noChangeArrowheads="1"/>
            </p:cNvSpPr>
            <p:nvPr/>
          </p:nvSpPr>
          <p:spPr bwMode="auto">
            <a:xfrm>
              <a:off x="7315200" y="535305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SPM{F}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4038600"/>
            <a:ext cx="4419600" cy="2438400"/>
            <a:chOff x="152400" y="4038600"/>
            <a:chExt cx="4419600" cy="2438400"/>
          </a:xfrm>
        </p:grpSpPr>
        <p:sp>
          <p:nvSpPr>
            <p:cNvPr id="99543" name="Rectangle 215"/>
            <p:cNvSpPr>
              <a:spLocks noChangeArrowheads="1"/>
            </p:cNvSpPr>
            <p:nvPr/>
          </p:nvSpPr>
          <p:spPr bwMode="auto">
            <a:xfrm>
              <a:off x="152400" y="4038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448" name="Picture 1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40" name="Text Box 212"/>
            <p:cNvSpPr txBox="1">
              <a:spLocks noChangeArrowheads="1"/>
            </p:cNvSpPr>
            <p:nvPr/>
          </p:nvSpPr>
          <p:spPr bwMode="auto">
            <a:xfrm>
              <a:off x="2362200" y="4833938"/>
              <a:ext cx="1974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ess_???? images</a:t>
              </a:r>
              <a:endParaRPr lang="en-US"/>
            </a:p>
          </p:txBody>
        </p:sp>
        <p:sp>
          <p:nvSpPr>
            <p:cNvPr id="99541" name="Text Box 213"/>
            <p:cNvSpPr txBox="1">
              <a:spLocks noChangeArrowheads="1"/>
            </p:cNvSpPr>
            <p:nvPr/>
          </p:nvSpPr>
          <p:spPr bwMode="auto">
            <a:xfrm>
              <a:off x="2511425" y="5300663"/>
              <a:ext cx="167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( RSS</a:t>
              </a:r>
              <a:r>
                <a:rPr lang="en-GB" sz="2000" i="1" baseline="-25000">
                  <a:latin typeface="Times New Roman" pitchFamily="18" charset="0"/>
                </a:rPr>
                <a:t>0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 -  RSS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)</a:t>
              </a:r>
              <a:endParaRPr lang="en-US" sz="2000" i="1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371600"/>
            <a:ext cx="4419600" cy="2438400"/>
            <a:chOff x="152400" y="1371600"/>
            <a:chExt cx="4419600" cy="2438400"/>
          </a:xfrm>
        </p:grpSpPr>
        <p:sp>
          <p:nvSpPr>
            <p:cNvPr id="99542" name="Rectangle 214"/>
            <p:cNvSpPr>
              <a:spLocks noChangeArrowheads="1"/>
            </p:cNvSpPr>
            <p:nvPr/>
          </p:nvSpPr>
          <p:spPr bwMode="auto">
            <a:xfrm>
              <a:off x="152400" y="1371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9535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554879"/>
                </p:ext>
              </p:extLst>
            </p:nvPr>
          </p:nvGraphicFramePr>
          <p:xfrm>
            <a:off x="2133600" y="26257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1" name="Equation" r:id="rId8" imgW="1143000" imgH="241200" progId="Equation.3">
                    <p:embed/>
                  </p:oleObj>
                </mc:Choice>
                <mc:Fallback>
                  <p:oleObj name="Equation" r:id="rId8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257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537" name="Text Box 209"/>
            <p:cNvSpPr txBox="1">
              <a:spLocks noChangeArrowheads="1"/>
            </p:cNvSpPr>
            <p:nvPr/>
          </p:nvSpPr>
          <p:spPr bwMode="auto">
            <a:xfrm>
              <a:off x="2355850" y="22098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9546" name="Picture 2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430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7" name="Picture 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192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8" name="Picture 2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95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9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47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50" name="Picture 2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16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example: movement related effects</a:t>
            </a: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76350"/>
            <a:ext cx="2874697" cy="5448300"/>
            <a:chOff x="3843536" y="2081213"/>
            <a:chExt cx="1504950" cy="31146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48361" y="5024438"/>
              <a:ext cx="666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Design matrix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424358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424358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21501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576961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576961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4548386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49103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49103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8817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52532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2532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52246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995936" y="3100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H="1">
              <a:off x="5310386" y="31003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3843536" y="30241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3995936" y="33289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5310386" y="33289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3843536" y="32527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995936" y="35575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5310386" y="35575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843536" y="34813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995936" y="37957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5310386" y="37957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3843536" y="37195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3995936" y="40243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 flipH="1">
              <a:off x="5310386" y="4024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3843536" y="39481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995936" y="42624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310386" y="4262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843536" y="41862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3995936" y="4491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5310386" y="44910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3843536" y="44148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3995936" y="4729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H="1">
              <a:off x="5310386" y="47291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3843536" y="465296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424561" y="2081213"/>
              <a:ext cx="533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contrast(s)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9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40721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40721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42435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42435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44150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V="1">
              <a:off x="44150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57696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457696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474841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 flipV="1">
              <a:off x="474841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9103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 flipV="1">
              <a:off x="49103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50817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50817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2532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 flipV="1">
              <a:off x="52532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 flipH="1">
              <a:off x="3976886" y="23002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338961" y="23002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0"/>
            <p:cNvSpPr>
              <a:spLocks noChangeShapeType="1"/>
            </p:cNvSpPr>
            <p:nvPr/>
          </p:nvSpPr>
          <p:spPr bwMode="auto">
            <a:xfrm flipH="1">
              <a:off x="3976886" y="23860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>
              <a:off x="5338961" y="23860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H="1">
              <a:off x="3976886" y="24717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>
              <a:off x="5338961" y="24717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H="1">
              <a:off x="3976886" y="25574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5338961" y="25574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 flipH="1">
              <a:off x="3976886" y="26431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5338961" y="26431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 flipH="1">
              <a:off x="3976886" y="27289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5338961" y="2728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H="1">
              <a:off x="3976886" y="2824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5338961" y="28241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113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325" y="1375160"/>
            <a:ext cx="3711067" cy="4900694"/>
            <a:chOff x="4389325" y="1375160"/>
            <a:chExt cx="3711067" cy="4900694"/>
          </a:xfrm>
        </p:grpSpPr>
        <p:pic>
          <p:nvPicPr>
            <p:cNvPr id="4506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" t="9361" r="41206" b="57509"/>
            <a:stretch/>
          </p:blipFill>
          <p:spPr bwMode="auto">
            <a:xfrm>
              <a:off x="4473516" y="1448780"/>
              <a:ext cx="2366736" cy="203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53423" r="9312" b="4285"/>
            <a:stretch/>
          </p:blipFill>
          <p:spPr bwMode="auto">
            <a:xfrm>
              <a:off x="4389325" y="3681028"/>
              <a:ext cx="3675063" cy="25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4148" y="2575945"/>
              <a:ext cx="936104" cy="48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40252" y="1375160"/>
              <a:ext cx="1260140" cy="2233860"/>
              <a:chOff x="3843536" y="2081213"/>
              <a:chExt cx="1504950" cy="3114675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348361" y="5024438"/>
                <a:ext cx="66675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Design 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424358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24358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21501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V="1">
                <a:off x="4576961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576961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/>
            </p:nvSpPr>
            <p:spPr bwMode="auto">
              <a:xfrm>
                <a:off x="4548386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9103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49103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48817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2532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>
                <a:off x="52532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42"/>
              <p:cNvSpPr>
                <a:spLocks noChangeArrowheads="1"/>
              </p:cNvSpPr>
              <p:nvPr/>
            </p:nvSpPr>
            <p:spPr bwMode="auto">
              <a:xfrm>
                <a:off x="52246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Line 43"/>
              <p:cNvSpPr>
                <a:spLocks noChangeShapeType="1"/>
              </p:cNvSpPr>
              <p:nvPr/>
            </p:nvSpPr>
            <p:spPr bwMode="auto">
              <a:xfrm>
                <a:off x="3995936" y="31003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44"/>
              <p:cNvSpPr>
                <a:spLocks noChangeShapeType="1"/>
              </p:cNvSpPr>
              <p:nvPr/>
            </p:nvSpPr>
            <p:spPr bwMode="auto">
              <a:xfrm flipH="1">
                <a:off x="5310386" y="31003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3843536" y="30241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3995936" y="33289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H="1">
                <a:off x="5310386" y="33289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843536" y="32527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995936" y="35575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50"/>
              <p:cNvSpPr>
                <a:spLocks noChangeShapeType="1"/>
              </p:cNvSpPr>
              <p:nvPr/>
            </p:nvSpPr>
            <p:spPr bwMode="auto">
              <a:xfrm flipH="1">
                <a:off x="5310386" y="35575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3843536" y="34813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3995936" y="37957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 flipH="1">
                <a:off x="5310386" y="37957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3843536" y="37195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Line 55"/>
              <p:cNvSpPr>
                <a:spLocks noChangeShapeType="1"/>
              </p:cNvSpPr>
              <p:nvPr/>
            </p:nvSpPr>
            <p:spPr bwMode="auto">
              <a:xfrm>
                <a:off x="3995936" y="40243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 flipH="1">
                <a:off x="5310386" y="40243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57"/>
              <p:cNvSpPr>
                <a:spLocks noChangeArrowheads="1"/>
              </p:cNvSpPr>
              <p:nvPr/>
            </p:nvSpPr>
            <p:spPr bwMode="auto">
              <a:xfrm>
                <a:off x="3843536" y="39481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Line 58"/>
              <p:cNvSpPr>
                <a:spLocks noChangeShapeType="1"/>
              </p:cNvSpPr>
              <p:nvPr/>
            </p:nvSpPr>
            <p:spPr bwMode="auto">
              <a:xfrm>
                <a:off x="3995936" y="42624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59"/>
              <p:cNvSpPr>
                <a:spLocks noChangeShapeType="1"/>
              </p:cNvSpPr>
              <p:nvPr/>
            </p:nvSpPr>
            <p:spPr bwMode="auto">
              <a:xfrm flipH="1">
                <a:off x="5310386" y="42624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60"/>
              <p:cNvSpPr>
                <a:spLocks noChangeArrowheads="1"/>
              </p:cNvSpPr>
              <p:nvPr/>
            </p:nvSpPr>
            <p:spPr bwMode="auto">
              <a:xfrm>
                <a:off x="3843536" y="41862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Line 61"/>
              <p:cNvSpPr>
                <a:spLocks noChangeShapeType="1"/>
              </p:cNvSpPr>
              <p:nvPr/>
            </p:nvSpPr>
            <p:spPr bwMode="auto">
              <a:xfrm>
                <a:off x="3995936" y="44910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>
                <a:off x="5310386" y="44910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63"/>
              <p:cNvSpPr>
                <a:spLocks noChangeArrowheads="1"/>
              </p:cNvSpPr>
              <p:nvPr/>
            </p:nvSpPr>
            <p:spPr bwMode="auto">
              <a:xfrm>
                <a:off x="3843536" y="44148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Line 64"/>
              <p:cNvSpPr>
                <a:spLocks noChangeShapeType="1"/>
              </p:cNvSpPr>
              <p:nvPr/>
            </p:nvSpPr>
            <p:spPr bwMode="auto">
              <a:xfrm>
                <a:off x="3995936" y="4729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 flipH="1">
                <a:off x="5310386" y="472916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66"/>
              <p:cNvSpPr>
                <a:spLocks noChangeArrowheads="1"/>
              </p:cNvSpPr>
              <p:nvPr/>
            </p:nvSpPr>
            <p:spPr bwMode="auto">
              <a:xfrm>
                <a:off x="3843536" y="465296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Line 67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Line 6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Line 69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Line 7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71"/>
              <p:cNvSpPr>
                <a:spLocks noChangeArrowheads="1"/>
              </p:cNvSpPr>
              <p:nvPr/>
            </p:nvSpPr>
            <p:spPr bwMode="auto">
              <a:xfrm>
                <a:off x="4424561" y="2081213"/>
                <a:ext cx="53340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contrast(s)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4" name="Rectangle 72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73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6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721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40721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>
                <a:off x="42435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42435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>
                <a:off x="44150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44150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>
                <a:off x="457696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457696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>
                <a:off x="474841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474841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>
                <a:off x="49103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49103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0817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50817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>
                <a:off x="52532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52532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H="1">
                <a:off x="3976886" y="23002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H="1">
                <a:off x="3976886" y="23860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>
                <a:off x="5338961" y="23860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H="1">
                <a:off x="3976886" y="24717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5338961" y="247173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H="1">
                <a:off x="3976886" y="25574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338961" y="25574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H="1">
                <a:off x="3976886" y="26431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5338961" y="26431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H="1">
                <a:off x="3976886" y="27289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>
                <a:off x="5338961" y="27289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H="1">
                <a:off x="3976886" y="2824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>
                <a:off x="5338961" y="28241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wrt 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24372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3673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96954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3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Correlated regressors: </a:t>
            </a: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5594412"/>
          </a:xfrm>
        </p:spPr>
        <p:txBody>
          <a:bodyPr/>
          <a:lstStyle/>
          <a:p>
            <a:r>
              <a:rPr lang="en-GB" sz="2000" dirty="0" smtClean="0"/>
              <a:t>We implicitly test for an </a:t>
            </a:r>
            <a:r>
              <a:rPr lang="en-GB" sz="2000" b="1" dirty="0" smtClean="0"/>
              <a:t>additional</a:t>
            </a:r>
            <a:r>
              <a:rPr lang="en-GB" sz="2000" dirty="0" smtClean="0"/>
              <a:t> effect only. </a:t>
            </a:r>
            <a:r>
              <a:rPr lang="en-GB" sz="2000" dirty="0"/>
              <a:t>When testing for the first regressor, we are effectively removing the part of the signal that can be accounted for by the second </a:t>
            </a:r>
            <a:r>
              <a:rPr lang="en-GB" sz="2000" dirty="0" smtClean="0"/>
              <a:t>regressor: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b="1" i="1" dirty="0">
                <a:sym typeface="Wingdings" pitchFamily="2" charset="2"/>
              </a:rPr>
              <a:t>implicit orthogonalisation</a:t>
            </a:r>
            <a:r>
              <a:rPr lang="en-GB" sz="2000" i="1" dirty="0" smtClean="0">
                <a:sym typeface="Wingdings" pitchFamily="2" charset="2"/>
              </a:rPr>
              <a:t>.</a:t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i="1" dirty="0" smtClean="0">
                <a:sym typeface="Wingdings" pitchFamily="2" charset="2"/>
              </a:rPr>
              <a:t/>
            </a:r>
            <a:br>
              <a:rPr lang="en-GB" i="1" dirty="0" smtClean="0">
                <a:sym typeface="Wingdings" pitchFamily="2" charset="2"/>
              </a:rPr>
            </a:br>
            <a:endParaRPr lang="en-GB" i="1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Orthogonalisation </a:t>
            </a:r>
            <a:r>
              <a:rPr lang="en-GB" sz="2000" dirty="0">
                <a:sym typeface="Wingdings" pitchFamily="2" charset="2"/>
              </a:rPr>
              <a:t>= </a:t>
            </a:r>
            <a:r>
              <a:rPr lang="en-GB" sz="2000" dirty="0" smtClean="0">
                <a:sym typeface="Wingdings" pitchFamily="2" charset="2"/>
              </a:rPr>
              <a:t>decorrelation. Parameters </a:t>
            </a:r>
            <a:r>
              <a:rPr lang="en-GB" sz="2000" dirty="0">
                <a:sym typeface="Wingdings" pitchFamily="2" charset="2"/>
              </a:rPr>
              <a:t>and test on the non modified regressor </a:t>
            </a:r>
            <a:r>
              <a:rPr lang="en-GB" sz="2000" dirty="0" smtClean="0">
                <a:sym typeface="Wingdings" pitchFamily="2" charset="2"/>
              </a:rPr>
              <a:t>change.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Rarely solves the problem as it requires assumptions about which regressor to uniquely attribute the common variance.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 change regressors (i.e. design) instead, e.g. factorial designs.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 </a:t>
            </a:r>
            <a:r>
              <a:rPr lang="en-GB" sz="2000" dirty="0" smtClean="0">
                <a:sym typeface="Wingdings" pitchFamily="2" charset="2"/>
              </a:rPr>
              <a:t>use F-tests to assess overall significance.</a:t>
            </a:r>
          </a:p>
          <a:p>
            <a:r>
              <a:rPr lang="en-GB" sz="2000" dirty="0"/>
              <a:t>Original regressors may not matter: it’s the contrast you are testing which should be as decorrelated as possible from the rest of the design matrix </a:t>
            </a:r>
            <a:endParaRPr lang="en-GB" sz="2000" dirty="0">
              <a:sym typeface="Wingdings" pitchFamily="2" charset="2"/>
            </a:endParaRPr>
          </a:p>
          <a:p>
            <a:endParaRPr lang="en-GB" sz="2000" i="1" dirty="0">
              <a:sym typeface="Wingdings" pitchFamily="2" charset="2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270384" y="2565288"/>
            <a:ext cx="522288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270384" y="3401901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43497" y="33511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373572" y="23859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523047" y="2528776"/>
            <a:ext cx="522287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3523047" y="3365388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1234" y="29605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626234" y="2349388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672" y="2565288"/>
            <a:ext cx="522287" cy="83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5729672" y="3401901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502784" y="338602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51959" y="23128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 flipV="1">
            <a:off x="5734434" y="2565288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37559" y="238590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222" y="3357451"/>
            <a:ext cx="7572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4210434" y="33574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 flipV="1">
            <a:off x="5697922" y="2600213"/>
            <a:ext cx="5762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246947" y="357335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466147" y="2470038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354897" y="3659076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0597" y="29383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636134" y="2824051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 </a:t>
            </a:r>
            <a:r>
              <a:rPr lang="en-GB"/>
              <a:t>= x</a:t>
            </a:r>
            <a:r>
              <a:rPr lang="en-GB" baseline="-25000"/>
              <a:t>2 </a:t>
            </a:r>
            <a:r>
              <a:rPr lang="en-GB"/>
              <a:t>– x</a:t>
            </a:r>
            <a:r>
              <a:rPr lang="en-GB" baseline="-25000"/>
              <a:t>1</a:t>
            </a:r>
            <a:r>
              <a:rPr lang="en-GB"/>
              <a:t>.x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695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r>
              <a:rPr lang="en-GB"/>
              <a:t>Bibliography: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/>
              <a:t>Statistical Parametric Mapping: The Analysis of Functional Brain Images</a:t>
            </a:r>
            <a:r>
              <a:rPr lang="en-GB" sz="1800"/>
              <a:t>. Elsevier, 2007.</a:t>
            </a:r>
            <a:endParaRPr lang="en-US" sz="180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431800" y="3321050"/>
            <a:ext cx="82296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Plane Answers to Complex Questions: The Theory of Linear Models</a:t>
            </a:r>
            <a:r>
              <a:rPr lang="en-GB" dirty="0"/>
              <a:t>. R. Christensen, Springer, 1996.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Statistical parametric maps in functional imaging: a general linear approach</a:t>
            </a:r>
            <a:r>
              <a:rPr lang="en-GB" dirty="0"/>
              <a:t>. K.J. Friston et al, Human Brain Mapping, 1995.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Ambiguous results in functional neuroimaging data analysis due to covariate correlation</a:t>
            </a:r>
            <a:r>
              <a:rPr lang="en-GB" dirty="0"/>
              <a:t>. A. Andrade et al., NeuroImage, 1999.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dirty="0"/>
              <a:t>Estimating efficiency a priori: a comparison of blocked and randomized designs. A. Mechelli et al., NeuroImage, 2003.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7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644008" y="13970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i.i.d.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655063" y="20457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OLS estimates: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636912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520788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430132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348880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</a:t>
            </a:r>
            <a:r>
              <a:rPr lang="en-GB" sz="2000" smtClean="0"/>
              <a:t>a </a:t>
            </a:r>
            <a:r>
              <a:rPr lang="en-GB" sz="2000"/>
              <a:t>hypothesis, we construct “test statistics”.</a:t>
            </a:r>
            <a:endParaRPr lang="en-US" sz="20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422528" y="1524000"/>
            <a:ext cx="284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/>
              <a:t>box-car amplitude &gt; 0 ?</a:t>
            </a:r>
          </a:p>
          <a:p>
            <a:pPr algn="ctr"/>
            <a:r>
              <a:rPr lang="en-GB" sz="2000"/>
              <a:t>=</a:t>
            </a:r>
          </a:p>
          <a:p>
            <a:pPr algn="ctr"/>
            <a:r>
              <a:rPr lang="en-GB" sz="2000" i="1">
                <a:latin typeface="Symbol" pitchFamily="18" charset="2"/>
              </a:rPr>
              <a:t>b</a:t>
            </a:r>
            <a:r>
              <a:rPr lang="en-GB" sz="2000" baseline="-25000"/>
              <a:t>1</a:t>
            </a:r>
            <a:r>
              <a:rPr lang="en-GB" sz="2000"/>
              <a:t> = </a:t>
            </a:r>
            <a:r>
              <a:rPr lang="en-GB" sz="2000" i="1"/>
              <a:t>c</a:t>
            </a:r>
            <a:r>
              <a:rPr lang="en-GB" sz="2000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246440" y="2879725"/>
            <a:ext cx="1316038" cy="42545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: </a:t>
            </a:r>
            <a:r>
              <a:rPr lang="en-GB" sz="2000" i="1"/>
              <a:t>c</a:t>
            </a:r>
            <a:r>
              <a:rPr lang="en-GB" sz="2000" i="1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 i="1"/>
              <a:t>=0 </a:t>
            </a:r>
            <a:endParaRPr lang="en-US" sz="2000" i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6788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4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82625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-contrast in SPM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267200"/>
            <a:ext cx="4495800" cy="2438400"/>
            <a:chOff x="152400" y="4267200"/>
            <a:chExt cx="4495800" cy="2438400"/>
          </a:xfrm>
        </p:grpSpPr>
        <p:sp>
          <p:nvSpPr>
            <p:cNvPr id="98614" name="Rectangle 310"/>
            <p:cNvSpPr>
              <a:spLocks noChangeArrowheads="1"/>
            </p:cNvSpPr>
            <p:nvPr/>
          </p:nvSpPr>
          <p:spPr bwMode="auto">
            <a:xfrm>
              <a:off x="152400" y="42672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98" name="Picture 2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1" name="Text Box 297"/>
            <p:cNvSpPr txBox="1">
              <a:spLocks noChangeArrowheads="1"/>
            </p:cNvSpPr>
            <p:nvPr/>
          </p:nvSpPr>
          <p:spPr bwMode="auto">
            <a:xfrm>
              <a:off x="2355850" y="4891088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con_???? image</a:t>
              </a:r>
              <a:endParaRPr lang="en-US"/>
            </a:p>
          </p:txBody>
        </p:sp>
        <p:graphicFrame>
          <p:nvGraphicFramePr>
            <p:cNvPr id="98602" name="Object 2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501837"/>
                </p:ext>
              </p:extLst>
            </p:nvPr>
          </p:nvGraphicFramePr>
          <p:xfrm>
            <a:off x="3054350" y="5410200"/>
            <a:ext cx="603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7" name="Equation" r:id="rId4" imgW="291960" imgH="241200" progId="Equation.3">
                    <p:embed/>
                  </p:oleObj>
                </mc:Choice>
                <mc:Fallback>
                  <p:oleObj name="Equation" r:id="rId4" imgW="291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50" y="5410200"/>
                          <a:ext cx="6032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00600" y="1676400"/>
            <a:ext cx="4191000" cy="2438400"/>
            <a:chOff x="4800600" y="1676400"/>
            <a:chExt cx="4191000" cy="2438400"/>
          </a:xfrm>
        </p:grpSpPr>
        <p:sp>
          <p:nvSpPr>
            <p:cNvPr id="98613" name="Rectangle 309"/>
            <p:cNvSpPr>
              <a:spLocks noChangeArrowheads="1"/>
            </p:cNvSpPr>
            <p:nvPr/>
          </p:nvSpPr>
          <p:spPr bwMode="auto">
            <a:xfrm>
              <a:off x="4800600" y="16764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14" name="Picture 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99" name="Text Box 295"/>
            <p:cNvSpPr txBox="1">
              <a:spLocks noChangeArrowheads="1"/>
            </p:cNvSpPr>
            <p:nvPr/>
          </p:nvSpPr>
          <p:spPr bwMode="auto">
            <a:xfrm>
              <a:off x="6991350" y="22240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8603" name="Object 2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653345"/>
                </p:ext>
              </p:extLst>
            </p:nvPr>
          </p:nvGraphicFramePr>
          <p:xfrm>
            <a:off x="6934200" y="26701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8" name="Equation" r:id="rId7" imgW="761760" imgH="444240" progId="Equation.3">
                    <p:embed/>
                  </p:oleObj>
                </mc:Choice>
                <mc:Fallback>
                  <p:oleObj name="Equation" r:id="rId7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6701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800600" y="4267200"/>
            <a:ext cx="4191000" cy="2438400"/>
            <a:chOff x="4800600" y="4267200"/>
            <a:chExt cx="4191000" cy="2438400"/>
          </a:xfrm>
        </p:grpSpPr>
        <p:sp>
          <p:nvSpPr>
            <p:cNvPr id="98615" name="Rectangle 311"/>
            <p:cNvSpPr>
              <a:spLocks noChangeArrowheads="1"/>
            </p:cNvSpPr>
            <p:nvPr/>
          </p:nvSpPr>
          <p:spPr bwMode="auto">
            <a:xfrm>
              <a:off x="4800600" y="42672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424" name="Picture 1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5" name="Text Box 301"/>
            <p:cNvSpPr txBox="1">
              <a:spLocks noChangeArrowheads="1"/>
            </p:cNvSpPr>
            <p:nvPr/>
          </p:nvSpPr>
          <p:spPr bwMode="auto">
            <a:xfrm>
              <a:off x="6648450" y="4876800"/>
              <a:ext cx="207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spmT_???? image</a:t>
              </a:r>
              <a:endParaRPr lang="en-US"/>
            </a:p>
          </p:txBody>
        </p:sp>
        <p:sp>
          <p:nvSpPr>
            <p:cNvPr id="98606" name="Text Box 302"/>
            <p:cNvSpPr txBox="1">
              <a:spLocks noChangeArrowheads="1"/>
            </p:cNvSpPr>
            <p:nvPr/>
          </p:nvSpPr>
          <p:spPr bwMode="auto">
            <a:xfrm>
              <a:off x="7315200" y="5486400"/>
              <a:ext cx="895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</a:t>
              </a:r>
              <a:r>
                <a:rPr lang="en-GB" i="1"/>
                <a:t>t</a:t>
              </a:r>
              <a:r>
                <a:rPr lang="en-GB"/>
                <a:t>}</a:t>
              </a:r>
              <a:endParaRPr lang="en-US"/>
            </a:p>
          </p:txBody>
        </p:sp>
      </p:grpSp>
      <p:sp>
        <p:nvSpPr>
          <p:cNvPr id="986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en-GB"/>
              <a:t> For a given contrast </a:t>
            </a:r>
            <a:r>
              <a:rPr lang="en-GB" i="1"/>
              <a:t>c</a:t>
            </a:r>
            <a:r>
              <a:rPr lang="en-GB"/>
              <a:t>: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676400"/>
            <a:ext cx="4495800" cy="2438400"/>
            <a:chOff x="152400" y="1676400"/>
            <a:chExt cx="4495800" cy="2438400"/>
          </a:xfrm>
        </p:grpSpPr>
        <p:sp>
          <p:nvSpPr>
            <p:cNvPr id="98612" name="Rectangle 308"/>
            <p:cNvSpPr>
              <a:spLocks noChangeArrowheads="1"/>
            </p:cNvSpPr>
            <p:nvPr/>
          </p:nvSpPr>
          <p:spPr bwMode="auto">
            <a:xfrm>
              <a:off x="152400" y="16764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8600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280378"/>
                </p:ext>
              </p:extLst>
            </p:nvPr>
          </p:nvGraphicFramePr>
          <p:xfrm>
            <a:off x="2209800" y="29305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9" name="Equation" r:id="rId10" imgW="1143000" imgH="241200" progId="Equation.3">
                    <p:embed/>
                  </p:oleObj>
                </mc:Choice>
                <mc:Fallback>
                  <p:oleObj name="Equation" r:id="rId10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9305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604" name="Text Box 300"/>
            <p:cNvSpPr txBox="1">
              <a:spLocks noChangeArrowheads="1"/>
            </p:cNvSpPr>
            <p:nvPr/>
          </p:nvSpPr>
          <p:spPr bwMode="auto">
            <a:xfrm>
              <a:off x="2432050" y="25146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8608" name="Picture 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09" name="Picture 3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0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1" name="Picture 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7034</TotalTime>
  <Words>1317</Words>
  <Application>Microsoft Office PowerPoint</Application>
  <PresentationFormat>On-screen Show (4:3)</PresentationFormat>
  <Paragraphs>331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Arial Unicode MS</vt:lpstr>
      <vt:lpstr>Calibri</vt:lpstr>
      <vt:lpstr>Cambria Math</vt:lpstr>
      <vt:lpstr>Courier New</vt:lpstr>
      <vt:lpstr>Symbol</vt:lpstr>
      <vt:lpstr>Times New Roman</vt:lpstr>
      <vt:lpstr>Wingdings</vt:lpstr>
      <vt:lpstr>1_Default Design</vt:lpstr>
      <vt:lpstr>Equation</vt:lpstr>
      <vt:lpstr>Contrasts &amp; Statistical Inference</vt:lpstr>
      <vt:lpstr>PowerPoint Presentation</vt:lpstr>
      <vt:lpstr>A mass-univariate approach</vt:lpstr>
      <vt:lpstr>Estimation of the parameters</vt:lpstr>
      <vt:lpstr>Contrasts</vt:lpstr>
      <vt:lpstr>Hypothesis Testing</vt:lpstr>
      <vt:lpstr>Hypothesis Testing</vt:lpstr>
      <vt:lpstr>T-test - one dimensional contrasts – SPM{t}</vt:lpstr>
      <vt:lpstr>T-contrast in SPM</vt:lpstr>
      <vt:lpstr>T-test: a simple example</vt:lpstr>
      <vt:lpstr>T-test: summary</vt:lpstr>
      <vt:lpstr>Scaling issue</vt:lpstr>
      <vt:lpstr>F-test - the extra-sum-of-squares principle</vt:lpstr>
      <vt:lpstr>F-test - multidimensional contrasts – SPM{F}</vt:lpstr>
      <vt:lpstr>F-contrast in SPM</vt:lpstr>
      <vt:lpstr>F-test example: movement related effects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Correlated regressors: summary</vt:lpstr>
      <vt:lpstr>Bibliography: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Guillaume Flandin</cp:lastModifiedBy>
  <cp:revision>75</cp:revision>
  <dcterms:created xsi:type="dcterms:W3CDTF">2010-04-21T14:36:54Z</dcterms:created>
  <dcterms:modified xsi:type="dcterms:W3CDTF">2019-05-22T12:44:26Z</dcterms:modified>
</cp:coreProperties>
</file>