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4" r:id="rId3"/>
    <p:sldId id="292" r:id="rId4"/>
    <p:sldId id="287" r:id="rId5"/>
    <p:sldId id="261" r:id="rId6"/>
    <p:sldId id="262" r:id="rId7"/>
    <p:sldId id="263" r:id="rId8"/>
    <p:sldId id="264" r:id="rId9"/>
    <p:sldId id="267" r:id="rId10"/>
    <p:sldId id="268" r:id="rId11"/>
    <p:sldId id="293" r:id="rId12"/>
    <p:sldId id="294" r:id="rId13"/>
    <p:sldId id="295" r:id="rId14"/>
    <p:sldId id="296" r:id="rId15"/>
    <p:sldId id="297" r:id="rId16"/>
    <p:sldId id="271" r:id="rId17"/>
    <p:sldId id="272" r:id="rId18"/>
    <p:sldId id="273" r:id="rId19"/>
    <p:sldId id="275" r:id="rId20"/>
    <p:sldId id="300" r:id="rId21"/>
    <p:sldId id="301" r:id="rId22"/>
    <p:sldId id="299" r:id="rId23"/>
    <p:sldId id="290" r:id="rId24"/>
  </p:sldIdLst>
  <p:sldSz cx="9144000" cy="6858000" type="screen4x3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22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913D8-6819-4A61-ACC7-3C58A6756E17}" type="doc">
      <dgm:prSet loTypeId="urn:microsoft.com/office/officeart/2005/8/layout/hProcess9" loCatId="process" qsTypeId="urn:microsoft.com/office/officeart/2005/8/quickstyle/3d4" qsCatId="3D" csTypeId="urn:microsoft.com/office/officeart/2005/8/colors/accent2_2" csCatId="accent2" phldr="1"/>
      <dgm:spPr/>
    </dgm:pt>
    <dgm:pt modelId="{7F2097DB-0DFF-4C46-B452-E4172835F56A}">
      <dgm:prSet phldrT="[Text]"/>
      <dgm:spPr/>
      <dgm:t>
        <a:bodyPr/>
        <a:lstStyle/>
        <a:p>
          <a:r>
            <a:rPr lang="en-GB" dirty="0" smtClean="0"/>
            <a:t>Pre-</a:t>
          </a:r>
          <a:br>
            <a:rPr lang="en-GB" dirty="0" smtClean="0"/>
          </a:br>
          <a:r>
            <a:rPr lang="en-GB" dirty="0" err="1" smtClean="0"/>
            <a:t>processings</a:t>
          </a:r>
          <a:endParaRPr lang="en-GB" dirty="0"/>
        </a:p>
      </dgm:t>
    </dgm:pt>
    <dgm:pt modelId="{F0F5EA4A-B376-4A95-B8D3-ECC8059EAB7B}" type="parTrans" cxnId="{FB6AECE4-7BB8-445C-B644-8688AF6B64A4}">
      <dgm:prSet/>
      <dgm:spPr/>
      <dgm:t>
        <a:bodyPr/>
        <a:lstStyle/>
        <a:p>
          <a:endParaRPr lang="en-GB"/>
        </a:p>
      </dgm:t>
    </dgm:pt>
    <dgm:pt modelId="{9737F021-D2B6-4A9F-8669-27EF5197BA41}" type="sibTrans" cxnId="{FB6AECE4-7BB8-445C-B644-8688AF6B64A4}">
      <dgm:prSet/>
      <dgm:spPr/>
      <dgm:t>
        <a:bodyPr/>
        <a:lstStyle/>
        <a:p>
          <a:endParaRPr lang="en-GB"/>
        </a:p>
      </dgm:t>
    </dgm:pt>
    <dgm:pt modelId="{95AD3304-8A86-47D3-ACA9-A22CF21B1A19}">
      <dgm:prSet phldrT="[Text]"/>
      <dgm:spPr/>
      <dgm:t>
        <a:bodyPr/>
        <a:lstStyle/>
        <a:p>
          <a:r>
            <a:rPr lang="en-GB" dirty="0" smtClean="0"/>
            <a:t>General</a:t>
          </a:r>
          <a:br>
            <a:rPr lang="en-GB" dirty="0" smtClean="0"/>
          </a:br>
          <a:r>
            <a:rPr lang="en-GB" dirty="0" smtClean="0"/>
            <a:t>Linear</a:t>
          </a:r>
          <a:br>
            <a:rPr lang="en-GB" dirty="0" smtClean="0"/>
          </a:br>
          <a:r>
            <a:rPr lang="en-GB" dirty="0" smtClean="0"/>
            <a:t>Model</a:t>
          </a:r>
          <a:endParaRPr lang="en-GB" dirty="0"/>
        </a:p>
      </dgm:t>
    </dgm:pt>
    <dgm:pt modelId="{3B4536C2-5E70-4AF7-B195-A5A772DD6692}" type="parTrans" cxnId="{A4365F94-B953-448E-B252-42774E4073C1}">
      <dgm:prSet/>
      <dgm:spPr/>
      <dgm:t>
        <a:bodyPr/>
        <a:lstStyle/>
        <a:p>
          <a:endParaRPr lang="en-GB"/>
        </a:p>
      </dgm:t>
    </dgm:pt>
    <dgm:pt modelId="{8EB50080-2325-4A02-9E98-0176133C529E}" type="sibTrans" cxnId="{A4365F94-B953-448E-B252-42774E4073C1}">
      <dgm:prSet/>
      <dgm:spPr/>
      <dgm:t>
        <a:bodyPr/>
        <a:lstStyle/>
        <a:p>
          <a:endParaRPr lang="en-GB"/>
        </a:p>
      </dgm:t>
    </dgm:pt>
    <dgm:pt modelId="{37BB517C-CE6C-41AE-80B3-7D9BBD808FE5}">
      <dgm:prSet phldrT="[Text]"/>
      <dgm:spPr/>
      <dgm:t>
        <a:bodyPr/>
        <a:lstStyle/>
        <a:p>
          <a:r>
            <a:rPr lang="en-GB" dirty="0" smtClean="0"/>
            <a:t>Statistical Inference</a:t>
          </a:r>
          <a:endParaRPr lang="en-GB" dirty="0"/>
        </a:p>
      </dgm:t>
    </dgm:pt>
    <dgm:pt modelId="{A546DC0D-BABE-4945-8C86-5AD60483CD23}" type="parTrans" cxnId="{67060F12-CF93-4F3D-9635-9240C02B0C47}">
      <dgm:prSet/>
      <dgm:spPr/>
      <dgm:t>
        <a:bodyPr/>
        <a:lstStyle/>
        <a:p>
          <a:endParaRPr lang="en-GB"/>
        </a:p>
      </dgm:t>
    </dgm:pt>
    <dgm:pt modelId="{B7044895-C2A8-443C-AA75-8418EDE597B1}" type="sibTrans" cxnId="{67060F12-CF93-4F3D-9635-9240C02B0C47}">
      <dgm:prSet/>
      <dgm:spPr/>
      <dgm:t>
        <a:bodyPr/>
        <a:lstStyle/>
        <a:p>
          <a:endParaRPr lang="en-GB"/>
        </a:p>
      </dgm:t>
    </dgm:pt>
    <dgm:pt modelId="{485CFA58-1618-42E8-851F-0EF9C89F8A5E}" type="pres">
      <dgm:prSet presAssocID="{598913D8-6819-4A61-ACC7-3C58A6756E17}" presName="CompostProcess" presStyleCnt="0">
        <dgm:presLayoutVars>
          <dgm:dir/>
          <dgm:resizeHandles val="exact"/>
        </dgm:presLayoutVars>
      </dgm:prSet>
      <dgm:spPr/>
    </dgm:pt>
    <dgm:pt modelId="{0BD764C0-0D4A-4803-85EC-B73CE0E85678}" type="pres">
      <dgm:prSet presAssocID="{598913D8-6819-4A61-ACC7-3C58A6756E17}" presName="arrow" presStyleLbl="bgShp" presStyleIdx="0" presStyleCnt="1"/>
      <dgm:spPr/>
    </dgm:pt>
    <dgm:pt modelId="{596EA026-47E5-4DDE-9A33-1A52C89AF46B}" type="pres">
      <dgm:prSet presAssocID="{598913D8-6819-4A61-ACC7-3C58A6756E17}" presName="linearProcess" presStyleCnt="0"/>
      <dgm:spPr/>
    </dgm:pt>
    <dgm:pt modelId="{BFEEEEEA-778B-4F06-B710-A97A7A089BA9}" type="pres">
      <dgm:prSet presAssocID="{7F2097DB-0DFF-4C46-B452-E4172835F56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807E0-4F39-43A6-AB5B-29192E43260D}" type="pres">
      <dgm:prSet presAssocID="{9737F021-D2B6-4A9F-8669-27EF5197BA41}" presName="sibTrans" presStyleCnt="0"/>
      <dgm:spPr/>
    </dgm:pt>
    <dgm:pt modelId="{19E3FD93-D702-452F-928E-EBB2CF327AB3}" type="pres">
      <dgm:prSet presAssocID="{95AD3304-8A86-47D3-ACA9-A22CF21B1A1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A60CF-13C1-41C8-A27A-F0C6B01050C6}" type="pres">
      <dgm:prSet presAssocID="{8EB50080-2325-4A02-9E98-0176133C529E}" presName="sibTrans" presStyleCnt="0"/>
      <dgm:spPr/>
    </dgm:pt>
    <dgm:pt modelId="{B3041CDB-A4B1-4D4D-9568-280B51D4DAC6}" type="pres">
      <dgm:prSet presAssocID="{37BB517C-CE6C-41AE-80B3-7D9BBD808FE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060F12-CF93-4F3D-9635-9240C02B0C47}" srcId="{598913D8-6819-4A61-ACC7-3C58A6756E17}" destId="{37BB517C-CE6C-41AE-80B3-7D9BBD808FE5}" srcOrd="2" destOrd="0" parTransId="{A546DC0D-BABE-4945-8C86-5AD60483CD23}" sibTransId="{B7044895-C2A8-443C-AA75-8418EDE597B1}"/>
    <dgm:cxn modelId="{A4365F94-B953-448E-B252-42774E4073C1}" srcId="{598913D8-6819-4A61-ACC7-3C58A6756E17}" destId="{95AD3304-8A86-47D3-ACA9-A22CF21B1A19}" srcOrd="1" destOrd="0" parTransId="{3B4536C2-5E70-4AF7-B195-A5A772DD6692}" sibTransId="{8EB50080-2325-4A02-9E98-0176133C529E}"/>
    <dgm:cxn modelId="{0DC3E226-97D3-47CE-A966-BD61E831BB2E}" type="presOf" srcId="{7F2097DB-0DFF-4C46-B452-E4172835F56A}" destId="{BFEEEEEA-778B-4F06-B710-A97A7A089BA9}" srcOrd="0" destOrd="0" presId="urn:microsoft.com/office/officeart/2005/8/layout/hProcess9"/>
    <dgm:cxn modelId="{E102478E-24FA-4BC9-A57B-D24790B03A49}" type="presOf" srcId="{95AD3304-8A86-47D3-ACA9-A22CF21B1A19}" destId="{19E3FD93-D702-452F-928E-EBB2CF327AB3}" srcOrd="0" destOrd="0" presId="urn:microsoft.com/office/officeart/2005/8/layout/hProcess9"/>
    <dgm:cxn modelId="{FB6AECE4-7BB8-445C-B644-8688AF6B64A4}" srcId="{598913D8-6819-4A61-ACC7-3C58A6756E17}" destId="{7F2097DB-0DFF-4C46-B452-E4172835F56A}" srcOrd="0" destOrd="0" parTransId="{F0F5EA4A-B376-4A95-B8D3-ECC8059EAB7B}" sibTransId="{9737F021-D2B6-4A9F-8669-27EF5197BA41}"/>
    <dgm:cxn modelId="{406DF3DA-D1FF-4629-B996-9E2EABCAD466}" type="presOf" srcId="{598913D8-6819-4A61-ACC7-3C58A6756E17}" destId="{485CFA58-1618-42E8-851F-0EF9C89F8A5E}" srcOrd="0" destOrd="0" presId="urn:microsoft.com/office/officeart/2005/8/layout/hProcess9"/>
    <dgm:cxn modelId="{F16B0526-E3BB-4855-9875-26EF1BED49D2}" type="presOf" srcId="{37BB517C-CE6C-41AE-80B3-7D9BBD808FE5}" destId="{B3041CDB-A4B1-4D4D-9568-280B51D4DAC6}" srcOrd="0" destOrd="0" presId="urn:microsoft.com/office/officeart/2005/8/layout/hProcess9"/>
    <dgm:cxn modelId="{EF388949-582B-4385-ADE5-BEEF8D541E4E}" type="presParOf" srcId="{485CFA58-1618-42E8-851F-0EF9C89F8A5E}" destId="{0BD764C0-0D4A-4803-85EC-B73CE0E85678}" srcOrd="0" destOrd="0" presId="urn:microsoft.com/office/officeart/2005/8/layout/hProcess9"/>
    <dgm:cxn modelId="{3F130F07-46D2-4EA1-B2EC-845B02B0A21E}" type="presParOf" srcId="{485CFA58-1618-42E8-851F-0EF9C89F8A5E}" destId="{596EA026-47E5-4DDE-9A33-1A52C89AF46B}" srcOrd="1" destOrd="0" presId="urn:microsoft.com/office/officeart/2005/8/layout/hProcess9"/>
    <dgm:cxn modelId="{B611C1E6-85DF-446B-885E-8EEFB50B73A4}" type="presParOf" srcId="{596EA026-47E5-4DDE-9A33-1A52C89AF46B}" destId="{BFEEEEEA-778B-4F06-B710-A97A7A089BA9}" srcOrd="0" destOrd="0" presId="urn:microsoft.com/office/officeart/2005/8/layout/hProcess9"/>
    <dgm:cxn modelId="{3ABC2905-D6C9-4C31-976B-E44363891CCB}" type="presParOf" srcId="{596EA026-47E5-4DDE-9A33-1A52C89AF46B}" destId="{A30807E0-4F39-43A6-AB5B-29192E43260D}" srcOrd="1" destOrd="0" presId="urn:microsoft.com/office/officeart/2005/8/layout/hProcess9"/>
    <dgm:cxn modelId="{C8B94B3C-54DB-4A24-86E9-6F6EE39B624C}" type="presParOf" srcId="{596EA026-47E5-4DDE-9A33-1A52C89AF46B}" destId="{19E3FD93-D702-452F-928E-EBB2CF327AB3}" srcOrd="2" destOrd="0" presId="urn:microsoft.com/office/officeart/2005/8/layout/hProcess9"/>
    <dgm:cxn modelId="{7DCB60CF-C75C-4832-864E-88185C5CC8D1}" type="presParOf" srcId="{596EA026-47E5-4DDE-9A33-1A52C89AF46B}" destId="{4A5A60CF-13C1-41C8-A27A-F0C6B01050C6}" srcOrd="3" destOrd="0" presId="urn:microsoft.com/office/officeart/2005/8/layout/hProcess9"/>
    <dgm:cxn modelId="{D436FECE-6B66-47E9-865D-0E69374DBC57}" type="presParOf" srcId="{596EA026-47E5-4DDE-9A33-1A52C89AF46B}" destId="{B3041CDB-A4B1-4D4D-9568-280B51D4DA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764C0-0D4A-4803-85EC-B73CE0E85678}">
      <dsp:nvSpPr>
        <dsp:cNvPr id="0" name=""/>
        <dsp:cNvSpPr/>
      </dsp:nvSpPr>
      <dsp:spPr>
        <a:xfrm>
          <a:off x="645794" y="0"/>
          <a:ext cx="7319010" cy="4419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EEEEA-778B-4F06-B710-A97A7A089BA9}">
      <dsp:nvSpPr>
        <dsp:cNvPr id="0" name=""/>
        <dsp:cNvSpPr/>
      </dsp:nvSpPr>
      <dsp:spPr>
        <a:xfrm>
          <a:off x="5491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Pre-</a:t>
          </a:r>
          <a:br>
            <a:rPr lang="en-GB" sz="3300" kern="1200" dirty="0" smtClean="0"/>
          </a:br>
          <a:r>
            <a:rPr lang="en-GB" sz="3300" kern="1200" dirty="0" err="1" smtClean="0"/>
            <a:t>processings</a:t>
          </a:r>
          <a:endParaRPr lang="en-GB" sz="3300" kern="1200" dirty="0"/>
        </a:p>
      </dsp:txBody>
      <dsp:txXfrm>
        <a:off x="91790" y="1412179"/>
        <a:ext cx="2544544" cy="1595242"/>
      </dsp:txXfrm>
    </dsp:sp>
    <dsp:sp modelId="{19E3FD93-D702-452F-928E-EBB2CF327AB3}">
      <dsp:nvSpPr>
        <dsp:cNvPr id="0" name=""/>
        <dsp:cNvSpPr/>
      </dsp:nvSpPr>
      <dsp:spPr>
        <a:xfrm>
          <a:off x="2946728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General</a:t>
          </a:r>
          <a:br>
            <a:rPr lang="en-GB" sz="3300" kern="1200" dirty="0" smtClean="0"/>
          </a:br>
          <a:r>
            <a:rPr lang="en-GB" sz="3300" kern="1200" dirty="0" smtClean="0"/>
            <a:t>Linear</a:t>
          </a:r>
          <a:br>
            <a:rPr lang="en-GB" sz="3300" kern="1200" dirty="0" smtClean="0"/>
          </a:br>
          <a:r>
            <a:rPr lang="en-GB" sz="3300" kern="1200" dirty="0" smtClean="0"/>
            <a:t>Model</a:t>
          </a:r>
          <a:endParaRPr lang="en-GB" sz="3300" kern="1200" dirty="0"/>
        </a:p>
      </dsp:txBody>
      <dsp:txXfrm>
        <a:off x="3033027" y="1412179"/>
        <a:ext cx="2544544" cy="1595242"/>
      </dsp:txXfrm>
    </dsp:sp>
    <dsp:sp modelId="{B3041CDB-A4B1-4D4D-9568-280B51D4DAC6}">
      <dsp:nvSpPr>
        <dsp:cNvPr id="0" name=""/>
        <dsp:cNvSpPr/>
      </dsp:nvSpPr>
      <dsp:spPr>
        <a:xfrm>
          <a:off x="5887965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Statistical Inference</a:t>
          </a:r>
          <a:endParaRPr lang="en-GB" sz="3300" kern="1200" dirty="0"/>
        </a:p>
      </dsp:txBody>
      <dsp:txXfrm>
        <a:off x="5974264" y="1412179"/>
        <a:ext cx="2544544" cy="159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BB870-C074-4D5E-8E46-67EEC7A223BB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07CF5-2B62-4AA2-9BE9-F7D966B77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4A7CA-AECF-48C7-B1C6-241B3D678511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5CE1-9FD8-47DB-83E8-6D083D236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7245-3578-4017-825A-AE0273D71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6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57D7C-F989-4D58-AB42-52BDDE93A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3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604D-2492-477D-A8CE-F817E6EB12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ECDD-6E21-4501-8E84-FAF739590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5BE45-554F-4437-A5EA-C4FD5ACF0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44FA2-4EB7-4339-B2F5-F3303C832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F4E7F-DCA0-4EB1-A07C-BAC446137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2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89C8B-2E40-4651-843F-34AD3DB36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F2A1-A6AC-4A29-BE14-4CECC39ED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0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B84AD-0DB5-47AD-8CA7-A98F55FB2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193AB-6C5D-4609-B070-1E0FD13E2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7E514D1-E5A8-4C0C-AF3B-D5F5236D81C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36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10" Type="http://schemas.openxmlformats.org/officeDocument/2006/relationships/image" Target="../media/image98.png"/><Relationship Id="rId4" Type="http://schemas.openxmlformats.org/officeDocument/2006/relationships/image" Target="../media/image64.emf"/><Relationship Id="rId9" Type="http://schemas.openxmlformats.org/officeDocument/2006/relationships/image" Target="../media/image6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1" Type="http://schemas.openxmlformats.org/officeDocument/2006/relationships/image" Target="../media/image7.png"/><Relationship Id="rId7" Type="http://schemas.microsoft.com/office/2007/relationships/diagramDrawing" Target="../diagrams/drawing1.xml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image" Target="../media/image5.png"/><Relationship Id="rId20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.png"/><Relationship Id="rId19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44.png"/><Relationship Id="rId21" Type="http://schemas.openxmlformats.org/officeDocument/2006/relationships/image" Target="../media/image56.png"/><Relationship Id="rId7" Type="http://schemas.openxmlformats.org/officeDocument/2006/relationships/image" Target="../media/image40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45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algn="ctr"/>
            <a:r>
              <a:rPr lang="en-GB" sz="5400" dirty="0" smtClean="0"/>
              <a:t>Topological Inference</a:t>
            </a:r>
            <a:endParaRPr lang="en-US" sz="5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038600"/>
            <a:ext cx="8305800" cy="1219200"/>
          </a:xfrm>
        </p:spPr>
        <p:txBody>
          <a:bodyPr/>
          <a:lstStyle/>
          <a:p>
            <a:r>
              <a:rPr lang="en-GB" sz="1800" i="1" dirty="0"/>
              <a:t>Guillaume Flandin</a:t>
            </a:r>
          </a:p>
          <a:p>
            <a:r>
              <a:rPr lang="en-GB" sz="1600" dirty="0" err="1"/>
              <a:t>Wellcome</a:t>
            </a:r>
            <a:r>
              <a:rPr lang="en-GB" sz="1600" dirty="0"/>
              <a:t> </a:t>
            </a:r>
            <a:r>
              <a:rPr lang="en-GB" sz="1600" dirty="0" smtClean="0"/>
              <a:t>Centre for Human </a:t>
            </a:r>
            <a:r>
              <a:rPr lang="en-GB" sz="1600" dirty="0"/>
              <a:t>Neuroimaging</a:t>
            </a:r>
          </a:p>
          <a:p>
            <a:r>
              <a:rPr lang="en-GB" sz="1600" dirty="0"/>
              <a:t>University College London</a:t>
            </a:r>
            <a:endParaRPr lang="en-US" sz="16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Course</a:t>
            </a: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May </a:t>
            </a:r>
            <a:r>
              <a:rPr lang="en-GB" sz="1600" b="1" dirty="0" smtClean="0">
                <a:solidFill>
                  <a:schemeClr val="bg1"/>
                </a:solidFill>
              </a:rPr>
              <a:t>2019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19100" y="5562599"/>
            <a:ext cx="8305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400" i="1" dirty="0" smtClean="0"/>
              <a:t>With </a:t>
            </a:r>
            <a:r>
              <a:rPr lang="en-GB" sz="1400" i="1" dirty="0"/>
              <a:t>thanks to Justin Chumbley and Tom </a:t>
            </a:r>
            <a:r>
              <a:rPr lang="en-GB" sz="1400" i="1" dirty="0" smtClean="0"/>
              <a:t>Nichols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9527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Consider </a:t>
            </a:r>
            <a:r>
              <a:rPr lang="en-US" sz="2400" dirty="0"/>
              <a:t>a statistic image as a </a:t>
            </a:r>
            <a:r>
              <a:rPr lang="en-US" sz="2400" dirty="0" err="1"/>
              <a:t>discretisation</a:t>
            </a:r>
            <a:r>
              <a:rPr lang="en-US" sz="2400" dirty="0"/>
              <a:t> of </a:t>
            </a:r>
            <a:r>
              <a:rPr lang="en-US" sz="2400" dirty="0" smtClean="0"/>
              <a:t>a continuous underlying </a:t>
            </a:r>
            <a:r>
              <a:rPr lang="en-US" sz="2400" dirty="0"/>
              <a:t>random </a:t>
            </a:r>
            <a:r>
              <a:rPr lang="en-US" sz="2400" dirty="0" smtClean="0"/>
              <a:t>field.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>
                <a:sym typeface="Symbol"/>
              </a:rPr>
              <a:t> </a:t>
            </a:r>
            <a:r>
              <a:rPr lang="en-US" sz="2400" dirty="0" smtClean="0"/>
              <a:t>Use </a:t>
            </a:r>
            <a:r>
              <a:rPr lang="en-US" sz="2400" dirty="0"/>
              <a:t>results from continuous </a:t>
            </a:r>
            <a:r>
              <a:rPr lang="en-US" sz="2400" b="1" dirty="0"/>
              <a:t>random field </a:t>
            </a:r>
            <a:r>
              <a:rPr lang="en-US" sz="2400" b="1" dirty="0" smtClean="0"/>
              <a:t>theory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43" r="4255" b="6722"/>
          <a:stretch/>
        </p:blipFill>
        <p:spPr>
          <a:xfrm>
            <a:off x="119743" y="3331027"/>
            <a:ext cx="3918857" cy="337457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57600" y="3352800"/>
            <a:ext cx="5410200" cy="3352800"/>
            <a:chOff x="3657600" y="3352800"/>
            <a:chExt cx="5410200" cy="3352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7" t="6659" r="4756" b="7062"/>
            <a:stretch/>
          </p:blipFill>
          <p:spPr>
            <a:xfrm>
              <a:off x="5009974" y="3352800"/>
              <a:ext cx="4057826" cy="33528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>
              <a:off x="3886200" y="5029200"/>
              <a:ext cx="112377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3657600" y="503938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lattice representation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39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Peak height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2" name="Straight Arrow Connector 31"/>
          <p:cNvCxnSpPr>
            <a:stCxn id="23" idx="3"/>
          </p:cNvCxnSpPr>
          <p:nvPr/>
        </p:nvCxnSpPr>
        <p:spPr bwMode="auto">
          <a:xfrm flipH="1">
            <a:off x="2743200" y="3135936"/>
            <a:ext cx="10763" cy="1981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0" y="4191000"/>
            <a:ext cx="1" cy="9539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934200" y="4419600"/>
            <a:ext cx="1" cy="697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5-Point Star 50"/>
          <p:cNvSpPr/>
          <p:nvPr/>
        </p:nvSpPr>
        <p:spPr bwMode="auto">
          <a:xfrm>
            <a:off x="2689885" y="3059736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2" name="5-Point Star 51"/>
          <p:cNvSpPr/>
          <p:nvPr/>
        </p:nvSpPr>
        <p:spPr bwMode="auto">
          <a:xfrm>
            <a:off x="4518686" y="4154568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6873646" y="4343400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725" y="1268760"/>
            <a:ext cx="295946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Peak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454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52" grpId="0" animBg="1"/>
      <p:bldP spid="5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Cluster extent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38389" y="254420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2725" y="1268760"/>
            <a:ext cx="323357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Cluster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38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Number of clusters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44108" y="252890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" name="Straight Arrow Connector 21"/>
          <p:cNvCxnSpPr>
            <a:stCxn id="8" idx="0"/>
          </p:cNvCxnSpPr>
          <p:nvPr/>
        </p:nvCxnSpPr>
        <p:spPr bwMode="auto">
          <a:xfrm flipH="1" flipV="1">
            <a:off x="4640280" y="4673462"/>
            <a:ext cx="27231" cy="1445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8" idx="1"/>
          </p:cNvCxnSpPr>
          <p:nvPr/>
        </p:nvCxnSpPr>
        <p:spPr bwMode="auto">
          <a:xfrm flipH="1" flipV="1">
            <a:off x="2667598" y="4724402"/>
            <a:ext cx="1807392" cy="16560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8" idx="3"/>
          </p:cNvCxnSpPr>
          <p:nvPr/>
        </p:nvCxnSpPr>
        <p:spPr bwMode="auto">
          <a:xfrm flipV="1">
            <a:off x="4860032" y="4673462"/>
            <a:ext cx="2009761" cy="17070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474990" y="611889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c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2725" y="1268760"/>
            <a:ext cx="271901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Set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5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8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GB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𝐹𝑊𝐸𝑅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𝐹𝑊𝐸</m:t>
                          </m:r>
                        </m:e>
                      </m:d>
                    </m:oMath>
                  </m:oMathPara>
                </a14:m>
                <a:endParaRPr lang="en-GB" sz="24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GB" sz="2400" dirty="0" smtClean="0">
                    <a:solidFill>
                      <a:srgbClr val="000000"/>
                    </a:solidFill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GB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RFT and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</a:rPr>
                  <a:t>Euler Characteristic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Topological </a:t>
                </a:r>
                <a:r>
                  <a:rPr lang="en-US" dirty="0">
                    <a:solidFill>
                      <a:srgbClr val="000000"/>
                    </a:solidFill>
                  </a:rPr>
                  <a:t>measure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dirty="0">
                    <a:solidFill>
                      <a:srgbClr val="000000"/>
                    </a:solidFill>
                  </a:rPr>
                  <a:t>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 - # holes 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at high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threshold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dirty="0">
                    <a:solidFill>
                      <a:srgbClr val="000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 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blipFill rotWithShape="1">
                <a:blip r:embed="rId3"/>
                <a:stretch>
                  <a:fillRect l="-2183" r="-992" b="-3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7"/>
            <a:ext cx="3298823" cy="3298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0" y="1806576"/>
            <a:ext cx="3298823" cy="3298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5"/>
            <a:ext cx="3298823" cy="3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Expected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/2)/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(2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49025" y="14594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2D Gaussian Random Field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3654" r="6904" b="3172"/>
          <a:stretch/>
        </p:blipFill>
        <p:spPr>
          <a:xfrm>
            <a:off x="4648200" y="3761852"/>
            <a:ext cx="4419600" cy="309614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315200" y="6324600"/>
            <a:ext cx="16764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100 x 100 Gaussian Random Field</a:t>
                </a:r>
                <a:br>
                  <a:rPr lang="en-GB" dirty="0" smtClean="0"/>
                </a:br>
                <a:r>
                  <a:rPr lang="en-GB" dirty="0" smtClean="0"/>
                  <a:t>with FWHM=10 smoothing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𝐹𝑊𝐸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=0.05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𝑅𝐹𝑇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3.8</m:t>
                    </m:r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4.42</m:t>
                    </m:r>
                    <m:r>
                      <a:rPr lang="en-GB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𝑢𝑛𝑐𝑜𝑟𝑟</m:t>
                        </m:r>
                      </m:sub>
                    </m:sSub>
                    <m:r>
                      <a:rPr lang="en-GB" i="1" dirty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/>
                      </a:rPr>
                      <m:t>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979" t="-2551" r="-2773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71600" y="2840294"/>
            <a:ext cx="1723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Search volume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701795"/>
            <a:ext cx="17748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Roughness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(1/smoothness)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9812" y="2839424"/>
            <a:ext cx="12105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Threshold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 bwMode="auto">
          <a:xfrm flipV="1">
            <a:off x="2233375" y="2514600"/>
            <a:ext cx="711150" cy="3256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1" idx="0"/>
          </p:cNvCxnSpPr>
          <p:nvPr/>
        </p:nvCxnSpPr>
        <p:spPr bwMode="auto">
          <a:xfrm flipH="1" flipV="1">
            <a:off x="3789041" y="2514600"/>
            <a:ext cx="527382" cy="1871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2" idx="0"/>
          </p:cNvCxnSpPr>
          <p:nvPr/>
        </p:nvCxnSpPr>
        <p:spPr bwMode="auto">
          <a:xfrm flipH="1" flipV="1">
            <a:off x="5691801" y="2514600"/>
            <a:ext cx="713305" cy="3248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438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Smoothness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701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parameterised in terms of FWHM:</a:t>
            </a:r>
          </a:p>
          <a:p>
            <a:pPr marL="0" lvl="1"/>
            <a:r>
              <a:rPr lang="en-US" dirty="0"/>
              <a:t>Size of Gaussian kernel required to smooth </a:t>
            </a:r>
            <a:r>
              <a:rPr lang="en-US" dirty="0" err="1" smtClean="0"/>
              <a:t>i.i.d</a:t>
            </a:r>
            <a:r>
              <a:rPr lang="en-US" dirty="0" smtClean="0"/>
              <a:t>. </a:t>
            </a:r>
            <a:r>
              <a:rPr lang="en-US" dirty="0"/>
              <a:t>noise to have same smoothness as observed null (standardized) </a:t>
            </a:r>
            <a:r>
              <a:rPr lang="en-US" dirty="0" smtClean="0"/>
              <a:t>data. </a:t>
            </a:r>
            <a:endParaRPr lang="en-US" dirty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643211"/>
              </p:ext>
            </p:extLst>
          </p:nvPr>
        </p:nvGraphicFramePr>
        <p:xfrm>
          <a:off x="5638800" y="4495800"/>
          <a:ext cx="3352800" cy="222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Slide" r:id="rId3" imgW="4431637" imgH="3069387" progId="PowerPoint.Slide.8">
                  <p:embed/>
                </p:oleObj>
              </mc:Choice>
              <mc:Fallback>
                <p:oleObj name="Slide" r:id="rId3" imgW="4431637" imgH="3069387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952" r="4475"/>
                      <a:stretch>
                        <a:fillRect/>
                      </a:stretch>
                    </p:blipFill>
                    <p:spPr bwMode="auto">
                      <a:xfrm>
                        <a:off x="5638800" y="4495800"/>
                        <a:ext cx="3352800" cy="2221230"/>
                      </a:xfrm>
                      <a:prstGeom prst="rect">
                        <a:avLst/>
                      </a:prstGeom>
                      <a:noFill/>
                      <a:ln w="57150" cmpd="thickThin">
                        <a:noFill/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22375"/>
            <a:ext cx="19478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7543800" y="1905000"/>
            <a:ext cx="762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563289" y="190500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FWHM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55588" y="3505200"/>
            <a:ext cx="4849812" cy="946150"/>
            <a:chOff x="1385" y="2843"/>
            <a:chExt cx="3055" cy="596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2862"/>
              <a:ext cx="146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430" y="3153"/>
              <a:ext cx="559" cy="0"/>
            </a:xfrm>
            <a:prstGeom prst="line">
              <a:avLst/>
            </a:prstGeom>
            <a:noFill/>
            <a:ln w="25400">
              <a:solidFill>
                <a:srgbClr val="E42A1C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2448" y="2862"/>
              <a:ext cx="1461" cy="577"/>
              <a:chOff x="3471" y="1293"/>
              <a:chExt cx="1227" cy="814"/>
            </a:xfrm>
          </p:grpSpPr>
          <p:pic>
            <p:nvPicPr>
              <p:cNvPr id="9229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31" name="Line 9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1917" y="2862"/>
              <a:ext cx="1461" cy="577"/>
              <a:chOff x="3471" y="1293"/>
              <a:chExt cx="1227" cy="814"/>
            </a:xfrm>
          </p:grpSpPr>
          <p:pic>
            <p:nvPicPr>
              <p:cNvPr id="9227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1385" y="2862"/>
              <a:ext cx="1461" cy="577"/>
              <a:chOff x="3471" y="1294"/>
              <a:chExt cx="1227" cy="814"/>
            </a:xfrm>
          </p:grpSpPr>
          <p:pic>
            <p:nvPicPr>
              <p:cNvPr id="9230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4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6" name="Line 15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689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901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113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325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537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749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266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478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842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054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035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54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087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361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206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249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6" name="Text Box 32"/>
            <p:cNvSpPr txBox="1">
              <a:spLocks noChangeArrowheads="1"/>
            </p:cNvSpPr>
            <p:nvPr/>
          </p:nvSpPr>
          <p:spPr bwMode="auto">
            <a:xfrm>
              <a:off x="2918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7" name="Text Box 33"/>
            <p:cNvSpPr txBox="1">
              <a:spLocks noChangeArrowheads="1"/>
            </p:cNvSpPr>
            <p:nvPr/>
          </p:nvSpPr>
          <p:spPr bwMode="auto">
            <a:xfrm>
              <a:off x="3340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8" name="Text Box 34"/>
            <p:cNvSpPr txBox="1">
              <a:spLocks noChangeArrowheads="1"/>
            </p:cNvSpPr>
            <p:nvPr/>
          </p:nvSpPr>
          <p:spPr bwMode="auto">
            <a:xfrm>
              <a:off x="3707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0" name="Text Box 35"/>
            <p:cNvSpPr txBox="1">
              <a:spLocks noChangeArrowheads="1"/>
            </p:cNvSpPr>
            <p:nvPr/>
          </p:nvSpPr>
          <p:spPr bwMode="auto">
            <a:xfrm>
              <a:off x="185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2" name="Text Box 36"/>
            <p:cNvSpPr txBox="1">
              <a:spLocks noChangeArrowheads="1"/>
            </p:cNvSpPr>
            <p:nvPr/>
          </p:nvSpPr>
          <p:spPr bwMode="auto">
            <a:xfrm>
              <a:off x="228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3" name="Text Box 37"/>
            <p:cNvSpPr txBox="1">
              <a:spLocks noChangeArrowheads="1"/>
            </p:cNvSpPr>
            <p:nvPr/>
          </p:nvSpPr>
          <p:spPr bwMode="auto">
            <a:xfrm>
              <a:off x="2705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4" name="Text Box 38"/>
            <p:cNvSpPr txBox="1">
              <a:spLocks noChangeArrowheads="1"/>
            </p:cNvSpPr>
            <p:nvPr/>
          </p:nvSpPr>
          <p:spPr bwMode="auto">
            <a:xfrm>
              <a:off x="3127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5" name="Text Box 39"/>
            <p:cNvSpPr txBox="1">
              <a:spLocks noChangeArrowheads="1"/>
            </p:cNvSpPr>
            <p:nvPr/>
          </p:nvSpPr>
          <p:spPr bwMode="auto">
            <a:xfrm>
              <a:off x="3494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TextBox 9231"/>
              <p:cNvSpPr txBox="1"/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RESELS (Resolution Elements):</a:t>
                </a:r>
                <a:endParaRPr lang="en-US" sz="2000" b="1" dirty="0"/>
              </a:p>
              <a:p>
                <a:r>
                  <a:rPr lang="en-US" dirty="0"/>
                  <a:t>1 RESEL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RESEL Count </a:t>
                </a:r>
                <a:r>
                  <a:rPr lang="en-US" i="1" dirty="0" smtClean="0"/>
                  <a:t>R = v</a:t>
                </a:r>
                <a:r>
                  <a:rPr lang="en-US" dirty="0" smtClean="0"/>
                  <a:t>olume </a:t>
                </a:r>
                <a:r>
                  <a:rPr lang="en-US" dirty="0"/>
                  <a:t>of search region in units of </a:t>
                </a:r>
                <a:r>
                  <a:rPr lang="en-US" dirty="0" smtClean="0"/>
                  <a:t>smoothness</a:t>
                </a:r>
                <a:endParaRPr lang="en-US" dirty="0"/>
              </a:p>
            </p:txBody>
          </p:sp>
        </mc:Choice>
        <mc:Fallback xmlns="">
          <p:sp>
            <p:nvSpPr>
              <p:cNvPr id="9232" name="TextBox 9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blipFill rotWithShape="1">
                <a:blip r:embed="rId10"/>
                <a:stretch>
                  <a:fillRect l="-968" t="-2500" r="-968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3" name="TextBox 9232"/>
          <p:cNvSpPr txBox="1"/>
          <p:nvPr/>
        </p:nvSpPr>
        <p:spPr>
          <a:xfrm>
            <a:off x="5257800" y="3765550"/>
            <a:ext cx="3605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Eg</a:t>
            </a:r>
            <a:r>
              <a:rPr lang="en-US" sz="1600" dirty="0"/>
              <a:t>: 10 voxels, 2.5 </a:t>
            </a:r>
            <a:r>
              <a:rPr lang="en-US" sz="1600" dirty="0" smtClean="0"/>
              <a:t>FWHM, </a:t>
            </a:r>
            <a:r>
              <a:rPr lang="en-US" sz="1600" dirty="0"/>
              <a:t>4 </a:t>
            </a:r>
            <a:r>
              <a:rPr lang="en-US" sz="1600" dirty="0" smtClean="0"/>
              <a:t>RESELS</a:t>
            </a:r>
            <a:endParaRPr lang="en-US" sz="1600" dirty="0"/>
          </a:p>
        </p:txBody>
      </p:sp>
      <p:sp>
        <p:nvSpPr>
          <p:cNvPr id="9234" name="TextBox 9233"/>
          <p:cNvSpPr txBox="1"/>
          <p:nvPr/>
        </p:nvSpPr>
        <p:spPr>
          <a:xfrm>
            <a:off x="381000" y="4535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The number of resels </a:t>
            </a:r>
            <a:r>
              <a:rPr lang="de-CH" dirty="0"/>
              <a:t>is similar, but not identical to </a:t>
            </a:r>
            <a:r>
              <a:rPr lang="de-CH" dirty="0" smtClean="0"/>
              <a:t>the number </a:t>
            </a:r>
            <a:r>
              <a:rPr lang="de-CH" dirty="0"/>
              <a:t>independent </a:t>
            </a:r>
            <a:r>
              <a:rPr lang="de-CH" dirty="0" smtClean="0"/>
              <a:t>observations.</a:t>
            </a:r>
            <a:endParaRPr lang="de-CH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" y="53340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estimated from spatial derivatives of standardised residuals:</a:t>
            </a:r>
          </a:p>
          <a:p>
            <a:pPr marL="0" lvl="1"/>
            <a:r>
              <a:rPr lang="en-US" dirty="0" smtClean="0"/>
              <a:t>Yields an RPV image containing local roughness estimation.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232" grpId="0"/>
      <p:bldP spid="9233" grpId="0"/>
      <p:bldP spid="9234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intuition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7772400" cy="64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Corrected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-value for statistic value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 txBox="1">
                <a:spLocks noChangeArrowheads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93366"/>
                  </a:buClr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0" hangingPunct="0">
                  <a:buClrTx/>
                </a:pPr>
                <a:r>
                  <a:rPr lang="en-US" dirty="0" smtClean="0"/>
                  <a:t> Statistic value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increases ?</a:t>
                </a:r>
              </a:p>
              <a:p>
                <a:pPr lvl="1" eaLnBrk="0" hangingPunct="0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(better signal)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Search volume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Symbol" pitchFamily="18" charset="2"/>
                  </a:rPr>
                  <a:t></a:t>
                </a:r>
                <a:r>
                  <a:rPr lang="en-GB" dirty="0" smtClean="0">
                    <a:latin typeface="Times New Roman" pitchFamily="18" charset="0"/>
                  </a:rPr>
                  <a:t>(</a:t>
                </a:r>
                <a:r>
                  <a:rPr lang="en-GB" dirty="0" smtClean="0">
                    <a:latin typeface="Symbol" pitchFamily="18" charset="2"/>
                  </a:rPr>
                  <a:t></a:t>
                </a:r>
                <a:r>
                  <a:rPr lang="en-GB" dirty="0" smtClean="0">
                    <a:latin typeface="Times New Roman" pitchFamily="18" charset="0"/>
                  </a:rPr>
                  <a:t>) ↑ )</a:t>
                </a:r>
                <a:r>
                  <a:rPr lang="en-GB" dirty="0" smtClean="0"/>
                  <a:t> ?</a:t>
                </a:r>
                <a:endParaRPr lang="en-US" dirty="0" smtClean="0"/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increases (more severe correction)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Smoothness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dirty="0" smtClean="0">
                    <a:latin typeface="Symbol" pitchFamily="18" charset="2"/>
                  </a:rPr>
                  <a:t>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baseline="30000" dirty="0" smtClean="0">
                    <a:latin typeface="Times New Roman" pitchFamily="18" charset="0"/>
                  </a:rPr>
                  <a:t>1/2 </a:t>
                </a:r>
                <a:r>
                  <a:rPr lang="en-GB" dirty="0" smtClean="0">
                    <a:latin typeface="Times New Roman" pitchFamily="18" charset="0"/>
                  </a:rPr>
                  <a:t>↓</a:t>
                </a:r>
                <a:r>
                  <a:rPr lang="en-GB" baseline="30000" dirty="0" smtClean="0">
                    <a:latin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</a:rPr>
                  <a:t>)</a:t>
                </a:r>
                <a:r>
                  <a:rPr lang="en-US" dirty="0" smtClean="0"/>
                  <a:t> ?</a:t>
                </a:r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(less severe correction)</a:t>
                </a:r>
              </a:p>
            </p:txBody>
          </p:sp>
        </mc:Choice>
        <mc:Fallback xmlns="">
          <p:sp>
            <p:nvSpPr>
              <p:cNvPr id="5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blipFill rotWithShape="1">
                <a:blip r:embed="rId2"/>
                <a:stretch>
                  <a:fillRect l="-1804" t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nor/>
                        </m:rP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∝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</m:t>
                      </m:r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3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Field: Unified Theory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295400"/>
            <a:ext cx="8369300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40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General form for expected Euler characteristic</a:t>
            </a:r>
          </a:p>
          <a:p>
            <a:pPr marL="457200" lvl="1" indent="0" algn="ctr" eaLnBrk="0" hangingPunct="0">
              <a:buClr>
                <a:schemeClr val="tx1"/>
              </a:buClr>
              <a:buSzPts val="2000"/>
              <a:buNone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GB" sz="1800" dirty="0">
                <a:solidFill>
                  <a:srgbClr val="C1CEFF"/>
                </a:solidFill>
                <a:latin typeface="Times New Roman" pitchFamily="18" charset="0"/>
              </a:rPr>
              <a:t>• </a:t>
            </a:r>
            <a:r>
              <a:rPr lang="en-GB" sz="1800" dirty="0" smtClean="0">
                <a:solidFill>
                  <a:srgbClr val="C1CEFF"/>
                </a:solidFill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t, F &amp; </a:t>
            </a:r>
            <a:r>
              <a:rPr lang="en-GB" sz="1800" dirty="0">
                <a:latin typeface="Symbol" pitchFamily="18" charset="2"/>
              </a:rPr>
              <a:t></a:t>
            </a:r>
            <a:r>
              <a:rPr lang="en-GB" sz="1600" baseline="30000" dirty="0">
                <a:latin typeface="Times New Roman" pitchFamily="18" charset="0"/>
              </a:rPr>
              <a:t>2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fields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restricted search regions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dimensions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     </a:t>
                </a:r>
                <a:r>
                  <a:rPr kumimoji="0" lang="en-GB" sz="1600" b="0" i="0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1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 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):</a:t>
                </a:r>
                <a:r>
                  <a:rPr lang="en-GB" sz="1600" dirty="0">
                    <a:latin typeface="Times New Roman" pitchFamily="18" charset="0"/>
                  </a:rPr>
                  <a:t> </a:t>
                </a:r>
                <a:r>
                  <a:rPr kumimoji="0" lang="en-GB" sz="18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-dimensional </a:t>
                </a:r>
                <a:r>
                  <a:rPr kumimoji="0" lang="en-GB" sz="1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Lipschitz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-Killing curvatures of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GB" sz="16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intrinsic volumes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</a:t>
                </a: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– function of dimension,</a:t>
                </a:r>
                <a:b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</a:b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    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space </a:t>
                </a:r>
                <a:r>
                  <a:rPr lang="en-GB" sz="14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and smoothness:</a:t>
                </a:r>
              </a:p>
              <a:p>
                <a:pPr lvl="1" eaLnBrk="1" hangingPunct="1"/>
                <a:endParaRPr lang="en-GB" sz="1600" dirty="0">
                  <a:latin typeface="Times New Roman" pitchFamily="18" charset="0"/>
                </a:endParaRPr>
              </a:p>
              <a:p>
                <a:pPr eaLnBrk="1" hangingPunct="1"/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0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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Euler characteristic of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1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diameter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2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surface area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3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volume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blipFill rotWithShape="1">
                <a:blip r:embed="rId2"/>
                <a:stretch>
                  <a:fillRect l="-1156" t="-1166" r="-578" b="-2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95775" y="3464425"/>
            <a:ext cx="49244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6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lang="en-GB" dirty="0">
                <a:latin typeface="Times New Roman" pitchFamily="18" charset="0"/>
              </a:rPr>
              <a:t>u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: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-dimensional EC density of</a:t>
            </a:r>
            <a:r>
              <a:rPr kumimoji="0" lang="en-GB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the field</a:t>
            </a:r>
            <a:endParaRPr kumimoji="0" lang="en-GB" sz="1600" b="0" u="none" strike="noStrike" cap="none" normalizeH="0" baseline="0" dirty="0" smtClean="0">
              <a:ln>
                <a:noFill/>
              </a:ln>
              <a:solidFill>
                <a:srgbClr val="FAFD00"/>
              </a:solidFill>
              <a:effectLst/>
              <a:latin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– function of dimension and threshold,</a:t>
            </a:r>
            <a:b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</a:b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   specific for RF type: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E.g. Gaussian RF:</a:t>
            </a:r>
            <a:r>
              <a: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1-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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1/2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     u  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-1)  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   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-3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3" name="Picture 5" descr="KJW_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176838"/>
            <a:ext cx="1538288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19700" y="6324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</a:rPr>
              <a:t>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4694238" y="6324600"/>
            <a:ext cx="563562" cy="228600"/>
          </a:xfrm>
          <a:prstGeom prst="line">
            <a:avLst/>
          </a:prstGeom>
          <a:noFill/>
          <a:ln w="19050">
            <a:solidFill>
              <a:srgbClr val="C1CE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6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Peak, cluster and set level inference</a:t>
            </a:r>
            <a:endParaRPr lang="en-GB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37225" y="2482850"/>
            <a:ext cx="2790825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rgbClr val="006699"/>
                </a:solidFill>
                <a:latin typeface="Arial Unicode MS" pitchFamily="34" charset="-128"/>
              </a:rPr>
              <a:t>Peak level </a:t>
            </a: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h</a:t>
            </a:r>
            <a:r>
              <a:rPr lang="en-GB" sz="2000" b="0" dirty="0" smtClean="0">
                <a:latin typeface="Arial Unicode MS" pitchFamily="34" charset="-128"/>
              </a:rPr>
              <a:t>eight of local maxima</a:t>
            </a:r>
            <a:endParaRPr lang="en-GB" sz="2000" b="0" dirty="0">
              <a:latin typeface="Arial Unicode MS" pitchFamily="34" charset="-128"/>
            </a:endParaRP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Cluster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spatial extent above u</a:t>
            </a: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Set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number of clusters above u</a:t>
            </a:r>
          </a:p>
          <a:p>
            <a:pPr eaLnBrk="0" hangingPunct="0"/>
            <a:endParaRPr lang="en-GB" sz="2000" b="0" dirty="0">
              <a:latin typeface="Arial Unicode MS" pitchFamily="34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551488" y="242093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5213" y="1830387"/>
            <a:ext cx="1331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Sensitivity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14913" y="5262562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15263" y="1697037"/>
            <a:ext cx="16192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Regional specificity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529638" y="242728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589963" y="2547937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2400" y="2287588"/>
            <a:ext cx="4884737" cy="3503612"/>
            <a:chOff x="144463" y="1982788"/>
            <a:chExt cx="4884737" cy="35036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463" y="1982788"/>
              <a:ext cx="4884737" cy="3503612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 bwMode="auto">
            <a:xfrm>
              <a:off x="336367" y="4724400"/>
              <a:ext cx="4540433" cy="64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36367" y="4648200"/>
              <a:ext cx="4540433" cy="690321"/>
              <a:chOff x="1219200" y="5429874"/>
              <a:chExt cx="7507188" cy="1141383"/>
            </a:xfrm>
            <a:solidFill>
              <a:schemeClr val="bg1"/>
            </a:solidFill>
          </p:grpSpPr>
          <p:cxnSp>
            <p:nvCxnSpPr>
              <p:cNvPr id="11" name="Straight Connector 10"/>
              <p:cNvCxnSpPr/>
              <p:nvPr/>
            </p:nvCxnSpPr>
            <p:spPr bwMode="auto">
              <a:xfrm>
                <a:off x="1219200" y="57150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219200" y="60198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008A3E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219200" y="63246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1925569" y="5429874"/>
                <a:ext cx="3103814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set level</a:t>
                </a:r>
                <a:endParaRPr lang="en-GB" sz="11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25569" y="5782411"/>
                <a:ext cx="3489537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cluster level</a:t>
                </a:r>
                <a:endParaRPr lang="en-GB" sz="11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25569" y="6138446"/>
                <a:ext cx="3301685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peak level</a:t>
                </a:r>
                <a:endParaRPr lang="en-GB" sz="11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39543" y="5715001"/>
                <a:ext cx="3386845" cy="72135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1</a:t>
                </a:r>
                <a:r>
                  <a:rPr lang="en-GB" sz="1100" dirty="0" smtClean="0"/>
                  <a:t> &gt; spatial extent threshold</a:t>
                </a:r>
                <a:br>
                  <a:rPr lang="en-GB" sz="1100" dirty="0" smtClean="0"/>
                </a:br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2</a:t>
                </a:r>
                <a:r>
                  <a:rPr lang="en-GB" sz="1100" dirty="0" smtClean="0"/>
                  <a:t> &lt; spatial extent threshold</a:t>
                </a:r>
                <a:endParaRPr lang="en-GB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3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53200" y="1587501"/>
            <a:ext cx="914400" cy="401039"/>
            <a:chOff x="1295400" y="1299382"/>
            <a:chExt cx="6781800" cy="2434418"/>
          </a:xfrm>
        </p:grpSpPr>
        <p:pic>
          <p:nvPicPr>
            <p:cNvPr id="19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6317" r="5238" b="83474"/>
            <a:stretch/>
          </p:blipFill>
          <p:spPr bwMode="auto">
            <a:xfrm>
              <a:off x="1545539" y="1299382"/>
              <a:ext cx="6531661" cy="2434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295400" y="2514600"/>
              <a:ext cx="609600" cy="1219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8748284"/>
              </p:ext>
            </p:extLst>
          </p:nvPr>
        </p:nvGraphicFramePr>
        <p:xfrm>
          <a:off x="304800" y="1358901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429000" y="1054101"/>
            <a:ext cx="2301977" cy="990600"/>
            <a:chOff x="2971800" y="990600"/>
            <a:chExt cx="3296387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𝑦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=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𝑋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        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9333" r="-5570" b="-3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341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17705" r="5238" b="41879"/>
            <a:stretch/>
          </p:blipFill>
          <p:spPr bwMode="auto">
            <a:xfrm>
              <a:off x="3974559" y="990600"/>
              <a:ext cx="96134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7572324" y="1355499"/>
            <a:ext cx="1190676" cy="994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num>
                        <m:den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𝑟𝑎𝑛𝑘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83764" y="117274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Contrast </a:t>
            </a:r>
            <a:r>
              <a:rPr lang="en-GB" sz="1600" i="1" dirty="0" smtClean="0"/>
              <a:t>c</a:t>
            </a:r>
            <a:endParaRPr lang="en-GB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01064" y="901701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Random</a:t>
            </a:r>
          </a:p>
          <a:p>
            <a:pPr algn="ctr"/>
            <a:r>
              <a:rPr lang="en-GB" sz="1600" b="1" dirty="0" smtClean="0"/>
              <a:t>Field Theory</a:t>
            </a:r>
            <a:endParaRPr lang="en-GB" sz="16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8" b="58309"/>
          <a:stretch/>
        </p:blipFill>
        <p:spPr>
          <a:xfrm>
            <a:off x="6860035" y="4627583"/>
            <a:ext cx="1750565" cy="1291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34200" y="5953780"/>
                <a:ext cx="1676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𝑆𝑃𝑀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{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953780"/>
                <a:ext cx="1676400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69" y="4571893"/>
            <a:ext cx="2514600" cy="215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" name="Group 29"/>
          <p:cNvGrpSpPr>
            <a:grpSpLocks/>
          </p:cNvGrpSpPr>
          <p:nvPr/>
        </p:nvGrpSpPr>
        <p:grpSpPr bwMode="auto">
          <a:xfrm>
            <a:off x="784241" y="901702"/>
            <a:ext cx="1418415" cy="1416898"/>
            <a:chOff x="249" y="436"/>
            <a:chExt cx="1044" cy="1044"/>
          </a:xfrm>
        </p:grpSpPr>
        <p:pic>
          <p:nvPicPr>
            <p:cNvPr id="34" name="Picture 9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436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279">
              <a:off x="340" y="527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1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257">
              <a:off x="431" y="618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28"/>
          <p:cNvGrpSpPr>
            <a:grpSpLocks/>
          </p:cNvGrpSpPr>
          <p:nvPr/>
        </p:nvGrpSpPr>
        <p:grpSpPr bwMode="auto">
          <a:xfrm>
            <a:off x="872571" y="5063571"/>
            <a:ext cx="1413429" cy="1413429"/>
            <a:chOff x="249" y="2159"/>
            <a:chExt cx="1044" cy="1044"/>
          </a:xfrm>
        </p:grpSpPr>
        <p:pic>
          <p:nvPicPr>
            <p:cNvPr id="38" name="Picture 12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59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3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250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4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341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40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  <p:bldP spid="3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2045" r="26833" b="39495"/>
          <a:stretch/>
        </p:blipFill>
        <p:spPr>
          <a:xfrm>
            <a:off x="6819899" y="3581400"/>
            <a:ext cx="2171701" cy="1883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 Assumptions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74887"/>
            <a:ext cx="6477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 smtClean="0"/>
              <a:t>The statistic image is assumed to be a good lattice representation of an underlying random field</a:t>
            </a:r>
            <a:r>
              <a:rPr lang="en-GB" dirty="0"/>
              <a:t> </a:t>
            </a:r>
            <a:r>
              <a:rPr lang="en-GB" dirty="0" smtClean="0"/>
              <a:t>with a multivariate Gaussian distribution.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 smtClean="0"/>
              <a:t>These fields are continuous, with an autocorrelation function twice differentiable at the origin.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threshold chosen to define clusters is high enough such that the expected EC is a good approximation to the number of clusters.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lattice approximation is reasonable, which implies the smoothness is relatively large compared to the voxel size.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errors of the specified statistical model are normally distributed, which implies the model is not </a:t>
            </a:r>
            <a:r>
              <a:rPr lang="en-GB" dirty="0" err="1" smtClean="0"/>
              <a:t>misspecified</a:t>
            </a:r>
            <a:r>
              <a:rPr lang="en-GB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6705600" y="1291998"/>
            <a:ext cx="2286000" cy="1908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59830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>
                <a:solidFill>
                  <a:srgbClr val="000000"/>
                </a:solidFill>
              </a:rPr>
              <a:t>Smoothness of the data is unknown and estimated: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very precise estimate by pooling over voxels </a:t>
            </a:r>
            <a:r>
              <a:rPr lang="en-GB" dirty="0">
                <a:solidFill>
                  <a:srgbClr val="000000"/>
                </a:solidFill>
                <a:sym typeface="Symbol"/>
              </a:rPr>
              <a:t> </a:t>
            </a:r>
            <a:r>
              <a:rPr lang="en-GB" dirty="0" smtClean="0">
                <a:solidFill>
                  <a:srgbClr val="000000"/>
                </a:solidFill>
                <a:sym typeface="Symbol"/>
              </a:rPr>
              <a:t>stationarity assumption.</a:t>
            </a:r>
            <a:endParaRPr lang="de-CH" dirty="0">
              <a:solidFill>
                <a:srgbClr val="00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356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&quot;No&quot; Symbol 4"/>
          <p:cNvSpPr/>
          <p:nvPr/>
        </p:nvSpPr>
        <p:spPr bwMode="auto">
          <a:xfrm>
            <a:off x="2185196" y="4685078"/>
            <a:ext cx="2158204" cy="1944322"/>
          </a:xfrm>
          <a:prstGeom prst="noSmoking">
            <a:avLst/>
          </a:prstGeom>
          <a:solidFill>
            <a:srgbClr val="FF0000">
              <a:alpha val="28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GB" b="1" i="1" dirty="0" smtClean="0"/>
              <a:t>Small Volume Correction</a:t>
            </a:r>
            <a:endParaRPr lang="en-GB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40346"/>
            <a:ext cx="861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Wingdings" pitchFamily="2" charset="2"/>
              <a:buChar char="q"/>
            </a:pPr>
            <a:r>
              <a:rPr lang="de-CH" sz="2000" dirty="0" smtClean="0"/>
              <a:t>If one has some </a:t>
            </a:r>
            <a:r>
              <a:rPr lang="de-CH" sz="2000" i="1" dirty="0" smtClean="0"/>
              <a:t>a </a:t>
            </a:r>
            <a:r>
              <a:rPr lang="de-CH" sz="2000" i="1" dirty="0"/>
              <a:t>priori </a:t>
            </a:r>
            <a:r>
              <a:rPr lang="de-CH" sz="2000" dirty="0" smtClean="0"/>
              <a:t>idea of where </a:t>
            </a:r>
            <a:r>
              <a:rPr lang="de-CH" sz="2000" dirty="0"/>
              <a:t>an activation should be, </a:t>
            </a:r>
            <a:r>
              <a:rPr lang="de-CH" sz="2000" dirty="0" smtClean="0"/>
              <a:t>one can prespecify a small search space and make the appropriate correction instead of having to control for the entire search space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mask defined  by (probabilistic) anatomical atlases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mask </a:t>
            </a:r>
            <a:r>
              <a:rPr lang="de-CH" sz="2000" dirty="0"/>
              <a:t>defined by separate "functional localisers"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/>
              <a:t>mask defined by orthogonal contrasts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search </a:t>
            </a:r>
            <a:r>
              <a:rPr lang="de-CH" sz="2000" dirty="0"/>
              <a:t>volume around previously reported coordinates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5124271"/>
            <a:ext cx="530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no prior hypothesis: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Test whole volume.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Identify SPM peak.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Then make a test assuming a single voxel.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4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2302" y="1853148"/>
            <a:ext cx="8639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There is a </a:t>
            </a:r>
            <a:r>
              <a:rPr lang="en-GB" sz="2400" b="1" i="1" dirty="0" smtClean="0"/>
              <a:t>multiple testing problem </a:t>
            </a:r>
            <a:r>
              <a:rPr lang="en-GB" sz="2400" dirty="0" smtClean="0"/>
              <a:t>and </a:t>
            </a:r>
            <a:r>
              <a:rPr lang="en-GB" sz="2400" i="1" dirty="0" smtClean="0"/>
              <a:t>corrections</a:t>
            </a:r>
            <a:r>
              <a:rPr lang="en-GB" sz="2400" dirty="0" smtClean="0"/>
              <a:t> have to be applied on </a:t>
            </a:r>
            <a:r>
              <a:rPr lang="en-GB" sz="2400" i="1" dirty="0" smtClean="0"/>
              <a:t>p</a:t>
            </a:r>
            <a:r>
              <a:rPr lang="en-GB" sz="2400" dirty="0" smtClean="0"/>
              <a:t>-values (for the volume of interest only (see SVC)).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Inference is made about </a:t>
            </a:r>
            <a:r>
              <a:rPr lang="en-GB" sz="2400" b="1" i="1" dirty="0" smtClean="0"/>
              <a:t>topological features </a:t>
            </a:r>
            <a:r>
              <a:rPr lang="en-GB" sz="2400" dirty="0" smtClean="0"/>
              <a:t>(</a:t>
            </a:r>
            <a:r>
              <a:rPr lang="en-GB" sz="2400" dirty="0"/>
              <a:t>peak height, spatial extent, number of clusters</a:t>
            </a:r>
            <a:r>
              <a:rPr lang="en-GB" sz="2400" dirty="0" smtClean="0"/>
              <a:t>).</a:t>
            </a:r>
            <a:br>
              <a:rPr lang="en-GB" sz="2400" dirty="0" smtClean="0"/>
            </a:br>
            <a:r>
              <a:rPr lang="en-GB" sz="2400" dirty="0" smtClean="0"/>
              <a:t>Use results from the </a:t>
            </a:r>
            <a:r>
              <a:rPr lang="en-GB" sz="2400" b="1" i="1" dirty="0" smtClean="0"/>
              <a:t>Random Field Theory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b="1" dirty="0" smtClean="0"/>
              <a:t>Control of </a:t>
            </a:r>
            <a:r>
              <a:rPr lang="en-GB" sz="2400" b="1" i="1" dirty="0" smtClean="0"/>
              <a:t>FWER</a:t>
            </a:r>
            <a:r>
              <a:rPr lang="en-GB" sz="2400" b="1" dirty="0" smtClean="0"/>
              <a:t> </a:t>
            </a:r>
            <a:r>
              <a:rPr lang="en-GB" sz="2400" dirty="0" smtClean="0"/>
              <a:t>(probability of a false positive anywhere in the image</a:t>
            </a:r>
            <a:r>
              <a:rPr lang="en-GB" sz="2400" dirty="0"/>
              <a:t>) for a space of any dimension and shape.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66421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sz="1600" dirty="0"/>
              <a:t>Friston KJ, Frith CD, Liddle PF, Frackowiak RS. </a:t>
            </a:r>
            <a:r>
              <a:rPr lang="de-CH" sz="1600" i="1" dirty="0"/>
              <a:t>Comparing functional (PET) images: the assessment of significant change</a:t>
            </a:r>
            <a:r>
              <a:rPr lang="de-CH" sz="1600" dirty="0"/>
              <a:t>. </a:t>
            </a:r>
            <a:r>
              <a:rPr lang="en-GB" sz="1600" dirty="0"/>
              <a:t>Journal of Cerebral Blood Flow and </a:t>
            </a:r>
            <a:r>
              <a:rPr lang="en-GB" sz="1600" dirty="0" smtClean="0"/>
              <a:t>Metabolism</a:t>
            </a:r>
            <a:r>
              <a:rPr lang="de-CH" sz="1600" dirty="0" smtClean="0"/>
              <a:t>, 1991.</a:t>
            </a:r>
            <a:br>
              <a:rPr lang="de-CH" sz="1600" dirty="0" smtClean="0"/>
            </a:br>
            <a:endParaRPr lang="de-CH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1600" dirty="0" smtClean="0"/>
              <a:t>Worsley KJ, Evans AC, </a:t>
            </a:r>
            <a:r>
              <a:rPr lang="en-GB" sz="1600" dirty="0" err="1" smtClean="0"/>
              <a:t>Marrett</a:t>
            </a:r>
            <a:r>
              <a:rPr lang="en-GB" sz="1600" dirty="0" smtClean="0"/>
              <a:t> S, </a:t>
            </a:r>
            <a:r>
              <a:rPr lang="en-GB" sz="1600" dirty="0" err="1" smtClean="0"/>
              <a:t>Neelin</a:t>
            </a:r>
            <a:r>
              <a:rPr lang="en-GB" sz="1600" dirty="0" smtClean="0"/>
              <a:t> </a:t>
            </a:r>
            <a:r>
              <a:rPr lang="en-GB" sz="1600" dirty="0"/>
              <a:t>P. </a:t>
            </a:r>
            <a:r>
              <a:rPr lang="en-GB" sz="1600" i="1" dirty="0" smtClean="0"/>
              <a:t>A </a:t>
            </a:r>
            <a:r>
              <a:rPr lang="en-GB" sz="1600" i="1" dirty="0"/>
              <a:t>three-dimensional statistical analysis for CBF activation studies in human brain</a:t>
            </a:r>
            <a:r>
              <a:rPr lang="en-GB" sz="1600" dirty="0"/>
              <a:t>. Journal of Cerebral Blood Flow and Metabolism. </a:t>
            </a:r>
            <a:r>
              <a:rPr lang="en-GB" sz="1600" dirty="0" smtClean="0"/>
              <a:t>1992.</a:t>
            </a:r>
            <a:r>
              <a:rPr lang="de-CH" sz="1600" dirty="0" smtClean="0"/>
              <a:t/>
            </a:r>
            <a:br>
              <a:rPr lang="de-CH" sz="1600" dirty="0" smtClean="0"/>
            </a:br>
            <a:endParaRPr lang="de-CH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sz="1600" dirty="0"/>
              <a:t>Worsley </a:t>
            </a:r>
            <a:r>
              <a:rPr lang="de-CH" sz="1600" dirty="0" smtClean="0"/>
              <a:t>KJ, </a:t>
            </a:r>
            <a:r>
              <a:rPr lang="de-CH" sz="1600" dirty="0"/>
              <a:t>Marrett </a:t>
            </a:r>
            <a:r>
              <a:rPr lang="de-CH" sz="1600" dirty="0" smtClean="0"/>
              <a:t>S, </a:t>
            </a:r>
            <a:r>
              <a:rPr lang="de-CH" sz="1600" dirty="0"/>
              <a:t>Neelin </a:t>
            </a:r>
            <a:r>
              <a:rPr lang="de-CH" sz="1600" dirty="0" smtClean="0"/>
              <a:t>P, </a:t>
            </a:r>
            <a:r>
              <a:rPr lang="de-CH" sz="1600" dirty="0"/>
              <a:t>Vandal </a:t>
            </a:r>
            <a:r>
              <a:rPr lang="de-CH" sz="1600" dirty="0" smtClean="0"/>
              <a:t>AC, </a:t>
            </a:r>
            <a:r>
              <a:rPr lang="de-CH" sz="1600" dirty="0"/>
              <a:t>Friston </a:t>
            </a:r>
            <a:r>
              <a:rPr lang="de-CH" sz="1600" dirty="0" smtClean="0"/>
              <a:t>KJ, </a:t>
            </a:r>
            <a:r>
              <a:rPr lang="de-CH" sz="1600" dirty="0"/>
              <a:t>Evans AC. </a:t>
            </a:r>
            <a:r>
              <a:rPr lang="de-CH" sz="1600" i="1" dirty="0"/>
              <a:t>A unified statistical approach for determining significant signals in images of cerebral activation</a:t>
            </a:r>
            <a:r>
              <a:rPr lang="de-CH" sz="1600" dirty="0"/>
              <a:t>. Human Brain </a:t>
            </a:r>
            <a:r>
              <a:rPr lang="de-CH" sz="1600" dirty="0" smtClean="0"/>
              <a:t>Mapping,1996.</a:t>
            </a:r>
            <a:br>
              <a:rPr lang="de-CH" sz="1600" dirty="0" smtClean="0"/>
            </a:br>
            <a:endParaRPr lang="de-CH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1600" dirty="0" err="1" smtClean="0"/>
              <a:t>Chumbley</a:t>
            </a:r>
            <a:r>
              <a:rPr lang="en-GB" sz="1600" dirty="0" smtClean="0"/>
              <a:t> J, </a:t>
            </a:r>
            <a:r>
              <a:rPr lang="en-GB" sz="1600" dirty="0" err="1" smtClean="0"/>
              <a:t>Worsley</a:t>
            </a:r>
            <a:r>
              <a:rPr lang="en-GB" sz="1600" dirty="0" smtClean="0"/>
              <a:t> KJ , Flandin G, </a:t>
            </a:r>
            <a:r>
              <a:rPr lang="en-GB" sz="1600" dirty="0"/>
              <a:t>and </a:t>
            </a:r>
            <a:r>
              <a:rPr lang="en-GB" sz="1600" dirty="0" err="1" smtClean="0"/>
              <a:t>Friston</a:t>
            </a:r>
            <a:r>
              <a:rPr lang="en-GB" sz="1600" dirty="0" smtClean="0"/>
              <a:t> KJ. </a:t>
            </a:r>
            <a:r>
              <a:rPr lang="en-GB" sz="1600" i="1" dirty="0"/>
              <a:t>Topological FDR for neuroimaging</a:t>
            </a:r>
            <a:r>
              <a:rPr lang="en-GB" sz="1600" dirty="0"/>
              <a:t>. </a:t>
            </a:r>
            <a:r>
              <a:rPr lang="en-GB" sz="1600" dirty="0" err="1"/>
              <a:t>NeuroImage</a:t>
            </a:r>
            <a:r>
              <a:rPr lang="en-GB" sz="1600" dirty="0" smtClean="0"/>
              <a:t>, </a:t>
            </a:r>
            <a:r>
              <a:rPr lang="en-GB" sz="1600" dirty="0"/>
              <a:t>2010</a:t>
            </a:r>
            <a:r>
              <a:rPr lang="en-GB" sz="1600" dirty="0" smtClean="0"/>
              <a:t>.</a:t>
            </a:r>
            <a:br>
              <a:rPr lang="en-GB" sz="1600" dirty="0" smtClean="0"/>
            </a:br>
            <a:endParaRPr lang="en-GB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 smtClean="0"/>
              <a:t>Kilner</a:t>
            </a:r>
            <a:r>
              <a:rPr lang="en-US" sz="1600" dirty="0" smtClean="0"/>
              <a:t> J and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KJ. </a:t>
            </a:r>
            <a:r>
              <a:rPr lang="en-US" sz="1600" i="1" dirty="0" smtClean="0"/>
              <a:t>Topological </a:t>
            </a:r>
            <a:r>
              <a:rPr lang="en-US" sz="1600" i="1" dirty="0"/>
              <a:t>inference for EEG and MEG </a:t>
            </a:r>
            <a:r>
              <a:rPr lang="en-US" sz="1600" i="1" dirty="0" smtClean="0"/>
              <a:t>data</a:t>
            </a:r>
            <a:r>
              <a:rPr lang="en-US" sz="1600" dirty="0" smtClean="0"/>
              <a:t>. Annals </a:t>
            </a:r>
            <a:r>
              <a:rPr lang="en-US" sz="1600" dirty="0"/>
              <a:t>of Applied </a:t>
            </a:r>
            <a:r>
              <a:rPr lang="en-US" sz="1600" dirty="0" smtClean="0"/>
              <a:t>Statistics, 2010.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 smtClean="0"/>
              <a:t>Flandin</a:t>
            </a:r>
            <a:r>
              <a:rPr lang="en-US" sz="1600" dirty="0" smtClean="0"/>
              <a:t> </a:t>
            </a:r>
            <a:r>
              <a:rPr lang="en-US" sz="1600" dirty="0"/>
              <a:t>G </a:t>
            </a:r>
            <a:r>
              <a:rPr lang="en-US" sz="1600" dirty="0" smtClean="0"/>
              <a:t>and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</a:t>
            </a:r>
            <a:r>
              <a:rPr lang="en-US" sz="1600" dirty="0"/>
              <a:t>KJ. </a:t>
            </a:r>
            <a:r>
              <a:rPr lang="en-US" sz="1600" i="1" dirty="0"/>
              <a:t>Topological Inference</a:t>
            </a:r>
            <a:r>
              <a:rPr lang="en-US" sz="1600" dirty="0"/>
              <a:t>. Brain Mapping: An Encyclopedic Reference, 2015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 smtClean="0"/>
              <a:t>Flandin</a:t>
            </a:r>
            <a:r>
              <a:rPr lang="en-US" sz="1600" dirty="0" smtClean="0"/>
              <a:t> G and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KJ. </a:t>
            </a:r>
            <a:r>
              <a:rPr lang="en-GB" sz="1600" i="1" dirty="0"/>
              <a:t>Analysis of family-wise error rates in statistical parametric mapping using random field theory</a:t>
            </a:r>
            <a:r>
              <a:rPr lang="en-GB" sz="1600" dirty="0" smtClean="0"/>
              <a:t>. Human Brain Mapping, 2017.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529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Statistical Parametric Maps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05456"/>
            <a:ext cx="3048000" cy="2852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44" y="1295400"/>
            <a:ext cx="2081236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87" y="1447801"/>
            <a:ext cx="2251613" cy="19811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81000" y="5410200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04800" y="3733800"/>
            <a:ext cx="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16200000">
            <a:off x="-128332" y="428557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15686" y="25146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 rot="16200000">
            <a:off x="-117446" y="291966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704280" y="6477000"/>
            <a:ext cx="914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897625" y="64432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661836" y="1365910"/>
            <a:ext cx="0" cy="3815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 rot="16200000">
            <a:off x="3248706" y="314257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661836" y="5257800"/>
            <a:ext cx="1" cy="1072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 rot="16200000">
            <a:off x="3228705" y="565717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629400" y="3505200"/>
            <a:ext cx="2209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470445" y="350520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6477000" y="1442110"/>
            <a:ext cx="1" cy="1948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 rot="16200000">
            <a:off x="5764947" y="2259746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frequency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10111" y="1676400"/>
            <a:ext cx="286648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fMRI, VBM,</a:t>
            </a:r>
            <a:br>
              <a:rPr lang="en-GB" sz="1600" dirty="0" smtClean="0"/>
            </a:br>
            <a:r>
              <a:rPr lang="en-GB" sz="1600" dirty="0" smtClean="0"/>
              <a:t>M/EEG source reconstruction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410444" y="944563"/>
            <a:ext cx="258115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 2D time-frequency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5410200"/>
            <a:ext cx="111921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</a:t>
            </a:r>
            <a:br>
              <a:rPr lang="en-GB" sz="1600" dirty="0" smtClean="0"/>
            </a:br>
            <a:r>
              <a:rPr lang="en-GB" sz="1600" dirty="0" smtClean="0"/>
              <a:t>2D+t </a:t>
            </a:r>
            <a:br>
              <a:rPr lang="en-GB" sz="1600" dirty="0" smtClean="0"/>
            </a:br>
            <a:r>
              <a:rPr lang="en-GB" sz="1600" dirty="0" smtClean="0"/>
              <a:t>scalp-time</a:t>
            </a:r>
            <a:endParaRPr lang="en-GB" sz="1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55417" t="60000" r="24166" b="19720"/>
          <a:stretch/>
        </p:blipFill>
        <p:spPr bwMode="auto">
          <a:xfrm>
            <a:off x="5943600" y="4343400"/>
            <a:ext cx="3200400" cy="198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400800" y="4038600"/>
            <a:ext cx="253147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1600" dirty="0" smtClean="0"/>
              <a:t>M/EEG 1D channel-time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517945" y="6443246"/>
            <a:ext cx="2321255" cy="3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7358990" y="6446475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3764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" y="3715036"/>
            <a:ext cx="3405607" cy="23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/>
      <p:bldP spid="23" grpId="0"/>
      <p:bldP spid="28" grpId="0"/>
      <p:bldP spid="30" grpId="0"/>
      <p:bldP spid="32" grpId="0" animBg="1"/>
      <p:bldP spid="33" grpId="0" animBg="1"/>
      <p:bldP spid="34" grpId="0" animBg="1"/>
      <p:bldP spid="3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Inference at a single voxel</a:t>
            </a:r>
            <a:endParaRPr lang="en-GB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8214" y="1722889"/>
            <a:ext cx="5333348" cy="42329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152400" y="2533576"/>
            <a:ext cx="5762625" cy="382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386824" y="2936322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  <a:close/>
              </a:path>
            </a:pathLst>
          </a:custGeom>
          <a:solidFill>
            <a:srgbClr val="973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386824" y="2918451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</a:path>
            </a:pathLst>
          </a:custGeom>
          <a:noFill/>
          <a:ln w="32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4468246" y="5178405"/>
            <a:ext cx="1198360" cy="785494"/>
            <a:chOff x="7793240" y="3134135"/>
            <a:chExt cx="1198360" cy="785494"/>
          </a:xfrm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</a:path>
              </a:pathLst>
            </a:custGeom>
            <a:noFill/>
            <a:ln w="32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95425" y="5980331"/>
            <a:ext cx="348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distribution of test statistic 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r="-4963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114800" y="1600200"/>
            <a:ext cx="1100368" cy="4341902"/>
            <a:chOff x="5819775" y="1639669"/>
            <a:chExt cx="1100368" cy="4341902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6172376" y="1748604"/>
              <a:ext cx="0" cy="423296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5819775" y="1639669"/>
              <a:ext cx="110036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i="1" dirty="0">
                  <a:latin typeface="Times New Roman" pitchFamily="18" charset="0"/>
                </a:rPr>
                <a:t>u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4800600" y="5791200"/>
            <a:ext cx="533400" cy="558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791200" y="3420070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Decision rule (threshold)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   determines false positive </a:t>
            </a:r>
            <a:br>
              <a:rPr lang="en-GB" dirty="0" smtClean="0"/>
            </a:br>
            <a:r>
              <a:rPr lang="en-GB" dirty="0" smtClean="0"/>
              <a:t>   rate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096869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Hypothesis H</a:t>
            </a:r>
            <a:r>
              <a:rPr lang="en-GB" baseline="-25000" dirty="0" smtClean="0"/>
              <a:t>0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   zero activation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800600"/>
            <a:ext cx="338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 </a:t>
            </a:r>
            <a:r>
              <a:rPr lang="en-GB" dirty="0" smtClean="0"/>
              <a:t>Choose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 to give acceptable</a:t>
            </a:r>
            <a:br>
              <a:rPr lang="en-GB" dirty="0" smtClean="0"/>
            </a:b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dirty="0" smtClean="0"/>
              <a:t> under </a:t>
            </a:r>
            <a:r>
              <a:rPr lang="en-GB" dirty="0"/>
              <a:t>H</a:t>
            </a:r>
            <a:r>
              <a:rPr lang="en-GB" baseline="-25000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3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70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47" name="Group 2"/>
          <p:cNvGrpSpPr>
            <a:grpSpLocks/>
          </p:cNvGrpSpPr>
          <p:nvPr/>
        </p:nvGrpSpPr>
        <p:grpSpPr bwMode="auto">
          <a:xfrm>
            <a:off x="0" y="4727377"/>
            <a:ext cx="9091612" cy="696912"/>
            <a:chOff x="240" y="1529"/>
            <a:chExt cx="5286" cy="43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Line 5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Line 6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Line 7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" name="Rectangle 9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Rectangle 10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" name="Line 12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Line 13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Line 14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Line 15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9" name="Line 16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0" name="Line 17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3" name="Line 18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4" name="Line 19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Rectangle 20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Rectangle 21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Line 23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0" name="Line 24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1" name="Line 25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2" name="Line 26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3" name="Line 27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4" name="Line 28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5" name="Line 29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6" name="Line 30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7" name="Rectangle 31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8" name="Rectangle 32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9" name="Line 34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1" name="Line 35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" name="Line 36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" name="Line 37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4" name="Line 38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5" name="Line 39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6" name="Line 40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7" name="Line 41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8" name="Rectangle 42"/>
            <p:cNvSpPr>
              <a:spLocks noChangeAspect="1" noChangeArrowheads="1"/>
            </p:cNvSpPr>
            <p:nvPr/>
          </p:nvSpPr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9" name="Rectangle 43"/>
            <p:cNvSpPr>
              <a:spLocks noChangeAspect="1" noChangeArrowheads="1"/>
            </p:cNvSpPr>
            <p:nvPr/>
          </p:nvSpPr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0" name="Line 44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2" name="Line 45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3" name="Line 46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4" name="Rectangle 47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" name="Rectangle 48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6" name="Line 50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7" name="Line 51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8" name="Line 52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9" name="Line 53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0" name="Line 54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1" name="Line 55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2" name="Line 56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3" name="Line 57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4" name="Rectangle 58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5" name="Rectangle 59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08" name="Picture 6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6" name="Line 61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8" name="Line 62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9" name="Line 63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0" name="Line 64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1" name="Line 65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2" name="Line 66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3" name="Line 67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4" name="Line 68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5" name="Line 69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6" name="Line 70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7" name="Rectangle 71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9" name="Rectangle 72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21" name="Picture 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Line 74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1" name="Line 75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Line 76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Line 77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Line 78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Line 79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Line 80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Line 81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Line 82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Line 83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Rectangle 84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Rectangle 85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34" name="Picture 8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3" name="Line 87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Line 88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Line 89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Line 90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Line 91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Line 92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Line 93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Line 94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Line 95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Line 96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Rectangle 97"/>
            <p:cNvSpPr>
              <a:spLocks noChangeAspect="1" noChangeArrowheads="1"/>
            </p:cNvSpPr>
            <p:nvPr/>
          </p:nvSpPr>
          <p:spPr bwMode="auto">
            <a:xfrm>
              <a:off x="2399" y="1529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35" name="Group 98"/>
          <p:cNvGrpSpPr>
            <a:grpSpLocks/>
          </p:cNvGrpSpPr>
          <p:nvPr/>
        </p:nvGrpSpPr>
        <p:grpSpPr bwMode="auto">
          <a:xfrm>
            <a:off x="0" y="5486400"/>
            <a:ext cx="9091612" cy="1066800"/>
            <a:chOff x="240" y="1158"/>
            <a:chExt cx="5286" cy="672"/>
          </a:xfrm>
        </p:grpSpPr>
        <p:sp>
          <p:nvSpPr>
            <p:cNvPr id="2136" name="Rectangle 99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7" name="Rectangle 100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49" name="Picture 10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8" name="Line 102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03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04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05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06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Line 107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Line 108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09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Rectangle 110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Rectangle 111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0" name="Picture 1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8" name="Line 113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0" name="Line 114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1" name="Line 115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2" name="Line 116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3" name="Line 117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4" name="Line 118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5" name="Line 119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6" name="Line 120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7" name="Line 121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8" name="Line 122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9" name="Rectangle 123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1" name="Rectangle 124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73" name="Picture 1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2" name="Line 126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3" name="Line 127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4" name="Line 128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5" name="Line 129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6" name="Line 130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7" name="Line 131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8" name="Line 132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9" name="Line 133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0" name="Rectangle 134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1" name="Rectangle 135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4" name="Picture 1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2" name="Line 137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4" name="Line 138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5" name="Rectangle 139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6" name="Rectangle 140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9" name="Picture 14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7" name="Line 142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8" name="Line 143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9" name="Line 144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0" name="Line 145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1" name="Line 146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2" name="Line 147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3" name="Line 148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5" name="Line 149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6" name="Line 150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7" name="Line 151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8" name="Rectangle 152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0" name="Rectangle 153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02" name="Picture 15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91" name="Line 155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2" name="Line 156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3" name="Line 157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4" name="Line 158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5" name="Line 159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6" name="Line 160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7" name="Line 161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8" name="Line 162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9" name="Rectangle 163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0" name="Rectangle 164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13" name="Picture 16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1" name="Line 166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3" name="Line 167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4" name="Line 168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5" name="Line 169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6" name="Line 170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7" name="Line 171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8" name="Line 172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9" name="Line 173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0" name="Rectangle 174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1" name="Rectangle 175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24" name="Picture 17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2" name="Line 177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4" name="Line 178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5" name="Line 179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6" name="Line 180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7" name="Line 181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8" name="Line 182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9" name="Line 183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0" name="Line 184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1" name="Line 185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2" name="Line 186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3" name="Rectangle 187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5" name="Rectangle 188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37" name="Picture 18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6" name="Line 190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7" name="Line 191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8" name="Line 192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9" name="Line 193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0" name="Line 194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1" name="Line 195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2" name="Line 196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3" name="Line 197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4" name="Rectangle 198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5" name="Rectangle 199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48" name="Picture 20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6" name="Line 201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8" name="Line 202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9" name="Line 203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0" name="Line 204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1" name="Line 205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2" name="Line 206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3" name="Line 207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4" name="Line 208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5" name="Line 209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6" name="Line 210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7" name="Rectangle 211"/>
            <p:cNvSpPr>
              <a:spLocks noChangeAspect="1" noChangeArrowheads="1"/>
            </p:cNvSpPr>
            <p:nvPr/>
          </p:nvSpPr>
          <p:spPr bwMode="auto">
            <a:xfrm>
              <a:off x="2691" y="1158"/>
              <a:ext cx="4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Signal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  <p:sp>
        <p:nvSpPr>
          <p:cNvPr id="722" name="Rectangle 211"/>
          <p:cNvSpPr>
            <a:spLocks noChangeAspect="1" noChangeArrowheads="1"/>
          </p:cNvSpPr>
          <p:nvPr/>
        </p:nvSpPr>
        <p:spPr bwMode="auto">
          <a:xfrm>
            <a:off x="4257611" y="4343400"/>
            <a:ext cx="6572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Noise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4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3" grpId="0"/>
      <p:bldP spid="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49" name="Group 212"/>
          <p:cNvGrpSpPr>
            <a:grpSpLocks/>
          </p:cNvGrpSpPr>
          <p:nvPr/>
        </p:nvGrpSpPr>
        <p:grpSpPr bwMode="auto">
          <a:xfrm>
            <a:off x="25400" y="4408487"/>
            <a:ext cx="9118600" cy="696913"/>
            <a:chOff x="260" y="3456"/>
            <a:chExt cx="5744" cy="439"/>
          </a:xfrm>
        </p:grpSpPr>
        <p:sp>
          <p:nvSpPr>
            <p:cNvPr id="2250" name="Rectangle 213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1" name="Rectangle 214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63" name="Picture 2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" name="Line 216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3" name="Line 217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4" name="Line 218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5" name="Line 219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6" name="Line 220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7" name="Line 221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8" name="Line 222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9" name="Line 223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0" name="Line 224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1" name="Line 225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2" name="Rectangle 226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4" name="Rectangle 227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76" name="Picture 2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5" name="Line 229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6" name="Line 230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7" name="Line 231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8" name="Line 232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9" name="Line 233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0" name="Line 234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1" name="Line 235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2" name="Line 236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3" name="Rectangle 237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4" name="Rectangle 238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87" name="Picture 2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5" name="Line 240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7" name="Line 241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8" name="Line 242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9" name="Line 243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0" name="Line 244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1" name="Line 245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2" name="Line 246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3" name="Line 247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4" name="Rectangle 248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5" name="Rectangle 249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98" name="Picture 2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6" name="Line 251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8" name="Line 252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9" name="Line 253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0" name="Line 254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1" name="Line 255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2" name="Line 256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3" name="Line 257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4" name="Line 258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5" name="Rectangle 259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6" name="Rectangle 260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09" name="Picture 26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7" name="Line 262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9" name="Line 263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0" name="Line 264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1" name="Line 265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2" name="Line 266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3" name="Line 267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4" name="Line 268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5" name="Line 269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6" name="Rectangle 270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7" name="Rectangle 271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20" name="Picture 27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8" name="Line 273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0" name="Line 274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1" name="Line 275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2" name="Line 276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3" name="Line 277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" name="Line 278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5" name="Line 279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6" name="Line 280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7" name="Rectangle 281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8" name="Rectangle 282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31" name="Picture 28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9" name="Line 284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1" name="Line 285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2" name="Line 286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3" name="Line 287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4" name="Line 288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5" name="Line 289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6" name="Line 290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7" name="Line 291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8" name="Rectangle 292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9" name="Rectangle 293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42" name="Picture 29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0" name="Line 295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2" name="Line 296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3" name="Line 297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4" name="Line 298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5" name="Line 299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6" name="Line 300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7" name="Line 301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8" name="Line 302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9" name="Rectangle 303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0" name="Rectangle 304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53" name="Picture 30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1" name="Line 306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3" name="Line 307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4" name="Line 308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5" name="Line 309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6" name="Line 310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7" name="Line 311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8" name="Line 312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9" name="Line 313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0" name="Rectangle 314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1" name="Rectangle 315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64" name="Picture 3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2" name="Line 317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4" name="Line 318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5" name="Line 319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6" name="Line 320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7" name="Line 321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8" name="Line 322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9" name="Line 323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0" name="Line 324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61" name="Group 325"/>
          <p:cNvGrpSpPr>
            <a:grpSpLocks/>
          </p:cNvGrpSpPr>
          <p:nvPr/>
        </p:nvGrpSpPr>
        <p:grpSpPr bwMode="auto">
          <a:xfrm>
            <a:off x="0" y="5210175"/>
            <a:ext cx="9164638" cy="1603375"/>
            <a:chOff x="259" y="478"/>
            <a:chExt cx="5773" cy="1010"/>
          </a:xfrm>
        </p:grpSpPr>
        <p:grpSp>
          <p:nvGrpSpPr>
            <p:cNvPr id="2362" name="Group 326"/>
            <p:cNvGrpSpPr>
              <a:grpSpLocks/>
            </p:cNvGrpSpPr>
            <p:nvPr/>
          </p:nvGrpSpPr>
          <p:grpSpPr bwMode="auto">
            <a:xfrm>
              <a:off x="304" y="1132"/>
              <a:ext cx="5632" cy="173"/>
              <a:chOff x="281" y="1056"/>
              <a:chExt cx="5198" cy="173"/>
            </a:xfrm>
          </p:grpSpPr>
          <p:sp>
            <p:nvSpPr>
              <p:cNvPr id="2502" name="Rectangle 327"/>
              <p:cNvSpPr>
                <a:spLocks noChangeAspect="1" noChangeArrowheads="1"/>
              </p:cNvSpPr>
              <p:nvPr/>
            </p:nvSpPr>
            <p:spPr bwMode="auto">
              <a:xfrm>
                <a:off x="281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3" name="Rectangle 328"/>
              <p:cNvSpPr>
                <a:spLocks noChangeAspect="1" noChangeArrowheads="1"/>
              </p:cNvSpPr>
              <p:nvPr/>
            </p:nvSpPr>
            <p:spPr bwMode="auto">
              <a:xfrm>
                <a:off x="828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4" name="Rectangle 329"/>
              <p:cNvSpPr>
                <a:spLocks noChangeAspect="1" noChangeArrowheads="1"/>
              </p:cNvSpPr>
              <p:nvPr/>
            </p:nvSpPr>
            <p:spPr bwMode="auto">
              <a:xfrm>
                <a:off x="1369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12.5%</a:t>
                </a:r>
              </a:p>
            </p:txBody>
          </p:sp>
          <p:sp>
            <p:nvSpPr>
              <p:cNvPr id="2505" name="Rectangle 330"/>
              <p:cNvSpPr>
                <a:spLocks noChangeAspect="1" noChangeArrowheads="1"/>
              </p:cNvSpPr>
              <p:nvPr/>
            </p:nvSpPr>
            <p:spPr bwMode="auto">
              <a:xfrm>
                <a:off x="1907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10.8%</a:t>
                </a:r>
              </a:p>
            </p:txBody>
          </p:sp>
          <p:sp>
            <p:nvSpPr>
              <p:cNvPr id="2506" name="Rectangle 331"/>
              <p:cNvSpPr>
                <a:spLocks noChangeAspect="1" noChangeArrowheads="1"/>
              </p:cNvSpPr>
              <p:nvPr/>
            </p:nvSpPr>
            <p:spPr bwMode="auto">
              <a:xfrm>
                <a:off x="244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11.5%</a:t>
                </a:r>
              </a:p>
            </p:txBody>
          </p:sp>
          <p:sp>
            <p:nvSpPr>
              <p:cNvPr id="2507" name="Rectangle 332"/>
              <p:cNvSpPr>
                <a:spLocks noChangeAspect="1" noChangeArrowheads="1"/>
              </p:cNvSpPr>
              <p:nvPr/>
            </p:nvSpPr>
            <p:spPr bwMode="auto">
              <a:xfrm>
                <a:off x="298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10.0%</a:t>
                </a:r>
              </a:p>
            </p:txBody>
          </p:sp>
          <p:sp>
            <p:nvSpPr>
              <p:cNvPr id="2508" name="Rectangle 333"/>
              <p:cNvSpPr>
                <a:spLocks noChangeAspect="1" noChangeArrowheads="1"/>
              </p:cNvSpPr>
              <p:nvPr/>
            </p:nvSpPr>
            <p:spPr bwMode="auto">
              <a:xfrm>
                <a:off x="3525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10.7%</a:t>
                </a:r>
              </a:p>
            </p:txBody>
          </p:sp>
          <p:sp>
            <p:nvSpPr>
              <p:cNvPr id="2509" name="Rectangle 334"/>
              <p:cNvSpPr>
                <a:spLocks noChangeAspect="1" noChangeArrowheads="1"/>
              </p:cNvSpPr>
              <p:nvPr/>
            </p:nvSpPr>
            <p:spPr bwMode="auto">
              <a:xfrm>
                <a:off x="4066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11.2%</a:t>
                </a:r>
              </a:p>
            </p:txBody>
          </p:sp>
          <p:sp>
            <p:nvSpPr>
              <p:cNvPr id="2510" name="Rectangle 335"/>
              <p:cNvSpPr>
                <a:spLocks noChangeAspect="1" noChangeArrowheads="1"/>
              </p:cNvSpPr>
              <p:nvPr/>
            </p:nvSpPr>
            <p:spPr bwMode="auto">
              <a:xfrm>
                <a:off x="4604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10.2%</a:t>
                </a:r>
              </a:p>
            </p:txBody>
          </p:sp>
          <p:sp>
            <p:nvSpPr>
              <p:cNvPr id="2511" name="Rectangle 336"/>
              <p:cNvSpPr>
                <a:spLocks noChangeAspect="1" noChangeArrowheads="1"/>
              </p:cNvSpPr>
              <p:nvPr/>
            </p:nvSpPr>
            <p:spPr bwMode="auto">
              <a:xfrm>
                <a:off x="5176" y="1056"/>
                <a:ext cx="30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9.5%</a:t>
                </a:r>
              </a:p>
            </p:txBody>
          </p:sp>
        </p:grpSp>
        <p:sp>
          <p:nvSpPr>
            <p:cNvPr id="2363" name="Line 337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5" name="Line 338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6" name="Line 339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7" name="Line 340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8" name="Line 341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9" name="Line 342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0" name="Line 343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1" name="Line 344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2" name="Line 345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3" name="Line 346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4" name="Line 347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5" name="Line 348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6" name="Line 349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7" name="Line 350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8" name="Line 351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9" name="Line 352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0" name="Line 353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1" name="Line 354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2" name="Line 355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3" name="Line 356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4" name="Rectangle 357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5" name="Rectangle 358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chemeClr val="bg2"/>
            </a:solidFill>
            <a:ln w="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07" name="Picture 3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652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6" name="Freeform 360"/>
            <p:cNvSpPr>
              <a:spLocks noChangeAspect="1"/>
            </p:cNvSpPr>
            <p:nvPr/>
          </p:nvSpPr>
          <p:spPr bwMode="auto">
            <a:xfrm>
              <a:off x="377" y="761"/>
              <a:ext cx="230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7" name="Line 361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8" name="Line 362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9" name="Line 363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0" name="Line 364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1" name="Line 365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2" name="Rectangle 366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3" name="Rectangle 367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16" name="Picture 36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650"/>
              <a:ext cx="474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4" name="Freeform 369"/>
            <p:cNvSpPr>
              <a:spLocks noChangeAspect="1"/>
            </p:cNvSpPr>
            <p:nvPr/>
          </p:nvSpPr>
          <p:spPr bwMode="auto">
            <a:xfrm>
              <a:off x="971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5" name="Line 370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6" name="Line 371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7" name="Line 372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" name="Line 373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" name="Line 374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0" name="Line 375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1" name="Line 376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2" name="Line 377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3" name="Rectangle 378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4" name="Rectangle 379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28" name="Picture 38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5" name="Freeform 381"/>
            <p:cNvSpPr>
              <a:spLocks noChangeAspect="1"/>
            </p:cNvSpPr>
            <p:nvPr/>
          </p:nvSpPr>
          <p:spPr bwMode="auto">
            <a:xfrm>
              <a:off x="1556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6" name="Line 382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8" name="Line 383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9" name="Line 384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0" name="Line 385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1" name="Line 386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2" name="Line 387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3" name="Line 388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4" name="Line 389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5" name="Rectangle 390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7" name="Rectangle 391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40" name="Picture 39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8" name="Freeform 393"/>
            <p:cNvSpPr>
              <a:spLocks noChangeAspect="1"/>
            </p:cNvSpPr>
            <p:nvPr/>
          </p:nvSpPr>
          <p:spPr bwMode="auto">
            <a:xfrm>
              <a:off x="2140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9" name="Line 394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0" name="Line 395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1" name="Line 396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2" name="Line 397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3" name="Line 398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4" name="Line 399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5" name="Line 400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6" name="Line 401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7" name="Rectangle 402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9" name="Rectangle 403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52" name="Picture 40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0" name="Freeform 405"/>
            <p:cNvSpPr>
              <a:spLocks noChangeAspect="1"/>
            </p:cNvSpPr>
            <p:nvPr/>
          </p:nvSpPr>
          <p:spPr bwMode="auto">
            <a:xfrm>
              <a:off x="2725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1" name="Line 406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2" name="Line 407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3" name="Line 408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4" name="Line 409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5" name="Line 410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6" name="Line 411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7" name="Line 412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8" name="Line 413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9" name="Rectangle 414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1" name="Rectangle 415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64" name="Picture 41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42" name="Freeform 417"/>
            <p:cNvSpPr>
              <a:spLocks noChangeAspect="1"/>
            </p:cNvSpPr>
            <p:nvPr/>
          </p:nvSpPr>
          <p:spPr bwMode="auto">
            <a:xfrm>
              <a:off x="3309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3" name="Line 418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4" name="Line 419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5" name="Line 420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6" name="Line 421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7" name="Line 422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8" name="Line 423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9" name="Line 424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0" name="Line 425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1" name="Rectangle 426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3" name="Rectangle 427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76" name="Picture 42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4" name="Freeform 429"/>
            <p:cNvSpPr>
              <a:spLocks noChangeAspect="1"/>
            </p:cNvSpPr>
            <p:nvPr/>
          </p:nvSpPr>
          <p:spPr bwMode="auto">
            <a:xfrm>
              <a:off x="3894" y="769"/>
              <a:ext cx="219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5" name="Line 430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6" name="Line 431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7" name="Line 432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8" name="Line 433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9" name="Line 434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0" name="Line 435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1" name="Line 436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2" name="Line 437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3" name="Rectangle 438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5" name="Rectangle 439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88" name="Picture 44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6" name="Freeform 441"/>
            <p:cNvSpPr>
              <a:spLocks noChangeAspect="1"/>
            </p:cNvSpPr>
            <p:nvPr/>
          </p:nvSpPr>
          <p:spPr bwMode="auto">
            <a:xfrm>
              <a:off x="4479" y="761"/>
              <a:ext cx="228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7" name="Line 442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8" name="Line 443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9" name="Line 444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0" name="Line 445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1" name="Line 446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2" name="Line 447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3" name="Line 448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4" name="Line 449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5" name="Rectangle 450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7" name="Rectangle 451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00" name="Picture 45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8" name="Freeform 453"/>
            <p:cNvSpPr>
              <a:spLocks noChangeAspect="1"/>
            </p:cNvSpPr>
            <p:nvPr/>
          </p:nvSpPr>
          <p:spPr bwMode="auto">
            <a:xfrm>
              <a:off x="5062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9" name="Line 454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0" name="Line 455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1" name="Line 456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2" name="Line 457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3" name="Line 458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4" name="Line 459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5" name="Line 460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6" name="Line 461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7" name="Rectangle 462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9" name="Rectangle 463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12" name="Picture 46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0" name="Freeform 465"/>
            <p:cNvSpPr>
              <a:spLocks noChangeAspect="1"/>
            </p:cNvSpPr>
            <p:nvPr/>
          </p:nvSpPr>
          <p:spPr bwMode="auto">
            <a:xfrm>
              <a:off x="5647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1" name="Line 466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2" name="Line 467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3" name="Line 468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4" name="Line 469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5" name="Line 470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6" name="Line 471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7" name="Line 472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8" name="Line 473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9" name="Rectangle 474"/>
            <p:cNvSpPr>
              <a:spLocks noChangeAspect="1" noChangeArrowheads="1"/>
            </p:cNvSpPr>
            <p:nvPr/>
          </p:nvSpPr>
          <p:spPr bwMode="auto">
            <a:xfrm>
              <a:off x="260" y="478"/>
              <a:ext cx="57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Use of ‘uncorrected’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-value, </a:t>
              </a:r>
              <a:r>
                <a:rPr lang="el-GR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=0.1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01" name="Rectangle 475"/>
            <p:cNvSpPr>
              <a:spLocks noChangeAspect="1" noChangeArrowheads="1"/>
            </p:cNvSpPr>
            <p:nvPr/>
          </p:nvSpPr>
          <p:spPr bwMode="auto">
            <a:xfrm>
              <a:off x="260" y="1315"/>
              <a:ext cx="57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Percentage of Null Pixels that are False Positives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68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Family-Wise Null </a:t>
            </a:r>
            <a:r>
              <a:rPr lang="en-GB" b="1" dirty="0"/>
              <a:t>H</a:t>
            </a:r>
            <a:r>
              <a:rPr lang="en-GB" b="1" dirty="0" smtClean="0"/>
              <a:t>ypothesis</a:t>
            </a:r>
            <a:endParaRPr lang="en-GB" b="1" dirty="0"/>
          </a:p>
        </p:txBody>
      </p:sp>
      <p:grpSp>
        <p:nvGrpSpPr>
          <p:cNvPr id="3143" name="Group 3142"/>
          <p:cNvGrpSpPr/>
          <p:nvPr/>
        </p:nvGrpSpPr>
        <p:grpSpPr>
          <a:xfrm>
            <a:off x="379413" y="4416623"/>
            <a:ext cx="8459787" cy="2365177"/>
            <a:chOff x="379413" y="4416623"/>
            <a:chExt cx="8459787" cy="23651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35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10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9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02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4711700"/>
              <a:ext cx="695325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0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61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363" y="5757863"/>
              <a:ext cx="68421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1"/>
            <p:cNvSpPr>
              <a:spLocks noChangeAspect="1" noChangeArrowheads="1"/>
            </p:cNvSpPr>
            <p:nvPr/>
          </p:nvSpPr>
          <p:spPr bwMode="auto">
            <a:xfrm>
              <a:off x="7362825" y="6507163"/>
              <a:ext cx="508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FWE</a:t>
              </a:r>
            </a:p>
          </p:txBody>
        </p:sp>
        <p:sp>
          <p:nvSpPr>
            <p:cNvPr id="4" name="Freeform 22"/>
            <p:cNvSpPr>
              <a:spLocks noChangeAspect="1"/>
            </p:cNvSpPr>
            <p:nvPr/>
          </p:nvSpPr>
          <p:spPr bwMode="auto">
            <a:xfrm>
              <a:off x="554038" y="5930900"/>
              <a:ext cx="336550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Line 23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Line 24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Line 25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26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27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28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9"/>
            <p:cNvSpPr>
              <a:spLocks noChangeAspect="1"/>
            </p:cNvSpPr>
            <p:nvPr/>
          </p:nvSpPr>
          <p:spPr bwMode="auto">
            <a:xfrm>
              <a:off x="142398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30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31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32"/>
            <p:cNvSpPr>
              <a:spLocks noChangeAspect="1"/>
            </p:cNvSpPr>
            <p:nvPr/>
          </p:nvSpPr>
          <p:spPr bwMode="auto">
            <a:xfrm>
              <a:off x="228123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3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4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5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36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37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38"/>
            <p:cNvSpPr>
              <a:spLocks noChangeAspect="1" noChangeArrowheads="1"/>
            </p:cNvSpPr>
            <p:nvPr/>
          </p:nvSpPr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9"/>
            <p:cNvSpPr>
              <a:spLocks noChangeAspect="1"/>
            </p:cNvSpPr>
            <p:nvPr/>
          </p:nvSpPr>
          <p:spPr bwMode="auto">
            <a:xfrm>
              <a:off x="3136900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40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41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42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43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4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45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46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7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8"/>
            <p:cNvSpPr>
              <a:spLocks noChangeAspect="1" noChangeArrowheads="1"/>
            </p:cNvSpPr>
            <p:nvPr/>
          </p:nvSpPr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9"/>
            <p:cNvSpPr>
              <a:spLocks noChangeAspect="1"/>
            </p:cNvSpPr>
            <p:nvPr/>
          </p:nvSpPr>
          <p:spPr bwMode="auto">
            <a:xfrm>
              <a:off x="3994150" y="5930900"/>
              <a:ext cx="322263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2" name="Line 50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3" name="Line 51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3" name="Line 52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4" name="Line 53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5" name="Line 54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6" name="Line 55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7" name="Line 56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8" name="Line 57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9" name="Freeform 58"/>
            <p:cNvSpPr>
              <a:spLocks noChangeAspect="1"/>
            </p:cNvSpPr>
            <p:nvPr/>
          </p:nvSpPr>
          <p:spPr bwMode="auto">
            <a:xfrm>
              <a:off x="4849813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0" name="Line 59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1" name="Line 60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2" name="Line 61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3" name="Line 62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4" name="Line 63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5" name="Line 64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6" name="Line 65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7" name="Line 66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8" name="Freeform 67"/>
            <p:cNvSpPr>
              <a:spLocks noChangeAspect="1"/>
            </p:cNvSpPr>
            <p:nvPr/>
          </p:nvSpPr>
          <p:spPr bwMode="auto">
            <a:xfrm>
              <a:off x="5707063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40" name="Picture 6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68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9" name="Freeform 69"/>
            <p:cNvSpPr>
              <a:spLocks noChangeAspect="1"/>
            </p:cNvSpPr>
            <p:nvPr/>
          </p:nvSpPr>
          <p:spPr bwMode="auto">
            <a:xfrm>
              <a:off x="6564313" y="5930900"/>
              <a:ext cx="334962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0" name="Freeform 70"/>
            <p:cNvSpPr>
              <a:spLocks noChangeAspect="1"/>
            </p:cNvSpPr>
            <p:nvPr/>
          </p:nvSpPr>
          <p:spPr bwMode="auto">
            <a:xfrm>
              <a:off x="741997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1" name="Freeform 71"/>
            <p:cNvSpPr>
              <a:spLocks noChangeAspect="1"/>
            </p:cNvSpPr>
            <p:nvPr/>
          </p:nvSpPr>
          <p:spPr bwMode="auto">
            <a:xfrm>
              <a:off x="827722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2" name="Rectangle 72"/>
            <p:cNvSpPr>
              <a:spLocks noChangeAspect="1" noChangeArrowheads="1"/>
            </p:cNvSpPr>
            <p:nvPr/>
          </p:nvSpPr>
          <p:spPr bwMode="auto">
            <a:xfrm>
              <a:off x="457200" y="5451673"/>
              <a:ext cx="838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</a:t>
              </a:r>
              <a:r>
                <a:rPr lang="en-US" sz="2000" dirty="0" smtClean="0"/>
                <a:t>‘corrected</a:t>
              </a:r>
              <a:r>
                <a:rPr lang="en-US" sz="2000" dirty="0"/>
                <a:t>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  <p:sp>
          <p:nvSpPr>
            <p:cNvPr id="3124" name="Freeform 84"/>
            <p:cNvSpPr>
              <a:spLocks noChangeAspect="1"/>
            </p:cNvSpPr>
            <p:nvPr/>
          </p:nvSpPr>
          <p:spPr bwMode="auto">
            <a:xfrm>
              <a:off x="552450" y="4887913"/>
              <a:ext cx="336550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5" name="Freeform 85"/>
            <p:cNvSpPr>
              <a:spLocks noChangeAspect="1"/>
            </p:cNvSpPr>
            <p:nvPr/>
          </p:nvSpPr>
          <p:spPr bwMode="auto">
            <a:xfrm>
              <a:off x="142240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6" name="Freeform 86"/>
            <p:cNvSpPr>
              <a:spLocks noChangeAspect="1"/>
            </p:cNvSpPr>
            <p:nvPr/>
          </p:nvSpPr>
          <p:spPr bwMode="auto">
            <a:xfrm>
              <a:off x="227965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7" name="Freeform 87"/>
            <p:cNvSpPr>
              <a:spLocks noChangeAspect="1"/>
            </p:cNvSpPr>
            <p:nvPr/>
          </p:nvSpPr>
          <p:spPr bwMode="auto">
            <a:xfrm>
              <a:off x="3135313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8" name="Freeform 88"/>
            <p:cNvSpPr>
              <a:spLocks noChangeAspect="1"/>
            </p:cNvSpPr>
            <p:nvPr/>
          </p:nvSpPr>
          <p:spPr bwMode="auto">
            <a:xfrm>
              <a:off x="3992563" y="4900613"/>
              <a:ext cx="322262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9" name="Freeform 89"/>
            <p:cNvSpPr>
              <a:spLocks noChangeAspect="1"/>
            </p:cNvSpPr>
            <p:nvPr/>
          </p:nvSpPr>
          <p:spPr bwMode="auto">
            <a:xfrm>
              <a:off x="4848225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0" name="Freeform 90"/>
            <p:cNvSpPr>
              <a:spLocks noChangeAspect="1"/>
            </p:cNvSpPr>
            <p:nvPr/>
          </p:nvSpPr>
          <p:spPr bwMode="auto">
            <a:xfrm>
              <a:off x="5705475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1" name="Freeform 91"/>
            <p:cNvSpPr>
              <a:spLocks noChangeAspect="1"/>
            </p:cNvSpPr>
            <p:nvPr/>
          </p:nvSpPr>
          <p:spPr bwMode="auto">
            <a:xfrm>
              <a:off x="6562725" y="4887913"/>
              <a:ext cx="334963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2" name="Freeform 92"/>
            <p:cNvSpPr>
              <a:spLocks noChangeAspect="1"/>
            </p:cNvSpPr>
            <p:nvPr/>
          </p:nvSpPr>
          <p:spPr bwMode="auto">
            <a:xfrm>
              <a:off x="741838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3" name="Freeform 93"/>
            <p:cNvSpPr>
              <a:spLocks noChangeAspect="1"/>
            </p:cNvSpPr>
            <p:nvPr/>
          </p:nvSpPr>
          <p:spPr bwMode="auto">
            <a:xfrm>
              <a:off x="827563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4" name="Rectangle 94"/>
            <p:cNvSpPr>
              <a:spLocks noChangeAspect="1" noChangeArrowheads="1"/>
            </p:cNvSpPr>
            <p:nvPr/>
          </p:nvSpPr>
          <p:spPr bwMode="auto">
            <a:xfrm>
              <a:off x="381000" y="4416623"/>
              <a:ext cx="845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‘uncorrected’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</p:grpSp>
      <p:sp>
        <p:nvSpPr>
          <p:cNvPr id="3138" name="Text Box 98"/>
          <p:cNvSpPr txBox="1">
            <a:spLocks noChangeArrowheads="1"/>
          </p:cNvSpPr>
          <p:nvPr/>
        </p:nvSpPr>
        <p:spPr bwMode="auto">
          <a:xfrm>
            <a:off x="2477723" y="1425714"/>
            <a:ext cx="4264753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</a:t>
            </a:r>
            <a:r>
              <a:rPr kumimoji="0" lang="en-GB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Null Hypothesis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Activation is zero everywhere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39" name="Text Box 99"/>
          <p:cNvSpPr txBox="1">
            <a:spLocks noChangeArrowheads="1"/>
          </p:cNvSpPr>
          <p:nvPr/>
        </p:nvSpPr>
        <p:spPr bwMode="auto">
          <a:xfrm>
            <a:off x="685800" y="2339975"/>
            <a:ext cx="5581651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If we reject a voxel null hypothesis at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voxel,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 reject the family-wise Null hypothesis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1" name="Text Box 100"/>
          <p:cNvSpPr txBox="1">
            <a:spLocks noChangeArrowheads="1"/>
          </p:cNvSpPr>
          <p:nvPr/>
        </p:nvSpPr>
        <p:spPr bwMode="auto">
          <a:xfrm>
            <a:off x="685800" y="3200400"/>
            <a:ext cx="7396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FP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anywhere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in the image gives a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 Wise Error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(FWE)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2" name="Text Box 101"/>
          <p:cNvSpPr txBox="1">
            <a:spLocks noChangeArrowheads="1"/>
          </p:cNvSpPr>
          <p:nvPr/>
        </p:nvSpPr>
        <p:spPr bwMode="auto">
          <a:xfrm>
            <a:off x="685800" y="3810000"/>
            <a:ext cx="61207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 Error rate (FWER) = ‘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corrected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’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-value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0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Bonferroni</a:t>
            </a:r>
            <a:r>
              <a:rPr lang="en-GB" b="1" dirty="0" smtClean="0"/>
              <a:t> correction</a:t>
            </a:r>
            <a:endParaRPr lang="en-GB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439" y="1544638"/>
            <a:ext cx="87931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The Family-Wise Error rate (FWER),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/>
              <a:t>FWE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,  for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 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a family of </a:t>
            </a:r>
            <a:r>
              <a:rPr kumimoji="0" lang="en-GB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N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tests follows the</a:t>
            </a:r>
            <a:r>
              <a:rPr kumimoji="0" lang="en-GB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inequality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:</a:t>
            </a:r>
            <a:b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</a:b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where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is the test-wise error rate.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𝐹𝑊𝐸</m:t>
                          </m:r>
                        </m:sub>
                      </m:sSub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𝐹𝑊𝐸</m:t>
                              </m:r>
                            </m:sub>
                          </m:sSub>
                        </m:num>
                        <m:den>
                          <m: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2931" y="4038600"/>
            <a:ext cx="8793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Therefore, to ensure a particular FWER choose: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8438" y="5862935"/>
            <a:ext cx="8793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This correction does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not require the tests to be independent but becomes very stringent if dependence.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7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Spatial correlations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7478" r="10595" b="10878"/>
          <a:stretch/>
        </p:blipFill>
        <p:spPr>
          <a:xfrm>
            <a:off x="5410199" y="1992279"/>
            <a:ext cx="274320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7475" r="10665" b="10881"/>
          <a:stretch/>
        </p:blipFill>
        <p:spPr>
          <a:xfrm>
            <a:off x="914400" y="1992279"/>
            <a:ext cx="2743200" cy="274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470547"/>
            <a:ext cx="326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 x 100 independent tests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47054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Spatially correlated tests (FWHM=10)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0221" y="5428482"/>
            <a:ext cx="788709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chemeClr val="tx1"/>
                </a:solidFill>
              </a:rPr>
              <a:t>Bonferroni</a:t>
            </a:r>
            <a:r>
              <a:rPr lang="en-GB" sz="2400" dirty="0" smtClean="0">
                <a:solidFill>
                  <a:schemeClr val="tx1"/>
                </a:solidFill>
              </a:rPr>
              <a:t> is too conservative for spatial correlated data.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0188" y="486728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Discrete data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70642" y="486728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Spatially extended data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10,000 voxels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  <a:sym typeface="Symbol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0.05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10,000</m:t>
                        </m:r>
                      </m:den>
                    </m:f>
                  </m:oMath>
                </a14:m>
                <a:r>
                  <a:rPr lang="en-GB" dirty="0" smtClean="0">
                    <a:sym typeface="Symbol"/>
                  </a:rPr>
                  <a:t>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=4.42</m:t>
                    </m:r>
                  </m:oMath>
                </a14:m>
                <a:r>
                  <a:rPr lang="en-GB" dirty="0" smtClean="0"/>
                  <a:t>  (uncorrected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𝑢</m:t>
                    </m:r>
                    <m:r>
                      <a:rPr lang="en-GB" i="1" dirty="0" smtClean="0">
                        <a:latin typeface="Cambria Math"/>
                      </a:rPr>
                      <m:t>=1.64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blipFill rotWithShape="1">
                <a:blip r:embed="rId4"/>
                <a:stretch>
                  <a:fillRect l="-683"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11897</TotalTime>
  <Words>908</Words>
  <Application>Microsoft Office PowerPoint</Application>
  <PresentationFormat>On-screen Show (4:3)</PresentationFormat>
  <Paragraphs>267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Unicode MS</vt:lpstr>
      <vt:lpstr>Calibri</vt:lpstr>
      <vt:lpstr>Cambria Math</vt:lpstr>
      <vt:lpstr>Symbol</vt:lpstr>
      <vt:lpstr>Times New Roman</vt:lpstr>
      <vt:lpstr>Trebuchet MS</vt:lpstr>
      <vt:lpstr>Wingdings</vt:lpstr>
      <vt:lpstr>Wingdings 2</vt:lpstr>
      <vt:lpstr>1_Default Design</vt:lpstr>
      <vt:lpstr>Slide</vt:lpstr>
      <vt:lpstr>Topological Inference</vt:lpstr>
      <vt:lpstr>PowerPoint Presentation</vt:lpstr>
      <vt:lpstr>Statistical Parametric Maps</vt:lpstr>
      <vt:lpstr>Inference at a single voxel</vt:lpstr>
      <vt:lpstr>Multiple tests</vt:lpstr>
      <vt:lpstr>Multiple tests</vt:lpstr>
      <vt:lpstr>Family-Wise Null Hypothesis</vt:lpstr>
      <vt:lpstr>Bonferroni correction</vt:lpstr>
      <vt:lpstr>Spatial correlations</vt:lpstr>
      <vt:lpstr>Random Field Theory</vt:lpstr>
      <vt:lpstr>Topological inference</vt:lpstr>
      <vt:lpstr>Topological inference</vt:lpstr>
      <vt:lpstr>Topological inference</vt:lpstr>
      <vt:lpstr>RFT and Euler Characteristic</vt:lpstr>
      <vt:lpstr>Expected Euler Characteristic</vt:lpstr>
      <vt:lpstr>Smoothness</vt:lpstr>
      <vt:lpstr>Random Field intuition</vt:lpstr>
      <vt:lpstr>Random Field: Unified Theory</vt:lpstr>
      <vt:lpstr>Peak, cluster and set level inference</vt:lpstr>
      <vt:lpstr>Random Field Theory Assumptions</vt:lpstr>
      <vt:lpstr>Small Volume Correction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Guillaume Flandin</cp:lastModifiedBy>
  <cp:revision>145</cp:revision>
  <cp:lastPrinted>2015-05-13T15:24:48Z</cp:lastPrinted>
  <dcterms:created xsi:type="dcterms:W3CDTF">1601-01-01T00:00:00Z</dcterms:created>
  <dcterms:modified xsi:type="dcterms:W3CDTF">2019-05-20T11:12:24Z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