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27"/>
  </p:notesMasterIdLst>
  <p:handoutMasterIdLst>
    <p:handoutMasterId r:id="rId28"/>
  </p:handoutMasterIdLst>
  <p:sldIdLst>
    <p:sldId id="256" r:id="rId2"/>
    <p:sldId id="324" r:id="rId3"/>
    <p:sldId id="297" r:id="rId4"/>
    <p:sldId id="298" r:id="rId5"/>
    <p:sldId id="299" r:id="rId6"/>
    <p:sldId id="286" r:id="rId7"/>
    <p:sldId id="325" r:id="rId8"/>
    <p:sldId id="314" r:id="rId9"/>
    <p:sldId id="305" r:id="rId10"/>
    <p:sldId id="306" r:id="rId11"/>
    <p:sldId id="307" r:id="rId12"/>
    <p:sldId id="308" r:id="rId13"/>
    <p:sldId id="309" r:id="rId14"/>
    <p:sldId id="326" r:id="rId15"/>
    <p:sldId id="311" r:id="rId16"/>
    <p:sldId id="312" r:id="rId17"/>
    <p:sldId id="313" r:id="rId18"/>
    <p:sldId id="327" r:id="rId19"/>
    <p:sldId id="315" r:id="rId20"/>
    <p:sldId id="318" r:id="rId21"/>
    <p:sldId id="319" r:id="rId22"/>
    <p:sldId id="320" r:id="rId23"/>
    <p:sldId id="321" r:id="rId24"/>
    <p:sldId id="322" r:id="rId25"/>
    <p:sldId id="283" r:id="rId26"/>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843A4968-9E41-A24E-84C7-74BB8F260597}">
          <p14:sldIdLst>
            <p14:sldId id="256"/>
          </p14:sldIdLst>
        </p14:section>
        <p14:section name="Background" id="{6632C009-606C-664C-8521-D002C3D6E120}">
          <p14:sldIdLst>
            <p14:sldId id="324"/>
            <p14:sldId id="297"/>
            <p14:sldId id="298"/>
            <p14:sldId id="299"/>
            <p14:sldId id="286"/>
          </p14:sldIdLst>
        </p14:section>
        <p14:section name="Model specification" id="{88689B88-CE6A-42BC-97C7-BD2A51EFDF4D}">
          <p14:sldIdLst>
            <p14:sldId id="325"/>
            <p14:sldId id="314"/>
            <p14:sldId id="305"/>
            <p14:sldId id="306"/>
            <p14:sldId id="307"/>
            <p14:sldId id="308"/>
            <p14:sldId id="309"/>
          </p14:sldIdLst>
        </p14:section>
        <p14:section name="Model inversion" id="{5D6980C2-A51F-40CB-A2F2-8F6C09741442}">
          <p14:sldIdLst>
            <p14:sldId id="326"/>
            <p14:sldId id="311"/>
            <p14:sldId id="312"/>
            <p14:sldId id="313"/>
          </p14:sldIdLst>
        </p14:section>
        <p14:section name="Model comparison" id="{99E36F0A-EA8A-4F5D-9ADB-B0622134E145}">
          <p14:sldIdLst>
            <p14:sldId id="327"/>
            <p14:sldId id="315"/>
            <p14:sldId id="318"/>
            <p14:sldId id="319"/>
            <p14:sldId id="320"/>
            <p14:sldId id="321"/>
            <p14:sldId id="322"/>
            <p14:sldId id="283"/>
          </p14:sldIdLst>
        </p14:section>
        <p14:section name="Examples" id="{D5C1C1C5-5BE1-024B-98D0-1368B94FF345}">
          <p14:sldIdLst/>
        </p14:section>
        <p14:section name="End cover" id="{02669FD8-B449-334D-B56C-FBD69678BDAB}">
          <p14:sldIdLst/>
        </p14:section>
        <p14:section name="Extras" id="{EA9BA9FD-7B68-4710-93F9-E6859FE6F9AB}">
          <p14:sldIdLst/>
        </p14:section>
      </p14:sectionLst>
    </p:ex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026"/>
    <a:srgbClr val="C3D69B"/>
    <a:srgbClr val="0000FF"/>
    <a:srgbClr val="FF0000"/>
    <a:srgbClr val="E94680"/>
    <a:srgbClr val="F07E0A"/>
    <a:srgbClr val="FEC200"/>
    <a:srgbClr val="002E45"/>
    <a:srgbClr val="2A512C"/>
    <a:srgbClr val="F8B6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86339" autoAdjust="0"/>
  </p:normalViewPr>
  <p:slideViewPr>
    <p:cSldViewPr snapToGrid="0" snapToObjects="1">
      <p:cViewPr varScale="1">
        <p:scale>
          <a:sx n="124" d="100"/>
          <a:sy n="124" d="100"/>
        </p:scale>
        <p:origin x="126" y="288"/>
      </p:cViewPr>
      <p:guideLst>
        <p:guide orient="horz" pos="3802"/>
        <p:guide orient="horz" pos="354"/>
        <p:guide orient="horz" pos="2170"/>
        <p:guide orient="horz" pos="954"/>
        <p:guide orient="horz" pos="1706"/>
        <p:guide orient="horz" pos="986"/>
        <p:guide orient="horz" pos="2074"/>
        <p:guide pos="391"/>
        <p:guide pos="6975"/>
        <p:guide pos="3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10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5/24/2019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5/24/2019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Connectivity</a:t>
            </a:r>
            <a:r>
              <a:rPr lang="en-GB" baseline="0" dirty="0"/>
              <a:t> analysis is another way to look at neural activity. The most interesting is effective connectivity – interactions at the neural level.</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5</a:t>
            </a:fld>
            <a:endParaRPr lang="en-GB"/>
          </a:p>
        </p:txBody>
      </p:sp>
    </p:spTree>
    <p:extLst>
      <p:ext uri="{BB962C8B-B14F-4D97-AF65-F5344CB8AC3E}">
        <p14:creationId xmlns:p14="http://schemas.microsoft.com/office/powerpoint/2010/main" val="3679274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Experimental stimulation</a:t>
            </a:r>
            <a:r>
              <a:rPr lang="en-GB" baseline="0" dirty="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8</a:t>
            </a:fld>
            <a:endParaRPr lang="en-GB"/>
          </a:p>
        </p:txBody>
      </p:sp>
    </p:spTree>
    <p:extLst>
      <p:ext uri="{BB962C8B-B14F-4D97-AF65-F5344CB8AC3E}">
        <p14:creationId xmlns:p14="http://schemas.microsoft.com/office/powerpoint/2010/main" val="796195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2">
            <a:lumMod val="60000"/>
            <a:lumOff val="40000"/>
          </a:schemeClr>
        </a:solidFill>
        <a:effectLst/>
      </p:bgPr>
    </p:bg>
    <p:spTree>
      <p:nvGrpSpPr>
        <p:cNvPr id="1" name=""/>
        <p:cNvGrpSpPr/>
        <p:nvPr/>
      </p:nvGrpSpPr>
      <p:grpSpPr>
        <a:xfrm>
          <a:off x="0" y="0"/>
          <a:ext cx="0" cy="0"/>
          <a:chOff x="0" y="0"/>
          <a:chExt cx="0" cy="0"/>
        </a:xfrm>
      </p:grpSpPr>
      <p:pic>
        <p:nvPicPr>
          <p:cNvPr id="2" name="Picture 1"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tx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tx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9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solidFill>
            <a:schemeClr val="bg2"/>
          </a:solidFill>
        </p:spPr>
        <p:txBody>
          <a:bodyPr anchor="ctr">
            <a:normAutofit/>
          </a:bodyPr>
          <a:lstStyle>
            <a:lvl1pPr algn="ctr">
              <a:defRPr sz="2000">
                <a:solidFill>
                  <a:schemeClr val="bg1"/>
                </a:solidFill>
                <a:latin typeface="Arial"/>
                <a:cs typeface="Arial"/>
              </a:defRPr>
            </a:lvl1pPr>
          </a:lstStyle>
          <a:p>
            <a:r>
              <a:rPr lang="en-US" dirty="0"/>
              <a:t>Drag and drop/click icon to add image</a:t>
            </a:r>
          </a:p>
        </p:txBody>
      </p:sp>
    </p:spTree>
    <p:extLst>
      <p:ext uri="{BB962C8B-B14F-4D97-AF65-F5344CB8AC3E}">
        <p14:creationId xmlns:p14="http://schemas.microsoft.com/office/powerpoint/2010/main" val="29556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Chart+Text">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4" name="Text Placeholder 8"/>
          <p:cNvSpPr>
            <a:spLocks noGrp="1"/>
          </p:cNvSpPr>
          <p:nvPr>
            <p:ph type="body" sz="quarter" idx="15" hasCustomPrompt="1"/>
          </p:nvPr>
        </p:nvSpPr>
        <p:spPr>
          <a:xfrm>
            <a:off x="7226300" y="2477135"/>
            <a:ext cx="3852070" cy="3558542"/>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1"/>
          </p:nvPr>
        </p:nvSpPr>
        <p:spPr/>
        <p:txBody>
          <a:bodyPr/>
          <a:lstStyle/>
          <a:p>
            <a:fld id="{D3AE1879-E7C0-CA48-BB1D-37914B185EA4}" type="slidenum">
              <a:rPr lang="en-GB" smtClean="0"/>
              <a:pPr/>
              <a:t>‹#›</a:t>
            </a:fld>
            <a:endParaRPr lang="en-GB" dirty="0"/>
          </a:p>
        </p:txBody>
      </p:sp>
      <p:sp>
        <p:nvSpPr>
          <p:cNvPr id="16"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0403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harts: 2x">
    <p:bg>
      <p:bgPr>
        <a:solidFill>
          <a:schemeClr val="bg1"/>
        </a:solidFill>
        <a:effectLst/>
      </p:bgPr>
    </p:bg>
    <p:spTree>
      <p:nvGrpSpPr>
        <p:cNvPr id="1" name=""/>
        <p:cNvGrpSpPr/>
        <p:nvPr/>
      </p:nvGrpSpPr>
      <p:grpSpPr>
        <a:xfrm>
          <a:off x="0" y="0"/>
          <a:ext cx="0" cy="0"/>
          <a:chOff x="0" y="0"/>
          <a:chExt cx="0" cy="0"/>
        </a:xfrm>
      </p:grpSpPr>
      <p:sp>
        <p:nvSpPr>
          <p:cNvPr id="36" name="Chart Placeholder 2"/>
          <p:cNvSpPr>
            <a:spLocks noGrp="1"/>
          </p:cNvSpPr>
          <p:nvPr>
            <p:ph type="chart" sz="quarter" idx="20"/>
          </p:nvPr>
        </p:nvSpPr>
        <p:spPr>
          <a:xfrm>
            <a:off x="627064"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8" name="Chart Placeholder 2"/>
          <p:cNvSpPr>
            <a:spLocks noGrp="1"/>
          </p:cNvSpPr>
          <p:nvPr>
            <p:ph type="chart" sz="quarter" idx="22"/>
          </p:nvPr>
        </p:nvSpPr>
        <p:spPr>
          <a:xfrm>
            <a:off x="5997131" y="2477134"/>
            <a:ext cx="5081239" cy="3558541"/>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0"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24"/>
          </p:nvPr>
        </p:nvSpPr>
        <p:spPr/>
        <p:txBody>
          <a:bodyPr/>
          <a:lstStyle/>
          <a:p>
            <a:fld id="{D3AE1879-E7C0-CA48-BB1D-37914B185EA4}" type="slidenum">
              <a:rPr lang="en-GB" smtClean="0"/>
              <a:pPr/>
              <a:t>‹#›</a:t>
            </a:fld>
            <a:endParaRPr lang="en-GB" dirty="0"/>
          </a:p>
        </p:txBody>
      </p:sp>
      <p:sp>
        <p:nvSpPr>
          <p:cNvPr id="23" name="Text Placeholder 2"/>
          <p:cNvSpPr>
            <a:spLocks noGrp="1"/>
          </p:cNvSpPr>
          <p:nvPr>
            <p:ph type="body" sz="quarter" idx="14" hasCustomPrompt="1"/>
          </p:nvPr>
        </p:nvSpPr>
        <p:spPr>
          <a:xfrm>
            <a:off x="625475" y="1801407"/>
            <a:ext cx="5082828" cy="543144"/>
          </a:xfrm>
        </p:spPr>
        <p:txBody>
          <a:bodyPr>
            <a:normAutofit/>
          </a:bodyPr>
          <a:lstStyle>
            <a:lvl1pPr>
              <a:defRPr sz="3000" b="1">
                <a:solidFill>
                  <a:srgbClr val="464749"/>
                </a:solidFill>
              </a:defRPr>
            </a:lvl1pPr>
          </a:lstStyle>
          <a:p>
            <a:pPr lvl="0"/>
            <a:r>
              <a:rPr lang="en-GB" dirty="0"/>
              <a:t>Subheading here</a:t>
            </a:r>
          </a:p>
        </p:txBody>
      </p:sp>
      <p:sp>
        <p:nvSpPr>
          <p:cNvPr id="24" name="Text Placeholder 2"/>
          <p:cNvSpPr>
            <a:spLocks noGrp="1"/>
          </p:cNvSpPr>
          <p:nvPr>
            <p:ph type="body" sz="quarter" idx="25" hasCustomPrompt="1"/>
          </p:nvPr>
        </p:nvSpPr>
        <p:spPr>
          <a:xfrm>
            <a:off x="5997131" y="1801407"/>
            <a:ext cx="508282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754893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End slide">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tx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HUMAN NEUROIMAGING 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End slide v2">
    <p:bg>
      <p:bgPr>
        <a:solidFill>
          <a:schemeClr val="tx1"/>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sz="quarter" idx="17" hasCustomPrompt="1"/>
          </p:nvPr>
        </p:nvSpPr>
        <p:spPr>
          <a:xfrm>
            <a:off x="0" y="0"/>
            <a:ext cx="11704638" cy="6583363"/>
          </a:xfrm>
          <a:noFill/>
        </p:spPr>
        <p:txBody>
          <a:bodyPr lIns="720000" tIns="0" rIns="720000" anchor="ctr" anchorCtr="0">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800" baseline="0">
                <a:solidFill>
                  <a:schemeClr val="accent2"/>
                </a:solidFill>
                <a:latin typeface="Arial"/>
                <a:cs typeface="Arial"/>
              </a:defRPr>
            </a:lvl1pPr>
          </a:lstStyle>
          <a:p>
            <a:r>
              <a:rPr lang="en-US" dirty="0"/>
              <a:t>Drag and drop/click icon to add image. Then send to back to see titles</a:t>
            </a:r>
          </a:p>
        </p:txBody>
      </p:sp>
      <p:sp>
        <p:nvSpPr>
          <p:cNvPr id="2" name="Title 1"/>
          <p:cNvSpPr>
            <a:spLocks noGrp="1"/>
          </p:cNvSpPr>
          <p:nvPr>
            <p:ph type="title" hasCustomPrompt="1"/>
          </p:nvPr>
        </p:nvSpPr>
        <p:spPr>
          <a:xfrm>
            <a:off x="626269" y="1236228"/>
            <a:ext cx="10452101" cy="1890581"/>
          </a:xfrm>
        </p:spPr>
        <p:txBody>
          <a:bodyPr anchor="t"/>
          <a:lstStyle>
            <a:lvl1pPr algn="l">
              <a:defRPr>
                <a:solidFill>
                  <a:schemeClr val="bg1"/>
                </a:solidFill>
              </a:defRPr>
            </a:lvl1pPr>
          </a:lstStyle>
          <a:p>
            <a:r>
              <a:rPr lang="en-US" dirty="0"/>
              <a:t>Thank you</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l">
              <a:defRPr sz="2400" baseline="0">
                <a:solidFill>
                  <a:schemeClr val="accent2"/>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171218"/>
            <a:ext cx="2612136" cy="877824"/>
          </a:xfrm>
          <a:prstGeom prst="rect">
            <a:avLst/>
          </a:prstGeom>
        </p:spPr>
      </p:pic>
    </p:spTree>
    <p:extLst>
      <p:ext uri="{BB962C8B-B14F-4D97-AF65-F5344CB8AC3E}">
        <p14:creationId xmlns:p14="http://schemas.microsoft.com/office/powerpoint/2010/main" val="3848827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668" y="734080"/>
            <a:ext cx="10867431" cy="1245049"/>
          </a:xfrm>
        </p:spPr>
        <p:txBody>
          <a:bodyPr/>
          <a:lstStyle/>
          <a:p>
            <a:r>
              <a:rPr lang="en-US"/>
              <a:t>Click to edit Master title style</a:t>
            </a:r>
            <a:endParaRPr lang="en-GB"/>
          </a:p>
        </p:txBody>
      </p:sp>
      <p:sp>
        <p:nvSpPr>
          <p:cNvPr id="3" name="Content Placeholder 2"/>
          <p:cNvSpPr>
            <a:spLocks noGrp="1"/>
          </p:cNvSpPr>
          <p:nvPr>
            <p:ph idx="1"/>
          </p:nvPr>
        </p:nvSpPr>
        <p:spPr>
          <a:xfrm>
            <a:off x="422668" y="2116569"/>
            <a:ext cx="10867431" cy="3802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1899281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20028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746670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chemeClr val="tx1"/>
        </a:solidFill>
        <a:effectLst/>
      </p:bgPr>
    </p:bg>
    <p:spTree>
      <p:nvGrpSpPr>
        <p:cNvPr id="1" name=""/>
        <p:cNvGrpSpPr/>
        <p:nvPr/>
      </p:nvGrpSpPr>
      <p:grpSpPr>
        <a:xfrm>
          <a:off x="0" y="0"/>
          <a:ext cx="0" cy="0"/>
          <a:chOff x="0" y="0"/>
          <a:chExt cx="0" cy="0"/>
        </a:xfrm>
      </p:grpSpPr>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chemeClr val="bg1"/>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chemeClr val="bg1"/>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2"/>
                </a:solidFill>
              </a:defRPr>
            </a:lvl1pPr>
          </a:lstStyle>
          <a:p>
            <a:pPr lvl="0"/>
            <a:r>
              <a:rPr lang="en-US" dirty="0"/>
              <a:t>Sub heading goes here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0677" y="561975"/>
            <a:ext cx="2612136" cy="877824"/>
          </a:xfrm>
          <a:prstGeom prst="rect">
            <a:avLst/>
          </a:prstGeom>
        </p:spPr>
      </p:pic>
    </p:spTree>
    <p:extLst>
      <p:ext uri="{BB962C8B-B14F-4D97-AF65-F5344CB8AC3E}">
        <p14:creationId xmlns:p14="http://schemas.microsoft.com/office/powerpoint/2010/main" val="277633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760015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Subhead+Text">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7" y="2377472"/>
            <a:ext cx="10452103"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6" name="Slide Number Placeholder 5"/>
          <p:cNvSpPr>
            <a:spLocks noGrp="1"/>
          </p:cNvSpPr>
          <p:nvPr>
            <p:ph type="sldNum" sz="quarter" idx="15"/>
          </p:nvPr>
        </p:nvSpPr>
        <p:spPr/>
        <p:txBody>
          <a:bodyPr/>
          <a:lstStyle/>
          <a:p>
            <a:fld id="{D3AE1879-E7C0-CA48-BB1D-37914B185EA4}" type="slidenum">
              <a:rPr lang="en-GB" smtClean="0"/>
              <a:pPr/>
              <a:t>‹#›</a:t>
            </a:fld>
            <a:endParaRPr lang="en-GB" dirty="0"/>
          </a:p>
        </p:txBody>
      </p:sp>
    </p:spTree>
    <p:extLst>
      <p:ext uri="{BB962C8B-B14F-4D97-AF65-F5344CB8AC3E}">
        <p14:creationId xmlns:p14="http://schemas.microsoft.com/office/powerpoint/2010/main" val="355492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Subhead+Textx2">
    <p:bg>
      <p:bgPr>
        <a:solidFill>
          <a:schemeClr val="bg1">
            <a:alpha val="0"/>
          </a:schemeClr>
        </a:solidFill>
        <a:effectLst/>
      </p:bgPr>
    </p:bg>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1" name="Content Placeholder 9"/>
          <p:cNvSpPr>
            <a:spLocks noGrp="1"/>
          </p:cNvSpPr>
          <p:nvPr>
            <p:ph sz="quarter" idx="13"/>
          </p:nvPr>
        </p:nvSpPr>
        <p:spPr>
          <a:xfrm>
            <a:off x="626268"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8"/>
          </p:nvPr>
        </p:nvSpPr>
        <p:spPr>
          <a:xfrm>
            <a:off x="6033226" y="2377472"/>
            <a:ext cx="5045144" cy="3658204"/>
          </a:xfrm>
        </p:spPr>
        <p:txBody>
          <a:bodyPr anchor="t" anchorCtr="0">
            <a:noAutofit/>
          </a:bodyPr>
          <a:lstStyle>
            <a:lvl1pPr marL="0" indent="0">
              <a:spcBef>
                <a:spcPts val="800"/>
              </a:spcBef>
              <a:buFont typeface="Arial"/>
              <a:buNone/>
              <a:defRPr sz="2400">
                <a:solidFill>
                  <a:srgbClr val="464749"/>
                </a:solidFill>
              </a:defRPr>
            </a:lvl1pPr>
            <a:lvl2pPr marL="742950" indent="-285750">
              <a:spcBef>
                <a:spcPts val="800"/>
              </a:spcBef>
              <a:buFont typeface="Arial"/>
              <a:buChar char="•"/>
              <a:defRPr sz="2400">
                <a:solidFill>
                  <a:srgbClr val="464749"/>
                </a:solidFill>
              </a:defRPr>
            </a:lvl2pPr>
            <a:lvl3pPr marL="1143000" indent="-228600">
              <a:spcBef>
                <a:spcPts val="800"/>
              </a:spcBef>
              <a:buFont typeface="Arial"/>
              <a:buChar char="•"/>
              <a:defRPr sz="2400">
                <a:solidFill>
                  <a:srgbClr val="464749"/>
                </a:solidFill>
              </a:defRPr>
            </a:lvl3pPr>
            <a:lvl4pPr marL="1600200" indent="-228600">
              <a:spcBef>
                <a:spcPts val="800"/>
              </a:spcBef>
              <a:buFont typeface="Arial"/>
              <a:buChar char="•"/>
              <a:defRPr sz="2400">
                <a:solidFill>
                  <a:srgbClr val="464749"/>
                </a:solidFill>
              </a:defRPr>
            </a:lvl4pPr>
            <a:lvl5pPr marL="2057400" indent="-228600">
              <a:spcBef>
                <a:spcPts val="800"/>
              </a:spcBef>
              <a:buFont typeface="Arial"/>
              <a:buChar char="•"/>
              <a:defRPr sz="2400">
                <a:solidFill>
                  <a:srgbClr val="4647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3708213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Quote">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4000" b="1" u="none" baseline="0" smtClean="0">
                <a:solidFill>
                  <a:schemeClr val="accent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rgbClr val="FFFFFF"/>
                </a:solidFill>
                <a:latin typeface="Arial"/>
                <a:cs typeface="Arial"/>
              </a:defRPr>
            </a:lvl1pPr>
          </a:lstStyle>
          <a:p>
            <a:pPr lvl="0"/>
            <a:r>
              <a:rPr lang="en-GB" dirty="0"/>
              <a:t>Attributed to…</a:t>
            </a:r>
            <a:endParaRPr lang="en-US" dirty="0"/>
          </a:p>
        </p:txBody>
      </p:sp>
    </p:spTree>
    <p:extLst>
      <p:ext uri="{BB962C8B-B14F-4D97-AF65-F5344CB8AC3E}">
        <p14:creationId xmlns:p14="http://schemas.microsoft.com/office/powerpoint/2010/main" val="23621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ext+2 Images-Landscap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7454900" y="2561867"/>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1825" y="2499593"/>
            <a:ext cx="6365876" cy="3536083"/>
          </a:xfrm>
        </p:spPr>
        <p:txBody>
          <a:bodyPr anchor="t">
            <a:noAutofit/>
          </a:bodyPr>
          <a:lstStyle>
            <a:lvl1pPr>
              <a:spcBef>
                <a:spcPts val="1000"/>
              </a:spcBef>
              <a:defRPr sz="2400">
                <a:solidFill>
                  <a:schemeClr val="accent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12" name="Picture Placeholder 2"/>
          <p:cNvSpPr>
            <a:spLocks noGrp="1"/>
          </p:cNvSpPr>
          <p:nvPr>
            <p:ph type="pic" sz="quarter" idx="19" hasCustomPrompt="1"/>
          </p:nvPr>
        </p:nvSpPr>
        <p:spPr>
          <a:xfrm>
            <a:off x="7454900" y="4406542"/>
            <a:ext cx="3623470" cy="1629133"/>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2" name="Slide Number Placeholder 1"/>
          <p:cNvSpPr>
            <a:spLocks noGrp="1"/>
          </p:cNvSpPr>
          <p:nvPr>
            <p:ph type="sldNum" sz="quarter" idx="20"/>
          </p:nvPr>
        </p:nvSpPr>
        <p:spPr/>
        <p:txBody>
          <a:bodyPr/>
          <a:lstStyle/>
          <a:p>
            <a:fld id="{D3AE1879-E7C0-CA48-BB1D-37914B185EA4}" type="slidenum">
              <a:rPr lang="en-GB" smtClean="0"/>
              <a:pPr/>
              <a:t>‹#›</a:t>
            </a:fld>
            <a:endParaRPr lang="en-GB" dirty="0"/>
          </a:p>
        </p:txBody>
      </p:sp>
      <p:sp>
        <p:nvSpPr>
          <p:cNvPr id="15"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chemeClr val="accent1"/>
                </a:solidFill>
              </a:defRPr>
            </a:lvl1pPr>
          </a:lstStyle>
          <a:p>
            <a:pPr lvl="0"/>
            <a:r>
              <a:rPr lang="en-GB" dirty="0"/>
              <a:t>Subheading here</a:t>
            </a:r>
          </a:p>
        </p:txBody>
      </p:sp>
    </p:spTree>
    <p:extLst>
      <p:ext uri="{BB962C8B-B14F-4D97-AF65-F5344CB8AC3E}">
        <p14:creationId xmlns:p14="http://schemas.microsoft.com/office/powerpoint/2010/main" val="263752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ext+1 Image">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625475" y="2561867"/>
            <a:ext cx="539352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16" name="Text Placeholder 8"/>
          <p:cNvSpPr>
            <a:spLocks noGrp="1"/>
          </p:cNvSpPr>
          <p:nvPr>
            <p:ph type="body" sz="quarter" idx="15" hasCustomPrompt="1"/>
          </p:nvPr>
        </p:nvSpPr>
        <p:spPr>
          <a:xfrm>
            <a:off x="6388101"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8"/>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Tree>
    <p:extLst>
      <p:ext uri="{BB962C8B-B14F-4D97-AF65-F5344CB8AC3E}">
        <p14:creationId xmlns:p14="http://schemas.microsoft.com/office/powerpoint/2010/main" val="2115841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ext+2 Images-Portrait">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Drag and drop/click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Drag and drop/click icon to add image</a:t>
            </a:r>
          </a:p>
        </p:txBody>
      </p:sp>
      <p:sp>
        <p:nvSpPr>
          <p:cNvPr id="9" name="Title 8"/>
          <p:cNvSpPr>
            <a:spLocks noGrp="1"/>
          </p:cNvSpPr>
          <p:nvPr>
            <p:ph type="title" hasCustomPrompt="1"/>
          </p:nvPr>
        </p:nvSpPr>
        <p:spPr>
          <a:xfrm>
            <a:off x="626269" y="662759"/>
            <a:ext cx="10452101" cy="1138648"/>
          </a:xfrm>
        </p:spPr>
        <p:txBody>
          <a:bodyPr anchor="b">
            <a:normAutofit/>
          </a:bodyPr>
          <a:lstStyle>
            <a:lvl1pPr>
              <a:lnSpc>
                <a:spcPct val="80000"/>
              </a:lnSpc>
              <a:defRPr sz="4000" baseline="0">
                <a:solidFill>
                  <a:schemeClr val="tx1"/>
                </a:solidFill>
              </a:defRPr>
            </a:lvl1pPr>
          </a:lstStyle>
          <a:p>
            <a:r>
              <a:rPr lang="en-GB" dirty="0"/>
              <a:t>Title here</a:t>
            </a:r>
            <a:endParaRPr lang="en-US" dirty="0"/>
          </a:p>
        </p:txBody>
      </p:sp>
      <p:sp>
        <p:nvSpPr>
          <p:cNvPr id="2" name="Slide Number Placeholder 1"/>
          <p:cNvSpPr>
            <a:spLocks noGrp="1"/>
          </p:cNvSpPr>
          <p:nvPr>
            <p:ph type="sldNum" sz="quarter" idx="19"/>
          </p:nvPr>
        </p:nvSpPr>
        <p:spPr/>
        <p:txBody>
          <a:bodyPr/>
          <a:lstStyle/>
          <a:p>
            <a:fld id="{D3AE1879-E7C0-CA48-BB1D-37914B185EA4}" type="slidenum">
              <a:rPr lang="en-GB" smtClean="0"/>
              <a:pPr/>
              <a:t>‹#›</a:t>
            </a:fld>
            <a:endParaRPr lang="en-GB" dirty="0"/>
          </a:p>
        </p:txBody>
      </p:sp>
      <p:sp>
        <p:nvSpPr>
          <p:cNvPr id="13" name="Text Placeholder 2"/>
          <p:cNvSpPr>
            <a:spLocks noGrp="1"/>
          </p:cNvSpPr>
          <p:nvPr>
            <p:ph type="body" sz="quarter" idx="14" hasCustomPrompt="1"/>
          </p:nvPr>
        </p:nvSpPr>
        <p:spPr>
          <a:xfrm>
            <a:off x="625475" y="1801407"/>
            <a:ext cx="10453688" cy="543144"/>
          </a:xfrm>
        </p:spPr>
        <p:txBody>
          <a:bodyPr>
            <a:normAutofit/>
          </a:bodyPr>
          <a:lstStyle>
            <a:lvl1pPr>
              <a:defRPr sz="3000" b="1">
                <a:solidFill>
                  <a:srgbClr val="464749"/>
                </a:solidFill>
              </a:defRPr>
            </a:lvl1pPr>
          </a:lstStyle>
          <a:p>
            <a:pPr lvl="0"/>
            <a:r>
              <a:rPr lang="en-GB" dirty="0"/>
              <a:t>Subheading here</a:t>
            </a:r>
          </a:p>
        </p:txBody>
      </p:sp>
      <p:sp>
        <p:nvSpPr>
          <p:cNvPr id="15" name="Text Placeholder 8"/>
          <p:cNvSpPr>
            <a:spLocks noGrp="1"/>
          </p:cNvSpPr>
          <p:nvPr>
            <p:ph type="body" sz="quarter" idx="20" hasCustomPrompt="1"/>
          </p:nvPr>
        </p:nvSpPr>
        <p:spPr>
          <a:xfrm>
            <a:off x="631825" y="2499593"/>
            <a:ext cx="4691062" cy="3536083"/>
          </a:xfrm>
        </p:spPr>
        <p:txBody>
          <a:bodyPr anchor="t">
            <a:noAutofit/>
          </a:bodyPr>
          <a:lstStyle>
            <a:lvl1pPr>
              <a:spcBef>
                <a:spcPts val="1000"/>
              </a:spcBef>
              <a:defRPr sz="2400">
                <a:solidFill>
                  <a:srgbClr val="464749"/>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Tree>
    <p:extLst>
      <p:ext uri="{BB962C8B-B14F-4D97-AF65-F5344CB8AC3E}">
        <p14:creationId xmlns:p14="http://schemas.microsoft.com/office/powerpoint/2010/main" val="285223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0993438" y="6140450"/>
            <a:ext cx="711200" cy="349250"/>
          </a:xfrm>
          <a:prstGeom prst="rect">
            <a:avLst/>
          </a:prstGeom>
        </p:spPr>
        <p:txBody>
          <a:bodyPr vert="horz" lIns="91440" tIns="45720" rIns="91440" bIns="45720" rtlCol="0" anchor="ctr"/>
          <a:lstStyle>
            <a:lvl1pPr algn="ctr">
              <a:defRPr sz="1400">
                <a:solidFill>
                  <a:schemeClr val="tx1"/>
                </a:solidFill>
              </a:defRPr>
            </a:lvl1pPr>
          </a:lstStyle>
          <a:p>
            <a:fld id="{D3AE1879-E7C0-CA48-BB1D-37914B185EA4}" type="slidenum">
              <a:rPr lang="en-GB" smtClean="0"/>
              <a:pPr/>
              <a:t>‹#›</a:t>
            </a:fld>
            <a:endParaRPr lang="en-GB" dirty="0"/>
          </a:p>
        </p:txBody>
      </p:sp>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79" r:id="rId1"/>
    <p:sldLayoutId id="2147483785" r:id="rId2"/>
    <p:sldLayoutId id="2147483728" r:id="rId3"/>
    <p:sldLayoutId id="2147483729" r:id="rId4"/>
    <p:sldLayoutId id="2147483782" r:id="rId5"/>
    <p:sldLayoutId id="2147483772" r:id="rId6"/>
    <p:sldLayoutId id="2147483783" r:id="rId7"/>
    <p:sldLayoutId id="2147483784" r:id="rId8"/>
    <p:sldLayoutId id="2147483738" r:id="rId9"/>
    <p:sldLayoutId id="2147483744" r:id="rId10"/>
    <p:sldLayoutId id="2147483747" r:id="rId11"/>
    <p:sldLayoutId id="2147483751" r:id="rId12"/>
    <p:sldLayoutId id="2147483761" r:id="rId13"/>
    <p:sldLayoutId id="2147483786" r:id="rId14"/>
    <p:sldLayoutId id="2147483787" r:id="rId15"/>
    <p:sldLayoutId id="2147483788" r:id="rId16"/>
    <p:sldLayoutId id="2147483789" r:id="rId17"/>
  </p:sldLayoutIdLst>
  <p:hf hdr="0" ftr="0" dt="0"/>
  <p:txStyles>
    <p:title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270.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15.xml"/><Relationship Id="rId5" Type="http://schemas.openxmlformats.org/officeDocument/2006/relationships/image" Target="../media/image51.jpe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png"/><Relationship Id="rId1" Type="http://schemas.openxmlformats.org/officeDocument/2006/relationships/slideLayout" Target="../slideLayouts/slideLayout15.xml"/><Relationship Id="rId5" Type="http://schemas.openxmlformats.org/officeDocument/2006/relationships/image" Target="../media/image55.pn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2.emf"/><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15.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5.xml"/><Relationship Id="rId5" Type="http://schemas.openxmlformats.org/officeDocument/2006/relationships/image" Target="../media/image66.png"/><Relationship Id="rId4"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1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emf"/></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hyperlink" Target="https://creativecommons.org/licenses/by/2.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a:t>Introduction to DCM for fMRI</a:t>
            </a:r>
          </a:p>
        </p:txBody>
      </p:sp>
      <p:sp>
        <p:nvSpPr>
          <p:cNvPr id="4" name="Text Placeholder 3"/>
          <p:cNvSpPr>
            <a:spLocks noGrp="1"/>
          </p:cNvSpPr>
          <p:nvPr>
            <p:ph type="body" sz="quarter" idx="12"/>
          </p:nvPr>
        </p:nvSpPr>
        <p:spPr>
          <a:xfrm>
            <a:off x="627063" y="3543300"/>
            <a:ext cx="10452100" cy="1152072"/>
          </a:xfrm>
        </p:spPr>
        <p:txBody>
          <a:bodyPr>
            <a:noAutofit/>
          </a:bodyPr>
          <a:lstStyle/>
          <a:p>
            <a:r>
              <a:rPr lang="en-US" sz="3000" dirty="0"/>
              <a:t>Peter Zeidman, PhD</a:t>
            </a:r>
          </a:p>
          <a:p>
            <a:r>
              <a:rPr lang="en-US" sz="2400" dirty="0"/>
              <a:t>Methods Group</a:t>
            </a:r>
          </a:p>
          <a:p>
            <a:endParaRPr lang="en-US" sz="2400" dirty="0"/>
          </a:p>
          <a:p>
            <a:endParaRPr lang="en-US" sz="2400" dirty="0"/>
          </a:p>
          <a:p>
            <a:r>
              <a:rPr lang="en-US" sz="2400" dirty="0"/>
              <a:t>May 2019</a:t>
            </a:r>
          </a:p>
        </p:txBody>
      </p:sp>
    </p:spTree>
    <p:extLst>
      <p:ext uri="{BB962C8B-B14F-4D97-AF65-F5344CB8AC3E}">
        <p14:creationId xmlns:p14="http://schemas.microsoft.com/office/powerpoint/2010/main" val="2205300984"/>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specification</a:t>
            </a:r>
          </a:p>
        </p:txBody>
      </p:sp>
      <p:pic>
        <p:nvPicPr>
          <p:cNvPr id="37" name="Picture 36"/>
          <p:cNvPicPr>
            <a:picLocks noChangeAspect="1"/>
          </p:cNvPicPr>
          <p:nvPr/>
        </p:nvPicPr>
        <p:blipFill rotWithShape="1">
          <a:blip r:embed="rId2"/>
          <a:srcRect b="73572"/>
          <a:stretch/>
        </p:blipFill>
        <p:spPr>
          <a:xfrm>
            <a:off x="606653" y="950898"/>
            <a:ext cx="4886325" cy="1351757"/>
          </a:xfrm>
          <a:prstGeom prst="rect">
            <a:avLst/>
          </a:prstGeom>
        </p:spPr>
      </p:pic>
      <p:grpSp>
        <p:nvGrpSpPr>
          <p:cNvPr id="3" name="Group 2">
            <a:extLst>
              <a:ext uri="{FF2B5EF4-FFF2-40B4-BE49-F238E27FC236}">
                <a16:creationId xmlns:a16="http://schemas.microsoft.com/office/drawing/2014/main" id="{EAB5BE77-D52B-2D48-96B1-417289227192}"/>
              </a:ext>
            </a:extLst>
          </p:cNvPr>
          <p:cNvGrpSpPr/>
          <p:nvPr/>
        </p:nvGrpSpPr>
        <p:grpSpPr>
          <a:xfrm>
            <a:off x="1517310" y="2597579"/>
            <a:ext cx="2428870" cy="3848421"/>
            <a:chOff x="1517310" y="2597579"/>
            <a:chExt cx="2428870" cy="3848421"/>
          </a:xfrm>
        </p:grpSpPr>
        <p:sp>
          <p:nvSpPr>
            <p:cNvPr id="5" name="Arc 4"/>
            <p:cNvSpPr/>
            <p:nvPr/>
          </p:nvSpPr>
          <p:spPr>
            <a:xfrm rot="4386381">
              <a:off x="2804507" y="4920545"/>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5"/>
            <p:cNvSpPr/>
            <p:nvPr/>
          </p:nvSpPr>
          <p:spPr>
            <a:xfrm rot="3524505">
              <a:off x="2804509" y="3380366"/>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Arrow Connector 6"/>
            <p:cNvCxnSpPr/>
            <p:nvPr/>
          </p:nvCxnSpPr>
          <p:spPr>
            <a:xfrm flipV="1">
              <a:off x="2341337" y="4029352"/>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2189" y="3889652"/>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23109" y="3264072"/>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23109" y="4709807"/>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endCxn id="10" idx="4"/>
            </p:cNvCxnSpPr>
            <p:nvPr/>
          </p:nvCxnSpPr>
          <p:spPr>
            <a:xfrm flipV="1">
              <a:off x="2626763" y="5517115"/>
              <a:ext cx="0" cy="399541"/>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p:cNvSpPr txBox="1"/>
                <p:nvPr/>
              </p:nvSpPr>
              <p:spPr>
                <a:xfrm>
                  <a:off x="1816976" y="4970599"/>
                  <a:ext cx="441403"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1</m:t>
                            </m:r>
                          </m:sub>
                        </m:sSub>
                      </m:oMath>
                    </m:oMathPara>
                  </a14:m>
                  <a:endParaRPr lang="en-GB" sz="1700" dirty="0">
                    <a:solidFill>
                      <a:schemeClr val="accent2">
                        <a:lumMod val="85000"/>
                        <a:lumOff val="1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16976" y="4970599"/>
                  <a:ext cx="441403"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816976" y="3446925"/>
                  <a:ext cx="430182"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2</m:t>
                            </m:r>
                          </m:sub>
                        </m:sSub>
                      </m:oMath>
                    </m:oMathPara>
                  </a14:m>
                  <a:endParaRPr lang="en-GB" sz="1700" dirty="0">
                    <a:solidFill>
                      <a:schemeClr val="accent2">
                        <a:lumMod val="85000"/>
                        <a:lumOff val="1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16976" y="3446925"/>
                  <a:ext cx="430182" cy="353943"/>
                </a:xfrm>
                <a:prstGeom prst="rect">
                  <a:avLst/>
                </a:prstGeom>
                <a:blipFill>
                  <a:blip r:embed="rId4"/>
                  <a:stretch>
                    <a:fillRect/>
                  </a:stretch>
                </a:blipFill>
              </p:spPr>
              <p:txBody>
                <a:bodyPr/>
                <a:lstStyle/>
                <a:p>
                  <a:r>
                    <a:rPr lang="en-US">
                      <a:noFill/>
                    </a:rPr>
                    <a:t> </a:t>
                  </a:r>
                </a:p>
              </p:txBody>
            </p:sp>
          </mc:Fallback>
        </mc:AlternateContent>
        <p:sp>
          <p:nvSpPr>
            <p:cNvPr id="35" name="TextBox 34"/>
            <p:cNvSpPr txBox="1"/>
            <p:nvPr/>
          </p:nvSpPr>
          <p:spPr>
            <a:xfrm>
              <a:off x="1517310" y="2597579"/>
              <a:ext cx="2428870" cy="369332"/>
            </a:xfrm>
            <a:prstGeom prst="rect">
              <a:avLst/>
            </a:prstGeom>
            <a:noFill/>
          </p:spPr>
          <p:txBody>
            <a:bodyPr wrap="none" rtlCol="0">
              <a:spAutoFit/>
            </a:bodyPr>
            <a:lstStyle/>
            <a:p>
              <a:r>
                <a:rPr lang="en-GB" b="1" dirty="0">
                  <a:solidFill>
                    <a:schemeClr val="accent2">
                      <a:lumMod val="75000"/>
                      <a:lumOff val="25000"/>
                    </a:schemeClr>
                  </a:solidFill>
                </a:rPr>
                <a:t>One state per region</a:t>
              </a:r>
            </a:p>
          </p:txBody>
        </p:sp>
        <p:sp>
          <p:nvSpPr>
            <p:cNvPr id="62" name="TextBox 61"/>
            <p:cNvSpPr txBox="1"/>
            <p:nvPr/>
          </p:nvSpPr>
          <p:spPr>
            <a:xfrm>
              <a:off x="1816976" y="6138223"/>
              <a:ext cx="1665841" cy="307777"/>
            </a:xfrm>
            <a:prstGeom prst="rect">
              <a:avLst/>
            </a:prstGeom>
            <a:noFill/>
          </p:spPr>
          <p:txBody>
            <a:bodyPr wrap="none" rtlCol="0">
              <a:spAutoFit/>
            </a:bodyPr>
            <a:lstStyle/>
            <a:p>
              <a:r>
                <a:rPr lang="en-GB" sz="1400" dirty="0">
                  <a:solidFill>
                    <a:schemeClr val="accent1"/>
                  </a:solidFill>
                </a:rPr>
                <a:t>Friston et al., 2003</a:t>
              </a:r>
            </a:p>
          </p:txBody>
        </p:sp>
      </p:grpSp>
      <p:grpSp>
        <p:nvGrpSpPr>
          <p:cNvPr id="2" name="Group 1"/>
          <p:cNvGrpSpPr/>
          <p:nvPr/>
        </p:nvGrpSpPr>
        <p:grpSpPr>
          <a:xfrm>
            <a:off x="5602129" y="2597579"/>
            <a:ext cx="5871193" cy="3843619"/>
            <a:chOff x="5602129" y="2597579"/>
            <a:chExt cx="5871193" cy="3843619"/>
          </a:xfrm>
        </p:grpSpPr>
        <p:grpSp>
          <p:nvGrpSpPr>
            <p:cNvPr id="38" name="Group 37"/>
            <p:cNvGrpSpPr/>
            <p:nvPr/>
          </p:nvGrpSpPr>
          <p:grpSpPr>
            <a:xfrm>
              <a:off x="5602129" y="3294981"/>
              <a:ext cx="5871193" cy="2674540"/>
              <a:chOff x="2501900" y="3980260"/>
              <a:chExt cx="5871193" cy="2674540"/>
            </a:xfrm>
          </p:grpSpPr>
          <p:cxnSp>
            <p:nvCxnSpPr>
              <p:cNvPr id="39" name="Straight Arrow Connector 38"/>
              <p:cNvCxnSpPr/>
              <p:nvPr/>
            </p:nvCxnSpPr>
            <p:spPr>
              <a:xfrm flipV="1">
                <a:off x="3008679" y="4962802"/>
                <a:ext cx="0" cy="874883"/>
              </a:xfrm>
              <a:prstGeom prst="straightConnector1">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579531" y="4823102"/>
                <a:ext cx="0" cy="874883"/>
              </a:xfrm>
              <a:prstGeom prst="straightConnector1">
                <a:avLst/>
              </a:prstGeom>
              <a:ln w="38100">
                <a:solidFill>
                  <a:srgbClr val="6CC95E"/>
                </a:solidFill>
                <a:tailEnd type="triangle"/>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890451" y="4197522"/>
                <a:ext cx="807308" cy="807308"/>
              </a:xfrm>
              <a:prstGeom prst="ellipse">
                <a:avLst/>
              </a:prstGeom>
              <a:solidFill>
                <a:schemeClr val="bg1">
                  <a:lumMod val="85000"/>
                </a:schemeClr>
              </a:solidFill>
              <a:ln w="28575">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85000"/>
                        <a:lumOff val="15000"/>
                      </a:schemeClr>
                    </a:solidFill>
                  </a:rPr>
                  <a:t>E</a:t>
                </a:r>
              </a:p>
            </p:txBody>
          </p:sp>
          <p:sp>
            <p:nvSpPr>
              <p:cNvPr id="42" name="Oval 41"/>
              <p:cNvSpPr/>
              <p:nvPr/>
            </p:nvSpPr>
            <p:spPr>
              <a:xfrm>
                <a:off x="2890451" y="5643257"/>
                <a:ext cx="807308" cy="807308"/>
              </a:xfrm>
              <a:prstGeom prst="ellipse">
                <a:avLst/>
              </a:prstGeom>
              <a:solidFill>
                <a:schemeClr val="bg1">
                  <a:lumMod val="85000"/>
                </a:schemeClr>
              </a:solidFill>
              <a:ln w="28575">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85000"/>
                        <a:lumOff val="15000"/>
                      </a:schemeClr>
                    </a:solidFill>
                  </a:rPr>
                  <a:t>I</a:t>
                </a:r>
              </a:p>
            </p:txBody>
          </p:sp>
          <p:sp>
            <p:nvSpPr>
              <p:cNvPr id="43" name="Rectangle 42"/>
              <p:cNvSpPr/>
              <p:nvPr/>
            </p:nvSpPr>
            <p:spPr>
              <a:xfrm>
                <a:off x="7092874" y="4886602"/>
                <a:ext cx="1280219" cy="403654"/>
              </a:xfrm>
              <a:prstGeom prst="rect">
                <a:avLst/>
              </a:prstGeom>
              <a:solidFill>
                <a:srgbClr val="6CC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Excitation</a:t>
                </a:r>
              </a:p>
            </p:txBody>
          </p:sp>
          <p:sp>
            <p:nvSpPr>
              <p:cNvPr id="44" name="Rectangle 43"/>
              <p:cNvSpPr/>
              <p:nvPr/>
            </p:nvSpPr>
            <p:spPr>
              <a:xfrm>
                <a:off x="7092874" y="5335902"/>
                <a:ext cx="1280219" cy="403654"/>
              </a:xfrm>
              <a:prstGeom prst="rect">
                <a:avLst/>
              </a:prstGeom>
              <a:solidFill>
                <a:srgbClr val="ED6E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Inhibition</a:t>
                </a:r>
              </a:p>
            </p:txBody>
          </p:sp>
          <p:sp>
            <p:nvSpPr>
              <p:cNvPr id="45" name="Arc 44"/>
              <p:cNvSpPr/>
              <p:nvPr/>
            </p:nvSpPr>
            <p:spPr>
              <a:xfrm rot="4386381">
                <a:off x="3519516" y="5789465"/>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6" name="Arc 45"/>
              <p:cNvSpPr/>
              <p:nvPr/>
            </p:nvSpPr>
            <p:spPr>
              <a:xfrm rot="3524505">
                <a:off x="3519518" y="4249286"/>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7" name="Rounded Rectangle 46"/>
              <p:cNvSpPr/>
              <p:nvPr/>
            </p:nvSpPr>
            <p:spPr>
              <a:xfrm>
                <a:off x="2501900" y="3980260"/>
                <a:ext cx="1623756" cy="2674540"/>
              </a:xfrm>
              <a:prstGeom prst="roundRect">
                <a:avLst/>
              </a:prstGeom>
              <a:no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8" name="Straight Arrow Connector 47"/>
              <p:cNvCxnSpPr/>
              <p:nvPr/>
            </p:nvCxnSpPr>
            <p:spPr>
              <a:xfrm flipV="1">
                <a:off x="5670701" y="4962802"/>
                <a:ext cx="0" cy="874883"/>
              </a:xfrm>
              <a:prstGeom prst="straightConnector1">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241553" y="4823102"/>
                <a:ext cx="0" cy="874883"/>
              </a:xfrm>
              <a:prstGeom prst="straightConnector1">
                <a:avLst/>
              </a:prstGeom>
              <a:ln w="38100">
                <a:solidFill>
                  <a:srgbClr val="6CC95E"/>
                </a:solidFill>
                <a:tailEnd type="triangle"/>
              </a:ln>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5552473" y="4197522"/>
                <a:ext cx="807308" cy="807308"/>
              </a:xfrm>
              <a:prstGeom prst="ellipse">
                <a:avLst/>
              </a:prstGeom>
              <a:solidFill>
                <a:schemeClr val="bg1">
                  <a:lumMod val="85000"/>
                </a:schemeClr>
              </a:solidFill>
              <a:ln w="28575">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85000"/>
                        <a:lumOff val="15000"/>
                      </a:schemeClr>
                    </a:solidFill>
                  </a:rPr>
                  <a:t>E</a:t>
                </a:r>
              </a:p>
            </p:txBody>
          </p:sp>
          <p:sp>
            <p:nvSpPr>
              <p:cNvPr id="51" name="Oval 50"/>
              <p:cNvSpPr/>
              <p:nvPr/>
            </p:nvSpPr>
            <p:spPr>
              <a:xfrm>
                <a:off x="5552473" y="5643257"/>
                <a:ext cx="807308" cy="807308"/>
              </a:xfrm>
              <a:prstGeom prst="ellipse">
                <a:avLst/>
              </a:prstGeom>
              <a:solidFill>
                <a:schemeClr val="bg1">
                  <a:lumMod val="85000"/>
                </a:schemeClr>
              </a:solidFill>
              <a:ln w="28575">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lumMod val="85000"/>
                        <a:lumOff val="15000"/>
                      </a:schemeClr>
                    </a:solidFill>
                  </a:rPr>
                  <a:t>I</a:t>
                </a:r>
              </a:p>
            </p:txBody>
          </p:sp>
          <p:sp>
            <p:nvSpPr>
              <p:cNvPr id="52" name="Arc 51"/>
              <p:cNvSpPr/>
              <p:nvPr/>
            </p:nvSpPr>
            <p:spPr>
              <a:xfrm rot="4386381">
                <a:off x="6181538" y="5789465"/>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3" name="Arc 52"/>
              <p:cNvSpPr/>
              <p:nvPr/>
            </p:nvSpPr>
            <p:spPr>
              <a:xfrm rot="3524505">
                <a:off x="6181540" y="4249286"/>
                <a:ext cx="451817" cy="487063"/>
              </a:xfrm>
              <a:prstGeom prst="arc">
                <a:avLst>
                  <a:gd name="adj1" fmla="val 10278105"/>
                  <a:gd name="adj2" fmla="val 1849105"/>
                </a:avLst>
              </a:prstGeom>
              <a:ln w="38100">
                <a:solidFill>
                  <a:srgbClr val="ED6E7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4" name="Rounded Rectangle 53"/>
              <p:cNvSpPr/>
              <p:nvPr/>
            </p:nvSpPr>
            <p:spPr>
              <a:xfrm>
                <a:off x="5163922" y="3980260"/>
                <a:ext cx="1623756" cy="2674540"/>
              </a:xfrm>
              <a:prstGeom prst="roundRect">
                <a:avLst/>
              </a:prstGeom>
              <a:noFill/>
              <a:ln>
                <a:solidFill>
                  <a:srgbClr val="2828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5" name="Straight Arrow Connector 54"/>
              <p:cNvCxnSpPr>
                <a:stCxn id="41" idx="5"/>
              </p:cNvCxnSpPr>
              <p:nvPr/>
            </p:nvCxnSpPr>
            <p:spPr>
              <a:xfrm>
                <a:off x="3579531" y="4886602"/>
                <a:ext cx="1972942" cy="0"/>
              </a:xfrm>
              <a:prstGeom prst="straightConnector1">
                <a:avLst/>
              </a:prstGeom>
              <a:ln w="38100">
                <a:solidFill>
                  <a:srgbClr val="6CC95E"/>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707493" y="4009434"/>
                <a:ext cx="425116" cy="307777"/>
              </a:xfrm>
              <a:prstGeom prst="rect">
                <a:avLst/>
              </a:prstGeom>
              <a:noFill/>
            </p:spPr>
            <p:txBody>
              <a:bodyPr wrap="none" rtlCol="0">
                <a:spAutoFit/>
              </a:bodyPr>
              <a:lstStyle/>
              <a:p>
                <a:r>
                  <a:rPr lang="en-GB" sz="1400" dirty="0">
                    <a:solidFill>
                      <a:schemeClr val="accent2">
                        <a:lumMod val="85000"/>
                        <a:lumOff val="15000"/>
                      </a:schemeClr>
                    </a:solidFill>
                  </a:rPr>
                  <a:t>SE</a:t>
                </a:r>
              </a:p>
            </p:txBody>
          </p:sp>
          <p:sp>
            <p:nvSpPr>
              <p:cNvPr id="57" name="TextBox 56"/>
              <p:cNvSpPr txBox="1"/>
              <p:nvPr/>
            </p:nvSpPr>
            <p:spPr>
              <a:xfrm>
                <a:off x="4558471" y="4599910"/>
                <a:ext cx="425116" cy="307777"/>
              </a:xfrm>
              <a:prstGeom prst="rect">
                <a:avLst/>
              </a:prstGeom>
              <a:noFill/>
            </p:spPr>
            <p:txBody>
              <a:bodyPr wrap="none" rtlCol="0">
                <a:spAutoFit/>
              </a:bodyPr>
              <a:lstStyle/>
              <a:p>
                <a:r>
                  <a:rPr lang="en-GB" sz="1400" dirty="0">
                    <a:solidFill>
                      <a:schemeClr val="accent2">
                        <a:lumMod val="85000"/>
                        <a:lumOff val="15000"/>
                      </a:schemeClr>
                    </a:solidFill>
                  </a:rPr>
                  <a:t>EE</a:t>
                </a:r>
              </a:p>
            </p:txBody>
          </p:sp>
          <p:sp>
            <p:nvSpPr>
              <p:cNvPr id="58" name="TextBox 57"/>
              <p:cNvSpPr txBox="1"/>
              <p:nvPr/>
            </p:nvSpPr>
            <p:spPr>
              <a:xfrm>
                <a:off x="3802427" y="6146755"/>
                <a:ext cx="354584" cy="307777"/>
              </a:xfrm>
              <a:prstGeom prst="rect">
                <a:avLst/>
              </a:prstGeom>
              <a:noFill/>
            </p:spPr>
            <p:txBody>
              <a:bodyPr wrap="none" rtlCol="0">
                <a:spAutoFit/>
              </a:bodyPr>
              <a:lstStyle/>
              <a:p>
                <a:r>
                  <a:rPr lang="en-GB" sz="1400" dirty="0">
                    <a:solidFill>
                      <a:schemeClr val="accent2">
                        <a:lumMod val="85000"/>
                        <a:lumOff val="15000"/>
                      </a:schemeClr>
                    </a:solidFill>
                  </a:rPr>
                  <a:t>SI</a:t>
                </a:r>
              </a:p>
            </p:txBody>
          </p:sp>
          <p:sp>
            <p:nvSpPr>
              <p:cNvPr id="59" name="TextBox 58"/>
              <p:cNvSpPr txBox="1"/>
              <p:nvPr/>
            </p:nvSpPr>
            <p:spPr>
              <a:xfrm>
                <a:off x="2671509" y="5209813"/>
                <a:ext cx="354584" cy="307777"/>
              </a:xfrm>
              <a:prstGeom prst="rect">
                <a:avLst/>
              </a:prstGeom>
              <a:noFill/>
            </p:spPr>
            <p:txBody>
              <a:bodyPr wrap="none" rtlCol="0">
                <a:spAutoFit/>
              </a:bodyPr>
              <a:lstStyle/>
              <a:p>
                <a:r>
                  <a:rPr lang="en-GB" sz="1400" dirty="0">
                    <a:solidFill>
                      <a:schemeClr val="accent2">
                        <a:lumMod val="85000"/>
                        <a:lumOff val="15000"/>
                      </a:schemeClr>
                    </a:solidFill>
                  </a:rPr>
                  <a:t>IE</a:t>
                </a:r>
              </a:p>
            </p:txBody>
          </p:sp>
          <p:sp>
            <p:nvSpPr>
              <p:cNvPr id="60" name="TextBox 59"/>
              <p:cNvSpPr txBox="1"/>
              <p:nvPr/>
            </p:nvSpPr>
            <p:spPr>
              <a:xfrm>
                <a:off x="3572381" y="5209813"/>
                <a:ext cx="354584" cy="307777"/>
              </a:xfrm>
              <a:prstGeom prst="rect">
                <a:avLst/>
              </a:prstGeom>
              <a:noFill/>
            </p:spPr>
            <p:txBody>
              <a:bodyPr wrap="none" rtlCol="0">
                <a:spAutoFit/>
              </a:bodyPr>
              <a:lstStyle/>
              <a:p>
                <a:r>
                  <a:rPr lang="en-GB" sz="1400" dirty="0">
                    <a:solidFill>
                      <a:schemeClr val="accent2">
                        <a:lumMod val="85000"/>
                        <a:lumOff val="15000"/>
                      </a:schemeClr>
                    </a:solidFill>
                  </a:rPr>
                  <a:t>EI</a:t>
                </a:r>
              </a:p>
            </p:txBody>
          </p:sp>
        </p:grpSp>
        <p:sp>
          <p:nvSpPr>
            <p:cNvPr id="61" name="TextBox 60"/>
            <p:cNvSpPr txBox="1"/>
            <p:nvPr/>
          </p:nvSpPr>
          <p:spPr>
            <a:xfrm>
              <a:off x="6294734" y="2597579"/>
              <a:ext cx="2552815" cy="369332"/>
            </a:xfrm>
            <a:prstGeom prst="rect">
              <a:avLst/>
            </a:prstGeom>
            <a:noFill/>
          </p:spPr>
          <p:txBody>
            <a:bodyPr wrap="none" rtlCol="0">
              <a:spAutoFit/>
            </a:bodyPr>
            <a:lstStyle/>
            <a:p>
              <a:r>
                <a:rPr lang="en-GB" b="1" dirty="0">
                  <a:solidFill>
                    <a:schemeClr val="accent2">
                      <a:lumMod val="75000"/>
                      <a:lumOff val="25000"/>
                    </a:schemeClr>
                  </a:solidFill>
                </a:rPr>
                <a:t>Two states per region</a:t>
              </a:r>
            </a:p>
          </p:txBody>
        </p:sp>
        <p:sp>
          <p:nvSpPr>
            <p:cNvPr id="63" name="TextBox 62"/>
            <p:cNvSpPr txBox="1"/>
            <p:nvPr/>
          </p:nvSpPr>
          <p:spPr>
            <a:xfrm>
              <a:off x="6845653" y="6133421"/>
              <a:ext cx="1874231" cy="307777"/>
            </a:xfrm>
            <a:prstGeom prst="rect">
              <a:avLst/>
            </a:prstGeom>
            <a:noFill/>
          </p:spPr>
          <p:txBody>
            <a:bodyPr wrap="none" rtlCol="0">
              <a:spAutoFit/>
            </a:bodyPr>
            <a:lstStyle/>
            <a:p>
              <a:r>
                <a:rPr lang="en-GB" sz="1400" dirty="0" err="1">
                  <a:solidFill>
                    <a:schemeClr val="accent1"/>
                  </a:solidFill>
                </a:rPr>
                <a:t>Marreiros</a:t>
              </a:r>
              <a:r>
                <a:rPr lang="en-GB" sz="1400" dirty="0">
                  <a:solidFill>
                    <a:schemeClr val="accent1"/>
                  </a:solidFill>
                </a:rPr>
                <a:t> et al., 2008</a:t>
              </a:r>
            </a:p>
          </p:txBody>
        </p:sp>
      </p:grpSp>
    </p:spTree>
    <p:extLst>
      <p:ext uri="{BB962C8B-B14F-4D97-AF65-F5344CB8AC3E}">
        <p14:creationId xmlns:p14="http://schemas.microsoft.com/office/powerpoint/2010/main" val="327902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specification</a:t>
            </a:r>
          </a:p>
        </p:txBody>
      </p:sp>
      <p:pic>
        <p:nvPicPr>
          <p:cNvPr id="2" name="Picture 1"/>
          <p:cNvPicPr>
            <a:picLocks noChangeAspect="1"/>
          </p:cNvPicPr>
          <p:nvPr/>
        </p:nvPicPr>
        <p:blipFill rotWithShape="1">
          <a:blip r:embed="rId2"/>
          <a:srcRect b="68731"/>
          <a:stretch/>
        </p:blipFill>
        <p:spPr>
          <a:xfrm>
            <a:off x="606653" y="1058068"/>
            <a:ext cx="4886325" cy="1599407"/>
          </a:xfrm>
          <a:prstGeom prst="rect">
            <a:avLst/>
          </a:prstGeom>
        </p:spPr>
      </p:pic>
      <p:grpSp>
        <p:nvGrpSpPr>
          <p:cNvPr id="6" name="Group 5">
            <a:extLst>
              <a:ext uri="{FF2B5EF4-FFF2-40B4-BE49-F238E27FC236}">
                <a16:creationId xmlns:a16="http://schemas.microsoft.com/office/drawing/2014/main" id="{A20FCE0E-03FB-7B43-89CB-51084D15C16C}"/>
              </a:ext>
            </a:extLst>
          </p:cNvPr>
          <p:cNvGrpSpPr/>
          <p:nvPr/>
        </p:nvGrpSpPr>
        <p:grpSpPr>
          <a:xfrm>
            <a:off x="2014721" y="3120180"/>
            <a:ext cx="3786036" cy="3240807"/>
            <a:chOff x="2014721" y="3120180"/>
            <a:chExt cx="3786036" cy="3240807"/>
          </a:xfrm>
        </p:grpSpPr>
        <p:sp>
          <p:nvSpPr>
            <p:cNvPr id="63" name="Rounded Rectangle 62"/>
            <p:cNvSpPr/>
            <p:nvPr/>
          </p:nvSpPr>
          <p:spPr>
            <a:xfrm>
              <a:off x="2656550" y="3610523"/>
              <a:ext cx="2058325" cy="577006"/>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2727314" y="3697186"/>
                  <a:ext cx="1957587"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accent2"/>
                                </a:solidFill>
                                <a:latin typeface="Cambria Math" panose="02040503050406030204" pitchFamily="18" charset="0"/>
                              </a:rPr>
                            </m:ctrlPr>
                          </m:accPr>
                          <m:e>
                            <m:r>
                              <a:rPr lang="en-GB" sz="2400" i="1">
                                <a:solidFill>
                                  <a:schemeClr val="accent2"/>
                                </a:solidFill>
                                <a:latin typeface="Cambria Math" panose="02040503050406030204" pitchFamily="18" charset="0"/>
                              </a:rPr>
                              <m:t>𝑧</m:t>
                            </m:r>
                          </m:e>
                        </m:acc>
                        <m:r>
                          <a:rPr lang="en-GB" sz="2400" b="0" i="0"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𝑓</m:t>
                        </m:r>
                        <m:d>
                          <m:dPr>
                            <m:ctrlPr>
                              <a:rPr lang="en-GB" sz="2400" b="0" i="1" smtClean="0">
                                <a:solidFill>
                                  <a:schemeClr val="accent2"/>
                                </a:solidFill>
                                <a:latin typeface="Cambria Math" panose="02040503050406030204" pitchFamily="18" charset="0"/>
                              </a:rPr>
                            </m:ctrlPr>
                          </m:dPr>
                          <m:e>
                            <m:r>
                              <a:rPr lang="en-GB" sz="2400" b="0" i="1" smtClean="0">
                                <a:solidFill>
                                  <a:schemeClr val="accent2"/>
                                </a:solidFill>
                                <a:latin typeface="Cambria Math" panose="02040503050406030204" pitchFamily="18" charset="0"/>
                              </a:rPr>
                              <m:t>𝑧</m:t>
                            </m:r>
                            <m:r>
                              <a:rPr lang="en-GB" sz="2400" b="0" i="0"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𝑢</m:t>
                            </m:r>
                            <m:r>
                              <a:rPr lang="en-GB" sz="2400" b="0" i="0" smtClean="0">
                                <a:solidFill>
                                  <a:schemeClr val="accent2"/>
                                </a:solidFill>
                                <a:latin typeface="Cambria Math" panose="02040503050406030204" pitchFamily="18" charset="0"/>
                              </a:rPr>
                              <m:t>,</m:t>
                            </m:r>
                            <m:sSub>
                              <m:sSubPr>
                                <m:ctrlPr>
                                  <a:rPr lang="en-GB" sz="2400" b="0" i="1" smtClean="0">
                                    <a:solidFill>
                                      <a:schemeClr val="accent2"/>
                                    </a:solidFill>
                                    <a:latin typeface="Cambria Math" panose="02040503050406030204" pitchFamily="18" charset="0"/>
                                  </a:rPr>
                                </m:ctrlPr>
                              </m:sSubPr>
                              <m:e>
                                <m:r>
                                  <a:rPr lang="en-GB" sz="2400" b="0" i="1" smtClean="0">
                                    <a:solidFill>
                                      <a:schemeClr val="accent2"/>
                                    </a:solidFill>
                                    <a:latin typeface="Cambria Math" panose="02040503050406030204" pitchFamily="18" charset="0"/>
                                  </a:rPr>
                                  <m:t>𝜃</m:t>
                                </m:r>
                              </m:e>
                              <m:sub>
                                <m:r>
                                  <a:rPr lang="en-GB" sz="2400" b="0" i="1" smtClean="0">
                                    <a:solidFill>
                                      <a:schemeClr val="accent2"/>
                                    </a:solidFill>
                                    <a:latin typeface="Cambria Math" panose="02040503050406030204" pitchFamily="18" charset="0"/>
                                  </a:rPr>
                                  <m:t>𝑛</m:t>
                                </m:r>
                              </m:sub>
                            </m:sSub>
                          </m:e>
                        </m:d>
                      </m:oMath>
                    </m:oMathPara>
                  </a14:m>
                  <a:endParaRPr lang="en-GB" sz="2400" dirty="0"/>
                </a:p>
              </p:txBody>
            </p:sp>
          </mc:Choice>
          <mc:Fallback xmlns="">
            <p:sp>
              <p:nvSpPr>
                <p:cNvPr id="64" name="TextBox 63"/>
                <p:cNvSpPr txBox="1">
                  <a:spLocks noRot="1" noChangeAspect="1" noMove="1" noResize="1" noEditPoints="1" noAdjustHandles="1" noChangeArrowheads="1" noChangeShapeType="1" noTextEdit="1"/>
                </p:cNvSpPr>
                <p:nvPr/>
              </p:nvSpPr>
              <p:spPr>
                <a:xfrm>
                  <a:off x="2727314" y="3697186"/>
                  <a:ext cx="1957587" cy="369332"/>
                </a:xfrm>
                <a:prstGeom prst="rect">
                  <a:avLst/>
                </a:prstGeom>
                <a:blipFill>
                  <a:blip r:embed="rId3"/>
                  <a:stretch>
                    <a:fillRect l="-645" b="-33333"/>
                  </a:stretch>
                </a:blipFill>
              </p:spPr>
              <p:txBody>
                <a:bodyPr/>
                <a:lstStyle/>
                <a:p>
                  <a:r>
                    <a:rPr lang="en-US">
                      <a:noFill/>
                    </a:rPr>
                    <a:t> </a:t>
                  </a:r>
                </a:p>
              </p:txBody>
            </p:sp>
          </mc:Fallback>
        </mc:AlternateContent>
        <p:sp>
          <p:nvSpPr>
            <p:cNvPr id="65" name="TextBox 64"/>
            <p:cNvSpPr txBox="1"/>
            <p:nvPr/>
          </p:nvSpPr>
          <p:spPr>
            <a:xfrm>
              <a:off x="2599517" y="3120180"/>
              <a:ext cx="2236510" cy="369332"/>
            </a:xfrm>
            <a:prstGeom prst="rect">
              <a:avLst/>
            </a:prstGeom>
            <a:noFill/>
          </p:spPr>
          <p:txBody>
            <a:bodyPr wrap="none" rtlCol="0">
              <a:spAutoFit/>
            </a:bodyPr>
            <a:lstStyle>
              <a:defPPr>
                <a:defRPr lang="en-US"/>
              </a:defPPr>
              <a:lvl1pPr>
                <a:defRPr b="1">
                  <a:solidFill>
                    <a:schemeClr val="accent2">
                      <a:lumMod val="75000"/>
                      <a:lumOff val="25000"/>
                    </a:schemeClr>
                  </a:solidFill>
                </a:defRPr>
              </a:lvl1pPr>
            </a:lstStyle>
            <a:p>
              <a:r>
                <a:rPr lang="en-GB" dirty="0"/>
                <a:t>Deterministic DCM</a:t>
              </a:r>
            </a:p>
          </p:txBody>
        </p:sp>
        <mc:AlternateContent xmlns:mc="http://schemas.openxmlformats.org/markup-compatibility/2006" xmlns:a14="http://schemas.microsoft.com/office/drawing/2010/main">
          <mc:Choice Requires="a14">
            <p:sp>
              <p:nvSpPr>
                <p:cNvPr id="20" name="TextBox 19"/>
                <p:cNvSpPr txBox="1"/>
                <p:nvPr/>
              </p:nvSpPr>
              <p:spPr>
                <a:xfrm>
                  <a:off x="2014721" y="4586695"/>
                  <a:ext cx="3786036" cy="369332"/>
                </a:xfrm>
                <a:prstGeom prst="rect">
                  <a:avLst/>
                </a:prstGeom>
                <a:noFill/>
              </p:spPr>
              <p:txBody>
                <a:bodyPr wrap="none" rtlCol="0">
                  <a:spAutoFit/>
                </a:bodyPr>
                <a:lstStyle/>
                <a:p>
                  <a:r>
                    <a:rPr lang="en-GB" dirty="0">
                      <a:solidFill>
                        <a:schemeClr val="accent2">
                          <a:lumMod val="75000"/>
                          <a:lumOff val="25000"/>
                        </a:schemeClr>
                      </a:solidFill>
                    </a:rPr>
                    <a:t>All dynamics driven by the stimuli </a:t>
                  </a:r>
                  <a14:m>
                    <m:oMath xmlns:m="http://schemas.openxmlformats.org/officeDocument/2006/math">
                      <m:r>
                        <a:rPr lang="en-GB" b="0" i="1" smtClean="0">
                          <a:solidFill>
                            <a:schemeClr val="accent2">
                              <a:lumMod val="75000"/>
                              <a:lumOff val="25000"/>
                            </a:schemeClr>
                          </a:solidFill>
                          <a:latin typeface="Cambria Math" panose="02040503050406030204" pitchFamily="18" charset="0"/>
                        </a:rPr>
                        <m:t>𝑢</m:t>
                      </m:r>
                    </m:oMath>
                  </a14:m>
                  <a:endParaRPr lang="en-GB" dirty="0">
                    <a:solidFill>
                      <a:schemeClr val="accent2">
                        <a:lumMod val="75000"/>
                        <a:lumOff val="25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014721" y="4586695"/>
                  <a:ext cx="3786036" cy="369332"/>
                </a:xfrm>
                <a:prstGeom prst="rect">
                  <a:avLst/>
                </a:prstGeom>
                <a:blipFill>
                  <a:blip r:embed="rId4"/>
                  <a:stretch>
                    <a:fillRect l="-1338" t="-3333" b="-23333"/>
                  </a:stretch>
                </a:blipFill>
              </p:spPr>
              <p:txBody>
                <a:bodyPr/>
                <a:lstStyle/>
                <a:p>
                  <a:r>
                    <a:rPr lang="en-US">
                      <a:noFill/>
                    </a:rPr>
                    <a:t> </a:t>
                  </a:r>
                </a:p>
              </p:txBody>
            </p:sp>
          </mc:Fallback>
        </mc:AlternateContent>
        <p:sp>
          <p:nvSpPr>
            <p:cNvPr id="12" name="TextBox 11"/>
            <p:cNvSpPr txBox="1"/>
            <p:nvPr/>
          </p:nvSpPr>
          <p:spPr>
            <a:xfrm>
              <a:off x="2852791" y="6053210"/>
              <a:ext cx="1665841" cy="307777"/>
            </a:xfrm>
            <a:prstGeom prst="rect">
              <a:avLst/>
            </a:prstGeom>
            <a:noFill/>
          </p:spPr>
          <p:txBody>
            <a:bodyPr wrap="none" rtlCol="0">
              <a:spAutoFit/>
            </a:bodyPr>
            <a:lstStyle/>
            <a:p>
              <a:r>
                <a:rPr lang="en-GB" sz="1400" dirty="0">
                  <a:solidFill>
                    <a:schemeClr val="accent1"/>
                  </a:solidFill>
                </a:rPr>
                <a:t>Friston et al., 2003</a:t>
              </a:r>
            </a:p>
          </p:txBody>
        </p:sp>
      </p:grpSp>
      <p:grpSp>
        <p:nvGrpSpPr>
          <p:cNvPr id="5" name="Group 4"/>
          <p:cNvGrpSpPr/>
          <p:nvPr/>
        </p:nvGrpSpPr>
        <p:grpSpPr>
          <a:xfrm>
            <a:off x="6273012" y="3099857"/>
            <a:ext cx="3337713" cy="3259641"/>
            <a:chOff x="6273012" y="3099857"/>
            <a:chExt cx="3337713" cy="3259641"/>
          </a:xfrm>
        </p:grpSpPr>
        <p:sp>
          <p:nvSpPr>
            <p:cNvPr id="3" name="Rounded Rectangle 2"/>
            <p:cNvSpPr/>
            <p:nvPr/>
          </p:nvSpPr>
          <p:spPr>
            <a:xfrm>
              <a:off x="6585863" y="3610523"/>
              <a:ext cx="2655830" cy="577006"/>
            </a:xfrm>
            <a:prstGeom prst="round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2" name="TextBox 61"/>
                <p:cNvSpPr txBox="1"/>
                <p:nvPr/>
              </p:nvSpPr>
              <p:spPr>
                <a:xfrm>
                  <a:off x="6666152" y="3697186"/>
                  <a:ext cx="255319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solidFill>
                                  <a:schemeClr val="accent2"/>
                                </a:solidFill>
                                <a:latin typeface="Cambria Math" panose="02040503050406030204" pitchFamily="18" charset="0"/>
                              </a:rPr>
                            </m:ctrlPr>
                          </m:accPr>
                          <m:e>
                            <m:r>
                              <a:rPr lang="en-GB" sz="2400" i="1">
                                <a:solidFill>
                                  <a:schemeClr val="accent2"/>
                                </a:solidFill>
                                <a:latin typeface="Cambria Math" panose="02040503050406030204" pitchFamily="18" charset="0"/>
                              </a:rPr>
                              <m:t>𝑧</m:t>
                            </m:r>
                          </m:e>
                        </m:acc>
                        <m:r>
                          <a:rPr lang="en-GB" sz="2400" b="0" i="0"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𝑓</m:t>
                        </m:r>
                        <m:d>
                          <m:dPr>
                            <m:ctrlPr>
                              <a:rPr lang="en-GB" sz="2400" b="0" i="1" smtClean="0">
                                <a:solidFill>
                                  <a:schemeClr val="accent2"/>
                                </a:solidFill>
                                <a:latin typeface="Cambria Math" panose="02040503050406030204" pitchFamily="18" charset="0"/>
                              </a:rPr>
                            </m:ctrlPr>
                          </m:dPr>
                          <m:e>
                            <m:r>
                              <a:rPr lang="en-GB" sz="2400" b="0" i="1" smtClean="0">
                                <a:solidFill>
                                  <a:schemeClr val="accent2"/>
                                </a:solidFill>
                                <a:latin typeface="Cambria Math" panose="02040503050406030204" pitchFamily="18" charset="0"/>
                              </a:rPr>
                              <m:t>𝑧</m:t>
                            </m:r>
                            <m:r>
                              <a:rPr lang="en-GB" sz="2400" b="0" i="0"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𝑢</m:t>
                            </m:r>
                            <m:r>
                              <a:rPr lang="en-GB" sz="2400" b="0" i="0" smtClean="0">
                                <a:solidFill>
                                  <a:schemeClr val="accent2"/>
                                </a:solidFill>
                                <a:latin typeface="Cambria Math" panose="02040503050406030204" pitchFamily="18" charset="0"/>
                              </a:rPr>
                              <m:t>,</m:t>
                            </m:r>
                            <m:sSub>
                              <m:sSubPr>
                                <m:ctrlPr>
                                  <a:rPr lang="en-GB" sz="2400" b="0" i="1" smtClean="0">
                                    <a:solidFill>
                                      <a:schemeClr val="accent2"/>
                                    </a:solidFill>
                                    <a:latin typeface="Cambria Math" panose="02040503050406030204" pitchFamily="18" charset="0"/>
                                  </a:rPr>
                                </m:ctrlPr>
                              </m:sSubPr>
                              <m:e>
                                <m:r>
                                  <a:rPr lang="en-GB" sz="2400" b="0" i="1" smtClean="0">
                                    <a:solidFill>
                                      <a:schemeClr val="accent2"/>
                                    </a:solidFill>
                                    <a:latin typeface="Cambria Math" panose="02040503050406030204" pitchFamily="18" charset="0"/>
                                  </a:rPr>
                                  <m:t>𝜃</m:t>
                                </m:r>
                              </m:e>
                              <m:sub>
                                <m:r>
                                  <a:rPr lang="en-GB" sz="2400" b="0" i="1" smtClean="0">
                                    <a:solidFill>
                                      <a:schemeClr val="accent2"/>
                                    </a:solidFill>
                                    <a:latin typeface="Cambria Math" panose="02040503050406030204" pitchFamily="18" charset="0"/>
                                  </a:rPr>
                                  <m:t>𝑛</m:t>
                                </m:r>
                              </m:sub>
                            </m:sSub>
                          </m:e>
                        </m:d>
                        <m:r>
                          <a:rPr lang="en-GB" sz="2400" b="0" i="1" smtClean="0">
                            <a:solidFill>
                              <a:schemeClr val="accent2"/>
                            </a:solidFill>
                            <a:latin typeface="Cambria Math" panose="02040503050406030204" pitchFamily="18" charset="0"/>
                          </a:rPr>
                          <m:t>+</m:t>
                        </m:r>
                        <m:r>
                          <a:rPr lang="en-GB" sz="2400" b="0" i="1" smtClean="0">
                            <a:solidFill>
                              <a:schemeClr val="accent2"/>
                            </a:solidFill>
                            <a:latin typeface="Cambria Math" panose="02040503050406030204" pitchFamily="18" charset="0"/>
                          </a:rPr>
                          <m:t>𝜔</m:t>
                        </m:r>
                      </m:oMath>
                    </m:oMathPara>
                  </a14:m>
                  <a:endParaRPr lang="en-GB"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6666152" y="3697186"/>
                  <a:ext cx="2553198" cy="369332"/>
                </a:xfrm>
                <a:prstGeom prst="rect">
                  <a:avLst/>
                </a:prstGeom>
                <a:blipFill>
                  <a:blip r:embed="rId6"/>
                  <a:stretch>
                    <a:fillRect l="-957" r="-718" b="-37705"/>
                  </a:stretch>
                </a:blipFill>
              </p:spPr>
              <p:txBody>
                <a:bodyPr/>
                <a:lstStyle/>
                <a:p>
                  <a:r>
                    <a:rPr lang="en-GB">
                      <a:noFill/>
                    </a:rPr>
                    <a:t> </a:t>
                  </a:r>
                </a:p>
              </p:txBody>
            </p:sp>
          </mc:Fallback>
        </mc:AlternateContent>
        <p:sp>
          <p:nvSpPr>
            <p:cNvPr id="19" name="TextBox 18"/>
            <p:cNvSpPr txBox="1"/>
            <p:nvPr/>
          </p:nvSpPr>
          <p:spPr>
            <a:xfrm>
              <a:off x="7010400" y="3099857"/>
              <a:ext cx="1941557" cy="369332"/>
            </a:xfrm>
            <a:prstGeom prst="rect">
              <a:avLst/>
            </a:prstGeom>
            <a:noFill/>
          </p:spPr>
          <p:txBody>
            <a:bodyPr wrap="none" rtlCol="0">
              <a:spAutoFit/>
            </a:bodyPr>
            <a:lstStyle>
              <a:defPPr>
                <a:defRPr lang="en-US"/>
              </a:defPPr>
              <a:lvl1pPr>
                <a:defRPr b="1">
                  <a:solidFill>
                    <a:schemeClr val="accent2">
                      <a:lumMod val="75000"/>
                      <a:lumOff val="25000"/>
                    </a:schemeClr>
                  </a:solidFill>
                </a:defRPr>
              </a:lvl1pPr>
            </a:lstStyle>
            <a:p>
              <a:r>
                <a:rPr lang="en-GB" dirty="0"/>
                <a:t>Stochastic DCM</a:t>
              </a:r>
            </a:p>
          </p:txBody>
        </p:sp>
        <p:sp>
          <p:nvSpPr>
            <p:cNvPr id="66" name="TextBox 65"/>
            <p:cNvSpPr txBox="1"/>
            <p:nvPr/>
          </p:nvSpPr>
          <p:spPr>
            <a:xfrm>
              <a:off x="6273012" y="4586695"/>
              <a:ext cx="3337713" cy="1200329"/>
            </a:xfrm>
            <a:prstGeom prst="rect">
              <a:avLst/>
            </a:prstGeom>
            <a:noFill/>
          </p:spPr>
          <p:txBody>
            <a:bodyPr wrap="square" rtlCol="0">
              <a:spAutoFit/>
            </a:bodyPr>
            <a:lstStyle/>
            <a:p>
              <a:pPr algn="ctr"/>
              <a:r>
                <a:rPr lang="en-GB" dirty="0">
                  <a:solidFill>
                    <a:schemeClr val="accent2">
                      <a:lumMod val="75000"/>
                      <a:lumOff val="25000"/>
                    </a:schemeClr>
                  </a:solidFill>
                </a:rPr>
                <a:t>Additionally driven by endogenous noise. Enables modelling mixed endogenous and task designs.</a:t>
              </a:r>
            </a:p>
          </p:txBody>
        </p:sp>
        <p:sp>
          <p:nvSpPr>
            <p:cNvPr id="13" name="TextBox 12"/>
            <p:cNvSpPr txBox="1"/>
            <p:nvPr/>
          </p:nvSpPr>
          <p:spPr>
            <a:xfrm>
              <a:off x="7319197" y="6051721"/>
              <a:ext cx="1245341" cy="307777"/>
            </a:xfrm>
            <a:prstGeom prst="rect">
              <a:avLst/>
            </a:prstGeom>
            <a:noFill/>
          </p:spPr>
          <p:txBody>
            <a:bodyPr wrap="none" rtlCol="0">
              <a:spAutoFit/>
            </a:bodyPr>
            <a:lstStyle/>
            <a:p>
              <a:r>
                <a:rPr lang="en-GB" sz="1400" dirty="0">
                  <a:solidFill>
                    <a:schemeClr val="accent1"/>
                  </a:solidFill>
                </a:rPr>
                <a:t>Li et al., 2011</a:t>
              </a:r>
            </a:p>
          </p:txBody>
        </p:sp>
      </p:grpSp>
    </p:spTree>
    <p:extLst>
      <p:ext uri="{BB962C8B-B14F-4D97-AF65-F5344CB8AC3E}">
        <p14:creationId xmlns:p14="http://schemas.microsoft.com/office/powerpoint/2010/main" val="26275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specification</a:t>
            </a:r>
          </a:p>
        </p:txBody>
      </p:sp>
      <p:pic>
        <p:nvPicPr>
          <p:cNvPr id="3" name="Picture 2"/>
          <p:cNvPicPr>
            <a:picLocks noChangeAspect="1"/>
          </p:cNvPicPr>
          <p:nvPr/>
        </p:nvPicPr>
        <p:blipFill rotWithShape="1">
          <a:blip r:embed="rId2"/>
          <a:srcRect l="-13239" r="1" b="57743"/>
          <a:stretch/>
        </p:blipFill>
        <p:spPr>
          <a:xfrm>
            <a:off x="-71041" y="896144"/>
            <a:ext cx="5533231" cy="2161382"/>
          </a:xfrm>
          <a:prstGeom prst="rect">
            <a:avLst/>
          </a:prstGeom>
        </p:spPr>
      </p:pic>
      <p:grpSp>
        <p:nvGrpSpPr>
          <p:cNvPr id="15" name="Group 14">
            <a:extLst>
              <a:ext uri="{FF2B5EF4-FFF2-40B4-BE49-F238E27FC236}">
                <a16:creationId xmlns:a16="http://schemas.microsoft.com/office/drawing/2014/main" id="{B71297EA-AB73-FB4B-BF81-EFE2A98A30D2}"/>
              </a:ext>
            </a:extLst>
          </p:cNvPr>
          <p:cNvGrpSpPr/>
          <p:nvPr/>
        </p:nvGrpSpPr>
        <p:grpSpPr>
          <a:xfrm>
            <a:off x="793507" y="3383464"/>
            <a:ext cx="4376684" cy="3046948"/>
            <a:chOff x="793507" y="3383464"/>
            <a:chExt cx="4376684" cy="3046948"/>
          </a:xfrm>
        </p:grpSpPr>
        <p:sp>
          <p:nvSpPr>
            <p:cNvPr id="5" name="TextBox 4"/>
            <p:cNvSpPr txBox="1"/>
            <p:nvPr/>
          </p:nvSpPr>
          <p:spPr>
            <a:xfrm>
              <a:off x="817717" y="3383464"/>
              <a:ext cx="4352474" cy="369332"/>
            </a:xfrm>
            <a:prstGeom prst="rect">
              <a:avLst/>
            </a:prstGeom>
            <a:noFill/>
          </p:spPr>
          <p:txBody>
            <a:bodyPr wrap="none" rtlCol="0">
              <a:spAutoFit/>
            </a:bodyPr>
            <a:lstStyle>
              <a:defPPr>
                <a:defRPr lang="en-US"/>
              </a:defPPr>
              <a:lvl1pPr>
                <a:defRPr b="1">
                  <a:solidFill>
                    <a:schemeClr val="accent2">
                      <a:lumMod val="75000"/>
                      <a:lumOff val="25000"/>
                    </a:schemeClr>
                  </a:solidFill>
                </a:defRPr>
              </a:lvl1pPr>
            </a:lstStyle>
            <a:p>
              <a:r>
                <a:rPr lang="en-GB" dirty="0"/>
                <a:t>For task-based data, select timeseries</a:t>
              </a:r>
            </a:p>
          </p:txBody>
        </p:sp>
        <p:grpSp>
          <p:nvGrpSpPr>
            <p:cNvPr id="6" name="Group 5"/>
            <p:cNvGrpSpPr/>
            <p:nvPr/>
          </p:nvGrpSpPr>
          <p:grpSpPr>
            <a:xfrm>
              <a:off x="1558397" y="4907207"/>
              <a:ext cx="3205595" cy="1523205"/>
              <a:chOff x="6768643" y="2090423"/>
              <a:chExt cx="2151542" cy="1022350"/>
            </a:xfrm>
          </p:grpSpPr>
          <p:sp>
            <p:nvSpPr>
              <p:cNvPr id="7" name="TextBox 6"/>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8"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9"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10" name="Straight Connector 9"/>
              <p:cNvCxnSpPr/>
              <p:nvPr/>
            </p:nvCxnSpPr>
            <p:spPr>
              <a:xfrm>
                <a:off x="8269558" y="2582721"/>
                <a:ext cx="576064" cy="0"/>
              </a:xfrm>
              <a:prstGeom prst="line">
                <a:avLst/>
              </a:prstGeom>
              <a:noFill/>
              <a:ln w="19050">
                <a:solidFill>
                  <a:schemeClr val="accent1"/>
                </a:solidFill>
                <a:prstDash val="sysDot"/>
                <a:round/>
                <a:headEnd/>
                <a:tailEnd/>
              </a:ln>
            </p:spPr>
          </p:cxnSp>
          <p:sp>
            <p:nvSpPr>
              <p:cNvPr id="11" name="TextBox 10"/>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12" name="Straight Connector 11"/>
              <p:cNvCxnSpPr/>
              <p:nvPr/>
            </p:nvCxnSpPr>
            <p:spPr>
              <a:xfrm>
                <a:off x="8269558" y="3029318"/>
                <a:ext cx="576064" cy="0"/>
              </a:xfrm>
              <a:prstGeom prst="line">
                <a:avLst/>
              </a:prstGeom>
              <a:noFill/>
              <a:ln w="19050">
                <a:solidFill>
                  <a:srgbClr val="F07E0A"/>
                </a:solidFill>
                <a:prstDash val="solid"/>
                <a:round/>
                <a:headEnd/>
                <a:tailEnd/>
              </a:ln>
            </p:spPr>
          </p:cxnSp>
        </p:grpSp>
        <p:sp>
          <p:nvSpPr>
            <p:cNvPr id="32" name="Rounded Rectangle 31"/>
            <p:cNvSpPr/>
            <p:nvPr/>
          </p:nvSpPr>
          <p:spPr>
            <a:xfrm>
              <a:off x="858033" y="3921577"/>
              <a:ext cx="1101720"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bg1"/>
                </a:solidFill>
              </a:endParaRPr>
            </a:p>
          </p:txBody>
        </p:sp>
        <p:sp>
          <p:nvSpPr>
            <p:cNvPr id="33" name="TextBox 32"/>
            <p:cNvSpPr txBox="1"/>
            <p:nvPr/>
          </p:nvSpPr>
          <p:spPr>
            <a:xfrm>
              <a:off x="793507" y="4216496"/>
              <a:ext cx="1167462" cy="276999"/>
            </a:xfrm>
            <a:prstGeom prst="rect">
              <a:avLst/>
            </a:prstGeom>
            <a:noFill/>
          </p:spPr>
          <p:txBody>
            <a:bodyPr wrap="square" rtlCol="0">
              <a:spAutoFit/>
            </a:bodyPr>
            <a:lstStyle/>
            <a:p>
              <a:pPr algn="ctr"/>
              <a:r>
                <a:rPr lang="en-GB" sz="1200" b="1" dirty="0">
                  <a:solidFill>
                    <a:schemeClr val="bg1"/>
                  </a:solidFill>
                </a:rPr>
                <a:t>Stimuli</a:t>
              </a:r>
            </a:p>
          </p:txBody>
        </p:sp>
        <p:sp>
          <p:nvSpPr>
            <p:cNvPr id="34" name="Rounded Rectangle 33"/>
            <p:cNvSpPr/>
            <p:nvPr/>
          </p:nvSpPr>
          <p:spPr>
            <a:xfrm>
              <a:off x="2276608" y="3921577"/>
              <a:ext cx="1216041"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Effective connectivity</a:t>
              </a:r>
            </a:p>
          </p:txBody>
        </p:sp>
        <p:sp>
          <p:nvSpPr>
            <p:cNvPr id="35" name="Rounded Rectangle 34"/>
            <p:cNvSpPr/>
            <p:nvPr/>
          </p:nvSpPr>
          <p:spPr>
            <a:xfrm>
              <a:off x="3801108" y="3921577"/>
              <a:ext cx="1216041"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BOLD response</a:t>
              </a:r>
            </a:p>
          </p:txBody>
        </p:sp>
        <p:sp>
          <p:nvSpPr>
            <p:cNvPr id="36" name="Right Arrow 35"/>
            <p:cNvSpPr/>
            <p:nvPr/>
          </p:nvSpPr>
          <p:spPr>
            <a:xfrm>
              <a:off x="1960420" y="4152048"/>
              <a:ext cx="303818" cy="378648"/>
            </a:xfrm>
            <a:prstGeom prst="rightArrow">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37" name="Right Arrow 36"/>
            <p:cNvSpPr/>
            <p:nvPr/>
          </p:nvSpPr>
          <p:spPr>
            <a:xfrm>
              <a:off x="3481418" y="4152048"/>
              <a:ext cx="303818" cy="378648"/>
            </a:xfrm>
            <a:prstGeom prst="rightArrow">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grpSp>
        <p:nvGrpSpPr>
          <p:cNvPr id="19" name="Group 18"/>
          <p:cNvGrpSpPr/>
          <p:nvPr/>
        </p:nvGrpSpPr>
        <p:grpSpPr>
          <a:xfrm>
            <a:off x="5832703" y="781985"/>
            <a:ext cx="5741115" cy="4650356"/>
            <a:chOff x="5832703" y="781985"/>
            <a:chExt cx="5741115" cy="4650356"/>
          </a:xfrm>
        </p:grpSpPr>
        <p:sp>
          <p:nvSpPr>
            <p:cNvPr id="13" name="TextBox 12"/>
            <p:cNvSpPr txBox="1"/>
            <p:nvPr/>
          </p:nvSpPr>
          <p:spPr>
            <a:xfrm>
              <a:off x="6621638" y="781985"/>
              <a:ext cx="3810292" cy="646331"/>
            </a:xfrm>
            <a:prstGeom prst="rect">
              <a:avLst/>
            </a:prstGeom>
            <a:noFill/>
          </p:spPr>
          <p:txBody>
            <a:bodyPr wrap="square" rtlCol="0">
              <a:spAutoFit/>
            </a:bodyPr>
            <a:lstStyle>
              <a:defPPr>
                <a:defRPr lang="en-US"/>
              </a:defPPr>
              <a:lvl1pPr>
                <a:defRPr b="1">
                  <a:solidFill>
                    <a:schemeClr val="accent2">
                      <a:lumMod val="75000"/>
                      <a:lumOff val="25000"/>
                    </a:schemeClr>
                  </a:solidFill>
                </a:defRPr>
              </a:lvl1pPr>
            </a:lstStyle>
            <a:p>
              <a:pPr algn="ctr"/>
              <a:r>
                <a:rPr lang="en-GB" dirty="0"/>
                <a:t>For resting state data, select</a:t>
              </a:r>
            </a:p>
            <a:p>
              <a:pPr algn="ctr"/>
              <a:r>
                <a:rPr lang="en-GB" dirty="0"/>
                <a:t>Cross Spectral Density (CSD)</a:t>
              </a:r>
            </a:p>
          </p:txBody>
        </p:sp>
        <p:grpSp>
          <p:nvGrpSpPr>
            <p:cNvPr id="17" name="Group 16"/>
            <p:cNvGrpSpPr/>
            <p:nvPr/>
          </p:nvGrpSpPr>
          <p:grpSpPr>
            <a:xfrm>
              <a:off x="6720612" y="2699620"/>
              <a:ext cx="3616360" cy="2207587"/>
              <a:chOff x="6578389" y="1598423"/>
              <a:chExt cx="3616360" cy="2207587"/>
            </a:xfrm>
          </p:grpSpPr>
          <p:pic>
            <p:nvPicPr>
              <p:cNvPr id="22" name="Picture 21"/>
              <p:cNvPicPr>
                <a:picLocks noChangeAspect="1"/>
              </p:cNvPicPr>
              <p:nvPr/>
            </p:nvPicPr>
            <p:blipFill rotWithShape="1">
              <a:blip r:embed="rId3"/>
              <a:srcRect l="6194" r="49796" b="7114"/>
              <a:stretch/>
            </p:blipFill>
            <p:spPr>
              <a:xfrm>
                <a:off x="6787225" y="1598423"/>
                <a:ext cx="1371601" cy="1924489"/>
              </a:xfrm>
              <a:prstGeom prst="rect">
                <a:avLst/>
              </a:prstGeom>
            </p:spPr>
          </p:pic>
          <p:sp>
            <p:nvSpPr>
              <p:cNvPr id="23" name="TextBox 22"/>
              <p:cNvSpPr txBox="1"/>
              <p:nvPr/>
            </p:nvSpPr>
            <p:spPr>
              <a:xfrm>
                <a:off x="7224627" y="3522912"/>
                <a:ext cx="909223" cy="276999"/>
              </a:xfrm>
              <a:prstGeom prst="rect">
                <a:avLst/>
              </a:prstGeom>
              <a:noFill/>
            </p:spPr>
            <p:txBody>
              <a:bodyPr wrap="none" rtlCol="0">
                <a:spAutoFit/>
              </a:bodyPr>
              <a:lstStyle/>
              <a:p>
                <a:r>
                  <a:rPr lang="en-GB" sz="1200" dirty="0">
                    <a:solidFill>
                      <a:schemeClr val="accent1">
                        <a:lumMod val="75000"/>
                      </a:schemeClr>
                    </a:solidFill>
                  </a:rPr>
                  <a:t>Frequency</a:t>
                </a:r>
              </a:p>
            </p:txBody>
          </p:sp>
          <p:sp>
            <p:nvSpPr>
              <p:cNvPr id="24" name="TextBox 23"/>
              <p:cNvSpPr txBox="1"/>
              <p:nvPr/>
            </p:nvSpPr>
            <p:spPr>
              <a:xfrm rot="16200000">
                <a:off x="6467461" y="2330773"/>
                <a:ext cx="498855" cy="276999"/>
              </a:xfrm>
              <a:prstGeom prst="rect">
                <a:avLst/>
              </a:prstGeom>
              <a:noFill/>
            </p:spPr>
            <p:txBody>
              <a:bodyPr wrap="none" rtlCol="0">
                <a:spAutoFit/>
              </a:bodyPr>
              <a:lstStyle/>
              <a:p>
                <a:r>
                  <a:rPr lang="en-GB" sz="1200" dirty="0">
                    <a:solidFill>
                      <a:schemeClr val="accent1">
                        <a:lumMod val="75000"/>
                      </a:schemeClr>
                    </a:solidFill>
                  </a:rPr>
                  <a:t>Real</a:t>
                </a:r>
              </a:p>
            </p:txBody>
          </p:sp>
          <p:pic>
            <p:nvPicPr>
              <p:cNvPr id="25" name="Picture 24"/>
              <p:cNvPicPr>
                <a:picLocks noChangeAspect="1"/>
              </p:cNvPicPr>
              <p:nvPr/>
            </p:nvPicPr>
            <p:blipFill rotWithShape="1">
              <a:blip r:embed="rId4"/>
              <a:srcRect l="14769" b="6958"/>
              <a:stretch/>
            </p:blipFill>
            <p:spPr>
              <a:xfrm>
                <a:off x="8511251" y="1612960"/>
                <a:ext cx="1683498" cy="1895413"/>
              </a:xfrm>
              <a:prstGeom prst="rect">
                <a:avLst/>
              </a:prstGeom>
            </p:spPr>
          </p:pic>
          <p:sp>
            <p:nvSpPr>
              <p:cNvPr id="26" name="TextBox 25"/>
              <p:cNvSpPr txBox="1"/>
              <p:nvPr/>
            </p:nvSpPr>
            <p:spPr>
              <a:xfrm>
                <a:off x="8933525" y="3529011"/>
                <a:ext cx="909223" cy="276999"/>
              </a:xfrm>
              <a:prstGeom prst="rect">
                <a:avLst/>
              </a:prstGeom>
              <a:noFill/>
            </p:spPr>
            <p:txBody>
              <a:bodyPr wrap="none" rtlCol="0">
                <a:spAutoFit/>
              </a:bodyPr>
              <a:lstStyle/>
              <a:p>
                <a:r>
                  <a:rPr lang="en-GB" sz="1200" dirty="0">
                    <a:solidFill>
                      <a:schemeClr val="accent1">
                        <a:lumMod val="75000"/>
                      </a:schemeClr>
                    </a:solidFill>
                  </a:rPr>
                  <a:t>Frequency</a:t>
                </a:r>
              </a:p>
            </p:txBody>
          </p:sp>
          <p:sp>
            <p:nvSpPr>
              <p:cNvPr id="27" name="TextBox 26"/>
              <p:cNvSpPr txBox="1"/>
              <p:nvPr/>
            </p:nvSpPr>
            <p:spPr>
              <a:xfrm rot="16200000">
                <a:off x="7987042" y="2361891"/>
                <a:ext cx="857927" cy="276999"/>
              </a:xfrm>
              <a:prstGeom prst="rect">
                <a:avLst/>
              </a:prstGeom>
              <a:noFill/>
            </p:spPr>
            <p:txBody>
              <a:bodyPr wrap="none" rtlCol="0">
                <a:spAutoFit/>
              </a:bodyPr>
              <a:lstStyle/>
              <a:p>
                <a:r>
                  <a:rPr lang="en-GB" sz="1200" dirty="0">
                    <a:solidFill>
                      <a:schemeClr val="accent1">
                        <a:lumMod val="75000"/>
                      </a:schemeClr>
                    </a:solidFill>
                  </a:rPr>
                  <a:t>Imaginary</a:t>
                </a:r>
              </a:p>
            </p:txBody>
          </p:sp>
        </p:grpSp>
        <p:grpSp>
          <p:nvGrpSpPr>
            <p:cNvPr id="18" name="Group 17"/>
            <p:cNvGrpSpPr/>
            <p:nvPr/>
          </p:nvGrpSpPr>
          <p:grpSpPr>
            <a:xfrm>
              <a:off x="5832703" y="1578855"/>
              <a:ext cx="5741115" cy="839590"/>
              <a:chOff x="5667907" y="4067617"/>
              <a:chExt cx="5741115" cy="839590"/>
            </a:xfrm>
          </p:grpSpPr>
          <p:sp>
            <p:nvSpPr>
              <p:cNvPr id="14" name="Rounded Rectangle 13"/>
              <p:cNvSpPr/>
              <p:nvPr/>
            </p:nvSpPr>
            <p:spPr>
              <a:xfrm>
                <a:off x="5729380" y="4067617"/>
                <a:ext cx="1101720"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200">
                  <a:solidFill>
                    <a:schemeClr val="bg1"/>
                  </a:solidFill>
                </a:endParaRPr>
              </a:p>
            </p:txBody>
          </p:sp>
          <p:sp>
            <p:nvSpPr>
              <p:cNvPr id="2" name="TextBox 1"/>
              <p:cNvSpPr txBox="1"/>
              <p:nvPr/>
            </p:nvSpPr>
            <p:spPr>
              <a:xfrm>
                <a:off x="5667907" y="4164247"/>
                <a:ext cx="1167462" cy="646331"/>
              </a:xfrm>
              <a:prstGeom prst="rect">
                <a:avLst/>
              </a:prstGeom>
              <a:noFill/>
            </p:spPr>
            <p:txBody>
              <a:bodyPr wrap="square" rtlCol="0">
                <a:spAutoFit/>
              </a:bodyPr>
              <a:lstStyle/>
              <a:p>
                <a:pPr algn="ctr"/>
                <a:r>
                  <a:rPr lang="en-GB" sz="1200" b="1" dirty="0">
                    <a:solidFill>
                      <a:schemeClr val="bg1"/>
                    </a:solidFill>
                  </a:rPr>
                  <a:t>Endogenous </a:t>
                </a:r>
              </a:p>
              <a:p>
                <a:pPr algn="ctr"/>
                <a:r>
                  <a:rPr lang="en-GB" sz="1200" b="1" dirty="0">
                    <a:solidFill>
                      <a:schemeClr val="bg1"/>
                    </a:solidFill>
                  </a:rPr>
                  <a:t>neural</a:t>
                </a:r>
              </a:p>
              <a:p>
                <a:pPr algn="ctr"/>
                <a:r>
                  <a:rPr lang="en-GB" sz="1200" b="1" dirty="0">
                    <a:solidFill>
                      <a:schemeClr val="bg1"/>
                    </a:solidFill>
                  </a:rPr>
                  <a:t>fluctuations</a:t>
                </a:r>
              </a:p>
            </p:txBody>
          </p:sp>
          <p:sp>
            <p:nvSpPr>
              <p:cNvPr id="21" name="Rounded Rectangle 20"/>
              <p:cNvSpPr/>
              <p:nvPr/>
            </p:nvSpPr>
            <p:spPr>
              <a:xfrm>
                <a:off x="7147955" y="4067617"/>
                <a:ext cx="1216041"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Effective connectivity</a:t>
                </a:r>
              </a:p>
            </p:txBody>
          </p:sp>
          <p:sp>
            <p:nvSpPr>
              <p:cNvPr id="28" name="Rounded Rectangle 27"/>
              <p:cNvSpPr/>
              <p:nvPr/>
            </p:nvSpPr>
            <p:spPr>
              <a:xfrm>
                <a:off x="8672455" y="4067617"/>
                <a:ext cx="1216041"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BOLD response</a:t>
                </a:r>
              </a:p>
            </p:txBody>
          </p:sp>
          <p:sp>
            <p:nvSpPr>
              <p:cNvPr id="29" name="Rounded Rectangle 28"/>
              <p:cNvSpPr/>
              <p:nvPr/>
            </p:nvSpPr>
            <p:spPr>
              <a:xfrm>
                <a:off x="10192981" y="4067617"/>
                <a:ext cx="1216041" cy="839590"/>
              </a:xfrm>
              <a:prstGeom prst="round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1" dirty="0"/>
                  <a:t>Functional connectivity</a:t>
                </a:r>
              </a:p>
            </p:txBody>
          </p:sp>
          <p:sp>
            <p:nvSpPr>
              <p:cNvPr id="16" name="Right Arrow 15"/>
              <p:cNvSpPr/>
              <p:nvPr/>
            </p:nvSpPr>
            <p:spPr>
              <a:xfrm>
                <a:off x="6816399" y="4298088"/>
                <a:ext cx="303818" cy="378648"/>
              </a:xfrm>
              <a:prstGeom prst="rightArrow">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30" name="Right Arrow 29"/>
              <p:cNvSpPr/>
              <p:nvPr/>
            </p:nvSpPr>
            <p:spPr>
              <a:xfrm>
                <a:off x="8352765" y="4298088"/>
                <a:ext cx="303818" cy="378648"/>
              </a:xfrm>
              <a:prstGeom prst="rightArrow">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sp>
            <p:nvSpPr>
              <p:cNvPr id="31" name="Right Arrow 30"/>
              <p:cNvSpPr/>
              <p:nvPr/>
            </p:nvSpPr>
            <p:spPr>
              <a:xfrm>
                <a:off x="9887395" y="4298088"/>
                <a:ext cx="303818" cy="378648"/>
              </a:xfrm>
              <a:prstGeom prst="rightArrow">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a:p>
            </p:txBody>
          </p:sp>
        </p:grpSp>
        <p:sp>
          <p:nvSpPr>
            <p:cNvPr id="39" name="TextBox 38"/>
            <p:cNvSpPr txBox="1"/>
            <p:nvPr/>
          </p:nvSpPr>
          <p:spPr>
            <a:xfrm>
              <a:off x="7988458" y="5124564"/>
              <a:ext cx="1665841" cy="307777"/>
            </a:xfrm>
            <a:prstGeom prst="rect">
              <a:avLst/>
            </a:prstGeom>
            <a:noFill/>
          </p:spPr>
          <p:txBody>
            <a:bodyPr wrap="none" rtlCol="0">
              <a:spAutoFit/>
            </a:bodyPr>
            <a:lstStyle/>
            <a:p>
              <a:r>
                <a:rPr lang="en-GB" sz="1400" dirty="0">
                  <a:solidFill>
                    <a:schemeClr val="accent1"/>
                  </a:solidFill>
                </a:rPr>
                <a:t>Friston et al., 2014</a:t>
              </a:r>
            </a:p>
          </p:txBody>
        </p:sp>
      </p:grpSp>
    </p:spTree>
    <p:extLst>
      <p:ext uri="{BB962C8B-B14F-4D97-AF65-F5344CB8AC3E}">
        <p14:creationId xmlns:p14="http://schemas.microsoft.com/office/powerpoint/2010/main" val="101688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specification</a:t>
            </a:r>
          </a:p>
        </p:txBody>
      </p:sp>
      <p:pic>
        <p:nvPicPr>
          <p:cNvPr id="5" name="Picture 4"/>
          <p:cNvPicPr>
            <a:picLocks noChangeAspect="1"/>
          </p:cNvPicPr>
          <p:nvPr/>
        </p:nvPicPr>
        <p:blipFill rotWithShape="1">
          <a:blip r:embed="rId2"/>
          <a:srcRect b="22735"/>
          <a:stretch/>
        </p:blipFill>
        <p:spPr>
          <a:xfrm>
            <a:off x="606653" y="1143794"/>
            <a:ext cx="4886325" cy="3952082"/>
          </a:xfrm>
          <a:prstGeom prst="rect">
            <a:avLst/>
          </a:prstGeom>
        </p:spPr>
      </p:pic>
      <p:sp>
        <p:nvSpPr>
          <p:cNvPr id="7" name="Arc 6"/>
          <p:cNvSpPr/>
          <p:nvPr/>
        </p:nvSpPr>
        <p:spPr>
          <a:xfrm rot="4386381">
            <a:off x="9836575" y="4277507"/>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rot="3524505">
            <a:off x="9836577" y="2737328"/>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9" name="Straight Arrow Connector 8"/>
          <p:cNvCxnSpPr/>
          <p:nvPr/>
        </p:nvCxnSpPr>
        <p:spPr>
          <a:xfrm flipV="1">
            <a:off x="9373405" y="3386314"/>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944257" y="3246614"/>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9255177" y="4066769"/>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lumMod val="85000"/>
                    <a:lumOff val="15000"/>
                  </a:schemeClr>
                </a:solidFill>
              </a:rPr>
              <a:t>V1</a:t>
            </a:r>
          </a:p>
        </p:txBody>
      </p:sp>
      <p:cxnSp>
        <p:nvCxnSpPr>
          <p:cNvPr id="13" name="Straight Arrow Connector 12"/>
          <p:cNvCxnSpPr>
            <a:endCxn id="12" idx="4"/>
          </p:cNvCxnSpPr>
          <p:nvPr/>
        </p:nvCxnSpPr>
        <p:spPr>
          <a:xfrm flipV="1">
            <a:off x="9658831" y="4874077"/>
            <a:ext cx="0" cy="399541"/>
          </a:xfrm>
          <a:prstGeom prst="straightConnector1">
            <a:avLst/>
          </a:prstGeom>
          <a:ln w="38100">
            <a:solidFill>
              <a:srgbClr val="CC444E"/>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8849044" y="4327561"/>
                <a:ext cx="441403"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1</m:t>
                          </m:r>
                        </m:sub>
                      </m:sSub>
                    </m:oMath>
                  </m:oMathPara>
                </a14:m>
                <a:endParaRPr lang="en-GB" sz="1700" dirty="0">
                  <a:solidFill>
                    <a:schemeClr val="accent2">
                      <a:lumMod val="85000"/>
                      <a:lumOff val="15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8849044" y="4327561"/>
                <a:ext cx="441403" cy="35394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849044" y="2803887"/>
                <a:ext cx="430182"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2</m:t>
                          </m:r>
                        </m:sub>
                      </m:sSub>
                    </m:oMath>
                  </m:oMathPara>
                </a14:m>
                <a:endParaRPr lang="en-GB" sz="1700" dirty="0">
                  <a:solidFill>
                    <a:schemeClr val="accent2">
                      <a:lumMod val="85000"/>
                      <a:lumOff val="15000"/>
                    </a:schemeClr>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8849044" y="2803887"/>
                <a:ext cx="430182" cy="353943"/>
              </a:xfrm>
              <a:prstGeom prst="rect">
                <a:avLst/>
              </a:prstGeom>
              <a:blipFill>
                <a:blip r:embed="rId4"/>
                <a:stretch>
                  <a:fillRect/>
                </a:stretch>
              </a:blipFill>
            </p:spPr>
            <p:txBody>
              <a:bodyPr/>
              <a:lstStyle/>
              <a:p>
                <a:r>
                  <a:rPr lang="en-GB">
                    <a:noFill/>
                  </a:rPr>
                  <a:t> </a:t>
                </a:r>
              </a:p>
            </p:txBody>
          </p:sp>
        </mc:Fallback>
      </mc:AlternateContent>
      <p:cxnSp>
        <p:nvCxnSpPr>
          <p:cNvPr id="22" name="Straight Arrow Connector 21"/>
          <p:cNvCxnSpPr>
            <a:stCxn id="11" idx="1"/>
            <a:endCxn id="20" idx="5"/>
          </p:cNvCxnSpPr>
          <p:nvPr/>
        </p:nvCxnSpPr>
        <p:spPr>
          <a:xfrm flipH="1" flipV="1">
            <a:off x="9080519" y="2189301"/>
            <a:ext cx="292886" cy="549961"/>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0" idx="6"/>
            <a:endCxn id="11" idx="0"/>
          </p:cNvCxnSpPr>
          <p:nvPr/>
        </p:nvCxnSpPr>
        <p:spPr>
          <a:xfrm>
            <a:off x="9198747" y="1903875"/>
            <a:ext cx="460084" cy="717159"/>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391439" y="1500221"/>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lumMod val="85000"/>
                    <a:lumOff val="15000"/>
                  </a:schemeClr>
                </a:solidFill>
              </a:rPr>
              <a:t>SPC</a:t>
            </a:r>
          </a:p>
        </p:txBody>
      </p:sp>
      <p:sp>
        <p:nvSpPr>
          <p:cNvPr id="11" name="Oval 10"/>
          <p:cNvSpPr/>
          <p:nvPr/>
        </p:nvSpPr>
        <p:spPr>
          <a:xfrm>
            <a:off x="9255177" y="2621034"/>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accent2">
                    <a:lumMod val="85000"/>
                    <a:lumOff val="15000"/>
                  </a:schemeClr>
                </a:solidFill>
              </a:rPr>
              <a:t>V5</a:t>
            </a:r>
          </a:p>
        </p:txBody>
      </p:sp>
      <mc:AlternateContent xmlns:mc="http://schemas.openxmlformats.org/markup-compatibility/2006" xmlns:a14="http://schemas.microsoft.com/office/drawing/2010/main">
        <mc:Choice Requires="a14">
          <p:sp>
            <p:nvSpPr>
              <p:cNvPr id="39" name="TextBox 38"/>
              <p:cNvSpPr txBox="1"/>
              <p:nvPr/>
            </p:nvSpPr>
            <p:spPr>
              <a:xfrm>
                <a:off x="7984403" y="1699085"/>
                <a:ext cx="430182"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3</m:t>
                          </m:r>
                        </m:sub>
                      </m:sSub>
                    </m:oMath>
                  </m:oMathPara>
                </a14:m>
                <a:endParaRPr lang="en-GB" sz="1700" dirty="0">
                  <a:solidFill>
                    <a:schemeClr val="accent2">
                      <a:lumMod val="85000"/>
                      <a:lumOff val="15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7984403" y="1699085"/>
                <a:ext cx="430182" cy="353943"/>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450043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3057" y="121825"/>
            <a:ext cx="10452101" cy="1096963"/>
          </a:xfrm>
        </p:spPr>
        <p:txBody>
          <a:bodyPr/>
          <a:lstStyle/>
          <a:p>
            <a:r>
              <a:rPr lang="en-GB" dirty="0"/>
              <a:t>Contents</a:t>
            </a:r>
          </a:p>
        </p:txBody>
      </p:sp>
      <p:sp>
        <p:nvSpPr>
          <p:cNvPr id="9" name="TextBox 8"/>
          <p:cNvSpPr txBox="1"/>
          <p:nvPr/>
        </p:nvSpPr>
        <p:spPr>
          <a:xfrm>
            <a:off x="583474" y="2316481"/>
            <a:ext cx="10032275" cy="2677656"/>
          </a:xfrm>
          <a:prstGeom prst="rect">
            <a:avLst/>
          </a:prstGeom>
          <a:noFill/>
        </p:spPr>
        <p:txBody>
          <a:bodyPr wrap="square" rtlCol="0">
            <a:spAutoFit/>
          </a:bodyPr>
          <a:lstStyle/>
          <a:p>
            <a:pPr marL="457200" indent="-457200">
              <a:buFont typeface="+mj-lt"/>
              <a:buAutoNum type="arabicPeriod"/>
            </a:pPr>
            <a:r>
              <a:rPr lang="en-GB" sz="2400" dirty="0">
                <a:solidFill>
                  <a:schemeClr val="accent1"/>
                </a:solidFill>
              </a:rPr>
              <a:t>Overview of DCM</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specification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b="1" dirty="0">
                <a:solidFill>
                  <a:schemeClr val="accent1"/>
                </a:solidFill>
              </a:rPr>
              <a:t>Model inversion</a:t>
            </a:r>
            <a:br>
              <a:rPr lang="en-GB" sz="2400" b="1" dirty="0">
                <a:solidFill>
                  <a:schemeClr val="accent1"/>
                </a:solidFill>
              </a:rPr>
            </a:br>
            <a:endParaRPr lang="en-GB" sz="2400" b="1" dirty="0">
              <a:solidFill>
                <a:schemeClr val="accent1"/>
              </a:solidFill>
            </a:endParaRPr>
          </a:p>
          <a:p>
            <a:pPr marL="457200" indent="-457200">
              <a:buFont typeface="+mj-lt"/>
              <a:buAutoNum type="arabicPeriod"/>
            </a:pPr>
            <a:r>
              <a:rPr lang="en-GB" sz="2400" dirty="0">
                <a:solidFill>
                  <a:schemeClr val="accent1"/>
                </a:solidFill>
              </a:rPr>
              <a:t>Model comparison</a:t>
            </a:r>
          </a:p>
        </p:txBody>
      </p:sp>
    </p:spTree>
    <p:extLst>
      <p:ext uri="{BB962C8B-B14F-4D97-AF65-F5344CB8AC3E}">
        <p14:creationId xmlns:p14="http://schemas.microsoft.com/office/powerpoint/2010/main" val="159470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14" descr="brain.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355" y="2531313"/>
            <a:ext cx="2432187" cy="213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2531493" y="2822078"/>
            <a:ext cx="1326816" cy="385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lumMod val="95000"/>
                  <a:lumOff val="5000"/>
                </a:schemeClr>
              </a:solidFill>
            </a:endParaRPr>
          </a:p>
        </p:txBody>
      </p:sp>
      <p:grpSp>
        <p:nvGrpSpPr>
          <p:cNvPr id="2" name="Group 20"/>
          <p:cNvGrpSpPr>
            <a:grpSpLocks/>
          </p:cNvGrpSpPr>
          <p:nvPr/>
        </p:nvGrpSpPr>
        <p:grpSpPr bwMode="auto">
          <a:xfrm>
            <a:off x="7156610" y="2503883"/>
            <a:ext cx="2072540" cy="1868334"/>
            <a:chOff x="3727" y="1824"/>
            <a:chExt cx="1361" cy="1225"/>
          </a:xfrm>
        </p:grpSpPr>
        <p:pic>
          <p:nvPicPr>
            <p:cNvPr id="3"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4"/>
            <p:cNvSpPr>
              <a:spLocks/>
            </p:cNvSpPr>
            <p:nvPr/>
          </p:nvSpPr>
          <p:spPr bwMode="auto">
            <a:xfrm>
              <a:off x="4450" y="1824"/>
              <a:ext cx="638" cy="1011"/>
            </a:xfrm>
            <a:custGeom>
              <a:avLst/>
              <a:gdLst>
                <a:gd name="T0" fmla="*/ 0 w 2268"/>
                <a:gd name="T1" fmla="*/ 1 h 2562"/>
                <a:gd name="T2" fmla="*/ 0 w 2268"/>
                <a:gd name="T3" fmla="*/ 1 h 2562"/>
                <a:gd name="T4" fmla="*/ 0 w 2268"/>
                <a:gd name="T5" fmla="*/ 1 h 2562"/>
                <a:gd name="T6" fmla="*/ 0 w 2268"/>
                <a:gd name="T7" fmla="*/ 1 h 2562"/>
                <a:gd name="T8" fmla="*/ 0 w 2268"/>
                <a:gd name="T9" fmla="*/ 0 h 2562"/>
                <a:gd name="T10" fmla="*/ 0 w 2268"/>
                <a:gd name="T11" fmla="*/ 1 h 2562"/>
                <a:gd name="T12" fmla="*/ 0 w 2268"/>
                <a:gd name="T13" fmla="*/ 1 h 2562"/>
                <a:gd name="T14" fmla="*/ 0 w 2268"/>
                <a:gd name="T15" fmla="*/ 1 h 2562"/>
                <a:gd name="T16" fmla="*/ 0 w 2268"/>
                <a:gd name="T17" fmla="*/ 1 h 2562"/>
                <a:gd name="T18" fmla="*/ 0 w 2268"/>
                <a:gd name="T19" fmla="*/ 1 h 2562"/>
                <a:gd name="T20" fmla="*/ 0 w 2268"/>
                <a:gd name="T21" fmla="*/ 1 h 2562"/>
                <a:gd name="T22" fmla="*/ 0 w 2268"/>
                <a:gd name="T23" fmla="*/ 1 h 2562"/>
                <a:gd name="T24" fmla="*/ 0 w 2268"/>
                <a:gd name="T25" fmla="*/ 0 h 2562"/>
                <a:gd name="T26" fmla="*/ 0 w 2268"/>
                <a:gd name="T27" fmla="*/ 2 h 2562"/>
                <a:gd name="T28" fmla="*/ 0 w 2268"/>
                <a:gd name="T29" fmla="*/ 1 h 2562"/>
                <a:gd name="T30" fmla="*/ 0 w 2268"/>
                <a:gd name="T31" fmla="*/ 1 h 2562"/>
                <a:gd name="T32" fmla="*/ 0 w 2268"/>
                <a:gd name="T33" fmla="*/ 0 h 2562"/>
                <a:gd name="T34" fmla="*/ 0 w 2268"/>
                <a:gd name="T35" fmla="*/ 1 h 2562"/>
                <a:gd name="T36" fmla="*/ 0 w 2268"/>
                <a:gd name="T37" fmla="*/ 1 h 2562"/>
                <a:gd name="T38" fmla="*/ 0 w 2268"/>
                <a:gd name="T39" fmla="*/ 1 h 2562"/>
                <a:gd name="T40" fmla="*/ 0 w 2268"/>
                <a:gd name="T41" fmla="*/ 1 h 2562"/>
                <a:gd name="T42" fmla="*/ 0 w 2268"/>
                <a:gd name="T43" fmla="*/ 1 h 2562"/>
                <a:gd name="T44" fmla="*/ 0 w 2268"/>
                <a:gd name="T45" fmla="*/ 1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GB" sz="1728">
                <a:solidFill>
                  <a:schemeClr val="accent2">
                    <a:lumMod val="50000"/>
                    <a:lumOff val="50000"/>
                  </a:schemeClr>
                </a:solidFill>
              </a:endParaRPr>
            </a:p>
          </p:txBody>
        </p:sp>
      </p:grpSp>
      <p:cxnSp>
        <p:nvCxnSpPr>
          <p:cNvPr id="5" name="AutoShape 17"/>
          <p:cNvCxnSpPr>
            <a:cxnSpLocks noChangeShapeType="1"/>
          </p:cNvCxnSpPr>
          <p:nvPr/>
        </p:nvCxnSpPr>
        <p:spPr bwMode="auto">
          <a:xfrm rot="5400000" flipV="1">
            <a:off x="5769837" y="239328"/>
            <a:ext cx="124962" cy="4544349"/>
          </a:xfrm>
          <a:prstGeom prst="curvedConnector3">
            <a:avLst>
              <a:gd name="adj1" fmla="val -666269"/>
            </a:avLst>
          </a:prstGeom>
          <a:noFill/>
          <a:ln w="3175">
            <a:solidFill>
              <a:schemeClr val="accent2">
                <a:lumMod val="85000"/>
                <a:lumOff val="15000"/>
              </a:schemeClr>
            </a:solidFill>
            <a:round/>
            <a:headEnd/>
            <a:tailEnd type="triangle" w="med" len="med"/>
          </a:ln>
          <a:extLst>
            <a:ext uri="{909E8E84-426E-40DD-AFC4-6F175D3DCCD1}">
              <a14:hiddenFill xmlns:a14="http://schemas.microsoft.com/office/drawing/2010/main">
                <a:noFill/>
              </a14:hiddenFill>
            </a:ext>
          </a:extLst>
        </p:spPr>
      </p:cxnSp>
      <p:sp>
        <p:nvSpPr>
          <p:cNvPr id="6" name="Text Box 26"/>
          <p:cNvSpPr txBox="1">
            <a:spLocks noChangeArrowheads="1"/>
          </p:cNvSpPr>
          <p:nvPr/>
        </p:nvSpPr>
        <p:spPr bwMode="auto">
          <a:xfrm>
            <a:off x="5368448" y="2058400"/>
            <a:ext cx="1184940" cy="35824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728" dirty="0">
                <a:solidFill>
                  <a:schemeClr val="accent2">
                    <a:lumMod val="95000"/>
                    <a:lumOff val="5000"/>
                  </a:schemeClr>
                </a:solidFill>
                <a:latin typeface="+mn-lt"/>
                <a:ea typeface="MS PGothic" pitchFamily="34" charset="-128"/>
                <a:cs typeface="ＭＳ Ｐゴシック" charset="0"/>
              </a:rPr>
              <a:t>Likelihood</a:t>
            </a:r>
          </a:p>
        </p:txBody>
      </p:sp>
      <p:cxnSp>
        <p:nvCxnSpPr>
          <p:cNvPr id="8" name="AutoShape 19"/>
          <p:cNvCxnSpPr>
            <a:cxnSpLocks noChangeShapeType="1"/>
          </p:cNvCxnSpPr>
          <p:nvPr/>
        </p:nvCxnSpPr>
        <p:spPr bwMode="auto">
          <a:xfrm rot="16200000" flipV="1">
            <a:off x="5812507" y="2080231"/>
            <a:ext cx="39622" cy="4544349"/>
          </a:xfrm>
          <a:prstGeom prst="curvedConnector3">
            <a:avLst>
              <a:gd name="adj1" fmla="val -2148005"/>
            </a:avLst>
          </a:prstGeom>
          <a:noFill/>
          <a:ln w="3175">
            <a:solidFill>
              <a:schemeClr val="accent2">
                <a:lumMod val="85000"/>
                <a:lumOff val="15000"/>
              </a:schemeClr>
            </a:solidFill>
            <a:round/>
            <a:headEnd/>
            <a:tailEnd type="triangle" w="med" len="med"/>
          </a:ln>
          <a:extLst>
            <a:ext uri="{909E8E84-426E-40DD-AFC4-6F175D3DCCD1}">
              <a14:hiddenFill xmlns:a14="http://schemas.microsoft.com/office/drawing/2010/main">
                <a:noFill/>
              </a14:hiddenFill>
            </a:ext>
          </a:extLst>
        </p:spPr>
      </p:cxnSp>
      <p:grpSp>
        <p:nvGrpSpPr>
          <p:cNvPr id="10" name="Grouper 18"/>
          <p:cNvGrpSpPr>
            <a:grpSpLocks/>
          </p:cNvGrpSpPr>
          <p:nvPr/>
        </p:nvGrpSpPr>
        <p:grpSpPr bwMode="auto">
          <a:xfrm>
            <a:off x="2188610" y="3139361"/>
            <a:ext cx="1920147" cy="891497"/>
            <a:chOff x="741748" y="2662838"/>
            <a:chExt cx="2000450" cy="929278"/>
          </a:xfrm>
        </p:grpSpPr>
        <p:sp>
          <p:nvSpPr>
            <p:cNvPr id="11" name="Ellipse 19"/>
            <p:cNvSpPr/>
            <p:nvPr/>
          </p:nvSpPr>
          <p:spPr>
            <a:xfrm>
              <a:off x="1670528" y="3234701"/>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728"/>
            </a:p>
          </p:txBody>
        </p:sp>
        <p:sp>
          <p:nvSpPr>
            <p:cNvPr id="12" name="Ellipse 20"/>
            <p:cNvSpPr/>
            <p:nvPr/>
          </p:nvSpPr>
          <p:spPr>
            <a:xfrm>
              <a:off x="741748" y="3520633"/>
              <a:ext cx="71444"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728"/>
            </a:p>
          </p:txBody>
        </p:sp>
        <p:sp>
          <p:nvSpPr>
            <p:cNvPr id="13" name="Ellipse 21"/>
            <p:cNvSpPr/>
            <p:nvPr/>
          </p:nvSpPr>
          <p:spPr>
            <a:xfrm>
              <a:off x="1098971" y="2805803"/>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728"/>
            </a:p>
          </p:txBody>
        </p:sp>
        <p:sp>
          <p:nvSpPr>
            <p:cNvPr id="14" name="Ellipse 22"/>
            <p:cNvSpPr/>
            <p:nvPr/>
          </p:nvSpPr>
          <p:spPr>
            <a:xfrm>
              <a:off x="2670753" y="2662838"/>
              <a:ext cx="71445" cy="7148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fr-FR" sz="1728"/>
            </a:p>
          </p:txBody>
        </p:sp>
      </p:grpSp>
      <p:sp>
        <p:nvSpPr>
          <p:cNvPr id="23" name="Text Box 26"/>
          <p:cNvSpPr txBox="1">
            <a:spLocks noChangeArrowheads="1"/>
          </p:cNvSpPr>
          <p:nvPr/>
        </p:nvSpPr>
        <p:spPr bwMode="auto">
          <a:xfrm>
            <a:off x="4603485" y="951807"/>
            <a:ext cx="2445474" cy="44317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2304" dirty="0">
                <a:solidFill>
                  <a:srgbClr val="4C8026"/>
                </a:solidFill>
                <a:latin typeface="+mn-lt"/>
                <a:ea typeface="MS PGothic" pitchFamily="34" charset="-128"/>
                <a:cs typeface="ＭＳ Ｐゴシック" charset="0"/>
              </a:rPr>
              <a:t>Forward Problem</a:t>
            </a:r>
          </a:p>
        </p:txBody>
      </p:sp>
      <p:sp>
        <p:nvSpPr>
          <p:cNvPr id="24" name="Text Box 26"/>
          <p:cNvSpPr txBox="1">
            <a:spLocks noChangeArrowheads="1"/>
          </p:cNvSpPr>
          <p:nvPr/>
        </p:nvSpPr>
        <p:spPr bwMode="auto">
          <a:xfrm>
            <a:off x="4639077" y="5428297"/>
            <a:ext cx="2330065" cy="443177"/>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2304" dirty="0">
                <a:solidFill>
                  <a:srgbClr val="C00000"/>
                </a:solidFill>
                <a:latin typeface="+mn-lt"/>
                <a:ea typeface="MS PGothic" pitchFamily="34" charset="-128"/>
                <a:cs typeface="ＭＳ Ｐゴシック" charset="0"/>
              </a:rPr>
              <a:t>Inverse Problem</a:t>
            </a:r>
          </a:p>
        </p:txBody>
      </p:sp>
      <p:sp>
        <p:nvSpPr>
          <p:cNvPr id="29" name="Text Box 26"/>
          <p:cNvSpPr txBox="1">
            <a:spLocks noChangeArrowheads="1"/>
          </p:cNvSpPr>
          <p:nvPr/>
        </p:nvSpPr>
        <p:spPr bwMode="auto">
          <a:xfrm>
            <a:off x="2548644" y="2848175"/>
            <a:ext cx="1079142" cy="299184"/>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344" dirty="0">
                <a:solidFill>
                  <a:schemeClr val="accent2">
                    <a:lumMod val="95000"/>
                    <a:lumOff val="5000"/>
                  </a:schemeClr>
                </a:solidFill>
                <a:latin typeface="+mn-lt"/>
                <a:ea typeface="MS PGothic" pitchFamily="34" charset="-128"/>
                <a:cs typeface="ＭＳ Ｐゴシック" charset="0"/>
              </a:rPr>
              <a:t>Parameters</a:t>
            </a:r>
          </a:p>
        </p:txBody>
      </p:sp>
      <p:sp>
        <p:nvSpPr>
          <p:cNvPr id="30" name="Text Box 26"/>
          <p:cNvSpPr txBox="1">
            <a:spLocks noChangeArrowheads="1"/>
          </p:cNvSpPr>
          <p:nvPr/>
        </p:nvSpPr>
        <p:spPr bwMode="auto">
          <a:xfrm>
            <a:off x="2266675" y="2152460"/>
            <a:ext cx="788999" cy="35824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728" dirty="0">
                <a:solidFill>
                  <a:schemeClr val="accent2">
                    <a:lumMod val="95000"/>
                    <a:lumOff val="5000"/>
                  </a:schemeClr>
                </a:solidFill>
                <a:latin typeface="+mn-lt"/>
                <a:ea typeface="MS PGothic" pitchFamily="34" charset="-128"/>
                <a:cs typeface="ＭＳ Ｐゴシック" charset="0"/>
              </a:rPr>
              <a:t>Model</a:t>
            </a:r>
          </a:p>
        </p:txBody>
      </p:sp>
      <p:cxnSp>
        <p:nvCxnSpPr>
          <p:cNvPr id="32" name="Straight Arrow Connector 31"/>
          <p:cNvCxnSpPr>
            <a:stCxn id="12" idx="7"/>
          </p:cNvCxnSpPr>
          <p:nvPr/>
        </p:nvCxnSpPr>
        <p:spPr>
          <a:xfrm flipV="1">
            <a:off x="2247143" y="3345090"/>
            <a:ext cx="284350" cy="62723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2600070" y="3345090"/>
            <a:ext cx="480036" cy="34288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2683195" y="3155818"/>
            <a:ext cx="1311877" cy="120696"/>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15085" y="6303892"/>
            <a:ext cx="2337499" cy="254813"/>
          </a:xfrm>
          <a:prstGeom prst="rect">
            <a:avLst/>
          </a:prstGeom>
          <a:noFill/>
        </p:spPr>
        <p:txBody>
          <a:bodyPr wrap="none" rtlCol="0">
            <a:spAutoFit/>
          </a:bodyPr>
          <a:lstStyle/>
          <a:p>
            <a:r>
              <a:rPr lang="en-GB" sz="1056" dirty="0">
                <a:solidFill>
                  <a:schemeClr val="accent2">
                    <a:lumMod val="65000"/>
                    <a:lumOff val="35000"/>
                  </a:schemeClr>
                </a:solidFill>
              </a:rPr>
              <a:t>Adapted from a slide by Rik Henson</a:t>
            </a:r>
          </a:p>
        </p:txBody>
      </p:sp>
      <p:sp>
        <p:nvSpPr>
          <p:cNvPr id="43" name="Rectangle 42"/>
          <p:cNvSpPr/>
          <p:nvPr/>
        </p:nvSpPr>
        <p:spPr>
          <a:xfrm>
            <a:off x="1858941" y="4782208"/>
            <a:ext cx="1242648" cy="358240"/>
          </a:xfrm>
          <a:prstGeom prst="rect">
            <a:avLst/>
          </a:prstGeom>
        </p:spPr>
        <p:txBody>
          <a:bodyPr wrap="none">
            <a:spAutoFit/>
          </a:bodyPr>
          <a:lstStyle/>
          <a:p>
            <a:r>
              <a:rPr lang="en-GB" sz="1728" dirty="0">
                <a:solidFill>
                  <a:schemeClr val="accent2">
                    <a:lumMod val="95000"/>
                    <a:lumOff val="5000"/>
                  </a:schemeClr>
                </a:solidFill>
                <a:ea typeface="MS PGothic" pitchFamily="34" charset="-128"/>
                <a:cs typeface="ＭＳ Ｐゴシック" charset="0"/>
              </a:rPr>
              <a:t>With priors</a:t>
            </a:r>
            <a:endParaRPr lang="en-GB" sz="1728" dirty="0">
              <a:solidFill>
                <a:schemeClr val="accent2">
                  <a:lumMod val="95000"/>
                  <a:lumOff val="5000"/>
                </a:schemeClr>
              </a:solidFill>
            </a:endParaRPr>
          </a:p>
        </p:txBody>
      </p:sp>
      <mc:AlternateContent xmlns:mc="http://schemas.openxmlformats.org/markup-compatibility/2006" xmlns:a14="http://schemas.microsoft.com/office/drawing/2010/main">
        <mc:Choice Requires="a14">
          <p:sp>
            <p:nvSpPr>
              <p:cNvPr id="44" name="TextBox 43"/>
              <p:cNvSpPr txBox="1"/>
              <p:nvPr/>
            </p:nvSpPr>
            <p:spPr>
              <a:xfrm>
                <a:off x="3592710" y="2840265"/>
                <a:ext cx="214033" cy="295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𝜃</m:t>
                      </m:r>
                    </m:oMath>
                  </m:oMathPara>
                </a14:m>
                <a:endParaRPr lang="en-GB" sz="1920" dirty="0">
                  <a:solidFill>
                    <a:schemeClr val="accent2">
                      <a:lumMod val="95000"/>
                      <a:lumOff val="5000"/>
                    </a:schemeClr>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3592710" y="2840265"/>
                <a:ext cx="214033" cy="295466"/>
              </a:xfrm>
              <a:prstGeom prst="rect">
                <a:avLst/>
              </a:prstGeom>
              <a:blipFill>
                <a:blip r:embed="rId4"/>
                <a:stretch>
                  <a:fillRect l="-22857" r="-22857" b="-104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2996730" y="2170531"/>
                <a:ext cx="279948" cy="295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𝑚</m:t>
                      </m:r>
                    </m:oMath>
                  </m:oMathPara>
                </a14:m>
                <a:endParaRPr lang="en-GB" sz="1920" dirty="0">
                  <a:solidFill>
                    <a:schemeClr val="accent2">
                      <a:lumMod val="95000"/>
                      <a:lumOff val="5000"/>
                    </a:schemeClr>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996730" y="2170531"/>
                <a:ext cx="279948" cy="295466"/>
              </a:xfrm>
              <a:prstGeom prst="rect">
                <a:avLst/>
              </a:prstGeom>
              <a:blipFill>
                <a:blip r:embed="rId5"/>
                <a:stretch>
                  <a:fillRect l="-8696" r="-869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3080107" y="4802888"/>
                <a:ext cx="849656" cy="295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𝑝</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𝜃</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𝑚</m:t>
                      </m:r>
                      <m:r>
                        <a:rPr lang="en-GB" sz="1920" i="1" smtClean="0">
                          <a:solidFill>
                            <a:schemeClr val="accent2">
                              <a:lumMod val="95000"/>
                              <a:lumOff val="5000"/>
                            </a:schemeClr>
                          </a:solidFill>
                          <a:latin typeface="Cambria Math" panose="02040503050406030204" pitchFamily="18" charset="0"/>
                        </a:rPr>
                        <m:t>)</m:t>
                      </m:r>
                    </m:oMath>
                  </m:oMathPara>
                </a14:m>
                <a:endParaRPr lang="en-GB" sz="1920" dirty="0">
                  <a:solidFill>
                    <a:schemeClr val="accent2">
                      <a:lumMod val="95000"/>
                      <a:lumOff val="5000"/>
                    </a:schemeClr>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3080107" y="4802888"/>
                <a:ext cx="849656" cy="295466"/>
              </a:xfrm>
              <a:prstGeom prst="rect">
                <a:avLst/>
              </a:prstGeom>
              <a:blipFill>
                <a:blip r:embed="rId6"/>
                <a:stretch>
                  <a:fillRect l="-5714" r="-8571" b="-39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410181" y="1702487"/>
                <a:ext cx="1097095" cy="2954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𝑝</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𝑌</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𝜃</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𝑚</m:t>
                      </m:r>
                      <m:r>
                        <a:rPr lang="en-GB" sz="1920" i="1" smtClean="0">
                          <a:solidFill>
                            <a:schemeClr val="accent2">
                              <a:lumMod val="95000"/>
                              <a:lumOff val="5000"/>
                            </a:schemeClr>
                          </a:solidFill>
                          <a:latin typeface="Cambria Math" panose="02040503050406030204" pitchFamily="18" charset="0"/>
                        </a:rPr>
                        <m:t>)</m:t>
                      </m:r>
                    </m:oMath>
                  </m:oMathPara>
                </a14:m>
                <a:endParaRPr lang="en-GB" sz="1920" dirty="0">
                  <a:solidFill>
                    <a:schemeClr val="accent2">
                      <a:lumMod val="95000"/>
                      <a:lumOff val="5000"/>
                    </a:schemeClr>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410181" y="1702487"/>
                <a:ext cx="1097095" cy="295466"/>
              </a:xfrm>
              <a:prstGeom prst="rect">
                <a:avLst/>
              </a:prstGeom>
              <a:blipFill>
                <a:blip r:embed="rId7"/>
                <a:stretch>
                  <a:fillRect l="-4444" r="-7222" b="-36735"/>
                </a:stretch>
              </a:blipFill>
            </p:spPr>
            <p:txBody>
              <a:bodyPr/>
              <a:lstStyle/>
              <a:p>
                <a:r>
                  <a:rPr lang="en-GB">
                    <a:noFill/>
                  </a:rPr>
                  <a:t> </a:t>
                </a:r>
              </a:p>
            </p:txBody>
          </p:sp>
        </mc:Fallback>
      </mc:AlternateContent>
      <p:grpSp>
        <p:nvGrpSpPr>
          <p:cNvPr id="50" name="Group 49"/>
          <p:cNvGrpSpPr/>
          <p:nvPr/>
        </p:nvGrpSpPr>
        <p:grpSpPr>
          <a:xfrm>
            <a:off x="4639077" y="4300084"/>
            <a:ext cx="2592376" cy="650541"/>
            <a:chOff x="3074789" y="4273624"/>
            <a:chExt cx="2700522" cy="677680"/>
          </a:xfrm>
        </p:grpSpPr>
        <p:sp>
          <p:nvSpPr>
            <p:cNvPr id="7" name="Text Box 27"/>
            <p:cNvSpPr txBox="1">
              <a:spLocks noChangeArrowheads="1"/>
            </p:cNvSpPr>
            <p:nvPr/>
          </p:nvSpPr>
          <p:spPr bwMode="auto">
            <a:xfrm>
              <a:off x="3074789" y="4273624"/>
              <a:ext cx="2700522" cy="373185"/>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728" dirty="0">
                  <a:solidFill>
                    <a:schemeClr val="accent2">
                      <a:lumMod val="95000"/>
                      <a:lumOff val="5000"/>
                    </a:schemeClr>
                  </a:solidFill>
                  <a:latin typeface="+mn-lt"/>
                  <a:ea typeface="MS PGothic" pitchFamily="34" charset="-128"/>
                  <a:cs typeface="ＭＳ Ｐゴシック" charset="0"/>
                </a:rPr>
                <a:t>Posterior          Evidence</a:t>
              </a:r>
            </a:p>
          </p:txBody>
        </p:sp>
        <mc:AlternateContent xmlns:mc="http://schemas.openxmlformats.org/markup-compatibility/2006" xmlns:a14="http://schemas.microsoft.com/office/drawing/2010/main">
          <mc:Choice Requires="a14">
            <p:sp>
              <p:nvSpPr>
                <p:cNvPr id="48" name="TextBox 47"/>
                <p:cNvSpPr txBox="1"/>
                <p:nvPr/>
              </p:nvSpPr>
              <p:spPr>
                <a:xfrm>
                  <a:off x="3096158" y="4643512"/>
                  <a:ext cx="1142862" cy="307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𝑝</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𝜃</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𝑌</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𝑚</m:t>
                        </m:r>
                        <m:r>
                          <a:rPr lang="en-GB" sz="1920" i="1" smtClean="0">
                            <a:solidFill>
                              <a:schemeClr val="accent2">
                                <a:lumMod val="95000"/>
                                <a:lumOff val="5000"/>
                              </a:schemeClr>
                            </a:solidFill>
                            <a:latin typeface="Cambria Math" panose="02040503050406030204" pitchFamily="18" charset="0"/>
                          </a:rPr>
                          <m:t>)</m:t>
                        </m:r>
                      </m:oMath>
                    </m:oMathPara>
                  </a14:m>
                  <a:endParaRPr lang="en-GB" sz="1920" dirty="0">
                    <a:solidFill>
                      <a:schemeClr val="accent2">
                        <a:lumMod val="95000"/>
                        <a:lumOff val="5000"/>
                      </a:schemeClr>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096158" y="4643512"/>
                  <a:ext cx="1142862" cy="307792"/>
                </a:xfrm>
                <a:prstGeom prst="rect">
                  <a:avLst/>
                </a:prstGeom>
                <a:blipFill>
                  <a:blip r:embed="rId8"/>
                  <a:stretch>
                    <a:fillRect l="-4444" r="-7222" b="-3958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4711889" y="4627965"/>
                  <a:ext cx="895520" cy="3077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920" i="1" smtClean="0">
                            <a:solidFill>
                              <a:schemeClr val="accent2">
                                <a:lumMod val="95000"/>
                                <a:lumOff val="5000"/>
                              </a:schemeClr>
                            </a:solidFill>
                            <a:latin typeface="Cambria Math" panose="02040503050406030204" pitchFamily="18" charset="0"/>
                          </a:rPr>
                          <m:t>𝑝</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𝑌</m:t>
                        </m:r>
                        <m:r>
                          <a:rPr lang="en-GB" sz="1920" i="1" smtClean="0">
                            <a:solidFill>
                              <a:schemeClr val="accent2">
                                <a:lumMod val="95000"/>
                                <a:lumOff val="5000"/>
                              </a:schemeClr>
                            </a:solidFill>
                            <a:latin typeface="Cambria Math" panose="02040503050406030204" pitchFamily="18" charset="0"/>
                          </a:rPr>
                          <m:t>|</m:t>
                        </m:r>
                        <m:r>
                          <a:rPr lang="en-GB" sz="1920" i="1" smtClean="0">
                            <a:solidFill>
                              <a:schemeClr val="accent2">
                                <a:lumMod val="95000"/>
                                <a:lumOff val="5000"/>
                              </a:schemeClr>
                            </a:solidFill>
                            <a:latin typeface="Cambria Math" panose="02040503050406030204" pitchFamily="18" charset="0"/>
                          </a:rPr>
                          <m:t>𝑚</m:t>
                        </m:r>
                        <m:r>
                          <a:rPr lang="en-GB" sz="1920" i="1" smtClean="0">
                            <a:solidFill>
                              <a:schemeClr val="accent2">
                                <a:lumMod val="95000"/>
                                <a:lumOff val="5000"/>
                              </a:schemeClr>
                            </a:solidFill>
                            <a:latin typeface="Cambria Math" panose="02040503050406030204" pitchFamily="18" charset="0"/>
                          </a:rPr>
                          <m:t>)</m:t>
                        </m:r>
                      </m:oMath>
                    </m:oMathPara>
                  </a14:m>
                  <a:endParaRPr lang="en-GB" sz="1920" dirty="0">
                    <a:solidFill>
                      <a:schemeClr val="accent2">
                        <a:lumMod val="95000"/>
                        <a:lumOff val="5000"/>
                      </a:schemeClr>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711889" y="4627965"/>
                  <a:ext cx="895520" cy="307792"/>
                </a:xfrm>
                <a:prstGeom prst="rect">
                  <a:avLst/>
                </a:prstGeom>
                <a:blipFill>
                  <a:blip r:embed="rId9"/>
                  <a:stretch>
                    <a:fillRect l="-5674" r="-9220" b="-36735"/>
                  </a:stretch>
                </a:blipFill>
              </p:spPr>
              <p:txBody>
                <a:bodyPr/>
                <a:lstStyle/>
                <a:p>
                  <a:r>
                    <a:rPr lang="en-GB">
                      <a:noFill/>
                    </a:rPr>
                    <a:t> </a:t>
                  </a:r>
                </a:p>
              </p:txBody>
            </p:sp>
          </mc:Fallback>
        </mc:AlternateContent>
      </p:grpSp>
      <mc:AlternateContent xmlns:mc="http://schemas.openxmlformats.org/markup-compatibility/2006" xmlns:a14="http://schemas.microsoft.com/office/drawing/2010/main">
        <mc:Choice Requires="a14">
          <p:sp>
            <p:nvSpPr>
              <p:cNvPr id="51" name="Text Box 26"/>
              <p:cNvSpPr txBox="1">
                <a:spLocks noChangeArrowheads="1"/>
              </p:cNvSpPr>
              <p:nvPr/>
            </p:nvSpPr>
            <p:spPr bwMode="auto">
              <a:xfrm>
                <a:off x="8438983" y="2094479"/>
                <a:ext cx="852093" cy="358240"/>
              </a:xfrm>
              <a:prstGeom prst="rect">
                <a:avLst/>
              </a:prstGeom>
              <a:noFill/>
              <a:ln>
                <a:noFill/>
              </a:ln>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r>
                  <a:rPr lang="en-GB" sz="1728" dirty="0">
                    <a:solidFill>
                      <a:schemeClr val="accent2">
                        <a:lumMod val="95000"/>
                        <a:lumOff val="5000"/>
                      </a:schemeClr>
                    </a:solidFill>
                    <a:latin typeface="+mn-lt"/>
                    <a:ea typeface="MS PGothic" pitchFamily="34" charset="-128"/>
                    <a:cs typeface="ＭＳ Ｐゴシック" charset="0"/>
                  </a:rPr>
                  <a:t>Data </a:t>
                </a:r>
                <a14:m>
                  <m:oMath xmlns:m="http://schemas.openxmlformats.org/officeDocument/2006/math">
                    <m:r>
                      <a:rPr lang="en-GB" sz="1728" i="1" dirty="0">
                        <a:solidFill>
                          <a:schemeClr val="accent2">
                            <a:lumMod val="95000"/>
                            <a:lumOff val="5000"/>
                          </a:schemeClr>
                        </a:solidFill>
                        <a:latin typeface="Cambria Math" panose="02040503050406030204" pitchFamily="18" charset="0"/>
                        <a:ea typeface="MS PGothic" pitchFamily="34" charset="-128"/>
                        <a:cs typeface="ＭＳ Ｐゴシック" charset="0"/>
                      </a:rPr>
                      <m:t>𝑌</m:t>
                    </m:r>
                  </m:oMath>
                </a14:m>
                <a:endParaRPr lang="en-GB" sz="1728" dirty="0">
                  <a:solidFill>
                    <a:schemeClr val="accent2">
                      <a:lumMod val="95000"/>
                      <a:lumOff val="5000"/>
                    </a:schemeClr>
                  </a:solidFill>
                  <a:latin typeface="+mn-lt"/>
                  <a:ea typeface="MS PGothic" pitchFamily="34" charset="-128"/>
                  <a:cs typeface="ＭＳ Ｐゴシック" charset="0"/>
                </a:endParaRPr>
              </a:p>
            </p:txBody>
          </p:sp>
        </mc:Choice>
        <mc:Fallback xmlns="">
          <p:sp>
            <p:nvSpPr>
              <p:cNvPr id="51" name="Text Box 26"/>
              <p:cNvSpPr txBox="1">
                <a:spLocks noRot="1" noChangeAspect="1" noMove="1" noResize="1" noEditPoints="1" noAdjustHandles="1" noChangeArrowheads="1" noChangeShapeType="1" noTextEdit="1"/>
              </p:cNvSpPr>
              <p:nvPr/>
            </p:nvSpPr>
            <p:spPr bwMode="auto">
              <a:xfrm>
                <a:off x="8438983" y="2094479"/>
                <a:ext cx="852093" cy="358240"/>
              </a:xfrm>
              <a:prstGeom prst="rect">
                <a:avLst/>
              </a:prstGeom>
              <a:blipFill>
                <a:blip r:embed="rId10"/>
                <a:stretch>
                  <a:fillRect l="-5000" t="-6897" b="-24138"/>
                </a:stretch>
              </a:blipFill>
              <a:ln>
                <a:noFill/>
              </a:ln>
              <a:extLst/>
            </p:spPr>
            <p:txBody>
              <a:bodyPr/>
              <a:lstStyle/>
              <a:p>
                <a:r>
                  <a:rPr lang="en-GB">
                    <a:noFill/>
                  </a:rPr>
                  <a:t> </a:t>
                </a:r>
              </a:p>
            </p:txBody>
          </p:sp>
        </mc:Fallback>
      </mc:AlternateContent>
      <p:sp>
        <p:nvSpPr>
          <p:cNvPr id="33"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Bayesian modelling</a:t>
            </a:r>
          </a:p>
        </p:txBody>
      </p:sp>
    </p:spTree>
    <p:extLst>
      <p:ext uri="{BB962C8B-B14F-4D97-AF65-F5344CB8AC3E}">
        <p14:creationId xmlns:p14="http://schemas.microsoft.com/office/powerpoint/2010/main" val="28947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nvGrpSpPr>
        <p:grpSpPr>
          <a:xfrm>
            <a:off x="1542219" y="2416966"/>
            <a:ext cx="4102727" cy="898617"/>
            <a:chOff x="82096" y="2517795"/>
            <a:chExt cx="4273880" cy="936104"/>
          </a:xfrm>
        </p:grpSpPr>
        <p:cxnSp>
          <p:nvCxnSpPr>
            <p:cNvPr id="24" name="Straight Arrow Connector 23"/>
            <p:cNvCxnSpPr/>
            <p:nvPr/>
          </p:nvCxnSpPr>
          <p:spPr>
            <a:xfrm>
              <a:off x="1979712" y="3065098"/>
              <a:ext cx="1393144"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1187624" y="2517795"/>
              <a:ext cx="936104" cy="9361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R1</a:t>
              </a:r>
            </a:p>
          </p:txBody>
        </p:sp>
        <p:sp>
          <p:nvSpPr>
            <p:cNvPr id="26" name="Oval 25"/>
            <p:cNvSpPr/>
            <p:nvPr/>
          </p:nvSpPr>
          <p:spPr>
            <a:xfrm>
              <a:off x="3419872" y="2517795"/>
              <a:ext cx="936104" cy="9361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R2</a:t>
              </a:r>
            </a:p>
          </p:txBody>
        </p:sp>
        <p:cxnSp>
          <p:nvCxnSpPr>
            <p:cNvPr id="27" name="Straight Arrow Connector 26"/>
            <p:cNvCxnSpPr/>
            <p:nvPr/>
          </p:nvCxnSpPr>
          <p:spPr>
            <a:xfrm>
              <a:off x="388793" y="2985847"/>
              <a:ext cx="70891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2096" y="2536175"/>
              <a:ext cx="1077403" cy="373184"/>
            </a:xfrm>
            <a:prstGeom prst="rect">
              <a:avLst/>
            </a:prstGeom>
            <a:noFill/>
          </p:spPr>
          <p:txBody>
            <a:bodyPr wrap="none" rtlCol="0">
              <a:spAutoFit/>
            </a:bodyPr>
            <a:lstStyle/>
            <a:p>
              <a:r>
                <a:rPr lang="en-GB" sz="1728" dirty="0">
                  <a:solidFill>
                    <a:schemeClr val="accent2"/>
                  </a:solidFill>
                </a:rPr>
                <a:t>Stimulus</a:t>
              </a:r>
            </a:p>
          </p:txBody>
        </p:sp>
        <p:cxnSp>
          <p:nvCxnSpPr>
            <p:cNvPr id="30" name="Straight Arrow Connector 29"/>
            <p:cNvCxnSpPr/>
            <p:nvPr/>
          </p:nvCxnSpPr>
          <p:spPr>
            <a:xfrm flipH="1">
              <a:off x="2195736" y="2877835"/>
              <a:ext cx="1224136"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Rectangle 43"/>
          <p:cNvSpPr/>
          <p:nvPr/>
        </p:nvSpPr>
        <p:spPr>
          <a:xfrm>
            <a:off x="3764581" y="1312287"/>
            <a:ext cx="4379725" cy="358240"/>
          </a:xfrm>
          <a:prstGeom prst="rect">
            <a:avLst/>
          </a:prstGeom>
        </p:spPr>
        <p:txBody>
          <a:bodyPr wrap="none">
            <a:spAutoFit/>
          </a:bodyPr>
          <a:lstStyle/>
          <a:p>
            <a:r>
              <a:rPr lang="en-GB" sz="1728" dirty="0">
                <a:solidFill>
                  <a:schemeClr val="accent2"/>
                </a:solidFill>
              </a:rPr>
              <a:t>Priors determine the structure of the model</a:t>
            </a:r>
          </a:p>
        </p:txBody>
      </p:sp>
      <p:cxnSp>
        <p:nvCxnSpPr>
          <p:cNvPr id="45" name="Straight Arrow Connector 44"/>
          <p:cNvCxnSpPr/>
          <p:nvPr/>
        </p:nvCxnSpPr>
        <p:spPr>
          <a:xfrm>
            <a:off x="7776068" y="2942342"/>
            <a:ext cx="1337354" cy="0"/>
          </a:xfrm>
          <a:prstGeom prst="straightConnector1">
            <a:avLst/>
          </a:prstGeom>
          <a:ln w="28575">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7015700" y="2416957"/>
            <a:ext cx="898617" cy="89861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R1</a:t>
            </a:r>
          </a:p>
        </p:txBody>
      </p:sp>
      <p:sp>
        <p:nvSpPr>
          <p:cNvPr id="47" name="Oval 46"/>
          <p:cNvSpPr/>
          <p:nvPr/>
        </p:nvSpPr>
        <p:spPr>
          <a:xfrm>
            <a:off x="9158555" y="2416957"/>
            <a:ext cx="898617" cy="89861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728" dirty="0">
                <a:solidFill>
                  <a:schemeClr val="accent2"/>
                </a:solidFill>
              </a:rPr>
              <a:t>R2</a:t>
            </a:r>
          </a:p>
        </p:txBody>
      </p:sp>
      <p:cxnSp>
        <p:nvCxnSpPr>
          <p:cNvPr id="48" name="Straight Arrow Connector 47"/>
          <p:cNvCxnSpPr/>
          <p:nvPr/>
        </p:nvCxnSpPr>
        <p:spPr>
          <a:xfrm>
            <a:off x="6248859" y="2866265"/>
            <a:ext cx="680525"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954444" y="2434601"/>
            <a:ext cx="1034257" cy="358240"/>
          </a:xfrm>
          <a:prstGeom prst="rect">
            <a:avLst/>
          </a:prstGeom>
          <a:noFill/>
        </p:spPr>
        <p:txBody>
          <a:bodyPr wrap="none" rtlCol="0">
            <a:spAutoFit/>
          </a:bodyPr>
          <a:lstStyle/>
          <a:p>
            <a:r>
              <a:rPr lang="en-GB" sz="1728" dirty="0">
                <a:solidFill>
                  <a:schemeClr val="accent2"/>
                </a:solidFill>
              </a:rPr>
              <a:t>Stimulus</a:t>
            </a:r>
          </a:p>
        </p:txBody>
      </p:sp>
      <p:cxnSp>
        <p:nvCxnSpPr>
          <p:cNvPr id="50" name="Straight Arrow Connector 49"/>
          <p:cNvCxnSpPr/>
          <p:nvPr/>
        </p:nvCxnSpPr>
        <p:spPr>
          <a:xfrm flipH="1">
            <a:off x="7983441" y="2762579"/>
            <a:ext cx="1175114" cy="0"/>
          </a:xfrm>
          <a:prstGeom prst="straightConnector1">
            <a:avLst/>
          </a:prstGeom>
          <a:ln w="28575">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4124210" y="2669562"/>
            <a:ext cx="207373" cy="196703"/>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p>
        </p:txBody>
      </p:sp>
      <p:grpSp>
        <p:nvGrpSpPr>
          <p:cNvPr id="60" name="Group 59"/>
          <p:cNvGrpSpPr/>
          <p:nvPr/>
        </p:nvGrpSpPr>
        <p:grpSpPr>
          <a:xfrm>
            <a:off x="2428918" y="2707399"/>
            <a:ext cx="2725263" cy="3619337"/>
            <a:chOff x="1005785" y="2820343"/>
            <a:chExt cx="2838953" cy="3770324"/>
          </a:xfrm>
        </p:grpSpPr>
        <p:grpSp>
          <p:nvGrpSpPr>
            <p:cNvPr id="43" name="Group 42"/>
            <p:cNvGrpSpPr/>
            <p:nvPr/>
          </p:nvGrpSpPr>
          <p:grpSpPr>
            <a:xfrm>
              <a:off x="1005785" y="3697180"/>
              <a:ext cx="2838953" cy="2893487"/>
              <a:chOff x="1603089" y="3704169"/>
              <a:chExt cx="2838953" cy="2893487"/>
            </a:xfrm>
          </p:grpSpPr>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4149080"/>
                <a:ext cx="2822370" cy="2118412"/>
              </a:xfrm>
              <a:prstGeom prst="rect">
                <a:avLst/>
              </a:prstGeom>
            </p:spPr>
          </p:pic>
          <p:sp>
            <p:nvSpPr>
              <p:cNvPr id="34" name="TextBox 33"/>
              <p:cNvSpPr txBox="1"/>
              <p:nvPr/>
            </p:nvSpPr>
            <p:spPr>
              <a:xfrm>
                <a:off x="2270434" y="3704169"/>
                <a:ext cx="1785431" cy="373185"/>
              </a:xfrm>
              <a:prstGeom prst="rect">
                <a:avLst/>
              </a:prstGeom>
              <a:noFill/>
            </p:spPr>
            <p:txBody>
              <a:bodyPr wrap="none" rtlCol="0">
                <a:spAutoFit/>
              </a:bodyPr>
              <a:lstStyle/>
              <a:p>
                <a:r>
                  <a:rPr lang="en-GB" sz="1728" dirty="0">
                    <a:solidFill>
                      <a:schemeClr val="accent2"/>
                    </a:solidFill>
                  </a:rPr>
                  <a:t>Connection ‘on’</a:t>
                </a:r>
              </a:p>
            </p:txBody>
          </p:sp>
          <p:sp>
            <p:nvSpPr>
              <p:cNvPr id="36" name="TextBox 35"/>
              <p:cNvSpPr txBox="1"/>
              <p:nvPr/>
            </p:nvSpPr>
            <p:spPr>
              <a:xfrm>
                <a:off x="1928944" y="6316782"/>
                <a:ext cx="2271365" cy="280874"/>
              </a:xfrm>
              <a:prstGeom prst="rect">
                <a:avLst/>
              </a:prstGeom>
              <a:noFill/>
            </p:spPr>
            <p:txBody>
              <a:bodyPr wrap="none" rtlCol="0">
                <a:spAutoFit/>
              </a:bodyPr>
              <a:lstStyle/>
              <a:p>
                <a:r>
                  <a:rPr lang="en-GB" sz="1152" dirty="0">
                    <a:solidFill>
                      <a:schemeClr val="accent2"/>
                    </a:solidFill>
                  </a:rPr>
                  <a:t>Prior Connection strength (Hz)</a:t>
                </a:r>
              </a:p>
            </p:txBody>
          </p:sp>
          <p:sp>
            <p:nvSpPr>
              <p:cNvPr id="37" name="TextBox 36"/>
              <p:cNvSpPr txBox="1"/>
              <p:nvPr/>
            </p:nvSpPr>
            <p:spPr>
              <a:xfrm rot="16200000">
                <a:off x="1289988" y="4958930"/>
                <a:ext cx="907076" cy="280874"/>
              </a:xfrm>
              <a:prstGeom prst="rect">
                <a:avLst/>
              </a:prstGeom>
              <a:noFill/>
            </p:spPr>
            <p:txBody>
              <a:bodyPr wrap="none" rtlCol="0">
                <a:spAutoFit/>
              </a:bodyPr>
              <a:lstStyle/>
              <a:p>
                <a:r>
                  <a:rPr lang="en-GB" sz="1152" dirty="0">
                    <a:solidFill>
                      <a:schemeClr val="accent2"/>
                    </a:solidFill>
                  </a:rPr>
                  <a:t>Probability</a:t>
                </a:r>
              </a:p>
            </p:txBody>
          </p:sp>
          <p:cxnSp>
            <p:nvCxnSpPr>
              <p:cNvPr id="38" name="Straight Arrow Connector 37"/>
              <p:cNvCxnSpPr/>
              <p:nvPr/>
            </p:nvCxnSpPr>
            <p:spPr>
              <a:xfrm flipV="1">
                <a:off x="1984245" y="4126692"/>
                <a:ext cx="0" cy="1896140"/>
              </a:xfrm>
              <a:prstGeom prst="straightConnector1">
                <a:avLst/>
              </a:prstGeom>
              <a:ln>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936639" y="6011996"/>
                <a:ext cx="292562" cy="311665"/>
              </a:xfrm>
              <a:prstGeom prst="rect">
                <a:avLst/>
              </a:prstGeom>
              <a:noFill/>
            </p:spPr>
            <p:txBody>
              <a:bodyPr wrap="none" rtlCol="0">
                <a:spAutoFit/>
              </a:bodyPr>
              <a:lstStyle/>
              <a:p>
                <a:r>
                  <a:rPr lang="en-GB" sz="1344" dirty="0">
                    <a:solidFill>
                      <a:schemeClr val="accent2"/>
                    </a:solidFill>
                  </a:rPr>
                  <a:t>0</a:t>
                </a:r>
              </a:p>
            </p:txBody>
          </p:sp>
        </p:grpSp>
        <p:cxnSp>
          <p:nvCxnSpPr>
            <p:cNvPr id="56" name="Straight Connector 55"/>
            <p:cNvCxnSpPr>
              <a:endCxn id="34" idx="0"/>
            </p:cNvCxnSpPr>
            <p:nvPr/>
          </p:nvCxnSpPr>
          <p:spPr>
            <a:xfrm flipH="1">
              <a:off x="2556545" y="2820343"/>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6911912" y="2662524"/>
            <a:ext cx="2742247" cy="3670920"/>
            <a:chOff x="5675795" y="2773597"/>
            <a:chExt cx="2856645" cy="3824059"/>
          </a:xfrm>
        </p:grpSpPr>
        <p:sp>
          <p:nvSpPr>
            <p:cNvPr id="35" name="TextBox 34"/>
            <p:cNvSpPr txBox="1"/>
            <p:nvPr/>
          </p:nvSpPr>
          <p:spPr>
            <a:xfrm>
              <a:off x="6329700" y="3678483"/>
              <a:ext cx="1783761" cy="373185"/>
            </a:xfrm>
            <a:prstGeom prst="rect">
              <a:avLst/>
            </a:prstGeom>
            <a:noFill/>
          </p:spPr>
          <p:txBody>
            <a:bodyPr wrap="none" rtlCol="0">
              <a:spAutoFit/>
            </a:bodyPr>
            <a:lstStyle/>
            <a:p>
              <a:r>
                <a:rPr lang="en-GB" sz="1728" dirty="0">
                  <a:solidFill>
                    <a:schemeClr val="accent2"/>
                  </a:solidFill>
                </a:rPr>
                <a:t>Connection ‘off’</a:t>
              </a:r>
            </a:p>
          </p:txBody>
        </p:sp>
        <p:grpSp>
          <p:nvGrpSpPr>
            <p:cNvPr id="62" name="Group 61"/>
            <p:cNvGrpSpPr/>
            <p:nvPr/>
          </p:nvGrpSpPr>
          <p:grpSpPr>
            <a:xfrm>
              <a:off x="5675795" y="4136217"/>
              <a:ext cx="2856645" cy="2461439"/>
              <a:chOff x="5675795" y="4136217"/>
              <a:chExt cx="2856645" cy="2461439"/>
            </a:xfrm>
          </p:grpSpPr>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5795" y="4136217"/>
                <a:ext cx="2856645" cy="2144138"/>
              </a:xfrm>
              <a:prstGeom prst="rect">
                <a:avLst/>
              </a:prstGeom>
            </p:spPr>
          </p:pic>
          <p:sp>
            <p:nvSpPr>
              <p:cNvPr id="40" name="TextBox 39"/>
              <p:cNvSpPr txBox="1"/>
              <p:nvPr/>
            </p:nvSpPr>
            <p:spPr>
              <a:xfrm>
                <a:off x="7008810" y="6105268"/>
                <a:ext cx="292562" cy="311665"/>
              </a:xfrm>
              <a:prstGeom prst="rect">
                <a:avLst/>
              </a:prstGeom>
              <a:noFill/>
            </p:spPr>
            <p:txBody>
              <a:bodyPr wrap="none" rtlCol="0">
                <a:spAutoFit/>
              </a:bodyPr>
              <a:lstStyle/>
              <a:p>
                <a:r>
                  <a:rPr lang="en-GB" sz="1344" dirty="0">
                    <a:solidFill>
                      <a:schemeClr val="accent2"/>
                    </a:solidFill>
                  </a:rPr>
                  <a:t>0</a:t>
                </a:r>
              </a:p>
            </p:txBody>
          </p:sp>
          <p:cxnSp>
            <p:nvCxnSpPr>
              <p:cNvPr id="41" name="Straight Arrow Connector 40"/>
              <p:cNvCxnSpPr/>
              <p:nvPr/>
            </p:nvCxnSpPr>
            <p:spPr>
              <a:xfrm flipV="1">
                <a:off x="6040368" y="4149080"/>
                <a:ext cx="0" cy="1896140"/>
              </a:xfrm>
              <a:prstGeom prst="straightConnector1">
                <a:avLst/>
              </a:prstGeom>
              <a:ln>
                <a:solidFill>
                  <a:schemeClr val="accent2">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012160" y="6316782"/>
                <a:ext cx="2271365" cy="280874"/>
              </a:xfrm>
              <a:prstGeom prst="rect">
                <a:avLst/>
              </a:prstGeom>
              <a:noFill/>
            </p:spPr>
            <p:txBody>
              <a:bodyPr wrap="none" rtlCol="0">
                <a:spAutoFit/>
              </a:bodyPr>
              <a:lstStyle/>
              <a:p>
                <a:r>
                  <a:rPr lang="en-GB" sz="1152" dirty="0">
                    <a:solidFill>
                      <a:schemeClr val="accent2"/>
                    </a:solidFill>
                  </a:rPr>
                  <a:t>Prior Connection strength (Hz)</a:t>
                </a:r>
              </a:p>
            </p:txBody>
          </p:sp>
        </p:grpSp>
        <p:sp>
          <p:nvSpPr>
            <p:cNvPr id="58" name="Oval 57"/>
            <p:cNvSpPr/>
            <p:nvPr/>
          </p:nvSpPr>
          <p:spPr>
            <a:xfrm>
              <a:off x="7315401" y="2773597"/>
              <a:ext cx="216024" cy="204909"/>
            </a:xfrm>
            <a:prstGeom prst="ellipse">
              <a:avLst/>
            </a:prstGeom>
            <a:solidFill>
              <a:srgbClr val="352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solidFill>
              </a:endParaRPr>
            </a:p>
          </p:txBody>
        </p:sp>
        <p:cxnSp>
          <p:nvCxnSpPr>
            <p:cNvPr id="59" name="Straight Connector 58"/>
            <p:cNvCxnSpPr/>
            <p:nvPr/>
          </p:nvCxnSpPr>
          <p:spPr>
            <a:xfrm flipH="1">
              <a:off x="7100146" y="2813012"/>
              <a:ext cx="343431" cy="876837"/>
            </a:xfrm>
            <a:prstGeom prst="line">
              <a:avLst/>
            </a:prstGeom>
            <a:ln w="28575">
              <a:solidFill>
                <a:srgbClr val="352A8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51"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Priors</a:t>
            </a:r>
          </a:p>
        </p:txBody>
      </p:sp>
    </p:spTree>
    <p:extLst>
      <p:ext uri="{BB962C8B-B14F-4D97-AF65-F5344CB8AC3E}">
        <p14:creationId xmlns:p14="http://schemas.microsoft.com/office/powerpoint/2010/main" val="244630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9" grpId="0"/>
      <p:bldP spid="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TextBox 7"/>
              <p:cNvSpPr txBox="1"/>
              <p:nvPr/>
            </p:nvSpPr>
            <p:spPr>
              <a:xfrm>
                <a:off x="3613822" y="1071611"/>
                <a:ext cx="7137250" cy="1152260"/>
              </a:xfrm>
              <a:prstGeom prst="rect">
                <a:avLst/>
              </a:prstGeom>
              <a:noFill/>
            </p:spPr>
            <p:txBody>
              <a:bodyPr wrap="square" rtlCol="0">
                <a:spAutoFit/>
              </a:bodyPr>
              <a:lstStyle/>
              <a:p>
                <a:r>
                  <a:rPr lang="en-GB" sz="1728" dirty="0">
                    <a:solidFill>
                      <a:schemeClr val="accent2"/>
                    </a:solidFill>
                  </a:rPr>
                  <a:t>We have:</a:t>
                </a:r>
              </a:p>
              <a:p>
                <a:endParaRPr lang="en-GB" sz="1728" dirty="0">
                  <a:solidFill>
                    <a:schemeClr val="accent2"/>
                  </a:solidFill>
                </a:endParaRPr>
              </a:p>
              <a:p>
                <a:pPr marL="274320" indent="-274320">
                  <a:buFont typeface="Arial" panose="020B0604020202020204" pitchFamily="34" charset="0"/>
                  <a:buChar char="•"/>
                </a:pPr>
                <a:r>
                  <a:rPr lang="en-GB" sz="1728" dirty="0">
                    <a:solidFill>
                      <a:schemeClr val="accent2"/>
                    </a:solidFill>
                  </a:rPr>
                  <a:t>Measured data </a:t>
                </a:r>
                <a14:m>
                  <m:oMath xmlns:m="http://schemas.openxmlformats.org/officeDocument/2006/math">
                    <m:r>
                      <a:rPr lang="en-GB" sz="1728" i="1" dirty="0">
                        <a:solidFill>
                          <a:schemeClr val="accent2"/>
                        </a:solidFill>
                        <a:latin typeface="Cambria Math" panose="02040503050406030204" pitchFamily="18" charset="0"/>
                      </a:rPr>
                      <m:t>𝑦</m:t>
                    </m:r>
                  </m:oMath>
                </a14:m>
                <a:endParaRPr lang="en-GB" sz="1728" dirty="0">
                  <a:solidFill>
                    <a:schemeClr val="accent2"/>
                  </a:solidFill>
                </a:endParaRPr>
              </a:p>
              <a:p>
                <a:pPr marL="274320" indent="-274320">
                  <a:buFont typeface="Arial" panose="020B0604020202020204" pitchFamily="34" charset="0"/>
                  <a:buChar char="•"/>
                </a:pPr>
                <a:r>
                  <a:rPr lang="en-GB" sz="1728" dirty="0">
                    <a:solidFill>
                      <a:schemeClr val="accent2"/>
                    </a:solidFill>
                  </a:rPr>
                  <a:t>A model </a:t>
                </a:r>
                <a14:m>
                  <m:oMath xmlns:m="http://schemas.openxmlformats.org/officeDocument/2006/math">
                    <m:r>
                      <a:rPr lang="en-GB" sz="1728" i="1" dirty="0">
                        <a:solidFill>
                          <a:schemeClr val="accent2"/>
                        </a:solidFill>
                        <a:latin typeface="Cambria Math" panose="02040503050406030204" pitchFamily="18" charset="0"/>
                      </a:rPr>
                      <m:t>𝑚</m:t>
                    </m:r>
                  </m:oMath>
                </a14:m>
                <a:r>
                  <a:rPr lang="en-GB" sz="1728" dirty="0">
                    <a:solidFill>
                      <a:schemeClr val="accent2"/>
                    </a:solidFill>
                  </a:rPr>
                  <a:t> with </a:t>
                </a:r>
                <a:r>
                  <a:rPr lang="en-GB" sz="1728" b="1" dirty="0">
                    <a:solidFill>
                      <a:schemeClr val="accent2"/>
                    </a:solidFill>
                  </a:rPr>
                  <a:t>prior beliefs </a:t>
                </a:r>
                <a:r>
                  <a:rPr lang="en-GB" sz="1728" dirty="0">
                    <a:solidFill>
                      <a:schemeClr val="accent2"/>
                    </a:solidFill>
                  </a:rPr>
                  <a:t>about the parameters </a:t>
                </a:r>
                <a14:m>
                  <m:oMath xmlns:m="http://schemas.openxmlformats.org/officeDocument/2006/math">
                    <m:r>
                      <a:rPr lang="en-GB" sz="1728" i="1">
                        <a:solidFill>
                          <a:schemeClr val="accent2"/>
                        </a:solidFill>
                        <a:latin typeface="Cambria Math" panose="02040503050406030204" pitchFamily="18" charset="0"/>
                      </a:rPr>
                      <m:t>𝑝</m:t>
                    </m:r>
                    <m:d>
                      <m:dPr>
                        <m:ctrlPr>
                          <a:rPr lang="en-GB" sz="1728" i="1">
                            <a:solidFill>
                              <a:schemeClr val="accent2"/>
                            </a:solidFill>
                            <a:latin typeface="Cambria Math" panose="02040503050406030204" pitchFamily="18" charset="0"/>
                          </a:rPr>
                        </m:ctrlPr>
                      </m:dPr>
                      <m:e>
                        <m:r>
                          <a:rPr lang="en-GB" sz="1728" i="1">
                            <a:solidFill>
                              <a:schemeClr val="accent2"/>
                            </a:solidFill>
                            <a:latin typeface="Cambria Math" panose="02040503050406030204" pitchFamily="18" charset="0"/>
                          </a:rPr>
                          <m:t>𝜃</m:t>
                        </m:r>
                      </m:e>
                      <m:e>
                        <m:r>
                          <a:rPr lang="en-GB" sz="1728" i="1">
                            <a:solidFill>
                              <a:schemeClr val="accent2"/>
                            </a:solidFill>
                            <a:latin typeface="Cambria Math" panose="02040503050406030204" pitchFamily="18" charset="0"/>
                          </a:rPr>
                          <m:t>𝑚</m:t>
                        </m:r>
                      </m:e>
                    </m:d>
                    <m:r>
                      <a:rPr lang="en-GB" sz="1728" i="1">
                        <a:solidFill>
                          <a:schemeClr val="accent2"/>
                        </a:solidFill>
                        <a:latin typeface="Cambria Math" panose="02040503050406030204" pitchFamily="18" charset="0"/>
                      </a:rPr>
                      <m:t>~</m:t>
                    </m:r>
                    <m:r>
                      <a:rPr lang="en-GB" sz="1728" i="1">
                        <a:solidFill>
                          <a:schemeClr val="accent2"/>
                        </a:solidFill>
                        <a:latin typeface="Cambria Math" panose="02040503050406030204" pitchFamily="18" charset="0"/>
                      </a:rPr>
                      <m:t>𝑁</m:t>
                    </m:r>
                    <m:d>
                      <m:dPr>
                        <m:ctrlPr>
                          <a:rPr lang="en-GB" sz="1728" i="1">
                            <a:solidFill>
                              <a:schemeClr val="accent2"/>
                            </a:solidFill>
                            <a:latin typeface="Cambria Math" panose="02040503050406030204" pitchFamily="18" charset="0"/>
                          </a:rPr>
                        </m:ctrlPr>
                      </m:dPr>
                      <m:e>
                        <m:r>
                          <a:rPr lang="en-GB" sz="1728" i="1">
                            <a:solidFill>
                              <a:schemeClr val="accent2"/>
                            </a:solidFill>
                            <a:latin typeface="Cambria Math" panose="02040503050406030204" pitchFamily="18" charset="0"/>
                          </a:rPr>
                          <m:t>𝜇</m:t>
                        </m:r>
                        <m:r>
                          <a:rPr lang="en-GB" sz="1728" i="1">
                            <a:solidFill>
                              <a:schemeClr val="accent2"/>
                            </a:solidFill>
                            <a:latin typeface="Cambria Math" panose="02040503050406030204" pitchFamily="18" charset="0"/>
                          </a:rPr>
                          <m:t>,</m:t>
                        </m:r>
                        <m:r>
                          <m:rPr>
                            <m:sty m:val="p"/>
                          </m:rPr>
                          <a:rPr lang="en-GB" sz="1728">
                            <a:solidFill>
                              <a:schemeClr val="accent2"/>
                            </a:solidFill>
                            <a:latin typeface="Cambria Math" panose="02040503050406030204" pitchFamily="18" charset="0"/>
                          </a:rPr>
                          <m:t>Σ</m:t>
                        </m:r>
                      </m:e>
                    </m:d>
                  </m:oMath>
                </a14:m>
                <a:endParaRPr lang="en-GB" sz="1728" dirty="0">
                  <a:solidFill>
                    <a:schemeClr val="accent2"/>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3613822" y="1071611"/>
                <a:ext cx="7137250" cy="1152260"/>
              </a:xfrm>
              <a:prstGeom prst="rect">
                <a:avLst/>
              </a:prstGeom>
              <a:blipFill>
                <a:blip r:embed="rId2"/>
                <a:stretch>
                  <a:fillRect l="-598" t="-2116" b="-6878"/>
                </a:stretch>
              </a:blipFill>
            </p:spPr>
            <p:txBody>
              <a:bodyPr/>
              <a:lstStyle/>
              <a:p>
                <a:r>
                  <a:rPr lang="en-GB">
                    <a:noFill/>
                  </a:rPr>
                  <a:t> </a:t>
                </a:r>
              </a:p>
            </p:txBody>
          </p:sp>
        </mc:Fallback>
      </mc:AlternateContent>
      <p:sp>
        <p:nvSpPr>
          <p:cNvPr id="9" name="TextBox 8"/>
          <p:cNvSpPr txBox="1"/>
          <p:nvPr/>
        </p:nvSpPr>
        <p:spPr>
          <a:xfrm>
            <a:off x="3627412" y="2384973"/>
            <a:ext cx="7859738" cy="1155957"/>
          </a:xfrm>
          <a:prstGeom prst="rect">
            <a:avLst/>
          </a:prstGeom>
          <a:noFill/>
        </p:spPr>
        <p:txBody>
          <a:bodyPr wrap="square" rtlCol="0">
            <a:spAutoFit/>
          </a:bodyPr>
          <a:lstStyle/>
          <a:p>
            <a:r>
              <a:rPr lang="en-GB" sz="1728" b="1" dirty="0">
                <a:solidFill>
                  <a:schemeClr val="accent2"/>
                </a:solidFill>
              </a:rPr>
              <a:t>Model estimation (inversion) gives us:</a:t>
            </a:r>
          </a:p>
          <a:p>
            <a:endParaRPr lang="en-GB" sz="1728" dirty="0">
              <a:solidFill>
                <a:schemeClr val="accent2"/>
              </a:solidFill>
            </a:endParaRPr>
          </a:p>
          <a:p>
            <a:pPr marL="329184" indent="-329184">
              <a:buAutoNum type="arabicPeriod"/>
            </a:pPr>
            <a:r>
              <a:rPr lang="en-GB" sz="1728" dirty="0">
                <a:solidFill>
                  <a:schemeClr val="accent2"/>
                </a:solidFill>
              </a:rPr>
              <a:t>A score for the model, which we can use to compare it against other models (Bayesian model comparison)</a:t>
            </a:r>
          </a:p>
        </p:txBody>
      </p:sp>
      <mc:AlternateContent xmlns:mc="http://schemas.openxmlformats.org/markup-compatibility/2006" xmlns:a14="http://schemas.microsoft.com/office/drawing/2010/main">
        <mc:Choice Requires="a14">
          <p:sp>
            <p:nvSpPr>
              <p:cNvPr id="10" name="TextBox 9"/>
              <p:cNvSpPr txBox="1"/>
              <p:nvPr/>
            </p:nvSpPr>
            <p:spPr>
              <a:xfrm>
                <a:off x="5618430" y="3579431"/>
                <a:ext cx="4497120" cy="358240"/>
              </a:xfrm>
              <a:prstGeom prst="rect">
                <a:avLst/>
              </a:prstGeom>
              <a:noFill/>
            </p:spPr>
            <p:txBody>
              <a:bodyPr wrap="square" rtlCol="0">
                <a:spAutoFit/>
              </a:bodyPr>
              <a:lstStyle/>
              <a:p>
                <a14:m>
                  <m:oMath xmlns:m="http://schemas.openxmlformats.org/officeDocument/2006/math">
                    <m:r>
                      <a:rPr lang="en-GB" sz="1728" i="1" smtClean="0">
                        <a:solidFill>
                          <a:schemeClr val="accent2"/>
                        </a:solidFill>
                        <a:latin typeface="Cambria Math" panose="02040503050406030204" pitchFamily="18" charset="0"/>
                      </a:rPr>
                      <m:t>𝐹</m:t>
                    </m:r>
                    <m:r>
                      <a:rPr lang="en-GB" sz="1728" i="1" smtClean="0">
                        <a:solidFill>
                          <a:schemeClr val="accent2"/>
                        </a:solidFill>
                        <a:latin typeface="Cambria Math" panose="02040503050406030204" pitchFamily="18" charset="0"/>
                      </a:rPr>
                      <m:t>≅</m:t>
                    </m:r>
                    <m:func>
                      <m:funcPr>
                        <m:ctrlPr>
                          <a:rPr lang="en-GB" sz="1728" i="1">
                            <a:solidFill>
                              <a:schemeClr val="accent2"/>
                            </a:solidFill>
                            <a:latin typeface="Cambria Math" panose="02040503050406030204" pitchFamily="18" charset="0"/>
                          </a:rPr>
                        </m:ctrlPr>
                      </m:funcPr>
                      <m:fName>
                        <m:r>
                          <m:rPr>
                            <m:sty m:val="p"/>
                          </m:rPr>
                          <a:rPr lang="en-GB" sz="1728">
                            <a:solidFill>
                              <a:schemeClr val="accent2"/>
                            </a:solidFill>
                            <a:latin typeface="Cambria Math" panose="02040503050406030204" pitchFamily="18" charset="0"/>
                          </a:rPr>
                          <m:t>log</m:t>
                        </m:r>
                      </m:fName>
                      <m:e>
                        <m:r>
                          <a:rPr lang="en-GB" sz="1728" i="1">
                            <a:solidFill>
                              <a:schemeClr val="accent2"/>
                            </a:solidFill>
                            <a:latin typeface="Cambria Math" panose="02040503050406030204" pitchFamily="18" charset="0"/>
                          </a:rPr>
                          <m:t>𝑝</m:t>
                        </m:r>
                        <m:d>
                          <m:dPr>
                            <m:ctrlPr>
                              <a:rPr lang="en-GB" sz="1728" i="1">
                                <a:solidFill>
                                  <a:schemeClr val="accent2"/>
                                </a:solidFill>
                                <a:latin typeface="Cambria Math" panose="02040503050406030204" pitchFamily="18" charset="0"/>
                              </a:rPr>
                            </m:ctrlPr>
                          </m:dPr>
                          <m:e>
                            <m:r>
                              <a:rPr lang="en-GB" sz="1728" i="1">
                                <a:solidFill>
                                  <a:schemeClr val="accent2"/>
                                </a:solidFill>
                                <a:latin typeface="Cambria Math" panose="02040503050406030204" pitchFamily="18" charset="0"/>
                              </a:rPr>
                              <m:t>𝑦</m:t>
                            </m:r>
                          </m:e>
                          <m:e>
                            <m:r>
                              <a:rPr lang="en-GB" sz="1728" i="1">
                                <a:solidFill>
                                  <a:schemeClr val="accent2"/>
                                </a:solidFill>
                                <a:latin typeface="Cambria Math" panose="02040503050406030204" pitchFamily="18" charset="0"/>
                              </a:rPr>
                              <m:t>𝑚</m:t>
                            </m:r>
                          </m:e>
                        </m:d>
                        <m:r>
                          <a:rPr lang="en-GB" sz="1728" i="1">
                            <a:solidFill>
                              <a:schemeClr val="accent2"/>
                            </a:solidFill>
                            <a:latin typeface="Cambria Math" panose="02040503050406030204" pitchFamily="18" charset="0"/>
                          </a:rPr>
                          <m:t>=</m:t>
                        </m:r>
                        <m:r>
                          <m:rPr>
                            <m:nor/>
                          </m:rPr>
                          <a:rPr lang="en-GB" sz="1728">
                            <a:solidFill>
                              <a:schemeClr val="accent2"/>
                            </a:solidFill>
                            <a:latin typeface="Cambria Math" panose="02040503050406030204" pitchFamily="18" charset="0"/>
                          </a:rPr>
                          <m:t>accuracy</m:t>
                        </m:r>
                        <m:r>
                          <a:rPr lang="en-GB" sz="1728" i="1">
                            <a:solidFill>
                              <a:schemeClr val="accent2"/>
                            </a:solidFill>
                            <a:latin typeface="Cambria Math" panose="02040503050406030204" pitchFamily="18" charset="0"/>
                          </a:rPr>
                          <m:t>−</m:t>
                        </m:r>
                        <m:r>
                          <m:rPr>
                            <m:nor/>
                          </m:rPr>
                          <a:rPr lang="en-GB" sz="1728">
                            <a:solidFill>
                              <a:schemeClr val="accent2"/>
                            </a:solidFill>
                            <a:latin typeface="Cambria Math" panose="02040503050406030204" pitchFamily="18" charset="0"/>
                          </a:rPr>
                          <m:t>complexity</m:t>
                        </m:r>
                      </m:e>
                    </m:func>
                  </m:oMath>
                </a14:m>
                <a:r>
                  <a:rPr lang="en-GB" sz="1728" dirty="0">
                    <a:solidFill>
                      <a:schemeClr val="accent2"/>
                    </a:solidFill>
                  </a:rPr>
                  <a:t> </a:t>
                </a:r>
              </a:p>
            </p:txBody>
          </p:sp>
        </mc:Choice>
        <mc:Fallback xmlns="">
          <p:sp>
            <p:nvSpPr>
              <p:cNvPr id="10" name="TextBox 9"/>
              <p:cNvSpPr txBox="1">
                <a:spLocks noRot="1" noChangeAspect="1" noMove="1" noResize="1" noEditPoints="1" noAdjustHandles="1" noChangeArrowheads="1" noChangeShapeType="1" noTextEdit="1"/>
              </p:cNvSpPr>
              <p:nvPr/>
            </p:nvSpPr>
            <p:spPr>
              <a:xfrm>
                <a:off x="5618430" y="3579431"/>
                <a:ext cx="4497120" cy="358240"/>
              </a:xfrm>
              <a:prstGeom prst="rect">
                <a:avLst/>
              </a:prstGeom>
              <a:blipFill>
                <a:blip r:embed="rId3"/>
                <a:stretch>
                  <a:fillRect b="-152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27410" y="4608610"/>
                <a:ext cx="7123661" cy="358240"/>
              </a:xfrm>
              <a:prstGeom prst="rect">
                <a:avLst/>
              </a:prstGeom>
              <a:noFill/>
            </p:spPr>
            <p:txBody>
              <a:bodyPr wrap="square" rtlCol="0">
                <a:spAutoFit/>
              </a:bodyPr>
              <a:lstStyle/>
              <a:p>
                <a:r>
                  <a:rPr lang="en-GB" sz="1728" dirty="0">
                    <a:solidFill>
                      <a:schemeClr val="accent2"/>
                    </a:solidFill>
                  </a:rPr>
                  <a:t>2. Estimated parameters – i.e. the posteriors </a:t>
                </a:r>
                <a14:m>
                  <m:oMath xmlns:m="http://schemas.openxmlformats.org/officeDocument/2006/math">
                    <m:r>
                      <a:rPr lang="en-GB" sz="1728" i="1">
                        <a:solidFill>
                          <a:schemeClr val="accent2"/>
                        </a:solidFill>
                        <a:latin typeface="Cambria Math" panose="02040503050406030204" pitchFamily="18" charset="0"/>
                      </a:rPr>
                      <m:t>𝑝</m:t>
                    </m:r>
                    <m:r>
                      <a:rPr lang="en-GB" sz="1728" i="1">
                        <a:solidFill>
                          <a:schemeClr val="accent2"/>
                        </a:solidFill>
                        <a:latin typeface="Cambria Math" panose="02040503050406030204" pitchFamily="18" charset="0"/>
                      </a:rPr>
                      <m:t>(</m:t>
                    </m:r>
                    <m:r>
                      <a:rPr lang="en-GB" sz="1728" i="1">
                        <a:solidFill>
                          <a:schemeClr val="accent2"/>
                        </a:solidFill>
                        <a:latin typeface="Cambria Math" panose="02040503050406030204" pitchFamily="18" charset="0"/>
                      </a:rPr>
                      <m:t>𝜃</m:t>
                    </m:r>
                    <m:r>
                      <a:rPr lang="en-GB" sz="1728" i="1">
                        <a:solidFill>
                          <a:schemeClr val="accent2"/>
                        </a:solidFill>
                        <a:latin typeface="Cambria Math" panose="02040503050406030204" pitchFamily="18" charset="0"/>
                      </a:rPr>
                      <m:t>|</m:t>
                    </m:r>
                    <m:r>
                      <a:rPr lang="en-GB" sz="1728" i="1">
                        <a:solidFill>
                          <a:schemeClr val="accent2"/>
                        </a:solidFill>
                        <a:latin typeface="Cambria Math" panose="02040503050406030204" pitchFamily="18" charset="0"/>
                      </a:rPr>
                      <m:t>𝑚</m:t>
                    </m:r>
                    <m:r>
                      <a:rPr lang="en-GB" sz="1728" i="1">
                        <a:solidFill>
                          <a:schemeClr val="accent2"/>
                        </a:solidFill>
                        <a:latin typeface="Cambria Math" panose="02040503050406030204" pitchFamily="18" charset="0"/>
                      </a:rPr>
                      <m:t>,</m:t>
                    </m:r>
                    <m:r>
                      <a:rPr lang="en-GB" sz="1728" i="1">
                        <a:solidFill>
                          <a:schemeClr val="accent2"/>
                        </a:solidFill>
                        <a:latin typeface="Cambria Math" panose="02040503050406030204" pitchFamily="18" charset="0"/>
                      </a:rPr>
                      <m:t>𝑦</m:t>
                    </m:r>
                    <m:r>
                      <a:rPr lang="en-GB" sz="1728" i="1">
                        <a:solidFill>
                          <a:schemeClr val="accent2"/>
                        </a:solidFill>
                        <a:latin typeface="Cambria Math" panose="02040503050406030204" pitchFamily="18" charset="0"/>
                      </a:rPr>
                      <m:t>)~</m:t>
                    </m:r>
                    <m:r>
                      <a:rPr lang="en-GB" sz="1728" i="1">
                        <a:solidFill>
                          <a:schemeClr val="accent2"/>
                        </a:solidFill>
                        <a:latin typeface="Cambria Math" panose="02040503050406030204" pitchFamily="18" charset="0"/>
                      </a:rPr>
                      <m:t>𝑁</m:t>
                    </m:r>
                    <m:d>
                      <m:dPr>
                        <m:ctrlPr>
                          <a:rPr lang="en-GB" sz="1728" i="1">
                            <a:solidFill>
                              <a:schemeClr val="accent2"/>
                            </a:solidFill>
                            <a:latin typeface="Cambria Math" panose="02040503050406030204" pitchFamily="18" charset="0"/>
                          </a:rPr>
                        </m:ctrlPr>
                      </m:dPr>
                      <m:e>
                        <m:r>
                          <a:rPr lang="en-GB" sz="1728" i="1">
                            <a:solidFill>
                              <a:schemeClr val="accent2"/>
                            </a:solidFill>
                            <a:latin typeface="Cambria Math" panose="02040503050406030204" pitchFamily="18" charset="0"/>
                          </a:rPr>
                          <m:t>𝜇</m:t>
                        </m:r>
                        <m:r>
                          <a:rPr lang="en-GB" sz="1728" i="1">
                            <a:solidFill>
                              <a:schemeClr val="accent2"/>
                            </a:solidFill>
                            <a:latin typeface="Cambria Math" panose="02040503050406030204" pitchFamily="18" charset="0"/>
                          </a:rPr>
                          <m:t>,</m:t>
                        </m:r>
                        <m:r>
                          <m:rPr>
                            <m:sty m:val="p"/>
                          </m:rPr>
                          <a:rPr lang="en-GB" sz="1728">
                            <a:solidFill>
                              <a:schemeClr val="accent2"/>
                            </a:solidFill>
                            <a:latin typeface="Cambria Math" panose="02040503050406030204" pitchFamily="18" charset="0"/>
                          </a:rPr>
                          <m:t>Σ</m:t>
                        </m:r>
                      </m:e>
                    </m:d>
                  </m:oMath>
                </a14:m>
                <a:endParaRPr lang="en-GB" sz="1728" dirty="0">
                  <a:solidFill>
                    <a:schemeClr val="accent2"/>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3627410" y="4608610"/>
                <a:ext cx="7123661" cy="358240"/>
              </a:xfrm>
              <a:prstGeom prst="rect">
                <a:avLst/>
              </a:prstGeom>
              <a:blipFill>
                <a:blip r:embed="rId4"/>
                <a:stretch>
                  <a:fillRect l="-599" t="-6780" b="-23729"/>
                </a:stretch>
              </a:blipFill>
            </p:spPr>
            <p:txBody>
              <a:bodyPr/>
              <a:lstStyle/>
              <a:p>
                <a:r>
                  <a:rPr lang="en-GB">
                    <a:noFill/>
                  </a:rPr>
                  <a:t> </a:t>
                </a:r>
              </a:p>
            </p:txBody>
          </p:sp>
        </mc:Fallback>
      </mc:AlternateContent>
      <p:cxnSp>
        <p:nvCxnSpPr>
          <p:cNvPr id="13" name="Straight Arrow Connector 12"/>
          <p:cNvCxnSpPr/>
          <p:nvPr/>
        </p:nvCxnSpPr>
        <p:spPr>
          <a:xfrm flipV="1">
            <a:off x="5756677" y="3882402"/>
            <a:ext cx="0" cy="138249"/>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61249" y="4075941"/>
            <a:ext cx="857964" cy="417294"/>
          </a:xfrm>
          <a:prstGeom prst="rect">
            <a:avLst/>
          </a:prstGeom>
          <a:noFill/>
        </p:spPr>
        <p:txBody>
          <a:bodyPr wrap="square" rtlCol="0">
            <a:spAutoFit/>
          </a:bodyPr>
          <a:lstStyle/>
          <a:p>
            <a:r>
              <a:rPr lang="en-GB" sz="1056" dirty="0">
                <a:solidFill>
                  <a:schemeClr val="accent2"/>
                </a:solidFill>
              </a:rPr>
              <a:t>Free energy</a:t>
            </a:r>
          </a:p>
        </p:txBody>
      </p:sp>
      <mc:AlternateContent xmlns:mc="http://schemas.openxmlformats.org/markup-compatibility/2006" xmlns:a14="http://schemas.microsoft.com/office/drawing/2010/main">
        <mc:Choice Requires="a14">
          <p:sp>
            <p:nvSpPr>
              <p:cNvPr id="16" name="TextBox 15"/>
              <p:cNvSpPr txBox="1"/>
              <p:nvPr/>
            </p:nvSpPr>
            <p:spPr>
              <a:xfrm>
                <a:off x="5618430" y="5164174"/>
                <a:ext cx="4215885" cy="506036"/>
              </a:xfrm>
              <a:prstGeom prst="rect">
                <a:avLst/>
              </a:prstGeom>
              <a:noFill/>
            </p:spPr>
            <p:txBody>
              <a:bodyPr wrap="square" rtlCol="0">
                <a:spAutoFit/>
              </a:bodyPr>
              <a:lstStyle/>
              <a:p>
                <a14:m>
                  <m:oMath xmlns:m="http://schemas.openxmlformats.org/officeDocument/2006/math">
                    <m:r>
                      <a:rPr lang="en-GB" sz="1344" i="1" smtClean="0">
                        <a:solidFill>
                          <a:schemeClr val="accent2"/>
                        </a:solidFill>
                        <a:latin typeface="Cambria Math" panose="02040503050406030204" pitchFamily="18" charset="0"/>
                      </a:rPr>
                      <m:t>𝜇</m:t>
                    </m:r>
                  </m:oMath>
                </a14:m>
                <a:r>
                  <a:rPr lang="en-GB" sz="1344" dirty="0">
                    <a:solidFill>
                      <a:schemeClr val="accent2"/>
                    </a:solidFill>
                  </a:rPr>
                  <a:t>: </a:t>
                </a:r>
                <a:r>
                  <a:rPr lang="en-GB" sz="1344" dirty="0" err="1">
                    <a:solidFill>
                      <a:schemeClr val="accent2"/>
                    </a:solidFill>
                  </a:rPr>
                  <a:t>DCM.Ep</a:t>
                </a:r>
                <a:r>
                  <a:rPr lang="en-GB" sz="1344" dirty="0">
                    <a:solidFill>
                      <a:schemeClr val="accent2"/>
                    </a:solidFill>
                  </a:rPr>
                  <a:t> – expected value of each parameter</a:t>
                </a:r>
              </a:p>
              <a:p>
                <a14:m>
                  <m:oMath xmlns:m="http://schemas.openxmlformats.org/officeDocument/2006/math">
                    <m:r>
                      <m:rPr>
                        <m:sty m:val="p"/>
                      </m:rPr>
                      <a:rPr lang="en-GB" sz="1344">
                        <a:solidFill>
                          <a:schemeClr val="accent2"/>
                        </a:solidFill>
                        <a:latin typeface="Cambria Math" panose="02040503050406030204" pitchFamily="18" charset="0"/>
                      </a:rPr>
                      <m:t>Σ</m:t>
                    </m:r>
                  </m:oMath>
                </a14:m>
                <a:r>
                  <a:rPr lang="en-GB" sz="1344" dirty="0">
                    <a:solidFill>
                      <a:schemeClr val="accent2"/>
                    </a:solidFill>
                  </a:rPr>
                  <a:t>: </a:t>
                </a:r>
                <a:r>
                  <a:rPr lang="en-GB" sz="1344" dirty="0" err="1">
                    <a:solidFill>
                      <a:schemeClr val="accent2"/>
                    </a:solidFill>
                  </a:rPr>
                  <a:t>DCM.Cp</a:t>
                </a:r>
                <a:r>
                  <a:rPr lang="en-GB" sz="1344" dirty="0">
                    <a:solidFill>
                      <a:schemeClr val="accent2"/>
                    </a:solidFill>
                  </a:rPr>
                  <a:t> – covariance matrix</a:t>
                </a:r>
              </a:p>
            </p:txBody>
          </p:sp>
        </mc:Choice>
        <mc:Fallback xmlns="">
          <p:sp>
            <p:nvSpPr>
              <p:cNvPr id="16" name="TextBox 15"/>
              <p:cNvSpPr txBox="1">
                <a:spLocks noRot="1" noChangeAspect="1" noMove="1" noResize="1" noEditPoints="1" noAdjustHandles="1" noChangeArrowheads="1" noChangeShapeType="1" noTextEdit="1"/>
              </p:cNvSpPr>
              <p:nvPr/>
            </p:nvSpPr>
            <p:spPr>
              <a:xfrm>
                <a:off x="5618430" y="5164174"/>
                <a:ext cx="4215885" cy="506036"/>
              </a:xfrm>
              <a:prstGeom prst="rect">
                <a:avLst/>
              </a:prstGeom>
              <a:blipFill>
                <a:blip r:embed="rId5"/>
                <a:stretch>
                  <a:fillRect t="-1205" b="-12048"/>
                </a:stretch>
              </a:blipFill>
            </p:spPr>
            <p:txBody>
              <a:bodyPr/>
              <a:lstStyle/>
              <a:p>
                <a:r>
                  <a:rPr lang="en-GB">
                    <a:noFill/>
                  </a:rPr>
                  <a:t> </a:t>
                </a:r>
              </a:p>
            </p:txBody>
          </p:sp>
        </mc:Fallback>
      </mc:AlternateContent>
      <p:sp>
        <p:nvSpPr>
          <p:cNvPr id="11"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estimation</a:t>
            </a:r>
          </a:p>
        </p:txBody>
      </p:sp>
      <p:pic>
        <p:nvPicPr>
          <p:cNvPr id="3" name="Picture 2"/>
          <p:cNvPicPr>
            <a:picLocks noChangeAspect="1"/>
          </p:cNvPicPr>
          <p:nvPr/>
        </p:nvPicPr>
        <p:blipFill>
          <a:blip r:embed="rId6"/>
          <a:stretch>
            <a:fillRect/>
          </a:stretch>
        </p:blipFill>
        <p:spPr>
          <a:xfrm>
            <a:off x="206672" y="1071611"/>
            <a:ext cx="3344069" cy="3500517"/>
          </a:xfrm>
          <a:prstGeom prst="rect">
            <a:avLst/>
          </a:prstGeom>
        </p:spPr>
      </p:pic>
      <p:sp>
        <p:nvSpPr>
          <p:cNvPr id="5" name="Rectangle 4"/>
          <p:cNvSpPr/>
          <p:nvPr/>
        </p:nvSpPr>
        <p:spPr>
          <a:xfrm>
            <a:off x="470307" y="4727996"/>
            <a:ext cx="2826415" cy="276999"/>
          </a:xfrm>
          <a:prstGeom prst="rect">
            <a:avLst/>
          </a:prstGeom>
        </p:spPr>
        <p:txBody>
          <a:bodyPr wrap="none">
            <a:spAutoFit/>
          </a:bodyPr>
          <a:lstStyle/>
          <a:p>
            <a:r>
              <a:rPr lang="en-GB" sz="1200" dirty="0">
                <a:solidFill>
                  <a:schemeClr val="accent2"/>
                </a:solidFill>
              </a:rPr>
              <a:t>Uses the variational Laplace algorithm </a:t>
            </a:r>
            <a:endParaRPr lang="en-GB" sz="1200" dirty="0"/>
          </a:p>
        </p:txBody>
      </p:sp>
    </p:spTree>
    <p:extLst>
      <p:ext uri="{BB962C8B-B14F-4D97-AF65-F5344CB8AC3E}">
        <p14:creationId xmlns:p14="http://schemas.microsoft.com/office/powerpoint/2010/main" val="64908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4"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3057" y="121825"/>
            <a:ext cx="10452101" cy="1096963"/>
          </a:xfrm>
        </p:spPr>
        <p:txBody>
          <a:bodyPr/>
          <a:lstStyle/>
          <a:p>
            <a:r>
              <a:rPr lang="en-GB" dirty="0"/>
              <a:t>Contents</a:t>
            </a:r>
          </a:p>
        </p:txBody>
      </p:sp>
      <p:sp>
        <p:nvSpPr>
          <p:cNvPr id="9" name="TextBox 8"/>
          <p:cNvSpPr txBox="1"/>
          <p:nvPr/>
        </p:nvSpPr>
        <p:spPr>
          <a:xfrm>
            <a:off x="583474" y="2316481"/>
            <a:ext cx="10032275" cy="2677656"/>
          </a:xfrm>
          <a:prstGeom prst="rect">
            <a:avLst/>
          </a:prstGeom>
          <a:noFill/>
        </p:spPr>
        <p:txBody>
          <a:bodyPr wrap="square" rtlCol="0">
            <a:spAutoFit/>
          </a:bodyPr>
          <a:lstStyle/>
          <a:p>
            <a:pPr marL="457200" indent="-457200">
              <a:buFont typeface="+mj-lt"/>
              <a:buAutoNum type="arabicPeriod"/>
            </a:pPr>
            <a:r>
              <a:rPr lang="en-GB" sz="2400" dirty="0">
                <a:solidFill>
                  <a:schemeClr val="accent1"/>
                </a:solidFill>
              </a:rPr>
              <a:t>Overview of DCM</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specification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inversion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b="1" dirty="0">
                <a:solidFill>
                  <a:schemeClr val="accent1"/>
                </a:solidFill>
              </a:rPr>
              <a:t>Model comparison</a:t>
            </a:r>
          </a:p>
        </p:txBody>
      </p:sp>
    </p:spTree>
    <p:extLst>
      <p:ext uri="{BB962C8B-B14F-4D97-AF65-F5344CB8AC3E}">
        <p14:creationId xmlns:p14="http://schemas.microsoft.com/office/powerpoint/2010/main" val="2251394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comparison</a:t>
            </a:r>
          </a:p>
        </p:txBody>
      </p:sp>
      <p:sp>
        <p:nvSpPr>
          <p:cNvPr id="10" name="Rectangle 9"/>
          <p:cNvSpPr/>
          <p:nvPr/>
        </p:nvSpPr>
        <p:spPr>
          <a:xfrm>
            <a:off x="2395759" y="1058442"/>
            <a:ext cx="7056784" cy="22345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grpSp>
        <p:nvGrpSpPr>
          <p:cNvPr id="11" name="Group 10"/>
          <p:cNvGrpSpPr/>
          <p:nvPr/>
        </p:nvGrpSpPr>
        <p:grpSpPr>
          <a:xfrm>
            <a:off x="2550002" y="1058443"/>
            <a:ext cx="7118565" cy="2091285"/>
            <a:chOff x="244404" y="1328970"/>
            <a:chExt cx="8864100" cy="2604086"/>
          </a:xfrm>
        </p:grpSpPr>
        <p:sp>
          <p:nvSpPr>
            <p:cNvPr id="12" name="Rectangle 11"/>
            <p:cNvSpPr/>
            <p:nvPr/>
          </p:nvSpPr>
          <p:spPr>
            <a:xfrm>
              <a:off x="2301239" y="1679322"/>
              <a:ext cx="4431001" cy="2253734"/>
            </a:xfrm>
            <a:prstGeom prst="rect">
              <a:avLst/>
            </a:prstGeom>
            <a:solidFill>
              <a:schemeClr val="tx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accent1"/>
                </a:solidFill>
              </a:endParaRPr>
            </a:p>
          </p:txBody>
        </p:sp>
        <p:pic>
          <p:nvPicPr>
            <p:cNvPr id="13" name="Picture 7" descr="D:\Documents\teaching\spm course\starfie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4404" y="1498247"/>
              <a:ext cx="1406222" cy="536544"/>
            </a:xfrm>
            <a:prstGeom prst="rect">
              <a:avLst/>
            </a:prstGeom>
            <a:noFill/>
          </p:spPr>
          <p:txBody>
            <a:bodyPr wrap="square" rtlCol="0">
              <a:spAutoFit/>
            </a:bodyPr>
            <a:lstStyle/>
            <a:p>
              <a:pPr algn="ctr"/>
              <a:r>
                <a:rPr lang="en-GB" sz="1100" b="1" dirty="0">
                  <a:solidFill>
                    <a:schemeClr val="accent1"/>
                  </a:solidFill>
                </a:rPr>
                <a:t>Experimental Stimulus (u)</a:t>
              </a:r>
            </a:p>
          </p:txBody>
        </p:sp>
        <p:cxnSp>
          <p:nvCxnSpPr>
            <p:cNvPr id="15" name="Straight Arrow Connector 14"/>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5" descr="http://www.carl-olsson.com/wp-content/uploads/2012/08/siemens-magnetom-trio-a-tim-system-3-t-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876255" y="1510044"/>
              <a:ext cx="2232249" cy="325759"/>
            </a:xfrm>
            <a:prstGeom prst="rect">
              <a:avLst/>
            </a:prstGeom>
            <a:noFill/>
          </p:spPr>
          <p:txBody>
            <a:bodyPr wrap="square" rtlCol="0">
              <a:spAutoFit/>
            </a:bodyPr>
            <a:lstStyle/>
            <a:p>
              <a:pPr algn="ctr"/>
              <a:r>
                <a:rPr lang="en-GB" sz="1100" b="1" dirty="0">
                  <a:solidFill>
                    <a:schemeClr val="accent1"/>
                  </a:solidFill>
                </a:rPr>
                <a:t>Observations (y)</a:t>
              </a:r>
            </a:p>
          </p:txBody>
        </p:sp>
        <p:cxnSp>
          <p:nvCxnSpPr>
            <p:cNvPr id="18" name="Straight Arrow Connector 17"/>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2142861" y="1340768"/>
              <a:ext cx="2337751" cy="2304256"/>
              <a:chOff x="2142861" y="1340768"/>
              <a:chExt cx="2337751" cy="2304256"/>
            </a:xfrm>
          </p:grpSpPr>
          <p:sp>
            <p:nvSpPr>
              <p:cNvPr id="24" name="TextBox 23"/>
              <p:cNvSpPr txBox="1"/>
              <p:nvPr/>
            </p:nvSpPr>
            <p:spPr>
              <a:xfrm>
                <a:off x="2142861" y="1340768"/>
                <a:ext cx="2337751" cy="325759"/>
              </a:xfrm>
              <a:prstGeom prst="rect">
                <a:avLst/>
              </a:prstGeom>
              <a:noFill/>
            </p:spPr>
            <p:txBody>
              <a:bodyPr wrap="square" rtlCol="0">
                <a:spAutoFit/>
              </a:bodyPr>
              <a:lstStyle/>
              <a:p>
                <a:pPr algn="ctr"/>
                <a:r>
                  <a:rPr lang="en-GB" sz="1100" b="1" dirty="0">
                    <a:solidFill>
                      <a:schemeClr val="accent1"/>
                    </a:solidFill>
                  </a:rPr>
                  <a:t>Neural Model</a:t>
                </a:r>
              </a:p>
            </p:txBody>
          </p:sp>
          <p:pic>
            <p:nvPicPr>
              <p:cNvPr id="25" name="Picture 2" descr="D:\Documents\teaching\spm course\effective_con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2" name="Picture 2" descr="Full-size image (96 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496265" y="1328970"/>
                <a:ext cx="2337751" cy="325759"/>
              </a:xfrm>
              <a:prstGeom prst="rect">
                <a:avLst/>
              </a:prstGeom>
              <a:noFill/>
            </p:spPr>
            <p:txBody>
              <a:bodyPr wrap="square" rtlCol="0">
                <a:spAutoFit/>
              </a:bodyPr>
              <a:lstStyle/>
              <a:p>
                <a:pPr algn="ctr"/>
                <a:r>
                  <a:rPr lang="en-GB" sz="1100" b="1" dirty="0">
                    <a:solidFill>
                      <a:schemeClr val="accent1"/>
                    </a:solidFill>
                  </a:rPr>
                  <a:t>Observation Model</a:t>
                </a:r>
              </a:p>
            </p:txBody>
          </p:sp>
        </p:grpSp>
      </p:grpSp>
      <p:sp>
        <p:nvSpPr>
          <p:cNvPr id="26" name="Rectangle 25"/>
          <p:cNvSpPr/>
          <p:nvPr/>
        </p:nvSpPr>
        <p:spPr>
          <a:xfrm>
            <a:off x="4201801" y="4303929"/>
            <a:ext cx="3558440" cy="1809925"/>
          </a:xfrm>
          <a:prstGeom prst="rect">
            <a:avLst/>
          </a:prstGeom>
          <a:solidFill>
            <a:schemeClr val="tx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solidFill>
                <a:schemeClr val="accent1"/>
              </a:solidFill>
            </a:endParaRPr>
          </a:p>
        </p:txBody>
      </p:sp>
      <p:pic>
        <p:nvPicPr>
          <p:cNvPr id="27" name="Picture 7" descr="D:\Documents\teaching\spm course\starfie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9" t="11791" r="23378" b="16482"/>
          <a:stretch/>
        </p:blipFill>
        <p:spPr bwMode="auto">
          <a:xfrm>
            <a:off x="2550002" y="4683120"/>
            <a:ext cx="1145189" cy="1094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550002" y="4158512"/>
            <a:ext cx="1129306" cy="430887"/>
          </a:xfrm>
          <a:prstGeom prst="rect">
            <a:avLst/>
          </a:prstGeom>
          <a:noFill/>
        </p:spPr>
        <p:txBody>
          <a:bodyPr wrap="square" rtlCol="0">
            <a:spAutoFit/>
          </a:bodyPr>
          <a:lstStyle/>
          <a:p>
            <a:pPr algn="ctr"/>
            <a:r>
              <a:rPr lang="en-GB" sz="1100" b="1" dirty="0">
                <a:solidFill>
                  <a:schemeClr val="accent1"/>
                </a:solidFill>
              </a:rPr>
              <a:t>Experimental Stimulus (u)</a:t>
            </a:r>
          </a:p>
        </p:txBody>
      </p:sp>
      <p:cxnSp>
        <p:nvCxnSpPr>
          <p:cNvPr id="29" name="Straight Arrow Connector 28"/>
          <p:cNvCxnSpPr/>
          <p:nvPr/>
        </p:nvCxnSpPr>
        <p:spPr>
          <a:xfrm>
            <a:off x="3770106" y="5285657"/>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0" name="Picture 5" descr="http://www.carl-olsson.com/wp-content/uploads/2012/08/siemens-magnetom-trio-a-tim-system-3-t-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769" r="7326"/>
          <a:stretch/>
        </p:blipFill>
        <p:spPr bwMode="auto">
          <a:xfrm>
            <a:off x="8199798" y="4620013"/>
            <a:ext cx="1138413" cy="109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875897" y="4167986"/>
            <a:ext cx="1792670" cy="261610"/>
          </a:xfrm>
          <a:prstGeom prst="rect">
            <a:avLst/>
          </a:prstGeom>
          <a:noFill/>
        </p:spPr>
        <p:txBody>
          <a:bodyPr wrap="square" rtlCol="0">
            <a:spAutoFit/>
          </a:bodyPr>
          <a:lstStyle/>
          <a:p>
            <a:pPr algn="ctr"/>
            <a:r>
              <a:rPr lang="en-GB" sz="1100" b="1" dirty="0">
                <a:solidFill>
                  <a:schemeClr val="accent1"/>
                </a:solidFill>
              </a:rPr>
              <a:t>Observations (y)</a:t>
            </a:r>
          </a:p>
        </p:txBody>
      </p:sp>
      <p:cxnSp>
        <p:nvCxnSpPr>
          <p:cNvPr id="32" name="Straight Arrow Connector 31"/>
          <p:cNvCxnSpPr/>
          <p:nvPr/>
        </p:nvCxnSpPr>
        <p:spPr>
          <a:xfrm>
            <a:off x="7772658" y="5243373"/>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074611" y="4032044"/>
            <a:ext cx="1877397" cy="261610"/>
          </a:xfrm>
          <a:prstGeom prst="rect">
            <a:avLst/>
          </a:prstGeom>
          <a:noFill/>
        </p:spPr>
        <p:txBody>
          <a:bodyPr wrap="square" rtlCol="0">
            <a:spAutoFit/>
          </a:bodyPr>
          <a:lstStyle/>
          <a:p>
            <a:pPr algn="ctr"/>
            <a:r>
              <a:rPr lang="en-GB" sz="1100" b="1" dirty="0">
                <a:solidFill>
                  <a:schemeClr val="accent1"/>
                </a:solidFill>
              </a:rPr>
              <a:t>Neural Model</a:t>
            </a:r>
          </a:p>
        </p:txBody>
      </p:sp>
      <p:pic>
        <p:nvPicPr>
          <p:cNvPr id="34" name="Picture 2" descr="D:\Documents\teaching\spm course\effective_con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8230" y="4427834"/>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777645" y="4022569"/>
            <a:ext cx="2064331" cy="1939032"/>
            <a:chOff x="4263493" y="1328970"/>
            <a:chExt cx="2570523" cy="2414499"/>
          </a:xfrm>
        </p:grpSpPr>
        <p:cxnSp>
          <p:nvCxnSpPr>
            <p:cNvPr id="36" name="Straight Arrow Connector 35"/>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7" name="Picture 2" descr="Full-size image (96 K)"/>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496265" y="1328970"/>
              <a:ext cx="2337751" cy="325759"/>
            </a:xfrm>
            <a:prstGeom prst="rect">
              <a:avLst/>
            </a:prstGeom>
            <a:noFill/>
          </p:spPr>
          <p:txBody>
            <a:bodyPr wrap="square" rtlCol="0">
              <a:spAutoFit/>
            </a:bodyPr>
            <a:lstStyle/>
            <a:p>
              <a:pPr algn="ctr"/>
              <a:r>
                <a:rPr lang="en-GB" sz="1100" b="1" dirty="0">
                  <a:solidFill>
                    <a:schemeClr val="accent1"/>
                  </a:solidFill>
                </a:rPr>
                <a:t>Observation Model</a:t>
              </a:r>
            </a:p>
          </p:txBody>
        </p:sp>
      </p:grpSp>
      <p:sp>
        <p:nvSpPr>
          <p:cNvPr id="39" name="TextBox 38"/>
          <p:cNvSpPr txBox="1"/>
          <p:nvPr/>
        </p:nvSpPr>
        <p:spPr>
          <a:xfrm>
            <a:off x="1027607" y="2068878"/>
            <a:ext cx="1069524" cy="369332"/>
          </a:xfrm>
          <a:prstGeom prst="rect">
            <a:avLst/>
          </a:prstGeom>
          <a:noFill/>
        </p:spPr>
        <p:txBody>
          <a:bodyPr wrap="none" rtlCol="0">
            <a:spAutoFit/>
          </a:bodyPr>
          <a:lstStyle/>
          <a:p>
            <a:r>
              <a:rPr lang="en-GB" dirty="0">
                <a:solidFill>
                  <a:schemeClr val="accent1"/>
                </a:solidFill>
              </a:rPr>
              <a:t>Model 1:</a:t>
            </a:r>
          </a:p>
        </p:txBody>
      </p:sp>
      <p:sp>
        <p:nvSpPr>
          <p:cNvPr id="40" name="TextBox 39"/>
          <p:cNvSpPr txBox="1"/>
          <p:nvPr/>
        </p:nvSpPr>
        <p:spPr>
          <a:xfrm>
            <a:off x="1038203" y="5083922"/>
            <a:ext cx="1069524" cy="369332"/>
          </a:xfrm>
          <a:prstGeom prst="rect">
            <a:avLst/>
          </a:prstGeom>
          <a:noFill/>
        </p:spPr>
        <p:txBody>
          <a:bodyPr wrap="none" rtlCol="0">
            <a:spAutoFit/>
          </a:bodyPr>
          <a:lstStyle/>
          <a:p>
            <a:r>
              <a:rPr lang="en-GB" dirty="0">
                <a:solidFill>
                  <a:schemeClr val="accent1"/>
                </a:solidFill>
              </a:rPr>
              <a:t>Model 2:</a:t>
            </a:r>
          </a:p>
        </p:txBody>
      </p:sp>
      <p:sp>
        <p:nvSpPr>
          <p:cNvPr id="41" name="Rectangle 40"/>
          <p:cNvSpPr/>
          <p:nvPr/>
        </p:nvSpPr>
        <p:spPr>
          <a:xfrm>
            <a:off x="2395759" y="3966636"/>
            <a:ext cx="7056784" cy="223457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cxnSp>
        <p:nvCxnSpPr>
          <p:cNvPr id="42" name="Straight Arrow Connector 41"/>
          <p:cNvCxnSpPr/>
          <p:nvPr/>
        </p:nvCxnSpPr>
        <p:spPr>
          <a:xfrm>
            <a:off x="4880035" y="4877190"/>
            <a:ext cx="36004" cy="290683"/>
          </a:xfrm>
          <a:prstGeom prst="straightConnector1">
            <a:avLst/>
          </a:prstGeom>
          <a:ln w="190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06027" y="3438371"/>
            <a:ext cx="7046515" cy="369332"/>
          </a:xfrm>
          <a:prstGeom prst="rect">
            <a:avLst/>
          </a:prstGeom>
          <a:noFill/>
        </p:spPr>
        <p:txBody>
          <a:bodyPr wrap="square" rtlCol="0">
            <a:spAutoFit/>
          </a:bodyPr>
          <a:lstStyle/>
          <a:p>
            <a:r>
              <a:rPr lang="en-GB" dirty="0">
                <a:solidFill>
                  <a:schemeClr val="accent1"/>
                </a:solidFill>
              </a:rPr>
              <a:t>Model comparison: Which model best explains my observed data?</a:t>
            </a:r>
          </a:p>
        </p:txBody>
      </p:sp>
    </p:spTree>
    <p:extLst>
      <p:ext uri="{BB962C8B-B14F-4D97-AF65-F5344CB8AC3E}">
        <p14:creationId xmlns:p14="http://schemas.microsoft.com/office/powerpoint/2010/main" val="109555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3057" y="121825"/>
            <a:ext cx="10452101" cy="1096963"/>
          </a:xfrm>
        </p:spPr>
        <p:txBody>
          <a:bodyPr/>
          <a:lstStyle/>
          <a:p>
            <a:r>
              <a:rPr lang="en-GB" dirty="0"/>
              <a:t>Contents</a:t>
            </a:r>
          </a:p>
        </p:txBody>
      </p:sp>
      <p:sp>
        <p:nvSpPr>
          <p:cNvPr id="9" name="TextBox 8"/>
          <p:cNvSpPr txBox="1"/>
          <p:nvPr/>
        </p:nvSpPr>
        <p:spPr>
          <a:xfrm>
            <a:off x="583474" y="2316481"/>
            <a:ext cx="10032275" cy="2677656"/>
          </a:xfrm>
          <a:prstGeom prst="rect">
            <a:avLst/>
          </a:prstGeom>
          <a:noFill/>
        </p:spPr>
        <p:txBody>
          <a:bodyPr wrap="square" rtlCol="0">
            <a:spAutoFit/>
          </a:bodyPr>
          <a:lstStyle/>
          <a:p>
            <a:pPr marL="457200" indent="-457200">
              <a:buFont typeface="+mj-lt"/>
              <a:buAutoNum type="arabicPeriod"/>
            </a:pPr>
            <a:r>
              <a:rPr lang="en-GB" sz="2400" b="1" dirty="0">
                <a:solidFill>
                  <a:schemeClr val="accent1"/>
                </a:solidFill>
              </a:rPr>
              <a:t>Overview of DCM</a:t>
            </a:r>
            <a:br>
              <a:rPr lang="en-GB" sz="2400" b="1" dirty="0">
                <a:solidFill>
                  <a:schemeClr val="accent1"/>
                </a:solidFill>
              </a:rPr>
            </a:br>
            <a:endParaRPr lang="en-GB" sz="2400" b="1" dirty="0">
              <a:solidFill>
                <a:schemeClr val="accent1"/>
              </a:solidFill>
            </a:endParaRPr>
          </a:p>
          <a:p>
            <a:pPr marL="457200" indent="-457200">
              <a:buFont typeface="+mj-lt"/>
              <a:buAutoNum type="arabicPeriod"/>
            </a:pPr>
            <a:r>
              <a:rPr lang="en-GB" sz="2400" dirty="0">
                <a:solidFill>
                  <a:schemeClr val="accent1"/>
                </a:solidFill>
              </a:rPr>
              <a:t>Model specification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inversion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comparison</a:t>
            </a:r>
          </a:p>
        </p:txBody>
      </p:sp>
    </p:spTree>
    <p:extLst>
      <p:ext uri="{BB962C8B-B14F-4D97-AF65-F5344CB8AC3E}">
        <p14:creationId xmlns:p14="http://schemas.microsoft.com/office/powerpoint/2010/main" val="1445448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Rot="1" noChangeAspect="1" noMove="1" noResize="1" noEditPoints="1" noAdjustHandles="1" noChangeArrowheads="1" noChangeShapeType="1" noTextEdit="1"/>
          </p:cNvSpPr>
          <p:nvPr/>
        </p:nvSpPr>
        <p:spPr>
          <a:xfrm>
            <a:off x="4288954" y="2257720"/>
            <a:ext cx="3492234" cy="876075"/>
          </a:xfrm>
          <a:prstGeom prst="rect">
            <a:avLst/>
          </a:prstGeom>
          <a:blipFill rotWithShape="0">
            <a:blip r:embed="rId2"/>
            <a:stretch>
              <a:fillRect/>
            </a:stretch>
          </a:blipFill>
        </p:spPr>
        <p:txBody>
          <a:bodyPr/>
          <a:lstStyle/>
          <a:p>
            <a:pPr>
              <a:defRPr/>
            </a:pPr>
            <a:r>
              <a:rPr lang="en-GB" sz="1728">
                <a:no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r="53699"/>
          <a:stretch>
            <a:fillRect/>
          </a:stretch>
        </p:blipFill>
        <p:spPr bwMode="auto">
          <a:xfrm>
            <a:off x="7315289" y="4073456"/>
            <a:ext cx="2834503" cy="2195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l="52693"/>
          <a:stretch>
            <a:fillRect/>
          </a:stretch>
        </p:blipFill>
        <p:spPr bwMode="auto">
          <a:xfrm>
            <a:off x="1842869" y="4047549"/>
            <a:ext cx="2973180" cy="2255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Content Placeholder 7"/>
          <p:cNvSpPr>
            <a:spLocks noGrp="1"/>
          </p:cNvSpPr>
          <p:nvPr>
            <p:ph idx="1"/>
          </p:nvPr>
        </p:nvSpPr>
        <p:spPr>
          <a:xfrm>
            <a:off x="1795627" y="1356294"/>
            <a:ext cx="8149959" cy="829016"/>
          </a:xfrm>
        </p:spPr>
        <p:txBody>
          <a:bodyPr/>
          <a:lstStyle/>
          <a:p>
            <a:r>
              <a:rPr lang="en-GB" altLang="en-US" sz="1728" dirty="0"/>
              <a:t>Question: I’ve estimated 10 DCMs for a subject. What’s the posterior probability that any given model is the best?</a:t>
            </a:r>
          </a:p>
        </p:txBody>
      </p:sp>
      <p:sp>
        <p:nvSpPr>
          <p:cNvPr id="9" name="TextBox 8"/>
          <p:cNvSpPr txBox="1">
            <a:spLocks noRot="1" noChangeAspect="1" noMove="1" noResize="1" noEditPoints="1" noAdjustHandles="1" noChangeArrowheads="1" noChangeShapeType="1" noTextEdit="1"/>
          </p:cNvSpPr>
          <p:nvPr/>
        </p:nvSpPr>
        <p:spPr>
          <a:xfrm>
            <a:off x="8325389" y="2303864"/>
            <a:ext cx="1689797" cy="709083"/>
          </a:xfrm>
          <a:prstGeom prst="rect">
            <a:avLst/>
          </a:prstGeom>
          <a:blipFill rotWithShape="0">
            <a:blip r:embed="rId4"/>
            <a:stretch>
              <a:fillRect l="-1042" t="-1653" b="-7438"/>
            </a:stretch>
          </a:blipFill>
        </p:spPr>
        <p:txBody>
          <a:bodyPr/>
          <a:lstStyle/>
          <a:p>
            <a:pPr>
              <a:defRPr/>
            </a:pPr>
            <a:r>
              <a:rPr lang="en-GB" sz="1728">
                <a:noFill/>
              </a:rPr>
              <a:t> </a:t>
            </a:r>
          </a:p>
        </p:txBody>
      </p:sp>
      <p:grpSp>
        <p:nvGrpSpPr>
          <p:cNvPr id="15" name="Group 14"/>
          <p:cNvGrpSpPr>
            <a:grpSpLocks/>
          </p:cNvGrpSpPr>
          <p:nvPr/>
        </p:nvGrpSpPr>
        <p:grpSpPr bwMode="auto">
          <a:xfrm>
            <a:off x="3705107" y="2410852"/>
            <a:ext cx="1743372" cy="1453826"/>
            <a:chOff x="2334549" y="2676342"/>
            <a:chExt cx="1816451" cy="1514870"/>
          </a:xfrm>
        </p:grpSpPr>
        <p:sp>
          <p:nvSpPr>
            <p:cNvPr id="10" name="Oval 9"/>
            <p:cNvSpPr/>
            <p:nvPr/>
          </p:nvSpPr>
          <p:spPr>
            <a:xfrm>
              <a:off x="3214194" y="2676342"/>
              <a:ext cx="936806" cy="6573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12" name="Straight Connector 11"/>
            <p:cNvCxnSpPr/>
            <p:nvPr/>
          </p:nvCxnSpPr>
          <p:spPr>
            <a:xfrm flipH="1">
              <a:off x="2334549" y="3214645"/>
              <a:ext cx="925691" cy="976567"/>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grpSp>
      <p:sp>
        <p:nvSpPr>
          <p:cNvPr id="20" name="Oval 19"/>
          <p:cNvSpPr/>
          <p:nvPr/>
        </p:nvSpPr>
        <p:spPr>
          <a:xfrm>
            <a:off x="6894685" y="2205122"/>
            <a:ext cx="888450" cy="5699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22" name="Straight Arrow Connector 21"/>
          <p:cNvCxnSpPr/>
          <p:nvPr/>
        </p:nvCxnSpPr>
        <p:spPr>
          <a:xfrm flipH="1" flipV="1">
            <a:off x="7511876" y="2775071"/>
            <a:ext cx="594331" cy="1049985"/>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3" name="TextBox 22"/>
          <p:cNvSpPr txBox="1">
            <a:spLocks noChangeArrowheads="1"/>
          </p:cNvSpPr>
          <p:nvPr/>
        </p:nvSpPr>
        <p:spPr bwMode="auto">
          <a:xfrm>
            <a:off x="7994960" y="3805245"/>
            <a:ext cx="1733167" cy="2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344">
                <a:solidFill>
                  <a:schemeClr val="accent1"/>
                </a:solidFill>
              </a:rPr>
              <a:t>Prior on each model</a:t>
            </a:r>
          </a:p>
        </p:txBody>
      </p:sp>
      <p:sp>
        <p:nvSpPr>
          <p:cNvPr id="25" name="TextBox 24"/>
          <p:cNvSpPr txBox="1">
            <a:spLocks noChangeArrowheads="1"/>
          </p:cNvSpPr>
          <p:nvPr/>
        </p:nvSpPr>
        <p:spPr bwMode="auto">
          <a:xfrm>
            <a:off x="2050123" y="3808293"/>
            <a:ext cx="3262432" cy="2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344" dirty="0">
                <a:solidFill>
                  <a:schemeClr val="accent1"/>
                </a:solidFill>
              </a:rPr>
              <a:t>Probability of each model given the data</a:t>
            </a:r>
          </a:p>
        </p:txBody>
      </p:sp>
      <p:sp>
        <p:nvSpPr>
          <p:cNvPr id="27" name="Oval 26"/>
          <p:cNvSpPr/>
          <p:nvPr/>
        </p:nvSpPr>
        <p:spPr>
          <a:xfrm>
            <a:off x="5766979" y="2185311"/>
            <a:ext cx="1171900" cy="56994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cxnSp>
        <p:nvCxnSpPr>
          <p:cNvPr id="28" name="Straight Connector 27"/>
          <p:cNvCxnSpPr>
            <a:endCxn id="30" idx="0"/>
          </p:cNvCxnSpPr>
          <p:nvPr/>
        </p:nvCxnSpPr>
        <p:spPr>
          <a:xfrm flipH="1">
            <a:off x="6038239" y="2808597"/>
            <a:ext cx="289546" cy="760439"/>
          </a:xfrm>
          <a:prstGeom prst="line">
            <a:avLst/>
          </a:prstGeom>
          <a:noFill/>
          <a:ln>
            <a:solidFill>
              <a:srgbClr val="C00000"/>
            </a:solidFill>
            <a:headEnd type="triangl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a:spLocks noChangeArrowheads="1"/>
          </p:cNvSpPr>
          <p:nvPr/>
        </p:nvSpPr>
        <p:spPr bwMode="auto">
          <a:xfrm>
            <a:off x="5347900" y="3569036"/>
            <a:ext cx="1396536" cy="2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344">
                <a:solidFill>
                  <a:schemeClr val="accent1"/>
                </a:solidFill>
              </a:rPr>
              <a:t>Model evidence</a:t>
            </a:r>
          </a:p>
        </p:txBody>
      </p:sp>
      <p:sp>
        <p:nvSpPr>
          <p:cNvPr id="34" name="TextBox 33"/>
          <p:cNvSpPr txBox="1">
            <a:spLocks noRot="1" noChangeAspect="1" noMove="1" noResize="1" noEditPoints="1" noAdjustHandles="1" noChangeArrowheads="1" noChangeShapeType="1" noTextEdit="1"/>
          </p:cNvSpPr>
          <p:nvPr/>
        </p:nvSpPr>
        <p:spPr>
          <a:xfrm>
            <a:off x="4932765" y="5171612"/>
            <a:ext cx="2260511" cy="573544"/>
          </a:xfrm>
          <a:prstGeom prst="rect">
            <a:avLst/>
          </a:prstGeom>
          <a:blipFill rotWithShape="0">
            <a:blip r:embed="rId5"/>
            <a:stretch>
              <a:fillRect/>
            </a:stretch>
          </a:blipFill>
        </p:spPr>
        <p:txBody>
          <a:bodyPr/>
          <a:lstStyle/>
          <a:p>
            <a:pPr>
              <a:defRPr/>
            </a:pPr>
            <a:r>
              <a:rPr lang="en-GB" sz="1728">
                <a:noFill/>
              </a:rPr>
              <a:t> </a:t>
            </a:r>
          </a:p>
        </p:txBody>
      </p:sp>
      <p:sp>
        <p:nvSpPr>
          <p:cNvPr id="19"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Bayes Rule for Models</a:t>
            </a:r>
            <a:endParaRPr lang="en-GB" dirty="0"/>
          </a:p>
        </p:txBody>
      </p:sp>
    </p:spTree>
    <p:extLst>
      <p:ext uri="{BB962C8B-B14F-4D97-AF65-F5344CB8AC3E}">
        <p14:creationId xmlns:p14="http://schemas.microsoft.com/office/powerpoint/2010/main" val="3759491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p:bldP spid="25" grpId="0"/>
      <p:bldP spid="27" grpId="0" animBg="1"/>
      <p:bldP spid="3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noRot="1" noChangeAspect="1" noMove="1" noResize="1" noEditPoints="1" noAdjustHandles="1" noChangeArrowheads="1" noChangeShapeType="1" noTextEdit="1"/>
          </p:cNvSpPr>
          <p:nvPr>
            <p:ph idx="1"/>
          </p:nvPr>
        </p:nvSpPr>
        <p:spPr>
          <a:xfrm>
            <a:off x="1796127" y="1425492"/>
            <a:ext cx="8149959" cy="829324"/>
          </a:xfrm>
          <a:blipFill rotWithShape="0">
            <a:blip r:embed="rId2"/>
            <a:stretch>
              <a:fillRect l="-646" t="-4255"/>
            </a:stretch>
          </a:blipFill>
          <a:extLst/>
        </p:spPr>
        <p:txBody>
          <a:bodyPr/>
          <a:lstStyle/>
          <a:p>
            <a:pPr>
              <a:defRPr/>
            </a:pPr>
            <a:r>
              <a:rPr lang="en-GB">
                <a:noFill/>
              </a:rPr>
              <a:t> </a:t>
            </a:r>
          </a:p>
        </p:txBody>
      </p:sp>
      <p:sp>
        <p:nvSpPr>
          <p:cNvPr id="6" name="TextBox 5"/>
          <p:cNvSpPr txBox="1">
            <a:spLocks noRot="1" noChangeAspect="1" noMove="1" noResize="1" noEditPoints="1" noAdjustHandles="1" noChangeArrowheads="1" noChangeShapeType="1" noTextEdit="1"/>
          </p:cNvSpPr>
          <p:nvPr/>
        </p:nvSpPr>
        <p:spPr>
          <a:xfrm>
            <a:off x="1796127" y="2924999"/>
            <a:ext cx="1871560" cy="615154"/>
          </a:xfrm>
          <a:prstGeom prst="rect">
            <a:avLst/>
          </a:prstGeom>
          <a:blipFill rotWithShape="0">
            <a:blip r:embed="rId3"/>
            <a:stretch>
              <a:fillRect/>
            </a:stretch>
          </a:blipFill>
        </p:spPr>
        <p:txBody>
          <a:bodyPr/>
          <a:lstStyle/>
          <a:p>
            <a:pPr>
              <a:defRPr/>
            </a:pPr>
            <a:r>
              <a:rPr lang="en-GB" sz="1728">
                <a:noFill/>
              </a:rPr>
              <a:t> </a:t>
            </a:r>
          </a:p>
        </p:txBody>
      </p:sp>
      <p:sp>
        <p:nvSpPr>
          <p:cNvPr id="7" name="TextBox 6"/>
          <p:cNvSpPr txBox="1">
            <a:spLocks noChangeArrowheads="1"/>
          </p:cNvSpPr>
          <p:nvPr/>
        </p:nvSpPr>
        <p:spPr bwMode="auto">
          <a:xfrm>
            <a:off x="2682552" y="2374278"/>
            <a:ext cx="2040943" cy="29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344">
                <a:solidFill>
                  <a:srgbClr val="C00000"/>
                </a:solidFill>
              </a:rPr>
              <a:t>Ratio of model evidence</a:t>
            </a:r>
          </a:p>
        </p:txBody>
      </p:sp>
      <p:cxnSp>
        <p:nvCxnSpPr>
          <p:cNvPr id="13" name="Straight Arrow Connector 12"/>
          <p:cNvCxnSpPr>
            <a:stCxn id="7" idx="1"/>
          </p:cNvCxnSpPr>
          <p:nvPr/>
        </p:nvCxnSpPr>
        <p:spPr>
          <a:xfrm flipH="1">
            <a:off x="2495110" y="2522099"/>
            <a:ext cx="187442" cy="35050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a:spLocks noRot="1" noChangeAspect="1" noMove="1" noResize="1" noEditPoints="1" noAdjustHandles="1" noChangeArrowheads="1" noChangeShapeType="1" noTextEdit="1"/>
          </p:cNvSpPr>
          <p:nvPr/>
        </p:nvSpPr>
        <p:spPr>
          <a:xfrm>
            <a:off x="1780031" y="4221396"/>
            <a:ext cx="996901" cy="638360"/>
          </a:xfrm>
          <a:prstGeom prst="rect">
            <a:avLst/>
          </a:prstGeom>
          <a:blipFill rotWithShape="0">
            <a:blip r:embed="rId4"/>
            <a:stretch>
              <a:fillRect b="-917"/>
            </a:stretch>
          </a:blipFill>
        </p:spPr>
        <p:txBody>
          <a:bodyPr/>
          <a:lstStyle/>
          <a:p>
            <a:pPr>
              <a:defRPr/>
            </a:pPr>
            <a:r>
              <a:rPr lang="en-GB" sz="1728">
                <a:noFill/>
              </a:rPr>
              <a:t> </a:t>
            </a:r>
          </a:p>
        </p:txBody>
      </p:sp>
      <p:sp>
        <p:nvSpPr>
          <p:cNvPr id="26" name="TextBox 25"/>
          <p:cNvSpPr txBox="1">
            <a:spLocks noRot="1" noChangeAspect="1" noMove="1" noResize="1" noEditPoints="1" noAdjustHandles="1" noChangeArrowheads="1" noChangeShapeType="1" noTextEdit="1"/>
          </p:cNvSpPr>
          <p:nvPr/>
        </p:nvSpPr>
        <p:spPr>
          <a:xfrm>
            <a:off x="2278480" y="3654923"/>
            <a:ext cx="2660109" cy="295452"/>
          </a:xfrm>
          <a:prstGeom prst="rect">
            <a:avLst/>
          </a:prstGeom>
          <a:blipFill rotWithShape="0">
            <a:blip r:embed="rId5"/>
            <a:stretch>
              <a:fillRect l="-659" t="-4000" b="-20000"/>
            </a:stretch>
          </a:blipFill>
        </p:spPr>
        <p:txBody>
          <a:bodyPr/>
          <a:lstStyle/>
          <a:p>
            <a:pPr>
              <a:defRPr/>
            </a:pPr>
            <a:r>
              <a:rPr lang="en-GB" sz="1728">
                <a:noFill/>
              </a:rPr>
              <a:t> </a:t>
            </a:r>
          </a:p>
        </p:txBody>
      </p:sp>
      <p:sp>
        <p:nvSpPr>
          <p:cNvPr id="29" name="TextBox 28"/>
          <p:cNvSpPr txBox="1">
            <a:spLocks noRot="1" noChangeAspect="1" noMove="1" noResize="1" noEditPoints="1" noAdjustHandles="1" noChangeArrowheads="1" noChangeShapeType="1" noTextEdit="1"/>
          </p:cNvSpPr>
          <p:nvPr/>
        </p:nvSpPr>
        <p:spPr>
          <a:xfrm>
            <a:off x="2337633" y="4862587"/>
            <a:ext cx="2660109" cy="295452"/>
          </a:xfrm>
          <a:prstGeom prst="rect">
            <a:avLst/>
          </a:prstGeom>
          <a:blipFill rotWithShape="0">
            <a:blip r:embed="rId6"/>
            <a:stretch>
              <a:fillRect l="-659" t="-4000" b="-20000"/>
            </a:stretch>
          </a:blipFill>
        </p:spPr>
        <p:txBody>
          <a:bodyPr/>
          <a:lstStyle/>
          <a:p>
            <a:pPr>
              <a:defRPr/>
            </a:pPr>
            <a:r>
              <a:rPr lang="en-GB" sz="1728">
                <a:noFill/>
              </a:rPr>
              <a:t> </a:t>
            </a:r>
          </a:p>
        </p:txBody>
      </p:sp>
      <p:sp>
        <p:nvSpPr>
          <p:cNvPr id="31" name="Content Placeholder 7"/>
          <p:cNvSpPr txBox="1">
            <a:spLocks/>
          </p:cNvSpPr>
          <p:nvPr/>
        </p:nvSpPr>
        <p:spPr bwMode="auto">
          <a:xfrm>
            <a:off x="1708764" y="5466325"/>
            <a:ext cx="8291684" cy="935691"/>
          </a:xfrm>
          <a:prstGeom prst="rect">
            <a:avLst/>
          </a:prstGeom>
          <a:solidFill>
            <a:schemeClr val="accent6">
              <a:lumMod val="20000"/>
              <a:lumOff val="80000"/>
            </a:schemeClr>
          </a:solidFill>
          <a:ln>
            <a:noFill/>
          </a:ln>
          <a:effectLst/>
        </p:spPr>
        <p:txBody>
          <a:bodyPr/>
          <a:lstStyle>
            <a:lvl1pPr marL="342900" indent="-342900" algn="l" rtl="0" fontAlgn="base">
              <a:spcBef>
                <a:spcPct val="20000"/>
              </a:spcBef>
              <a:spcAft>
                <a:spcPct val="0"/>
              </a:spcAft>
              <a:buChar char="•"/>
              <a:defRPr sz="2800" kern="1200">
                <a:solidFill>
                  <a:schemeClr val="tx1"/>
                </a:solidFill>
                <a:latin typeface="+mn-lt"/>
                <a:ea typeface="+mn-ea"/>
                <a:cs typeface="+mn-cs"/>
              </a:defRPr>
            </a:lvl1pPr>
            <a:lvl2pPr marL="742950" indent="-285750" algn="l" rtl="0" fontAlgn="base">
              <a:spcBef>
                <a:spcPct val="20000"/>
              </a:spcBef>
              <a:spcAft>
                <a:spcPct val="0"/>
              </a:spcAft>
              <a:buChar char="–"/>
              <a:defRPr sz="2400" kern="1200">
                <a:solidFill>
                  <a:schemeClr val="tx1"/>
                </a:solidFill>
                <a:latin typeface="+mn-lt"/>
                <a:ea typeface="+mn-ea"/>
                <a:cs typeface="+mn-cs"/>
              </a:defRPr>
            </a:lvl2pPr>
            <a:lvl3pPr marL="1143000" indent="-228600" algn="l" rtl="0" fontAlgn="base">
              <a:spcBef>
                <a:spcPct val="20000"/>
              </a:spcBef>
              <a:spcAft>
                <a:spcPct val="0"/>
              </a:spcAft>
              <a:buChar char="•"/>
              <a:defRPr sz="20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1344" dirty="0">
                <a:solidFill>
                  <a:schemeClr val="accent1"/>
                </a:solidFill>
              </a:rPr>
              <a:t>Note: The free energy approximates the log of the model evidence. So the log Bayes factor is:</a:t>
            </a:r>
          </a:p>
        </p:txBody>
      </p:sp>
      <p:sp>
        <p:nvSpPr>
          <p:cNvPr id="18" name="TextBox 17"/>
          <p:cNvSpPr txBox="1">
            <a:spLocks noRot="1" noChangeAspect="1" noMove="1" noResize="1" noEditPoints="1" noAdjustHandles="1" noChangeArrowheads="1" noChangeShapeType="1" noTextEdit="1"/>
          </p:cNvSpPr>
          <p:nvPr/>
        </p:nvSpPr>
        <p:spPr>
          <a:xfrm>
            <a:off x="3294719" y="5926141"/>
            <a:ext cx="5441719" cy="322719"/>
          </a:xfrm>
          <a:prstGeom prst="rect">
            <a:avLst/>
          </a:prstGeom>
          <a:blipFill rotWithShape="0">
            <a:blip r:embed="rId7"/>
            <a:stretch>
              <a:fillRect l="-1075" b="-27273"/>
            </a:stretch>
          </a:blipFill>
        </p:spPr>
        <p:txBody>
          <a:bodyPr/>
          <a:lstStyle/>
          <a:p>
            <a:pPr>
              <a:defRPr/>
            </a:pPr>
            <a:r>
              <a:rPr lang="en-GB" sz="1728">
                <a:noFill/>
              </a:rPr>
              <a:t> </a:t>
            </a:r>
          </a:p>
        </p:txBody>
      </p:sp>
      <p:pic>
        <p:nvPicPr>
          <p:cNvPr id="19" name="Picture 18"/>
          <p:cNvPicPr>
            <a:picLocks noChangeAspect="1"/>
          </p:cNvPicPr>
          <p:nvPr/>
        </p:nvPicPr>
        <p:blipFill>
          <a:blip r:embed="rId8" cstate="print">
            <a:lum bright="-20000" contrast="20000"/>
            <a:extLst>
              <a:ext uri="{28A0092B-C50C-407E-A947-70E740481C1C}">
                <a14:useLocalDpi xmlns:a14="http://schemas.microsoft.com/office/drawing/2010/main" val="0"/>
              </a:ext>
            </a:extLst>
          </a:blip>
          <a:srcRect/>
          <a:stretch>
            <a:fillRect/>
          </a:stretch>
        </p:blipFill>
        <p:spPr bwMode="auto">
          <a:xfrm>
            <a:off x="5738025" y="2525146"/>
            <a:ext cx="4207561" cy="2121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a:spLocks noChangeArrowheads="1"/>
          </p:cNvSpPr>
          <p:nvPr/>
        </p:nvSpPr>
        <p:spPr bwMode="auto">
          <a:xfrm>
            <a:off x="5645065" y="4687598"/>
            <a:ext cx="1879041" cy="269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152" dirty="0">
                <a:solidFill>
                  <a:schemeClr val="accent1"/>
                </a:solidFill>
              </a:rPr>
              <a:t>From </a:t>
            </a:r>
            <a:r>
              <a:rPr lang="en-GB" altLang="en-US" sz="1152" dirty="0" err="1">
                <a:solidFill>
                  <a:schemeClr val="accent1"/>
                </a:solidFill>
              </a:rPr>
              <a:t>Raftery</a:t>
            </a:r>
            <a:r>
              <a:rPr lang="en-GB" altLang="en-US" sz="1152" dirty="0">
                <a:solidFill>
                  <a:schemeClr val="accent1"/>
                </a:solidFill>
              </a:rPr>
              <a:t> et al. (1995)</a:t>
            </a:r>
          </a:p>
        </p:txBody>
      </p:sp>
      <p:sp>
        <p:nvSpPr>
          <p:cNvPr id="15"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Bayes factors</a:t>
            </a:r>
            <a:endParaRPr lang="en-GB" dirty="0"/>
          </a:p>
        </p:txBody>
      </p:sp>
    </p:spTree>
    <p:extLst>
      <p:ext uri="{BB962C8B-B14F-4D97-AF65-F5344CB8AC3E}">
        <p14:creationId xmlns:p14="http://schemas.microsoft.com/office/powerpoint/2010/main" val="20390845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1" grpId="0" animBg="1"/>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 name="Content Placeholder 2"/>
              <p:cNvSpPr>
                <a:spLocks noGrp="1"/>
              </p:cNvSpPr>
              <p:nvPr>
                <p:ph idx="1"/>
              </p:nvPr>
            </p:nvSpPr>
            <p:spPr>
              <a:xfrm>
                <a:off x="1536593" y="922376"/>
                <a:ext cx="8489950" cy="3343939"/>
              </a:xfrm>
            </p:spPr>
            <p:txBody>
              <a:bodyPr>
                <a:normAutofit/>
              </a:bodyPr>
              <a:lstStyle/>
              <a:p>
                <a:pPr marL="0" indent="0">
                  <a:buNone/>
                </a:pPr>
                <a:r>
                  <a:rPr lang="en-GB" sz="2000" dirty="0"/>
                  <a:t>Example:</a:t>
                </a:r>
              </a:p>
              <a:p>
                <a:pPr marL="0" indent="0">
                  <a:buNone/>
                </a:pPr>
                <a:endParaRPr lang="en-GB" sz="2000" dirty="0"/>
              </a:p>
              <a:p>
                <a:r>
                  <a:rPr lang="en-GB" sz="2000" dirty="0"/>
                  <a:t>The free energy for model </a:t>
                </a:r>
                <a14:m>
                  <m:oMath xmlns:m="http://schemas.openxmlformats.org/officeDocument/2006/math">
                    <m:r>
                      <a:rPr lang="en-GB" sz="2000" i="1" dirty="0" smtClean="0">
                        <a:latin typeface="Cambria Math" panose="02040503050406030204" pitchFamily="18" charset="0"/>
                      </a:rPr>
                      <m:t>𝑗</m:t>
                    </m:r>
                  </m:oMath>
                </a14:m>
                <a:r>
                  <a:rPr lang="en-GB" sz="2000" dirty="0"/>
                  <a:t> is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𝑗</m:t>
                        </m:r>
                      </m:sub>
                    </m:sSub>
                    <m:r>
                      <a:rPr lang="en-GB" sz="2000" b="0" i="1" smtClean="0">
                        <a:latin typeface="Cambria Math" panose="02040503050406030204" pitchFamily="18" charset="0"/>
                      </a:rPr>
                      <m:t>=2</m:t>
                    </m:r>
                    <m:r>
                      <a:rPr lang="en-GB" sz="2000" b="0" i="0" smtClean="0">
                        <a:latin typeface="Cambria Math" panose="02040503050406030204" pitchFamily="18" charset="0"/>
                      </a:rPr>
                      <m:t>3</m:t>
                    </m:r>
                  </m:oMath>
                </a14:m>
                <a:r>
                  <a:rPr lang="en-GB" sz="2000" dirty="0"/>
                  <a:t> and the free energy for model </a:t>
                </a:r>
                <a14:m>
                  <m:oMath xmlns:m="http://schemas.openxmlformats.org/officeDocument/2006/math">
                    <m:r>
                      <a:rPr lang="en-GB" sz="2000" i="1" dirty="0" smtClean="0">
                        <a:latin typeface="Cambria Math" panose="02040503050406030204" pitchFamily="18" charset="0"/>
                      </a:rPr>
                      <m:t>𝑖</m:t>
                    </m:r>
                  </m:oMath>
                </a14:m>
                <a:r>
                  <a:rPr lang="en-GB" sz="2000" dirty="0"/>
                  <a:t> is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𝐹</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=20</m:t>
                    </m:r>
                  </m:oMath>
                </a14:m>
                <a:r>
                  <a:rPr lang="en-GB" sz="2000" dirty="0"/>
                  <a:t>. So the log Bayes factor in favour of model </a:t>
                </a:r>
                <a14:m>
                  <m:oMath xmlns:m="http://schemas.openxmlformats.org/officeDocument/2006/math">
                    <m:r>
                      <a:rPr lang="en-GB" sz="2000" i="1" dirty="0" smtClean="0">
                        <a:latin typeface="Cambria Math" panose="02040503050406030204" pitchFamily="18" charset="0"/>
                      </a:rPr>
                      <m:t>𝑗</m:t>
                    </m:r>
                  </m:oMath>
                </a14:m>
                <a:r>
                  <a:rPr lang="en-GB" sz="2000" dirty="0"/>
                  <a:t> is:</a:t>
                </a:r>
              </a:p>
              <a:p>
                <a:endParaRPr lang="en-GB" sz="2000" dirty="0"/>
              </a:p>
              <a:p>
                <a:endParaRPr lang="en-GB" sz="2000" dirty="0"/>
              </a:p>
              <a:p>
                <a:endParaRPr lang="en-GB" sz="2000" dirty="0"/>
              </a:p>
              <a:p>
                <a:endParaRPr lang="en-GB" sz="2000" dirty="0"/>
              </a:p>
              <a:p>
                <a:r>
                  <a:rPr lang="en-GB" sz="2000" dirty="0"/>
                  <a:t>We remove the log using the exponential function:</a:t>
                </a:r>
              </a:p>
            </p:txBody>
          </p:sp>
        </mc:Choice>
        <mc:Fallback xmlns="">
          <p:sp>
            <p:nvSpPr>
              <p:cNvPr id="13" name="Content Placeholder 2"/>
              <p:cNvSpPr>
                <a:spLocks noGrp="1" noRot="1" noChangeAspect="1" noMove="1" noResize="1" noEditPoints="1" noAdjustHandles="1" noChangeArrowheads="1" noChangeShapeType="1" noTextEdit="1"/>
              </p:cNvSpPr>
              <p:nvPr>
                <p:ph idx="1"/>
              </p:nvPr>
            </p:nvSpPr>
            <p:spPr>
              <a:xfrm>
                <a:off x="1536593" y="922376"/>
                <a:ext cx="8489950" cy="3343939"/>
              </a:xfrm>
              <a:blipFill>
                <a:blip r:embed="rId2"/>
                <a:stretch>
                  <a:fillRect l="-1795" b="-47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551421" y="3024209"/>
                <a:ext cx="6036076" cy="411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ln</m:t>
                          </m:r>
                        </m:fName>
                        <m:e>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𝐵</m:t>
                              </m:r>
                              <m:r>
                                <a:rPr lang="en-GB" b="0" i="1" smtClean="0">
                                  <a:solidFill>
                                    <a:schemeClr val="accent1"/>
                                  </a:solidFill>
                                  <a:latin typeface="Cambria Math" panose="02040503050406030204" pitchFamily="18" charset="0"/>
                                </a:rPr>
                                <m:t>𝐹</m:t>
                              </m:r>
                            </m:e>
                            <m:sub>
                              <m:r>
                                <a:rPr lang="en-GB" b="0" i="1" smtClean="0">
                                  <a:solidFill>
                                    <a:schemeClr val="accent1"/>
                                  </a:solidFill>
                                  <a:latin typeface="Cambria Math" panose="02040503050406030204" pitchFamily="18" charset="0"/>
                                </a:rPr>
                                <m:t>𝑗</m:t>
                              </m:r>
                            </m:sub>
                          </m:sSub>
                        </m:e>
                      </m:func>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ln</m:t>
                          </m:r>
                        </m:fName>
                        <m:e>
                          <m:r>
                            <a:rPr lang="en-GB" i="1">
                              <a:solidFill>
                                <a:schemeClr val="accent1"/>
                              </a:solidFill>
                              <a:latin typeface="Cambria Math" panose="02040503050406030204" pitchFamily="18" charset="0"/>
                            </a:rPr>
                            <m:t>𝑝</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𝑦</m:t>
                              </m:r>
                            </m:e>
                            <m:e>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𝑚</m:t>
                                  </m:r>
                                </m:e>
                                <m:sub>
                                  <m:r>
                                    <a:rPr lang="en-GB" b="0" i="1" smtClean="0">
                                      <a:solidFill>
                                        <a:schemeClr val="accent1"/>
                                      </a:solidFill>
                                      <a:latin typeface="Cambria Math" panose="02040503050406030204" pitchFamily="18" charset="0"/>
                                    </a:rPr>
                                    <m:t>𝑗</m:t>
                                  </m:r>
                                </m:sub>
                              </m:sSub>
                            </m:e>
                          </m:d>
                        </m:e>
                      </m:func>
                      <m:r>
                        <a:rPr lang="en-GB" b="0" i="1" smtClean="0">
                          <a:solidFill>
                            <a:schemeClr val="accent1"/>
                          </a:solidFill>
                          <a:latin typeface="Cambria Math" panose="02040503050406030204" pitchFamily="18" charset="0"/>
                        </a:rPr>
                        <m:t>−</m:t>
                      </m:r>
                      <m:func>
                        <m:funcPr>
                          <m:ctrlPr>
                            <a:rPr lang="en-GB" i="1">
                              <a:solidFill>
                                <a:schemeClr val="accent1"/>
                              </a:solidFill>
                              <a:latin typeface="Cambria Math" panose="02040503050406030204" pitchFamily="18" charset="0"/>
                            </a:rPr>
                          </m:ctrlPr>
                        </m:funcPr>
                        <m:fName>
                          <m:r>
                            <m:rPr>
                              <m:sty m:val="p"/>
                            </m:rPr>
                            <a:rPr lang="en-GB">
                              <a:solidFill>
                                <a:schemeClr val="accent1"/>
                              </a:solidFill>
                              <a:latin typeface="Cambria Math" panose="02040503050406030204" pitchFamily="18" charset="0"/>
                            </a:rPr>
                            <m:t>ln</m:t>
                          </m:r>
                        </m:fName>
                        <m:e>
                          <m:r>
                            <a:rPr lang="en-GB" i="1">
                              <a:solidFill>
                                <a:schemeClr val="accent1"/>
                              </a:solidFill>
                              <a:latin typeface="Cambria Math" panose="02040503050406030204" pitchFamily="18" charset="0"/>
                            </a:rPr>
                            <m:t>𝑝</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𝑦</m:t>
                              </m:r>
                            </m:e>
                            <m:e>
                              <m:sSub>
                                <m:sSubPr>
                                  <m:ctrlPr>
                                    <a:rPr lang="en-GB" i="1">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𝑚</m:t>
                                  </m:r>
                                </m:e>
                                <m:sub>
                                  <m:r>
                                    <a:rPr lang="en-GB" b="0" i="1" smtClean="0">
                                      <a:solidFill>
                                        <a:schemeClr val="accent1"/>
                                      </a:solidFill>
                                      <a:latin typeface="Cambria Math" panose="02040503050406030204" pitchFamily="18" charset="0"/>
                                    </a:rPr>
                                    <m:t>𝑖</m:t>
                                  </m:r>
                                </m:sub>
                              </m:sSub>
                            </m:e>
                          </m:d>
                        </m:e>
                      </m:func>
                      <m:r>
                        <a:rPr lang="en-GB" b="0" i="1" smtClean="0">
                          <a:solidFill>
                            <a:schemeClr val="accent1"/>
                          </a:solidFill>
                          <a:latin typeface="Cambria Math" panose="02040503050406030204" pitchFamily="18" charset="0"/>
                        </a:rPr>
                        <m:t>=</m:t>
                      </m:r>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𝐹</m:t>
                          </m:r>
                        </m:e>
                        <m:sub>
                          <m:r>
                            <a:rPr lang="en-GB" b="0" i="1" smtClean="0">
                              <a:solidFill>
                                <a:schemeClr val="accent1"/>
                              </a:solidFill>
                              <a:latin typeface="Cambria Math" panose="02040503050406030204" pitchFamily="18" charset="0"/>
                            </a:rPr>
                            <m:t>𝑗</m:t>
                          </m:r>
                        </m:sub>
                      </m:sSub>
                      <m:r>
                        <a:rPr lang="en-GB" b="0" i="1" smtClean="0">
                          <a:solidFill>
                            <a:schemeClr val="accent1"/>
                          </a:solidFill>
                          <a:latin typeface="Cambria Math" panose="02040503050406030204" pitchFamily="18" charset="0"/>
                        </a:rPr>
                        <m:t>−</m:t>
                      </m:r>
                      <m:sSub>
                        <m:sSubPr>
                          <m:ctrlPr>
                            <a:rPr lang="en-GB" b="0" i="1" smtClean="0">
                              <a:solidFill>
                                <a:schemeClr val="accent1"/>
                              </a:solidFill>
                              <a:latin typeface="Cambria Math" panose="02040503050406030204" pitchFamily="18" charset="0"/>
                            </a:rPr>
                          </m:ctrlPr>
                        </m:sSubPr>
                        <m:e>
                          <m:r>
                            <a:rPr lang="en-GB" b="0" i="1" smtClean="0">
                              <a:solidFill>
                                <a:schemeClr val="accent1"/>
                              </a:solidFill>
                              <a:latin typeface="Cambria Math" panose="02040503050406030204" pitchFamily="18" charset="0"/>
                            </a:rPr>
                            <m:t>𝐹</m:t>
                          </m:r>
                        </m:e>
                        <m:sub>
                          <m:r>
                            <a:rPr lang="en-GB" b="0" i="1" smtClean="0">
                              <a:solidFill>
                                <a:schemeClr val="accent1"/>
                              </a:solidFill>
                              <a:latin typeface="Cambria Math" panose="02040503050406030204" pitchFamily="18" charset="0"/>
                            </a:rPr>
                            <m:t>𝑖</m:t>
                          </m:r>
                        </m:sub>
                      </m:sSub>
                      <m:r>
                        <a:rPr lang="en-GB" b="0" i="1" smtClean="0">
                          <a:solidFill>
                            <a:schemeClr val="accent1"/>
                          </a:solidFill>
                          <a:latin typeface="Cambria Math" panose="02040503050406030204" pitchFamily="18" charset="0"/>
                        </a:rPr>
                        <m:t>=23−20=3</m:t>
                      </m:r>
                    </m:oMath>
                  </m:oMathPara>
                </a14:m>
                <a:endParaRPr lang="en-GB" dirty="0">
                  <a:solidFill>
                    <a:schemeClr val="accent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551421" y="3024209"/>
                <a:ext cx="6036076" cy="411395"/>
              </a:xfrm>
              <a:prstGeom prst="rect">
                <a:avLst/>
              </a:prstGeom>
              <a:blipFill>
                <a:blip r:embed="rId3"/>
                <a:stretch>
                  <a:fillRect b="-73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207605" y="4617132"/>
                <a:ext cx="2118722" cy="391646"/>
              </a:xfrm>
              <a:prstGeom prst="rect">
                <a:avLst/>
              </a:prstGeom>
              <a:noFill/>
            </p:spPr>
            <p:txBody>
              <a:bodyPr wrap="none" rtlCol="0">
                <a:spAutoFit/>
              </a:bodyPr>
              <a:lstStyle/>
              <a:p>
                <a14:m>
                  <m:oMath xmlns:m="http://schemas.openxmlformats.org/officeDocument/2006/math">
                    <m:sSub>
                      <m:sSubPr>
                        <m:ctrlPr>
                          <a:rPr lang="en-GB" i="1" smtClean="0">
                            <a:solidFill>
                              <a:schemeClr val="accent1"/>
                            </a:solidFill>
                            <a:latin typeface="Cambria Math" panose="02040503050406030204" pitchFamily="18" charset="0"/>
                          </a:rPr>
                        </m:ctrlPr>
                      </m:sSubPr>
                      <m:e>
                        <m:r>
                          <a:rPr lang="en-GB" i="1">
                            <a:solidFill>
                              <a:schemeClr val="accent1"/>
                            </a:solidFill>
                            <a:latin typeface="Cambria Math" panose="02040503050406030204" pitchFamily="18" charset="0"/>
                          </a:rPr>
                          <m:t>𝐵𝐹</m:t>
                        </m:r>
                      </m:e>
                      <m:sub>
                        <m:r>
                          <a:rPr lang="en-GB" b="0" i="1" smtClean="0">
                            <a:solidFill>
                              <a:schemeClr val="accent1"/>
                            </a:solidFill>
                            <a:latin typeface="Cambria Math" panose="02040503050406030204" pitchFamily="18" charset="0"/>
                          </a:rPr>
                          <m:t>𝑗</m:t>
                        </m:r>
                      </m:sub>
                    </m:sSub>
                    <m:r>
                      <a:rPr lang="en-GB" b="0" i="1" smtClean="0">
                        <a:solidFill>
                          <a:schemeClr val="accent1"/>
                        </a:solidFill>
                        <a:latin typeface="Cambria Math" panose="02040503050406030204" pitchFamily="18" charset="0"/>
                      </a:rPr>
                      <m:t>=</m:t>
                    </m:r>
                    <m:func>
                      <m:funcPr>
                        <m:ctrlPr>
                          <a:rPr lang="en-GB" b="0" i="1" smtClean="0">
                            <a:solidFill>
                              <a:schemeClr val="accent1"/>
                            </a:solidFill>
                            <a:latin typeface="Cambria Math" panose="02040503050406030204" pitchFamily="18" charset="0"/>
                          </a:rPr>
                        </m:ctrlPr>
                      </m:funcPr>
                      <m:fName>
                        <m:r>
                          <m:rPr>
                            <m:sty m:val="p"/>
                          </m:rPr>
                          <a:rPr lang="en-GB" b="0" i="0" smtClean="0">
                            <a:solidFill>
                              <a:schemeClr val="accent1"/>
                            </a:solidFill>
                            <a:latin typeface="Cambria Math" panose="02040503050406030204" pitchFamily="18" charset="0"/>
                          </a:rPr>
                          <m:t>exp</m:t>
                        </m:r>
                      </m:fName>
                      <m:e>
                        <m:d>
                          <m:dPr>
                            <m:ctrlPr>
                              <a:rPr lang="en-GB" b="0" i="1" smtClean="0">
                                <a:solidFill>
                                  <a:schemeClr val="accent1"/>
                                </a:solidFill>
                                <a:latin typeface="Cambria Math" panose="02040503050406030204" pitchFamily="18" charset="0"/>
                              </a:rPr>
                            </m:ctrlPr>
                          </m:dPr>
                          <m:e>
                            <m:r>
                              <a:rPr lang="en-GB" b="0" i="1" smtClean="0">
                                <a:solidFill>
                                  <a:schemeClr val="accent1"/>
                                </a:solidFill>
                                <a:latin typeface="Cambria Math" panose="02040503050406030204" pitchFamily="18" charset="0"/>
                              </a:rPr>
                              <m:t>3</m:t>
                            </m:r>
                          </m:e>
                        </m:d>
                        <m:r>
                          <a:rPr lang="en-GB" i="1">
                            <a:solidFill>
                              <a:schemeClr val="accent1"/>
                            </a:solidFill>
                            <a:latin typeface="Cambria Math" panose="02040503050406030204" pitchFamily="18" charset="0"/>
                            <a:ea typeface="Cambria Math" panose="02040503050406030204" pitchFamily="18" charset="0"/>
                          </a:rPr>
                          <m:t>≈</m:t>
                        </m:r>
                        <m:r>
                          <a:rPr lang="en-GB" b="0" i="1" smtClean="0">
                            <a:solidFill>
                              <a:schemeClr val="accent1"/>
                            </a:solidFill>
                            <a:latin typeface="Cambria Math" panose="02040503050406030204" pitchFamily="18" charset="0"/>
                            <a:ea typeface="Cambria Math" panose="02040503050406030204" pitchFamily="18" charset="0"/>
                          </a:rPr>
                          <m:t>20</m:t>
                        </m:r>
                      </m:e>
                    </m:func>
                  </m:oMath>
                </a14:m>
                <a:r>
                  <a:rPr lang="en-GB" dirty="0">
                    <a:solidFill>
                      <a:schemeClr val="accent1"/>
                    </a:solidFill>
                  </a:rPr>
                  <a:t> </a:t>
                </a:r>
              </a:p>
            </p:txBody>
          </p:sp>
        </mc:Choice>
        <mc:Fallback xmlns="">
          <p:sp>
            <p:nvSpPr>
              <p:cNvPr id="15" name="TextBox 14"/>
              <p:cNvSpPr txBox="1">
                <a:spLocks noRot="1" noChangeAspect="1" noMove="1" noResize="1" noEditPoints="1" noAdjustHandles="1" noChangeArrowheads="1" noChangeShapeType="1" noTextEdit="1"/>
              </p:cNvSpPr>
              <p:nvPr/>
            </p:nvSpPr>
            <p:spPr>
              <a:xfrm>
                <a:off x="4207605" y="4617132"/>
                <a:ext cx="2118722" cy="391646"/>
              </a:xfrm>
              <a:prstGeom prst="rect">
                <a:avLst/>
              </a:prstGeom>
              <a:blipFill>
                <a:blip r:embed="rId4"/>
                <a:stretch>
                  <a:fillRect b="-769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407405" y="5481228"/>
                <a:ext cx="6120680" cy="646331"/>
              </a:xfrm>
              <a:prstGeom prst="rect">
                <a:avLst/>
              </a:prstGeom>
              <a:noFill/>
              <a:ln>
                <a:solidFill>
                  <a:schemeClr val="accent2"/>
                </a:solidFill>
              </a:ln>
            </p:spPr>
            <p:txBody>
              <a:bodyPr wrap="square" rtlCol="0">
                <a:spAutoFit/>
              </a:bodyPr>
              <a:lstStyle/>
              <a:p>
                <a:pPr algn="ctr"/>
                <a:r>
                  <a:rPr lang="en-GB" dirty="0">
                    <a:solidFill>
                      <a:schemeClr val="accent1"/>
                    </a:solidFill>
                  </a:rPr>
                  <a:t>A difference in free energy of 3 means approximately 20 times stronger evidence for model </a:t>
                </a:r>
                <a14:m>
                  <m:oMath xmlns:m="http://schemas.openxmlformats.org/officeDocument/2006/math">
                    <m:r>
                      <a:rPr lang="en-GB" b="0" i="1" smtClean="0">
                        <a:solidFill>
                          <a:schemeClr val="accent1"/>
                        </a:solidFill>
                        <a:latin typeface="Cambria Math" panose="02040503050406030204" pitchFamily="18" charset="0"/>
                      </a:rPr>
                      <m:t>𝑗</m:t>
                    </m:r>
                  </m:oMath>
                </a14:m>
                <a:endParaRPr lang="en-GB" dirty="0">
                  <a:solidFill>
                    <a:schemeClr val="accent1"/>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2407405" y="5481228"/>
                <a:ext cx="6120680" cy="646331"/>
              </a:xfrm>
              <a:prstGeom prst="rect">
                <a:avLst/>
              </a:prstGeom>
              <a:blipFill>
                <a:blip r:embed="rId5"/>
                <a:stretch>
                  <a:fillRect t="-3704" b="-12963"/>
                </a:stretch>
              </a:blipFill>
              <a:ln>
                <a:solidFill>
                  <a:schemeClr val="accent2"/>
                </a:solidFill>
              </a:ln>
            </p:spPr>
            <p:txBody>
              <a:bodyPr/>
              <a:lstStyle/>
              <a:p>
                <a:r>
                  <a:rPr lang="en-GB">
                    <a:noFill/>
                  </a:rPr>
                  <a:t> </a:t>
                </a:r>
              </a:p>
            </p:txBody>
          </p:sp>
        </mc:Fallback>
      </mc:AlternateContent>
      <p:sp>
        <p:nvSpPr>
          <p:cNvPr id="17"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Bayes factors</a:t>
            </a:r>
            <a:endParaRPr lang="en-GB" dirty="0"/>
          </a:p>
        </p:txBody>
      </p:sp>
    </p:spTree>
    <p:extLst>
      <p:ext uri="{BB962C8B-B14F-4D97-AF65-F5344CB8AC3E}">
        <p14:creationId xmlns:p14="http://schemas.microsoft.com/office/powerpoint/2010/main" val="31726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4" grpId="0"/>
      <p:bldP spid="15"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noRot="1" noChangeAspect="1" noMove="1" noResize="1" noEditPoints="1" noAdjustHandles="1" noChangeArrowheads="1" noChangeShapeType="1" noTextEdit="1"/>
          </p:cNvSpPr>
          <p:nvPr>
            <p:ph idx="1"/>
          </p:nvPr>
        </p:nvSpPr>
        <p:spPr>
          <a:xfrm>
            <a:off x="1780387" y="1258304"/>
            <a:ext cx="8149959" cy="829324"/>
          </a:xfrm>
          <a:blipFill rotWithShape="0">
            <a:blip r:embed="rId2"/>
            <a:stretch>
              <a:fillRect l="-574" t="-3521" r="-144"/>
            </a:stretch>
          </a:blipFill>
          <a:extLst/>
        </p:spPr>
        <p:txBody>
          <a:bodyPr/>
          <a:lstStyle/>
          <a:p>
            <a:pPr>
              <a:defRPr/>
            </a:pPr>
            <a:r>
              <a:rPr lang="en-GB">
                <a:noFill/>
              </a:rPr>
              <a:t> </a:t>
            </a:r>
          </a:p>
        </p:txBody>
      </p:sp>
      <p:sp>
        <p:nvSpPr>
          <p:cNvPr id="2" name="TextBox 1"/>
          <p:cNvSpPr txBox="1">
            <a:spLocks noRot="1" noChangeAspect="1" noMove="1" noResize="1" noEditPoints="1" noAdjustHandles="1" noChangeArrowheads="1" noChangeShapeType="1" noTextEdit="1"/>
          </p:cNvSpPr>
          <p:nvPr/>
        </p:nvSpPr>
        <p:spPr>
          <a:xfrm>
            <a:off x="1143817" y="1961767"/>
            <a:ext cx="3912883" cy="553725"/>
          </a:xfrm>
          <a:prstGeom prst="rect">
            <a:avLst/>
          </a:prstGeom>
          <a:blipFill rotWithShape="0">
            <a:blip r:embed="rId3"/>
            <a:stretch>
              <a:fillRect/>
            </a:stretch>
          </a:blipFill>
        </p:spPr>
        <p:txBody>
          <a:bodyPr/>
          <a:lstStyle/>
          <a:p>
            <a:pPr>
              <a:defRPr/>
            </a:pPr>
            <a:r>
              <a:rPr lang="en-GB" sz="1728">
                <a:noFill/>
              </a:rPr>
              <a:t> </a:t>
            </a:r>
          </a:p>
        </p:txBody>
      </p:sp>
      <p:sp>
        <p:nvSpPr>
          <p:cNvPr id="3" name="Rectangle 2"/>
          <p:cNvSpPr>
            <a:spLocks noRot="1" noChangeAspect="1" noMove="1" noResize="1" noEditPoints="1" noAdjustHandles="1" noChangeArrowheads="1" noChangeShapeType="1" noTextEdit="1"/>
          </p:cNvSpPr>
          <p:nvPr/>
        </p:nvSpPr>
        <p:spPr>
          <a:xfrm>
            <a:off x="2866792" y="3202397"/>
            <a:ext cx="1927204" cy="871827"/>
          </a:xfrm>
          <a:prstGeom prst="rect">
            <a:avLst/>
          </a:prstGeom>
          <a:blipFill rotWithShape="0">
            <a:blip r:embed="rId4"/>
            <a:stretch>
              <a:fillRect/>
            </a:stretch>
          </a:blipFill>
        </p:spPr>
        <p:txBody>
          <a:bodyPr/>
          <a:lstStyle/>
          <a:p>
            <a:pPr>
              <a:defRPr/>
            </a:pPr>
            <a:r>
              <a:rPr lang="en-GB" sz="1728">
                <a:noFill/>
              </a:rPr>
              <a:t> </a:t>
            </a:r>
          </a:p>
        </p:txBody>
      </p:sp>
      <p:sp>
        <p:nvSpPr>
          <p:cNvPr id="4" name="Rectangle 3"/>
          <p:cNvSpPr>
            <a:spLocks noRot="1" noChangeAspect="1" noMove="1" noResize="1" noEditPoints="1" noAdjustHandles="1" noChangeArrowheads="1" noChangeShapeType="1" noTextEdit="1"/>
          </p:cNvSpPr>
          <p:nvPr/>
        </p:nvSpPr>
        <p:spPr>
          <a:xfrm>
            <a:off x="2871926" y="2566341"/>
            <a:ext cx="2869509" cy="642299"/>
          </a:xfrm>
          <a:prstGeom prst="rect">
            <a:avLst/>
          </a:prstGeom>
          <a:blipFill rotWithShape="0">
            <a:blip r:embed="rId5"/>
            <a:stretch>
              <a:fillRect/>
            </a:stretch>
          </a:blipFill>
        </p:spPr>
        <p:txBody>
          <a:bodyPr/>
          <a:lstStyle/>
          <a:p>
            <a:pPr>
              <a:defRPr/>
            </a:pPr>
            <a:r>
              <a:rPr lang="en-GB" sz="1728">
                <a:noFill/>
              </a:rPr>
              <a:t> </a:t>
            </a:r>
          </a:p>
        </p:txBody>
      </p:sp>
      <p:sp>
        <p:nvSpPr>
          <p:cNvPr id="10" name="TextBox 9"/>
          <p:cNvSpPr txBox="1">
            <a:spLocks noRot="1" noChangeAspect="1" noMove="1" noResize="1" noEditPoints="1" noAdjustHandles="1" noChangeArrowheads="1" noChangeShapeType="1" noTextEdit="1"/>
          </p:cNvSpPr>
          <p:nvPr/>
        </p:nvSpPr>
        <p:spPr>
          <a:xfrm>
            <a:off x="3005041" y="4206990"/>
            <a:ext cx="940889" cy="574592"/>
          </a:xfrm>
          <a:prstGeom prst="rect">
            <a:avLst/>
          </a:prstGeom>
          <a:blipFill rotWithShape="0">
            <a:blip r:embed="rId6"/>
            <a:stretch>
              <a:fillRect/>
            </a:stretch>
          </a:blipFill>
        </p:spPr>
        <p:txBody>
          <a:bodyPr/>
          <a:lstStyle/>
          <a:p>
            <a:pPr>
              <a:defRPr/>
            </a:pPr>
            <a:r>
              <a:rPr lang="en-GB" sz="1728">
                <a:noFill/>
              </a:rPr>
              <a:t> </a:t>
            </a:r>
          </a:p>
        </p:txBody>
      </p:sp>
      <p:sp>
        <p:nvSpPr>
          <p:cNvPr id="20" name="TextBox 19"/>
          <p:cNvSpPr txBox="1">
            <a:spLocks noRot="1" noChangeAspect="1" noMove="1" noResize="1" noEditPoints="1" noAdjustHandles="1" noChangeArrowheads="1" noChangeShapeType="1" noTextEdit="1"/>
          </p:cNvSpPr>
          <p:nvPr/>
        </p:nvSpPr>
        <p:spPr>
          <a:xfrm>
            <a:off x="3005041" y="5012463"/>
            <a:ext cx="1944931" cy="574592"/>
          </a:xfrm>
          <a:prstGeom prst="rect">
            <a:avLst/>
          </a:prstGeom>
          <a:blipFill rotWithShape="0">
            <a:blip r:embed="rId7"/>
            <a:stretch>
              <a:fillRect/>
            </a:stretch>
          </a:blipFill>
        </p:spPr>
        <p:txBody>
          <a:bodyPr/>
          <a:lstStyle/>
          <a:p>
            <a:pPr>
              <a:defRPr/>
            </a:pPr>
            <a:r>
              <a:rPr lang="en-GB" sz="1728">
                <a:noFill/>
              </a:rPr>
              <a:t> </a:t>
            </a:r>
          </a:p>
        </p:txBody>
      </p:sp>
      <p:sp>
        <p:nvSpPr>
          <p:cNvPr id="22" name="TextBox 21"/>
          <p:cNvSpPr txBox="1">
            <a:spLocks noRot="1" noChangeAspect="1" noMove="1" noResize="1" noEditPoints="1" noAdjustHandles="1" noChangeArrowheads="1" noChangeShapeType="1" noTextEdit="1"/>
          </p:cNvSpPr>
          <p:nvPr/>
        </p:nvSpPr>
        <p:spPr>
          <a:xfrm>
            <a:off x="3005041" y="5641909"/>
            <a:ext cx="2119308" cy="574592"/>
          </a:xfrm>
          <a:prstGeom prst="rect">
            <a:avLst/>
          </a:prstGeom>
          <a:blipFill rotWithShape="0">
            <a:blip r:embed="rId8"/>
            <a:stretch>
              <a:fillRect/>
            </a:stretch>
          </a:blipFill>
        </p:spPr>
        <p:txBody>
          <a:bodyPr/>
          <a:lstStyle/>
          <a:p>
            <a:pPr>
              <a:defRPr/>
            </a:pPr>
            <a:r>
              <a:rPr lang="en-GB" sz="1728">
                <a:noFill/>
              </a:rPr>
              <a:t> </a:t>
            </a:r>
          </a:p>
        </p:txBody>
      </p:sp>
      <p:sp>
        <p:nvSpPr>
          <p:cNvPr id="12" name="Oval 11"/>
          <p:cNvSpPr/>
          <p:nvPr/>
        </p:nvSpPr>
        <p:spPr>
          <a:xfrm>
            <a:off x="2880663" y="5641576"/>
            <a:ext cx="2410852" cy="72234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728"/>
          </a:p>
        </p:txBody>
      </p:sp>
      <p:pic>
        <p:nvPicPr>
          <p:cNvPr id="15" name="Picture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336928" y="2756784"/>
            <a:ext cx="3348067" cy="2587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Straight Arrow Connector 26"/>
          <p:cNvCxnSpPr/>
          <p:nvPr/>
        </p:nvCxnSpPr>
        <p:spPr>
          <a:xfrm flipH="1" flipV="1">
            <a:off x="5367711" y="5929599"/>
            <a:ext cx="691863" cy="196586"/>
          </a:xfrm>
          <a:prstGeom prst="straightConnector1">
            <a:avLst/>
          </a:prstGeom>
          <a:noFill/>
          <a:ln>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17" name="TextBox 16"/>
          <p:cNvSpPr txBox="1">
            <a:spLocks noChangeArrowheads="1"/>
          </p:cNvSpPr>
          <p:nvPr/>
        </p:nvSpPr>
        <p:spPr bwMode="auto">
          <a:xfrm>
            <a:off x="6076337" y="5921978"/>
            <a:ext cx="3463884" cy="501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en-US" sz="1344" dirty="0">
                <a:solidFill>
                  <a:schemeClr val="accent1"/>
                </a:solidFill>
              </a:rPr>
              <a:t>Posterior probability of a model is </a:t>
            </a:r>
          </a:p>
          <a:p>
            <a:pPr eaLnBrk="1" hangingPunct="1">
              <a:spcBef>
                <a:spcPct val="0"/>
              </a:spcBef>
              <a:buFontTx/>
              <a:buNone/>
            </a:pPr>
            <a:r>
              <a:rPr lang="en-GB" altLang="en-US" sz="1344" dirty="0">
                <a:solidFill>
                  <a:schemeClr val="accent1"/>
                </a:solidFill>
              </a:rPr>
              <a:t>the sigmoid function of the log Bayes factor</a:t>
            </a:r>
          </a:p>
        </p:txBody>
      </p:sp>
      <p:sp>
        <p:nvSpPr>
          <p:cNvPr id="16"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altLang="en-US" dirty="0"/>
              <a:t>Posterior probability</a:t>
            </a:r>
            <a:endParaRPr lang="en-GB" dirty="0"/>
          </a:p>
        </p:txBody>
      </p:sp>
    </p:spTree>
    <p:extLst>
      <p:ext uri="{BB962C8B-B14F-4D97-AF65-F5344CB8AC3E}">
        <p14:creationId xmlns:p14="http://schemas.microsoft.com/office/powerpoint/2010/main" val="2211927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p:cNvPicPr>
          <p:nvPr/>
        </p:nvPicPr>
        <p:blipFill>
          <a:blip r:embed="rId2">
            <a:extLst>
              <a:ext uri="{28A0092B-C50C-407E-A947-70E740481C1C}">
                <a14:useLocalDpi xmlns:a14="http://schemas.microsoft.com/office/drawing/2010/main" val="0"/>
              </a:ext>
            </a:extLst>
          </a:blip>
          <a:srcRect b="3001"/>
          <a:stretch>
            <a:fillRect/>
          </a:stretch>
        </p:blipFill>
        <p:spPr bwMode="auto">
          <a:xfrm>
            <a:off x="3917512" y="165550"/>
            <a:ext cx="4035357" cy="5854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Arrow Connector 11"/>
          <p:cNvCxnSpPr/>
          <p:nvPr/>
        </p:nvCxnSpPr>
        <p:spPr>
          <a:xfrm>
            <a:off x="2741041" y="1755004"/>
            <a:ext cx="17281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573714" y="1456315"/>
            <a:ext cx="2343799" cy="281927"/>
          </a:xfrm>
          <a:prstGeom prst="rect">
            <a:avLst/>
          </a:prstGeom>
          <a:noFill/>
        </p:spPr>
        <p:txBody>
          <a:bodyPr wrap="none">
            <a:spAutoFit/>
          </a:bodyPr>
          <a:lstStyle/>
          <a:p>
            <a:pPr eaLnBrk="1" hangingPunct="1">
              <a:defRPr/>
            </a:pPr>
            <a:r>
              <a:rPr lang="en-GB" sz="1248" dirty="0">
                <a:solidFill>
                  <a:schemeClr val="accent1"/>
                </a:solidFill>
              </a:rPr>
              <a:t>Log BF relative to worst model</a:t>
            </a:r>
          </a:p>
        </p:txBody>
      </p:sp>
      <p:sp>
        <p:nvSpPr>
          <p:cNvPr id="14" name="TextBox 13"/>
          <p:cNvSpPr txBox="1"/>
          <p:nvPr/>
        </p:nvSpPr>
        <p:spPr>
          <a:xfrm>
            <a:off x="1843448" y="4175000"/>
            <a:ext cx="1729961" cy="284373"/>
          </a:xfrm>
          <a:prstGeom prst="rect">
            <a:avLst/>
          </a:prstGeom>
          <a:noFill/>
        </p:spPr>
        <p:txBody>
          <a:bodyPr wrap="none">
            <a:spAutoFit/>
          </a:bodyPr>
          <a:lstStyle/>
          <a:p>
            <a:pPr eaLnBrk="1" hangingPunct="1">
              <a:defRPr/>
            </a:pPr>
            <a:r>
              <a:rPr lang="en-GB" sz="1248" dirty="0">
                <a:solidFill>
                  <a:schemeClr val="accent1"/>
                </a:solidFill>
              </a:rPr>
              <a:t>Posterior probabilities</a:t>
            </a:r>
          </a:p>
        </p:txBody>
      </p:sp>
      <p:sp>
        <p:nvSpPr>
          <p:cNvPr id="15" name="TextBox 14"/>
          <p:cNvSpPr txBox="1">
            <a:spLocks noRot="1" noChangeAspect="1" noMove="1" noResize="1" noEditPoints="1" noAdjustHandles="1" noChangeArrowheads="1" noChangeShapeType="1" noTextEdit="1"/>
          </p:cNvSpPr>
          <p:nvPr/>
        </p:nvSpPr>
        <p:spPr>
          <a:xfrm>
            <a:off x="2130095" y="2393065"/>
            <a:ext cx="1091323" cy="276925"/>
          </a:xfrm>
          <a:prstGeom prst="rect">
            <a:avLst/>
          </a:prstGeom>
          <a:blipFill rotWithShape="0">
            <a:blip r:embed="rId3"/>
            <a:stretch>
              <a:fillRect l="-4301" t="-6383" r="-3763" b="-8511"/>
            </a:stretch>
          </a:blipFill>
        </p:spPr>
        <p:txBody>
          <a:bodyPr/>
          <a:lstStyle/>
          <a:p>
            <a:pPr>
              <a:defRPr/>
            </a:pPr>
            <a:r>
              <a:rPr lang="en-GB" sz="1728">
                <a:noFill/>
              </a:rPr>
              <a:t> </a:t>
            </a:r>
          </a:p>
        </p:txBody>
      </p:sp>
      <p:sp>
        <p:nvSpPr>
          <p:cNvPr id="16" name="TextBox 15"/>
          <p:cNvSpPr txBox="1">
            <a:spLocks noRot="1" noChangeAspect="1" noMove="1" noResize="1" noEditPoints="1" noAdjustHandles="1" noChangeArrowheads="1" noChangeShapeType="1" noTextEdit="1"/>
          </p:cNvSpPr>
          <p:nvPr/>
        </p:nvSpPr>
        <p:spPr>
          <a:xfrm>
            <a:off x="2130095" y="2669989"/>
            <a:ext cx="1091323" cy="276925"/>
          </a:xfrm>
          <a:prstGeom prst="rect">
            <a:avLst/>
          </a:prstGeom>
          <a:blipFill rotWithShape="0">
            <a:blip r:embed="rId4"/>
            <a:stretch>
              <a:fillRect l="-4301" t="-6250" r="-3763" b="-8333"/>
            </a:stretch>
          </a:blipFill>
        </p:spPr>
        <p:txBody>
          <a:bodyPr/>
          <a:lstStyle/>
          <a:p>
            <a:pPr>
              <a:defRPr/>
            </a:pPr>
            <a:r>
              <a:rPr lang="en-GB" sz="1728">
                <a:noFill/>
              </a:rPr>
              <a:t> </a:t>
            </a:r>
          </a:p>
        </p:txBody>
      </p:sp>
      <p:sp>
        <p:nvSpPr>
          <p:cNvPr id="17" name="TextBox 16"/>
          <p:cNvSpPr txBox="1">
            <a:spLocks noRot="1" noChangeAspect="1" noMove="1" noResize="1" noEditPoints="1" noAdjustHandles="1" noChangeArrowheads="1" noChangeShapeType="1" noTextEdit="1"/>
          </p:cNvSpPr>
          <p:nvPr/>
        </p:nvSpPr>
        <p:spPr>
          <a:xfrm>
            <a:off x="2126938" y="2946930"/>
            <a:ext cx="1091323" cy="276925"/>
          </a:xfrm>
          <a:prstGeom prst="rect">
            <a:avLst/>
          </a:prstGeom>
          <a:blipFill rotWithShape="0">
            <a:blip r:embed="rId5"/>
            <a:stretch>
              <a:fillRect l="-3743" t="-6383" r="-3743" b="-8511"/>
            </a:stretch>
          </a:blipFill>
        </p:spPr>
        <p:txBody>
          <a:bodyPr/>
          <a:lstStyle/>
          <a:p>
            <a:pPr>
              <a:defRPr/>
            </a:pPr>
            <a:r>
              <a:rPr lang="en-GB" sz="1728">
                <a:noFill/>
              </a:rPr>
              <a:t> </a:t>
            </a:r>
          </a:p>
        </p:txBody>
      </p:sp>
      <p:sp>
        <p:nvSpPr>
          <p:cNvPr id="18" name="TextBox 17"/>
          <p:cNvSpPr txBox="1">
            <a:spLocks noRot="1" noChangeAspect="1" noMove="1" noResize="1" noEditPoints="1" noAdjustHandles="1" noChangeArrowheads="1" noChangeShapeType="1" noTextEdit="1"/>
          </p:cNvSpPr>
          <p:nvPr/>
        </p:nvSpPr>
        <p:spPr>
          <a:xfrm>
            <a:off x="2126938" y="3239004"/>
            <a:ext cx="1091323" cy="276925"/>
          </a:xfrm>
          <a:prstGeom prst="rect">
            <a:avLst/>
          </a:prstGeom>
          <a:blipFill rotWithShape="0">
            <a:blip r:embed="rId6"/>
            <a:stretch>
              <a:fillRect l="-3743" t="-6250" r="-3743" b="-8333"/>
            </a:stretch>
          </a:blipFill>
        </p:spPr>
        <p:txBody>
          <a:bodyPr/>
          <a:lstStyle/>
          <a:p>
            <a:pPr>
              <a:defRPr/>
            </a:pPr>
            <a:r>
              <a:rPr lang="en-GB" sz="1728">
                <a:noFill/>
              </a:rPr>
              <a:t> </a:t>
            </a:r>
          </a:p>
        </p:txBody>
      </p:sp>
      <p:cxnSp>
        <p:nvCxnSpPr>
          <p:cNvPr id="19" name="Straight Arrow Connector 18"/>
          <p:cNvCxnSpPr/>
          <p:nvPr/>
        </p:nvCxnSpPr>
        <p:spPr>
          <a:xfrm>
            <a:off x="2737993" y="4520931"/>
            <a:ext cx="1728133"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83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ttp://www.publichealth.cam.ac.uk/funding/wp-content/uploads/2017/01/Wellcome_Trust_logo.svg_.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742" y="4931607"/>
            <a:ext cx="1418553" cy="141855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1780387" y="734080"/>
            <a:ext cx="8149959" cy="552995"/>
          </a:xfrm>
        </p:spPr>
        <p:txBody>
          <a:bodyPr/>
          <a:lstStyle/>
          <a:p>
            <a:r>
              <a:rPr lang="en-GB" dirty="0">
                <a:solidFill>
                  <a:schemeClr val="accent1"/>
                </a:solidFill>
              </a:rPr>
              <a:t>Further Reading</a:t>
            </a:r>
          </a:p>
        </p:txBody>
      </p:sp>
      <p:graphicFrame>
        <p:nvGraphicFramePr>
          <p:cNvPr id="9" name="Content Placeholder 3"/>
          <p:cNvGraphicFramePr>
            <a:graphicFrameLocks/>
          </p:cNvGraphicFramePr>
          <p:nvPr>
            <p:extLst/>
          </p:nvPr>
        </p:nvGraphicFramePr>
        <p:xfrm>
          <a:off x="1780387" y="1494972"/>
          <a:ext cx="8149958" cy="2335873"/>
        </p:xfrm>
        <a:graphic>
          <a:graphicData uri="http://schemas.openxmlformats.org/drawingml/2006/table">
            <a:tbl>
              <a:tblPr bandRow="1">
                <a:tableStyleId>{5C22544A-7EE6-4342-B048-85BDC9FD1C3A}</a:tableStyleId>
              </a:tblPr>
              <a:tblGrid>
                <a:gridCol w="4074979">
                  <a:extLst>
                    <a:ext uri="{9D8B030D-6E8A-4147-A177-3AD203B41FA5}">
                      <a16:colId xmlns:a16="http://schemas.microsoft.com/office/drawing/2014/main" val="20000"/>
                    </a:ext>
                  </a:extLst>
                </a:gridCol>
                <a:gridCol w="4074979">
                  <a:extLst>
                    <a:ext uri="{9D8B030D-6E8A-4147-A177-3AD203B41FA5}">
                      <a16:colId xmlns:a16="http://schemas.microsoft.com/office/drawing/2014/main" val="20001"/>
                    </a:ext>
                  </a:extLst>
                </a:gridCol>
              </a:tblGrid>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The original DCM paper</a:t>
                      </a:r>
                    </a:p>
                  </a:txBody>
                  <a:tcPr marL="87778" marR="87778" marT="43889" marB="43889">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Friston et al. 2003,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5928">
                <a:tc>
                  <a:txBody>
                    <a:bodyPr/>
                    <a:lstStyle/>
                    <a:p>
                      <a:r>
                        <a:rPr lang="en-GB" sz="1500" b="1" dirty="0">
                          <a:solidFill>
                            <a:schemeClr val="accent1"/>
                          </a:solidFill>
                        </a:rPr>
                        <a:t>A tutorial on group effective connectivity analysis (preprint)</a:t>
                      </a: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b="1" dirty="0">
                          <a:solidFill>
                            <a:schemeClr val="accent1"/>
                          </a:solidFill>
                        </a:rPr>
                        <a:t>https://github.com/pzeidman/dcm-peb-example</a:t>
                      </a:r>
                    </a:p>
                  </a:txBody>
                  <a:tcPr marL="87778" marR="87778" marT="43889" marB="43889">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63879527"/>
                  </a:ext>
                </a:extLst>
              </a:tr>
              <a:tr h="355989">
                <a:tc gridSpan="2">
                  <a:txBody>
                    <a:bodyPr/>
                    <a:lstStyle/>
                    <a:p>
                      <a:r>
                        <a:rPr lang="en-GB" sz="1500" b="0" u="sng" dirty="0">
                          <a:solidFill>
                            <a:schemeClr val="accent1"/>
                          </a:solidFill>
                        </a:rPr>
                        <a:t>Other descriptive</a:t>
                      </a:r>
                      <a:r>
                        <a:rPr lang="en-GB" sz="1500" b="0" u="sng" baseline="0" dirty="0">
                          <a:solidFill>
                            <a:schemeClr val="accent1"/>
                          </a:solidFill>
                        </a:rPr>
                        <a:t> / tutorial papers</a:t>
                      </a:r>
                      <a:endParaRPr lang="en-GB" sz="1500" b="0" u="sng" dirty="0">
                        <a:solidFill>
                          <a:schemeClr val="accent1"/>
                        </a:solidFill>
                      </a:endParaRPr>
                    </a:p>
                  </a:txBody>
                  <a:tcPr marL="87778" marR="87778" marT="43889" marB="43889">
                    <a:lnT w="12700" cap="flat" cmpd="sng" algn="ctr">
                      <a:solidFill>
                        <a:schemeClr val="tx1"/>
                      </a:solidFill>
                      <a:prstDash val="solid"/>
                      <a:round/>
                      <a:headEnd type="none" w="med" len="med"/>
                      <a:tailEnd type="none" w="med" len="med"/>
                    </a:lnT>
                  </a:tcPr>
                </a:tc>
                <a:tc hMerge="1">
                  <a:txBody>
                    <a:bodyPr/>
                    <a:lstStyle/>
                    <a:p>
                      <a:endParaRPr lang="en-GB" dirty="0"/>
                    </a:p>
                  </a:txBody>
                  <a:tcPr/>
                </a:tc>
                <a:extLst>
                  <a:ext uri="{0D108BD9-81ED-4DB2-BD59-A6C34878D82A}">
                    <a16:rowId xmlns:a16="http://schemas.microsoft.com/office/drawing/2014/main" val="10001"/>
                  </a:ext>
                </a:extLst>
              </a:tr>
              <a:tr h="3559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solidFill>
                            <a:schemeClr val="accent1"/>
                          </a:solidFill>
                        </a:rPr>
                        <a:t>Role of General Systems Theory</a:t>
                      </a:r>
                    </a:p>
                  </a:txBody>
                  <a:tcPr marL="87778" marR="87778" marT="43889" marB="43889"/>
                </a:tc>
                <a:tc>
                  <a:txBody>
                    <a:bodyPr/>
                    <a:lstStyle/>
                    <a:p>
                      <a:r>
                        <a:rPr lang="en-GB" sz="1500" dirty="0">
                          <a:solidFill>
                            <a:schemeClr val="accent1"/>
                          </a:solidFill>
                        </a:rPr>
                        <a:t>Stephan</a:t>
                      </a:r>
                      <a:r>
                        <a:rPr lang="en-GB" sz="1500" baseline="0" dirty="0">
                          <a:solidFill>
                            <a:schemeClr val="accent1"/>
                          </a:solidFill>
                        </a:rPr>
                        <a:t> 2004, </a:t>
                      </a:r>
                      <a:r>
                        <a:rPr lang="en-GB" sz="1500" i="1" baseline="0" dirty="0">
                          <a:solidFill>
                            <a:schemeClr val="accent1"/>
                          </a:solidFill>
                        </a:rPr>
                        <a:t>J Anatomy</a:t>
                      </a:r>
                      <a:endParaRPr lang="en-GB" sz="1500" i="1" dirty="0">
                        <a:solidFill>
                          <a:schemeClr val="accent1"/>
                        </a:solidFill>
                      </a:endParaRPr>
                    </a:p>
                  </a:txBody>
                  <a:tcPr marL="87778" marR="87778" marT="43889" marB="43889"/>
                </a:tc>
                <a:extLst>
                  <a:ext uri="{0D108BD9-81ED-4DB2-BD59-A6C34878D82A}">
                    <a16:rowId xmlns:a16="http://schemas.microsoft.com/office/drawing/2014/main" val="10002"/>
                  </a:ext>
                </a:extLst>
              </a:tr>
              <a:tr h="355989">
                <a:tc>
                  <a:txBody>
                    <a:bodyPr/>
                    <a:lstStyle/>
                    <a:p>
                      <a:r>
                        <a:rPr lang="en-GB" sz="1500" dirty="0">
                          <a:solidFill>
                            <a:schemeClr val="accent1"/>
                          </a:solidFill>
                        </a:rPr>
                        <a:t>DCM: Ten simple rules for the clinician</a:t>
                      </a:r>
                    </a:p>
                  </a:txBody>
                  <a:tcPr marL="87778" marR="87778" marT="43889" marB="43889">
                    <a:lnB w="12700" cap="flat" cmpd="sng" algn="ctr">
                      <a:noFill/>
                      <a:prstDash val="solid"/>
                      <a:round/>
                      <a:headEnd type="none" w="med" len="med"/>
                      <a:tailEnd type="none" w="med" len="med"/>
                    </a:lnB>
                  </a:tcPr>
                </a:tc>
                <a:tc>
                  <a:txBody>
                    <a:bodyPr/>
                    <a:lstStyle/>
                    <a:p>
                      <a:r>
                        <a:rPr lang="en-GB" sz="1500" dirty="0">
                          <a:solidFill>
                            <a:schemeClr val="accent1"/>
                          </a:solidFill>
                        </a:rPr>
                        <a:t>Kahan et al. 2013, </a:t>
                      </a:r>
                      <a:r>
                        <a:rPr lang="en-GB" sz="1500" i="1" dirty="0" err="1">
                          <a:solidFill>
                            <a:schemeClr val="accent1"/>
                          </a:solidFill>
                        </a:rPr>
                        <a:t>NeuroImage</a:t>
                      </a:r>
                      <a:endParaRPr lang="en-GB" sz="1500" i="1" dirty="0">
                        <a:solidFill>
                          <a:schemeClr val="accent1"/>
                        </a:solidFill>
                      </a:endParaRPr>
                    </a:p>
                  </a:txBody>
                  <a:tcPr marL="87778" marR="87778" marT="43889" marB="43889">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55989">
                <a:tc>
                  <a:txBody>
                    <a:bodyPr/>
                    <a:lstStyle/>
                    <a:p>
                      <a:r>
                        <a:rPr lang="en-GB" sz="1500" dirty="0">
                          <a:solidFill>
                            <a:schemeClr val="accent1"/>
                          </a:solidFill>
                        </a:rPr>
                        <a:t>Ten Simple Rules</a:t>
                      </a:r>
                      <a:r>
                        <a:rPr lang="en-GB" sz="1500" baseline="0" dirty="0">
                          <a:solidFill>
                            <a:schemeClr val="accent1"/>
                          </a:solidFill>
                        </a:rPr>
                        <a:t> for DCM</a:t>
                      </a:r>
                      <a:endParaRPr lang="en-GB" sz="150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i="0" dirty="0">
                          <a:solidFill>
                            <a:schemeClr val="accent1"/>
                          </a:solidFill>
                        </a:rPr>
                        <a:t>Stephan</a:t>
                      </a:r>
                      <a:r>
                        <a:rPr lang="en-GB" sz="1500" i="0" baseline="0" dirty="0">
                          <a:solidFill>
                            <a:schemeClr val="accent1"/>
                          </a:solidFill>
                        </a:rPr>
                        <a:t> et al. 2010, </a:t>
                      </a:r>
                      <a:r>
                        <a:rPr lang="en-GB" sz="1500" i="1" baseline="0" dirty="0" err="1">
                          <a:solidFill>
                            <a:schemeClr val="accent1"/>
                          </a:solidFill>
                        </a:rPr>
                        <a:t>NeuroImage</a:t>
                      </a:r>
                      <a:endParaRPr lang="en-GB" sz="1500" i="0" dirty="0">
                        <a:solidFill>
                          <a:schemeClr val="accent1"/>
                        </a:solidFill>
                      </a:endParaRPr>
                    </a:p>
                  </a:txBody>
                  <a:tcPr marL="87778" marR="87778" marT="43889" marB="43889">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1720493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471508" y="4739162"/>
            <a:ext cx="2256514" cy="1643463"/>
            <a:chOff x="4518000" y="5021961"/>
            <a:chExt cx="2256514" cy="1643463"/>
          </a:xfrm>
        </p:grpSpPr>
        <p:pic>
          <p:nvPicPr>
            <p:cNvPr id="15" name="Picture 11" descr="http://www.frontiersin.org/files/Articles/74527/fnhum-08-00228-HTML/image_m/fnhum-08-00228-g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708" t="953" r="10244" b="3196"/>
            <a:stretch/>
          </p:blipFill>
          <p:spPr bwMode="auto">
            <a:xfrm>
              <a:off x="4744876" y="5388576"/>
              <a:ext cx="1338631" cy="12768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518000" y="5021961"/>
              <a:ext cx="2256514" cy="338554"/>
            </a:xfrm>
            <a:prstGeom prst="rect">
              <a:avLst/>
            </a:prstGeom>
            <a:solidFill>
              <a:schemeClr val="accent6">
                <a:lumMod val="20000"/>
                <a:lumOff val="80000"/>
              </a:schemeClr>
            </a:solidFill>
          </p:spPr>
          <p:txBody>
            <a:bodyPr wrap="square" rtlCol="0">
              <a:spAutoFit/>
            </a:bodyPr>
            <a:lstStyle/>
            <a:p>
              <a:pPr algn="ctr"/>
              <a:r>
                <a:rPr lang="en-GB" sz="1600" dirty="0">
                  <a:solidFill>
                    <a:schemeClr val="accent1"/>
                  </a:solidFill>
                </a:rPr>
                <a:t>Functional connectivity</a:t>
              </a:r>
            </a:p>
          </p:txBody>
        </p:sp>
      </p:grpSp>
      <p:grpSp>
        <p:nvGrpSpPr>
          <p:cNvPr id="17" name="Group 16"/>
          <p:cNvGrpSpPr/>
          <p:nvPr/>
        </p:nvGrpSpPr>
        <p:grpSpPr>
          <a:xfrm>
            <a:off x="8728022" y="4721157"/>
            <a:ext cx="2258617" cy="1831722"/>
            <a:chOff x="6774514" y="5003956"/>
            <a:chExt cx="2258617" cy="1831722"/>
          </a:xfrm>
        </p:grpSpPr>
        <p:pic>
          <p:nvPicPr>
            <p:cNvPr id="18" name="Picture 19" descr="http://ars.els-cdn.com/content/image/1-s2.0-S1053811914009446-gr2.jpg"/>
            <p:cNvPicPr>
              <a:picLocks noChangeAspect="1" noChangeArrowheads="1"/>
            </p:cNvPicPr>
            <p:nvPr/>
          </p:nvPicPr>
          <p:blipFill rotWithShape="1">
            <a:blip r:embed="rId3">
              <a:extLst>
                <a:ext uri="{28A0092B-C50C-407E-A947-70E740481C1C}">
                  <a14:useLocalDpi xmlns:a14="http://schemas.microsoft.com/office/drawing/2010/main" val="0"/>
                </a:ext>
              </a:extLst>
            </a:blip>
            <a:srcRect l="5406" t="3841" r="52344" b="57303"/>
            <a:stretch/>
          </p:blipFill>
          <p:spPr bwMode="auto">
            <a:xfrm>
              <a:off x="7023534" y="5334543"/>
              <a:ext cx="1887626" cy="125022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rot="16200000">
              <a:off x="6658777" y="5766365"/>
              <a:ext cx="508473" cy="276999"/>
            </a:xfrm>
            <a:prstGeom prst="rect">
              <a:avLst/>
            </a:prstGeom>
            <a:noFill/>
          </p:spPr>
          <p:txBody>
            <a:bodyPr wrap="none" rtlCol="0">
              <a:spAutoFit/>
            </a:bodyPr>
            <a:lstStyle/>
            <a:p>
              <a:r>
                <a:rPr lang="en-GB" sz="1200" dirty="0">
                  <a:solidFill>
                    <a:schemeClr val="accent1"/>
                  </a:solidFill>
                </a:rPr>
                <a:t>CSD</a:t>
              </a:r>
            </a:p>
          </p:txBody>
        </p:sp>
        <p:sp>
          <p:nvSpPr>
            <p:cNvPr id="20" name="TextBox 19"/>
            <p:cNvSpPr txBox="1"/>
            <p:nvPr/>
          </p:nvSpPr>
          <p:spPr>
            <a:xfrm>
              <a:off x="7957322" y="6558679"/>
              <a:ext cx="909223" cy="276999"/>
            </a:xfrm>
            <a:prstGeom prst="rect">
              <a:avLst/>
            </a:prstGeom>
            <a:noFill/>
          </p:spPr>
          <p:txBody>
            <a:bodyPr wrap="none" rtlCol="0">
              <a:spAutoFit/>
            </a:bodyPr>
            <a:lstStyle/>
            <a:p>
              <a:r>
                <a:rPr lang="en-GB" sz="1200" dirty="0">
                  <a:solidFill>
                    <a:schemeClr val="accent1"/>
                  </a:solidFill>
                </a:rPr>
                <a:t>Frequency</a:t>
              </a:r>
            </a:p>
          </p:txBody>
        </p:sp>
        <p:sp>
          <p:nvSpPr>
            <p:cNvPr id="21" name="TextBox 20"/>
            <p:cNvSpPr txBox="1"/>
            <p:nvPr/>
          </p:nvSpPr>
          <p:spPr>
            <a:xfrm>
              <a:off x="6826550" y="5003956"/>
              <a:ext cx="2206581" cy="338554"/>
            </a:xfrm>
            <a:prstGeom prst="rect">
              <a:avLst/>
            </a:prstGeom>
            <a:solidFill>
              <a:schemeClr val="accent6">
                <a:lumMod val="20000"/>
                <a:lumOff val="80000"/>
              </a:schemeClr>
            </a:solidFill>
          </p:spPr>
          <p:txBody>
            <a:bodyPr wrap="square" rtlCol="0">
              <a:spAutoFit/>
            </a:bodyPr>
            <a:lstStyle/>
            <a:p>
              <a:pPr algn="ctr"/>
              <a:r>
                <a:rPr lang="en-GB" sz="1600" dirty="0">
                  <a:solidFill>
                    <a:schemeClr val="accent1"/>
                  </a:solidFill>
                </a:rPr>
                <a:t>Cross-spectral density</a:t>
              </a:r>
            </a:p>
          </p:txBody>
        </p:sp>
      </p:grpSp>
      <p:grpSp>
        <p:nvGrpSpPr>
          <p:cNvPr id="22" name="Group 21"/>
          <p:cNvGrpSpPr/>
          <p:nvPr/>
        </p:nvGrpSpPr>
        <p:grpSpPr>
          <a:xfrm>
            <a:off x="6453499" y="686778"/>
            <a:ext cx="2089181" cy="2027493"/>
            <a:chOff x="4499991" y="969577"/>
            <a:chExt cx="2089181" cy="2027493"/>
          </a:xfrm>
        </p:grpSpPr>
        <p:pic>
          <p:nvPicPr>
            <p:cNvPr id="23" name="Picture 17" descr="https://upload.wikimedia.org/wikipedia/commons/thumb/a/ac/ComponentsofERP.svg/317px-ComponentsofERP.svg.png"/>
            <p:cNvPicPr>
              <a:picLocks noChangeAspect="1" noChangeArrowheads="1"/>
            </p:cNvPicPr>
            <p:nvPr/>
          </p:nvPicPr>
          <p:blipFill rotWithShape="1">
            <a:blip r:embed="rId4">
              <a:extLst>
                <a:ext uri="{28A0092B-C50C-407E-A947-70E740481C1C}">
                  <a14:useLocalDpi xmlns:a14="http://schemas.microsoft.com/office/drawing/2010/main" val="0"/>
                </a:ext>
              </a:extLst>
            </a:blip>
            <a:srcRect l="7946" b="10970"/>
            <a:stretch/>
          </p:blipFill>
          <p:spPr bwMode="auto">
            <a:xfrm>
              <a:off x="4741968" y="1335666"/>
              <a:ext cx="1847204" cy="14540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5936436" y="2720071"/>
              <a:ext cx="474810" cy="276999"/>
            </a:xfrm>
            <a:prstGeom prst="rect">
              <a:avLst/>
            </a:prstGeom>
            <a:noFill/>
          </p:spPr>
          <p:txBody>
            <a:bodyPr wrap="none" rtlCol="0">
              <a:spAutoFit/>
            </a:bodyPr>
            <a:lstStyle/>
            <a:p>
              <a:r>
                <a:rPr lang="en-GB" sz="1200" dirty="0">
                  <a:solidFill>
                    <a:schemeClr val="accent1"/>
                  </a:solidFill>
                </a:rPr>
                <a:t>time</a:t>
              </a:r>
            </a:p>
          </p:txBody>
        </p:sp>
        <p:sp>
          <p:nvSpPr>
            <p:cNvPr id="25" name="TextBox 24"/>
            <p:cNvSpPr txBox="1"/>
            <p:nvPr/>
          </p:nvSpPr>
          <p:spPr>
            <a:xfrm rot="16200000">
              <a:off x="4200711" y="1932288"/>
              <a:ext cx="875561" cy="276999"/>
            </a:xfrm>
            <a:prstGeom prst="rect">
              <a:avLst/>
            </a:prstGeom>
            <a:noFill/>
          </p:spPr>
          <p:txBody>
            <a:bodyPr wrap="none" rtlCol="0">
              <a:spAutoFit/>
            </a:bodyPr>
            <a:lstStyle/>
            <a:p>
              <a:r>
                <a:rPr lang="en-GB" sz="1200" dirty="0">
                  <a:solidFill>
                    <a:schemeClr val="accent1"/>
                  </a:solidFill>
                </a:rPr>
                <a:t>microvolts</a:t>
              </a:r>
            </a:p>
          </p:txBody>
        </p:sp>
        <p:sp>
          <p:nvSpPr>
            <p:cNvPr id="26" name="TextBox 25"/>
            <p:cNvSpPr txBox="1"/>
            <p:nvPr/>
          </p:nvSpPr>
          <p:spPr>
            <a:xfrm>
              <a:off x="4499991" y="969577"/>
              <a:ext cx="2044098" cy="338554"/>
            </a:xfrm>
            <a:prstGeom prst="rect">
              <a:avLst/>
            </a:prstGeom>
            <a:solidFill>
              <a:schemeClr val="accent6">
                <a:lumMod val="20000"/>
                <a:lumOff val="80000"/>
              </a:schemeClr>
            </a:solidFill>
          </p:spPr>
          <p:txBody>
            <a:bodyPr wrap="square" rtlCol="0">
              <a:spAutoFit/>
            </a:bodyPr>
            <a:lstStyle/>
            <a:p>
              <a:pPr algn="ctr"/>
              <a:r>
                <a:rPr lang="en-GB" sz="1600" dirty="0">
                  <a:solidFill>
                    <a:schemeClr val="accent1"/>
                  </a:solidFill>
                </a:rPr>
                <a:t>Evoked responses</a:t>
              </a:r>
              <a:endParaRPr lang="en-GB" sz="1400" dirty="0">
                <a:solidFill>
                  <a:schemeClr val="accent1"/>
                </a:solidFill>
              </a:endParaRPr>
            </a:p>
          </p:txBody>
        </p:sp>
      </p:grpSp>
      <p:grpSp>
        <p:nvGrpSpPr>
          <p:cNvPr id="27" name="Group 26"/>
          <p:cNvGrpSpPr/>
          <p:nvPr/>
        </p:nvGrpSpPr>
        <p:grpSpPr>
          <a:xfrm>
            <a:off x="8780058" y="709080"/>
            <a:ext cx="2197700" cy="1788902"/>
            <a:chOff x="6826550" y="991879"/>
            <a:chExt cx="2197700" cy="1788902"/>
          </a:xfrm>
        </p:grpSpPr>
        <p:pic>
          <p:nvPicPr>
            <p:cNvPr id="28" name="Picture 15" descr="https://www.researchgate.net/profile/Brandi_Ormerod/publication/260156125/figure/fig4/AS:297090954612754@1447843411485/Fig-4-PTZ-induced-changes-in-neuronal-activity-are-readily-detectable-with-EEG-The.png"/>
            <p:cNvPicPr>
              <a:picLocks noChangeAspect="1" noChangeArrowheads="1"/>
            </p:cNvPicPr>
            <p:nvPr/>
          </p:nvPicPr>
          <p:blipFill rotWithShape="1">
            <a:blip r:embed="rId5">
              <a:extLst>
                <a:ext uri="{28A0092B-C50C-407E-A947-70E740481C1C}">
                  <a14:useLocalDpi xmlns:a14="http://schemas.microsoft.com/office/drawing/2010/main" val="0"/>
                </a:ext>
              </a:extLst>
            </a:blip>
            <a:srcRect l="57530" t="35420" r="5320" b="38565"/>
            <a:stretch/>
          </p:blipFill>
          <p:spPr bwMode="auto">
            <a:xfrm>
              <a:off x="7225264" y="1446601"/>
              <a:ext cx="1641229" cy="9631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rot="16200000">
              <a:off x="6536086" y="1880074"/>
              <a:ext cx="857927" cy="276999"/>
            </a:xfrm>
            <a:prstGeom prst="rect">
              <a:avLst/>
            </a:prstGeom>
            <a:noFill/>
          </p:spPr>
          <p:txBody>
            <a:bodyPr wrap="none" rtlCol="0">
              <a:spAutoFit/>
            </a:bodyPr>
            <a:lstStyle/>
            <a:p>
              <a:r>
                <a:rPr lang="en-GB" sz="1200" dirty="0">
                  <a:solidFill>
                    <a:schemeClr val="accent1"/>
                  </a:solidFill>
                </a:rPr>
                <a:t>frequency</a:t>
              </a:r>
            </a:p>
          </p:txBody>
        </p:sp>
        <p:sp>
          <p:nvSpPr>
            <p:cNvPr id="30" name="TextBox 29"/>
            <p:cNvSpPr txBox="1"/>
            <p:nvPr/>
          </p:nvSpPr>
          <p:spPr>
            <a:xfrm>
              <a:off x="8479643" y="2503782"/>
              <a:ext cx="474810" cy="276999"/>
            </a:xfrm>
            <a:prstGeom prst="rect">
              <a:avLst/>
            </a:prstGeom>
            <a:noFill/>
          </p:spPr>
          <p:txBody>
            <a:bodyPr wrap="none" rtlCol="0">
              <a:spAutoFit/>
            </a:bodyPr>
            <a:lstStyle/>
            <a:p>
              <a:r>
                <a:rPr lang="en-GB" sz="1200" dirty="0">
                  <a:solidFill>
                    <a:schemeClr val="accent1"/>
                  </a:solidFill>
                </a:rPr>
                <a:t>time</a:t>
              </a:r>
            </a:p>
          </p:txBody>
        </p:sp>
        <p:cxnSp>
          <p:nvCxnSpPr>
            <p:cNvPr id="31" name="Straight Arrow Connector 30"/>
            <p:cNvCxnSpPr/>
            <p:nvPr/>
          </p:nvCxnSpPr>
          <p:spPr>
            <a:xfrm>
              <a:off x="7140251" y="2494731"/>
              <a:ext cx="1791700"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140251" y="1468461"/>
              <a:ext cx="0" cy="102607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942875" y="991879"/>
              <a:ext cx="2081375" cy="338554"/>
            </a:xfrm>
            <a:prstGeom prst="rect">
              <a:avLst/>
            </a:prstGeom>
            <a:solidFill>
              <a:schemeClr val="accent6">
                <a:lumMod val="20000"/>
                <a:lumOff val="80000"/>
              </a:schemeClr>
            </a:solidFill>
          </p:spPr>
          <p:txBody>
            <a:bodyPr wrap="square" rtlCol="0">
              <a:spAutoFit/>
            </a:bodyPr>
            <a:lstStyle/>
            <a:p>
              <a:pPr algn="ctr"/>
              <a:r>
                <a:rPr lang="en-GB" sz="1600" dirty="0">
                  <a:solidFill>
                    <a:schemeClr val="accent1"/>
                  </a:solidFill>
                </a:rPr>
                <a:t>Induced responses</a:t>
              </a:r>
            </a:p>
          </p:txBody>
        </p:sp>
      </p:grpSp>
      <p:cxnSp>
        <p:nvCxnSpPr>
          <p:cNvPr id="34" name="Elbow Connector 33"/>
          <p:cNvCxnSpPr>
            <a:stCxn id="13" idx="0"/>
          </p:cNvCxnSpPr>
          <p:nvPr/>
        </p:nvCxnSpPr>
        <p:spPr>
          <a:xfrm rot="10800000">
            <a:off x="7179098" y="2705672"/>
            <a:ext cx="326133" cy="955948"/>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7505230" y="2700174"/>
            <a:ext cx="2241113" cy="1874400"/>
            <a:chOff x="7505230" y="2700174"/>
            <a:chExt cx="2241113" cy="1874400"/>
          </a:xfrm>
        </p:grpSpPr>
        <p:sp>
          <p:nvSpPr>
            <p:cNvPr id="6" name="TextBox 5"/>
            <p:cNvSpPr txBox="1"/>
            <p:nvPr/>
          </p:nvSpPr>
          <p:spPr>
            <a:xfrm>
              <a:off x="7563169" y="2705672"/>
              <a:ext cx="2081375" cy="369332"/>
            </a:xfrm>
            <a:prstGeom prst="rect">
              <a:avLst/>
            </a:prstGeom>
            <a:solidFill>
              <a:schemeClr val="accent6">
                <a:lumMod val="20000"/>
                <a:lumOff val="80000"/>
              </a:schemeClr>
            </a:solidFill>
          </p:spPr>
          <p:txBody>
            <a:bodyPr wrap="square" rtlCol="0">
              <a:spAutoFit/>
            </a:bodyPr>
            <a:lstStyle/>
            <a:p>
              <a:pPr algn="ctr"/>
              <a:r>
                <a:rPr lang="en-GB" dirty="0">
                  <a:solidFill>
                    <a:schemeClr val="accent1"/>
                  </a:solidFill>
                </a:rPr>
                <a:t>Timeseries</a:t>
              </a:r>
            </a:p>
          </p:txBody>
        </p:sp>
        <p:sp>
          <p:nvSpPr>
            <p:cNvPr id="7" name="Rectangle 6"/>
            <p:cNvSpPr/>
            <p:nvPr/>
          </p:nvSpPr>
          <p:spPr>
            <a:xfrm>
              <a:off x="7511143" y="2700174"/>
              <a:ext cx="2235200" cy="1843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 name="Group 7"/>
            <p:cNvGrpSpPr/>
            <p:nvPr/>
          </p:nvGrpSpPr>
          <p:grpSpPr>
            <a:xfrm>
              <a:off x="7505230" y="3213183"/>
              <a:ext cx="2172376" cy="1361391"/>
              <a:chOff x="6264432" y="4736028"/>
              <a:chExt cx="2172376" cy="1361391"/>
            </a:xfrm>
          </p:grpSpPr>
          <p:cxnSp>
            <p:nvCxnSpPr>
              <p:cNvPr id="9" name="Straight Arrow Connector 8"/>
              <p:cNvCxnSpPr/>
              <p:nvPr/>
            </p:nvCxnSpPr>
            <p:spPr>
              <a:xfrm>
                <a:off x="6595080" y="5808310"/>
                <a:ext cx="1728956" cy="0"/>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13908" y="5789642"/>
                <a:ext cx="522900" cy="307777"/>
              </a:xfrm>
              <a:prstGeom prst="rect">
                <a:avLst/>
              </a:prstGeom>
              <a:noFill/>
            </p:spPr>
            <p:txBody>
              <a:bodyPr wrap="none" rtlCol="0">
                <a:spAutoFit/>
              </a:bodyPr>
              <a:lstStyle/>
              <a:p>
                <a:r>
                  <a:rPr lang="en-GB" sz="1400" dirty="0">
                    <a:solidFill>
                      <a:schemeClr val="accent1"/>
                    </a:solidFill>
                  </a:rPr>
                  <a:t>time</a:t>
                </a:r>
              </a:p>
            </p:txBody>
          </p:sp>
          <p:pic>
            <p:nvPicPr>
              <p:cNvPr id="11" name="Picture 10" descr="D:\Documents\teaching\spm course\timeseries.png"/>
              <p:cNvPicPr>
                <a:picLocks noChangeAspect="1" noChangeArrowheads="1"/>
              </p:cNvPicPr>
              <p:nvPr/>
            </p:nvPicPr>
            <p:blipFill rotWithShape="1">
              <a:blip r:embed="rId6">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flipV="1">
                <a:off x="6595080" y="4821927"/>
                <a:ext cx="0" cy="996722"/>
              </a:xfrm>
              <a:prstGeom prst="straightConnector1">
                <a:avLst/>
              </a:prstGeom>
              <a:ln w="127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16200000">
                <a:off x="6091949" y="5030577"/>
                <a:ext cx="652743" cy="307777"/>
              </a:xfrm>
              <a:prstGeom prst="rect">
                <a:avLst/>
              </a:prstGeom>
              <a:noFill/>
            </p:spPr>
            <p:txBody>
              <a:bodyPr wrap="none" rtlCol="0">
                <a:spAutoFit/>
              </a:bodyPr>
              <a:lstStyle/>
              <a:p>
                <a:r>
                  <a:rPr lang="en-GB" sz="1400" dirty="0">
                    <a:solidFill>
                      <a:schemeClr val="accent1"/>
                    </a:solidFill>
                  </a:rPr>
                  <a:t>signal</a:t>
                </a:r>
              </a:p>
            </p:txBody>
          </p:sp>
        </p:grpSp>
      </p:grpSp>
      <p:cxnSp>
        <p:nvCxnSpPr>
          <p:cNvPr id="35" name="Elbow Connector 34"/>
          <p:cNvCxnSpPr/>
          <p:nvPr/>
        </p:nvCxnSpPr>
        <p:spPr>
          <a:xfrm rot="10800000" flipH="1">
            <a:off x="9757788" y="2700173"/>
            <a:ext cx="326133" cy="955948"/>
          </a:xfrm>
          <a:prstGeom prst="bentConnector2">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Elbow Connector 35"/>
          <p:cNvCxnSpPr/>
          <p:nvPr/>
        </p:nvCxnSpPr>
        <p:spPr>
          <a:xfrm rot="5400000">
            <a:off x="7062727" y="4196835"/>
            <a:ext cx="521538" cy="319926"/>
          </a:xfrm>
          <a:prstGeom prst="bentConnector3">
            <a:avLst>
              <a:gd name="adj1" fmla="val 296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9" idx="0"/>
          </p:cNvCxnSpPr>
          <p:nvPr/>
        </p:nvCxnSpPr>
        <p:spPr>
          <a:xfrm>
            <a:off x="8162419" y="5622065"/>
            <a:ext cx="565603"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6453499" y="265881"/>
            <a:ext cx="453313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Data Features</a:t>
            </a:r>
          </a:p>
        </p:txBody>
      </p:sp>
      <p:grpSp>
        <p:nvGrpSpPr>
          <p:cNvPr id="45" name="Group 44"/>
          <p:cNvGrpSpPr/>
          <p:nvPr/>
        </p:nvGrpSpPr>
        <p:grpSpPr>
          <a:xfrm>
            <a:off x="4426028" y="2072070"/>
            <a:ext cx="1723549" cy="782410"/>
            <a:chOff x="2836450" y="3422113"/>
            <a:chExt cx="1723549" cy="782410"/>
          </a:xfrm>
        </p:grpSpPr>
        <p:sp>
          <p:nvSpPr>
            <p:cNvPr id="46" name="Rectangle 45"/>
            <p:cNvSpPr/>
            <p:nvPr/>
          </p:nvSpPr>
          <p:spPr>
            <a:xfrm>
              <a:off x="2836450" y="3422113"/>
              <a:ext cx="1723549" cy="782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a:off x="3299507" y="3597602"/>
              <a:ext cx="7920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836450" y="3835191"/>
              <a:ext cx="1723549" cy="369332"/>
            </a:xfrm>
            <a:prstGeom prst="rect">
              <a:avLst/>
            </a:prstGeom>
            <a:noFill/>
          </p:spPr>
          <p:txBody>
            <a:bodyPr wrap="none" rtlCol="0">
              <a:spAutoFit/>
            </a:bodyPr>
            <a:lstStyle/>
            <a:p>
              <a:r>
                <a:rPr lang="en-GB" dirty="0">
                  <a:solidFill>
                    <a:schemeClr val="accent1"/>
                  </a:solidFill>
                </a:rPr>
                <a:t>Forward model</a:t>
              </a:r>
            </a:p>
          </p:txBody>
        </p:sp>
      </p:grpSp>
      <p:grpSp>
        <p:nvGrpSpPr>
          <p:cNvPr id="49" name="Group 48"/>
          <p:cNvGrpSpPr/>
          <p:nvPr/>
        </p:nvGrpSpPr>
        <p:grpSpPr>
          <a:xfrm>
            <a:off x="4426028" y="3133435"/>
            <a:ext cx="1800493" cy="782411"/>
            <a:chOff x="2836450" y="3422112"/>
            <a:chExt cx="1800493" cy="782411"/>
          </a:xfrm>
        </p:grpSpPr>
        <p:sp>
          <p:nvSpPr>
            <p:cNvPr id="50" name="Rectangle 49"/>
            <p:cNvSpPr/>
            <p:nvPr/>
          </p:nvSpPr>
          <p:spPr>
            <a:xfrm>
              <a:off x="2836450" y="3422112"/>
              <a:ext cx="1723549" cy="7824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p:nvPr/>
          </p:nvCxnSpPr>
          <p:spPr>
            <a:xfrm flipH="1">
              <a:off x="3299507" y="3597602"/>
              <a:ext cx="7920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836450" y="3835191"/>
              <a:ext cx="1800493" cy="369332"/>
            </a:xfrm>
            <a:prstGeom prst="rect">
              <a:avLst/>
            </a:prstGeom>
            <a:noFill/>
          </p:spPr>
          <p:txBody>
            <a:bodyPr wrap="none" rtlCol="0">
              <a:spAutoFit/>
            </a:bodyPr>
            <a:lstStyle/>
            <a:p>
              <a:pPr algn="ctr"/>
              <a:r>
                <a:rPr lang="en-GB" dirty="0">
                  <a:solidFill>
                    <a:schemeClr val="accent1"/>
                  </a:solidFill>
                </a:rPr>
                <a:t>Model inversion</a:t>
              </a:r>
            </a:p>
          </p:txBody>
        </p:sp>
      </p:grpSp>
      <p:grpSp>
        <p:nvGrpSpPr>
          <p:cNvPr id="2" name="Group 1">
            <a:extLst>
              <a:ext uri="{FF2B5EF4-FFF2-40B4-BE49-F238E27FC236}">
                <a16:creationId xmlns:a16="http://schemas.microsoft.com/office/drawing/2014/main" id="{65C69D7D-0307-8D4E-A0BA-2EABDBC2600F}"/>
              </a:ext>
            </a:extLst>
          </p:cNvPr>
          <p:cNvGrpSpPr/>
          <p:nvPr/>
        </p:nvGrpSpPr>
        <p:grpSpPr>
          <a:xfrm>
            <a:off x="236361" y="265881"/>
            <a:ext cx="4189667" cy="4736774"/>
            <a:chOff x="236361" y="265881"/>
            <a:chExt cx="4189667" cy="4736774"/>
          </a:xfrm>
        </p:grpSpPr>
        <p:grpSp>
          <p:nvGrpSpPr>
            <p:cNvPr id="39" name="Group 38"/>
            <p:cNvGrpSpPr/>
            <p:nvPr/>
          </p:nvGrpSpPr>
          <p:grpSpPr>
            <a:xfrm>
              <a:off x="1068169" y="1627630"/>
              <a:ext cx="2608263" cy="3375025"/>
              <a:chOff x="323560" y="1954713"/>
              <a:chExt cx="2608263" cy="3375025"/>
            </a:xfrm>
          </p:grpSpPr>
          <p:pic>
            <p:nvPicPr>
              <p:cNvPr id="40" name="Picture 31" descr="slide1_large"/>
              <p:cNvPicPr>
                <a:picLocks noChangeAspect="1" noChangeArrowheads="1"/>
              </p:cNvPicPr>
              <p:nvPr/>
            </p:nvPicPr>
            <p:blipFill>
              <a:blip r:embed="rId7" cstate="print"/>
              <a:srcRect/>
              <a:stretch>
                <a:fillRect/>
              </a:stretch>
            </p:blipFill>
            <p:spPr bwMode="auto">
              <a:xfrm>
                <a:off x="323560" y="1954713"/>
                <a:ext cx="2608263" cy="3375025"/>
              </a:xfrm>
              <a:prstGeom prst="rect">
                <a:avLst/>
              </a:prstGeom>
              <a:noFill/>
              <a:effectLst/>
            </p:spPr>
          </p:pic>
          <p:sp>
            <p:nvSpPr>
              <p:cNvPr id="41" name="Line 32"/>
              <p:cNvSpPr>
                <a:spLocks noChangeShapeType="1"/>
              </p:cNvSpPr>
              <p:nvPr/>
            </p:nvSpPr>
            <p:spPr bwMode="auto">
              <a:xfrm>
                <a:off x="400616" y="3780405"/>
                <a:ext cx="555154" cy="303833"/>
              </a:xfrm>
              <a:prstGeom prst="line">
                <a:avLst/>
              </a:prstGeom>
              <a:noFill/>
              <a:ln w="38100">
                <a:solidFill>
                  <a:srgbClr val="0099CC"/>
                </a:solidFill>
                <a:round/>
                <a:headEnd/>
                <a:tailEnd type="triangle" w="med" len="med"/>
              </a:ln>
              <a:effectLst/>
            </p:spPr>
            <p:txBody>
              <a:bodyPr/>
              <a:lstStyle/>
              <a:p>
                <a:endParaRPr lang="en-US">
                  <a:solidFill>
                    <a:srgbClr val="000000"/>
                  </a:solidFill>
                </a:endParaRPr>
              </a:p>
            </p:txBody>
          </p:sp>
          <p:sp>
            <p:nvSpPr>
              <p:cNvPr id="42" name="Line 33"/>
              <p:cNvSpPr>
                <a:spLocks noChangeShapeType="1"/>
              </p:cNvSpPr>
              <p:nvPr/>
            </p:nvSpPr>
            <p:spPr bwMode="auto">
              <a:xfrm flipH="1">
                <a:off x="1622135" y="3526338"/>
                <a:ext cx="261938" cy="581025"/>
              </a:xfrm>
              <a:prstGeom prst="line">
                <a:avLst/>
              </a:prstGeom>
              <a:noFill/>
              <a:ln w="38100">
                <a:solidFill>
                  <a:srgbClr val="FF0000"/>
                </a:solidFill>
                <a:round/>
                <a:headEnd/>
                <a:tailEnd type="triangle" w="med" len="med"/>
              </a:ln>
              <a:effectLst/>
            </p:spPr>
            <p:txBody>
              <a:bodyPr/>
              <a:lstStyle/>
              <a:p>
                <a:endParaRPr lang="en-US">
                  <a:solidFill>
                    <a:srgbClr val="000000"/>
                  </a:solidFill>
                </a:endParaRPr>
              </a:p>
            </p:txBody>
          </p:sp>
        </p:grpSp>
        <p:sp>
          <p:nvSpPr>
            <p:cNvPr id="53" name="Rectangle 52"/>
            <p:cNvSpPr/>
            <p:nvPr/>
          </p:nvSpPr>
          <p:spPr>
            <a:xfrm>
              <a:off x="236361" y="265881"/>
              <a:ext cx="4189667"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Neural circuitry (effective connectivity)</a:t>
              </a:r>
            </a:p>
          </p:txBody>
        </p:sp>
      </p:grpSp>
    </p:spTree>
    <p:extLst>
      <p:ext uri="{BB962C8B-B14F-4D97-AF65-F5344CB8AC3E}">
        <p14:creationId xmlns:p14="http://schemas.microsoft.com/office/powerpoint/2010/main" val="4158076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97" y="-309517"/>
            <a:ext cx="10867431" cy="1245049"/>
          </a:xfrm>
        </p:spPr>
        <p:txBody>
          <a:bodyPr/>
          <a:lstStyle/>
          <a:p>
            <a:r>
              <a:rPr lang="en-GB" dirty="0"/>
              <a:t>Where DCM sits in the pipeline</a:t>
            </a:r>
          </a:p>
        </p:txBody>
      </p:sp>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2214524" y="1649705"/>
            <a:ext cx="1360794" cy="13097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92618" y="3337039"/>
            <a:ext cx="2004606" cy="797719"/>
          </a:xfrm>
          <a:prstGeom prst="rect">
            <a:avLst/>
          </a:prstGeom>
          <a:noFill/>
        </p:spPr>
        <p:txBody>
          <a:bodyPr wrap="square" rtlCol="0">
            <a:spAutoFit/>
          </a:bodyPr>
          <a:lstStyle/>
          <a:p>
            <a:pPr algn="ctr"/>
            <a:r>
              <a:rPr lang="en-GB" sz="1536" dirty="0">
                <a:solidFill>
                  <a:schemeClr val="accent2"/>
                </a:solidFill>
              </a:rPr>
              <a:t>Functional MRI acquisition and image reconstruction</a:t>
            </a:r>
          </a:p>
        </p:txBody>
      </p:sp>
      <p:cxnSp>
        <p:nvCxnSpPr>
          <p:cNvPr id="8" name="Straight Arrow Connector 7"/>
          <p:cNvCxnSpPr/>
          <p:nvPr/>
        </p:nvCxnSpPr>
        <p:spPr>
          <a:xfrm>
            <a:off x="3804384" y="2304586"/>
            <a:ext cx="691243"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62459" y="3288024"/>
            <a:ext cx="2626725" cy="797719"/>
          </a:xfrm>
          <a:prstGeom prst="rect">
            <a:avLst/>
          </a:prstGeom>
          <a:noFill/>
        </p:spPr>
        <p:txBody>
          <a:bodyPr wrap="square" rtlCol="0">
            <a:spAutoFit/>
          </a:bodyPr>
          <a:lstStyle/>
          <a:p>
            <a:pPr algn="ctr"/>
            <a:r>
              <a:rPr lang="en-GB" sz="1536" dirty="0">
                <a:solidFill>
                  <a:schemeClr val="accent2"/>
                </a:solidFill>
              </a:rPr>
              <a:t>Image </a:t>
            </a:r>
            <a:r>
              <a:rPr lang="en-GB" sz="1536" dirty="0" err="1">
                <a:solidFill>
                  <a:schemeClr val="accent2"/>
                </a:solidFill>
              </a:rPr>
              <a:t>preprocessing</a:t>
            </a:r>
            <a:r>
              <a:rPr lang="en-GB" sz="1536" dirty="0">
                <a:solidFill>
                  <a:schemeClr val="accent2"/>
                </a:solidFill>
              </a:rPr>
              <a:t> (realignment, </a:t>
            </a:r>
            <a:r>
              <a:rPr lang="en-GB" sz="1536" dirty="0" err="1">
                <a:solidFill>
                  <a:schemeClr val="accent2"/>
                </a:solidFill>
              </a:rPr>
              <a:t>coregistration</a:t>
            </a:r>
            <a:r>
              <a:rPr lang="en-GB" sz="1536" dirty="0">
                <a:solidFill>
                  <a:schemeClr val="accent2"/>
                </a:solidFill>
              </a:rPr>
              <a:t>, normalisation, smoothing)</a:t>
            </a:r>
          </a:p>
        </p:txBody>
      </p:sp>
      <p:grpSp>
        <p:nvGrpSpPr>
          <p:cNvPr id="10" name="Group 9"/>
          <p:cNvGrpSpPr>
            <a:grpSpLocks/>
          </p:cNvGrpSpPr>
          <p:nvPr/>
        </p:nvGrpSpPr>
        <p:grpSpPr bwMode="auto">
          <a:xfrm>
            <a:off x="4913239" y="1708273"/>
            <a:ext cx="1350201" cy="139439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accent3">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accent3">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accent3">
                  <a:lumMod val="9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accent3">
                  <a:lumMod val="95000"/>
                </a:schemeClr>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5" name="Straight Arrow Connector 14"/>
          <p:cNvCxnSpPr/>
          <p:nvPr/>
        </p:nvCxnSpPr>
        <p:spPr>
          <a:xfrm>
            <a:off x="6638482" y="2302604"/>
            <a:ext cx="691243"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7649553" y="1770946"/>
            <a:ext cx="1348941" cy="1182641"/>
          </a:xfrm>
          <a:prstGeom prst="rect">
            <a:avLst/>
          </a:prstGeom>
          <a:noFill/>
          <a:ln w="9525">
            <a:noFill/>
            <a:miter lim="800000"/>
            <a:headEnd/>
            <a:tailEnd/>
          </a:ln>
        </p:spPr>
      </p:pic>
      <p:sp>
        <p:nvSpPr>
          <p:cNvPr id="17" name="TextBox 16"/>
          <p:cNvSpPr txBox="1"/>
          <p:nvPr/>
        </p:nvSpPr>
        <p:spPr>
          <a:xfrm>
            <a:off x="7321719" y="3291118"/>
            <a:ext cx="2004606" cy="1037720"/>
          </a:xfrm>
          <a:prstGeom prst="rect">
            <a:avLst/>
          </a:prstGeom>
          <a:noFill/>
        </p:spPr>
        <p:txBody>
          <a:bodyPr wrap="square" rtlCol="0">
            <a:spAutoFit/>
          </a:bodyPr>
          <a:lstStyle/>
          <a:p>
            <a:pPr algn="ctr"/>
            <a:r>
              <a:rPr lang="en-GB" sz="1536" dirty="0">
                <a:solidFill>
                  <a:schemeClr val="accent2"/>
                </a:solidFill>
              </a:rPr>
              <a:t>Statistical Parameter Mapping (SPM) / General Linear Model</a:t>
            </a:r>
          </a:p>
        </p:txBody>
      </p:sp>
      <p:cxnSp>
        <p:nvCxnSpPr>
          <p:cNvPr id="18" name="Straight Arrow Connector 17"/>
          <p:cNvCxnSpPr/>
          <p:nvPr/>
        </p:nvCxnSpPr>
        <p:spPr>
          <a:xfrm flipH="1">
            <a:off x="6635759" y="5443921"/>
            <a:ext cx="596324"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djusted"/>
          <p:cNvPicPr>
            <a:picLocks noChangeAspect="1" noChangeArrowheads="1"/>
          </p:cNvPicPr>
          <p:nvPr/>
        </p:nvPicPr>
        <p:blipFill>
          <a:blip r:embed="rId5"/>
          <a:srcRect l="4410" t="53058" r="7166" b="5435"/>
          <a:stretch>
            <a:fillRect/>
          </a:stretch>
        </p:blipFill>
        <p:spPr bwMode="auto">
          <a:xfrm>
            <a:off x="7421754" y="4570481"/>
            <a:ext cx="1838083" cy="1263009"/>
          </a:xfrm>
          <a:prstGeom prst="rect">
            <a:avLst/>
          </a:prstGeom>
          <a:noFill/>
          <a:ln w="9525">
            <a:noFill/>
            <a:miter lim="800000"/>
            <a:headEnd/>
            <a:tailEnd/>
          </a:ln>
        </p:spPr>
      </p:pic>
      <p:cxnSp>
        <p:nvCxnSpPr>
          <p:cNvPr id="21" name="Straight Arrow Connector 20"/>
          <p:cNvCxnSpPr/>
          <p:nvPr/>
        </p:nvCxnSpPr>
        <p:spPr>
          <a:xfrm>
            <a:off x="8340795" y="4397670"/>
            <a:ext cx="0" cy="345622"/>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984103" y="5857022"/>
            <a:ext cx="2764974" cy="561357"/>
          </a:xfrm>
          <a:prstGeom prst="rect">
            <a:avLst/>
          </a:prstGeom>
          <a:noFill/>
        </p:spPr>
        <p:txBody>
          <a:bodyPr wrap="square" rtlCol="0">
            <a:spAutoFit/>
          </a:bodyPr>
          <a:lstStyle/>
          <a:p>
            <a:pPr algn="ctr"/>
            <a:r>
              <a:rPr lang="en-GB" sz="1536" dirty="0">
                <a:solidFill>
                  <a:schemeClr val="accent2"/>
                </a:solidFill>
              </a:rPr>
              <a:t>Timeseries extraction from Regions of Interest (ROIs)</a:t>
            </a:r>
          </a:p>
        </p:txBody>
      </p:sp>
      <p:grpSp>
        <p:nvGrpSpPr>
          <p:cNvPr id="24" name="Group 23"/>
          <p:cNvGrpSpPr/>
          <p:nvPr/>
        </p:nvGrpSpPr>
        <p:grpSpPr>
          <a:xfrm>
            <a:off x="4913239" y="4575584"/>
            <a:ext cx="1373229" cy="1284582"/>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7" y="4893000"/>
              <a:ext cx="149225" cy="992334"/>
            </a:xfrm>
            <a:prstGeom prst="ellipse">
              <a:avLst/>
            </a:prstGeom>
            <a:noFill/>
            <a:ln w="3175" algn="ctr">
              <a:noFill/>
              <a:round/>
              <a:headEnd/>
              <a:tailEnd/>
            </a:ln>
          </p:spPr>
          <p:txBody>
            <a:bodyPr anchor="ctr">
              <a:spAutoFit/>
            </a:bodyPr>
            <a:lstStyle/>
            <a:p>
              <a:endParaRPr lang="en-US" sz="1728">
                <a:solidFill>
                  <a:srgbClr val="000000"/>
                </a:solidFill>
              </a:endParaRPr>
            </a:p>
          </p:txBody>
        </p:sp>
      </p:grpSp>
      <p:sp>
        <p:nvSpPr>
          <p:cNvPr id="36" name="TextBox 35"/>
          <p:cNvSpPr txBox="1"/>
          <p:nvPr/>
        </p:nvSpPr>
        <p:spPr>
          <a:xfrm>
            <a:off x="4262899" y="5818029"/>
            <a:ext cx="2764974" cy="561357"/>
          </a:xfrm>
          <a:prstGeom prst="rect">
            <a:avLst/>
          </a:prstGeom>
          <a:noFill/>
        </p:spPr>
        <p:txBody>
          <a:bodyPr wrap="square" rtlCol="0">
            <a:spAutoFit/>
          </a:bodyPr>
          <a:lstStyle/>
          <a:p>
            <a:pPr algn="ctr"/>
            <a:r>
              <a:rPr lang="en-GB" sz="1536" dirty="0">
                <a:solidFill>
                  <a:schemeClr val="accent2"/>
                </a:solidFill>
              </a:rPr>
              <a:t>Dynamic Causal Modelling (DCM)</a:t>
            </a:r>
          </a:p>
        </p:txBody>
      </p:sp>
    </p:spTree>
    <p:extLst>
      <p:ext uri="{BB962C8B-B14F-4D97-AF65-F5344CB8AC3E}">
        <p14:creationId xmlns:p14="http://schemas.microsoft.com/office/powerpoint/2010/main" val="157734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528246" y="-388368"/>
            <a:ext cx="8149959" cy="1245048"/>
          </a:xfrm>
        </p:spPr>
        <p:txBody>
          <a:bodyPr/>
          <a:lstStyle/>
          <a:p>
            <a:r>
              <a:rPr lang="en-GB" dirty="0"/>
              <a:t>Types of connectivity</a:t>
            </a:r>
            <a:endParaRPr lang="en-GB" altLang="en-US" dirty="0"/>
          </a:p>
        </p:txBody>
      </p:sp>
      <p:sp>
        <p:nvSpPr>
          <p:cNvPr id="7176" name="Rectangle 8"/>
          <p:cNvSpPr>
            <a:spLocks noGrp="1" noChangeArrowheads="1"/>
          </p:cNvSpPr>
          <p:nvPr>
            <p:ph type="body" idx="1"/>
          </p:nvPr>
        </p:nvSpPr>
        <p:spPr>
          <a:xfrm>
            <a:off x="1780388" y="1494449"/>
            <a:ext cx="5177921" cy="3802363"/>
          </a:xfrm>
        </p:spPr>
        <p:txBody>
          <a:bodyPr>
            <a:normAutofit fontScale="92500" lnSpcReduction="10000"/>
          </a:bodyPr>
          <a:lstStyle/>
          <a:p>
            <a:r>
              <a:rPr lang="en-GB" altLang="en-US" dirty="0"/>
              <a:t>Structural Connectivity</a:t>
            </a:r>
            <a:br>
              <a:rPr lang="en-GB" altLang="en-US" dirty="0"/>
            </a:br>
            <a:r>
              <a:rPr lang="en-GB" altLang="en-US" sz="1536" dirty="0">
                <a:solidFill>
                  <a:schemeClr val="accent2">
                    <a:lumMod val="50000"/>
                    <a:lumOff val="50000"/>
                  </a:schemeClr>
                </a:solidFill>
              </a:rPr>
              <a:t>Physical connections of the brain</a:t>
            </a:r>
            <a:r>
              <a:rPr lang="en-GB" altLang="en-US" dirty="0"/>
              <a:t/>
            </a:r>
            <a:br>
              <a:rPr lang="en-GB" altLang="en-US" dirty="0"/>
            </a:br>
            <a:r>
              <a:rPr lang="en-GB" altLang="en-US" dirty="0"/>
              <a:t/>
            </a:r>
            <a:br>
              <a:rPr lang="en-GB" altLang="en-US" dirty="0"/>
            </a:br>
            <a:endParaRPr lang="en-GB" altLang="en-US" dirty="0"/>
          </a:p>
          <a:p>
            <a:r>
              <a:rPr lang="en-GB" altLang="en-US" dirty="0"/>
              <a:t>Functional Connectivity</a:t>
            </a:r>
            <a:br>
              <a:rPr lang="en-GB" altLang="en-US" dirty="0"/>
            </a:br>
            <a:r>
              <a:rPr lang="en-GB" altLang="en-US" sz="1536" dirty="0">
                <a:solidFill>
                  <a:schemeClr val="accent2">
                    <a:lumMod val="50000"/>
                    <a:lumOff val="50000"/>
                  </a:schemeClr>
                </a:solidFill>
              </a:rPr>
              <a:t>Dependencies between BOLD observations</a:t>
            </a:r>
          </a:p>
          <a:p>
            <a:endParaRPr lang="en-GB" altLang="en-US" sz="1536" dirty="0">
              <a:solidFill>
                <a:schemeClr val="tx1">
                  <a:lumMod val="50000"/>
                  <a:lumOff val="50000"/>
                </a:schemeClr>
              </a:solidFill>
            </a:endParaRPr>
          </a:p>
          <a:p>
            <a:endParaRPr lang="en-GB" altLang="en-US" dirty="0"/>
          </a:p>
          <a:p>
            <a:r>
              <a:rPr lang="en-GB" altLang="en-US" dirty="0"/>
              <a:t>Effective Connectivity</a:t>
            </a:r>
            <a:br>
              <a:rPr lang="en-GB" altLang="en-US" dirty="0"/>
            </a:br>
            <a:r>
              <a:rPr lang="en-GB" altLang="en-US" sz="1536" dirty="0">
                <a:solidFill>
                  <a:schemeClr val="accent2">
                    <a:lumMod val="50000"/>
                    <a:lumOff val="50000"/>
                  </a:schemeClr>
                </a:solidFill>
              </a:rPr>
              <a:t>Causal relationships between brain regions</a:t>
            </a:r>
          </a:p>
        </p:txBody>
      </p:sp>
      <p:pic>
        <p:nvPicPr>
          <p:cNvPr id="7182" name="Picture 14" descr="C:\Users\pzeidman\Downloads\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5681" y="1148826"/>
            <a:ext cx="1935482" cy="14455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3563" y="6056655"/>
            <a:ext cx="3663590" cy="531812"/>
          </a:xfrm>
          <a:prstGeom prst="rect">
            <a:avLst/>
          </a:prstGeom>
        </p:spPr>
        <p:txBody>
          <a:bodyPr wrap="square">
            <a:spAutoFit/>
          </a:bodyPr>
          <a:lstStyle/>
          <a:p>
            <a:r>
              <a:rPr lang="en-GB" sz="960" dirty="0">
                <a:solidFill>
                  <a:schemeClr val="accent2">
                    <a:lumMod val="85000"/>
                    <a:lumOff val="15000"/>
                  </a:schemeClr>
                </a:solidFill>
              </a:rPr>
              <a:t>"</a:t>
            </a:r>
            <a:r>
              <a:rPr lang="en-GB" sz="960" dirty="0" err="1">
                <a:solidFill>
                  <a:schemeClr val="accent2">
                    <a:lumMod val="85000"/>
                    <a:lumOff val="15000"/>
                  </a:schemeClr>
                </a:solidFill>
              </a:rPr>
              <a:t>Connectome</a:t>
            </a:r>
            <a:r>
              <a:rPr lang="en-GB" sz="960" dirty="0">
                <a:solidFill>
                  <a:schemeClr val="accent2">
                    <a:lumMod val="85000"/>
                    <a:lumOff val="15000"/>
                  </a:schemeClr>
                </a:solidFill>
              </a:rPr>
              <a:t>" by </a:t>
            </a:r>
            <a:r>
              <a:rPr lang="en-GB" sz="960" dirty="0" err="1">
                <a:solidFill>
                  <a:schemeClr val="accent2">
                    <a:lumMod val="85000"/>
                    <a:lumOff val="15000"/>
                  </a:schemeClr>
                </a:solidFill>
              </a:rPr>
              <a:t>jgmarcelino</a:t>
            </a:r>
            <a:r>
              <a:rPr lang="en-GB" sz="960" dirty="0">
                <a:solidFill>
                  <a:schemeClr val="accent2">
                    <a:lumMod val="85000"/>
                    <a:lumOff val="15000"/>
                  </a:schemeClr>
                </a:solidFill>
              </a:rPr>
              <a:t>. CC 2.0 via Wikimedia Commons</a:t>
            </a:r>
            <a:br>
              <a:rPr lang="en-GB" sz="960" dirty="0">
                <a:solidFill>
                  <a:schemeClr val="accent2">
                    <a:lumMod val="85000"/>
                    <a:lumOff val="15000"/>
                  </a:schemeClr>
                </a:solidFill>
              </a:rPr>
            </a:br>
            <a:r>
              <a:rPr lang="en-GB" sz="960" dirty="0">
                <a:solidFill>
                  <a:schemeClr val="accent2">
                    <a:lumMod val="85000"/>
                    <a:lumOff val="15000"/>
                  </a:schemeClr>
                </a:solidFill>
              </a:rPr>
              <a:t>Figure 1, Hong et al. 2013 PLOS ONE.</a:t>
            </a:r>
          </a:p>
          <a:p>
            <a:r>
              <a:rPr lang="en-GB" sz="960" dirty="0">
                <a:solidFill>
                  <a:schemeClr val="accent2">
                    <a:lumMod val="85000"/>
                    <a:lumOff val="15000"/>
                  </a:schemeClr>
                </a:solidFill>
              </a:rPr>
              <a:t>KE Stefan, SPM Course 2011</a:t>
            </a:r>
          </a:p>
        </p:txBody>
      </p:sp>
      <p:pic>
        <p:nvPicPr>
          <p:cNvPr id="15362" name="Picture 2" descr="http://upload.wikimedia.org/wikipedia/commons/0/0e/Brain_network.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071616" y="2738686"/>
            <a:ext cx="2123612" cy="165898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120453" y="4329471"/>
            <a:ext cx="1879763" cy="1758417"/>
            <a:chOff x="5446489" y="3966765"/>
            <a:chExt cx="2705100" cy="2530475"/>
          </a:xfrm>
        </p:grpSpPr>
        <p:pic>
          <p:nvPicPr>
            <p:cNvPr id="36" name="Picture 2" descr="lateral"/>
            <p:cNvPicPr>
              <a:picLocks noChangeAspect="1" noChangeArrowheads="1"/>
            </p:cNvPicPr>
            <p:nvPr/>
          </p:nvPicPr>
          <p:blipFill>
            <a:blip r:embed="rId5" cstate="print"/>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38"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39"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sp>
          <p:nvSpPr>
            <p:cNvPr id="40"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sz="1728">
                <a:solidFill>
                  <a:srgbClr val="000000"/>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43"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44"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45"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6" name="Oval 17"/>
            <p:cNvSpPr>
              <a:spLocks noChangeArrowheads="1"/>
            </p:cNvSpPr>
            <p:nvPr/>
          </p:nvSpPr>
          <p:spPr bwMode="auto">
            <a:xfrm>
              <a:off x="6240240" y="5026702"/>
              <a:ext cx="149225" cy="724933"/>
            </a:xfrm>
            <a:prstGeom prst="ellipse">
              <a:avLst/>
            </a:prstGeom>
            <a:noFill/>
            <a:ln w="3175" algn="ctr">
              <a:noFill/>
              <a:round/>
              <a:headEnd/>
              <a:tailEnd/>
            </a:ln>
          </p:spPr>
          <p:txBody>
            <a:bodyPr anchor="ctr">
              <a:spAutoFit/>
            </a:bodyPr>
            <a:lstStyle/>
            <a:p>
              <a:endParaRPr lang="en-US" sz="1728">
                <a:solidFill>
                  <a:srgbClr val="000000"/>
                </a:solidFill>
              </a:endParaRPr>
            </a:p>
          </p:txBody>
        </p:sp>
      </p:grpSp>
    </p:spTree>
    <p:extLst>
      <p:ext uri="{BB962C8B-B14F-4D97-AF65-F5344CB8AC3E}">
        <p14:creationId xmlns:p14="http://schemas.microsoft.com/office/powerpoint/2010/main" val="1372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500"/>
                                        <p:tgtEl>
                                          <p:spTgt spid="7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fade">
                                      <p:cBhvr>
                                        <p:cTn id="15" dur="500"/>
                                        <p:tgtEl>
                                          <p:spTgt spid="717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animEffect transition="in" filter="fade">
                                      <p:cBhvr>
                                        <p:cTn id="23" dur="500"/>
                                        <p:tgtEl>
                                          <p:spTgt spid="717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60"/>
          <p:cNvSpPr/>
          <p:nvPr/>
        </p:nvSpPr>
        <p:spPr>
          <a:xfrm>
            <a:off x="1146628" y="4337615"/>
            <a:ext cx="9144000" cy="1022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le 9"/>
          <p:cNvSpPr>
            <a:spLocks noGrp="1"/>
          </p:cNvSpPr>
          <p:nvPr>
            <p:ph type="title" idx="4294967295"/>
          </p:nvPr>
        </p:nvSpPr>
        <p:spPr>
          <a:xfrm>
            <a:off x="606653" y="-318815"/>
            <a:ext cx="10452100" cy="1139825"/>
          </a:xfrm>
        </p:spPr>
        <p:txBody>
          <a:bodyPr/>
          <a:lstStyle/>
          <a:p>
            <a:r>
              <a:rPr lang="en-GB" dirty="0"/>
              <a:t>DCM Framework</a:t>
            </a:r>
          </a:p>
        </p:txBody>
      </p:sp>
      <p:sp>
        <p:nvSpPr>
          <p:cNvPr id="41" name="Rectangle 40"/>
          <p:cNvSpPr/>
          <p:nvPr/>
        </p:nvSpPr>
        <p:spPr>
          <a:xfrm>
            <a:off x="1146628" y="2269925"/>
            <a:ext cx="9144000" cy="102821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4" name="Group 43"/>
          <p:cNvGrpSpPr/>
          <p:nvPr/>
        </p:nvGrpSpPr>
        <p:grpSpPr>
          <a:xfrm>
            <a:off x="8065361" y="2345317"/>
            <a:ext cx="1877102" cy="891944"/>
            <a:chOff x="6768643" y="2090423"/>
            <a:chExt cx="2151542" cy="1022350"/>
          </a:xfrm>
        </p:grpSpPr>
        <p:sp>
          <p:nvSpPr>
            <p:cNvPr id="45" name="TextBox 44"/>
            <p:cNvSpPr txBox="1"/>
            <p:nvPr/>
          </p:nvSpPr>
          <p:spPr>
            <a:xfrm>
              <a:off x="8149960" y="2690764"/>
              <a:ext cx="770225" cy="352775"/>
            </a:xfrm>
            <a:prstGeom prst="rect">
              <a:avLst/>
            </a:prstGeom>
            <a:noFill/>
          </p:spPr>
          <p:txBody>
            <a:bodyPr wrap="none" rtlCol="0">
              <a:spAutoFit/>
            </a:bodyPr>
            <a:lstStyle/>
            <a:p>
              <a:r>
                <a:rPr lang="en-GB" sz="1400" dirty="0">
                  <a:solidFill>
                    <a:srgbClr val="F07E0A"/>
                  </a:solidFill>
                </a:rPr>
                <a:t>Model</a:t>
              </a:r>
            </a:p>
          </p:txBody>
        </p:sp>
        <p:sp>
          <p:nvSpPr>
            <p:cNvPr id="46" name="Freeform 119"/>
            <p:cNvSpPr>
              <a:spLocks/>
            </p:cNvSpPr>
            <p:nvPr/>
          </p:nvSpPr>
          <p:spPr bwMode="auto">
            <a:xfrm>
              <a:off x="6768643" y="2090423"/>
              <a:ext cx="1225550" cy="1022350"/>
            </a:xfrm>
            <a:custGeom>
              <a:avLst/>
              <a:gdLst/>
              <a:ahLst/>
              <a:cxnLst>
                <a:cxn ang="0">
                  <a:pos x="11" y="563"/>
                </a:cxn>
                <a:cxn ang="0">
                  <a:pos x="29" y="434"/>
                </a:cxn>
                <a:cxn ang="0">
                  <a:pos x="47" y="467"/>
                </a:cxn>
                <a:cxn ang="0">
                  <a:pos x="66" y="309"/>
                </a:cxn>
                <a:cxn ang="0">
                  <a:pos x="84" y="30"/>
                </a:cxn>
                <a:cxn ang="0">
                  <a:pos x="103" y="121"/>
                </a:cxn>
                <a:cxn ang="0">
                  <a:pos x="121" y="52"/>
                </a:cxn>
                <a:cxn ang="0">
                  <a:pos x="139" y="537"/>
                </a:cxn>
                <a:cxn ang="0">
                  <a:pos x="158" y="588"/>
                </a:cxn>
                <a:cxn ang="0">
                  <a:pos x="172" y="493"/>
                </a:cxn>
                <a:cxn ang="0">
                  <a:pos x="191" y="44"/>
                </a:cxn>
                <a:cxn ang="0">
                  <a:pos x="209" y="70"/>
                </a:cxn>
                <a:cxn ang="0">
                  <a:pos x="228" y="110"/>
                </a:cxn>
                <a:cxn ang="0">
                  <a:pos x="246" y="276"/>
                </a:cxn>
                <a:cxn ang="0">
                  <a:pos x="264" y="515"/>
                </a:cxn>
                <a:cxn ang="0">
                  <a:pos x="283" y="603"/>
                </a:cxn>
                <a:cxn ang="0">
                  <a:pos x="301" y="394"/>
                </a:cxn>
                <a:cxn ang="0">
                  <a:pos x="320" y="140"/>
                </a:cxn>
                <a:cxn ang="0">
                  <a:pos x="338" y="118"/>
                </a:cxn>
                <a:cxn ang="0">
                  <a:pos x="356" y="155"/>
                </a:cxn>
                <a:cxn ang="0">
                  <a:pos x="375" y="504"/>
                </a:cxn>
                <a:cxn ang="0">
                  <a:pos x="393" y="614"/>
                </a:cxn>
                <a:cxn ang="0">
                  <a:pos x="411" y="482"/>
                </a:cxn>
                <a:cxn ang="0">
                  <a:pos x="430" y="177"/>
                </a:cxn>
                <a:cxn ang="0">
                  <a:pos x="448" y="92"/>
                </a:cxn>
                <a:cxn ang="0">
                  <a:pos x="467" y="276"/>
                </a:cxn>
                <a:cxn ang="0">
                  <a:pos x="485" y="125"/>
                </a:cxn>
                <a:cxn ang="0">
                  <a:pos x="503" y="570"/>
                </a:cxn>
                <a:cxn ang="0">
                  <a:pos x="522" y="430"/>
                </a:cxn>
                <a:cxn ang="0">
                  <a:pos x="540" y="548"/>
                </a:cxn>
                <a:cxn ang="0">
                  <a:pos x="558" y="441"/>
                </a:cxn>
                <a:cxn ang="0">
                  <a:pos x="577" y="394"/>
                </a:cxn>
                <a:cxn ang="0">
                  <a:pos x="595" y="522"/>
                </a:cxn>
                <a:cxn ang="0">
                  <a:pos x="614" y="269"/>
                </a:cxn>
                <a:cxn ang="0">
                  <a:pos x="632" y="132"/>
                </a:cxn>
                <a:cxn ang="0">
                  <a:pos x="650" y="232"/>
                </a:cxn>
                <a:cxn ang="0">
                  <a:pos x="669" y="103"/>
                </a:cxn>
                <a:cxn ang="0">
                  <a:pos x="683" y="585"/>
                </a:cxn>
                <a:cxn ang="0">
                  <a:pos x="702" y="570"/>
                </a:cxn>
                <a:cxn ang="0">
                  <a:pos x="720" y="544"/>
                </a:cxn>
                <a:cxn ang="0">
                  <a:pos x="739" y="22"/>
                </a:cxn>
                <a:cxn ang="0">
                  <a:pos x="757" y="191"/>
                </a:cxn>
              </a:cxnLst>
              <a:rect l="0" t="0" r="r" b="b"/>
              <a:pathLst>
                <a:path w="772" h="644">
                  <a:moveTo>
                    <a:pt x="0" y="599"/>
                  </a:moveTo>
                  <a:lnTo>
                    <a:pt x="3" y="504"/>
                  </a:lnTo>
                  <a:lnTo>
                    <a:pt x="11" y="563"/>
                  </a:lnTo>
                  <a:lnTo>
                    <a:pt x="14" y="463"/>
                  </a:lnTo>
                  <a:lnTo>
                    <a:pt x="22" y="467"/>
                  </a:lnTo>
                  <a:lnTo>
                    <a:pt x="29" y="434"/>
                  </a:lnTo>
                  <a:lnTo>
                    <a:pt x="33" y="585"/>
                  </a:lnTo>
                  <a:lnTo>
                    <a:pt x="40" y="416"/>
                  </a:lnTo>
                  <a:lnTo>
                    <a:pt x="47" y="467"/>
                  </a:lnTo>
                  <a:lnTo>
                    <a:pt x="51" y="467"/>
                  </a:lnTo>
                  <a:lnTo>
                    <a:pt x="58" y="449"/>
                  </a:lnTo>
                  <a:lnTo>
                    <a:pt x="66" y="309"/>
                  </a:lnTo>
                  <a:lnTo>
                    <a:pt x="70" y="74"/>
                  </a:lnTo>
                  <a:lnTo>
                    <a:pt x="77" y="99"/>
                  </a:lnTo>
                  <a:lnTo>
                    <a:pt x="84" y="30"/>
                  </a:lnTo>
                  <a:lnTo>
                    <a:pt x="88" y="55"/>
                  </a:lnTo>
                  <a:lnTo>
                    <a:pt x="95" y="66"/>
                  </a:lnTo>
                  <a:lnTo>
                    <a:pt x="103" y="121"/>
                  </a:lnTo>
                  <a:lnTo>
                    <a:pt x="106" y="191"/>
                  </a:lnTo>
                  <a:lnTo>
                    <a:pt x="114" y="169"/>
                  </a:lnTo>
                  <a:lnTo>
                    <a:pt x="121" y="52"/>
                  </a:lnTo>
                  <a:lnTo>
                    <a:pt x="125" y="250"/>
                  </a:lnTo>
                  <a:lnTo>
                    <a:pt x="132" y="519"/>
                  </a:lnTo>
                  <a:lnTo>
                    <a:pt x="139" y="537"/>
                  </a:lnTo>
                  <a:lnTo>
                    <a:pt x="143" y="599"/>
                  </a:lnTo>
                  <a:lnTo>
                    <a:pt x="150" y="599"/>
                  </a:lnTo>
                  <a:lnTo>
                    <a:pt x="158" y="588"/>
                  </a:lnTo>
                  <a:lnTo>
                    <a:pt x="161" y="500"/>
                  </a:lnTo>
                  <a:lnTo>
                    <a:pt x="169" y="541"/>
                  </a:lnTo>
                  <a:lnTo>
                    <a:pt x="172" y="493"/>
                  </a:lnTo>
                  <a:lnTo>
                    <a:pt x="180" y="394"/>
                  </a:lnTo>
                  <a:lnTo>
                    <a:pt x="187" y="305"/>
                  </a:lnTo>
                  <a:lnTo>
                    <a:pt x="191" y="44"/>
                  </a:lnTo>
                  <a:lnTo>
                    <a:pt x="198" y="144"/>
                  </a:lnTo>
                  <a:lnTo>
                    <a:pt x="206" y="155"/>
                  </a:lnTo>
                  <a:lnTo>
                    <a:pt x="209" y="70"/>
                  </a:lnTo>
                  <a:lnTo>
                    <a:pt x="217" y="132"/>
                  </a:lnTo>
                  <a:lnTo>
                    <a:pt x="224" y="243"/>
                  </a:lnTo>
                  <a:lnTo>
                    <a:pt x="228" y="110"/>
                  </a:lnTo>
                  <a:lnTo>
                    <a:pt x="235" y="0"/>
                  </a:lnTo>
                  <a:lnTo>
                    <a:pt x="242" y="254"/>
                  </a:lnTo>
                  <a:lnTo>
                    <a:pt x="246" y="276"/>
                  </a:lnTo>
                  <a:lnTo>
                    <a:pt x="253" y="471"/>
                  </a:lnTo>
                  <a:lnTo>
                    <a:pt x="261" y="493"/>
                  </a:lnTo>
                  <a:lnTo>
                    <a:pt x="264" y="515"/>
                  </a:lnTo>
                  <a:lnTo>
                    <a:pt x="272" y="544"/>
                  </a:lnTo>
                  <a:lnTo>
                    <a:pt x="279" y="449"/>
                  </a:lnTo>
                  <a:lnTo>
                    <a:pt x="283" y="603"/>
                  </a:lnTo>
                  <a:lnTo>
                    <a:pt x="290" y="555"/>
                  </a:lnTo>
                  <a:lnTo>
                    <a:pt x="297" y="548"/>
                  </a:lnTo>
                  <a:lnTo>
                    <a:pt x="301" y="394"/>
                  </a:lnTo>
                  <a:lnTo>
                    <a:pt x="308" y="188"/>
                  </a:lnTo>
                  <a:lnTo>
                    <a:pt x="316" y="169"/>
                  </a:lnTo>
                  <a:lnTo>
                    <a:pt x="320" y="140"/>
                  </a:lnTo>
                  <a:lnTo>
                    <a:pt x="327" y="81"/>
                  </a:lnTo>
                  <a:lnTo>
                    <a:pt x="334" y="147"/>
                  </a:lnTo>
                  <a:lnTo>
                    <a:pt x="338" y="118"/>
                  </a:lnTo>
                  <a:lnTo>
                    <a:pt x="345" y="70"/>
                  </a:lnTo>
                  <a:lnTo>
                    <a:pt x="349" y="136"/>
                  </a:lnTo>
                  <a:lnTo>
                    <a:pt x="356" y="155"/>
                  </a:lnTo>
                  <a:lnTo>
                    <a:pt x="364" y="118"/>
                  </a:lnTo>
                  <a:lnTo>
                    <a:pt x="367" y="287"/>
                  </a:lnTo>
                  <a:lnTo>
                    <a:pt x="375" y="504"/>
                  </a:lnTo>
                  <a:lnTo>
                    <a:pt x="382" y="463"/>
                  </a:lnTo>
                  <a:lnTo>
                    <a:pt x="386" y="511"/>
                  </a:lnTo>
                  <a:lnTo>
                    <a:pt x="393" y="614"/>
                  </a:lnTo>
                  <a:lnTo>
                    <a:pt x="400" y="559"/>
                  </a:lnTo>
                  <a:lnTo>
                    <a:pt x="404" y="644"/>
                  </a:lnTo>
                  <a:lnTo>
                    <a:pt x="411" y="482"/>
                  </a:lnTo>
                  <a:lnTo>
                    <a:pt x="419" y="438"/>
                  </a:lnTo>
                  <a:lnTo>
                    <a:pt x="422" y="467"/>
                  </a:lnTo>
                  <a:lnTo>
                    <a:pt x="430" y="177"/>
                  </a:lnTo>
                  <a:lnTo>
                    <a:pt x="437" y="48"/>
                  </a:lnTo>
                  <a:lnTo>
                    <a:pt x="441" y="77"/>
                  </a:lnTo>
                  <a:lnTo>
                    <a:pt x="448" y="92"/>
                  </a:lnTo>
                  <a:lnTo>
                    <a:pt x="456" y="70"/>
                  </a:lnTo>
                  <a:lnTo>
                    <a:pt x="459" y="66"/>
                  </a:lnTo>
                  <a:lnTo>
                    <a:pt x="467" y="276"/>
                  </a:lnTo>
                  <a:lnTo>
                    <a:pt x="474" y="158"/>
                  </a:lnTo>
                  <a:lnTo>
                    <a:pt x="478" y="70"/>
                  </a:lnTo>
                  <a:lnTo>
                    <a:pt x="485" y="125"/>
                  </a:lnTo>
                  <a:lnTo>
                    <a:pt x="492" y="66"/>
                  </a:lnTo>
                  <a:lnTo>
                    <a:pt x="496" y="629"/>
                  </a:lnTo>
                  <a:lnTo>
                    <a:pt x="503" y="570"/>
                  </a:lnTo>
                  <a:lnTo>
                    <a:pt x="507" y="463"/>
                  </a:lnTo>
                  <a:lnTo>
                    <a:pt x="514" y="327"/>
                  </a:lnTo>
                  <a:lnTo>
                    <a:pt x="522" y="430"/>
                  </a:lnTo>
                  <a:lnTo>
                    <a:pt x="525" y="383"/>
                  </a:lnTo>
                  <a:lnTo>
                    <a:pt x="533" y="368"/>
                  </a:lnTo>
                  <a:lnTo>
                    <a:pt x="540" y="548"/>
                  </a:lnTo>
                  <a:lnTo>
                    <a:pt x="544" y="452"/>
                  </a:lnTo>
                  <a:lnTo>
                    <a:pt x="551" y="471"/>
                  </a:lnTo>
                  <a:lnTo>
                    <a:pt x="558" y="441"/>
                  </a:lnTo>
                  <a:lnTo>
                    <a:pt x="562" y="496"/>
                  </a:lnTo>
                  <a:lnTo>
                    <a:pt x="570" y="552"/>
                  </a:lnTo>
                  <a:lnTo>
                    <a:pt x="577" y="394"/>
                  </a:lnTo>
                  <a:lnTo>
                    <a:pt x="581" y="438"/>
                  </a:lnTo>
                  <a:lnTo>
                    <a:pt x="588" y="427"/>
                  </a:lnTo>
                  <a:lnTo>
                    <a:pt x="595" y="522"/>
                  </a:lnTo>
                  <a:lnTo>
                    <a:pt x="599" y="548"/>
                  </a:lnTo>
                  <a:lnTo>
                    <a:pt x="606" y="338"/>
                  </a:lnTo>
                  <a:lnTo>
                    <a:pt x="614" y="269"/>
                  </a:lnTo>
                  <a:lnTo>
                    <a:pt x="617" y="110"/>
                  </a:lnTo>
                  <a:lnTo>
                    <a:pt x="625" y="0"/>
                  </a:lnTo>
                  <a:lnTo>
                    <a:pt x="632" y="132"/>
                  </a:lnTo>
                  <a:lnTo>
                    <a:pt x="636" y="118"/>
                  </a:lnTo>
                  <a:lnTo>
                    <a:pt x="643" y="254"/>
                  </a:lnTo>
                  <a:lnTo>
                    <a:pt x="650" y="232"/>
                  </a:lnTo>
                  <a:lnTo>
                    <a:pt x="654" y="52"/>
                  </a:lnTo>
                  <a:lnTo>
                    <a:pt x="661" y="184"/>
                  </a:lnTo>
                  <a:lnTo>
                    <a:pt x="669" y="103"/>
                  </a:lnTo>
                  <a:lnTo>
                    <a:pt x="672" y="280"/>
                  </a:lnTo>
                  <a:lnTo>
                    <a:pt x="680" y="519"/>
                  </a:lnTo>
                  <a:lnTo>
                    <a:pt x="683" y="585"/>
                  </a:lnTo>
                  <a:lnTo>
                    <a:pt x="691" y="541"/>
                  </a:lnTo>
                  <a:lnTo>
                    <a:pt x="698" y="629"/>
                  </a:lnTo>
                  <a:lnTo>
                    <a:pt x="702" y="570"/>
                  </a:lnTo>
                  <a:lnTo>
                    <a:pt x="709" y="526"/>
                  </a:lnTo>
                  <a:lnTo>
                    <a:pt x="717" y="544"/>
                  </a:lnTo>
                  <a:lnTo>
                    <a:pt x="720" y="544"/>
                  </a:lnTo>
                  <a:lnTo>
                    <a:pt x="728" y="342"/>
                  </a:lnTo>
                  <a:lnTo>
                    <a:pt x="735" y="191"/>
                  </a:lnTo>
                  <a:lnTo>
                    <a:pt x="739" y="22"/>
                  </a:lnTo>
                  <a:lnTo>
                    <a:pt x="746" y="92"/>
                  </a:lnTo>
                  <a:lnTo>
                    <a:pt x="753" y="129"/>
                  </a:lnTo>
                  <a:lnTo>
                    <a:pt x="757" y="191"/>
                  </a:lnTo>
                  <a:lnTo>
                    <a:pt x="764" y="114"/>
                  </a:lnTo>
                  <a:lnTo>
                    <a:pt x="772" y="184"/>
                  </a:lnTo>
                </a:path>
              </a:pathLst>
            </a:custGeom>
            <a:noFill/>
            <a:ln w="6350">
              <a:solidFill>
                <a:schemeClr val="accent1"/>
              </a:solidFill>
              <a:prstDash val="sysDot"/>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47" name="Freeform 110"/>
            <p:cNvSpPr>
              <a:spLocks/>
            </p:cNvSpPr>
            <p:nvPr/>
          </p:nvSpPr>
          <p:spPr bwMode="auto">
            <a:xfrm>
              <a:off x="6775933" y="2265262"/>
              <a:ext cx="1225550" cy="676275"/>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9050">
              <a:solidFill>
                <a:srgbClr val="F07E0A"/>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cxnSp>
          <p:nvCxnSpPr>
            <p:cNvPr id="48" name="Straight Connector 47"/>
            <p:cNvCxnSpPr/>
            <p:nvPr/>
          </p:nvCxnSpPr>
          <p:spPr>
            <a:xfrm>
              <a:off x="8269558" y="2582721"/>
              <a:ext cx="576064" cy="0"/>
            </a:xfrm>
            <a:prstGeom prst="line">
              <a:avLst/>
            </a:prstGeom>
            <a:noFill/>
            <a:ln w="19050">
              <a:solidFill>
                <a:schemeClr val="accent1"/>
              </a:solidFill>
              <a:prstDash val="sysDot"/>
              <a:round/>
              <a:headEnd/>
              <a:tailEnd/>
            </a:ln>
          </p:spPr>
        </p:cxnSp>
        <p:sp>
          <p:nvSpPr>
            <p:cNvPr id="49" name="TextBox 48"/>
            <p:cNvSpPr txBox="1"/>
            <p:nvPr/>
          </p:nvSpPr>
          <p:spPr>
            <a:xfrm>
              <a:off x="8171597" y="2222255"/>
              <a:ext cx="645284" cy="352775"/>
            </a:xfrm>
            <a:prstGeom prst="rect">
              <a:avLst/>
            </a:prstGeom>
            <a:noFill/>
          </p:spPr>
          <p:txBody>
            <a:bodyPr wrap="none" rtlCol="0">
              <a:spAutoFit/>
            </a:bodyPr>
            <a:lstStyle/>
            <a:p>
              <a:r>
                <a:rPr lang="en-GB" sz="1400" dirty="0">
                  <a:solidFill>
                    <a:schemeClr val="accent1"/>
                  </a:solidFill>
                </a:rPr>
                <a:t>Data</a:t>
              </a:r>
            </a:p>
          </p:txBody>
        </p:sp>
        <p:cxnSp>
          <p:nvCxnSpPr>
            <p:cNvPr id="50" name="Straight Connector 49"/>
            <p:cNvCxnSpPr/>
            <p:nvPr/>
          </p:nvCxnSpPr>
          <p:spPr>
            <a:xfrm>
              <a:off x="8269558" y="3029318"/>
              <a:ext cx="576064" cy="0"/>
            </a:xfrm>
            <a:prstGeom prst="line">
              <a:avLst/>
            </a:prstGeom>
            <a:noFill/>
            <a:ln w="19050">
              <a:solidFill>
                <a:srgbClr val="F07E0A"/>
              </a:solidFill>
              <a:prstDash val="solid"/>
              <a:round/>
              <a:headEnd/>
              <a:tailEnd/>
            </a:ln>
          </p:spPr>
        </p:cxnSp>
      </p:grpSp>
      <p:grpSp>
        <p:nvGrpSpPr>
          <p:cNvPr id="7" name="Group 6"/>
          <p:cNvGrpSpPr/>
          <p:nvPr/>
        </p:nvGrpSpPr>
        <p:grpSpPr>
          <a:xfrm>
            <a:off x="1264176" y="1062608"/>
            <a:ext cx="8558392" cy="1024793"/>
            <a:chOff x="1264176" y="1062608"/>
            <a:chExt cx="8558392" cy="1024793"/>
          </a:xfrm>
        </p:grpSpPr>
        <p:sp>
          <p:nvSpPr>
            <p:cNvPr id="43" name="Content Placeholder 4"/>
            <p:cNvSpPr txBox="1">
              <a:spLocks/>
            </p:cNvSpPr>
            <p:nvPr/>
          </p:nvSpPr>
          <p:spPr>
            <a:xfrm>
              <a:off x="1264176" y="1157760"/>
              <a:ext cx="638561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1.  Specify a forward model for each subject</a:t>
              </a:r>
              <a:br>
                <a:rPr lang="en-GB" sz="2400" dirty="0"/>
              </a:br>
              <a:endParaRPr lang="en-GB" sz="2400" dirty="0"/>
            </a:p>
          </p:txBody>
        </p:sp>
        <p:grpSp>
          <p:nvGrpSpPr>
            <p:cNvPr id="51" name="Group 50"/>
            <p:cNvGrpSpPr/>
            <p:nvPr/>
          </p:nvGrpSpPr>
          <p:grpSpPr>
            <a:xfrm>
              <a:off x="8057678" y="1062608"/>
              <a:ext cx="1764890" cy="1024793"/>
              <a:chOff x="6802834" y="689374"/>
              <a:chExt cx="2233662" cy="1296988"/>
            </a:xfrm>
          </p:grpSpPr>
          <p:grpSp>
            <p:nvGrpSpPr>
              <p:cNvPr id="52" name="Group 51"/>
              <p:cNvGrpSpPr/>
              <p:nvPr/>
            </p:nvGrpSpPr>
            <p:grpSpPr>
              <a:xfrm>
                <a:off x="6802834" y="689374"/>
                <a:ext cx="475514" cy="1296988"/>
                <a:chOff x="6804245" y="2530865"/>
                <a:chExt cx="1161612" cy="3168352"/>
              </a:xfrm>
            </p:grpSpPr>
            <p:sp>
              <p:nvSpPr>
                <p:cNvPr id="55" name="Arc 54"/>
                <p:cNvSpPr/>
                <p:nvPr/>
              </p:nvSpPr>
              <p:spPr>
                <a:xfrm rot="2499746">
                  <a:off x="7323939" y="2536943"/>
                  <a:ext cx="601548" cy="614033"/>
                </a:xfrm>
                <a:prstGeom prst="arc">
                  <a:avLst>
                    <a:gd name="adj1" fmla="val 11619363"/>
                    <a:gd name="adj2" fmla="val 2099655"/>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6" name="Arc 55"/>
                <p:cNvSpPr/>
                <p:nvPr/>
              </p:nvSpPr>
              <p:spPr>
                <a:xfrm rot="2499746">
                  <a:off x="7364309" y="4343374"/>
                  <a:ext cx="601548" cy="614033"/>
                </a:xfrm>
                <a:prstGeom prst="arc">
                  <a:avLst>
                    <a:gd name="adj1" fmla="val 11619363"/>
                    <a:gd name="adj2" fmla="val 2879836"/>
                  </a:avLst>
                </a:prstGeom>
                <a:ln w="190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57" name="Straight Arrow Connector 56"/>
                <p:cNvCxnSpPr/>
                <p:nvPr/>
              </p:nvCxnSpPr>
              <p:spPr>
                <a:xfrm flipV="1">
                  <a:off x="7020272" y="3385326"/>
                  <a:ext cx="0" cy="1161763"/>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6804245" y="2530865"/>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sp>
              <p:nvSpPr>
                <p:cNvPr id="59" name="Oval 58"/>
                <p:cNvSpPr/>
                <p:nvPr/>
              </p:nvSpPr>
              <p:spPr>
                <a:xfrm>
                  <a:off x="6804247" y="4259057"/>
                  <a:ext cx="854461" cy="8544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600" dirty="0"/>
                </a:p>
              </p:txBody>
            </p:sp>
            <p:cxnSp>
              <p:nvCxnSpPr>
                <p:cNvPr id="60" name="Straight Arrow Connector 59"/>
                <p:cNvCxnSpPr/>
                <p:nvPr/>
              </p:nvCxnSpPr>
              <p:spPr>
                <a:xfrm flipV="1">
                  <a:off x="7231475" y="5195161"/>
                  <a:ext cx="0" cy="504056"/>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sp>
            <p:nvSpPr>
              <p:cNvPr id="53" name="Freeform 110"/>
              <p:cNvSpPr>
                <a:spLocks/>
              </p:cNvSpPr>
              <p:nvPr/>
            </p:nvSpPr>
            <p:spPr bwMode="auto">
              <a:xfrm>
                <a:off x="7810946" y="1181103"/>
                <a:ext cx="1225550" cy="248229"/>
              </a:xfrm>
              <a:custGeom>
                <a:avLst/>
                <a:gdLst/>
                <a:ahLst/>
                <a:cxnLst>
                  <a:cxn ang="0">
                    <a:pos x="11" y="412"/>
                  </a:cxn>
                  <a:cxn ang="0">
                    <a:pos x="29" y="408"/>
                  </a:cxn>
                  <a:cxn ang="0">
                    <a:pos x="47" y="408"/>
                  </a:cxn>
                  <a:cxn ang="0">
                    <a:pos x="66" y="125"/>
                  </a:cxn>
                  <a:cxn ang="0">
                    <a:pos x="84" y="18"/>
                  </a:cxn>
                  <a:cxn ang="0">
                    <a:pos x="103" y="14"/>
                  </a:cxn>
                  <a:cxn ang="0">
                    <a:pos x="121" y="7"/>
                  </a:cxn>
                  <a:cxn ang="0">
                    <a:pos x="139" y="426"/>
                  </a:cxn>
                  <a:cxn ang="0">
                    <a:pos x="158" y="408"/>
                  </a:cxn>
                  <a:cxn ang="0">
                    <a:pos x="172" y="408"/>
                  </a:cxn>
                  <a:cxn ang="0">
                    <a:pos x="191" y="0"/>
                  </a:cxn>
                  <a:cxn ang="0">
                    <a:pos x="209" y="14"/>
                  </a:cxn>
                  <a:cxn ang="0">
                    <a:pos x="228" y="11"/>
                  </a:cxn>
                  <a:cxn ang="0">
                    <a:pos x="246" y="257"/>
                  </a:cxn>
                  <a:cxn ang="0">
                    <a:pos x="264" y="404"/>
                  </a:cxn>
                  <a:cxn ang="0">
                    <a:pos x="283" y="408"/>
                  </a:cxn>
                  <a:cxn ang="0">
                    <a:pos x="301" y="360"/>
                  </a:cxn>
                  <a:cxn ang="0">
                    <a:pos x="320" y="7"/>
                  </a:cxn>
                  <a:cxn ang="0">
                    <a:pos x="338" y="14"/>
                  </a:cxn>
                  <a:cxn ang="0">
                    <a:pos x="356" y="14"/>
                  </a:cxn>
                  <a:cxn ang="0">
                    <a:pos x="375" y="408"/>
                  </a:cxn>
                  <a:cxn ang="0">
                    <a:pos x="393" y="404"/>
                  </a:cxn>
                  <a:cxn ang="0">
                    <a:pos x="411" y="408"/>
                  </a:cxn>
                  <a:cxn ang="0">
                    <a:pos x="430" y="139"/>
                  </a:cxn>
                  <a:cxn ang="0">
                    <a:pos x="448" y="14"/>
                  </a:cxn>
                  <a:cxn ang="0">
                    <a:pos x="467" y="11"/>
                  </a:cxn>
                  <a:cxn ang="0">
                    <a:pos x="485" y="22"/>
                  </a:cxn>
                  <a:cxn ang="0">
                    <a:pos x="503" y="301"/>
                  </a:cxn>
                  <a:cxn ang="0">
                    <a:pos x="522" y="290"/>
                  </a:cxn>
                  <a:cxn ang="0">
                    <a:pos x="540" y="290"/>
                  </a:cxn>
                  <a:cxn ang="0">
                    <a:pos x="558" y="412"/>
                  </a:cxn>
                  <a:cxn ang="0">
                    <a:pos x="577" y="408"/>
                  </a:cxn>
                  <a:cxn ang="0">
                    <a:pos x="595" y="408"/>
                  </a:cxn>
                  <a:cxn ang="0">
                    <a:pos x="614" y="125"/>
                  </a:cxn>
                  <a:cxn ang="0">
                    <a:pos x="632" y="18"/>
                  </a:cxn>
                  <a:cxn ang="0">
                    <a:pos x="650" y="14"/>
                  </a:cxn>
                  <a:cxn ang="0">
                    <a:pos x="669" y="7"/>
                  </a:cxn>
                  <a:cxn ang="0">
                    <a:pos x="683" y="426"/>
                  </a:cxn>
                  <a:cxn ang="0">
                    <a:pos x="702" y="408"/>
                  </a:cxn>
                  <a:cxn ang="0">
                    <a:pos x="720" y="408"/>
                  </a:cxn>
                  <a:cxn ang="0">
                    <a:pos x="739" y="0"/>
                  </a:cxn>
                  <a:cxn ang="0">
                    <a:pos x="757" y="14"/>
                  </a:cxn>
                </a:cxnLst>
                <a:rect l="0" t="0" r="r" b="b"/>
                <a:pathLst>
                  <a:path w="772" h="426">
                    <a:moveTo>
                      <a:pt x="0" y="239"/>
                    </a:moveTo>
                    <a:lnTo>
                      <a:pt x="3" y="342"/>
                    </a:lnTo>
                    <a:lnTo>
                      <a:pt x="11" y="412"/>
                    </a:lnTo>
                    <a:lnTo>
                      <a:pt x="14" y="415"/>
                    </a:lnTo>
                    <a:lnTo>
                      <a:pt x="22" y="408"/>
                    </a:lnTo>
                    <a:lnTo>
                      <a:pt x="29" y="408"/>
                    </a:lnTo>
                    <a:lnTo>
                      <a:pt x="33" y="408"/>
                    </a:lnTo>
                    <a:lnTo>
                      <a:pt x="40" y="408"/>
                    </a:lnTo>
                    <a:lnTo>
                      <a:pt x="47" y="408"/>
                    </a:lnTo>
                    <a:lnTo>
                      <a:pt x="51" y="408"/>
                    </a:lnTo>
                    <a:lnTo>
                      <a:pt x="58" y="360"/>
                    </a:lnTo>
                    <a:lnTo>
                      <a:pt x="66" y="125"/>
                    </a:lnTo>
                    <a:lnTo>
                      <a:pt x="70" y="3"/>
                    </a:lnTo>
                    <a:lnTo>
                      <a:pt x="77" y="7"/>
                    </a:lnTo>
                    <a:lnTo>
                      <a:pt x="84" y="18"/>
                    </a:lnTo>
                    <a:lnTo>
                      <a:pt x="88" y="14"/>
                    </a:lnTo>
                    <a:lnTo>
                      <a:pt x="95" y="14"/>
                    </a:lnTo>
                    <a:lnTo>
                      <a:pt x="103" y="14"/>
                    </a:lnTo>
                    <a:lnTo>
                      <a:pt x="106" y="14"/>
                    </a:lnTo>
                    <a:lnTo>
                      <a:pt x="114" y="14"/>
                    </a:lnTo>
                    <a:lnTo>
                      <a:pt x="121" y="7"/>
                    </a:lnTo>
                    <a:lnTo>
                      <a:pt x="125" y="217"/>
                    </a:lnTo>
                    <a:lnTo>
                      <a:pt x="132" y="408"/>
                    </a:lnTo>
                    <a:lnTo>
                      <a:pt x="139" y="426"/>
                    </a:lnTo>
                    <a:lnTo>
                      <a:pt x="143" y="404"/>
                    </a:lnTo>
                    <a:lnTo>
                      <a:pt x="150" y="404"/>
                    </a:lnTo>
                    <a:lnTo>
                      <a:pt x="158" y="408"/>
                    </a:lnTo>
                    <a:lnTo>
                      <a:pt x="161" y="408"/>
                    </a:lnTo>
                    <a:lnTo>
                      <a:pt x="169" y="408"/>
                    </a:lnTo>
                    <a:lnTo>
                      <a:pt x="172" y="408"/>
                    </a:lnTo>
                    <a:lnTo>
                      <a:pt x="180" y="375"/>
                    </a:lnTo>
                    <a:lnTo>
                      <a:pt x="187" y="139"/>
                    </a:lnTo>
                    <a:lnTo>
                      <a:pt x="191" y="0"/>
                    </a:lnTo>
                    <a:lnTo>
                      <a:pt x="198" y="0"/>
                    </a:lnTo>
                    <a:lnTo>
                      <a:pt x="206" y="14"/>
                    </a:lnTo>
                    <a:lnTo>
                      <a:pt x="209" y="14"/>
                    </a:lnTo>
                    <a:lnTo>
                      <a:pt x="217" y="11"/>
                    </a:lnTo>
                    <a:lnTo>
                      <a:pt x="224" y="11"/>
                    </a:lnTo>
                    <a:lnTo>
                      <a:pt x="228" y="11"/>
                    </a:lnTo>
                    <a:lnTo>
                      <a:pt x="235" y="11"/>
                    </a:lnTo>
                    <a:lnTo>
                      <a:pt x="242" y="33"/>
                    </a:lnTo>
                    <a:lnTo>
                      <a:pt x="246" y="257"/>
                    </a:lnTo>
                    <a:lnTo>
                      <a:pt x="253" y="415"/>
                    </a:lnTo>
                    <a:lnTo>
                      <a:pt x="261" y="419"/>
                    </a:lnTo>
                    <a:lnTo>
                      <a:pt x="264" y="404"/>
                    </a:lnTo>
                    <a:lnTo>
                      <a:pt x="272" y="404"/>
                    </a:lnTo>
                    <a:lnTo>
                      <a:pt x="279" y="408"/>
                    </a:lnTo>
                    <a:lnTo>
                      <a:pt x="283" y="408"/>
                    </a:lnTo>
                    <a:lnTo>
                      <a:pt x="290" y="408"/>
                    </a:lnTo>
                    <a:lnTo>
                      <a:pt x="297" y="408"/>
                    </a:lnTo>
                    <a:lnTo>
                      <a:pt x="301" y="360"/>
                    </a:lnTo>
                    <a:lnTo>
                      <a:pt x="308" y="125"/>
                    </a:lnTo>
                    <a:lnTo>
                      <a:pt x="316" y="3"/>
                    </a:lnTo>
                    <a:lnTo>
                      <a:pt x="320" y="7"/>
                    </a:lnTo>
                    <a:lnTo>
                      <a:pt x="327" y="18"/>
                    </a:lnTo>
                    <a:lnTo>
                      <a:pt x="334" y="14"/>
                    </a:lnTo>
                    <a:lnTo>
                      <a:pt x="338" y="14"/>
                    </a:lnTo>
                    <a:lnTo>
                      <a:pt x="345" y="14"/>
                    </a:lnTo>
                    <a:lnTo>
                      <a:pt x="349" y="14"/>
                    </a:lnTo>
                    <a:lnTo>
                      <a:pt x="356" y="14"/>
                    </a:lnTo>
                    <a:lnTo>
                      <a:pt x="364" y="7"/>
                    </a:lnTo>
                    <a:lnTo>
                      <a:pt x="367" y="217"/>
                    </a:lnTo>
                    <a:lnTo>
                      <a:pt x="375" y="408"/>
                    </a:lnTo>
                    <a:lnTo>
                      <a:pt x="382" y="426"/>
                    </a:lnTo>
                    <a:lnTo>
                      <a:pt x="386" y="404"/>
                    </a:lnTo>
                    <a:lnTo>
                      <a:pt x="393" y="404"/>
                    </a:lnTo>
                    <a:lnTo>
                      <a:pt x="400" y="408"/>
                    </a:lnTo>
                    <a:lnTo>
                      <a:pt x="404" y="408"/>
                    </a:lnTo>
                    <a:lnTo>
                      <a:pt x="411" y="408"/>
                    </a:lnTo>
                    <a:lnTo>
                      <a:pt x="419" y="408"/>
                    </a:lnTo>
                    <a:lnTo>
                      <a:pt x="422" y="375"/>
                    </a:lnTo>
                    <a:lnTo>
                      <a:pt x="430" y="139"/>
                    </a:lnTo>
                    <a:lnTo>
                      <a:pt x="437" y="0"/>
                    </a:lnTo>
                    <a:lnTo>
                      <a:pt x="441" y="0"/>
                    </a:lnTo>
                    <a:lnTo>
                      <a:pt x="448" y="14"/>
                    </a:lnTo>
                    <a:lnTo>
                      <a:pt x="456" y="14"/>
                    </a:lnTo>
                    <a:lnTo>
                      <a:pt x="459" y="11"/>
                    </a:lnTo>
                    <a:lnTo>
                      <a:pt x="467" y="11"/>
                    </a:lnTo>
                    <a:lnTo>
                      <a:pt x="474" y="11"/>
                    </a:lnTo>
                    <a:lnTo>
                      <a:pt x="478" y="11"/>
                    </a:lnTo>
                    <a:lnTo>
                      <a:pt x="485" y="22"/>
                    </a:lnTo>
                    <a:lnTo>
                      <a:pt x="492" y="176"/>
                    </a:lnTo>
                    <a:lnTo>
                      <a:pt x="496" y="294"/>
                    </a:lnTo>
                    <a:lnTo>
                      <a:pt x="503" y="301"/>
                    </a:lnTo>
                    <a:lnTo>
                      <a:pt x="507" y="290"/>
                    </a:lnTo>
                    <a:lnTo>
                      <a:pt x="514" y="290"/>
                    </a:lnTo>
                    <a:lnTo>
                      <a:pt x="522" y="290"/>
                    </a:lnTo>
                    <a:lnTo>
                      <a:pt x="525" y="294"/>
                    </a:lnTo>
                    <a:lnTo>
                      <a:pt x="533" y="290"/>
                    </a:lnTo>
                    <a:lnTo>
                      <a:pt x="540" y="290"/>
                    </a:lnTo>
                    <a:lnTo>
                      <a:pt x="544" y="301"/>
                    </a:lnTo>
                    <a:lnTo>
                      <a:pt x="551" y="371"/>
                    </a:lnTo>
                    <a:lnTo>
                      <a:pt x="558" y="412"/>
                    </a:lnTo>
                    <a:lnTo>
                      <a:pt x="562" y="412"/>
                    </a:lnTo>
                    <a:lnTo>
                      <a:pt x="570" y="408"/>
                    </a:lnTo>
                    <a:lnTo>
                      <a:pt x="577" y="408"/>
                    </a:lnTo>
                    <a:lnTo>
                      <a:pt x="581" y="408"/>
                    </a:lnTo>
                    <a:lnTo>
                      <a:pt x="588" y="408"/>
                    </a:lnTo>
                    <a:lnTo>
                      <a:pt x="595" y="408"/>
                    </a:lnTo>
                    <a:lnTo>
                      <a:pt x="599" y="408"/>
                    </a:lnTo>
                    <a:lnTo>
                      <a:pt x="606" y="360"/>
                    </a:lnTo>
                    <a:lnTo>
                      <a:pt x="614" y="125"/>
                    </a:lnTo>
                    <a:lnTo>
                      <a:pt x="617" y="3"/>
                    </a:lnTo>
                    <a:lnTo>
                      <a:pt x="625" y="7"/>
                    </a:lnTo>
                    <a:lnTo>
                      <a:pt x="632" y="18"/>
                    </a:lnTo>
                    <a:lnTo>
                      <a:pt x="636" y="14"/>
                    </a:lnTo>
                    <a:lnTo>
                      <a:pt x="643" y="14"/>
                    </a:lnTo>
                    <a:lnTo>
                      <a:pt x="650" y="14"/>
                    </a:lnTo>
                    <a:lnTo>
                      <a:pt x="654" y="14"/>
                    </a:lnTo>
                    <a:lnTo>
                      <a:pt x="661" y="14"/>
                    </a:lnTo>
                    <a:lnTo>
                      <a:pt x="669" y="7"/>
                    </a:lnTo>
                    <a:lnTo>
                      <a:pt x="672" y="217"/>
                    </a:lnTo>
                    <a:lnTo>
                      <a:pt x="680" y="408"/>
                    </a:lnTo>
                    <a:lnTo>
                      <a:pt x="683" y="426"/>
                    </a:lnTo>
                    <a:lnTo>
                      <a:pt x="691" y="404"/>
                    </a:lnTo>
                    <a:lnTo>
                      <a:pt x="698" y="404"/>
                    </a:lnTo>
                    <a:lnTo>
                      <a:pt x="702" y="408"/>
                    </a:lnTo>
                    <a:lnTo>
                      <a:pt x="709" y="408"/>
                    </a:lnTo>
                    <a:lnTo>
                      <a:pt x="717" y="408"/>
                    </a:lnTo>
                    <a:lnTo>
                      <a:pt x="720" y="408"/>
                    </a:lnTo>
                    <a:lnTo>
                      <a:pt x="728" y="375"/>
                    </a:lnTo>
                    <a:lnTo>
                      <a:pt x="735" y="139"/>
                    </a:lnTo>
                    <a:lnTo>
                      <a:pt x="739" y="0"/>
                    </a:lnTo>
                    <a:lnTo>
                      <a:pt x="746" y="0"/>
                    </a:lnTo>
                    <a:lnTo>
                      <a:pt x="753" y="14"/>
                    </a:lnTo>
                    <a:lnTo>
                      <a:pt x="757" y="14"/>
                    </a:lnTo>
                    <a:lnTo>
                      <a:pt x="764" y="11"/>
                    </a:lnTo>
                    <a:lnTo>
                      <a:pt x="772" y="11"/>
                    </a:lnTo>
                  </a:path>
                </a:pathLst>
              </a:custGeom>
              <a:noFill/>
              <a:ln w="127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3200">
                  <a:solidFill>
                    <a:prstClr val="black"/>
                  </a:solidFill>
                  <a:latin typeface="Arial"/>
                </a:endParaRPr>
              </a:p>
            </p:txBody>
          </p:sp>
          <p:sp>
            <p:nvSpPr>
              <p:cNvPr id="54" name="Right Arrow 53"/>
              <p:cNvSpPr/>
              <p:nvPr/>
            </p:nvSpPr>
            <p:spPr>
              <a:xfrm>
                <a:off x="7373567" y="1193361"/>
                <a:ext cx="293363" cy="2237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9" name="Rectangle 68"/>
          <p:cNvSpPr/>
          <p:nvPr/>
        </p:nvSpPr>
        <p:spPr>
          <a:xfrm>
            <a:off x="1264176" y="2389782"/>
            <a:ext cx="4083169" cy="461665"/>
          </a:xfrm>
          <a:prstGeom prst="rect">
            <a:avLst/>
          </a:prstGeom>
        </p:spPr>
        <p:txBody>
          <a:bodyPr wrap="none">
            <a:spAutoFit/>
          </a:bodyPr>
          <a:lstStyle/>
          <a:p>
            <a:r>
              <a:rPr lang="en-GB" sz="2400" dirty="0">
                <a:solidFill>
                  <a:srgbClr val="464749"/>
                </a:solidFill>
                <a:latin typeface="Arial"/>
                <a:cs typeface="Arial"/>
              </a:rPr>
              <a:t>2.  Fit the models to the data</a:t>
            </a:r>
          </a:p>
        </p:txBody>
      </p:sp>
      <p:sp>
        <p:nvSpPr>
          <p:cNvPr id="77" name="Content Placeholder 4"/>
          <p:cNvSpPr txBox="1">
            <a:spLocks/>
          </p:cNvSpPr>
          <p:nvPr/>
        </p:nvSpPr>
        <p:spPr>
          <a:xfrm>
            <a:off x="1264175" y="4539940"/>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4. Bayesian model comparison</a:t>
            </a:r>
          </a:p>
        </p:txBody>
      </p:sp>
      <p:grpSp>
        <p:nvGrpSpPr>
          <p:cNvPr id="94" name="Group 93"/>
          <p:cNvGrpSpPr/>
          <p:nvPr/>
        </p:nvGrpSpPr>
        <p:grpSpPr>
          <a:xfrm>
            <a:off x="8291303" y="4461559"/>
            <a:ext cx="1318540" cy="928324"/>
            <a:chOff x="8225563" y="5524500"/>
            <a:chExt cx="1318540" cy="918213"/>
          </a:xfrm>
        </p:grpSpPr>
        <p:grpSp>
          <p:nvGrpSpPr>
            <p:cNvPr id="78" name="Group 77"/>
            <p:cNvGrpSpPr/>
            <p:nvPr/>
          </p:nvGrpSpPr>
          <p:grpSpPr>
            <a:xfrm>
              <a:off x="8225563" y="5524500"/>
              <a:ext cx="1318540" cy="918213"/>
              <a:chOff x="7030774" y="2591476"/>
              <a:chExt cx="1178636" cy="2335487"/>
            </a:xfrm>
          </p:grpSpPr>
          <p:sp>
            <p:nvSpPr>
              <p:cNvPr id="79" name="TextBox 78"/>
              <p:cNvSpPr txBox="1"/>
              <p:nvPr/>
            </p:nvSpPr>
            <p:spPr>
              <a:xfrm>
                <a:off x="7671779" y="4222413"/>
                <a:ext cx="537631" cy="704550"/>
              </a:xfrm>
              <a:prstGeom prst="rect">
                <a:avLst/>
              </a:prstGeom>
              <a:noFill/>
            </p:spPr>
            <p:txBody>
              <a:bodyPr wrap="none" rtlCol="0">
                <a:spAutoFit/>
              </a:bodyPr>
              <a:lstStyle/>
              <a:p>
                <a:r>
                  <a:rPr lang="en-GB" sz="1200" dirty="0">
                    <a:solidFill>
                      <a:schemeClr val="accent1"/>
                    </a:solidFill>
                  </a:rPr>
                  <a:t>Model</a:t>
                </a:r>
              </a:p>
            </p:txBody>
          </p:sp>
          <p:cxnSp>
            <p:nvCxnSpPr>
              <p:cNvPr id="81" name="Straight Arrow Connector 80"/>
              <p:cNvCxnSpPr/>
              <p:nvPr/>
            </p:nvCxnSpPr>
            <p:spPr>
              <a:xfrm flipV="1">
                <a:off x="7037738" y="2591476"/>
                <a:ext cx="0" cy="161296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2" name="Line 5"/>
              <p:cNvSpPr>
                <a:spLocks noChangeShapeType="1"/>
              </p:cNvSpPr>
              <p:nvPr/>
            </p:nvSpPr>
            <p:spPr bwMode="auto">
              <a:xfrm>
                <a:off x="7030774" y="4207862"/>
                <a:ext cx="1147763" cy="0"/>
              </a:xfrm>
              <a:prstGeom prst="line">
                <a:avLst/>
              </a:prstGeom>
              <a:ln>
                <a:solidFill>
                  <a:schemeClr val="accent1"/>
                </a:solidFill>
                <a:headEnd type="none" w="med" len="med"/>
                <a:tailEnd type="none" w="med" len="med"/>
              </a:ln>
              <a:extLst/>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anchor="t" anchorCtr="0" compatLnSpc="1">
                <a:prstTxWarp prst="textNoShape">
                  <a:avLst/>
                </a:prstTxWarp>
              </a:bodyPr>
              <a:lstStyle/>
              <a:p>
                <a:endParaRPr lang="en-GB"/>
              </a:p>
            </p:txBody>
          </p:sp>
        </p:grpSp>
        <p:grpSp>
          <p:nvGrpSpPr>
            <p:cNvPr id="92" name="Group 91"/>
            <p:cNvGrpSpPr/>
            <p:nvPr/>
          </p:nvGrpSpPr>
          <p:grpSpPr>
            <a:xfrm>
              <a:off x="8411161" y="5608263"/>
              <a:ext cx="843637" cy="546894"/>
              <a:chOff x="8411161" y="5837193"/>
              <a:chExt cx="843637" cy="287483"/>
            </a:xfrm>
          </p:grpSpPr>
          <p:sp>
            <p:nvSpPr>
              <p:cNvPr id="86" name="Rectangle 85"/>
              <p:cNvSpPr/>
              <p:nvPr/>
            </p:nvSpPr>
            <p:spPr>
              <a:xfrm>
                <a:off x="8411161" y="6032700"/>
                <a:ext cx="106571" cy="9197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7" name="Rectangle 86"/>
              <p:cNvSpPr/>
              <p:nvPr/>
            </p:nvSpPr>
            <p:spPr>
              <a:xfrm>
                <a:off x="8556060" y="5983410"/>
                <a:ext cx="106571" cy="14126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8" name="Rectangle 87"/>
              <p:cNvSpPr/>
              <p:nvPr/>
            </p:nvSpPr>
            <p:spPr>
              <a:xfrm>
                <a:off x="8711773" y="5837193"/>
                <a:ext cx="106571" cy="28748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9" name="Rectangle 88"/>
              <p:cNvSpPr/>
              <p:nvPr/>
            </p:nvSpPr>
            <p:spPr>
              <a:xfrm>
                <a:off x="8847615"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0" name="Rectangle 89"/>
              <p:cNvSpPr/>
              <p:nvPr/>
            </p:nvSpPr>
            <p:spPr>
              <a:xfrm>
                <a:off x="8992514" y="6014045"/>
                <a:ext cx="106571" cy="110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1" name="Rectangle 90"/>
              <p:cNvSpPr/>
              <p:nvPr/>
            </p:nvSpPr>
            <p:spPr>
              <a:xfrm>
                <a:off x="9148227" y="6065722"/>
                <a:ext cx="106571" cy="5895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62" name="Content Placeholder 4"/>
          <p:cNvSpPr txBox="1">
            <a:spLocks/>
          </p:cNvSpPr>
          <p:nvPr/>
        </p:nvSpPr>
        <p:spPr>
          <a:xfrm>
            <a:off x="1264176" y="5552754"/>
            <a:ext cx="5709939" cy="713279"/>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5. Inspect parameters</a:t>
            </a:r>
          </a:p>
        </p:txBody>
      </p:sp>
      <p:grpSp>
        <p:nvGrpSpPr>
          <p:cNvPr id="65" name="Group 64"/>
          <p:cNvGrpSpPr/>
          <p:nvPr/>
        </p:nvGrpSpPr>
        <p:grpSpPr>
          <a:xfrm>
            <a:off x="7981309" y="5546419"/>
            <a:ext cx="1393300" cy="897851"/>
            <a:chOff x="6552130" y="3220119"/>
            <a:chExt cx="2061755" cy="1328607"/>
          </a:xfrm>
        </p:grpSpPr>
        <p:sp>
          <p:nvSpPr>
            <p:cNvPr id="66" name="TextBox 65"/>
            <p:cNvSpPr txBox="1"/>
            <p:nvPr/>
          </p:nvSpPr>
          <p:spPr>
            <a:xfrm>
              <a:off x="6922113" y="4247720"/>
              <a:ext cx="1691772" cy="301006"/>
            </a:xfrm>
            <a:prstGeom prst="rect">
              <a:avLst/>
            </a:prstGeom>
            <a:noFill/>
          </p:spPr>
          <p:txBody>
            <a:bodyPr wrap="none" rtlCol="0">
              <a:spAutoFit/>
            </a:bodyPr>
            <a:lstStyle/>
            <a:p>
              <a:r>
                <a:rPr lang="en-GB" sz="1200" dirty="0">
                  <a:solidFill>
                    <a:schemeClr val="accent1"/>
                  </a:solidFill>
                </a:rPr>
                <a:t>Connection strength</a:t>
              </a:r>
            </a:p>
          </p:txBody>
        </p:sp>
        <p:sp>
          <p:nvSpPr>
            <p:cNvPr id="67" name="TextBox 66"/>
            <p:cNvSpPr txBox="1"/>
            <p:nvPr/>
          </p:nvSpPr>
          <p:spPr>
            <a:xfrm rot="16200000">
              <a:off x="6240828" y="3713997"/>
              <a:ext cx="899604" cy="276999"/>
            </a:xfrm>
            <a:prstGeom prst="rect">
              <a:avLst/>
            </a:prstGeom>
            <a:noFill/>
          </p:spPr>
          <p:txBody>
            <a:bodyPr wrap="none" rtlCol="0">
              <a:spAutoFit/>
            </a:bodyPr>
            <a:lstStyle/>
            <a:p>
              <a:r>
                <a:rPr lang="en-GB" sz="1200" dirty="0">
                  <a:solidFill>
                    <a:schemeClr val="accent1"/>
                  </a:solidFill>
                </a:rPr>
                <a:t>Probability</a:t>
              </a:r>
            </a:p>
          </p:txBody>
        </p:sp>
        <p:cxnSp>
          <p:nvCxnSpPr>
            <p:cNvPr id="68" name="Straight Arrow Connector 67"/>
            <p:cNvCxnSpPr/>
            <p:nvPr/>
          </p:nvCxnSpPr>
          <p:spPr>
            <a:xfrm flipV="1">
              <a:off x="7037738" y="3220119"/>
              <a:ext cx="0" cy="991464"/>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83" name="Line 5"/>
            <p:cNvSpPr>
              <a:spLocks noChangeShapeType="1"/>
            </p:cNvSpPr>
            <p:nvPr/>
          </p:nvSpPr>
          <p:spPr bwMode="auto">
            <a:xfrm>
              <a:off x="7038560" y="4213917"/>
              <a:ext cx="1575325" cy="0"/>
            </a:xfrm>
            <a:prstGeom prst="line">
              <a:avLst/>
            </a:prstGeom>
            <a:noFill/>
            <a:ln w="1588" cap="flat">
              <a:solidFill>
                <a:srgbClr val="26262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Freeform 6"/>
            <p:cNvSpPr>
              <a:spLocks/>
            </p:cNvSpPr>
            <p:nvPr/>
          </p:nvSpPr>
          <p:spPr bwMode="auto">
            <a:xfrm>
              <a:off x="7038559" y="3309042"/>
              <a:ext cx="1147763" cy="904875"/>
            </a:xfrm>
            <a:custGeom>
              <a:avLst/>
              <a:gdLst>
                <a:gd name="T0" fmla="*/ 23 w 723"/>
                <a:gd name="T1" fmla="*/ 570 h 570"/>
                <a:gd name="T2" fmla="*/ 46 w 723"/>
                <a:gd name="T3" fmla="*/ 569 h 570"/>
                <a:gd name="T4" fmla="*/ 68 w 723"/>
                <a:gd name="T5" fmla="*/ 567 h 570"/>
                <a:gd name="T6" fmla="*/ 91 w 723"/>
                <a:gd name="T7" fmla="*/ 564 h 570"/>
                <a:gd name="T8" fmla="*/ 114 w 723"/>
                <a:gd name="T9" fmla="*/ 557 h 570"/>
                <a:gd name="T10" fmla="*/ 136 w 723"/>
                <a:gd name="T11" fmla="*/ 545 h 570"/>
                <a:gd name="T12" fmla="*/ 159 w 723"/>
                <a:gd name="T13" fmla="*/ 524 h 570"/>
                <a:gd name="T14" fmla="*/ 182 w 723"/>
                <a:gd name="T15" fmla="*/ 492 h 570"/>
                <a:gd name="T16" fmla="*/ 204 w 723"/>
                <a:gd name="T17" fmla="*/ 445 h 570"/>
                <a:gd name="T18" fmla="*/ 227 w 723"/>
                <a:gd name="T19" fmla="*/ 383 h 570"/>
                <a:gd name="T20" fmla="*/ 250 w 723"/>
                <a:gd name="T21" fmla="*/ 306 h 570"/>
                <a:gd name="T22" fmla="*/ 272 w 723"/>
                <a:gd name="T23" fmla="*/ 221 h 570"/>
                <a:gd name="T24" fmla="*/ 295 w 723"/>
                <a:gd name="T25" fmla="*/ 136 h 570"/>
                <a:gd name="T26" fmla="*/ 318 w 723"/>
                <a:gd name="T27" fmla="*/ 64 h 570"/>
                <a:gd name="T28" fmla="*/ 340 w 723"/>
                <a:gd name="T29" fmla="*/ 16 h 570"/>
                <a:gd name="T30" fmla="*/ 363 w 723"/>
                <a:gd name="T31" fmla="*/ 0 h 570"/>
                <a:gd name="T32" fmla="*/ 386 w 723"/>
                <a:gd name="T33" fmla="*/ 20 h 570"/>
                <a:gd name="T34" fmla="*/ 408 w 723"/>
                <a:gd name="T35" fmla="*/ 72 h 570"/>
                <a:gd name="T36" fmla="*/ 431 w 723"/>
                <a:gd name="T37" fmla="*/ 146 h 570"/>
                <a:gd name="T38" fmla="*/ 454 w 723"/>
                <a:gd name="T39" fmla="*/ 231 h 570"/>
                <a:gd name="T40" fmla="*/ 476 w 723"/>
                <a:gd name="T41" fmla="*/ 316 h 570"/>
                <a:gd name="T42" fmla="*/ 499 w 723"/>
                <a:gd name="T43" fmla="*/ 391 h 570"/>
                <a:gd name="T44" fmla="*/ 522 w 723"/>
                <a:gd name="T45" fmla="*/ 452 h 570"/>
                <a:gd name="T46" fmla="*/ 544 w 723"/>
                <a:gd name="T47" fmla="*/ 496 h 570"/>
                <a:gd name="T48" fmla="*/ 567 w 723"/>
                <a:gd name="T49" fmla="*/ 527 h 570"/>
                <a:gd name="T50" fmla="*/ 589 w 723"/>
                <a:gd name="T51" fmla="*/ 547 h 570"/>
                <a:gd name="T52" fmla="*/ 612 w 723"/>
                <a:gd name="T53" fmla="*/ 558 h 570"/>
                <a:gd name="T54" fmla="*/ 635 w 723"/>
                <a:gd name="T55" fmla="*/ 564 h 570"/>
                <a:gd name="T56" fmla="*/ 657 w 723"/>
                <a:gd name="T57" fmla="*/ 567 h 570"/>
                <a:gd name="T58" fmla="*/ 680 w 723"/>
                <a:gd name="T59" fmla="*/ 569 h 570"/>
                <a:gd name="T60" fmla="*/ 703 w 723"/>
                <a:gd name="T61" fmla="*/ 570 h 570"/>
                <a:gd name="T62" fmla="*/ 720 w 723"/>
                <a:gd name="T63" fmla="*/ 570 h 570"/>
                <a:gd name="T64" fmla="*/ 697 w 723"/>
                <a:gd name="T65" fmla="*/ 570 h 570"/>
                <a:gd name="T66" fmla="*/ 675 w 723"/>
                <a:gd name="T67" fmla="*/ 570 h 570"/>
                <a:gd name="T68" fmla="*/ 652 w 723"/>
                <a:gd name="T69" fmla="*/ 570 h 570"/>
                <a:gd name="T70" fmla="*/ 629 w 723"/>
                <a:gd name="T71" fmla="*/ 570 h 570"/>
                <a:gd name="T72" fmla="*/ 607 w 723"/>
                <a:gd name="T73" fmla="*/ 570 h 570"/>
                <a:gd name="T74" fmla="*/ 584 w 723"/>
                <a:gd name="T75" fmla="*/ 570 h 570"/>
                <a:gd name="T76" fmla="*/ 561 w 723"/>
                <a:gd name="T77" fmla="*/ 570 h 570"/>
                <a:gd name="T78" fmla="*/ 539 w 723"/>
                <a:gd name="T79" fmla="*/ 570 h 570"/>
                <a:gd name="T80" fmla="*/ 516 w 723"/>
                <a:gd name="T81" fmla="*/ 570 h 570"/>
                <a:gd name="T82" fmla="*/ 493 w 723"/>
                <a:gd name="T83" fmla="*/ 570 h 570"/>
                <a:gd name="T84" fmla="*/ 471 w 723"/>
                <a:gd name="T85" fmla="*/ 570 h 570"/>
                <a:gd name="T86" fmla="*/ 448 w 723"/>
                <a:gd name="T87" fmla="*/ 570 h 570"/>
                <a:gd name="T88" fmla="*/ 425 w 723"/>
                <a:gd name="T89" fmla="*/ 570 h 570"/>
                <a:gd name="T90" fmla="*/ 403 w 723"/>
                <a:gd name="T91" fmla="*/ 570 h 570"/>
                <a:gd name="T92" fmla="*/ 380 w 723"/>
                <a:gd name="T93" fmla="*/ 570 h 570"/>
                <a:gd name="T94" fmla="*/ 357 w 723"/>
                <a:gd name="T95" fmla="*/ 570 h 570"/>
                <a:gd name="T96" fmla="*/ 335 w 723"/>
                <a:gd name="T97" fmla="*/ 570 h 570"/>
                <a:gd name="T98" fmla="*/ 312 w 723"/>
                <a:gd name="T99" fmla="*/ 570 h 570"/>
                <a:gd name="T100" fmla="*/ 289 w 723"/>
                <a:gd name="T101" fmla="*/ 570 h 570"/>
                <a:gd name="T102" fmla="*/ 267 w 723"/>
                <a:gd name="T103" fmla="*/ 570 h 570"/>
                <a:gd name="T104" fmla="*/ 244 w 723"/>
                <a:gd name="T105" fmla="*/ 570 h 570"/>
                <a:gd name="T106" fmla="*/ 221 w 723"/>
                <a:gd name="T107" fmla="*/ 570 h 570"/>
                <a:gd name="T108" fmla="*/ 199 w 723"/>
                <a:gd name="T109" fmla="*/ 570 h 570"/>
                <a:gd name="T110" fmla="*/ 176 w 723"/>
                <a:gd name="T111" fmla="*/ 570 h 570"/>
                <a:gd name="T112" fmla="*/ 154 w 723"/>
                <a:gd name="T113" fmla="*/ 570 h 570"/>
                <a:gd name="T114" fmla="*/ 131 w 723"/>
                <a:gd name="T115" fmla="*/ 570 h 570"/>
                <a:gd name="T116" fmla="*/ 108 w 723"/>
                <a:gd name="T117" fmla="*/ 570 h 570"/>
                <a:gd name="T118" fmla="*/ 86 w 723"/>
                <a:gd name="T119" fmla="*/ 570 h 570"/>
                <a:gd name="T120" fmla="*/ 63 w 723"/>
                <a:gd name="T121" fmla="*/ 570 h 570"/>
                <a:gd name="T122" fmla="*/ 40 w 723"/>
                <a:gd name="T123" fmla="*/ 570 h 570"/>
                <a:gd name="T124" fmla="*/ 18 w 723"/>
                <a:gd name="T125" fmla="*/ 57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3" h="570">
                  <a:moveTo>
                    <a:pt x="0" y="570"/>
                  </a:moveTo>
                  <a:lnTo>
                    <a:pt x="1" y="570"/>
                  </a:lnTo>
                  <a:lnTo>
                    <a:pt x="1" y="570"/>
                  </a:lnTo>
                  <a:lnTo>
                    <a:pt x="1" y="570"/>
                  </a:lnTo>
                  <a:lnTo>
                    <a:pt x="1" y="570"/>
                  </a:lnTo>
                  <a:lnTo>
                    <a:pt x="1" y="570"/>
                  </a:lnTo>
                  <a:lnTo>
                    <a:pt x="1" y="570"/>
                  </a:lnTo>
                  <a:lnTo>
                    <a:pt x="1" y="570"/>
                  </a:lnTo>
                  <a:lnTo>
                    <a:pt x="1" y="570"/>
                  </a:lnTo>
                  <a:lnTo>
                    <a:pt x="1" y="570"/>
                  </a:lnTo>
                  <a:lnTo>
                    <a:pt x="1" y="570"/>
                  </a:lnTo>
                  <a:lnTo>
                    <a:pt x="1" y="570"/>
                  </a:lnTo>
                  <a:lnTo>
                    <a:pt x="2" y="570"/>
                  </a:lnTo>
                  <a:lnTo>
                    <a:pt x="2" y="570"/>
                  </a:lnTo>
                  <a:lnTo>
                    <a:pt x="2" y="570"/>
                  </a:lnTo>
                  <a:lnTo>
                    <a:pt x="2" y="570"/>
                  </a:lnTo>
                  <a:lnTo>
                    <a:pt x="2" y="570"/>
                  </a:lnTo>
                  <a:lnTo>
                    <a:pt x="2" y="570"/>
                  </a:lnTo>
                  <a:lnTo>
                    <a:pt x="2" y="570"/>
                  </a:lnTo>
                  <a:lnTo>
                    <a:pt x="2" y="570"/>
                  </a:lnTo>
                  <a:lnTo>
                    <a:pt x="2" y="570"/>
                  </a:lnTo>
                  <a:lnTo>
                    <a:pt x="2"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4" y="570"/>
                  </a:lnTo>
                  <a:lnTo>
                    <a:pt x="4" y="570"/>
                  </a:lnTo>
                  <a:lnTo>
                    <a:pt x="4" y="570"/>
                  </a:lnTo>
                  <a:lnTo>
                    <a:pt x="4" y="570"/>
                  </a:lnTo>
                  <a:lnTo>
                    <a:pt x="4" y="570"/>
                  </a:lnTo>
                  <a:lnTo>
                    <a:pt x="4" y="570"/>
                  </a:lnTo>
                  <a:lnTo>
                    <a:pt x="4" y="570"/>
                  </a:lnTo>
                  <a:lnTo>
                    <a:pt x="4" y="570"/>
                  </a:lnTo>
                  <a:lnTo>
                    <a:pt x="4" y="570"/>
                  </a:lnTo>
                  <a:lnTo>
                    <a:pt x="4"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10" y="570"/>
                  </a:lnTo>
                  <a:lnTo>
                    <a:pt x="10" y="570"/>
                  </a:lnTo>
                  <a:lnTo>
                    <a:pt x="10" y="570"/>
                  </a:lnTo>
                  <a:lnTo>
                    <a:pt x="10" y="570"/>
                  </a:lnTo>
                  <a:lnTo>
                    <a:pt x="10" y="570"/>
                  </a:lnTo>
                  <a:lnTo>
                    <a:pt x="10" y="570"/>
                  </a:lnTo>
                  <a:lnTo>
                    <a:pt x="10" y="570"/>
                  </a:lnTo>
                  <a:lnTo>
                    <a:pt x="10" y="570"/>
                  </a:lnTo>
                  <a:lnTo>
                    <a:pt x="10" y="570"/>
                  </a:lnTo>
                  <a:lnTo>
                    <a:pt x="10"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2" y="570"/>
                  </a:lnTo>
                  <a:lnTo>
                    <a:pt x="12" y="570"/>
                  </a:lnTo>
                  <a:lnTo>
                    <a:pt x="12" y="570"/>
                  </a:lnTo>
                  <a:lnTo>
                    <a:pt x="12" y="570"/>
                  </a:lnTo>
                  <a:lnTo>
                    <a:pt x="12" y="570"/>
                  </a:lnTo>
                  <a:lnTo>
                    <a:pt x="12" y="570"/>
                  </a:lnTo>
                  <a:lnTo>
                    <a:pt x="12" y="570"/>
                  </a:lnTo>
                  <a:lnTo>
                    <a:pt x="12" y="570"/>
                  </a:lnTo>
                  <a:lnTo>
                    <a:pt x="12" y="570"/>
                  </a:lnTo>
                  <a:lnTo>
                    <a:pt x="12"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5" y="570"/>
                  </a:lnTo>
                  <a:lnTo>
                    <a:pt x="15" y="570"/>
                  </a:lnTo>
                  <a:lnTo>
                    <a:pt x="15" y="570"/>
                  </a:lnTo>
                  <a:lnTo>
                    <a:pt x="15" y="570"/>
                  </a:lnTo>
                  <a:lnTo>
                    <a:pt x="15" y="570"/>
                  </a:lnTo>
                  <a:lnTo>
                    <a:pt x="15" y="570"/>
                  </a:lnTo>
                  <a:lnTo>
                    <a:pt x="15" y="570"/>
                  </a:lnTo>
                  <a:lnTo>
                    <a:pt x="15" y="570"/>
                  </a:lnTo>
                  <a:lnTo>
                    <a:pt x="15" y="570"/>
                  </a:lnTo>
                  <a:lnTo>
                    <a:pt x="15"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7" y="570"/>
                  </a:lnTo>
                  <a:lnTo>
                    <a:pt x="17" y="570"/>
                  </a:lnTo>
                  <a:lnTo>
                    <a:pt x="17" y="570"/>
                  </a:lnTo>
                  <a:lnTo>
                    <a:pt x="17" y="570"/>
                  </a:lnTo>
                  <a:lnTo>
                    <a:pt x="17" y="570"/>
                  </a:lnTo>
                  <a:lnTo>
                    <a:pt x="17" y="570"/>
                  </a:lnTo>
                  <a:lnTo>
                    <a:pt x="17" y="570"/>
                  </a:lnTo>
                  <a:lnTo>
                    <a:pt x="17" y="570"/>
                  </a:lnTo>
                  <a:lnTo>
                    <a:pt x="17" y="570"/>
                  </a:lnTo>
                  <a:lnTo>
                    <a:pt x="17"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3" y="570"/>
                  </a:lnTo>
                  <a:lnTo>
                    <a:pt x="23" y="570"/>
                  </a:lnTo>
                  <a:lnTo>
                    <a:pt x="23" y="570"/>
                  </a:lnTo>
                  <a:lnTo>
                    <a:pt x="23" y="570"/>
                  </a:lnTo>
                  <a:lnTo>
                    <a:pt x="23" y="570"/>
                  </a:lnTo>
                  <a:lnTo>
                    <a:pt x="23" y="570"/>
                  </a:lnTo>
                  <a:lnTo>
                    <a:pt x="23" y="570"/>
                  </a:lnTo>
                  <a:lnTo>
                    <a:pt x="23" y="570"/>
                  </a:lnTo>
                  <a:lnTo>
                    <a:pt x="23" y="570"/>
                  </a:lnTo>
                  <a:lnTo>
                    <a:pt x="23"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5" y="570"/>
                  </a:lnTo>
                  <a:lnTo>
                    <a:pt x="25" y="570"/>
                  </a:lnTo>
                  <a:lnTo>
                    <a:pt x="25" y="570"/>
                  </a:lnTo>
                  <a:lnTo>
                    <a:pt x="25" y="570"/>
                  </a:lnTo>
                  <a:lnTo>
                    <a:pt x="25" y="570"/>
                  </a:lnTo>
                  <a:lnTo>
                    <a:pt x="25" y="570"/>
                  </a:lnTo>
                  <a:lnTo>
                    <a:pt x="25" y="570"/>
                  </a:lnTo>
                  <a:lnTo>
                    <a:pt x="25" y="570"/>
                  </a:lnTo>
                  <a:lnTo>
                    <a:pt x="25" y="570"/>
                  </a:lnTo>
                  <a:lnTo>
                    <a:pt x="25"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8" y="570"/>
                  </a:lnTo>
                  <a:lnTo>
                    <a:pt x="28" y="570"/>
                  </a:lnTo>
                  <a:lnTo>
                    <a:pt x="28" y="570"/>
                  </a:lnTo>
                  <a:lnTo>
                    <a:pt x="28" y="570"/>
                  </a:lnTo>
                  <a:lnTo>
                    <a:pt x="28" y="570"/>
                  </a:lnTo>
                  <a:lnTo>
                    <a:pt x="28" y="570"/>
                  </a:lnTo>
                  <a:lnTo>
                    <a:pt x="28" y="570"/>
                  </a:lnTo>
                  <a:lnTo>
                    <a:pt x="28" y="569"/>
                  </a:lnTo>
                  <a:lnTo>
                    <a:pt x="28" y="569"/>
                  </a:lnTo>
                  <a:lnTo>
                    <a:pt x="28"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29" y="569"/>
                  </a:lnTo>
                  <a:lnTo>
                    <a:pt x="30" y="569"/>
                  </a:lnTo>
                  <a:lnTo>
                    <a:pt x="30" y="569"/>
                  </a:lnTo>
                  <a:lnTo>
                    <a:pt x="30" y="569"/>
                  </a:lnTo>
                  <a:lnTo>
                    <a:pt x="30" y="569"/>
                  </a:lnTo>
                  <a:lnTo>
                    <a:pt x="30" y="569"/>
                  </a:lnTo>
                  <a:lnTo>
                    <a:pt x="30" y="569"/>
                  </a:lnTo>
                  <a:lnTo>
                    <a:pt x="30" y="569"/>
                  </a:lnTo>
                  <a:lnTo>
                    <a:pt x="30" y="569"/>
                  </a:lnTo>
                  <a:lnTo>
                    <a:pt x="30" y="569"/>
                  </a:lnTo>
                  <a:lnTo>
                    <a:pt x="30"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1" y="569"/>
                  </a:lnTo>
                  <a:lnTo>
                    <a:pt x="32" y="569"/>
                  </a:lnTo>
                  <a:lnTo>
                    <a:pt x="32" y="569"/>
                  </a:lnTo>
                  <a:lnTo>
                    <a:pt x="32" y="569"/>
                  </a:lnTo>
                  <a:lnTo>
                    <a:pt x="32" y="569"/>
                  </a:lnTo>
                  <a:lnTo>
                    <a:pt x="32" y="569"/>
                  </a:lnTo>
                  <a:lnTo>
                    <a:pt x="32" y="569"/>
                  </a:lnTo>
                  <a:lnTo>
                    <a:pt x="32" y="569"/>
                  </a:lnTo>
                  <a:lnTo>
                    <a:pt x="32" y="569"/>
                  </a:lnTo>
                  <a:lnTo>
                    <a:pt x="32" y="569"/>
                  </a:lnTo>
                  <a:lnTo>
                    <a:pt x="32" y="569"/>
                  </a:lnTo>
                  <a:lnTo>
                    <a:pt x="32" y="569"/>
                  </a:lnTo>
                  <a:lnTo>
                    <a:pt x="33" y="569"/>
                  </a:lnTo>
                  <a:lnTo>
                    <a:pt x="33" y="569"/>
                  </a:lnTo>
                  <a:lnTo>
                    <a:pt x="33" y="569"/>
                  </a:lnTo>
                  <a:lnTo>
                    <a:pt x="33" y="569"/>
                  </a:lnTo>
                  <a:lnTo>
                    <a:pt x="33" y="569"/>
                  </a:lnTo>
                  <a:lnTo>
                    <a:pt x="33" y="569"/>
                  </a:lnTo>
                  <a:lnTo>
                    <a:pt x="33" y="569"/>
                  </a:lnTo>
                  <a:lnTo>
                    <a:pt x="33" y="569"/>
                  </a:lnTo>
                  <a:lnTo>
                    <a:pt x="33" y="569"/>
                  </a:lnTo>
                  <a:lnTo>
                    <a:pt x="33" y="569"/>
                  </a:lnTo>
                  <a:lnTo>
                    <a:pt x="33" y="569"/>
                  </a:lnTo>
                  <a:lnTo>
                    <a:pt x="34" y="569"/>
                  </a:lnTo>
                  <a:lnTo>
                    <a:pt x="34" y="569"/>
                  </a:lnTo>
                  <a:lnTo>
                    <a:pt x="34" y="569"/>
                  </a:lnTo>
                  <a:lnTo>
                    <a:pt x="34" y="569"/>
                  </a:lnTo>
                  <a:lnTo>
                    <a:pt x="34" y="569"/>
                  </a:lnTo>
                  <a:lnTo>
                    <a:pt x="34" y="569"/>
                  </a:lnTo>
                  <a:lnTo>
                    <a:pt x="34" y="569"/>
                  </a:lnTo>
                  <a:lnTo>
                    <a:pt x="34" y="569"/>
                  </a:lnTo>
                  <a:lnTo>
                    <a:pt x="34" y="569"/>
                  </a:lnTo>
                  <a:lnTo>
                    <a:pt x="34" y="569"/>
                  </a:lnTo>
                  <a:lnTo>
                    <a:pt x="34"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5" y="569"/>
                  </a:lnTo>
                  <a:lnTo>
                    <a:pt x="36" y="569"/>
                  </a:lnTo>
                  <a:lnTo>
                    <a:pt x="36" y="569"/>
                  </a:lnTo>
                  <a:lnTo>
                    <a:pt x="36" y="569"/>
                  </a:lnTo>
                  <a:lnTo>
                    <a:pt x="36" y="569"/>
                  </a:lnTo>
                  <a:lnTo>
                    <a:pt x="36" y="569"/>
                  </a:lnTo>
                  <a:lnTo>
                    <a:pt x="36" y="569"/>
                  </a:lnTo>
                  <a:lnTo>
                    <a:pt x="36" y="569"/>
                  </a:lnTo>
                  <a:lnTo>
                    <a:pt x="36" y="569"/>
                  </a:lnTo>
                  <a:lnTo>
                    <a:pt x="36" y="569"/>
                  </a:lnTo>
                  <a:lnTo>
                    <a:pt x="36"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7" y="569"/>
                  </a:lnTo>
                  <a:lnTo>
                    <a:pt x="38" y="569"/>
                  </a:lnTo>
                  <a:lnTo>
                    <a:pt x="38" y="569"/>
                  </a:lnTo>
                  <a:lnTo>
                    <a:pt x="38" y="569"/>
                  </a:lnTo>
                  <a:lnTo>
                    <a:pt x="38" y="569"/>
                  </a:lnTo>
                  <a:lnTo>
                    <a:pt x="38" y="569"/>
                  </a:lnTo>
                  <a:lnTo>
                    <a:pt x="38" y="569"/>
                  </a:lnTo>
                  <a:lnTo>
                    <a:pt x="38" y="569"/>
                  </a:lnTo>
                  <a:lnTo>
                    <a:pt x="38" y="569"/>
                  </a:lnTo>
                  <a:lnTo>
                    <a:pt x="38" y="569"/>
                  </a:lnTo>
                  <a:lnTo>
                    <a:pt x="38"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39" y="569"/>
                  </a:lnTo>
                  <a:lnTo>
                    <a:pt x="40" y="569"/>
                  </a:lnTo>
                  <a:lnTo>
                    <a:pt x="40" y="569"/>
                  </a:lnTo>
                  <a:lnTo>
                    <a:pt x="40" y="569"/>
                  </a:lnTo>
                  <a:lnTo>
                    <a:pt x="40" y="569"/>
                  </a:lnTo>
                  <a:lnTo>
                    <a:pt x="40" y="569"/>
                  </a:lnTo>
                  <a:lnTo>
                    <a:pt x="40" y="569"/>
                  </a:lnTo>
                  <a:lnTo>
                    <a:pt x="40" y="569"/>
                  </a:lnTo>
                  <a:lnTo>
                    <a:pt x="40" y="569"/>
                  </a:lnTo>
                  <a:lnTo>
                    <a:pt x="40" y="569"/>
                  </a:lnTo>
                  <a:lnTo>
                    <a:pt x="40" y="569"/>
                  </a:lnTo>
                  <a:lnTo>
                    <a:pt x="40" y="569"/>
                  </a:lnTo>
                  <a:lnTo>
                    <a:pt x="41" y="569"/>
                  </a:lnTo>
                  <a:lnTo>
                    <a:pt x="41" y="569"/>
                  </a:lnTo>
                  <a:lnTo>
                    <a:pt x="41" y="569"/>
                  </a:lnTo>
                  <a:lnTo>
                    <a:pt x="41" y="569"/>
                  </a:lnTo>
                  <a:lnTo>
                    <a:pt x="41" y="569"/>
                  </a:lnTo>
                  <a:lnTo>
                    <a:pt x="41" y="569"/>
                  </a:lnTo>
                  <a:lnTo>
                    <a:pt x="41" y="569"/>
                  </a:lnTo>
                  <a:lnTo>
                    <a:pt x="41" y="569"/>
                  </a:lnTo>
                  <a:lnTo>
                    <a:pt x="41" y="569"/>
                  </a:lnTo>
                  <a:lnTo>
                    <a:pt x="41"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2" y="569"/>
                  </a:lnTo>
                  <a:lnTo>
                    <a:pt x="43" y="569"/>
                  </a:lnTo>
                  <a:lnTo>
                    <a:pt x="43" y="569"/>
                  </a:lnTo>
                  <a:lnTo>
                    <a:pt x="43" y="569"/>
                  </a:lnTo>
                  <a:lnTo>
                    <a:pt x="43" y="569"/>
                  </a:lnTo>
                  <a:lnTo>
                    <a:pt x="43" y="569"/>
                  </a:lnTo>
                  <a:lnTo>
                    <a:pt x="43" y="569"/>
                  </a:lnTo>
                  <a:lnTo>
                    <a:pt x="43" y="569"/>
                  </a:lnTo>
                  <a:lnTo>
                    <a:pt x="43" y="569"/>
                  </a:lnTo>
                  <a:lnTo>
                    <a:pt x="43" y="569"/>
                  </a:lnTo>
                  <a:lnTo>
                    <a:pt x="43"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4" y="569"/>
                  </a:lnTo>
                  <a:lnTo>
                    <a:pt x="45" y="569"/>
                  </a:lnTo>
                  <a:lnTo>
                    <a:pt x="45" y="569"/>
                  </a:lnTo>
                  <a:lnTo>
                    <a:pt x="45" y="569"/>
                  </a:lnTo>
                  <a:lnTo>
                    <a:pt x="45" y="569"/>
                  </a:lnTo>
                  <a:lnTo>
                    <a:pt x="45" y="569"/>
                  </a:lnTo>
                  <a:lnTo>
                    <a:pt x="45" y="569"/>
                  </a:lnTo>
                  <a:lnTo>
                    <a:pt x="45" y="569"/>
                  </a:lnTo>
                  <a:lnTo>
                    <a:pt x="45" y="569"/>
                  </a:lnTo>
                  <a:lnTo>
                    <a:pt x="45" y="569"/>
                  </a:lnTo>
                  <a:lnTo>
                    <a:pt x="45" y="569"/>
                  </a:lnTo>
                  <a:lnTo>
                    <a:pt x="45" y="569"/>
                  </a:lnTo>
                  <a:lnTo>
                    <a:pt x="46" y="569"/>
                  </a:lnTo>
                  <a:lnTo>
                    <a:pt x="46" y="569"/>
                  </a:lnTo>
                  <a:lnTo>
                    <a:pt x="46" y="569"/>
                  </a:lnTo>
                  <a:lnTo>
                    <a:pt x="46" y="569"/>
                  </a:lnTo>
                  <a:lnTo>
                    <a:pt x="46" y="569"/>
                  </a:lnTo>
                  <a:lnTo>
                    <a:pt x="46" y="569"/>
                  </a:lnTo>
                  <a:lnTo>
                    <a:pt x="46" y="569"/>
                  </a:lnTo>
                  <a:lnTo>
                    <a:pt x="46" y="569"/>
                  </a:lnTo>
                  <a:lnTo>
                    <a:pt x="46" y="569"/>
                  </a:lnTo>
                  <a:lnTo>
                    <a:pt x="46" y="569"/>
                  </a:lnTo>
                  <a:lnTo>
                    <a:pt x="46" y="569"/>
                  </a:lnTo>
                  <a:lnTo>
                    <a:pt x="47" y="569"/>
                  </a:lnTo>
                  <a:lnTo>
                    <a:pt x="47" y="569"/>
                  </a:lnTo>
                  <a:lnTo>
                    <a:pt x="47" y="569"/>
                  </a:lnTo>
                  <a:lnTo>
                    <a:pt x="47" y="569"/>
                  </a:lnTo>
                  <a:lnTo>
                    <a:pt x="47" y="569"/>
                  </a:lnTo>
                  <a:lnTo>
                    <a:pt x="47" y="569"/>
                  </a:lnTo>
                  <a:lnTo>
                    <a:pt x="47" y="569"/>
                  </a:lnTo>
                  <a:lnTo>
                    <a:pt x="47" y="569"/>
                  </a:lnTo>
                  <a:lnTo>
                    <a:pt x="47" y="569"/>
                  </a:lnTo>
                  <a:lnTo>
                    <a:pt x="47" y="569"/>
                  </a:lnTo>
                  <a:lnTo>
                    <a:pt x="47"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8" y="569"/>
                  </a:lnTo>
                  <a:lnTo>
                    <a:pt x="49" y="569"/>
                  </a:lnTo>
                  <a:lnTo>
                    <a:pt x="49" y="569"/>
                  </a:lnTo>
                  <a:lnTo>
                    <a:pt x="49" y="569"/>
                  </a:lnTo>
                  <a:lnTo>
                    <a:pt x="49" y="569"/>
                  </a:lnTo>
                  <a:lnTo>
                    <a:pt x="49" y="569"/>
                  </a:lnTo>
                  <a:lnTo>
                    <a:pt x="49" y="569"/>
                  </a:lnTo>
                  <a:lnTo>
                    <a:pt x="49" y="569"/>
                  </a:lnTo>
                  <a:lnTo>
                    <a:pt x="49" y="569"/>
                  </a:lnTo>
                  <a:lnTo>
                    <a:pt x="49" y="569"/>
                  </a:lnTo>
                  <a:lnTo>
                    <a:pt x="49"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0" y="569"/>
                  </a:lnTo>
                  <a:lnTo>
                    <a:pt x="51" y="569"/>
                  </a:lnTo>
                  <a:lnTo>
                    <a:pt x="51" y="569"/>
                  </a:lnTo>
                  <a:lnTo>
                    <a:pt x="51" y="569"/>
                  </a:lnTo>
                  <a:lnTo>
                    <a:pt x="51" y="569"/>
                  </a:lnTo>
                  <a:lnTo>
                    <a:pt x="51" y="569"/>
                  </a:lnTo>
                  <a:lnTo>
                    <a:pt x="51" y="569"/>
                  </a:lnTo>
                  <a:lnTo>
                    <a:pt x="51" y="569"/>
                  </a:lnTo>
                  <a:lnTo>
                    <a:pt x="51" y="569"/>
                  </a:lnTo>
                  <a:lnTo>
                    <a:pt x="51" y="569"/>
                  </a:lnTo>
                  <a:lnTo>
                    <a:pt x="51" y="569"/>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2" y="568"/>
                  </a:lnTo>
                  <a:lnTo>
                    <a:pt x="53" y="568"/>
                  </a:lnTo>
                  <a:lnTo>
                    <a:pt x="53" y="568"/>
                  </a:lnTo>
                  <a:lnTo>
                    <a:pt x="53" y="568"/>
                  </a:lnTo>
                  <a:lnTo>
                    <a:pt x="53" y="568"/>
                  </a:lnTo>
                  <a:lnTo>
                    <a:pt x="53" y="568"/>
                  </a:lnTo>
                  <a:lnTo>
                    <a:pt x="53" y="568"/>
                  </a:lnTo>
                  <a:lnTo>
                    <a:pt x="53" y="568"/>
                  </a:lnTo>
                  <a:lnTo>
                    <a:pt x="53" y="568"/>
                  </a:lnTo>
                  <a:lnTo>
                    <a:pt x="53" y="568"/>
                  </a:lnTo>
                  <a:lnTo>
                    <a:pt x="53" y="568"/>
                  </a:lnTo>
                  <a:lnTo>
                    <a:pt x="53" y="568"/>
                  </a:lnTo>
                  <a:lnTo>
                    <a:pt x="54" y="568"/>
                  </a:lnTo>
                  <a:lnTo>
                    <a:pt x="54" y="568"/>
                  </a:lnTo>
                  <a:lnTo>
                    <a:pt x="54" y="568"/>
                  </a:lnTo>
                  <a:lnTo>
                    <a:pt x="54" y="568"/>
                  </a:lnTo>
                  <a:lnTo>
                    <a:pt x="54" y="568"/>
                  </a:lnTo>
                  <a:lnTo>
                    <a:pt x="54" y="568"/>
                  </a:lnTo>
                  <a:lnTo>
                    <a:pt x="54" y="568"/>
                  </a:lnTo>
                  <a:lnTo>
                    <a:pt x="54" y="568"/>
                  </a:lnTo>
                  <a:lnTo>
                    <a:pt x="54" y="568"/>
                  </a:lnTo>
                  <a:lnTo>
                    <a:pt x="54"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5"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6" y="568"/>
                  </a:lnTo>
                  <a:lnTo>
                    <a:pt x="57" y="568"/>
                  </a:lnTo>
                  <a:lnTo>
                    <a:pt x="57" y="568"/>
                  </a:lnTo>
                  <a:lnTo>
                    <a:pt x="57" y="568"/>
                  </a:lnTo>
                  <a:lnTo>
                    <a:pt x="57" y="568"/>
                  </a:lnTo>
                  <a:lnTo>
                    <a:pt x="57" y="568"/>
                  </a:lnTo>
                  <a:lnTo>
                    <a:pt x="57" y="568"/>
                  </a:lnTo>
                  <a:lnTo>
                    <a:pt x="57" y="568"/>
                  </a:lnTo>
                  <a:lnTo>
                    <a:pt x="57" y="568"/>
                  </a:lnTo>
                  <a:lnTo>
                    <a:pt x="57" y="568"/>
                  </a:lnTo>
                  <a:lnTo>
                    <a:pt x="57" y="568"/>
                  </a:lnTo>
                  <a:lnTo>
                    <a:pt x="58" y="568"/>
                  </a:lnTo>
                  <a:lnTo>
                    <a:pt x="58" y="568"/>
                  </a:lnTo>
                  <a:lnTo>
                    <a:pt x="58" y="568"/>
                  </a:lnTo>
                  <a:lnTo>
                    <a:pt x="58" y="568"/>
                  </a:lnTo>
                  <a:lnTo>
                    <a:pt x="58" y="568"/>
                  </a:lnTo>
                  <a:lnTo>
                    <a:pt x="58" y="568"/>
                  </a:lnTo>
                  <a:lnTo>
                    <a:pt x="58" y="568"/>
                  </a:lnTo>
                  <a:lnTo>
                    <a:pt x="58" y="568"/>
                  </a:lnTo>
                  <a:lnTo>
                    <a:pt x="58" y="568"/>
                  </a:lnTo>
                  <a:lnTo>
                    <a:pt x="58" y="568"/>
                  </a:lnTo>
                  <a:lnTo>
                    <a:pt x="58" y="568"/>
                  </a:lnTo>
                  <a:lnTo>
                    <a:pt x="59" y="568"/>
                  </a:lnTo>
                  <a:lnTo>
                    <a:pt x="59" y="568"/>
                  </a:lnTo>
                  <a:lnTo>
                    <a:pt x="59" y="568"/>
                  </a:lnTo>
                  <a:lnTo>
                    <a:pt x="59" y="568"/>
                  </a:lnTo>
                  <a:lnTo>
                    <a:pt x="59" y="568"/>
                  </a:lnTo>
                  <a:lnTo>
                    <a:pt x="59" y="568"/>
                  </a:lnTo>
                  <a:lnTo>
                    <a:pt x="59" y="568"/>
                  </a:lnTo>
                  <a:lnTo>
                    <a:pt x="59" y="568"/>
                  </a:lnTo>
                  <a:lnTo>
                    <a:pt x="59" y="568"/>
                  </a:lnTo>
                  <a:lnTo>
                    <a:pt x="59" y="568"/>
                  </a:lnTo>
                  <a:lnTo>
                    <a:pt x="59" y="568"/>
                  </a:lnTo>
                  <a:lnTo>
                    <a:pt x="60" y="568"/>
                  </a:lnTo>
                  <a:lnTo>
                    <a:pt x="60" y="568"/>
                  </a:lnTo>
                  <a:lnTo>
                    <a:pt x="60" y="568"/>
                  </a:lnTo>
                  <a:lnTo>
                    <a:pt x="60" y="568"/>
                  </a:lnTo>
                  <a:lnTo>
                    <a:pt x="60" y="568"/>
                  </a:lnTo>
                  <a:lnTo>
                    <a:pt x="60" y="568"/>
                  </a:lnTo>
                  <a:lnTo>
                    <a:pt x="60" y="568"/>
                  </a:lnTo>
                  <a:lnTo>
                    <a:pt x="60" y="568"/>
                  </a:lnTo>
                  <a:lnTo>
                    <a:pt x="60" y="568"/>
                  </a:lnTo>
                  <a:lnTo>
                    <a:pt x="60" y="568"/>
                  </a:lnTo>
                  <a:lnTo>
                    <a:pt x="60"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1" y="568"/>
                  </a:lnTo>
                  <a:lnTo>
                    <a:pt x="62" y="568"/>
                  </a:lnTo>
                  <a:lnTo>
                    <a:pt x="62" y="568"/>
                  </a:lnTo>
                  <a:lnTo>
                    <a:pt x="62" y="568"/>
                  </a:lnTo>
                  <a:lnTo>
                    <a:pt x="62" y="568"/>
                  </a:lnTo>
                  <a:lnTo>
                    <a:pt x="62" y="568"/>
                  </a:lnTo>
                  <a:lnTo>
                    <a:pt x="62" y="568"/>
                  </a:lnTo>
                  <a:lnTo>
                    <a:pt x="62" y="568"/>
                  </a:lnTo>
                  <a:lnTo>
                    <a:pt x="62" y="568"/>
                  </a:lnTo>
                  <a:lnTo>
                    <a:pt x="62" y="568"/>
                  </a:lnTo>
                  <a:lnTo>
                    <a:pt x="62"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3" y="568"/>
                  </a:lnTo>
                  <a:lnTo>
                    <a:pt x="64" y="568"/>
                  </a:lnTo>
                  <a:lnTo>
                    <a:pt x="64" y="568"/>
                  </a:lnTo>
                  <a:lnTo>
                    <a:pt x="64" y="568"/>
                  </a:lnTo>
                  <a:lnTo>
                    <a:pt x="64" y="568"/>
                  </a:lnTo>
                  <a:lnTo>
                    <a:pt x="64" y="568"/>
                  </a:lnTo>
                  <a:lnTo>
                    <a:pt x="64" y="568"/>
                  </a:lnTo>
                  <a:lnTo>
                    <a:pt x="64" y="568"/>
                  </a:lnTo>
                  <a:lnTo>
                    <a:pt x="64" y="568"/>
                  </a:lnTo>
                  <a:lnTo>
                    <a:pt x="64" y="568"/>
                  </a:lnTo>
                  <a:lnTo>
                    <a:pt x="64" y="568"/>
                  </a:lnTo>
                  <a:lnTo>
                    <a:pt x="65" y="568"/>
                  </a:lnTo>
                  <a:lnTo>
                    <a:pt x="65" y="568"/>
                  </a:lnTo>
                  <a:lnTo>
                    <a:pt x="65" y="568"/>
                  </a:lnTo>
                  <a:lnTo>
                    <a:pt x="65" y="568"/>
                  </a:lnTo>
                  <a:lnTo>
                    <a:pt x="65" y="568"/>
                  </a:lnTo>
                  <a:lnTo>
                    <a:pt x="65" y="568"/>
                  </a:lnTo>
                  <a:lnTo>
                    <a:pt x="65" y="568"/>
                  </a:lnTo>
                  <a:lnTo>
                    <a:pt x="65" y="568"/>
                  </a:lnTo>
                  <a:lnTo>
                    <a:pt x="65" y="567"/>
                  </a:lnTo>
                  <a:lnTo>
                    <a:pt x="65" y="567"/>
                  </a:lnTo>
                  <a:lnTo>
                    <a:pt x="65" y="567"/>
                  </a:lnTo>
                  <a:lnTo>
                    <a:pt x="65" y="567"/>
                  </a:lnTo>
                  <a:lnTo>
                    <a:pt x="66" y="567"/>
                  </a:lnTo>
                  <a:lnTo>
                    <a:pt x="66" y="567"/>
                  </a:lnTo>
                  <a:lnTo>
                    <a:pt x="66" y="567"/>
                  </a:lnTo>
                  <a:lnTo>
                    <a:pt x="66" y="567"/>
                  </a:lnTo>
                  <a:lnTo>
                    <a:pt x="66" y="567"/>
                  </a:lnTo>
                  <a:lnTo>
                    <a:pt x="66" y="567"/>
                  </a:lnTo>
                  <a:lnTo>
                    <a:pt x="66" y="567"/>
                  </a:lnTo>
                  <a:lnTo>
                    <a:pt x="66" y="567"/>
                  </a:lnTo>
                  <a:lnTo>
                    <a:pt x="66" y="567"/>
                  </a:lnTo>
                  <a:lnTo>
                    <a:pt x="66" y="567"/>
                  </a:lnTo>
                  <a:lnTo>
                    <a:pt x="66" y="567"/>
                  </a:lnTo>
                  <a:lnTo>
                    <a:pt x="67" y="567"/>
                  </a:lnTo>
                  <a:lnTo>
                    <a:pt x="67" y="567"/>
                  </a:lnTo>
                  <a:lnTo>
                    <a:pt x="67" y="567"/>
                  </a:lnTo>
                  <a:lnTo>
                    <a:pt x="67" y="567"/>
                  </a:lnTo>
                  <a:lnTo>
                    <a:pt x="67" y="567"/>
                  </a:lnTo>
                  <a:lnTo>
                    <a:pt x="67" y="567"/>
                  </a:lnTo>
                  <a:lnTo>
                    <a:pt x="67" y="567"/>
                  </a:lnTo>
                  <a:lnTo>
                    <a:pt x="67" y="567"/>
                  </a:lnTo>
                  <a:lnTo>
                    <a:pt x="67" y="567"/>
                  </a:lnTo>
                  <a:lnTo>
                    <a:pt x="67"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8"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69" y="567"/>
                  </a:lnTo>
                  <a:lnTo>
                    <a:pt x="70" y="567"/>
                  </a:lnTo>
                  <a:lnTo>
                    <a:pt x="70" y="567"/>
                  </a:lnTo>
                  <a:lnTo>
                    <a:pt x="70" y="567"/>
                  </a:lnTo>
                  <a:lnTo>
                    <a:pt x="70" y="567"/>
                  </a:lnTo>
                  <a:lnTo>
                    <a:pt x="70" y="567"/>
                  </a:lnTo>
                  <a:lnTo>
                    <a:pt x="70" y="567"/>
                  </a:lnTo>
                  <a:lnTo>
                    <a:pt x="70" y="567"/>
                  </a:lnTo>
                  <a:lnTo>
                    <a:pt x="70" y="567"/>
                  </a:lnTo>
                  <a:lnTo>
                    <a:pt x="70" y="567"/>
                  </a:lnTo>
                  <a:lnTo>
                    <a:pt x="70" y="567"/>
                  </a:lnTo>
                  <a:lnTo>
                    <a:pt x="71" y="567"/>
                  </a:lnTo>
                  <a:lnTo>
                    <a:pt x="71" y="567"/>
                  </a:lnTo>
                  <a:lnTo>
                    <a:pt x="71" y="567"/>
                  </a:lnTo>
                  <a:lnTo>
                    <a:pt x="71" y="567"/>
                  </a:lnTo>
                  <a:lnTo>
                    <a:pt x="71" y="567"/>
                  </a:lnTo>
                  <a:lnTo>
                    <a:pt x="71" y="567"/>
                  </a:lnTo>
                  <a:lnTo>
                    <a:pt x="71" y="567"/>
                  </a:lnTo>
                  <a:lnTo>
                    <a:pt x="71" y="567"/>
                  </a:lnTo>
                  <a:lnTo>
                    <a:pt x="71" y="567"/>
                  </a:lnTo>
                  <a:lnTo>
                    <a:pt x="71" y="567"/>
                  </a:lnTo>
                  <a:lnTo>
                    <a:pt x="71" y="567"/>
                  </a:lnTo>
                  <a:lnTo>
                    <a:pt x="72" y="567"/>
                  </a:lnTo>
                  <a:lnTo>
                    <a:pt x="72" y="567"/>
                  </a:lnTo>
                  <a:lnTo>
                    <a:pt x="72" y="567"/>
                  </a:lnTo>
                  <a:lnTo>
                    <a:pt x="72" y="567"/>
                  </a:lnTo>
                  <a:lnTo>
                    <a:pt x="72" y="567"/>
                  </a:lnTo>
                  <a:lnTo>
                    <a:pt x="72" y="567"/>
                  </a:lnTo>
                  <a:lnTo>
                    <a:pt x="72" y="567"/>
                  </a:lnTo>
                  <a:lnTo>
                    <a:pt x="72" y="567"/>
                  </a:lnTo>
                  <a:lnTo>
                    <a:pt x="72" y="567"/>
                  </a:lnTo>
                  <a:lnTo>
                    <a:pt x="72" y="567"/>
                  </a:lnTo>
                  <a:lnTo>
                    <a:pt x="72" y="567"/>
                  </a:lnTo>
                  <a:lnTo>
                    <a:pt x="73" y="567"/>
                  </a:lnTo>
                  <a:lnTo>
                    <a:pt x="73" y="567"/>
                  </a:lnTo>
                  <a:lnTo>
                    <a:pt x="73" y="567"/>
                  </a:lnTo>
                  <a:lnTo>
                    <a:pt x="73" y="567"/>
                  </a:lnTo>
                  <a:lnTo>
                    <a:pt x="73" y="567"/>
                  </a:lnTo>
                  <a:lnTo>
                    <a:pt x="73" y="567"/>
                  </a:lnTo>
                  <a:lnTo>
                    <a:pt x="73" y="567"/>
                  </a:lnTo>
                  <a:lnTo>
                    <a:pt x="73" y="567"/>
                  </a:lnTo>
                  <a:lnTo>
                    <a:pt x="73" y="567"/>
                  </a:lnTo>
                  <a:lnTo>
                    <a:pt x="73" y="567"/>
                  </a:lnTo>
                  <a:lnTo>
                    <a:pt x="73" y="567"/>
                  </a:lnTo>
                  <a:lnTo>
                    <a:pt x="74" y="567"/>
                  </a:lnTo>
                  <a:lnTo>
                    <a:pt x="74" y="567"/>
                  </a:lnTo>
                  <a:lnTo>
                    <a:pt x="74" y="567"/>
                  </a:lnTo>
                  <a:lnTo>
                    <a:pt x="74" y="566"/>
                  </a:lnTo>
                  <a:lnTo>
                    <a:pt x="74" y="566"/>
                  </a:lnTo>
                  <a:lnTo>
                    <a:pt x="74" y="566"/>
                  </a:lnTo>
                  <a:lnTo>
                    <a:pt x="74" y="566"/>
                  </a:lnTo>
                  <a:lnTo>
                    <a:pt x="74" y="566"/>
                  </a:lnTo>
                  <a:lnTo>
                    <a:pt x="74" y="566"/>
                  </a:lnTo>
                  <a:lnTo>
                    <a:pt x="74" y="566"/>
                  </a:lnTo>
                  <a:lnTo>
                    <a:pt x="74" y="566"/>
                  </a:lnTo>
                  <a:lnTo>
                    <a:pt x="74" y="566"/>
                  </a:lnTo>
                  <a:lnTo>
                    <a:pt x="75" y="566"/>
                  </a:lnTo>
                  <a:lnTo>
                    <a:pt x="75" y="566"/>
                  </a:lnTo>
                  <a:lnTo>
                    <a:pt x="75" y="566"/>
                  </a:lnTo>
                  <a:lnTo>
                    <a:pt x="75" y="566"/>
                  </a:lnTo>
                  <a:lnTo>
                    <a:pt x="75" y="566"/>
                  </a:lnTo>
                  <a:lnTo>
                    <a:pt x="75" y="566"/>
                  </a:lnTo>
                  <a:lnTo>
                    <a:pt x="75" y="566"/>
                  </a:lnTo>
                  <a:lnTo>
                    <a:pt x="75" y="566"/>
                  </a:lnTo>
                  <a:lnTo>
                    <a:pt x="75" y="566"/>
                  </a:lnTo>
                  <a:lnTo>
                    <a:pt x="75"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6" y="566"/>
                  </a:lnTo>
                  <a:lnTo>
                    <a:pt x="77" y="566"/>
                  </a:lnTo>
                  <a:lnTo>
                    <a:pt x="77" y="566"/>
                  </a:lnTo>
                  <a:lnTo>
                    <a:pt x="77" y="566"/>
                  </a:lnTo>
                  <a:lnTo>
                    <a:pt x="77" y="566"/>
                  </a:lnTo>
                  <a:lnTo>
                    <a:pt x="77" y="566"/>
                  </a:lnTo>
                  <a:lnTo>
                    <a:pt x="77" y="566"/>
                  </a:lnTo>
                  <a:lnTo>
                    <a:pt x="77" y="566"/>
                  </a:lnTo>
                  <a:lnTo>
                    <a:pt x="77" y="566"/>
                  </a:lnTo>
                  <a:lnTo>
                    <a:pt x="77" y="566"/>
                  </a:lnTo>
                  <a:lnTo>
                    <a:pt x="77"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8" y="566"/>
                  </a:lnTo>
                  <a:lnTo>
                    <a:pt x="79" y="566"/>
                  </a:lnTo>
                  <a:lnTo>
                    <a:pt x="79" y="566"/>
                  </a:lnTo>
                  <a:lnTo>
                    <a:pt x="79" y="566"/>
                  </a:lnTo>
                  <a:lnTo>
                    <a:pt x="79" y="566"/>
                  </a:lnTo>
                  <a:lnTo>
                    <a:pt x="79" y="566"/>
                  </a:lnTo>
                  <a:lnTo>
                    <a:pt x="79" y="566"/>
                  </a:lnTo>
                  <a:lnTo>
                    <a:pt x="79" y="566"/>
                  </a:lnTo>
                  <a:lnTo>
                    <a:pt x="79" y="566"/>
                  </a:lnTo>
                  <a:lnTo>
                    <a:pt x="79" y="566"/>
                  </a:lnTo>
                  <a:lnTo>
                    <a:pt x="79" y="566"/>
                  </a:lnTo>
                  <a:lnTo>
                    <a:pt x="79" y="566"/>
                  </a:lnTo>
                  <a:lnTo>
                    <a:pt x="80" y="566"/>
                  </a:lnTo>
                  <a:lnTo>
                    <a:pt x="80" y="566"/>
                  </a:lnTo>
                  <a:lnTo>
                    <a:pt x="80" y="566"/>
                  </a:lnTo>
                  <a:lnTo>
                    <a:pt x="80" y="566"/>
                  </a:lnTo>
                  <a:lnTo>
                    <a:pt x="80" y="566"/>
                  </a:lnTo>
                  <a:lnTo>
                    <a:pt x="80" y="566"/>
                  </a:lnTo>
                  <a:lnTo>
                    <a:pt x="80" y="566"/>
                  </a:lnTo>
                  <a:lnTo>
                    <a:pt x="80" y="566"/>
                  </a:lnTo>
                  <a:lnTo>
                    <a:pt x="80" y="566"/>
                  </a:lnTo>
                  <a:lnTo>
                    <a:pt x="80" y="566"/>
                  </a:lnTo>
                  <a:lnTo>
                    <a:pt x="81" y="566"/>
                  </a:lnTo>
                  <a:lnTo>
                    <a:pt x="81" y="566"/>
                  </a:lnTo>
                  <a:lnTo>
                    <a:pt x="81" y="566"/>
                  </a:lnTo>
                  <a:lnTo>
                    <a:pt x="81" y="566"/>
                  </a:lnTo>
                  <a:lnTo>
                    <a:pt x="81" y="566"/>
                  </a:lnTo>
                  <a:lnTo>
                    <a:pt x="81" y="566"/>
                  </a:lnTo>
                  <a:lnTo>
                    <a:pt x="81" y="566"/>
                  </a:lnTo>
                  <a:lnTo>
                    <a:pt x="81" y="566"/>
                  </a:lnTo>
                  <a:lnTo>
                    <a:pt x="81" y="565"/>
                  </a:lnTo>
                  <a:lnTo>
                    <a:pt x="81" y="565"/>
                  </a:lnTo>
                  <a:lnTo>
                    <a:pt x="81" y="565"/>
                  </a:lnTo>
                  <a:lnTo>
                    <a:pt x="81"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2" y="565"/>
                  </a:lnTo>
                  <a:lnTo>
                    <a:pt x="83" y="565"/>
                  </a:lnTo>
                  <a:lnTo>
                    <a:pt x="83" y="565"/>
                  </a:lnTo>
                  <a:lnTo>
                    <a:pt x="83" y="565"/>
                  </a:lnTo>
                  <a:lnTo>
                    <a:pt x="83" y="565"/>
                  </a:lnTo>
                  <a:lnTo>
                    <a:pt x="83" y="565"/>
                  </a:lnTo>
                  <a:lnTo>
                    <a:pt x="83" y="565"/>
                  </a:lnTo>
                  <a:lnTo>
                    <a:pt x="83" y="565"/>
                  </a:lnTo>
                  <a:lnTo>
                    <a:pt x="83" y="565"/>
                  </a:lnTo>
                  <a:lnTo>
                    <a:pt x="83" y="565"/>
                  </a:lnTo>
                  <a:lnTo>
                    <a:pt x="83" y="565"/>
                  </a:lnTo>
                  <a:lnTo>
                    <a:pt x="84" y="565"/>
                  </a:lnTo>
                  <a:lnTo>
                    <a:pt x="84" y="565"/>
                  </a:lnTo>
                  <a:lnTo>
                    <a:pt x="84" y="565"/>
                  </a:lnTo>
                  <a:lnTo>
                    <a:pt x="84" y="565"/>
                  </a:lnTo>
                  <a:lnTo>
                    <a:pt x="84" y="565"/>
                  </a:lnTo>
                  <a:lnTo>
                    <a:pt x="84" y="565"/>
                  </a:lnTo>
                  <a:lnTo>
                    <a:pt x="84" y="565"/>
                  </a:lnTo>
                  <a:lnTo>
                    <a:pt x="84" y="565"/>
                  </a:lnTo>
                  <a:lnTo>
                    <a:pt x="84" y="565"/>
                  </a:lnTo>
                  <a:lnTo>
                    <a:pt x="84" y="565"/>
                  </a:lnTo>
                  <a:lnTo>
                    <a:pt x="84" y="565"/>
                  </a:lnTo>
                  <a:lnTo>
                    <a:pt x="85" y="565"/>
                  </a:lnTo>
                  <a:lnTo>
                    <a:pt x="85" y="565"/>
                  </a:lnTo>
                  <a:lnTo>
                    <a:pt x="85" y="565"/>
                  </a:lnTo>
                  <a:lnTo>
                    <a:pt x="85" y="565"/>
                  </a:lnTo>
                  <a:lnTo>
                    <a:pt x="85" y="565"/>
                  </a:lnTo>
                  <a:lnTo>
                    <a:pt x="85" y="565"/>
                  </a:lnTo>
                  <a:lnTo>
                    <a:pt x="85" y="565"/>
                  </a:lnTo>
                  <a:lnTo>
                    <a:pt x="85" y="565"/>
                  </a:lnTo>
                  <a:lnTo>
                    <a:pt x="85" y="565"/>
                  </a:lnTo>
                  <a:lnTo>
                    <a:pt x="85" y="565"/>
                  </a:lnTo>
                  <a:lnTo>
                    <a:pt x="85" y="565"/>
                  </a:lnTo>
                  <a:lnTo>
                    <a:pt x="86" y="565"/>
                  </a:lnTo>
                  <a:lnTo>
                    <a:pt x="86" y="565"/>
                  </a:lnTo>
                  <a:lnTo>
                    <a:pt x="86" y="565"/>
                  </a:lnTo>
                  <a:lnTo>
                    <a:pt x="86" y="565"/>
                  </a:lnTo>
                  <a:lnTo>
                    <a:pt x="86" y="565"/>
                  </a:lnTo>
                  <a:lnTo>
                    <a:pt x="86" y="565"/>
                  </a:lnTo>
                  <a:lnTo>
                    <a:pt x="86" y="565"/>
                  </a:lnTo>
                  <a:lnTo>
                    <a:pt x="86" y="565"/>
                  </a:lnTo>
                  <a:lnTo>
                    <a:pt x="86" y="565"/>
                  </a:lnTo>
                  <a:lnTo>
                    <a:pt x="86" y="565"/>
                  </a:lnTo>
                  <a:lnTo>
                    <a:pt x="86" y="565"/>
                  </a:lnTo>
                  <a:lnTo>
                    <a:pt x="87" y="565"/>
                  </a:lnTo>
                  <a:lnTo>
                    <a:pt x="87" y="565"/>
                  </a:lnTo>
                  <a:lnTo>
                    <a:pt x="87" y="565"/>
                  </a:lnTo>
                  <a:lnTo>
                    <a:pt x="87" y="565"/>
                  </a:lnTo>
                  <a:lnTo>
                    <a:pt x="87" y="565"/>
                  </a:lnTo>
                  <a:lnTo>
                    <a:pt x="87" y="565"/>
                  </a:lnTo>
                  <a:lnTo>
                    <a:pt x="87" y="565"/>
                  </a:lnTo>
                  <a:lnTo>
                    <a:pt x="87" y="565"/>
                  </a:lnTo>
                  <a:lnTo>
                    <a:pt x="87" y="564"/>
                  </a:lnTo>
                  <a:lnTo>
                    <a:pt x="87" y="564"/>
                  </a:lnTo>
                  <a:lnTo>
                    <a:pt x="87" y="564"/>
                  </a:lnTo>
                  <a:lnTo>
                    <a:pt x="87" y="564"/>
                  </a:lnTo>
                  <a:lnTo>
                    <a:pt x="88" y="564"/>
                  </a:lnTo>
                  <a:lnTo>
                    <a:pt x="88" y="564"/>
                  </a:lnTo>
                  <a:lnTo>
                    <a:pt x="88" y="564"/>
                  </a:lnTo>
                  <a:lnTo>
                    <a:pt x="88" y="564"/>
                  </a:lnTo>
                  <a:lnTo>
                    <a:pt x="88" y="564"/>
                  </a:lnTo>
                  <a:lnTo>
                    <a:pt x="88" y="564"/>
                  </a:lnTo>
                  <a:lnTo>
                    <a:pt x="88" y="564"/>
                  </a:lnTo>
                  <a:lnTo>
                    <a:pt x="88" y="564"/>
                  </a:lnTo>
                  <a:lnTo>
                    <a:pt x="88" y="564"/>
                  </a:lnTo>
                  <a:lnTo>
                    <a:pt x="88"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89" y="564"/>
                  </a:lnTo>
                  <a:lnTo>
                    <a:pt x="90" y="564"/>
                  </a:lnTo>
                  <a:lnTo>
                    <a:pt x="90" y="564"/>
                  </a:lnTo>
                  <a:lnTo>
                    <a:pt x="90" y="564"/>
                  </a:lnTo>
                  <a:lnTo>
                    <a:pt x="90" y="564"/>
                  </a:lnTo>
                  <a:lnTo>
                    <a:pt x="90" y="564"/>
                  </a:lnTo>
                  <a:lnTo>
                    <a:pt x="90" y="564"/>
                  </a:lnTo>
                  <a:lnTo>
                    <a:pt x="90" y="564"/>
                  </a:lnTo>
                  <a:lnTo>
                    <a:pt x="90" y="564"/>
                  </a:lnTo>
                  <a:lnTo>
                    <a:pt x="90" y="564"/>
                  </a:lnTo>
                  <a:lnTo>
                    <a:pt x="90"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1" y="564"/>
                  </a:lnTo>
                  <a:lnTo>
                    <a:pt x="92" y="564"/>
                  </a:lnTo>
                  <a:lnTo>
                    <a:pt x="92" y="564"/>
                  </a:lnTo>
                  <a:lnTo>
                    <a:pt x="92" y="564"/>
                  </a:lnTo>
                  <a:lnTo>
                    <a:pt x="92" y="563"/>
                  </a:lnTo>
                  <a:lnTo>
                    <a:pt x="92" y="563"/>
                  </a:lnTo>
                  <a:lnTo>
                    <a:pt x="92" y="563"/>
                  </a:lnTo>
                  <a:lnTo>
                    <a:pt x="92" y="563"/>
                  </a:lnTo>
                  <a:lnTo>
                    <a:pt x="92" y="563"/>
                  </a:lnTo>
                  <a:lnTo>
                    <a:pt x="92" y="563"/>
                  </a:lnTo>
                  <a:lnTo>
                    <a:pt x="92" y="563"/>
                  </a:lnTo>
                  <a:lnTo>
                    <a:pt x="92" y="563"/>
                  </a:lnTo>
                  <a:lnTo>
                    <a:pt x="93" y="563"/>
                  </a:lnTo>
                  <a:lnTo>
                    <a:pt x="93" y="563"/>
                  </a:lnTo>
                  <a:lnTo>
                    <a:pt x="93" y="563"/>
                  </a:lnTo>
                  <a:lnTo>
                    <a:pt x="93" y="563"/>
                  </a:lnTo>
                  <a:lnTo>
                    <a:pt x="93" y="563"/>
                  </a:lnTo>
                  <a:lnTo>
                    <a:pt x="93" y="563"/>
                  </a:lnTo>
                  <a:lnTo>
                    <a:pt x="93" y="563"/>
                  </a:lnTo>
                  <a:lnTo>
                    <a:pt x="93" y="563"/>
                  </a:lnTo>
                  <a:lnTo>
                    <a:pt x="93" y="563"/>
                  </a:lnTo>
                  <a:lnTo>
                    <a:pt x="93"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4"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5" y="563"/>
                  </a:lnTo>
                  <a:lnTo>
                    <a:pt x="96" y="563"/>
                  </a:lnTo>
                  <a:lnTo>
                    <a:pt x="96" y="563"/>
                  </a:lnTo>
                  <a:lnTo>
                    <a:pt x="96" y="563"/>
                  </a:lnTo>
                  <a:lnTo>
                    <a:pt x="96" y="563"/>
                  </a:lnTo>
                  <a:lnTo>
                    <a:pt x="96" y="563"/>
                  </a:lnTo>
                  <a:lnTo>
                    <a:pt x="96" y="563"/>
                  </a:lnTo>
                  <a:lnTo>
                    <a:pt x="96" y="563"/>
                  </a:lnTo>
                  <a:lnTo>
                    <a:pt x="96" y="563"/>
                  </a:lnTo>
                  <a:lnTo>
                    <a:pt x="96" y="562"/>
                  </a:lnTo>
                  <a:lnTo>
                    <a:pt x="96" y="562"/>
                  </a:lnTo>
                  <a:lnTo>
                    <a:pt x="97" y="562"/>
                  </a:lnTo>
                  <a:lnTo>
                    <a:pt x="97" y="562"/>
                  </a:lnTo>
                  <a:lnTo>
                    <a:pt x="97" y="562"/>
                  </a:lnTo>
                  <a:lnTo>
                    <a:pt x="97" y="562"/>
                  </a:lnTo>
                  <a:lnTo>
                    <a:pt x="97" y="562"/>
                  </a:lnTo>
                  <a:lnTo>
                    <a:pt x="97" y="562"/>
                  </a:lnTo>
                  <a:lnTo>
                    <a:pt x="97" y="562"/>
                  </a:lnTo>
                  <a:lnTo>
                    <a:pt x="97" y="562"/>
                  </a:lnTo>
                  <a:lnTo>
                    <a:pt x="97" y="562"/>
                  </a:lnTo>
                  <a:lnTo>
                    <a:pt x="97" y="562"/>
                  </a:lnTo>
                  <a:lnTo>
                    <a:pt x="97" y="562"/>
                  </a:lnTo>
                  <a:lnTo>
                    <a:pt x="98" y="562"/>
                  </a:lnTo>
                  <a:lnTo>
                    <a:pt x="98" y="562"/>
                  </a:lnTo>
                  <a:lnTo>
                    <a:pt x="98" y="562"/>
                  </a:lnTo>
                  <a:lnTo>
                    <a:pt x="98" y="562"/>
                  </a:lnTo>
                  <a:lnTo>
                    <a:pt x="98" y="562"/>
                  </a:lnTo>
                  <a:lnTo>
                    <a:pt x="98" y="562"/>
                  </a:lnTo>
                  <a:lnTo>
                    <a:pt x="98" y="562"/>
                  </a:lnTo>
                  <a:lnTo>
                    <a:pt x="98" y="562"/>
                  </a:lnTo>
                  <a:lnTo>
                    <a:pt x="98" y="562"/>
                  </a:lnTo>
                  <a:lnTo>
                    <a:pt x="98" y="562"/>
                  </a:lnTo>
                  <a:lnTo>
                    <a:pt x="98" y="562"/>
                  </a:lnTo>
                  <a:lnTo>
                    <a:pt x="99" y="562"/>
                  </a:lnTo>
                  <a:lnTo>
                    <a:pt x="99" y="562"/>
                  </a:lnTo>
                  <a:lnTo>
                    <a:pt x="99" y="562"/>
                  </a:lnTo>
                  <a:lnTo>
                    <a:pt x="99" y="562"/>
                  </a:lnTo>
                  <a:lnTo>
                    <a:pt x="99" y="562"/>
                  </a:lnTo>
                  <a:lnTo>
                    <a:pt x="99" y="562"/>
                  </a:lnTo>
                  <a:lnTo>
                    <a:pt x="99" y="562"/>
                  </a:lnTo>
                  <a:lnTo>
                    <a:pt x="99" y="562"/>
                  </a:lnTo>
                  <a:lnTo>
                    <a:pt x="99" y="562"/>
                  </a:lnTo>
                  <a:lnTo>
                    <a:pt x="99" y="562"/>
                  </a:lnTo>
                  <a:lnTo>
                    <a:pt x="99" y="562"/>
                  </a:lnTo>
                  <a:lnTo>
                    <a:pt x="100" y="562"/>
                  </a:lnTo>
                  <a:lnTo>
                    <a:pt x="100" y="562"/>
                  </a:lnTo>
                  <a:lnTo>
                    <a:pt x="100" y="562"/>
                  </a:lnTo>
                  <a:lnTo>
                    <a:pt x="100" y="562"/>
                  </a:lnTo>
                  <a:lnTo>
                    <a:pt x="100" y="562"/>
                  </a:lnTo>
                  <a:lnTo>
                    <a:pt x="100" y="561"/>
                  </a:lnTo>
                  <a:lnTo>
                    <a:pt x="100" y="561"/>
                  </a:lnTo>
                  <a:lnTo>
                    <a:pt x="100" y="561"/>
                  </a:lnTo>
                  <a:lnTo>
                    <a:pt x="100" y="561"/>
                  </a:lnTo>
                  <a:lnTo>
                    <a:pt x="100" y="561"/>
                  </a:lnTo>
                  <a:lnTo>
                    <a:pt x="100" y="561"/>
                  </a:lnTo>
                  <a:lnTo>
                    <a:pt x="100" y="561"/>
                  </a:lnTo>
                  <a:lnTo>
                    <a:pt x="101" y="561"/>
                  </a:lnTo>
                  <a:lnTo>
                    <a:pt x="101" y="561"/>
                  </a:lnTo>
                  <a:lnTo>
                    <a:pt x="101" y="561"/>
                  </a:lnTo>
                  <a:lnTo>
                    <a:pt x="101" y="561"/>
                  </a:lnTo>
                  <a:lnTo>
                    <a:pt x="101" y="561"/>
                  </a:lnTo>
                  <a:lnTo>
                    <a:pt x="101" y="561"/>
                  </a:lnTo>
                  <a:lnTo>
                    <a:pt x="101" y="561"/>
                  </a:lnTo>
                  <a:lnTo>
                    <a:pt x="101" y="561"/>
                  </a:lnTo>
                  <a:lnTo>
                    <a:pt x="101" y="561"/>
                  </a:lnTo>
                  <a:lnTo>
                    <a:pt x="101"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2"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3" y="561"/>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4"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5" y="560"/>
                  </a:lnTo>
                  <a:lnTo>
                    <a:pt x="106" y="560"/>
                  </a:lnTo>
                  <a:lnTo>
                    <a:pt x="106" y="560"/>
                  </a:lnTo>
                  <a:lnTo>
                    <a:pt x="106" y="560"/>
                  </a:lnTo>
                  <a:lnTo>
                    <a:pt x="106" y="560"/>
                  </a:lnTo>
                  <a:lnTo>
                    <a:pt x="106" y="560"/>
                  </a:lnTo>
                  <a:lnTo>
                    <a:pt x="106" y="560"/>
                  </a:lnTo>
                  <a:lnTo>
                    <a:pt x="106" y="560"/>
                  </a:lnTo>
                  <a:lnTo>
                    <a:pt x="106" y="560"/>
                  </a:lnTo>
                  <a:lnTo>
                    <a:pt x="106" y="560"/>
                  </a:lnTo>
                  <a:lnTo>
                    <a:pt x="106" y="560"/>
                  </a:lnTo>
                  <a:lnTo>
                    <a:pt x="107" y="560"/>
                  </a:lnTo>
                  <a:lnTo>
                    <a:pt x="107" y="560"/>
                  </a:lnTo>
                  <a:lnTo>
                    <a:pt x="107" y="560"/>
                  </a:lnTo>
                  <a:lnTo>
                    <a:pt x="107" y="560"/>
                  </a:lnTo>
                  <a:lnTo>
                    <a:pt x="107" y="559"/>
                  </a:lnTo>
                  <a:lnTo>
                    <a:pt x="107" y="559"/>
                  </a:lnTo>
                  <a:lnTo>
                    <a:pt x="107" y="559"/>
                  </a:lnTo>
                  <a:lnTo>
                    <a:pt x="107" y="559"/>
                  </a:lnTo>
                  <a:lnTo>
                    <a:pt x="107" y="559"/>
                  </a:lnTo>
                  <a:lnTo>
                    <a:pt x="107" y="559"/>
                  </a:lnTo>
                  <a:lnTo>
                    <a:pt x="107" y="559"/>
                  </a:lnTo>
                  <a:lnTo>
                    <a:pt x="107"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8" y="559"/>
                  </a:lnTo>
                  <a:lnTo>
                    <a:pt x="109" y="559"/>
                  </a:lnTo>
                  <a:lnTo>
                    <a:pt x="109" y="559"/>
                  </a:lnTo>
                  <a:lnTo>
                    <a:pt x="109" y="559"/>
                  </a:lnTo>
                  <a:lnTo>
                    <a:pt x="109" y="559"/>
                  </a:lnTo>
                  <a:lnTo>
                    <a:pt x="109" y="559"/>
                  </a:lnTo>
                  <a:lnTo>
                    <a:pt x="109" y="559"/>
                  </a:lnTo>
                  <a:lnTo>
                    <a:pt x="109" y="559"/>
                  </a:lnTo>
                  <a:lnTo>
                    <a:pt x="109" y="559"/>
                  </a:lnTo>
                  <a:lnTo>
                    <a:pt x="109" y="559"/>
                  </a:lnTo>
                  <a:lnTo>
                    <a:pt x="109" y="559"/>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0"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1" y="558"/>
                  </a:lnTo>
                  <a:lnTo>
                    <a:pt x="112" y="558"/>
                  </a:lnTo>
                  <a:lnTo>
                    <a:pt x="112" y="558"/>
                  </a:lnTo>
                  <a:lnTo>
                    <a:pt x="112" y="558"/>
                  </a:lnTo>
                  <a:lnTo>
                    <a:pt x="112" y="558"/>
                  </a:lnTo>
                  <a:lnTo>
                    <a:pt x="112" y="558"/>
                  </a:lnTo>
                  <a:lnTo>
                    <a:pt x="112" y="558"/>
                  </a:lnTo>
                  <a:lnTo>
                    <a:pt x="112" y="558"/>
                  </a:lnTo>
                  <a:lnTo>
                    <a:pt x="112" y="558"/>
                  </a:lnTo>
                  <a:lnTo>
                    <a:pt x="112" y="558"/>
                  </a:lnTo>
                  <a:lnTo>
                    <a:pt x="112" y="557"/>
                  </a:lnTo>
                  <a:lnTo>
                    <a:pt x="112"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3" y="557"/>
                  </a:lnTo>
                  <a:lnTo>
                    <a:pt x="114" y="557"/>
                  </a:lnTo>
                  <a:lnTo>
                    <a:pt x="114" y="557"/>
                  </a:lnTo>
                  <a:lnTo>
                    <a:pt x="114" y="557"/>
                  </a:lnTo>
                  <a:lnTo>
                    <a:pt x="114" y="557"/>
                  </a:lnTo>
                  <a:lnTo>
                    <a:pt x="114" y="557"/>
                  </a:lnTo>
                  <a:lnTo>
                    <a:pt x="114" y="557"/>
                  </a:lnTo>
                  <a:lnTo>
                    <a:pt x="114" y="557"/>
                  </a:lnTo>
                  <a:lnTo>
                    <a:pt x="114" y="557"/>
                  </a:lnTo>
                  <a:lnTo>
                    <a:pt x="114" y="557"/>
                  </a:lnTo>
                  <a:lnTo>
                    <a:pt x="114" y="557"/>
                  </a:lnTo>
                  <a:lnTo>
                    <a:pt x="115" y="557"/>
                  </a:lnTo>
                  <a:lnTo>
                    <a:pt x="115" y="557"/>
                  </a:lnTo>
                  <a:lnTo>
                    <a:pt x="115" y="557"/>
                  </a:lnTo>
                  <a:lnTo>
                    <a:pt x="115" y="557"/>
                  </a:lnTo>
                  <a:lnTo>
                    <a:pt x="115" y="557"/>
                  </a:lnTo>
                  <a:lnTo>
                    <a:pt x="115" y="556"/>
                  </a:lnTo>
                  <a:lnTo>
                    <a:pt x="115" y="556"/>
                  </a:lnTo>
                  <a:lnTo>
                    <a:pt x="115" y="556"/>
                  </a:lnTo>
                  <a:lnTo>
                    <a:pt x="115" y="556"/>
                  </a:lnTo>
                  <a:lnTo>
                    <a:pt x="115" y="556"/>
                  </a:lnTo>
                  <a:lnTo>
                    <a:pt x="115" y="556"/>
                  </a:lnTo>
                  <a:lnTo>
                    <a:pt x="115"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6" y="556"/>
                  </a:lnTo>
                  <a:lnTo>
                    <a:pt x="117" y="556"/>
                  </a:lnTo>
                  <a:lnTo>
                    <a:pt x="117" y="556"/>
                  </a:lnTo>
                  <a:lnTo>
                    <a:pt x="117" y="556"/>
                  </a:lnTo>
                  <a:lnTo>
                    <a:pt x="117" y="556"/>
                  </a:lnTo>
                  <a:lnTo>
                    <a:pt x="117" y="556"/>
                  </a:lnTo>
                  <a:lnTo>
                    <a:pt x="117" y="556"/>
                  </a:lnTo>
                  <a:lnTo>
                    <a:pt x="117" y="556"/>
                  </a:lnTo>
                  <a:lnTo>
                    <a:pt x="117" y="555"/>
                  </a:lnTo>
                  <a:lnTo>
                    <a:pt x="117" y="555"/>
                  </a:lnTo>
                  <a:lnTo>
                    <a:pt x="117" y="555"/>
                  </a:lnTo>
                  <a:lnTo>
                    <a:pt x="117"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8" y="555"/>
                  </a:lnTo>
                  <a:lnTo>
                    <a:pt x="119" y="555"/>
                  </a:lnTo>
                  <a:lnTo>
                    <a:pt x="119" y="555"/>
                  </a:lnTo>
                  <a:lnTo>
                    <a:pt x="119" y="555"/>
                  </a:lnTo>
                  <a:lnTo>
                    <a:pt x="119" y="555"/>
                  </a:lnTo>
                  <a:lnTo>
                    <a:pt x="119" y="555"/>
                  </a:lnTo>
                  <a:lnTo>
                    <a:pt x="119" y="555"/>
                  </a:lnTo>
                  <a:lnTo>
                    <a:pt x="119" y="555"/>
                  </a:lnTo>
                  <a:lnTo>
                    <a:pt x="119" y="555"/>
                  </a:lnTo>
                  <a:lnTo>
                    <a:pt x="119" y="555"/>
                  </a:lnTo>
                  <a:lnTo>
                    <a:pt x="119" y="555"/>
                  </a:lnTo>
                  <a:lnTo>
                    <a:pt x="119"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0" y="554"/>
                  </a:lnTo>
                  <a:lnTo>
                    <a:pt x="121" y="554"/>
                  </a:lnTo>
                  <a:lnTo>
                    <a:pt x="121" y="554"/>
                  </a:lnTo>
                  <a:lnTo>
                    <a:pt x="121" y="554"/>
                  </a:lnTo>
                  <a:lnTo>
                    <a:pt x="121" y="554"/>
                  </a:lnTo>
                  <a:lnTo>
                    <a:pt x="121" y="554"/>
                  </a:lnTo>
                  <a:lnTo>
                    <a:pt x="121" y="554"/>
                  </a:lnTo>
                  <a:lnTo>
                    <a:pt x="121" y="554"/>
                  </a:lnTo>
                  <a:lnTo>
                    <a:pt x="121" y="554"/>
                  </a:lnTo>
                  <a:lnTo>
                    <a:pt x="121" y="554"/>
                  </a:lnTo>
                  <a:lnTo>
                    <a:pt x="121" y="554"/>
                  </a:lnTo>
                  <a:lnTo>
                    <a:pt x="121" y="553"/>
                  </a:lnTo>
                  <a:lnTo>
                    <a:pt x="121" y="553"/>
                  </a:lnTo>
                  <a:lnTo>
                    <a:pt x="122" y="553"/>
                  </a:lnTo>
                  <a:lnTo>
                    <a:pt x="122" y="553"/>
                  </a:lnTo>
                  <a:lnTo>
                    <a:pt x="122" y="553"/>
                  </a:lnTo>
                  <a:lnTo>
                    <a:pt x="122" y="553"/>
                  </a:lnTo>
                  <a:lnTo>
                    <a:pt x="122" y="553"/>
                  </a:lnTo>
                  <a:lnTo>
                    <a:pt x="122" y="553"/>
                  </a:lnTo>
                  <a:lnTo>
                    <a:pt x="122" y="553"/>
                  </a:lnTo>
                  <a:lnTo>
                    <a:pt x="122" y="553"/>
                  </a:lnTo>
                  <a:lnTo>
                    <a:pt x="122" y="553"/>
                  </a:lnTo>
                  <a:lnTo>
                    <a:pt x="122"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3" y="553"/>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4"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5" y="552"/>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6" y="551"/>
                  </a:lnTo>
                  <a:lnTo>
                    <a:pt x="127" y="551"/>
                  </a:lnTo>
                  <a:lnTo>
                    <a:pt x="127" y="551"/>
                  </a:lnTo>
                  <a:lnTo>
                    <a:pt x="127" y="551"/>
                  </a:lnTo>
                  <a:lnTo>
                    <a:pt x="127" y="551"/>
                  </a:lnTo>
                  <a:lnTo>
                    <a:pt x="127" y="551"/>
                  </a:lnTo>
                  <a:lnTo>
                    <a:pt x="127" y="551"/>
                  </a:lnTo>
                  <a:lnTo>
                    <a:pt x="127" y="551"/>
                  </a:lnTo>
                  <a:lnTo>
                    <a:pt x="127" y="550"/>
                  </a:lnTo>
                  <a:lnTo>
                    <a:pt x="127" y="550"/>
                  </a:lnTo>
                  <a:lnTo>
                    <a:pt x="127"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8" y="550"/>
                  </a:lnTo>
                  <a:lnTo>
                    <a:pt x="129" y="550"/>
                  </a:lnTo>
                  <a:lnTo>
                    <a:pt x="129" y="550"/>
                  </a:lnTo>
                  <a:lnTo>
                    <a:pt x="129" y="550"/>
                  </a:lnTo>
                  <a:lnTo>
                    <a:pt x="129" y="550"/>
                  </a:lnTo>
                  <a:lnTo>
                    <a:pt x="129" y="550"/>
                  </a:lnTo>
                  <a:lnTo>
                    <a:pt x="129" y="549"/>
                  </a:lnTo>
                  <a:lnTo>
                    <a:pt x="129" y="549"/>
                  </a:lnTo>
                  <a:lnTo>
                    <a:pt x="129" y="549"/>
                  </a:lnTo>
                  <a:lnTo>
                    <a:pt x="129" y="549"/>
                  </a:lnTo>
                  <a:lnTo>
                    <a:pt x="129" y="549"/>
                  </a:lnTo>
                  <a:lnTo>
                    <a:pt x="129"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0" y="549"/>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1" y="548"/>
                  </a:lnTo>
                  <a:lnTo>
                    <a:pt x="132" y="548"/>
                  </a:lnTo>
                  <a:lnTo>
                    <a:pt x="132" y="548"/>
                  </a:lnTo>
                  <a:lnTo>
                    <a:pt x="132" y="548"/>
                  </a:lnTo>
                  <a:lnTo>
                    <a:pt x="132" y="548"/>
                  </a:lnTo>
                  <a:lnTo>
                    <a:pt x="132" y="548"/>
                  </a:lnTo>
                  <a:lnTo>
                    <a:pt x="132" y="548"/>
                  </a:lnTo>
                  <a:lnTo>
                    <a:pt x="132" y="548"/>
                  </a:lnTo>
                  <a:lnTo>
                    <a:pt x="132" y="548"/>
                  </a:lnTo>
                  <a:lnTo>
                    <a:pt x="132" y="547"/>
                  </a:lnTo>
                  <a:lnTo>
                    <a:pt x="132" y="547"/>
                  </a:lnTo>
                  <a:lnTo>
                    <a:pt x="132"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3" y="547"/>
                  </a:lnTo>
                  <a:lnTo>
                    <a:pt x="134" y="547"/>
                  </a:lnTo>
                  <a:lnTo>
                    <a:pt x="134" y="547"/>
                  </a:lnTo>
                  <a:lnTo>
                    <a:pt x="134" y="547"/>
                  </a:lnTo>
                  <a:lnTo>
                    <a:pt x="134" y="546"/>
                  </a:lnTo>
                  <a:lnTo>
                    <a:pt x="134" y="546"/>
                  </a:lnTo>
                  <a:lnTo>
                    <a:pt x="134" y="546"/>
                  </a:lnTo>
                  <a:lnTo>
                    <a:pt x="134" y="546"/>
                  </a:lnTo>
                  <a:lnTo>
                    <a:pt x="134" y="546"/>
                  </a:lnTo>
                  <a:lnTo>
                    <a:pt x="134" y="546"/>
                  </a:lnTo>
                  <a:lnTo>
                    <a:pt x="134" y="546"/>
                  </a:lnTo>
                  <a:lnTo>
                    <a:pt x="134" y="546"/>
                  </a:lnTo>
                  <a:lnTo>
                    <a:pt x="134" y="546"/>
                  </a:lnTo>
                  <a:lnTo>
                    <a:pt x="135" y="546"/>
                  </a:lnTo>
                  <a:lnTo>
                    <a:pt x="135" y="546"/>
                  </a:lnTo>
                  <a:lnTo>
                    <a:pt x="135" y="546"/>
                  </a:lnTo>
                  <a:lnTo>
                    <a:pt x="135" y="546"/>
                  </a:lnTo>
                  <a:lnTo>
                    <a:pt x="135" y="546"/>
                  </a:lnTo>
                  <a:lnTo>
                    <a:pt x="135" y="546"/>
                  </a:lnTo>
                  <a:lnTo>
                    <a:pt x="135" y="546"/>
                  </a:lnTo>
                  <a:lnTo>
                    <a:pt x="135" y="545"/>
                  </a:lnTo>
                  <a:lnTo>
                    <a:pt x="135" y="545"/>
                  </a:lnTo>
                  <a:lnTo>
                    <a:pt x="135"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6" y="545"/>
                  </a:lnTo>
                  <a:lnTo>
                    <a:pt x="137" y="545"/>
                  </a:lnTo>
                  <a:lnTo>
                    <a:pt x="137" y="545"/>
                  </a:lnTo>
                  <a:lnTo>
                    <a:pt x="137" y="545"/>
                  </a:lnTo>
                  <a:lnTo>
                    <a:pt x="137" y="544"/>
                  </a:lnTo>
                  <a:lnTo>
                    <a:pt x="137" y="544"/>
                  </a:lnTo>
                  <a:lnTo>
                    <a:pt x="137" y="544"/>
                  </a:lnTo>
                  <a:lnTo>
                    <a:pt x="137" y="544"/>
                  </a:lnTo>
                  <a:lnTo>
                    <a:pt x="137" y="544"/>
                  </a:lnTo>
                  <a:lnTo>
                    <a:pt x="137" y="544"/>
                  </a:lnTo>
                  <a:lnTo>
                    <a:pt x="137" y="544"/>
                  </a:lnTo>
                  <a:lnTo>
                    <a:pt x="137" y="544"/>
                  </a:lnTo>
                  <a:lnTo>
                    <a:pt x="138" y="544"/>
                  </a:lnTo>
                  <a:lnTo>
                    <a:pt x="138" y="544"/>
                  </a:lnTo>
                  <a:lnTo>
                    <a:pt x="138" y="544"/>
                  </a:lnTo>
                  <a:lnTo>
                    <a:pt x="138" y="544"/>
                  </a:lnTo>
                  <a:lnTo>
                    <a:pt x="138" y="544"/>
                  </a:lnTo>
                  <a:lnTo>
                    <a:pt x="138" y="544"/>
                  </a:lnTo>
                  <a:lnTo>
                    <a:pt x="138" y="543"/>
                  </a:lnTo>
                  <a:lnTo>
                    <a:pt x="138" y="543"/>
                  </a:lnTo>
                  <a:lnTo>
                    <a:pt x="138" y="543"/>
                  </a:lnTo>
                  <a:lnTo>
                    <a:pt x="138" y="543"/>
                  </a:lnTo>
                  <a:lnTo>
                    <a:pt x="138"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3"/>
                  </a:lnTo>
                  <a:lnTo>
                    <a:pt x="139" y="542"/>
                  </a:lnTo>
                  <a:lnTo>
                    <a:pt x="140" y="542"/>
                  </a:lnTo>
                  <a:lnTo>
                    <a:pt x="140" y="542"/>
                  </a:lnTo>
                  <a:lnTo>
                    <a:pt x="140" y="542"/>
                  </a:lnTo>
                  <a:lnTo>
                    <a:pt x="140" y="542"/>
                  </a:lnTo>
                  <a:lnTo>
                    <a:pt x="140" y="542"/>
                  </a:lnTo>
                  <a:lnTo>
                    <a:pt x="140" y="542"/>
                  </a:lnTo>
                  <a:lnTo>
                    <a:pt x="140" y="542"/>
                  </a:lnTo>
                  <a:lnTo>
                    <a:pt x="140" y="542"/>
                  </a:lnTo>
                  <a:lnTo>
                    <a:pt x="140" y="542"/>
                  </a:lnTo>
                  <a:lnTo>
                    <a:pt x="140" y="542"/>
                  </a:lnTo>
                  <a:lnTo>
                    <a:pt x="141" y="542"/>
                  </a:lnTo>
                  <a:lnTo>
                    <a:pt x="141" y="542"/>
                  </a:lnTo>
                  <a:lnTo>
                    <a:pt x="141" y="542"/>
                  </a:lnTo>
                  <a:lnTo>
                    <a:pt x="141" y="542"/>
                  </a:lnTo>
                  <a:lnTo>
                    <a:pt x="141" y="541"/>
                  </a:lnTo>
                  <a:lnTo>
                    <a:pt x="141" y="541"/>
                  </a:lnTo>
                  <a:lnTo>
                    <a:pt x="141" y="541"/>
                  </a:lnTo>
                  <a:lnTo>
                    <a:pt x="141" y="541"/>
                  </a:lnTo>
                  <a:lnTo>
                    <a:pt x="141" y="541"/>
                  </a:lnTo>
                  <a:lnTo>
                    <a:pt x="141" y="541"/>
                  </a:lnTo>
                  <a:lnTo>
                    <a:pt x="141" y="541"/>
                  </a:lnTo>
                  <a:lnTo>
                    <a:pt x="141" y="541"/>
                  </a:lnTo>
                  <a:lnTo>
                    <a:pt x="142" y="541"/>
                  </a:lnTo>
                  <a:lnTo>
                    <a:pt x="142" y="541"/>
                  </a:lnTo>
                  <a:lnTo>
                    <a:pt x="142" y="541"/>
                  </a:lnTo>
                  <a:lnTo>
                    <a:pt x="142" y="541"/>
                  </a:lnTo>
                  <a:lnTo>
                    <a:pt x="142" y="541"/>
                  </a:lnTo>
                  <a:lnTo>
                    <a:pt x="142" y="540"/>
                  </a:lnTo>
                  <a:lnTo>
                    <a:pt x="142" y="540"/>
                  </a:lnTo>
                  <a:lnTo>
                    <a:pt x="142" y="540"/>
                  </a:lnTo>
                  <a:lnTo>
                    <a:pt x="142" y="540"/>
                  </a:lnTo>
                  <a:lnTo>
                    <a:pt x="142" y="540"/>
                  </a:lnTo>
                  <a:lnTo>
                    <a:pt x="142" y="540"/>
                  </a:lnTo>
                  <a:lnTo>
                    <a:pt x="143" y="540"/>
                  </a:lnTo>
                  <a:lnTo>
                    <a:pt x="143" y="540"/>
                  </a:lnTo>
                  <a:lnTo>
                    <a:pt x="143" y="540"/>
                  </a:lnTo>
                  <a:lnTo>
                    <a:pt x="143" y="540"/>
                  </a:lnTo>
                  <a:lnTo>
                    <a:pt x="143" y="540"/>
                  </a:lnTo>
                  <a:lnTo>
                    <a:pt x="143" y="540"/>
                  </a:lnTo>
                  <a:lnTo>
                    <a:pt x="143" y="540"/>
                  </a:lnTo>
                  <a:lnTo>
                    <a:pt x="143" y="540"/>
                  </a:lnTo>
                  <a:lnTo>
                    <a:pt x="143" y="539"/>
                  </a:lnTo>
                  <a:lnTo>
                    <a:pt x="143" y="539"/>
                  </a:lnTo>
                  <a:lnTo>
                    <a:pt x="143" y="539"/>
                  </a:lnTo>
                  <a:lnTo>
                    <a:pt x="144" y="539"/>
                  </a:lnTo>
                  <a:lnTo>
                    <a:pt x="144" y="539"/>
                  </a:lnTo>
                  <a:lnTo>
                    <a:pt x="144" y="539"/>
                  </a:lnTo>
                  <a:lnTo>
                    <a:pt x="144" y="539"/>
                  </a:lnTo>
                  <a:lnTo>
                    <a:pt x="144" y="539"/>
                  </a:lnTo>
                  <a:lnTo>
                    <a:pt x="144" y="539"/>
                  </a:lnTo>
                  <a:lnTo>
                    <a:pt x="144" y="539"/>
                  </a:lnTo>
                  <a:lnTo>
                    <a:pt x="144" y="539"/>
                  </a:lnTo>
                  <a:lnTo>
                    <a:pt x="144" y="539"/>
                  </a:lnTo>
                  <a:lnTo>
                    <a:pt x="144" y="539"/>
                  </a:lnTo>
                  <a:lnTo>
                    <a:pt x="144"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5" y="538"/>
                  </a:lnTo>
                  <a:lnTo>
                    <a:pt x="146" y="538"/>
                  </a:lnTo>
                  <a:lnTo>
                    <a:pt x="146" y="537"/>
                  </a:lnTo>
                  <a:lnTo>
                    <a:pt x="146" y="537"/>
                  </a:lnTo>
                  <a:lnTo>
                    <a:pt x="146" y="537"/>
                  </a:lnTo>
                  <a:lnTo>
                    <a:pt x="146" y="537"/>
                  </a:lnTo>
                  <a:lnTo>
                    <a:pt x="146" y="537"/>
                  </a:lnTo>
                  <a:lnTo>
                    <a:pt x="146" y="537"/>
                  </a:lnTo>
                  <a:lnTo>
                    <a:pt x="146" y="537"/>
                  </a:lnTo>
                  <a:lnTo>
                    <a:pt x="146" y="537"/>
                  </a:lnTo>
                  <a:lnTo>
                    <a:pt x="146" y="537"/>
                  </a:lnTo>
                  <a:lnTo>
                    <a:pt x="146" y="537"/>
                  </a:lnTo>
                  <a:lnTo>
                    <a:pt x="147" y="537"/>
                  </a:lnTo>
                  <a:lnTo>
                    <a:pt x="147" y="537"/>
                  </a:lnTo>
                  <a:lnTo>
                    <a:pt x="147" y="537"/>
                  </a:lnTo>
                  <a:lnTo>
                    <a:pt x="147" y="536"/>
                  </a:lnTo>
                  <a:lnTo>
                    <a:pt x="147" y="536"/>
                  </a:lnTo>
                  <a:lnTo>
                    <a:pt x="147" y="536"/>
                  </a:lnTo>
                  <a:lnTo>
                    <a:pt x="147" y="536"/>
                  </a:lnTo>
                  <a:lnTo>
                    <a:pt x="147" y="536"/>
                  </a:lnTo>
                  <a:lnTo>
                    <a:pt x="147" y="536"/>
                  </a:lnTo>
                  <a:lnTo>
                    <a:pt x="147" y="536"/>
                  </a:lnTo>
                  <a:lnTo>
                    <a:pt x="147" y="536"/>
                  </a:lnTo>
                  <a:lnTo>
                    <a:pt x="147" y="536"/>
                  </a:lnTo>
                  <a:lnTo>
                    <a:pt x="148" y="536"/>
                  </a:lnTo>
                  <a:lnTo>
                    <a:pt x="148" y="536"/>
                  </a:lnTo>
                  <a:lnTo>
                    <a:pt x="148" y="536"/>
                  </a:lnTo>
                  <a:lnTo>
                    <a:pt x="148" y="535"/>
                  </a:lnTo>
                  <a:lnTo>
                    <a:pt x="148" y="535"/>
                  </a:lnTo>
                  <a:lnTo>
                    <a:pt x="148" y="535"/>
                  </a:lnTo>
                  <a:lnTo>
                    <a:pt x="148" y="535"/>
                  </a:lnTo>
                  <a:lnTo>
                    <a:pt x="148" y="535"/>
                  </a:lnTo>
                  <a:lnTo>
                    <a:pt x="148" y="535"/>
                  </a:lnTo>
                  <a:lnTo>
                    <a:pt x="148" y="535"/>
                  </a:lnTo>
                  <a:lnTo>
                    <a:pt x="149" y="535"/>
                  </a:lnTo>
                  <a:lnTo>
                    <a:pt x="149" y="535"/>
                  </a:lnTo>
                  <a:lnTo>
                    <a:pt x="149" y="535"/>
                  </a:lnTo>
                  <a:lnTo>
                    <a:pt x="149" y="535"/>
                  </a:lnTo>
                  <a:lnTo>
                    <a:pt x="149" y="535"/>
                  </a:lnTo>
                  <a:lnTo>
                    <a:pt x="149" y="535"/>
                  </a:lnTo>
                  <a:lnTo>
                    <a:pt x="149" y="534"/>
                  </a:lnTo>
                  <a:lnTo>
                    <a:pt x="149" y="534"/>
                  </a:lnTo>
                  <a:lnTo>
                    <a:pt x="149" y="534"/>
                  </a:lnTo>
                  <a:lnTo>
                    <a:pt x="149" y="534"/>
                  </a:lnTo>
                  <a:lnTo>
                    <a:pt x="149" y="534"/>
                  </a:lnTo>
                  <a:lnTo>
                    <a:pt x="150" y="534"/>
                  </a:lnTo>
                  <a:lnTo>
                    <a:pt x="150" y="534"/>
                  </a:lnTo>
                  <a:lnTo>
                    <a:pt x="150" y="534"/>
                  </a:lnTo>
                  <a:lnTo>
                    <a:pt x="150" y="534"/>
                  </a:lnTo>
                  <a:lnTo>
                    <a:pt x="150" y="534"/>
                  </a:lnTo>
                  <a:lnTo>
                    <a:pt x="150" y="534"/>
                  </a:lnTo>
                  <a:lnTo>
                    <a:pt x="150" y="533"/>
                  </a:lnTo>
                  <a:lnTo>
                    <a:pt x="150" y="533"/>
                  </a:lnTo>
                  <a:lnTo>
                    <a:pt x="150" y="533"/>
                  </a:lnTo>
                  <a:lnTo>
                    <a:pt x="150" y="533"/>
                  </a:lnTo>
                  <a:lnTo>
                    <a:pt x="150" y="533"/>
                  </a:lnTo>
                  <a:lnTo>
                    <a:pt x="150" y="533"/>
                  </a:lnTo>
                  <a:lnTo>
                    <a:pt x="151" y="533"/>
                  </a:lnTo>
                  <a:lnTo>
                    <a:pt x="151" y="533"/>
                  </a:lnTo>
                  <a:lnTo>
                    <a:pt x="151" y="533"/>
                  </a:lnTo>
                  <a:lnTo>
                    <a:pt x="151" y="533"/>
                  </a:lnTo>
                  <a:lnTo>
                    <a:pt x="151" y="533"/>
                  </a:lnTo>
                  <a:lnTo>
                    <a:pt x="151" y="533"/>
                  </a:lnTo>
                  <a:lnTo>
                    <a:pt x="151" y="532"/>
                  </a:lnTo>
                  <a:lnTo>
                    <a:pt x="151" y="532"/>
                  </a:lnTo>
                  <a:lnTo>
                    <a:pt x="151" y="532"/>
                  </a:lnTo>
                  <a:lnTo>
                    <a:pt x="151" y="532"/>
                  </a:lnTo>
                  <a:lnTo>
                    <a:pt x="152" y="532"/>
                  </a:lnTo>
                  <a:lnTo>
                    <a:pt x="152" y="532"/>
                  </a:lnTo>
                  <a:lnTo>
                    <a:pt x="152" y="532"/>
                  </a:lnTo>
                  <a:lnTo>
                    <a:pt x="152" y="532"/>
                  </a:lnTo>
                  <a:lnTo>
                    <a:pt x="152" y="532"/>
                  </a:lnTo>
                  <a:lnTo>
                    <a:pt x="152" y="532"/>
                  </a:lnTo>
                  <a:lnTo>
                    <a:pt x="152" y="532"/>
                  </a:lnTo>
                  <a:lnTo>
                    <a:pt x="152" y="531"/>
                  </a:lnTo>
                  <a:lnTo>
                    <a:pt x="152" y="531"/>
                  </a:lnTo>
                  <a:lnTo>
                    <a:pt x="152" y="531"/>
                  </a:lnTo>
                  <a:lnTo>
                    <a:pt x="152" y="531"/>
                  </a:lnTo>
                  <a:lnTo>
                    <a:pt x="152" y="531"/>
                  </a:lnTo>
                  <a:lnTo>
                    <a:pt x="153" y="531"/>
                  </a:lnTo>
                  <a:lnTo>
                    <a:pt x="153" y="531"/>
                  </a:lnTo>
                  <a:lnTo>
                    <a:pt x="153" y="531"/>
                  </a:lnTo>
                  <a:lnTo>
                    <a:pt x="153" y="531"/>
                  </a:lnTo>
                  <a:lnTo>
                    <a:pt x="153" y="531"/>
                  </a:lnTo>
                  <a:lnTo>
                    <a:pt x="153" y="531"/>
                  </a:lnTo>
                  <a:lnTo>
                    <a:pt x="153" y="530"/>
                  </a:lnTo>
                  <a:lnTo>
                    <a:pt x="153" y="530"/>
                  </a:lnTo>
                  <a:lnTo>
                    <a:pt x="153" y="530"/>
                  </a:lnTo>
                  <a:lnTo>
                    <a:pt x="153" y="530"/>
                  </a:lnTo>
                  <a:lnTo>
                    <a:pt x="154" y="530"/>
                  </a:lnTo>
                  <a:lnTo>
                    <a:pt x="154" y="530"/>
                  </a:lnTo>
                  <a:lnTo>
                    <a:pt x="154" y="530"/>
                  </a:lnTo>
                  <a:lnTo>
                    <a:pt x="154" y="530"/>
                  </a:lnTo>
                  <a:lnTo>
                    <a:pt x="154" y="530"/>
                  </a:lnTo>
                  <a:lnTo>
                    <a:pt x="154" y="530"/>
                  </a:lnTo>
                  <a:lnTo>
                    <a:pt x="154" y="530"/>
                  </a:lnTo>
                  <a:lnTo>
                    <a:pt x="154" y="529"/>
                  </a:lnTo>
                  <a:lnTo>
                    <a:pt x="154" y="529"/>
                  </a:lnTo>
                  <a:lnTo>
                    <a:pt x="154" y="529"/>
                  </a:lnTo>
                  <a:lnTo>
                    <a:pt x="154" y="529"/>
                  </a:lnTo>
                  <a:lnTo>
                    <a:pt x="154" y="529"/>
                  </a:lnTo>
                  <a:lnTo>
                    <a:pt x="155" y="529"/>
                  </a:lnTo>
                  <a:lnTo>
                    <a:pt x="155" y="529"/>
                  </a:lnTo>
                  <a:lnTo>
                    <a:pt x="155" y="529"/>
                  </a:lnTo>
                  <a:lnTo>
                    <a:pt x="155" y="529"/>
                  </a:lnTo>
                  <a:lnTo>
                    <a:pt x="155" y="529"/>
                  </a:lnTo>
                  <a:lnTo>
                    <a:pt x="155" y="528"/>
                  </a:lnTo>
                  <a:lnTo>
                    <a:pt x="155" y="528"/>
                  </a:lnTo>
                  <a:lnTo>
                    <a:pt x="155" y="528"/>
                  </a:lnTo>
                  <a:lnTo>
                    <a:pt x="155" y="528"/>
                  </a:lnTo>
                  <a:lnTo>
                    <a:pt x="155" y="528"/>
                  </a:lnTo>
                  <a:lnTo>
                    <a:pt x="155" y="528"/>
                  </a:lnTo>
                  <a:lnTo>
                    <a:pt x="156" y="528"/>
                  </a:lnTo>
                  <a:lnTo>
                    <a:pt x="156" y="528"/>
                  </a:lnTo>
                  <a:lnTo>
                    <a:pt x="156" y="528"/>
                  </a:lnTo>
                  <a:lnTo>
                    <a:pt x="156" y="528"/>
                  </a:lnTo>
                  <a:lnTo>
                    <a:pt x="156" y="528"/>
                  </a:lnTo>
                  <a:lnTo>
                    <a:pt x="156" y="527"/>
                  </a:lnTo>
                  <a:lnTo>
                    <a:pt x="156" y="527"/>
                  </a:lnTo>
                  <a:lnTo>
                    <a:pt x="156" y="527"/>
                  </a:lnTo>
                  <a:lnTo>
                    <a:pt x="156" y="527"/>
                  </a:lnTo>
                  <a:lnTo>
                    <a:pt x="156" y="527"/>
                  </a:lnTo>
                  <a:lnTo>
                    <a:pt x="156" y="527"/>
                  </a:lnTo>
                  <a:lnTo>
                    <a:pt x="157" y="527"/>
                  </a:lnTo>
                  <a:lnTo>
                    <a:pt x="157" y="527"/>
                  </a:lnTo>
                  <a:lnTo>
                    <a:pt x="157" y="527"/>
                  </a:lnTo>
                  <a:lnTo>
                    <a:pt x="157" y="527"/>
                  </a:lnTo>
                  <a:lnTo>
                    <a:pt x="157" y="526"/>
                  </a:lnTo>
                  <a:lnTo>
                    <a:pt x="157" y="526"/>
                  </a:lnTo>
                  <a:lnTo>
                    <a:pt x="157" y="526"/>
                  </a:lnTo>
                  <a:lnTo>
                    <a:pt x="157" y="526"/>
                  </a:lnTo>
                  <a:lnTo>
                    <a:pt x="157" y="526"/>
                  </a:lnTo>
                  <a:lnTo>
                    <a:pt x="157" y="526"/>
                  </a:lnTo>
                  <a:lnTo>
                    <a:pt x="157" y="526"/>
                  </a:lnTo>
                  <a:lnTo>
                    <a:pt x="158" y="526"/>
                  </a:lnTo>
                  <a:lnTo>
                    <a:pt x="158" y="526"/>
                  </a:lnTo>
                  <a:lnTo>
                    <a:pt x="158" y="526"/>
                  </a:lnTo>
                  <a:lnTo>
                    <a:pt x="158" y="525"/>
                  </a:lnTo>
                  <a:lnTo>
                    <a:pt x="158" y="525"/>
                  </a:lnTo>
                  <a:lnTo>
                    <a:pt x="158" y="525"/>
                  </a:lnTo>
                  <a:lnTo>
                    <a:pt x="158" y="525"/>
                  </a:lnTo>
                  <a:lnTo>
                    <a:pt x="158" y="525"/>
                  </a:lnTo>
                  <a:lnTo>
                    <a:pt x="158" y="525"/>
                  </a:lnTo>
                  <a:lnTo>
                    <a:pt x="158" y="525"/>
                  </a:lnTo>
                  <a:lnTo>
                    <a:pt x="158" y="525"/>
                  </a:lnTo>
                  <a:lnTo>
                    <a:pt x="159" y="525"/>
                  </a:lnTo>
                  <a:lnTo>
                    <a:pt x="159" y="525"/>
                  </a:lnTo>
                  <a:lnTo>
                    <a:pt x="159" y="524"/>
                  </a:lnTo>
                  <a:lnTo>
                    <a:pt x="159" y="524"/>
                  </a:lnTo>
                  <a:lnTo>
                    <a:pt x="159" y="524"/>
                  </a:lnTo>
                  <a:lnTo>
                    <a:pt x="159" y="524"/>
                  </a:lnTo>
                  <a:lnTo>
                    <a:pt x="159" y="524"/>
                  </a:lnTo>
                  <a:lnTo>
                    <a:pt x="159" y="524"/>
                  </a:lnTo>
                  <a:lnTo>
                    <a:pt x="159" y="524"/>
                  </a:lnTo>
                  <a:lnTo>
                    <a:pt x="159" y="524"/>
                  </a:lnTo>
                  <a:lnTo>
                    <a:pt x="159" y="524"/>
                  </a:lnTo>
                  <a:lnTo>
                    <a:pt x="160" y="523"/>
                  </a:lnTo>
                  <a:lnTo>
                    <a:pt x="160" y="523"/>
                  </a:lnTo>
                  <a:lnTo>
                    <a:pt x="160" y="523"/>
                  </a:lnTo>
                  <a:lnTo>
                    <a:pt x="160" y="523"/>
                  </a:lnTo>
                  <a:lnTo>
                    <a:pt x="160" y="523"/>
                  </a:lnTo>
                  <a:lnTo>
                    <a:pt x="160" y="523"/>
                  </a:lnTo>
                  <a:lnTo>
                    <a:pt x="160" y="523"/>
                  </a:lnTo>
                  <a:lnTo>
                    <a:pt x="160" y="523"/>
                  </a:lnTo>
                  <a:lnTo>
                    <a:pt x="160" y="523"/>
                  </a:lnTo>
                  <a:lnTo>
                    <a:pt x="160" y="523"/>
                  </a:lnTo>
                  <a:lnTo>
                    <a:pt x="160" y="522"/>
                  </a:lnTo>
                  <a:lnTo>
                    <a:pt x="160" y="522"/>
                  </a:lnTo>
                  <a:lnTo>
                    <a:pt x="161" y="522"/>
                  </a:lnTo>
                  <a:lnTo>
                    <a:pt x="161" y="522"/>
                  </a:lnTo>
                  <a:lnTo>
                    <a:pt x="161" y="522"/>
                  </a:lnTo>
                  <a:lnTo>
                    <a:pt x="161" y="522"/>
                  </a:lnTo>
                  <a:lnTo>
                    <a:pt x="161" y="522"/>
                  </a:lnTo>
                  <a:lnTo>
                    <a:pt x="161" y="522"/>
                  </a:lnTo>
                  <a:lnTo>
                    <a:pt x="161" y="522"/>
                  </a:lnTo>
                  <a:lnTo>
                    <a:pt x="161" y="522"/>
                  </a:lnTo>
                  <a:lnTo>
                    <a:pt x="161" y="521"/>
                  </a:lnTo>
                  <a:lnTo>
                    <a:pt x="161" y="521"/>
                  </a:lnTo>
                  <a:lnTo>
                    <a:pt x="162" y="521"/>
                  </a:lnTo>
                  <a:lnTo>
                    <a:pt x="162" y="521"/>
                  </a:lnTo>
                  <a:lnTo>
                    <a:pt x="162" y="521"/>
                  </a:lnTo>
                  <a:lnTo>
                    <a:pt x="162" y="521"/>
                  </a:lnTo>
                  <a:lnTo>
                    <a:pt x="162" y="521"/>
                  </a:lnTo>
                  <a:lnTo>
                    <a:pt x="162" y="521"/>
                  </a:lnTo>
                  <a:lnTo>
                    <a:pt x="162" y="520"/>
                  </a:lnTo>
                  <a:lnTo>
                    <a:pt x="162" y="520"/>
                  </a:lnTo>
                  <a:lnTo>
                    <a:pt x="162" y="520"/>
                  </a:lnTo>
                  <a:lnTo>
                    <a:pt x="162" y="520"/>
                  </a:lnTo>
                  <a:lnTo>
                    <a:pt x="162" y="520"/>
                  </a:lnTo>
                  <a:lnTo>
                    <a:pt x="163" y="520"/>
                  </a:lnTo>
                  <a:lnTo>
                    <a:pt x="163" y="520"/>
                  </a:lnTo>
                  <a:lnTo>
                    <a:pt x="163" y="520"/>
                  </a:lnTo>
                  <a:lnTo>
                    <a:pt x="163" y="520"/>
                  </a:lnTo>
                  <a:lnTo>
                    <a:pt x="163" y="520"/>
                  </a:lnTo>
                  <a:lnTo>
                    <a:pt x="163" y="519"/>
                  </a:lnTo>
                  <a:lnTo>
                    <a:pt x="163" y="519"/>
                  </a:lnTo>
                  <a:lnTo>
                    <a:pt x="163" y="519"/>
                  </a:lnTo>
                  <a:lnTo>
                    <a:pt x="163" y="519"/>
                  </a:lnTo>
                  <a:lnTo>
                    <a:pt x="163" y="519"/>
                  </a:lnTo>
                  <a:lnTo>
                    <a:pt x="163" y="519"/>
                  </a:lnTo>
                  <a:lnTo>
                    <a:pt x="163" y="519"/>
                  </a:lnTo>
                  <a:lnTo>
                    <a:pt x="164" y="519"/>
                  </a:lnTo>
                  <a:lnTo>
                    <a:pt x="164" y="518"/>
                  </a:lnTo>
                  <a:lnTo>
                    <a:pt x="164" y="518"/>
                  </a:lnTo>
                  <a:lnTo>
                    <a:pt x="164" y="518"/>
                  </a:lnTo>
                  <a:lnTo>
                    <a:pt x="164" y="518"/>
                  </a:lnTo>
                  <a:lnTo>
                    <a:pt x="164" y="518"/>
                  </a:lnTo>
                  <a:lnTo>
                    <a:pt x="164" y="518"/>
                  </a:lnTo>
                  <a:lnTo>
                    <a:pt x="164" y="518"/>
                  </a:lnTo>
                  <a:lnTo>
                    <a:pt x="164" y="518"/>
                  </a:lnTo>
                  <a:lnTo>
                    <a:pt x="164" y="518"/>
                  </a:lnTo>
                  <a:lnTo>
                    <a:pt x="165" y="517"/>
                  </a:lnTo>
                  <a:lnTo>
                    <a:pt x="165" y="517"/>
                  </a:lnTo>
                  <a:lnTo>
                    <a:pt x="165" y="517"/>
                  </a:lnTo>
                  <a:lnTo>
                    <a:pt x="165" y="517"/>
                  </a:lnTo>
                  <a:lnTo>
                    <a:pt x="165" y="517"/>
                  </a:lnTo>
                  <a:lnTo>
                    <a:pt x="165" y="517"/>
                  </a:lnTo>
                  <a:lnTo>
                    <a:pt x="165" y="517"/>
                  </a:lnTo>
                  <a:lnTo>
                    <a:pt x="165" y="517"/>
                  </a:lnTo>
                  <a:lnTo>
                    <a:pt x="165" y="517"/>
                  </a:lnTo>
                  <a:lnTo>
                    <a:pt x="165" y="516"/>
                  </a:lnTo>
                  <a:lnTo>
                    <a:pt x="165" y="516"/>
                  </a:lnTo>
                  <a:lnTo>
                    <a:pt x="165" y="516"/>
                  </a:lnTo>
                  <a:lnTo>
                    <a:pt x="166" y="516"/>
                  </a:lnTo>
                  <a:lnTo>
                    <a:pt x="166" y="516"/>
                  </a:lnTo>
                  <a:lnTo>
                    <a:pt x="166" y="516"/>
                  </a:lnTo>
                  <a:lnTo>
                    <a:pt x="166" y="516"/>
                  </a:lnTo>
                  <a:lnTo>
                    <a:pt x="166" y="516"/>
                  </a:lnTo>
                  <a:lnTo>
                    <a:pt x="166" y="515"/>
                  </a:lnTo>
                  <a:lnTo>
                    <a:pt x="166" y="515"/>
                  </a:lnTo>
                  <a:lnTo>
                    <a:pt x="166" y="515"/>
                  </a:lnTo>
                  <a:lnTo>
                    <a:pt x="166" y="515"/>
                  </a:lnTo>
                  <a:lnTo>
                    <a:pt x="166" y="515"/>
                  </a:lnTo>
                  <a:lnTo>
                    <a:pt x="167" y="515"/>
                  </a:lnTo>
                  <a:lnTo>
                    <a:pt x="167" y="515"/>
                  </a:lnTo>
                  <a:lnTo>
                    <a:pt x="167" y="515"/>
                  </a:lnTo>
                  <a:lnTo>
                    <a:pt x="167" y="515"/>
                  </a:lnTo>
                  <a:lnTo>
                    <a:pt x="167" y="514"/>
                  </a:lnTo>
                  <a:lnTo>
                    <a:pt x="167" y="514"/>
                  </a:lnTo>
                  <a:lnTo>
                    <a:pt x="167" y="514"/>
                  </a:lnTo>
                  <a:lnTo>
                    <a:pt x="167" y="514"/>
                  </a:lnTo>
                  <a:lnTo>
                    <a:pt x="167" y="514"/>
                  </a:lnTo>
                  <a:lnTo>
                    <a:pt x="167" y="514"/>
                  </a:lnTo>
                  <a:lnTo>
                    <a:pt x="167" y="514"/>
                  </a:lnTo>
                  <a:lnTo>
                    <a:pt x="167" y="514"/>
                  </a:lnTo>
                  <a:lnTo>
                    <a:pt x="168" y="514"/>
                  </a:lnTo>
                  <a:lnTo>
                    <a:pt x="168" y="513"/>
                  </a:lnTo>
                  <a:lnTo>
                    <a:pt x="168" y="513"/>
                  </a:lnTo>
                  <a:lnTo>
                    <a:pt x="168" y="513"/>
                  </a:lnTo>
                  <a:lnTo>
                    <a:pt x="168" y="513"/>
                  </a:lnTo>
                  <a:lnTo>
                    <a:pt x="168" y="513"/>
                  </a:lnTo>
                  <a:lnTo>
                    <a:pt x="168" y="513"/>
                  </a:lnTo>
                  <a:lnTo>
                    <a:pt x="168" y="513"/>
                  </a:lnTo>
                  <a:lnTo>
                    <a:pt x="168" y="512"/>
                  </a:lnTo>
                  <a:lnTo>
                    <a:pt x="168" y="512"/>
                  </a:lnTo>
                  <a:lnTo>
                    <a:pt x="168" y="512"/>
                  </a:lnTo>
                  <a:lnTo>
                    <a:pt x="169" y="512"/>
                  </a:lnTo>
                  <a:lnTo>
                    <a:pt x="169" y="512"/>
                  </a:lnTo>
                  <a:lnTo>
                    <a:pt x="169" y="512"/>
                  </a:lnTo>
                  <a:lnTo>
                    <a:pt x="169" y="512"/>
                  </a:lnTo>
                  <a:lnTo>
                    <a:pt x="169" y="512"/>
                  </a:lnTo>
                  <a:lnTo>
                    <a:pt x="169" y="512"/>
                  </a:lnTo>
                  <a:lnTo>
                    <a:pt x="169" y="511"/>
                  </a:lnTo>
                  <a:lnTo>
                    <a:pt x="169" y="511"/>
                  </a:lnTo>
                  <a:lnTo>
                    <a:pt x="169" y="511"/>
                  </a:lnTo>
                  <a:lnTo>
                    <a:pt x="169" y="511"/>
                  </a:lnTo>
                  <a:lnTo>
                    <a:pt x="169" y="511"/>
                  </a:lnTo>
                  <a:lnTo>
                    <a:pt x="170" y="511"/>
                  </a:lnTo>
                  <a:lnTo>
                    <a:pt x="170" y="511"/>
                  </a:lnTo>
                  <a:lnTo>
                    <a:pt x="170" y="510"/>
                  </a:lnTo>
                  <a:lnTo>
                    <a:pt x="170" y="510"/>
                  </a:lnTo>
                  <a:lnTo>
                    <a:pt x="170" y="510"/>
                  </a:lnTo>
                  <a:lnTo>
                    <a:pt x="170" y="510"/>
                  </a:lnTo>
                  <a:lnTo>
                    <a:pt x="170" y="510"/>
                  </a:lnTo>
                  <a:lnTo>
                    <a:pt x="170" y="510"/>
                  </a:lnTo>
                  <a:lnTo>
                    <a:pt x="170" y="510"/>
                  </a:lnTo>
                  <a:lnTo>
                    <a:pt x="170" y="510"/>
                  </a:lnTo>
                  <a:lnTo>
                    <a:pt x="170" y="509"/>
                  </a:lnTo>
                  <a:lnTo>
                    <a:pt x="171" y="509"/>
                  </a:lnTo>
                  <a:lnTo>
                    <a:pt x="171" y="509"/>
                  </a:lnTo>
                  <a:lnTo>
                    <a:pt x="171" y="509"/>
                  </a:lnTo>
                  <a:lnTo>
                    <a:pt x="171" y="509"/>
                  </a:lnTo>
                  <a:lnTo>
                    <a:pt x="171" y="509"/>
                  </a:lnTo>
                  <a:lnTo>
                    <a:pt x="171" y="509"/>
                  </a:lnTo>
                  <a:lnTo>
                    <a:pt x="171" y="509"/>
                  </a:lnTo>
                  <a:lnTo>
                    <a:pt x="171" y="508"/>
                  </a:lnTo>
                  <a:lnTo>
                    <a:pt x="171" y="508"/>
                  </a:lnTo>
                  <a:lnTo>
                    <a:pt x="171" y="508"/>
                  </a:lnTo>
                  <a:lnTo>
                    <a:pt x="171" y="508"/>
                  </a:lnTo>
                  <a:lnTo>
                    <a:pt x="172" y="508"/>
                  </a:lnTo>
                  <a:lnTo>
                    <a:pt x="172" y="508"/>
                  </a:lnTo>
                  <a:lnTo>
                    <a:pt x="172" y="508"/>
                  </a:lnTo>
                  <a:lnTo>
                    <a:pt x="172" y="508"/>
                  </a:lnTo>
                  <a:lnTo>
                    <a:pt x="172" y="507"/>
                  </a:lnTo>
                  <a:lnTo>
                    <a:pt x="172" y="507"/>
                  </a:lnTo>
                  <a:lnTo>
                    <a:pt x="172" y="507"/>
                  </a:lnTo>
                  <a:lnTo>
                    <a:pt x="172" y="507"/>
                  </a:lnTo>
                  <a:lnTo>
                    <a:pt x="172" y="507"/>
                  </a:lnTo>
                  <a:lnTo>
                    <a:pt x="172" y="507"/>
                  </a:lnTo>
                  <a:lnTo>
                    <a:pt x="172" y="507"/>
                  </a:lnTo>
                  <a:lnTo>
                    <a:pt x="173" y="506"/>
                  </a:lnTo>
                  <a:lnTo>
                    <a:pt x="173" y="506"/>
                  </a:lnTo>
                  <a:lnTo>
                    <a:pt x="173" y="506"/>
                  </a:lnTo>
                  <a:lnTo>
                    <a:pt x="173" y="506"/>
                  </a:lnTo>
                  <a:lnTo>
                    <a:pt x="173" y="506"/>
                  </a:lnTo>
                  <a:lnTo>
                    <a:pt x="173" y="506"/>
                  </a:lnTo>
                  <a:lnTo>
                    <a:pt x="173" y="506"/>
                  </a:lnTo>
                  <a:lnTo>
                    <a:pt x="173" y="505"/>
                  </a:lnTo>
                  <a:lnTo>
                    <a:pt x="173" y="505"/>
                  </a:lnTo>
                  <a:lnTo>
                    <a:pt x="173" y="505"/>
                  </a:lnTo>
                  <a:lnTo>
                    <a:pt x="173" y="505"/>
                  </a:lnTo>
                  <a:lnTo>
                    <a:pt x="173" y="505"/>
                  </a:lnTo>
                  <a:lnTo>
                    <a:pt x="174" y="505"/>
                  </a:lnTo>
                  <a:lnTo>
                    <a:pt x="174" y="505"/>
                  </a:lnTo>
                  <a:lnTo>
                    <a:pt x="174" y="505"/>
                  </a:lnTo>
                  <a:lnTo>
                    <a:pt x="174" y="504"/>
                  </a:lnTo>
                  <a:lnTo>
                    <a:pt x="174" y="504"/>
                  </a:lnTo>
                  <a:lnTo>
                    <a:pt x="174" y="504"/>
                  </a:lnTo>
                  <a:lnTo>
                    <a:pt x="174" y="504"/>
                  </a:lnTo>
                  <a:lnTo>
                    <a:pt x="174" y="504"/>
                  </a:lnTo>
                  <a:lnTo>
                    <a:pt x="174" y="504"/>
                  </a:lnTo>
                  <a:lnTo>
                    <a:pt x="174" y="504"/>
                  </a:lnTo>
                  <a:lnTo>
                    <a:pt x="175" y="504"/>
                  </a:lnTo>
                  <a:lnTo>
                    <a:pt x="175" y="503"/>
                  </a:lnTo>
                  <a:lnTo>
                    <a:pt x="175" y="503"/>
                  </a:lnTo>
                  <a:lnTo>
                    <a:pt x="175" y="503"/>
                  </a:lnTo>
                  <a:lnTo>
                    <a:pt x="175" y="503"/>
                  </a:lnTo>
                  <a:lnTo>
                    <a:pt x="175" y="503"/>
                  </a:lnTo>
                  <a:lnTo>
                    <a:pt x="175" y="503"/>
                  </a:lnTo>
                  <a:lnTo>
                    <a:pt x="175" y="502"/>
                  </a:lnTo>
                  <a:lnTo>
                    <a:pt x="175" y="502"/>
                  </a:lnTo>
                  <a:lnTo>
                    <a:pt x="175" y="502"/>
                  </a:lnTo>
                  <a:lnTo>
                    <a:pt x="175" y="502"/>
                  </a:lnTo>
                  <a:lnTo>
                    <a:pt x="176" y="502"/>
                  </a:lnTo>
                  <a:lnTo>
                    <a:pt x="176" y="502"/>
                  </a:lnTo>
                  <a:lnTo>
                    <a:pt x="176" y="502"/>
                  </a:lnTo>
                  <a:lnTo>
                    <a:pt x="176" y="502"/>
                  </a:lnTo>
                  <a:lnTo>
                    <a:pt x="176" y="501"/>
                  </a:lnTo>
                  <a:lnTo>
                    <a:pt x="176" y="501"/>
                  </a:lnTo>
                  <a:lnTo>
                    <a:pt x="176" y="501"/>
                  </a:lnTo>
                  <a:lnTo>
                    <a:pt x="176" y="501"/>
                  </a:lnTo>
                  <a:lnTo>
                    <a:pt x="176" y="501"/>
                  </a:lnTo>
                  <a:lnTo>
                    <a:pt x="176" y="501"/>
                  </a:lnTo>
                  <a:lnTo>
                    <a:pt x="176" y="500"/>
                  </a:lnTo>
                  <a:lnTo>
                    <a:pt x="176" y="500"/>
                  </a:lnTo>
                  <a:lnTo>
                    <a:pt x="177" y="500"/>
                  </a:lnTo>
                  <a:lnTo>
                    <a:pt x="177" y="500"/>
                  </a:lnTo>
                  <a:lnTo>
                    <a:pt x="177" y="500"/>
                  </a:lnTo>
                  <a:lnTo>
                    <a:pt x="177" y="500"/>
                  </a:lnTo>
                  <a:lnTo>
                    <a:pt x="177" y="500"/>
                  </a:lnTo>
                  <a:lnTo>
                    <a:pt x="177" y="500"/>
                  </a:lnTo>
                  <a:lnTo>
                    <a:pt x="177" y="499"/>
                  </a:lnTo>
                  <a:lnTo>
                    <a:pt x="177" y="499"/>
                  </a:lnTo>
                  <a:lnTo>
                    <a:pt x="177" y="499"/>
                  </a:lnTo>
                  <a:lnTo>
                    <a:pt x="177" y="499"/>
                  </a:lnTo>
                  <a:lnTo>
                    <a:pt x="178" y="499"/>
                  </a:lnTo>
                  <a:lnTo>
                    <a:pt x="178" y="499"/>
                  </a:lnTo>
                  <a:lnTo>
                    <a:pt x="178" y="499"/>
                  </a:lnTo>
                  <a:lnTo>
                    <a:pt x="178" y="498"/>
                  </a:lnTo>
                  <a:lnTo>
                    <a:pt x="178" y="498"/>
                  </a:lnTo>
                  <a:lnTo>
                    <a:pt x="178" y="498"/>
                  </a:lnTo>
                  <a:lnTo>
                    <a:pt x="178" y="498"/>
                  </a:lnTo>
                  <a:lnTo>
                    <a:pt x="178" y="498"/>
                  </a:lnTo>
                  <a:lnTo>
                    <a:pt x="178" y="498"/>
                  </a:lnTo>
                  <a:lnTo>
                    <a:pt x="178" y="497"/>
                  </a:lnTo>
                  <a:lnTo>
                    <a:pt x="178" y="497"/>
                  </a:lnTo>
                  <a:lnTo>
                    <a:pt x="178" y="497"/>
                  </a:lnTo>
                  <a:lnTo>
                    <a:pt x="179" y="497"/>
                  </a:lnTo>
                  <a:lnTo>
                    <a:pt x="179" y="497"/>
                  </a:lnTo>
                  <a:lnTo>
                    <a:pt x="179" y="497"/>
                  </a:lnTo>
                  <a:lnTo>
                    <a:pt x="179" y="497"/>
                  </a:lnTo>
                  <a:lnTo>
                    <a:pt x="179" y="496"/>
                  </a:lnTo>
                  <a:lnTo>
                    <a:pt x="179" y="496"/>
                  </a:lnTo>
                  <a:lnTo>
                    <a:pt x="179" y="496"/>
                  </a:lnTo>
                  <a:lnTo>
                    <a:pt x="179" y="496"/>
                  </a:lnTo>
                  <a:lnTo>
                    <a:pt x="179" y="496"/>
                  </a:lnTo>
                  <a:lnTo>
                    <a:pt x="179" y="496"/>
                  </a:lnTo>
                  <a:lnTo>
                    <a:pt x="180" y="496"/>
                  </a:lnTo>
                  <a:lnTo>
                    <a:pt x="180" y="495"/>
                  </a:lnTo>
                  <a:lnTo>
                    <a:pt x="180" y="495"/>
                  </a:lnTo>
                  <a:lnTo>
                    <a:pt x="180" y="495"/>
                  </a:lnTo>
                  <a:lnTo>
                    <a:pt x="180" y="495"/>
                  </a:lnTo>
                  <a:lnTo>
                    <a:pt x="180" y="495"/>
                  </a:lnTo>
                  <a:lnTo>
                    <a:pt x="180" y="495"/>
                  </a:lnTo>
                  <a:lnTo>
                    <a:pt x="180" y="494"/>
                  </a:lnTo>
                  <a:lnTo>
                    <a:pt x="180" y="494"/>
                  </a:lnTo>
                  <a:lnTo>
                    <a:pt x="180" y="494"/>
                  </a:lnTo>
                  <a:lnTo>
                    <a:pt x="180" y="494"/>
                  </a:lnTo>
                  <a:lnTo>
                    <a:pt x="180" y="494"/>
                  </a:lnTo>
                  <a:lnTo>
                    <a:pt x="181" y="494"/>
                  </a:lnTo>
                  <a:lnTo>
                    <a:pt x="181" y="494"/>
                  </a:lnTo>
                  <a:lnTo>
                    <a:pt x="181" y="493"/>
                  </a:lnTo>
                  <a:lnTo>
                    <a:pt x="181" y="493"/>
                  </a:lnTo>
                  <a:lnTo>
                    <a:pt x="181" y="493"/>
                  </a:lnTo>
                  <a:lnTo>
                    <a:pt x="181" y="493"/>
                  </a:lnTo>
                  <a:lnTo>
                    <a:pt x="181" y="493"/>
                  </a:lnTo>
                  <a:lnTo>
                    <a:pt x="181" y="493"/>
                  </a:lnTo>
                  <a:lnTo>
                    <a:pt x="181" y="492"/>
                  </a:lnTo>
                  <a:lnTo>
                    <a:pt x="181" y="492"/>
                  </a:lnTo>
                  <a:lnTo>
                    <a:pt x="181" y="492"/>
                  </a:lnTo>
                  <a:lnTo>
                    <a:pt x="182" y="492"/>
                  </a:lnTo>
                  <a:lnTo>
                    <a:pt x="182" y="492"/>
                  </a:lnTo>
                  <a:lnTo>
                    <a:pt x="182" y="492"/>
                  </a:lnTo>
                  <a:lnTo>
                    <a:pt x="182" y="492"/>
                  </a:lnTo>
                  <a:lnTo>
                    <a:pt x="182" y="491"/>
                  </a:lnTo>
                  <a:lnTo>
                    <a:pt x="182" y="491"/>
                  </a:lnTo>
                  <a:lnTo>
                    <a:pt x="182" y="491"/>
                  </a:lnTo>
                  <a:lnTo>
                    <a:pt x="182" y="491"/>
                  </a:lnTo>
                  <a:lnTo>
                    <a:pt x="182" y="491"/>
                  </a:lnTo>
                  <a:lnTo>
                    <a:pt x="182" y="491"/>
                  </a:lnTo>
                  <a:lnTo>
                    <a:pt x="182" y="490"/>
                  </a:lnTo>
                  <a:lnTo>
                    <a:pt x="183" y="490"/>
                  </a:lnTo>
                  <a:lnTo>
                    <a:pt x="183" y="490"/>
                  </a:lnTo>
                  <a:lnTo>
                    <a:pt x="183" y="490"/>
                  </a:lnTo>
                  <a:lnTo>
                    <a:pt x="183" y="490"/>
                  </a:lnTo>
                  <a:lnTo>
                    <a:pt x="183" y="490"/>
                  </a:lnTo>
                  <a:lnTo>
                    <a:pt x="183" y="490"/>
                  </a:lnTo>
                  <a:lnTo>
                    <a:pt x="183" y="489"/>
                  </a:lnTo>
                  <a:lnTo>
                    <a:pt x="183" y="489"/>
                  </a:lnTo>
                  <a:lnTo>
                    <a:pt x="183" y="489"/>
                  </a:lnTo>
                  <a:lnTo>
                    <a:pt x="183" y="489"/>
                  </a:lnTo>
                  <a:lnTo>
                    <a:pt x="183" y="489"/>
                  </a:lnTo>
                  <a:lnTo>
                    <a:pt x="184" y="489"/>
                  </a:lnTo>
                  <a:lnTo>
                    <a:pt x="184" y="488"/>
                  </a:lnTo>
                  <a:lnTo>
                    <a:pt x="184" y="488"/>
                  </a:lnTo>
                  <a:lnTo>
                    <a:pt x="184" y="488"/>
                  </a:lnTo>
                  <a:lnTo>
                    <a:pt x="184" y="488"/>
                  </a:lnTo>
                  <a:lnTo>
                    <a:pt x="184" y="488"/>
                  </a:lnTo>
                  <a:lnTo>
                    <a:pt x="184" y="488"/>
                  </a:lnTo>
                  <a:lnTo>
                    <a:pt x="184" y="487"/>
                  </a:lnTo>
                  <a:lnTo>
                    <a:pt x="184" y="487"/>
                  </a:lnTo>
                  <a:lnTo>
                    <a:pt x="184" y="487"/>
                  </a:lnTo>
                  <a:lnTo>
                    <a:pt x="184" y="487"/>
                  </a:lnTo>
                  <a:lnTo>
                    <a:pt x="185" y="487"/>
                  </a:lnTo>
                  <a:lnTo>
                    <a:pt x="185" y="487"/>
                  </a:lnTo>
                  <a:lnTo>
                    <a:pt x="185" y="486"/>
                  </a:lnTo>
                  <a:lnTo>
                    <a:pt x="185" y="486"/>
                  </a:lnTo>
                  <a:lnTo>
                    <a:pt x="185" y="486"/>
                  </a:lnTo>
                  <a:lnTo>
                    <a:pt x="185" y="486"/>
                  </a:lnTo>
                  <a:lnTo>
                    <a:pt x="185" y="486"/>
                  </a:lnTo>
                  <a:lnTo>
                    <a:pt x="185" y="486"/>
                  </a:lnTo>
                  <a:lnTo>
                    <a:pt x="185" y="485"/>
                  </a:lnTo>
                  <a:lnTo>
                    <a:pt x="185" y="485"/>
                  </a:lnTo>
                  <a:lnTo>
                    <a:pt x="185" y="485"/>
                  </a:lnTo>
                  <a:lnTo>
                    <a:pt x="186" y="485"/>
                  </a:lnTo>
                  <a:lnTo>
                    <a:pt x="186" y="485"/>
                  </a:lnTo>
                  <a:lnTo>
                    <a:pt x="186" y="485"/>
                  </a:lnTo>
                  <a:lnTo>
                    <a:pt x="186" y="484"/>
                  </a:lnTo>
                  <a:lnTo>
                    <a:pt x="186" y="484"/>
                  </a:lnTo>
                  <a:lnTo>
                    <a:pt x="186" y="484"/>
                  </a:lnTo>
                  <a:lnTo>
                    <a:pt x="186" y="484"/>
                  </a:lnTo>
                  <a:lnTo>
                    <a:pt x="186" y="484"/>
                  </a:lnTo>
                  <a:lnTo>
                    <a:pt x="186" y="484"/>
                  </a:lnTo>
                  <a:lnTo>
                    <a:pt x="186" y="483"/>
                  </a:lnTo>
                  <a:lnTo>
                    <a:pt x="186" y="483"/>
                  </a:lnTo>
                  <a:lnTo>
                    <a:pt x="186" y="483"/>
                  </a:lnTo>
                  <a:lnTo>
                    <a:pt x="187" y="483"/>
                  </a:lnTo>
                  <a:lnTo>
                    <a:pt x="187" y="483"/>
                  </a:lnTo>
                  <a:lnTo>
                    <a:pt x="187" y="483"/>
                  </a:lnTo>
                  <a:lnTo>
                    <a:pt x="187" y="482"/>
                  </a:lnTo>
                  <a:lnTo>
                    <a:pt x="187" y="482"/>
                  </a:lnTo>
                  <a:lnTo>
                    <a:pt x="187" y="482"/>
                  </a:lnTo>
                  <a:lnTo>
                    <a:pt x="187" y="482"/>
                  </a:lnTo>
                  <a:lnTo>
                    <a:pt x="187" y="482"/>
                  </a:lnTo>
                  <a:lnTo>
                    <a:pt x="187" y="482"/>
                  </a:lnTo>
                  <a:lnTo>
                    <a:pt x="187" y="481"/>
                  </a:lnTo>
                  <a:lnTo>
                    <a:pt x="188" y="481"/>
                  </a:lnTo>
                  <a:lnTo>
                    <a:pt x="188" y="481"/>
                  </a:lnTo>
                  <a:lnTo>
                    <a:pt x="188" y="481"/>
                  </a:lnTo>
                  <a:lnTo>
                    <a:pt x="188" y="481"/>
                  </a:lnTo>
                  <a:lnTo>
                    <a:pt x="188" y="481"/>
                  </a:lnTo>
                  <a:lnTo>
                    <a:pt x="188" y="480"/>
                  </a:lnTo>
                  <a:lnTo>
                    <a:pt x="188" y="480"/>
                  </a:lnTo>
                  <a:lnTo>
                    <a:pt x="188" y="480"/>
                  </a:lnTo>
                  <a:lnTo>
                    <a:pt x="188" y="480"/>
                  </a:lnTo>
                  <a:lnTo>
                    <a:pt x="188" y="480"/>
                  </a:lnTo>
                  <a:lnTo>
                    <a:pt x="188" y="480"/>
                  </a:lnTo>
                  <a:lnTo>
                    <a:pt x="189" y="479"/>
                  </a:lnTo>
                  <a:lnTo>
                    <a:pt x="189" y="479"/>
                  </a:lnTo>
                  <a:lnTo>
                    <a:pt x="189" y="479"/>
                  </a:lnTo>
                  <a:lnTo>
                    <a:pt x="189" y="479"/>
                  </a:lnTo>
                  <a:lnTo>
                    <a:pt x="189" y="479"/>
                  </a:lnTo>
                  <a:lnTo>
                    <a:pt x="189" y="479"/>
                  </a:lnTo>
                  <a:lnTo>
                    <a:pt x="189" y="478"/>
                  </a:lnTo>
                  <a:lnTo>
                    <a:pt x="189" y="478"/>
                  </a:lnTo>
                  <a:lnTo>
                    <a:pt x="189" y="478"/>
                  </a:lnTo>
                  <a:lnTo>
                    <a:pt x="189" y="478"/>
                  </a:lnTo>
                  <a:lnTo>
                    <a:pt x="189" y="478"/>
                  </a:lnTo>
                  <a:lnTo>
                    <a:pt x="189" y="477"/>
                  </a:lnTo>
                  <a:lnTo>
                    <a:pt x="190" y="477"/>
                  </a:lnTo>
                  <a:lnTo>
                    <a:pt x="190" y="477"/>
                  </a:lnTo>
                  <a:lnTo>
                    <a:pt x="190" y="477"/>
                  </a:lnTo>
                  <a:lnTo>
                    <a:pt x="190" y="477"/>
                  </a:lnTo>
                  <a:lnTo>
                    <a:pt x="190" y="477"/>
                  </a:lnTo>
                  <a:lnTo>
                    <a:pt x="190" y="476"/>
                  </a:lnTo>
                  <a:lnTo>
                    <a:pt x="190" y="476"/>
                  </a:lnTo>
                  <a:lnTo>
                    <a:pt x="190" y="476"/>
                  </a:lnTo>
                  <a:lnTo>
                    <a:pt x="190" y="476"/>
                  </a:lnTo>
                  <a:lnTo>
                    <a:pt x="190" y="476"/>
                  </a:lnTo>
                  <a:lnTo>
                    <a:pt x="191" y="475"/>
                  </a:lnTo>
                  <a:lnTo>
                    <a:pt x="191" y="475"/>
                  </a:lnTo>
                  <a:lnTo>
                    <a:pt x="191" y="475"/>
                  </a:lnTo>
                  <a:lnTo>
                    <a:pt x="191" y="475"/>
                  </a:lnTo>
                  <a:lnTo>
                    <a:pt x="191" y="475"/>
                  </a:lnTo>
                  <a:lnTo>
                    <a:pt x="191" y="475"/>
                  </a:lnTo>
                  <a:lnTo>
                    <a:pt x="191" y="474"/>
                  </a:lnTo>
                  <a:lnTo>
                    <a:pt x="191" y="474"/>
                  </a:lnTo>
                  <a:lnTo>
                    <a:pt x="191" y="474"/>
                  </a:lnTo>
                  <a:lnTo>
                    <a:pt x="191" y="474"/>
                  </a:lnTo>
                  <a:lnTo>
                    <a:pt x="191" y="474"/>
                  </a:lnTo>
                  <a:lnTo>
                    <a:pt x="191" y="474"/>
                  </a:lnTo>
                  <a:lnTo>
                    <a:pt x="192" y="473"/>
                  </a:lnTo>
                  <a:lnTo>
                    <a:pt x="192" y="473"/>
                  </a:lnTo>
                  <a:lnTo>
                    <a:pt x="192" y="473"/>
                  </a:lnTo>
                  <a:lnTo>
                    <a:pt x="192" y="473"/>
                  </a:lnTo>
                  <a:lnTo>
                    <a:pt x="192" y="473"/>
                  </a:lnTo>
                  <a:lnTo>
                    <a:pt x="192" y="472"/>
                  </a:lnTo>
                  <a:lnTo>
                    <a:pt x="192" y="472"/>
                  </a:lnTo>
                  <a:lnTo>
                    <a:pt x="192" y="472"/>
                  </a:lnTo>
                  <a:lnTo>
                    <a:pt x="192" y="472"/>
                  </a:lnTo>
                  <a:lnTo>
                    <a:pt x="192" y="472"/>
                  </a:lnTo>
                  <a:lnTo>
                    <a:pt x="193" y="471"/>
                  </a:lnTo>
                  <a:lnTo>
                    <a:pt x="193" y="471"/>
                  </a:lnTo>
                  <a:lnTo>
                    <a:pt x="193" y="471"/>
                  </a:lnTo>
                  <a:lnTo>
                    <a:pt x="193" y="471"/>
                  </a:lnTo>
                  <a:lnTo>
                    <a:pt x="193" y="471"/>
                  </a:lnTo>
                  <a:lnTo>
                    <a:pt x="193" y="471"/>
                  </a:lnTo>
                  <a:lnTo>
                    <a:pt x="193" y="470"/>
                  </a:lnTo>
                  <a:lnTo>
                    <a:pt x="193" y="470"/>
                  </a:lnTo>
                  <a:lnTo>
                    <a:pt x="193" y="470"/>
                  </a:lnTo>
                  <a:lnTo>
                    <a:pt x="193" y="470"/>
                  </a:lnTo>
                  <a:lnTo>
                    <a:pt x="193" y="470"/>
                  </a:lnTo>
                  <a:lnTo>
                    <a:pt x="193" y="469"/>
                  </a:lnTo>
                  <a:lnTo>
                    <a:pt x="194" y="469"/>
                  </a:lnTo>
                  <a:lnTo>
                    <a:pt x="194" y="469"/>
                  </a:lnTo>
                  <a:lnTo>
                    <a:pt x="194" y="469"/>
                  </a:lnTo>
                  <a:lnTo>
                    <a:pt x="194" y="469"/>
                  </a:lnTo>
                  <a:lnTo>
                    <a:pt x="194" y="468"/>
                  </a:lnTo>
                  <a:lnTo>
                    <a:pt x="194" y="468"/>
                  </a:lnTo>
                  <a:lnTo>
                    <a:pt x="194" y="468"/>
                  </a:lnTo>
                  <a:lnTo>
                    <a:pt x="194" y="468"/>
                  </a:lnTo>
                  <a:lnTo>
                    <a:pt x="194" y="468"/>
                  </a:lnTo>
                  <a:lnTo>
                    <a:pt x="194" y="467"/>
                  </a:lnTo>
                  <a:lnTo>
                    <a:pt x="194" y="467"/>
                  </a:lnTo>
                  <a:lnTo>
                    <a:pt x="195" y="467"/>
                  </a:lnTo>
                  <a:lnTo>
                    <a:pt x="195" y="467"/>
                  </a:lnTo>
                  <a:lnTo>
                    <a:pt x="195" y="467"/>
                  </a:lnTo>
                  <a:lnTo>
                    <a:pt x="195" y="467"/>
                  </a:lnTo>
                  <a:lnTo>
                    <a:pt x="195" y="466"/>
                  </a:lnTo>
                  <a:lnTo>
                    <a:pt x="195" y="466"/>
                  </a:lnTo>
                  <a:lnTo>
                    <a:pt x="195" y="466"/>
                  </a:lnTo>
                  <a:lnTo>
                    <a:pt x="195" y="466"/>
                  </a:lnTo>
                  <a:lnTo>
                    <a:pt x="195" y="466"/>
                  </a:lnTo>
                  <a:lnTo>
                    <a:pt x="195" y="465"/>
                  </a:lnTo>
                  <a:lnTo>
                    <a:pt x="195" y="465"/>
                  </a:lnTo>
                  <a:lnTo>
                    <a:pt x="196" y="465"/>
                  </a:lnTo>
                  <a:lnTo>
                    <a:pt x="196" y="465"/>
                  </a:lnTo>
                  <a:lnTo>
                    <a:pt x="196" y="465"/>
                  </a:lnTo>
                  <a:lnTo>
                    <a:pt x="196" y="464"/>
                  </a:lnTo>
                  <a:lnTo>
                    <a:pt x="196" y="464"/>
                  </a:lnTo>
                  <a:lnTo>
                    <a:pt x="196" y="464"/>
                  </a:lnTo>
                  <a:lnTo>
                    <a:pt x="196" y="464"/>
                  </a:lnTo>
                  <a:lnTo>
                    <a:pt x="196" y="464"/>
                  </a:lnTo>
                  <a:lnTo>
                    <a:pt x="196" y="464"/>
                  </a:lnTo>
                  <a:lnTo>
                    <a:pt x="196" y="463"/>
                  </a:lnTo>
                  <a:lnTo>
                    <a:pt x="196" y="463"/>
                  </a:lnTo>
                  <a:lnTo>
                    <a:pt x="197" y="463"/>
                  </a:lnTo>
                  <a:lnTo>
                    <a:pt x="197" y="463"/>
                  </a:lnTo>
                  <a:lnTo>
                    <a:pt x="197" y="462"/>
                  </a:lnTo>
                  <a:lnTo>
                    <a:pt x="197" y="462"/>
                  </a:lnTo>
                  <a:lnTo>
                    <a:pt x="197" y="462"/>
                  </a:lnTo>
                  <a:lnTo>
                    <a:pt x="197" y="462"/>
                  </a:lnTo>
                  <a:lnTo>
                    <a:pt x="197" y="462"/>
                  </a:lnTo>
                  <a:lnTo>
                    <a:pt x="197" y="462"/>
                  </a:lnTo>
                  <a:lnTo>
                    <a:pt x="197" y="461"/>
                  </a:lnTo>
                  <a:lnTo>
                    <a:pt x="197" y="461"/>
                  </a:lnTo>
                  <a:lnTo>
                    <a:pt x="197" y="461"/>
                  </a:lnTo>
                  <a:lnTo>
                    <a:pt x="197" y="461"/>
                  </a:lnTo>
                  <a:lnTo>
                    <a:pt x="198" y="461"/>
                  </a:lnTo>
                  <a:lnTo>
                    <a:pt x="198" y="460"/>
                  </a:lnTo>
                  <a:lnTo>
                    <a:pt x="198" y="460"/>
                  </a:lnTo>
                  <a:lnTo>
                    <a:pt x="198" y="460"/>
                  </a:lnTo>
                  <a:lnTo>
                    <a:pt x="198" y="460"/>
                  </a:lnTo>
                  <a:lnTo>
                    <a:pt x="198" y="460"/>
                  </a:lnTo>
                  <a:lnTo>
                    <a:pt x="198" y="459"/>
                  </a:lnTo>
                  <a:lnTo>
                    <a:pt x="198" y="459"/>
                  </a:lnTo>
                  <a:lnTo>
                    <a:pt x="198" y="459"/>
                  </a:lnTo>
                  <a:lnTo>
                    <a:pt x="198" y="459"/>
                  </a:lnTo>
                  <a:lnTo>
                    <a:pt x="199" y="459"/>
                  </a:lnTo>
                  <a:lnTo>
                    <a:pt x="199" y="458"/>
                  </a:lnTo>
                  <a:lnTo>
                    <a:pt x="199" y="458"/>
                  </a:lnTo>
                  <a:lnTo>
                    <a:pt x="199" y="458"/>
                  </a:lnTo>
                  <a:lnTo>
                    <a:pt x="199" y="458"/>
                  </a:lnTo>
                  <a:lnTo>
                    <a:pt x="199" y="457"/>
                  </a:lnTo>
                  <a:lnTo>
                    <a:pt x="199" y="457"/>
                  </a:lnTo>
                  <a:lnTo>
                    <a:pt x="199" y="457"/>
                  </a:lnTo>
                  <a:lnTo>
                    <a:pt x="199" y="457"/>
                  </a:lnTo>
                  <a:lnTo>
                    <a:pt x="199" y="457"/>
                  </a:lnTo>
                  <a:lnTo>
                    <a:pt x="199" y="456"/>
                  </a:lnTo>
                  <a:lnTo>
                    <a:pt x="199" y="456"/>
                  </a:lnTo>
                  <a:lnTo>
                    <a:pt x="200" y="456"/>
                  </a:lnTo>
                  <a:lnTo>
                    <a:pt x="200" y="456"/>
                  </a:lnTo>
                  <a:lnTo>
                    <a:pt x="200" y="456"/>
                  </a:lnTo>
                  <a:lnTo>
                    <a:pt x="200" y="456"/>
                  </a:lnTo>
                  <a:lnTo>
                    <a:pt x="200" y="455"/>
                  </a:lnTo>
                  <a:lnTo>
                    <a:pt x="200" y="455"/>
                  </a:lnTo>
                  <a:lnTo>
                    <a:pt x="200" y="455"/>
                  </a:lnTo>
                  <a:lnTo>
                    <a:pt x="200" y="455"/>
                  </a:lnTo>
                  <a:lnTo>
                    <a:pt x="200" y="454"/>
                  </a:lnTo>
                  <a:lnTo>
                    <a:pt x="200" y="454"/>
                  </a:lnTo>
                  <a:lnTo>
                    <a:pt x="201" y="454"/>
                  </a:lnTo>
                  <a:lnTo>
                    <a:pt x="201" y="454"/>
                  </a:lnTo>
                  <a:lnTo>
                    <a:pt x="201" y="454"/>
                  </a:lnTo>
                  <a:lnTo>
                    <a:pt x="201" y="453"/>
                  </a:lnTo>
                  <a:lnTo>
                    <a:pt x="201" y="453"/>
                  </a:lnTo>
                  <a:lnTo>
                    <a:pt x="201" y="453"/>
                  </a:lnTo>
                  <a:lnTo>
                    <a:pt x="201" y="453"/>
                  </a:lnTo>
                  <a:lnTo>
                    <a:pt x="201" y="453"/>
                  </a:lnTo>
                  <a:lnTo>
                    <a:pt x="201" y="452"/>
                  </a:lnTo>
                  <a:lnTo>
                    <a:pt x="201" y="452"/>
                  </a:lnTo>
                  <a:lnTo>
                    <a:pt x="201" y="452"/>
                  </a:lnTo>
                  <a:lnTo>
                    <a:pt x="202" y="452"/>
                  </a:lnTo>
                  <a:lnTo>
                    <a:pt x="202" y="452"/>
                  </a:lnTo>
                  <a:lnTo>
                    <a:pt x="202" y="451"/>
                  </a:lnTo>
                  <a:lnTo>
                    <a:pt x="202" y="451"/>
                  </a:lnTo>
                  <a:lnTo>
                    <a:pt x="202" y="451"/>
                  </a:lnTo>
                  <a:lnTo>
                    <a:pt x="202" y="451"/>
                  </a:lnTo>
                  <a:lnTo>
                    <a:pt x="202" y="451"/>
                  </a:lnTo>
                  <a:lnTo>
                    <a:pt x="202" y="450"/>
                  </a:lnTo>
                  <a:lnTo>
                    <a:pt x="202" y="450"/>
                  </a:lnTo>
                  <a:lnTo>
                    <a:pt x="202" y="450"/>
                  </a:lnTo>
                  <a:lnTo>
                    <a:pt x="202" y="450"/>
                  </a:lnTo>
                  <a:lnTo>
                    <a:pt x="202" y="449"/>
                  </a:lnTo>
                  <a:lnTo>
                    <a:pt x="203" y="449"/>
                  </a:lnTo>
                  <a:lnTo>
                    <a:pt x="203" y="449"/>
                  </a:lnTo>
                  <a:lnTo>
                    <a:pt x="203" y="449"/>
                  </a:lnTo>
                  <a:lnTo>
                    <a:pt x="203" y="449"/>
                  </a:lnTo>
                  <a:lnTo>
                    <a:pt x="203" y="448"/>
                  </a:lnTo>
                  <a:lnTo>
                    <a:pt x="203" y="448"/>
                  </a:lnTo>
                  <a:lnTo>
                    <a:pt x="203" y="448"/>
                  </a:lnTo>
                  <a:lnTo>
                    <a:pt x="203" y="448"/>
                  </a:lnTo>
                  <a:lnTo>
                    <a:pt x="203" y="447"/>
                  </a:lnTo>
                  <a:lnTo>
                    <a:pt x="203" y="447"/>
                  </a:lnTo>
                  <a:lnTo>
                    <a:pt x="204" y="447"/>
                  </a:lnTo>
                  <a:lnTo>
                    <a:pt x="204" y="447"/>
                  </a:lnTo>
                  <a:lnTo>
                    <a:pt x="204" y="447"/>
                  </a:lnTo>
                  <a:lnTo>
                    <a:pt x="204" y="446"/>
                  </a:lnTo>
                  <a:lnTo>
                    <a:pt x="204" y="446"/>
                  </a:lnTo>
                  <a:lnTo>
                    <a:pt x="204" y="446"/>
                  </a:lnTo>
                  <a:lnTo>
                    <a:pt x="204" y="446"/>
                  </a:lnTo>
                  <a:lnTo>
                    <a:pt x="204" y="446"/>
                  </a:lnTo>
                  <a:lnTo>
                    <a:pt x="204" y="445"/>
                  </a:lnTo>
                  <a:lnTo>
                    <a:pt x="204" y="445"/>
                  </a:lnTo>
                  <a:lnTo>
                    <a:pt x="204" y="445"/>
                  </a:lnTo>
                  <a:lnTo>
                    <a:pt x="204" y="445"/>
                  </a:lnTo>
                  <a:lnTo>
                    <a:pt x="205" y="444"/>
                  </a:lnTo>
                  <a:lnTo>
                    <a:pt x="205" y="444"/>
                  </a:lnTo>
                  <a:lnTo>
                    <a:pt x="205" y="444"/>
                  </a:lnTo>
                  <a:lnTo>
                    <a:pt x="205" y="444"/>
                  </a:lnTo>
                  <a:lnTo>
                    <a:pt x="205" y="444"/>
                  </a:lnTo>
                  <a:lnTo>
                    <a:pt x="205" y="443"/>
                  </a:lnTo>
                  <a:lnTo>
                    <a:pt x="205" y="443"/>
                  </a:lnTo>
                  <a:lnTo>
                    <a:pt x="205" y="443"/>
                  </a:lnTo>
                  <a:lnTo>
                    <a:pt x="205" y="443"/>
                  </a:lnTo>
                  <a:lnTo>
                    <a:pt x="205" y="442"/>
                  </a:lnTo>
                  <a:lnTo>
                    <a:pt x="206" y="442"/>
                  </a:lnTo>
                  <a:lnTo>
                    <a:pt x="206" y="442"/>
                  </a:lnTo>
                  <a:lnTo>
                    <a:pt x="206" y="442"/>
                  </a:lnTo>
                  <a:lnTo>
                    <a:pt x="206" y="442"/>
                  </a:lnTo>
                  <a:lnTo>
                    <a:pt x="206" y="441"/>
                  </a:lnTo>
                  <a:lnTo>
                    <a:pt x="206" y="441"/>
                  </a:lnTo>
                  <a:lnTo>
                    <a:pt x="206" y="441"/>
                  </a:lnTo>
                  <a:lnTo>
                    <a:pt x="206" y="441"/>
                  </a:lnTo>
                  <a:lnTo>
                    <a:pt x="206" y="441"/>
                  </a:lnTo>
                  <a:lnTo>
                    <a:pt x="206" y="440"/>
                  </a:lnTo>
                  <a:lnTo>
                    <a:pt x="206" y="440"/>
                  </a:lnTo>
                  <a:lnTo>
                    <a:pt x="206" y="440"/>
                  </a:lnTo>
                  <a:lnTo>
                    <a:pt x="207" y="440"/>
                  </a:lnTo>
                  <a:lnTo>
                    <a:pt x="207" y="439"/>
                  </a:lnTo>
                  <a:lnTo>
                    <a:pt x="207" y="439"/>
                  </a:lnTo>
                  <a:lnTo>
                    <a:pt x="207" y="439"/>
                  </a:lnTo>
                  <a:lnTo>
                    <a:pt x="207" y="439"/>
                  </a:lnTo>
                  <a:lnTo>
                    <a:pt x="207" y="438"/>
                  </a:lnTo>
                  <a:lnTo>
                    <a:pt x="207" y="438"/>
                  </a:lnTo>
                  <a:lnTo>
                    <a:pt x="207" y="438"/>
                  </a:lnTo>
                  <a:lnTo>
                    <a:pt x="207" y="438"/>
                  </a:lnTo>
                  <a:lnTo>
                    <a:pt x="207" y="438"/>
                  </a:lnTo>
                  <a:lnTo>
                    <a:pt x="207" y="437"/>
                  </a:lnTo>
                  <a:lnTo>
                    <a:pt x="208" y="437"/>
                  </a:lnTo>
                  <a:lnTo>
                    <a:pt x="208" y="437"/>
                  </a:lnTo>
                  <a:lnTo>
                    <a:pt x="208" y="437"/>
                  </a:lnTo>
                  <a:lnTo>
                    <a:pt x="208" y="436"/>
                  </a:lnTo>
                  <a:lnTo>
                    <a:pt x="208" y="436"/>
                  </a:lnTo>
                  <a:lnTo>
                    <a:pt x="208" y="436"/>
                  </a:lnTo>
                  <a:lnTo>
                    <a:pt x="208" y="436"/>
                  </a:lnTo>
                  <a:lnTo>
                    <a:pt x="208" y="436"/>
                  </a:lnTo>
                  <a:lnTo>
                    <a:pt x="208" y="435"/>
                  </a:lnTo>
                  <a:lnTo>
                    <a:pt x="208" y="435"/>
                  </a:lnTo>
                  <a:lnTo>
                    <a:pt x="208" y="435"/>
                  </a:lnTo>
                  <a:lnTo>
                    <a:pt x="209" y="435"/>
                  </a:lnTo>
                  <a:lnTo>
                    <a:pt x="209" y="434"/>
                  </a:lnTo>
                  <a:lnTo>
                    <a:pt x="209" y="434"/>
                  </a:lnTo>
                  <a:lnTo>
                    <a:pt x="209" y="434"/>
                  </a:lnTo>
                  <a:lnTo>
                    <a:pt x="209" y="434"/>
                  </a:lnTo>
                  <a:lnTo>
                    <a:pt x="209" y="433"/>
                  </a:lnTo>
                  <a:lnTo>
                    <a:pt x="209" y="433"/>
                  </a:lnTo>
                  <a:lnTo>
                    <a:pt x="209" y="433"/>
                  </a:lnTo>
                  <a:lnTo>
                    <a:pt x="209" y="433"/>
                  </a:lnTo>
                  <a:lnTo>
                    <a:pt x="209" y="432"/>
                  </a:lnTo>
                  <a:lnTo>
                    <a:pt x="209" y="432"/>
                  </a:lnTo>
                  <a:lnTo>
                    <a:pt x="210" y="432"/>
                  </a:lnTo>
                  <a:lnTo>
                    <a:pt x="210" y="432"/>
                  </a:lnTo>
                  <a:lnTo>
                    <a:pt x="210" y="432"/>
                  </a:lnTo>
                  <a:lnTo>
                    <a:pt x="210" y="431"/>
                  </a:lnTo>
                  <a:lnTo>
                    <a:pt x="210" y="431"/>
                  </a:lnTo>
                  <a:lnTo>
                    <a:pt x="210" y="431"/>
                  </a:lnTo>
                  <a:lnTo>
                    <a:pt x="210" y="431"/>
                  </a:lnTo>
                  <a:lnTo>
                    <a:pt x="210" y="430"/>
                  </a:lnTo>
                  <a:lnTo>
                    <a:pt x="210" y="430"/>
                  </a:lnTo>
                  <a:lnTo>
                    <a:pt x="210" y="430"/>
                  </a:lnTo>
                  <a:lnTo>
                    <a:pt x="210" y="430"/>
                  </a:lnTo>
                  <a:lnTo>
                    <a:pt x="210" y="429"/>
                  </a:lnTo>
                  <a:lnTo>
                    <a:pt x="211" y="429"/>
                  </a:lnTo>
                  <a:lnTo>
                    <a:pt x="211" y="429"/>
                  </a:lnTo>
                  <a:lnTo>
                    <a:pt x="211" y="429"/>
                  </a:lnTo>
                  <a:lnTo>
                    <a:pt x="211" y="429"/>
                  </a:lnTo>
                  <a:lnTo>
                    <a:pt x="211" y="428"/>
                  </a:lnTo>
                  <a:lnTo>
                    <a:pt x="211" y="428"/>
                  </a:lnTo>
                  <a:lnTo>
                    <a:pt x="211" y="428"/>
                  </a:lnTo>
                  <a:lnTo>
                    <a:pt x="211" y="428"/>
                  </a:lnTo>
                  <a:lnTo>
                    <a:pt x="211" y="427"/>
                  </a:lnTo>
                  <a:lnTo>
                    <a:pt x="211" y="427"/>
                  </a:lnTo>
                  <a:lnTo>
                    <a:pt x="212" y="427"/>
                  </a:lnTo>
                  <a:lnTo>
                    <a:pt x="212" y="427"/>
                  </a:lnTo>
                  <a:lnTo>
                    <a:pt x="212" y="426"/>
                  </a:lnTo>
                  <a:lnTo>
                    <a:pt x="212" y="426"/>
                  </a:lnTo>
                  <a:lnTo>
                    <a:pt x="212" y="426"/>
                  </a:lnTo>
                  <a:lnTo>
                    <a:pt x="212" y="426"/>
                  </a:lnTo>
                  <a:lnTo>
                    <a:pt x="212" y="425"/>
                  </a:lnTo>
                  <a:lnTo>
                    <a:pt x="212" y="425"/>
                  </a:lnTo>
                  <a:lnTo>
                    <a:pt x="212" y="425"/>
                  </a:lnTo>
                  <a:lnTo>
                    <a:pt x="212" y="425"/>
                  </a:lnTo>
                  <a:lnTo>
                    <a:pt x="212" y="424"/>
                  </a:lnTo>
                  <a:lnTo>
                    <a:pt x="212" y="424"/>
                  </a:lnTo>
                  <a:lnTo>
                    <a:pt x="213" y="424"/>
                  </a:lnTo>
                  <a:lnTo>
                    <a:pt x="213" y="424"/>
                  </a:lnTo>
                  <a:lnTo>
                    <a:pt x="213" y="424"/>
                  </a:lnTo>
                  <a:lnTo>
                    <a:pt x="213" y="423"/>
                  </a:lnTo>
                  <a:lnTo>
                    <a:pt x="213" y="423"/>
                  </a:lnTo>
                  <a:lnTo>
                    <a:pt x="213" y="423"/>
                  </a:lnTo>
                  <a:lnTo>
                    <a:pt x="213" y="423"/>
                  </a:lnTo>
                  <a:lnTo>
                    <a:pt x="213" y="422"/>
                  </a:lnTo>
                  <a:lnTo>
                    <a:pt x="213" y="422"/>
                  </a:lnTo>
                  <a:lnTo>
                    <a:pt x="213" y="422"/>
                  </a:lnTo>
                  <a:lnTo>
                    <a:pt x="214" y="422"/>
                  </a:lnTo>
                  <a:lnTo>
                    <a:pt x="214" y="421"/>
                  </a:lnTo>
                  <a:lnTo>
                    <a:pt x="214" y="421"/>
                  </a:lnTo>
                  <a:lnTo>
                    <a:pt x="214" y="421"/>
                  </a:lnTo>
                  <a:lnTo>
                    <a:pt x="214" y="421"/>
                  </a:lnTo>
                  <a:lnTo>
                    <a:pt x="214" y="420"/>
                  </a:lnTo>
                  <a:lnTo>
                    <a:pt x="214" y="420"/>
                  </a:lnTo>
                  <a:lnTo>
                    <a:pt x="214" y="420"/>
                  </a:lnTo>
                  <a:lnTo>
                    <a:pt x="214" y="420"/>
                  </a:lnTo>
                  <a:lnTo>
                    <a:pt x="214" y="419"/>
                  </a:lnTo>
                  <a:lnTo>
                    <a:pt x="214" y="419"/>
                  </a:lnTo>
                  <a:lnTo>
                    <a:pt x="214" y="419"/>
                  </a:lnTo>
                  <a:lnTo>
                    <a:pt x="215" y="419"/>
                  </a:lnTo>
                  <a:lnTo>
                    <a:pt x="215" y="418"/>
                  </a:lnTo>
                  <a:lnTo>
                    <a:pt x="215" y="418"/>
                  </a:lnTo>
                  <a:lnTo>
                    <a:pt x="215" y="418"/>
                  </a:lnTo>
                  <a:lnTo>
                    <a:pt x="215" y="418"/>
                  </a:lnTo>
                  <a:lnTo>
                    <a:pt x="215" y="417"/>
                  </a:lnTo>
                  <a:lnTo>
                    <a:pt x="215" y="417"/>
                  </a:lnTo>
                  <a:lnTo>
                    <a:pt x="215" y="417"/>
                  </a:lnTo>
                  <a:lnTo>
                    <a:pt x="215" y="417"/>
                  </a:lnTo>
                  <a:lnTo>
                    <a:pt x="215" y="416"/>
                  </a:lnTo>
                  <a:lnTo>
                    <a:pt x="215" y="416"/>
                  </a:lnTo>
                  <a:lnTo>
                    <a:pt x="216" y="416"/>
                  </a:lnTo>
                  <a:lnTo>
                    <a:pt x="216" y="416"/>
                  </a:lnTo>
                  <a:lnTo>
                    <a:pt x="216" y="415"/>
                  </a:lnTo>
                  <a:lnTo>
                    <a:pt x="216" y="415"/>
                  </a:lnTo>
                  <a:lnTo>
                    <a:pt x="216" y="415"/>
                  </a:lnTo>
                  <a:lnTo>
                    <a:pt x="216" y="415"/>
                  </a:lnTo>
                  <a:lnTo>
                    <a:pt x="216" y="414"/>
                  </a:lnTo>
                  <a:lnTo>
                    <a:pt x="216" y="414"/>
                  </a:lnTo>
                  <a:lnTo>
                    <a:pt x="216" y="414"/>
                  </a:lnTo>
                  <a:lnTo>
                    <a:pt x="216" y="414"/>
                  </a:lnTo>
                  <a:lnTo>
                    <a:pt x="217" y="413"/>
                  </a:lnTo>
                  <a:lnTo>
                    <a:pt x="217" y="413"/>
                  </a:lnTo>
                  <a:lnTo>
                    <a:pt x="217" y="413"/>
                  </a:lnTo>
                  <a:lnTo>
                    <a:pt x="217" y="413"/>
                  </a:lnTo>
                  <a:lnTo>
                    <a:pt x="217" y="412"/>
                  </a:lnTo>
                  <a:lnTo>
                    <a:pt x="217" y="412"/>
                  </a:lnTo>
                  <a:lnTo>
                    <a:pt x="217" y="412"/>
                  </a:lnTo>
                  <a:lnTo>
                    <a:pt x="217" y="412"/>
                  </a:lnTo>
                  <a:lnTo>
                    <a:pt x="217" y="411"/>
                  </a:lnTo>
                  <a:lnTo>
                    <a:pt x="217" y="411"/>
                  </a:lnTo>
                  <a:lnTo>
                    <a:pt x="217" y="411"/>
                  </a:lnTo>
                  <a:lnTo>
                    <a:pt x="217" y="411"/>
                  </a:lnTo>
                  <a:lnTo>
                    <a:pt x="218" y="410"/>
                  </a:lnTo>
                  <a:lnTo>
                    <a:pt x="218" y="410"/>
                  </a:lnTo>
                  <a:lnTo>
                    <a:pt x="218" y="410"/>
                  </a:lnTo>
                  <a:lnTo>
                    <a:pt x="218" y="410"/>
                  </a:lnTo>
                  <a:lnTo>
                    <a:pt x="218" y="409"/>
                  </a:lnTo>
                  <a:lnTo>
                    <a:pt x="218" y="409"/>
                  </a:lnTo>
                  <a:lnTo>
                    <a:pt x="218" y="409"/>
                  </a:lnTo>
                  <a:lnTo>
                    <a:pt x="218" y="409"/>
                  </a:lnTo>
                  <a:lnTo>
                    <a:pt x="218" y="408"/>
                  </a:lnTo>
                  <a:lnTo>
                    <a:pt x="218" y="408"/>
                  </a:lnTo>
                  <a:lnTo>
                    <a:pt x="219" y="408"/>
                  </a:lnTo>
                  <a:lnTo>
                    <a:pt x="219" y="408"/>
                  </a:lnTo>
                  <a:lnTo>
                    <a:pt x="219" y="407"/>
                  </a:lnTo>
                  <a:lnTo>
                    <a:pt x="219" y="407"/>
                  </a:lnTo>
                  <a:lnTo>
                    <a:pt x="219" y="407"/>
                  </a:lnTo>
                  <a:lnTo>
                    <a:pt x="219" y="406"/>
                  </a:lnTo>
                  <a:lnTo>
                    <a:pt x="219" y="406"/>
                  </a:lnTo>
                  <a:lnTo>
                    <a:pt x="219" y="406"/>
                  </a:lnTo>
                  <a:lnTo>
                    <a:pt x="219" y="406"/>
                  </a:lnTo>
                  <a:lnTo>
                    <a:pt x="219" y="406"/>
                  </a:lnTo>
                  <a:lnTo>
                    <a:pt x="219" y="405"/>
                  </a:lnTo>
                  <a:lnTo>
                    <a:pt x="219" y="405"/>
                  </a:lnTo>
                  <a:lnTo>
                    <a:pt x="220" y="405"/>
                  </a:lnTo>
                  <a:lnTo>
                    <a:pt x="220" y="404"/>
                  </a:lnTo>
                  <a:lnTo>
                    <a:pt x="220" y="404"/>
                  </a:lnTo>
                  <a:lnTo>
                    <a:pt x="220" y="404"/>
                  </a:lnTo>
                  <a:lnTo>
                    <a:pt x="220" y="404"/>
                  </a:lnTo>
                  <a:lnTo>
                    <a:pt x="220" y="403"/>
                  </a:lnTo>
                  <a:lnTo>
                    <a:pt x="220" y="403"/>
                  </a:lnTo>
                  <a:lnTo>
                    <a:pt x="220" y="403"/>
                  </a:lnTo>
                  <a:lnTo>
                    <a:pt x="220" y="403"/>
                  </a:lnTo>
                  <a:lnTo>
                    <a:pt x="220" y="402"/>
                  </a:lnTo>
                  <a:lnTo>
                    <a:pt x="220" y="402"/>
                  </a:lnTo>
                  <a:lnTo>
                    <a:pt x="221" y="402"/>
                  </a:lnTo>
                  <a:lnTo>
                    <a:pt x="221" y="402"/>
                  </a:lnTo>
                  <a:lnTo>
                    <a:pt x="221" y="401"/>
                  </a:lnTo>
                  <a:lnTo>
                    <a:pt x="221" y="401"/>
                  </a:lnTo>
                  <a:lnTo>
                    <a:pt x="221" y="401"/>
                  </a:lnTo>
                  <a:lnTo>
                    <a:pt x="221" y="401"/>
                  </a:lnTo>
                  <a:lnTo>
                    <a:pt x="221" y="400"/>
                  </a:lnTo>
                  <a:lnTo>
                    <a:pt x="221" y="400"/>
                  </a:lnTo>
                  <a:lnTo>
                    <a:pt x="221" y="400"/>
                  </a:lnTo>
                  <a:lnTo>
                    <a:pt x="221" y="399"/>
                  </a:lnTo>
                  <a:lnTo>
                    <a:pt x="221" y="399"/>
                  </a:lnTo>
                  <a:lnTo>
                    <a:pt x="222" y="399"/>
                  </a:lnTo>
                  <a:lnTo>
                    <a:pt x="222" y="399"/>
                  </a:lnTo>
                  <a:lnTo>
                    <a:pt x="222" y="398"/>
                  </a:lnTo>
                  <a:lnTo>
                    <a:pt x="222" y="398"/>
                  </a:lnTo>
                  <a:lnTo>
                    <a:pt x="222" y="398"/>
                  </a:lnTo>
                  <a:lnTo>
                    <a:pt x="222" y="398"/>
                  </a:lnTo>
                  <a:lnTo>
                    <a:pt x="222" y="397"/>
                  </a:lnTo>
                  <a:lnTo>
                    <a:pt x="222" y="397"/>
                  </a:lnTo>
                  <a:lnTo>
                    <a:pt x="222" y="397"/>
                  </a:lnTo>
                  <a:lnTo>
                    <a:pt x="222" y="396"/>
                  </a:lnTo>
                  <a:lnTo>
                    <a:pt x="222" y="396"/>
                  </a:lnTo>
                  <a:lnTo>
                    <a:pt x="223" y="396"/>
                  </a:lnTo>
                  <a:lnTo>
                    <a:pt x="223" y="396"/>
                  </a:lnTo>
                  <a:lnTo>
                    <a:pt x="223" y="395"/>
                  </a:lnTo>
                  <a:lnTo>
                    <a:pt x="223" y="395"/>
                  </a:lnTo>
                  <a:lnTo>
                    <a:pt x="223" y="395"/>
                  </a:lnTo>
                  <a:lnTo>
                    <a:pt x="223" y="395"/>
                  </a:lnTo>
                  <a:lnTo>
                    <a:pt x="223" y="394"/>
                  </a:lnTo>
                  <a:lnTo>
                    <a:pt x="223" y="394"/>
                  </a:lnTo>
                  <a:lnTo>
                    <a:pt x="223" y="394"/>
                  </a:lnTo>
                  <a:lnTo>
                    <a:pt x="223" y="394"/>
                  </a:lnTo>
                  <a:lnTo>
                    <a:pt x="223" y="393"/>
                  </a:lnTo>
                  <a:lnTo>
                    <a:pt x="223" y="393"/>
                  </a:lnTo>
                  <a:lnTo>
                    <a:pt x="224" y="393"/>
                  </a:lnTo>
                  <a:lnTo>
                    <a:pt x="224" y="393"/>
                  </a:lnTo>
                  <a:lnTo>
                    <a:pt x="224" y="392"/>
                  </a:lnTo>
                  <a:lnTo>
                    <a:pt x="224" y="392"/>
                  </a:lnTo>
                  <a:lnTo>
                    <a:pt x="224" y="392"/>
                  </a:lnTo>
                  <a:lnTo>
                    <a:pt x="224" y="391"/>
                  </a:lnTo>
                  <a:lnTo>
                    <a:pt x="224" y="391"/>
                  </a:lnTo>
                  <a:lnTo>
                    <a:pt x="224" y="391"/>
                  </a:lnTo>
                  <a:lnTo>
                    <a:pt x="224" y="391"/>
                  </a:lnTo>
                  <a:lnTo>
                    <a:pt x="224" y="390"/>
                  </a:lnTo>
                  <a:lnTo>
                    <a:pt x="225" y="390"/>
                  </a:lnTo>
                  <a:lnTo>
                    <a:pt x="225" y="390"/>
                  </a:lnTo>
                  <a:lnTo>
                    <a:pt x="225" y="389"/>
                  </a:lnTo>
                  <a:lnTo>
                    <a:pt x="225" y="389"/>
                  </a:lnTo>
                  <a:lnTo>
                    <a:pt x="225" y="389"/>
                  </a:lnTo>
                  <a:lnTo>
                    <a:pt x="225" y="389"/>
                  </a:lnTo>
                  <a:lnTo>
                    <a:pt x="225" y="388"/>
                  </a:lnTo>
                  <a:lnTo>
                    <a:pt x="225" y="388"/>
                  </a:lnTo>
                  <a:lnTo>
                    <a:pt x="225" y="388"/>
                  </a:lnTo>
                  <a:lnTo>
                    <a:pt x="225" y="388"/>
                  </a:lnTo>
                  <a:lnTo>
                    <a:pt x="225" y="387"/>
                  </a:lnTo>
                  <a:lnTo>
                    <a:pt x="225" y="387"/>
                  </a:lnTo>
                  <a:lnTo>
                    <a:pt x="226" y="387"/>
                  </a:lnTo>
                  <a:lnTo>
                    <a:pt x="226" y="386"/>
                  </a:lnTo>
                  <a:lnTo>
                    <a:pt x="226" y="386"/>
                  </a:lnTo>
                  <a:lnTo>
                    <a:pt x="226" y="386"/>
                  </a:lnTo>
                  <a:lnTo>
                    <a:pt x="226" y="386"/>
                  </a:lnTo>
                  <a:lnTo>
                    <a:pt x="226" y="385"/>
                  </a:lnTo>
                  <a:lnTo>
                    <a:pt x="226" y="385"/>
                  </a:lnTo>
                  <a:lnTo>
                    <a:pt x="226" y="385"/>
                  </a:lnTo>
                  <a:lnTo>
                    <a:pt x="226" y="384"/>
                  </a:lnTo>
                  <a:lnTo>
                    <a:pt x="226" y="384"/>
                  </a:lnTo>
                  <a:lnTo>
                    <a:pt x="227" y="384"/>
                  </a:lnTo>
                  <a:lnTo>
                    <a:pt x="227" y="384"/>
                  </a:lnTo>
                  <a:lnTo>
                    <a:pt x="227" y="383"/>
                  </a:lnTo>
                  <a:lnTo>
                    <a:pt x="227" y="383"/>
                  </a:lnTo>
                  <a:lnTo>
                    <a:pt x="227" y="383"/>
                  </a:lnTo>
                  <a:lnTo>
                    <a:pt x="227" y="383"/>
                  </a:lnTo>
                  <a:lnTo>
                    <a:pt x="227" y="382"/>
                  </a:lnTo>
                  <a:lnTo>
                    <a:pt x="227" y="382"/>
                  </a:lnTo>
                  <a:lnTo>
                    <a:pt x="227" y="382"/>
                  </a:lnTo>
                  <a:lnTo>
                    <a:pt x="227" y="381"/>
                  </a:lnTo>
                  <a:lnTo>
                    <a:pt x="227" y="381"/>
                  </a:lnTo>
                  <a:lnTo>
                    <a:pt x="227" y="381"/>
                  </a:lnTo>
                  <a:lnTo>
                    <a:pt x="228" y="381"/>
                  </a:lnTo>
                  <a:lnTo>
                    <a:pt x="228" y="380"/>
                  </a:lnTo>
                  <a:lnTo>
                    <a:pt x="228" y="380"/>
                  </a:lnTo>
                  <a:lnTo>
                    <a:pt x="228" y="380"/>
                  </a:lnTo>
                  <a:lnTo>
                    <a:pt x="228" y="380"/>
                  </a:lnTo>
                  <a:lnTo>
                    <a:pt x="228" y="379"/>
                  </a:lnTo>
                  <a:lnTo>
                    <a:pt x="228" y="379"/>
                  </a:lnTo>
                  <a:lnTo>
                    <a:pt x="228" y="379"/>
                  </a:lnTo>
                  <a:lnTo>
                    <a:pt x="228" y="378"/>
                  </a:lnTo>
                  <a:lnTo>
                    <a:pt x="228" y="378"/>
                  </a:lnTo>
                  <a:lnTo>
                    <a:pt x="228" y="378"/>
                  </a:lnTo>
                  <a:lnTo>
                    <a:pt x="229" y="378"/>
                  </a:lnTo>
                  <a:lnTo>
                    <a:pt x="229" y="377"/>
                  </a:lnTo>
                  <a:lnTo>
                    <a:pt x="229" y="377"/>
                  </a:lnTo>
                  <a:lnTo>
                    <a:pt x="229" y="377"/>
                  </a:lnTo>
                  <a:lnTo>
                    <a:pt x="229" y="376"/>
                  </a:lnTo>
                  <a:lnTo>
                    <a:pt x="229" y="376"/>
                  </a:lnTo>
                  <a:lnTo>
                    <a:pt x="229" y="376"/>
                  </a:lnTo>
                  <a:lnTo>
                    <a:pt x="229" y="376"/>
                  </a:lnTo>
                  <a:lnTo>
                    <a:pt x="229" y="375"/>
                  </a:lnTo>
                  <a:lnTo>
                    <a:pt x="229" y="375"/>
                  </a:lnTo>
                  <a:lnTo>
                    <a:pt x="230" y="375"/>
                  </a:lnTo>
                  <a:lnTo>
                    <a:pt x="230" y="374"/>
                  </a:lnTo>
                  <a:lnTo>
                    <a:pt x="230" y="374"/>
                  </a:lnTo>
                  <a:lnTo>
                    <a:pt x="230" y="374"/>
                  </a:lnTo>
                  <a:lnTo>
                    <a:pt x="230" y="373"/>
                  </a:lnTo>
                  <a:lnTo>
                    <a:pt x="230" y="373"/>
                  </a:lnTo>
                  <a:lnTo>
                    <a:pt x="230" y="373"/>
                  </a:lnTo>
                  <a:lnTo>
                    <a:pt x="230" y="373"/>
                  </a:lnTo>
                  <a:lnTo>
                    <a:pt x="230" y="372"/>
                  </a:lnTo>
                  <a:lnTo>
                    <a:pt x="230" y="372"/>
                  </a:lnTo>
                  <a:lnTo>
                    <a:pt x="230" y="372"/>
                  </a:lnTo>
                  <a:lnTo>
                    <a:pt x="230" y="371"/>
                  </a:lnTo>
                  <a:lnTo>
                    <a:pt x="231" y="371"/>
                  </a:lnTo>
                  <a:lnTo>
                    <a:pt x="231" y="371"/>
                  </a:lnTo>
                  <a:lnTo>
                    <a:pt x="231" y="371"/>
                  </a:lnTo>
                  <a:lnTo>
                    <a:pt x="231" y="370"/>
                  </a:lnTo>
                  <a:lnTo>
                    <a:pt x="231" y="370"/>
                  </a:lnTo>
                  <a:lnTo>
                    <a:pt x="231" y="370"/>
                  </a:lnTo>
                  <a:lnTo>
                    <a:pt x="231" y="370"/>
                  </a:lnTo>
                  <a:lnTo>
                    <a:pt x="231" y="369"/>
                  </a:lnTo>
                  <a:lnTo>
                    <a:pt x="231" y="369"/>
                  </a:lnTo>
                  <a:lnTo>
                    <a:pt x="231" y="369"/>
                  </a:lnTo>
                  <a:lnTo>
                    <a:pt x="232" y="368"/>
                  </a:lnTo>
                  <a:lnTo>
                    <a:pt x="232" y="368"/>
                  </a:lnTo>
                  <a:lnTo>
                    <a:pt x="232" y="368"/>
                  </a:lnTo>
                  <a:lnTo>
                    <a:pt x="232" y="367"/>
                  </a:lnTo>
                  <a:lnTo>
                    <a:pt x="232" y="367"/>
                  </a:lnTo>
                  <a:lnTo>
                    <a:pt x="232" y="367"/>
                  </a:lnTo>
                  <a:lnTo>
                    <a:pt x="232" y="367"/>
                  </a:lnTo>
                  <a:lnTo>
                    <a:pt x="232" y="366"/>
                  </a:lnTo>
                  <a:lnTo>
                    <a:pt x="232" y="366"/>
                  </a:lnTo>
                  <a:lnTo>
                    <a:pt x="232" y="366"/>
                  </a:lnTo>
                  <a:lnTo>
                    <a:pt x="232" y="365"/>
                  </a:lnTo>
                  <a:lnTo>
                    <a:pt x="232" y="365"/>
                  </a:lnTo>
                  <a:lnTo>
                    <a:pt x="233" y="365"/>
                  </a:lnTo>
                  <a:lnTo>
                    <a:pt x="233" y="365"/>
                  </a:lnTo>
                  <a:lnTo>
                    <a:pt x="233" y="364"/>
                  </a:lnTo>
                  <a:lnTo>
                    <a:pt x="233" y="364"/>
                  </a:lnTo>
                  <a:lnTo>
                    <a:pt x="233" y="364"/>
                  </a:lnTo>
                  <a:lnTo>
                    <a:pt x="233" y="363"/>
                  </a:lnTo>
                  <a:lnTo>
                    <a:pt x="233" y="363"/>
                  </a:lnTo>
                  <a:lnTo>
                    <a:pt x="233" y="363"/>
                  </a:lnTo>
                  <a:lnTo>
                    <a:pt x="233" y="362"/>
                  </a:lnTo>
                  <a:lnTo>
                    <a:pt x="233" y="362"/>
                  </a:lnTo>
                  <a:lnTo>
                    <a:pt x="233" y="362"/>
                  </a:lnTo>
                  <a:lnTo>
                    <a:pt x="234" y="362"/>
                  </a:lnTo>
                  <a:lnTo>
                    <a:pt x="234" y="361"/>
                  </a:lnTo>
                  <a:lnTo>
                    <a:pt x="234" y="361"/>
                  </a:lnTo>
                  <a:lnTo>
                    <a:pt x="234" y="361"/>
                  </a:lnTo>
                  <a:lnTo>
                    <a:pt x="234" y="360"/>
                  </a:lnTo>
                  <a:lnTo>
                    <a:pt x="234" y="360"/>
                  </a:lnTo>
                  <a:lnTo>
                    <a:pt x="234" y="360"/>
                  </a:lnTo>
                  <a:lnTo>
                    <a:pt x="234" y="360"/>
                  </a:lnTo>
                  <a:lnTo>
                    <a:pt x="234" y="359"/>
                  </a:lnTo>
                  <a:lnTo>
                    <a:pt x="234" y="359"/>
                  </a:lnTo>
                  <a:lnTo>
                    <a:pt x="234" y="359"/>
                  </a:lnTo>
                  <a:lnTo>
                    <a:pt x="235" y="358"/>
                  </a:lnTo>
                  <a:lnTo>
                    <a:pt x="235" y="358"/>
                  </a:lnTo>
                  <a:lnTo>
                    <a:pt x="235" y="358"/>
                  </a:lnTo>
                  <a:lnTo>
                    <a:pt x="235" y="357"/>
                  </a:lnTo>
                  <a:lnTo>
                    <a:pt x="235" y="357"/>
                  </a:lnTo>
                  <a:lnTo>
                    <a:pt x="235" y="357"/>
                  </a:lnTo>
                  <a:lnTo>
                    <a:pt x="235" y="356"/>
                  </a:lnTo>
                  <a:lnTo>
                    <a:pt x="235" y="356"/>
                  </a:lnTo>
                  <a:lnTo>
                    <a:pt x="235" y="356"/>
                  </a:lnTo>
                  <a:lnTo>
                    <a:pt x="235" y="356"/>
                  </a:lnTo>
                  <a:lnTo>
                    <a:pt x="235" y="355"/>
                  </a:lnTo>
                  <a:lnTo>
                    <a:pt x="236" y="355"/>
                  </a:lnTo>
                  <a:lnTo>
                    <a:pt x="236" y="355"/>
                  </a:lnTo>
                  <a:lnTo>
                    <a:pt x="236" y="354"/>
                  </a:lnTo>
                  <a:lnTo>
                    <a:pt x="236" y="354"/>
                  </a:lnTo>
                  <a:lnTo>
                    <a:pt x="236" y="354"/>
                  </a:lnTo>
                  <a:lnTo>
                    <a:pt x="236" y="353"/>
                  </a:lnTo>
                  <a:lnTo>
                    <a:pt x="236" y="353"/>
                  </a:lnTo>
                  <a:lnTo>
                    <a:pt x="236" y="353"/>
                  </a:lnTo>
                  <a:lnTo>
                    <a:pt x="236" y="353"/>
                  </a:lnTo>
                  <a:lnTo>
                    <a:pt x="236" y="352"/>
                  </a:lnTo>
                  <a:lnTo>
                    <a:pt x="236" y="352"/>
                  </a:lnTo>
                  <a:lnTo>
                    <a:pt x="236" y="352"/>
                  </a:lnTo>
                  <a:lnTo>
                    <a:pt x="237" y="351"/>
                  </a:lnTo>
                  <a:lnTo>
                    <a:pt x="237" y="351"/>
                  </a:lnTo>
                  <a:lnTo>
                    <a:pt x="237" y="351"/>
                  </a:lnTo>
                  <a:lnTo>
                    <a:pt x="237" y="350"/>
                  </a:lnTo>
                  <a:lnTo>
                    <a:pt x="237" y="350"/>
                  </a:lnTo>
                  <a:lnTo>
                    <a:pt x="237" y="350"/>
                  </a:lnTo>
                  <a:lnTo>
                    <a:pt x="237" y="350"/>
                  </a:lnTo>
                  <a:lnTo>
                    <a:pt x="237" y="349"/>
                  </a:lnTo>
                  <a:lnTo>
                    <a:pt x="237" y="349"/>
                  </a:lnTo>
                  <a:lnTo>
                    <a:pt x="237" y="349"/>
                  </a:lnTo>
                  <a:lnTo>
                    <a:pt x="238" y="348"/>
                  </a:lnTo>
                  <a:lnTo>
                    <a:pt x="238" y="348"/>
                  </a:lnTo>
                  <a:lnTo>
                    <a:pt x="238" y="348"/>
                  </a:lnTo>
                  <a:lnTo>
                    <a:pt x="238" y="347"/>
                  </a:lnTo>
                  <a:lnTo>
                    <a:pt x="238" y="347"/>
                  </a:lnTo>
                  <a:lnTo>
                    <a:pt x="238" y="347"/>
                  </a:lnTo>
                  <a:lnTo>
                    <a:pt x="238" y="346"/>
                  </a:lnTo>
                  <a:lnTo>
                    <a:pt x="238" y="346"/>
                  </a:lnTo>
                  <a:lnTo>
                    <a:pt x="238" y="346"/>
                  </a:lnTo>
                  <a:lnTo>
                    <a:pt x="238" y="346"/>
                  </a:lnTo>
                  <a:lnTo>
                    <a:pt x="238" y="345"/>
                  </a:lnTo>
                  <a:lnTo>
                    <a:pt x="238" y="345"/>
                  </a:lnTo>
                  <a:lnTo>
                    <a:pt x="239" y="345"/>
                  </a:lnTo>
                  <a:lnTo>
                    <a:pt x="239" y="344"/>
                  </a:lnTo>
                  <a:lnTo>
                    <a:pt x="239" y="344"/>
                  </a:lnTo>
                  <a:lnTo>
                    <a:pt x="239" y="344"/>
                  </a:lnTo>
                  <a:lnTo>
                    <a:pt x="239" y="343"/>
                  </a:lnTo>
                  <a:lnTo>
                    <a:pt x="239" y="343"/>
                  </a:lnTo>
                  <a:lnTo>
                    <a:pt x="239" y="343"/>
                  </a:lnTo>
                  <a:lnTo>
                    <a:pt x="239" y="343"/>
                  </a:lnTo>
                  <a:lnTo>
                    <a:pt x="239" y="342"/>
                  </a:lnTo>
                  <a:lnTo>
                    <a:pt x="239" y="342"/>
                  </a:lnTo>
                  <a:lnTo>
                    <a:pt x="240" y="342"/>
                  </a:lnTo>
                  <a:lnTo>
                    <a:pt x="240" y="341"/>
                  </a:lnTo>
                  <a:lnTo>
                    <a:pt x="240" y="341"/>
                  </a:lnTo>
                  <a:lnTo>
                    <a:pt x="240" y="341"/>
                  </a:lnTo>
                  <a:lnTo>
                    <a:pt x="240" y="340"/>
                  </a:lnTo>
                  <a:lnTo>
                    <a:pt x="240" y="340"/>
                  </a:lnTo>
                  <a:lnTo>
                    <a:pt x="240" y="340"/>
                  </a:lnTo>
                  <a:lnTo>
                    <a:pt x="240" y="339"/>
                  </a:lnTo>
                  <a:lnTo>
                    <a:pt x="240" y="339"/>
                  </a:lnTo>
                  <a:lnTo>
                    <a:pt x="240" y="339"/>
                  </a:lnTo>
                  <a:lnTo>
                    <a:pt x="240" y="338"/>
                  </a:lnTo>
                  <a:lnTo>
                    <a:pt x="240" y="338"/>
                  </a:lnTo>
                  <a:lnTo>
                    <a:pt x="241" y="338"/>
                  </a:lnTo>
                  <a:lnTo>
                    <a:pt x="241" y="338"/>
                  </a:lnTo>
                  <a:lnTo>
                    <a:pt x="241" y="337"/>
                  </a:lnTo>
                  <a:lnTo>
                    <a:pt x="241" y="337"/>
                  </a:lnTo>
                  <a:lnTo>
                    <a:pt x="241" y="337"/>
                  </a:lnTo>
                  <a:lnTo>
                    <a:pt x="241" y="336"/>
                  </a:lnTo>
                  <a:lnTo>
                    <a:pt x="241" y="336"/>
                  </a:lnTo>
                  <a:lnTo>
                    <a:pt x="241" y="336"/>
                  </a:lnTo>
                  <a:lnTo>
                    <a:pt x="241" y="335"/>
                  </a:lnTo>
                  <a:lnTo>
                    <a:pt x="241" y="335"/>
                  </a:lnTo>
                  <a:lnTo>
                    <a:pt x="241" y="335"/>
                  </a:lnTo>
                  <a:lnTo>
                    <a:pt x="242" y="334"/>
                  </a:lnTo>
                  <a:lnTo>
                    <a:pt x="242" y="334"/>
                  </a:lnTo>
                  <a:lnTo>
                    <a:pt x="242" y="334"/>
                  </a:lnTo>
                  <a:lnTo>
                    <a:pt x="242" y="333"/>
                  </a:lnTo>
                  <a:lnTo>
                    <a:pt x="242" y="333"/>
                  </a:lnTo>
                  <a:lnTo>
                    <a:pt x="242" y="333"/>
                  </a:lnTo>
                  <a:lnTo>
                    <a:pt x="242" y="333"/>
                  </a:lnTo>
                  <a:lnTo>
                    <a:pt x="242" y="332"/>
                  </a:lnTo>
                  <a:lnTo>
                    <a:pt x="242" y="332"/>
                  </a:lnTo>
                  <a:lnTo>
                    <a:pt x="242" y="332"/>
                  </a:lnTo>
                  <a:lnTo>
                    <a:pt x="243" y="331"/>
                  </a:lnTo>
                  <a:lnTo>
                    <a:pt x="243" y="331"/>
                  </a:lnTo>
                  <a:lnTo>
                    <a:pt x="243" y="331"/>
                  </a:lnTo>
                  <a:lnTo>
                    <a:pt x="243" y="330"/>
                  </a:lnTo>
                  <a:lnTo>
                    <a:pt x="243" y="330"/>
                  </a:lnTo>
                  <a:lnTo>
                    <a:pt x="243" y="330"/>
                  </a:lnTo>
                  <a:lnTo>
                    <a:pt x="243" y="329"/>
                  </a:lnTo>
                  <a:lnTo>
                    <a:pt x="243" y="329"/>
                  </a:lnTo>
                  <a:lnTo>
                    <a:pt x="243" y="329"/>
                  </a:lnTo>
                  <a:lnTo>
                    <a:pt x="243" y="328"/>
                  </a:lnTo>
                  <a:lnTo>
                    <a:pt x="243" y="328"/>
                  </a:lnTo>
                  <a:lnTo>
                    <a:pt x="243" y="328"/>
                  </a:lnTo>
                  <a:lnTo>
                    <a:pt x="244" y="328"/>
                  </a:lnTo>
                  <a:lnTo>
                    <a:pt x="244" y="327"/>
                  </a:lnTo>
                  <a:lnTo>
                    <a:pt x="244" y="327"/>
                  </a:lnTo>
                  <a:lnTo>
                    <a:pt x="244" y="327"/>
                  </a:lnTo>
                  <a:lnTo>
                    <a:pt x="244" y="326"/>
                  </a:lnTo>
                  <a:lnTo>
                    <a:pt x="244" y="326"/>
                  </a:lnTo>
                  <a:lnTo>
                    <a:pt x="244" y="326"/>
                  </a:lnTo>
                  <a:lnTo>
                    <a:pt x="244" y="325"/>
                  </a:lnTo>
                  <a:lnTo>
                    <a:pt x="244" y="325"/>
                  </a:lnTo>
                  <a:lnTo>
                    <a:pt x="244" y="325"/>
                  </a:lnTo>
                  <a:lnTo>
                    <a:pt x="244" y="324"/>
                  </a:lnTo>
                  <a:lnTo>
                    <a:pt x="245" y="324"/>
                  </a:lnTo>
                  <a:lnTo>
                    <a:pt x="245" y="324"/>
                  </a:lnTo>
                  <a:lnTo>
                    <a:pt x="245" y="323"/>
                  </a:lnTo>
                  <a:lnTo>
                    <a:pt x="245" y="323"/>
                  </a:lnTo>
                  <a:lnTo>
                    <a:pt x="245" y="323"/>
                  </a:lnTo>
                  <a:lnTo>
                    <a:pt x="245" y="322"/>
                  </a:lnTo>
                  <a:lnTo>
                    <a:pt x="245" y="322"/>
                  </a:lnTo>
                  <a:lnTo>
                    <a:pt x="245" y="322"/>
                  </a:lnTo>
                  <a:lnTo>
                    <a:pt x="245" y="321"/>
                  </a:lnTo>
                  <a:lnTo>
                    <a:pt x="245" y="321"/>
                  </a:lnTo>
                  <a:lnTo>
                    <a:pt x="245" y="321"/>
                  </a:lnTo>
                  <a:lnTo>
                    <a:pt x="246" y="320"/>
                  </a:lnTo>
                  <a:lnTo>
                    <a:pt x="246" y="320"/>
                  </a:lnTo>
                  <a:lnTo>
                    <a:pt x="246" y="320"/>
                  </a:lnTo>
                  <a:lnTo>
                    <a:pt x="246" y="320"/>
                  </a:lnTo>
                  <a:lnTo>
                    <a:pt x="246" y="319"/>
                  </a:lnTo>
                  <a:lnTo>
                    <a:pt x="246" y="319"/>
                  </a:lnTo>
                  <a:lnTo>
                    <a:pt x="246" y="319"/>
                  </a:lnTo>
                  <a:lnTo>
                    <a:pt x="246" y="318"/>
                  </a:lnTo>
                  <a:lnTo>
                    <a:pt x="246" y="318"/>
                  </a:lnTo>
                  <a:lnTo>
                    <a:pt x="246" y="318"/>
                  </a:lnTo>
                  <a:lnTo>
                    <a:pt x="246" y="317"/>
                  </a:lnTo>
                  <a:lnTo>
                    <a:pt x="247" y="317"/>
                  </a:lnTo>
                  <a:lnTo>
                    <a:pt x="247" y="317"/>
                  </a:lnTo>
                  <a:lnTo>
                    <a:pt x="247" y="316"/>
                  </a:lnTo>
                  <a:lnTo>
                    <a:pt x="247" y="316"/>
                  </a:lnTo>
                  <a:lnTo>
                    <a:pt x="247" y="316"/>
                  </a:lnTo>
                  <a:lnTo>
                    <a:pt x="247" y="315"/>
                  </a:lnTo>
                  <a:lnTo>
                    <a:pt x="247" y="315"/>
                  </a:lnTo>
                  <a:lnTo>
                    <a:pt x="247" y="315"/>
                  </a:lnTo>
                  <a:lnTo>
                    <a:pt x="247" y="314"/>
                  </a:lnTo>
                  <a:lnTo>
                    <a:pt x="247" y="314"/>
                  </a:lnTo>
                  <a:lnTo>
                    <a:pt x="247" y="314"/>
                  </a:lnTo>
                  <a:lnTo>
                    <a:pt x="248" y="313"/>
                  </a:lnTo>
                  <a:lnTo>
                    <a:pt x="248" y="313"/>
                  </a:lnTo>
                  <a:lnTo>
                    <a:pt x="248" y="313"/>
                  </a:lnTo>
                  <a:lnTo>
                    <a:pt x="248" y="312"/>
                  </a:lnTo>
                  <a:lnTo>
                    <a:pt x="248" y="312"/>
                  </a:lnTo>
                  <a:lnTo>
                    <a:pt x="248" y="312"/>
                  </a:lnTo>
                  <a:lnTo>
                    <a:pt x="248" y="311"/>
                  </a:lnTo>
                  <a:lnTo>
                    <a:pt x="248" y="311"/>
                  </a:lnTo>
                  <a:lnTo>
                    <a:pt x="248" y="311"/>
                  </a:lnTo>
                  <a:lnTo>
                    <a:pt x="248" y="310"/>
                  </a:lnTo>
                  <a:lnTo>
                    <a:pt x="248" y="310"/>
                  </a:lnTo>
                  <a:lnTo>
                    <a:pt x="249" y="310"/>
                  </a:lnTo>
                  <a:lnTo>
                    <a:pt x="249" y="310"/>
                  </a:lnTo>
                  <a:lnTo>
                    <a:pt x="249" y="309"/>
                  </a:lnTo>
                  <a:lnTo>
                    <a:pt x="249" y="309"/>
                  </a:lnTo>
                  <a:lnTo>
                    <a:pt x="249" y="308"/>
                  </a:lnTo>
                  <a:lnTo>
                    <a:pt x="249" y="308"/>
                  </a:lnTo>
                  <a:lnTo>
                    <a:pt x="249" y="308"/>
                  </a:lnTo>
                  <a:lnTo>
                    <a:pt x="249" y="308"/>
                  </a:lnTo>
                  <a:lnTo>
                    <a:pt x="249" y="307"/>
                  </a:lnTo>
                  <a:lnTo>
                    <a:pt x="249" y="307"/>
                  </a:lnTo>
                  <a:lnTo>
                    <a:pt x="249" y="307"/>
                  </a:lnTo>
                  <a:lnTo>
                    <a:pt x="249" y="306"/>
                  </a:lnTo>
                  <a:lnTo>
                    <a:pt x="250" y="306"/>
                  </a:lnTo>
                  <a:lnTo>
                    <a:pt x="250" y="306"/>
                  </a:lnTo>
                  <a:lnTo>
                    <a:pt x="250" y="305"/>
                  </a:lnTo>
                  <a:lnTo>
                    <a:pt x="250" y="305"/>
                  </a:lnTo>
                  <a:lnTo>
                    <a:pt x="250" y="305"/>
                  </a:lnTo>
                  <a:lnTo>
                    <a:pt x="250" y="304"/>
                  </a:lnTo>
                  <a:lnTo>
                    <a:pt x="250" y="304"/>
                  </a:lnTo>
                  <a:lnTo>
                    <a:pt x="250" y="304"/>
                  </a:lnTo>
                  <a:lnTo>
                    <a:pt x="250" y="303"/>
                  </a:lnTo>
                  <a:lnTo>
                    <a:pt x="250" y="303"/>
                  </a:lnTo>
                  <a:lnTo>
                    <a:pt x="251" y="303"/>
                  </a:lnTo>
                  <a:lnTo>
                    <a:pt x="251" y="302"/>
                  </a:lnTo>
                  <a:lnTo>
                    <a:pt x="251" y="302"/>
                  </a:lnTo>
                  <a:lnTo>
                    <a:pt x="251" y="302"/>
                  </a:lnTo>
                  <a:lnTo>
                    <a:pt x="251" y="301"/>
                  </a:lnTo>
                  <a:lnTo>
                    <a:pt x="251" y="301"/>
                  </a:lnTo>
                  <a:lnTo>
                    <a:pt x="251" y="301"/>
                  </a:lnTo>
                  <a:lnTo>
                    <a:pt x="251" y="300"/>
                  </a:lnTo>
                  <a:lnTo>
                    <a:pt x="251" y="300"/>
                  </a:lnTo>
                  <a:lnTo>
                    <a:pt x="251" y="300"/>
                  </a:lnTo>
                  <a:lnTo>
                    <a:pt x="251" y="299"/>
                  </a:lnTo>
                  <a:lnTo>
                    <a:pt x="251" y="299"/>
                  </a:lnTo>
                  <a:lnTo>
                    <a:pt x="252" y="299"/>
                  </a:lnTo>
                  <a:lnTo>
                    <a:pt x="252" y="298"/>
                  </a:lnTo>
                  <a:lnTo>
                    <a:pt x="252" y="298"/>
                  </a:lnTo>
                  <a:lnTo>
                    <a:pt x="252" y="298"/>
                  </a:lnTo>
                  <a:lnTo>
                    <a:pt x="252" y="297"/>
                  </a:lnTo>
                  <a:lnTo>
                    <a:pt x="252" y="297"/>
                  </a:lnTo>
                  <a:lnTo>
                    <a:pt x="252" y="297"/>
                  </a:lnTo>
                  <a:lnTo>
                    <a:pt x="252" y="296"/>
                  </a:lnTo>
                  <a:lnTo>
                    <a:pt x="252" y="296"/>
                  </a:lnTo>
                  <a:lnTo>
                    <a:pt x="252" y="296"/>
                  </a:lnTo>
                  <a:lnTo>
                    <a:pt x="253" y="295"/>
                  </a:lnTo>
                  <a:lnTo>
                    <a:pt x="253" y="295"/>
                  </a:lnTo>
                  <a:lnTo>
                    <a:pt x="253" y="295"/>
                  </a:lnTo>
                  <a:lnTo>
                    <a:pt x="253" y="294"/>
                  </a:lnTo>
                  <a:lnTo>
                    <a:pt x="253" y="294"/>
                  </a:lnTo>
                  <a:lnTo>
                    <a:pt x="253" y="294"/>
                  </a:lnTo>
                  <a:lnTo>
                    <a:pt x="253" y="293"/>
                  </a:lnTo>
                  <a:lnTo>
                    <a:pt x="253" y="293"/>
                  </a:lnTo>
                  <a:lnTo>
                    <a:pt x="253" y="293"/>
                  </a:lnTo>
                  <a:lnTo>
                    <a:pt x="253" y="292"/>
                  </a:lnTo>
                  <a:lnTo>
                    <a:pt x="253" y="292"/>
                  </a:lnTo>
                  <a:lnTo>
                    <a:pt x="253" y="292"/>
                  </a:lnTo>
                  <a:lnTo>
                    <a:pt x="254" y="291"/>
                  </a:lnTo>
                  <a:lnTo>
                    <a:pt x="254" y="291"/>
                  </a:lnTo>
                  <a:lnTo>
                    <a:pt x="254" y="291"/>
                  </a:lnTo>
                  <a:lnTo>
                    <a:pt x="254" y="290"/>
                  </a:lnTo>
                  <a:lnTo>
                    <a:pt x="254" y="290"/>
                  </a:lnTo>
                  <a:lnTo>
                    <a:pt x="254" y="290"/>
                  </a:lnTo>
                  <a:lnTo>
                    <a:pt x="254" y="289"/>
                  </a:lnTo>
                  <a:lnTo>
                    <a:pt x="254" y="289"/>
                  </a:lnTo>
                  <a:lnTo>
                    <a:pt x="254" y="289"/>
                  </a:lnTo>
                  <a:lnTo>
                    <a:pt x="254" y="288"/>
                  </a:lnTo>
                  <a:lnTo>
                    <a:pt x="254" y="288"/>
                  </a:lnTo>
                  <a:lnTo>
                    <a:pt x="255" y="288"/>
                  </a:lnTo>
                  <a:lnTo>
                    <a:pt x="255" y="287"/>
                  </a:lnTo>
                  <a:lnTo>
                    <a:pt x="255" y="287"/>
                  </a:lnTo>
                  <a:lnTo>
                    <a:pt x="255" y="287"/>
                  </a:lnTo>
                  <a:lnTo>
                    <a:pt x="255" y="286"/>
                  </a:lnTo>
                  <a:lnTo>
                    <a:pt x="255" y="286"/>
                  </a:lnTo>
                  <a:lnTo>
                    <a:pt x="255" y="286"/>
                  </a:lnTo>
                  <a:lnTo>
                    <a:pt x="255" y="285"/>
                  </a:lnTo>
                  <a:lnTo>
                    <a:pt x="255" y="285"/>
                  </a:lnTo>
                  <a:lnTo>
                    <a:pt x="255" y="285"/>
                  </a:lnTo>
                  <a:lnTo>
                    <a:pt x="256" y="284"/>
                  </a:lnTo>
                  <a:lnTo>
                    <a:pt x="256" y="284"/>
                  </a:lnTo>
                  <a:lnTo>
                    <a:pt x="256" y="284"/>
                  </a:lnTo>
                  <a:lnTo>
                    <a:pt x="256" y="283"/>
                  </a:lnTo>
                  <a:lnTo>
                    <a:pt x="256" y="283"/>
                  </a:lnTo>
                  <a:lnTo>
                    <a:pt x="256" y="283"/>
                  </a:lnTo>
                  <a:lnTo>
                    <a:pt x="256" y="282"/>
                  </a:lnTo>
                  <a:lnTo>
                    <a:pt x="256" y="282"/>
                  </a:lnTo>
                  <a:lnTo>
                    <a:pt x="256" y="282"/>
                  </a:lnTo>
                  <a:lnTo>
                    <a:pt x="256" y="281"/>
                  </a:lnTo>
                  <a:lnTo>
                    <a:pt x="256" y="281"/>
                  </a:lnTo>
                  <a:lnTo>
                    <a:pt x="256" y="281"/>
                  </a:lnTo>
                  <a:lnTo>
                    <a:pt x="257" y="280"/>
                  </a:lnTo>
                  <a:lnTo>
                    <a:pt x="257" y="280"/>
                  </a:lnTo>
                  <a:lnTo>
                    <a:pt x="257" y="280"/>
                  </a:lnTo>
                  <a:lnTo>
                    <a:pt x="257" y="279"/>
                  </a:lnTo>
                  <a:lnTo>
                    <a:pt x="257" y="279"/>
                  </a:lnTo>
                  <a:lnTo>
                    <a:pt x="257" y="279"/>
                  </a:lnTo>
                  <a:lnTo>
                    <a:pt x="257" y="278"/>
                  </a:lnTo>
                  <a:lnTo>
                    <a:pt x="257" y="278"/>
                  </a:lnTo>
                  <a:lnTo>
                    <a:pt x="257" y="278"/>
                  </a:lnTo>
                  <a:lnTo>
                    <a:pt x="257" y="277"/>
                  </a:lnTo>
                  <a:lnTo>
                    <a:pt x="257" y="277"/>
                  </a:lnTo>
                  <a:lnTo>
                    <a:pt x="258" y="277"/>
                  </a:lnTo>
                  <a:lnTo>
                    <a:pt x="258" y="276"/>
                  </a:lnTo>
                  <a:lnTo>
                    <a:pt x="258" y="276"/>
                  </a:lnTo>
                  <a:lnTo>
                    <a:pt x="258" y="276"/>
                  </a:lnTo>
                  <a:lnTo>
                    <a:pt x="258" y="275"/>
                  </a:lnTo>
                  <a:lnTo>
                    <a:pt x="258" y="275"/>
                  </a:lnTo>
                  <a:lnTo>
                    <a:pt x="258" y="275"/>
                  </a:lnTo>
                  <a:lnTo>
                    <a:pt x="258" y="274"/>
                  </a:lnTo>
                  <a:lnTo>
                    <a:pt x="258" y="274"/>
                  </a:lnTo>
                  <a:lnTo>
                    <a:pt x="258" y="274"/>
                  </a:lnTo>
                  <a:lnTo>
                    <a:pt x="258" y="273"/>
                  </a:lnTo>
                  <a:lnTo>
                    <a:pt x="259" y="273"/>
                  </a:lnTo>
                  <a:lnTo>
                    <a:pt x="259" y="272"/>
                  </a:lnTo>
                  <a:lnTo>
                    <a:pt x="259" y="272"/>
                  </a:lnTo>
                  <a:lnTo>
                    <a:pt x="259" y="272"/>
                  </a:lnTo>
                  <a:lnTo>
                    <a:pt x="259" y="272"/>
                  </a:lnTo>
                  <a:lnTo>
                    <a:pt x="259" y="271"/>
                  </a:lnTo>
                  <a:lnTo>
                    <a:pt x="259" y="271"/>
                  </a:lnTo>
                  <a:lnTo>
                    <a:pt x="259" y="270"/>
                  </a:lnTo>
                  <a:lnTo>
                    <a:pt x="259" y="270"/>
                  </a:lnTo>
                  <a:lnTo>
                    <a:pt x="259" y="270"/>
                  </a:lnTo>
                  <a:lnTo>
                    <a:pt x="259" y="269"/>
                  </a:lnTo>
                  <a:lnTo>
                    <a:pt x="260" y="269"/>
                  </a:lnTo>
                  <a:lnTo>
                    <a:pt x="260" y="269"/>
                  </a:lnTo>
                  <a:lnTo>
                    <a:pt x="260" y="268"/>
                  </a:lnTo>
                  <a:lnTo>
                    <a:pt x="260" y="268"/>
                  </a:lnTo>
                  <a:lnTo>
                    <a:pt x="260" y="268"/>
                  </a:lnTo>
                  <a:lnTo>
                    <a:pt x="260" y="267"/>
                  </a:lnTo>
                  <a:lnTo>
                    <a:pt x="260" y="267"/>
                  </a:lnTo>
                  <a:lnTo>
                    <a:pt x="260" y="267"/>
                  </a:lnTo>
                  <a:lnTo>
                    <a:pt x="260" y="266"/>
                  </a:lnTo>
                  <a:lnTo>
                    <a:pt x="260" y="266"/>
                  </a:lnTo>
                  <a:lnTo>
                    <a:pt x="260" y="266"/>
                  </a:lnTo>
                  <a:lnTo>
                    <a:pt x="261" y="265"/>
                  </a:lnTo>
                  <a:lnTo>
                    <a:pt x="261" y="265"/>
                  </a:lnTo>
                  <a:lnTo>
                    <a:pt x="261" y="265"/>
                  </a:lnTo>
                  <a:lnTo>
                    <a:pt x="261" y="264"/>
                  </a:lnTo>
                  <a:lnTo>
                    <a:pt x="261" y="264"/>
                  </a:lnTo>
                  <a:lnTo>
                    <a:pt x="261" y="264"/>
                  </a:lnTo>
                  <a:lnTo>
                    <a:pt x="261" y="263"/>
                  </a:lnTo>
                  <a:lnTo>
                    <a:pt x="261" y="263"/>
                  </a:lnTo>
                  <a:lnTo>
                    <a:pt x="261" y="263"/>
                  </a:lnTo>
                  <a:lnTo>
                    <a:pt x="261" y="262"/>
                  </a:lnTo>
                  <a:lnTo>
                    <a:pt x="261" y="262"/>
                  </a:lnTo>
                  <a:lnTo>
                    <a:pt x="262" y="262"/>
                  </a:lnTo>
                  <a:lnTo>
                    <a:pt x="262" y="261"/>
                  </a:lnTo>
                  <a:lnTo>
                    <a:pt x="262" y="261"/>
                  </a:lnTo>
                  <a:lnTo>
                    <a:pt x="262" y="261"/>
                  </a:lnTo>
                  <a:lnTo>
                    <a:pt x="262" y="260"/>
                  </a:lnTo>
                  <a:lnTo>
                    <a:pt x="262" y="260"/>
                  </a:lnTo>
                  <a:lnTo>
                    <a:pt x="262" y="260"/>
                  </a:lnTo>
                  <a:lnTo>
                    <a:pt x="262" y="259"/>
                  </a:lnTo>
                  <a:lnTo>
                    <a:pt x="262" y="259"/>
                  </a:lnTo>
                  <a:lnTo>
                    <a:pt x="262" y="259"/>
                  </a:lnTo>
                  <a:lnTo>
                    <a:pt x="262" y="258"/>
                  </a:lnTo>
                  <a:lnTo>
                    <a:pt x="262" y="258"/>
                  </a:lnTo>
                  <a:lnTo>
                    <a:pt x="263" y="257"/>
                  </a:lnTo>
                  <a:lnTo>
                    <a:pt x="263" y="257"/>
                  </a:lnTo>
                  <a:lnTo>
                    <a:pt x="263" y="257"/>
                  </a:lnTo>
                  <a:lnTo>
                    <a:pt x="263" y="257"/>
                  </a:lnTo>
                  <a:lnTo>
                    <a:pt x="263" y="256"/>
                  </a:lnTo>
                  <a:lnTo>
                    <a:pt x="263" y="256"/>
                  </a:lnTo>
                  <a:lnTo>
                    <a:pt x="263" y="255"/>
                  </a:lnTo>
                  <a:lnTo>
                    <a:pt x="263" y="255"/>
                  </a:lnTo>
                  <a:lnTo>
                    <a:pt x="263" y="255"/>
                  </a:lnTo>
                  <a:lnTo>
                    <a:pt x="263" y="254"/>
                  </a:lnTo>
                  <a:lnTo>
                    <a:pt x="264" y="254"/>
                  </a:lnTo>
                  <a:lnTo>
                    <a:pt x="264" y="254"/>
                  </a:lnTo>
                  <a:lnTo>
                    <a:pt x="264" y="253"/>
                  </a:lnTo>
                  <a:lnTo>
                    <a:pt x="264" y="253"/>
                  </a:lnTo>
                  <a:lnTo>
                    <a:pt x="264" y="253"/>
                  </a:lnTo>
                  <a:lnTo>
                    <a:pt x="264" y="252"/>
                  </a:lnTo>
                  <a:lnTo>
                    <a:pt x="264" y="252"/>
                  </a:lnTo>
                  <a:lnTo>
                    <a:pt x="264" y="252"/>
                  </a:lnTo>
                  <a:lnTo>
                    <a:pt x="264" y="251"/>
                  </a:lnTo>
                  <a:lnTo>
                    <a:pt x="264" y="251"/>
                  </a:lnTo>
                  <a:lnTo>
                    <a:pt x="264" y="251"/>
                  </a:lnTo>
                  <a:lnTo>
                    <a:pt x="264" y="250"/>
                  </a:lnTo>
                  <a:lnTo>
                    <a:pt x="265" y="250"/>
                  </a:lnTo>
                  <a:lnTo>
                    <a:pt x="265" y="250"/>
                  </a:lnTo>
                  <a:lnTo>
                    <a:pt x="265" y="249"/>
                  </a:lnTo>
                  <a:lnTo>
                    <a:pt x="265" y="249"/>
                  </a:lnTo>
                  <a:lnTo>
                    <a:pt x="265" y="249"/>
                  </a:lnTo>
                  <a:lnTo>
                    <a:pt x="265" y="248"/>
                  </a:lnTo>
                  <a:lnTo>
                    <a:pt x="265" y="248"/>
                  </a:lnTo>
                  <a:lnTo>
                    <a:pt x="265" y="248"/>
                  </a:lnTo>
                  <a:lnTo>
                    <a:pt x="265" y="247"/>
                  </a:lnTo>
                  <a:lnTo>
                    <a:pt x="265" y="247"/>
                  </a:lnTo>
                  <a:lnTo>
                    <a:pt x="266" y="247"/>
                  </a:lnTo>
                  <a:lnTo>
                    <a:pt x="266" y="246"/>
                  </a:lnTo>
                  <a:lnTo>
                    <a:pt x="266" y="246"/>
                  </a:lnTo>
                  <a:lnTo>
                    <a:pt x="266" y="246"/>
                  </a:lnTo>
                  <a:lnTo>
                    <a:pt x="266" y="245"/>
                  </a:lnTo>
                  <a:lnTo>
                    <a:pt x="266" y="245"/>
                  </a:lnTo>
                  <a:lnTo>
                    <a:pt x="266" y="244"/>
                  </a:lnTo>
                  <a:lnTo>
                    <a:pt x="266" y="244"/>
                  </a:lnTo>
                  <a:lnTo>
                    <a:pt x="266" y="244"/>
                  </a:lnTo>
                  <a:lnTo>
                    <a:pt x="266" y="243"/>
                  </a:lnTo>
                  <a:lnTo>
                    <a:pt x="266" y="243"/>
                  </a:lnTo>
                  <a:lnTo>
                    <a:pt x="266" y="243"/>
                  </a:lnTo>
                  <a:lnTo>
                    <a:pt x="267" y="242"/>
                  </a:lnTo>
                  <a:lnTo>
                    <a:pt x="267" y="242"/>
                  </a:lnTo>
                  <a:lnTo>
                    <a:pt x="267" y="242"/>
                  </a:lnTo>
                  <a:lnTo>
                    <a:pt x="267" y="241"/>
                  </a:lnTo>
                  <a:lnTo>
                    <a:pt x="267" y="241"/>
                  </a:lnTo>
                  <a:lnTo>
                    <a:pt x="267" y="241"/>
                  </a:lnTo>
                  <a:lnTo>
                    <a:pt x="267" y="240"/>
                  </a:lnTo>
                  <a:lnTo>
                    <a:pt x="267" y="240"/>
                  </a:lnTo>
                  <a:lnTo>
                    <a:pt x="267" y="240"/>
                  </a:lnTo>
                  <a:lnTo>
                    <a:pt x="267" y="239"/>
                  </a:lnTo>
                  <a:lnTo>
                    <a:pt x="267" y="239"/>
                  </a:lnTo>
                  <a:lnTo>
                    <a:pt x="268" y="239"/>
                  </a:lnTo>
                  <a:lnTo>
                    <a:pt x="268" y="238"/>
                  </a:lnTo>
                  <a:lnTo>
                    <a:pt x="268" y="238"/>
                  </a:lnTo>
                  <a:lnTo>
                    <a:pt x="268" y="238"/>
                  </a:lnTo>
                  <a:lnTo>
                    <a:pt x="268" y="237"/>
                  </a:lnTo>
                  <a:lnTo>
                    <a:pt x="268" y="237"/>
                  </a:lnTo>
                  <a:lnTo>
                    <a:pt x="268" y="237"/>
                  </a:lnTo>
                  <a:lnTo>
                    <a:pt x="268" y="236"/>
                  </a:lnTo>
                  <a:lnTo>
                    <a:pt x="268" y="236"/>
                  </a:lnTo>
                  <a:lnTo>
                    <a:pt x="268" y="236"/>
                  </a:lnTo>
                  <a:lnTo>
                    <a:pt x="269" y="235"/>
                  </a:lnTo>
                  <a:lnTo>
                    <a:pt x="269" y="235"/>
                  </a:lnTo>
                  <a:lnTo>
                    <a:pt x="269" y="234"/>
                  </a:lnTo>
                  <a:lnTo>
                    <a:pt x="269" y="234"/>
                  </a:lnTo>
                  <a:lnTo>
                    <a:pt x="269" y="234"/>
                  </a:lnTo>
                  <a:lnTo>
                    <a:pt x="269" y="233"/>
                  </a:lnTo>
                  <a:lnTo>
                    <a:pt x="269" y="233"/>
                  </a:lnTo>
                  <a:lnTo>
                    <a:pt x="269" y="233"/>
                  </a:lnTo>
                  <a:lnTo>
                    <a:pt x="269" y="232"/>
                  </a:lnTo>
                  <a:lnTo>
                    <a:pt x="269" y="232"/>
                  </a:lnTo>
                  <a:lnTo>
                    <a:pt x="269" y="232"/>
                  </a:lnTo>
                  <a:lnTo>
                    <a:pt x="269" y="231"/>
                  </a:lnTo>
                  <a:lnTo>
                    <a:pt x="270" y="231"/>
                  </a:lnTo>
                  <a:lnTo>
                    <a:pt x="270" y="231"/>
                  </a:lnTo>
                  <a:lnTo>
                    <a:pt x="270" y="230"/>
                  </a:lnTo>
                  <a:lnTo>
                    <a:pt x="270" y="230"/>
                  </a:lnTo>
                  <a:lnTo>
                    <a:pt x="270" y="230"/>
                  </a:lnTo>
                  <a:lnTo>
                    <a:pt x="270" y="229"/>
                  </a:lnTo>
                  <a:lnTo>
                    <a:pt x="270" y="229"/>
                  </a:lnTo>
                  <a:lnTo>
                    <a:pt x="270" y="229"/>
                  </a:lnTo>
                  <a:lnTo>
                    <a:pt x="270" y="228"/>
                  </a:lnTo>
                  <a:lnTo>
                    <a:pt x="270" y="228"/>
                  </a:lnTo>
                  <a:lnTo>
                    <a:pt x="270" y="228"/>
                  </a:lnTo>
                  <a:lnTo>
                    <a:pt x="271" y="227"/>
                  </a:lnTo>
                  <a:lnTo>
                    <a:pt x="271" y="227"/>
                  </a:lnTo>
                  <a:lnTo>
                    <a:pt x="271" y="227"/>
                  </a:lnTo>
                  <a:lnTo>
                    <a:pt x="271" y="226"/>
                  </a:lnTo>
                  <a:lnTo>
                    <a:pt x="271" y="226"/>
                  </a:lnTo>
                  <a:lnTo>
                    <a:pt x="271" y="226"/>
                  </a:lnTo>
                  <a:lnTo>
                    <a:pt x="271" y="225"/>
                  </a:lnTo>
                  <a:lnTo>
                    <a:pt x="271" y="225"/>
                  </a:lnTo>
                  <a:lnTo>
                    <a:pt x="271" y="224"/>
                  </a:lnTo>
                  <a:lnTo>
                    <a:pt x="271" y="224"/>
                  </a:lnTo>
                  <a:lnTo>
                    <a:pt x="271" y="224"/>
                  </a:lnTo>
                  <a:lnTo>
                    <a:pt x="272" y="223"/>
                  </a:lnTo>
                  <a:lnTo>
                    <a:pt x="272" y="223"/>
                  </a:lnTo>
                  <a:lnTo>
                    <a:pt x="272" y="223"/>
                  </a:lnTo>
                  <a:lnTo>
                    <a:pt x="272" y="222"/>
                  </a:lnTo>
                  <a:lnTo>
                    <a:pt x="272" y="222"/>
                  </a:lnTo>
                  <a:lnTo>
                    <a:pt x="272" y="222"/>
                  </a:lnTo>
                  <a:lnTo>
                    <a:pt x="272" y="221"/>
                  </a:lnTo>
                  <a:lnTo>
                    <a:pt x="272" y="221"/>
                  </a:lnTo>
                  <a:lnTo>
                    <a:pt x="272" y="221"/>
                  </a:lnTo>
                  <a:lnTo>
                    <a:pt x="272" y="220"/>
                  </a:lnTo>
                  <a:lnTo>
                    <a:pt x="272" y="220"/>
                  </a:lnTo>
                  <a:lnTo>
                    <a:pt x="273" y="220"/>
                  </a:lnTo>
                  <a:lnTo>
                    <a:pt x="273" y="219"/>
                  </a:lnTo>
                  <a:lnTo>
                    <a:pt x="273" y="219"/>
                  </a:lnTo>
                  <a:lnTo>
                    <a:pt x="273" y="219"/>
                  </a:lnTo>
                  <a:lnTo>
                    <a:pt x="273" y="218"/>
                  </a:lnTo>
                  <a:lnTo>
                    <a:pt x="273" y="218"/>
                  </a:lnTo>
                  <a:lnTo>
                    <a:pt x="273" y="217"/>
                  </a:lnTo>
                  <a:lnTo>
                    <a:pt x="273" y="217"/>
                  </a:lnTo>
                  <a:lnTo>
                    <a:pt x="273" y="217"/>
                  </a:lnTo>
                  <a:lnTo>
                    <a:pt x="273" y="216"/>
                  </a:lnTo>
                  <a:lnTo>
                    <a:pt x="273" y="216"/>
                  </a:lnTo>
                  <a:lnTo>
                    <a:pt x="274" y="216"/>
                  </a:lnTo>
                  <a:lnTo>
                    <a:pt x="274" y="215"/>
                  </a:lnTo>
                  <a:lnTo>
                    <a:pt x="274" y="215"/>
                  </a:lnTo>
                  <a:lnTo>
                    <a:pt x="274" y="215"/>
                  </a:lnTo>
                  <a:lnTo>
                    <a:pt x="274" y="214"/>
                  </a:lnTo>
                  <a:lnTo>
                    <a:pt x="274" y="214"/>
                  </a:lnTo>
                  <a:lnTo>
                    <a:pt x="274" y="214"/>
                  </a:lnTo>
                  <a:lnTo>
                    <a:pt x="274" y="213"/>
                  </a:lnTo>
                  <a:lnTo>
                    <a:pt x="274" y="213"/>
                  </a:lnTo>
                  <a:lnTo>
                    <a:pt x="274" y="213"/>
                  </a:lnTo>
                  <a:lnTo>
                    <a:pt x="274" y="212"/>
                  </a:lnTo>
                  <a:lnTo>
                    <a:pt x="275" y="212"/>
                  </a:lnTo>
                  <a:lnTo>
                    <a:pt x="275" y="212"/>
                  </a:lnTo>
                  <a:lnTo>
                    <a:pt x="275" y="211"/>
                  </a:lnTo>
                  <a:lnTo>
                    <a:pt x="275" y="211"/>
                  </a:lnTo>
                  <a:lnTo>
                    <a:pt x="275" y="211"/>
                  </a:lnTo>
                  <a:lnTo>
                    <a:pt x="275" y="210"/>
                  </a:lnTo>
                  <a:lnTo>
                    <a:pt x="275" y="210"/>
                  </a:lnTo>
                  <a:lnTo>
                    <a:pt x="275" y="210"/>
                  </a:lnTo>
                  <a:lnTo>
                    <a:pt x="275" y="209"/>
                  </a:lnTo>
                  <a:lnTo>
                    <a:pt x="275" y="209"/>
                  </a:lnTo>
                  <a:lnTo>
                    <a:pt x="275" y="209"/>
                  </a:lnTo>
                  <a:lnTo>
                    <a:pt x="275" y="208"/>
                  </a:lnTo>
                  <a:lnTo>
                    <a:pt x="276" y="208"/>
                  </a:lnTo>
                  <a:lnTo>
                    <a:pt x="276" y="208"/>
                  </a:lnTo>
                  <a:lnTo>
                    <a:pt x="276" y="207"/>
                  </a:lnTo>
                  <a:lnTo>
                    <a:pt x="276" y="207"/>
                  </a:lnTo>
                  <a:lnTo>
                    <a:pt x="276" y="206"/>
                  </a:lnTo>
                  <a:lnTo>
                    <a:pt x="276" y="206"/>
                  </a:lnTo>
                  <a:lnTo>
                    <a:pt x="276" y="206"/>
                  </a:lnTo>
                  <a:lnTo>
                    <a:pt x="276" y="205"/>
                  </a:lnTo>
                  <a:lnTo>
                    <a:pt x="276" y="205"/>
                  </a:lnTo>
                  <a:lnTo>
                    <a:pt x="276" y="205"/>
                  </a:lnTo>
                  <a:lnTo>
                    <a:pt x="277" y="204"/>
                  </a:lnTo>
                  <a:lnTo>
                    <a:pt x="277" y="204"/>
                  </a:lnTo>
                  <a:lnTo>
                    <a:pt x="277" y="204"/>
                  </a:lnTo>
                  <a:lnTo>
                    <a:pt x="277" y="203"/>
                  </a:lnTo>
                  <a:lnTo>
                    <a:pt x="277" y="203"/>
                  </a:lnTo>
                  <a:lnTo>
                    <a:pt x="277" y="203"/>
                  </a:lnTo>
                  <a:lnTo>
                    <a:pt x="277" y="202"/>
                  </a:lnTo>
                  <a:lnTo>
                    <a:pt x="277" y="202"/>
                  </a:lnTo>
                  <a:lnTo>
                    <a:pt x="277" y="202"/>
                  </a:lnTo>
                  <a:lnTo>
                    <a:pt x="277" y="201"/>
                  </a:lnTo>
                  <a:lnTo>
                    <a:pt x="277" y="201"/>
                  </a:lnTo>
                  <a:lnTo>
                    <a:pt x="277" y="201"/>
                  </a:lnTo>
                  <a:lnTo>
                    <a:pt x="278" y="200"/>
                  </a:lnTo>
                  <a:lnTo>
                    <a:pt x="278" y="200"/>
                  </a:lnTo>
                  <a:lnTo>
                    <a:pt x="278" y="200"/>
                  </a:lnTo>
                  <a:lnTo>
                    <a:pt x="278" y="199"/>
                  </a:lnTo>
                  <a:lnTo>
                    <a:pt x="278" y="199"/>
                  </a:lnTo>
                  <a:lnTo>
                    <a:pt x="278" y="199"/>
                  </a:lnTo>
                  <a:lnTo>
                    <a:pt x="278" y="198"/>
                  </a:lnTo>
                  <a:lnTo>
                    <a:pt x="278" y="198"/>
                  </a:lnTo>
                  <a:lnTo>
                    <a:pt x="278" y="198"/>
                  </a:lnTo>
                  <a:lnTo>
                    <a:pt x="278" y="197"/>
                  </a:lnTo>
                  <a:lnTo>
                    <a:pt x="279" y="197"/>
                  </a:lnTo>
                  <a:lnTo>
                    <a:pt x="279" y="196"/>
                  </a:lnTo>
                  <a:lnTo>
                    <a:pt x="279" y="196"/>
                  </a:lnTo>
                  <a:lnTo>
                    <a:pt x="279" y="196"/>
                  </a:lnTo>
                  <a:lnTo>
                    <a:pt x="279" y="195"/>
                  </a:lnTo>
                  <a:lnTo>
                    <a:pt x="279" y="195"/>
                  </a:lnTo>
                  <a:lnTo>
                    <a:pt x="279" y="195"/>
                  </a:lnTo>
                  <a:lnTo>
                    <a:pt x="279" y="194"/>
                  </a:lnTo>
                  <a:lnTo>
                    <a:pt x="279" y="194"/>
                  </a:lnTo>
                  <a:lnTo>
                    <a:pt x="279" y="194"/>
                  </a:lnTo>
                  <a:lnTo>
                    <a:pt x="279" y="193"/>
                  </a:lnTo>
                  <a:lnTo>
                    <a:pt x="279" y="193"/>
                  </a:lnTo>
                  <a:lnTo>
                    <a:pt x="280" y="193"/>
                  </a:lnTo>
                  <a:lnTo>
                    <a:pt x="280" y="192"/>
                  </a:lnTo>
                  <a:lnTo>
                    <a:pt x="280" y="192"/>
                  </a:lnTo>
                  <a:lnTo>
                    <a:pt x="280" y="192"/>
                  </a:lnTo>
                  <a:lnTo>
                    <a:pt x="280" y="191"/>
                  </a:lnTo>
                  <a:lnTo>
                    <a:pt x="280" y="191"/>
                  </a:lnTo>
                  <a:lnTo>
                    <a:pt x="280" y="191"/>
                  </a:lnTo>
                  <a:lnTo>
                    <a:pt x="280" y="190"/>
                  </a:lnTo>
                  <a:lnTo>
                    <a:pt x="280" y="190"/>
                  </a:lnTo>
                  <a:lnTo>
                    <a:pt x="280" y="190"/>
                  </a:lnTo>
                  <a:lnTo>
                    <a:pt x="280" y="189"/>
                  </a:lnTo>
                  <a:lnTo>
                    <a:pt x="281" y="189"/>
                  </a:lnTo>
                  <a:lnTo>
                    <a:pt x="281" y="189"/>
                  </a:lnTo>
                  <a:lnTo>
                    <a:pt x="281" y="188"/>
                  </a:lnTo>
                  <a:lnTo>
                    <a:pt x="281" y="188"/>
                  </a:lnTo>
                  <a:lnTo>
                    <a:pt x="281" y="188"/>
                  </a:lnTo>
                  <a:lnTo>
                    <a:pt x="281" y="187"/>
                  </a:lnTo>
                  <a:lnTo>
                    <a:pt x="281" y="187"/>
                  </a:lnTo>
                  <a:lnTo>
                    <a:pt x="281" y="187"/>
                  </a:lnTo>
                  <a:lnTo>
                    <a:pt x="281" y="186"/>
                  </a:lnTo>
                  <a:lnTo>
                    <a:pt x="281" y="186"/>
                  </a:lnTo>
                  <a:lnTo>
                    <a:pt x="282" y="186"/>
                  </a:lnTo>
                  <a:lnTo>
                    <a:pt x="282" y="185"/>
                  </a:lnTo>
                  <a:lnTo>
                    <a:pt x="282" y="185"/>
                  </a:lnTo>
                  <a:lnTo>
                    <a:pt x="282" y="184"/>
                  </a:lnTo>
                  <a:lnTo>
                    <a:pt x="282" y="184"/>
                  </a:lnTo>
                  <a:lnTo>
                    <a:pt x="282" y="184"/>
                  </a:lnTo>
                  <a:lnTo>
                    <a:pt x="282" y="183"/>
                  </a:lnTo>
                  <a:lnTo>
                    <a:pt x="282" y="183"/>
                  </a:lnTo>
                  <a:lnTo>
                    <a:pt x="282" y="183"/>
                  </a:lnTo>
                  <a:lnTo>
                    <a:pt x="282" y="183"/>
                  </a:lnTo>
                  <a:lnTo>
                    <a:pt x="282" y="182"/>
                  </a:lnTo>
                  <a:lnTo>
                    <a:pt x="282" y="182"/>
                  </a:lnTo>
                  <a:lnTo>
                    <a:pt x="283" y="181"/>
                  </a:lnTo>
                  <a:lnTo>
                    <a:pt x="283" y="181"/>
                  </a:lnTo>
                  <a:lnTo>
                    <a:pt x="283" y="181"/>
                  </a:lnTo>
                  <a:lnTo>
                    <a:pt x="283" y="180"/>
                  </a:lnTo>
                  <a:lnTo>
                    <a:pt x="283" y="180"/>
                  </a:lnTo>
                  <a:lnTo>
                    <a:pt x="283" y="180"/>
                  </a:lnTo>
                  <a:lnTo>
                    <a:pt x="283" y="179"/>
                  </a:lnTo>
                  <a:lnTo>
                    <a:pt x="283" y="179"/>
                  </a:lnTo>
                  <a:lnTo>
                    <a:pt x="283" y="179"/>
                  </a:lnTo>
                  <a:lnTo>
                    <a:pt x="283" y="178"/>
                  </a:lnTo>
                  <a:lnTo>
                    <a:pt x="283" y="178"/>
                  </a:lnTo>
                  <a:lnTo>
                    <a:pt x="284" y="178"/>
                  </a:lnTo>
                  <a:lnTo>
                    <a:pt x="284" y="177"/>
                  </a:lnTo>
                  <a:lnTo>
                    <a:pt x="284" y="177"/>
                  </a:lnTo>
                  <a:lnTo>
                    <a:pt x="284" y="177"/>
                  </a:lnTo>
                  <a:lnTo>
                    <a:pt x="284" y="176"/>
                  </a:lnTo>
                  <a:lnTo>
                    <a:pt x="284" y="176"/>
                  </a:lnTo>
                  <a:lnTo>
                    <a:pt x="284" y="176"/>
                  </a:lnTo>
                  <a:lnTo>
                    <a:pt x="284" y="175"/>
                  </a:lnTo>
                  <a:lnTo>
                    <a:pt x="284" y="175"/>
                  </a:lnTo>
                  <a:lnTo>
                    <a:pt x="284" y="175"/>
                  </a:lnTo>
                  <a:lnTo>
                    <a:pt x="284" y="174"/>
                  </a:lnTo>
                  <a:lnTo>
                    <a:pt x="285" y="174"/>
                  </a:lnTo>
                  <a:lnTo>
                    <a:pt x="285" y="174"/>
                  </a:lnTo>
                  <a:lnTo>
                    <a:pt x="285" y="173"/>
                  </a:lnTo>
                  <a:lnTo>
                    <a:pt x="285" y="173"/>
                  </a:lnTo>
                  <a:lnTo>
                    <a:pt x="285" y="173"/>
                  </a:lnTo>
                  <a:lnTo>
                    <a:pt x="285" y="172"/>
                  </a:lnTo>
                  <a:lnTo>
                    <a:pt x="285" y="172"/>
                  </a:lnTo>
                  <a:lnTo>
                    <a:pt x="285" y="172"/>
                  </a:lnTo>
                  <a:lnTo>
                    <a:pt x="285" y="171"/>
                  </a:lnTo>
                  <a:lnTo>
                    <a:pt x="285" y="171"/>
                  </a:lnTo>
                  <a:lnTo>
                    <a:pt x="285" y="171"/>
                  </a:lnTo>
                  <a:lnTo>
                    <a:pt x="286" y="170"/>
                  </a:lnTo>
                  <a:lnTo>
                    <a:pt x="286" y="170"/>
                  </a:lnTo>
                  <a:lnTo>
                    <a:pt x="286" y="170"/>
                  </a:lnTo>
                  <a:lnTo>
                    <a:pt x="286" y="169"/>
                  </a:lnTo>
                  <a:lnTo>
                    <a:pt x="286" y="169"/>
                  </a:lnTo>
                  <a:lnTo>
                    <a:pt x="286" y="169"/>
                  </a:lnTo>
                  <a:lnTo>
                    <a:pt x="286" y="168"/>
                  </a:lnTo>
                  <a:lnTo>
                    <a:pt x="286" y="168"/>
                  </a:lnTo>
                  <a:lnTo>
                    <a:pt x="286" y="168"/>
                  </a:lnTo>
                  <a:lnTo>
                    <a:pt x="286" y="167"/>
                  </a:lnTo>
                  <a:lnTo>
                    <a:pt x="286" y="167"/>
                  </a:lnTo>
                  <a:lnTo>
                    <a:pt x="287" y="167"/>
                  </a:lnTo>
                  <a:lnTo>
                    <a:pt x="287" y="166"/>
                  </a:lnTo>
                  <a:lnTo>
                    <a:pt x="287" y="166"/>
                  </a:lnTo>
                  <a:lnTo>
                    <a:pt x="287" y="166"/>
                  </a:lnTo>
                  <a:lnTo>
                    <a:pt x="287" y="165"/>
                  </a:lnTo>
                  <a:lnTo>
                    <a:pt x="287" y="165"/>
                  </a:lnTo>
                  <a:lnTo>
                    <a:pt x="287" y="165"/>
                  </a:lnTo>
                  <a:lnTo>
                    <a:pt x="287" y="164"/>
                  </a:lnTo>
                  <a:lnTo>
                    <a:pt x="287" y="164"/>
                  </a:lnTo>
                  <a:lnTo>
                    <a:pt x="287" y="164"/>
                  </a:lnTo>
                  <a:lnTo>
                    <a:pt x="287" y="163"/>
                  </a:lnTo>
                  <a:lnTo>
                    <a:pt x="288" y="163"/>
                  </a:lnTo>
                  <a:lnTo>
                    <a:pt x="288" y="163"/>
                  </a:lnTo>
                  <a:lnTo>
                    <a:pt x="288" y="162"/>
                  </a:lnTo>
                  <a:lnTo>
                    <a:pt x="288" y="162"/>
                  </a:lnTo>
                  <a:lnTo>
                    <a:pt x="288" y="162"/>
                  </a:lnTo>
                  <a:lnTo>
                    <a:pt x="288" y="161"/>
                  </a:lnTo>
                  <a:lnTo>
                    <a:pt x="288" y="161"/>
                  </a:lnTo>
                  <a:lnTo>
                    <a:pt x="288" y="161"/>
                  </a:lnTo>
                  <a:lnTo>
                    <a:pt x="288" y="160"/>
                  </a:lnTo>
                  <a:lnTo>
                    <a:pt x="288" y="160"/>
                  </a:lnTo>
                  <a:lnTo>
                    <a:pt x="288" y="160"/>
                  </a:lnTo>
                  <a:lnTo>
                    <a:pt x="288" y="159"/>
                  </a:lnTo>
                  <a:lnTo>
                    <a:pt x="289" y="159"/>
                  </a:lnTo>
                  <a:lnTo>
                    <a:pt x="289" y="159"/>
                  </a:lnTo>
                  <a:lnTo>
                    <a:pt x="289" y="158"/>
                  </a:lnTo>
                  <a:lnTo>
                    <a:pt x="289" y="158"/>
                  </a:lnTo>
                  <a:lnTo>
                    <a:pt x="289" y="158"/>
                  </a:lnTo>
                  <a:lnTo>
                    <a:pt x="289" y="157"/>
                  </a:lnTo>
                  <a:lnTo>
                    <a:pt x="289" y="157"/>
                  </a:lnTo>
                  <a:lnTo>
                    <a:pt x="289" y="157"/>
                  </a:lnTo>
                  <a:lnTo>
                    <a:pt x="289" y="156"/>
                  </a:lnTo>
                  <a:lnTo>
                    <a:pt x="289" y="156"/>
                  </a:lnTo>
                  <a:lnTo>
                    <a:pt x="290" y="156"/>
                  </a:lnTo>
                  <a:lnTo>
                    <a:pt x="290" y="155"/>
                  </a:lnTo>
                  <a:lnTo>
                    <a:pt x="290" y="155"/>
                  </a:lnTo>
                  <a:lnTo>
                    <a:pt x="290" y="155"/>
                  </a:lnTo>
                  <a:lnTo>
                    <a:pt x="290" y="154"/>
                  </a:lnTo>
                  <a:lnTo>
                    <a:pt x="290" y="154"/>
                  </a:lnTo>
                  <a:lnTo>
                    <a:pt x="290" y="154"/>
                  </a:lnTo>
                  <a:lnTo>
                    <a:pt x="290" y="153"/>
                  </a:lnTo>
                  <a:lnTo>
                    <a:pt x="290" y="153"/>
                  </a:lnTo>
                  <a:lnTo>
                    <a:pt x="290" y="153"/>
                  </a:lnTo>
                  <a:lnTo>
                    <a:pt x="290" y="152"/>
                  </a:lnTo>
                  <a:lnTo>
                    <a:pt x="290" y="152"/>
                  </a:lnTo>
                  <a:lnTo>
                    <a:pt x="291" y="152"/>
                  </a:lnTo>
                  <a:lnTo>
                    <a:pt x="291" y="151"/>
                  </a:lnTo>
                  <a:lnTo>
                    <a:pt x="291" y="151"/>
                  </a:lnTo>
                  <a:lnTo>
                    <a:pt x="291" y="151"/>
                  </a:lnTo>
                  <a:lnTo>
                    <a:pt x="291" y="150"/>
                  </a:lnTo>
                  <a:lnTo>
                    <a:pt x="291" y="150"/>
                  </a:lnTo>
                  <a:lnTo>
                    <a:pt x="291" y="150"/>
                  </a:lnTo>
                  <a:lnTo>
                    <a:pt x="291" y="149"/>
                  </a:lnTo>
                  <a:lnTo>
                    <a:pt x="291" y="149"/>
                  </a:lnTo>
                  <a:lnTo>
                    <a:pt x="291" y="149"/>
                  </a:lnTo>
                  <a:lnTo>
                    <a:pt x="291" y="148"/>
                  </a:lnTo>
                  <a:lnTo>
                    <a:pt x="292" y="148"/>
                  </a:lnTo>
                  <a:lnTo>
                    <a:pt x="292" y="148"/>
                  </a:lnTo>
                  <a:lnTo>
                    <a:pt x="292" y="147"/>
                  </a:lnTo>
                  <a:lnTo>
                    <a:pt x="292" y="147"/>
                  </a:lnTo>
                  <a:lnTo>
                    <a:pt x="292" y="147"/>
                  </a:lnTo>
                  <a:lnTo>
                    <a:pt x="292" y="146"/>
                  </a:lnTo>
                  <a:lnTo>
                    <a:pt x="292" y="146"/>
                  </a:lnTo>
                  <a:lnTo>
                    <a:pt x="292" y="146"/>
                  </a:lnTo>
                  <a:lnTo>
                    <a:pt x="292" y="145"/>
                  </a:lnTo>
                  <a:lnTo>
                    <a:pt x="292" y="145"/>
                  </a:lnTo>
                  <a:lnTo>
                    <a:pt x="292" y="145"/>
                  </a:lnTo>
                  <a:lnTo>
                    <a:pt x="293" y="144"/>
                  </a:lnTo>
                  <a:lnTo>
                    <a:pt x="293" y="144"/>
                  </a:lnTo>
                  <a:lnTo>
                    <a:pt x="293" y="144"/>
                  </a:lnTo>
                  <a:lnTo>
                    <a:pt x="293" y="143"/>
                  </a:lnTo>
                  <a:lnTo>
                    <a:pt x="293" y="143"/>
                  </a:lnTo>
                  <a:lnTo>
                    <a:pt x="293" y="143"/>
                  </a:lnTo>
                  <a:lnTo>
                    <a:pt x="293" y="143"/>
                  </a:lnTo>
                  <a:lnTo>
                    <a:pt x="293" y="142"/>
                  </a:lnTo>
                  <a:lnTo>
                    <a:pt x="293" y="142"/>
                  </a:lnTo>
                  <a:lnTo>
                    <a:pt x="293" y="141"/>
                  </a:lnTo>
                  <a:lnTo>
                    <a:pt x="293" y="141"/>
                  </a:lnTo>
                  <a:lnTo>
                    <a:pt x="294" y="141"/>
                  </a:lnTo>
                  <a:lnTo>
                    <a:pt x="294" y="141"/>
                  </a:lnTo>
                  <a:lnTo>
                    <a:pt x="294" y="140"/>
                  </a:lnTo>
                  <a:lnTo>
                    <a:pt x="294" y="140"/>
                  </a:lnTo>
                  <a:lnTo>
                    <a:pt x="294" y="140"/>
                  </a:lnTo>
                  <a:lnTo>
                    <a:pt x="294" y="139"/>
                  </a:lnTo>
                  <a:lnTo>
                    <a:pt x="294" y="139"/>
                  </a:lnTo>
                  <a:lnTo>
                    <a:pt x="294" y="139"/>
                  </a:lnTo>
                  <a:lnTo>
                    <a:pt x="294" y="138"/>
                  </a:lnTo>
                  <a:lnTo>
                    <a:pt x="294" y="138"/>
                  </a:lnTo>
                  <a:lnTo>
                    <a:pt x="295" y="138"/>
                  </a:lnTo>
                  <a:lnTo>
                    <a:pt x="295" y="137"/>
                  </a:lnTo>
                  <a:lnTo>
                    <a:pt x="295" y="137"/>
                  </a:lnTo>
                  <a:lnTo>
                    <a:pt x="295" y="137"/>
                  </a:lnTo>
                  <a:lnTo>
                    <a:pt x="295" y="136"/>
                  </a:lnTo>
                  <a:lnTo>
                    <a:pt x="295" y="136"/>
                  </a:lnTo>
                  <a:lnTo>
                    <a:pt x="295" y="136"/>
                  </a:lnTo>
                  <a:lnTo>
                    <a:pt x="295" y="135"/>
                  </a:lnTo>
                  <a:lnTo>
                    <a:pt x="295" y="135"/>
                  </a:lnTo>
                  <a:lnTo>
                    <a:pt x="295" y="135"/>
                  </a:lnTo>
                  <a:lnTo>
                    <a:pt x="295" y="134"/>
                  </a:lnTo>
                  <a:lnTo>
                    <a:pt x="295" y="134"/>
                  </a:lnTo>
                  <a:lnTo>
                    <a:pt x="296" y="134"/>
                  </a:lnTo>
                  <a:lnTo>
                    <a:pt x="296" y="133"/>
                  </a:lnTo>
                  <a:lnTo>
                    <a:pt x="296" y="133"/>
                  </a:lnTo>
                  <a:lnTo>
                    <a:pt x="296" y="133"/>
                  </a:lnTo>
                  <a:lnTo>
                    <a:pt x="296" y="133"/>
                  </a:lnTo>
                  <a:lnTo>
                    <a:pt x="296" y="132"/>
                  </a:lnTo>
                  <a:lnTo>
                    <a:pt x="296" y="132"/>
                  </a:lnTo>
                  <a:lnTo>
                    <a:pt x="296" y="132"/>
                  </a:lnTo>
                  <a:lnTo>
                    <a:pt x="296" y="131"/>
                  </a:lnTo>
                  <a:lnTo>
                    <a:pt x="296" y="131"/>
                  </a:lnTo>
                  <a:lnTo>
                    <a:pt x="296" y="131"/>
                  </a:lnTo>
                  <a:lnTo>
                    <a:pt x="297" y="130"/>
                  </a:lnTo>
                  <a:lnTo>
                    <a:pt x="297" y="130"/>
                  </a:lnTo>
                  <a:lnTo>
                    <a:pt x="297" y="130"/>
                  </a:lnTo>
                  <a:lnTo>
                    <a:pt x="297" y="129"/>
                  </a:lnTo>
                  <a:lnTo>
                    <a:pt x="297" y="129"/>
                  </a:lnTo>
                  <a:lnTo>
                    <a:pt x="297" y="129"/>
                  </a:lnTo>
                  <a:lnTo>
                    <a:pt x="297" y="128"/>
                  </a:lnTo>
                  <a:lnTo>
                    <a:pt x="297" y="128"/>
                  </a:lnTo>
                  <a:lnTo>
                    <a:pt x="297" y="128"/>
                  </a:lnTo>
                  <a:lnTo>
                    <a:pt x="297" y="127"/>
                  </a:lnTo>
                  <a:lnTo>
                    <a:pt x="297" y="127"/>
                  </a:lnTo>
                  <a:lnTo>
                    <a:pt x="298" y="127"/>
                  </a:lnTo>
                  <a:lnTo>
                    <a:pt x="298" y="126"/>
                  </a:lnTo>
                  <a:lnTo>
                    <a:pt x="298" y="126"/>
                  </a:lnTo>
                  <a:lnTo>
                    <a:pt x="298" y="126"/>
                  </a:lnTo>
                  <a:lnTo>
                    <a:pt x="298" y="126"/>
                  </a:lnTo>
                  <a:lnTo>
                    <a:pt x="298" y="125"/>
                  </a:lnTo>
                  <a:lnTo>
                    <a:pt x="298" y="125"/>
                  </a:lnTo>
                  <a:lnTo>
                    <a:pt x="298" y="125"/>
                  </a:lnTo>
                  <a:lnTo>
                    <a:pt x="298" y="124"/>
                  </a:lnTo>
                  <a:lnTo>
                    <a:pt x="298" y="124"/>
                  </a:lnTo>
                  <a:lnTo>
                    <a:pt x="298" y="124"/>
                  </a:lnTo>
                  <a:lnTo>
                    <a:pt x="299" y="123"/>
                  </a:lnTo>
                  <a:lnTo>
                    <a:pt x="299" y="123"/>
                  </a:lnTo>
                  <a:lnTo>
                    <a:pt x="299" y="123"/>
                  </a:lnTo>
                  <a:lnTo>
                    <a:pt x="299" y="122"/>
                  </a:lnTo>
                  <a:lnTo>
                    <a:pt x="299" y="122"/>
                  </a:lnTo>
                  <a:lnTo>
                    <a:pt x="299" y="122"/>
                  </a:lnTo>
                  <a:lnTo>
                    <a:pt x="299" y="122"/>
                  </a:lnTo>
                  <a:lnTo>
                    <a:pt x="299" y="121"/>
                  </a:lnTo>
                  <a:lnTo>
                    <a:pt x="299" y="121"/>
                  </a:lnTo>
                  <a:lnTo>
                    <a:pt x="299" y="121"/>
                  </a:lnTo>
                  <a:lnTo>
                    <a:pt x="299" y="120"/>
                  </a:lnTo>
                  <a:lnTo>
                    <a:pt x="300" y="120"/>
                  </a:lnTo>
                  <a:lnTo>
                    <a:pt x="300" y="120"/>
                  </a:lnTo>
                  <a:lnTo>
                    <a:pt x="300" y="119"/>
                  </a:lnTo>
                  <a:lnTo>
                    <a:pt x="300" y="119"/>
                  </a:lnTo>
                  <a:lnTo>
                    <a:pt x="300" y="119"/>
                  </a:lnTo>
                  <a:lnTo>
                    <a:pt x="300" y="118"/>
                  </a:lnTo>
                  <a:lnTo>
                    <a:pt x="300" y="118"/>
                  </a:lnTo>
                  <a:lnTo>
                    <a:pt x="300" y="118"/>
                  </a:lnTo>
                  <a:lnTo>
                    <a:pt x="300" y="118"/>
                  </a:lnTo>
                  <a:lnTo>
                    <a:pt x="300" y="117"/>
                  </a:lnTo>
                  <a:lnTo>
                    <a:pt x="300" y="117"/>
                  </a:lnTo>
                  <a:lnTo>
                    <a:pt x="301" y="117"/>
                  </a:lnTo>
                  <a:lnTo>
                    <a:pt x="301" y="116"/>
                  </a:lnTo>
                  <a:lnTo>
                    <a:pt x="301" y="116"/>
                  </a:lnTo>
                  <a:lnTo>
                    <a:pt x="301" y="116"/>
                  </a:lnTo>
                  <a:lnTo>
                    <a:pt x="301" y="115"/>
                  </a:lnTo>
                  <a:lnTo>
                    <a:pt x="301" y="115"/>
                  </a:lnTo>
                  <a:lnTo>
                    <a:pt x="301" y="115"/>
                  </a:lnTo>
                  <a:lnTo>
                    <a:pt x="301" y="114"/>
                  </a:lnTo>
                  <a:lnTo>
                    <a:pt x="301" y="114"/>
                  </a:lnTo>
                  <a:lnTo>
                    <a:pt x="301" y="114"/>
                  </a:lnTo>
                  <a:lnTo>
                    <a:pt x="301" y="114"/>
                  </a:lnTo>
                  <a:lnTo>
                    <a:pt x="301" y="113"/>
                  </a:lnTo>
                  <a:lnTo>
                    <a:pt x="302" y="113"/>
                  </a:lnTo>
                  <a:lnTo>
                    <a:pt x="302" y="113"/>
                  </a:lnTo>
                  <a:lnTo>
                    <a:pt x="302" y="112"/>
                  </a:lnTo>
                  <a:lnTo>
                    <a:pt x="302" y="112"/>
                  </a:lnTo>
                  <a:lnTo>
                    <a:pt x="302" y="112"/>
                  </a:lnTo>
                  <a:lnTo>
                    <a:pt x="302" y="111"/>
                  </a:lnTo>
                  <a:lnTo>
                    <a:pt x="302" y="111"/>
                  </a:lnTo>
                  <a:lnTo>
                    <a:pt x="302" y="111"/>
                  </a:lnTo>
                  <a:lnTo>
                    <a:pt x="302" y="111"/>
                  </a:lnTo>
                  <a:lnTo>
                    <a:pt x="302" y="110"/>
                  </a:lnTo>
                  <a:lnTo>
                    <a:pt x="303" y="110"/>
                  </a:lnTo>
                  <a:lnTo>
                    <a:pt x="303" y="110"/>
                  </a:lnTo>
                  <a:lnTo>
                    <a:pt x="303" y="109"/>
                  </a:lnTo>
                  <a:lnTo>
                    <a:pt x="303" y="109"/>
                  </a:lnTo>
                  <a:lnTo>
                    <a:pt x="303" y="109"/>
                  </a:lnTo>
                  <a:lnTo>
                    <a:pt x="303" y="108"/>
                  </a:lnTo>
                  <a:lnTo>
                    <a:pt x="303" y="108"/>
                  </a:lnTo>
                  <a:lnTo>
                    <a:pt x="303" y="108"/>
                  </a:lnTo>
                  <a:lnTo>
                    <a:pt x="303" y="108"/>
                  </a:lnTo>
                  <a:lnTo>
                    <a:pt x="303" y="107"/>
                  </a:lnTo>
                  <a:lnTo>
                    <a:pt x="303" y="107"/>
                  </a:lnTo>
                  <a:lnTo>
                    <a:pt x="303" y="107"/>
                  </a:lnTo>
                  <a:lnTo>
                    <a:pt x="304" y="106"/>
                  </a:lnTo>
                  <a:lnTo>
                    <a:pt x="304" y="106"/>
                  </a:lnTo>
                  <a:lnTo>
                    <a:pt x="304" y="106"/>
                  </a:lnTo>
                  <a:lnTo>
                    <a:pt x="304" y="105"/>
                  </a:lnTo>
                  <a:lnTo>
                    <a:pt x="304" y="105"/>
                  </a:lnTo>
                  <a:lnTo>
                    <a:pt x="304" y="105"/>
                  </a:lnTo>
                  <a:lnTo>
                    <a:pt x="304" y="105"/>
                  </a:lnTo>
                  <a:lnTo>
                    <a:pt x="304" y="104"/>
                  </a:lnTo>
                  <a:lnTo>
                    <a:pt x="304" y="104"/>
                  </a:lnTo>
                  <a:lnTo>
                    <a:pt x="304" y="104"/>
                  </a:lnTo>
                  <a:lnTo>
                    <a:pt x="304" y="103"/>
                  </a:lnTo>
                  <a:lnTo>
                    <a:pt x="305" y="103"/>
                  </a:lnTo>
                  <a:lnTo>
                    <a:pt x="305" y="103"/>
                  </a:lnTo>
                  <a:lnTo>
                    <a:pt x="305" y="102"/>
                  </a:lnTo>
                  <a:lnTo>
                    <a:pt x="305" y="102"/>
                  </a:lnTo>
                  <a:lnTo>
                    <a:pt x="305" y="102"/>
                  </a:lnTo>
                  <a:lnTo>
                    <a:pt x="305" y="102"/>
                  </a:lnTo>
                  <a:lnTo>
                    <a:pt x="305" y="101"/>
                  </a:lnTo>
                  <a:lnTo>
                    <a:pt x="305" y="101"/>
                  </a:lnTo>
                  <a:lnTo>
                    <a:pt x="305" y="101"/>
                  </a:lnTo>
                  <a:lnTo>
                    <a:pt x="305" y="100"/>
                  </a:lnTo>
                  <a:lnTo>
                    <a:pt x="305" y="100"/>
                  </a:lnTo>
                  <a:lnTo>
                    <a:pt x="306" y="100"/>
                  </a:lnTo>
                  <a:lnTo>
                    <a:pt x="306" y="100"/>
                  </a:lnTo>
                  <a:lnTo>
                    <a:pt x="306" y="99"/>
                  </a:lnTo>
                  <a:lnTo>
                    <a:pt x="306" y="99"/>
                  </a:lnTo>
                  <a:lnTo>
                    <a:pt x="306" y="99"/>
                  </a:lnTo>
                  <a:lnTo>
                    <a:pt x="306" y="98"/>
                  </a:lnTo>
                  <a:lnTo>
                    <a:pt x="306" y="98"/>
                  </a:lnTo>
                  <a:lnTo>
                    <a:pt x="306" y="98"/>
                  </a:lnTo>
                  <a:lnTo>
                    <a:pt x="306" y="98"/>
                  </a:lnTo>
                  <a:lnTo>
                    <a:pt x="306" y="97"/>
                  </a:lnTo>
                  <a:lnTo>
                    <a:pt x="306" y="97"/>
                  </a:lnTo>
                  <a:lnTo>
                    <a:pt x="307" y="97"/>
                  </a:lnTo>
                  <a:lnTo>
                    <a:pt x="307" y="96"/>
                  </a:lnTo>
                  <a:lnTo>
                    <a:pt x="307" y="96"/>
                  </a:lnTo>
                  <a:lnTo>
                    <a:pt x="307" y="96"/>
                  </a:lnTo>
                  <a:lnTo>
                    <a:pt x="307" y="95"/>
                  </a:lnTo>
                  <a:lnTo>
                    <a:pt x="307" y="95"/>
                  </a:lnTo>
                  <a:lnTo>
                    <a:pt x="307" y="95"/>
                  </a:lnTo>
                  <a:lnTo>
                    <a:pt x="307" y="95"/>
                  </a:lnTo>
                  <a:lnTo>
                    <a:pt x="307" y="94"/>
                  </a:lnTo>
                  <a:lnTo>
                    <a:pt x="307" y="94"/>
                  </a:lnTo>
                  <a:lnTo>
                    <a:pt x="308" y="94"/>
                  </a:lnTo>
                  <a:lnTo>
                    <a:pt x="308" y="93"/>
                  </a:lnTo>
                  <a:lnTo>
                    <a:pt x="308" y="93"/>
                  </a:lnTo>
                  <a:lnTo>
                    <a:pt x="308" y="93"/>
                  </a:lnTo>
                  <a:lnTo>
                    <a:pt x="308" y="93"/>
                  </a:lnTo>
                  <a:lnTo>
                    <a:pt x="308" y="92"/>
                  </a:lnTo>
                  <a:lnTo>
                    <a:pt x="308" y="92"/>
                  </a:lnTo>
                  <a:lnTo>
                    <a:pt x="308" y="92"/>
                  </a:lnTo>
                  <a:lnTo>
                    <a:pt x="308" y="92"/>
                  </a:lnTo>
                  <a:lnTo>
                    <a:pt x="308" y="91"/>
                  </a:lnTo>
                  <a:lnTo>
                    <a:pt x="308" y="91"/>
                  </a:lnTo>
                  <a:lnTo>
                    <a:pt x="308" y="91"/>
                  </a:lnTo>
                  <a:lnTo>
                    <a:pt x="309" y="90"/>
                  </a:lnTo>
                  <a:lnTo>
                    <a:pt x="309" y="90"/>
                  </a:lnTo>
                  <a:lnTo>
                    <a:pt x="309" y="90"/>
                  </a:lnTo>
                  <a:lnTo>
                    <a:pt x="309" y="90"/>
                  </a:lnTo>
                  <a:lnTo>
                    <a:pt x="309" y="89"/>
                  </a:lnTo>
                  <a:lnTo>
                    <a:pt x="309" y="89"/>
                  </a:lnTo>
                  <a:lnTo>
                    <a:pt x="309" y="89"/>
                  </a:lnTo>
                  <a:lnTo>
                    <a:pt x="309" y="88"/>
                  </a:lnTo>
                  <a:lnTo>
                    <a:pt x="309" y="88"/>
                  </a:lnTo>
                  <a:lnTo>
                    <a:pt x="309" y="88"/>
                  </a:lnTo>
                  <a:lnTo>
                    <a:pt x="309" y="88"/>
                  </a:lnTo>
                  <a:lnTo>
                    <a:pt x="310" y="87"/>
                  </a:lnTo>
                  <a:lnTo>
                    <a:pt x="310" y="87"/>
                  </a:lnTo>
                  <a:lnTo>
                    <a:pt x="310" y="87"/>
                  </a:lnTo>
                  <a:lnTo>
                    <a:pt x="310" y="87"/>
                  </a:lnTo>
                  <a:lnTo>
                    <a:pt x="310" y="86"/>
                  </a:lnTo>
                  <a:lnTo>
                    <a:pt x="310" y="86"/>
                  </a:lnTo>
                  <a:lnTo>
                    <a:pt x="310" y="86"/>
                  </a:lnTo>
                  <a:lnTo>
                    <a:pt x="310" y="85"/>
                  </a:lnTo>
                  <a:lnTo>
                    <a:pt x="310" y="85"/>
                  </a:lnTo>
                  <a:lnTo>
                    <a:pt x="310" y="85"/>
                  </a:lnTo>
                  <a:lnTo>
                    <a:pt x="310" y="85"/>
                  </a:lnTo>
                  <a:lnTo>
                    <a:pt x="311" y="84"/>
                  </a:lnTo>
                  <a:lnTo>
                    <a:pt x="311" y="84"/>
                  </a:lnTo>
                  <a:lnTo>
                    <a:pt x="311" y="84"/>
                  </a:lnTo>
                  <a:lnTo>
                    <a:pt x="311" y="83"/>
                  </a:lnTo>
                  <a:lnTo>
                    <a:pt x="311" y="83"/>
                  </a:lnTo>
                  <a:lnTo>
                    <a:pt x="311" y="83"/>
                  </a:lnTo>
                  <a:lnTo>
                    <a:pt x="311" y="83"/>
                  </a:lnTo>
                  <a:lnTo>
                    <a:pt x="311" y="82"/>
                  </a:lnTo>
                  <a:lnTo>
                    <a:pt x="311" y="82"/>
                  </a:lnTo>
                  <a:lnTo>
                    <a:pt x="311" y="82"/>
                  </a:lnTo>
                  <a:lnTo>
                    <a:pt x="311" y="82"/>
                  </a:lnTo>
                  <a:lnTo>
                    <a:pt x="312" y="81"/>
                  </a:lnTo>
                  <a:lnTo>
                    <a:pt x="312" y="81"/>
                  </a:lnTo>
                  <a:lnTo>
                    <a:pt x="312" y="81"/>
                  </a:lnTo>
                  <a:lnTo>
                    <a:pt x="312" y="80"/>
                  </a:lnTo>
                  <a:lnTo>
                    <a:pt x="312" y="80"/>
                  </a:lnTo>
                  <a:lnTo>
                    <a:pt x="312" y="80"/>
                  </a:lnTo>
                  <a:lnTo>
                    <a:pt x="312" y="80"/>
                  </a:lnTo>
                  <a:lnTo>
                    <a:pt x="312" y="79"/>
                  </a:lnTo>
                  <a:lnTo>
                    <a:pt x="312" y="79"/>
                  </a:lnTo>
                  <a:lnTo>
                    <a:pt x="312" y="79"/>
                  </a:lnTo>
                  <a:lnTo>
                    <a:pt x="312" y="79"/>
                  </a:lnTo>
                  <a:lnTo>
                    <a:pt x="313" y="78"/>
                  </a:lnTo>
                  <a:lnTo>
                    <a:pt x="313" y="78"/>
                  </a:lnTo>
                  <a:lnTo>
                    <a:pt x="313" y="78"/>
                  </a:lnTo>
                  <a:lnTo>
                    <a:pt x="313" y="78"/>
                  </a:lnTo>
                  <a:lnTo>
                    <a:pt x="313" y="77"/>
                  </a:lnTo>
                  <a:lnTo>
                    <a:pt x="313" y="77"/>
                  </a:lnTo>
                  <a:lnTo>
                    <a:pt x="313" y="77"/>
                  </a:lnTo>
                  <a:lnTo>
                    <a:pt x="313" y="76"/>
                  </a:lnTo>
                  <a:lnTo>
                    <a:pt x="313" y="76"/>
                  </a:lnTo>
                  <a:lnTo>
                    <a:pt x="313" y="76"/>
                  </a:lnTo>
                  <a:lnTo>
                    <a:pt x="313" y="76"/>
                  </a:lnTo>
                  <a:lnTo>
                    <a:pt x="314" y="75"/>
                  </a:lnTo>
                  <a:lnTo>
                    <a:pt x="314" y="75"/>
                  </a:lnTo>
                  <a:lnTo>
                    <a:pt x="314" y="75"/>
                  </a:lnTo>
                  <a:lnTo>
                    <a:pt x="314" y="75"/>
                  </a:lnTo>
                  <a:lnTo>
                    <a:pt x="314" y="74"/>
                  </a:lnTo>
                  <a:lnTo>
                    <a:pt x="314" y="74"/>
                  </a:lnTo>
                  <a:lnTo>
                    <a:pt x="314" y="74"/>
                  </a:lnTo>
                  <a:lnTo>
                    <a:pt x="314" y="74"/>
                  </a:lnTo>
                  <a:lnTo>
                    <a:pt x="314" y="73"/>
                  </a:lnTo>
                  <a:lnTo>
                    <a:pt x="314" y="73"/>
                  </a:lnTo>
                  <a:lnTo>
                    <a:pt x="314" y="73"/>
                  </a:lnTo>
                  <a:lnTo>
                    <a:pt x="314" y="73"/>
                  </a:lnTo>
                  <a:lnTo>
                    <a:pt x="315" y="72"/>
                  </a:lnTo>
                  <a:lnTo>
                    <a:pt x="315" y="72"/>
                  </a:lnTo>
                  <a:lnTo>
                    <a:pt x="315" y="72"/>
                  </a:lnTo>
                  <a:lnTo>
                    <a:pt x="315" y="72"/>
                  </a:lnTo>
                  <a:lnTo>
                    <a:pt x="315" y="71"/>
                  </a:lnTo>
                  <a:lnTo>
                    <a:pt x="315" y="71"/>
                  </a:lnTo>
                  <a:lnTo>
                    <a:pt x="315" y="71"/>
                  </a:lnTo>
                  <a:lnTo>
                    <a:pt x="315" y="70"/>
                  </a:lnTo>
                  <a:lnTo>
                    <a:pt x="315" y="70"/>
                  </a:lnTo>
                  <a:lnTo>
                    <a:pt x="315" y="70"/>
                  </a:lnTo>
                  <a:lnTo>
                    <a:pt x="316" y="70"/>
                  </a:lnTo>
                  <a:lnTo>
                    <a:pt x="316" y="69"/>
                  </a:lnTo>
                  <a:lnTo>
                    <a:pt x="316" y="69"/>
                  </a:lnTo>
                  <a:lnTo>
                    <a:pt x="316" y="69"/>
                  </a:lnTo>
                  <a:lnTo>
                    <a:pt x="316" y="69"/>
                  </a:lnTo>
                  <a:lnTo>
                    <a:pt x="316" y="68"/>
                  </a:lnTo>
                  <a:lnTo>
                    <a:pt x="316" y="68"/>
                  </a:lnTo>
                  <a:lnTo>
                    <a:pt x="316" y="68"/>
                  </a:lnTo>
                  <a:lnTo>
                    <a:pt x="316" y="68"/>
                  </a:lnTo>
                  <a:lnTo>
                    <a:pt x="316" y="67"/>
                  </a:lnTo>
                  <a:lnTo>
                    <a:pt x="316" y="67"/>
                  </a:lnTo>
                  <a:lnTo>
                    <a:pt x="316" y="67"/>
                  </a:lnTo>
                  <a:lnTo>
                    <a:pt x="317" y="67"/>
                  </a:lnTo>
                  <a:lnTo>
                    <a:pt x="317" y="66"/>
                  </a:lnTo>
                  <a:lnTo>
                    <a:pt x="317" y="66"/>
                  </a:lnTo>
                  <a:lnTo>
                    <a:pt x="317" y="66"/>
                  </a:lnTo>
                  <a:lnTo>
                    <a:pt x="317" y="66"/>
                  </a:lnTo>
                  <a:lnTo>
                    <a:pt x="317" y="65"/>
                  </a:lnTo>
                  <a:lnTo>
                    <a:pt x="317" y="65"/>
                  </a:lnTo>
                  <a:lnTo>
                    <a:pt x="317" y="65"/>
                  </a:lnTo>
                  <a:lnTo>
                    <a:pt x="317" y="65"/>
                  </a:lnTo>
                  <a:lnTo>
                    <a:pt x="317" y="64"/>
                  </a:lnTo>
                  <a:lnTo>
                    <a:pt x="317" y="64"/>
                  </a:lnTo>
                  <a:lnTo>
                    <a:pt x="318" y="64"/>
                  </a:lnTo>
                  <a:lnTo>
                    <a:pt x="318" y="64"/>
                  </a:lnTo>
                  <a:lnTo>
                    <a:pt x="318" y="63"/>
                  </a:lnTo>
                  <a:lnTo>
                    <a:pt x="318" y="63"/>
                  </a:lnTo>
                  <a:lnTo>
                    <a:pt x="318" y="63"/>
                  </a:lnTo>
                  <a:lnTo>
                    <a:pt x="318" y="63"/>
                  </a:lnTo>
                  <a:lnTo>
                    <a:pt x="318" y="62"/>
                  </a:lnTo>
                  <a:lnTo>
                    <a:pt x="318" y="62"/>
                  </a:lnTo>
                  <a:lnTo>
                    <a:pt x="318" y="62"/>
                  </a:lnTo>
                  <a:lnTo>
                    <a:pt x="318" y="62"/>
                  </a:lnTo>
                  <a:lnTo>
                    <a:pt x="318" y="62"/>
                  </a:lnTo>
                  <a:lnTo>
                    <a:pt x="319" y="61"/>
                  </a:lnTo>
                  <a:lnTo>
                    <a:pt x="319" y="61"/>
                  </a:lnTo>
                  <a:lnTo>
                    <a:pt x="319" y="61"/>
                  </a:lnTo>
                  <a:lnTo>
                    <a:pt x="319" y="60"/>
                  </a:lnTo>
                  <a:lnTo>
                    <a:pt x="319" y="60"/>
                  </a:lnTo>
                  <a:lnTo>
                    <a:pt x="319" y="60"/>
                  </a:lnTo>
                  <a:lnTo>
                    <a:pt x="319" y="60"/>
                  </a:lnTo>
                  <a:lnTo>
                    <a:pt x="319" y="60"/>
                  </a:lnTo>
                  <a:lnTo>
                    <a:pt x="319" y="59"/>
                  </a:lnTo>
                  <a:lnTo>
                    <a:pt x="319" y="59"/>
                  </a:lnTo>
                  <a:lnTo>
                    <a:pt x="319" y="59"/>
                  </a:lnTo>
                  <a:lnTo>
                    <a:pt x="320" y="59"/>
                  </a:lnTo>
                  <a:lnTo>
                    <a:pt x="320" y="58"/>
                  </a:lnTo>
                  <a:lnTo>
                    <a:pt x="320" y="58"/>
                  </a:lnTo>
                  <a:lnTo>
                    <a:pt x="320" y="58"/>
                  </a:lnTo>
                  <a:lnTo>
                    <a:pt x="320" y="58"/>
                  </a:lnTo>
                  <a:lnTo>
                    <a:pt x="320" y="57"/>
                  </a:lnTo>
                  <a:lnTo>
                    <a:pt x="320" y="57"/>
                  </a:lnTo>
                  <a:lnTo>
                    <a:pt x="320" y="57"/>
                  </a:lnTo>
                  <a:lnTo>
                    <a:pt x="320" y="57"/>
                  </a:lnTo>
                  <a:lnTo>
                    <a:pt x="320" y="56"/>
                  </a:lnTo>
                  <a:lnTo>
                    <a:pt x="321" y="56"/>
                  </a:lnTo>
                  <a:lnTo>
                    <a:pt x="321" y="56"/>
                  </a:lnTo>
                  <a:lnTo>
                    <a:pt x="321" y="56"/>
                  </a:lnTo>
                  <a:lnTo>
                    <a:pt x="321" y="55"/>
                  </a:lnTo>
                  <a:lnTo>
                    <a:pt x="321" y="55"/>
                  </a:lnTo>
                  <a:lnTo>
                    <a:pt x="321" y="55"/>
                  </a:lnTo>
                  <a:lnTo>
                    <a:pt x="321" y="55"/>
                  </a:lnTo>
                  <a:lnTo>
                    <a:pt x="321" y="55"/>
                  </a:lnTo>
                  <a:lnTo>
                    <a:pt x="321" y="54"/>
                  </a:lnTo>
                  <a:lnTo>
                    <a:pt x="321" y="54"/>
                  </a:lnTo>
                  <a:lnTo>
                    <a:pt x="321" y="54"/>
                  </a:lnTo>
                  <a:lnTo>
                    <a:pt x="321" y="54"/>
                  </a:lnTo>
                  <a:lnTo>
                    <a:pt x="322" y="54"/>
                  </a:lnTo>
                  <a:lnTo>
                    <a:pt x="322" y="53"/>
                  </a:lnTo>
                  <a:lnTo>
                    <a:pt x="322" y="53"/>
                  </a:lnTo>
                  <a:lnTo>
                    <a:pt x="322" y="53"/>
                  </a:lnTo>
                  <a:lnTo>
                    <a:pt x="322" y="53"/>
                  </a:lnTo>
                  <a:lnTo>
                    <a:pt x="322" y="52"/>
                  </a:lnTo>
                  <a:lnTo>
                    <a:pt x="322" y="52"/>
                  </a:lnTo>
                  <a:lnTo>
                    <a:pt x="322" y="52"/>
                  </a:lnTo>
                  <a:lnTo>
                    <a:pt x="322" y="52"/>
                  </a:lnTo>
                  <a:lnTo>
                    <a:pt x="322" y="51"/>
                  </a:lnTo>
                  <a:lnTo>
                    <a:pt x="322" y="51"/>
                  </a:lnTo>
                  <a:lnTo>
                    <a:pt x="322" y="51"/>
                  </a:lnTo>
                  <a:lnTo>
                    <a:pt x="323" y="51"/>
                  </a:lnTo>
                  <a:lnTo>
                    <a:pt x="323" y="50"/>
                  </a:lnTo>
                  <a:lnTo>
                    <a:pt x="323" y="50"/>
                  </a:lnTo>
                  <a:lnTo>
                    <a:pt x="323" y="50"/>
                  </a:lnTo>
                  <a:lnTo>
                    <a:pt x="323" y="50"/>
                  </a:lnTo>
                  <a:lnTo>
                    <a:pt x="323" y="50"/>
                  </a:lnTo>
                  <a:lnTo>
                    <a:pt x="323" y="49"/>
                  </a:lnTo>
                  <a:lnTo>
                    <a:pt x="323" y="49"/>
                  </a:lnTo>
                  <a:lnTo>
                    <a:pt x="323" y="49"/>
                  </a:lnTo>
                  <a:lnTo>
                    <a:pt x="323" y="49"/>
                  </a:lnTo>
                  <a:lnTo>
                    <a:pt x="324" y="49"/>
                  </a:lnTo>
                  <a:lnTo>
                    <a:pt x="324" y="48"/>
                  </a:lnTo>
                  <a:lnTo>
                    <a:pt x="324" y="48"/>
                  </a:lnTo>
                  <a:lnTo>
                    <a:pt x="324" y="48"/>
                  </a:lnTo>
                  <a:lnTo>
                    <a:pt x="324" y="48"/>
                  </a:lnTo>
                  <a:lnTo>
                    <a:pt x="324" y="47"/>
                  </a:lnTo>
                  <a:lnTo>
                    <a:pt x="324" y="47"/>
                  </a:lnTo>
                  <a:lnTo>
                    <a:pt x="324" y="47"/>
                  </a:lnTo>
                  <a:lnTo>
                    <a:pt x="324" y="47"/>
                  </a:lnTo>
                  <a:lnTo>
                    <a:pt x="324" y="47"/>
                  </a:lnTo>
                  <a:lnTo>
                    <a:pt x="324" y="46"/>
                  </a:lnTo>
                  <a:lnTo>
                    <a:pt x="325" y="46"/>
                  </a:lnTo>
                  <a:lnTo>
                    <a:pt x="325" y="46"/>
                  </a:lnTo>
                  <a:lnTo>
                    <a:pt x="325" y="46"/>
                  </a:lnTo>
                  <a:lnTo>
                    <a:pt x="325" y="45"/>
                  </a:lnTo>
                  <a:lnTo>
                    <a:pt x="325" y="45"/>
                  </a:lnTo>
                  <a:lnTo>
                    <a:pt x="325" y="45"/>
                  </a:lnTo>
                  <a:lnTo>
                    <a:pt x="325" y="45"/>
                  </a:lnTo>
                  <a:lnTo>
                    <a:pt x="325" y="45"/>
                  </a:lnTo>
                  <a:lnTo>
                    <a:pt x="325" y="44"/>
                  </a:lnTo>
                  <a:lnTo>
                    <a:pt x="325" y="44"/>
                  </a:lnTo>
                  <a:lnTo>
                    <a:pt x="325" y="44"/>
                  </a:lnTo>
                  <a:lnTo>
                    <a:pt x="326" y="44"/>
                  </a:lnTo>
                  <a:lnTo>
                    <a:pt x="326" y="44"/>
                  </a:lnTo>
                  <a:lnTo>
                    <a:pt x="326" y="43"/>
                  </a:lnTo>
                  <a:lnTo>
                    <a:pt x="326" y="43"/>
                  </a:lnTo>
                  <a:lnTo>
                    <a:pt x="326" y="43"/>
                  </a:lnTo>
                  <a:lnTo>
                    <a:pt x="326" y="43"/>
                  </a:lnTo>
                  <a:lnTo>
                    <a:pt x="326" y="43"/>
                  </a:lnTo>
                  <a:lnTo>
                    <a:pt x="326" y="42"/>
                  </a:lnTo>
                  <a:lnTo>
                    <a:pt x="326" y="42"/>
                  </a:lnTo>
                  <a:lnTo>
                    <a:pt x="326" y="42"/>
                  </a:lnTo>
                  <a:lnTo>
                    <a:pt x="326" y="42"/>
                  </a:lnTo>
                  <a:lnTo>
                    <a:pt x="327" y="42"/>
                  </a:lnTo>
                  <a:lnTo>
                    <a:pt x="327" y="41"/>
                  </a:lnTo>
                  <a:lnTo>
                    <a:pt x="327" y="41"/>
                  </a:lnTo>
                  <a:lnTo>
                    <a:pt x="327" y="41"/>
                  </a:lnTo>
                  <a:lnTo>
                    <a:pt x="327" y="41"/>
                  </a:lnTo>
                  <a:lnTo>
                    <a:pt x="327" y="40"/>
                  </a:lnTo>
                  <a:lnTo>
                    <a:pt x="327" y="40"/>
                  </a:lnTo>
                  <a:lnTo>
                    <a:pt x="327" y="40"/>
                  </a:lnTo>
                  <a:lnTo>
                    <a:pt x="327" y="40"/>
                  </a:lnTo>
                  <a:lnTo>
                    <a:pt x="327" y="40"/>
                  </a:lnTo>
                  <a:lnTo>
                    <a:pt x="327" y="39"/>
                  </a:lnTo>
                  <a:lnTo>
                    <a:pt x="327" y="39"/>
                  </a:lnTo>
                  <a:lnTo>
                    <a:pt x="328" y="39"/>
                  </a:lnTo>
                  <a:lnTo>
                    <a:pt x="328" y="39"/>
                  </a:lnTo>
                  <a:lnTo>
                    <a:pt x="328" y="39"/>
                  </a:lnTo>
                  <a:lnTo>
                    <a:pt x="328" y="39"/>
                  </a:lnTo>
                  <a:lnTo>
                    <a:pt x="328" y="38"/>
                  </a:lnTo>
                  <a:lnTo>
                    <a:pt x="328" y="38"/>
                  </a:lnTo>
                  <a:lnTo>
                    <a:pt x="328" y="38"/>
                  </a:lnTo>
                  <a:lnTo>
                    <a:pt x="328" y="38"/>
                  </a:lnTo>
                  <a:lnTo>
                    <a:pt x="328" y="37"/>
                  </a:lnTo>
                  <a:lnTo>
                    <a:pt x="328" y="37"/>
                  </a:lnTo>
                  <a:lnTo>
                    <a:pt x="329" y="37"/>
                  </a:lnTo>
                  <a:lnTo>
                    <a:pt x="329" y="37"/>
                  </a:lnTo>
                  <a:lnTo>
                    <a:pt x="329" y="37"/>
                  </a:lnTo>
                  <a:lnTo>
                    <a:pt x="329" y="37"/>
                  </a:lnTo>
                  <a:lnTo>
                    <a:pt x="329" y="36"/>
                  </a:lnTo>
                  <a:lnTo>
                    <a:pt x="329" y="36"/>
                  </a:lnTo>
                  <a:lnTo>
                    <a:pt x="329" y="36"/>
                  </a:lnTo>
                  <a:lnTo>
                    <a:pt x="329" y="36"/>
                  </a:lnTo>
                  <a:lnTo>
                    <a:pt x="329" y="36"/>
                  </a:lnTo>
                  <a:lnTo>
                    <a:pt x="329" y="35"/>
                  </a:lnTo>
                  <a:lnTo>
                    <a:pt x="329" y="35"/>
                  </a:lnTo>
                  <a:lnTo>
                    <a:pt x="329" y="35"/>
                  </a:lnTo>
                  <a:lnTo>
                    <a:pt x="330" y="35"/>
                  </a:lnTo>
                  <a:lnTo>
                    <a:pt x="330" y="35"/>
                  </a:lnTo>
                  <a:lnTo>
                    <a:pt x="330" y="34"/>
                  </a:lnTo>
                  <a:lnTo>
                    <a:pt x="330" y="34"/>
                  </a:lnTo>
                  <a:lnTo>
                    <a:pt x="330" y="34"/>
                  </a:lnTo>
                  <a:lnTo>
                    <a:pt x="330" y="34"/>
                  </a:lnTo>
                  <a:lnTo>
                    <a:pt x="330" y="34"/>
                  </a:lnTo>
                  <a:lnTo>
                    <a:pt x="330" y="34"/>
                  </a:lnTo>
                  <a:lnTo>
                    <a:pt x="330" y="33"/>
                  </a:lnTo>
                  <a:lnTo>
                    <a:pt x="330" y="33"/>
                  </a:lnTo>
                  <a:lnTo>
                    <a:pt x="330" y="33"/>
                  </a:lnTo>
                  <a:lnTo>
                    <a:pt x="331" y="33"/>
                  </a:lnTo>
                  <a:lnTo>
                    <a:pt x="331" y="33"/>
                  </a:lnTo>
                  <a:lnTo>
                    <a:pt x="331" y="32"/>
                  </a:lnTo>
                  <a:lnTo>
                    <a:pt x="331" y="32"/>
                  </a:lnTo>
                  <a:lnTo>
                    <a:pt x="331" y="32"/>
                  </a:lnTo>
                  <a:lnTo>
                    <a:pt x="331" y="32"/>
                  </a:lnTo>
                  <a:lnTo>
                    <a:pt x="331" y="32"/>
                  </a:lnTo>
                  <a:lnTo>
                    <a:pt x="331" y="31"/>
                  </a:lnTo>
                  <a:lnTo>
                    <a:pt x="331" y="31"/>
                  </a:lnTo>
                  <a:lnTo>
                    <a:pt x="331" y="31"/>
                  </a:lnTo>
                  <a:lnTo>
                    <a:pt x="331" y="31"/>
                  </a:lnTo>
                  <a:lnTo>
                    <a:pt x="332" y="31"/>
                  </a:lnTo>
                  <a:lnTo>
                    <a:pt x="332" y="31"/>
                  </a:lnTo>
                  <a:lnTo>
                    <a:pt x="332" y="30"/>
                  </a:lnTo>
                  <a:lnTo>
                    <a:pt x="332" y="30"/>
                  </a:lnTo>
                  <a:lnTo>
                    <a:pt x="332" y="30"/>
                  </a:lnTo>
                  <a:lnTo>
                    <a:pt x="332" y="30"/>
                  </a:lnTo>
                  <a:lnTo>
                    <a:pt x="332" y="30"/>
                  </a:lnTo>
                  <a:lnTo>
                    <a:pt x="332" y="30"/>
                  </a:lnTo>
                  <a:lnTo>
                    <a:pt x="332" y="29"/>
                  </a:lnTo>
                  <a:lnTo>
                    <a:pt x="332" y="29"/>
                  </a:lnTo>
                  <a:lnTo>
                    <a:pt x="332" y="29"/>
                  </a:lnTo>
                  <a:lnTo>
                    <a:pt x="333" y="29"/>
                  </a:lnTo>
                  <a:lnTo>
                    <a:pt x="333" y="29"/>
                  </a:lnTo>
                  <a:lnTo>
                    <a:pt x="333" y="29"/>
                  </a:lnTo>
                  <a:lnTo>
                    <a:pt x="333" y="28"/>
                  </a:lnTo>
                  <a:lnTo>
                    <a:pt x="333" y="28"/>
                  </a:lnTo>
                  <a:lnTo>
                    <a:pt x="333" y="28"/>
                  </a:lnTo>
                  <a:lnTo>
                    <a:pt x="333" y="28"/>
                  </a:lnTo>
                  <a:lnTo>
                    <a:pt x="333" y="28"/>
                  </a:lnTo>
                  <a:lnTo>
                    <a:pt x="333" y="27"/>
                  </a:lnTo>
                  <a:lnTo>
                    <a:pt x="333" y="27"/>
                  </a:lnTo>
                  <a:lnTo>
                    <a:pt x="334" y="27"/>
                  </a:lnTo>
                  <a:lnTo>
                    <a:pt x="334" y="27"/>
                  </a:lnTo>
                  <a:lnTo>
                    <a:pt x="334" y="27"/>
                  </a:lnTo>
                  <a:lnTo>
                    <a:pt x="334" y="27"/>
                  </a:lnTo>
                  <a:lnTo>
                    <a:pt x="334" y="26"/>
                  </a:lnTo>
                  <a:lnTo>
                    <a:pt x="334" y="26"/>
                  </a:lnTo>
                  <a:lnTo>
                    <a:pt x="334" y="26"/>
                  </a:lnTo>
                  <a:lnTo>
                    <a:pt x="334" y="26"/>
                  </a:lnTo>
                  <a:lnTo>
                    <a:pt x="334" y="26"/>
                  </a:lnTo>
                  <a:lnTo>
                    <a:pt x="334" y="26"/>
                  </a:lnTo>
                  <a:lnTo>
                    <a:pt x="334" y="25"/>
                  </a:lnTo>
                  <a:lnTo>
                    <a:pt x="334" y="25"/>
                  </a:lnTo>
                  <a:lnTo>
                    <a:pt x="335" y="25"/>
                  </a:lnTo>
                  <a:lnTo>
                    <a:pt x="335" y="25"/>
                  </a:lnTo>
                  <a:lnTo>
                    <a:pt x="335" y="25"/>
                  </a:lnTo>
                  <a:lnTo>
                    <a:pt x="335" y="25"/>
                  </a:lnTo>
                  <a:lnTo>
                    <a:pt x="335" y="24"/>
                  </a:lnTo>
                  <a:lnTo>
                    <a:pt x="335" y="24"/>
                  </a:lnTo>
                  <a:lnTo>
                    <a:pt x="335" y="24"/>
                  </a:lnTo>
                  <a:lnTo>
                    <a:pt x="335" y="24"/>
                  </a:lnTo>
                  <a:lnTo>
                    <a:pt x="335" y="24"/>
                  </a:lnTo>
                  <a:lnTo>
                    <a:pt x="335" y="24"/>
                  </a:lnTo>
                  <a:lnTo>
                    <a:pt x="335" y="24"/>
                  </a:lnTo>
                  <a:lnTo>
                    <a:pt x="335" y="23"/>
                  </a:lnTo>
                  <a:lnTo>
                    <a:pt x="336" y="23"/>
                  </a:lnTo>
                  <a:lnTo>
                    <a:pt x="336" y="23"/>
                  </a:lnTo>
                  <a:lnTo>
                    <a:pt x="336" y="23"/>
                  </a:lnTo>
                  <a:lnTo>
                    <a:pt x="336" y="23"/>
                  </a:lnTo>
                  <a:lnTo>
                    <a:pt x="336" y="23"/>
                  </a:lnTo>
                  <a:lnTo>
                    <a:pt x="336" y="22"/>
                  </a:lnTo>
                  <a:lnTo>
                    <a:pt x="336" y="22"/>
                  </a:lnTo>
                  <a:lnTo>
                    <a:pt x="336" y="22"/>
                  </a:lnTo>
                  <a:lnTo>
                    <a:pt x="336" y="22"/>
                  </a:lnTo>
                  <a:lnTo>
                    <a:pt x="336" y="22"/>
                  </a:lnTo>
                  <a:lnTo>
                    <a:pt x="337" y="22"/>
                  </a:lnTo>
                  <a:lnTo>
                    <a:pt x="337" y="22"/>
                  </a:lnTo>
                  <a:lnTo>
                    <a:pt x="337" y="21"/>
                  </a:lnTo>
                  <a:lnTo>
                    <a:pt x="337" y="21"/>
                  </a:lnTo>
                  <a:lnTo>
                    <a:pt x="337" y="21"/>
                  </a:lnTo>
                  <a:lnTo>
                    <a:pt x="337" y="21"/>
                  </a:lnTo>
                  <a:lnTo>
                    <a:pt x="337" y="21"/>
                  </a:lnTo>
                  <a:lnTo>
                    <a:pt x="337" y="21"/>
                  </a:lnTo>
                  <a:lnTo>
                    <a:pt x="337" y="20"/>
                  </a:lnTo>
                  <a:lnTo>
                    <a:pt x="337" y="20"/>
                  </a:lnTo>
                  <a:lnTo>
                    <a:pt x="337" y="20"/>
                  </a:lnTo>
                  <a:lnTo>
                    <a:pt x="338" y="20"/>
                  </a:lnTo>
                  <a:lnTo>
                    <a:pt x="338" y="20"/>
                  </a:lnTo>
                  <a:lnTo>
                    <a:pt x="338" y="20"/>
                  </a:lnTo>
                  <a:lnTo>
                    <a:pt x="338" y="20"/>
                  </a:lnTo>
                  <a:lnTo>
                    <a:pt x="338" y="19"/>
                  </a:lnTo>
                  <a:lnTo>
                    <a:pt x="338" y="19"/>
                  </a:lnTo>
                  <a:lnTo>
                    <a:pt x="338" y="19"/>
                  </a:lnTo>
                  <a:lnTo>
                    <a:pt x="338" y="19"/>
                  </a:lnTo>
                  <a:lnTo>
                    <a:pt x="338" y="19"/>
                  </a:lnTo>
                  <a:lnTo>
                    <a:pt x="338" y="19"/>
                  </a:lnTo>
                  <a:lnTo>
                    <a:pt x="338" y="19"/>
                  </a:lnTo>
                  <a:lnTo>
                    <a:pt x="338" y="18"/>
                  </a:lnTo>
                  <a:lnTo>
                    <a:pt x="339" y="18"/>
                  </a:lnTo>
                  <a:lnTo>
                    <a:pt x="339" y="18"/>
                  </a:lnTo>
                  <a:lnTo>
                    <a:pt x="339" y="18"/>
                  </a:lnTo>
                  <a:lnTo>
                    <a:pt x="339" y="18"/>
                  </a:lnTo>
                  <a:lnTo>
                    <a:pt x="339" y="18"/>
                  </a:lnTo>
                  <a:lnTo>
                    <a:pt x="339" y="18"/>
                  </a:lnTo>
                  <a:lnTo>
                    <a:pt x="339" y="17"/>
                  </a:lnTo>
                  <a:lnTo>
                    <a:pt x="339" y="17"/>
                  </a:lnTo>
                  <a:lnTo>
                    <a:pt x="339" y="17"/>
                  </a:lnTo>
                  <a:lnTo>
                    <a:pt x="339" y="17"/>
                  </a:lnTo>
                  <a:lnTo>
                    <a:pt x="340" y="17"/>
                  </a:lnTo>
                  <a:lnTo>
                    <a:pt x="340" y="17"/>
                  </a:lnTo>
                  <a:lnTo>
                    <a:pt x="340" y="17"/>
                  </a:lnTo>
                  <a:lnTo>
                    <a:pt x="340" y="17"/>
                  </a:lnTo>
                  <a:lnTo>
                    <a:pt x="340" y="16"/>
                  </a:lnTo>
                  <a:lnTo>
                    <a:pt x="340" y="16"/>
                  </a:lnTo>
                  <a:lnTo>
                    <a:pt x="340" y="16"/>
                  </a:lnTo>
                  <a:lnTo>
                    <a:pt x="340" y="16"/>
                  </a:lnTo>
                  <a:lnTo>
                    <a:pt x="340" y="16"/>
                  </a:lnTo>
                  <a:lnTo>
                    <a:pt x="340" y="16"/>
                  </a:lnTo>
                  <a:lnTo>
                    <a:pt x="340" y="16"/>
                  </a:lnTo>
                  <a:lnTo>
                    <a:pt x="340" y="16"/>
                  </a:lnTo>
                  <a:lnTo>
                    <a:pt x="341" y="15"/>
                  </a:lnTo>
                  <a:lnTo>
                    <a:pt x="341" y="15"/>
                  </a:lnTo>
                  <a:lnTo>
                    <a:pt x="341" y="15"/>
                  </a:lnTo>
                  <a:lnTo>
                    <a:pt x="341" y="15"/>
                  </a:lnTo>
                  <a:lnTo>
                    <a:pt x="341" y="15"/>
                  </a:lnTo>
                  <a:lnTo>
                    <a:pt x="341" y="15"/>
                  </a:lnTo>
                  <a:lnTo>
                    <a:pt x="341" y="15"/>
                  </a:lnTo>
                  <a:lnTo>
                    <a:pt x="341" y="14"/>
                  </a:lnTo>
                  <a:lnTo>
                    <a:pt x="341" y="14"/>
                  </a:lnTo>
                  <a:lnTo>
                    <a:pt x="341" y="14"/>
                  </a:lnTo>
                  <a:lnTo>
                    <a:pt x="342" y="14"/>
                  </a:lnTo>
                  <a:lnTo>
                    <a:pt x="342" y="14"/>
                  </a:lnTo>
                  <a:lnTo>
                    <a:pt x="342" y="14"/>
                  </a:lnTo>
                  <a:lnTo>
                    <a:pt x="342" y="14"/>
                  </a:lnTo>
                  <a:lnTo>
                    <a:pt x="342" y="14"/>
                  </a:lnTo>
                  <a:lnTo>
                    <a:pt x="342" y="13"/>
                  </a:lnTo>
                  <a:lnTo>
                    <a:pt x="342" y="13"/>
                  </a:lnTo>
                  <a:lnTo>
                    <a:pt x="342" y="13"/>
                  </a:lnTo>
                  <a:lnTo>
                    <a:pt x="342" y="13"/>
                  </a:lnTo>
                  <a:lnTo>
                    <a:pt x="342" y="13"/>
                  </a:lnTo>
                  <a:lnTo>
                    <a:pt x="342" y="13"/>
                  </a:lnTo>
                  <a:lnTo>
                    <a:pt x="342" y="13"/>
                  </a:lnTo>
                  <a:lnTo>
                    <a:pt x="343" y="13"/>
                  </a:lnTo>
                  <a:lnTo>
                    <a:pt x="343" y="12"/>
                  </a:lnTo>
                  <a:lnTo>
                    <a:pt x="343" y="12"/>
                  </a:lnTo>
                  <a:lnTo>
                    <a:pt x="343" y="12"/>
                  </a:lnTo>
                  <a:lnTo>
                    <a:pt x="343" y="12"/>
                  </a:lnTo>
                  <a:lnTo>
                    <a:pt x="343" y="12"/>
                  </a:lnTo>
                  <a:lnTo>
                    <a:pt x="343" y="12"/>
                  </a:lnTo>
                  <a:lnTo>
                    <a:pt x="343" y="12"/>
                  </a:lnTo>
                  <a:lnTo>
                    <a:pt x="343" y="12"/>
                  </a:lnTo>
                  <a:lnTo>
                    <a:pt x="343" y="12"/>
                  </a:lnTo>
                  <a:lnTo>
                    <a:pt x="343" y="11"/>
                  </a:lnTo>
                  <a:lnTo>
                    <a:pt x="344" y="11"/>
                  </a:lnTo>
                  <a:lnTo>
                    <a:pt x="344" y="11"/>
                  </a:lnTo>
                  <a:lnTo>
                    <a:pt x="344" y="11"/>
                  </a:lnTo>
                  <a:lnTo>
                    <a:pt x="344" y="11"/>
                  </a:lnTo>
                  <a:lnTo>
                    <a:pt x="344" y="11"/>
                  </a:lnTo>
                  <a:lnTo>
                    <a:pt x="344" y="11"/>
                  </a:lnTo>
                  <a:lnTo>
                    <a:pt x="344" y="11"/>
                  </a:lnTo>
                  <a:lnTo>
                    <a:pt x="344" y="11"/>
                  </a:lnTo>
                  <a:lnTo>
                    <a:pt x="344" y="11"/>
                  </a:lnTo>
                  <a:lnTo>
                    <a:pt x="344" y="10"/>
                  </a:lnTo>
                  <a:lnTo>
                    <a:pt x="344" y="10"/>
                  </a:lnTo>
                  <a:lnTo>
                    <a:pt x="345" y="10"/>
                  </a:lnTo>
                  <a:lnTo>
                    <a:pt x="345" y="10"/>
                  </a:lnTo>
                  <a:lnTo>
                    <a:pt x="345" y="10"/>
                  </a:lnTo>
                  <a:lnTo>
                    <a:pt x="345" y="10"/>
                  </a:lnTo>
                  <a:lnTo>
                    <a:pt x="345" y="10"/>
                  </a:lnTo>
                  <a:lnTo>
                    <a:pt x="345" y="10"/>
                  </a:lnTo>
                  <a:lnTo>
                    <a:pt x="345" y="10"/>
                  </a:lnTo>
                  <a:lnTo>
                    <a:pt x="345" y="9"/>
                  </a:lnTo>
                  <a:lnTo>
                    <a:pt x="345" y="9"/>
                  </a:lnTo>
                  <a:lnTo>
                    <a:pt x="345" y="9"/>
                  </a:lnTo>
                  <a:lnTo>
                    <a:pt x="345" y="9"/>
                  </a:lnTo>
                  <a:lnTo>
                    <a:pt x="346" y="9"/>
                  </a:lnTo>
                  <a:lnTo>
                    <a:pt x="346" y="9"/>
                  </a:lnTo>
                  <a:lnTo>
                    <a:pt x="346" y="9"/>
                  </a:lnTo>
                  <a:lnTo>
                    <a:pt x="346" y="9"/>
                  </a:lnTo>
                  <a:lnTo>
                    <a:pt x="346" y="9"/>
                  </a:lnTo>
                  <a:lnTo>
                    <a:pt x="346" y="9"/>
                  </a:lnTo>
                  <a:lnTo>
                    <a:pt x="346" y="8"/>
                  </a:lnTo>
                  <a:lnTo>
                    <a:pt x="346" y="8"/>
                  </a:lnTo>
                  <a:lnTo>
                    <a:pt x="346" y="8"/>
                  </a:lnTo>
                  <a:lnTo>
                    <a:pt x="346" y="8"/>
                  </a:lnTo>
                  <a:lnTo>
                    <a:pt x="347" y="8"/>
                  </a:lnTo>
                  <a:lnTo>
                    <a:pt x="347" y="8"/>
                  </a:lnTo>
                  <a:lnTo>
                    <a:pt x="347" y="8"/>
                  </a:lnTo>
                  <a:lnTo>
                    <a:pt x="347" y="8"/>
                  </a:lnTo>
                  <a:lnTo>
                    <a:pt x="347" y="8"/>
                  </a:lnTo>
                  <a:lnTo>
                    <a:pt x="347" y="8"/>
                  </a:lnTo>
                  <a:lnTo>
                    <a:pt x="347" y="7"/>
                  </a:lnTo>
                  <a:lnTo>
                    <a:pt x="347" y="7"/>
                  </a:lnTo>
                  <a:lnTo>
                    <a:pt x="347" y="7"/>
                  </a:lnTo>
                  <a:lnTo>
                    <a:pt x="347" y="7"/>
                  </a:lnTo>
                  <a:lnTo>
                    <a:pt x="347" y="7"/>
                  </a:lnTo>
                  <a:lnTo>
                    <a:pt x="347" y="7"/>
                  </a:lnTo>
                  <a:lnTo>
                    <a:pt x="348" y="7"/>
                  </a:lnTo>
                  <a:lnTo>
                    <a:pt x="348" y="7"/>
                  </a:lnTo>
                  <a:lnTo>
                    <a:pt x="348" y="7"/>
                  </a:lnTo>
                  <a:lnTo>
                    <a:pt x="348" y="7"/>
                  </a:lnTo>
                  <a:lnTo>
                    <a:pt x="348" y="7"/>
                  </a:lnTo>
                  <a:lnTo>
                    <a:pt x="348" y="7"/>
                  </a:lnTo>
                  <a:lnTo>
                    <a:pt x="348" y="6"/>
                  </a:lnTo>
                  <a:lnTo>
                    <a:pt x="348" y="6"/>
                  </a:lnTo>
                  <a:lnTo>
                    <a:pt x="348" y="6"/>
                  </a:lnTo>
                  <a:lnTo>
                    <a:pt x="348" y="6"/>
                  </a:lnTo>
                  <a:lnTo>
                    <a:pt x="348" y="6"/>
                  </a:lnTo>
                  <a:lnTo>
                    <a:pt x="348" y="6"/>
                  </a:lnTo>
                  <a:lnTo>
                    <a:pt x="349" y="6"/>
                  </a:lnTo>
                  <a:lnTo>
                    <a:pt x="349" y="6"/>
                  </a:lnTo>
                  <a:lnTo>
                    <a:pt x="349" y="6"/>
                  </a:lnTo>
                  <a:lnTo>
                    <a:pt x="349" y="6"/>
                  </a:lnTo>
                  <a:lnTo>
                    <a:pt x="349" y="6"/>
                  </a:lnTo>
                  <a:lnTo>
                    <a:pt x="349" y="6"/>
                  </a:lnTo>
                  <a:lnTo>
                    <a:pt x="349" y="6"/>
                  </a:lnTo>
                  <a:lnTo>
                    <a:pt x="349" y="5"/>
                  </a:lnTo>
                  <a:lnTo>
                    <a:pt x="349" y="5"/>
                  </a:lnTo>
                  <a:lnTo>
                    <a:pt x="349" y="5"/>
                  </a:lnTo>
                  <a:lnTo>
                    <a:pt x="350" y="5"/>
                  </a:lnTo>
                  <a:lnTo>
                    <a:pt x="350" y="5"/>
                  </a:lnTo>
                  <a:lnTo>
                    <a:pt x="350" y="5"/>
                  </a:lnTo>
                  <a:lnTo>
                    <a:pt x="350" y="5"/>
                  </a:lnTo>
                  <a:lnTo>
                    <a:pt x="350" y="5"/>
                  </a:lnTo>
                  <a:lnTo>
                    <a:pt x="350" y="5"/>
                  </a:lnTo>
                  <a:lnTo>
                    <a:pt x="350" y="5"/>
                  </a:lnTo>
                  <a:lnTo>
                    <a:pt x="350" y="5"/>
                  </a:lnTo>
                  <a:lnTo>
                    <a:pt x="350" y="5"/>
                  </a:lnTo>
                  <a:lnTo>
                    <a:pt x="350" y="5"/>
                  </a:lnTo>
                  <a:lnTo>
                    <a:pt x="350"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1" y="4"/>
                  </a:lnTo>
                  <a:lnTo>
                    <a:pt x="352" y="4"/>
                  </a:lnTo>
                  <a:lnTo>
                    <a:pt x="352" y="4"/>
                  </a:lnTo>
                  <a:lnTo>
                    <a:pt x="352" y="4"/>
                  </a:lnTo>
                  <a:lnTo>
                    <a:pt x="352" y="3"/>
                  </a:lnTo>
                  <a:lnTo>
                    <a:pt x="352" y="3"/>
                  </a:lnTo>
                  <a:lnTo>
                    <a:pt x="352" y="3"/>
                  </a:lnTo>
                  <a:lnTo>
                    <a:pt x="352" y="3"/>
                  </a:lnTo>
                  <a:lnTo>
                    <a:pt x="352" y="3"/>
                  </a:lnTo>
                  <a:lnTo>
                    <a:pt x="352" y="3"/>
                  </a:lnTo>
                  <a:lnTo>
                    <a:pt x="352" y="3"/>
                  </a:lnTo>
                  <a:lnTo>
                    <a:pt x="353" y="3"/>
                  </a:lnTo>
                  <a:lnTo>
                    <a:pt x="353" y="3"/>
                  </a:lnTo>
                  <a:lnTo>
                    <a:pt x="353" y="3"/>
                  </a:lnTo>
                  <a:lnTo>
                    <a:pt x="353" y="3"/>
                  </a:lnTo>
                  <a:lnTo>
                    <a:pt x="353" y="3"/>
                  </a:lnTo>
                  <a:lnTo>
                    <a:pt x="353" y="3"/>
                  </a:lnTo>
                  <a:lnTo>
                    <a:pt x="353" y="3"/>
                  </a:lnTo>
                  <a:lnTo>
                    <a:pt x="353" y="3"/>
                  </a:lnTo>
                  <a:lnTo>
                    <a:pt x="353" y="3"/>
                  </a:lnTo>
                  <a:lnTo>
                    <a:pt x="353" y="3"/>
                  </a:lnTo>
                  <a:lnTo>
                    <a:pt x="353" y="2"/>
                  </a:lnTo>
                  <a:lnTo>
                    <a:pt x="353" y="2"/>
                  </a:lnTo>
                  <a:lnTo>
                    <a:pt x="354" y="2"/>
                  </a:lnTo>
                  <a:lnTo>
                    <a:pt x="354" y="2"/>
                  </a:lnTo>
                  <a:lnTo>
                    <a:pt x="354" y="2"/>
                  </a:lnTo>
                  <a:lnTo>
                    <a:pt x="354" y="2"/>
                  </a:lnTo>
                  <a:lnTo>
                    <a:pt x="354" y="2"/>
                  </a:lnTo>
                  <a:lnTo>
                    <a:pt x="354" y="2"/>
                  </a:lnTo>
                  <a:lnTo>
                    <a:pt x="354" y="2"/>
                  </a:lnTo>
                  <a:lnTo>
                    <a:pt x="354" y="2"/>
                  </a:lnTo>
                  <a:lnTo>
                    <a:pt x="354" y="2"/>
                  </a:lnTo>
                  <a:lnTo>
                    <a:pt x="354" y="2"/>
                  </a:lnTo>
                  <a:lnTo>
                    <a:pt x="355" y="2"/>
                  </a:lnTo>
                  <a:lnTo>
                    <a:pt x="355" y="2"/>
                  </a:lnTo>
                  <a:lnTo>
                    <a:pt x="355" y="2"/>
                  </a:lnTo>
                  <a:lnTo>
                    <a:pt x="355" y="2"/>
                  </a:lnTo>
                  <a:lnTo>
                    <a:pt x="355" y="2"/>
                  </a:lnTo>
                  <a:lnTo>
                    <a:pt x="355" y="2"/>
                  </a:lnTo>
                  <a:lnTo>
                    <a:pt x="355" y="2"/>
                  </a:lnTo>
                  <a:lnTo>
                    <a:pt x="355" y="2"/>
                  </a:lnTo>
                  <a:lnTo>
                    <a:pt x="355" y="2"/>
                  </a:lnTo>
                  <a:lnTo>
                    <a:pt x="355" y="2"/>
                  </a:lnTo>
                  <a:lnTo>
                    <a:pt x="355" y="2"/>
                  </a:lnTo>
                  <a:lnTo>
                    <a:pt x="355" y="1"/>
                  </a:lnTo>
                  <a:lnTo>
                    <a:pt x="356" y="1"/>
                  </a:lnTo>
                  <a:lnTo>
                    <a:pt x="356" y="1"/>
                  </a:lnTo>
                  <a:lnTo>
                    <a:pt x="356" y="1"/>
                  </a:lnTo>
                  <a:lnTo>
                    <a:pt x="356" y="1"/>
                  </a:lnTo>
                  <a:lnTo>
                    <a:pt x="356" y="1"/>
                  </a:lnTo>
                  <a:lnTo>
                    <a:pt x="356" y="1"/>
                  </a:lnTo>
                  <a:lnTo>
                    <a:pt x="356" y="1"/>
                  </a:lnTo>
                  <a:lnTo>
                    <a:pt x="356" y="1"/>
                  </a:lnTo>
                  <a:lnTo>
                    <a:pt x="356" y="1"/>
                  </a:lnTo>
                  <a:lnTo>
                    <a:pt x="356" y="1"/>
                  </a:lnTo>
                  <a:lnTo>
                    <a:pt x="356" y="1"/>
                  </a:lnTo>
                  <a:lnTo>
                    <a:pt x="357" y="1"/>
                  </a:lnTo>
                  <a:lnTo>
                    <a:pt x="357" y="1"/>
                  </a:lnTo>
                  <a:lnTo>
                    <a:pt x="357" y="1"/>
                  </a:lnTo>
                  <a:lnTo>
                    <a:pt x="357" y="1"/>
                  </a:lnTo>
                  <a:lnTo>
                    <a:pt x="357" y="1"/>
                  </a:lnTo>
                  <a:lnTo>
                    <a:pt x="357" y="1"/>
                  </a:lnTo>
                  <a:lnTo>
                    <a:pt x="357" y="1"/>
                  </a:lnTo>
                  <a:lnTo>
                    <a:pt x="357" y="1"/>
                  </a:lnTo>
                  <a:lnTo>
                    <a:pt x="357" y="1"/>
                  </a:lnTo>
                  <a:lnTo>
                    <a:pt x="357" y="1"/>
                  </a:lnTo>
                  <a:lnTo>
                    <a:pt x="357" y="1"/>
                  </a:lnTo>
                  <a:lnTo>
                    <a:pt x="358" y="1"/>
                  </a:lnTo>
                  <a:lnTo>
                    <a:pt x="358" y="1"/>
                  </a:lnTo>
                  <a:lnTo>
                    <a:pt x="358" y="1"/>
                  </a:lnTo>
                  <a:lnTo>
                    <a:pt x="358" y="1"/>
                  </a:lnTo>
                  <a:lnTo>
                    <a:pt x="358" y="1"/>
                  </a:lnTo>
                  <a:lnTo>
                    <a:pt x="358" y="1"/>
                  </a:lnTo>
                  <a:lnTo>
                    <a:pt x="358" y="1"/>
                  </a:lnTo>
                  <a:lnTo>
                    <a:pt x="358" y="1"/>
                  </a:lnTo>
                  <a:lnTo>
                    <a:pt x="358" y="1"/>
                  </a:lnTo>
                  <a:lnTo>
                    <a:pt x="358" y="1"/>
                  </a:lnTo>
                  <a:lnTo>
                    <a:pt x="358" y="1"/>
                  </a:lnTo>
                  <a:lnTo>
                    <a:pt x="359" y="1"/>
                  </a:lnTo>
                  <a:lnTo>
                    <a:pt x="359" y="1"/>
                  </a:lnTo>
                  <a:lnTo>
                    <a:pt x="359" y="1"/>
                  </a:lnTo>
                  <a:lnTo>
                    <a:pt x="359" y="0"/>
                  </a:lnTo>
                  <a:lnTo>
                    <a:pt x="359" y="0"/>
                  </a:lnTo>
                  <a:lnTo>
                    <a:pt x="359" y="0"/>
                  </a:lnTo>
                  <a:lnTo>
                    <a:pt x="359" y="0"/>
                  </a:lnTo>
                  <a:lnTo>
                    <a:pt x="359" y="0"/>
                  </a:lnTo>
                  <a:lnTo>
                    <a:pt x="359" y="0"/>
                  </a:lnTo>
                  <a:lnTo>
                    <a:pt x="359"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0"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1" y="0"/>
                  </a:lnTo>
                  <a:lnTo>
                    <a:pt x="362" y="0"/>
                  </a:lnTo>
                  <a:lnTo>
                    <a:pt x="362" y="0"/>
                  </a:lnTo>
                  <a:lnTo>
                    <a:pt x="362" y="0"/>
                  </a:lnTo>
                  <a:lnTo>
                    <a:pt x="362" y="0"/>
                  </a:lnTo>
                  <a:lnTo>
                    <a:pt x="362" y="0"/>
                  </a:lnTo>
                  <a:lnTo>
                    <a:pt x="362" y="0"/>
                  </a:lnTo>
                  <a:lnTo>
                    <a:pt x="362" y="0"/>
                  </a:lnTo>
                  <a:lnTo>
                    <a:pt x="362" y="0"/>
                  </a:lnTo>
                  <a:lnTo>
                    <a:pt x="362" y="0"/>
                  </a:lnTo>
                  <a:lnTo>
                    <a:pt x="362" y="0"/>
                  </a:lnTo>
                  <a:lnTo>
                    <a:pt x="363" y="0"/>
                  </a:lnTo>
                  <a:lnTo>
                    <a:pt x="363" y="0"/>
                  </a:lnTo>
                  <a:lnTo>
                    <a:pt x="363" y="0"/>
                  </a:lnTo>
                  <a:lnTo>
                    <a:pt x="363" y="0"/>
                  </a:lnTo>
                  <a:lnTo>
                    <a:pt x="363" y="0"/>
                  </a:lnTo>
                  <a:lnTo>
                    <a:pt x="363" y="0"/>
                  </a:lnTo>
                  <a:lnTo>
                    <a:pt x="363" y="0"/>
                  </a:lnTo>
                  <a:lnTo>
                    <a:pt x="363" y="0"/>
                  </a:lnTo>
                  <a:lnTo>
                    <a:pt x="363" y="0"/>
                  </a:lnTo>
                  <a:lnTo>
                    <a:pt x="363" y="0"/>
                  </a:lnTo>
                  <a:lnTo>
                    <a:pt x="363" y="0"/>
                  </a:lnTo>
                  <a:lnTo>
                    <a:pt x="364" y="0"/>
                  </a:lnTo>
                  <a:lnTo>
                    <a:pt x="364" y="0"/>
                  </a:lnTo>
                  <a:lnTo>
                    <a:pt x="364" y="0"/>
                  </a:lnTo>
                  <a:lnTo>
                    <a:pt x="364" y="0"/>
                  </a:lnTo>
                  <a:lnTo>
                    <a:pt x="364" y="0"/>
                  </a:lnTo>
                  <a:lnTo>
                    <a:pt x="364" y="0"/>
                  </a:lnTo>
                  <a:lnTo>
                    <a:pt x="364" y="0"/>
                  </a:lnTo>
                  <a:lnTo>
                    <a:pt x="364" y="0"/>
                  </a:lnTo>
                  <a:lnTo>
                    <a:pt x="364" y="0"/>
                  </a:lnTo>
                  <a:lnTo>
                    <a:pt x="364" y="1"/>
                  </a:lnTo>
                  <a:lnTo>
                    <a:pt x="364" y="1"/>
                  </a:lnTo>
                  <a:lnTo>
                    <a:pt x="364" y="1"/>
                  </a:lnTo>
                  <a:lnTo>
                    <a:pt x="365" y="1"/>
                  </a:lnTo>
                  <a:lnTo>
                    <a:pt x="365" y="1"/>
                  </a:lnTo>
                  <a:lnTo>
                    <a:pt x="365" y="1"/>
                  </a:lnTo>
                  <a:lnTo>
                    <a:pt x="365" y="1"/>
                  </a:lnTo>
                  <a:lnTo>
                    <a:pt x="365" y="1"/>
                  </a:lnTo>
                  <a:lnTo>
                    <a:pt x="365" y="1"/>
                  </a:lnTo>
                  <a:lnTo>
                    <a:pt x="365" y="1"/>
                  </a:lnTo>
                  <a:lnTo>
                    <a:pt x="365" y="1"/>
                  </a:lnTo>
                  <a:lnTo>
                    <a:pt x="365" y="1"/>
                  </a:lnTo>
                  <a:lnTo>
                    <a:pt x="365"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6" y="1"/>
                  </a:lnTo>
                  <a:lnTo>
                    <a:pt x="367" y="1"/>
                  </a:lnTo>
                  <a:lnTo>
                    <a:pt x="367" y="1"/>
                  </a:lnTo>
                  <a:lnTo>
                    <a:pt x="367" y="1"/>
                  </a:lnTo>
                  <a:lnTo>
                    <a:pt x="367" y="1"/>
                  </a:lnTo>
                  <a:lnTo>
                    <a:pt x="367" y="1"/>
                  </a:lnTo>
                  <a:lnTo>
                    <a:pt x="367" y="1"/>
                  </a:lnTo>
                  <a:lnTo>
                    <a:pt x="367" y="1"/>
                  </a:lnTo>
                  <a:lnTo>
                    <a:pt x="367" y="1"/>
                  </a:lnTo>
                  <a:lnTo>
                    <a:pt x="367" y="1"/>
                  </a:lnTo>
                  <a:lnTo>
                    <a:pt x="367" y="1"/>
                  </a:lnTo>
                  <a:lnTo>
                    <a:pt x="368" y="1"/>
                  </a:lnTo>
                  <a:lnTo>
                    <a:pt x="368" y="1"/>
                  </a:lnTo>
                  <a:lnTo>
                    <a:pt x="368" y="2"/>
                  </a:lnTo>
                  <a:lnTo>
                    <a:pt x="368" y="2"/>
                  </a:lnTo>
                  <a:lnTo>
                    <a:pt x="368" y="2"/>
                  </a:lnTo>
                  <a:lnTo>
                    <a:pt x="368" y="2"/>
                  </a:lnTo>
                  <a:lnTo>
                    <a:pt x="368" y="2"/>
                  </a:lnTo>
                  <a:lnTo>
                    <a:pt x="368" y="2"/>
                  </a:lnTo>
                  <a:lnTo>
                    <a:pt x="368" y="2"/>
                  </a:lnTo>
                  <a:lnTo>
                    <a:pt x="368" y="2"/>
                  </a:lnTo>
                  <a:lnTo>
                    <a:pt x="368" y="2"/>
                  </a:lnTo>
                  <a:lnTo>
                    <a:pt x="368" y="2"/>
                  </a:lnTo>
                  <a:lnTo>
                    <a:pt x="369" y="2"/>
                  </a:lnTo>
                  <a:lnTo>
                    <a:pt x="369" y="2"/>
                  </a:lnTo>
                  <a:lnTo>
                    <a:pt x="369" y="2"/>
                  </a:lnTo>
                  <a:lnTo>
                    <a:pt x="369" y="2"/>
                  </a:lnTo>
                  <a:lnTo>
                    <a:pt x="369" y="2"/>
                  </a:lnTo>
                  <a:lnTo>
                    <a:pt x="369" y="2"/>
                  </a:lnTo>
                  <a:lnTo>
                    <a:pt x="369" y="2"/>
                  </a:lnTo>
                  <a:lnTo>
                    <a:pt x="369" y="2"/>
                  </a:lnTo>
                  <a:lnTo>
                    <a:pt x="369" y="2"/>
                  </a:lnTo>
                  <a:lnTo>
                    <a:pt x="369" y="2"/>
                  </a:lnTo>
                  <a:lnTo>
                    <a:pt x="369" y="2"/>
                  </a:lnTo>
                  <a:lnTo>
                    <a:pt x="370" y="2"/>
                  </a:lnTo>
                  <a:lnTo>
                    <a:pt x="370" y="2"/>
                  </a:lnTo>
                  <a:lnTo>
                    <a:pt x="370" y="3"/>
                  </a:lnTo>
                  <a:lnTo>
                    <a:pt x="370" y="3"/>
                  </a:lnTo>
                  <a:lnTo>
                    <a:pt x="370" y="3"/>
                  </a:lnTo>
                  <a:lnTo>
                    <a:pt x="370" y="3"/>
                  </a:lnTo>
                  <a:lnTo>
                    <a:pt x="370" y="3"/>
                  </a:lnTo>
                  <a:lnTo>
                    <a:pt x="370" y="3"/>
                  </a:lnTo>
                  <a:lnTo>
                    <a:pt x="370" y="3"/>
                  </a:lnTo>
                  <a:lnTo>
                    <a:pt x="370" y="3"/>
                  </a:lnTo>
                  <a:lnTo>
                    <a:pt x="370" y="3"/>
                  </a:lnTo>
                  <a:lnTo>
                    <a:pt x="371" y="3"/>
                  </a:lnTo>
                  <a:lnTo>
                    <a:pt x="371" y="3"/>
                  </a:lnTo>
                  <a:lnTo>
                    <a:pt x="371" y="3"/>
                  </a:lnTo>
                  <a:lnTo>
                    <a:pt x="371" y="3"/>
                  </a:lnTo>
                  <a:lnTo>
                    <a:pt x="371" y="3"/>
                  </a:lnTo>
                  <a:lnTo>
                    <a:pt x="371" y="3"/>
                  </a:lnTo>
                  <a:lnTo>
                    <a:pt x="371" y="3"/>
                  </a:lnTo>
                  <a:lnTo>
                    <a:pt x="371" y="3"/>
                  </a:lnTo>
                  <a:lnTo>
                    <a:pt x="371" y="4"/>
                  </a:lnTo>
                  <a:lnTo>
                    <a:pt x="371" y="4"/>
                  </a:lnTo>
                  <a:lnTo>
                    <a:pt x="371" y="4"/>
                  </a:lnTo>
                  <a:lnTo>
                    <a:pt x="372" y="4"/>
                  </a:lnTo>
                  <a:lnTo>
                    <a:pt x="372" y="4"/>
                  </a:lnTo>
                  <a:lnTo>
                    <a:pt x="372" y="4"/>
                  </a:lnTo>
                  <a:lnTo>
                    <a:pt x="372" y="4"/>
                  </a:lnTo>
                  <a:lnTo>
                    <a:pt x="372" y="4"/>
                  </a:lnTo>
                  <a:lnTo>
                    <a:pt x="372" y="4"/>
                  </a:lnTo>
                  <a:lnTo>
                    <a:pt x="372" y="4"/>
                  </a:lnTo>
                  <a:lnTo>
                    <a:pt x="372" y="4"/>
                  </a:lnTo>
                  <a:lnTo>
                    <a:pt x="372" y="4"/>
                  </a:lnTo>
                  <a:lnTo>
                    <a:pt x="372" y="4"/>
                  </a:lnTo>
                  <a:lnTo>
                    <a:pt x="372" y="4"/>
                  </a:lnTo>
                  <a:lnTo>
                    <a:pt x="373" y="4"/>
                  </a:lnTo>
                  <a:lnTo>
                    <a:pt x="373" y="4"/>
                  </a:lnTo>
                  <a:lnTo>
                    <a:pt x="373" y="5"/>
                  </a:lnTo>
                  <a:lnTo>
                    <a:pt x="373" y="5"/>
                  </a:lnTo>
                  <a:lnTo>
                    <a:pt x="373" y="5"/>
                  </a:lnTo>
                  <a:lnTo>
                    <a:pt x="373" y="5"/>
                  </a:lnTo>
                  <a:lnTo>
                    <a:pt x="373" y="5"/>
                  </a:lnTo>
                  <a:lnTo>
                    <a:pt x="373" y="5"/>
                  </a:lnTo>
                  <a:lnTo>
                    <a:pt x="373" y="5"/>
                  </a:lnTo>
                  <a:lnTo>
                    <a:pt x="373" y="5"/>
                  </a:lnTo>
                  <a:lnTo>
                    <a:pt x="373" y="5"/>
                  </a:lnTo>
                  <a:lnTo>
                    <a:pt x="374" y="5"/>
                  </a:lnTo>
                  <a:lnTo>
                    <a:pt x="374" y="5"/>
                  </a:lnTo>
                  <a:lnTo>
                    <a:pt x="374" y="5"/>
                  </a:lnTo>
                  <a:lnTo>
                    <a:pt x="374" y="5"/>
                  </a:lnTo>
                  <a:lnTo>
                    <a:pt x="374" y="6"/>
                  </a:lnTo>
                  <a:lnTo>
                    <a:pt x="374" y="6"/>
                  </a:lnTo>
                  <a:lnTo>
                    <a:pt x="374" y="6"/>
                  </a:lnTo>
                  <a:lnTo>
                    <a:pt x="374" y="6"/>
                  </a:lnTo>
                  <a:lnTo>
                    <a:pt x="374" y="6"/>
                  </a:lnTo>
                  <a:lnTo>
                    <a:pt x="374" y="6"/>
                  </a:lnTo>
                  <a:lnTo>
                    <a:pt x="374" y="6"/>
                  </a:lnTo>
                  <a:lnTo>
                    <a:pt x="374" y="6"/>
                  </a:lnTo>
                  <a:lnTo>
                    <a:pt x="375" y="6"/>
                  </a:lnTo>
                  <a:lnTo>
                    <a:pt x="375" y="6"/>
                  </a:lnTo>
                  <a:lnTo>
                    <a:pt x="375" y="6"/>
                  </a:lnTo>
                  <a:lnTo>
                    <a:pt x="375" y="6"/>
                  </a:lnTo>
                  <a:lnTo>
                    <a:pt x="375" y="6"/>
                  </a:lnTo>
                  <a:lnTo>
                    <a:pt x="375" y="7"/>
                  </a:lnTo>
                  <a:lnTo>
                    <a:pt x="375" y="7"/>
                  </a:lnTo>
                  <a:lnTo>
                    <a:pt x="375" y="7"/>
                  </a:lnTo>
                  <a:lnTo>
                    <a:pt x="375" y="7"/>
                  </a:lnTo>
                  <a:lnTo>
                    <a:pt x="375" y="7"/>
                  </a:lnTo>
                  <a:lnTo>
                    <a:pt x="376" y="7"/>
                  </a:lnTo>
                  <a:lnTo>
                    <a:pt x="376" y="7"/>
                  </a:lnTo>
                  <a:lnTo>
                    <a:pt x="376" y="7"/>
                  </a:lnTo>
                  <a:lnTo>
                    <a:pt x="376" y="7"/>
                  </a:lnTo>
                  <a:lnTo>
                    <a:pt x="376" y="7"/>
                  </a:lnTo>
                  <a:lnTo>
                    <a:pt x="376" y="7"/>
                  </a:lnTo>
                  <a:lnTo>
                    <a:pt x="376" y="7"/>
                  </a:lnTo>
                  <a:lnTo>
                    <a:pt x="376" y="8"/>
                  </a:lnTo>
                  <a:lnTo>
                    <a:pt x="376" y="8"/>
                  </a:lnTo>
                  <a:lnTo>
                    <a:pt x="376" y="8"/>
                  </a:lnTo>
                  <a:lnTo>
                    <a:pt x="376" y="8"/>
                  </a:lnTo>
                  <a:lnTo>
                    <a:pt x="377" y="8"/>
                  </a:lnTo>
                  <a:lnTo>
                    <a:pt x="377" y="8"/>
                  </a:lnTo>
                  <a:lnTo>
                    <a:pt x="377" y="8"/>
                  </a:lnTo>
                  <a:lnTo>
                    <a:pt x="377" y="8"/>
                  </a:lnTo>
                  <a:lnTo>
                    <a:pt x="377" y="8"/>
                  </a:lnTo>
                  <a:lnTo>
                    <a:pt x="377" y="8"/>
                  </a:lnTo>
                  <a:lnTo>
                    <a:pt x="377" y="9"/>
                  </a:lnTo>
                  <a:lnTo>
                    <a:pt x="377" y="9"/>
                  </a:lnTo>
                  <a:lnTo>
                    <a:pt x="377" y="9"/>
                  </a:lnTo>
                  <a:lnTo>
                    <a:pt x="377" y="9"/>
                  </a:lnTo>
                  <a:lnTo>
                    <a:pt x="377" y="9"/>
                  </a:lnTo>
                  <a:lnTo>
                    <a:pt x="377" y="9"/>
                  </a:lnTo>
                  <a:lnTo>
                    <a:pt x="378" y="9"/>
                  </a:lnTo>
                  <a:lnTo>
                    <a:pt x="378" y="9"/>
                  </a:lnTo>
                  <a:lnTo>
                    <a:pt x="378" y="9"/>
                  </a:lnTo>
                  <a:lnTo>
                    <a:pt x="378" y="9"/>
                  </a:lnTo>
                  <a:lnTo>
                    <a:pt x="378" y="10"/>
                  </a:lnTo>
                  <a:lnTo>
                    <a:pt x="378" y="10"/>
                  </a:lnTo>
                  <a:lnTo>
                    <a:pt x="378" y="10"/>
                  </a:lnTo>
                  <a:lnTo>
                    <a:pt x="378" y="10"/>
                  </a:lnTo>
                  <a:lnTo>
                    <a:pt x="378" y="10"/>
                  </a:lnTo>
                  <a:lnTo>
                    <a:pt x="378" y="10"/>
                  </a:lnTo>
                  <a:lnTo>
                    <a:pt x="379" y="10"/>
                  </a:lnTo>
                  <a:lnTo>
                    <a:pt x="379" y="10"/>
                  </a:lnTo>
                  <a:lnTo>
                    <a:pt x="379" y="10"/>
                  </a:lnTo>
                  <a:lnTo>
                    <a:pt x="379" y="11"/>
                  </a:lnTo>
                  <a:lnTo>
                    <a:pt x="379" y="11"/>
                  </a:lnTo>
                  <a:lnTo>
                    <a:pt x="379" y="11"/>
                  </a:lnTo>
                  <a:lnTo>
                    <a:pt x="379" y="11"/>
                  </a:lnTo>
                  <a:lnTo>
                    <a:pt x="379" y="11"/>
                  </a:lnTo>
                  <a:lnTo>
                    <a:pt x="379" y="11"/>
                  </a:lnTo>
                  <a:lnTo>
                    <a:pt x="379" y="11"/>
                  </a:lnTo>
                  <a:lnTo>
                    <a:pt x="379" y="11"/>
                  </a:lnTo>
                  <a:lnTo>
                    <a:pt x="379" y="11"/>
                  </a:lnTo>
                  <a:lnTo>
                    <a:pt x="380" y="11"/>
                  </a:lnTo>
                  <a:lnTo>
                    <a:pt x="380" y="12"/>
                  </a:lnTo>
                  <a:lnTo>
                    <a:pt x="380" y="12"/>
                  </a:lnTo>
                  <a:lnTo>
                    <a:pt x="380" y="12"/>
                  </a:lnTo>
                  <a:lnTo>
                    <a:pt x="380" y="12"/>
                  </a:lnTo>
                  <a:lnTo>
                    <a:pt x="380" y="12"/>
                  </a:lnTo>
                  <a:lnTo>
                    <a:pt x="380" y="12"/>
                  </a:lnTo>
                  <a:lnTo>
                    <a:pt x="380" y="12"/>
                  </a:lnTo>
                  <a:lnTo>
                    <a:pt x="380" y="12"/>
                  </a:lnTo>
                  <a:lnTo>
                    <a:pt x="380" y="12"/>
                  </a:lnTo>
                  <a:lnTo>
                    <a:pt x="381" y="13"/>
                  </a:lnTo>
                  <a:lnTo>
                    <a:pt x="381" y="13"/>
                  </a:lnTo>
                  <a:lnTo>
                    <a:pt x="381" y="13"/>
                  </a:lnTo>
                  <a:lnTo>
                    <a:pt x="381" y="13"/>
                  </a:lnTo>
                  <a:lnTo>
                    <a:pt x="381" y="13"/>
                  </a:lnTo>
                  <a:lnTo>
                    <a:pt x="381" y="13"/>
                  </a:lnTo>
                  <a:lnTo>
                    <a:pt x="381" y="13"/>
                  </a:lnTo>
                  <a:lnTo>
                    <a:pt x="381" y="13"/>
                  </a:lnTo>
                  <a:lnTo>
                    <a:pt x="381" y="14"/>
                  </a:lnTo>
                  <a:lnTo>
                    <a:pt x="381" y="14"/>
                  </a:lnTo>
                  <a:lnTo>
                    <a:pt x="381" y="14"/>
                  </a:lnTo>
                  <a:lnTo>
                    <a:pt x="381" y="14"/>
                  </a:lnTo>
                  <a:lnTo>
                    <a:pt x="382" y="14"/>
                  </a:lnTo>
                  <a:lnTo>
                    <a:pt x="382" y="14"/>
                  </a:lnTo>
                  <a:lnTo>
                    <a:pt x="382" y="14"/>
                  </a:lnTo>
                  <a:lnTo>
                    <a:pt x="382" y="14"/>
                  </a:lnTo>
                  <a:lnTo>
                    <a:pt x="382" y="15"/>
                  </a:lnTo>
                  <a:lnTo>
                    <a:pt x="382" y="15"/>
                  </a:lnTo>
                  <a:lnTo>
                    <a:pt x="382" y="15"/>
                  </a:lnTo>
                  <a:lnTo>
                    <a:pt x="382" y="15"/>
                  </a:lnTo>
                  <a:lnTo>
                    <a:pt x="382" y="15"/>
                  </a:lnTo>
                  <a:lnTo>
                    <a:pt x="382" y="15"/>
                  </a:lnTo>
                  <a:lnTo>
                    <a:pt x="382" y="15"/>
                  </a:lnTo>
                  <a:lnTo>
                    <a:pt x="383" y="16"/>
                  </a:lnTo>
                  <a:lnTo>
                    <a:pt x="383" y="16"/>
                  </a:lnTo>
                  <a:lnTo>
                    <a:pt x="383" y="16"/>
                  </a:lnTo>
                  <a:lnTo>
                    <a:pt x="383" y="16"/>
                  </a:lnTo>
                  <a:lnTo>
                    <a:pt x="383" y="16"/>
                  </a:lnTo>
                  <a:lnTo>
                    <a:pt x="383" y="16"/>
                  </a:lnTo>
                  <a:lnTo>
                    <a:pt x="383" y="16"/>
                  </a:lnTo>
                  <a:lnTo>
                    <a:pt x="383" y="16"/>
                  </a:lnTo>
                  <a:lnTo>
                    <a:pt x="383" y="17"/>
                  </a:lnTo>
                  <a:lnTo>
                    <a:pt x="383" y="17"/>
                  </a:lnTo>
                  <a:lnTo>
                    <a:pt x="383" y="17"/>
                  </a:lnTo>
                  <a:lnTo>
                    <a:pt x="384" y="17"/>
                  </a:lnTo>
                  <a:lnTo>
                    <a:pt x="384" y="17"/>
                  </a:lnTo>
                  <a:lnTo>
                    <a:pt x="384" y="17"/>
                  </a:lnTo>
                  <a:lnTo>
                    <a:pt x="384" y="17"/>
                  </a:lnTo>
                  <a:lnTo>
                    <a:pt x="384" y="17"/>
                  </a:lnTo>
                  <a:lnTo>
                    <a:pt x="384" y="18"/>
                  </a:lnTo>
                  <a:lnTo>
                    <a:pt x="384" y="18"/>
                  </a:lnTo>
                  <a:lnTo>
                    <a:pt x="384" y="18"/>
                  </a:lnTo>
                  <a:lnTo>
                    <a:pt x="384" y="18"/>
                  </a:lnTo>
                  <a:lnTo>
                    <a:pt x="384" y="18"/>
                  </a:lnTo>
                  <a:lnTo>
                    <a:pt x="384" y="18"/>
                  </a:lnTo>
                  <a:lnTo>
                    <a:pt x="385" y="18"/>
                  </a:lnTo>
                  <a:lnTo>
                    <a:pt x="385" y="19"/>
                  </a:lnTo>
                  <a:lnTo>
                    <a:pt x="385" y="19"/>
                  </a:lnTo>
                  <a:lnTo>
                    <a:pt x="385" y="19"/>
                  </a:lnTo>
                  <a:lnTo>
                    <a:pt x="385" y="19"/>
                  </a:lnTo>
                  <a:lnTo>
                    <a:pt x="385" y="19"/>
                  </a:lnTo>
                  <a:lnTo>
                    <a:pt x="385" y="19"/>
                  </a:lnTo>
                  <a:lnTo>
                    <a:pt x="385" y="19"/>
                  </a:lnTo>
                  <a:lnTo>
                    <a:pt x="385" y="20"/>
                  </a:lnTo>
                  <a:lnTo>
                    <a:pt x="385" y="20"/>
                  </a:lnTo>
                  <a:lnTo>
                    <a:pt x="385" y="20"/>
                  </a:lnTo>
                  <a:lnTo>
                    <a:pt x="386" y="20"/>
                  </a:lnTo>
                  <a:lnTo>
                    <a:pt x="386" y="20"/>
                  </a:lnTo>
                  <a:lnTo>
                    <a:pt x="386" y="20"/>
                  </a:lnTo>
                  <a:lnTo>
                    <a:pt x="386" y="20"/>
                  </a:lnTo>
                  <a:lnTo>
                    <a:pt x="386" y="21"/>
                  </a:lnTo>
                  <a:lnTo>
                    <a:pt x="386" y="21"/>
                  </a:lnTo>
                  <a:lnTo>
                    <a:pt x="386" y="21"/>
                  </a:lnTo>
                  <a:lnTo>
                    <a:pt x="386" y="21"/>
                  </a:lnTo>
                  <a:lnTo>
                    <a:pt x="386" y="21"/>
                  </a:lnTo>
                  <a:lnTo>
                    <a:pt x="386" y="21"/>
                  </a:lnTo>
                  <a:lnTo>
                    <a:pt x="386" y="22"/>
                  </a:lnTo>
                  <a:lnTo>
                    <a:pt x="387" y="22"/>
                  </a:lnTo>
                  <a:lnTo>
                    <a:pt x="387" y="22"/>
                  </a:lnTo>
                  <a:lnTo>
                    <a:pt x="387" y="22"/>
                  </a:lnTo>
                  <a:lnTo>
                    <a:pt x="387" y="22"/>
                  </a:lnTo>
                  <a:lnTo>
                    <a:pt x="387" y="22"/>
                  </a:lnTo>
                  <a:lnTo>
                    <a:pt x="387" y="22"/>
                  </a:lnTo>
                  <a:lnTo>
                    <a:pt x="387" y="23"/>
                  </a:lnTo>
                  <a:lnTo>
                    <a:pt x="387" y="23"/>
                  </a:lnTo>
                  <a:lnTo>
                    <a:pt x="387" y="23"/>
                  </a:lnTo>
                  <a:lnTo>
                    <a:pt x="387" y="23"/>
                  </a:lnTo>
                  <a:lnTo>
                    <a:pt x="387" y="23"/>
                  </a:lnTo>
                  <a:lnTo>
                    <a:pt x="387" y="23"/>
                  </a:lnTo>
                  <a:lnTo>
                    <a:pt x="388" y="24"/>
                  </a:lnTo>
                  <a:lnTo>
                    <a:pt x="388" y="24"/>
                  </a:lnTo>
                  <a:lnTo>
                    <a:pt x="388" y="24"/>
                  </a:lnTo>
                  <a:lnTo>
                    <a:pt x="388" y="24"/>
                  </a:lnTo>
                  <a:lnTo>
                    <a:pt x="388" y="24"/>
                  </a:lnTo>
                  <a:lnTo>
                    <a:pt x="388" y="24"/>
                  </a:lnTo>
                  <a:lnTo>
                    <a:pt x="388" y="24"/>
                  </a:lnTo>
                  <a:lnTo>
                    <a:pt x="388" y="25"/>
                  </a:lnTo>
                  <a:lnTo>
                    <a:pt x="388" y="25"/>
                  </a:lnTo>
                  <a:lnTo>
                    <a:pt x="388" y="25"/>
                  </a:lnTo>
                  <a:lnTo>
                    <a:pt x="389" y="25"/>
                  </a:lnTo>
                  <a:lnTo>
                    <a:pt x="389" y="25"/>
                  </a:lnTo>
                  <a:lnTo>
                    <a:pt x="389" y="25"/>
                  </a:lnTo>
                  <a:lnTo>
                    <a:pt x="389" y="26"/>
                  </a:lnTo>
                  <a:lnTo>
                    <a:pt x="389" y="26"/>
                  </a:lnTo>
                  <a:lnTo>
                    <a:pt x="389" y="26"/>
                  </a:lnTo>
                  <a:lnTo>
                    <a:pt x="389" y="26"/>
                  </a:lnTo>
                  <a:lnTo>
                    <a:pt x="389" y="26"/>
                  </a:lnTo>
                  <a:lnTo>
                    <a:pt x="389" y="26"/>
                  </a:lnTo>
                  <a:lnTo>
                    <a:pt x="389" y="27"/>
                  </a:lnTo>
                  <a:lnTo>
                    <a:pt x="389" y="27"/>
                  </a:lnTo>
                  <a:lnTo>
                    <a:pt x="390" y="27"/>
                  </a:lnTo>
                  <a:lnTo>
                    <a:pt x="390" y="27"/>
                  </a:lnTo>
                  <a:lnTo>
                    <a:pt x="390" y="27"/>
                  </a:lnTo>
                  <a:lnTo>
                    <a:pt x="390" y="27"/>
                  </a:lnTo>
                  <a:lnTo>
                    <a:pt x="390" y="28"/>
                  </a:lnTo>
                  <a:lnTo>
                    <a:pt x="390" y="28"/>
                  </a:lnTo>
                  <a:lnTo>
                    <a:pt x="390" y="28"/>
                  </a:lnTo>
                  <a:lnTo>
                    <a:pt x="390" y="28"/>
                  </a:lnTo>
                  <a:lnTo>
                    <a:pt x="390" y="28"/>
                  </a:lnTo>
                  <a:lnTo>
                    <a:pt x="390" y="29"/>
                  </a:lnTo>
                  <a:lnTo>
                    <a:pt x="390" y="29"/>
                  </a:lnTo>
                  <a:lnTo>
                    <a:pt x="390" y="29"/>
                  </a:lnTo>
                  <a:lnTo>
                    <a:pt x="391" y="29"/>
                  </a:lnTo>
                  <a:lnTo>
                    <a:pt x="391" y="29"/>
                  </a:lnTo>
                  <a:lnTo>
                    <a:pt x="391" y="29"/>
                  </a:lnTo>
                  <a:lnTo>
                    <a:pt x="391" y="30"/>
                  </a:lnTo>
                  <a:lnTo>
                    <a:pt x="391" y="30"/>
                  </a:lnTo>
                  <a:lnTo>
                    <a:pt x="391" y="30"/>
                  </a:lnTo>
                  <a:lnTo>
                    <a:pt x="391" y="30"/>
                  </a:lnTo>
                  <a:lnTo>
                    <a:pt x="391" y="30"/>
                  </a:lnTo>
                  <a:lnTo>
                    <a:pt x="391" y="30"/>
                  </a:lnTo>
                  <a:lnTo>
                    <a:pt x="391" y="31"/>
                  </a:lnTo>
                  <a:lnTo>
                    <a:pt x="392" y="31"/>
                  </a:lnTo>
                  <a:lnTo>
                    <a:pt x="392" y="31"/>
                  </a:lnTo>
                  <a:lnTo>
                    <a:pt x="392" y="31"/>
                  </a:lnTo>
                  <a:lnTo>
                    <a:pt x="392" y="31"/>
                  </a:lnTo>
                  <a:lnTo>
                    <a:pt x="392" y="31"/>
                  </a:lnTo>
                  <a:lnTo>
                    <a:pt x="392" y="32"/>
                  </a:lnTo>
                  <a:lnTo>
                    <a:pt x="392" y="32"/>
                  </a:lnTo>
                  <a:lnTo>
                    <a:pt x="392" y="32"/>
                  </a:lnTo>
                  <a:lnTo>
                    <a:pt x="392" y="32"/>
                  </a:lnTo>
                  <a:lnTo>
                    <a:pt x="392" y="32"/>
                  </a:lnTo>
                  <a:lnTo>
                    <a:pt x="392" y="33"/>
                  </a:lnTo>
                  <a:lnTo>
                    <a:pt x="392" y="33"/>
                  </a:lnTo>
                  <a:lnTo>
                    <a:pt x="393" y="33"/>
                  </a:lnTo>
                  <a:lnTo>
                    <a:pt x="393" y="33"/>
                  </a:lnTo>
                  <a:lnTo>
                    <a:pt x="393" y="33"/>
                  </a:lnTo>
                  <a:lnTo>
                    <a:pt x="393" y="34"/>
                  </a:lnTo>
                  <a:lnTo>
                    <a:pt x="393" y="34"/>
                  </a:lnTo>
                  <a:lnTo>
                    <a:pt x="393" y="34"/>
                  </a:lnTo>
                  <a:lnTo>
                    <a:pt x="393" y="34"/>
                  </a:lnTo>
                  <a:lnTo>
                    <a:pt x="393" y="34"/>
                  </a:lnTo>
                  <a:lnTo>
                    <a:pt x="393" y="34"/>
                  </a:lnTo>
                  <a:lnTo>
                    <a:pt x="393" y="35"/>
                  </a:lnTo>
                  <a:lnTo>
                    <a:pt x="394" y="35"/>
                  </a:lnTo>
                  <a:lnTo>
                    <a:pt x="394" y="35"/>
                  </a:lnTo>
                  <a:lnTo>
                    <a:pt x="394" y="35"/>
                  </a:lnTo>
                  <a:lnTo>
                    <a:pt x="394" y="35"/>
                  </a:lnTo>
                  <a:lnTo>
                    <a:pt x="394" y="36"/>
                  </a:lnTo>
                  <a:lnTo>
                    <a:pt x="394" y="36"/>
                  </a:lnTo>
                  <a:lnTo>
                    <a:pt x="394" y="36"/>
                  </a:lnTo>
                  <a:lnTo>
                    <a:pt x="394" y="36"/>
                  </a:lnTo>
                  <a:lnTo>
                    <a:pt x="394" y="36"/>
                  </a:lnTo>
                  <a:lnTo>
                    <a:pt x="394" y="37"/>
                  </a:lnTo>
                  <a:lnTo>
                    <a:pt x="394" y="37"/>
                  </a:lnTo>
                  <a:lnTo>
                    <a:pt x="394" y="37"/>
                  </a:lnTo>
                  <a:lnTo>
                    <a:pt x="395" y="37"/>
                  </a:lnTo>
                  <a:lnTo>
                    <a:pt x="395" y="37"/>
                  </a:lnTo>
                  <a:lnTo>
                    <a:pt x="395" y="37"/>
                  </a:lnTo>
                  <a:lnTo>
                    <a:pt x="395" y="38"/>
                  </a:lnTo>
                  <a:lnTo>
                    <a:pt x="395" y="38"/>
                  </a:lnTo>
                  <a:lnTo>
                    <a:pt x="395" y="38"/>
                  </a:lnTo>
                  <a:lnTo>
                    <a:pt x="395" y="38"/>
                  </a:lnTo>
                  <a:lnTo>
                    <a:pt x="395" y="39"/>
                  </a:lnTo>
                  <a:lnTo>
                    <a:pt x="395" y="39"/>
                  </a:lnTo>
                  <a:lnTo>
                    <a:pt x="395" y="39"/>
                  </a:lnTo>
                  <a:lnTo>
                    <a:pt x="395" y="39"/>
                  </a:lnTo>
                  <a:lnTo>
                    <a:pt x="396" y="39"/>
                  </a:lnTo>
                  <a:lnTo>
                    <a:pt x="396" y="39"/>
                  </a:lnTo>
                  <a:lnTo>
                    <a:pt x="396" y="40"/>
                  </a:lnTo>
                  <a:lnTo>
                    <a:pt x="396" y="40"/>
                  </a:lnTo>
                  <a:lnTo>
                    <a:pt x="396" y="40"/>
                  </a:lnTo>
                  <a:lnTo>
                    <a:pt x="396" y="40"/>
                  </a:lnTo>
                  <a:lnTo>
                    <a:pt x="396" y="40"/>
                  </a:lnTo>
                  <a:lnTo>
                    <a:pt x="396" y="41"/>
                  </a:lnTo>
                  <a:lnTo>
                    <a:pt x="396" y="41"/>
                  </a:lnTo>
                  <a:lnTo>
                    <a:pt x="396" y="41"/>
                  </a:lnTo>
                  <a:lnTo>
                    <a:pt x="396" y="41"/>
                  </a:lnTo>
                  <a:lnTo>
                    <a:pt x="397" y="42"/>
                  </a:lnTo>
                  <a:lnTo>
                    <a:pt x="397" y="42"/>
                  </a:lnTo>
                  <a:lnTo>
                    <a:pt x="397" y="42"/>
                  </a:lnTo>
                  <a:lnTo>
                    <a:pt x="397" y="42"/>
                  </a:lnTo>
                  <a:lnTo>
                    <a:pt x="397" y="42"/>
                  </a:lnTo>
                  <a:lnTo>
                    <a:pt x="397" y="43"/>
                  </a:lnTo>
                  <a:lnTo>
                    <a:pt x="397" y="43"/>
                  </a:lnTo>
                  <a:lnTo>
                    <a:pt x="397" y="43"/>
                  </a:lnTo>
                  <a:lnTo>
                    <a:pt x="397" y="43"/>
                  </a:lnTo>
                  <a:lnTo>
                    <a:pt x="397" y="43"/>
                  </a:lnTo>
                  <a:lnTo>
                    <a:pt x="397" y="44"/>
                  </a:lnTo>
                  <a:lnTo>
                    <a:pt x="398" y="44"/>
                  </a:lnTo>
                  <a:lnTo>
                    <a:pt x="398" y="44"/>
                  </a:lnTo>
                  <a:lnTo>
                    <a:pt x="398" y="44"/>
                  </a:lnTo>
                  <a:lnTo>
                    <a:pt x="398" y="44"/>
                  </a:lnTo>
                  <a:lnTo>
                    <a:pt x="398" y="45"/>
                  </a:lnTo>
                  <a:lnTo>
                    <a:pt x="398" y="45"/>
                  </a:lnTo>
                  <a:lnTo>
                    <a:pt x="398" y="45"/>
                  </a:lnTo>
                  <a:lnTo>
                    <a:pt x="398" y="45"/>
                  </a:lnTo>
                  <a:lnTo>
                    <a:pt x="398" y="45"/>
                  </a:lnTo>
                  <a:lnTo>
                    <a:pt x="398" y="46"/>
                  </a:lnTo>
                  <a:lnTo>
                    <a:pt x="398" y="46"/>
                  </a:lnTo>
                  <a:lnTo>
                    <a:pt x="398" y="46"/>
                  </a:lnTo>
                  <a:lnTo>
                    <a:pt x="399" y="46"/>
                  </a:lnTo>
                  <a:lnTo>
                    <a:pt x="399" y="47"/>
                  </a:lnTo>
                  <a:lnTo>
                    <a:pt x="399" y="47"/>
                  </a:lnTo>
                  <a:lnTo>
                    <a:pt x="399" y="47"/>
                  </a:lnTo>
                  <a:lnTo>
                    <a:pt x="399" y="47"/>
                  </a:lnTo>
                  <a:lnTo>
                    <a:pt x="399" y="47"/>
                  </a:lnTo>
                  <a:lnTo>
                    <a:pt x="399" y="48"/>
                  </a:lnTo>
                  <a:lnTo>
                    <a:pt x="399" y="48"/>
                  </a:lnTo>
                  <a:lnTo>
                    <a:pt x="399" y="48"/>
                  </a:lnTo>
                  <a:lnTo>
                    <a:pt x="399" y="48"/>
                  </a:lnTo>
                  <a:lnTo>
                    <a:pt x="400" y="49"/>
                  </a:lnTo>
                  <a:lnTo>
                    <a:pt x="400" y="49"/>
                  </a:lnTo>
                  <a:lnTo>
                    <a:pt x="400" y="49"/>
                  </a:lnTo>
                  <a:lnTo>
                    <a:pt x="400" y="49"/>
                  </a:lnTo>
                  <a:lnTo>
                    <a:pt x="400" y="49"/>
                  </a:lnTo>
                  <a:lnTo>
                    <a:pt x="400" y="50"/>
                  </a:lnTo>
                  <a:lnTo>
                    <a:pt x="400" y="50"/>
                  </a:lnTo>
                  <a:lnTo>
                    <a:pt x="400" y="50"/>
                  </a:lnTo>
                  <a:lnTo>
                    <a:pt x="400" y="50"/>
                  </a:lnTo>
                  <a:lnTo>
                    <a:pt x="400" y="50"/>
                  </a:lnTo>
                  <a:lnTo>
                    <a:pt x="400" y="51"/>
                  </a:lnTo>
                  <a:lnTo>
                    <a:pt x="400" y="51"/>
                  </a:lnTo>
                  <a:lnTo>
                    <a:pt x="401" y="51"/>
                  </a:lnTo>
                  <a:lnTo>
                    <a:pt x="401" y="51"/>
                  </a:lnTo>
                  <a:lnTo>
                    <a:pt x="401" y="52"/>
                  </a:lnTo>
                  <a:lnTo>
                    <a:pt x="401" y="52"/>
                  </a:lnTo>
                  <a:lnTo>
                    <a:pt x="401" y="52"/>
                  </a:lnTo>
                  <a:lnTo>
                    <a:pt x="401" y="52"/>
                  </a:lnTo>
                  <a:lnTo>
                    <a:pt x="401" y="53"/>
                  </a:lnTo>
                  <a:lnTo>
                    <a:pt x="401" y="53"/>
                  </a:lnTo>
                  <a:lnTo>
                    <a:pt x="401" y="53"/>
                  </a:lnTo>
                  <a:lnTo>
                    <a:pt x="401" y="53"/>
                  </a:lnTo>
                  <a:lnTo>
                    <a:pt x="402" y="54"/>
                  </a:lnTo>
                  <a:lnTo>
                    <a:pt x="402" y="54"/>
                  </a:lnTo>
                  <a:lnTo>
                    <a:pt x="402" y="54"/>
                  </a:lnTo>
                  <a:lnTo>
                    <a:pt x="402" y="54"/>
                  </a:lnTo>
                  <a:lnTo>
                    <a:pt x="402" y="54"/>
                  </a:lnTo>
                  <a:lnTo>
                    <a:pt x="402" y="55"/>
                  </a:lnTo>
                  <a:lnTo>
                    <a:pt x="402" y="55"/>
                  </a:lnTo>
                  <a:lnTo>
                    <a:pt x="402" y="55"/>
                  </a:lnTo>
                  <a:lnTo>
                    <a:pt x="402" y="55"/>
                  </a:lnTo>
                  <a:lnTo>
                    <a:pt x="402" y="55"/>
                  </a:lnTo>
                  <a:lnTo>
                    <a:pt x="402" y="56"/>
                  </a:lnTo>
                  <a:lnTo>
                    <a:pt x="403" y="56"/>
                  </a:lnTo>
                  <a:lnTo>
                    <a:pt x="403" y="56"/>
                  </a:lnTo>
                  <a:lnTo>
                    <a:pt x="403" y="56"/>
                  </a:lnTo>
                  <a:lnTo>
                    <a:pt x="403" y="57"/>
                  </a:lnTo>
                  <a:lnTo>
                    <a:pt x="403" y="57"/>
                  </a:lnTo>
                  <a:lnTo>
                    <a:pt x="403" y="57"/>
                  </a:lnTo>
                  <a:lnTo>
                    <a:pt x="403" y="57"/>
                  </a:lnTo>
                  <a:lnTo>
                    <a:pt x="403" y="58"/>
                  </a:lnTo>
                  <a:lnTo>
                    <a:pt x="403" y="58"/>
                  </a:lnTo>
                  <a:lnTo>
                    <a:pt x="403" y="58"/>
                  </a:lnTo>
                  <a:lnTo>
                    <a:pt x="403" y="58"/>
                  </a:lnTo>
                  <a:lnTo>
                    <a:pt x="403" y="59"/>
                  </a:lnTo>
                  <a:lnTo>
                    <a:pt x="404" y="59"/>
                  </a:lnTo>
                  <a:lnTo>
                    <a:pt x="404" y="59"/>
                  </a:lnTo>
                  <a:lnTo>
                    <a:pt x="404" y="59"/>
                  </a:lnTo>
                  <a:lnTo>
                    <a:pt x="404" y="60"/>
                  </a:lnTo>
                  <a:lnTo>
                    <a:pt x="404" y="60"/>
                  </a:lnTo>
                  <a:lnTo>
                    <a:pt x="404" y="60"/>
                  </a:lnTo>
                  <a:lnTo>
                    <a:pt x="404" y="60"/>
                  </a:lnTo>
                  <a:lnTo>
                    <a:pt x="404" y="60"/>
                  </a:lnTo>
                  <a:lnTo>
                    <a:pt x="404" y="61"/>
                  </a:lnTo>
                  <a:lnTo>
                    <a:pt x="404" y="61"/>
                  </a:lnTo>
                  <a:lnTo>
                    <a:pt x="405" y="61"/>
                  </a:lnTo>
                  <a:lnTo>
                    <a:pt x="405" y="62"/>
                  </a:lnTo>
                  <a:lnTo>
                    <a:pt x="405" y="62"/>
                  </a:lnTo>
                  <a:lnTo>
                    <a:pt x="405" y="62"/>
                  </a:lnTo>
                  <a:lnTo>
                    <a:pt x="405" y="62"/>
                  </a:lnTo>
                  <a:lnTo>
                    <a:pt x="405" y="62"/>
                  </a:lnTo>
                  <a:lnTo>
                    <a:pt x="405" y="63"/>
                  </a:lnTo>
                  <a:lnTo>
                    <a:pt x="405" y="63"/>
                  </a:lnTo>
                  <a:lnTo>
                    <a:pt x="405" y="63"/>
                  </a:lnTo>
                  <a:lnTo>
                    <a:pt x="405" y="63"/>
                  </a:lnTo>
                  <a:lnTo>
                    <a:pt x="405" y="64"/>
                  </a:lnTo>
                  <a:lnTo>
                    <a:pt x="405" y="64"/>
                  </a:lnTo>
                  <a:lnTo>
                    <a:pt x="406" y="64"/>
                  </a:lnTo>
                  <a:lnTo>
                    <a:pt x="406" y="64"/>
                  </a:lnTo>
                  <a:lnTo>
                    <a:pt x="406" y="65"/>
                  </a:lnTo>
                  <a:lnTo>
                    <a:pt x="406" y="65"/>
                  </a:lnTo>
                  <a:lnTo>
                    <a:pt x="406" y="65"/>
                  </a:lnTo>
                  <a:lnTo>
                    <a:pt x="406" y="65"/>
                  </a:lnTo>
                  <a:lnTo>
                    <a:pt x="406" y="66"/>
                  </a:lnTo>
                  <a:lnTo>
                    <a:pt x="406" y="66"/>
                  </a:lnTo>
                  <a:lnTo>
                    <a:pt x="406" y="66"/>
                  </a:lnTo>
                  <a:lnTo>
                    <a:pt x="406" y="66"/>
                  </a:lnTo>
                  <a:lnTo>
                    <a:pt x="407" y="67"/>
                  </a:lnTo>
                  <a:lnTo>
                    <a:pt x="407" y="67"/>
                  </a:lnTo>
                  <a:lnTo>
                    <a:pt x="407" y="67"/>
                  </a:lnTo>
                  <a:lnTo>
                    <a:pt x="407" y="67"/>
                  </a:lnTo>
                  <a:lnTo>
                    <a:pt x="407" y="68"/>
                  </a:lnTo>
                  <a:lnTo>
                    <a:pt x="407" y="68"/>
                  </a:lnTo>
                  <a:lnTo>
                    <a:pt x="407" y="68"/>
                  </a:lnTo>
                  <a:lnTo>
                    <a:pt x="407" y="68"/>
                  </a:lnTo>
                  <a:lnTo>
                    <a:pt x="407" y="69"/>
                  </a:lnTo>
                  <a:lnTo>
                    <a:pt x="407" y="69"/>
                  </a:lnTo>
                  <a:lnTo>
                    <a:pt x="407" y="69"/>
                  </a:lnTo>
                  <a:lnTo>
                    <a:pt x="407" y="69"/>
                  </a:lnTo>
                  <a:lnTo>
                    <a:pt x="408" y="70"/>
                  </a:lnTo>
                  <a:lnTo>
                    <a:pt x="408" y="70"/>
                  </a:lnTo>
                  <a:lnTo>
                    <a:pt x="408" y="70"/>
                  </a:lnTo>
                  <a:lnTo>
                    <a:pt x="408" y="70"/>
                  </a:lnTo>
                  <a:lnTo>
                    <a:pt x="408" y="71"/>
                  </a:lnTo>
                  <a:lnTo>
                    <a:pt x="408" y="71"/>
                  </a:lnTo>
                  <a:lnTo>
                    <a:pt x="408" y="71"/>
                  </a:lnTo>
                  <a:lnTo>
                    <a:pt x="408" y="72"/>
                  </a:lnTo>
                  <a:lnTo>
                    <a:pt x="408" y="72"/>
                  </a:lnTo>
                  <a:lnTo>
                    <a:pt x="408" y="72"/>
                  </a:lnTo>
                  <a:lnTo>
                    <a:pt x="408" y="72"/>
                  </a:lnTo>
                  <a:lnTo>
                    <a:pt x="409" y="73"/>
                  </a:lnTo>
                  <a:lnTo>
                    <a:pt x="409" y="73"/>
                  </a:lnTo>
                  <a:lnTo>
                    <a:pt x="409" y="73"/>
                  </a:lnTo>
                  <a:lnTo>
                    <a:pt x="409" y="73"/>
                  </a:lnTo>
                  <a:lnTo>
                    <a:pt x="409" y="74"/>
                  </a:lnTo>
                  <a:lnTo>
                    <a:pt x="409" y="74"/>
                  </a:lnTo>
                  <a:lnTo>
                    <a:pt x="409" y="74"/>
                  </a:lnTo>
                  <a:lnTo>
                    <a:pt x="409" y="74"/>
                  </a:lnTo>
                  <a:lnTo>
                    <a:pt x="409" y="75"/>
                  </a:lnTo>
                  <a:lnTo>
                    <a:pt x="409" y="75"/>
                  </a:lnTo>
                  <a:lnTo>
                    <a:pt x="409" y="75"/>
                  </a:lnTo>
                  <a:lnTo>
                    <a:pt x="410" y="75"/>
                  </a:lnTo>
                  <a:lnTo>
                    <a:pt x="410" y="76"/>
                  </a:lnTo>
                  <a:lnTo>
                    <a:pt x="410" y="76"/>
                  </a:lnTo>
                  <a:lnTo>
                    <a:pt x="410" y="76"/>
                  </a:lnTo>
                  <a:lnTo>
                    <a:pt x="410" y="76"/>
                  </a:lnTo>
                  <a:lnTo>
                    <a:pt x="410" y="77"/>
                  </a:lnTo>
                  <a:lnTo>
                    <a:pt x="410" y="77"/>
                  </a:lnTo>
                  <a:lnTo>
                    <a:pt x="410" y="77"/>
                  </a:lnTo>
                  <a:lnTo>
                    <a:pt x="410" y="78"/>
                  </a:lnTo>
                  <a:lnTo>
                    <a:pt x="410" y="78"/>
                  </a:lnTo>
                  <a:lnTo>
                    <a:pt x="410" y="78"/>
                  </a:lnTo>
                  <a:lnTo>
                    <a:pt x="411" y="78"/>
                  </a:lnTo>
                  <a:lnTo>
                    <a:pt x="411" y="79"/>
                  </a:lnTo>
                  <a:lnTo>
                    <a:pt x="411" y="79"/>
                  </a:lnTo>
                  <a:lnTo>
                    <a:pt x="411" y="79"/>
                  </a:lnTo>
                  <a:lnTo>
                    <a:pt x="411" y="79"/>
                  </a:lnTo>
                  <a:lnTo>
                    <a:pt x="411" y="80"/>
                  </a:lnTo>
                  <a:lnTo>
                    <a:pt x="411" y="80"/>
                  </a:lnTo>
                  <a:lnTo>
                    <a:pt x="411" y="80"/>
                  </a:lnTo>
                  <a:lnTo>
                    <a:pt x="411" y="80"/>
                  </a:lnTo>
                  <a:lnTo>
                    <a:pt x="411" y="81"/>
                  </a:lnTo>
                  <a:lnTo>
                    <a:pt x="411" y="81"/>
                  </a:lnTo>
                  <a:lnTo>
                    <a:pt x="411" y="81"/>
                  </a:lnTo>
                  <a:lnTo>
                    <a:pt x="412" y="82"/>
                  </a:lnTo>
                  <a:lnTo>
                    <a:pt x="412" y="82"/>
                  </a:lnTo>
                  <a:lnTo>
                    <a:pt x="412" y="82"/>
                  </a:lnTo>
                  <a:lnTo>
                    <a:pt x="412" y="82"/>
                  </a:lnTo>
                  <a:lnTo>
                    <a:pt x="412" y="83"/>
                  </a:lnTo>
                  <a:lnTo>
                    <a:pt x="412" y="83"/>
                  </a:lnTo>
                  <a:lnTo>
                    <a:pt x="412" y="83"/>
                  </a:lnTo>
                  <a:lnTo>
                    <a:pt x="412" y="83"/>
                  </a:lnTo>
                  <a:lnTo>
                    <a:pt x="412" y="84"/>
                  </a:lnTo>
                  <a:lnTo>
                    <a:pt x="412" y="84"/>
                  </a:lnTo>
                  <a:lnTo>
                    <a:pt x="413" y="84"/>
                  </a:lnTo>
                  <a:lnTo>
                    <a:pt x="413" y="85"/>
                  </a:lnTo>
                  <a:lnTo>
                    <a:pt x="413" y="85"/>
                  </a:lnTo>
                  <a:lnTo>
                    <a:pt x="413" y="85"/>
                  </a:lnTo>
                  <a:lnTo>
                    <a:pt x="413" y="85"/>
                  </a:lnTo>
                  <a:lnTo>
                    <a:pt x="413" y="86"/>
                  </a:lnTo>
                  <a:lnTo>
                    <a:pt x="413" y="86"/>
                  </a:lnTo>
                  <a:lnTo>
                    <a:pt x="413" y="86"/>
                  </a:lnTo>
                  <a:lnTo>
                    <a:pt x="413" y="87"/>
                  </a:lnTo>
                  <a:lnTo>
                    <a:pt x="413" y="87"/>
                  </a:lnTo>
                  <a:lnTo>
                    <a:pt x="413" y="87"/>
                  </a:lnTo>
                  <a:lnTo>
                    <a:pt x="413" y="87"/>
                  </a:lnTo>
                  <a:lnTo>
                    <a:pt x="414" y="88"/>
                  </a:lnTo>
                  <a:lnTo>
                    <a:pt x="414" y="88"/>
                  </a:lnTo>
                  <a:lnTo>
                    <a:pt x="414" y="88"/>
                  </a:lnTo>
                  <a:lnTo>
                    <a:pt x="414" y="88"/>
                  </a:lnTo>
                  <a:lnTo>
                    <a:pt x="414" y="89"/>
                  </a:lnTo>
                  <a:lnTo>
                    <a:pt x="414" y="89"/>
                  </a:lnTo>
                  <a:lnTo>
                    <a:pt x="414" y="89"/>
                  </a:lnTo>
                  <a:lnTo>
                    <a:pt x="414" y="90"/>
                  </a:lnTo>
                  <a:lnTo>
                    <a:pt x="414" y="90"/>
                  </a:lnTo>
                  <a:lnTo>
                    <a:pt x="414" y="90"/>
                  </a:lnTo>
                  <a:lnTo>
                    <a:pt x="415" y="90"/>
                  </a:lnTo>
                  <a:lnTo>
                    <a:pt x="415" y="91"/>
                  </a:lnTo>
                  <a:lnTo>
                    <a:pt x="415" y="91"/>
                  </a:lnTo>
                  <a:lnTo>
                    <a:pt x="415" y="91"/>
                  </a:lnTo>
                  <a:lnTo>
                    <a:pt x="415" y="92"/>
                  </a:lnTo>
                  <a:lnTo>
                    <a:pt x="415" y="92"/>
                  </a:lnTo>
                  <a:lnTo>
                    <a:pt x="415" y="92"/>
                  </a:lnTo>
                  <a:lnTo>
                    <a:pt x="415" y="92"/>
                  </a:lnTo>
                  <a:lnTo>
                    <a:pt x="415" y="93"/>
                  </a:lnTo>
                  <a:lnTo>
                    <a:pt x="415" y="93"/>
                  </a:lnTo>
                  <a:lnTo>
                    <a:pt x="415" y="93"/>
                  </a:lnTo>
                  <a:lnTo>
                    <a:pt x="416" y="93"/>
                  </a:lnTo>
                  <a:lnTo>
                    <a:pt x="416" y="94"/>
                  </a:lnTo>
                  <a:lnTo>
                    <a:pt x="416" y="94"/>
                  </a:lnTo>
                  <a:lnTo>
                    <a:pt x="416" y="94"/>
                  </a:lnTo>
                  <a:lnTo>
                    <a:pt x="416" y="95"/>
                  </a:lnTo>
                  <a:lnTo>
                    <a:pt x="416" y="95"/>
                  </a:lnTo>
                  <a:lnTo>
                    <a:pt x="416" y="95"/>
                  </a:lnTo>
                  <a:lnTo>
                    <a:pt x="416" y="95"/>
                  </a:lnTo>
                  <a:lnTo>
                    <a:pt x="416" y="96"/>
                  </a:lnTo>
                  <a:lnTo>
                    <a:pt x="416" y="96"/>
                  </a:lnTo>
                  <a:lnTo>
                    <a:pt x="416" y="96"/>
                  </a:lnTo>
                  <a:lnTo>
                    <a:pt x="416" y="97"/>
                  </a:lnTo>
                  <a:lnTo>
                    <a:pt x="417" y="97"/>
                  </a:lnTo>
                  <a:lnTo>
                    <a:pt x="417" y="97"/>
                  </a:lnTo>
                  <a:lnTo>
                    <a:pt x="417" y="98"/>
                  </a:lnTo>
                  <a:lnTo>
                    <a:pt x="417" y="98"/>
                  </a:lnTo>
                  <a:lnTo>
                    <a:pt x="417" y="98"/>
                  </a:lnTo>
                  <a:lnTo>
                    <a:pt x="417" y="98"/>
                  </a:lnTo>
                  <a:lnTo>
                    <a:pt x="417" y="99"/>
                  </a:lnTo>
                  <a:lnTo>
                    <a:pt x="417" y="99"/>
                  </a:lnTo>
                  <a:lnTo>
                    <a:pt x="417" y="99"/>
                  </a:lnTo>
                  <a:lnTo>
                    <a:pt x="417" y="100"/>
                  </a:lnTo>
                  <a:lnTo>
                    <a:pt x="418" y="100"/>
                  </a:lnTo>
                  <a:lnTo>
                    <a:pt x="418" y="100"/>
                  </a:lnTo>
                  <a:lnTo>
                    <a:pt x="418" y="100"/>
                  </a:lnTo>
                  <a:lnTo>
                    <a:pt x="418" y="101"/>
                  </a:lnTo>
                  <a:lnTo>
                    <a:pt x="418" y="101"/>
                  </a:lnTo>
                  <a:lnTo>
                    <a:pt x="418" y="101"/>
                  </a:lnTo>
                  <a:lnTo>
                    <a:pt x="418" y="102"/>
                  </a:lnTo>
                  <a:lnTo>
                    <a:pt x="418" y="102"/>
                  </a:lnTo>
                  <a:lnTo>
                    <a:pt x="418" y="102"/>
                  </a:lnTo>
                  <a:lnTo>
                    <a:pt x="418" y="102"/>
                  </a:lnTo>
                  <a:lnTo>
                    <a:pt x="418" y="103"/>
                  </a:lnTo>
                  <a:lnTo>
                    <a:pt x="418" y="103"/>
                  </a:lnTo>
                  <a:lnTo>
                    <a:pt x="419" y="103"/>
                  </a:lnTo>
                  <a:lnTo>
                    <a:pt x="419" y="104"/>
                  </a:lnTo>
                  <a:lnTo>
                    <a:pt x="419" y="104"/>
                  </a:lnTo>
                  <a:lnTo>
                    <a:pt x="419" y="104"/>
                  </a:lnTo>
                  <a:lnTo>
                    <a:pt x="419" y="105"/>
                  </a:lnTo>
                  <a:lnTo>
                    <a:pt x="419" y="105"/>
                  </a:lnTo>
                  <a:lnTo>
                    <a:pt x="419" y="105"/>
                  </a:lnTo>
                  <a:lnTo>
                    <a:pt x="419" y="105"/>
                  </a:lnTo>
                  <a:lnTo>
                    <a:pt x="419" y="106"/>
                  </a:lnTo>
                  <a:lnTo>
                    <a:pt x="419" y="106"/>
                  </a:lnTo>
                  <a:lnTo>
                    <a:pt x="420" y="106"/>
                  </a:lnTo>
                  <a:lnTo>
                    <a:pt x="420" y="107"/>
                  </a:lnTo>
                  <a:lnTo>
                    <a:pt x="420" y="107"/>
                  </a:lnTo>
                  <a:lnTo>
                    <a:pt x="420" y="107"/>
                  </a:lnTo>
                  <a:lnTo>
                    <a:pt x="420" y="108"/>
                  </a:lnTo>
                  <a:lnTo>
                    <a:pt x="420" y="108"/>
                  </a:lnTo>
                  <a:lnTo>
                    <a:pt x="420" y="108"/>
                  </a:lnTo>
                  <a:lnTo>
                    <a:pt x="420" y="108"/>
                  </a:lnTo>
                  <a:lnTo>
                    <a:pt x="420" y="109"/>
                  </a:lnTo>
                  <a:lnTo>
                    <a:pt x="420" y="109"/>
                  </a:lnTo>
                  <a:lnTo>
                    <a:pt x="420" y="109"/>
                  </a:lnTo>
                  <a:lnTo>
                    <a:pt x="420" y="110"/>
                  </a:lnTo>
                  <a:lnTo>
                    <a:pt x="421" y="110"/>
                  </a:lnTo>
                  <a:lnTo>
                    <a:pt x="421" y="110"/>
                  </a:lnTo>
                  <a:lnTo>
                    <a:pt x="421" y="111"/>
                  </a:lnTo>
                  <a:lnTo>
                    <a:pt x="421" y="111"/>
                  </a:lnTo>
                  <a:lnTo>
                    <a:pt x="421" y="111"/>
                  </a:lnTo>
                  <a:lnTo>
                    <a:pt x="421" y="111"/>
                  </a:lnTo>
                  <a:lnTo>
                    <a:pt x="421" y="112"/>
                  </a:lnTo>
                  <a:lnTo>
                    <a:pt x="421" y="112"/>
                  </a:lnTo>
                  <a:lnTo>
                    <a:pt x="421" y="112"/>
                  </a:lnTo>
                  <a:lnTo>
                    <a:pt x="421" y="113"/>
                  </a:lnTo>
                  <a:lnTo>
                    <a:pt x="421" y="113"/>
                  </a:lnTo>
                  <a:lnTo>
                    <a:pt x="422" y="113"/>
                  </a:lnTo>
                  <a:lnTo>
                    <a:pt x="422" y="114"/>
                  </a:lnTo>
                  <a:lnTo>
                    <a:pt x="422" y="114"/>
                  </a:lnTo>
                  <a:lnTo>
                    <a:pt x="422" y="114"/>
                  </a:lnTo>
                  <a:lnTo>
                    <a:pt x="422" y="114"/>
                  </a:lnTo>
                  <a:lnTo>
                    <a:pt x="422" y="115"/>
                  </a:lnTo>
                  <a:lnTo>
                    <a:pt x="422" y="115"/>
                  </a:lnTo>
                  <a:lnTo>
                    <a:pt x="422" y="115"/>
                  </a:lnTo>
                  <a:lnTo>
                    <a:pt x="422" y="116"/>
                  </a:lnTo>
                  <a:lnTo>
                    <a:pt x="422" y="116"/>
                  </a:lnTo>
                  <a:lnTo>
                    <a:pt x="422" y="116"/>
                  </a:lnTo>
                  <a:lnTo>
                    <a:pt x="423" y="117"/>
                  </a:lnTo>
                  <a:lnTo>
                    <a:pt x="423" y="117"/>
                  </a:lnTo>
                  <a:lnTo>
                    <a:pt x="423" y="117"/>
                  </a:lnTo>
                  <a:lnTo>
                    <a:pt x="423" y="118"/>
                  </a:lnTo>
                  <a:lnTo>
                    <a:pt x="423" y="118"/>
                  </a:lnTo>
                  <a:lnTo>
                    <a:pt x="423" y="118"/>
                  </a:lnTo>
                  <a:lnTo>
                    <a:pt x="423" y="118"/>
                  </a:lnTo>
                  <a:lnTo>
                    <a:pt x="423" y="119"/>
                  </a:lnTo>
                  <a:lnTo>
                    <a:pt x="423" y="119"/>
                  </a:lnTo>
                  <a:lnTo>
                    <a:pt x="423" y="119"/>
                  </a:lnTo>
                  <a:lnTo>
                    <a:pt x="423" y="120"/>
                  </a:lnTo>
                  <a:lnTo>
                    <a:pt x="424" y="120"/>
                  </a:lnTo>
                  <a:lnTo>
                    <a:pt x="424" y="120"/>
                  </a:lnTo>
                  <a:lnTo>
                    <a:pt x="424" y="121"/>
                  </a:lnTo>
                  <a:lnTo>
                    <a:pt x="424" y="121"/>
                  </a:lnTo>
                  <a:lnTo>
                    <a:pt x="424" y="121"/>
                  </a:lnTo>
                  <a:lnTo>
                    <a:pt x="424" y="122"/>
                  </a:lnTo>
                  <a:lnTo>
                    <a:pt x="424" y="122"/>
                  </a:lnTo>
                  <a:lnTo>
                    <a:pt x="424" y="122"/>
                  </a:lnTo>
                  <a:lnTo>
                    <a:pt x="424" y="122"/>
                  </a:lnTo>
                  <a:lnTo>
                    <a:pt x="424" y="123"/>
                  </a:lnTo>
                  <a:lnTo>
                    <a:pt x="424" y="123"/>
                  </a:lnTo>
                  <a:lnTo>
                    <a:pt x="424" y="123"/>
                  </a:lnTo>
                  <a:lnTo>
                    <a:pt x="425" y="124"/>
                  </a:lnTo>
                  <a:lnTo>
                    <a:pt x="425" y="124"/>
                  </a:lnTo>
                  <a:lnTo>
                    <a:pt x="425" y="124"/>
                  </a:lnTo>
                  <a:lnTo>
                    <a:pt x="425" y="125"/>
                  </a:lnTo>
                  <a:lnTo>
                    <a:pt x="425" y="125"/>
                  </a:lnTo>
                  <a:lnTo>
                    <a:pt x="425" y="125"/>
                  </a:lnTo>
                  <a:lnTo>
                    <a:pt x="425" y="126"/>
                  </a:lnTo>
                  <a:lnTo>
                    <a:pt x="425" y="126"/>
                  </a:lnTo>
                  <a:lnTo>
                    <a:pt x="425" y="126"/>
                  </a:lnTo>
                  <a:lnTo>
                    <a:pt x="425" y="126"/>
                  </a:lnTo>
                  <a:lnTo>
                    <a:pt x="426" y="127"/>
                  </a:lnTo>
                  <a:lnTo>
                    <a:pt x="426" y="127"/>
                  </a:lnTo>
                  <a:lnTo>
                    <a:pt x="426" y="127"/>
                  </a:lnTo>
                  <a:lnTo>
                    <a:pt x="426" y="128"/>
                  </a:lnTo>
                  <a:lnTo>
                    <a:pt x="426" y="128"/>
                  </a:lnTo>
                  <a:lnTo>
                    <a:pt x="426" y="128"/>
                  </a:lnTo>
                  <a:lnTo>
                    <a:pt x="426" y="129"/>
                  </a:lnTo>
                  <a:lnTo>
                    <a:pt x="426" y="129"/>
                  </a:lnTo>
                  <a:lnTo>
                    <a:pt x="426" y="129"/>
                  </a:lnTo>
                  <a:lnTo>
                    <a:pt x="426" y="130"/>
                  </a:lnTo>
                  <a:lnTo>
                    <a:pt x="426" y="130"/>
                  </a:lnTo>
                  <a:lnTo>
                    <a:pt x="426" y="130"/>
                  </a:lnTo>
                  <a:lnTo>
                    <a:pt x="427" y="131"/>
                  </a:lnTo>
                  <a:lnTo>
                    <a:pt x="427" y="131"/>
                  </a:lnTo>
                  <a:lnTo>
                    <a:pt x="427" y="131"/>
                  </a:lnTo>
                  <a:lnTo>
                    <a:pt x="427" y="132"/>
                  </a:lnTo>
                  <a:lnTo>
                    <a:pt x="427" y="132"/>
                  </a:lnTo>
                  <a:lnTo>
                    <a:pt x="427" y="132"/>
                  </a:lnTo>
                  <a:lnTo>
                    <a:pt x="427" y="133"/>
                  </a:lnTo>
                  <a:lnTo>
                    <a:pt x="427" y="133"/>
                  </a:lnTo>
                  <a:lnTo>
                    <a:pt x="427" y="133"/>
                  </a:lnTo>
                  <a:lnTo>
                    <a:pt x="427" y="133"/>
                  </a:lnTo>
                  <a:lnTo>
                    <a:pt x="428" y="134"/>
                  </a:lnTo>
                  <a:lnTo>
                    <a:pt x="428" y="134"/>
                  </a:lnTo>
                  <a:lnTo>
                    <a:pt x="428" y="134"/>
                  </a:lnTo>
                  <a:lnTo>
                    <a:pt x="428" y="135"/>
                  </a:lnTo>
                  <a:lnTo>
                    <a:pt x="428" y="135"/>
                  </a:lnTo>
                  <a:lnTo>
                    <a:pt x="428" y="135"/>
                  </a:lnTo>
                  <a:lnTo>
                    <a:pt x="428" y="136"/>
                  </a:lnTo>
                  <a:lnTo>
                    <a:pt x="428" y="136"/>
                  </a:lnTo>
                  <a:lnTo>
                    <a:pt x="428" y="136"/>
                  </a:lnTo>
                  <a:lnTo>
                    <a:pt x="428" y="137"/>
                  </a:lnTo>
                  <a:lnTo>
                    <a:pt x="428" y="137"/>
                  </a:lnTo>
                  <a:lnTo>
                    <a:pt x="429" y="137"/>
                  </a:lnTo>
                  <a:lnTo>
                    <a:pt x="429" y="138"/>
                  </a:lnTo>
                  <a:lnTo>
                    <a:pt x="429" y="138"/>
                  </a:lnTo>
                  <a:lnTo>
                    <a:pt x="429" y="138"/>
                  </a:lnTo>
                  <a:lnTo>
                    <a:pt x="429" y="139"/>
                  </a:lnTo>
                  <a:lnTo>
                    <a:pt x="429" y="139"/>
                  </a:lnTo>
                  <a:lnTo>
                    <a:pt x="429" y="139"/>
                  </a:lnTo>
                  <a:lnTo>
                    <a:pt x="429" y="140"/>
                  </a:lnTo>
                  <a:lnTo>
                    <a:pt x="429" y="140"/>
                  </a:lnTo>
                  <a:lnTo>
                    <a:pt x="429" y="140"/>
                  </a:lnTo>
                  <a:lnTo>
                    <a:pt x="429" y="141"/>
                  </a:lnTo>
                  <a:lnTo>
                    <a:pt x="429" y="141"/>
                  </a:lnTo>
                  <a:lnTo>
                    <a:pt x="430" y="141"/>
                  </a:lnTo>
                  <a:lnTo>
                    <a:pt x="430" y="141"/>
                  </a:lnTo>
                  <a:lnTo>
                    <a:pt x="430" y="142"/>
                  </a:lnTo>
                  <a:lnTo>
                    <a:pt x="430" y="142"/>
                  </a:lnTo>
                  <a:lnTo>
                    <a:pt x="430" y="143"/>
                  </a:lnTo>
                  <a:lnTo>
                    <a:pt x="430" y="143"/>
                  </a:lnTo>
                  <a:lnTo>
                    <a:pt x="430" y="143"/>
                  </a:lnTo>
                  <a:lnTo>
                    <a:pt x="430" y="143"/>
                  </a:lnTo>
                  <a:lnTo>
                    <a:pt x="430" y="144"/>
                  </a:lnTo>
                  <a:lnTo>
                    <a:pt x="430" y="144"/>
                  </a:lnTo>
                  <a:lnTo>
                    <a:pt x="431" y="144"/>
                  </a:lnTo>
                  <a:lnTo>
                    <a:pt x="431" y="145"/>
                  </a:lnTo>
                  <a:lnTo>
                    <a:pt x="431" y="145"/>
                  </a:lnTo>
                  <a:lnTo>
                    <a:pt x="431" y="145"/>
                  </a:lnTo>
                  <a:lnTo>
                    <a:pt x="431" y="146"/>
                  </a:lnTo>
                  <a:lnTo>
                    <a:pt x="431" y="146"/>
                  </a:lnTo>
                  <a:lnTo>
                    <a:pt x="431" y="146"/>
                  </a:lnTo>
                  <a:lnTo>
                    <a:pt x="431" y="147"/>
                  </a:lnTo>
                  <a:lnTo>
                    <a:pt x="431" y="147"/>
                  </a:lnTo>
                  <a:lnTo>
                    <a:pt x="431" y="147"/>
                  </a:lnTo>
                  <a:lnTo>
                    <a:pt x="431" y="148"/>
                  </a:lnTo>
                  <a:lnTo>
                    <a:pt x="431" y="148"/>
                  </a:lnTo>
                  <a:lnTo>
                    <a:pt x="432" y="148"/>
                  </a:lnTo>
                  <a:lnTo>
                    <a:pt x="432" y="149"/>
                  </a:lnTo>
                  <a:lnTo>
                    <a:pt x="432" y="149"/>
                  </a:lnTo>
                  <a:lnTo>
                    <a:pt x="432" y="149"/>
                  </a:lnTo>
                  <a:lnTo>
                    <a:pt x="432" y="150"/>
                  </a:lnTo>
                  <a:lnTo>
                    <a:pt x="432" y="150"/>
                  </a:lnTo>
                  <a:lnTo>
                    <a:pt x="432" y="150"/>
                  </a:lnTo>
                  <a:lnTo>
                    <a:pt x="432" y="151"/>
                  </a:lnTo>
                  <a:lnTo>
                    <a:pt x="432" y="151"/>
                  </a:lnTo>
                  <a:lnTo>
                    <a:pt x="432" y="151"/>
                  </a:lnTo>
                  <a:lnTo>
                    <a:pt x="433" y="152"/>
                  </a:lnTo>
                  <a:lnTo>
                    <a:pt x="433" y="152"/>
                  </a:lnTo>
                  <a:lnTo>
                    <a:pt x="433" y="152"/>
                  </a:lnTo>
                  <a:lnTo>
                    <a:pt x="433" y="153"/>
                  </a:lnTo>
                  <a:lnTo>
                    <a:pt x="433" y="153"/>
                  </a:lnTo>
                  <a:lnTo>
                    <a:pt x="433" y="153"/>
                  </a:lnTo>
                  <a:lnTo>
                    <a:pt x="433" y="154"/>
                  </a:lnTo>
                  <a:lnTo>
                    <a:pt x="433" y="154"/>
                  </a:lnTo>
                  <a:lnTo>
                    <a:pt x="433" y="154"/>
                  </a:lnTo>
                  <a:lnTo>
                    <a:pt x="433" y="155"/>
                  </a:lnTo>
                  <a:lnTo>
                    <a:pt x="433" y="155"/>
                  </a:lnTo>
                  <a:lnTo>
                    <a:pt x="433" y="155"/>
                  </a:lnTo>
                  <a:lnTo>
                    <a:pt x="434" y="156"/>
                  </a:lnTo>
                  <a:lnTo>
                    <a:pt x="434" y="156"/>
                  </a:lnTo>
                  <a:lnTo>
                    <a:pt x="434" y="156"/>
                  </a:lnTo>
                  <a:lnTo>
                    <a:pt x="434" y="157"/>
                  </a:lnTo>
                  <a:lnTo>
                    <a:pt x="434" y="157"/>
                  </a:lnTo>
                  <a:lnTo>
                    <a:pt x="434" y="157"/>
                  </a:lnTo>
                  <a:lnTo>
                    <a:pt x="434" y="158"/>
                  </a:lnTo>
                  <a:lnTo>
                    <a:pt x="434" y="158"/>
                  </a:lnTo>
                  <a:lnTo>
                    <a:pt x="434" y="158"/>
                  </a:lnTo>
                  <a:lnTo>
                    <a:pt x="434" y="159"/>
                  </a:lnTo>
                  <a:lnTo>
                    <a:pt x="434" y="159"/>
                  </a:lnTo>
                  <a:lnTo>
                    <a:pt x="435" y="159"/>
                  </a:lnTo>
                  <a:lnTo>
                    <a:pt x="435" y="160"/>
                  </a:lnTo>
                  <a:lnTo>
                    <a:pt x="435" y="160"/>
                  </a:lnTo>
                  <a:lnTo>
                    <a:pt x="435" y="160"/>
                  </a:lnTo>
                  <a:lnTo>
                    <a:pt x="435" y="161"/>
                  </a:lnTo>
                  <a:lnTo>
                    <a:pt x="435" y="161"/>
                  </a:lnTo>
                  <a:lnTo>
                    <a:pt x="435" y="161"/>
                  </a:lnTo>
                  <a:lnTo>
                    <a:pt x="435" y="162"/>
                  </a:lnTo>
                  <a:lnTo>
                    <a:pt x="435" y="162"/>
                  </a:lnTo>
                  <a:lnTo>
                    <a:pt x="435" y="162"/>
                  </a:lnTo>
                  <a:lnTo>
                    <a:pt x="435" y="163"/>
                  </a:lnTo>
                  <a:lnTo>
                    <a:pt x="436" y="163"/>
                  </a:lnTo>
                  <a:lnTo>
                    <a:pt x="436" y="163"/>
                  </a:lnTo>
                  <a:lnTo>
                    <a:pt x="436" y="164"/>
                  </a:lnTo>
                  <a:lnTo>
                    <a:pt x="436" y="164"/>
                  </a:lnTo>
                  <a:lnTo>
                    <a:pt x="436" y="164"/>
                  </a:lnTo>
                  <a:lnTo>
                    <a:pt x="436" y="165"/>
                  </a:lnTo>
                  <a:lnTo>
                    <a:pt x="436" y="165"/>
                  </a:lnTo>
                  <a:lnTo>
                    <a:pt x="436" y="165"/>
                  </a:lnTo>
                  <a:lnTo>
                    <a:pt x="436" y="166"/>
                  </a:lnTo>
                  <a:lnTo>
                    <a:pt x="436" y="166"/>
                  </a:lnTo>
                  <a:lnTo>
                    <a:pt x="436" y="166"/>
                  </a:lnTo>
                  <a:lnTo>
                    <a:pt x="437" y="167"/>
                  </a:lnTo>
                  <a:lnTo>
                    <a:pt x="437" y="167"/>
                  </a:lnTo>
                  <a:lnTo>
                    <a:pt x="437" y="167"/>
                  </a:lnTo>
                  <a:lnTo>
                    <a:pt x="437" y="168"/>
                  </a:lnTo>
                  <a:lnTo>
                    <a:pt x="437" y="168"/>
                  </a:lnTo>
                  <a:lnTo>
                    <a:pt x="437" y="168"/>
                  </a:lnTo>
                  <a:lnTo>
                    <a:pt x="437" y="169"/>
                  </a:lnTo>
                  <a:lnTo>
                    <a:pt x="437" y="169"/>
                  </a:lnTo>
                  <a:lnTo>
                    <a:pt x="437" y="169"/>
                  </a:lnTo>
                  <a:lnTo>
                    <a:pt x="437" y="170"/>
                  </a:lnTo>
                  <a:lnTo>
                    <a:pt x="437" y="170"/>
                  </a:lnTo>
                  <a:lnTo>
                    <a:pt x="437" y="170"/>
                  </a:lnTo>
                  <a:lnTo>
                    <a:pt x="438" y="171"/>
                  </a:lnTo>
                  <a:lnTo>
                    <a:pt x="438" y="171"/>
                  </a:lnTo>
                  <a:lnTo>
                    <a:pt x="438" y="171"/>
                  </a:lnTo>
                  <a:lnTo>
                    <a:pt x="438" y="172"/>
                  </a:lnTo>
                  <a:lnTo>
                    <a:pt x="438" y="172"/>
                  </a:lnTo>
                  <a:lnTo>
                    <a:pt x="438" y="172"/>
                  </a:lnTo>
                  <a:lnTo>
                    <a:pt x="438" y="173"/>
                  </a:lnTo>
                  <a:lnTo>
                    <a:pt x="438" y="173"/>
                  </a:lnTo>
                  <a:lnTo>
                    <a:pt x="438" y="173"/>
                  </a:lnTo>
                  <a:lnTo>
                    <a:pt x="438" y="174"/>
                  </a:lnTo>
                  <a:lnTo>
                    <a:pt x="439" y="174"/>
                  </a:lnTo>
                  <a:lnTo>
                    <a:pt x="439" y="174"/>
                  </a:lnTo>
                  <a:lnTo>
                    <a:pt x="439" y="175"/>
                  </a:lnTo>
                  <a:lnTo>
                    <a:pt x="439" y="175"/>
                  </a:lnTo>
                  <a:lnTo>
                    <a:pt x="439" y="175"/>
                  </a:lnTo>
                  <a:lnTo>
                    <a:pt x="439" y="176"/>
                  </a:lnTo>
                  <a:lnTo>
                    <a:pt x="439" y="176"/>
                  </a:lnTo>
                  <a:lnTo>
                    <a:pt x="439" y="176"/>
                  </a:lnTo>
                  <a:lnTo>
                    <a:pt x="439" y="177"/>
                  </a:lnTo>
                  <a:lnTo>
                    <a:pt x="439" y="177"/>
                  </a:lnTo>
                  <a:lnTo>
                    <a:pt x="439" y="177"/>
                  </a:lnTo>
                  <a:lnTo>
                    <a:pt x="439" y="178"/>
                  </a:lnTo>
                  <a:lnTo>
                    <a:pt x="440" y="178"/>
                  </a:lnTo>
                  <a:lnTo>
                    <a:pt x="440" y="178"/>
                  </a:lnTo>
                  <a:lnTo>
                    <a:pt x="440" y="179"/>
                  </a:lnTo>
                  <a:lnTo>
                    <a:pt x="440" y="179"/>
                  </a:lnTo>
                  <a:lnTo>
                    <a:pt x="440" y="179"/>
                  </a:lnTo>
                  <a:lnTo>
                    <a:pt x="440" y="180"/>
                  </a:lnTo>
                  <a:lnTo>
                    <a:pt x="440" y="180"/>
                  </a:lnTo>
                  <a:lnTo>
                    <a:pt x="440" y="180"/>
                  </a:lnTo>
                  <a:lnTo>
                    <a:pt x="440" y="181"/>
                  </a:lnTo>
                  <a:lnTo>
                    <a:pt x="440" y="181"/>
                  </a:lnTo>
                  <a:lnTo>
                    <a:pt x="441" y="181"/>
                  </a:lnTo>
                  <a:lnTo>
                    <a:pt x="441" y="182"/>
                  </a:lnTo>
                  <a:lnTo>
                    <a:pt x="441" y="182"/>
                  </a:lnTo>
                  <a:lnTo>
                    <a:pt x="441" y="183"/>
                  </a:lnTo>
                  <a:lnTo>
                    <a:pt x="441" y="183"/>
                  </a:lnTo>
                  <a:lnTo>
                    <a:pt x="441" y="183"/>
                  </a:lnTo>
                  <a:lnTo>
                    <a:pt x="441" y="183"/>
                  </a:lnTo>
                  <a:lnTo>
                    <a:pt x="441" y="184"/>
                  </a:lnTo>
                  <a:lnTo>
                    <a:pt x="441" y="184"/>
                  </a:lnTo>
                  <a:lnTo>
                    <a:pt x="441" y="184"/>
                  </a:lnTo>
                  <a:lnTo>
                    <a:pt x="441" y="185"/>
                  </a:lnTo>
                  <a:lnTo>
                    <a:pt x="442" y="185"/>
                  </a:lnTo>
                  <a:lnTo>
                    <a:pt x="442" y="186"/>
                  </a:lnTo>
                  <a:lnTo>
                    <a:pt x="442" y="186"/>
                  </a:lnTo>
                  <a:lnTo>
                    <a:pt x="442" y="186"/>
                  </a:lnTo>
                  <a:lnTo>
                    <a:pt x="442" y="187"/>
                  </a:lnTo>
                  <a:lnTo>
                    <a:pt x="442" y="187"/>
                  </a:lnTo>
                  <a:lnTo>
                    <a:pt x="442" y="187"/>
                  </a:lnTo>
                  <a:lnTo>
                    <a:pt x="442" y="188"/>
                  </a:lnTo>
                  <a:lnTo>
                    <a:pt x="442" y="188"/>
                  </a:lnTo>
                  <a:lnTo>
                    <a:pt x="442" y="188"/>
                  </a:lnTo>
                  <a:lnTo>
                    <a:pt x="442" y="189"/>
                  </a:lnTo>
                  <a:lnTo>
                    <a:pt x="442" y="189"/>
                  </a:lnTo>
                  <a:lnTo>
                    <a:pt x="443" y="189"/>
                  </a:lnTo>
                  <a:lnTo>
                    <a:pt x="443" y="190"/>
                  </a:lnTo>
                  <a:lnTo>
                    <a:pt x="443" y="190"/>
                  </a:lnTo>
                  <a:lnTo>
                    <a:pt x="443" y="190"/>
                  </a:lnTo>
                  <a:lnTo>
                    <a:pt x="443" y="191"/>
                  </a:lnTo>
                  <a:lnTo>
                    <a:pt x="443" y="191"/>
                  </a:lnTo>
                  <a:lnTo>
                    <a:pt x="443" y="191"/>
                  </a:lnTo>
                  <a:lnTo>
                    <a:pt x="443" y="192"/>
                  </a:lnTo>
                  <a:lnTo>
                    <a:pt x="443" y="192"/>
                  </a:lnTo>
                  <a:lnTo>
                    <a:pt x="443" y="192"/>
                  </a:lnTo>
                  <a:lnTo>
                    <a:pt x="444" y="193"/>
                  </a:lnTo>
                  <a:lnTo>
                    <a:pt x="444" y="193"/>
                  </a:lnTo>
                  <a:lnTo>
                    <a:pt x="444" y="193"/>
                  </a:lnTo>
                  <a:lnTo>
                    <a:pt x="444" y="194"/>
                  </a:lnTo>
                  <a:lnTo>
                    <a:pt x="444" y="194"/>
                  </a:lnTo>
                  <a:lnTo>
                    <a:pt x="444" y="194"/>
                  </a:lnTo>
                  <a:lnTo>
                    <a:pt x="444" y="195"/>
                  </a:lnTo>
                  <a:lnTo>
                    <a:pt x="444" y="195"/>
                  </a:lnTo>
                  <a:lnTo>
                    <a:pt x="444" y="195"/>
                  </a:lnTo>
                  <a:lnTo>
                    <a:pt x="444" y="196"/>
                  </a:lnTo>
                  <a:lnTo>
                    <a:pt x="444" y="196"/>
                  </a:lnTo>
                  <a:lnTo>
                    <a:pt x="444" y="196"/>
                  </a:lnTo>
                  <a:lnTo>
                    <a:pt x="445" y="197"/>
                  </a:lnTo>
                  <a:lnTo>
                    <a:pt x="445" y="197"/>
                  </a:lnTo>
                  <a:lnTo>
                    <a:pt x="445" y="198"/>
                  </a:lnTo>
                  <a:lnTo>
                    <a:pt x="445" y="198"/>
                  </a:lnTo>
                  <a:lnTo>
                    <a:pt x="445" y="198"/>
                  </a:lnTo>
                  <a:lnTo>
                    <a:pt x="445" y="199"/>
                  </a:lnTo>
                  <a:lnTo>
                    <a:pt x="445" y="199"/>
                  </a:lnTo>
                  <a:lnTo>
                    <a:pt x="445" y="199"/>
                  </a:lnTo>
                  <a:lnTo>
                    <a:pt x="445" y="200"/>
                  </a:lnTo>
                  <a:lnTo>
                    <a:pt x="445" y="200"/>
                  </a:lnTo>
                  <a:lnTo>
                    <a:pt x="445" y="200"/>
                  </a:lnTo>
                  <a:lnTo>
                    <a:pt x="446" y="201"/>
                  </a:lnTo>
                  <a:lnTo>
                    <a:pt x="446" y="201"/>
                  </a:lnTo>
                  <a:lnTo>
                    <a:pt x="446" y="201"/>
                  </a:lnTo>
                  <a:lnTo>
                    <a:pt x="446" y="202"/>
                  </a:lnTo>
                  <a:lnTo>
                    <a:pt x="446" y="202"/>
                  </a:lnTo>
                  <a:lnTo>
                    <a:pt x="446" y="202"/>
                  </a:lnTo>
                  <a:lnTo>
                    <a:pt x="446" y="203"/>
                  </a:lnTo>
                  <a:lnTo>
                    <a:pt x="446" y="203"/>
                  </a:lnTo>
                  <a:lnTo>
                    <a:pt x="446" y="203"/>
                  </a:lnTo>
                  <a:lnTo>
                    <a:pt x="446" y="204"/>
                  </a:lnTo>
                  <a:lnTo>
                    <a:pt x="446" y="204"/>
                  </a:lnTo>
                  <a:lnTo>
                    <a:pt x="447" y="204"/>
                  </a:lnTo>
                  <a:lnTo>
                    <a:pt x="447" y="205"/>
                  </a:lnTo>
                  <a:lnTo>
                    <a:pt x="447" y="205"/>
                  </a:lnTo>
                  <a:lnTo>
                    <a:pt x="447" y="205"/>
                  </a:lnTo>
                  <a:lnTo>
                    <a:pt x="447" y="206"/>
                  </a:lnTo>
                  <a:lnTo>
                    <a:pt x="447" y="206"/>
                  </a:lnTo>
                  <a:lnTo>
                    <a:pt x="447" y="206"/>
                  </a:lnTo>
                  <a:lnTo>
                    <a:pt x="447" y="207"/>
                  </a:lnTo>
                  <a:lnTo>
                    <a:pt x="447" y="207"/>
                  </a:lnTo>
                  <a:lnTo>
                    <a:pt x="447" y="208"/>
                  </a:lnTo>
                  <a:lnTo>
                    <a:pt x="447" y="208"/>
                  </a:lnTo>
                  <a:lnTo>
                    <a:pt x="448" y="208"/>
                  </a:lnTo>
                  <a:lnTo>
                    <a:pt x="448" y="209"/>
                  </a:lnTo>
                  <a:lnTo>
                    <a:pt x="448" y="209"/>
                  </a:lnTo>
                  <a:lnTo>
                    <a:pt x="448" y="209"/>
                  </a:lnTo>
                  <a:lnTo>
                    <a:pt x="448" y="210"/>
                  </a:lnTo>
                  <a:lnTo>
                    <a:pt x="448" y="210"/>
                  </a:lnTo>
                  <a:lnTo>
                    <a:pt x="448" y="210"/>
                  </a:lnTo>
                  <a:lnTo>
                    <a:pt x="448" y="211"/>
                  </a:lnTo>
                  <a:lnTo>
                    <a:pt x="448" y="211"/>
                  </a:lnTo>
                  <a:lnTo>
                    <a:pt x="448" y="211"/>
                  </a:lnTo>
                  <a:lnTo>
                    <a:pt x="448" y="212"/>
                  </a:lnTo>
                  <a:lnTo>
                    <a:pt x="449" y="212"/>
                  </a:lnTo>
                  <a:lnTo>
                    <a:pt x="449" y="212"/>
                  </a:lnTo>
                  <a:lnTo>
                    <a:pt x="449" y="213"/>
                  </a:lnTo>
                  <a:lnTo>
                    <a:pt x="449" y="213"/>
                  </a:lnTo>
                  <a:lnTo>
                    <a:pt x="449" y="213"/>
                  </a:lnTo>
                  <a:lnTo>
                    <a:pt x="449" y="214"/>
                  </a:lnTo>
                  <a:lnTo>
                    <a:pt x="449" y="214"/>
                  </a:lnTo>
                  <a:lnTo>
                    <a:pt x="449" y="214"/>
                  </a:lnTo>
                  <a:lnTo>
                    <a:pt x="449" y="215"/>
                  </a:lnTo>
                  <a:lnTo>
                    <a:pt x="449" y="215"/>
                  </a:lnTo>
                  <a:lnTo>
                    <a:pt x="449" y="215"/>
                  </a:lnTo>
                  <a:lnTo>
                    <a:pt x="450" y="216"/>
                  </a:lnTo>
                  <a:lnTo>
                    <a:pt x="450" y="216"/>
                  </a:lnTo>
                  <a:lnTo>
                    <a:pt x="450" y="216"/>
                  </a:lnTo>
                  <a:lnTo>
                    <a:pt x="450" y="217"/>
                  </a:lnTo>
                  <a:lnTo>
                    <a:pt x="450" y="217"/>
                  </a:lnTo>
                  <a:lnTo>
                    <a:pt x="450" y="217"/>
                  </a:lnTo>
                  <a:lnTo>
                    <a:pt x="450" y="218"/>
                  </a:lnTo>
                  <a:lnTo>
                    <a:pt x="450" y="218"/>
                  </a:lnTo>
                  <a:lnTo>
                    <a:pt x="450" y="219"/>
                  </a:lnTo>
                  <a:lnTo>
                    <a:pt x="450" y="219"/>
                  </a:lnTo>
                  <a:lnTo>
                    <a:pt x="450" y="219"/>
                  </a:lnTo>
                  <a:lnTo>
                    <a:pt x="450" y="220"/>
                  </a:lnTo>
                  <a:lnTo>
                    <a:pt x="451" y="220"/>
                  </a:lnTo>
                  <a:lnTo>
                    <a:pt x="451" y="220"/>
                  </a:lnTo>
                  <a:lnTo>
                    <a:pt x="451" y="221"/>
                  </a:lnTo>
                  <a:lnTo>
                    <a:pt x="451" y="221"/>
                  </a:lnTo>
                  <a:lnTo>
                    <a:pt x="451" y="221"/>
                  </a:lnTo>
                  <a:lnTo>
                    <a:pt x="451" y="222"/>
                  </a:lnTo>
                  <a:lnTo>
                    <a:pt x="451" y="222"/>
                  </a:lnTo>
                  <a:lnTo>
                    <a:pt x="451" y="222"/>
                  </a:lnTo>
                  <a:lnTo>
                    <a:pt x="451" y="223"/>
                  </a:lnTo>
                  <a:lnTo>
                    <a:pt x="451" y="223"/>
                  </a:lnTo>
                  <a:lnTo>
                    <a:pt x="452" y="223"/>
                  </a:lnTo>
                  <a:lnTo>
                    <a:pt x="452" y="224"/>
                  </a:lnTo>
                  <a:lnTo>
                    <a:pt x="452" y="224"/>
                  </a:lnTo>
                  <a:lnTo>
                    <a:pt x="452" y="224"/>
                  </a:lnTo>
                  <a:lnTo>
                    <a:pt x="452" y="225"/>
                  </a:lnTo>
                  <a:lnTo>
                    <a:pt x="452" y="225"/>
                  </a:lnTo>
                  <a:lnTo>
                    <a:pt x="452" y="226"/>
                  </a:lnTo>
                  <a:lnTo>
                    <a:pt x="452" y="226"/>
                  </a:lnTo>
                  <a:lnTo>
                    <a:pt x="452" y="226"/>
                  </a:lnTo>
                  <a:lnTo>
                    <a:pt x="452" y="227"/>
                  </a:lnTo>
                  <a:lnTo>
                    <a:pt x="452" y="227"/>
                  </a:lnTo>
                  <a:lnTo>
                    <a:pt x="452" y="227"/>
                  </a:lnTo>
                  <a:lnTo>
                    <a:pt x="453" y="228"/>
                  </a:lnTo>
                  <a:lnTo>
                    <a:pt x="453" y="228"/>
                  </a:lnTo>
                  <a:lnTo>
                    <a:pt x="453" y="228"/>
                  </a:lnTo>
                  <a:lnTo>
                    <a:pt x="453" y="229"/>
                  </a:lnTo>
                  <a:lnTo>
                    <a:pt x="453" y="229"/>
                  </a:lnTo>
                  <a:lnTo>
                    <a:pt x="453" y="229"/>
                  </a:lnTo>
                  <a:lnTo>
                    <a:pt x="453" y="230"/>
                  </a:lnTo>
                  <a:lnTo>
                    <a:pt x="453" y="230"/>
                  </a:lnTo>
                  <a:lnTo>
                    <a:pt x="453" y="230"/>
                  </a:lnTo>
                  <a:lnTo>
                    <a:pt x="453" y="231"/>
                  </a:lnTo>
                  <a:lnTo>
                    <a:pt x="454" y="231"/>
                  </a:lnTo>
                  <a:lnTo>
                    <a:pt x="454" y="231"/>
                  </a:lnTo>
                  <a:lnTo>
                    <a:pt x="454" y="232"/>
                  </a:lnTo>
                  <a:lnTo>
                    <a:pt x="454" y="232"/>
                  </a:lnTo>
                  <a:lnTo>
                    <a:pt x="454" y="232"/>
                  </a:lnTo>
                  <a:lnTo>
                    <a:pt x="454" y="233"/>
                  </a:lnTo>
                  <a:lnTo>
                    <a:pt x="454" y="233"/>
                  </a:lnTo>
                  <a:lnTo>
                    <a:pt x="454" y="233"/>
                  </a:lnTo>
                  <a:lnTo>
                    <a:pt x="454" y="234"/>
                  </a:lnTo>
                  <a:lnTo>
                    <a:pt x="454" y="234"/>
                  </a:lnTo>
                  <a:lnTo>
                    <a:pt x="454" y="234"/>
                  </a:lnTo>
                  <a:lnTo>
                    <a:pt x="455" y="235"/>
                  </a:lnTo>
                  <a:lnTo>
                    <a:pt x="455" y="235"/>
                  </a:lnTo>
                  <a:lnTo>
                    <a:pt x="455" y="236"/>
                  </a:lnTo>
                  <a:lnTo>
                    <a:pt x="455" y="236"/>
                  </a:lnTo>
                  <a:lnTo>
                    <a:pt x="455" y="236"/>
                  </a:lnTo>
                  <a:lnTo>
                    <a:pt x="455" y="237"/>
                  </a:lnTo>
                  <a:lnTo>
                    <a:pt x="455" y="237"/>
                  </a:lnTo>
                  <a:lnTo>
                    <a:pt x="455" y="237"/>
                  </a:lnTo>
                  <a:lnTo>
                    <a:pt x="455" y="238"/>
                  </a:lnTo>
                  <a:lnTo>
                    <a:pt x="455" y="238"/>
                  </a:lnTo>
                  <a:lnTo>
                    <a:pt x="455" y="238"/>
                  </a:lnTo>
                  <a:lnTo>
                    <a:pt x="455" y="239"/>
                  </a:lnTo>
                  <a:lnTo>
                    <a:pt x="456" y="239"/>
                  </a:lnTo>
                  <a:lnTo>
                    <a:pt x="456" y="239"/>
                  </a:lnTo>
                  <a:lnTo>
                    <a:pt x="456" y="240"/>
                  </a:lnTo>
                  <a:lnTo>
                    <a:pt x="456" y="240"/>
                  </a:lnTo>
                  <a:lnTo>
                    <a:pt x="456" y="240"/>
                  </a:lnTo>
                  <a:lnTo>
                    <a:pt x="456" y="241"/>
                  </a:lnTo>
                  <a:lnTo>
                    <a:pt x="456" y="241"/>
                  </a:lnTo>
                  <a:lnTo>
                    <a:pt x="456" y="241"/>
                  </a:lnTo>
                  <a:lnTo>
                    <a:pt x="456" y="242"/>
                  </a:lnTo>
                  <a:lnTo>
                    <a:pt x="456" y="242"/>
                  </a:lnTo>
                  <a:lnTo>
                    <a:pt x="457" y="242"/>
                  </a:lnTo>
                  <a:lnTo>
                    <a:pt x="457" y="243"/>
                  </a:lnTo>
                  <a:lnTo>
                    <a:pt x="457" y="243"/>
                  </a:lnTo>
                  <a:lnTo>
                    <a:pt x="457" y="243"/>
                  </a:lnTo>
                  <a:lnTo>
                    <a:pt x="457" y="244"/>
                  </a:lnTo>
                  <a:lnTo>
                    <a:pt x="457" y="244"/>
                  </a:lnTo>
                  <a:lnTo>
                    <a:pt x="457" y="244"/>
                  </a:lnTo>
                  <a:lnTo>
                    <a:pt x="457" y="245"/>
                  </a:lnTo>
                  <a:lnTo>
                    <a:pt x="457" y="245"/>
                  </a:lnTo>
                  <a:lnTo>
                    <a:pt x="457" y="246"/>
                  </a:lnTo>
                  <a:lnTo>
                    <a:pt x="457" y="246"/>
                  </a:lnTo>
                  <a:lnTo>
                    <a:pt x="457" y="246"/>
                  </a:lnTo>
                  <a:lnTo>
                    <a:pt x="458" y="247"/>
                  </a:lnTo>
                  <a:lnTo>
                    <a:pt x="458" y="247"/>
                  </a:lnTo>
                  <a:lnTo>
                    <a:pt x="458" y="247"/>
                  </a:lnTo>
                  <a:lnTo>
                    <a:pt x="458" y="248"/>
                  </a:lnTo>
                  <a:lnTo>
                    <a:pt x="458" y="248"/>
                  </a:lnTo>
                  <a:lnTo>
                    <a:pt x="458" y="248"/>
                  </a:lnTo>
                  <a:lnTo>
                    <a:pt x="458" y="249"/>
                  </a:lnTo>
                  <a:lnTo>
                    <a:pt x="458" y="249"/>
                  </a:lnTo>
                  <a:lnTo>
                    <a:pt x="458" y="249"/>
                  </a:lnTo>
                  <a:lnTo>
                    <a:pt x="458" y="250"/>
                  </a:lnTo>
                  <a:lnTo>
                    <a:pt x="458" y="250"/>
                  </a:lnTo>
                  <a:lnTo>
                    <a:pt x="459" y="250"/>
                  </a:lnTo>
                  <a:lnTo>
                    <a:pt x="459" y="251"/>
                  </a:lnTo>
                  <a:lnTo>
                    <a:pt x="459" y="251"/>
                  </a:lnTo>
                  <a:lnTo>
                    <a:pt x="459" y="251"/>
                  </a:lnTo>
                  <a:lnTo>
                    <a:pt x="459" y="252"/>
                  </a:lnTo>
                  <a:lnTo>
                    <a:pt x="459" y="252"/>
                  </a:lnTo>
                  <a:lnTo>
                    <a:pt x="459" y="252"/>
                  </a:lnTo>
                  <a:lnTo>
                    <a:pt x="459" y="253"/>
                  </a:lnTo>
                  <a:lnTo>
                    <a:pt x="459" y="253"/>
                  </a:lnTo>
                  <a:lnTo>
                    <a:pt x="459" y="253"/>
                  </a:lnTo>
                  <a:lnTo>
                    <a:pt x="459" y="254"/>
                  </a:lnTo>
                  <a:lnTo>
                    <a:pt x="460" y="254"/>
                  </a:lnTo>
                  <a:lnTo>
                    <a:pt x="460" y="254"/>
                  </a:lnTo>
                  <a:lnTo>
                    <a:pt x="460" y="255"/>
                  </a:lnTo>
                  <a:lnTo>
                    <a:pt x="460" y="255"/>
                  </a:lnTo>
                  <a:lnTo>
                    <a:pt x="460" y="255"/>
                  </a:lnTo>
                  <a:lnTo>
                    <a:pt x="460" y="256"/>
                  </a:lnTo>
                  <a:lnTo>
                    <a:pt x="460" y="256"/>
                  </a:lnTo>
                  <a:lnTo>
                    <a:pt x="460" y="257"/>
                  </a:lnTo>
                  <a:lnTo>
                    <a:pt x="460" y="257"/>
                  </a:lnTo>
                  <a:lnTo>
                    <a:pt x="460" y="257"/>
                  </a:lnTo>
                  <a:lnTo>
                    <a:pt x="460" y="257"/>
                  </a:lnTo>
                  <a:lnTo>
                    <a:pt x="461" y="258"/>
                  </a:lnTo>
                  <a:lnTo>
                    <a:pt x="461" y="258"/>
                  </a:lnTo>
                  <a:lnTo>
                    <a:pt x="461" y="259"/>
                  </a:lnTo>
                  <a:lnTo>
                    <a:pt x="461" y="259"/>
                  </a:lnTo>
                  <a:lnTo>
                    <a:pt x="461" y="259"/>
                  </a:lnTo>
                  <a:lnTo>
                    <a:pt x="461" y="260"/>
                  </a:lnTo>
                  <a:lnTo>
                    <a:pt x="461" y="260"/>
                  </a:lnTo>
                  <a:lnTo>
                    <a:pt x="461" y="260"/>
                  </a:lnTo>
                  <a:lnTo>
                    <a:pt x="461" y="261"/>
                  </a:lnTo>
                  <a:lnTo>
                    <a:pt x="461" y="261"/>
                  </a:lnTo>
                  <a:lnTo>
                    <a:pt x="461" y="261"/>
                  </a:lnTo>
                  <a:lnTo>
                    <a:pt x="462" y="262"/>
                  </a:lnTo>
                  <a:lnTo>
                    <a:pt x="462" y="262"/>
                  </a:lnTo>
                  <a:lnTo>
                    <a:pt x="462" y="262"/>
                  </a:lnTo>
                  <a:lnTo>
                    <a:pt x="462" y="263"/>
                  </a:lnTo>
                  <a:lnTo>
                    <a:pt x="462" y="263"/>
                  </a:lnTo>
                  <a:lnTo>
                    <a:pt x="462" y="263"/>
                  </a:lnTo>
                  <a:lnTo>
                    <a:pt x="462" y="264"/>
                  </a:lnTo>
                  <a:lnTo>
                    <a:pt x="462" y="264"/>
                  </a:lnTo>
                  <a:lnTo>
                    <a:pt x="462" y="264"/>
                  </a:lnTo>
                  <a:lnTo>
                    <a:pt x="462" y="265"/>
                  </a:lnTo>
                  <a:lnTo>
                    <a:pt x="462" y="265"/>
                  </a:lnTo>
                  <a:lnTo>
                    <a:pt x="463" y="265"/>
                  </a:lnTo>
                  <a:lnTo>
                    <a:pt x="463" y="266"/>
                  </a:lnTo>
                  <a:lnTo>
                    <a:pt x="463" y="266"/>
                  </a:lnTo>
                  <a:lnTo>
                    <a:pt x="463" y="266"/>
                  </a:lnTo>
                  <a:lnTo>
                    <a:pt x="463" y="267"/>
                  </a:lnTo>
                  <a:lnTo>
                    <a:pt x="463" y="267"/>
                  </a:lnTo>
                  <a:lnTo>
                    <a:pt x="463" y="267"/>
                  </a:lnTo>
                  <a:lnTo>
                    <a:pt x="463" y="268"/>
                  </a:lnTo>
                  <a:lnTo>
                    <a:pt x="463" y="268"/>
                  </a:lnTo>
                  <a:lnTo>
                    <a:pt x="463" y="268"/>
                  </a:lnTo>
                  <a:lnTo>
                    <a:pt x="463" y="269"/>
                  </a:lnTo>
                  <a:lnTo>
                    <a:pt x="463" y="269"/>
                  </a:lnTo>
                  <a:lnTo>
                    <a:pt x="464" y="269"/>
                  </a:lnTo>
                  <a:lnTo>
                    <a:pt x="464" y="270"/>
                  </a:lnTo>
                  <a:lnTo>
                    <a:pt x="464" y="270"/>
                  </a:lnTo>
                  <a:lnTo>
                    <a:pt x="464" y="270"/>
                  </a:lnTo>
                  <a:lnTo>
                    <a:pt x="464" y="271"/>
                  </a:lnTo>
                  <a:lnTo>
                    <a:pt x="464" y="271"/>
                  </a:lnTo>
                  <a:lnTo>
                    <a:pt x="464" y="272"/>
                  </a:lnTo>
                  <a:lnTo>
                    <a:pt x="464" y="272"/>
                  </a:lnTo>
                  <a:lnTo>
                    <a:pt x="464" y="272"/>
                  </a:lnTo>
                  <a:lnTo>
                    <a:pt x="464" y="272"/>
                  </a:lnTo>
                  <a:lnTo>
                    <a:pt x="465" y="273"/>
                  </a:lnTo>
                  <a:lnTo>
                    <a:pt x="465" y="273"/>
                  </a:lnTo>
                  <a:lnTo>
                    <a:pt x="465" y="274"/>
                  </a:lnTo>
                  <a:lnTo>
                    <a:pt x="465" y="274"/>
                  </a:lnTo>
                  <a:lnTo>
                    <a:pt x="465" y="274"/>
                  </a:lnTo>
                  <a:lnTo>
                    <a:pt x="465" y="275"/>
                  </a:lnTo>
                  <a:lnTo>
                    <a:pt x="465" y="275"/>
                  </a:lnTo>
                  <a:lnTo>
                    <a:pt x="465" y="275"/>
                  </a:lnTo>
                  <a:lnTo>
                    <a:pt x="465" y="276"/>
                  </a:lnTo>
                  <a:lnTo>
                    <a:pt x="465" y="276"/>
                  </a:lnTo>
                  <a:lnTo>
                    <a:pt x="465" y="276"/>
                  </a:lnTo>
                  <a:lnTo>
                    <a:pt x="465" y="277"/>
                  </a:lnTo>
                  <a:lnTo>
                    <a:pt x="466" y="277"/>
                  </a:lnTo>
                  <a:lnTo>
                    <a:pt x="466" y="277"/>
                  </a:lnTo>
                  <a:lnTo>
                    <a:pt x="466" y="278"/>
                  </a:lnTo>
                  <a:lnTo>
                    <a:pt x="466" y="278"/>
                  </a:lnTo>
                  <a:lnTo>
                    <a:pt x="466" y="278"/>
                  </a:lnTo>
                  <a:lnTo>
                    <a:pt x="466" y="279"/>
                  </a:lnTo>
                  <a:lnTo>
                    <a:pt x="466" y="279"/>
                  </a:lnTo>
                  <a:lnTo>
                    <a:pt x="466" y="279"/>
                  </a:lnTo>
                  <a:lnTo>
                    <a:pt x="466" y="280"/>
                  </a:lnTo>
                  <a:lnTo>
                    <a:pt x="466" y="280"/>
                  </a:lnTo>
                  <a:lnTo>
                    <a:pt x="467" y="280"/>
                  </a:lnTo>
                  <a:lnTo>
                    <a:pt x="467" y="281"/>
                  </a:lnTo>
                  <a:lnTo>
                    <a:pt x="467" y="281"/>
                  </a:lnTo>
                  <a:lnTo>
                    <a:pt x="467" y="281"/>
                  </a:lnTo>
                  <a:lnTo>
                    <a:pt x="467" y="282"/>
                  </a:lnTo>
                  <a:lnTo>
                    <a:pt x="467" y="282"/>
                  </a:lnTo>
                  <a:lnTo>
                    <a:pt x="467" y="282"/>
                  </a:lnTo>
                  <a:lnTo>
                    <a:pt x="467" y="283"/>
                  </a:lnTo>
                  <a:lnTo>
                    <a:pt x="467" y="283"/>
                  </a:lnTo>
                  <a:lnTo>
                    <a:pt x="467" y="283"/>
                  </a:lnTo>
                  <a:lnTo>
                    <a:pt x="467" y="284"/>
                  </a:lnTo>
                  <a:lnTo>
                    <a:pt x="468" y="284"/>
                  </a:lnTo>
                  <a:lnTo>
                    <a:pt x="468" y="284"/>
                  </a:lnTo>
                  <a:lnTo>
                    <a:pt x="468" y="285"/>
                  </a:lnTo>
                  <a:lnTo>
                    <a:pt x="468" y="285"/>
                  </a:lnTo>
                  <a:lnTo>
                    <a:pt x="468" y="285"/>
                  </a:lnTo>
                  <a:lnTo>
                    <a:pt x="468" y="286"/>
                  </a:lnTo>
                  <a:lnTo>
                    <a:pt x="468" y="286"/>
                  </a:lnTo>
                  <a:lnTo>
                    <a:pt x="468" y="286"/>
                  </a:lnTo>
                  <a:lnTo>
                    <a:pt x="468" y="287"/>
                  </a:lnTo>
                  <a:lnTo>
                    <a:pt x="468" y="287"/>
                  </a:lnTo>
                  <a:lnTo>
                    <a:pt x="468" y="287"/>
                  </a:lnTo>
                  <a:lnTo>
                    <a:pt x="468" y="288"/>
                  </a:lnTo>
                  <a:lnTo>
                    <a:pt x="469" y="288"/>
                  </a:lnTo>
                  <a:lnTo>
                    <a:pt x="469" y="288"/>
                  </a:lnTo>
                  <a:lnTo>
                    <a:pt x="469" y="289"/>
                  </a:lnTo>
                  <a:lnTo>
                    <a:pt x="469" y="289"/>
                  </a:lnTo>
                  <a:lnTo>
                    <a:pt x="469" y="289"/>
                  </a:lnTo>
                  <a:lnTo>
                    <a:pt x="469" y="290"/>
                  </a:lnTo>
                  <a:lnTo>
                    <a:pt x="469" y="290"/>
                  </a:lnTo>
                  <a:lnTo>
                    <a:pt x="469" y="290"/>
                  </a:lnTo>
                  <a:lnTo>
                    <a:pt x="469" y="291"/>
                  </a:lnTo>
                  <a:lnTo>
                    <a:pt x="469" y="291"/>
                  </a:lnTo>
                  <a:lnTo>
                    <a:pt x="470" y="291"/>
                  </a:lnTo>
                  <a:lnTo>
                    <a:pt x="470" y="292"/>
                  </a:lnTo>
                  <a:lnTo>
                    <a:pt x="470" y="292"/>
                  </a:lnTo>
                  <a:lnTo>
                    <a:pt x="470" y="292"/>
                  </a:lnTo>
                  <a:lnTo>
                    <a:pt x="470" y="293"/>
                  </a:lnTo>
                  <a:lnTo>
                    <a:pt x="470" y="293"/>
                  </a:lnTo>
                  <a:lnTo>
                    <a:pt x="470" y="293"/>
                  </a:lnTo>
                  <a:lnTo>
                    <a:pt x="470" y="294"/>
                  </a:lnTo>
                  <a:lnTo>
                    <a:pt x="470" y="294"/>
                  </a:lnTo>
                  <a:lnTo>
                    <a:pt x="470" y="294"/>
                  </a:lnTo>
                  <a:lnTo>
                    <a:pt x="470" y="295"/>
                  </a:lnTo>
                  <a:lnTo>
                    <a:pt x="470" y="295"/>
                  </a:lnTo>
                  <a:lnTo>
                    <a:pt x="471" y="295"/>
                  </a:lnTo>
                  <a:lnTo>
                    <a:pt x="471" y="296"/>
                  </a:lnTo>
                  <a:lnTo>
                    <a:pt x="471" y="296"/>
                  </a:lnTo>
                  <a:lnTo>
                    <a:pt x="471" y="296"/>
                  </a:lnTo>
                  <a:lnTo>
                    <a:pt x="471" y="297"/>
                  </a:lnTo>
                  <a:lnTo>
                    <a:pt x="471" y="297"/>
                  </a:lnTo>
                  <a:lnTo>
                    <a:pt x="471" y="297"/>
                  </a:lnTo>
                  <a:lnTo>
                    <a:pt x="471" y="298"/>
                  </a:lnTo>
                  <a:lnTo>
                    <a:pt x="471" y="298"/>
                  </a:lnTo>
                  <a:lnTo>
                    <a:pt x="471" y="298"/>
                  </a:lnTo>
                  <a:lnTo>
                    <a:pt x="471" y="299"/>
                  </a:lnTo>
                  <a:lnTo>
                    <a:pt x="472" y="299"/>
                  </a:lnTo>
                  <a:lnTo>
                    <a:pt x="472" y="299"/>
                  </a:lnTo>
                  <a:lnTo>
                    <a:pt x="472" y="300"/>
                  </a:lnTo>
                  <a:lnTo>
                    <a:pt x="472" y="300"/>
                  </a:lnTo>
                  <a:lnTo>
                    <a:pt x="472" y="300"/>
                  </a:lnTo>
                  <a:lnTo>
                    <a:pt x="472" y="301"/>
                  </a:lnTo>
                  <a:lnTo>
                    <a:pt x="472" y="301"/>
                  </a:lnTo>
                  <a:lnTo>
                    <a:pt x="472" y="301"/>
                  </a:lnTo>
                  <a:lnTo>
                    <a:pt x="472" y="302"/>
                  </a:lnTo>
                  <a:lnTo>
                    <a:pt x="472" y="302"/>
                  </a:lnTo>
                  <a:lnTo>
                    <a:pt x="472" y="302"/>
                  </a:lnTo>
                  <a:lnTo>
                    <a:pt x="473" y="303"/>
                  </a:lnTo>
                  <a:lnTo>
                    <a:pt x="473" y="303"/>
                  </a:lnTo>
                  <a:lnTo>
                    <a:pt x="473" y="303"/>
                  </a:lnTo>
                  <a:lnTo>
                    <a:pt x="473" y="304"/>
                  </a:lnTo>
                  <a:lnTo>
                    <a:pt x="473" y="304"/>
                  </a:lnTo>
                  <a:lnTo>
                    <a:pt x="473" y="304"/>
                  </a:lnTo>
                  <a:lnTo>
                    <a:pt x="473" y="305"/>
                  </a:lnTo>
                  <a:lnTo>
                    <a:pt x="473" y="305"/>
                  </a:lnTo>
                  <a:lnTo>
                    <a:pt x="473" y="305"/>
                  </a:lnTo>
                  <a:lnTo>
                    <a:pt x="473" y="306"/>
                  </a:lnTo>
                  <a:lnTo>
                    <a:pt x="473" y="306"/>
                  </a:lnTo>
                  <a:lnTo>
                    <a:pt x="474" y="306"/>
                  </a:lnTo>
                  <a:lnTo>
                    <a:pt x="474" y="307"/>
                  </a:lnTo>
                  <a:lnTo>
                    <a:pt x="474" y="307"/>
                  </a:lnTo>
                  <a:lnTo>
                    <a:pt x="474" y="307"/>
                  </a:lnTo>
                  <a:lnTo>
                    <a:pt x="474" y="308"/>
                  </a:lnTo>
                  <a:lnTo>
                    <a:pt x="474" y="308"/>
                  </a:lnTo>
                  <a:lnTo>
                    <a:pt x="474" y="308"/>
                  </a:lnTo>
                  <a:lnTo>
                    <a:pt x="474" y="308"/>
                  </a:lnTo>
                  <a:lnTo>
                    <a:pt x="474" y="309"/>
                  </a:lnTo>
                  <a:lnTo>
                    <a:pt x="474" y="309"/>
                  </a:lnTo>
                  <a:lnTo>
                    <a:pt x="474" y="310"/>
                  </a:lnTo>
                  <a:lnTo>
                    <a:pt x="475" y="310"/>
                  </a:lnTo>
                  <a:lnTo>
                    <a:pt x="475" y="310"/>
                  </a:lnTo>
                  <a:lnTo>
                    <a:pt x="475" y="310"/>
                  </a:lnTo>
                  <a:lnTo>
                    <a:pt x="475" y="311"/>
                  </a:lnTo>
                  <a:lnTo>
                    <a:pt x="475" y="311"/>
                  </a:lnTo>
                  <a:lnTo>
                    <a:pt x="475" y="311"/>
                  </a:lnTo>
                  <a:lnTo>
                    <a:pt x="475" y="312"/>
                  </a:lnTo>
                  <a:lnTo>
                    <a:pt x="475" y="312"/>
                  </a:lnTo>
                  <a:lnTo>
                    <a:pt x="475" y="312"/>
                  </a:lnTo>
                  <a:lnTo>
                    <a:pt x="475" y="313"/>
                  </a:lnTo>
                  <a:lnTo>
                    <a:pt x="475" y="313"/>
                  </a:lnTo>
                  <a:lnTo>
                    <a:pt x="476" y="313"/>
                  </a:lnTo>
                  <a:lnTo>
                    <a:pt x="476" y="314"/>
                  </a:lnTo>
                  <a:lnTo>
                    <a:pt x="476" y="314"/>
                  </a:lnTo>
                  <a:lnTo>
                    <a:pt x="476" y="314"/>
                  </a:lnTo>
                  <a:lnTo>
                    <a:pt x="476" y="315"/>
                  </a:lnTo>
                  <a:lnTo>
                    <a:pt x="476" y="315"/>
                  </a:lnTo>
                  <a:lnTo>
                    <a:pt x="476" y="315"/>
                  </a:lnTo>
                  <a:lnTo>
                    <a:pt x="476" y="316"/>
                  </a:lnTo>
                  <a:lnTo>
                    <a:pt x="476" y="316"/>
                  </a:lnTo>
                  <a:lnTo>
                    <a:pt x="476" y="316"/>
                  </a:lnTo>
                  <a:lnTo>
                    <a:pt x="476" y="317"/>
                  </a:lnTo>
                  <a:lnTo>
                    <a:pt x="476" y="317"/>
                  </a:lnTo>
                  <a:lnTo>
                    <a:pt x="477" y="317"/>
                  </a:lnTo>
                  <a:lnTo>
                    <a:pt x="477" y="318"/>
                  </a:lnTo>
                  <a:lnTo>
                    <a:pt x="477" y="318"/>
                  </a:lnTo>
                  <a:lnTo>
                    <a:pt x="477" y="318"/>
                  </a:lnTo>
                  <a:lnTo>
                    <a:pt x="477" y="319"/>
                  </a:lnTo>
                  <a:lnTo>
                    <a:pt x="477" y="319"/>
                  </a:lnTo>
                  <a:lnTo>
                    <a:pt x="477" y="319"/>
                  </a:lnTo>
                  <a:lnTo>
                    <a:pt x="477" y="320"/>
                  </a:lnTo>
                  <a:lnTo>
                    <a:pt x="477" y="320"/>
                  </a:lnTo>
                  <a:lnTo>
                    <a:pt x="477" y="320"/>
                  </a:lnTo>
                  <a:lnTo>
                    <a:pt x="478" y="320"/>
                  </a:lnTo>
                  <a:lnTo>
                    <a:pt x="478" y="321"/>
                  </a:lnTo>
                  <a:lnTo>
                    <a:pt x="478" y="321"/>
                  </a:lnTo>
                  <a:lnTo>
                    <a:pt x="478" y="321"/>
                  </a:lnTo>
                  <a:lnTo>
                    <a:pt x="478" y="322"/>
                  </a:lnTo>
                  <a:lnTo>
                    <a:pt x="478" y="322"/>
                  </a:lnTo>
                  <a:lnTo>
                    <a:pt x="478" y="322"/>
                  </a:lnTo>
                  <a:lnTo>
                    <a:pt x="478" y="323"/>
                  </a:lnTo>
                  <a:lnTo>
                    <a:pt x="478" y="323"/>
                  </a:lnTo>
                  <a:lnTo>
                    <a:pt x="478" y="323"/>
                  </a:lnTo>
                  <a:lnTo>
                    <a:pt x="478" y="324"/>
                  </a:lnTo>
                  <a:lnTo>
                    <a:pt x="478" y="324"/>
                  </a:lnTo>
                  <a:lnTo>
                    <a:pt x="479" y="324"/>
                  </a:lnTo>
                  <a:lnTo>
                    <a:pt x="479" y="325"/>
                  </a:lnTo>
                  <a:lnTo>
                    <a:pt x="479" y="325"/>
                  </a:lnTo>
                  <a:lnTo>
                    <a:pt x="479" y="325"/>
                  </a:lnTo>
                  <a:lnTo>
                    <a:pt x="479" y="326"/>
                  </a:lnTo>
                  <a:lnTo>
                    <a:pt x="479" y="326"/>
                  </a:lnTo>
                  <a:lnTo>
                    <a:pt x="479" y="326"/>
                  </a:lnTo>
                  <a:lnTo>
                    <a:pt x="479" y="327"/>
                  </a:lnTo>
                  <a:lnTo>
                    <a:pt x="479" y="327"/>
                  </a:lnTo>
                  <a:lnTo>
                    <a:pt x="479" y="327"/>
                  </a:lnTo>
                  <a:lnTo>
                    <a:pt x="480" y="328"/>
                  </a:lnTo>
                  <a:lnTo>
                    <a:pt x="480" y="328"/>
                  </a:lnTo>
                  <a:lnTo>
                    <a:pt x="480" y="328"/>
                  </a:lnTo>
                  <a:lnTo>
                    <a:pt x="480" y="328"/>
                  </a:lnTo>
                  <a:lnTo>
                    <a:pt x="480" y="329"/>
                  </a:lnTo>
                  <a:lnTo>
                    <a:pt x="480" y="329"/>
                  </a:lnTo>
                  <a:lnTo>
                    <a:pt x="480" y="329"/>
                  </a:lnTo>
                  <a:lnTo>
                    <a:pt x="480" y="330"/>
                  </a:lnTo>
                  <a:lnTo>
                    <a:pt x="480" y="330"/>
                  </a:lnTo>
                  <a:lnTo>
                    <a:pt x="480" y="330"/>
                  </a:lnTo>
                  <a:lnTo>
                    <a:pt x="480" y="331"/>
                  </a:lnTo>
                  <a:lnTo>
                    <a:pt x="480" y="331"/>
                  </a:lnTo>
                  <a:lnTo>
                    <a:pt x="481" y="331"/>
                  </a:lnTo>
                  <a:lnTo>
                    <a:pt x="481" y="332"/>
                  </a:lnTo>
                  <a:lnTo>
                    <a:pt x="481" y="332"/>
                  </a:lnTo>
                  <a:lnTo>
                    <a:pt x="481" y="332"/>
                  </a:lnTo>
                  <a:lnTo>
                    <a:pt x="481" y="333"/>
                  </a:lnTo>
                  <a:lnTo>
                    <a:pt x="481" y="333"/>
                  </a:lnTo>
                  <a:lnTo>
                    <a:pt x="481" y="333"/>
                  </a:lnTo>
                  <a:lnTo>
                    <a:pt x="481" y="333"/>
                  </a:lnTo>
                  <a:lnTo>
                    <a:pt x="481" y="334"/>
                  </a:lnTo>
                  <a:lnTo>
                    <a:pt x="481" y="334"/>
                  </a:lnTo>
                  <a:lnTo>
                    <a:pt x="481" y="334"/>
                  </a:lnTo>
                  <a:lnTo>
                    <a:pt x="482" y="335"/>
                  </a:lnTo>
                  <a:lnTo>
                    <a:pt x="482" y="335"/>
                  </a:lnTo>
                  <a:lnTo>
                    <a:pt x="482" y="335"/>
                  </a:lnTo>
                  <a:lnTo>
                    <a:pt x="482" y="336"/>
                  </a:lnTo>
                  <a:lnTo>
                    <a:pt x="482" y="336"/>
                  </a:lnTo>
                  <a:lnTo>
                    <a:pt x="482" y="336"/>
                  </a:lnTo>
                  <a:lnTo>
                    <a:pt x="482" y="337"/>
                  </a:lnTo>
                  <a:lnTo>
                    <a:pt x="482" y="337"/>
                  </a:lnTo>
                  <a:lnTo>
                    <a:pt x="482" y="337"/>
                  </a:lnTo>
                  <a:lnTo>
                    <a:pt x="482" y="338"/>
                  </a:lnTo>
                  <a:lnTo>
                    <a:pt x="483" y="338"/>
                  </a:lnTo>
                  <a:lnTo>
                    <a:pt x="483" y="338"/>
                  </a:lnTo>
                  <a:lnTo>
                    <a:pt x="483" y="338"/>
                  </a:lnTo>
                  <a:lnTo>
                    <a:pt x="483" y="339"/>
                  </a:lnTo>
                  <a:lnTo>
                    <a:pt x="483" y="339"/>
                  </a:lnTo>
                  <a:lnTo>
                    <a:pt x="483" y="339"/>
                  </a:lnTo>
                  <a:lnTo>
                    <a:pt x="483" y="340"/>
                  </a:lnTo>
                  <a:lnTo>
                    <a:pt x="483" y="340"/>
                  </a:lnTo>
                  <a:lnTo>
                    <a:pt x="483" y="340"/>
                  </a:lnTo>
                  <a:lnTo>
                    <a:pt x="483" y="341"/>
                  </a:lnTo>
                  <a:lnTo>
                    <a:pt x="483" y="341"/>
                  </a:lnTo>
                  <a:lnTo>
                    <a:pt x="483" y="341"/>
                  </a:lnTo>
                  <a:lnTo>
                    <a:pt x="484" y="342"/>
                  </a:lnTo>
                  <a:lnTo>
                    <a:pt x="484" y="342"/>
                  </a:lnTo>
                  <a:lnTo>
                    <a:pt x="484" y="342"/>
                  </a:lnTo>
                  <a:lnTo>
                    <a:pt x="484" y="343"/>
                  </a:lnTo>
                  <a:lnTo>
                    <a:pt x="484" y="343"/>
                  </a:lnTo>
                  <a:lnTo>
                    <a:pt x="484" y="343"/>
                  </a:lnTo>
                  <a:lnTo>
                    <a:pt x="484" y="343"/>
                  </a:lnTo>
                  <a:lnTo>
                    <a:pt x="484" y="344"/>
                  </a:lnTo>
                  <a:lnTo>
                    <a:pt x="484" y="344"/>
                  </a:lnTo>
                  <a:lnTo>
                    <a:pt x="484" y="344"/>
                  </a:lnTo>
                  <a:lnTo>
                    <a:pt x="484" y="345"/>
                  </a:lnTo>
                  <a:lnTo>
                    <a:pt x="485" y="345"/>
                  </a:lnTo>
                  <a:lnTo>
                    <a:pt x="485" y="345"/>
                  </a:lnTo>
                  <a:lnTo>
                    <a:pt x="485" y="346"/>
                  </a:lnTo>
                  <a:lnTo>
                    <a:pt x="485" y="346"/>
                  </a:lnTo>
                  <a:lnTo>
                    <a:pt x="485" y="346"/>
                  </a:lnTo>
                  <a:lnTo>
                    <a:pt x="485" y="346"/>
                  </a:lnTo>
                  <a:lnTo>
                    <a:pt x="485" y="347"/>
                  </a:lnTo>
                  <a:lnTo>
                    <a:pt x="485" y="347"/>
                  </a:lnTo>
                  <a:lnTo>
                    <a:pt x="485" y="347"/>
                  </a:lnTo>
                  <a:lnTo>
                    <a:pt x="485" y="348"/>
                  </a:lnTo>
                  <a:lnTo>
                    <a:pt x="485" y="348"/>
                  </a:lnTo>
                  <a:lnTo>
                    <a:pt x="486" y="348"/>
                  </a:lnTo>
                  <a:lnTo>
                    <a:pt x="486" y="349"/>
                  </a:lnTo>
                  <a:lnTo>
                    <a:pt x="486" y="349"/>
                  </a:lnTo>
                  <a:lnTo>
                    <a:pt x="486" y="349"/>
                  </a:lnTo>
                  <a:lnTo>
                    <a:pt x="486" y="350"/>
                  </a:lnTo>
                  <a:lnTo>
                    <a:pt x="486" y="350"/>
                  </a:lnTo>
                  <a:lnTo>
                    <a:pt x="486" y="350"/>
                  </a:lnTo>
                  <a:lnTo>
                    <a:pt x="486" y="350"/>
                  </a:lnTo>
                  <a:lnTo>
                    <a:pt x="486" y="351"/>
                  </a:lnTo>
                  <a:lnTo>
                    <a:pt x="486" y="351"/>
                  </a:lnTo>
                  <a:lnTo>
                    <a:pt x="486" y="351"/>
                  </a:lnTo>
                  <a:lnTo>
                    <a:pt x="487" y="352"/>
                  </a:lnTo>
                  <a:lnTo>
                    <a:pt x="487" y="352"/>
                  </a:lnTo>
                  <a:lnTo>
                    <a:pt x="487" y="352"/>
                  </a:lnTo>
                  <a:lnTo>
                    <a:pt x="487" y="353"/>
                  </a:lnTo>
                  <a:lnTo>
                    <a:pt x="487" y="353"/>
                  </a:lnTo>
                  <a:lnTo>
                    <a:pt x="487" y="353"/>
                  </a:lnTo>
                  <a:lnTo>
                    <a:pt x="487" y="353"/>
                  </a:lnTo>
                  <a:lnTo>
                    <a:pt x="487" y="354"/>
                  </a:lnTo>
                  <a:lnTo>
                    <a:pt x="487" y="354"/>
                  </a:lnTo>
                  <a:lnTo>
                    <a:pt x="487" y="354"/>
                  </a:lnTo>
                  <a:lnTo>
                    <a:pt x="487" y="355"/>
                  </a:lnTo>
                  <a:lnTo>
                    <a:pt x="488" y="355"/>
                  </a:lnTo>
                  <a:lnTo>
                    <a:pt x="488" y="355"/>
                  </a:lnTo>
                  <a:lnTo>
                    <a:pt x="488" y="356"/>
                  </a:lnTo>
                  <a:lnTo>
                    <a:pt x="488" y="356"/>
                  </a:lnTo>
                  <a:lnTo>
                    <a:pt x="488" y="356"/>
                  </a:lnTo>
                  <a:lnTo>
                    <a:pt x="488" y="356"/>
                  </a:lnTo>
                  <a:lnTo>
                    <a:pt x="488" y="357"/>
                  </a:lnTo>
                  <a:lnTo>
                    <a:pt x="488" y="357"/>
                  </a:lnTo>
                  <a:lnTo>
                    <a:pt x="488" y="357"/>
                  </a:lnTo>
                  <a:lnTo>
                    <a:pt x="488" y="358"/>
                  </a:lnTo>
                  <a:lnTo>
                    <a:pt x="488" y="358"/>
                  </a:lnTo>
                  <a:lnTo>
                    <a:pt x="489" y="358"/>
                  </a:lnTo>
                  <a:lnTo>
                    <a:pt x="489" y="359"/>
                  </a:lnTo>
                  <a:lnTo>
                    <a:pt x="489" y="359"/>
                  </a:lnTo>
                  <a:lnTo>
                    <a:pt x="489" y="359"/>
                  </a:lnTo>
                  <a:lnTo>
                    <a:pt x="489" y="360"/>
                  </a:lnTo>
                  <a:lnTo>
                    <a:pt x="489" y="360"/>
                  </a:lnTo>
                  <a:lnTo>
                    <a:pt x="489" y="360"/>
                  </a:lnTo>
                  <a:lnTo>
                    <a:pt x="489" y="360"/>
                  </a:lnTo>
                  <a:lnTo>
                    <a:pt x="489" y="361"/>
                  </a:lnTo>
                  <a:lnTo>
                    <a:pt x="489" y="361"/>
                  </a:lnTo>
                  <a:lnTo>
                    <a:pt x="489" y="361"/>
                  </a:lnTo>
                  <a:lnTo>
                    <a:pt x="489" y="362"/>
                  </a:lnTo>
                  <a:lnTo>
                    <a:pt x="490" y="362"/>
                  </a:lnTo>
                  <a:lnTo>
                    <a:pt x="490" y="362"/>
                  </a:lnTo>
                  <a:lnTo>
                    <a:pt x="490" y="362"/>
                  </a:lnTo>
                  <a:lnTo>
                    <a:pt x="490" y="363"/>
                  </a:lnTo>
                  <a:lnTo>
                    <a:pt x="490" y="363"/>
                  </a:lnTo>
                  <a:lnTo>
                    <a:pt x="490" y="363"/>
                  </a:lnTo>
                  <a:lnTo>
                    <a:pt x="490" y="364"/>
                  </a:lnTo>
                  <a:lnTo>
                    <a:pt x="490" y="364"/>
                  </a:lnTo>
                  <a:lnTo>
                    <a:pt x="490" y="364"/>
                  </a:lnTo>
                  <a:lnTo>
                    <a:pt x="490" y="365"/>
                  </a:lnTo>
                  <a:lnTo>
                    <a:pt x="491" y="365"/>
                  </a:lnTo>
                  <a:lnTo>
                    <a:pt x="491" y="365"/>
                  </a:lnTo>
                  <a:lnTo>
                    <a:pt x="491" y="365"/>
                  </a:lnTo>
                  <a:lnTo>
                    <a:pt x="491" y="366"/>
                  </a:lnTo>
                  <a:lnTo>
                    <a:pt x="491" y="366"/>
                  </a:lnTo>
                  <a:lnTo>
                    <a:pt x="491" y="366"/>
                  </a:lnTo>
                  <a:lnTo>
                    <a:pt x="491" y="367"/>
                  </a:lnTo>
                  <a:lnTo>
                    <a:pt x="491" y="367"/>
                  </a:lnTo>
                  <a:lnTo>
                    <a:pt x="491" y="367"/>
                  </a:lnTo>
                  <a:lnTo>
                    <a:pt x="491" y="367"/>
                  </a:lnTo>
                  <a:lnTo>
                    <a:pt x="491" y="368"/>
                  </a:lnTo>
                  <a:lnTo>
                    <a:pt x="491" y="368"/>
                  </a:lnTo>
                  <a:lnTo>
                    <a:pt x="492" y="368"/>
                  </a:lnTo>
                  <a:lnTo>
                    <a:pt x="492" y="369"/>
                  </a:lnTo>
                  <a:lnTo>
                    <a:pt x="492" y="369"/>
                  </a:lnTo>
                  <a:lnTo>
                    <a:pt x="492" y="369"/>
                  </a:lnTo>
                  <a:lnTo>
                    <a:pt x="492" y="370"/>
                  </a:lnTo>
                  <a:lnTo>
                    <a:pt x="492" y="370"/>
                  </a:lnTo>
                  <a:lnTo>
                    <a:pt x="492" y="370"/>
                  </a:lnTo>
                  <a:lnTo>
                    <a:pt x="492" y="370"/>
                  </a:lnTo>
                  <a:lnTo>
                    <a:pt x="492" y="371"/>
                  </a:lnTo>
                  <a:lnTo>
                    <a:pt x="492" y="371"/>
                  </a:lnTo>
                  <a:lnTo>
                    <a:pt x="492" y="371"/>
                  </a:lnTo>
                  <a:lnTo>
                    <a:pt x="493" y="371"/>
                  </a:lnTo>
                  <a:lnTo>
                    <a:pt x="493" y="372"/>
                  </a:lnTo>
                  <a:lnTo>
                    <a:pt x="493" y="372"/>
                  </a:lnTo>
                  <a:lnTo>
                    <a:pt x="493" y="372"/>
                  </a:lnTo>
                  <a:lnTo>
                    <a:pt x="493" y="373"/>
                  </a:lnTo>
                  <a:lnTo>
                    <a:pt x="493" y="373"/>
                  </a:lnTo>
                  <a:lnTo>
                    <a:pt x="493" y="373"/>
                  </a:lnTo>
                  <a:lnTo>
                    <a:pt x="493" y="373"/>
                  </a:lnTo>
                  <a:lnTo>
                    <a:pt x="493" y="374"/>
                  </a:lnTo>
                  <a:lnTo>
                    <a:pt x="493" y="374"/>
                  </a:lnTo>
                  <a:lnTo>
                    <a:pt x="493" y="374"/>
                  </a:lnTo>
                  <a:lnTo>
                    <a:pt x="494" y="375"/>
                  </a:lnTo>
                  <a:lnTo>
                    <a:pt x="494" y="375"/>
                  </a:lnTo>
                  <a:lnTo>
                    <a:pt x="494" y="375"/>
                  </a:lnTo>
                  <a:lnTo>
                    <a:pt x="494" y="376"/>
                  </a:lnTo>
                  <a:lnTo>
                    <a:pt x="494" y="376"/>
                  </a:lnTo>
                  <a:lnTo>
                    <a:pt x="494" y="376"/>
                  </a:lnTo>
                  <a:lnTo>
                    <a:pt x="494" y="376"/>
                  </a:lnTo>
                  <a:lnTo>
                    <a:pt x="494" y="377"/>
                  </a:lnTo>
                  <a:lnTo>
                    <a:pt x="494" y="377"/>
                  </a:lnTo>
                  <a:lnTo>
                    <a:pt x="494" y="377"/>
                  </a:lnTo>
                  <a:lnTo>
                    <a:pt x="494" y="378"/>
                  </a:lnTo>
                  <a:lnTo>
                    <a:pt x="495" y="378"/>
                  </a:lnTo>
                  <a:lnTo>
                    <a:pt x="495" y="378"/>
                  </a:lnTo>
                  <a:lnTo>
                    <a:pt x="495" y="378"/>
                  </a:lnTo>
                  <a:lnTo>
                    <a:pt x="495" y="379"/>
                  </a:lnTo>
                  <a:lnTo>
                    <a:pt x="495" y="379"/>
                  </a:lnTo>
                  <a:lnTo>
                    <a:pt x="495" y="379"/>
                  </a:lnTo>
                  <a:lnTo>
                    <a:pt x="495" y="380"/>
                  </a:lnTo>
                  <a:lnTo>
                    <a:pt x="495" y="380"/>
                  </a:lnTo>
                  <a:lnTo>
                    <a:pt x="495" y="380"/>
                  </a:lnTo>
                  <a:lnTo>
                    <a:pt x="495" y="380"/>
                  </a:lnTo>
                  <a:lnTo>
                    <a:pt x="496" y="381"/>
                  </a:lnTo>
                  <a:lnTo>
                    <a:pt x="496" y="381"/>
                  </a:lnTo>
                  <a:lnTo>
                    <a:pt x="496" y="381"/>
                  </a:lnTo>
                  <a:lnTo>
                    <a:pt x="496" y="381"/>
                  </a:lnTo>
                  <a:lnTo>
                    <a:pt x="496" y="382"/>
                  </a:lnTo>
                  <a:lnTo>
                    <a:pt x="496" y="382"/>
                  </a:lnTo>
                  <a:lnTo>
                    <a:pt x="496" y="382"/>
                  </a:lnTo>
                  <a:lnTo>
                    <a:pt x="496" y="383"/>
                  </a:lnTo>
                  <a:lnTo>
                    <a:pt x="496" y="383"/>
                  </a:lnTo>
                  <a:lnTo>
                    <a:pt x="496" y="383"/>
                  </a:lnTo>
                  <a:lnTo>
                    <a:pt x="496" y="383"/>
                  </a:lnTo>
                  <a:lnTo>
                    <a:pt x="496" y="384"/>
                  </a:lnTo>
                  <a:lnTo>
                    <a:pt x="497" y="384"/>
                  </a:lnTo>
                  <a:lnTo>
                    <a:pt x="497" y="384"/>
                  </a:lnTo>
                  <a:lnTo>
                    <a:pt x="497" y="384"/>
                  </a:lnTo>
                  <a:lnTo>
                    <a:pt x="497" y="385"/>
                  </a:lnTo>
                  <a:lnTo>
                    <a:pt x="497" y="385"/>
                  </a:lnTo>
                  <a:lnTo>
                    <a:pt x="497" y="385"/>
                  </a:lnTo>
                  <a:lnTo>
                    <a:pt x="497" y="386"/>
                  </a:lnTo>
                  <a:lnTo>
                    <a:pt x="497" y="386"/>
                  </a:lnTo>
                  <a:lnTo>
                    <a:pt x="497" y="386"/>
                  </a:lnTo>
                  <a:lnTo>
                    <a:pt x="497" y="386"/>
                  </a:lnTo>
                  <a:lnTo>
                    <a:pt x="497" y="387"/>
                  </a:lnTo>
                  <a:lnTo>
                    <a:pt x="498" y="387"/>
                  </a:lnTo>
                  <a:lnTo>
                    <a:pt x="498" y="387"/>
                  </a:lnTo>
                  <a:lnTo>
                    <a:pt x="498" y="388"/>
                  </a:lnTo>
                  <a:lnTo>
                    <a:pt x="498" y="388"/>
                  </a:lnTo>
                  <a:lnTo>
                    <a:pt x="498" y="388"/>
                  </a:lnTo>
                  <a:lnTo>
                    <a:pt x="498" y="388"/>
                  </a:lnTo>
                  <a:lnTo>
                    <a:pt x="498" y="389"/>
                  </a:lnTo>
                  <a:lnTo>
                    <a:pt x="498" y="389"/>
                  </a:lnTo>
                  <a:lnTo>
                    <a:pt x="498" y="389"/>
                  </a:lnTo>
                  <a:lnTo>
                    <a:pt x="498" y="389"/>
                  </a:lnTo>
                  <a:lnTo>
                    <a:pt x="498" y="390"/>
                  </a:lnTo>
                  <a:lnTo>
                    <a:pt x="499" y="390"/>
                  </a:lnTo>
                  <a:lnTo>
                    <a:pt x="499" y="390"/>
                  </a:lnTo>
                  <a:lnTo>
                    <a:pt x="499" y="391"/>
                  </a:lnTo>
                  <a:lnTo>
                    <a:pt x="499" y="391"/>
                  </a:lnTo>
                  <a:lnTo>
                    <a:pt x="499" y="391"/>
                  </a:lnTo>
                  <a:lnTo>
                    <a:pt x="499" y="391"/>
                  </a:lnTo>
                  <a:lnTo>
                    <a:pt x="499" y="392"/>
                  </a:lnTo>
                  <a:lnTo>
                    <a:pt x="499" y="392"/>
                  </a:lnTo>
                  <a:lnTo>
                    <a:pt x="499" y="392"/>
                  </a:lnTo>
                  <a:lnTo>
                    <a:pt x="499" y="393"/>
                  </a:lnTo>
                  <a:lnTo>
                    <a:pt x="499" y="393"/>
                  </a:lnTo>
                  <a:lnTo>
                    <a:pt x="500" y="393"/>
                  </a:lnTo>
                  <a:lnTo>
                    <a:pt x="500" y="393"/>
                  </a:lnTo>
                  <a:lnTo>
                    <a:pt x="500" y="394"/>
                  </a:lnTo>
                  <a:lnTo>
                    <a:pt x="500" y="394"/>
                  </a:lnTo>
                  <a:lnTo>
                    <a:pt x="500" y="394"/>
                  </a:lnTo>
                  <a:lnTo>
                    <a:pt x="500" y="394"/>
                  </a:lnTo>
                  <a:lnTo>
                    <a:pt x="500" y="395"/>
                  </a:lnTo>
                  <a:lnTo>
                    <a:pt x="500" y="395"/>
                  </a:lnTo>
                  <a:lnTo>
                    <a:pt x="500" y="395"/>
                  </a:lnTo>
                  <a:lnTo>
                    <a:pt x="500" y="395"/>
                  </a:lnTo>
                  <a:lnTo>
                    <a:pt x="500" y="396"/>
                  </a:lnTo>
                  <a:lnTo>
                    <a:pt x="501" y="396"/>
                  </a:lnTo>
                  <a:lnTo>
                    <a:pt x="501" y="396"/>
                  </a:lnTo>
                  <a:lnTo>
                    <a:pt x="501" y="396"/>
                  </a:lnTo>
                  <a:lnTo>
                    <a:pt x="501" y="397"/>
                  </a:lnTo>
                  <a:lnTo>
                    <a:pt x="501" y="397"/>
                  </a:lnTo>
                  <a:lnTo>
                    <a:pt x="501" y="397"/>
                  </a:lnTo>
                  <a:lnTo>
                    <a:pt x="501" y="398"/>
                  </a:lnTo>
                  <a:lnTo>
                    <a:pt x="501" y="398"/>
                  </a:lnTo>
                  <a:lnTo>
                    <a:pt x="501" y="398"/>
                  </a:lnTo>
                  <a:lnTo>
                    <a:pt x="501" y="398"/>
                  </a:lnTo>
                  <a:lnTo>
                    <a:pt x="501" y="399"/>
                  </a:lnTo>
                  <a:lnTo>
                    <a:pt x="502" y="399"/>
                  </a:lnTo>
                  <a:lnTo>
                    <a:pt x="502" y="399"/>
                  </a:lnTo>
                  <a:lnTo>
                    <a:pt x="502" y="399"/>
                  </a:lnTo>
                  <a:lnTo>
                    <a:pt x="502" y="400"/>
                  </a:lnTo>
                  <a:lnTo>
                    <a:pt x="502" y="400"/>
                  </a:lnTo>
                  <a:lnTo>
                    <a:pt x="502" y="400"/>
                  </a:lnTo>
                  <a:lnTo>
                    <a:pt x="502" y="401"/>
                  </a:lnTo>
                  <a:lnTo>
                    <a:pt x="502" y="401"/>
                  </a:lnTo>
                  <a:lnTo>
                    <a:pt x="502" y="401"/>
                  </a:lnTo>
                  <a:lnTo>
                    <a:pt x="502" y="401"/>
                  </a:lnTo>
                  <a:lnTo>
                    <a:pt x="502" y="402"/>
                  </a:lnTo>
                  <a:lnTo>
                    <a:pt x="502" y="402"/>
                  </a:lnTo>
                  <a:lnTo>
                    <a:pt x="503" y="402"/>
                  </a:lnTo>
                  <a:lnTo>
                    <a:pt x="503" y="402"/>
                  </a:lnTo>
                  <a:lnTo>
                    <a:pt x="503" y="403"/>
                  </a:lnTo>
                  <a:lnTo>
                    <a:pt x="503" y="403"/>
                  </a:lnTo>
                  <a:lnTo>
                    <a:pt x="503" y="403"/>
                  </a:lnTo>
                  <a:lnTo>
                    <a:pt x="503" y="403"/>
                  </a:lnTo>
                  <a:lnTo>
                    <a:pt x="503" y="404"/>
                  </a:lnTo>
                  <a:lnTo>
                    <a:pt x="503" y="404"/>
                  </a:lnTo>
                  <a:lnTo>
                    <a:pt x="503" y="404"/>
                  </a:lnTo>
                  <a:lnTo>
                    <a:pt x="503" y="404"/>
                  </a:lnTo>
                  <a:lnTo>
                    <a:pt x="504" y="405"/>
                  </a:lnTo>
                  <a:lnTo>
                    <a:pt x="504" y="405"/>
                  </a:lnTo>
                  <a:lnTo>
                    <a:pt x="504" y="405"/>
                  </a:lnTo>
                  <a:lnTo>
                    <a:pt x="504" y="406"/>
                  </a:lnTo>
                  <a:lnTo>
                    <a:pt x="504" y="406"/>
                  </a:lnTo>
                  <a:lnTo>
                    <a:pt x="504" y="406"/>
                  </a:lnTo>
                  <a:lnTo>
                    <a:pt x="504" y="406"/>
                  </a:lnTo>
                  <a:lnTo>
                    <a:pt x="504" y="406"/>
                  </a:lnTo>
                  <a:lnTo>
                    <a:pt x="504" y="407"/>
                  </a:lnTo>
                  <a:lnTo>
                    <a:pt x="504" y="407"/>
                  </a:lnTo>
                  <a:lnTo>
                    <a:pt x="504" y="407"/>
                  </a:lnTo>
                  <a:lnTo>
                    <a:pt x="504" y="408"/>
                  </a:lnTo>
                  <a:lnTo>
                    <a:pt x="505" y="408"/>
                  </a:lnTo>
                  <a:lnTo>
                    <a:pt x="505" y="408"/>
                  </a:lnTo>
                  <a:lnTo>
                    <a:pt x="505" y="408"/>
                  </a:lnTo>
                  <a:lnTo>
                    <a:pt x="505" y="409"/>
                  </a:lnTo>
                  <a:lnTo>
                    <a:pt x="505" y="409"/>
                  </a:lnTo>
                  <a:lnTo>
                    <a:pt x="505" y="409"/>
                  </a:lnTo>
                  <a:lnTo>
                    <a:pt x="505" y="409"/>
                  </a:lnTo>
                  <a:lnTo>
                    <a:pt x="505" y="410"/>
                  </a:lnTo>
                  <a:lnTo>
                    <a:pt x="505" y="410"/>
                  </a:lnTo>
                  <a:lnTo>
                    <a:pt x="505" y="410"/>
                  </a:lnTo>
                  <a:lnTo>
                    <a:pt x="505" y="410"/>
                  </a:lnTo>
                  <a:lnTo>
                    <a:pt x="506" y="411"/>
                  </a:lnTo>
                  <a:lnTo>
                    <a:pt x="506" y="411"/>
                  </a:lnTo>
                  <a:lnTo>
                    <a:pt x="506" y="411"/>
                  </a:lnTo>
                  <a:lnTo>
                    <a:pt x="506" y="411"/>
                  </a:lnTo>
                  <a:lnTo>
                    <a:pt x="506" y="412"/>
                  </a:lnTo>
                  <a:lnTo>
                    <a:pt x="506" y="412"/>
                  </a:lnTo>
                  <a:lnTo>
                    <a:pt x="506" y="412"/>
                  </a:lnTo>
                  <a:lnTo>
                    <a:pt x="506" y="412"/>
                  </a:lnTo>
                  <a:lnTo>
                    <a:pt x="506" y="413"/>
                  </a:lnTo>
                  <a:lnTo>
                    <a:pt x="506" y="413"/>
                  </a:lnTo>
                  <a:lnTo>
                    <a:pt x="506" y="413"/>
                  </a:lnTo>
                  <a:lnTo>
                    <a:pt x="507" y="413"/>
                  </a:lnTo>
                  <a:lnTo>
                    <a:pt x="507" y="414"/>
                  </a:lnTo>
                  <a:lnTo>
                    <a:pt x="507" y="414"/>
                  </a:lnTo>
                  <a:lnTo>
                    <a:pt x="507" y="414"/>
                  </a:lnTo>
                  <a:lnTo>
                    <a:pt x="507" y="414"/>
                  </a:lnTo>
                  <a:lnTo>
                    <a:pt x="507" y="415"/>
                  </a:lnTo>
                  <a:lnTo>
                    <a:pt x="507" y="415"/>
                  </a:lnTo>
                  <a:lnTo>
                    <a:pt x="507" y="415"/>
                  </a:lnTo>
                  <a:lnTo>
                    <a:pt x="507" y="415"/>
                  </a:lnTo>
                  <a:lnTo>
                    <a:pt x="507" y="416"/>
                  </a:lnTo>
                  <a:lnTo>
                    <a:pt x="507" y="416"/>
                  </a:lnTo>
                  <a:lnTo>
                    <a:pt x="508" y="416"/>
                  </a:lnTo>
                  <a:lnTo>
                    <a:pt x="508" y="416"/>
                  </a:lnTo>
                  <a:lnTo>
                    <a:pt x="508" y="417"/>
                  </a:lnTo>
                  <a:lnTo>
                    <a:pt x="508" y="417"/>
                  </a:lnTo>
                  <a:lnTo>
                    <a:pt x="508" y="417"/>
                  </a:lnTo>
                  <a:lnTo>
                    <a:pt x="508" y="417"/>
                  </a:lnTo>
                  <a:lnTo>
                    <a:pt x="508" y="418"/>
                  </a:lnTo>
                  <a:lnTo>
                    <a:pt x="508" y="418"/>
                  </a:lnTo>
                  <a:lnTo>
                    <a:pt x="508" y="418"/>
                  </a:lnTo>
                  <a:lnTo>
                    <a:pt x="508" y="418"/>
                  </a:lnTo>
                  <a:lnTo>
                    <a:pt x="509" y="419"/>
                  </a:lnTo>
                  <a:lnTo>
                    <a:pt x="509" y="419"/>
                  </a:lnTo>
                  <a:lnTo>
                    <a:pt x="509" y="419"/>
                  </a:lnTo>
                  <a:lnTo>
                    <a:pt x="509" y="419"/>
                  </a:lnTo>
                  <a:lnTo>
                    <a:pt x="509" y="420"/>
                  </a:lnTo>
                  <a:lnTo>
                    <a:pt x="509" y="420"/>
                  </a:lnTo>
                  <a:lnTo>
                    <a:pt x="509" y="420"/>
                  </a:lnTo>
                  <a:lnTo>
                    <a:pt x="509" y="420"/>
                  </a:lnTo>
                  <a:lnTo>
                    <a:pt x="509" y="421"/>
                  </a:lnTo>
                  <a:lnTo>
                    <a:pt x="509" y="421"/>
                  </a:lnTo>
                  <a:lnTo>
                    <a:pt x="509" y="421"/>
                  </a:lnTo>
                  <a:lnTo>
                    <a:pt x="509" y="421"/>
                  </a:lnTo>
                  <a:lnTo>
                    <a:pt x="510" y="422"/>
                  </a:lnTo>
                  <a:lnTo>
                    <a:pt x="510" y="422"/>
                  </a:lnTo>
                  <a:lnTo>
                    <a:pt x="510" y="422"/>
                  </a:lnTo>
                  <a:lnTo>
                    <a:pt x="510" y="422"/>
                  </a:lnTo>
                  <a:lnTo>
                    <a:pt x="510" y="423"/>
                  </a:lnTo>
                  <a:lnTo>
                    <a:pt x="510" y="423"/>
                  </a:lnTo>
                  <a:lnTo>
                    <a:pt x="510" y="423"/>
                  </a:lnTo>
                  <a:lnTo>
                    <a:pt x="510" y="423"/>
                  </a:lnTo>
                  <a:lnTo>
                    <a:pt x="510" y="424"/>
                  </a:lnTo>
                  <a:lnTo>
                    <a:pt x="510" y="424"/>
                  </a:lnTo>
                  <a:lnTo>
                    <a:pt x="510" y="424"/>
                  </a:lnTo>
                  <a:lnTo>
                    <a:pt x="511" y="424"/>
                  </a:lnTo>
                  <a:lnTo>
                    <a:pt x="511" y="424"/>
                  </a:lnTo>
                  <a:lnTo>
                    <a:pt x="511" y="425"/>
                  </a:lnTo>
                  <a:lnTo>
                    <a:pt x="511" y="425"/>
                  </a:lnTo>
                  <a:lnTo>
                    <a:pt x="511" y="425"/>
                  </a:lnTo>
                  <a:lnTo>
                    <a:pt x="511" y="425"/>
                  </a:lnTo>
                  <a:lnTo>
                    <a:pt x="511" y="426"/>
                  </a:lnTo>
                  <a:lnTo>
                    <a:pt x="511" y="426"/>
                  </a:lnTo>
                  <a:lnTo>
                    <a:pt x="511" y="426"/>
                  </a:lnTo>
                  <a:lnTo>
                    <a:pt x="511" y="426"/>
                  </a:lnTo>
                  <a:lnTo>
                    <a:pt x="511" y="427"/>
                  </a:lnTo>
                  <a:lnTo>
                    <a:pt x="512" y="427"/>
                  </a:lnTo>
                  <a:lnTo>
                    <a:pt x="512" y="427"/>
                  </a:lnTo>
                  <a:lnTo>
                    <a:pt x="512" y="427"/>
                  </a:lnTo>
                  <a:lnTo>
                    <a:pt x="512" y="428"/>
                  </a:lnTo>
                  <a:lnTo>
                    <a:pt x="512" y="428"/>
                  </a:lnTo>
                  <a:lnTo>
                    <a:pt x="512" y="428"/>
                  </a:lnTo>
                  <a:lnTo>
                    <a:pt x="512" y="428"/>
                  </a:lnTo>
                  <a:lnTo>
                    <a:pt x="512" y="429"/>
                  </a:lnTo>
                  <a:lnTo>
                    <a:pt x="512" y="429"/>
                  </a:lnTo>
                  <a:lnTo>
                    <a:pt x="512" y="429"/>
                  </a:lnTo>
                  <a:lnTo>
                    <a:pt x="512" y="429"/>
                  </a:lnTo>
                  <a:lnTo>
                    <a:pt x="513" y="429"/>
                  </a:lnTo>
                  <a:lnTo>
                    <a:pt x="513" y="430"/>
                  </a:lnTo>
                  <a:lnTo>
                    <a:pt x="513" y="430"/>
                  </a:lnTo>
                  <a:lnTo>
                    <a:pt x="513" y="430"/>
                  </a:lnTo>
                  <a:lnTo>
                    <a:pt x="513" y="430"/>
                  </a:lnTo>
                  <a:lnTo>
                    <a:pt x="513" y="431"/>
                  </a:lnTo>
                  <a:lnTo>
                    <a:pt x="513" y="431"/>
                  </a:lnTo>
                  <a:lnTo>
                    <a:pt x="513" y="431"/>
                  </a:lnTo>
                  <a:lnTo>
                    <a:pt x="513" y="431"/>
                  </a:lnTo>
                  <a:lnTo>
                    <a:pt x="513" y="432"/>
                  </a:lnTo>
                  <a:lnTo>
                    <a:pt x="513" y="432"/>
                  </a:lnTo>
                  <a:lnTo>
                    <a:pt x="514" y="432"/>
                  </a:lnTo>
                  <a:lnTo>
                    <a:pt x="514" y="432"/>
                  </a:lnTo>
                  <a:lnTo>
                    <a:pt x="514" y="432"/>
                  </a:lnTo>
                  <a:lnTo>
                    <a:pt x="514" y="433"/>
                  </a:lnTo>
                  <a:lnTo>
                    <a:pt x="514" y="433"/>
                  </a:lnTo>
                  <a:lnTo>
                    <a:pt x="514" y="433"/>
                  </a:lnTo>
                  <a:lnTo>
                    <a:pt x="514" y="433"/>
                  </a:lnTo>
                  <a:lnTo>
                    <a:pt x="514" y="434"/>
                  </a:lnTo>
                  <a:lnTo>
                    <a:pt x="514" y="434"/>
                  </a:lnTo>
                  <a:lnTo>
                    <a:pt x="514" y="434"/>
                  </a:lnTo>
                  <a:lnTo>
                    <a:pt x="514" y="434"/>
                  </a:lnTo>
                  <a:lnTo>
                    <a:pt x="515" y="435"/>
                  </a:lnTo>
                  <a:lnTo>
                    <a:pt x="515" y="435"/>
                  </a:lnTo>
                  <a:lnTo>
                    <a:pt x="515" y="435"/>
                  </a:lnTo>
                  <a:lnTo>
                    <a:pt x="515" y="435"/>
                  </a:lnTo>
                  <a:lnTo>
                    <a:pt x="515" y="436"/>
                  </a:lnTo>
                  <a:lnTo>
                    <a:pt x="515" y="436"/>
                  </a:lnTo>
                  <a:lnTo>
                    <a:pt x="515" y="436"/>
                  </a:lnTo>
                  <a:lnTo>
                    <a:pt x="515" y="436"/>
                  </a:lnTo>
                  <a:lnTo>
                    <a:pt x="515" y="436"/>
                  </a:lnTo>
                  <a:lnTo>
                    <a:pt x="515" y="437"/>
                  </a:lnTo>
                  <a:lnTo>
                    <a:pt x="515" y="437"/>
                  </a:lnTo>
                  <a:lnTo>
                    <a:pt x="515" y="437"/>
                  </a:lnTo>
                  <a:lnTo>
                    <a:pt x="516" y="437"/>
                  </a:lnTo>
                  <a:lnTo>
                    <a:pt x="516" y="438"/>
                  </a:lnTo>
                  <a:lnTo>
                    <a:pt x="516" y="438"/>
                  </a:lnTo>
                  <a:lnTo>
                    <a:pt x="516" y="438"/>
                  </a:lnTo>
                  <a:lnTo>
                    <a:pt x="516" y="438"/>
                  </a:lnTo>
                  <a:lnTo>
                    <a:pt x="516" y="438"/>
                  </a:lnTo>
                  <a:lnTo>
                    <a:pt x="516" y="439"/>
                  </a:lnTo>
                  <a:lnTo>
                    <a:pt x="516" y="439"/>
                  </a:lnTo>
                  <a:lnTo>
                    <a:pt x="516" y="439"/>
                  </a:lnTo>
                  <a:lnTo>
                    <a:pt x="516" y="439"/>
                  </a:lnTo>
                  <a:lnTo>
                    <a:pt x="517" y="440"/>
                  </a:lnTo>
                  <a:lnTo>
                    <a:pt x="517" y="440"/>
                  </a:lnTo>
                  <a:lnTo>
                    <a:pt x="517" y="440"/>
                  </a:lnTo>
                  <a:lnTo>
                    <a:pt x="517" y="440"/>
                  </a:lnTo>
                  <a:lnTo>
                    <a:pt x="517" y="441"/>
                  </a:lnTo>
                  <a:lnTo>
                    <a:pt x="517" y="441"/>
                  </a:lnTo>
                  <a:lnTo>
                    <a:pt x="517" y="441"/>
                  </a:lnTo>
                  <a:lnTo>
                    <a:pt x="517" y="441"/>
                  </a:lnTo>
                  <a:lnTo>
                    <a:pt x="517" y="441"/>
                  </a:lnTo>
                  <a:lnTo>
                    <a:pt x="517" y="442"/>
                  </a:lnTo>
                  <a:lnTo>
                    <a:pt x="517" y="442"/>
                  </a:lnTo>
                  <a:lnTo>
                    <a:pt x="517" y="442"/>
                  </a:lnTo>
                  <a:lnTo>
                    <a:pt x="518" y="442"/>
                  </a:lnTo>
                  <a:lnTo>
                    <a:pt x="518" y="442"/>
                  </a:lnTo>
                  <a:lnTo>
                    <a:pt x="518" y="443"/>
                  </a:lnTo>
                  <a:lnTo>
                    <a:pt x="518" y="443"/>
                  </a:lnTo>
                  <a:lnTo>
                    <a:pt x="518" y="443"/>
                  </a:lnTo>
                  <a:lnTo>
                    <a:pt x="518" y="443"/>
                  </a:lnTo>
                  <a:lnTo>
                    <a:pt x="518" y="444"/>
                  </a:lnTo>
                  <a:lnTo>
                    <a:pt x="518" y="444"/>
                  </a:lnTo>
                  <a:lnTo>
                    <a:pt x="518" y="444"/>
                  </a:lnTo>
                  <a:lnTo>
                    <a:pt x="518" y="444"/>
                  </a:lnTo>
                  <a:lnTo>
                    <a:pt x="518" y="444"/>
                  </a:lnTo>
                  <a:lnTo>
                    <a:pt x="519" y="445"/>
                  </a:lnTo>
                  <a:lnTo>
                    <a:pt x="519" y="445"/>
                  </a:lnTo>
                  <a:lnTo>
                    <a:pt x="519" y="445"/>
                  </a:lnTo>
                  <a:lnTo>
                    <a:pt x="519" y="445"/>
                  </a:lnTo>
                  <a:lnTo>
                    <a:pt x="519" y="446"/>
                  </a:lnTo>
                  <a:lnTo>
                    <a:pt x="519" y="446"/>
                  </a:lnTo>
                  <a:lnTo>
                    <a:pt x="519" y="446"/>
                  </a:lnTo>
                  <a:lnTo>
                    <a:pt x="519" y="446"/>
                  </a:lnTo>
                  <a:lnTo>
                    <a:pt x="519" y="446"/>
                  </a:lnTo>
                  <a:lnTo>
                    <a:pt x="519" y="447"/>
                  </a:lnTo>
                  <a:lnTo>
                    <a:pt x="519" y="447"/>
                  </a:lnTo>
                  <a:lnTo>
                    <a:pt x="520" y="447"/>
                  </a:lnTo>
                  <a:lnTo>
                    <a:pt x="520" y="447"/>
                  </a:lnTo>
                  <a:lnTo>
                    <a:pt x="520" y="447"/>
                  </a:lnTo>
                  <a:lnTo>
                    <a:pt x="520" y="448"/>
                  </a:lnTo>
                  <a:lnTo>
                    <a:pt x="520" y="448"/>
                  </a:lnTo>
                  <a:lnTo>
                    <a:pt x="520" y="448"/>
                  </a:lnTo>
                  <a:lnTo>
                    <a:pt x="520" y="448"/>
                  </a:lnTo>
                  <a:lnTo>
                    <a:pt x="520" y="449"/>
                  </a:lnTo>
                  <a:lnTo>
                    <a:pt x="520" y="449"/>
                  </a:lnTo>
                  <a:lnTo>
                    <a:pt x="520" y="449"/>
                  </a:lnTo>
                  <a:lnTo>
                    <a:pt x="520" y="449"/>
                  </a:lnTo>
                  <a:lnTo>
                    <a:pt x="521" y="449"/>
                  </a:lnTo>
                  <a:lnTo>
                    <a:pt x="521" y="450"/>
                  </a:lnTo>
                  <a:lnTo>
                    <a:pt x="521" y="450"/>
                  </a:lnTo>
                  <a:lnTo>
                    <a:pt x="521" y="450"/>
                  </a:lnTo>
                  <a:lnTo>
                    <a:pt x="521" y="450"/>
                  </a:lnTo>
                  <a:lnTo>
                    <a:pt x="521" y="451"/>
                  </a:lnTo>
                  <a:lnTo>
                    <a:pt x="521" y="451"/>
                  </a:lnTo>
                  <a:lnTo>
                    <a:pt x="521" y="451"/>
                  </a:lnTo>
                  <a:lnTo>
                    <a:pt x="521" y="451"/>
                  </a:lnTo>
                  <a:lnTo>
                    <a:pt x="521" y="451"/>
                  </a:lnTo>
                  <a:lnTo>
                    <a:pt x="522" y="452"/>
                  </a:lnTo>
                  <a:lnTo>
                    <a:pt x="522" y="452"/>
                  </a:lnTo>
                  <a:lnTo>
                    <a:pt x="522" y="452"/>
                  </a:lnTo>
                  <a:lnTo>
                    <a:pt x="522" y="452"/>
                  </a:lnTo>
                  <a:lnTo>
                    <a:pt x="522" y="452"/>
                  </a:lnTo>
                  <a:lnTo>
                    <a:pt x="522" y="453"/>
                  </a:lnTo>
                  <a:lnTo>
                    <a:pt x="522" y="453"/>
                  </a:lnTo>
                  <a:lnTo>
                    <a:pt x="522" y="453"/>
                  </a:lnTo>
                  <a:lnTo>
                    <a:pt x="522" y="453"/>
                  </a:lnTo>
                  <a:lnTo>
                    <a:pt x="522" y="453"/>
                  </a:lnTo>
                  <a:lnTo>
                    <a:pt x="522" y="454"/>
                  </a:lnTo>
                  <a:lnTo>
                    <a:pt x="522" y="454"/>
                  </a:lnTo>
                  <a:lnTo>
                    <a:pt x="523" y="454"/>
                  </a:lnTo>
                  <a:lnTo>
                    <a:pt x="523" y="454"/>
                  </a:lnTo>
                  <a:lnTo>
                    <a:pt x="523" y="454"/>
                  </a:lnTo>
                  <a:lnTo>
                    <a:pt x="523" y="455"/>
                  </a:lnTo>
                  <a:lnTo>
                    <a:pt x="523" y="455"/>
                  </a:lnTo>
                  <a:lnTo>
                    <a:pt x="523" y="455"/>
                  </a:lnTo>
                  <a:lnTo>
                    <a:pt x="523" y="455"/>
                  </a:lnTo>
                  <a:lnTo>
                    <a:pt x="523" y="456"/>
                  </a:lnTo>
                  <a:lnTo>
                    <a:pt x="523" y="456"/>
                  </a:lnTo>
                  <a:lnTo>
                    <a:pt x="523" y="456"/>
                  </a:lnTo>
                  <a:lnTo>
                    <a:pt x="523" y="456"/>
                  </a:lnTo>
                  <a:lnTo>
                    <a:pt x="524" y="456"/>
                  </a:lnTo>
                  <a:lnTo>
                    <a:pt x="524" y="456"/>
                  </a:lnTo>
                  <a:lnTo>
                    <a:pt x="524" y="457"/>
                  </a:lnTo>
                  <a:lnTo>
                    <a:pt x="524" y="457"/>
                  </a:lnTo>
                  <a:lnTo>
                    <a:pt x="524" y="457"/>
                  </a:lnTo>
                  <a:lnTo>
                    <a:pt x="524" y="457"/>
                  </a:lnTo>
                  <a:lnTo>
                    <a:pt x="524" y="457"/>
                  </a:lnTo>
                  <a:lnTo>
                    <a:pt x="524" y="458"/>
                  </a:lnTo>
                  <a:lnTo>
                    <a:pt x="524" y="458"/>
                  </a:lnTo>
                  <a:lnTo>
                    <a:pt x="524" y="458"/>
                  </a:lnTo>
                  <a:lnTo>
                    <a:pt x="524" y="458"/>
                  </a:lnTo>
                  <a:lnTo>
                    <a:pt x="525" y="459"/>
                  </a:lnTo>
                  <a:lnTo>
                    <a:pt x="525" y="459"/>
                  </a:lnTo>
                  <a:lnTo>
                    <a:pt x="525" y="459"/>
                  </a:lnTo>
                  <a:lnTo>
                    <a:pt x="525" y="459"/>
                  </a:lnTo>
                  <a:lnTo>
                    <a:pt x="525" y="459"/>
                  </a:lnTo>
                  <a:lnTo>
                    <a:pt x="525" y="460"/>
                  </a:lnTo>
                  <a:lnTo>
                    <a:pt x="525" y="460"/>
                  </a:lnTo>
                  <a:lnTo>
                    <a:pt x="525" y="460"/>
                  </a:lnTo>
                  <a:lnTo>
                    <a:pt x="525" y="460"/>
                  </a:lnTo>
                  <a:lnTo>
                    <a:pt x="525" y="460"/>
                  </a:lnTo>
                  <a:lnTo>
                    <a:pt x="525" y="461"/>
                  </a:lnTo>
                  <a:lnTo>
                    <a:pt x="526" y="461"/>
                  </a:lnTo>
                  <a:lnTo>
                    <a:pt x="526" y="461"/>
                  </a:lnTo>
                  <a:lnTo>
                    <a:pt x="526" y="461"/>
                  </a:lnTo>
                  <a:lnTo>
                    <a:pt x="526" y="461"/>
                  </a:lnTo>
                  <a:lnTo>
                    <a:pt x="526" y="462"/>
                  </a:lnTo>
                  <a:lnTo>
                    <a:pt x="526" y="462"/>
                  </a:lnTo>
                  <a:lnTo>
                    <a:pt x="526" y="462"/>
                  </a:lnTo>
                  <a:lnTo>
                    <a:pt x="526" y="462"/>
                  </a:lnTo>
                  <a:lnTo>
                    <a:pt x="526" y="462"/>
                  </a:lnTo>
                  <a:lnTo>
                    <a:pt x="526" y="462"/>
                  </a:lnTo>
                  <a:lnTo>
                    <a:pt x="526" y="463"/>
                  </a:lnTo>
                  <a:lnTo>
                    <a:pt x="527" y="463"/>
                  </a:lnTo>
                  <a:lnTo>
                    <a:pt x="527" y="463"/>
                  </a:lnTo>
                  <a:lnTo>
                    <a:pt x="527" y="463"/>
                  </a:lnTo>
                  <a:lnTo>
                    <a:pt x="527" y="464"/>
                  </a:lnTo>
                  <a:lnTo>
                    <a:pt x="527" y="464"/>
                  </a:lnTo>
                  <a:lnTo>
                    <a:pt x="527" y="464"/>
                  </a:lnTo>
                  <a:lnTo>
                    <a:pt x="527" y="464"/>
                  </a:lnTo>
                  <a:lnTo>
                    <a:pt x="527" y="464"/>
                  </a:lnTo>
                  <a:lnTo>
                    <a:pt x="527" y="464"/>
                  </a:lnTo>
                  <a:lnTo>
                    <a:pt x="527" y="465"/>
                  </a:lnTo>
                  <a:lnTo>
                    <a:pt x="527" y="465"/>
                  </a:lnTo>
                  <a:lnTo>
                    <a:pt x="528" y="465"/>
                  </a:lnTo>
                  <a:lnTo>
                    <a:pt x="528" y="465"/>
                  </a:lnTo>
                  <a:lnTo>
                    <a:pt x="528" y="465"/>
                  </a:lnTo>
                  <a:lnTo>
                    <a:pt x="528" y="466"/>
                  </a:lnTo>
                  <a:lnTo>
                    <a:pt x="528" y="466"/>
                  </a:lnTo>
                  <a:lnTo>
                    <a:pt x="528" y="466"/>
                  </a:lnTo>
                  <a:lnTo>
                    <a:pt x="528" y="466"/>
                  </a:lnTo>
                  <a:lnTo>
                    <a:pt x="528" y="466"/>
                  </a:lnTo>
                  <a:lnTo>
                    <a:pt x="528" y="467"/>
                  </a:lnTo>
                  <a:lnTo>
                    <a:pt x="528" y="467"/>
                  </a:lnTo>
                  <a:lnTo>
                    <a:pt x="528" y="467"/>
                  </a:lnTo>
                  <a:lnTo>
                    <a:pt x="528" y="467"/>
                  </a:lnTo>
                  <a:lnTo>
                    <a:pt x="529" y="467"/>
                  </a:lnTo>
                  <a:lnTo>
                    <a:pt x="529" y="467"/>
                  </a:lnTo>
                  <a:lnTo>
                    <a:pt x="529" y="468"/>
                  </a:lnTo>
                  <a:lnTo>
                    <a:pt x="529" y="468"/>
                  </a:lnTo>
                  <a:lnTo>
                    <a:pt x="529" y="468"/>
                  </a:lnTo>
                  <a:lnTo>
                    <a:pt x="529" y="468"/>
                  </a:lnTo>
                  <a:lnTo>
                    <a:pt x="529" y="468"/>
                  </a:lnTo>
                  <a:lnTo>
                    <a:pt x="529" y="469"/>
                  </a:lnTo>
                  <a:lnTo>
                    <a:pt x="529" y="469"/>
                  </a:lnTo>
                  <a:lnTo>
                    <a:pt x="529" y="469"/>
                  </a:lnTo>
                  <a:lnTo>
                    <a:pt x="530" y="469"/>
                  </a:lnTo>
                  <a:lnTo>
                    <a:pt x="530" y="469"/>
                  </a:lnTo>
                  <a:lnTo>
                    <a:pt x="530" y="470"/>
                  </a:lnTo>
                  <a:lnTo>
                    <a:pt x="530" y="470"/>
                  </a:lnTo>
                  <a:lnTo>
                    <a:pt x="530" y="470"/>
                  </a:lnTo>
                  <a:lnTo>
                    <a:pt x="530" y="470"/>
                  </a:lnTo>
                  <a:lnTo>
                    <a:pt x="530" y="470"/>
                  </a:lnTo>
                  <a:lnTo>
                    <a:pt x="530" y="471"/>
                  </a:lnTo>
                  <a:lnTo>
                    <a:pt x="530" y="471"/>
                  </a:lnTo>
                  <a:lnTo>
                    <a:pt x="530" y="471"/>
                  </a:lnTo>
                  <a:lnTo>
                    <a:pt x="530" y="471"/>
                  </a:lnTo>
                  <a:lnTo>
                    <a:pt x="530" y="471"/>
                  </a:lnTo>
                  <a:lnTo>
                    <a:pt x="531" y="471"/>
                  </a:lnTo>
                  <a:lnTo>
                    <a:pt x="531" y="472"/>
                  </a:lnTo>
                  <a:lnTo>
                    <a:pt x="531" y="472"/>
                  </a:lnTo>
                  <a:lnTo>
                    <a:pt x="531" y="472"/>
                  </a:lnTo>
                  <a:lnTo>
                    <a:pt x="531" y="472"/>
                  </a:lnTo>
                  <a:lnTo>
                    <a:pt x="531" y="472"/>
                  </a:lnTo>
                  <a:lnTo>
                    <a:pt x="531" y="473"/>
                  </a:lnTo>
                  <a:lnTo>
                    <a:pt x="531" y="473"/>
                  </a:lnTo>
                  <a:lnTo>
                    <a:pt x="531" y="473"/>
                  </a:lnTo>
                  <a:lnTo>
                    <a:pt x="531" y="473"/>
                  </a:lnTo>
                  <a:lnTo>
                    <a:pt x="531" y="473"/>
                  </a:lnTo>
                  <a:lnTo>
                    <a:pt x="532" y="474"/>
                  </a:lnTo>
                  <a:lnTo>
                    <a:pt x="532" y="474"/>
                  </a:lnTo>
                  <a:lnTo>
                    <a:pt x="532" y="474"/>
                  </a:lnTo>
                  <a:lnTo>
                    <a:pt x="532" y="474"/>
                  </a:lnTo>
                  <a:lnTo>
                    <a:pt x="532" y="474"/>
                  </a:lnTo>
                  <a:lnTo>
                    <a:pt x="532" y="474"/>
                  </a:lnTo>
                  <a:lnTo>
                    <a:pt x="532" y="475"/>
                  </a:lnTo>
                  <a:lnTo>
                    <a:pt x="532" y="475"/>
                  </a:lnTo>
                  <a:lnTo>
                    <a:pt x="532" y="475"/>
                  </a:lnTo>
                  <a:lnTo>
                    <a:pt x="532" y="475"/>
                  </a:lnTo>
                  <a:lnTo>
                    <a:pt x="532" y="475"/>
                  </a:lnTo>
                  <a:lnTo>
                    <a:pt x="533" y="475"/>
                  </a:lnTo>
                  <a:lnTo>
                    <a:pt x="533" y="476"/>
                  </a:lnTo>
                  <a:lnTo>
                    <a:pt x="533" y="476"/>
                  </a:lnTo>
                  <a:lnTo>
                    <a:pt x="533" y="476"/>
                  </a:lnTo>
                  <a:lnTo>
                    <a:pt x="533" y="476"/>
                  </a:lnTo>
                  <a:lnTo>
                    <a:pt x="533" y="476"/>
                  </a:lnTo>
                  <a:lnTo>
                    <a:pt x="533" y="477"/>
                  </a:lnTo>
                  <a:lnTo>
                    <a:pt x="533" y="477"/>
                  </a:lnTo>
                  <a:lnTo>
                    <a:pt x="533" y="477"/>
                  </a:lnTo>
                  <a:lnTo>
                    <a:pt x="533" y="477"/>
                  </a:lnTo>
                  <a:lnTo>
                    <a:pt x="533" y="477"/>
                  </a:lnTo>
                  <a:lnTo>
                    <a:pt x="534" y="477"/>
                  </a:lnTo>
                  <a:lnTo>
                    <a:pt x="534" y="478"/>
                  </a:lnTo>
                  <a:lnTo>
                    <a:pt x="534" y="478"/>
                  </a:lnTo>
                  <a:lnTo>
                    <a:pt x="534" y="478"/>
                  </a:lnTo>
                  <a:lnTo>
                    <a:pt x="534" y="478"/>
                  </a:lnTo>
                  <a:lnTo>
                    <a:pt x="534" y="478"/>
                  </a:lnTo>
                  <a:lnTo>
                    <a:pt x="534" y="479"/>
                  </a:lnTo>
                  <a:lnTo>
                    <a:pt x="534" y="479"/>
                  </a:lnTo>
                  <a:lnTo>
                    <a:pt x="534" y="479"/>
                  </a:lnTo>
                  <a:lnTo>
                    <a:pt x="534" y="479"/>
                  </a:lnTo>
                  <a:lnTo>
                    <a:pt x="535" y="479"/>
                  </a:lnTo>
                  <a:lnTo>
                    <a:pt x="535" y="479"/>
                  </a:lnTo>
                  <a:lnTo>
                    <a:pt x="535" y="480"/>
                  </a:lnTo>
                  <a:lnTo>
                    <a:pt x="535" y="480"/>
                  </a:lnTo>
                  <a:lnTo>
                    <a:pt x="535" y="480"/>
                  </a:lnTo>
                  <a:lnTo>
                    <a:pt x="535" y="480"/>
                  </a:lnTo>
                  <a:lnTo>
                    <a:pt x="535" y="480"/>
                  </a:lnTo>
                  <a:lnTo>
                    <a:pt x="535" y="480"/>
                  </a:lnTo>
                  <a:lnTo>
                    <a:pt x="535" y="481"/>
                  </a:lnTo>
                  <a:lnTo>
                    <a:pt x="535" y="481"/>
                  </a:lnTo>
                  <a:lnTo>
                    <a:pt x="535" y="481"/>
                  </a:lnTo>
                  <a:lnTo>
                    <a:pt x="535" y="481"/>
                  </a:lnTo>
                  <a:lnTo>
                    <a:pt x="536" y="481"/>
                  </a:lnTo>
                  <a:lnTo>
                    <a:pt x="536" y="481"/>
                  </a:lnTo>
                  <a:lnTo>
                    <a:pt x="536" y="482"/>
                  </a:lnTo>
                  <a:lnTo>
                    <a:pt x="536" y="482"/>
                  </a:lnTo>
                  <a:lnTo>
                    <a:pt x="536" y="482"/>
                  </a:lnTo>
                  <a:lnTo>
                    <a:pt x="536" y="482"/>
                  </a:lnTo>
                  <a:lnTo>
                    <a:pt x="536" y="482"/>
                  </a:lnTo>
                  <a:lnTo>
                    <a:pt x="536" y="482"/>
                  </a:lnTo>
                  <a:lnTo>
                    <a:pt x="536" y="483"/>
                  </a:lnTo>
                  <a:lnTo>
                    <a:pt x="536" y="483"/>
                  </a:lnTo>
                  <a:lnTo>
                    <a:pt x="536" y="483"/>
                  </a:lnTo>
                  <a:lnTo>
                    <a:pt x="537" y="483"/>
                  </a:lnTo>
                  <a:lnTo>
                    <a:pt x="537" y="483"/>
                  </a:lnTo>
                  <a:lnTo>
                    <a:pt x="537" y="483"/>
                  </a:lnTo>
                  <a:lnTo>
                    <a:pt x="537" y="484"/>
                  </a:lnTo>
                  <a:lnTo>
                    <a:pt x="537" y="484"/>
                  </a:lnTo>
                  <a:lnTo>
                    <a:pt x="537" y="484"/>
                  </a:lnTo>
                  <a:lnTo>
                    <a:pt x="537" y="484"/>
                  </a:lnTo>
                  <a:lnTo>
                    <a:pt x="537" y="484"/>
                  </a:lnTo>
                  <a:lnTo>
                    <a:pt x="537" y="484"/>
                  </a:lnTo>
                  <a:lnTo>
                    <a:pt x="537" y="485"/>
                  </a:lnTo>
                  <a:lnTo>
                    <a:pt x="537" y="485"/>
                  </a:lnTo>
                  <a:lnTo>
                    <a:pt x="538" y="485"/>
                  </a:lnTo>
                  <a:lnTo>
                    <a:pt x="538" y="485"/>
                  </a:lnTo>
                  <a:lnTo>
                    <a:pt x="538" y="485"/>
                  </a:lnTo>
                  <a:lnTo>
                    <a:pt x="538" y="485"/>
                  </a:lnTo>
                  <a:lnTo>
                    <a:pt x="538" y="486"/>
                  </a:lnTo>
                  <a:lnTo>
                    <a:pt x="538" y="486"/>
                  </a:lnTo>
                  <a:lnTo>
                    <a:pt x="538" y="486"/>
                  </a:lnTo>
                  <a:lnTo>
                    <a:pt x="538" y="486"/>
                  </a:lnTo>
                  <a:lnTo>
                    <a:pt x="538" y="486"/>
                  </a:lnTo>
                  <a:lnTo>
                    <a:pt x="538" y="486"/>
                  </a:lnTo>
                  <a:lnTo>
                    <a:pt x="538" y="487"/>
                  </a:lnTo>
                  <a:lnTo>
                    <a:pt x="539" y="487"/>
                  </a:lnTo>
                  <a:lnTo>
                    <a:pt x="539" y="487"/>
                  </a:lnTo>
                  <a:lnTo>
                    <a:pt x="539" y="487"/>
                  </a:lnTo>
                  <a:lnTo>
                    <a:pt x="539" y="487"/>
                  </a:lnTo>
                  <a:lnTo>
                    <a:pt x="539" y="487"/>
                  </a:lnTo>
                  <a:lnTo>
                    <a:pt x="539" y="488"/>
                  </a:lnTo>
                  <a:lnTo>
                    <a:pt x="539" y="488"/>
                  </a:lnTo>
                  <a:lnTo>
                    <a:pt x="539" y="488"/>
                  </a:lnTo>
                  <a:lnTo>
                    <a:pt x="539" y="488"/>
                  </a:lnTo>
                  <a:lnTo>
                    <a:pt x="539" y="488"/>
                  </a:lnTo>
                  <a:lnTo>
                    <a:pt x="539" y="488"/>
                  </a:lnTo>
                  <a:lnTo>
                    <a:pt x="539" y="489"/>
                  </a:lnTo>
                  <a:lnTo>
                    <a:pt x="540" y="489"/>
                  </a:lnTo>
                  <a:lnTo>
                    <a:pt x="540" y="489"/>
                  </a:lnTo>
                  <a:lnTo>
                    <a:pt x="540" y="489"/>
                  </a:lnTo>
                  <a:lnTo>
                    <a:pt x="540" y="489"/>
                  </a:lnTo>
                  <a:lnTo>
                    <a:pt x="540" y="489"/>
                  </a:lnTo>
                  <a:lnTo>
                    <a:pt x="540" y="490"/>
                  </a:lnTo>
                  <a:lnTo>
                    <a:pt x="540" y="490"/>
                  </a:lnTo>
                  <a:lnTo>
                    <a:pt x="540" y="490"/>
                  </a:lnTo>
                  <a:lnTo>
                    <a:pt x="540" y="490"/>
                  </a:lnTo>
                  <a:lnTo>
                    <a:pt x="540" y="490"/>
                  </a:lnTo>
                  <a:lnTo>
                    <a:pt x="541" y="490"/>
                  </a:lnTo>
                  <a:lnTo>
                    <a:pt x="541" y="490"/>
                  </a:lnTo>
                  <a:lnTo>
                    <a:pt x="541" y="491"/>
                  </a:lnTo>
                  <a:lnTo>
                    <a:pt x="541" y="491"/>
                  </a:lnTo>
                  <a:lnTo>
                    <a:pt x="541" y="491"/>
                  </a:lnTo>
                  <a:lnTo>
                    <a:pt x="541" y="491"/>
                  </a:lnTo>
                  <a:lnTo>
                    <a:pt x="541" y="491"/>
                  </a:lnTo>
                  <a:lnTo>
                    <a:pt x="541" y="491"/>
                  </a:lnTo>
                  <a:lnTo>
                    <a:pt x="541" y="492"/>
                  </a:lnTo>
                  <a:lnTo>
                    <a:pt x="541" y="492"/>
                  </a:lnTo>
                  <a:lnTo>
                    <a:pt x="541" y="492"/>
                  </a:lnTo>
                  <a:lnTo>
                    <a:pt x="541" y="492"/>
                  </a:lnTo>
                  <a:lnTo>
                    <a:pt x="542" y="492"/>
                  </a:lnTo>
                  <a:lnTo>
                    <a:pt x="542" y="492"/>
                  </a:lnTo>
                  <a:lnTo>
                    <a:pt x="542" y="492"/>
                  </a:lnTo>
                  <a:lnTo>
                    <a:pt x="542" y="493"/>
                  </a:lnTo>
                  <a:lnTo>
                    <a:pt x="542" y="493"/>
                  </a:lnTo>
                  <a:lnTo>
                    <a:pt x="542" y="493"/>
                  </a:lnTo>
                  <a:lnTo>
                    <a:pt x="542" y="493"/>
                  </a:lnTo>
                  <a:lnTo>
                    <a:pt x="542" y="493"/>
                  </a:lnTo>
                  <a:lnTo>
                    <a:pt x="542" y="493"/>
                  </a:lnTo>
                  <a:lnTo>
                    <a:pt x="542" y="494"/>
                  </a:lnTo>
                  <a:lnTo>
                    <a:pt x="543" y="494"/>
                  </a:lnTo>
                  <a:lnTo>
                    <a:pt x="543" y="494"/>
                  </a:lnTo>
                  <a:lnTo>
                    <a:pt x="543" y="494"/>
                  </a:lnTo>
                  <a:lnTo>
                    <a:pt x="543" y="494"/>
                  </a:lnTo>
                  <a:lnTo>
                    <a:pt x="543" y="494"/>
                  </a:lnTo>
                  <a:lnTo>
                    <a:pt x="543" y="494"/>
                  </a:lnTo>
                  <a:lnTo>
                    <a:pt x="543" y="495"/>
                  </a:lnTo>
                  <a:lnTo>
                    <a:pt x="543" y="495"/>
                  </a:lnTo>
                  <a:lnTo>
                    <a:pt x="543" y="495"/>
                  </a:lnTo>
                  <a:lnTo>
                    <a:pt x="543" y="495"/>
                  </a:lnTo>
                  <a:lnTo>
                    <a:pt x="543" y="495"/>
                  </a:lnTo>
                  <a:lnTo>
                    <a:pt x="543" y="495"/>
                  </a:lnTo>
                  <a:lnTo>
                    <a:pt x="544" y="496"/>
                  </a:lnTo>
                  <a:lnTo>
                    <a:pt x="544" y="496"/>
                  </a:lnTo>
                  <a:lnTo>
                    <a:pt x="544" y="496"/>
                  </a:lnTo>
                  <a:lnTo>
                    <a:pt x="544" y="496"/>
                  </a:lnTo>
                  <a:lnTo>
                    <a:pt x="544" y="496"/>
                  </a:lnTo>
                  <a:lnTo>
                    <a:pt x="544" y="496"/>
                  </a:lnTo>
                  <a:lnTo>
                    <a:pt x="544" y="496"/>
                  </a:lnTo>
                  <a:lnTo>
                    <a:pt x="544" y="497"/>
                  </a:lnTo>
                  <a:lnTo>
                    <a:pt x="544" y="497"/>
                  </a:lnTo>
                  <a:lnTo>
                    <a:pt x="544" y="497"/>
                  </a:lnTo>
                  <a:lnTo>
                    <a:pt x="544" y="497"/>
                  </a:lnTo>
                  <a:lnTo>
                    <a:pt x="545" y="497"/>
                  </a:lnTo>
                  <a:lnTo>
                    <a:pt x="545" y="497"/>
                  </a:lnTo>
                  <a:lnTo>
                    <a:pt x="545" y="497"/>
                  </a:lnTo>
                  <a:lnTo>
                    <a:pt x="545" y="498"/>
                  </a:lnTo>
                  <a:lnTo>
                    <a:pt x="545" y="498"/>
                  </a:lnTo>
                  <a:lnTo>
                    <a:pt x="545" y="498"/>
                  </a:lnTo>
                  <a:lnTo>
                    <a:pt x="545" y="498"/>
                  </a:lnTo>
                  <a:lnTo>
                    <a:pt x="545" y="498"/>
                  </a:lnTo>
                  <a:lnTo>
                    <a:pt x="545" y="498"/>
                  </a:lnTo>
                  <a:lnTo>
                    <a:pt x="545" y="499"/>
                  </a:lnTo>
                  <a:lnTo>
                    <a:pt x="545" y="499"/>
                  </a:lnTo>
                  <a:lnTo>
                    <a:pt x="546" y="499"/>
                  </a:lnTo>
                  <a:lnTo>
                    <a:pt x="546" y="499"/>
                  </a:lnTo>
                  <a:lnTo>
                    <a:pt x="546" y="499"/>
                  </a:lnTo>
                  <a:lnTo>
                    <a:pt x="546" y="499"/>
                  </a:lnTo>
                  <a:lnTo>
                    <a:pt x="546" y="499"/>
                  </a:lnTo>
                  <a:lnTo>
                    <a:pt x="546" y="500"/>
                  </a:lnTo>
                  <a:lnTo>
                    <a:pt x="546" y="500"/>
                  </a:lnTo>
                  <a:lnTo>
                    <a:pt x="546" y="500"/>
                  </a:lnTo>
                  <a:lnTo>
                    <a:pt x="546" y="500"/>
                  </a:lnTo>
                  <a:lnTo>
                    <a:pt x="546" y="500"/>
                  </a:lnTo>
                  <a:lnTo>
                    <a:pt x="546" y="500"/>
                  </a:lnTo>
                  <a:lnTo>
                    <a:pt x="547" y="500"/>
                  </a:lnTo>
                  <a:lnTo>
                    <a:pt x="547" y="500"/>
                  </a:lnTo>
                  <a:lnTo>
                    <a:pt x="547" y="501"/>
                  </a:lnTo>
                  <a:lnTo>
                    <a:pt x="547" y="501"/>
                  </a:lnTo>
                  <a:lnTo>
                    <a:pt x="547" y="501"/>
                  </a:lnTo>
                  <a:lnTo>
                    <a:pt x="547" y="501"/>
                  </a:lnTo>
                  <a:lnTo>
                    <a:pt x="547" y="501"/>
                  </a:lnTo>
                  <a:lnTo>
                    <a:pt x="547" y="501"/>
                  </a:lnTo>
                  <a:lnTo>
                    <a:pt x="547" y="502"/>
                  </a:lnTo>
                  <a:lnTo>
                    <a:pt x="547" y="502"/>
                  </a:lnTo>
                  <a:lnTo>
                    <a:pt x="548" y="502"/>
                  </a:lnTo>
                  <a:lnTo>
                    <a:pt x="548" y="502"/>
                  </a:lnTo>
                  <a:lnTo>
                    <a:pt x="548" y="502"/>
                  </a:lnTo>
                  <a:lnTo>
                    <a:pt x="548" y="502"/>
                  </a:lnTo>
                  <a:lnTo>
                    <a:pt x="548" y="502"/>
                  </a:lnTo>
                  <a:lnTo>
                    <a:pt x="548" y="502"/>
                  </a:lnTo>
                  <a:lnTo>
                    <a:pt x="548" y="503"/>
                  </a:lnTo>
                  <a:lnTo>
                    <a:pt x="548" y="503"/>
                  </a:lnTo>
                  <a:lnTo>
                    <a:pt x="548" y="503"/>
                  </a:lnTo>
                  <a:lnTo>
                    <a:pt x="548" y="503"/>
                  </a:lnTo>
                  <a:lnTo>
                    <a:pt x="548" y="503"/>
                  </a:lnTo>
                  <a:lnTo>
                    <a:pt x="548" y="503"/>
                  </a:lnTo>
                  <a:lnTo>
                    <a:pt x="549" y="504"/>
                  </a:lnTo>
                  <a:lnTo>
                    <a:pt x="549" y="504"/>
                  </a:lnTo>
                  <a:lnTo>
                    <a:pt x="549" y="504"/>
                  </a:lnTo>
                  <a:lnTo>
                    <a:pt x="549" y="504"/>
                  </a:lnTo>
                  <a:lnTo>
                    <a:pt x="549" y="504"/>
                  </a:lnTo>
                  <a:lnTo>
                    <a:pt x="549" y="504"/>
                  </a:lnTo>
                  <a:lnTo>
                    <a:pt x="549" y="504"/>
                  </a:lnTo>
                  <a:lnTo>
                    <a:pt x="549" y="504"/>
                  </a:lnTo>
                  <a:lnTo>
                    <a:pt x="549" y="505"/>
                  </a:lnTo>
                  <a:lnTo>
                    <a:pt x="549" y="505"/>
                  </a:lnTo>
                  <a:lnTo>
                    <a:pt x="549" y="505"/>
                  </a:lnTo>
                  <a:lnTo>
                    <a:pt x="550" y="505"/>
                  </a:lnTo>
                  <a:lnTo>
                    <a:pt x="550" y="505"/>
                  </a:lnTo>
                  <a:lnTo>
                    <a:pt x="550" y="505"/>
                  </a:lnTo>
                  <a:lnTo>
                    <a:pt x="550" y="505"/>
                  </a:lnTo>
                  <a:lnTo>
                    <a:pt x="550" y="505"/>
                  </a:lnTo>
                  <a:lnTo>
                    <a:pt x="550" y="506"/>
                  </a:lnTo>
                  <a:lnTo>
                    <a:pt x="550" y="506"/>
                  </a:lnTo>
                  <a:lnTo>
                    <a:pt x="550" y="506"/>
                  </a:lnTo>
                  <a:lnTo>
                    <a:pt x="550" y="506"/>
                  </a:lnTo>
                  <a:lnTo>
                    <a:pt x="550" y="506"/>
                  </a:lnTo>
                  <a:lnTo>
                    <a:pt x="550" y="506"/>
                  </a:lnTo>
                  <a:lnTo>
                    <a:pt x="551" y="506"/>
                  </a:lnTo>
                  <a:lnTo>
                    <a:pt x="551" y="507"/>
                  </a:lnTo>
                  <a:lnTo>
                    <a:pt x="551" y="507"/>
                  </a:lnTo>
                  <a:lnTo>
                    <a:pt x="551" y="507"/>
                  </a:lnTo>
                  <a:lnTo>
                    <a:pt x="551" y="507"/>
                  </a:lnTo>
                  <a:lnTo>
                    <a:pt x="551" y="507"/>
                  </a:lnTo>
                  <a:lnTo>
                    <a:pt x="551" y="507"/>
                  </a:lnTo>
                  <a:lnTo>
                    <a:pt x="551" y="507"/>
                  </a:lnTo>
                  <a:lnTo>
                    <a:pt x="551" y="508"/>
                  </a:lnTo>
                  <a:lnTo>
                    <a:pt x="551" y="508"/>
                  </a:lnTo>
                  <a:lnTo>
                    <a:pt x="551" y="508"/>
                  </a:lnTo>
                  <a:lnTo>
                    <a:pt x="552" y="508"/>
                  </a:lnTo>
                  <a:lnTo>
                    <a:pt x="552" y="508"/>
                  </a:lnTo>
                  <a:lnTo>
                    <a:pt x="552" y="508"/>
                  </a:lnTo>
                  <a:lnTo>
                    <a:pt x="552" y="508"/>
                  </a:lnTo>
                  <a:lnTo>
                    <a:pt x="552" y="508"/>
                  </a:lnTo>
                  <a:lnTo>
                    <a:pt x="552" y="509"/>
                  </a:lnTo>
                  <a:lnTo>
                    <a:pt x="552" y="509"/>
                  </a:lnTo>
                  <a:lnTo>
                    <a:pt x="552" y="509"/>
                  </a:lnTo>
                  <a:lnTo>
                    <a:pt x="552" y="509"/>
                  </a:lnTo>
                  <a:lnTo>
                    <a:pt x="552" y="509"/>
                  </a:lnTo>
                  <a:lnTo>
                    <a:pt x="552" y="509"/>
                  </a:lnTo>
                  <a:lnTo>
                    <a:pt x="552" y="509"/>
                  </a:lnTo>
                  <a:lnTo>
                    <a:pt x="553" y="509"/>
                  </a:lnTo>
                  <a:lnTo>
                    <a:pt x="553" y="510"/>
                  </a:lnTo>
                  <a:lnTo>
                    <a:pt x="553" y="510"/>
                  </a:lnTo>
                  <a:lnTo>
                    <a:pt x="553" y="510"/>
                  </a:lnTo>
                  <a:lnTo>
                    <a:pt x="553" y="510"/>
                  </a:lnTo>
                  <a:lnTo>
                    <a:pt x="553" y="510"/>
                  </a:lnTo>
                  <a:lnTo>
                    <a:pt x="553" y="510"/>
                  </a:lnTo>
                  <a:lnTo>
                    <a:pt x="553" y="510"/>
                  </a:lnTo>
                  <a:lnTo>
                    <a:pt x="553" y="510"/>
                  </a:lnTo>
                  <a:lnTo>
                    <a:pt x="553" y="511"/>
                  </a:lnTo>
                  <a:lnTo>
                    <a:pt x="554" y="511"/>
                  </a:lnTo>
                  <a:lnTo>
                    <a:pt x="554" y="511"/>
                  </a:lnTo>
                  <a:lnTo>
                    <a:pt x="554" y="511"/>
                  </a:lnTo>
                  <a:lnTo>
                    <a:pt x="554" y="511"/>
                  </a:lnTo>
                  <a:lnTo>
                    <a:pt x="554" y="511"/>
                  </a:lnTo>
                  <a:lnTo>
                    <a:pt x="554" y="511"/>
                  </a:lnTo>
                  <a:lnTo>
                    <a:pt x="554" y="512"/>
                  </a:lnTo>
                  <a:lnTo>
                    <a:pt x="554" y="512"/>
                  </a:lnTo>
                  <a:lnTo>
                    <a:pt x="554" y="512"/>
                  </a:lnTo>
                  <a:lnTo>
                    <a:pt x="554" y="512"/>
                  </a:lnTo>
                  <a:lnTo>
                    <a:pt x="554" y="512"/>
                  </a:lnTo>
                  <a:lnTo>
                    <a:pt x="554" y="512"/>
                  </a:lnTo>
                  <a:lnTo>
                    <a:pt x="555" y="512"/>
                  </a:lnTo>
                  <a:lnTo>
                    <a:pt x="555" y="512"/>
                  </a:lnTo>
                  <a:lnTo>
                    <a:pt x="555" y="512"/>
                  </a:lnTo>
                  <a:lnTo>
                    <a:pt x="555" y="513"/>
                  </a:lnTo>
                  <a:lnTo>
                    <a:pt x="555" y="513"/>
                  </a:lnTo>
                  <a:lnTo>
                    <a:pt x="555" y="513"/>
                  </a:lnTo>
                  <a:lnTo>
                    <a:pt x="555" y="513"/>
                  </a:lnTo>
                  <a:lnTo>
                    <a:pt x="555" y="513"/>
                  </a:lnTo>
                  <a:lnTo>
                    <a:pt x="555" y="513"/>
                  </a:lnTo>
                  <a:lnTo>
                    <a:pt x="555" y="513"/>
                  </a:lnTo>
                  <a:lnTo>
                    <a:pt x="556" y="514"/>
                  </a:lnTo>
                  <a:lnTo>
                    <a:pt x="556" y="514"/>
                  </a:lnTo>
                  <a:lnTo>
                    <a:pt x="556" y="514"/>
                  </a:lnTo>
                  <a:lnTo>
                    <a:pt x="556" y="514"/>
                  </a:lnTo>
                  <a:lnTo>
                    <a:pt x="556" y="514"/>
                  </a:lnTo>
                  <a:lnTo>
                    <a:pt x="556" y="514"/>
                  </a:lnTo>
                  <a:lnTo>
                    <a:pt x="556" y="514"/>
                  </a:lnTo>
                  <a:lnTo>
                    <a:pt x="556" y="514"/>
                  </a:lnTo>
                  <a:lnTo>
                    <a:pt x="556" y="514"/>
                  </a:lnTo>
                  <a:lnTo>
                    <a:pt x="556" y="515"/>
                  </a:lnTo>
                  <a:lnTo>
                    <a:pt x="556" y="515"/>
                  </a:lnTo>
                  <a:lnTo>
                    <a:pt x="556" y="515"/>
                  </a:lnTo>
                  <a:lnTo>
                    <a:pt x="557" y="515"/>
                  </a:lnTo>
                  <a:lnTo>
                    <a:pt x="557" y="515"/>
                  </a:lnTo>
                  <a:lnTo>
                    <a:pt x="557" y="515"/>
                  </a:lnTo>
                  <a:lnTo>
                    <a:pt x="557" y="515"/>
                  </a:lnTo>
                  <a:lnTo>
                    <a:pt x="557" y="515"/>
                  </a:lnTo>
                  <a:lnTo>
                    <a:pt x="557" y="515"/>
                  </a:lnTo>
                  <a:lnTo>
                    <a:pt x="557" y="516"/>
                  </a:lnTo>
                  <a:lnTo>
                    <a:pt x="557" y="516"/>
                  </a:lnTo>
                  <a:lnTo>
                    <a:pt x="557" y="516"/>
                  </a:lnTo>
                  <a:lnTo>
                    <a:pt x="557" y="516"/>
                  </a:lnTo>
                  <a:lnTo>
                    <a:pt x="557" y="516"/>
                  </a:lnTo>
                  <a:lnTo>
                    <a:pt x="558" y="516"/>
                  </a:lnTo>
                  <a:lnTo>
                    <a:pt x="558" y="516"/>
                  </a:lnTo>
                  <a:lnTo>
                    <a:pt x="558" y="516"/>
                  </a:lnTo>
                  <a:lnTo>
                    <a:pt x="558" y="517"/>
                  </a:lnTo>
                  <a:lnTo>
                    <a:pt x="558" y="517"/>
                  </a:lnTo>
                  <a:lnTo>
                    <a:pt x="558" y="517"/>
                  </a:lnTo>
                  <a:lnTo>
                    <a:pt x="558" y="517"/>
                  </a:lnTo>
                  <a:lnTo>
                    <a:pt x="558" y="517"/>
                  </a:lnTo>
                  <a:lnTo>
                    <a:pt x="558" y="517"/>
                  </a:lnTo>
                  <a:lnTo>
                    <a:pt x="558" y="517"/>
                  </a:lnTo>
                  <a:lnTo>
                    <a:pt x="558" y="517"/>
                  </a:lnTo>
                  <a:lnTo>
                    <a:pt x="559" y="517"/>
                  </a:lnTo>
                  <a:lnTo>
                    <a:pt x="559" y="518"/>
                  </a:lnTo>
                  <a:lnTo>
                    <a:pt x="559" y="518"/>
                  </a:lnTo>
                  <a:lnTo>
                    <a:pt x="559" y="518"/>
                  </a:lnTo>
                  <a:lnTo>
                    <a:pt x="559" y="518"/>
                  </a:lnTo>
                  <a:lnTo>
                    <a:pt x="559" y="518"/>
                  </a:lnTo>
                  <a:lnTo>
                    <a:pt x="559" y="518"/>
                  </a:lnTo>
                  <a:lnTo>
                    <a:pt x="559" y="518"/>
                  </a:lnTo>
                  <a:lnTo>
                    <a:pt x="559" y="518"/>
                  </a:lnTo>
                  <a:lnTo>
                    <a:pt x="559" y="518"/>
                  </a:lnTo>
                  <a:lnTo>
                    <a:pt x="559" y="519"/>
                  </a:lnTo>
                  <a:lnTo>
                    <a:pt x="560" y="519"/>
                  </a:lnTo>
                  <a:lnTo>
                    <a:pt x="560" y="519"/>
                  </a:lnTo>
                  <a:lnTo>
                    <a:pt x="560" y="519"/>
                  </a:lnTo>
                  <a:lnTo>
                    <a:pt x="560" y="519"/>
                  </a:lnTo>
                  <a:lnTo>
                    <a:pt x="560" y="519"/>
                  </a:lnTo>
                  <a:lnTo>
                    <a:pt x="560" y="519"/>
                  </a:lnTo>
                  <a:lnTo>
                    <a:pt x="560" y="519"/>
                  </a:lnTo>
                  <a:lnTo>
                    <a:pt x="560" y="520"/>
                  </a:lnTo>
                  <a:lnTo>
                    <a:pt x="560" y="520"/>
                  </a:lnTo>
                  <a:lnTo>
                    <a:pt x="560" y="520"/>
                  </a:lnTo>
                  <a:lnTo>
                    <a:pt x="561" y="520"/>
                  </a:lnTo>
                  <a:lnTo>
                    <a:pt x="561" y="520"/>
                  </a:lnTo>
                  <a:lnTo>
                    <a:pt x="561" y="520"/>
                  </a:lnTo>
                  <a:lnTo>
                    <a:pt x="561" y="520"/>
                  </a:lnTo>
                  <a:lnTo>
                    <a:pt x="561" y="520"/>
                  </a:lnTo>
                  <a:lnTo>
                    <a:pt x="561" y="520"/>
                  </a:lnTo>
                  <a:lnTo>
                    <a:pt x="561" y="520"/>
                  </a:lnTo>
                  <a:lnTo>
                    <a:pt x="561" y="521"/>
                  </a:lnTo>
                  <a:lnTo>
                    <a:pt x="561" y="521"/>
                  </a:lnTo>
                  <a:lnTo>
                    <a:pt x="561" y="521"/>
                  </a:lnTo>
                  <a:lnTo>
                    <a:pt x="561" y="521"/>
                  </a:lnTo>
                  <a:lnTo>
                    <a:pt x="561" y="521"/>
                  </a:lnTo>
                  <a:lnTo>
                    <a:pt x="562" y="521"/>
                  </a:lnTo>
                  <a:lnTo>
                    <a:pt x="562" y="521"/>
                  </a:lnTo>
                  <a:lnTo>
                    <a:pt x="562" y="521"/>
                  </a:lnTo>
                  <a:lnTo>
                    <a:pt x="562" y="522"/>
                  </a:lnTo>
                  <a:lnTo>
                    <a:pt x="562" y="522"/>
                  </a:lnTo>
                  <a:lnTo>
                    <a:pt x="562" y="522"/>
                  </a:lnTo>
                  <a:lnTo>
                    <a:pt x="562" y="522"/>
                  </a:lnTo>
                  <a:lnTo>
                    <a:pt x="562" y="522"/>
                  </a:lnTo>
                  <a:lnTo>
                    <a:pt x="562" y="522"/>
                  </a:lnTo>
                  <a:lnTo>
                    <a:pt x="562" y="522"/>
                  </a:lnTo>
                  <a:lnTo>
                    <a:pt x="562" y="522"/>
                  </a:lnTo>
                  <a:lnTo>
                    <a:pt x="563" y="522"/>
                  </a:lnTo>
                  <a:lnTo>
                    <a:pt x="563" y="522"/>
                  </a:lnTo>
                  <a:lnTo>
                    <a:pt x="563" y="523"/>
                  </a:lnTo>
                  <a:lnTo>
                    <a:pt x="563" y="523"/>
                  </a:lnTo>
                  <a:lnTo>
                    <a:pt x="563" y="523"/>
                  </a:lnTo>
                  <a:lnTo>
                    <a:pt x="563" y="523"/>
                  </a:lnTo>
                  <a:lnTo>
                    <a:pt x="563" y="523"/>
                  </a:lnTo>
                  <a:lnTo>
                    <a:pt x="563" y="523"/>
                  </a:lnTo>
                  <a:lnTo>
                    <a:pt x="563" y="523"/>
                  </a:lnTo>
                  <a:lnTo>
                    <a:pt x="563" y="523"/>
                  </a:lnTo>
                  <a:lnTo>
                    <a:pt x="563" y="523"/>
                  </a:lnTo>
                  <a:lnTo>
                    <a:pt x="564" y="523"/>
                  </a:lnTo>
                  <a:lnTo>
                    <a:pt x="564" y="524"/>
                  </a:lnTo>
                  <a:lnTo>
                    <a:pt x="564" y="524"/>
                  </a:lnTo>
                  <a:lnTo>
                    <a:pt x="564" y="524"/>
                  </a:lnTo>
                  <a:lnTo>
                    <a:pt x="564" y="524"/>
                  </a:lnTo>
                  <a:lnTo>
                    <a:pt x="564" y="524"/>
                  </a:lnTo>
                  <a:lnTo>
                    <a:pt x="564" y="524"/>
                  </a:lnTo>
                  <a:lnTo>
                    <a:pt x="564" y="524"/>
                  </a:lnTo>
                  <a:lnTo>
                    <a:pt x="564" y="524"/>
                  </a:lnTo>
                  <a:lnTo>
                    <a:pt x="564" y="524"/>
                  </a:lnTo>
                  <a:lnTo>
                    <a:pt x="564" y="525"/>
                  </a:lnTo>
                  <a:lnTo>
                    <a:pt x="565" y="525"/>
                  </a:lnTo>
                  <a:lnTo>
                    <a:pt x="565" y="525"/>
                  </a:lnTo>
                  <a:lnTo>
                    <a:pt x="565" y="525"/>
                  </a:lnTo>
                  <a:lnTo>
                    <a:pt x="565" y="525"/>
                  </a:lnTo>
                  <a:lnTo>
                    <a:pt x="565" y="525"/>
                  </a:lnTo>
                  <a:lnTo>
                    <a:pt x="565" y="525"/>
                  </a:lnTo>
                  <a:lnTo>
                    <a:pt x="565" y="525"/>
                  </a:lnTo>
                  <a:lnTo>
                    <a:pt x="565" y="525"/>
                  </a:lnTo>
                  <a:lnTo>
                    <a:pt x="565" y="525"/>
                  </a:lnTo>
                  <a:lnTo>
                    <a:pt x="565" y="526"/>
                  </a:lnTo>
                  <a:lnTo>
                    <a:pt x="565" y="526"/>
                  </a:lnTo>
                  <a:lnTo>
                    <a:pt x="565" y="526"/>
                  </a:lnTo>
                  <a:lnTo>
                    <a:pt x="566" y="526"/>
                  </a:lnTo>
                  <a:lnTo>
                    <a:pt x="566" y="526"/>
                  </a:lnTo>
                  <a:lnTo>
                    <a:pt x="566" y="526"/>
                  </a:lnTo>
                  <a:lnTo>
                    <a:pt x="566" y="526"/>
                  </a:lnTo>
                  <a:lnTo>
                    <a:pt x="566" y="526"/>
                  </a:lnTo>
                  <a:lnTo>
                    <a:pt x="566" y="526"/>
                  </a:lnTo>
                  <a:lnTo>
                    <a:pt x="566" y="526"/>
                  </a:lnTo>
                  <a:lnTo>
                    <a:pt x="566" y="527"/>
                  </a:lnTo>
                  <a:lnTo>
                    <a:pt x="566" y="527"/>
                  </a:lnTo>
                  <a:lnTo>
                    <a:pt x="566" y="527"/>
                  </a:lnTo>
                  <a:lnTo>
                    <a:pt x="567" y="527"/>
                  </a:lnTo>
                  <a:lnTo>
                    <a:pt x="567" y="527"/>
                  </a:lnTo>
                  <a:lnTo>
                    <a:pt x="567" y="527"/>
                  </a:lnTo>
                  <a:lnTo>
                    <a:pt x="567" y="527"/>
                  </a:lnTo>
                  <a:lnTo>
                    <a:pt x="567" y="527"/>
                  </a:lnTo>
                  <a:lnTo>
                    <a:pt x="567" y="527"/>
                  </a:lnTo>
                  <a:lnTo>
                    <a:pt x="567" y="527"/>
                  </a:lnTo>
                  <a:lnTo>
                    <a:pt x="567" y="528"/>
                  </a:lnTo>
                  <a:lnTo>
                    <a:pt x="567" y="528"/>
                  </a:lnTo>
                  <a:lnTo>
                    <a:pt x="567" y="528"/>
                  </a:lnTo>
                  <a:lnTo>
                    <a:pt x="567" y="528"/>
                  </a:lnTo>
                  <a:lnTo>
                    <a:pt x="567" y="528"/>
                  </a:lnTo>
                  <a:lnTo>
                    <a:pt x="568" y="528"/>
                  </a:lnTo>
                  <a:lnTo>
                    <a:pt x="568" y="528"/>
                  </a:lnTo>
                  <a:lnTo>
                    <a:pt x="568" y="528"/>
                  </a:lnTo>
                  <a:lnTo>
                    <a:pt x="568" y="528"/>
                  </a:lnTo>
                  <a:lnTo>
                    <a:pt x="568" y="528"/>
                  </a:lnTo>
                  <a:lnTo>
                    <a:pt x="568" y="528"/>
                  </a:lnTo>
                  <a:lnTo>
                    <a:pt x="568" y="529"/>
                  </a:lnTo>
                  <a:lnTo>
                    <a:pt x="568" y="529"/>
                  </a:lnTo>
                  <a:lnTo>
                    <a:pt x="568" y="529"/>
                  </a:lnTo>
                  <a:lnTo>
                    <a:pt x="568" y="529"/>
                  </a:lnTo>
                  <a:lnTo>
                    <a:pt x="569" y="529"/>
                  </a:lnTo>
                  <a:lnTo>
                    <a:pt x="569" y="529"/>
                  </a:lnTo>
                  <a:lnTo>
                    <a:pt x="569" y="529"/>
                  </a:lnTo>
                  <a:lnTo>
                    <a:pt x="569" y="529"/>
                  </a:lnTo>
                  <a:lnTo>
                    <a:pt x="569" y="529"/>
                  </a:lnTo>
                  <a:lnTo>
                    <a:pt x="569" y="529"/>
                  </a:lnTo>
                  <a:lnTo>
                    <a:pt x="569" y="530"/>
                  </a:lnTo>
                  <a:lnTo>
                    <a:pt x="569" y="530"/>
                  </a:lnTo>
                  <a:lnTo>
                    <a:pt x="569" y="530"/>
                  </a:lnTo>
                  <a:lnTo>
                    <a:pt x="569" y="530"/>
                  </a:lnTo>
                  <a:lnTo>
                    <a:pt x="569" y="530"/>
                  </a:lnTo>
                  <a:lnTo>
                    <a:pt x="569" y="530"/>
                  </a:lnTo>
                  <a:lnTo>
                    <a:pt x="570" y="530"/>
                  </a:lnTo>
                  <a:lnTo>
                    <a:pt x="570" y="530"/>
                  </a:lnTo>
                  <a:lnTo>
                    <a:pt x="570" y="530"/>
                  </a:lnTo>
                  <a:lnTo>
                    <a:pt x="570" y="530"/>
                  </a:lnTo>
                  <a:lnTo>
                    <a:pt x="570" y="530"/>
                  </a:lnTo>
                  <a:lnTo>
                    <a:pt x="570" y="531"/>
                  </a:lnTo>
                  <a:lnTo>
                    <a:pt x="570" y="531"/>
                  </a:lnTo>
                  <a:lnTo>
                    <a:pt x="570" y="531"/>
                  </a:lnTo>
                  <a:lnTo>
                    <a:pt x="570" y="531"/>
                  </a:lnTo>
                  <a:lnTo>
                    <a:pt x="570" y="531"/>
                  </a:lnTo>
                  <a:lnTo>
                    <a:pt x="570" y="531"/>
                  </a:lnTo>
                  <a:lnTo>
                    <a:pt x="571" y="531"/>
                  </a:lnTo>
                  <a:lnTo>
                    <a:pt x="571" y="531"/>
                  </a:lnTo>
                  <a:lnTo>
                    <a:pt x="571" y="531"/>
                  </a:lnTo>
                  <a:lnTo>
                    <a:pt x="571" y="531"/>
                  </a:lnTo>
                  <a:lnTo>
                    <a:pt x="571" y="531"/>
                  </a:lnTo>
                  <a:lnTo>
                    <a:pt x="571" y="532"/>
                  </a:lnTo>
                  <a:lnTo>
                    <a:pt x="571" y="532"/>
                  </a:lnTo>
                  <a:lnTo>
                    <a:pt x="571" y="532"/>
                  </a:lnTo>
                  <a:lnTo>
                    <a:pt x="571" y="532"/>
                  </a:lnTo>
                  <a:lnTo>
                    <a:pt x="571" y="532"/>
                  </a:lnTo>
                  <a:lnTo>
                    <a:pt x="571" y="532"/>
                  </a:lnTo>
                  <a:lnTo>
                    <a:pt x="572" y="532"/>
                  </a:lnTo>
                  <a:lnTo>
                    <a:pt x="572" y="532"/>
                  </a:lnTo>
                  <a:lnTo>
                    <a:pt x="572" y="532"/>
                  </a:lnTo>
                  <a:lnTo>
                    <a:pt x="572" y="532"/>
                  </a:lnTo>
                  <a:lnTo>
                    <a:pt x="572" y="532"/>
                  </a:lnTo>
                  <a:lnTo>
                    <a:pt x="572" y="533"/>
                  </a:lnTo>
                  <a:lnTo>
                    <a:pt x="572" y="533"/>
                  </a:lnTo>
                  <a:lnTo>
                    <a:pt x="572" y="533"/>
                  </a:lnTo>
                  <a:lnTo>
                    <a:pt x="572" y="533"/>
                  </a:lnTo>
                  <a:lnTo>
                    <a:pt x="572" y="533"/>
                  </a:lnTo>
                  <a:lnTo>
                    <a:pt x="572" y="533"/>
                  </a:lnTo>
                  <a:lnTo>
                    <a:pt x="573" y="533"/>
                  </a:lnTo>
                  <a:lnTo>
                    <a:pt x="573" y="533"/>
                  </a:lnTo>
                  <a:lnTo>
                    <a:pt x="573" y="533"/>
                  </a:lnTo>
                  <a:lnTo>
                    <a:pt x="573" y="533"/>
                  </a:lnTo>
                  <a:lnTo>
                    <a:pt x="573" y="533"/>
                  </a:lnTo>
                  <a:lnTo>
                    <a:pt x="573" y="533"/>
                  </a:lnTo>
                  <a:lnTo>
                    <a:pt x="573" y="534"/>
                  </a:lnTo>
                  <a:lnTo>
                    <a:pt x="573" y="534"/>
                  </a:lnTo>
                  <a:lnTo>
                    <a:pt x="573" y="534"/>
                  </a:lnTo>
                  <a:lnTo>
                    <a:pt x="573" y="534"/>
                  </a:lnTo>
                  <a:lnTo>
                    <a:pt x="574" y="534"/>
                  </a:lnTo>
                  <a:lnTo>
                    <a:pt x="574" y="534"/>
                  </a:lnTo>
                  <a:lnTo>
                    <a:pt x="574" y="534"/>
                  </a:lnTo>
                  <a:lnTo>
                    <a:pt x="574" y="534"/>
                  </a:lnTo>
                  <a:lnTo>
                    <a:pt x="574" y="534"/>
                  </a:lnTo>
                  <a:lnTo>
                    <a:pt x="574" y="534"/>
                  </a:lnTo>
                  <a:lnTo>
                    <a:pt x="574" y="534"/>
                  </a:lnTo>
                  <a:lnTo>
                    <a:pt x="574" y="535"/>
                  </a:lnTo>
                  <a:lnTo>
                    <a:pt x="574" y="535"/>
                  </a:lnTo>
                  <a:lnTo>
                    <a:pt x="574" y="535"/>
                  </a:lnTo>
                  <a:lnTo>
                    <a:pt x="574" y="535"/>
                  </a:lnTo>
                  <a:lnTo>
                    <a:pt x="574" y="535"/>
                  </a:lnTo>
                  <a:lnTo>
                    <a:pt x="575" y="535"/>
                  </a:lnTo>
                  <a:lnTo>
                    <a:pt x="575" y="535"/>
                  </a:lnTo>
                  <a:lnTo>
                    <a:pt x="575" y="535"/>
                  </a:lnTo>
                  <a:lnTo>
                    <a:pt x="575" y="535"/>
                  </a:lnTo>
                  <a:lnTo>
                    <a:pt x="575" y="535"/>
                  </a:lnTo>
                  <a:lnTo>
                    <a:pt x="575" y="535"/>
                  </a:lnTo>
                  <a:lnTo>
                    <a:pt x="575" y="535"/>
                  </a:lnTo>
                  <a:lnTo>
                    <a:pt x="575" y="535"/>
                  </a:lnTo>
                  <a:lnTo>
                    <a:pt x="575" y="536"/>
                  </a:lnTo>
                  <a:lnTo>
                    <a:pt x="575" y="536"/>
                  </a:lnTo>
                  <a:lnTo>
                    <a:pt x="575" y="536"/>
                  </a:lnTo>
                  <a:lnTo>
                    <a:pt x="575" y="536"/>
                  </a:lnTo>
                  <a:lnTo>
                    <a:pt x="576" y="536"/>
                  </a:lnTo>
                  <a:lnTo>
                    <a:pt x="576" y="536"/>
                  </a:lnTo>
                  <a:lnTo>
                    <a:pt x="576" y="536"/>
                  </a:lnTo>
                  <a:lnTo>
                    <a:pt x="576" y="536"/>
                  </a:lnTo>
                  <a:lnTo>
                    <a:pt x="576" y="536"/>
                  </a:lnTo>
                  <a:lnTo>
                    <a:pt x="576" y="536"/>
                  </a:lnTo>
                  <a:lnTo>
                    <a:pt x="576" y="536"/>
                  </a:lnTo>
                  <a:lnTo>
                    <a:pt x="576" y="536"/>
                  </a:lnTo>
                  <a:lnTo>
                    <a:pt x="576" y="537"/>
                  </a:lnTo>
                  <a:lnTo>
                    <a:pt x="576"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7" y="537"/>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8" y="538"/>
                  </a:lnTo>
                  <a:lnTo>
                    <a:pt x="579" y="538"/>
                  </a:lnTo>
                  <a:lnTo>
                    <a:pt x="579" y="539"/>
                  </a:lnTo>
                  <a:lnTo>
                    <a:pt x="579" y="539"/>
                  </a:lnTo>
                  <a:lnTo>
                    <a:pt x="579" y="539"/>
                  </a:lnTo>
                  <a:lnTo>
                    <a:pt x="579" y="539"/>
                  </a:lnTo>
                  <a:lnTo>
                    <a:pt x="579" y="539"/>
                  </a:lnTo>
                  <a:lnTo>
                    <a:pt x="579" y="539"/>
                  </a:lnTo>
                  <a:lnTo>
                    <a:pt x="579" y="539"/>
                  </a:lnTo>
                  <a:lnTo>
                    <a:pt x="579" y="539"/>
                  </a:lnTo>
                  <a:lnTo>
                    <a:pt x="579" y="539"/>
                  </a:lnTo>
                  <a:lnTo>
                    <a:pt x="580" y="539"/>
                  </a:lnTo>
                  <a:lnTo>
                    <a:pt x="580" y="539"/>
                  </a:lnTo>
                  <a:lnTo>
                    <a:pt x="580" y="539"/>
                  </a:lnTo>
                  <a:lnTo>
                    <a:pt x="580" y="539"/>
                  </a:lnTo>
                  <a:lnTo>
                    <a:pt x="580" y="540"/>
                  </a:lnTo>
                  <a:lnTo>
                    <a:pt x="580" y="540"/>
                  </a:lnTo>
                  <a:lnTo>
                    <a:pt x="580" y="540"/>
                  </a:lnTo>
                  <a:lnTo>
                    <a:pt x="580" y="540"/>
                  </a:lnTo>
                  <a:lnTo>
                    <a:pt x="580" y="540"/>
                  </a:lnTo>
                  <a:lnTo>
                    <a:pt x="580" y="540"/>
                  </a:lnTo>
                  <a:lnTo>
                    <a:pt x="580" y="540"/>
                  </a:lnTo>
                  <a:lnTo>
                    <a:pt x="580" y="540"/>
                  </a:lnTo>
                  <a:lnTo>
                    <a:pt x="581" y="540"/>
                  </a:lnTo>
                  <a:lnTo>
                    <a:pt x="581" y="540"/>
                  </a:lnTo>
                  <a:lnTo>
                    <a:pt x="581" y="540"/>
                  </a:lnTo>
                  <a:lnTo>
                    <a:pt x="581" y="540"/>
                  </a:lnTo>
                  <a:lnTo>
                    <a:pt x="581" y="540"/>
                  </a:lnTo>
                  <a:lnTo>
                    <a:pt x="581" y="540"/>
                  </a:lnTo>
                  <a:lnTo>
                    <a:pt x="581" y="541"/>
                  </a:lnTo>
                  <a:lnTo>
                    <a:pt x="581" y="541"/>
                  </a:lnTo>
                  <a:lnTo>
                    <a:pt x="581" y="541"/>
                  </a:lnTo>
                  <a:lnTo>
                    <a:pt x="581" y="541"/>
                  </a:lnTo>
                  <a:lnTo>
                    <a:pt x="582" y="541"/>
                  </a:lnTo>
                  <a:lnTo>
                    <a:pt x="582" y="541"/>
                  </a:lnTo>
                  <a:lnTo>
                    <a:pt x="582" y="541"/>
                  </a:lnTo>
                  <a:lnTo>
                    <a:pt x="582" y="541"/>
                  </a:lnTo>
                  <a:lnTo>
                    <a:pt x="582" y="541"/>
                  </a:lnTo>
                  <a:lnTo>
                    <a:pt x="582" y="541"/>
                  </a:lnTo>
                  <a:lnTo>
                    <a:pt x="582" y="541"/>
                  </a:lnTo>
                  <a:lnTo>
                    <a:pt x="582" y="541"/>
                  </a:lnTo>
                  <a:lnTo>
                    <a:pt x="582" y="541"/>
                  </a:lnTo>
                  <a:lnTo>
                    <a:pt x="582" y="542"/>
                  </a:lnTo>
                  <a:lnTo>
                    <a:pt x="582" y="542"/>
                  </a:lnTo>
                  <a:lnTo>
                    <a:pt x="582"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3" y="542"/>
                  </a:lnTo>
                  <a:lnTo>
                    <a:pt x="584" y="542"/>
                  </a:lnTo>
                  <a:lnTo>
                    <a:pt x="584" y="543"/>
                  </a:lnTo>
                  <a:lnTo>
                    <a:pt x="584" y="543"/>
                  </a:lnTo>
                  <a:lnTo>
                    <a:pt x="584" y="543"/>
                  </a:lnTo>
                  <a:lnTo>
                    <a:pt x="584" y="543"/>
                  </a:lnTo>
                  <a:lnTo>
                    <a:pt x="584" y="543"/>
                  </a:lnTo>
                  <a:lnTo>
                    <a:pt x="584" y="543"/>
                  </a:lnTo>
                  <a:lnTo>
                    <a:pt x="584" y="543"/>
                  </a:lnTo>
                  <a:lnTo>
                    <a:pt x="584" y="543"/>
                  </a:lnTo>
                  <a:lnTo>
                    <a:pt x="584" y="543"/>
                  </a:lnTo>
                  <a:lnTo>
                    <a:pt x="584" y="543"/>
                  </a:lnTo>
                  <a:lnTo>
                    <a:pt x="585" y="543"/>
                  </a:lnTo>
                  <a:lnTo>
                    <a:pt x="585" y="543"/>
                  </a:lnTo>
                  <a:lnTo>
                    <a:pt x="585" y="543"/>
                  </a:lnTo>
                  <a:lnTo>
                    <a:pt x="585" y="543"/>
                  </a:lnTo>
                  <a:lnTo>
                    <a:pt x="585" y="543"/>
                  </a:lnTo>
                  <a:lnTo>
                    <a:pt x="585" y="543"/>
                  </a:lnTo>
                  <a:lnTo>
                    <a:pt x="585" y="544"/>
                  </a:lnTo>
                  <a:lnTo>
                    <a:pt x="585" y="544"/>
                  </a:lnTo>
                  <a:lnTo>
                    <a:pt x="585" y="544"/>
                  </a:lnTo>
                  <a:lnTo>
                    <a:pt x="585" y="544"/>
                  </a:lnTo>
                  <a:lnTo>
                    <a:pt x="585" y="544"/>
                  </a:lnTo>
                  <a:lnTo>
                    <a:pt x="586" y="544"/>
                  </a:lnTo>
                  <a:lnTo>
                    <a:pt x="586" y="544"/>
                  </a:lnTo>
                  <a:lnTo>
                    <a:pt x="586" y="544"/>
                  </a:lnTo>
                  <a:lnTo>
                    <a:pt x="586" y="544"/>
                  </a:lnTo>
                  <a:lnTo>
                    <a:pt x="586" y="544"/>
                  </a:lnTo>
                  <a:lnTo>
                    <a:pt x="586" y="544"/>
                  </a:lnTo>
                  <a:lnTo>
                    <a:pt x="586" y="544"/>
                  </a:lnTo>
                  <a:lnTo>
                    <a:pt x="586" y="544"/>
                  </a:lnTo>
                  <a:lnTo>
                    <a:pt x="586" y="544"/>
                  </a:lnTo>
                  <a:lnTo>
                    <a:pt x="586" y="545"/>
                  </a:lnTo>
                  <a:lnTo>
                    <a:pt x="586" y="545"/>
                  </a:lnTo>
                  <a:lnTo>
                    <a:pt x="586" y="545"/>
                  </a:lnTo>
                  <a:lnTo>
                    <a:pt x="587" y="545"/>
                  </a:lnTo>
                  <a:lnTo>
                    <a:pt x="587" y="545"/>
                  </a:lnTo>
                  <a:lnTo>
                    <a:pt x="587" y="545"/>
                  </a:lnTo>
                  <a:lnTo>
                    <a:pt x="587" y="545"/>
                  </a:lnTo>
                  <a:lnTo>
                    <a:pt x="587" y="545"/>
                  </a:lnTo>
                  <a:lnTo>
                    <a:pt x="587" y="545"/>
                  </a:lnTo>
                  <a:lnTo>
                    <a:pt x="587" y="545"/>
                  </a:lnTo>
                  <a:lnTo>
                    <a:pt x="587" y="545"/>
                  </a:lnTo>
                  <a:lnTo>
                    <a:pt x="587" y="545"/>
                  </a:lnTo>
                  <a:lnTo>
                    <a:pt x="587" y="545"/>
                  </a:lnTo>
                  <a:lnTo>
                    <a:pt x="588" y="545"/>
                  </a:lnTo>
                  <a:lnTo>
                    <a:pt x="588" y="545"/>
                  </a:lnTo>
                  <a:lnTo>
                    <a:pt x="588" y="545"/>
                  </a:lnTo>
                  <a:lnTo>
                    <a:pt x="588" y="545"/>
                  </a:lnTo>
                  <a:lnTo>
                    <a:pt x="588" y="546"/>
                  </a:lnTo>
                  <a:lnTo>
                    <a:pt x="588" y="546"/>
                  </a:lnTo>
                  <a:lnTo>
                    <a:pt x="588" y="546"/>
                  </a:lnTo>
                  <a:lnTo>
                    <a:pt x="588" y="546"/>
                  </a:lnTo>
                  <a:lnTo>
                    <a:pt x="588" y="546"/>
                  </a:lnTo>
                  <a:lnTo>
                    <a:pt x="588" y="546"/>
                  </a:lnTo>
                  <a:lnTo>
                    <a:pt x="588" y="546"/>
                  </a:lnTo>
                  <a:lnTo>
                    <a:pt x="588" y="546"/>
                  </a:lnTo>
                  <a:lnTo>
                    <a:pt x="589" y="546"/>
                  </a:lnTo>
                  <a:lnTo>
                    <a:pt x="589" y="546"/>
                  </a:lnTo>
                  <a:lnTo>
                    <a:pt x="589" y="546"/>
                  </a:lnTo>
                  <a:lnTo>
                    <a:pt x="589" y="546"/>
                  </a:lnTo>
                  <a:lnTo>
                    <a:pt x="589" y="546"/>
                  </a:lnTo>
                  <a:lnTo>
                    <a:pt x="589" y="546"/>
                  </a:lnTo>
                  <a:lnTo>
                    <a:pt x="589" y="546"/>
                  </a:lnTo>
                  <a:lnTo>
                    <a:pt x="589" y="546"/>
                  </a:lnTo>
                  <a:lnTo>
                    <a:pt x="589" y="547"/>
                  </a:lnTo>
                  <a:lnTo>
                    <a:pt x="589"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0" y="547"/>
                  </a:lnTo>
                  <a:lnTo>
                    <a:pt x="591" y="547"/>
                  </a:lnTo>
                  <a:lnTo>
                    <a:pt x="591" y="547"/>
                  </a:lnTo>
                  <a:lnTo>
                    <a:pt x="591" y="547"/>
                  </a:lnTo>
                  <a:lnTo>
                    <a:pt x="591" y="547"/>
                  </a:lnTo>
                  <a:lnTo>
                    <a:pt x="591" y="548"/>
                  </a:lnTo>
                  <a:lnTo>
                    <a:pt x="591" y="548"/>
                  </a:lnTo>
                  <a:lnTo>
                    <a:pt x="591" y="548"/>
                  </a:lnTo>
                  <a:lnTo>
                    <a:pt x="591" y="548"/>
                  </a:lnTo>
                  <a:lnTo>
                    <a:pt x="591" y="548"/>
                  </a:lnTo>
                  <a:lnTo>
                    <a:pt x="591" y="548"/>
                  </a:lnTo>
                  <a:lnTo>
                    <a:pt x="591" y="548"/>
                  </a:lnTo>
                  <a:lnTo>
                    <a:pt x="591" y="548"/>
                  </a:lnTo>
                  <a:lnTo>
                    <a:pt x="592" y="548"/>
                  </a:lnTo>
                  <a:lnTo>
                    <a:pt x="592" y="548"/>
                  </a:lnTo>
                  <a:lnTo>
                    <a:pt x="592" y="548"/>
                  </a:lnTo>
                  <a:lnTo>
                    <a:pt x="592" y="548"/>
                  </a:lnTo>
                  <a:lnTo>
                    <a:pt x="592" y="548"/>
                  </a:lnTo>
                  <a:lnTo>
                    <a:pt x="592" y="548"/>
                  </a:lnTo>
                  <a:lnTo>
                    <a:pt x="592" y="548"/>
                  </a:lnTo>
                  <a:lnTo>
                    <a:pt x="592" y="548"/>
                  </a:lnTo>
                  <a:lnTo>
                    <a:pt x="592" y="548"/>
                  </a:lnTo>
                  <a:lnTo>
                    <a:pt x="592" y="548"/>
                  </a:lnTo>
                  <a:lnTo>
                    <a:pt x="593" y="548"/>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3" y="549"/>
                  </a:lnTo>
                  <a:lnTo>
                    <a:pt x="594" y="549"/>
                  </a:lnTo>
                  <a:lnTo>
                    <a:pt x="594" y="549"/>
                  </a:lnTo>
                  <a:lnTo>
                    <a:pt x="594" y="549"/>
                  </a:lnTo>
                  <a:lnTo>
                    <a:pt x="594" y="549"/>
                  </a:lnTo>
                  <a:lnTo>
                    <a:pt x="594" y="549"/>
                  </a:lnTo>
                  <a:lnTo>
                    <a:pt x="594" y="549"/>
                  </a:lnTo>
                  <a:lnTo>
                    <a:pt x="594" y="550"/>
                  </a:lnTo>
                  <a:lnTo>
                    <a:pt x="594" y="550"/>
                  </a:lnTo>
                  <a:lnTo>
                    <a:pt x="594" y="550"/>
                  </a:lnTo>
                  <a:lnTo>
                    <a:pt x="594"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5" y="550"/>
                  </a:lnTo>
                  <a:lnTo>
                    <a:pt x="596" y="550"/>
                  </a:lnTo>
                  <a:lnTo>
                    <a:pt x="596" y="550"/>
                  </a:lnTo>
                  <a:lnTo>
                    <a:pt x="596" y="550"/>
                  </a:lnTo>
                  <a:lnTo>
                    <a:pt x="596" y="550"/>
                  </a:lnTo>
                  <a:lnTo>
                    <a:pt x="596" y="551"/>
                  </a:lnTo>
                  <a:lnTo>
                    <a:pt x="596" y="551"/>
                  </a:lnTo>
                  <a:lnTo>
                    <a:pt x="596" y="551"/>
                  </a:lnTo>
                  <a:lnTo>
                    <a:pt x="596" y="551"/>
                  </a:lnTo>
                  <a:lnTo>
                    <a:pt x="596" y="551"/>
                  </a:lnTo>
                  <a:lnTo>
                    <a:pt x="596" y="551"/>
                  </a:lnTo>
                  <a:lnTo>
                    <a:pt x="596"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7" y="551"/>
                  </a:lnTo>
                  <a:lnTo>
                    <a:pt x="598" y="551"/>
                  </a:lnTo>
                  <a:lnTo>
                    <a:pt x="598" y="552"/>
                  </a:lnTo>
                  <a:lnTo>
                    <a:pt x="598" y="552"/>
                  </a:lnTo>
                  <a:lnTo>
                    <a:pt x="598" y="552"/>
                  </a:lnTo>
                  <a:lnTo>
                    <a:pt x="598" y="552"/>
                  </a:lnTo>
                  <a:lnTo>
                    <a:pt x="598" y="552"/>
                  </a:lnTo>
                  <a:lnTo>
                    <a:pt x="598" y="552"/>
                  </a:lnTo>
                  <a:lnTo>
                    <a:pt x="598" y="552"/>
                  </a:lnTo>
                  <a:lnTo>
                    <a:pt x="598" y="552"/>
                  </a:lnTo>
                  <a:lnTo>
                    <a:pt x="598" y="552"/>
                  </a:lnTo>
                  <a:lnTo>
                    <a:pt x="598"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599" y="552"/>
                  </a:lnTo>
                  <a:lnTo>
                    <a:pt x="600" y="553"/>
                  </a:lnTo>
                  <a:lnTo>
                    <a:pt x="600" y="553"/>
                  </a:lnTo>
                  <a:lnTo>
                    <a:pt x="600" y="553"/>
                  </a:lnTo>
                  <a:lnTo>
                    <a:pt x="600" y="553"/>
                  </a:lnTo>
                  <a:lnTo>
                    <a:pt x="600" y="553"/>
                  </a:lnTo>
                  <a:lnTo>
                    <a:pt x="600" y="553"/>
                  </a:lnTo>
                  <a:lnTo>
                    <a:pt x="600" y="553"/>
                  </a:lnTo>
                  <a:lnTo>
                    <a:pt x="600" y="553"/>
                  </a:lnTo>
                  <a:lnTo>
                    <a:pt x="600" y="553"/>
                  </a:lnTo>
                  <a:lnTo>
                    <a:pt x="600"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1" y="553"/>
                  </a:lnTo>
                  <a:lnTo>
                    <a:pt x="602" y="553"/>
                  </a:lnTo>
                  <a:lnTo>
                    <a:pt x="602" y="554"/>
                  </a:lnTo>
                  <a:lnTo>
                    <a:pt x="602" y="554"/>
                  </a:lnTo>
                  <a:lnTo>
                    <a:pt x="602" y="554"/>
                  </a:lnTo>
                  <a:lnTo>
                    <a:pt x="602" y="554"/>
                  </a:lnTo>
                  <a:lnTo>
                    <a:pt x="602" y="554"/>
                  </a:lnTo>
                  <a:lnTo>
                    <a:pt x="602" y="554"/>
                  </a:lnTo>
                  <a:lnTo>
                    <a:pt x="602" y="554"/>
                  </a:lnTo>
                  <a:lnTo>
                    <a:pt x="602" y="554"/>
                  </a:lnTo>
                  <a:lnTo>
                    <a:pt x="602"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3" y="554"/>
                  </a:lnTo>
                  <a:lnTo>
                    <a:pt x="604" y="554"/>
                  </a:lnTo>
                  <a:lnTo>
                    <a:pt x="604" y="554"/>
                  </a:lnTo>
                  <a:lnTo>
                    <a:pt x="604" y="555"/>
                  </a:lnTo>
                  <a:lnTo>
                    <a:pt x="604" y="555"/>
                  </a:lnTo>
                  <a:lnTo>
                    <a:pt x="604" y="555"/>
                  </a:lnTo>
                  <a:lnTo>
                    <a:pt x="604" y="555"/>
                  </a:lnTo>
                  <a:lnTo>
                    <a:pt x="604" y="555"/>
                  </a:lnTo>
                  <a:lnTo>
                    <a:pt x="604" y="555"/>
                  </a:lnTo>
                  <a:lnTo>
                    <a:pt x="604" y="555"/>
                  </a:lnTo>
                  <a:lnTo>
                    <a:pt x="604" y="555"/>
                  </a:lnTo>
                  <a:lnTo>
                    <a:pt x="604" y="555"/>
                  </a:lnTo>
                  <a:lnTo>
                    <a:pt x="604" y="555"/>
                  </a:lnTo>
                  <a:lnTo>
                    <a:pt x="605" y="555"/>
                  </a:lnTo>
                  <a:lnTo>
                    <a:pt x="605" y="555"/>
                  </a:lnTo>
                  <a:lnTo>
                    <a:pt x="605" y="555"/>
                  </a:lnTo>
                  <a:lnTo>
                    <a:pt x="605" y="555"/>
                  </a:lnTo>
                  <a:lnTo>
                    <a:pt x="605" y="555"/>
                  </a:lnTo>
                  <a:lnTo>
                    <a:pt x="605" y="555"/>
                  </a:lnTo>
                  <a:lnTo>
                    <a:pt x="605" y="555"/>
                  </a:lnTo>
                  <a:lnTo>
                    <a:pt x="605" y="555"/>
                  </a:lnTo>
                  <a:lnTo>
                    <a:pt x="605" y="555"/>
                  </a:lnTo>
                  <a:lnTo>
                    <a:pt x="605" y="555"/>
                  </a:lnTo>
                  <a:lnTo>
                    <a:pt x="606" y="555"/>
                  </a:lnTo>
                  <a:lnTo>
                    <a:pt x="606" y="555"/>
                  </a:lnTo>
                  <a:lnTo>
                    <a:pt x="606" y="555"/>
                  </a:lnTo>
                  <a:lnTo>
                    <a:pt x="606" y="555"/>
                  </a:lnTo>
                  <a:lnTo>
                    <a:pt x="606" y="555"/>
                  </a:lnTo>
                  <a:lnTo>
                    <a:pt x="606" y="556"/>
                  </a:lnTo>
                  <a:lnTo>
                    <a:pt x="606" y="556"/>
                  </a:lnTo>
                  <a:lnTo>
                    <a:pt x="606" y="556"/>
                  </a:lnTo>
                  <a:lnTo>
                    <a:pt x="606" y="556"/>
                  </a:lnTo>
                  <a:lnTo>
                    <a:pt x="606" y="556"/>
                  </a:lnTo>
                  <a:lnTo>
                    <a:pt x="606" y="556"/>
                  </a:lnTo>
                  <a:lnTo>
                    <a:pt x="606" y="556"/>
                  </a:lnTo>
                  <a:lnTo>
                    <a:pt x="607" y="556"/>
                  </a:lnTo>
                  <a:lnTo>
                    <a:pt x="607" y="556"/>
                  </a:lnTo>
                  <a:lnTo>
                    <a:pt x="607" y="556"/>
                  </a:lnTo>
                  <a:lnTo>
                    <a:pt x="607" y="556"/>
                  </a:lnTo>
                  <a:lnTo>
                    <a:pt x="607" y="556"/>
                  </a:lnTo>
                  <a:lnTo>
                    <a:pt x="607" y="556"/>
                  </a:lnTo>
                  <a:lnTo>
                    <a:pt x="607" y="556"/>
                  </a:lnTo>
                  <a:lnTo>
                    <a:pt x="607" y="556"/>
                  </a:lnTo>
                  <a:lnTo>
                    <a:pt x="607" y="556"/>
                  </a:lnTo>
                  <a:lnTo>
                    <a:pt x="607" y="556"/>
                  </a:lnTo>
                  <a:lnTo>
                    <a:pt x="608" y="556"/>
                  </a:lnTo>
                  <a:lnTo>
                    <a:pt x="608" y="556"/>
                  </a:lnTo>
                  <a:lnTo>
                    <a:pt x="608" y="556"/>
                  </a:lnTo>
                  <a:lnTo>
                    <a:pt x="608" y="556"/>
                  </a:lnTo>
                  <a:lnTo>
                    <a:pt x="608" y="556"/>
                  </a:lnTo>
                  <a:lnTo>
                    <a:pt x="608" y="556"/>
                  </a:lnTo>
                  <a:lnTo>
                    <a:pt x="608" y="556"/>
                  </a:lnTo>
                  <a:lnTo>
                    <a:pt x="608" y="556"/>
                  </a:lnTo>
                  <a:lnTo>
                    <a:pt x="608" y="557"/>
                  </a:lnTo>
                  <a:lnTo>
                    <a:pt x="608" y="557"/>
                  </a:lnTo>
                  <a:lnTo>
                    <a:pt x="608" y="557"/>
                  </a:lnTo>
                  <a:lnTo>
                    <a:pt x="608"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09"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0" y="557"/>
                  </a:lnTo>
                  <a:lnTo>
                    <a:pt x="611" y="557"/>
                  </a:lnTo>
                  <a:lnTo>
                    <a:pt x="611" y="557"/>
                  </a:lnTo>
                  <a:lnTo>
                    <a:pt x="611" y="557"/>
                  </a:lnTo>
                  <a:lnTo>
                    <a:pt x="611" y="558"/>
                  </a:lnTo>
                  <a:lnTo>
                    <a:pt x="611" y="558"/>
                  </a:lnTo>
                  <a:lnTo>
                    <a:pt x="611" y="558"/>
                  </a:lnTo>
                  <a:lnTo>
                    <a:pt x="611" y="558"/>
                  </a:lnTo>
                  <a:lnTo>
                    <a:pt x="611" y="558"/>
                  </a:lnTo>
                  <a:lnTo>
                    <a:pt x="611" y="558"/>
                  </a:lnTo>
                  <a:lnTo>
                    <a:pt x="611" y="558"/>
                  </a:lnTo>
                  <a:lnTo>
                    <a:pt x="611"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2" y="558"/>
                  </a:lnTo>
                  <a:lnTo>
                    <a:pt x="613" y="558"/>
                  </a:lnTo>
                  <a:lnTo>
                    <a:pt x="613" y="558"/>
                  </a:lnTo>
                  <a:lnTo>
                    <a:pt x="613" y="558"/>
                  </a:lnTo>
                  <a:lnTo>
                    <a:pt x="613" y="558"/>
                  </a:lnTo>
                  <a:lnTo>
                    <a:pt x="613" y="558"/>
                  </a:lnTo>
                  <a:lnTo>
                    <a:pt x="613" y="558"/>
                  </a:lnTo>
                  <a:lnTo>
                    <a:pt x="613" y="558"/>
                  </a:lnTo>
                  <a:lnTo>
                    <a:pt x="613" y="558"/>
                  </a:lnTo>
                  <a:lnTo>
                    <a:pt x="613" y="558"/>
                  </a:lnTo>
                  <a:lnTo>
                    <a:pt x="613" y="558"/>
                  </a:lnTo>
                  <a:lnTo>
                    <a:pt x="614" y="558"/>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4" y="559"/>
                  </a:lnTo>
                  <a:lnTo>
                    <a:pt x="615" y="559"/>
                  </a:lnTo>
                  <a:lnTo>
                    <a:pt x="615" y="559"/>
                  </a:lnTo>
                  <a:lnTo>
                    <a:pt x="615" y="559"/>
                  </a:lnTo>
                  <a:lnTo>
                    <a:pt x="615" y="559"/>
                  </a:lnTo>
                  <a:lnTo>
                    <a:pt x="615" y="559"/>
                  </a:lnTo>
                  <a:lnTo>
                    <a:pt x="615" y="559"/>
                  </a:lnTo>
                  <a:lnTo>
                    <a:pt x="615" y="559"/>
                  </a:lnTo>
                  <a:lnTo>
                    <a:pt x="615" y="559"/>
                  </a:lnTo>
                  <a:lnTo>
                    <a:pt x="615" y="559"/>
                  </a:lnTo>
                  <a:lnTo>
                    <a:pt x="615" y="559"/>
                  </a:lnTo>
                  <a:lnTo>
                    <a:pt x="616" y="559"/>
                  </a:lnTo>
                  <a:lnTo>
                    <a:pt x="616" y="559"/>
                  </a:lnTo>
                  <a:lnTo>
                    <a:pt x="616" y="559"/>
                  </a:lnTo>
                  <a:lnTo>
                    <a:pt x="616" y="559"/>
                  </a:lnTo>
                  <a:lnTo>
                    <a:pt x="616" y="559"/>
                  </a:lnTo>
                  <a:lnTo>
                    <a:pt x="616" y="559"/>
                  </a:lnTo>
                  <a:lnTo>
                    <a:pt x="616" y="559"/>
                  </a:lnTo>
                  <a:lnTo>
                    <a:pt x="616" y="559"/>
                  </a:lnTo>
                  <a:lnTo>
                    <a:pt x="616" y="559"/>
                  </a:lnTo>
                  <a:lnTo>
                    <a:pt x="616" y="560"/>
                  </a:lnTo>
                  <a:lnTo>
                    <a:pt x="616"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7" y="560"/>
                  </a:lnTo>
                  <a:lnTo>
                    <a:pt x="618" y="560"/>
                  </a:lnTo>
                  <a:lnTo>
                    <a:pt x="618" y="560"/>
                  </a:lnTo>
                  <a:lnTo>
                    <a:pt x="618" y="560"/>
                  </a:lnTo>
                  <a:lnTo>
                    <a:pt x="618" y="560"/>
                  </a:lnTo>
                  <a:lnTo>
                    <a:pt x="618" y="560"/>
                  </a:lnTo>
                  <a:lnTo>
                    <a:pt x="618" y="560"/>
                  </a:lnTo>
                  <a:lnTo>
                    <a:pt x="618" y="560"/>
                  </a:lnTo>
                  <a:lnTo>
                    <a:pt x="618" y="560"/>
                  </a:lnTo>
                  <a:lnTo>
                    <a:pt x="618" y="560"/>
                  </a:lnTo>
                  <a:lnTo>
                    <a:pt x="618"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19" y="560"/>
                  </a:lnTo>
                  <a:lnTo>
                    <a:pt x="620" y="561"/>
                  </a:lnTo>
                  <a:lnTo>
                    <a:pt x="620" y="561"/>
                  </a:lnTo>
                  <a:lnTo>
                    <a:pt x="620" y="561"/>
                  </a:lnTo>
                  <a:lnTo>
                    <a:pt x="620" y="561"/>
                  </a:lnTo>
                  <a:lnTo>
                    <a:pt x="620" y="561"/>
                  </a:lnTo>
                  <a:lnTo>
                    <a:pt x="620" y="561"/>
                  </a:lnTo>
                  <a:lnTo>
                    <a:pt x="620" y="561"/>
                  </a:lnTo>
                  <a:lnTo>
                    <a:pt x="620" y="561"/>
                  </a:lnTo>
                  <a:lnTo>
                    <a:pt x="620" y="561"/>
                  </a:lnTo>
                  <a:lnTo>
                    <a:pt x="620"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1"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2" y="561"/>
                  </a:lnTo>
                  <a:lnTo>
                    <a:pt x="623" y="561"/>
                  </a:lnTo>
                  <a:lnTo>
                    <a:pt x="623" y="561"/>
                  </a:lnTo>
                  <a:lnTo>
                    <a:pt x="623" y="561"/>
                  </a:lnTo>
                  <a:lnTo>
                    <a:pt x="623" y="561"/>
                  </a:lnTo>
                  <a:lnTo>
                    <a:pt x="623" y="561"/>
                  </a:lnTo>
                  <a:lnTo>
                    <a:pt x="623" y="561"/>
                  </a:lnTo>
                  <a:lnTo>
                    <a:pt x="623" y="561"/>
                  </a:lnTo>
                  <a:lnTo>
                    <a:pt x="623" y="562"/>
                  </a:lnTo>
                  <a:lnTo>
                    <a:pt x="623" y="562"/>
                  </a:lnTo>
                  <a:lnTo>
                    <a:pt x="623" y="562"/>
                  </a:lnTo>
                  <a:lnTo>
                    <a:pt x="623"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4"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5" y="562"/>
                  </a:lnTo>
                  <a:lnTo>
                    <a:pt x="626" y="562"/>
                  </a:lnTo>
                  <a:lnTo>
                    <a:pt x="626" y="562"/>
                  </a:lnTo>
                  <a:lnTo>
                    <a:pt x="626" y="562"/>
                  </a:lnTo>
                  <a:lnTo>
                    <a:pt x="626" y="562"/>
                  </a:lnTo>
                  <a:lnTo>
                    <a:pt x="626" y="562"/>
                  </a:lnTo>
                  <a:lnTo>
                    <a:pt x="626" y="562"/>
                  </a:lnTo>
                  <a:lnTo>
                    <a:pt x="626" y="562"/>
                  </a:lnTo>
                  <a:lnTo>
                    <a:pt x="626" y="562"/>
                  </a:lnTo>
                  <a:lnTo>
                    <a:pt x="626" y="562"/>
                  </a:lnTo>
                  <a:lnTo>
                    <a:pt x="626" y="562"/>
                  </a:lnTo>
                  <a:lnTo>
                    <a:pt x="627" y="562"/>
                  </a:lnTo>
                  <a:lnTo>
                    <a:pt x="627" y="562"/>
                  </a:lnTo>
                  <a:lnTo>
                    <a:pt x="627" y="562"/>
                  </a:lnTo>
                  <a:lnTo>
                    <a:pt x="627" y="563"/>
                  </a:lnTo>
                  <a:lnTo>
                    <a:pt x="627" y="563"/>
                  </a:lnTo>
                  <a:lnTo>
                    <a:pt x="627" y="563"/>
                  </a:lnTo>
                  <a:lnTo>
                    <a:pt x="627" y="563"/>
                  </a:lnTo>
                  <a:lnTo>
                    <a:pt x="627" y="563"/>
                  </a:lnTo>
                  <a:lnTo>
                    <a:pt x="627" y="563"/>
                  </a:lnTo>
                  <a:lnTo>
                    <a:pt x="627" y="563"/>
                  </a:lnTo>
                  <a:lnTo>
                    <a:pt x="627" y="563"/>
                  </a:lnTo>
                  <a:lnTo>
                    <a:pt x="627" y="563"/>
                  </a:lnTo>
                  <a:lnTo>
                    <a:pt x="628" y="563"/>
                  </a:lnTo>
                  <a:lnTo>
                    <a:pt x="628" y="563"/>
                  </a:lnTo>
                  <a:lnTo>
                    <a:pt x="628" y="563"/>
                  </a:lnTo>
                  <a:lnTo>
                    <a:pt x="628" y="563"/>
                  </a:lnTo>
                  <a:lnTo>
                    <a:pt x="628" y="563"/>
                  </a:lnTo>
                  <a:lnTo>
                    <a:pt x="628" y="563"/>
                  </a:lnTo>
                  <a:lnTo>
                    <a:pt x="628" y="563"/>
                  </a:lnTo>
                  <a:lnTo>
                    <a:pt x="628" y="563"/>
                  </a:lnTo>
                  <a:lnTo>
                    <a:pt x="628" y="563"/>
                  </a:lnTo>
                  <a:lnTo>
                    <a:pt x="628"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29"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0" y="563"/>
                  </a:lnTo>
                  <a:lnTo>
                    <a:pt x="631" y="563"/>
                  </a:lnTo>
                  <a:lnTo>
                    <a:pt x="631" y="563"/>
                  </a:lnTo>
                  <a:lnTo>
                    <a:pt x="631" y="563"/>
                  </a:lnTo>
                  <a:lnTo>
                    <a:pt x="631" y="563"/>
                  </a:lnTo>
                  <a:lnTo>
                    <a:pt x="631" y="563"/>
                  </a:lnTo>
                  <a:lnTo>
                    <a:pt x="631" y="563"/>
                  </a:lnTo>
                  <a:lnTo>
                    <a:pt x="631" y="563"/>
                  </a:lnTo>
                  <a:lnTo>
                    <a:pt x="631" y="563"/>
                  </a:lnTo>
                  <a:lnTo>
                    <a:pt x="631" y="564"/>
                  </a:lnTo>
                  <a:lnTo>
                    <a:pt x="631"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2"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3"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4"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5" y="564"/>
                  </a:lnTo>
                  <a:lnTo>
                    <a:pt x="636" y="564"/>
                  </a:lnTo>
                  <a:lnTo>
                    <a:pt x="636" y="564"/>
                  </a:lnTo>
                  <a:lnTo>
                    <a:pt x="636" y="564"/>
                  </a:lnTo>
                  <a:lnTo>
                    <a:pt x="636" y="564"/>
                  </a:lnTo>
                  <a:lnTo>
                    <a:pt x="636" y="565"/>
                  </a:lnTo>
                  <a:lnTo>
                    <a:pt x="636" y="565"/>
                  </a:lnTo>
                  <a:lnTo>
                    <a:pt x="636" y="565"/>
                  </a:lnTo>
                  <a:lnTo>
                    <a:pt x="636" y="565"/>
                  </a:lnTo>
                  <a:lnTo>
                    <a:pt x="636" y="565"/>
                  </a:lnTo>
                  <a:lnTo>
                    <a:pt x="636" y="565"/>
                  </a:lnTo>
                  <a:lnTo>
                    <a:pt x="636"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7"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8" y="565"/>
                  </a:lnTo>
                  <a:lnTo>
                    <a:pt x="639" y="565"/>
                  </a:lnTo>
                  <a:lnTo>
                    <a:pt x="639" y="565"/>
                  </a:lnTo>
                  <a:lnTo>
                    <a:pt x="639" y="565"/>
                  </a:lnTo>
                  <a:lnTo>
                    <a:pt x="639" y="565"/>
                  </a:lnTo>
                  <a:lnTo>
                    <a:pt x="639" y="565"/>
                  </a:lnTo>
                  <a:lnTo>
                    <a:pt x="639" y="565"/>
                  </a:lnTo>
                  <a:lnTo>
                    <a:pt x="639" y="565"/>
                  </a:lnTo>
                  <a:lnTo>
                    <a:pt x="639" y="565"/>
                  </a:lnTo>
                  <a:lnTo>
                    <a:pt x="639" y="565"/>
                  </a:lnTo>
                  <a:lnTo>
                    <a:pt x="639"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0" y="565"/>
                  </a:lnTo>
                  <a:lnTo>
                    <a:pt x="641" y="565"/>
                  </a:lnTo>
                  <a:lnTo>
                    <a:pt x="641" y="565"/>
                  </a:lnTo>
                  <a:lnTo>
                    <a:pt x="641" y="565"/>
                  </a:lnTo>
                  <a:lnTo>
                    <a:pt x="641" y="565"/>
                  </a:lnTo>
                  <a:lnTo>
                    <a:pt x="641" y="565"/>
                  </a:lnTo>
                  <a:lnTo>
                    <a:pt x="641" y="565"/>
                  </a:lnTo>
                  <a:lnTo>
                    <a:pt x="641" y="565"/>
                  </a:lnTo>
                  <a:lnTo>
                    <a:pt x="641" y="565"/>
                  </a:lnTo>
                  <a:lnTo>
                    <a:pt x="641" y="565"/>
                  </a:lnTo>
                  <a:lnTo>
                    <a:pt x="641" y="565"/>
                  </a:lnTo>
                  <a:lnTo>
                    <a:pt x="642" y="565"/>
                  </a:lnTo>
                  <a:lnTo>
                    <a:pt x="642" y="565"/>
                  </a:lnTo>
                  <a:lnTo>
                    <a:pt x="642" y="565"/>
                  </a:lnTo>
                  <a:lnTo>
                    <a:pt x="642" y="565"/>
                  </a:lnTo>
                  <a:lnTo>
                    <a:pt x="642" y="565"/>
                  </a:lnTo>
                  <a:lnTo>
                    <a:pt x="642" y="566"/>
                  </a:lnTo>
                  <a:lnTo>
                    <a:pt x="642" y="566"/>
                  </a:lnTo>
                  <a:lnTo>
                    <a:pt x="642" y="566"/>
                  </a:lnTo>
                  <a:lnTo>
                    <a:pt x="642" y="566"/>
                  </a:lnTo>
                  <a:lnTo>
                    <a:pt x="642" y="566"/>
                  </a:lnTo>
                  <a:lnTo>
                    <a:pt x="642"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3" y="566"/>
                  </a:lnTo>
                  <a:lnTo>
                    <a:pt x="644" y="566"/>
                  </a:lnTo>
                  <a:lnTo>
                    <a:pt x="644" y="566"/>
                  </a:lnTo>
                  <a:lnTo>
                    <a:pt x="644" y="566"/>
                  </a:lnTo>
                  <a:lnTo>
                    <a:pt x="644" y="566"/>
                  </a:lnTo>
                  <a:lnTo>
                    <a:pt x="644" y="566"/>
                  </a:lnTo>
                  <a:lnTo>
                    <a:pt x="644" y="566"/>
                  </a:lnTo>
                  <a:lnTo>
                    <a:pt x="644" y="566"/>
                  </a:lnTo>
                  <a:lnTo>
                    <a:pt x="644" y="566"/>
                  </a:lnTo>
                  <a:lnTo>
                    <a:pt x="644" y="566"/>
                  </a:lnTo>
                  <a:lnTo>
                    <a:pt x="644"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5"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6"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7"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8" y="566"/>
                  </a:lnTo>
                  <a:lnTo>
                    <a:pt x="649" y="566"/>
                  </a:lnTo>
                  <a:lnTo>
                    <a:pt x="649" y="566"/>
                  </a:lnTo>
                  <a:lnTo>
                    <a:pt x="649" y="566"/>
                  </a:lnTo>
                  <a:lnTo>
                    <a:pt x="649" y="566"/>
                  </a:lnTo>
                  <a:lnTo>
                    <a:pt x="649" y="566"/>
                  </a:lnTo>
                  <a:lnTo>
                    <a:pt x="649" y="566"/>
                  </a:lnTo>
                  <a:lnTo>
                    <a:pt x="649" y="566"/>
                  </a:lnTo>
                  <a:lnTo>
                    <a:pt x="649" y="566"/>
                  </a:lnTo>
                  <a:lnTo>
                    <a:pt x="649" y="566"/>
                  </a:lnTo>
                  <a:lnTo>
                    <a:pt x="649" y="567"/>
                  </a:lnTo>
                  <a:lnTo>
                    <a:pt x="649"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0"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1" y="567"/>
                  </a:lnTo>
                  <a:lnTo>
                    <a:pt x="652" y="567"/>
                  </a:lnTo>
                  <a:lnTo>
                    <a:pt x="652" y="567"/>
                  </a:lnTo>
                  <a:lnTo>
                    <a:pt x="652" y="567"/>
                  </a:lnTo>
                  <a:lnTo>
                    <a:pt x="652" y="567"/>
                  </a:lnTo>
                  <a:lnTo>
                    <a:pt x="652" y="567"/>
                  </a:lnTo>
                  <a:lnTo>
                    <a:pt x="652" y="567"/>
                  </a:lnTo>
                  <a:lnTo>
                    <a:pt x="652" y="567"/>
                  </a:lnTo>
                  <a:lnTo>
                    <a:pt x="652" y="567"/>
                  </a:lnTo>
                  <a:lnTo>
                    <a:pt x="652" y="567"/>
                  </a:lnTo>
                  <a:lnTo>
                    <a:pt x="652"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3" y="567"/>
                  </a:lnTo>
                  <a:lnTo>
                    <a:pt x="654" y="567"/>
                  </a:lnTo>
                  <a:lnTo>
                    <a:pt x="654" y="567"/>
                  </a:lnTo>
                  <a:lnTo>
                    <a:pt x="654" y="567"/>
                  </a:lnTo>
                  <a:lnTo>
                    <a:pt x="654" y="567"/>
                  </a:lnTo>
                  <a:lnTo>
                    <a:pt x="654" y="567"/>
                  </a:lnTo>
                  <a:lnTo>
                    <a:pt x="654" y="567"/>
                  </a:lnTo>
                  <a:lnTo>
                    <a:pt x="654" y="567"/>
                  </a:lnTo>
                  <a:lnTo>
                    <a:pt x="654" y="567"/>
                  </a:lnTo>
                  <a:lnTo>
                    <a:pt x="654" y="567"/>
                  </a:lnTo>
                  <a:lnTo>
                    <a:pt x="654"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5"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6" y="567"/>
                  </a:lnTo>
                  <a:lnTo>
                    <a:pt x="657" y="567"/>
                  </a:lnTo>
                  <a:lnTo>
                    <a:pt x="657" y="567"/>
                  </a:lnTo>
                  <a:lnTo>
                    <a:pt x="657" y="567"/>
                  </a:lnTo>
                  <a:lnTo>
                    <a:pt x="657" y="567"/>
                  </a:lnTo>
                  <a:lnTo>
                    <a:pt x="657" y="567"/>
                  </a:lnTo>
                  <a:lnTo>
                    <a:pt x="657" y="567"/>
                  </a:lnTo>
                  <a:lnTo>
                    <a:pt x="657" y="567"/>
                  </a:lnTo>
                  <a:lnTo>
                    <a:pt x="657" y="567"/>
                  </a:lnTo>
                  <a:lnTo>
                    <a:pt x="657" y="567"/>
                  </a:lnTo>
                  <a:lnTo>
                    <a:pt x="657" y="567"/>
                  </a:lnTo>
                  <a:lnTo>
                    <a:pt x="658" y="567"/>
                  </a:lnTo>
                  <a:lnTo>
                    <a:pt x="658" y="567"/>
                  </a:lnTo>
                  <a:lnTo>
                    <a:pt x="658" y="567"/>
                  </a:lnTo>
                  <a:lnTo>
                    <a:pt x="658" y="567"/>
                  </a:lnTo>
                  <a:lnTo>
                    <a:pt x="658" y="567"/>
                  </a:lnTo>
                  <a:lnTo>
                    <a:pt x="658" y="568"/>
                  </a:lnTo>
                  <a:lnTo>
                    <a:pt x="658" y="568"/>
                  </a:lnTo>
                  <a:lnTo>
                    <a:pt x="658" y="568"/>
                  </a:lnTo>
                  <a:lnTo>
                    <a:pt x="658" y="568"/>
                  </a:lnTo>
                  <a:lnTo>
                    <a:pt x="658" y="568"/>
                  </a:lnTo>
                  <a:lnTo>
                    <a:pt x="658" y="568"/>
                  </a:lnTo>
                  <a:lnTo>
                    <a:pt x="658"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59"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0"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1"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2"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3"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4" y="568"/>
                  </a:lnTo>
                  <a:lnTo>
                    <a:pt x="665" y="568"/>
                  </a:lnTo>
                  <a:lnTo>
                    <a:pt x="665" y="568"/>
                  </a:lnTo>
                  <a:lnTo>
                    <a:pt x="665" y="568"/>
                  </a:lnTo>
                  <a:lnTo>
                    <a:pt x="665" y="568"/>
                  </a:lnTo>
                  <a:lnTo>
                    <a:pt x="665" y="568"/>
                  </a:lnTo>
                  <a:lnTo>
                    <a:pt x="665" y="568"/>
                  </a:lnTo>
                  <a:lnTo>
                    <a:pt x="665" y="568"/>
                  </a:lnTo>
                  <a:lnTo>
                    <a:pt x="665" y="568"/>
                  </a:lnTo>
                  <a:lnTo>
                    <a:pt x="665" y="568"/>
                  </a:lnTo>
                  <a:lnTo>
                    <a:pt x="665"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6" y="568"/>
                  </a:lnTo>
                  <a:lnTo>
                    <a:pt x="667" y="568"/>
                  </a:lnTo>
                  <a:lnTo>
                    <a:pt x="667" y="568"/>
                  </a:lnTo>
                  <a:lnTo>
                    <a:pt x="667" y="568"/>
                  </a:lnTo>
                  <a:lnTo>
                    <a:pt x="667" y="568"/>
                  </a:lnTo>
                  <a:lnTo>
                    <a:pt x="667" y="568"/>
                  </a:lnTo>
                  <a:lnTo>
                    <a:pt x="667" y="568"/>
                  </a:lnTo>
                  <a:lnTo>
                    <a:pt x="667" y="568"/>
                  </a:lnTo>
                  <a:lnTo>
                    <a:pt x="667" y="568"/>
                  </a:lnTo>
                  <a:lnTo>
                    <a:pt x="667" y="568"/>
                  </a:lnTo>
                  <a:lnTo>
                    <a:pt x="667"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8"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69" y="568"/>
                  </a:lnTo>
                  <a:lnTo>
                    <a:pt x="670" y="568"/>
                  </a:lnTo>
                  <a:lnTo>
                    <a:pt x="670" y="568"/>
                  </a:lnTo>
                  <a:lnTo>
                    <a:pt x="670" y="568"/>
                  </a:lnTo>
                  <a:lnTo>
                    <a:pt x="670" y="568"/>
                  </a:lnTo>
                  <a:lnTo>
                    <a:pt x="670" y="568"/>
                  </a:lnTo>
                  <a:lnTo>
                    <a:pt x="670" y="568"/>
                  </a:lnTo>
                  <a:lnTo>
                    <a:pt x="670" y="568"/>
                  </a:lnTo>
                  <a:lnTo>
                    <a:pt x="670" y="568"/>
                  </a:lnTo>
                  <a:lnTo>
                    <a:pt x="670" y="568"/>
                  </a:lnTo>
                  <a:lnTo>
                    <a:pt x="670"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1" y="568"/>
                  </a:lnTo>
                  <a:lnTo>
                    <a:pt x="672" y="568"/>
                  </a:lnTo>
                  <a:lnTo>
                    <a:pt x="672" y="569"/>
                  </a:lnTo>
                  <a:lnTo>
                    <a:pt x="672" y="569"/>
                  </a:lnTo>
                  <a:lnTo>
                    <a:pt x="672" y="569"/>
                  </a:lnTo>
                  <a:lnTo>
                    <a:pt x="672" y="569"/>
                  </a:lnTo>
                  <a:lnTo>
                    <a:pt x="672" y="569"/>
                  </a:lnTo>
                  <a:lnTo>
                    <a:pt x="672" y="569"/>
                  </a:lnTo>
                  <a:lnTo>
                    <a:pt x="672" y="569"/>
                  </a:lnTo>
                  <a:lnTo>
                    <a:pt x="672" y="569"/>
                  </a:lnTo>
                  <a:lnTo>
                    <a:pt x="672" y="569"/>
                  </a:lnTo>
                  <a:lnTo>
                    <a:pt x="672"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3"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4"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5"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6"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7" y="569"/>
                  </a:lnTo>
                  <a:lnTo>
                    <a:pt x="678" y="569"/>
                  </a:lnTo>
                  <a:lnTo>
                    <a:pt x="678" y="569"/>
                  </a:lnTo>
                  <a:lnTo>
                    <a:pt x="678" y="569"/>
                  </a:lnTo>
                  <a:lnTo>
                    <a:pt x="678" y="569"/>
                  </a:lnTo>
                  <a:lnTo>
                    <a:pt x="678" y="569"/>
                  </a:lnTo>
                  <a:lnTo>
                    <a:pt x="678" y="569"/>
                  </a:lnTo>
                  <a:lnTo>
                    <a:pt x="678" y="569"/>
                  </a:lnTo>
                  <a:lnTo>
                    <a:pt x="678" y="569"/>
                  </a:lnTo>
                  <a:lnTo>
                    <a:pt x="678" y="569"/>
                  </a:lnTo>
                  <a:lnTo>
                    <a:pt x="678"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79"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0" y="569"/>
                  </a:lnTo>
                  <a:lnTo>
                    <a:pt x="681" y="569"/>
                  </a:lnTo>
                  <a:lnTo>
                    <a:pt x="681" y="569"/>
                  </a:lnTo>
                  <a:lnTo>
                    <a:pt x="681" y="569"/>
                  </a:lnTo>
                  <a:lnTo>
                    <a:pt x="681" y="569"/>
                  </a:lnTo>
                  <a:lnTo>
                    <a:pt x="681" y="569"/>
                  </a:lnTo>
                  <a:lnTo>
                    <a:pt x="681" y="569"/>
                  </a:lnTo>
                  <a:lnTo>
                    <a:pt x="681" y="569"/>
                  </a:lnTo>
                  <a:lnTo>
                    <a:pt x="681" y="569"/>
                  </a:lnTo>
                  <a:lnTo>
                    <a:pt x="681" y="569"/>
                  </a:lnTo>
                  <a:lnTo>
                    <a:pt x="681"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2" y="569"/>
                  </a:lnTo>
                  <a:lnTo>
                    <a:pt x="683" y="569"/>
                  </a:lnTo>
                  <a:lnTo>
                    <a:pt x="683" y="569"/>
                  </a:lnTo>
                  <a:lnTo>
                    <a:pt x="683" y="569"/>
                  </a:lnTo>
                  <a:lnTo>
                    <a:pt x="683" y="569"/>
                  </a:lnTo>
                  <a:lnTo>
                    <a:pt x="683" y="569"/>
                  </a:lnTo>
                  <a:lnTo>
                    <a:pt x="683" y="569"/>
                  </a:lnTo>
                  <a:lnTo>
                    <a:pt x="683" y="569"/>
                  </a:lnTo>
                  <a:lnTo>
                    <a:pt x="683" y="569"/>
                  </a:lnTo>
                  <a:lnTo>
                    <a:pt x="683" y="569"/>
                  </a:lnTo>
                  <a:lnTo>
                    <a:pt x="683"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4"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5"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6"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7"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8"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89"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0" y="569"/>
                  </a:lnTo>
                  <a:lnTo>
                    <a:pt x="691" y="569"/>
                  </a:lnTo>
                  <a:lnTo>
                    <a:pt x="691" y="569"/>
                  </a:lnTo>
                  <a:lnTo>
                    <a:pt x="691" y="569"/>
                  </a:lnTo>
                  <a:lnTo>
                    <a:pt x="691" y="569"/>
                  </a:lnTo>
                  <a:lnTo>
                    <a:pt x="691" y="569"/>
                  </a:lnTo>
                  <a:lnTo>
                    <a:pt x="691" y="569"/>
                  </a:lnTo>
                  <a:lnTo>
                    <a:pt x="691" y="569"/>
                  </a:lnTo>
                  <a:lnTo>
                    <a:pt x="691" y="569"/>
                  </a:lnTo>
                  <a:lnTo>
                    <a:pt x="691" y="569"/>
                  </a:lnTo>
                  <a:lnTo>
                    <a:pt x="691"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2"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3" y="569"/>
                  </a:lnTo>
                  <a:lnTo>
                    <a:pt x="694" y="569"/>
                  </a:lnTo>
                  <a:lnTo>
                    <a:pt x="694" y="569"/>
                  </a:lnTo>
                  <a:lnTo>
                    <a:pt x="694" y="569"/>
                  </a:lnTo>
                  <a:lnTo>
                    <a:pt x="694" y="569"/>
                  </a:lnTo>
                  <a:lnTo>
                    <a:pt x="694" y="569"/>
                  </a:lnTo>
                  <a:lnTo>
                    <a:pt x="694" y="569"/>
                  </a:lnTo>
                  <a:lnTo>
                    <a:pt x="694" y="569"/>
                  </a:lnTo>
                  <a:lnTo>
                    <a:pt x="694" y="569"/>
                  </a:lnTo>
                  <a:lnTo>
                    <a:pt x="694" y="569"/>
                  </a:lnTo>
                  <a:lnTo>
                    <a:pt x="694" y="569"/>
                  </a:lnTo>
                  <a:lnTo>
                    <a:pt x="695" y="569"/>
                  </a:lnTo>
                  <a:lnTo>
                    <a:pt x="695" y="569"/>
                  </a:lnTo>
                  <a:lnTo>
                    <a:pt x="695" y="569"/>
                  </a:lnTo>
                  <a:lnTo>
                    <a:pt x="695" y="569"/>
                  </a:lnTo>
                  <a:lnTo>
                    <a:pt x="695" y="569"/>
                  </a:lnTo>
                  <a:lnTo>
                    <a:pt x="695" y="570"/>
                  </a:lnTo>
                  <a:lnTo>
                    <a:pt x="695" y="570"/>
                  </a:lnTo>
                  <a:lnTo>
                    <a:pt x="695" y="570"/>
                  </a:lnTo>
                  <a:lnTo>
                    <a:pt x="695" y="570"/>
                  </a:lnTo>
                  <a:lnTo>
                    <a:pt x="695" y="570"/>
                  </a:lnTo>
                  <a:lnTo>
                    <a:pt x="695" y="570"/>
                  </a:lnTo>
                  <a:lnTo>
                    <a:pt x="695"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3" y="570"/>
                  </a:lnTo>
                  <a:lnTo>
                    <a:pt x="723" y="570"/>
                  </a:lnTo>
                  <a:lnTo>
                    <a:pt x="723" y="570"/>
                  </a:lnTo>
                  <a:lnTo>
                    <a:pt x="723" y="570"/>
                  </a:lnTo>
                  <a:lnTo>
                    <a:pt x="722" y="570"/>
                  </a:lnTo>
                  <a:lnTo>
                    <a:pt x="722" y="570"/>
                  </a:lnTo>
                  <a:lnTo>
                    <a:pt x="722" y="570"/>
                  </a:lnTo>
                  <a:lnTo>
                    <a:pt x="722" y="570"/>
                  </a:lnTo>
                  <a:lnTo>
                    <a:pt x="722" y="570"/>
                  </a:lnTo>
                  <a:lnTo>
                    <a:pt x="722" y="570"/>
                  </a:lnTo>
                  <a:lnTo>
                    <a:pt x="722" y="570"/>
                  </a:lnTo>
                  <a:lnTo>
                    <a:pt x="722" y="570"/>
                  </a:lnTo>
                  <a:lnTo>
                    <a:pt x="722" y="570"/>
                  </a:lnTo>
                  <a:lnTo>
                    <a:pt x="722"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1" y="570"/>
                  </a:lnTo>
                  <a:lnTo>
                    <a:pt x="720" y="570"/>
                  </a:lnTo>
                  <a:lnTo>
                    <a:pt x="720" y="570"/>
                  </a:lnTo>
                  <a:lnTo>
                    <a:pt x="720" y="570"/>
                  </a:lnTo>
                  <a:lnTo>
                    <a:pt x="720" y="570"/>
                  </a:lnTo>
                  <a:lnTo>
                    <a:pt x="720" y="570"/>
                  </a:lnTo>
                  <a:lnTo>
                    <a:pt x="720" y="570"/>
                  </a:lnTo>
                  <a:lnTo>
                    <a:pt x="720" y="570"/>
                  </a:lnTo>
                  <a:lnTo>
                    <a:pt x="720" y="570"/>
                  </a:lnTo>
                  <a:lnTo>
                    <a:pt x="720" y="570"/>
                  </a:lnTo>
                  <a:lnTo>
                    <a:pt x="720"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9"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8" y="570"/>
                  </a:lnTo>
                  <a:lnTo>
                    <a:pt x="717" y="570"/>
                  </a:lnTo>
                  <a:lnTo>
                    <a:pt x="717" y="570"/>
                  </a:lnTo>
                  <a:lnTo>
                    <a:pt x="717" y="570"/>
                  </a:lnTo>
                  <a:lnTo>
                    <a:pt x="717" y="570"/>
                  </a:lnTo>
                  <a:lnTo>
                    <a:pt x="717" y="570"/>
                  </a:lnTo>
                  <a:lnTo>
                    <a:pt x="717" y="570"/>
                  </a:lnTo>
                  <a:lnTo>
                    <a:pt x="717" y="570"/>
                  </a:lnTo>
                  <a:lnTo>
                    <a:pt x="717" y="570"/>
                  </a:lnTo>
                  <a:lnTo>
                    <a:pt x="717" y="570"/>
                  </a:lnTo>
                  <a:lnTo>
                    <a:pt x="717"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6"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5"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4"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3"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2"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1"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10" y="570"/>
                  </a:lnTo>
                  <a:lnTo>
                    <a:pt x="709" y="570"/>
                  </a:lnTo>
                  <a:lnTo>
                    <a:pt x="709" y="570"/>
                  </a:lnTo>
                  <a:lnTo>
                    <a:pt x="709" y="570"/>
                  </a:lnTo>
                  <a:lnTo>
                    <a:pt x="709" y="570"/>
                  </a:lnTo>
                  <a:lnTo>
                    <a:pt x="709" y="570"/>
                  </a:lnTo>
                  <a:lnTo>
                    <a:pt x="709" y="570"/>
                  </a:lnTo>
                  <a:lnTo>
                    <a:pt x="709" y="570"/>
                  </a:lnTo>
                  <a:lnTo>
                    <a:pt x="709" y="570"/>
                  </a:lnTo>
                  <a:lnTo>
                    <a:pt x="709" y="570"/>
                  </a:lnTo>
                  <a:lnTo>
                    <a:pt x="709"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8" y="570"/>
                  </a:lnTo>
                  <a:lnTo>
                    <a:pt x="707" y="570"/>
                  </a:lnTo>
                  <a:lnTo>
                    <a:pt x="707" y="570"/>
                  </a:lnTo>
                  <a:lnTo>
                    <a:pt x="707" y="570"/>
                  </a:lnTo>
                  <a:lnTo>
                    <a:pt x="707" y="570"/>
                  </a:lnTo>
                  <a:lnTo>
                    <a:pt x="707" y="570"/>
                  </a:lnTo>
                  <a:lnTo>
                    <a:pt x="707" y="570"/>
                  </a:lnTo>
                  <a:lnTo>
                    <a:pt x="707" y="570"/>
                  </a:lnTo>
                  <a:lnTo>
                    <a:pt x="707" y="570"/>
                  </a:lnTo>
                  <a:lnTo>
                    <a:pt x="707" y="570"/>
                  </a:lnTo>
                  <a:lnTo>
                    <a:pt x="707"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6"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5" y="570"/>
                  </a:lnTo>
                  <a:lnTo>
                    <a:pt x="704" y="570"/>
                  </a:lnTo>
                  <a:lnTo>
                    <a:pt x="704" y="570"/>
                  </a:lnTo>
                  <a:lnTo>
                    <a:pt x="704" y="570"/>
                  </a:lnTo>
                  <a:lnTo>
                    <a:pt x="704" y="570"/>
                  </a:lnTo>
                  <a:lnTo>
                    <a:pt x="704" y="570"/>
                  </a:lnTo>
                  <a:lnTo>
                    <a:pt x="704" y="570"/>
                  </a:lnTo>
                  <a:lnTo>
                    <a:pt x="704" y="570"/>
                  </a:lnTo>
                  <a:lnTo>
                    <a:pt x="704" y="570"/>
                  </a:lnTo>
                  <a:lnTo>
                    <a:pt x="704" y="570"/>
                  </a:lnTo>
                  <a:lnTo>
                    <a:pt x="704"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3"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2"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1"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700"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9"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8"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7" y="570"/>
                  </a:lnTo>
                  <a:lnTo>
                    <a:pt x="696" y="570"/>
                  </a:lnTo>
                  <a:lnTo>
                    <a:pt x="696" y="570"/>
                  </a:lnTo>
                  <a:lnTo>
                    <a:pt x="696" y="570"/>
                  </a:lnTo>
                  <a:lnTo>
                    <a:pt x="696" y="570"/>
                  </a:lnTo>
                  <a:lnTo>
                    <a:pt x="696" y="570"/>
                  </a:lnTo>
                  <a:lnTo>
                    <a:pt x="696" y="570"/>
                  </a:lnTo>
                  <a:lnTo>
                    <a:pt x="696" y="570"/>
                  </a:lnTo>
                  <a:lnTo>
                    <a:pt x="696" y="570"/>
                  </a:lnTo>
                  <a:lnTo>
                    <a:pt x="696" y="570"/>
                  </a:lnTo>
                  <a:lnTo>
                    <a:pt x="696"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5" y="570"/>
                  </a:lnTo>
                  <a:lnTo>
                    <a:pt x="694" y="570"/>
                  </a:lnTo>
                  <a:lnTo>
                    <a:pt x="694" y="570"/>
                  </a:lnTo>
                  <a:lnTo>
                    <a:pt x="694" y="570"/>
                  </a:lnTo>
                  <a:lnTo>
                    <a:pt x="694" y="570"/>
                  </a:lnTo>
                  <a:lnTo>
                    <a:pt x="694" y="570"/>
                  </a:lnTo>
                  <a:lnTo>
                    <a:pt x="694" y="570"/>
                  </a:lnTo>
                  <a:lnTo>
                    <a:pt x="694" y="570"/>
                  </a:lnTo>
                  <a:lnTo>
                    <a:pt x="694" y="570"/>
                  </a:lnTo>
                  <a:lnTo>
                    <a:pt x="694" y="570"/>
                  </a:lnTo>
                  <a:lnTo>
                    <a:pt x="694"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3"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2" y="570"/>
                  </a:lnTo>
                  <a:lnTo>
                    <a:pt x="691" y="570"/>
                  </a:lnTo>
                  <a:lnTo>
                    <a:pt x="691" y="570"/>
                  </a:lnTo>
                  <a:lnTo>
                    <a:pt x="691" y="570"/>
                  </a:lnTo>
                  <a:lnTo>
                    <a:pt x="691" y="570"/>
                  </a:lnTo>
                  <a:lnTo>
                    <a:pt x="691" y="570"/>
                  </a:lnTo>
                  <a:lnTo>
                    <a:pt x="691" y="570"/>
                  </a:lnTo>
                  <a:lnTo>
                    <a:pt x="691" y="570"/>
                  </a:lnTo>
                  <a:lnTo>
                    <a:pt x="691" y="570"/>
                  </a:lnTo>
                  <a:lnTo>
                    <a:pt x="691" y="570"/>
                  </a:lnTo>
                  <a:lnTo>
                    <a:pt x="691"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90"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9"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8"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7"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6"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5"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4" y="570"/>
                  </a:lnTo>
                  <a:lnTo>
                    <a:pt x="683" y="570"/>
                  </a:lnTo>
                  <a:lnTo>
                    <a:pt x="683" y="570"/>
                  </a:lnTo>
                  <a:lnTo>
                    <a:pt x="683" y="570"/>
                  </a:lnTo>
                  <a:lnTo>
                    <a:pt x="683" y="570"/>
                  </a:lnTo>
                  <a:lnTo>
                    <a:pt x="683" y="570"/>
                  </a:lnTo>
                  <a:lnTo>
                    <a:pt x="683" y="570"/>
                  </a:lnTo>
                  <a:lnTo>
                    <a:pt x="683" y="570"/>
                  </a:lnTo>
                  <a:lnTo>
                    <a:pt x="683" y="570"/>
                  </a:lnTo>
                  <a:lnTo>
                    <a:pt x="683" y="570"/>
                  </a:lnTo>
                  <a:lnTo>
                    <a:pt x="683"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2" y="570"/>
                  </a:lnTo>
                  <a:lnTo>
                    <a:pt x="681" y="570"/>
                  </a:lnTo>
                  <a:lnTo>
                    <a:pt x="681" y="570"/>
                  </a:lnTo>
                  <a:lnTo>
                    <a:pt x="681" y="570"/>
                  </a:lnTo>
                  <a:lnTo>
                    <a:pt x="681" y="570"/>
                  </a:lnTo>
                  <a:lnTo>
                    <a:pt x="681" y="570"/>
                  </a:lnTo>
                  <a:lnTo>
                    <a:pt x="681" y="570"/>
                  </a:lnTo>
                  <a:lnTo>
                    <a:pt x="681" y="570"/>
                  </a:lnTo>
                  <a:lnTo>
                    <a:pt x="681" y="570"/>
                  </a:lnTo>
                  <a:lnTo>
                    <a:pt x="681" y="570"/>
                  </a:lnTo>
                  <a:lnTo>
                    <a:pt x="681"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80"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9" y="570"/>
                  </a:lnTo>
                  <a:lnTo>
                    <a:pt x="678" y="570"/>
                  </a:lnTo>
                  <a:lnTo>
                    <a:pt x="678" y="570"/>
                  </a:lnTo>
                  <a:lnTo>
                    <a:pt x="678" y="570"/>
                  </a:lnTo>
                  <a:lnTo>
                    <a:pt x="678" y="570"/>
                  </a:lnTo>
                  <a:lnTo>
                    <a:pt x="678" y="570"/>
                  </a:lnTo>
                  <a:lnTo>
                    <a:pt x="678" y="570"/>
                  </a:lnTo>
                  <a:lnTo>
                    <a:pt x="678" y="570"/>
                  </a:lnTo>
                  <a:lnTo>
                    <a:pt x="678" y="570"/>
                  </a:lnTo>
                  <a:lnTo>
                    <a:pt x="678" y="570"/>
                  </a:lnTo>
                  <a:lnTo>
                    <a:pt x="678"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7"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6"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5"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4"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3"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2"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1" y="570"/>
                  </a:lnTo>
                  <a:lnTo>
                    <a:pt x="670" y="570"/>
                  </a:lnTo>
                  <a:lnTo>
                    <a:pt x="670" y="570"/>
                  </a:lnTo>
                  <a:lnTo>
                    <a:pt x="670" y="570"/>
                  </a:lnTo>
                  <a:lnTo>
                    <a:pt x="670" y="570"/>
                  </a:lnTo>
                  <a:lnTo>
                    <a:pt x="670" y="570"/>
                  </a:lnTo>
                  <a:lnTo>
                    <a:pt x="670" y="570"/>
                  </a:lnTo>
                  <a:lnTo>
                    <a:pt x="670" y="570"/>
                  </a:lnTo>
                  <a:lnTo>
                    <a:pt x="670" y="570"/>
                  </a:lnTo>
                  <a:lnTo>
                    <a:pt x="670" y="570"/>
                  </a:lnTo>
                  <a:lnTo>
                    <a:pt x="670"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9"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8" y="570"/>
                  </a:lnTo>
                  <a:lnTo>
                    <a:pt x="667" y="570"/>
                  </a:lnTo>
                  <a:lnTo>
                    <a:pt x="667" y="570"/>
                  </a:lnTo>
                  <a:lnTo>
                    <a:pt x="667" y="570"/>
                  </a:lnTo>
                  <a:lnTo>
                    <a:pt x="667" y="570"/>
                  </a:lnTo>
                  <a:lnTo>
                    <a:pt x="667" y="570"/>
                  </a:lnTo>
                  <a:lnTo>
                    <a:pt x="667" y="570"/>
                  </a:lnTo>
                  <a:lnTo>
                    <a:pt x="667" y="570"/>
                  </a:lnTo>
                  <a:lnTo>
                    <a:pt x="667" y="570"/>
                  </a:lnTo>
                  <a:lnTo>
                    <a:pt x="667" y="570"/>
                  </a:lnTo>
                  <a:lnTo>
                    <a:pt x="667"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6" y="570"/>
                  </a:lnTo>
                  <a:lnTo>
                    <a:pt x="665" y="570"/>
                  </a:lnTo>
                  <a:lnTo>
                    <a:pt x="665" y="570"/>
                  </a:lnTo>
                  <a:lnTo>
                    <a:pt x="665" y="570"/>
                  </a:lnTo>
                  <a:lnTo>
                    <a:pt x="665" y="570"/>
                  </a:lnTo>
                  <a:lnTo>
                    <a:pt x="665" y="570"/>
                  </a:lnTo>
                  <a:lnTo>
                    <a:pt x="665" y="570"/>
                  </a:lnTo>
                  <a:lnTo>
                    <a:pt x="665" y="570"/>
                  </a:lnTo>
                  <a:lnTo>
                    <a:pt x="665" y="570"/>
                  </a:lnTo>
                  <a:lnTo>
                    <a:pt x="665" y="570"/>
                  </a:lnTo>
                  <a:lnTo>
                    <a:pt x="665"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4"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3"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2"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1"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60"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9"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8" y="570"/>
                  </a:lnTo>
                  <a:lnTo>
                    <a:pt x="657" y="570"/>
                  </a:lnTo>
                  <a:lnTo>
                    <a:pt x="657" y="570"/>
                  </a:lnTo>
                  <a:lnTo>
                    <a:pt x="657" y="570"/>
                  </a:lnTo>
                  <a:lnTo>
                    <a:pt x="657" y="570"/>
                  </a:lnTo>
                  <a:lnTo>
                    <a:pt x="657" y="570"/>
                  </a:lnTo>
                  <a:lnTo>
                    <a:pt x="657" y="570"/>
                  </a:lnTo>
                  <a:lnTo>
                    <a:pt x="657" y="570"/>
                  </a:lnTo>
                  <a:lnTo>
                    <a:pt x="657" y="570"/>
                  </a:lnTo>
                  <a:lnTo>
                    <a:pt x="657" y="570"/>
                  </a:lnTo>
                  <a:lnTo>
                    <a:pt x="657"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6"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5" y="570"/>
                  </a:lnTo>
                  <a:lnTo>
                    <a:pt x="654" y="570"/>
                  </a:lnTo>
                  <a:lnTo>
                    <a:pt x="654" y="570"/>
                  </a:lnTo>
                  <a:lnTo>
                    <a:pt x="654" y="570"/>
                  </a:lnTo>
                  <a:lnTo>
                    <a:pt x="654" y="570"/>
                  </a:lnTo>
                  <a:lnTo>
                    <a:pt x="654" y="570"/>
                  </a:lnTo>
                  <a:lnTo>
                    <a:pt x="654" y="570"/>
                  </a:lnTo>
                  <a:lnTo>
                    <a:pt x="654" y="570"/>
                  </a:lnTo>
                  <a:lnTo>
                    <a:pt x="654" y="570"/>
                  </a:lnTo>
                  <a:lnTo>
                    <a:pt x="654" y="570"/>
                  </a:lnTo>
                  <a:lnTo>
                    <a:pt x="654"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3" y="570"/>
                  </a:lnTo>
                  <a:lnTo>
                    <a:pt x="652" y="570"/>
                  </a:lnTo>
                  <a:lnTo>
                    <a:pt x="652" y="570"/>
                  </a:lnTo>
                  <a:lnTo>
                    <a:pt x="652" y="570"/>
                  </a:lnTo>
                  <a:lnTo>
                    <a:pt x="652" y="570"/>
                  </a:lnTo>
                  <a:lnTo>
                    <a:pt x="652" y="570"/>
                  </a:lnTo>
                  <a:lnTo>
                    <a:pt x="652" y="570"/>
                  </a:lnTo>
                  <a:lnTo>
                    <a:pt x="652" y="570"/>
                  </a:lnTo>
                  <a:lnTo>
                    <a:pt x="652" y="570"/>
                  </a:lnTo>
                  <a:lnTo>
                    <a:pt x="652" y="570"/>
                  </a:lnTo>
                  <a:lnTo>
                    <a:pt x="652"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1"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50"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9"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8"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7"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6"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5" y="570"/>
                  </a:lnTo>
                  <a:lnTo>
                    <a:pt x="644" y="570"/>
                  </a:lnTo>
                  <a:lnTo>
                    <a:pt x="644" y="570"/>
                  </a:lnTo>
                  <a:lnTo>
                    <a:pt x="644" y="570"/>
                  </a:lnTo>
                  <a:lnTo>
                    <a:pt x="644" y="570"/>
                  </a:lnTo>
                  <a:lnTo>
                    <a:pt x="644" y="570"/>
                  </a:lnTo>
                  <a:lnTo>
                    <a:pt x="644" y="570"/>
                  </a:lnTo>
                  <a:lnTo>
                    <a:pt x="644" y="570"/>
                  </a:lnTo>
                  <a:lnTo>
                    <a:pt x="644" y="570"/>
                  </a:lnTo>
                  <a:lnTo>
                    <a:pt x="644" y="570"/>
                  </a:lnTo>
                  <a:lnTo>
                    <a:pt x="644"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3"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2" y="570"/>
                  </a:lnTo>
                  <a:lnTo>
                    <a:pt x="641" y="570"/>
                  </a:lnTo>
                  <a:lnTo>
                    <a:pt x="641" y="570"/>
                  </a:lnTo>
                  <a:lnTo>
                    <a:pt x="641" y="570"/>
                  </a:lnTo>
                  <a:lnTo>
                    <a:pt x="641" y="570"/>
                  </a:lnTo>
                  <a:lnTo>
                    <a:pt x="641" y="570"/>
                  </a:lnTo>
                  <a:lnTo>
                    <a:pt x="641" y="570"/>
                  </a:lnTo>
                  <a:lnTo>
                    <a:pt x="641" y="570"/>
                  </a:lnTo>
                  <a:lnTo>
                    <a:pt x="641" y="570"/>
                  </a:lnTo>
                  <a:lnTo>
                    <a:pt x="641" y="570"/>
                  </a:lnTo>
                  <a:lnTo>
                    <a:pt x="641"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40" y="570"/>
                  </a:lnTo>
                  <a:lnTo>
                    <a:pt x="639" y="570"/>
                  </a:lnTo>
                  <a:lnTo>
                    <a:pt x="639" y="570"/>
                  </a:lnTo>
                  <a:lnTo>
                    <a:pt x="639" y="570"/>
                  </a:lnTo>
                  <a:lnTo>
                    <a:pt x="639" y="570"/>
                  </a:lnTo>
                  <a:lnTo>
                    <a:pt x="639" y="570"/>
                  </a:lnTo>
                  <a:lnTo>
                    <a:pt x="639" y="570"/>
                  </a:lnTo>
                  <a:lnTo>
                    <a:pt x="639" y="570"/>
                  </a:lnTo>
                  <a:lnTo>
                    <a:pt x="639" y="570"/>
                  </a:lnTo>
                  <a:lnTo>
                    <a:pt x="639" y="570"/>
                  </a:lnTo>
                  <a:lnTo>
                    <a:pt x="639"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8"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7"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6"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5"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4"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3"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2" y="570"/>
                  </a:lnTo>
                  <a:lnTo>
                    <a:pt x="631" y="570"/>
                  </a:lnTo>
                  <a:lnTo>
                    <a:pt x="631" y="570"/>
                  </a:lnTo>
                  <a:lnTo>
                    <a:pt x="631" y="570"/>
                  </a:lnTo>
                  <a:lnTo>
                    <a:pt x="631" y="570"/>
                  </a:lnTo>
                  <a:lnTo>
                    <a:pt x="631" y="570"/>
                  </a:lnTo>
                  <a:lnTo>
                    <a:pt x="631" y="570"/>
                  </a:lnTo>
                  <a:lnTo>
                    <a:pt x="631" y="570"/>
                  </a:lnTo>
                  <a:lnTo>
                    <a:pt x="631" y="570"/>
                  </a:lnTo>
                  <a:lnTo>
                    <a:pt x="631" y="570"/>
                  </a:lnTo>
                  <a:lnTo>
                    <a:pt x="631"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30"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9" y="570"/>
                  </a:lnTo>
                  <a:lnTo>
                    <a:pt x="628" y="570"/>
                  </a:lnTo>
                  <a:lnTo>
                    <a:pt x="628" y="570"/>
                  </a:lnTo>
                  <a:lnTo>
                    <a:pt x="628" y="570"/>
                  </a:lnTo>
                  <a:lnTo>
                    <a:pt x="628" y="570"/>
                  </a:lnTo>
                  <a:lnTo>
                    <a:pt x="628" y="570"/>
                  </a:lnTo>
                  <a:lnTo>
                    <a:pt x="628" y="570"/>
                  </a:lnTo>
                  <a:lnTo>
                    <a:pt x="628" y="570"/>
                  </a:lnTo>
                  <a:lnTo>
                    <a:pt x="628" y="570"/>
                  </a:lnTo>
                  <a:lnTo>
                    <a:pt x="628" y="570"/>
                  </a:lnTo>
                  <a:lnTo>
                    <a:pt x="628"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7" y="570"/>
                  </a:lnTo>
                  <a:lnTo>
                    <a:pt x="626" y="570"/>
                  </a:lnTo>
                  <a:lnTo>
                    <a:pt x="626" y="570"/>
                  </a:lnTo>
                  <a:lnTo>
                    <a:pt x="626" y="570"/>
                  </a:lnTo>
                  <a:lnTo>
                    <a:pt x="626" y="570"/>
                  </a:lnTo>
                  <a:lnTo>
                    <a:pt x="626" y="570"/>
                  </a:lnTo>
                  <a:lnTo>
                    <a:pt x="626" y="570"/>
                  </a:lnTo>
                  <a:lnTo>
                    <a:pt x="626" y="570"/>
                  </a:lnTo>
                  <a:lnTo>
                    <a:pt x="626" y="570"/>
                  </a:lnTo>
                  <a:lnTo>
                    <a:pt x="626" y="570"/>
                  </a:lnTo>
                  <a:lnTo>
                    <a:pt x="626"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5"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4"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3"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2"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1" y="570"/>
                  </a:lnTo>
                  <a:lnTo>
                    <a:pt x="620" y="570"/>
                  </a:lnTo>
                  <a:lnTo>
                    <a:pt x="620" y="570"/>
                  </a:lnTo>
                  <a:lnTo>
                    <a:pt x="620" y="570"/>
                  </a:lnTo>
                  <a:lnTo>
                    <a:pt x="620" y="570"/>
                  </a:lnTo>
                  <a:lnTo>
                    <a:pt x="620" y="570"/>
                  </a:lnTo>
                  <a:lnTo>
                    <a:pt x="620" y="570"/>
                  </a:lnTo>
                  <a:lnTo>
                    <a:pt x="620" y="570"/>
                  </a:lnTo>
                  <a:lnTo>
                    <a:pt x="620" y="570"/>
                  </a:lnTo>
                  <a:lnTo>
                    <a:pt x="620" y="570"/>
                  </a:lnTo>
                  <a:lnTo>
                    <a:pt x="620"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9" y="570"/>
                  </a:lnTo>
                  <a:lnTo>
                    <a:pt x="618" y="570"/>
                  </a:lnTo>
                  <a:lnTo>
                    <a:pt x="618" y="570"/>
                  </a:lnTo>
                  <a:lnTo>
                    <a:pt x="618" y="570"/>
                  </a:lnTo>
                  <a:lnTo>
                    <a:pt x="618" y="570"/>
                  </a:lnTo>
                  <a:lnTo>
                    <a:pt x="618" y="570"/>
                  </a:lnTo>
                  <a:lnTo>
                    <a:pt x="618" y="570"/>
                  </a:lnTo>
                  <a:lnTo>
                    <a:pt x="618" y="570"/>
                  </a:lnTo>
                  <a:lnTo>
                    <a:pt x="618" y="570"/>
                  </a:lnTo>
                  <a:lnTo>
                    <a:pt x="618" y="570"/>
                  </a:lnTo>
                  <a:lnTo>
                    <a:pt x="618"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7"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6" y="570"/>
                  </a:lnTo>
                  <a:lnTo>
                    <a:pt x="615" y="570"/>
                  </a:lnTo>
                  <a:lnTo>
                    <a:pt x="615" y="570"/>
                  </a:lnTo>
                  <a:lnTo>
                    <a:pt x="615" y="570"/>
                  </a:lnTo>
                  <a:lnTo>
                    <a:pt x="615" y="570"/>
                  </a:lnTo>
                  <a:lnTo>
                    <a:pt x="615" y="570"/>
                  </a:lnTo>
                  <a:lnTo>
                    <a:pt x="615" y="570"/>
                  </a:lnTo>
                  <a:lnTo>
                    <a:pt x="615" y="570"/>
                  </a:lnTo>
                  <a:lnTo>
                    <a:pt x="615" y="570"/>
                  </a:lnTo>
                  <a:lnTo>
                    <a:pt x="615" y="570"/>
                  </a:lnTo>
                  <a:lnTo>
                    <a:pt x="615"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4" y="570"/>
                  </a:lnTo>
                  <a:lnTo>
                    <a:pt x="613" y="570"/>
                  </a:lnTo>
                  <a:lnTo>
                    <a:pt x="613" y="570"/>
                  </a:lnTo>
                  <a:lnTo>
                    <a:pt x="613" y="570"/>
                  </a:lnTo>
                  <a:lnTo>
                    <a:pt x="613" y="570"/>
                  </a:lnTo>
                  <a:lnTo>
                    <a:pt x="613" y="570"/>
                  </a:lnTo>
                  <a:lnTo>
                    <a:pt x="613" y="570"/>
                  </a:lnTo>
                  <a:lnTo>
                    <a:pt x="613" y="570"/>
                  </a:lnTo>
                  <a:lnTo>
                    <a:pt x="613" y="570"/>
                  </a:lnTo>
                  <a:lnTo>
                    <a:pt x="613" y="570"/>
                  </a:lnTo>
                  <a:lnTo>
                    <a:pt x="613"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2"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1"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10"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9"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8" y="570"/>
                  </a:lnTo>
                  <a:lnTo>
                    <a:pt x="607" y="570"/>
                  </a:lnTo>
                  <a:lnTo>
                    <a:pt x="607" y="570"/>
                  </a:lnTo>
                  <a:lnTo>
                    <a:pt x="607" y="570"/>
                  </a:lnTo>
                  <a:lnTo>
                    <a:pt x="607" y="570"/>
                  </a:lnTo>
                  <a:lnTo>
                    <a:pt x="607" y="570"/>
                  </a:lnTo>
                  <a:lnTo>
                    <a:pt x="607" y="570"/>
                  </a:lnTo>
                  <a:lnTo>
                    <a:pt x="607" y="570"/>
                  </a:lnTo>
                  <a:lnTo>
                    <a:pt x="607" y="570"/>
                  </a:lnTo>
                  <a:lnTo>
                    <a:pt x="607" y="570"/>
                  </a:lnTo>
                  <a:lnTo>
                    <a:pt x="607"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6" y="570"/>
                  </a:lnTo>
                  <a:lnTo>
                    <a:pt x="605" y="570"/>
                  </a:lnTo>
                  <a:lnTo>
                    <a:pt x="605" y="570"/>
                  </a:lnTo>
                  <a:lnTo>
                    <a:pt x="605" y="570"/>
                  </a:lnTo>
                  <a:lnTo>
                    <a:pt x="605" y="570"/>
                  </a:lnTo>
                  <a:lnTo>
                    <a:pt x="605" y="570"/>
                  </a:lnTo>
                  <a:lnTo>
                    <a:pt x="605" y="570"/>
                  </a:lnTo>
                  <a:lnTo>
                    <a:pt x="605" y="570"/>
                  </a:lnTo>
                  <a:lnTo>
                    <a:pt x="605" y="570"/>
                  </a:lnTo>
                  <a:lnTo>
                    <a:pt x="605" y="570"/>
                  </a:lnTo>
                  <a:lnTo>
                    <a:pt x="605"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4"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3" y="570"/>
                  </a:lnTo>
                  <a:lnTo>
                    <a:pt x="602" y="570"/>
                  </a:lnTo>
                  <a:lnTo>
                    <a:pt x="602" y="570"/>
                  </a:lnTo>
                  <a:lnTo>
                    <a:pt x="602" y="570"/>
                  </a:lnTo>
                  <a:lnTo>
                    <a:pt x="602" y="570"/>
                  </a:lnTo>
                  <a:lnTo>
                    <a:pt x="602" y="570"/>
                  </a:lnTo>
                  <a:lnTo>
                    <a:pt x="602" y="570"/>
                  </a:lnTo>
                  <a:lnTo>
                    <a:pt x="602" y="570"/>
                  </a:lnTo>
                  <a:lnTo>
                    <a:pt x="602" y="570"/>
                  </a:lnTo>
                  <a:lnTo>
                    <a:pt x="602" y="570"/>
                  </a:lnTo>
                  <a:lnTo>
                    <a:pt x="602"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1" y="570"/>
                  </a:lnTo>
                  <a:lnTo>
                    <a:pt x="600" y="570"/>
                  </a:lnTo>
                  <a:lnTo>
                    <a:pt x="600" y="570"/>
                  </a:lnTo>
                  <a:lnTo>
                    <a:pt x="600" y="570"/>
                  </a:lnTo>
                  <a:lnTo>
                    <a:pt x="600" y="570"/>
                  </a:lnTo>
                  <a:lnTo>
                    <a:pt x="600" y="570"/>
                  </a:lnTo>
                  <a:lnTo>
                    <a:pt x="600" y="570"/>
                  </a:lnTo>
                  <a:lnTo>
                    <a:pt x="600" y="570"/>
                  </a:lnTo>
                  <a:lnTo>
                    <a:pt x="600" y="570"/>
                  </a:lnTo>
                  <a:lnTo>
                    <a:pt x="600" y="570"/>
                  </a:lnTo>
                  <a:lnTo>
                    <a:pt x="600"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9"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8"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7"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6"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5" y="570"/>
                  </a:lnTo>
                  <a:lnTo>
                    <a:pt x="594" y="570"/>
                  </a:lnTo>
                  <a:lnTo>
                    <a:pt x="594" y="570"/>
                  </a:lnTo>
                  <a:lnTo>
                    <a:pt x="594" y="570"/>
                  </a:lnTo>
                  <a:lnTo>
                    <a:pt x="594" y="570"/>
                  </a:lnTo>
                  <a:lnTo>
                    <a:pt x="594" y="570"/>
                  </a:lnTo>
                  <a:lnTo>
                    <a:pt x="594" y="570"/>
                  </a:lnTo>
                  <a:lnTo>
                    <a:pt x="594" y="570"/>
                  </a:lnTo>
                  <a:lnTo>
                    <a:pt x="594" y="570"/>
                  </a:lnTo>
                  <a:lnTo>
                    <a:pt x="594" y="570"/>
                  </a:lnTo>
                  <a:lnTo>
                    <a:pt x="594"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3" y="570"/>
                  </a:lnTo>
                  <a:lnTo>
                    <a:pt x="592" y="570"/>
                  </a:lnTo>
                  <a:lnTo>
                    <a:pt x="592" y="570"/>
                  </a:lnTo>
                  <a:lnTo>
                    <a:pt x="592" y="570"/>
                  </a:lnTo>
                  <a:lnTo>
                    <a:pt x="592" y="570"/>
                  </a:lnTo>
                  <a:lnTo>
                    <a:pt x="592" y="570"/>
                  </a:lnTo>
                  <a:lnTo>
                    <a:pt x="592" y="570"/>
                  </a:lnTo>
                  <a:lnTo>
                    <a:pt x="592" y="570"/>
                  </a:lnTo>
                  <a:lnTo>
                    <a:pt x="592" y="570"/>
                  </a:lnTo>
                  <a:lnTo>
                    <a:pt x="592" y="570"/>
                  </a:lnTo>
                  <a:lnTo>
                    <a:pt x="592"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1"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90" y="570"/>
                  </a:lnTo>
                  <a:lnTo>
                    <a:pt x="589" y="570"/>
                  </a:lnTo>
                  <a:lnTo>
                    <a:pt x="589" y="570"/>
                  </a:lnTo>
                  <a:lnTo>
                    <a:pt x="589" y="570"/>
                  </a:lnTo>
                  <a:lnTo>
                    <a:pt x="589" y="570"/>
                  </a:lnTo>
                  <a:lnTo>
                    <a:pt x="589" y="570"/>
                  </a:lnTo>
                  <a:lnTo>
                    <a:pt x="589" y="570"/>
                  </a:lnTo>
                  <a:lnTo>
                    <a:pt x="589" y="570"/>
                  </a:lnTo>
                  <a:lnTo>
                    <a:pt x="589" y="570"/>
                  </a:lnTo>
                  <a:lnTo>
                    <a:pt x="589" y="570"/>
                  </a:lnTo>
                  <a:lnTo>
                    <a:pt x="589"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8" y="570"/>
                  </a:lnTo>
                  <a:lnTo>
                    <a:pt x="587" y="570"/>
                  </a:lnTo>
                  <a:lnTo>
                    <a:pt x="587" y="570"/>
                  </a:lnTo>
                  <a:lnTo>
                    <a:pt x="587" y="570"/>
                  </a:lnTo>
                  <a:lnTo>
                    <a:pt x="587" y="570"/>
                  </a:lnTo>
                  <a:lnTo>
                    <a:pt x="587" y="570"/>
                  </a:lnTo>
                  <a:lnTo>
                    <a:pt x="587" y="570"/>
                  </a:lnTo>
                  <a:lnTo>
                    <a:pt x="587" y="570"/>
                  </a:lnTo>
                  <a:lnTo>
                    <a:pt x="587" y="570"/>
                  </a:lnTo>
                  <a:lnTo>
                    <a:pt x="587" y="570"/>
                  </a:lnTo>
                  <a:lnTo>
                    <a:pt x="587"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6"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5"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4"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3"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2" y="570"/>
                  </a:lnTo>
                  <a:lnTo>
                    <a:pt x="581" y="570"/>
                  </a:lnTo>
                  <a:lnTo>
                    <a:pt x="581" y="570"/>
                  </a:lnTo>
                  <a:lnTo>
                    <a:pt x="581" y="570"/>
                  </a:lnTo>
                  <a:lnTo>
                    <a:pt x="581" y="570"/>
                  </a:lnTo>
                  <a:lnTo>
                    <a:pt x="581" y="570"/>
                  </a:lnTo>
                  <a:lnTo>
                    <a:pt x="581" y="570"/>
                  </a:lnTo>
                  <a:lnTo>
                    <a:pt x="581" y="570"/>
                  </a:lnTo>
                  <a:lnTo>
                    <a:pt x="581" y="570"/>
                  </a:lnTo>
                  <a:lnTo>
                    <a:pt x="581" y="570"/>
                  </a:lnTo>
                  <a:lnTo>
                    <a:pt x="581"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80" y="570"/>
                  </a:lnTo>
                  <a:lnTo>
                    <a:pt x="579" y="570"/>
                  </a:lnTo>
                  <a:lnTo>
                    <a:pt x="579" y="570"/>
                  </a:lnTo>
                  <a:lnTo>
                    <a:pt x="579" y="570"/>
                  </a:lnTo>
                  <a:lnTo>
                    <a:pt x="579" y="570"/>
                  </a:lnTo>
                  <a:lnTo>
                    <a:pt x="579" y="570"/>
                  </a:lnTo>
                  <a:lnTo>
                    <a:pt x="579" y="570"/>
                  </a:lnTo>
                  <a:lnTo>
                    <a:pt x="579" y="570"/>
                  </a:lnTo>
                  <a:lnTo>
                    <a:pt x="579" y="570"/>
                  </a:lnTo>
                  <a:lnTo>
                    <a:pt x="579" y="570"/>
                  </a:lnTo>
                  <a:lnTo>
                    <a:pt x="579"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8"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7" y="570"/>
                  </a:lnTo>
                  <a:lnTo>
                    <a:pt x="576" y="570"/>
                  </a:lnTo>
                  <a:lnTo>
                    <a:pt x="576" y="570"/>
                  </a:lnTo>
                  <a:lnTo>
                    <a:pt x="576" y="570"/>
                  </a:lnTo>
                  <a:lnTo>
                    <a:pt x="576" y="570"/>
                  </a:lnTo>
                  <a:lnTo>
                    <a:pt x="576" y="570"/>
                  </a:lnTo>
                  <a:lnTo>
                    <a:pt x="576" y="570"/>
                  </a:lnTo>
                  <a:lnTo>
                    <a:pt x="576" y="570"/>
                  </a:lnTo>
                  <a:lnTo>
                    <a:pt x="576" y="570"/>
                  </a:lnTo>
                  <a:lnTo>
                    <a:pt x="576" y="570"/>
                  </a:lnTo>
                  <a:lnTo>
                    <a:pt x="576"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5"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4" y="570"/>
                  </a:lnTo>
                  <a:lnTo>
                    <a:pt x="573" y="570"/>
                  </a:lnTo>
                  <a:lnTo>
                    <a:pt x="573" y="570"/>
                  </a:lnTo>
                  <a:lnTo>
                    <a:pt x="573" y="570"/>
                  </a:lnTo>
                  <a:lnTo>
                    <a:pt x="573" y="570"/>
                  </a:lnTo>
                  <a:lnTo>
                    <a:pt x="573" y="570"/>
                  </a:lnTo>
                  <a:lnTo>
                    <a:pt x="573" y="570"/>
                  </a:lnTo>
                  <a:lnTo>
                    <a:pt x="573" y="570"/>
                  </a:lnTo>
                  <a:lnTo>
                    <a:pt x="573" y="570"/>
                  </a:lnTo>
                  <a:lnTo>
                    <a:pt x="573" y="570"/>
                  </a:lnTo>
                  <a:lnTo>
                    <a:pt x="573"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2"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1"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70"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9" y="570"/>
                  </a:lnTo>
                  <a:lnTo>
                    <a:pt x="568" y="570"/>
                  </a:lnTo>
                  <a:lnTo>
                    <a:pt x="568" y="570"/>
                  </a:lnTo>
                  <a:lnTo>
                    <a:pt x="568" y="570"/>
                  </a:lnTo>
                  <a:lnTo>
                    <a:pt x="568" y="570"/>
                  </a:lnTo>
                  <a:lnTo>
                    <a:pt x="568" y="570"/>
                  </a:lnTo>
                  <a:lnTo>
                    <a:pt x="568" y="570"/>
                  </a:lnTo>
                  <a:lnTo>
                    <a:pt x="568" y="570"/>
                  </a:lnTo>
                  <a:lnTo>
                    <a:pt x="568" y="570"/>
                  </a:lnTo>
                  <a:lnTo>
                    <a:pt x="568" y="570"/>
                  </a:lnTo>
                  <a:lnTo>
                    <a:pt x="568"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7" y="570"/>
                  </a:lnTo>
                  <a:lnTo>
                    <a:pt x="566" y="570"/>
                  </a:lnTo>
                  <a:lnTo>
                    <a:pt x="566" y="570"/>
                  </a:lnTo>
                  <a:lnTo>
                    <a:pt x="566" y="570"/>
                  </a:lnTo>
                  <a:lnTo>
                    <a:pt x="566" y="570"/>
                  </a:lnTo>
                  <a:lnTo>
                    <a:pt x="566" y="570"/>
                  </a:lnTo>
                  <a:lnTo>
                    <a:pt x="566" y="570"/>
                  </a:lnTo>
                  <a:lnTo>
                    <a:pt x="566" y="570"/>
                  </a:lnTo>
                  <a:lnTo>
                    <a:pt x="566" y="570"/>
                  </a:lnTo>
                  <a:lnTo>
                    <a:pt x="566" y="570"/>
                  </a:lnTo>
                  <a:lnTo>
                    <a:pt x="566"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5"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4"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3"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2"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1" y="570"/>
                  </a:lnTo>
                  <a:lnTo>
                    <a:pt x="560" y="570"/>
                  </a:lnTo>
                  <a:lnTo>
                    <a:pt x="560" y="570"/>
                  </a:lnTo>
                  <a:lnTo>
                    <a:pt x="560" y="570"/>
                  </a:lnTo>
                  <a:lnTo>
                    <a:pt x="560" y="570"/>
                  </a:lnTo>
                  <a:lnTo>
                    <a:pt x="560" y="570"/>
                  </a:lnTo>
                  <a:lnTo>
                    <a:pt x="560" y="570"/>
                  </a:lnTo>
                  <a:lnTo>
                    <a:pt x="560" y="570"/>
                  </a:lnTo>
                  <a:lnTo>
                    <a:pt x="560" y="570"/>
                  </a:lnTo>
                  <a:lnTo>
                    <a:pt x="560" y="570"/>
                  </a:lnTo>
                  <a:lnTo>
                    <a:pt x="560"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9"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8"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7"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6" y="570"/>
                  </a:lnTo>
                  <a:lnTo>
                    <a:pt x="555" y="570"/>
                  </a:lnTo>
                  <a:lnTo>
                    <a:pt x="555" y="570"/>
                  </a:lnTo>
                  <a:lnTo>
                    <a:pt x="555" y="570"/>
                  </a:lnTo>
                  <a:lnTo>
                    <a:pt x="555" y="570"/>
                  </a:lnTo>
                  <a:lnTo>
                    <a:pt x="555" y="570"/>
                  </a:lnTo>
                  <a:lnTo>
                    <a:pt x="555" y="570"/>
                  </a:lnTo>
                  <a:lnTo>
                    <a:pt x="555" y="570"/>
                  </a:lnTo>
                  <a:lnTo>
                    <a:pt x="555" y="570"/>
                  </a:lnTo>
                  <a:lnTo>
                    <a:pt x="555" y="570"/>
                  </a:lnTo>
                  <a:lnTo>
                    <a:pt x="555"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4" y="570"/>
                  </a:lnTo>
                  <a:lnTo>
                    <a:pt x="553" y="570"/>
                  </a:lnTo>
                  <a:lnTo>
                    <a:pt x="553" y="570"/>
                  </a:lnTo>
                  <a:lnTo>
                    <a:pt x="553" y="570"/>
                  </a:lnTo>
                  <a:lnTo>
                    <a:pt x="553" y="570"/>
                  </a:lnTo>
                  <a:lnTo>
                    <a:pt x="553" y="570"/>
                  </a:lnTo>
                  <a:lnTo>
                    <a:pt x="553" y="570"/>
                  </a:lnTo>
                  <a:lnTo>
                    <a:pt x="553" y="570"/>
                  </a:lnTo>
                  <a:lnTo>
                    <a:pt x="553" y="570"/>
                  </a:lnTo>
                  <a:lnTo>
                    <a:pt x="553" y="570"/>
                  </a:lnTo>
                  <a:lnTo>
                    <a:pt x="553"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2"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1"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50"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9"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8" y="570"/>
                  </a:lnTo>
                  <a:lnTo>
                    <a:pt x="547" y="570"/>
                  </a:lnTo>
                  <a:lnTo>
                    <a:pt x="547" y="570"/>
                  </a:lnTo>
                  <a:lnTo>
                    <a:pt x="547" y="570"/>
                  </a:lnTo>
                  <a:lnTo>
                    <a:pt x="547" y="570"/>
                  </a:lnTo>
                  <a:lnTo>
                    <a:pt x="547" y="570"/>
                  </a:lnTo>
                  <a:lnTo>
                    <a:pt x="547" y="570"/>
                  </a:lnTo>
                  <a:lnTo>
                    <a:pt x="547" y="570"/>
                  </a:lnTo>
                  <a:lnTo>
                    <a:pt x="547" y="570"/>
                  </a:lnTo>
                  <a:lnTo>
                    <a:pt x="547" y="570"/>
                  </a:lnTo>
                  <a:lnTo>
                    <a:pt x="547"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6"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5"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4"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3" y="570"/>
                  </a:lnTo>
                  <a:lnTo>
                    <a:pt x="542" y="570"/>
                  </a:lnTo>
                  <a:lnTo>
                    <a:pt x="542" y="570"/>
                  </a:lnTo>
                  <a:lnTo>
                    <a:pt x="542" y="570"/>
                  </a:lnTo>
                  <a:lnTo>
                    <a:pt x="542" y="570"/>
                  </a:lnTo>
                  <a:lnTo>
                    <a:pt x="542" y="570"/>
                  </a:lnTo>
                  <a:lnTo>
                    <a:pt x="542" y="570"/>
                  </a:lnTo>
                  <a:lnTo>
                    <a:pt x="542" y="570"/>
                  </a:lnTo>
                  <a:lnTo>
                    <a:pt x="542" y="570"/>
                  </a:lnTo>
                  <a:lnTo>
                    <a:pt x="542" y="570"/>
                  </a:lnTo>
                  <a:lnTo>
                    <a:pt x="542"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1" y="570"/>
                  </a:lnTo>
                  <a:lnTo>
                    <a:pt x="540" y="570"/>
                  </a:lnTo>
                  <a:lnTo>
                    <a:pt x="540" y="570"/>
                  </a:lnTo>
                  <a:lnTo>
                    <a:pt x="540" y="570"/>
                  </a:lnTo>
                  <a:lnTo>
                    <a:pt x="540" y="570"/>
                  </a:lnTo>
                  <a:lnTo>
                    <a:pt x="540" y="570"/>
                  </a:lnTo>
                  <a:lnTo>
                    <a:pt x="540" y="570"/>
                  </a:lnTo>
                  <a:lnTo>
                    <a:pt x="540" y="570"/>
                  </a:lnTo>
                  <a:lnTo>
                    <a:pt x="540" y="570"/>
                  </a:lnTo>
                  <a:lnTo>
                    <a:pt x="540" y="570"/>
                  </a:lnTo>
                  <a:lnTo>
                    <a:pt x="540"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9"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8"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7"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6"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5" y="570"/>
                  </a:lnTo>
                  <a:lnTo>
                    <a:pt x="534" y="570"/>
                  </a:lnTo>
                  <a:lnTo>
                    <a:pt x="534" y="570"/>
                  </a:lnTo>
                  <a:lnTo>
                    <a:pt x="534" y="570"/>
                  </a:lnTo>
                  <a:lnTo>
                    <a:pt x="534" y="570"/>
                  </a:lnTo>
                  <a:lnTo>
                    <a:pt x="534" y="570"/>
                  </a:lnTo>
                  <a:lnTo>
                    <a:pt x="534" y="570"/>
                  </a:lnTo>
                  <a:lnTo>
                    <a:pt x="534" y="570"/>
                  </a:lnTo>
                  <a:lnTo>
                    <a:pt x="534" y="570"/>
                  </a:lnTo>
                  <a:lnTo>
                    <a:pt x="534" y="570"/>
                  </a:lnTo>
                  <a:lnTo>
                    <a:pt x="534"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3"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2"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1"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30" y="570"/>
                  </a:lnTo>
                  <a:lnTo>
                    <a:pt x="529" y="570"/>
                  </a:lnTo>
                  <a:lnTo>
                    <a:pt x="529" y="570"/>
                  </a:lnTo>
                  <a:lnTo>
                    <a:pt x="529" y="570"/>
                  </a:lnTo>
                  <a:lnTo>
                    <a:pt x="529" y="570"/>
                  </a:lnTo>
                  <a:lnTo>
                    <a:pt x="529" y="570"/>
                  </a:lnTo>
                  <a:lnTo>
                    <a:pt x="529" y="570"/>
                  </a:lnTo>
                  <a:lnTo>
                    <a:pt x="529" y="570"/>
                  </a:lnTo>
                  <a:lnTo>
                    <a:pt x="529" y="570"/>
                  </a:lnTo>
                  <a:lnTo>
                    <a:pt x="529" y="570"/>
                  </a:lnTo>
                  <a:lnTo>
                    <a:pt x="529"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8"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7"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6"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5"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4"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3"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2" y="570"/>
                  </a:lnTo>
                  <a:lnTo>
                    <a:pt x="521" y="570"/>
                  </a:lnTo>
                  <a:lnTo>
                    <a:pt x="521" y="570"/>
                  </a:lnTo>
                  <a:lnTo>
                    <a:pt x="521" y="570"/>
                  </a:lnTo>
                  <a:lnTo>
                    <a:pt x="521" y="570"/>
                  </a:lnTo>
                  <a:lnTo>
                    <a:pt x="521" y="570"/>
                  </a:lnTo>
                  <a:lnTo>
                    <a:pt x="521" y="570"/>
                  </a:lnTo>
                  <a:lnTo>
                    <a:pt x="521" y="570"/>
                  </a:lnTo>
                  <a:lnTo>
                    <a:pt x="521" y="570"/>
                  </a:lnTo>
                  <a:lnTo>
                    <a:pt x="521" y="570"/>
                  </a:lnTo>
                  <a:lnTo>
                    <a:pt x="521"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20"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9"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8"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7" y="570"/>
                  </a:lnTo>
                  <a:lnTo>
                    <a:pt x="516" y="570"/>
                  </a:lnTo>
                  <a:lnTo>
                    <a:pt x="516" y="570"/>
                  </a:lnTo>
                  <a:lnTo>
                    <a:pt x="516" y="570"/>
                  </a:lnTo>
                  <a:lnTo>
                    <a:pt x="516" y="570"/>
                  </a:lnTo>
                  <a:lnTo>
                    <a:pt x="516" y="570"/>
                  </a:lnTo>
                  <a:lnTo>
                    <a:pt x="516" y="570"/>
                  </a:lnTo>
                  <a:lnTo>
                    <a:pt x="516" y="570"/>
                  </a:lnTo>
                  <a:lnTo>
                    <a:pt x="516" y="570"/>
                  </a:lnTo>
                  <a:lnTo>
                    <a:pt x="516" y="570"/>
                  </a:lnTo>
                  <a:lnTo>
                    <a:pt x="516"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5"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4"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3"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2"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1"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10"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9" y="570"/>
                  </a:lnTo>
                  <a:lnTo>
                    <a:pt x="508" y="570"/>
                  </a:lnTo>
                  <a:lnTo>
                    <a:pt x="508" y="570"/>
                  </a:lnTo>
                  <a:lnTo>
                    <a:pt x="508" y="570"/>
                  </a:lnTo>
                  <a:lnTo>
                    <a:pt x="508" y="570"/>
                  </a:lnTo>
                  <a:lnTo>
                    <a:pt x="508" y="570"/>
                  </a:lnTo>
                  <a:lnTo>
                    <a:pt x="508" y="570"/>
                  </a:lnTo>
                  <a:lnTo>
                    <a:pt x="508" y="570"/>
                  </a:lnTo>
                  <a:lnTo>
                    <a:pt x="508" y="570"/>
                  </a:lnTo>
                  <a:lnTo>
                    <a:pt x="508" y="570"/>
                  </a:lnTo>
                  <a:lnTo>
                    <a:pt x="508"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7"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6"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5"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4" y="570"/>
                  </a:lnTo>
                  <a:lnTo>
                    <a:pt x="503" y="570"/>
                  </a:lnTo>
                  <a:lnTo>
                    <a:pt x="503" y="570"/>
                  </a:lnTo>
                  <a:lnTo>
                    <a:pt x="503" y="570"/>
                  </a:lnTo>
                  <a:lnTo>
                    <a:pt x="503" y="570"/>
                  </a:lnTo>
                  <a:lnTo>
                    <a:pt x="503" y="570"/>
                  </a:lnTo>
                  <a:lnTo>
                    <a:pt x="503" y="570"/>
                  </a:lnTo>
                  <a:lnTo>
                    <a:pt x="503" y="570"/>
                  </a:lnTo>
                  <a:lnTo>
                    <a:pt x="503" y="570"/>
                  </a:lnTo>
                  <a:lnTo>
                    <a:pt x="503" y="570"/>
                  </a:lnTo>
                  <a:lnTo>
                    <a:pt x="503"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2"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1"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500"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9"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8"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7"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6" y="570"/>
                  </a:lnTo>
                  <a:lnTo>
                    <a:pt x="495" y="570"/>
                  </a:lnTo>
                  <a:lnTo>
                    <a:pt x="495" y="570"/>
                  </a:lnTo>
                  <a:lnTo>
                    <a:pt x="495" y="570"/>
                  </a:lnTo>
                  <a:lnTo>
                    <a:pt x="495" y="570"/>
                  </a:lnTo>
                  <a:lnTo>
                    <a:pt x="495" y="570"/>
                  </a:lnTo>
                  <a:lnTo>
                    <a:pt x="495" y="570"/>
                  </a:lnTo>
                  <a:lnTo>
                    <a:pt x="495" y="570"/>
                  </a:lnTo>
                  <a:lnTo>
                    <a:pt x="495" y="570"/>
                  </a:lnTo>
                  <a:lnTo>
                    <a:pt x="495" y="570"/>
                  </a:lnTo>
                  <a:lnTo>
                    <a:pt x="495"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4"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3"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2"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1" y="570"/>
                  </a:lnTo>
                  <a:lnTo>
                    <a:pt x="490" y="570"/>
                  </a:lnTo>
                  <a:lnTo>
                    <a:pt x="490" y="570"/>
                  </a:lnTo>
                  <a:lnTo>
                    <a:pt x="490" y="570"/>
                  </a:lnTo>
                  <a:lnTo>
                    <a:pt x="490" y="570"/>
                  </a:lnTo>
                  <a:lnTo>
                    <a:pt x="490" y="570"/>
                  </a:lnTo>
                  <a:lnTo>
                    <a:pt x="490" y="570"/>
                  </a:lnTo>
                  <a:lnTo>
                    <a:pt x="490" y="570"/>
                  </a:lnTo>
                  <a:lnTo>
                    <a:pt x="490" y="570"/>
                  </a:lnTo>
                  <a:lnTo>
                    <a:pt x="490" y="570"/>
                  </a:lnTo>
                  <a:lnTo>
                    <a:pt x="490"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9"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8"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7"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6"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5"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4"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3" y="570"/>
                  </a:lnTo>
                  <a:lnTo>
                    <a:pt x="482" y="570"/>
                  </a:lnTo>
                  <a:lnTo>
                    <a:pt x="482" y="570"/>
                  </a:lnTo>
                  <a:lnTo>
                    <a:pt x="482" y="570"/>
                  </a:lnTo>
                  <a:lnTo>
                    <a:pt x="482" y="570"/>
                  </a:lnTo>
                  <a:lnTo>
                    <a:pt x="482" y="570"/>
                  </a:lnTo>
                  <a:lnTo>
                    <a:pt x="482" y="570"/>
                  </a:lnTo>
                  <a:lnTo>
                    <a:pt x="482" y="570"/>
                  </a:lnTo>
                  <a:lnTo>
                    <a:pt x="482" y="570"/>
                  </a:lnTo>
                  <a:lnTo>
                    <a:pt x="482" y="570"/>
                  </a:lnTo>
                  <a:lnTo>
                    <a:pt x="482"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1"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80" y="570"/>
                  </a:lnTo>
                  <a:lnTo>
                    <a:pt x="479" y="570"/>
                  </a:lnTo>
                  <a:lnTo>
                    <a:pt x="479" y="570"/>
                  </a:lnTo>
                  <a:lnTo>
                    <a:pt x="479" y="570"/>
                  </a:lnTo>
                  <a:lnTo>
                    <a:pt x="479" y="570"/>
                  </a:lnTo>
                  <a:lnTo>
                    <a:pt x="479" y="570"/>
                  </a:lnTo>
                  <a:lnTo>
                    <a:pt x="479" y="570"/>
                  </a:lnTo>
                  <a:lnTo>
                    <a:pt x="479" y="570"/>
                  </a:lnTo>
                  <a:lnTo>
                    <a:pt x="479" y="570"/>
                  </a:lnTo>
                  <a:lnTo>
                    <a:pt x="479" y="570"/>
                  </a:lnTo>
                  <a:lnTo>
                    <a:pt x="479"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8" y="570"/>
                  </a:lnTo>
                  <a:lnTo>
                    <a:pt x="477" y="570"/>
                  </a:lnTo>
                  <a:lnTo>
                    <a:pt x="477" y="570"/>
                  </a:lnTo>
                  <a:lnTo>
                    <a:pt x="477" y="570"/>
                  </a:lnTo>
                  <a:lnTo>
                    <a:pt x="477" y="570"/>
                  </a:lnTo>
                  <a:lnTo>
                    <a:pt x="477" y="570"/>
                  </a:lnTo>
                  <a:lnTo>
                    <a:pt x="477" y="570"/>
                  </a:lnTo>
                  <a:lnTo>
                    <a:pt x="477" y="570"/>
                  </a:lnTo>
                  <a:lnTo>
                    <a:pt x="477" y="570"/>
                  </a:lnTo>
                  <a:lnTo>
                    <a:pt x="477" y="570"/>
                  </a:lnTo>
                  <a:lnTo>
                    <a:pt x="477"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6"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5"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4"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3"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2"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1"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70" y="570"/>
                  </a:lnTo>
                  <a:lnTo>
                    <a:pt x="469" y="570"/>
                  </a:lnTo>
                  <a:lnTo>
                    <a:pt x="469" y="570"/>
                  </a:lnTo>
                  <a:lnTo>
                    <a:pt x="469" y="570"/>
                  </a:lnTo>
                  <a:lnTo>
                    <a:pt x="469" y="570"/>
                  </a:lnTo>
                  <a:lnTo>
                    <a:pt x="469" y="570"/>
                  </a:lnTo>
                  <a:lnTo>
                    <a:pt x="469" y="570"/>
                  </a:lnTo>
                  <a:lnTo>
                    <a:pt x="469" y="570"/>
                  </a:lnTo>
                  <a:lnTo>
                    <a:pt x="469" y="570"/>
                  </a:lnTo>
                  <a:lnTo>
                    <a:pt x="469" y="570"/>
                  </a:lnTo>
                  <a:lnTo>
                    <a:pt x="469"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8"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7" y="570"/>
                  </a:lnTo>
                  <a:lnTo>
                    <a:pt x="466" y="570"/>
                  </a:lnTo>
                  <a:lnTo>
                    <a:pt x="466" y="570"/>
                  </a:lnTo>
                  <a:lnTo>
                    <a:pt x="466" y="570"/>
                  </a:lnTo>
                  <a:lnTo>
                    <a:pt x="466" y="570"/>
                  </a:lnTo>
                  <a:lnTo>
                    <a:pt x="466" y="570"/>
                  </a:lnTo>
                  <a:lnTo>
                    <a:pt x="466" y="570"/>
                  </a:lnTo>
                  <a:lnTo>
                    <a:pt x="466" y="570"/>
                  </a:lnTo>
                  <a:lnTo>
                    <a:pt x="466" y="570"/>
                  </a:lnTo>
                  <a:lnTo>
                    <a:pt x="466" y="570"/>
                  </a:lnTo>
                  <a:lnTo>
                    <a:pt x="466"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5" y="570"/>
                  </a:lnTo>
                  <a:lnTo>
                    <a:pt x="464" y="570"/>
                  </a:lnTo>
                  <a:lnTo>
                    <a:pt x="464" y="570"/>
                  </a:lnTo>
                  <a:lnTo>
                    <a:pt x="464" y="570"/>
                  </a:lnTo>
                  <a:lnTo>
                    <a:pt x="464" y="570"/>
                  </a:lnTo>
                  <a:lnTo>
                    <a:pt x="464" y="570"/>
                  </a:lnTo>
                  <a:lnTo>
                    <a:pt x="464" y="570"/>
                  </a:lnTo>
                  <a:lnTo>
                    <a:pt x="464" y="570"/>
                  </a:lnTo>
                  <a:lnTo>
                    <a:pt x="464" y="570"/>
                  </a:lnTo>
                  <a:lnTo>
                    <a:pt x="464" y="570"/>
                  </a:lnTo>
                  <a:lnTo>
                    <a:pt x="464"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3"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2"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1"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60"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9"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8"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7" y="570"/>
                  </a:lnTo>
                  <a:lnTo>
                    <a:pt x="456" y="570"/>
                  </a:lnTo>
                  <a:lnTo>
                    <a:pt x="456" y="570"/>
                  </a:lnTo>
                  <a:lnTo>
                    <a:pt x="456" y="570"/>
                  </a:lnTo>
                  <a:lnTo>
                    <a:pt x="456" y="570"/>
                  </a:lnTo>
                  <a:lnTo>
                    <a:pt x="456" y="570"/>
                  </a:lnTo>
                  <a:lnTo>
                    <a:pt x="456" y="570"/>
                  </a:lnTo>
                  <a:lnTo>
                    <a:pt x="456" y="570"/>
                  </a:lnTo>
                  <a:lnTo>
                    <a:pt x="456" y="570"/>
                  </a:lnTo>
                  <a:lnTo>
                    <a:pt x="456" y="570"/>
                  </a:lnTo>
                  <a:lnTo>
                    <a:pt x="456"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5"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4" y="570"/>
                  </a:lnTo>
                  <a:lnTo>
                    <a:pt x="453" y="570"/>
                  </a:lnTo>
                  <a:lnTo>
                    <a:pt x="453" y="570"/>
                  </a:lnTo>
                  <a:lnTo>
                    <a:pt x="453" y="570"/>
                  </a:lnTo>
                  <a:lnTo>
                    <a:pt x="453" y="570"/>
                  </a:lnTo>
                  <a:lnTo>
                    <a:pt x="453" y="570"/>
                  </a:lnTo>
                  <a:lnTo>
                    <a:pt x="453" y="570"/>
                  </a:lnTo>
                  <a:lnTo>
                    <a:pt x="453" y="570"/>
                  </a:lnTo>
                  <a:lnTo>
                    <a:pt x="453" y="570"/>
                  </a:lnTo>
                  <a:lnTo>
                    <a:pt x="453" y="570"/>
                  </a:lnTo>
                  <a:lnTo>
                    <a:pt x="453"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2" y="570"/>
                  </a:lnTo>
                  <a:lnTo>
                    <a:pt x="451" y="570"/>
                  </a:lnTo>
                  <a:lnTo>
                    <a:pt x="451" y="570"/>
                  </a:lnTo>
                  <a:lnTo>
                    <a:pt x="451" y="570"/>
                  </a:lnTo>
                  <a:lnTo>
                    <a:pt x="451" y="570"/>
                  </a:lnTo>
                  <a:lnTo>
                    <a:pt x="451" y="570"/>
                  </a:lnTo>
                  <a:lnTo>
                    <a:pt x="451" y="570"/>
                  </a:lnTo>
                  <a:lnTo>
                    <a:pt x="451" y="570"/>
                  </a:lnTo>
                  <a:lnTo>
                    <a:pt x="451" y="570"/>
                  </a:lnTo>
                  <a:lnTo>
                    <a:pt x="451" y="570"/>
                  </a:lnTo>
                  <a:lnTo>
                    <a:pt x="451"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50"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9"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8"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7"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6"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5"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4" y="570"/>
                  </a:lnTo>
                  <a:lnTo>
                    <a:pt x="443" y="570"/>
                  </a:lnTo>
                  <a:lnTo>
                    <a:pt x="443" y="570"/>
                  </a:lnTo>
                  <a:lnTo>
                    <a:pt x="443" y="570"/>
                  </a:lnTo>
                  <a:lnTo>
                    <a:pt x="443" y="570"/>
                  </a:lnTo>
                  <a:lnTo>
                    <a:pt x="443" y="570"/>
                  </a:lnTo>
                  <a:lnTo>
                    <a:pt x="443" y="570"/>
                  </a:lnTo>
                  <a:lnTo>
                    <a:pt x="443" y="570"/>
                  </a:lnTo>
                  <a:lnTo>
                    <a:pt x="443" y="570"/>
                  </a:lnTo>
                  <a:lnTo>
                    <a:pt x="443" y="570"/>
                  </a:lnTo>
                  <a:lnTo>
                    <a:pt x="443"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2"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1" y="570"/>
                  </a:lnTo>
                  <a:lnTo>
                    <a:pt x="440" y="570"/>
                  </a:lnTo>
                  <a:lnTo>
                    <a:pt x="440" y="570"/>
                  </a:lnTo>
                  <a:lnTo>
                    <a:pt x="440" y="570"/>
                  </a:lnTo>
                  <a:lnTo>
                    <a:pt x="440" y="570"/>
                  </a:lnTo>
                  <a:lnTo>
                    <a:pt x="440" y="570"/>
                  </a:lnTo>
                  <a:lnTo>
                    <a:pt x="440" y="570"/>
                  </a:lnTo>
                  <a:lnTo>
                    <a:pt x="440" y="570"/>
                  </a:lnTo>
                  <a:lnTo>
                    <a:pt x="440" y="570"/>
                  </a:lnTo>
                  <a:lnTo>
                    <a:pt x="440" y="570"/>
                  </a:lnTo>
                  <a:lnTo>
                    <a:pt x="440"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9" y="570"/>
                  </a:lnTo>
                  <a:lnTo>
                    <a:pt x="438" y="570"/>
                  </a:lnTo>
                  <a:lnTo>
                    <a:pt x="438" y="570"/>
                  </a:lnTo>
                  <a:lnTo>
                    <a:pt x="438" y="570"/>
                  </a:lnTo>
                  <a:lnTo>
                    <a:pt x="438" y="570"/>
                  </a:lnTo>
                  <a:lnTo>
                    <a:pt x="438" y="570"/>
                  </a:lnTo>
                  <a:lnTo>
                    <a:pt x="438" y="570"/>
                  </a:lnTo>
                  <a:lnTo>
                    <a:pt x="438" y="570"/>
                  </a:lnTo>
                  <a:lnTo>
                    <a:pt x="438" y="570"/>
                  </a:lnTo>
                  <a:lnTo>
                    <a:pt x="438" y="570"/>
                  </a:lnTo>
                  <a:lnTo>
                    <a:pt x="438"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7"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6"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5"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4"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3" y="570"/>
                  </a:lnTo>
                  <a:lnTo>
                    <a:pt x="432" y="570"/>
                  </a:lnTo>
                  <a:lnTo>
                    <a:pt x="432" y="570"/>
                  </a:lnTo>
                  <a:lnTo>
                    <a:pt x="432" y="570"/>
                  </a:lnTo>
                  <a:lnTo>
                    <a:pt x="432" y="570"/>
                  </a:lnTo>
                  <a:lnTo>
                    <a:pt x="432" y="570"/>
                  </a:lnTo>
                  <a:lnTo>
                    <a:pt x="432" y="570"/>
                  </a:lnTo>
                  <a:lnTo>
                    <a:pt x="432" y="570"/>
                  </a:lnTo>
                  <a:lnTo>
                    <a:pt x="432" y="570"/>
                  </a:lnTo>
                  <a:lnTo>
                    <a:pt x="432" y="570"/>
                  </a:lnTo>
                  <a:lnTo>
                    <a:pt x="432"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1" y="570"/>
                  </a:lnTo>
                  <a:lnTo>
                    <a:pt x="430" y="570"/>
                  </a:lnTo>
                  <a:lnTo>
                    <a:pt x="430" y="570"/>
                  </a:lnTo>
                  <a:lnTo>
                    <a:pt x="430" y="570"/>
                  </a:lnTo>
                  <a:lnTo>
                    <a:pt x="430" y="570"/>
                  </a:lnTo>
                  <a:lnTo>
                    <a:pt x="430" y="570"/>
                  </a:lnTo>
                  <a:lnTo>
                    <a:pt x="430" y="570"/>
                  </a:lnTo>
                  <a:lnTo>
                    <a:pt x="430" y="570"/>
                  </a:lnTo>
                  <a:lnTo>
                    <a:pt x="430" y="570"/>
                  </a:lnTo>
                  <a:lnTo>
                    <a:pt x="430" y="570"/>
                  </a:lnTo>
                  <a:lnTo>
                    <a:pt x="430"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9"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8" y="570"/>
                  </a:lnTo>
                  <a:lnTo>
                    <a:pt x="427" y="570"/>
                  </a:lnTo>
                  <a:lnTo>
                    <a:pt x="427" y="570"/>
                  </a:lnTo>
                  <a:lnTo>
                    <a:pt x="427" y="570"/>
                  </a:lnTo>
                  <a:lnTo>
                    <a:pt x="427" y="570"/>
                  </a:lnTo>
                  <a:lnTo>
                    <a:pt x="427" y="570"/>
                  </a:lnTo>
                  <a:lnTo>
                    <a:pt x="427" y="570"/>
                  </a:lnTo>
                  <a:lnTo>
                    <a:pt x="427" y="570"/>
                  </a:lnTo>
                  <a:lnTo>
                    <a:pt x="427" y="570"/>
                  </a:lnTo>
                  <a:lnTo>
                    <a:pt x="427" y="570"/>
                  </a:lnTo>
                  <a:lnTo>
                    <a:pt x="427"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6" y="570"/>
                  </a:lnTo>
                  <a:lnTo>
                    <a:pt x="425" y="570"/>
                  </a:lnTo>
                  <a:lnTo>
                    <a:pt x="425" y="570"/>
                  </a:lnTo>
                  <a:lnTo>
                    <a:pt x="425" y="570"/>
                  </a:lnTo>
                  <a:lnTo>
                    <a:pt x="425" y="570"/>
                  </a:lnTo>
                  <a:lnTo>
                    <a:pt x="425" y="570"/>
                  </a:lnTo>
                  <a:lnTo>
                    <a:pt x="425" y="570"/>
                  </a:lnTo>
                  <a:lnTo>
                    <a:pt x="425" y="570"/>
                  </a:lnTo>
                  <a:lnTo>
                    <a:pt x="425" y="570"/>
                  </a:lnTo>
                  <a:lnTo>
                    <a:pt x="425" y="570"/>
                  </a:lnTo>
                  <a:lnTo>
                    <a:pt x="425"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4"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3"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2"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1"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20" y="570"/>
                  </a:lnTo>
                  <a:lnTo>
                    <a:pt x="419" y="570"/>
                  </a:lnTo>
                  <a:lnTo>
                    <a:pt x="419" y="570"/>
                  </a:lnTo>
                  <a:lnTo>
                    <a:pt x="419" y="570"/>
                  </a:lnTo>
                  <a:lnTo>
                    <a:pt x="419" y="570"/>
                  </a:lnTo>
                  <a:lnTo>
                    <a:pt x="419" y="570"/>
                  </a:lnTo>
                  <a:lnTo>
                    <a:pt x="419" y="570"/>
                  </a:lnTo>
                  <a:lnTo>
                    <a:pt x="419" y="570"/>
                  </a:lnTo>
                  <a:lnTo>
                    <a:pt x="419" y="570"/>
                  </a:lnTo>
                  <a:lnTo>
                    <a:pt x="419" y="570"/>
                  </a:lnTo>
                  <a:lnTo>
                    <a:pt x="419"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8" y="570"/>
                  </a:lnTo>
                  <a:lnTo>
                    <a:pt x="417" y="570"/>
                  </a:lnTo>
                  <a:lnTo>
                    <a:pt x="417" y="570"/>
                  </a:lnTo>
                  <a:lnTo>
                    <a:pt x="417" y="570"/>
                  </a:lnTo>
                  <a:lnTo>
                    <a:pt x="417" y="570"/>
                  </a:lnTo>
                  <a:lnTo>
                    <a:pt x="417" y="570"/>
                  </a:lnTo>
                  <a:lnTo>
                    <a:pt x="417" y="570"/>
                  </a:lnTo>
                  <a:lnTo>
                    <a:pt x="417" y="570"/>
                  </a:lnTo>
                  <a:lnTo>
                    <a:pt x="417" y="570"/>
                  </a:lnTo>
                  <a:lnTo>
                    <a:pt x="417" y="570"/>
                  </a:lnTo>
                  <a:lnTo>
                    <a:pt x="417"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6"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5" y="570"/>
                  </a:lnTo>
                  <a:lnTo>
                    <a:pt x="414" y="570"/>
                  </a:lnTo>
                  <a:lnTo>
                    <a:pt x="414" y="570"/>
                  </a:lnTo>
                  <a:lnTo>
                    <a:pt x="414" y="570"/>
                  </a:lnTo>
                  <a:lnTo>
                    <a:pt x="414" y="570"/>
                  </a:lnTo>
                  <a:lnTo>
                    <a:pt x="414" y="570"/>
                  </a:lnTo>
                  <a:lnTo>
                    <a:pt x="414" y="570"/>
                  </a:lnTo>
                  <a:lnTo>
                    <a:pt x="414" y="570"/>
                  </a:lnTo>
                  <a:lnTo>
                    <a:pt x="414" y="570"/>
                  </a:lnTo>
                  <a:lnTo>
                    <a:pt x="414" y="570"/>
                  </a:lnTo>
                  <a:lnTo>
                    <a:pt x="414"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3" y="570"/>
                  </a:lnTo>
                  <a:lnTo>
                    <a:pt x="412" y="570"/>
                  </a:lnTo>
                  <a:lnTo>
                    <a:pt x="412" y="570"/>
                  </a:lnTo>
                  <a:lnTo>
                    <a:pt x="412" y="570"/>
                  </a:lnTo>
                  <a:lnTo>
                    <a:pt x="412" y="570"/>
                  </a:lnTo>
                  <a:lnTo>
                    <a:pt x="412" y="570"/>
                  </a:lnTo>
                  <a:lnTo>
                    <a:pt x="412" y="570"/>
                  </a:lnTo>
                  <a:lnTo>
                    <a:pt x="412" y="570"/>
                  </a:lnTo>
                  <a:lnTo>
                    <a:pt x="412" y="570"/>
                  </a:lnTo>
                  <a:lnTo>
                    <a:pt x="412" y="570"/>
                  </a:lnTo>
                  <a:lnTo>
                    <a:pt x="412"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1"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10"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9"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8"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7" y="570"/>
                  </a:lnTo>
                  <a:lnTo>
                    <a:pt x="406" y="570"/>
                  </a:lnTo>
                  <a:lnTo>
                    <a:pt x="406" y="570"/>
                  </a:lnTo>
                  <a:lnTo>
                    <a:pt x="406" y="570"/>
                  </a:lnTo>
                  <a:lnTo>
                    <a:pt x="406" y="570"/>
                  </a:lnTo>
                  <a:lnTo>
                    <a:pt x="406" y="570"/>
                  </a:lnTo>
                  <a:lnTo>
                    <a:pt x="406" y="570"/>
                  </a:lnTo>
                  <a:lnTo>
                    <a:pt x="406" y="570"/>
                  </a:lnTo>
                  <a:lnTo>
                    <a:pt x="406" y="570"/>
                  </a:lnTo>
                  <a:lnTo>
                    <a:pt x="406" y="570"/>
                  </a:lnTo>
                  <a:lnTo>
                    <a:pt x="406"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5" y="570"/>
                  </a:lnTo>
                  <a:lnTo>
                    <a:pt x="404" y="570"/>
                  </a:lnTo>
                  <a:lnTo>
                    <a:pt x="404" y="570"/>
                  </a:lnTo>
                  <a:lnTo>
                    <a:pt x="404" y="570"/>
                  </a:lnTo>
                  <a:lnTo>
                    <a:pt x="404" y="570"/>
                  </a:lnTo>
                  <a:lnTo>
                    <a:pt x="404" y="570"/>
                  </a:lnTo>
                  <a:lnTo>
                    <a:pt x="404" y="570"/>
                  </a:lnTo>
                  <a:lnTo>
                    <a:pt x="404" y="570"/>
                  </a:lnTo>
                  <a:lnTo>
                    <a:pt x="404" y="570"/>
                  </a:lnTo>
                  <a:lnTo>
                    <a:pt x="404" y="570"/>
                  </a:lnTo>
                  <a:lnTo>
                    <a:pt x="404"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3"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2" y="570"/>
                  </a:lnTo>
                  <a:lnTo>
                    <a:pt x="401" y="570"/>
                  </a:lnTo>
                  <a:lnTo>
                    <a:pt x="401" y="570"/>
                  </a:lnTo>
                  <a:lnTo>
                    <a:pt x="401" y="570"/>
                  </a:lnTo>
                  <a:lnTo>
                    <a:pt x="401" y="570"/>
                  </a:lnTo>
                  <a:lnTo>
                    <a:pt x="401" y="570"/>
                  </a:lnTo>
                  <a:lnTo>
                    <a:pt x="401" y="570"/>
                  </a:lnTo>
                  <a:lnTo>
                    <a:pt x="401" y="570"/>
                  </a:lnTo>
                  <a:lnTo>
                    <a:pt x="401" y="570"/>
                  </a:lnTo>
                  <a:lnTo>
                    <a:pt x="401" y="570"/>
                  </a:lnTo>
                  <a:lnTo>
                    <a:pt x="401"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400" y="570"/>
                  </a:lnTo>
                  <a:lnTo>
                    <a:pt x="399" y="570"/>
                  </a:lnTo>
                  <a:lnTo>
                    <a:pt x="399" y="570"/>
                  </a:lnTo>
                  <a:lnTo>
                    <a:pt x="399" y="570"/>
                  </a:lnTo>
                  <a:lnTo>
                    <a:pt x="399" y="570"/>
                  </a:lnTo>
                  <a:lnTo>
                    <a:pt x="399" y="570"/>
                  </a:lnTo>
                  <a:lnTo>
                    <a:pt x="399" y="570"/>
                  </a:lnTo>
                  <a:lnTo>
                    <a:pt x="399" y="570"/>
                  </a:lnTo>
                  <a:lnTo>
                    <a:pt x="399" y="570"/>
                  </a:lnTo>
                  <a:lnTo>
                    <a:pt x="399" y="570"/>
                  </a:lnTo>
                  <a:lnTo>
                    <a:pt x="399"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8"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7"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6"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5"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4" y="570"/>
                  </a:lnTo>
                  <a:lnTo>
                    <a:pt x="393" y="570"/>
                  </a:lnTo>
                  <a:lnTo>
                    <a:pt x="393" y="570"/>
                  </a:lnTo>
                  <a:lnTo>
                    <a:pt x="393" y="570"/>
                  </a:lnTo>
                  <a:lnTo>
                    <a:pt x="393" y="570"/>
                  </a:lnTo>
                  <a:lnTo>
                    <a:pt x="393" y="570"/>
                  </a:lnTo>
                  <a:lnTo>
                    <a:pt x="393" y="570"/>
                  </a:lnTo>
                  <a:lnTo>
                    <a:pt x="393" y="570"/>
                  </a:lnTo>
                  <a:lnTo>
                    <a:pt x="393" y="570"/>
                  </a:lnTo>
                  <a:lnTo>
                    <a:pt x="393" y="570"/>
                  </a:lnTo>
                  <a:lnTo>
                    <a:pt x="393"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2" y="570"/>
                  </a:lnTo>
                  <a:lnTo>
                    <a:pt x="391" y="570"/>
                  </a:lnTo>
                  <a:lnTo>
                    <a:pt x="391" y="570"/>
                  </a:lnTo>
                  <a:lnTo>
                    <a:pt x="391" y="570"/>
                  </a:lnTo>
                  <a:lnTo>
                    <a:pt x="391" y="570"/>
                  </a:lnTo>
                  <a:lnTo>
                    <a:pt x="391" y="570"/>
                  </a:lnTo>
                  <a:lnTo>
                    <a:pt x="391" y="570"/>
                  </a:lnTo>
                  <a:lnTo>
                    <a:pt x="391" y="570"/>
                  </a:lnTo>
                  <a:lnTo>
                    <a:pt x="391" y="570"/>
                  </a:lnTo>
                  <a:lnTo>
                    <a:pt x="391" y="570"/>
                  </a:lnTo>
                  <a:lnTo>
                    <a:pt x="391"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90"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9" y="570"/>
                  </a:lnTo>
                  <a:lnTo>
                    <a:pt x="388" y="570"/>
                  </a:lnTo>
                  <a:lnTo>
                    <a:pt x="388" y="570"/>
                  </a:lnTo>
                  <a:lnTo>
                    <a:pt x="388" y="570"/>
                  </a:lnTo>
                  <a:lnTo>
                    <a:pt x="388" y="570"/>
                  </a:lnTo>
                  <a:lnTo>
                    <a:pt x="388" y="570"/>
                  </a:lnTo>
                  <a:lnTo>
                    <a:pt x="388" y="570"/>
                  </a:lnTo>
                  <a:lnTo>
                    <a:pt x="388" y="570"/>
                  </a:lnTo>
                  <a:lnTo>
                    <a:pt x="388" y="570"/>
                  </a:lnTo>
                  <a:lnTo>
                    <a:pt x="388" y="570"/>
                  </a:lnTo>
                  <a:lnTo>
                    <a:pt x="388"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7"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6"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5"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4"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3"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2"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1" y="570"/>
                  </a:lnTo>
                  <a:lnTo>
                    <a:pt x="380" y="570"/>
                  </a:lnTo>
                  <a:lnTo>
                    <a:pt x="380" y="570"/>
                  </a:lnTo>
                  <a:lnTo>
                    <a:pt x="380" y="570"/>
                  </a:lnTo>
                  <a:lnTo>
                    <a:pt x="380" y="570"/>
                  </a:lnTo>
                  <a:lnTo>
                    <a:pt x="380" y="570"/>
                  </a:lnTo>
                  <a:lnTo>
                    <a:pt x="380" y="570"/>
                  </a:lnTo>
                  <a:lnTo>
                    <a:pt x="380" y="570"/>
                  </a:lnTo>
                  <a:lnTo>
                    <a:pt x="380" y="570"/>
                  </a:lnTo>
                  <a:lnTo>
                    <a:pt x="380" y="570"/>
                  </a:lnTo>
                  <a:lnTo>
                    <a:pt x="380"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9" y="570"/>
                  </a:lnTo>
                  <a:lnTo>
                    <a:pt x="378" y="570"/>
                  </a:lnTo>
                  <a:lnTo>
                    <a:pt x="378" y="570"/>
                  </a:lnTo>
                  <a:lnTo>
                    <a:pt x="378" y="570"/>
                  </a:lnTo>
                  <a:lnTo>
                    <a:pt x="378" y="570"/>
                  </a:lnTo>
                  <a:lnTo>
                    <a:pt x="378" y="570"/>
                  </a:lnTo>
                  <a:lnTo>
                    <a:pt x="378" y="570"/>
                  </a:lnTo>
                  <a:lnTo>
                    <a:pt x="378" y="570"/>
                  </a:lnTo>
                  <a:lnTo>
                    <a:pt x="378" y="570"/>
                  </a:lnTo>
                  <a:lnTo>
                    <a:pt x="378" y="570"/>
                  </a:lnTo>
                  <a:lnTo>
                    <a:pt x="378"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7"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6" y="570"/>
                  </a:lnTo>
                  <a:lnTo>
                    <a:pt x="375" y="570"/>
                  </a:lnTo>
                  <a:lnTo>
                    <a:pt x="375" y="570"/>
                  </a:lnTo>
                  <a:lnTo>
                    <a:pt x="375" y="570"/>
                  </a:lnTo>
                  <a:lnTo>
                    <a:pt x="375" y="570"/>
                  </a:lnTo>
                  <a:lnTo>
                    <a:pt x="375" y="570"/>
                  </a:lnTo>
                  <a:lnTo>
                    <a:pt x="375" y="570"/>
                  </a:lnTo>
                  <a:lnTo>
                    <a:pt x="375" y="570"/>
                  </a:lnTo>
                  <a:lnTo>
                    <a:pt x="375" y="570"/>
                  </a:lnTo>
                  <a:lnTo>
                    <a:pt x="375" y="570"/>
                  </a:lnTo>
                  <a:lnTo>
                    <a:pt x="375"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4"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3"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2"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1"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70"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9"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8" y="570"/>
                  </a:lnTo>
                  <a:lnTo>
                    <a:pt x="367" y="570"/>
                  </a:lnTo>
                  <a:lnTo>
                    <a:pt x="367" y="570"/>
                  </a:lnTo>
                  <a:lnTo>
                    <a:pt x="367" y="570"/>
                  </a:lnTo>
                  <a:lnTo>
                    <a:pt x="367" y="570"/>
                  </a:lnTo>
                  <a:lnTo>
                    <a:pt x="367" y="570"/>
                  </a:lnTo>
                  <a:lnTo>
                    <a:pt x="367" y="570"/>
                  </a:lnTo>
                  <a:lnTo>
                    <a:pt x="367" y="570"/>
                  </a:lnTo>
                  <a:lnTo>
                    <a:pt x="367" y="570"/>
                  </a:lnTo>
                  <a:lnTo>
                    <a:pt x="367" y="570"/>
                  </a:lnTo>
                  <a:lnTo>
                    <a:pt x="367"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6" y="570"/>
                  </a:lnTo>
                  <a:lnTo>
                    <a:pt x="365" y="570"/>
                  </a:lnTo>
                  <a:lnTo>
                    <a:pt x="365" y="570"/>
                  </a:lnTo>
                  <a:lnTo>
                    <a:pt x="365" y="570"/>
                  </a:lnTo>
                  <a:lnTo>
                    <a:pt x="365" y="570"/>
                  </a:lnTo>
                  <a:lnTo>
                    <a:pt x="365" y="570"/>
                  </a:lnTo>
                  <a:lnTo>
                    <a:pt x="365" y="570"/>
                  </a:lnTo>
                  <a:lnTo>
                    <a:pt x="365" y="570"/>
                  </a:lnTo>
                  <a:lnTo>
                    <a:pt x="365" y="570"/>
                  </a:lnTo>
                  <a:lnTo>
                    <a:pt x="365" y="570"/>
                  </a:lnTo>
                  <a:lnTo>
                    <a:pt x="365"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4"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3" y="570"/>
                  </a:lnTo>
                  <a:lnTo>
                    <a:pt x="362" y="570"/>
                  </a:lnTo>
                  <a:lnTo>
                    <a:pt x="362" y="570"/>
                  </a:lnTo>
                  <a:lnTo>
                    <a:pt x="362" y="570"/>
                  </a:lnTo>
                  <a:lnTo>
                    <a:pt x="362" y="570"/>
                  </a:lnTo>
                  <a:lnTo>
                    <a:pt x="362" y="570"/>
                  </a:lnTo>
                  <a:lnTo>
                    <a:pt x="362" y="570"/>
                  </a:lnTo>
                  <a:lnTo>
                    <a:pt x="362" y="570"/>
                  </a:lnTo>
                  <a:lnTo>
                    <a:pt x="362" y="570"/>
                  </a:lnTo>
                  <a:lnTo>
                    <a:pt x="362" y="570"/>
                  </a:lnTo>
                  <a:lnTo>
                    <a:pt x="362"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1"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60" y="570"/>
                  </a:lnTo>
                  <a:lnTo>
                    <a:pt x="359" y="570"/>
                  </a:lnTo>
                  <a:lnTo>
                    <a:pt x="359" y="570"/>
                  </a:lnTo>
                  <a:lnTo>
                    <a:pt x="359" y="570"/>
                  </a:lnTo>
                  <a:lnTo>
                    <a:pt x="359" y="570"/>
                  </a:lnTo>
                  <a:lnTo>
                    <a:pt x="359" y="570"/>
                  </a:lnTo>
                  <a:lnTo>
                    <a:pt x="359" y="570"/>
                  </a:lnTo>
                  <a:lnTo>
                    <a:pt x="359" y="570"/>
                  </a:lnTo>
                  <a:lnTo>
                    <a:pt x="359" y="570"/>
                  </a:lnTo>
                  <a:lnTo>
                    <a:pt x="359" y="570"/>
                  </a:lnTo>
                  <a:lnTo>
                    <a:pt x="359"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8"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7"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6"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5" y="570"/>
                  </a:lnTo>
                  <a:lnTo>
                    <a:pt x="354" y="570"/>
                  </a:lnTo>
                  <a:lnTo>
                    <a:pt x="354" y="570"/>
                  </a:lnTo>
                  <a:lnTo>
                    <a:pt x="354" y="570"/>
                  </a:lnTo>
                  <a:lnTo>
                    <a:pt x="354" y="570"/>
                  </a:lnTo>
                  <a:lnTo>
                    <a:pt x="354" y="570"/>
                  </a:lnTo>
                  <a:lnTo>
                    <a:pt x="354" y="570"/>
                  </a:lnTo>
                  <a:lnTo>
                    <a:pt x="354" y="570"/>
                  </a:lnTo>
                  <a:lnTo>
                    <a:pt x="354" y="570"/>
                  </a:lnTo>
                  <a:lnTo>
                    <a:pt x="354" y="570"/>
                  </a:lnTo>
                  <a:lnTo>
                    <a:pt x="354"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3" y="570"/>
                  </a:lnTo>
                  <a:lnTo>
                    <a:pt x="352" y="570"/>
                  </a:lnTo>
                  <a:lnTo>
                    <a:pt x="352" y="570"/>
                  </a:lnTo>
                  <a:lnTo>
                    <a:pt x="352" y="570"/>
                  </a:lnTo>
                  <a:lnTo>
                    <a:pt x="352" y="570"/>
                  </a:lnTo>
                  <a:lnTo>
                    <a:pt x="352" y="570"/>
                  </a:lnTo>
                  <a:lnTo>
                    <a:pt x="352" y="570"/>
                  </a:lnTo>
                  <a:lnTo>
                    <a:pt x="352" y="570"/>
                  </a:lnTo>
                  <a:lnTo>
                    <a:pt x="352" y="570"/>
                  </a:lnTo>
                  <a:lnTo>
                    <a:pt x="352" y="570"/>
                  </a:lnTo>
                  <a:lnTo>
                    <a:pt x="352"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1"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50" y="570"/>
                  </a:lnTo>
                  <a:lnTo>
                    <a:pt x="349" y="570"/>
                  </a:lnTo>
                  <a:lnTo>
                    <a:pt x="349" y="570"/>
                  </a:lnTo>
                  <a:lnTo>
                    <a:pt x="349" y="570"/>
                  </a:lnTo>
                  <a:lnTo>
                    <a:pt x="349" y="570"/>
                  </a:lnTo>
                  <a:lnTo>
                    <a:pt x="349" y="570"/>
                  </a:lnTo>
                  <a:lnTo>
                    <a:pt x="349" y="570"/>
                  </a:lnTo>
                  <a:lnTo>
                    <a:pt x="349" y="570"/>
                  </a:lnTo>
                  <a:lnTo>
                    <a:pt x="349" y="570"/>
                  </a:lnTo>
                  <a:lnTo>
                    <a:pt x="349" y="570"/>
                  </a:lnTo>
                  <a:lnTo>
                    <a:pt x="349"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8"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7" y="570"/>
                  </a:lnTo>
                  <a:lnTo>
                    <a:pt x="346" y="570"/>
                  </a:lnTo>
                  <a:lnTo>
                    <a:pt x="346" y="570"/>
                  </a:lnTo>
                  <a:lnTo>
                    <a:pt x="346" y="570"/>
                  </a:lnTo>
                  <a:lnTo>
                    <a:pt x="346" y="570"/>
                  </a:lnTo>
                  <a:lnTo>
                    <a:pt x="346" y="570"/>
                  </a:lnTo>
                  <a:lnTo>
                    <a:pt x="346" y="570"/>
                  </a:lnTo>
                  <a:lnTo>
                    <a:pt x="346" y="570"/>
                  </a:lnTo>
                  <a:lnTo>
                    <a:pt x="346" y="570"/>
                  </a:lnTo>
                  <a:lnTo>
                    <a:pt x="346" y="570"/>
                  </a:lnTo>
                  <a:lnTo>
                    <a:pt x="346"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5"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4"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3"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2" y="570"/>
                  </a:lnTo>
                  <a:lnTo>
                    <a:pt x="341" y="570"/>
                  </a:lnTo>
                  <a:lnTo>
                    <a:pt x="341" y="570"/>
                  </a:lnTo>
                  <a:lnTo>
                    <a:pt x="341" y="570"/>
                  </a:lnTo>
                  <a:lnTo>
                    <a:pt x="341" y="570"/>
                  </a:lnTo>
                  <a:lnTo>
                    <a:pt x="341" y="570"/>
                  </a:lnTo>
                  <a:lnTo>
                    <a:pt x="341" y="570"/>
                  </a:lnTo>
                  <a:lnTo>
                    <a:pt x="341" y="570"/>
                  </a:lnTo>
                  <a:lnTo>
                    <a:pt x="341" y="570"/>
                  </a:lnTo>
                  <a:lnTo>
                    <a:pt x="341" y="570"/>
                  </a:lnTo>
                  <a:lnTo>
                    <a:pt x="341"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40" y="570"/>
                  </a:lnTo>
                  <a:lnTo>
                    <a:pt x="339" y="570"/>
                  </a:lnTo>
                  <a:lnTo>
                    <a:pt x="339" y="570"/>
                  </a:lnTo>
                  <a:lnTo>
                    <a:pt x="339" y="570"/>
                  </a:lnTo>
                  <a:lnTo>
                    <a:pt x="339" y="570"/>
                  </a:lnTo>
                  <a:lnTo>
                    <a:pt x="339" y="570"/>
                  </a:lnTo>
                  <a:lnTo>
                    <a:pt x="339" y="570"/>
                  </a:lnTo>
                  <a:lnTo>
                    <a:pt x="339" y="570"/>
                  </a:lnTo>
                  <a:lnTo>
                    <a:pt x="339" y="570"/>
                  </a:lnTo>
                  <a:lnTo>
                    <a:pt x="339" y="570"/>
                  </a:lnTo>
                  <a:lnTo>
                    <a:pt x="339"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8"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7" y="570"/>
                  </a:lnTo>
                  <a:lnTo>
                    <a:pt x="336" y="570"/>
                  </a:lnTo>
                  <a:lnTo>
                    <a:pt x="336" y="570"/>
                  </a:lnTo>
                  <a:lnTo>
                    <a:pt x="336" y="570"/>
                  </a:lnTo>
                  <a:lnTo>
                    <a:pt x="336" y="570"/>
                  </a:lnTo>
                  <a:lnTo>
                    <a:pt x="336" y="570"/>
                  </a:lnTo>
                  <a:lnTo>
                    <a:pt x="336" y="570"/>
                  </a:lnTo>
                  <a:lnTo>
                    <a:pt x="336" y="570"/>
                  </a:lnTo>
                  <a:lnTo>
                    <a:pt x="336" y="570"/>
                  </a:lnTo>
                  <a:lnTo>
                    <a:pt x="336" y="570"/>
                  </a:lnTo>
                  <a:lnTo>
                    <a:pt x="336"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5"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4" y="570"/>
                  </a:lnTo>
                  <a:lnTo>
                    <a:pt x="333" y="570"/>
                  </a:lnTo>
                  <a:lnTo>
                    <a:pt x="333" y="570"/>
                  </a:lnTo>
                  <a:lnTo>
                    <a:pt x="333" y="570"/>
                  </a:lnTo>
                  <a:lnTo>
                    <a:pt x="333" y="570"/>
                  </a:lnTo>
                  <a:lnTo>
                    <a:pt x="333" y="570"/>
                  </a:lnTo>
                  <a:lnTo>
                    <a:pt x="333" y="570"/>
                  </a:lnTo>
                  <a:lnTo>
                    <a:pt x="333" y="570"/>
                  </a:lnTo>
                  <a:lnTo>
                    <a:pt x="333" y="570"/>
                  </a:lnTo>
                  <a:lnTo>
                    <a:pt x="333" y="570"/>
                  </a:lnTo>
                  <a:lnTo>
                    <a:pt x="333"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2"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1"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30"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9" y="570"/>
                  </a:lnTo>
                  <a:lnTo>
                    <a:pt x="328" y="570"/>
                  </a:lnTo>
                  <a:lnTo>
                    <a:pt x="328" y="570"/>
                  </a:lnTo>
                  <a:lnTo>
                    <a:pt x="328" y="570"/>
                  </a:lnTo>
                  <a:lnTo>
                    <a:pt x="328" y="570"/>
                  </a:lnTo>
                  <a:lnTo>
                    <a:pt x="328" y="570"/>
                  </a:lnTo>
                  <a:lnTo>
                    <a:pt x="328" y="570"/>
                  </a:lnTo>
                  <a:lnTo>
                    <a:pt x="328" y="570"/>
                  </a:lnTo>
                  <a:lnTo>
                    <a:pt x="328" y="570"/>
                  </a:lnTo>
                  <a:lnTo>
                    <a:pt x="328" y="570"/>
                  </a:lnTo>
                  <a:lnTo>
                    <a:pt x="328"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7"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6"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5"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4" y="570"/>
                  </a:lnTo>
                  <a:lnTo>
                    <a:pt x="323" y="570"/>
                  </a:lnTo>
                  <a:lnTo>
                    <a:pt x="323" y="570"/>
                  </a:lnTo>
                  <a:lnTo>
                    <a:pt x="323" y="570"/>
                  </a:lnTo>
                  <a:lnTo>
                    <a:pt x="323" y="570"/>
                  </a:lnTo>
                  <a:lnTo>
                    <a:pt x="323" y="570"/>
                  </a:lnTo>
                  <a:lnTo>
                    <a:pt x="323" y="570"/>
                  </a:lnTo>
                  <a:lnTo>
                    <a:pt x="323" y="570"/>
                  </a:lnTo>
                  <a:lnTo>
                    <a:pt x="323" y="570"/>
                  </a:lnTo>
                  <a:lnTo>
                    <a:pt x="323" y="570"/>
                  </a:lnTo>
                  <a:lnTo>
                    <a:pt x="323"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2"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1" y="570"/>
                  </a:lnTo>
                  <a:lnTo>
                    <a:pt x="320" y="570"/>
                  </a:lnTo>
                  <a:lnTo>
                    <a:pt x="320" y="570"/>
                  </a:lnTo>
                  <a:lnTo>
                    <a:pt x="320" y="570"/>
                  </a:lnTo>
                  <a:lnTo>
                    <a:pt x="320" y="570"/>
                  </a:lnTo>
                  <a:lnTo>
                    <a:pt x="320" y="570"/>
                  </a:lnTo>
                  <a:lnTo>
                    <a:pt x="320" y="570"/>
                  </a:lnTo>
                  <a:lnTo>
                    <a:pt x="320" y="570"/>
                  </a:lnTo>
                  <a:lnTo>
                    <a:pt x="320" y="570"/>
                  </a:lnTo>
                  <a:lnTo>
                    <a:pt x="320" y="570"/>
                  </a:lnTo>
                  <a:lnTo>
                    <a:pt x="320"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9"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8"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7"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6" y="570"/>
                  </a:lnTo>
                  <a:lnTo>
                    <a:pt x="315" y="570"/>
                  </a:lnTo>
                  <a:lnTo>
                    <a:pt x="315" y="570"/>
                  </a:lnTo>
                  <a:lnTo>
                    <a:pt x="315" y="570"/>
                  </a:lnTo>
                  <a:lnTo>
                    <a:pt x="315" y="570"/>
                  </a:lnTo>
                  <a:lnTo>
                    <a:pt x="315" y="570"/>
                  </a:lnTo>
                  <a:lnTo>
                    <a:pt x="315" y="570"/>
                  </a:lnTo>
                  <a:lnTo>
                    <a:pt x="315" y="570"/>
                  </a:lnTo>
                  <a:lnTo>
                    <a:pt x="315" y="570"/>
                  </a:lnTo>
                  <a:lnTo>
                    <a:pt x="315" y="570"/>
                  </a:lnTo>
                  <a:lnTo>
                    <a:pt x="315"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4"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3"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2"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1"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10"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9"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8" y="570"/>
                  </a:lnTo>
                  <a:lnTo>
                    <a:pt x="307" y="570"/>
                  </a:lnTo>
                  <a:lnTo>
                    <a:pt x="307" y="570"/>
                  </a:lnTo>
                  <a:lnTo>
                    <a:pt x="307" y="570"/>
                  </a:lnTo>
                  <a:lnTo>
                    <a:pt x="307" y="570"/>
                  </a:lnTo>
                  <a:lnTo>
                    <a:pt x="307" y="570"/>
                  </a:lnTo>
                  <a:lnTo>
                    <a:pt x="307" y="570"/>
                  </a:lnTo>
                  <a:lnTo>
                    <a:pt x="307" y="570"/>
                  </a:lnTo>
                  <a:lnTo>
                    <a:pt x="307" y="570"/>
                  </a:lnTo>
                  <a:lnTo>
                    <a:pt x="307" y="570"/>
                  </a:lnTo>
                  <a:lnTo>
                    <a:pt x="307"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6"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5"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4"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3" y="570"/>
                  </a:lnTo>
                  <a:lnTo>
                    <a:pt x="302" y="570"/>
                  </a:lnTo>
                  <a:lnTo>
                    <a:pt x="302" y="570"/>
                  </a:lnTo>
                  <a:lnTo>
                    <a:pt x="302" y="570"/>
                  </a:lnTo>
                  <a:lnTo>
                    <a:pt x="302" y="570"/>
                  </a:lnTo>
                  <a:lnTo>
                    <a:pt x="302" y="570"/>
                  </a:lnTo>
                  <a:lnTo>
                    <a:pt x="302" y="570"/>
                  </a:lnTo>
                  <a:lnTo>
                    <a:pt x="302" y="570"/>
                  </a:lnTo>
                  <a:lnTo>
                    <a:pt x="302" y="570"/>
                  </a:lnTo>
                  <a:lnTo>
                    <a:pt x="302" y="570"/>
                  </a:lnTo>
                  <a:lnTo>
                    <a:pt x="302"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1"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300"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9"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8"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7"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6"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5" y="570"/>
                  </a:lnTo>
                  <a:lnTo>
                    <a:pt x="294" y="570"/>
                  </a:lnTo>
                  <a:lnTo>
                    <a:pt x="294" y="570"/>
                  </a:lnTo>
                  <a:lnTo>
                    <a:pt x="294" y="570"/>
                  </a:lnTo>
                  <a:lnTo>
                    <a:pt x="294" y="570"/>
                  </a:lnTo>
                  <a:lnTo>
                    <a:pt x="294" y="570"/>
                  </a:lnTo>
                  <a:lnTo>
                    <a:pt x="294" y="570"/>
                  </a:lnTo>
                  <a:lnTo>
                    <a:pt x="294" y="570"/>
                  </a:lnTo>
                  <a:lnTo>
                    <a:pt x="294" y="570"/>
                  </a:lnTo>
                  <a:lnTo>
                    <a:pt x="294" y="570"/>
                  </a:lnTo>
                  <a:lnTo>
                    <a:pt x="294"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3"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2"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1"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90" y="570"/>
                  </a:lnTo>
                  <a:lnTo>
                    <a:pt x="289" y="570"/>
                  </a:lnTo>
                  <a:lnTo>
                    <a:pt x="289" y="570"/>
                  </a:lnTo>
                  <a:lnTo>
                    <a:pt x="289" y="570"/>
                  </a:lnTo>
                  <a:lnTo>
                    <a:pt x="289" y="570"/>
                  </a:lnTo>
                  <a:lnTo>
                    <a:pt x="289" y="570"/>
                  </a:lnTo>
                  <a:lnTo>
                    <a:pt x="289" y="570"/>
                  </a:lnTo>
                  <a:lnTo>
                    <a:pt x="289" y="570"/>
                  </a:lnTo>
                  <a:lnTo>
                    <a:pt x="289" y="570"/>
                  </a:lnTo>
                  <a:lnTo>
                    <a:pt x="289" y="570"/>
                  </a:lnTo>
                  <a:lnTo>
                    <a:pt x="289"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8"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7"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6"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5"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4"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3"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2" y="570"/>
                  </a:lnTo>
                  <a:lnTo>
                    <a:pt x="281" y="570"/>
                  </a:lnTo>
                  <a:lnTo>
                    <a:pt x="281" y="570"/>
                  </a:lnTo>
                  <a:lnTo>
                    <a:pt x="281" y="570"/>
                  </a:lnTo>
                  <a:lnTo>
                    <a:pt x="281" y="570"/>
                  </a:lnTo>
                  <a:lnTo>
                    <a:pt x="281" y="570"/>
                  </a:lnTo>
                  <a:lnTo>
                    <a:pt x="281" y="570"/>
                  </a:lnTo>
                  <a:lnTo>
                    <a:pt x="281" y="570"/>
                  </a:lnTo>
                  <a:lnTo>
                    <a:pt x="281" y="570"/>
                  </a:lnTo>
                  <a:lnTo>
                    <a:pt x="281" y="570"/>
                  </a:lnTo>
                  <a:lnTo>
                    <a:pt x="281"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80"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9" y="570"/>
                  </a:lnTo>
                  <a:lnTo>
                    <a:pt x="278" y="570"/>
                  </a:lnTo>
                  <a:lnTo>
                    <a:pt x="278" y="570"/>
                  </a:lnTo>
                  <a:lnTo>
                    <a:pt x="278" y="570"/>
                  </a:lnTo>
                  <a:lnTo>
                    <a:pt x="278" y="570"/>
                  </a:lnTo>
                  <a:lnTo>
                    <a:pt x="278" y="570"/>
                  </a:lnTo>
                  <a:lnTo>
                    <a:pt x="278" y="570"/>
                  </a:lnTo>
                  <a:lnTo>
                    <a:pt x="278" y="570"/>
                  </a:lnTo>
                  <a:lnTo>
                    <a:pt x="278" y="570"/>
                  </a:lnTo>
                  <a:lnTo>
                    <a:pt x="278" y="570"/>
                  </a:lnTo>
                  <a:lnTo>
                    <a:pt x="278"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7" y="570"/>
                  </a:lnTo>
                  <a:lnTo>
                    <a:pt x="276" y="570"/>
                  </a:lnTo>
                  <a:lnTo>
                    <a:pt x="276" y="570"/>
                  </a:lnTo>
                  <a:lnTo>
                    <a:pt x="276" y="570"/>
                  </a:lnTo>
                  <a:lnTo>
                    <a:pt x="276" y="570"/>
                  </a:lnTo>
                  <a:lnTo>
                    <a:pt x="276" y="570"/>
                  </a:lnTo>
                  <a:lnTo>
                    <a:pt x="276" y="570"/>
                  </a:lnTo>
                  <a:lnTo>
                    <a:pt x="276" y="570"/>
                  </a:lnTo>
                  <a:lnTo>
                    <a:pt x="276" y="570"/>
                  </a:lnTo>
                  <a:lnTo>
                    <a:pt x="276" y="570"/>
                  </a:lnTo>
                  <a:lnTo>
                    <a:pt x="276"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5"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4"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3"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2"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1"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70"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9" y="570"/>
                  </a:lnTo>
                  <a:lnTo>
                    <a:pt x="268" y="570"/>
                  </a:lnTo>
                  <a:lnTo>
                    <a:pt x="268" y="570"/>
                  </a:lnTo>
                  <a:lnTo>
                    <a:pt x="268" y="570"/>
                  </a:lnTo>
                  <a:lnTo>
                    <a:pt x="268" y="570"/>
                  </a:lnTo>
                  <a:lnTo>
                    <a:pt x="268" y="570"/>
                  </a:lnTo>
                  <a:lnTo>
                    <a:pt x="268" y="570"/>
                  </a:lnTo>
                  <a:lnTo>
                    <a:pt x="268" y="570"/>
                  </a:lnTo>
                  <a:lnTo>
                    <a:pt x="268" y="570"/>
                  </a:lnTo>
                  <a:lnTo>
                    <a:pt x="268" y="570"/>
                  </a:lnTo>
                  <a:lnTo>
                    <a:pt x="268"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7"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6" y="570"/>
                  </a:lnTo>
                  <a:lnTo>
                    <a:pt x="265" y="570"/>
                  </a:lnTo>
                  <a:lnTo>
                    <a:pt x="265" y="570"/>
                  </a:lnTo>
                  <a:lnTo>
                    <a:pt x="265" y="570"/>
                  </a:lnTo>
                  <a:lnTo>
                    <a:pt x="265" y="570"/>
                  </a:lnTo>
                  <a:lnTo>
                    <a:pt x="265" y="570"/>
                  </a:lnTo>
                  <a:lnTo>
                    <a:pt x="265" y="570"/>
                  </a:lnTo>
                  <a:lnTo>
                    <a:pt x="265" y="570"/>
                  </a:lnTo>
                  <a:lnTo>
                    <a:pt x="265" y="570"/>
                  </a:lnTo>
                  <a:lnTo>
                    <a:pt x="265" y="570"/>
                  </a:lnTo>
                  <a:lnTo>
                    <a:pt x="265"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4" y="570"/>
                  </a:lnTo>
                  <a:lnTo>
                    <a:pt x="263" y="570"/>
                  </a:lnTo>
                  <a:lnTo>
                    <a:pt x="263" y="570"/>
                  </a:lnTo>
                  <a:lnTo>
                    <a:pt x="263" y="570"/>
                  </a:lnTo>
                  <a:lnTo>
                    <a:pt x="263" y="570"/>
                  </a:lnTo>
                  <a:lnTo>
                    <a:pt x="263" y="570"/>
                  </a:lnTo>
                  <a:lnTo>
                    <a:pt x="263" y="570"/>
                  </a:lnTo>
                  <a:lnTo>
                    <a:pt x="263" y="570"/>
                  </a:lnTo>
                  <a:lnTo>
                    <a:pt x="263" y="570"/>
                  </a:lnTo>
                  <a:lnTo>
                    <a:pt x="263" y="570"/>
                  </a:lnTo>
                  <a:lnTo>
                    <a:pt x="263"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2"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1"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60"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9"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8"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7"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6" y="570"/>
                  </a:lnTo>
                  <a:lnTo>
                    <a:pt x="255" y="570"/>
                  </a:lnTo>
                  <a:lnTo>
                    <a:pt x="255" y="570"/>
                  </a:lnTo>
                  <a:lnTo>
                    <a:pt x="255" y="570"/>
                  </a:lnTo>
                  <a:lnTo>
                    <a:pt x="255" y="570"/>
                  </a:lnTo>
                  <a:lnTo>
                    <a:pt x="255" y="570"/>
                  </a:lnTo>
                  <a:lnTo>
                    <a:pt x="255" y="570"/>
                  </a:lnTo>
                  <a:lnTo>
                    <a:pt x="255" y="570"/>
                  </a:lnTo>
                  <a:lnTo>
                    <a:pt x="255" y="570"/>
                  </a:lnTo>
                  <a:lnTo>
                    <a:pt x="255" y="570"/>
                  </a:lnTo>
                  <a:lnTo>
                    <a:pt x="255"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4"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3" y="570"/>
                  </a:lnTo>
                  <a:lnTo>
                    <a:pt x="252" y="570"/>
                  </a:lnTo>
                  <a:lnTo>
                    <a:pt x="252" y="570"/>
                  </a:lnTo>
                  <a:lnTo>
                    <a:pt x="252" y="570"/>
                  </a:lnTo>
                  <a:lnTo>
                    <a:pt x="252" y="570"/>
                  </a:lnTo>
                  <a:lnTo>
                    <a:pt x="252" y="570"/>
                  </a:lnTo>
                  <a:lnTo>
                    <a:pt x="252" y="570"/>
                  </a:lnTo>
                  <a:lnTo>
                    <a:pt x="252" y="570"/>
                  </a:lnTo>
                  <a:lnTo>
                    <a:pt x="252" y="570"/>
                  </a:lnTo>
                  <a:lnTo>
                    <a:pt x="252" y="570"/>
                  </a:lnTo>
                  <a:lnTo>
                    <a:pt x="252"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1" y="570"/>
                  </a:lnTo>
                  <a:lnTo>
                    <a:pt x="250" y="570"/>
                  </a:lnTo>
                  <a:lnTo>
                    <a:pt x="250" y="570"/>
                  </a:lnTo>
                  <a:lnTo>
                    <a:pt x="250" y="570"/>
                  </a:lnTo>
                  <a:lnTo>
                    <a:pt x="250" y="570"/>
                  </a:lnTo>
                  <a:lnTo>
                    <a:pt x="250" y="570"/>
                  </a:lnTo>
                  <a:lnTo>
                    <a:pt x="250" y="570"/>
                  </a:lnTo>
                  <a:lnTo>
                    <a:pt x="250" y="570"/>
                  </a:lnTo>
                  <a:lnTo>
                    <a:pt x="250" y="570"/>
                  </a:lnTo>
                  <a:lnTo>
                    <a:pt x="250" y="570"/>
                  </a:lnTo>
                  <a:lnTo>
                    <a:pt x="250"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9"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8"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7"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6"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5"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4"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3" y="570"/>
                  </a:lnTo>
                  <a:lnTo>
                    <a:pt x="242" y="570"/>
                  </a:lnTo>
                  <a:lnTo>
                    <a:pt x="242" y="570"/>
                  </a:lnTo>
                  <a:lnTo>
                    <a:pt x="242" y="570"/>
                  </a:lnTo>
                  <a:lnTo>
                    <a:pt x="242" y="570"/>
                  </a:lnTo>
                  <a:lnTo>
                    <a:pt x="242" y="570"/>
                  </a:lnTo>
                  <a:lnTo>
                    <a:pt x="242" y="570"/>
                  </a:lnTo>
                  <a:lnTo>
                    <a:pt x="242" y="570"/>
                  </a:lnTo>
                  <a:lnTo>
                    <a:pt x="242" y="570"/>
                  </a:lnTo>
                  <a:lnTo>
                    <a:pt x="242" y="570"/>
                  </a:lnTo>
                  <a:lnTo>
                    <a:pt x="242"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1"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40" y="570"/>
                  </a:lnTo>
                  <a:lnTo>
                    <a:pt x="239" y="570"/>
                  </a:lnTo>
                  <a:lnTo>
                    <a:pt x="239" y="570"/>
                  </a:lnTo>
                  <a:lnTo>
                    <a:pt x="239" y="570"/>
                  </a:lnTo>
                  <a:lnTo>
                    <a:pt x="239" y="570"/>
                  </a:lnTo>
                  <a:lnTo>
                    <a:pt x="239" y="570"/>
                  </a:lnTo>
                  <a:lnTo>
                    <a:pt x="239" y="570"/>
                  </a:lnTo>
                  <a:lnTo>
                    <a:pt x="239" y="570"/>
                  </a:lnTo>
                  <a:lnTo>
                    <a:pt x="239" y="570"/>
                  </a:lnTo>
                  <a:lnTo>
                    <a:pt x="239" y="570"/>
                  </a:lnTo>
                  <a:lnTo>
                    <a:pt x="239"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8" y="570"/>
                  </a:lnTo>
                  <a:lnTo>
                    <a:pt x="237" y="570"/>
                  </a:lnTo>
                  <a:lnTo>
                    <a:pt x="237" y="570"/>
                  </a:lnTo>
                  <a:lnTo>
                    <a:pt x="237" y="570"/>
                  </a:lnTo>
                  <a:lnTo>
                    <a:pt x="237" y="570"/>
                  </a:lnTo>
                  <a:lnTo>
                    <a:pt x="237" y="570"/>
                  </a:lnTo>
                  <a:lnTo>
                    <a:pt x="237" y="570"/>
                  </a:lnTo>
                  <a:lnTo>
                    <a:pt x="237" y="570"/>
                  </a:lnTo>
                  <a:lnTo>
                    <a:pt x="237" y="570"/>
                  </a:lnTo>
                  <a:lnTo>
                    <a:pt x="237" y="570"/>
                  </a:lnTo>
                  <a:lnTo>
                    <a:pt x="237"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6"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5"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4"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3"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2" y="570"/>
                  </a:lnTo>
                  <a:lnTo>
                    <a:pt x="231" y="570"/>
                  </a:lnTo>
                  <a:lnTo>
                    <a:pt x="231" y="570"/>
                  </a:lnTo>
                  <a:lnTo>
                    <a:pt x="231" y="570"/>
                  </a:lnTo>
                  <a:lnTo>
                    <a:pt x="231" y="570"/>
                  </a:lnTo>
                  <a:lnTo>
                    <a:pt x="231" y="570"/>
                  </a:lnTo>
                  <a:lnTo>
                    <a:pt x="231" y="570"/>
                  </a:lnTo>
                  <a:lnTo>
                    <a:pt x="231" y="570"/>
                  </a:lnTo>
                  <a:lnTo>
                    <a:pt x="231" y="570"/>
                  </a:lnTo>
                  <a:lnTo>
                    <a:pt x="231" y="570"/>
                  </a:lnTo>
                  <a:lnTo>
                    <a:pt x="231"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30" y="570"/>
                  </a:lnTo>
                  <a:lnTo>
                    <a:pt x="229" y="570"/>
                  </a:lnTo>
                  <a:lnTo>
                    <a:pt x="229" y="570"/>
                  </a:lnTo>
                  <a:lnTo>
                    <a:pt x="229" y="570"/>
                  </a:lnTo>
                  <a:lnTo>
                    <a:pt x="229" y="570"/>
                  </a:lnTo>
                  <a:lnTo>
                    <a:pt x="229" y="570"/>
                  </a:lnTo>
                  <a:lnTo>
                    <a:pt x="229" y="570"/>
                  </a:lnTo>
                  <a:lnTo>
                    <a:pt x="229" y="570"/>
                  </a:lnTo>
                  <a:lnTo>
                    <a:pt x="229" y="570"/>
                  </a:lnTo>
                  <a:lnTo>
                    <a:pt x="229" y="570"/>
                  </a:lnTo>
                  <a:lnTo>
                    <a:pt x="229"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8"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7" y="570"/>
                  </a:lnTo>
                  <a:lnTo>
                    <a:pt x="226" y="570"/>
                  </a:lnTo>
                  <a:lnTo>
                    <a:pt x="226" y="570"/>
                  </a:lnTo>
                  <a:lnTo>
                    <a:pt x="226" y="570"/>
                  </a:lnTo>
                  <a:lnTo>
                    <a:pt x="226" y="570"/>
                  </a:lnTo>
                  <a:lnTo>
                    <a:pt x="226" y="570"/>
                  </a:lnTo>
                  <a:lnTo>
                    <a:pt x="226" y="570"/>
                  </a:lnTo>
                  <a:lnTo>
                    <a:pt x="226" y="570"/>
                  </a:lnTo>
                  <a:lnTo>
                    <a:pt x="226" y="570"/>
                  </a:lnTo>
                  <a:lnTo>
                    <a:pt x="226" y="570"/>
                  </a:lnTo>
                  <a:lnTo>
                    <a:pt x="226"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5" y="570"/>
                  </a:lnTo>
                  <a:lnTo>
                    <a:pt x="224" y="570"/>
                  </a:lnTo>
                  <a:lnTo>
                    <a:pt x="224" y="570"/>
                  </a:lnTo>
                  <a:lnTo>
                    <a:pt x="224" y="570"/>
                  </a:lnTo>
                  <a:lnTo>
                    <a:pt x="224" y="570"/>
                  </a:lnTo>
                  <a:lnTo>
                    <a:pt x="224" y="570"/>
                  </a:lnTo>
                  <a:lnTo>
                    <a:pt x="224" y="570"/>
                  </a:lnTo>
                  <a:lnTo>
                    <a:pt x="224" y="570"/>
                  </a:lnTo>
                  <a:lnTo>
                    <a:pt x="224" y="570"/>
                  </a:lnTo>
                  <a:lnTo>
                    <a:pt x="224" y="570"/>
                  </a:lnTo>
                  <a:lnTo>
                    <a:pt x="224"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3"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2"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1"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20"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9" y="570"/>
                  </a:lnTo>
                  <a:lnTo>
                    <a:pt x="218" y="570"/>
                  </a:lnTo>
                  <a:lnTo>
                    <a:pt x="218" y="570"/>
                  </a:lnTo>
                  <a:lnTo>
                    <a:pt x="218" y="570"/>
                  </a:lnTo>
                  <a:lnTo>
                    <a:pt x="218" y="570"/>
                  </a:lnTo>
                  <a:lnTo>
                    <a:pt x="218" y="570"/>
                  </a:lnTo>
                  <a:lnTo>
                    <a:pt x="218" y="570"/>
                  </a:lnTo>
                  <a:lnTo>
                    <a:pt x="218" y="570"/>
                  </a:lnTo>
                  <a:lnTo>
                    <a:pt x="218" y="570"/>
                  </a:lnTo>
                  <a:lnTo>
                    <a:pt x="218" y="570"/>
                  </a:lnTo>
                  <a:lnTo>
                    <a:pt x="218"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7" y="570"/>
                  </a:lnTo>
                  <a:lnTo>
                    <a:pt x="216" y="570"/>
                  </a:lnTo>
                  <a:lnTo>
                    <a:pt x="216" y="570"/>
                  </a:lnTo>
                  <a:lnTo>
                    <a:pt x="216" y="570"/>
                  </a:lnTo>
                  <a:lnTo>
                    <a:pt x="216" y="570"/>
                  </a:lnTo>
                  <a:lnTo>
                    <a:pt x="216" y="570"/>
                  </a:lnTo>
                  <a:lnTo>
                    <a:pt x="216" y="570"/>
                  </a:lnTo>
                  <a:lnTo>
                    <a:pt x="216" y="570"/>
                  </a:lnTo>
                  <a:lnTo>
                    <a:pt x="216" y="570"/>
                  </a:lnTo>
                  <a:lnTo>
                    <a:pt x="216" y="570"/>
                  </a:lnTo>
                  <a:lnTo>
                    <a:pt x="216"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5"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4" y="570"/>
                  </a:lnTo>
                  <a:lnTo>
                    <a:pt x="213" y="570"/>
                  </a:lnTo>
                  <a:lnTo>
                    <a:pt x="213" y="570"/>
                  </a:lnTo>
                  <a:lnTo>
                    <a:pt x="213" y="570"/>
                  </a:lnTo>
                  <a:lnTo>
                    <a:pt x="213" y="570"/>
                  </a:lnTo>
                  <a:lnTo>
                    <a:pt x="213" y="570"/>
                  </a:lnTo>
                  <a:lnTo>
                    <a:pt x="213" y="570"/>
                  </a:lnTo>
                  <a:lnTo>
                    <a:pt x="213" y="570"/>
                  </a:lnTo>
                  <a:lnTo>
                    <a:pt x="213" y="570"/>
                  </a:lnTo>
                  <a:lnTo>
                    <a:pt x="213" y="570"/>
                  </a:lnTo>
                  <a:lnTo>
                    <a:pt x="213"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2" y="570"/>
                  </a:lnTo>
                  <a:lnTo>
                    <a:pt x="211" y="570"/>
                  </a:lnTo>
                  <a:lnTo>
                    <a:pt x="211" y="570"/>
                  </a:lnTo>
                  <a:lnTo>
                    <a:pt x="211" y="570"/>
                  </a:lnTo>
                  <a:lnTo>
                    <a:pt x="211" y="570"/>
                  </a:lnTo>
                  <a:lnTo>
                    <a:pt x="211" y="570"/>
                  </a:lnTo>
                  <a:lnTo>
                    <a:pt x="211" y="570"/>
                  </a:lnTo>
                  <a:lnTo>
                    <a:pt x="211" y="570"/>
                  </a:lnTo>
                  <a:lnTo>
                    <a:pt x="211" y="570"/>
                  </a:lnTo>
                  <a:lnTo>
                    <a:pt x="211" y="570"/>
                  </a:lnTo>
                  <a:lnTo>
                    <a:pt x="211"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10"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9"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8"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7"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6" y="570"/>
                  </a:lnTo>
                  <a:lnTo>
                    <a:pt x="205" y="570"/>
                  </a:lnTo>
                  <a:lnTo>
                    <a:pt x="205" y="570"/>
                  </a:lnTo>
                  <a:lnTo>
                    <a:pt x="205" y="570"/>
                  </a:lnTo>
                  <a:lnTo>
                    <a:pt x="205" y="570"/>
                  </a:lnTo>
                  <a:lnTo>
                    <a:pt x="205" y="570"/>
                  </a:lnTo>
                  <a:lnTo>
                    <a:pt x="205" y="570"/>
                  </a:lnTo>
                  <a:lnTo>
                    <a:pt x="205" y="570"/>
                  </a:lnTo>
                  <a:lnTo>
                    <a:pt x="205" y="570"/>
                  </a:lnTo>
                  <a:lnTo>
                    <a:pt x="205" y="570"/>
                  </a:lnTo>
                  <a:lnTo>
                    <a:pt x="205"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4" y="570"/>
                  </a:lnTo>
                  <a:lnTo>
                    <a:pt x="203" y="570"/>
                  </a:lnTo>
                  <a:lnTo>
                    <a:pt x="203" y="570"/>
                  </a:lnTo>
                  <a:lnTo>
                    <a:pt x="203" y="570"/>
                  </a:lnTo>
                  <a:lnTo>
                    <a:pt x="203" y="570"/>
                  </a:lnTo>
                  <a:lnTo>
                    <a:pt x="203" y="570"/>
                  </a:lnTo>
                  <a:lnTo>
                    <a:pt x="203" y="570"/>
                  </a:lnTo>
                  <a:lnTo>
                    <a:pt x="203" y="570"/>
                  </a:lnTo>
                  <a:lnTo>
                    <a:pt x="203" y="570"/>
                  </a:lnTo>
                  <a:lnTo>
                    <a:pt x="203" y="570"/>
                  </a:lnTo>
                  <a:lnTo>
                    <a:pt x="203"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2"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1" y="570"/>
                  </a:lnTo>
                  <a:lnTo>
                    <a:pt x="200" y="570"/>
                  </a:lnTo>
                  <a:lnTo>
                    <a:pt x="200" y="570"/>
                  </a:lnTo>
                  <a:lnTo>
                    <a:pt x="200" y="570"/>
                  </a:lnTo>
                  <a:lnTo>
                    <a:pt x="200" y="570"/>
                  </a:lnTo>
                  <a:lnTo>
                    <a:pt x="200" y="570"/>
                  </a:lnTo>
                  <a:lnTo>
                    <a:pt x="200" y="570"/>
                  </a:lnTo>
                  <a:lnTo>
                    <a:pt x="200" y="570"/>
                  </a:lnTo>
                  <a:lnTo>
                    <a:pt x="200" y="570"/>
                  </a:lnTo>
                  <a:lnTo>
                    <a:pt x="200" y="570"/>
                  </a:lnTo>
                  <a:lnTo>
                    <a:pt x="200"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9" y="570"/>
                  </a:lnTo>
                  <a:lnTo>
                    <a:pt x="198" y="570"/>
                  </a:lnTo>
                  <a:lnTo>
                    <a:pt x="198" y="570"/>
                  </a:lnTo>
                  <a:lnTo>
                    <a:pt x="198" y="570"/>
                  </a:lnTo>
                  <a:lnTo>
                    <a:pt x="198" y="570"/>
                  </a:lnTo>
                  <a:lnTo>
                    <a:pt x="198" y="570"/>
                  </a:lnTo>
                  <a:lnTo>
                    <a:pt x="198" y="570"/>
                  </a:lnTo>
                  <a:lnTo>
                    <a:pt x="198" y="570"/>
                  </a:lnTo>
                  <a:lnTo>
                    <a:pt x="198" y="570"/>
                  </a:lnTo>
                  <a:lnTo>
                    <a:pt x="198" y="570"/>
                  </a:lnTo>
                  <a:lnTo>
                    <a:pt x="198"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7"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6"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5"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4"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3" y="570"/>
                  </a:lnTo>
                  <a:lnTo>
                    <a:pt x="192" y="570"/>
                  </a:lnTo>
                  <a:lnTo>
                    <a:pt x="192" y="570"/>
                  </a:lnTo>
                  <a:lnTo>
                    <a:pt x="192" y="570"/>
                  </a:lnTo>
                  <a:lnTo>
                    <a:pt x="192" y="570"/>
                  </a:lnTo>
                  <a:lnTo>
                    <a:pt x="192" y="570"/>
                  </a:lnTo>
                  <a:lnTo>
                    <a:pt x="192" y="570"/>
                  </a:lnTo>
                  <a:lnTo>
                    <a:pt x="192" y="570"/>
                  </a:lnTo>
                  <a:lnTo>
                    <a:pt x="192" y="570"/>
                  </a:lnTo>
                  <a:lnTo>
                    <a:pt x="192" y="570"/>
                  </a:lnTo>
                  <a:lnTo>
                    <a:pt x="192"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1" y="570"/>
                  </a:lnTo>
                  <a:lnTo>
                    <a:pt x="190" y="570"/>
                  </a:lnTo>
                  <a:lnTo>
                    <a:pt x="190" y="570"/>
                  </a:lnTo>
                  <a:lnTo>
                    <a:pt x="190" y="570"/>
                  </a:lnTo>
                  <a:lnTo>
                    <a:pt x="190" y="570"/>
                  </a:lnTo>
                  <a:lnTo>
                    <a:pt x="190" y="570"/>
                  </a:lnTo>
                  <a:lnTo>
                    <a:pt x="190" y="570"/>
                  </a:lnTo>
                  <a:lnTo>
                    <a:pt x="190" y="570"/>
                  </a:lnTo>
                  <a:lnTo>
                    <a:pt x="190" y="570"/>
                  </a:lnTo>
                  <a:lnTo>
                    <a:pt x="190" y="570"/>
                  </a:lnTo>
                  <a:lnTo>
                    <a:pt x="190"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9"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8" y="570"/>
                  </a:lnTo>
                  <a:lnTo>
                    <a:pt x="187" y="570"/>
                  </a:lnTo>
                  <a:lnTo>
                    <a:pt x="187" y="570"/>
                  </a:lnTo>
                  <a:lnTo>
                    <a:pt x="187" y="570"/>
                  </a:lnTo>
                  <a:lnTo>
                    <a:pt x="187" y="570"/>
                  </a:lnTo>
                  <a:lnTo>
                    <a:pt x="187" y="570"/>
                  </a:lnTo>
                  <a:lnTo>
                    <a:pt x="187" y="570"/>
                  </a:lnTo>
                  <a:lnTo>
                    <a:pt x="187" y="570"/>
                  </a:lnTo>
                  <a:lnTo>
                    <a:pt x="187" y="570"/>
                  </a:lnTo>
                  <a:lnTo>
                    <a:pt x="187" y="570"/>
                  </a:lnTo>
                  <a:lnTo>
                    <a:pt x="187"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6"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5"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4"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3"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2"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1"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80" y="570"/>
                  </a:lnTo>
                  <a:lnTo>
                    <a:pt x="179" y="570"/>
                  </a:lnTo>
                  <a:lnTo>
                    <a:pt x="179" y="570"/>
                  </a:lnTo>
                  <a:lnTo>
                    <a:pt x="179" y="570"/>
                  </a:lnTo>
                  <a:lnTo>
                    <a:pt x="179" y="570"/>
                  </a:lnTo>
                  <a:lnTo>
                    <a:pt x="179" y="570"/>
                  </a:lnTo>
                  <a:lnTo>
                    <a:pt x="179" y="570"/>
                  </a:lnTo>
                  <a:lnTo>
                    <a:pt x="179" y="570"/>
                  </a:lnTo>
                  <a:lnTo>
                    <a:pt x="179" y="570"/>
                  </a:lnTo>
                  <a:lnTo>
                    <a:pt x="179" y="570"/>
                  </a:lnTo>
                  <a:lnTo>
                    <a:pt x="179"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8" y="570"/>
                  </a:lnTo>
                  <a:lnTo>
                    <a:pt x="177" y="570"/>
                  </a:lnTo>
                  <a:lnTo>
                    <a:pt x="177" y="570"/>
                  </a:lnTo>
                  <a:lnTo>
                    <a:pt x="177" y="570"/>
                  </a:lnTo>
                  <a:lnTo>
                    <a:pt x="177" y="570"/>
                  </a:lnTo>
                  <a:lnTo>
                    <a:pt x="177" y="570"/>
                  </a:lnTo>
                  <a:lnTo>
                    <a:pt x="177" y="570"/>
                  </a:lnTo>
                  <a:lnTo>
                    <a:pt x="177" y="570"/>
                  </a:lnTo>
                  <a:lnTo>
                    <a:pt x="177" y="570"/>
                  </a:lnTo>
                  <a:lnTo>
                    <a:pt x="177" y="570"/>
                  </a:lnTo>
                  <a:lnTo>
                    <a:pt x="177"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6"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5" y="570"/>
                  </a:lnTo>
                  <a:lnTo>
                    <a:pt x="174" y="570"/>
                  </a:lnTo>
                  <a:lnTo>
                    <a:pt x="174" y="570"/>
                  </a:lnTo>
                  <a:lnTo>
                    <a:pt x="174" y="570"/>
                  </a:lnTo>
                  <a:lnTo>
                    <a:pt x="174" y="570"/>
                  </a:lnTo>
                  <a:lnTo>
                    <a:pt x="174" y="570"/>
                  </a:lnTo>
                  <a:lnTo>
                    <a:pt x="174" y="570"/>
                  </a:lnTo>
                  <a:lnTo>
                    <a:pt x="174" y="570"/>
                  </a:lnTo>
                  <a:lnTo>
                    <a:pt x="174" y="570"/>
                  </a:lnTo>
                  <a:lnTo>
                    <a:pt x="174" y="570"/>
                  </a:lnTo>
                  <a:lnTo>
                    <a:pt x="174"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3"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2"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1"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70"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9"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8"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7" y="570"/>
                  </a:lnTo>
                  <a:lnTo>
                    <a:pt x="166" y="570"/>
                  </a:lnTo>
                  <a:lnTo>
                    <a:pt x="166" y="570"/>
                  </a:lnTo>
                  <a:lnTo>
                    <a:pt x="166" y="570"/>
                  </a:lnTo>
                  <a:lnTo>
                    <a:pt x="166" y="570"/>
                  </a:lnTo>
                  <a:lnTo>
                    <a:pt x="166" y="570"/>
                  </a:lnTo>
                  <a:lnTo>
                    <a:pt x="166" y="570"/>
                  </a:lnTo>
                  <a:lnTo>
                    <a:pt x="166" y="570"/>
                  </a:lnTo>
                  <a:lnTo>
                    <a:pt x="166" y="570"/>
                  </a:lnTo>
                  <a:lnTo>
                    <a:pt x="166" y="570"/>
                  </a:lnTo>
                  <a:lnTo>
                    <a:pt x="166"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5" y="570"/>
                  </a:lnTo>
                  <a:lnTo>
                    <a:pt x="164" y="570"/>
                  </a:lnTo>
                  <a:lnTo>
                    <a:pt x="164" y="570"/>
                  </a:lnTo>
                  <a:lnTo>
                    <a:pt x="164" y="570"/>
                  </a:lnTo>
                  <a:lnTo>
                    <a:pt x="164" y="570"/>
                  </a:lnTo>
                  <a:lnTo>
                    <a:pt x="164" y="570"/>
                  </a:lnTo>
                  <a:lnTo>
                    <a:pt x="164" y="570"/>
                  </a:lnTo>
                  <a:lnTo>
                    <a:pt x="164" y="570"/>
                  </a:lnTo>
                  <a:lnTo>
                    <a:pt x="164" y="570"/>
                  </a:lnTo>
                  <a:lnTo>
                    <a:pt x="164" y="570"/>
                  </a:lnTo>
                  <a:lnTo>
                    <a:pt x="164"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3"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2" y="570"/>
                  </a:lnTo>
                  <a:lnTo>
                    <a:pt x="161" y="570"/>
                  </a:lnTo>
                  <a:lnTo>
                    <a:pt x="161" y="570"/>
                  </a:lnTo>
                  <a:lnTo>
                    <a:pt x="161" y="570"/>
                  </a:lnTo>
                  <a:lnTo>
                    <a:pt x="161" y="570"/>
                  </a:lnTo>
                  <a:lnTo>
                    <a:pt x="161" y="570"/>
                  </a:lnTo>
                  <a:lnTo>
                    <a:pt x="161" y="570"/>
                  </a:lnTo>
                  <a:lnTo>
                    <a:pt x="161" y="570"/>
                  </a:lnTo>
                  <a:lnTo>
                    <a:pt x="161" y="570"/>
                  </a:lnTo>
                  <a:lnTo>
                    <a:pt x="161" y="570"/>
                  </a:lnTo>
                  <a:lnTo>
                    <a:pt x="161"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60"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9"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8"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7"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6"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5"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4" y="570"/>
                  </a:lnTo>
                  <a:lnTo>
                    <a:pt x="153" y="570"/>
                  </a:lnTo>
                  <a:lnTo>
                    <a:pt x="153" y="570"/>
                  </a:lnTo>
                  <a:lnTo>
                    <a:pt x="153" y="570"/>
                  </a:lnTo>
                  <a:lnTo>
                    <a:pt x="153" y="570"/>
                  </a:lnTo>
                  <a:lnTo>
                    <a:pt x="153" y="570"/>
                  </a:lnTo>
                  <a:lnTo>
                    <a:pt x="153" y="570"/>
                  </a:lnTo>
                  <a:lnTo>
                    <a:pt x="153" y="570"/>
                  </a:lnTo>
                  <a:lnTo>
                    <a:pt x="153" y="570"/>
                  </a:lnTo>
                  <a:lnTo>
                    <a:pt x="153" y="570"/>
                  </a:lnTo>
                  <a:lnTo>
                    <a:pt x="153"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2" y="570"/>
                  </a:lnTo>
                  <a:lnTo>
                    <a:pt x="151" y="570"/>
                  </a:lnTo>
                  <a:lnTo>
                    <a:pt x="151" y="570"/>
                  </a:lnTo>
                  <a:lnTo>
                    <a:pt x="151" y="570"/>
                  </a:lnTo>
                  <a:lnTo>
                    <a:pt x="151" y="570"/>
                  </a:lnTo>
                  <a:lnTo>
                    <a:pt x="151" y="570"/>
                  </a:lnTo>
                  <a:lnTo>
                    <a:pt x="151" y="570"/>
                  </a:lnTo>
                  <a:lnTo>
                    <a:pt x="151" y="570"/>
                  </a:lnTo>
                  <a:lnTo>
                    <a:pt x="151" y="570"/>
                  </a:lnTo>
                  <a:lnTo>
                    <a:pt x="151" y="570"/>
                  </a:lnTo>
                  <a:lnTo>
                    <a:pt x="151"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50"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9" y="570"/>
                  </a:lnTo>
                  <a:lnTo>
                    <a:pt x="148" y="570"/>
                  </a:lnTo>
                  <a:lnTo>
                    <a:pt x="148" y="570"/>
                  </a:lnTo>
                  <a:lnTo>
                    <a:pt x="148" y="570"/>
                  </a:lnTo>
                  <a:lnTo>
                    <a:pt x="148" y="570"/>
                  </a:lnTo>
                  <a:lnTo>
                    <a:pt x="148" y="570"/>
                  </a:lnTo>
                  <a:lnTo>
                    <a:pt x="148" y="570"/>
                  </a:lnTo>
                  <a:lnTo>
                    <a:pt x="148" y="570"/>
                  </a:lnTo>
                  <a:lnTo>
                    <a:pt x="148" y="570"/>
                  </a:lnTo>
                  <a:lnTo>
                    <a:pt x="148" y="570"/>
                  </a:lnTo>
                  <a:lnTo>
                    <a:pt x="148"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7"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6"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5"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4"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3"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2"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1" y="570"/>
                  </a:lnTo>
                  <a:lnTo>
                    <a:pt x="140" y="570"/>
                  </a:lnTo>
                  <a:lnTo>
                    <a:pt x="140" y="570"/>
                  </a:lnTo>
                  <a:lnTo>
                    <a:pt x="140" y="570"/>
                  </a:lnTo>
                  <a:lnTo>
                    <a:pt x="140" y="570"/>
                  </a:lnTo>
                  <a:lnTo>
                    <a:pt x="140" y="570"/>
                  </a:lnTo>
                  <a:lnTo>
                    <a:pt x="140" y="570"/>
                  </a:lnTo>
                  <a:lnTo>
                    <a:pt x="140" y="570"/>
                  </a:lnTo>
                  <a:lnTo>
                    <a:pt x="140" y="570"/>
                  </a:lnTo>
                  <a:lnTo>
                    <a:pt x="140" y="570"/>
                  </a:lnTo>
                  <a:lnTo>
                    <a:pt x="140"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9"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8"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7"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6" y="570"/>
                  </a:lnTo>
                  <a:lnTo>
                    <a:pt x="135" y="570"/>
                  </a:lnTo>
                  <a:lnTo>
                    <a:pt x="135" y="570"/>
                  </a:lnTo>
                  <a:lnTo>
                    <a:pt x="135" y="570"/>
                  </a:lnTo>
                  <a:lnTo>
                    <a:pt x="135" y="570"/>
                  </a:lnTo>
                  <a:lnTo>
                    <a:pt x="135" y="570"/>
                  </a:lnTo>
                  <a:lnTo>
                    <a:pt x="135" y="570"/>
                  </a:lnTo>
                  <a:lnTo>
                    <a:pt x="135" y="570"/>
                  </a:lnTo>
                  <a:lnTo>
                    <a:pt x="135" y="570"/>
                  </a:lnTo>
                  <a:lnTo>
                    <a:pt x="135" y="570"/>
                  </a:lnTo>
                  <a:lnTo>
                    <a:pt x="135"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4"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3"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2"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1"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30"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9"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8" y="570"/>
                  </a:lnTo>
                  <a:lnTo>
                    <a:pt x="127" y="570"/>
                  </a:lnTo>
                  <a:lnTo>
                    <a:pt x="127" y="570"/>
                  </a:lnTo>
                  <a:lnTo>
                    <a:pt x="127" y="570"/>
                  </a:lnTo>
                  <a:lnTo>
                    <a:pt x="127" y="570"/>
                  </a:lnTo>
                  <a:lnTo>
                    <a:pt x="127" y="570"/>
                  </a:lnTo>
                  <a:lnTo>
                    <a:pt x="127" y="570"/>
                  </a:lnTo>
                  <a:lnTo>
                    <a:pt x="127" y="570"/>
                  </a:lnTo>
                  <a:lnTo>
                    <a:pt x="127" y="570"/>
                  </a:lnTo>
                  <a:lnTo>
                    <a:pt x="127" y="570"/>
                  </a:lnTo>
                  <a:lnTo>
                    <a:pt x="127"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6"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5"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4"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3" y="570"/>
                  </a:lnTo>
                  <a:lnTo>
                    <a:pt x="122" y="570"/>
                  </a:lnTo>
                  <a:lnTo>
                    <a:pt x="122" y="570"/>
                  </a:lnTo>
                  <a:lnTo>
                    <a:pt x="122" y="570"/>
                  </a:lnTo>
                  <a:lnTo>
                    <a:pt x="122" y="570"/>
                  </a:lnTo>
                  <a:lnTo>
                    <a:pt x="122" y="570"/>
                  </a:lnTo>
                  <a:lnTo>
                    <a:pt x="122" y="570"/>
                  </a:lnTo>
                  <a:lnTo>
                    <a:pt x="122" y="570"/>
                  </a:lnTo>
                  <a:lnTo>
                    <a:pt x="122" y="570"/>
                  </a:lnTo>
                  <a:lnTo>
                    <a:pt x="122" y="570"/>
                  </a:lnTo>
                  <a:lnTo>
                    <a:pt x="122"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1"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20"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9"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8"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7"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6"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5" y="570"/>
                  </a:lnTo>
                  <a:lnTo>
                    <a:pt x="114" y="570"/>
                  </a:lnTo>
                  <a:lnTo>
                    <a:pt x="114" y="570"/>
                  </a:lnTo>
                  <a:lnTo>
                    <a:pt x="114" y="570"/>
                  </a:lnTo>
                  <a:lnTo>
                    <a:pt x="114" y="570"/>
                  </a:lnTo>
                  <a:lnTo>
                    <a:pt x="114" y="570"/>
                  </a:lnTo>
                  <a:lnTo>
                    <a:pt x="114" y="570"/>
                  </a:lnTo>
                  <a:lnTo>
                    <a:pt x="114" y="570"/>
                  </a:lnTo>
                  <a:lnTo>
                    <a:pt x="114" y="570"/>
                  </a:lnTo>
                  <a:lnTo>
                    <a:pt x="114" y="570"/>
                  </a:lnTo>
                  <a:lnTo>
                    <a:pt x="114"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3"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2"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1"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10" y="570"/>
                  </a:lnTo>
                  <a:lnTo>
                    <a:pt x="109" y="570"/>
                  </a:lnTo>
                  <a:lnTo>
                    <a:pt x="109" y="570"/>
                  </a:lnTo>
                  <a:lnTo>
                    <a:pt x="109" y="570"/>
                  </a:lnTo>
                  <a:lnTo>
                    <a:pt x="109" y="570"/>
                  </a:lnTo>
                  <a:lnTo>
                    <a:pt x="109" y="570"/>
                  </a:lnTo>
                  <a:lnTo>
                    <a:pt x="109" y="570"/>
                  </a:lnTo>
                  <a:lnTo>
                    <a:pt x="109" y="570"/>
                  </a:lnTo>
                  <a:lnTo>
                    <a:pt x="109" y="570"/>
                  </a:lnTo>
                  <a:lnTo>
                    <a:pt x="109" y="570"/>
                  </a:lnTo>
                  <a:lnTo>
                    <a:pt x="109"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8"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7" y="570"/>
                  </a:lnTo>
                  <a:lnTo>
                    <a:pt x="106" y="570"/>
                  </a:lnTo>
                  <a:lnTo>
                    <a:pt x="106" y="570"/>
                  </a:lnTo>
                  <a:lnTo>
                    <a:pt x="106" y="570"/>
                  </a:lnTo>
                  <a:lnTo>
                    <a:pt x="106" y="570"/>
                  </a:lnTo>
                  <a:lnTo>
                    <a:pt x="106" y="570"/>
                  </a:lnTo>
                  <a:lnTo>
                    <a:pt x="106" y="570"/>
                  </a:lnTo>
                  <a:lnTo>
                    <a:pt x="106" y="570"/>
                  </a:lnTo>
                  <a:lnTo>
                    <a:pt x="106" y="570"/>
                  </a:lnTo>
                  <a:lnTo>
                    <a:pt x="106" y="570"/>
                  </a:lnTo>
                  <a:lnTo>
                    <a:pt x="106"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5"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4"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3"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2" y="570"/>
                  </a:lnTo>
                  <a:lnTo>
                    <a:pt x="101" y="570"/>
                  </a:lnTo>
                  <a:lnTo>
                    <a:pt x="101" y="570"/>
                  </a:lnTo>
                  <a:lnTo>
                    <a:pt x="101" y="570"/>
                  </a:lnTo>
                  <a:lnTo>
                    <a:pt x="101" y="570"/>
                  </a:lnTo>
                  <a:lnTo>
                    <a:pt x="101" y="570"/>
                  </a:lnTo>
                  <a:lnTo>
                    <a:pt x="101" y="570"/>
                  </a:lnTo>
                  <a:lnTo>
                    <a:pt x="101" y="570"/>
                  </a:lnTo>
                  <a:lnTo>
                    <a:pt x="101" y="570"/>
                  </a:lnTo>
                  <a:lnTo>
                    <a:pt x="101" y="570"/>
                  </a:lnTo>
                  <a:lnTo>
                    <a:pt x="101"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100" y="570"/>
                  </a:lnTo>
                  <a:lnTo>
                    <a:pt x="99" y="570"/>
                  </a:lnTo>
                  <a:lnTo>
                    <a:pt x="99" y="570"/>
                  </a:lnTo>
                  <a:lnTo>
                    <a:pt x="99" y="570"/>
                  </a:lnTo>
                  <a:lnTo>
                    <a:pt x="99" y="570"/>
                  </a:lnTo>
                  <a:lnTo>
                    <a:pt x="99" y="570"/>
                  </a:lnTo>
                  <a:lnTo>
                    <a:pt x="99" y="570"/>
                  </a:lnTo>
                  <a:lnTo>
                    <a:pt x="99" y="570"/>
                  </a:lnTo>
                  <a:lnTo>
                    <a:pt x="99" y="570"/>
                  </a:lnTo>
                  <a:lnTo>
                    <a:pt x="99" y="570"/>
                  </a:lnTo>
                  <a:lnTo>
                    <a:pt x="99" y="570"/>
                  </a:lnTo>
                  <a:lnTo>
                    <a:pt x="99" y="570"/>
                  </a:lnTo>
                  <a:lnTo>
                    <a:pt x="98" y="570"/>
                  </a:lnTo>
                  <a:lnTo>
                    <a:pt x="98" y="570"/>
                  </a:lnTo>
                  <a:lnTo>
                    <a:pt x="98" y="570"/>
                  </a:lnTo>
                  <a:lnTo>
                    <a:pt x="98" y="570"/>
                  </a:lnTo>
                  <a:lnTo>
                    <a:pt x="98" y="570"/>
                  </a:lnTo>
                  <a:lnTo>
                    <a:pt x="98" y="570"/>
                  </a:lnTo>
                  <a:lnTo>
                    <a:pt x="98" y="570"/>
                  </a:lnTo>
                  <a:lnTo>
                    <a:pt x="98" y="570"/>
                  </a:lnTo>
                  <a:lnTo>
                    <a:pt x="98" y="570"/>
                  </a:lnTo>
                  <a:lnTo>
                    <a:pt x="98" y="570"/>
                  </a:lnTo>
                  <a:lnTo>
                    <a:pt x="98" y="570"/>
                  </a:lnTo>
                  <a:lnTo>
                    <a:pt x="97" y="570"/>
                  </a:lnTo>
                  <a:lnTo>
                    <a:pt x="97" y="570"/>
                  </a:lnTo>
                  <a:lnTo>
                    <a:pt x="97" y="570"/>
                  </a:lnTo>
                  <a:lnTo>
                    <a:pt x="97" y="570"/>
                  </a:lnTo>
                  <a:lnTo>
                    <a:pt x="97" y="570"/>
                  </a:lnTo>
                  <a:lnTo>
                    <a:pt x="97" y="570"/>
                  </a:lnTo>
                  <a:lnTo>
                    <a:pt x="97" y="570"/>
                  </a:lnTo>
                  <a:lnTo>
                    <a:pt x="97" y="570"/>
                  </a:lnTo>
                  <a:lnTo>
                    <a:pt x="97" y="570"/>
                  </a:lnTo>
                  <a:lnTo>
                    <a:pt x="97" y="570"/>
                  </a:lnTo>
                  <a:lnTo>
                    <a:pt x="97" y="570"/>
                  </a:lnTo>
                  <a:lnTo>
                    <a:pt x="96" y="570"/>
                  </a:lnTo>
                  <a:lnTo>
                    <a:pt x="96" y="570"/>
                  </a:lnTo>
                  <a:lnTo>
                    <a:pt x="96" y="570"/>
                  </a:lnTo>
                  <a:lnTo>
                    <a:pt x="96" y="570"/>
                  </a:lnTo>
                  <a:lnTo>
                    <a:pt x="96" y="570"/>
                  </a:lnTo>
                  <a:lnTo>
                    <a:pt x="96" y="570"/>
                  </a:lnTo>
                  <a:lnTo>
                    <a:pt x="96" y="570"/>
                  </a:lnTo>
                  <a:lnTo>
                    <a:pt x="96" y="570"/>
                  </a:lnTo>
                  <a:lnTo>
                    <a:pt x="96" y="570"/>
                  </a:lnTo>
                  <a:lnTo>
                    <a:pt x="96"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5"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4" y="570"/>
                  </a:lnTo>
                  <a:lnTo>
                    <a:pt x="93" y="570"/>
                  </a:lnTo>
                  <a:lnTo>
                    <a:pt x="93" y="570"/>
                  </a:lnTo>
                  <a:lnTo>
                    <a:pt x="93" y="570"/>
                  </a:lnTo>
                  <a:lnTo>
                    <a:pt x="93" y="570"/>
                  </a:lnTo>
                  <a:lnTo>
                    <a:pt x="93" y="570"/>
                  </a:lnTo>
                  <a:lnTo>
                    <a:pt x="93" y="570"/>
                  </a:lnTo>
                  <a:lnTo>
                    <a:pt x="93" y="570"/>
                  </a:lnTo>
                  <a:lnTo>
                    <a:pt x="93" y="570"/>
                  </a:lnTo>
                  <a:lnTo>
                    <a:pt x="93" y="570"/>
                  </a:lnTo>
                  <a:lnTo>
                    <a:pt x="93" y="570"/>
                  </a:lnTo>
                  <a:lnTo>
                    <a:pt x="92" y="570"/>
                  </a:lnTo>
                  <a:lnTo>
                    <a:pt x="92" y="570"/>
                  </a:lnTo>
                  <a:lnTo>
                    <a:pt x="92" y="570"/>
                  </a:lnTo>
                  <a:lnTo>
                    <a:pt x="92" y="570"/>
                  </a:lnTo>
                  <a:lnTo>
                    <a:pt x="92" y="570"/>
                  </a:lnTo>
                  <a:lnTo>
                    <a:pt x="92" y="570"/>
                  </a:lnTo>
                  <a:lnTo>
                    <a:pt x="92" y="570"/>
                  </a:lnTo>
                  <a:lnTo>
                    <a:pt x="92" y="570"/>
                  </a:lnTo>
                  <a:lnTo>
                    <a:pt x="92" y="570"/>
                  </a:lnTo>
                  <a:lnTo>
                    <a:pt x="92" y="570"/>
                  </a:lnTo>
                  <a:lnTo>
                    <a:pt x="92"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1" y="570"/>
                  </a:lnTo>
                  <a:lnTo>
                    <a:pt x="90" y="570"/>
                  </a:lnTo>
                  <a:lnTo>
                    <a:pt x="90" y="570"/>
                  </a:lnTo>
                  <a:lnTo>
                    <a:pt x="90" y="570"/>
                  </a:lnTo>
                  <a:lnTo>
                    <a:pt x="90" y="570"/>
                  </a:lnTo>
                  <a:lnTo>
                    <a:pt x="90" y="570"/>
                  </a:lnTo>
                  <a:lnTo>
                    <a:pt x="90" y="570"/>
                  </a:lnTo>
                  <a:lnTo>
                    <a:pt x="90" y="570"/>
                  </a:lnTo>
                  <a:lnTo>
                    <a:pt x="90" y="570"/>
                  </a:lnTo>
                  <a:lnTo>
                    <a:pt x="90" y="570"/>
                  </a:lnTo>
                  <a:lnTo>
                    <a:pt x="90"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9" y="570"/>
                  </a:lnTo>
                  <a:lnTo>
                    <a:pt x="88" y="570"/>
                  </a:lnTo>
                  <a:lnTo>
                    <a:pt x="88" y="570"/>
                  </a:lnTo>
                  <a:lnTo>
                    <a:pt x="88" y="570"/>
                  </a:lnTo>
                  <a:lnTo>
                    <a:pt x="88" y="570"/>
                  </a:lnTo>
                  <a:lnTo>
                    <a:pt x="88" y="570"/>
                  </a:lnTo>
                  <a:lnTo>
                    <a:pt x="88" y="570"/>
                  </a:lnTo>
                  <a:lnTo>
                    <a:pt x="88" y="570"/>
                  </a:lnTo>
                  <a:lnTo>
                    <a:pt x="88" y="570"/>
                  </a:lnTo>
                  <a:lnTo>
                    <a:pt x="88" y="570"/>
                  </a:lnTo>
                  <a:lnTo>
                    <a:pt x="88"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7" y="570"/>
                  </a:lnTo>
                  <a:lnTo>
                    <a:pt x="86" y="570"/>
                  </a:lnTo>
                  <a:lnTo>
                    <a:pt x="86" y="570"/>
                  </a:lnTo>
                  <a:lnTo>
                    <a:pt x="86" y="570"/>
                  </a:lnTo>
                  <a:lnTo>
                    <a:pt x="86" y="570"/>
                  </a:lnTo>
                  <a:lnTo>
                    <a:pt x="86" y="570"/>
                  </a:lnTo>
                  <a:lnTo>
                    <a:pt x="86" y="570"/>
                  </a:lnTo>
                  <a:lnTo>
                    <a:pt x="86" y="570"/>
                  </a:lnTo>
                  <a:lnTo>
                    <a:pt x="86" y="570"/>
                  </a:lnTo>
                  <a:lnTo>
                    <a:pt x="86" y="570"/>
                  </a:lnTo>
                  <a:lnTo>
                    <a:pt x="86" y="570"/>
                  </a:lnTo>
                  <a:lnTo>
                    <a:pt x="86" y="570"/>
                  </a:lnTo>
                  <a:lnTo>
                    <a:pt x="85" y="570"/>
                  </a:lnTo>
                  <a:lnTo>
                    <a:pt x="85" y="570"/>
                  </a:lnTo>
                  <a:lnTo>
                    <a:pt x="85" y="570"/>
                  </a:lnTo>
                  <a:lnTo>
                    <a:pt x="85" y="570"/>
                  </a:lnTo>
                  <a:lnTo>
                    <a:pt x="85" y="570"/>
                  </a:lnTo>
                  <a:lnTo>
                    <a:pt x="85" y="570"/>
                  </a:lnTo>
                  <a:lnTo>
                    <a:pt x="85" y="570"/>
                  </a:lnTo>
                  <a:lnTo>
                    <a:pt x="85" y="570"/>
                  </a:lnTo>
                  <a:lnTo>
                    <a:pt x="85" y="570"/>
                  </a:lnTo>
                  <a:lnTo>
                    <a:pt x="85" y="570"/>
                  </a:lnTo>
                  <a:lnTo>
                    <a:pt x="85" y="570"/>
                  </a:lnTo>
                  <a:lnTo>
                    <a:pt x="84" y="570"/>
                  </a:lnTo>
                  <a:lnTo>
                    <a:pt x="84" y="570"/>
                  </a:lnTo>
                  <a:lnTo>
                    <a:pt x="84" y="570"/>
                  </a:lnTo>
                  <a:lnTo>
                    <a:pt x="84" y="570"/>
                  </a:lnTo>
                  <a:lnTo>
                    <a:pt x="84" y="570"/>
                  </a:lnTo>
                  <a:lnTo>
                    <a:pt x="84" y="570"/>
                  </a:lnTo>
                  <a:lnTo>
                    <a:pt x="84" y="570"/>
                  </a:lnTo>
                  <a:lnTo>
                    <a:pt x="84" y="570"/>
                  </a:lnTo>
                  <a:lnTo>
                    <a:pt x="84" y="570"/>
                  </a:lnTo>
                  <a:lnTo>
                    <a:pt x="84" y="570"/>
                  </a:lnTo>
                  <a:lnTo>
                    <a:pt x="84" y="570"/>
                  </a:lnTo>
                  <a:lnTo>
                    <a:pt x="83" y="570"/>
                  </a:lnTo>
                  <a:lnTo>
                    <a:pt x="83" y="570"/>
                  </a:lnTo>
                  <a:lnTo>
                    <a:pt x="83" y="570"/>
                  </a:lnTo>
                  <a:lnTo>
                    <a:pt x="83" y="570"/>
                  </a:lnTo>
                  <a:lnTo>
                    <a:pt x="83" y="570"/>
                  </a:lnTo>
                  <a:lnTo>
                    <a:pt x="83" y="570"/>
                  </a:lnTo>
                  <a:lnTo>
                    <a:pt x="83" y="570"/>
                  </a:lnTo>
                  <a:lnTo>
                    <a:pt x="83" y="570"/>
                  </a:lnTo>
                  <a:lnTo>
                    <a:pt x="83" y="570"/>
                  </a:lnTo>
                  <a:lnTo>
                    <a:pt x="83"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2"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1" y="570"/>
                  </a:lnTo>
                  <a:lnTo>
                    <a:pt x="80" y="570"/>
                  </a:lnTo>
                  <a:lnTo>
                    <a:pt x="80" y="570"/>
                  </a:lnTo>
                  <a:lnTo>
                    <a:pt x="80" y="570"/>
                  </a:lnTo>
                  <a:lnTo>
                    <a:pt x="80" y="570"/>
                  </a:lnTo>
                  <a:lnTo>
                    <a:pt x="80" y="570"/>
                  </a:lnTo>
                  <a:lnTo>
                    <a:pt x="80" y="570"/>
                  </a:lnTo>
                  <a:lnTo>
                    <a:pt x="80" y="570"/>
                  </a:lnTo>
                  <a:lnTo>
                    <a:pt x="80" y="570"/>
                  </a:lnTo>
                  <a:lnTo>
                    <a:pt x="80" y="570"/>
                  </a:lnTo>
                  <a:lnTo>
                    <a:pt x="80" y="570"/>
                  </a:lnTo>
                  <a:lnTo>
                    <a:pt x="79" y="570"/>
                  </a:lnTo>
                  <a:lnTo>
                    <a:pt x="79" y="570"/>
                  </a:lnTo>
                  <a:lnTo>
                    <a:pt x="79" y="570"/>
                  </a:lnTo>
                  <a:lnTo>
                    <a:pt x="79" y="570"/>
                  </a:lnTo>
                  <a:lnTo>
                    <a:pt x="79" y="570"/>
                  </a:lnTo>
                  <a:lnTo>
                    <a:pt x="79" y="570"/>
                  </a:lnTo>
                  <a:lnTo>
                    <a:pt x="79" y="570"/>
                  </a:lnTo>
                  <a:lnTo>
                    <a:pt x="79" y="570"/>
                  </a:lnTo>
                  <a:lnTo>
                    <a:pt x="79" y="570"/>
                  </a:lnTo>
                  <a:lnTo>
                    <a:pt x="79" y="570"/>
                  </a:lnTo>
                  <a:lnTo>
                    <a:pt x="79"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8" y="570"/>
                  </a:lnTo>
                  <a:lnTo>
                    <a:pt x="77" y="570"/>
                  </a:lnTo>
                  <a:lnTo>
                    <a:pt x="77" y="570"/>
                  </a:lnTo>
                  <a:lnTo>
                    <a:pt x="77" y="570"/>
                  </a:lnTo>
                  <a:lnTo>
                    <a:pt x="77" y="570"/>
                  </a:lnTo>
                  <a:lnTo>
                    <a:pt x="77" y="570"/>
                  </a:lnTo>
                  <a:lnTo>
                    <a:pt x="77" y="570"/>
                  </a:lnTo>
                  <a:lnTo>
                    <a:pt x="77" y="570"/>
                  </a:lnTo>
                  <a:lnTo>
                    <a:pt x="77" y="570"/>
                  </a:lnTo>
                  <a:lnTo>
                    <a:pt x="77" y="570"/>
                  </a:lnTo>
                  <a:lnTo>
                    <a:pt x="77"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6" y="570"/>
                  </a:lnTo>
                  <a:lnTo>
                    <a:pt x="75" y="570"/>
                  </a:lnTo>
                  <a:lnTo>
                    <a:pt x="75" y="570"/>
                  </a:lnTo>
                  <a:lnTo>
                    <a:pt x="75" y="570"/>
                  </a:lnTo>
                  <a:lnTo>
                    <a:pt x="75" y="570"/>
                  </a:lnTo>
                  <a:lnTo>
                    <a:pt x="75" y="570"/>
                  </a:lnTo>
                  <a:lnTo>
                    <a:pt x="75" y="570"/>
                  </a:lnTo>
                  <a:lnTo>
                    <a:pt x="75" y="570"/>
                  </a:lnTo>
                  <a:lnTo>
                    <a:pt x="75" y="570"/>
                  </a:lnTo>
                  <a:lnTo>
                    <a:pt x="75" y="570"/>
                  </a:lnTo>
                  <a:lnTo>
                    <a:pt x="75"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4" y="570"/>
                  </a:lnTo>
                  <a:lnTo>
                    <a:pt x="73" y="570"/>
                  </a:lnTo>
                  <a:lnTo>
                    <a:pt x="73" y="570"/>
                  </a:lnTo>
                  <a:lnTo>
                    <a:pt x="73" y="570"/>
                  </a:lnTo>
                  <a:lnTo>
                    <a:pt x="73" y="570"/>
                  </a:lnTo>
                  <a:lnTo>
                    <a:pt x="73" y="570"/>
                  </a:lnTo>
                  <a:lnTo>
                    <a:pt x="73" y="570"/>
                  </a:lnTo>
                  <a:lnTo>
                    <a:pt x="73" y="570"/>
                  </a:lnTo>
                  <a:lnTo>
                    <a:pt x="73" y="570"/>
                  </a:lnTo>
                  <a:lnTo>
                    <a:pt x="73" y="570"/>
                  </a:lnTo>
                  <a:lnTo>
                    <a:pt x="73" y="570"/>
                  </a:lnTo>
                  <a:lnTo>
                    <a:pt x="73" y="570"/>
                  </a:lnTo>
                  <a:lnTo>
                    <a:pt x="72" y="570"/>
                  </a:lnTo>
                  <a:lnTo>
                    <a:pt x="72" y="570"/>
                  </a:lnTo>
                  <a:lnTo>
                    <a:pt x="72" y="570"/>
                  </a:lnTo>
                  <a:lnTo>
                    <a:pt x="72" y="570"/>
                  </a:lnTo>
                  <a:lnTo>
                    <a:pt x="72" y="570"/>
                  </a:lnTo>
                  <a:lnTo>
                    <a:pt x="72" y="570"/>
                  </a:lnTo>
                  <a:lnTo>
                    <a:pt x="72" y="570"/>
                  </a:lnTo>
                  <a:lnTo>
                    <a:pt x="72" y="570"/>
                  </a:lnTo>
                  <a:lnTo>
                    <a:pt x="72" y="570"/>
                  </a:lnTo>
                  <a:lnTo>
                    <a:pt x="72" y="570"/>
                  </a:lnTo>
                  <a:lnTo>
                    <a:pt x="72" y="570"/>
                  </a:lnTo>
                  <a:lnTo>
                    <a:pt x="71" y="570"/>
                  </a:lnTo>
                  <a:lnTo>
                    <a:pt x="71" y="570"/>
                  </a:lnTo>
                  <a:lnTo>
                    <a:pt x="71" y="570"/>
                  </a:lnTo>
                  <a:lnTo>
                    <a:pt x="71" y="570"/>
                  </a:lnTo>
                  <a:lnTo>
                    <a:pt x="71" y="570"/>
                  </a:lnTo>
                  <a:lnTo>
                    <a:pt x="71" y="570"/>
                  </a:lnTo>
                  <a:lnTo>
                    <a:pt x="71" y="570"/>
                  </a:lnTo>
                  <a:lnTo>
                    <a:pt x="71" y="570"/>
                  </a:lnTo>
                  <a:lnTo>
                    <a:pt x="71" y="570"/>
                  </a:lnTo>
                  <a:lnTo>
                    <a:pt x="71" y="570"/>
                  </a:lnTo>
                  <a:lnTo>
                    <a:pt x="71" y="570"/>
                  </a:lnTo>
                  <a:lnTo>
                    <a:pt x="70" y="570"/>
                  </a:lnTo>
                  <a:lnTo>
                    <a:pt x="70" y="570"/>
                  </a:lnTo>
                  <a:lnTo>
                    <a:pt x="70" y="570"/>
                  </a:lnTo>
                  <a:lnTo>
                    <a:pt x="70" y="570"/>
                  </a:lnTo>
                  <a:lnTo>
                    <a:pt x="70" y="570"/>
                  </a:lnTo>
                  <a:lnTo>
                    <a:pt x="70" y="570"/>
                  </a:lnTo>
                  <a:lnTo>
                    <a:pt x="70" y="570"/>
                  </a:lnTo>
                  <a:lnTo>
                    <a:pt x="70" y="570"/>
                  </a:lnTo>
                  <a:lnTo>
                    <a:pt x="70" y="570"/>
                  </a:lnTo>
                  <a:lnTo>
                    <a:pt x="70"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9"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8" y="570"/>
                  </a:lnTo>
                  <a:lnTo>
                    <a:pt x="67" y="570"/>
                  </a:lnTo>
                  <a:lnTo>
                    <a:pt x="67" y="570"/>
                  </a:lnTo>
                  <a:lnTo>
                    <a:pt x="67" y="570"/>
                  </a:lnTo>
                  <a:lnTo>
                    <a:pt x="67" y="570"/>
                  </a:lnTo>
                  <a:lnTo>
                    <a:pt x="67" y="570"/>
                  </a:lnTo>
                  <a:lnTo>
                    <a:pt x="67" y="570"/>
                  </a:lnTo>
                  <a:lnTo>
                    <a:pt x="67" y="570"/>
                  </a:lnTo>
                  <a:lnTo>
                    <a:pt x="67" y="570"/>
                  </a:lnTo>
                  <a:lnTo>
                    <a:pt x="67" y="570"/>
                  </a:lnTo>
                  <a:lnTo>
                    <a:pt x="67" y="570"/>
                  </a:lnTo>
                  <a:lnTo>
                    <a:pt x="66" y="570"/>
                  </a:lnTo>
                  <a:lnTo>
                    <a:pt x="66" y="570"/>
                  </a:lnTo>
                  <a:lnTo>
                    <a:pt x="66" y="570"/>
                  </a:lnTo>
                  <a:lnTo>
                    <a:pt x="66" y="570"/>
                  </a:lnTo>
                  <a:lnTo>
                    <a:pt x="66" y="570"/>
                  </a:lnTo>
                  <a:lnTo>
                    <a:pt x="66" y="570"/>
                  </a:lnTo>
                  <a:lnTo>
                    <a:pt x="66" y="570"/>
                  </a:lnTo>
                  <a:lnTo>
                    <a:pt x="66" y="570"/>
                  </a:lnTo>
                  <a:lnTo>
                    <a:pt x="66" y="570"/>
                  </a:lnTo>
                  <a:lnTo>
                    <a:pt x="66" y="570"/>
                  </a:lnTo>
                  <a:lnTo>
                    <a:pt x="66"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5" y="570"/>
                  </a:lnTo>
                  <a:lnTo>
                    <a:pt x="64" y="570"/>
                  </a:lnTo>
                  <a:lnTo>
                    <a:pt x="64" y="570"/>
                  </a:lnTo>
                  <a:lnTo>
                    <a:pt x="64" y="570"/>
                  </a:lnTo>
                  <a:lnTo>
                    <a:pt x="64" y="570"/>
                  </a:lnTo>
                  <a:lnTo>
                    <a:pt x="64" y="570"/>
                  </a:lnTo>
                  <a:lnTo>
                    <a:pt x="64" y="570"/>
                  </a:lnTo>
                  <a:lnTo>
                    <a:pt x="64" y="570"/>
                  </a:lnTo>
                  <a:lnTo>
                    <a:pt x="64" y="570"/>
                  </a:lnTo>
                  <a:lnTo>
                    <a:pt x="64" y="570"/>
                  </a:lnTo>
                  <a:lnTo>
                    <a:pt x="64"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3" y="570"/>
                  </a:lnTo>
                  <a:lnTo>
                    <a:pt x="62" y="570"/>
                  </a:lnTo>
                  <a:lnTo>
                    <a:pt x="62" y="570"/>
                  </a:lnTo>
                  <a:lnTo>
                    <a:pt x="62" y="570"/>
                  </a:lnTo>
                  <a:lnTo>
                    <a:pt x="62" y="570"/>
                  </a:lnTo>
                  <a:lnTo>
                    <a:pt x="62" y="570"/>
                  </a:lnTo>
                  <a:lnTo>
                    <a:pt x="62" y="570"/>
                  </a:lnTo>
                  <a:lnTo>
                    <a:pt x="62" y="570"/>
                  </a:lnTo>
                  <a:lnTo>
                    <a:pt x="62" y="570"/>
                  </a:lnTo>
                  <a:lnTo>
                    <a:pt x="62" y="570"/>
                  </a:lnTo>
                  <a:lnTo>
                    <a:pt x="62"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1" y="570"/>
                  </a:lnTo>
                  <a:lnTo>
                    <a:pt x="60" y="570"/>
                  </a:lnTo>
                  <a:lnTo>
                    <a:pt x="60" y="570"/>
                  </a:lnTo>
                  <a:lnTo>
                    <a:pt x="60" y="570"/>
                  </a:lnTo>
                  <a:lnTo>
                    <a:pt x="60" y="570"/>
                  </a:lnTo>
                  <a:lnTo>
                    <a:pt x="60" y="570"/>
                  </a:lnTo>
                  <a:lnTo>
                    <a:pt x="60" y="570"/>
                  </a:lnTo>
                  <a:lnTo>
                    <a:pt x="60" y="570"/>
                  </a:lnTo>
                  <a:lnTo>
                    <a:pt x="60" y="570"/>
                  </a:lnTo>
                  <a:lnTo>
                    <a:pt x="60" y="570"/>
                  </a:lnTo>
                  <a:lnTo>
                    <a:pt x="60" y="570"/>
                  </a:lnTo>
                  <a:lnTo>
                    <a:pt x="60" y="570"/>
                  </a:lnTo>
                  <a:lnTo>
                    <a:pt x="59" y="570"/>
                  </a:lnTo>
                  <a:lnTo>
                    <a:pt x="59" y="570"/>
                  </a:lnTo>
                  <a:lnTo>
                    <a:pt x="59" y="570"/>
                  </a:lnTo>
                  <a:lnTo>
                    <a:pt x="59" y="570"/>
                  </a:lnTo>
                  <a:lnTo>
                    <a:pt x="59" y="570"/>
                  </a:lnTo>
                  <a:lnTo>
                    <a:pt x="59" y="570"/>
                  </a:lnTo>
                  <a:lnTo>
                    <a:pt x="59" y="570"/>
                  </a:lnTo>
                  <a:lnTo>
                    <a:pt x="59" y="570"/>
                  </a:lnTo>
                  <a:lnTo>
                    <a:pt x="59" y="570"/>
                  </a:lnTo>
                  <a:lnTo>
                    <a:pt x="59" y="570"/>
                  </a:lnTo>
                  <a:lnTo>
                    <a:pt x="59" y="570"/>
                  </a:lnTo>
                  <a:lnTo>
                    <a:pt x="58" y="570"/>
                  </a:lnTo>
                  <a:lnTo>
                    <a:pt x="58" y="570"/>
                  </a:lnTo>
                  <a:lnTo>
                    <a:pt x="58" y="570"/>
                  </a:lnTo>
                  <a:lnTo>
                    <a:pt x="58" y="570"/>
                  </a:lnTo>
                  <a:lnTo>
                    <a:pt x="58" y="570"/>
                  </a:lnTo>
                  <a:lnTo>
                    <a:pt x="58" y="570"/>
                  </a:lnTo>
                  <a:lnTo>
                    <a:pt x="58" y="570"/>
                  </a:lnTo>
                  <a:lnTo>
                    <a:pt x="58" y="570"/>
                  </a:lnTo>
                  <a:lnTo>
                    <a:pt x="58" y="570"/>
                  </a:lnTo>
                  <a:lnTo>
                    <a:pt x="58" y="570"/>
                  </a:lnTo>
                  <a:lnTo>
                    <a:pt x="58" y="570"/>
                  </a:lnTo>
                  <a:lnTo>
                    <a:pt x="57" y="570"/>
                  </a:lnTo>
                  <a:lnTo>
                    <a:pt x="57" y="570"/>
                  </a:lnTo>
                  <a:lnTo>
                    <a:pt x="57" y="570"/>
                  </a:lnTo>
                  <a:lnTo>
                    <a:pt x="57" y="570"/>
                  </a:lnTo>
                  <a:lnTo>
                    <a:pt x="57" y="570"/>
                  </a:lnTo>
                  <a:lnTo>
                    <a:pt x="57" y="570"/>
                  </a:lnTo>
                  <a:lnTo>
                    <a:pt x="57" y="570"/>
                  </a:lnTo>
                  <a:lnTo>
                    <a:pt x="57" y="570"/>
                  </a:lnTo>
                  <a:lnTo>
                    <a:pt x="57" y="570"/>
                  </a:lnTo>
                  <a:lnTo>
                    <a:pt x="57"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6"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5" y="570"/>
                  </a:lnTo>
                  <a:lnTo>
                    <a:pt x="54" y="570"/>
                  </a:lnTo>
                  <a:lnTo>
                    <a:pt x="54" y="570"/>
                  </a:lnTo>
                  <a:lnTo>
                    <a:pt x="54" y="570"/>
                  </a:lnTo>
                  <a:lnTo>
                    <a:pt x="54" y="570"/>
                  </a:lnTo>
                  <a:lnTo>
                    <a:pt x="54" y="570"/>
                  </a:lnTo>
                  <a:lnTo>
                    <a:pt x="54" y="570"/>
                  </a:lnTo>
                  <a:lnTo>
                    <a:pt x="54" y="570"/>
                  </a:lnTo>
                  <a:lnTo>
                    <a:pt x="54" y="570"/>
                  </a:lnTo>
                  <a:lnTo>
                    <a:pt x="54" y="570"/>
                  </a:lnTo>
                  <a:lnTo>
                    <a:pt x="54" y="570"/>
                  </a:lnTo>
                  <a:lnTo>
                    <a:pt x="53" y="570"/>
                  </a:lnTo>
                  <a:lnTo>
                    <a:pt x="53" y="570"/>
                  </a:lnTo>
                  <a:lnTo>
                    <a:pt x="53" y="570"/>
                  </a:lnTo>
                  <a:lnTo>
                    <a:pt x="53" y="570"/>
                  </a:lnTo>
                  <a:lnTo>
                    <a:pt x="53" y="570"/>
                  </a:lnTo>
                  <a:lnTo>
                    <a:pt x="53" y="570"/>
                  </a:lnTo>
                  <a:lnTo>
                    <a:pt x="53" y="570"/>
                  </a:lnTo>
                  <a:lnTo>
                    <a:pt x="53" y="570"/>
                  </a:lnTo>
                  <a:lnTo>
                    <a:pt x="53" y="570"/>
                  </a:lnTo>
                  <a:lnTo>
                    <a:pt x="53" y="570"/>
                  </a:lnTo>
                  <a:lnTo>
                    <a:pt x="53"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2" y="570"/>
                  </a:lnTo>
                  <a:lnTo>
                    <a:pt x="51" y="570"/>
                  </a:lnTo>
                  <a:lnTo>
                    <a:pt x="51" y="570"/>
                  </a:lnTo>
                  <a:lnTo>
                    <a:pt x="51" y="570"/>
                  </a:lnTo>
                  <a:lnTo>
                    <a:pt x="51" y="570"/>
                  </a:lnTo>
                  <a:lnTo>
                    <a:pt x="51" y="570"/>
                  </a:lnTo>
                  <a:lnTo>
                    <a:pt x="51" y="570"/>
                  </a:lnTo>
                  <a:lnTo>
                    <a:pt x="51" y="570"/>
                  </a:lnTo>
                  <a:lnTo>
                    <a:pt x="51" y="570"/>
                  </a:lnTo>
                  <a:lnTo>
                    <a:pt x="51" y="570"/>
                  </a:lnTo>
                  <a:lnTo>
                    <a:pt x="51"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50" y="570"/>
                  </a:lnTo>
                  <a:lnTo>
                    <a:pt x="49" y="570"/>
                  </a:lnTo>
                  <a:lnTo>
                    <a:pt x="49" y="570"/>
                  </a:lnTo>
                  <a:lnTo>
                    <a:pt x="49" y="570"/>
                  </a:lnTo>
                  <a:lnTo>
                    <a:pt x="49" y="570"/>
                  </a:lnTo>
                  <a:lnTo>
                    <a:pt x="49" y="570"/>
                  </a:lnTo>
                  <a:lnTo>
                    <a:pt x="49" y="570"/>
                  </a:lnTo>
                  <a:lnTo>
                    <a:pt x="49" y="570"/>
                  </a:lnTo>
                  <a:lnTo>
                    <a:pt x="49" y="570"/>
                  </a:lnTo>
                  <a:lnTo>
                    <a:pt x="49" y="570"/>
                  </a:lnTo>
                  <a:lnTo>
                    <a:pt x="49"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8" y="570"/>
                  </a:lnTo>
                  <a:lnTo>
                    <a:pt x="47" y="570"/>
                  </a:lnTo>
                  <a:lnTo>
                    <a:pt x="47" y="570"/>
                  </a:lnTo>
                  <a:lnTo>
                    <a:pt x="47" y="570"/>
                  </a:lnTo>
                  <a:lnTo>
                    <a:pt x="47" y="570"/>
                  </a:lnTo>
                  <a:lnTo>
                    <a:pt x="47" y="570"/>
                  </a:lnTo>
                  <a:lnTo>
                    <a:pt x="47" y="570"/>
                  </a:lnTo>
                  <a:lnTo>
                    <a:pt x="47" y="570"/>
                  </a:lnTo>
                  <a:lnTo>
                    <a:pt x="47" y="570"/>
                  </a:lnTo>
                  <a:lnTo>
                    <a:pt x="47" y="570"/>
                  </a:lnTo>
                  <a:lnTo>
                    <a:pt x="47" y="570"/>
                  </a:lnTo>
                  <a:lnTo>
                    <a:pt x="47" y="570"/>
                  </a:lnTo>
                  <a:lnTo>
                    <a:pt x="46" y="570"/>
                  </a:lnTo>
                  <a:lnTo>
                    <a:pt x="46" y="570"/>
                  </a:lnTo>
                  <a:lnTo>
                    <a:pt x="46" y="570"/>
                  </a:lnTo>
                  <a:lnTo>
                    <a:pt x="46" y="570"/>
                  </a:lnTo>
                  <a:lnTo>
                    <a:pt x="46" y="570"/>
                  </a:lnTo>
                  <a:lnTo>
                    <a:pt x="46" y="570"/>
                  </a:lnTo>
                  <a:lnTo>
                    <a:pt x="46" y="570"/>
                  </a:lnTo>
                  <a:lnTo>
                    <a:pt x="46" y="570"/>
                  </a:lnTo>
                  <a:lnTo>
                    <a:pt x="46" y="570"/>
                  </a:lnTo>
                  <a:lnTo>
                    <a:pt x="46" y="570"/>
                  </a:lnTo>
                  <a:lnTo>
                    <a:pt x="46" y="570"/>
                  </a:lnTo>
                  <a:lnTo>
                    <a:pt x="45" y="570"/>
                  </a:lnTo>
                  <a:lnTo>
                    <a:pt x="45" y="570"/>
                  </a:lnTo>
                  <a:lnTo>
                    <a:pt x="45" y="570"/>
                  </a:lnTo>
                  <a:lnTo>
                    <a:pt x="45" y="570"/>
                  </a:lnTo>
                  <a:lnTo>
                    <a:pt x="45" y="570"/>
                  </a:lnTo>
                  <a:lnTo>
                    <a:pt x="45" y="570"/>
                  </a:lnTo>
                  <a:lnTo>
                    <a:pt x="45" y="570"/>
                  </a:lnTo>
                  <a:lnTo>
                    <a:pt x="45" y="570"/>
                  </a:lnTo>
                  <a:lnTo>
                    <a:pt x="45" y="570"/>
                  </a:lnTo>
                  <a:lnTo>
                    <a:pt x="45" y="570"/>
                  </a:lnTo>
                  <a:lnTo>
                    <a:pt x="45"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4" y="570"/>
                  </a:lnTo>
                  <a:lnTo>
                    <a:pt x="43" y="570"/>
                  </a:lnTo>
                  <a:lnTo>
                    <a:pt x="43" y="570"/>
                  </a:lnTo>
                  <a:lnTo>
                    <a:pt x="43" y="570"/>
                  </a:lnTo>
                  <a:lnTo>
                    <a:pt x="43" y="570"/>
                  </a:lnTo>
                  <a:lnTo>
                    <a:pt x="43" y="570"/>
                  </a:lnTo>
                  <a:lnTo>
                    <a:pt x="43" y="570"/>
                  </a:lnTo>
                  <a:lnTo>
                    <a:pt x="43" y="570"/>
                  </a:lnTo>
                  <a:lnTo>
                    <a:pt x="43" y="570"/>
                  </a:lnTo>
                  <a:lnTo>
                    <a:pt x="43" y="570"/>
                  </a:lnTo>
                  <a:lnTo>
                    <a:pt x="43"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2" y="570"/>
                  </a:lnTo>
                  <a:lnTo>
                    <a:pt x="41" y="570"/>
                  </a:lnTo>
                  <a:lnTo>
                    <a:pt x="41" y="570"/>
                  </a:lnTo>
                  <a:lnTo>
                    <a:pt x="41" y="570"/>
                  </a:lnTo>
                  <a:lnTo>
                    <a:pt x="41" y="570"/>
                  </a:lnTo>
                  <a:lnTo>
                    <a:pt x="41" y="570"/>
                  </a:lnTo>
                  <a:lnTo>
                    <a:pt x="41" y="570"/>
                  </a:lnTo>
                  <a:lnTo>
                    <a:pt x="41" y="570"/>
                  </a:lnTo>
                  <a:lnTo>
                    <a:pt x="41" y="570"/>
                  </a:lnTo>
                  <a:lnTo>
                    <a:pt x="41" y="570"/>
                  </a:lnTo>
                  <a:lnTo>
                    <a:pt x="41" y="570"/>
                  </a:lnTo>
                  <a:lnTo>
                    <a:pt x="40" y="570"/>
                  </a:lnTo>
                  <a:lnTo>
                    <a:pt x="40" y="570"/>
                  </a:lnTo>
                  <a:lnTo>
                    <a:pt x="40" y="570"/>
                  </a:lnTo>
                  <a:lnTo>
                    <a:pt x="40" y="570"/>
                  </a:lnTo>
                  <a:lnTo>
                    <a:pt x="40" y="570"/>
                  </a:lnTo>
                  <a:lnTo>
                    <a:pt x="40" y="570"/>
                  </a:lnTo>
                  <a:lnTo>
                    <a:pt x="40" y="570"/>
                  </a:lnTo>
                  <a:lnTo>
                    <a:pt x="40" y="570"/>
                  </a:lnTo>
                  <a:lnTo>
                    <a:pt x="40" y="570"/>
                  </a:lnTo>
                  <a:lnTo>
                    <a:pt x="40" y="570"/>
                  </a:lnTo>
                  <a:lnTo>
                    <a:pt x="40"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9" y="570"/>
                  </a:lnTo>
                  <a:lnTo>
                    <a:pt x="38" y="570"/>
                  </a:lnTo>
                  <a:lnTo>
                    <a:pt x="38" y="570"/>
                  </a:lnTo>
                  <a:lnTo>
                    <a:pt x="38" y="570"/>
                  </a:lnTo>
                  <a:lnTo>
                    <a:pt x="38" y="570"/>
                  </a:lnTo>
                  <a:lnTo>
                    <a:pt x="38" y="570"/>
                  </a:lnTo>
                  <a:lnTo>
                    <a:pt x="38" y="570"/>
                  </a:lnTo>
                  <a:lnTo>
                    <a:pt x="38" y="570"/>
                  </a:lnTo>
                  <a:lnTo>
                    <a:pt x="38" y="570"/>
                  </a:lnTo>
                  <a:lnTo>
                    <a:pt x="38" y="570"/>
                  </a:lnTo>
                  <a:lnTo>
                    <a:pt x="38"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7" y="570"/>
                  </a:lnTo>
                  <a:lnTo>
                    <a:pt x="36" y="570"/>
                  </a:lnTo>
                  <a:lnTo>
                    <a:pt x="36" y="570"/>
                  </a:lnTo>
                  <a:lnTo>
                    <a:pt x="36" y="570"/>
                  </a:lnTo>
                  <a:lnTo>
                    <a:pt x="36" y="570"/>
                  </a:lnTo>
                  <a:lnTo>
                    <a:pt x="36" y="570"/>
                  </a:lnTo>
                  <a:lnTo>
                    <a:pt x="36" y="570"/>
                  </a:lnTo>
                  <a:lnTo>
                    <a:pt x="36" y="570"/>
                  </a:lnTo>
                  <a:lnTo>
                    <a:pt x="36" y="570"/>
                  </a:lnTo>
                  <a:lnTo>
                    <a:pt x="36" y="570"/>
                  </a:lnTo>
                  <a:lnTo>
                    <a:pt x="36"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5" y="570"/>
                  </a:lnTo>
                  <a:lnTo>
                    <a:pt x="34" y="570"/>
                  </a:lnTo>
                  <a:lnTo>
                    <a:pt x="34" y="570"/>
                  </a:lnTo>
                  <a:lnTo>
                    <a:pt x="34" y="570"/>
                  </a:lnTo>
                  <a:lnTo>
                    <a:pt x="34" y="570"/>
                  </a:lnTo>
                  <a:lnTo>
                    <a:pt x="34" y="570"/>
                  </a:lnTo>
                  <a:lnTo>
                    <a:pt x="34" y="570"/>
                  </a:lnTo>
                  <a:lnTo>
                    <a:pt x="34" y="570"/>
                  </a:lnTo>
                  <a:lnTo>
                    <a:pt x="34" y="570"/>
                  </a:lnTo>
                  <a:lnTo>
                    <a:pt x="34" y="570"/>
                  </a:lnTo>
                  <a:lnTo>
                    <a:pt x="34" y="570"/>
                  </a:lnTo>
                  <a:lnTo>
                    <a:pt x="34" y="570"/>
                  </a:lnTo>
                  <a:lnTo>
                    <a:pt x="33" y="570"/>
                  </a:lnTo>
                  <a:lnTo>
                    <a:pt x="33" y="570"/>
                  </a:lnTo>
                  <a:lnTo>
                    <a:pt x="33" y="570"/>
                  </a:lnTo>
                  <a:lnTo>
                    <a:pt x="33" y="570"/>
                  </a:lnTo>
                  <a:lnTo>
                    <a:pt x="33" y="570"/>
                  </a:lnTo>
                  <a:lnTo>
                    <a:pt x="33" y="570"/>
                  </a:lnTo>
                  <a:lnTo>
                    <a:pt x="33" y="570"/>
                  </a:lnTo>
                  <a:lnTo>
                    <a:pt x="33" y="570"/>
                  </a:lnTo>
                  <a:lnTo>
                    <a:pt x="33" y="570"/>
                  </a:lnTo>
                  <a:lnTo>
                    <a:pt x="33" y="570"/>
                  </a:lnTo>
                  <a:lnTo>
                    <a:pt x="33" y="570"/>
                  </a:lnTo>
                  <a:lnTo>
                    <a:pt x="32" y="570"/>
                  </a:lnTo>
                  <a:lnTo>
                    <a:pt x="32" y="570"/>
                  </a:lnTo>
                  <a:lnTo>
                    <a:pt x="32" y="570"/>
                  </a:lnTo>
                  <a:lnTo>
                    <a:pt x="32" y="570"/>
                  </a:lnTo>
                  <a:lnTo>
                    <a:pt x="32" y="570"/>
                  </a:lnTo>
                  <a:lnTo>
                    <a:pt x="32" y="570"/>
                  </a:lnTo>
                  <a:lnTo>
                    <a:pt x="32" y="570"/>
                  </a:lnTo>
                  <a:lnTo>
                    <a:pt x="32" y="570"/>
                  </a:lnTo>
                  <a:lnTo>
                    <a:pt x="32" y="570"/>
                  </a:lnTo>
                  <a:lnTo>
                    <a:pt x="32" y="570"/>
                  </a:lnTo>
                  <a:lnTo>
                    <a:pt x="32"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1" y="570"/>
                  </a:lnTo>
                  <a:lnTo>
                    <a:pt x="30" y="570"/>
                  </a:lnTo>
                  <a:lnTo>
                    <a:pt x="30" y="570"/>
                  </a:lnTo>
                  <a:lnTo>
                    <a:pt x="30" y="570"/>
                  </a:lnTo>
                  <a:lnTo>
                    <a:pt x="30" y="570"/>
                  </a:lnTo>
                  <a:lnTo>
                    <a:pt x="30" y="570"/>
                  </a:lnTo>
                  <a:lnTo>
                    <a:pt x="30" y="570"/>
                  </a:lnTo>
                  <a:lnTo>
                    <a:pt x="30" y="570"/>
                  </a:lnTo>
                  <a:lnTo>
                    <a:pt x="30" y="570"/>
                  </a:lnTo>
                  <a:lnTo>
                    <a:pt x="30" y="570"/>
                  </a:lnTo>
                  <a:lnTo>
                    <a:pt x="30"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9" y="570"/>
                  </a:lnTo>
                  <a:lnTo>
                    <a:pt x="28" y="570"/>
                  </a:lnTo>
                  <a:lnTo>
                    <a:pt x="28" y="570"/>
                  </a:lnTo>
                  <a:lnTo>
                    <a:pt x="28" y="570"/>
                  </a:lnTo>
                  <a:lnTo>
                    <a:pt x="28" y="570"/>
                  </a:lnTo>
                  <a:lnTo>
                    <a:pt x="28" y="570"/>
                  </a:lnTo>
                  <a:lnTo>
                    <a:pt x="28" y="570"/>
                  </a:lnTo>
                  <a:lnTo>
                    <a:pt x="28" y="570"/>
                  </a:lnTo>
                  <a:lnTo>
                    <a:pt x="28" y="570"/>
                  </a:lnTo>
                  <a:lnTo>
                    <a:pt x="28" y="570"/>
                  </a:lnTo>
                  <a:lnTo>
                    <a:pt x="28" y="570"/>
                  </a:lnTo>
                  <a:lnTo>
                    <a:pt x="27" y="570"/>
                  </a:lnTo>
                  <a:lnTo>
                    <a:pt x="27" y="570"/>
                  </a:lnTo>
                  <a:lnTo>
                    <a:pt x="27" y="570"/>
                  </a:lnTo>
                  <a:lnTo>
                    <a:pt x="27" y="570"/>
                  </a:lnTo>
                  <a:lnTo>
                    <a:pt x="27" y="570"/>
                  </a:lnTo>
                  <a:lnTo>
                    <a:pt x="27" y="570"/>
                  </a:lnTo>
                  <a:lnTo>
                    <a:pt x="27" y="570"/>
                  </a:lnTo>
                  <a:lnTo>
                    <a:pt x="27" y="570"/>
                  </a:lnTo>
                  <a:lnTo>
                    <a:pt x="27" y="570"/>
                  </a:lnTo>
                  <a:lnTo>
                    <a:pt x="27" y="570"/>
                  </a:lnTo>
                  <a:lnTo>
                    <a:pt x="27"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6" y="570"/>
                  </a:lnTo>
                  <a:lnTo>
                    <a:pt x="25" y="570"/>
                  </a:lnTo>
                  <a:lnTo>
                    <a:pt x="25" y="570"/>
                  </a:lnTo>
                  <a:lnTo>
                    <a:pt x="25" y="570"/>
                  </a:lnTo>
                  <a:lnTo>
                    <a:pt x="25" y="570"/>
                  </a:lnTo>
                  <a:lnTo>
                    <a:pt x="25" y="570"/>
                  </a:lnTo>
                  <a:lnTo>
                    <a:pt x="25" y="570"/>
                  </a:lnTo>
                  <a:lnTo>
                    <a:pt x="25" y="570"/>
                  </a:lnTo>
                  <a:lnTo>
                    <a:pt x="25" y="570"/>
                  </a:lnTo>
                  <a:lnTo>
                    <a:pt x="25" y="570"/>
                  </a:lnTo>
                  <a:lnTo>
                    <a:pt x="25"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4" y="570"/>
                  </a:lnTo>
                  <a:lnTo>
                    <a:pt x="23" y="570"/>
                  </a:lnTo>
                  <a:lnTo>
                    <a:pt x="23" y="570"/>
                  </a:lnTo>
                  <a:lnTo>
                    <a:pt x="23" y="570"/>
                  </a:lnTo>
                  <a:lnTo>
                    <a:pt x="23" y="570"/>
                  </a:lnTo>
                  <a:lnTo>
                    <a:pt x="23" y="570"/>
                  </a:lnTo>
                  <a:lnTo>
                    <a:pt x="23" y="570"/>
                  </a:lnTo>
                  <a:lnTo>
                    <a:pt x="23" y="570"/>
                  </a:lnTo>
                  <a:lnTo>
                    <a:pt x="23" y="570"/>
                  </a:lnTo>
                  <a:lnTo>
                    <a:pt x="23" y="570"/>
                  </a:lnTo>
                  <a:lnTo>
                    <a:pt x="23"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2" y="570"/>
                  </a:lnTo>
                  <a:lnTo>
                    <a:pt x="21" y="570"/>
                  </a:lnTo>
                  <a:lnTo>
                    <a:pt x="21" y="570"/>
                  </a:lnTo>
                  <a:lnTo>
                    <a:pt x="21" y="570"/>
                  </a:lnTo>
                  <a:lnTo>
                    <a:pt x="21" y="570"/>
                  </a:lnTo>
                  <a:lnTo>
                    <a:pt x="21" y="570"/>
                  </a:lnTo>
                  <a:lnTo>
                    <a:pt x="21" y="570"/>
                  </a:lnTo>
                  <a:lnTo>
                    <a:pt x="21" y="570"/>
                  </a:lnTo>
                  <a:lnTo>
                    <a:pt x="21" y="570"/>
                  </a:lnTo>
                  <a:lnTo>
                    <a:pt x="21" y="570"/>
                  </a:lnTo>
                  <a:lnTo>
                    <a:pt x="21" y="570"/>
                  </a:lnTo>
                  <a:lnTo>
                    <a:pt x="21" y="570"/>
                  </a:lnTo>
                  <a:lnTo>
                    <a:pt x="20" y="570"/>
                  </a:lnTo>
                  <a:lnTo>
                    <a:pt x="20" y="570"/>
                  </a:lnTo>
                  <a:lnTo>
                    <a:pt x="20" y="570"/>
                  </a:lnTo>
                  <a:lnTo>
                    <a:pt x="20" y="570"/>
                  </a:lnTo>
                  <a:lnTo>
                    <a:pt x="20" y="570"/>
                  </a:lnTo>
                  <a:lnTo>
                    <a:pt x="20" y="570"/>
                  </a:lnTo>
                  <a:lnTo>
                    <a:pt x="20" y="570"/>
                  </a:lnTo>
                  <a:lnTo>
                    <a:pt x="20" y="570"/>
                  </a:lnTo>
                  <a:lnTo>
                    <a:pt x="20" y="570"/>
                  </a:lnTo>
                  <a:lnTo>
                    <a:pt x="20" y="570"/>
                  </a:lnTo>
                  <a:lnTo>
                    <a:pt x="20" y="570"/>
                  </a:lnTo>
                  <a:lnTo>
                    <a:pt x="19" y="570"/>
                  </a:lnTo>
                  <a:lnTo>
                    <a:pt x="19" y="570"/>
                  </a:lnTo>
                  <a:lnTo>
                    <a:pt x="19" y="570"/>
                  </a:lnTo>
                  <a:lnTo>
                    <a:pt x="19" y="570"/>
                  </a:lnTo>
                  <a:lnTo>
                    <a:pt x="19" y="570"/>
                  </a:lnTo>
                  <a:lnTo>
                    <a:pt x="19" y="570"/>
                  </a:lnTo>
                  <a:lnTo>
                    <a:pt x="19" y="570"/>
                  </a:lnTo>
                  <a:lnTo>
                    <a:pt x="19" y="570"/>
                  </a:lnTo>
                  <a:lnTo>
                    <a:pt x="19" y="570"/>
                  </a:lnTo>
                  <a:lnTo>
                    <a:pt x="19" y="570"/>
                  </a:lnTo>
                  <a:lnTo>
                    <a:pt x="19"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8" y="570"/>
                  </a:lnTo>
                  <a:lnTo>
                    <a:pt x="17" y="570"/>
                  </a:lnTo>
                  <a:lnTo>
                    <a:pt x="17" y="570"/>
                  </a:lnTo>
                  <a:lnTo>
                    <a:pt x="17" y="570"/>
                  </a:lnTo>
                  <a:lnTo>
                    <a:pt x="17" y="570"/>
                  </a:lnTo>
                  <a:lnTo>
                    <a:pt x="17" y="570"/>
                  </a:lnTo>
                  <a:lnTo>
                    <a:pt x="17" y="570"/>
                  </a:lnTo>
                  <a:lnTo>
                    <a:pt x="17" y="570"/>
                  </a:lnTo>
                  <a:lnTo>
                    <a:pt x="17" y="570"/>
                  </a:lnTo>
                  <a:lnTo>
                    <a:pt x="17" y="570"/>
                  </a:lnTo>
                  <a:lnTo>
                    <a:pt x="17"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6" y="570"/>
                  </a:lnTo>
                  <a:lnTo>
                    <a:pt x="15" y="570"/>
                  </a:lnTo>
                  <a:lnTo>
                    <a:pt x="15" y="570"/>
                  </a:lnTo>
                  <a:lnTo>
                    <a:pt x="15" y="570"/>
                  </a:lnTo>
                  <a:lnTo>
                    <a:pt x="15" y="570"/>
                  </a:lnTo>
                  <a:lnTo>
                    <a:pt x="15" y="570"/>
                  </a:lnTo>
                  <a:lnTo>
                    <a:pt x="15" y="570"/>
                  </a:lnTo>
                  <a:lnTo>
                    <a:pt x="15" y="570"/>
                  </a:lnTo>
                  <a:lnTo>
                    <a:pt x="15" y="570"/>
                  </a:lnTo>
                  <a:lnTo>
                    <a:pt x="15" y="570"/>
                  </a:lnTo>
                  <a:lnTo>
                    <a:pt x="15" y="570"/>
                  </a:lnTo>
                  <a:lnTo>
                    <a:pt x="14" y="570"/>
                  </a:lnTo>
                  <a:lnTo>
                    <a:pt x="14" y="570"/>
                  </a:lnTo>
                  <a:lnTo>
                    <a:pt x="14" y="570"/>
                  </a:lnTo>
                  <a:lnTo>
                    <a:pt x="14" y="570"/>
                  </a:lnTo>
                  <a:lnTo>
                    <a:pt x="14" y="570"/>
                  </a:lnTo>
                  <a:lnTo>
                    <a:pt x="14" y="570"/>
                  </a:lnTo>
                  <a:lnTo>
                    <a:pt x="14" y="570"/>
                  </a:lnTo>
                  <a:lnTo>
                    <a:pt x="14" y="570"/>
                  </a:lnTo>
                  <a:lnTo>
                    <a:pt x="14" y="570"/>
                  </a:lnTo>
                  <a:lnTo>
                    <a:pt x="14" y="570"/>
                  </a:lnTo>
                  <a:lnTo>
                    <a:pt x="14"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3" y="570"/>
                  </a:lnTo>
                  <a:lnTo>
                    <a:pt x="12" y="570"/>
                  </a:lnTo>
                  <a:lnTo>
                    <a:pt x="12" y="570"/>
                  </a:lnTo>
                  <a:lnTo>
                    <a:pt x="12" y="570"/>
                  </a:lnTo>
                  <a:lnTo>
                    <a:pt x="12" y="570"/>
                  </a:lnTo>
                  <a:lnTo>
                    <a:pt x="12" y="570"/>
                  </a:lnTo>
                  <a:lnTo>
                    <a:pt x="12" y="570"/>
                  </a:lnTo>
                  <a:lnTo>
                    <a:pt x="12" y="570"/>
                  </a:lnTo>
                  <a:lnTo>
                    <a:pt x="12" y="570"/>
                  </a:lnTo>
                  <a:lnTo>
                    <a:pt x="12" y="570"/>
                  </a:lnTo>
                  <a:lnTo>
                    <a:pt x="12"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1" y="570"/>
                  </a:lnTo>
                  <a:lnTo>
                    <a:pt x="10" y="570"/>
                  </a:lnTo>
                  <a:lnTo>
                    <a:pt x="10" y="570"/>
                  </a:lnTo>
                  <a:lnTo>
                    <a:pt x="10" y="570"/>
                  </a:lnTo>
                  <a:lnTo>
                    <a:pt x="10" y="570"/>
                  </a:lnTo>
                  <a:lnTo>
                    <a:pt x="10" y="570"/>
                  </a:lnTo>
                  <a:lnTo>
                    <a:pt x="10" y="570"/>
                  </a:lnTo>
                  <a:lnTo>
                    <a:pt x="10" y="570"/>
                  </a:lnTo>
                  <a:lnTo>
                    <a:pt x="10" y="570"/>
                  </a:lnTo>
                  <a:lnTo>
                    <a:pt x="10" y="570"/>
                  </a:lnTo>
                  <a:lnTo>
                    <a:pt x="10"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9" y="570"/>
                  </a:lnTo>
                  <a:lnTo>
                    <a:pt x="8" y="570"/>
                  </a:lnTo>
                  <a:lnTo>
                    <a:pt x="8" y="570"/>
                  </a:lnTo>
                  <a:lnTo>
                    <a:pt x="8" y="570"/>
                  </a:lnTo>
                  <a:lnTo>
                    <a:pt x="8" y="570"/>
                  </a:lnTo>
                  <a:lnTo>
                    <a:pt x="8" y="570"/>
                  </a:lnTo>
                  <a:lnTo>
                    <a:pt x="8" y="570"/>
                  </a:lnTo>
                  <a:lnTo>
                    <a:pt x="8" y="570"/>
                  </a:lnTo>
                  <a:lnTo>
                    <a:pt x="8" y="570"/>
                  </a:lnTo>
                  <a:lnTo>
                    <a:pt x="8" y="570"/>
                  </a:lnTo>
                  <a:lnTo>
                    <a:pt x="8" y="570"/>
                  </a:lnTo>
                  <a:lnTo>
                    <a:pt x="8" y="570"/>
                  </a:lnTo>
                  <a:lnTo>
                    <a:pt x="7" y="570"/>
                  </a:lnTo>
                  <a:lnTo>
                    <a:pt x="7" y="570"/>
                  </a:lnTo>
                  <a:lnTo>
                    <a:pt x="7" y="570"/>
                  </a:lnTo>
                  <a:lnTo>
                    <a:pt x="7" y="570"/>
                  </a:lnTo>
                  <a:lnTo>
                    <a:pt x="7" y="570"/>
                  </a:lnTo>
                  <a:lnTo>
                    <a:pt x="7" y="570"/>
                  </a:lnTo>
                  <a:lnTo>
                    <a:pt x="7" y="570"/>
                  </a:lnTo>
                  <a:lnTo>
                    <a:pt x="7" y="570"/>
                  </a:lnTo>
                  <a:lnTo>
                    <a:pt x="7" y="570"/>
                  </a:lnTo>
                  <a:lnTo>
                    <a:pt x="7" y="570"/>
                  </a:lnTo>
                  <a:lnTo>
                    <a:pt x="7" y="570"/>
                  </a:lnTo>
                  <a:lnTo>
                    <a:pt x="6" y="570"/>
                  </a:lnTo>
                  <a:lnTo>
                    <a:pt x="6" y="570"/>
                  </a:lnTo>
                  <a:lnTo>
                    <a:pt x="6" y="570"/>
                  </a:lnTo>
                  <a:lnTo>
                    <a:pt x="6" y="570"/>
                  </a:lnTo>
                  <a:lnTo>
                    <a:pt x="6" y="570"/>
                  </a:lnTo>
                  <a:lnTo>
                    <a:pt x="6" y="570"/>
                  </a:lnTo>
                  <a:lnTo>
                    <a:pt x="6" y="570"/>
                  </a:lnTo>
                  <a:lnTo>
                    <a:pt x="6" y="570"/>
                  </a:lnTo>
                  <a:lnTo>
                    <a:pt x="6" y="570"/>
                  </a:lnTo>
                  <a:lnTo>
                    <a:pt x="6" y="570"/>
                  </a:lnTo>
                  <a:lnTo>
                    <a:pt x="6"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5" y="570"/>
                  </a:lnTo>
                  <a:lnTo>
                    <a:pt x="4" y="570"/>
                  </a:lnTo>
                  <a:lnTo>
                    <a:pt x="4" y="570"/>
                  </a:lnTo>
                  <a:lnTo>
                    <a:pt x="4" y="570"/>
                  </a:lnTo>
                  <a:lnTo>
                    <a:pt x="4" y="570"/>
                  </a:lnTo>
                  <a:lnTo>
                    <a:pt x="4" y="570"/>
                  </a:lnTo>
                  <a:lnTo>
                    <a:pt x="4" y="570"/>
                  </a:lnTo>
                  <a:lnTo>
                    <a:pt x="4" y="570"/>
                  </a:lnTo>
                  <a:lnTo>
                    <a:pt x="4" y="570"/>
                  </a:lnTo>
                  <a:lnTo>
                    <a:pt x="4" y="570"/>
                  </a:lnTo>
                  <a:lnTo>
                    <a:pt x="4"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3" y="570"/>
                  </a:lnTo>
                  <a:lnTo>
                    <a:pt x="2" y="570"/>
                  </a:lnTo>
                  <a:lnTo>
                    <a:pt x="2" y="570"/>
                  </a:lnTo>
                  <a:lnTo>
                    <a:pt x="2" y="570"/>
                  </a:lnTo>
                  <a:lnTo>
                    <a:pt x="2" y="570"/>
                  </a:lnTo>
                  <a:lnTo>
                    <a:pt x="2" y="570"/>
                  </a:lnTo>
                  <a:lnTo>
                    <a:pt x="2" y="570"/>
                  </a:lnTo>
                  <a:lnTo>
                    <a:pt x="2" y="570"/>
                  </a:lnTo>
                  <a:lnTo>
                    <a:pt x="2" y="570"/>
                  </a:lnTo>
                  <a:lnTo>
                    <a:pt x="2" y="570"/>
                  </a:lnTo>
                  <a:lnTo>
                    <a:pt x="2" y="570"/>
                  </a:lnTo>
                  <a:lnTo>
                    <a:pt x="1" y="570"/>
                  </a:lnTo>
                  <a:lnTo>
                    <a:pt x="1" y="570"/>
                  </a:lnTo>
                  <a:lnTo>
                    <a:pt x="1" y="570"/>
                  </a:lnTo>
                  <a:lnTo>
                    <a:pt x="1" y="570"/>
                  </a:lnTo>
                  <a:lnTo>
                    <a:pt x="1" y="570"/>
                  </a:lnTo>
                  <a:lnTo>
                    <a:pt x="1" y="570"/>
                  </a:lnTo>
                  <a:lnTo>
                    <a:pt x="1" y="570"/>
                  </a:lnTo>
                  <a:lnTo>
                    <a:pt x="1" y="570"/>
                  </a:lnTo>
                  <a:lnTo>
                    <a:pt x="1" y="570"/>
                  </a:lnTo>
                  <a:lnTo>
                    <a:pt x="1" y="570"/>
                  </a:lnTo>
                  <a:lnTo>
                    <a:pt x="1" y="570"/>
                  </a:lnTo>
                  <a:lnTo>
                    <a:pt x="0" y="570"/>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85" name="TextBox 84"/>
          <p:cNvSpPr txBox="1"/>
          <p:nvPr/>
        </p:nvSpPr>
        <p:spPr>
          <a:xfrm rot="16200000">
            <a:off x="7711677" y="4713536"/>
            <a:ext cx="761844" cy="234581"/>
          </a:xfrm>
          <a:prstGeom prst="rect">
            <a:avLst/>
          </a:prstGeom>
          <a:noFill/>
        </p:spPr>
        <p:txBody>
          <a:bodyPr wrap="none" rtlCol="0">
            <a:spAutoFit/>
          </a:bodyPr>
          <a:lstStyle/>
          <a:p>
            <a:r>
              <a:rPr lang="en-GB" sz="1200" dirty="0">
                <a:solidFill>
                  <a:schemeClr val="accent1"/>
                </a:solidFill>
              </a:rPr>
              <a:t>Probability</a:t>
            </a:r>
          </a:p>
        </p:txBody>
      </p:sp>
      <p:sp>
        <p:nvSpPr>
          <p:cNvPr id="63" name="Content Placeholder 4"/>
          <p:cNvSpPr txBox="1">
            <a:spLocks/>
          </p:cNvSpPr>
          <p:nvPr/>
        </p:nvSpPr>
        <p:spPr>
          <a:xfrm>
            <a:off x="1264174" y="3526362"/>
            <a:ext cx="6906922" cy="57285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464749"/>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3.  Second level analysis </a:t>
            </a:r>
            <a:r>
              <a:rPr lang="en-GB" sz="1600" dirty="0"/>
              <a:t>(GLM of connectivity parameters)</a:t>
            </a:r>
            <a:endParaRPr lang="en-GB" sz="2400" dirty="0"/>
          </a:p>
        </p:txBody>
      </p:sp>
      <p:pic>
        <p:nvPicPr>
          <p:cNvPr id="64" name="Picture 39"/>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b="14970"/>
          <a:stretch>
            <a:fillRect/>
          </a:stretch>
        </p:blipFill>
        <p:spPr bwMode="auto">
          <a:xfrm>
            <a:off x="8276988" y="3405281"/>
            <a:ext cx="997972" cy="84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50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13057" y="121825"/>
            <a:ext cx="10452101" cy="1096963"/>
          </a:xfrm>
        </p:spPr>
        <p:txBody>
          <a:bodyPr/>
          <a:lstStyle/>
          <a:p>
            <a:r>
              <a:rPr lang="en-GB" dirty="0"/>
              <a:t>Contents</a:t>
            </a:r>
          </a:p>
        </p:txBody>
      </p:sp>
      <p:sp>
        <p:nvSpPr>
          <p:cNvPr id="9" name="TextBox 8"/>
          <p:cNvSpPr txBox="1"/>
          <p:nvPr/>
        </p:nvSpPr>
        <p:spPr>
          <a:xfrm>
            <a:off x="583474" y="2316481"/>
            <a:ext cx="10032275" cy="2677656"/>
          </a:xfrm>
          <a:prstGeom prst="rect">
            <a:avLst/>
          </a:prstGeom>
          <a:noFill/>
        </p:spPr>
        <p:txBody>
          <a:bodyPr wrap="square" rtlCol="0">
            <a:spAutoFit/>
          </a:bodyPr>
          <a:lstStyle/>
          <a:p>
            <a:pPr marL="457200" indent="-457200">
              <a:buFont typeface="+mj-lt"/>
              <a:buAutoNum type="arabicPeriod"/>
            </a:pPr>
            <a:r>
              <a:rPr lang="en-GB" sz="2400" dirty="0">
                <a:solidFill>
                  <a:schemeClr val="accent1"/>
                </a:solidFill>
              </a:rPr>
              <a:t>Overview of DCM</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b="1" dirty="0">
                <a:solidFill>
                  <a:schemeClr val="accent1"/>
                </a:solidFill>
              </a:rPr>
              <a:t>Model specification</a:t>
            </a:r>
            <a:br>
              <a:rPr lang="en-GB" sz="2400" b="1" dirty="0">
                <a:solidFill>
                  <a:schemeClr val="accent1"/>
                </a:solidFill>
              </a:rPr>
            </a:br>
            <a:endParaRPr lang="en-GB" sz="2400" b="1" dirty="0">
              <a:solidFill>
                <a:schemeClr val="accent1"/>
              </a:solidFill>
            </a:endParaRPr>
          </a:p>
          <a:p>
            <a:pPr marL="457200" indent="-457200">
              <a:buFont typeface="+mj-lt"/>
              <a:buAutoNum type="arabicPeriod"/>
            </a:pPr>
            <a:r>
              <a:rPr lang="en-GB" sz="2400" dirty="0">
                <a:solidFill>
                  <a:schemeClr val="accent1"/>
                </a:solidFill>
              </a:rPr>
              <a:t>Model inversion</a:t>
            </a:r>
            <a:br>
              <a:rPr lang="en-GB" sz="2400" dirty="0">
                <a:solidFill>
                  <a:schemeClr val="accent1"/>
                </a:solidFill>
              </a:rPr>
            </a:br>
            <a:endParaRPr lang="en-GB" sz="2400" dirty="0">
              <a:solidFill>
                <a:schemeClr val="accent1"/>
              </a:solidFill>
            </a:endParaRPr>
          </a:p>
          <a:p>
            <a:pPr marL="457200" indent="-457200">
              <a:buFont typeface="+mj-lt"/>
              <a:buAutoNum type="arabicPeriod"/>
            </a:pPr>
            <a:r>
              <a:rPr lang="en-GB" sz="2400" dirty="0">
                <a:solidFill>
                  <a:schemeClr val="accent1"/>
                </a:solidFill>
              </a:rPr>
              <a:t>Model comparison</a:t>
            </a:r>
          </a:p>
        </p:txBody>
      </p:sp>
    </p:spTree>
    <p:extLst>
      <p:ext uri="{BB962C8B-B14F-4D97-AF65-F5344CB8AC3E}">
        <p14:creationId xmlns:p14="http://schemas.microsoft.com/office/powerpoint/2010/main" val="668713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31303" y="1747094"/>
            <a:ext cx="2038750" cy="20763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442179" y="6097349"/>
            <a:ext cx="2799048" cy="443177"/>
          </a:xfrm>
          <a:prstGeom prst="rect">
            <a:avLst/>
          </a:prstGeom>
          <a:noFill/>
        </p:spPr>
        <p:txBody>
          <a:bodyPr wrap="square" rtlCol="0">
            <a:spAutoFit/>
          </a:bodyPr>
          <a:lstStyle/>
          <a:p>
            <a:r>
              <a:rPr lang="en-GB" sz="1152" dirty="0">
                <a:solidFill>
                  <a:schemeClr val="accent2">
                    <a:lumMod val="50000"/>
                    <a:lumOff val="50000"/>
                  </a:schemeClr>
                </a:solidFill>
              </a:rPr>
              <a:t>Stimulus from </a:t>
            </a:r>
            <a:r>
              <a:rPr lang="en-GB" sz="1152" dirty="0" err="1">
                <a:solidFill>
                  <a:schemeClr val="accent2">
                    <a:lumMod val="50000"/>
                    <a:lumOff val="50000"/>
                  </a:schemeClr>
                </a:solidFill>
              </a:rPr>
              <a:t>Buchel</a:t>
            </a:r>
            <a:r>
              <a:rPr lang="en-GB" sz="1152" dirty="0">
                <a:solidFill>
                  <a:schemeClr val="accent2">
                    <a:lumMod val="50000"/>
                    <a:lumOff val="50000"/>
                  </a:schemeClr>
                </a:solidFill>
              </a:rPr>
              <a:t> and Friston, 1997</a:t>
            </a:r>
          </a:p>
          <a:p>
            <a:r>
              <a:rPr lang="en-GB" sz="1152" dirty="0">
                <a:solidFill>
                  <a:schemeClr val="accent2">
                    <a:lumMod val="50000"/>
                    <a:lumOff val="50000"/>
                  </a:schemeClr>
                </a:solidFill>
              </a:rPr>
              <a:t>Brain by </a:t>
            </a:r>
            <a:r>
              <a:rPr lang="en-GB" sz="1152" dirty="0" err="1">
                <a:solidFill>
                  <a:schemeClr val="accent2">
                    <a:lumMod val="50000"/>
                    <a:lumOff val="50000"/>
                  </a:schemeClr>
                </a:solidFill>
              </a:rPr>
              <a:t>Dierk</a:t>
            </a:r>
            <a:r>
              <a:rPr lang="en-GB" sz="1152" dirty="0">
                <a:solidFill>
                  <a:schemeClr val="accent2">
                    <a:lumMod val="50000"/>
                    <a:lumOff val="50000"/>
                  </a:schemeClr>
                </a:solidFill>
              </a:rPr>
              <a:t> Schaefer, Flickr, </a:t>
            </a:r>
            <a:r>
              <a:rPr lang="en-GB" sz="1152" dirty="0">
                <a:solidFill>
                  <a:schemeClr val="accent2">
                    <a:lumMod val="50000"/>
                    <a:lumOff val="50000"/>
                  </a:schemeClr>
                </a:solidFill>
                <a:hlinkClick r:id="rId4"/>
              </a:rPr>
              <a:t>CC 2.0</a:t>
            </a:r>
            <a:endParaRPr lang="en-GB" sz="1152" dirty="0">
              <a:solidFill>
                <a:schemeClr val="accent2">
                  <a:lumMod val="50000"/>
                  <a:lumOff val="50000"/>
                </a:schemeClr>
              </a:solidFill>
            </a:endParaRPr>
          </a:p>
        </p:txBody>
      </p:sp>
      <p:grpSp>
        <p:nvGrpSpPr>
          <p:cNvPr id="12310" name="Group 12309"/>
          <p:cNvGrpSpPr/>
          <p:nvPr/>
        </p:nvGrpSpPr>
        <p:grpSpPr>
          <a:xfrm>
            <a:off x="1974656" y="1287075"/>
            <a:ext cx="2205206" cy="2536975"/>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42392"/>
            </a:xfrm>
            <a:prstGeom prst="rect">
              <a:avLst/>
            </a:prstGeom>
            <a:noFill/>
          </p:spPr>
          <p:txBody>
            <a:bodyPr wrap="square" rtlCol="0">
              <a:spAutoFit/>
            </a:bodyPr>
            <a:lstStyle/>
            <a:p>
              <a:r>
                <a:rPr lang="en-GB" sz="1536" dirty="0">
                  <a:solidFill>
                    <a:schemeClr val="accent2">
                      <a:lumMod val="85000"/>
                      <a:lumOff val="15000"/>
                    </a:schemeClr>
                  </a:solidFill>
                </a:rPr>
                <a:t>Experimental Stimulus</a:t>
              </a:r>
            </a:p>
          </p:txBody>
        </p:sp>
      </p:grpSp>
      <p:sp>
        <p:nvSpPr>
          <p:cNvPr id="17" name="TextBox 16"/>
          <p:cNvSpPr txBox="1"/>
          <p:nvPr/>
        </p:nvSpPr>
        <p:spPr>
          <a:xfrm>
            <a:off x="4630026" y="1287075"/>
            <a:ext cx="2244133" cy="328680"/>
          </a:xfrm>
          <a:prstGeom prst="rect">
            <a:avLst/>
          </a:prstGeom>
          <a:noFill/>
        </p:spPr>
        <p:txBody>
          <a:bodyPr wrap="square" rtlCol="0">
            <a:spAutoFit/>
          </a:bodyPr>
          <a:lstStyle/>
          <a:p>
            <a:pPr algn="ctr"/>
            <a:r>
              <a:rPr lang="en-GB" sz="1536" dirty="0">
                <a:solidFill>
                  <a:schemeClr val="accent2">
                    <a:lumMod val="85000"/>
                    <a:lumOff val="15000"/>
                  </a:schemeClr>
                </a:solidFill>
              </a:rPr>
              <a:t>(Hidden) Neural Activity</a:t>
            </a:r>
          </a:p>
        </p:txBody>
      </p:sp>
      <p:cxnSp>
        <p:nvCxnSpPr>
          <p:cNvPr id="10" name="Straight Arrow Connector 9"/>
          <p:cNvCxnSpPr/>
          <p:nvPr/>
        </p:nvCxnSpPr>
        <p:spPr>
          <a:xfrm>
            <a:off x="4218570" y="2785572"/>
            <a:ext cx="4469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6878975" y="1287075"/>
            <a:ext cx="2738609" cy="2536975"/>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42392"/>
            </a:xfrm>
            <a:prstGeom prst="rect">
              <a:avLst/>
            </a:prstGeom>
            <a:noFill/>
          </p:spPr>
          <p:txBody>
            <a:bodyPr wrap="square" rtlCol="0">
              <a:spAutoFit/>
            </a:bodyPr>
            <a:lstStyle/>
            <a:p>
              <a:pPr algn="ctr"/>
              <a:r>
                <a:rPr lang="en-GB" sz="1536" dirty="0">
                  <a:solidFill>
                    <a:schemeClr val="accent2">
                      <a:lumMod val="85000"/>
                      <a:lumOff val="15000"/>
                    </a:schemeClr>
                  </a:solidFill>
                </a:rPr>
                <a:t>Observations (BOLD)</a:t>
              </a:r>
            </a:p>
          </p:txBody>
        </p:sp>
      </p:grpSp>
      <p:grpSp>
        <p:nvGrpSpPr>
          <p:cNvPr id="12314" name="Group 12313"/>
          <p:cNvGrpSpPr/>
          <p:nvPr/>
        </p:nvGrpSpPr>
        <p:grpSpPr>
          <a:xfrm>
            <a:off x="7442180" y="4169671"/>
            <a:ext cx="2129897" cy="1687300"/>
            <a:chOff x="6228184" y="4343618"/>
            <a:chExt cx="2218749" cy="1757689"/>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lumMod val="85000"/>
                    <a:lumOff val="15000"/>
                  </a:schemeClr>
                </a:solidFill>
              </a:endParaRPr>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33025" cy="311665"/>
            </a:xfrm>
            <a:prstGeom prst="rect">
              <a:avLst/>
            </a:prstGeom>
            <a:noFill/>
          </p:spPr>
          <p:txBody>
            <a:bodyPr wrap="none" rtlCol="0">
              <a:spAutoFit/>
            </a:bodyPr>
            <a:lstStyle/>
            <a:p>
              <a:r>
                <a:rPr lang="en-GB" sz="1344" dirty="0">
                  <a:solidFill>
                    <a:schemeClr val="accent2">
                      <a:lumMod val="85000"/>
                      <a:lumOff val="15000"/>
                    </a:schemeClr>
                  </a:solidFill>
                </a:rPr>
                <a:t>time</a:t>
              </a:r>
            </a:p>
          </p:txBody>
        </p:sp>
        <p:sp>
          <p:nvSpPr>
            <p:cNvPr id="61" name="TextBox 60"/>
            <p:cNvSpPr txBox="1"/>
            <p:nvPr/>
          </p:nvSpPr>
          <p:spPr>
            <a:xfrm>
              <a:off x="6916299" y="4406334"/>
              <a:ext cx="1024569" cy="373185"/>
            </a:xfrm>
            <a:prstGeom prst="rect">
              <a:avLst/>
            </a:prstGeom>
            <a:noFill/>
          </p:spPr>
          <p:txBody>
            <a:bodyPr wrap="none" rtlCol="0">
              <a:spAutoFit/>
            </a:bodyPr>
            <a:lstStyle/>
            <a:p>
              <a:r>
                <a:rPr lang="en-GB" sz="1728" dirty="0">
                  <a:solidFill>
                    <a:schemeClr val="accent2">
                      <a:lumMod val="85000"/>
                      <a:lumOff val="15000"/>
                    </a:schemeClr>
                  </a:solidFill>
                </a:rPr>
                <a:t>Vector y</a:t>
              </a:r>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4893" y="5028633"/>
              <a:ext cx="683313" cy="311665"/>
            </a:xfrm>
            <a:prstGeom prst="rect">
              <a:avLst/>
            </a:prstGeom>
            <a:noFill/>
          </p:spPr>
          <p:txBody>
            <a:bodyPr wrap="none" rtlCol="0">
              <a:spAutoFit/>
            </a:bodyPr>
            <a:lstStyle/>
            <a:p>
              <a:r>
                <a:rPr lang="en-GB" sz="1344" dirty="0">
                  <a:solidFill>
                    <a:schemeClr val="accent2">
                      <a:lumMod val="85000"/>
                      <a:lumOff val="15000"/>
                    </a:schemeClr>
                  </a:solidFill>
                </a:rPr>
                <a:t>BOLD</a:t>
              </a:r>
            </a:p>
          </p:txBody>
        </p:sp>
      </p:grpSp>
      <p:grpSp>
        <p:nvGrpSpPr>
          <p:cNvPr id="12312" name="Group 12311"/>
          <p:cNvGrpSpPr/>
          <p:nvPr/>
        </p:nvGrpSpPr>
        <p:grpSpPr>
          <a:xfrm>
            <a:off x="4699883" y="4169672"/>
            <a:ext cx="2120177" cy="1683568"/>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lumMod val="85000"/>
                    <a:lumOff val="15000"/>
                  </a:schemeClr>
                </a:solidFill>
              </a:endParaRPr>
            </a:p>
          </p:txBody>
        </p:sp>
        <p:sp>
          <p:nvSpPr>
            <p:cNvPr id="107" name="TextBox 106"/>
            <p:cNvSpPr txBox="1"/>
            <p:nvPr/>
          </p:nvSpPr>
          <p:spPr>
            <a:xfrm>
              <a:off x="4295780" y="5126414"/>
              <a:ext cx="360040" cy="373185"/>
            </a:xfrm>
            <a:prstGeom prst="rect">
              <a:avLst/>
            </a:prstGeom>
            <a:noFill/>
          </p:spPr>
          <p:txBody>
            <a:bodyPr wrap="square" rtlCol="0">
              <a:spAutoFit/>
            </a:bodyPr>
            <a:lstStyle/>
            <a:p>
              <a:r>
                <a:rPr lang="en-GB" sz="1728" b="1" dirty="0">
                  <a:solidFill>
                    <a:schemeClr val="accent2">
                      <a:lumMod val="85000"/>
                      <a:lumOff val="15000"/>
                    </a:schemeClr>
                  </a:solidFill>
                </a:rPr>
                <a:t>?</a:t>
              </a:r>
            </a:p>
          </p:txBody>
        </p:sp>
      </p:grpSp>
      <p:sp>
        <p:nvSpPr>
          <p:cNvPr id="41" name="Rectangle 40"/>
          <p:cNvSpPr/>
          <p:nvPr/>
        </p:nvSpPr>
        <p:spPr>
          <a:xfrm>
            <a:off x="2004033" y="4169671"/>
            <a:ext cx="2120177" cy="1683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28">
              <a:solidFill>
                <a:schemeClr val="accent2">
                  <a:lumMod val="85000"/>
                  <a:lumOff val="15000"/>
                </a:schemeClr>
              </a:solidFill>
            </a:endParaRPr>
          </a:p>
        </p:txBody>
      </p:sp>
      <p:cxnSp>
        <p:nvCxnSpPr>
          <p:cNvPr id="15" name="Straight Connector 14"/>
          <p:cNvCxnSpPr/>
          <p:nvPr/>
        </p:nvCxnSpPr>
        <p:spPr>
          <a:xfrm>
            <a:off x="2420152" y="5386760"/>
            <a:ext cx="194617" cy="0"/>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605626" y="4764641"/>
            <a:ext cx="0" cy="622119"/>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606845" y="4764641"/>
            <a:ext cx="210806" cy="0"/>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810847" y="4764641"/>
            <a:ext cx="0" cy="622119"/>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801703" y="5386760"/>
            <a:ext cx="725725" cy="0"/>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3516721" y="4764641"/>
            <a:ext cx="0" cy="622119"/>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08210" y="4764641"/>
            <a:ext cx="215884" cy="0"/>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722265" y="4764641"/>
            <a:ext cx="0" cy="622119"/>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713122" y="5391122"/>
            <a:ext cx="291861" cy="0"/>
          </a:xfrm>
          <a:prstGeom prst="line">
            <a:avLst/>
          </a:prstGeom>
          <a:ln w="19050">
            <a:solidFill>
              <a:schemeClr val="accent2">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004033" y="5213851"/>
            <a:ext cx="373885" cy="299184"/>
          </a:xfrm>
          <a:prstGeom prst="rect">
            <a:avLst/>
          </a:prstGeom>
          <a:noFill/>
        </p:spPr>
        <p:txBody>
          <a:bodyPr wrap="none" rtlCol="0">
            <a:spAutoFit/>
          </a:bodyPr>
          <a:lstStyle/>
          <a:p>
            <a:r>
              <a:rPr lang="en-GB" sz="1344" dirty="0">
                <a:solidFill>
                  <a:schemeClr val="accent2">
                    <a:lumMod val="85000"/>
                    <a:lumOff val="15000"/>
                  </a:schemeClr>
                </a:solidFill>
              </a:rPr>
              <a:t>off</a:t>
            </a:r>
          </a:p>
        </p:txBody>
      </p:sp>
      <p:sp>
        <p:nvSpPr>
          <p:cNvPr id="39" name="TextBox 38"/>
          <p:cNvSpPr txBox="1"/>
          <p:nvPr/>
        </p:nvSpPr>
        <p:spPr>
          <a:xfrm>
            <a:off x="2004033" y="4610157"/>
            <a:ext cx="377026" cy="299184"/>
          </a:xfrm>
          <a:prstGeom prst="rect">
            <a:avLst/>
          </a:prstGeom>
          <a:noFill/>
        </p:spPr>
        <p:txBody>
          <a:bodyPr wrap="none" rtlCol="0">
            <a:spAutoFit/>
          </a:bodyPr>
          <a:lstStyle/>
          <a:p>
            <a:r>
              <a:rPr lang="en-GB" sz="1344" dirty="0">
                <a:solidFill>
                  <a:schemeClr val="accent2">
                    <a:lumMod val="85000"/>
                    <a:lumOff val="15000"/>
                  </a:schemeClr>
                </a:solidFill>
              </a:rPr>
              <a:t>on</a:t>
            </a:r>
          </a:p>
        </p:txBody>
      </p:sp>
      <p:cxnSp>
        <p:nvCxnSpPr>
          <p:cNvPr id="30" name="Straight Arrow Connector 29"/>
          <p:cNvCxnSpPr/>
          <p:nvPr/>
        </p:nvCxnSpPr>
        <p:spPr>
          <a:xfrm>
            <a:off x="2418323" y="5568393"/>
            <a:ext cx="1597631"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22251" y="5557787"/>
            <a:ext cx="511679" cy="299184"/>
          </a:xfrm>
          <a:prstGeom prst="rect">
            <a:avLst/>
          </a:prstGeom>
          <a:noFill/>
        </p:spPr>
        <p:txBody>
          <a:bodyPr wrap="none" rtlCol="0">
            <a:spAutoFit/>
          </a:bodyPr>
          <a:lstStyle/>
          <a:p>
            <a:r>
              <a:rPr lang="en-GB" sz="1344" dirty="0">
                <a:solidFill>
                  <a:schemeClr val="accent2">
                    <a:lumMod val="85000"/>
                    <a:lumOff val="15000"/>
                  </a:schemeClr>
                </a:solidFill>
              </a:rPr>
              <a:t>time</a:t>
            </a:r>
          </a:p>
        </p:txBody>
      </p:sp>
      <p:sp>
        <p:nvSpPr>
          <p:cNvPr id="40" name="TextBox 39"/>
          <p:cNvSpPr txBox="1"/>
          <p:nvPr/>
        </p:nvSpPr>
        <p:spPr>
          <a:xfrm>
            <a:off x="2664592" y="4229875"/>
            <a:ext cx="996363" cy="358240"/>
          </a:xfrm>
          <a:prstGeom prst="rect">
            <a:avLst/>
          </a:prstGeom>
          <a:noFill/>
        </p:spPr>
        <p:txBody>
          <a:bodyPr wrap="none" rtlCol="0">
            <a:spAutoFit/>
          </a:bodyPr>
          <a:lstStyle/>
          <a:p>
            <a:r>
              <a:rPr lang="en-GB" sz="1728" dirty="0">
                <a:solidFill>
                  <a:schemeClr val="accent2">
                    <a:lumMod val="85000"/>
                    <a:lumOff val="15000"/>
                  </a:schemeClr>
                </a:solidFill>
              </a:rPr>
              <a:t>Vector u</a:t>
            </a:r>
          </a:p>
        </p:txBody>
      </p:sp>
      <p:cxnSp>
        <p:nvCxnSpPr>
          <p:cNvPr id="124" name="Straight Arrow Connector 123"/>
          <p:cNvCxnSpPr/>
          <p:nvPr/>
        </p:nvCxnSpPr>
        <p:spPr>
          <a:xfrm flipV="1">
            <a:off x="2420152" y="4617472"/>
            <a:ext cx="0" cy="956807"/>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2" name="Title 1"/>
          <p:cNvSpPr txBox="1">
            <a:spLocks/>
          </p:cNvSpPr>
          <p:nvPr/>
        </p:nvSpPr>
        <p:spPr>
          <a:xfrm>
            <a:off x="502997" y="-309517"/>
            <a:ext cx="10867431" cy="1245049"/>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The system of interest</a:t>
            </a:r>
          </a:p>
        </p:txBody>
      </p:sp>
    </p:spTree>
    <p:extLst>
      <p:ext uri="{BB962C8B-B14F-4D97-AF65-F5344CB8AC3E}">
        <p14:creationId xmlns:p14="http://schemas.microsoft.com/office/powerpoint/2010/main" val="213268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312"/>
                                        </p:tgtEl>
                                        <p:attrNameLst>
                                          <p:attrName>style.visibility</p:attrName>
                                        </p:attrNameLst>
                                      </p:cBhvr>
                                      <p:to>
                                        <p:strVal val="visible"/>
                                      </p:to>
                                    </p:set>
                                    <p:animEffect transition="in" filter="fade">
                                      <p:cBhvr>
                                        <p:cTn id="18" dur="500"/>
                                        <p:tgtEl>
                                          <p:spTgt spid="123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313"/>
                                        </p:tgtEl>
                                        <p:attrNameLst>
                                          <p:attrName>style.visibility</p:attrName>
                                        </p:attrNameLst>
                                      </p:cBhvr>
                                      <p:to>
                                        <p:strVal val="visible"/>
                                      </p:to>
                                    </p:set>
                                    <p:animEffect transition="in" filter="fade">
                                      <p:cBhvr>
                                        <p:cTn id="23" dur="500"/>
                                        <p:tgtEl>
                                          <p:spTgt spid="123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4"/>
                                        </p:tgtEl>
                                        <p:attrNameLst>
                                          <p:attrName>style.visibility</p:attrName>
                                        </p:attrNameLst>
                                      </p:cBhvr>
                                      <p:to>
                                        <p:strVal val="visible"/>
                                      </p:to>
                                    </p:set>
                                    <p:animEffect transition="in" filter="fade">
                                      <p:cBhvr>
                                        <p:cTn id="2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125" t="50535" r="66049" b="40068"/>
          <a:stretch/>
        </p:blipFill>
        <p:spPr>
          <a:xfrm>
            <a:off x="606653" y="1028697"/>
            <a:ext cx="4905828" cy="1074058"/>
          </a:xfrm>
          <a:prstGeom prst="rect">
            <a:avLst/>
          </a:prstGeom>
        </p:spPr>
      </p:pic>
      <p:sp>
        <p:nvSpPr>
          <p:cNvPr id="4" name="Title 9"/>
          <p:cNvSpPr txBox="1">
            <a:spLocks/>
          </p:cNvSpPr>
          <p:nvPr/>
        </p:nvSpPr>
        <p:spPr>
          <a:xfrm>
            <a:off x="606653" y="-318815"/>
            <a:ext cx="10452100" cy="1139825"/>
          </a:xfrm>
          <a:prstGeom prst="rect">
            <a:avLst/>
          </a:prstGeom>
        </p:spPr>
        <p:txBody>
          <a:bodyPr vert="horz" lIns="0" tIns="0" rIns="0" bIns="0" rtlCol="0" anchor="b">
            <a:noAutofit/>
          </a:bodyPr>
          <a:lstStyle>
            <a:lvl1pPr algn="l" defTabSz="457200" rtl="0" eaLnBrk="1" latinLnBrk="0" hangingPunct="1">
              <a:lnSpc>
                <a:spcPct val="90000"/>
              </a:lnSpc>
              <a:spcBef>
                <a:spcPct val="0"/>
              </a:spcBef>
              <a:buNone/>
              <a:defRPr lang="en-GB" sz="4000" b="1" kern="1200" spc="-50" baseline="0" dirty="0" smtClean="0">
                <a:solidFill>
                  <a:schemeClr val="tx1"/>
                </a:solidFill>
                <a:latin typeface="+mn-lt"/>
                <a:ea typeface="+mj-ea"/>
                <a:cs typeface="Wellcome Bold"/>
              </a:defRPr>
            </a:lvl1pPr>
          </a:lstStyle>
          <a:p>
            <a:r>
              <a:rPr lang="en-GB" dirty="0"/>
              <a:t>Model specification</a:t>
            </a:r>
          </a:p>
        </p:txBody>
      </p:sp>
      <p:grpSp>
        <p:nvGrpSpPr>
          <p:cNvPr id="18" name="Group 17"/>
          <p:cNvGrpSpPr/>
          <p:nvPr/>
        </p:nvGrpSpPr>
        <p:grpSpPr>
          <a:xfrm>
            <a:off x="6307182" y="2173141"/>
            <a:ext cx="3617783" cy="4326480"/>
            <a:chOff x="6307182" y="2173141"/>
            <a:chExt cx="3617783" cy="4326480"/>
          </a:xfrm>
        </p:grpSpPr>
        <p:sp>
          <p:nvSpPr>
            <p:cNvPr id="19" name="Arc 18"/>
            <p:cNvSpPr/>
            <p:nvPr/>
          </p:nvSpPr>
          <p:spPr>
            <a:xfrm rot="4386381">
              <a:off x="8849510" y="5017695"/>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Arc 19"/>
            <p:cNvSpPr/>
            <p:nvPr/>
          </p:nvSpPr>
          <p:spPr>
            <a:xfrm rot="3524505">
              <a:off x="8849512" y="3477516"/>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1" name="Straight Arrow Connector 20"/>
            <p:cNvCxnSpPr/>
            <p:nvPr/>
          </p:nvCxnSpPr>
          <p:spPr>
            <a:xfrm flipV="1">
              <a:off x="8379664" y="4143988"/>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50516" y="4029688"/>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8261436" y="3404108"/>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8261436" y="4849843"/>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Connector 24"/>
            <p:cNvCxnSpPr/>
            <p:nvPr/>
          </p:nvCxnSpPr>
          <p:spPr>
            <a:xfrm>
              <a:off x="7429415" y="4772505"/>
              <a:ext cx="950249" cy="0"/>
            </a:xfrm>
            <a:prstGeom prst="line">
              <a:avLst/>
            </a:prstGeom>
            <a:ln w="38100">
              <a:solidFill>
                <a:srgbClr val="D1A245"/>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521311" y="3858567"/>
              <a:ext cx="403654" cy="403654"/>
            </a:xfrm>
            <a:prstGeom prst="rect">
              <a:avLst/>
            </a:prstGeom>
            <a:solidFill>
              <a:srgbClr val="385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a:t>
              </a:r>
            </a:p>
          </p:txBody>
        </p:sp>
        <p:sp>
          <p:nvSpPr>
            <p:cNvPr id="27" name="Rectangle 26"/>
            <p:cNvSpPr/>
            <p:nvPr/>
          </p:nvSpPr>
          <p:spPr>
            <a:xfrm>
              <a:off x="9521311" y="4304209"/>
              <a:ext cx="403654" cy="403654"/>
            </a:xfrm>
            <a:prstGeom prst="rect">
              <a:avLst/>
            </a:prstGeom>
            <a:solidFill>
              <a:srgbClr val="D1A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t>
              </a:r>
            </a:p>
          </p:txBody>
        </p:sp>
        <p:sp>
          <p:nvSpPr>
            <p:cNvPr id="28" name="Rectangle 27"/>
            <p:cNvSpPr/>
            <p:nvPr/>
          </p:nvSpPr>
          <p:spPr>
            <a:xfrm>
              <a:off x="9521311" y="4749851"/>
              <a:ext cx="403654" cy="403654"/>
            </a:xfrm>
            <a:prstGeom prst="rect">
              <a:avLst/>
            </a:prstGeom>
            <a:solidFill>
              <a:srgbClr val="CC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t>
              </a:r>
            </a:p>
          </p:txBody>
        </p:sp>
        <p:sp>
          <p:nvSpPr>
            <p:cNvPr id="29" name="Oval 28"/>
            <p:cNvSpPr/>
            <p:nvPr/>
          </p:nvSpPr>
          <p:spPr>
            <a:xfrm>
              <a:off x="6758373" y="2677924"/>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p:cNvSpPr/>
            <p:nvPr/>
          </p:nvSpPr>
          <p:spPr>
            <a:xfrm>
              <a:off x="9521311" y="5195494"/>
              <a:ext cx="403654" cy="403654"/>
            </a:xfrm>
            <a:prstGeom prst="rect">
              <a:avLst/>
            </a:prstGeom>
            <a:solidFill>
              <a:srgbClr val="187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D</a:t>
              </a:r>
            </a:p>
          </p:txBody>
        </p:sp>
        <p:cxnSp>
          <p:nvCxnSpPr>
            <p:cNvPr id="31" name="Straight Arrow Connector 30"/>
            <p:cNvCxnSpPr/>
            <p:nvPr/>
          </p:nvCxnSpPr>
          <p:spPr>
            <a:xfrm flipV="1">
              <a:off x="8644495" y="5661264"/>
              <a:ext cx="0" cy="399541"/>
            </a:xfrm>
            <a:prstGeom prst="straightConnector1">
              <a:avLst/>
            </a:prstGeom>
            <a:ln w="38100">
              <a:solidFill>
                <a:srgbClr val="CC444E"/>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29" idx="5"/>
            </p:cNvCxnSpPr>
            <p:nvPr/>
          </p:nvCxnSpPr>
          <p:spPr>
            <a:xfrm>
              <a:off x="7447453" y="3367004"/>
              <a:ext cx="932211" cy="1044026"/>
            </a:xfrm>
            <a:prstGeom prst="straightConnector1">
              <a:avLst/>
            </a:prstGeom>
            <a:ln w="38100">
              <a:solidFill>
                <a:srgbClr val="187509"/>
              </a:solidFill>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V="1">
              <a:off x="6506953" y="2876466"/>
              <a:ext cx="0" cy="399541"/>
            </a:xfrm>
            <a:prstGeom prst="straightConnector1">
              <a:avLst/>
            </a:prstGeom>
            <a:ln w="38100">
              <a:solidFill>
                <a:srgbClr val="CC444E"/>
              </a:solidFill>
              <a:tailEnd type="triangle"/>
            </a:ln>
          </p:spPr>
          <p:style>
            <a:lnRef idx="1">
              <a:schemeClr val="accent1"/>
            </a:lnRef>
            <a:fillRef idx="0">
              <a:schemeClr val="accent1"/>
            </a:fillRef>
            <a:effectRef idx="0">
              <a:schemeClr val="accent1"/>
            </a:effectRef>
            <a:fontRef idx="minor">
              <a:schemeClr val="tx1"/>
            </a:fontRef>
          </p:style>
        </p:cxnSp>
        <p:sp>
          <p:nvSpPr>
            <p:cNvPr id="34" name="Arc 33"/>
            <p:cNvSpPr/>
            <p:nvPr/>
          </p:nvSpPr>
          <p:spPr>
            <a:xfrm rot="3524505">
              <a:off x="7348871" y="2726653"/>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p:cNvSpPr txBox="1"/>
            <p:nvPr/>
          </p:nvSpPr>
          <p:spPr>
            <a:xfrm>
              <a:off x="7779902" y="2173141"/>
              <a:ext cx="2056973" cy="369332"/>
            </a:xfrm>
            <a:prstGeom prst="rect">
              <a:avLst/>
            </a:prstGeom>
            <a:noFill/>
          </p:spPr>
          <p:txBody>
            <a:bodyPr wrap="none" rtlCol="0">
              <a:spAutoFit/>
            </a:bodyPr>
            <a:lstStyle/>
            <a:p>
              <a:r>
                <a:rPr lang="en-GB" b="1" dirty="0">
                  <a:solidFill>
                    <a:schemeClr val="accent2">
                      <a:lumMod val="75000"/>
                      <a:lumOff val="25000"/>
                    </a:schemeClr>
                  </a:solidFill>
                </a:rPr>
                <a:t>Non-linear Model</a:t>
              </a:r>
            </a:p>
          </p:txBody>
        </p:sp>
        <p:sp>
          <p:nvSpPr>
            <p:cNvPr id="2" name="TextBox 1"/>
            <p:cNvSpPr txBox="1"/>
            <p:nvPr/>
          </p:nvSpPr>
          <p:spPr>
            <a:xfrm>
              <a:off x="7869404" y="6191844"/>
              <a:ext cx="1786066" cy="307777"/>
            </a:xfrm>
            <a:prstGeom prst="rect">
              <a:avLst/>
            </a:prstGeom>
            <a:noFill/>
          </p:spPr>
          <p:txBody>
            <a:bodyPr wrap="none" rtlCol="0">
              <a:spAutoFit/>
            </a:bodyPr>
            <a:lstStyle/>
            <a:p>
              <a:r>
                <a:rPr lang="en-GB" sz="1400" dirty="0">
                  <a:solidFill>
                    <a:schemeClr val="accent1"/>
                  </a:solidFill>
                </a:rPr>
                <a:t>Stephan et al., 2008</a:t>
              </a:r>
            </a:p>
          </p:txBody>
        </p:sp>
      </p:grpSp>
      <p:grpSp>
        <p:nvGrpSpPr>
          <p:cNvPr id="38" name="Group 37">
            <a:extLst>
              <a:ext uri="{FF2B5EF4-FFF2-40B4-BE49-F238E27FC236}">
                <a16:creationId xmlns:a16="http://schemas.microsoft.com/office/drawing/2014/main" id="{FE64A494-411E-B941-9AD2-067129CFEE38}"/>
              </a:ext>
            </a:extLst>
          </p:cNvPr>
          <p:cNvGrpSpPr/>
          <p:nvPr/>
        </p:nvGrpSpPr>
        <p:grpSpPr>
          <a:xfrm>
            <a:off x="1391088" y="2173141"/>
            <a:ext cx="2495550" cy="4272859"/>
            <a:chOff x="1391088" y="2173141"/>
            <a:chExt cx="2495550" cy="4272859"/>
          </a:xfrm>
        </p:grpSpPr>
        <p:sp>
          <p:nvSpPr>
            <p:cNvPr id="5" name="Arc 4"/>
            <p:cNvSpPr/>
            <p:nvPr/>
          </p:nvSpPr>
          <p:spPr>
            <a:xfrm rot="4386381">
              <a:off x="2804507" y="4697709"/>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Arc 5"/>
            <p:cNvSpPr/>
            <p:nvPr/>
          </p:nvSpPr>
          <p:spPr>
            <a:xfrm rot="3524505">
              <a:off x="2804509" y="3157530"/>
              <a:ext cx="451817" cy="487063"/>
            </a:xfrm>
            <a:prstGeom prst="arc">
              <a:avLst>
                <a:gd name="adj1" fmla="val 10278105"/>
                <a:gd name="adj2" fmla="val 1849105"/>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7" name="Straight Arrow Connector 6"/>
            <p:cNvCxnSpPr/>
            <p:nvPr/>
          </p:nvCxnSpPr>
          <p:spPr>
            <a:xfrm flipV="1">
              <a:off x="2341337" y="3806516"/>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912189" y="3666816"/>
              <a:ext cx="0" cy="874883"/>
            </a:xfrm>
            <a:prstGeom prst="straightConnector1">
              <a:avLst/>
            </a:prstGeom>
            <a:ln w="38100">
              <a:solidFill>
                <a:srgbClr val="38528C"/>
              </a:solidFill>
              <a:tailEnd type="triangle"/>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223109" y="3041236"/>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223109" y="4486971"/>
              <a:ext cx="807308" cy="807308"/>
            </a:xfrm>
            <a:prstGeom prst="ellipse">
              <a:avLst/>
            </a:prstGeom>
            <a:solidFill>
              <a:schemeClr val="bg1">
                <a:lumMod val="8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a:endCxn id="10" idx="4"/>
            </p:cNvCxnSpPr>
            <p:nvPr/>
          </p:nvCxnSpPr>
          <p:spPr>
            <a:xfrm flipV="1">
              <a:off x="2626763" y="5294279"/>
              <a:ext cx="0" cy="399541"/>
            </a:xfrm>
            <a:prstGeom prst="straightConnector1">
              <a:avLst/>
            </a:prstGeom>
            <a:ln w="38100">
              <a:solidFill>
                <a:srgbClr val="CC444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391088" y="4235722"/>
              <a:ext cx="950249" cy="0"/>
            </a:xfrm>
            <a:prstGeom prst="line">
              <a:avLst/>
            </a:prstGeom>
            <a:ln w="38100">
              <a:solidFill>
                <a:srgbClr val="D1A245"/>
              </a:solidFil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482984" y="3495695"/>
              <a:ext cx="403654" cy="403654"/>
            </a:xfrm>
            <a:prstGeom prst="rect">
              <a:avLst/>
            </a:prstGeom>
            <a:solidFill>
              <a:srgbClr val="385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A</a:t>
              </a:r>
            </a:p>
          </p:txBody>
        </p:sp>
        <p:sp>
          <p:nvSpPr>
            <p:cNvPr id="14" name="Rectangle 13"/>
            <p:cNvSpPr/>
            <p:nvPr/>
          </p:nvSpPr>
          <p:spPr>
            <a:xfrm>
              <a:off x="3482984" y="3944995"/>
              <a:ext cx="403654" cy="403654"/>
            </a:xfrm>
            <a:prstGeom prst="rect">
              <a:avLst/>
            </a:prstGeom>
            <a:solidFill>
              <a:srgbClr val="D1A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B</a:t>
              </a:r>
            </a:p>
          </p:txBody>
        </p:sp>
        <p:sp>
          <p:nvSpPr>
            <p:cNvPr id="15" name="Rectangle 14"/>
            <p:cNvSpPr/>
            <p:nvPr/>
          </p:nvSpPr>
          <p:spPr>
            <a:xfrm>
              <a:off x="3482984" y="4389495"/>
              <a:ext cx="403654" cy="403654"/>
            </a:xfrm>
            <a:prstGeom prst="rect">
              <a:avLst/>
            </a:prstGeom>
            <a:solidFill>
              <a:srgbClr val="CC44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C</a:t>
              </a:r>
            </a:p>
          </p:txBody>
        </p:sp>
        <mc:AlternateContent xmlns:mc="http://schemas.openxmlformats.org/markup-compatibility/2006" xmlns:a14="http://schemas.microsoft.com/office/drawing/2010/main">
          <mc:Choice Requires="a14">
            <p:sp>
              <p:nvSpPr>
                <p:cNvPr id="16" name="TextBox 15"/>
                <p:cNvSpPr txBox="1"/>
                <p:nvPr/>
              </p:nvSpPr>
              <p:spPr>
                <a:xfrm>
                  <a:off x="1816976" y="4747763"/>
                  <a:ext cx="441403" cy="35394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1</m:t>
                            </m:r>
                          </m:sub>
                        </m:sSub>
                      </m:oMath>
                    </m:oMathPara>
                  </a14:m>
                  <a:endParaRPr lang="en-GB" sz="1700" dirty="0">
                    <a:solidFill>
                      <a:schemeClr val="accent2">
                        <a:lumMod val="85000"/>
                        <a:lumOff val="15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816976" y="4747763"/>
                  <a:ext cx="441403" cy="35394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1816976" y="3224089"/>
                  <a:ext cx="430182" cy="3539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sz="1700" b="0" i="1" dirty="0" smtClean="0">
                                <a:solidFill>
                                  <a:schemeClr val="accent2">
                                    <a:lumMod val="85000"/>
                                    <a:lumOff val="15000"/>
                                  </a:schemeClr>
                                </a:solidFill>
                                <a:latin typeface="Cambria Math" panose="02040503050406030204" pitchFamily="18" charset="0"/>
                              </a:rPr>
                            </m:ctrlPr>
                          </m:sSubPr>
                          <m:e>
                            <m:r>
                              <a:rPr lang="en-GB" sz="1700" i="1" dirty="0" smtClean="0">
                                <a:solidFill>
                                  <a:schemeClr val="accent2">
                                    <a:lumMod val="85000"/>
                                    <a:lumOff val="15000"/>
                                  </a:schemeClr>
                                </a:solidFill>
                                <a:latin typeface="Cambria Math" panose="02040503050406030204" pitchFamily="18" charset="0"/>
                              </a:rPr>
                              <m:t>𝑧</m:t>
                            </m:r>
                          </m:e>
                          <m:sub>
                            <m:r>
                              <a:rPr lang="en-GB" sz="1700" b="0" i="1" dirty="0" smtClean="0">
                                <a:solidFill>
                                  <a:schemeClr val="accent2">
                                    <a:lumMod val="85000"/>
                                    <a:lumOff val="15000"/>
                                  </a:schemeClr>
                                </a:solidFill>
                                <a:latin typeface="Cambria Math" panose="02040503050406030204" pitchFamily="18" charset="0"/>
                              </a:rPr>
                              <m:t>2</m:t>
                            </m:r>
                          </m:sub>
                        </m:sSub>
                      </m:oMath>
                    </m:oMathPara>
                  </a14:m>
                  <a:endParaRPr lang="en-GB" sz="1700" dirty="0">
                    <a:solidFill>
                      <a:schemeClr val="accent2">
                        <a:lumMod val="85000"/>
                        <a:lumOff val="15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1816976" y="3224089"/>
                  <a:ext cx="430182" cy="353943"/>
                </a:xfrm>
                <a:prstGeom prst="rect">
                  <a:avLst/>
                </a:prstGeom>
                <a:blipFill>
                  <a:blip r:embed="rId4"/>
                  <a:stretch>
                    <a:fillRect/>
                  </a:stretch>
                </a:blipFill>
              </p:spPr>
              <p:txBody>
                <a:bodyPr/>
                <a:lstStyle/>
                <a:p>
                  <a:r>
                    <a:rPr lang="en-US">
                      <a:noFill/>
                    </a:rPr>
                    <a:t> </a:t>
                  </a:r>
                </a:p>
              </p:txBody>
            </p:sp>
          </mc:Fallback>
        </mc:AlternateContent>
        <p:sp>
          <p:nvSpPr>
            <p:cNvPr id="35" name="TextBox 34"/>
            <p:cNvSpPr txBox="1"/>
            <p:nvPr/>
          </p:nvSpPr>
          <p:spPr>
            <a:xfrm>
              <a:off x="1816976" y="2173141"/>
              <a:ext cx="1774845" cy="369332"/>
            </a:xfrm>
            <a:prstGeom prst="rect">
              <a:avLst/>
            </a:prstGeom>
            <a:noFill/>
          </p:spPr>
          <p:txBody>
            <a:bodyPr wrap="none" rtlCol="0">
              <a:spAutoFit/>
            </a:bodyPr>
            <a:lstStyle/>
            <a:p>
              <a:r>
                <a:rPr lang="en-GB" b="1" dirty="0">
                  <a:solidFill>
                    <a:schemeClr val="accent2">
                      <a:lumMod val="75000"/>
                      <a:lumOff val="25000"/>
                    </a:schemeClr>
                  </a:solidFill>
                </a:rPr>
                <a:t>Bilinear model</a:t>
              </a:r>
            </a:p>
          </p:txBody>
        </p:sp>
        <p:sp>
          <p:nvSpPr>
            <p:cNvPr id="37" name="TextBox 36"/>
            <p:cNvSpPr txBox="1"/>
            <p:nvPr/>
          </p:nvSpPr>
          <p:spPr>
            <a:xfrm>
              <a:off x="1975673" y="6138223"/>
              <a:ext cx="1665841" cy="307777"/>
            </a:xfrm>
            <a:prstGeom prst="rect">
              <a:avLst/>
            </a:prstGeom>
            <a:noFill/>
          </p:spPr>
          <p:txBody>
            <a:bodyPr wrap="none" rtlCol="0">
              <a:spAutoFit/>
            </a:bodyPr>
            <a:lstStyle/>
            <a:p>
              <a:r>
                <a:rPr lang="en-GB" sz="1400" dirty="0">
                  <a:solidFill>
                    <a:schemeClr val="accent1"/>
                  </a:solidFill>
                </a:rPr>
                <a:t>Friston et al., 2003</a:t>
              </a:r>
            </a:p>
          </p:txBody>
        </p:sp>
      </p:grpSp>
    </p:spTree>
    <p:extLst>
      <p:ext uri="{BB962C8B-B14F-4D97-AF65-F5344CB8AC3E}">
        <p14:creationId xmlns:p14="http://schemas.microsoft.com/office/powerpoint/2010/main" val="159622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WC_HN">
      <a:dk1>
        <a:srgbClr val="F07F0A"/>
      </a:dk1>
      <a:lt1>
        <a:sysClr val="window" lastClr="FFFFFF"/>
      </a:lt1>
      <a:dk2>
        <a:srgbClr val="FBCDA2"/>
      </a:dk2>
      <a:lt2>
        <a:srgbClr val="97999C"/>
      </a:lt2>
      <a:accent1>
        <a:srgbClr val="464749"/>
      </a:accent1>
      <a:accent2>
        <a:srgbClr val="000000"/>
      </a:accent2>
      <a:accent3>
        <a:srgbClr val="FFFFFF"/>
      </a:accent3>
      <a:accent4>
        <a:srgbClr val="FFFFFF"/>
      </a:accent4>
      <a:accent5>
        <a:srgbClr val="FFFFFF"/>
      </a:accent5>
      <a:accent6>
        <a:srgbClr val="FFFFFF"/>
      </a:accent6>
      <a:hlink>
        <a:srgbClr val="51B2C3"/>
      </a:hlink>
      <a:folHlink>
        <a:srgbClr val="90C87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 Template 16x9</Template>
  <TotalTime>49561</TotalTime>
  <Words>836</Words>
  <Application>Microsoft Office PowerPoint</Application>
  <PresentationFormat>Custom</PresentationFormat>
  <Paragraphs>270</Paragraphs>
  <Slides>25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ＭＳ Ｐゴシック</vt:lpstr>
      <vt:lpstr>Arial</vt:lpstr>
      <vt:lpstr>Calibri</vt:lpstr>
      <vt:lpstr>Cambria Math</vt:lpstr>
      <vt:lpstr>Helvetica</vt:lpstr>
      <vt:lpstr>Wellcome Bold</vt:lpstr>
      <vt:lpstr>Office Theme</vt:lpstr>
      <vt:lpstr>Introduction to DCM for fMRI</vt:lpstr>
      <vt:lpstr>Contents</vt:lpstr>
      <vt:lpstr>PowerPoint Presentation</vt:lpstr>
      <vt:lpstr>Where DCM sits in the pipeline</vt:lpstr>
      <vt:lpstr>Types of connectivity</vt:lpstr>
      <vt:lpstr>DCM Framework</vt:lpstr>
      <vt:lpstr>Contents</vt:lpstr>
      <vt:lpstr>PowerPoint Presentation</vt:lpstr>
      <vt:lpstr>PowerPoint Presentation</vt:lpstr>
      <vt:lpstr>PowerPoint Presentation</vt:lpstr>
      <vt:lpstr>PowerPoint Presentation</vt:lpstr>
      <vt:lpstr>PowerPoint Presentation</vt:lpstr>
      <vt:lpstr>PowerPoint Presentation</vt:lpstr>
      <vt:lpstr>Contents</vt:lpstr>
      <vt:lpstr>PowerPoint Presentation</vt:lpstr>
      <vt:lpstr>PowerPoint Presentation</vt:lpstr>
      <vt:lpstr>PowerPoint Presentation</vt:lpstr>
      <vt:lpstr>Contents</vt:lpstr>
      <vt:lpstr>PowerPoint Presentation</vt:lpstr>
      <vt:lpstr>PowerPoint Presentation</vt:lpstr>
      <vt:lpstr>PowerPoint Presentation</vt:lpstr>
      <vt:lpstr>PowerPoint Presentation</vt:lpstr>
      <vt:lpstr>PowerPoint Presentation</vt:lpstr>
      <vt:lpstr>PowerPoint Presentation</vt:lpstr>
      <vt:lpstr>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PowerPoints in the new brand</dc:title>
  <dc:creator>Peter Zeidman</dc:creator>
  <cp:lastModifiedBy>Peter Zeidman</cp:lastModifiedBy>
  <cp:revision>243</cp:revision>
  <cp:lastPrinted>2016-06-24T10:07:51Z</cp:lastPrinted>
  <dcterms:created xsi:type="dcterms:W3CDTF">2018-06-22T13:50:31Z</dcterms:created>
  <dcterms:modified xsi:type="dcterms:W3CDTF">2019-05-24T11:23:57Z</dcterms:modified>
</cp:coreProperties>
</file>