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1" r:id="rId5"/>
    <p:sldId id="286" r:id="rId6"/>
    <p:sldId id="287" r:id="rId7"/>
    <p:sldId id="259" r:id="rId8"/>
    <p:sldId id="260" r:id="rId9"/>
    <p:sldId id="262" r:id="rId10"/>
    <p:sldId id="263" r:id="rId11"/>
    <p:sldId id="29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93" r:id="rId23"/>
    <p:sldId id="275" r:id="rId24"/>
    <p:sldId id="276" r:id="rId25"/>
    <p:sldId id="277" r:id="rId26"/>
    <p:sldId id="284" r:id="rId27"/>
    <p:sldId id="294" r:id="rId28"/>
    <p:sldId id="288" r:id="rId29"/>
    <p:sldId id="289" r:id="rId30"/>
    <p:sldId id="290" r:id="rId31"/>
    <p:sldId id="278" r:id="rId32"/>
    <p:sldId id="279" r:id="rId33"/>
    <p:sldId id="280" r:id="rId34"/>
    <p:sldId id="282" r:id="rId35"/>
    <p:sldId id="281" r:id="rId36"/>
    <p:sldId id="285" r:id="rId37"/>
    <p:sldId id="283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928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FE05C-576C-409B-92CF-013E0EF15649}" type="doc">
      <dgm:prSet loTypeId="urn:microsoft.com/office/officeart/2005/8/layout/arrow2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2971666D-B057-4F7B-AEF0-315F18B2CB2E}">
      <dgm:prSet phldrT="[Text]" custT="1"/>
      <dgm:spPr/>
      <dgm:t>
        <a:bodyPr/>
        <a:lstStyle/>
        <a:p>
          <a:r>
            <a:rPr lang="tr-TR" sz="1600" dirty="0" smtClean="0"/>
            <a:t>Luigi Galvani </a:t>
          </a:r>
          <a:r>
            <a:rPr lang="en-US" sz="1600" dirty="0" smtClean="0"/>
            <a:t>(1737-1798) : galvanic limb experiment</a:t>
          </a:r>
          <a:endParaRPr lang="en-US" sz="1600" dirty="0"/>
        </a:p>
      </dgm:t>
    </dgm:pt>
    <dgm:pt modelId="{1BCA3B9A-53B8-4948-A176-DAA5F911AB3D}" type="parTrans" cxnId="{C150D450-30BB-4E7C-A099-7A8AABD2B0C3}">
      <dgm:prSet/>
      <dgm:spPr/>
      <dgm:t>
        <a:bodyPr/>
        <a:lstStyle/>
        <a:p>
          <a:endParaRPr lang="en-US"/>
        </a:p>
      </dgm:t>
    </dgm:pt>
    <dgm:pt modelId="{ABB424E0-57F6-4097-9BDA-C693DDB63654}" type="sibTrans" cxnId="{C150D450-30BB-4E7C-A099-7A8AABD2B0C3}">
      <dgm:prSet/>
      <dgm:spPr/>
      <dgm:t>
        <a:bodyPr/>
        <a:lstStyle/>
        <a:p>
          <a:endParaRPr lang="en-US"/>
        </a:p>
      </dgm:t>
    </dgm:pt>
    <dgm:pt modelId="{85A4DD8A-1599-4A0E-86AE-270FEFA21429}">
      <dgm:prSet phldrT="[Text]" custT="1"/>
      <dgm:spPr/>
      <dgm:t>
        <a:bodyPr/>
        <a:lstStyle/>
        <a:p>
          <a:r>
            <a:rPr lang="en-US" sz="1600" dirty="0" smtClean="0"/>
            <a:t>Hans Berger: Discovered EEG (1924)</a:t>
          </a:r>
          <a:endParaRPr lang="en-US" sz="1600" dirty="0"/>
        </a:p>
      </dgm:t>
    </dgm:pt>
    <dgm:pt modelId="{D4C7C28A-9D77-49DE-B88A-4B021CC4089E}" type="parTrans" cxnId="{F0F58F44-0508-489D-9CB1-18842BBBF1FD}">
      <dgm:prSet/>
      <dgm:spPr/>
      <dgm:t>
        <a:bodyPr/>
        <a:lstStyle/>
        <a:p>
          <a:endParaRPr lang="en-US"/>
        </a:p>
      </dgm:t>
    </dgm:pt>
    <dgm:pt modelId="{E1A95AAA-AD7B-4034-9980-1256D7FB98C3}" type="sibTrans" cxnId="{F0F58F44-0508-489D-9CB1-18842BBBF1FD}">
      <dgm:prSet/>
      <dgm:spPr/>
      <dgm:t>
        <a:bodyPr/>
        <a:lstStyle/>
        <a:p>
          <a:endParaRPr lang="en-US"/>
        </a:p>
      </dgm:t>
    </dgm:pt>
    <dgm:pt modelId="{243B3830-165E-4C64-9B93-36366FEACAD6}">
      <dgm:prSet phldrT="[Text]" custT="1"/>
      <dgm:spPr/>
      <dgm:t>
        <a:bodyPr/>
        <a:lstStyle/>
        <a:p>
          <a:r>
            <a:rPr lang="en-US" sz="1600" dirty="0" smtClean="0"/>
            <a:t>David Cohen: Measured first MEG at MIT (1968)</a:t>
          </a:r>
          <a:endParaRPr lang="en-US" sz="1600" dirty="0"/>
        </a:p>
      </dgm:t>
    </dgm:pt>
    <dgm:pt modelId="{8ABEC06D-6F72-4E9A-AA20-B2BB6531B938}" type="parTrans" cxnId="{D9F39C83-05B6-43C1-9F8E-5476806E26EE}">
      <dgm:prSet/>
      <dgm:spPr/>
      <dgm:t>
        <a:bodyPr/>
        <a:lstStyle/>
        <a:p>
          <a:endParaRPr lang="en-US"/>
        </a:p>
      </dgm:t>
    </dgm:pt>
    <dgm:pt modelId="{EEC34FB9-113B-4C42-B350-BD9FE9327BAD}" type="sibTrans" cxnId="{D9F39C83-05B6-43C1-9F8E-5476806E26EE}">
      <dgm:prSet/>
      <dgm:spPr/>
      <dgm:t>
        <a:bodyPr/>
        <a:lstStyle/>
        <a:p>
          <a:endParaRPr lang="en-US"/>
        </a:p>
      </dgm:t>
    </dgm:pt>
    <dgm:pt modelId="{2614080E-B7F1-4F8D-93F9-F245450C4EE7}">
      <dgm:prSet phldrT="[Text]"/>
      <dgm:spPr/>
      <dgm:t>
        <a:bodyPr/>
        <a:lstStyle/>
        <a:p>
          <a:endParaRPr lang="en-US" dirty="0"/>
        </a:p>
      </dgm:t>
    </dgm:pt>
    <dgm:pt modelId="{691C080F-D136-4984-A795-BC824C63ECAB}" type="sibTrans" cxnId="{189D5729-DA08-4B72-9C9A-8854713FAD05}">
      <dgm:prSet/>
      <dgm:spPr/>
      <dgm:t>
        <a:bodyPr/>
        <a:lstStyle/>
        <a:p>
          <a:endParaRPr lang="en-US"/>
        </a:p>
      </dgm:t>
    </dgm:pt>
    <dgm:pt modelId="{3073D3FF-1224-440A-BA4D-D07E96BA123D}" type="parTrans" cxnId="{189D5729-DA08-4B72-9C9A-8854713FAD05}">
      <dgm:prSet/>
      <dgm:spPr/>
      <dgm:t>
        <a:bodyPr/>
        <a:lstStyle/>
        <a:p>
          <a:endParaRPr lang="en-US"/>
        </a:p>
      </dgm:t>
    </dgm:pt>
    <dgm:pt modelId="{E772551D-75E5-4BD3-911A-ABC06D1480B6}">
      <dgm:prSet phldrT="[Text]"/>
      <dgm:spPr/>
      <dgm:t>
        <a:bodyPr/>
        <a:lstStyle/>
        <a:p>
          <a:r>
            <a:rPr lang="en-US" dirty="0" smtClean="0"/>
            <a:t>Charles Ray &amp; Charles Sherrington : stimulated dog brain, brain regionally specialized (1890)</a:t>
          </a:r>
          <a:endParaRPr lang="en-US" dirty="0"/>
        </a:p>
      </dgm:t>
    </dgm:pt>
    <dgm:pt modelId="{8F98D6BE-9C90-4987-87FB-A727B61DA462}" type="sibTrans" cxnId="{E1558862-E9CF-4AD5-A2D2-4B016B3DB4A4}">
      <dgm:prSet/>
      <dgm:spPr/>
      <dgm:t>
        <a:bodyPr/>
        <a:lstStyle/>
        <a:p>
          <a:endParaRPr lang="en-US"/>
        </a:p>
      </dgm:t>
    </dgm:pt>
    <dgm:pt modelId="{2223AB5D-1C05-4563-9AF8-891873D46950}" type="parTrans" cxnId="{E1558862-E9CF-4AD5-A2D2-4B016B3DB4A4}">
      <dgm:prSet/>
      <dgm:spPr/>
      <dgm:t>
        <a:bodyPr/>
        <a:lstStyle/>
        <a:p>
          <a:endParaRPr lang="en-US"/>
        </a:p>
      </dgm:t>
    </dgm:pt>
    <dgm:pt modelId="{B5F7E781-3F08-465B-A116-58F3FC7FC0CE}" type="pres">
      <dgm:prSet presAssocID="{8EBFE05C-576C-409B-92CF-013E0EF1564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936B669-A6E2-4DBF-B598-CAEDC69BC8FC}" type="pres">
      <dgm:prSet presAssocID="{8EBFE05C-576C-409B-92CF-013E0EF15649}" presName="arrow" presStyleLbl="bgShp" presStyleIdx="0" presStyleCnt="1" custLinFactNeighborX="-1645" custLinFactNeighborY="-6734"/>
      <dgm:spPr/>
    </dgm:pt>
    <dgm:pt modelId="{0EC03A2B-27D4-4F82-88DF-43BA018EB2B0}" type="pres">
      <dgm:prSet presAssocID="{8EBFE05C-576C-409B-92CF-013E0EF15649}" presName="arrowDiagram5" presStyleCnt="0"/>
      <dgm:spPr/>
    </dgm:pt>
    <dgm:pt modelId="{66CFBDDD-ACFF-4920-BAC5-8AC5B7B83191}" type="pres">
      <dgm:prSet presAssocID="{2971666D-B057-4F7B-AEF0-315F18B2CB2E}" presName="bullet5a" presStyleLbl="node1" presStyleIdx="0" presStyleCnt="5"/>
      <dgm:spPr/>
    </dgm:pt>
    <dgm:pt modelId="{F07D2374-3862-46C7-BD65-03B842EE84CC}" type="pres">
      <dgm:prSet presAssocID="{2971666D-B057-4F7B-AEF0-315F18B2CB2E}" presName="textBox5a" presStyleLbl="revTx" presStyleIdx="0" presStyleCnt="5" custScaleX="111056" custLinFactNeighborX="15304" custLinFactNeighborY="7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2190D6-1506-41DB-BF2F-AF1BD6831DF4}" type="pres">
      <dgm:prSet presAssocID="{2614080E-B7F1-4F8D-93F9-F245450C4EE7}" presName="bullet5b" presStyleLbl="node1" presStyleIdx="1" presStyleCnt="5"/>
      <dgm:spPr/>
    </dgm:pt>
    <dgm:pt modelId="{52E01B4C-6099-4F2A-B15A-0215908F2F26}" type="pres">
      <dgm:prSet presAssocID="{2614080E-B7F1-4F8D-93F9-F245450C4EE7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C33069-894F-4684-90E7-D8AC5869F937}" type="pres">
      <dgm:prSet presAssocID="{E772551D-75E5-4BD3-911A-ABC06D1480B6}" presName="bullet5c" presStyleLbl="node1" presStyleIdx="2" presStyleCnt="5"/>
      <dgm:spPr/>
    </dgm:pt>
    <dgm:pt modelId="{FBD0B8AE-0C25-4A68-84BF-002C56A5E67E}" type="pres">
      <dgm:prSet presAssocID="{E772551D-75E5-4BD3-911A-ABC06D1480B6}" presName="textBox5c" presStyleLbl="revTx" presStyleIdx="2" presStyleCnt="5" custAng="0" custScaleX="119034" custScaleY="43454" custLinFactNeighborX="3163" custLinFactNeighborY="-20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4E1CB-9A82-4234-981E-94468F5007E2}" type="pres">
      <dgm:prSet presAssocID="{85A4DD8A-1599-4A0E-86AE-270FEFA21429}" presName="bullet5d" presStyleLbl="node1" presStyleIdx="3" presStyleCnt="5"/>
      <dgm:spPr/>
    </dgm:pt>
    <dgm:pt modelId="{AC54BB03-2913-4A15-9D4B-988390424AB8}" type="pres">
      <dgm:prSet presAssocID="{85A4DD8A-1599-4A0E-86AE-270FEFA21429}" presName="textBox5d" presStyleLbl="revTx" presStyleIdx="3" presStyleCnt="5" custScaleY="25330" custLinFactNeighborX="-67544" custLinFactNeighborY="-68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7979D-05D0-43BC-A0CB-CD6ED1F1C331}" type="pres">
      <dgm:prSet presAssocID="{243B3830-165E-4C64-9B93-36366FEACAD6}" presName="bullet5e" presStyleLbl="node1" presStyleIdx="4" presStyleCnt="5"/>
      <dgm:spPr/>
    </dgm:pt>
    <dgm:pt modelId="{B9BBED7B-3F5D-4DAC-AA1C-BF3B263C63E3}" type="pres">
      <dgm:prSet presAssocID="{243B3830-165E-4C64-9B93-36366FEACAD6}" presName="textBox5e" presStyleLbl="revTx" presStyleIdx="4" presStyleCnt="5" custScaleY="24398" custLinFactNeighborX="-40351" custLinFactNeighborY="-27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50D450-30BB-4E7C-A099-7A8AABD2B0C3}" srcId="{8EBFE05C-576C-409B-92CF-013E0EF15649}" destId="{2971666D-B057-4F7B-AEF0-315F18B2CB2E}" srcOrd="0" destOrd="0" parTransId="{1BCA3B9A-53B8-4948-A176-DAA5F911AB3D}" sibTransId="{ABB424E0-57F6-4097-9BDA-C693DDB63654}"/>
    <dgm:cxn modelId="{22884C2F-B033-3449-B727-ACBF1BCF8B0E}" type="presOf" srcId="{243B3830-165E-4C64-9B93-36366FEACAD6}" destId="{B9BBED7B-3F5D-4DAC-AA1C-BF3B263C63E3}" srcOrd="0" destOrd="0" presId="urn:microsoft.com/office/officeart/2005/8/layout/arrow2"/>
    <dgm:cxn modelId="{F0F58F44-0508-489D-9CB1-18842BBBF1FD}" srcId="{8EBFE05C-576C-409B-92CF-013E0EF15649}" destId="{85A4DD8A-1599-4A0E-86AE-270FEFA21429}" srcOrd="3" destOrd="0" parTransId="{D4C7C28A-9D77-49DE-B88A-4B021CC4089E}" sibTransId="{E1A95AAA-AD7B-4034-9980-1256D7FB98C3}"/>
    <dgm:cxn modelId="{A9BC09A5-DDB7-5544-AF28-32F6C9517FE5}" type="presOf" srcId="{85A4DD8A-1599-4A0E-86AE-270FEFA21429}" destId="{AC54BB03-2913-4A15-9D4B-988390424AB8}" srcOrd="0" destOrd="0" presId="urn:microsoft.com/office/officeart/2005/8/layout/arrow2"/>
    <dgm:cxn modelId="{719CC276-E25E-434A-8FA0-B096A745FFD4}" type="presOf" srcId="{E772551D-75E5-4BD3-911A-ABC06D1480B6}" destId="{FBD0B8AE-0C25-4A68-84BF-002C56A5E67E}" srcOrd="0" destOrd="0" presId="urn:microsoft.com/office/officeart/2005/8/layout/arrow2"/>
    <dgm:cxn modelId="{6D030CA7-A53A-F64C-8481-FB8D5B46BAA1}" type="presOf" srcId="{2971666D-B057-4F7B-AEF0-315F18B2CB2E}" destId="{F07D2374-3862-46C7-BD65-03B842EE84CC}" srcOrd="0" destOrd="0" presId="urn:microsoft.com/office/officeart/2005/8/layout/arrow2"/>
    <dgm:cxn modelId="{D9F39C83-05B6-43C1-9F8E-5476806E26EE}" srcId="{8EBFE05C-576C-409B-92CF-013E0EF15649}" destId="{243B3830-165E-4C64-9B93-36366FEACAD6}" srcOrd="4" destOrd="0" parTransId="{8ABEC06D-6F72-4E9A-AA20-B2BB6531B938}" sibTransId="{EEC34FB9-113B-4C42-B350-BD9FE9327BAD}"/>
    <dgm:cxn modelId="{35BEF009-4453-614F-92D6-73A9A1D27848}" type="presOf" srcId="{8EBFE05C-576C-409B-92CF-013E0EF15649}" destId="{B5F7E781-3F08-465B-A116-58F3FC7FC0CE}" srcOrd="0" destOrd="0" presId="urn:microsoft.com/office/officeart/2005/8/layout/arrow2"/>
    <dgm:cxn modelId="{189D5729-DA08-4B72-9C9A-8854713FAD05}" srcId="{8EBFE05C-576C-409B-92CF-013E0EF15649}" destId="{2614080E-B7F1-4F8D-93F9-F245450C4EE7}" srcOrd="1" destOrd="0" parTransId="{3073D3FF-1224-440A-BA4D-D07E96BA123D}" sibTransId="{691C080F-D136-4984-A795-BC824C63ECAB}"/>
    <dgm:cxn modelId="{623823DC-05F1-474D-879D-8802E0C2CFEC}" type="presOf" srcId="{2614080E-B7F1-4F8D-93F9-F245450C4EE7}" destId="{52E01B4C-6099-4F2A-B15A-0215908F2F26}" srcOrd="0" destOrd="0" presId="urn:microsoft.com/office/officeart/2005/8/layout/arrow2"/>
    <dgm:cxn modelId="{E1558862-E9CF-4AD5-A2D2-4B016B3DB4A4}" srcId="{8EBFE05C-576C-409B-92CF-013E0EF15649}" destId="{E772551D-75E5-4BD3-911A-ABC06D1480B6}" srcOrd="2" destOrd="0" parTransId="{2223AB5D-1C05-4563-9AF8-891873D46950}" sibTransId="{8F98D6BE-9C90-4987-87FB-A727B61DA462}"/>
    <dgm:cxn modelId="{0572EE31-D9DF-374B-AAEB-2783EC67C4AD}" type="presParOf" srcId="{B5F7E781-3F08-465B-A116-58F3FC7FC0CE}" destId="{0936B669-A6E2-4DBF-B598-CAEDC69BC8FC}" srcOrd="0" destOrd="0" presId="urn:microsoft.com/office/officeart/2005/8/layout/arrow2"/>
    <dgm:cxn modelId="{3D2D2B1F-9EC7-4E42-B7C8-D7596C204012}" type="presParOf" srcId="{B5F7E781-3F08-465B-A116-58F3FC7FC0CE}" destId="{0EC03A2B-27D4-4F82-88DF-43BA018EB2B0}" srcOrd="1" destOrd="0" presId="urn:microsoft.com/office/officeart/2005/8/layout/arrow2"/>
    <dgm:cxn modelId="{66E06AA5-2B84-0444-B88D-09ED2EA872BF}" type="presParOf" srcId="{0EC03A2B-27D4-4F82-88DF-43BA018EB2B0}" destId="{66CFBDDD-ACFF-4920-BAC5-8AC5B7B83191}" srcOrd="0" destOrd="0" presId="urn:microsoft.com/office/officeart/2005/8/layout/arrow2"/>
    <dgm:cxn modelId="{98ABFEEB-8B1E-6E49-A97A-7AFEFE5006B7}" type="presParOf" srcId="{0EC03A2B-27D4-4F82-88DF-43BA018EB2B0}" destId="{F07D2374-3862-46C7-BD65-03B842EE84CC}" srcOrd="1" destOrd="0" presId="urn:microsoft.com/office/officeart/2005/8/layout/arrow2"/>
    <dgm:cxn modelId="{ADD763F0-DA25-4F49-BD44-CA20DA61D9E5}" type="presParOf" srcId="{0EC03A2B-27D4-4F82-88DF-43BA018EB2B0}" destId="{562190D6-1506-41DB-BF2F-AF1BD6831DF4}" srcOrd="2" destOrd="0" presId="urn:microsoft.com/office/officeart/2005/8/layout/arrow2"/>
    <dgm:cxn modelId="{A2F78F26-C016-0147-B7FD-755549EEF183}" type="presParOf" srcId="{0EC03A2B-27D4-4F82-88DF-43BA018EB2B0}" destId="{52E01B4C-6099-4F2A-B15A-0215908F2F26}" srcOrd="3" destOrd="0" presId="urn:microsoft.com/office/officeart/2005/8/layout/arrow2"/>
    <dgm:cxn modelId="{AA6D87FA-8E1D-8746-95D7-EB1916556FAB}" type="presParOf" srcId="{0EC03A2B-27D4-4F82-88DF-43BA018EB2B0}" destId="{C3C33069-894F-4684-90E7-D8AC5869F937}" srcOrd="4" destOrd="0" presId="urn:microsoft.com/office/officeart/2005/8/layout/arrow2"/>
    <dgm:cxn modelId="{5C139246-964A-9147-B63F-BD08A93D5B0B}" type="presParOf" srcId="{0EC03A2B-27D4-4F82-88DF-43BA018EB2B0}" destId="{FBD0B8AE-0C25-4A68-84BF-002C56A5E67E}" srcOrd="5" destOrd="0" presId="urn:microsoft.com/office/officeart/2005/8/layout/arrow2"/>
    <dgm:cxn modelId="{054C7645-CF9F-644C-8BBA-6C078747DB21}" type="presParOf" srcId="{0EC03A2B-27D4-4F82-88DF-43BA018EB2B0}" destId="{B884E1CB-9A82-4234-981E-94468F5007E2}" srcOrd="6" destOrd="0" presId="urn:microsoft.com/office/officeart/2005/8/layout/arrow2"/>
    <dgm:cxn modelId="{C7E5E494-ED0A-584A-BDC0-AD0E37F6BB9A}" type="presParOf" srcId="{0EC03A2B-27D4-4F82-88DF-43BA018EB2B0}" destId="{AC54BB03-2913-4A15-9D4B-988390424AB8}" srcOrd="7" destOrd="0" presId="urn:microsoft.com/office/officeart/2005/8/layout/arrow2"/>
    <dgm:cxn modelId="{974D3ECE-55D7-E14C-BE2F-A9E181A8F421}" type="presParOf" srcId="{0EC03A2B-27D4-4F82-88DF-43BA018EB2B0}" destId="{C657979D-05D0-43BC-A0CB-CD6ED1F1C331}" srcOrd="8" destOrd="0" presId="urn:microsoft.com/office/officeart/2005/8/layout/arrow2"/>
    <dgm:cxn modelId="{34C8343A-9956-8848-AB0B-37D0768FFE64}" type="presParOf" srcId="{0EC03A2B-27D4-4F82-88DF-43BA018EB2B0}" destId="{B9BBED7B-3F5D-4DAC-AA1C-BF3B263C63E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6B669-A6E2-4DBF-B598-CAEDC69BC8FC}">
      <dsp:nvSpPr>
        <dsp:cNvPr id="0" name=""/>
        <dsp:cNvSpPr/>
      </dsp:nvSpPr>
      <dsp:spPr>
        <a:xfrm>
          <a:off x="0" y="0"/>
          <a:ext cx="8686800" cy="54292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FBDDD-ACFF-4920-BAC5-8AC5B7B83191}">
      <dsp:nvSpPr>
        <dsp:cNvPr id="0" name=""/>
        <dsp:cNvSpPr/>
      </dsp:nvSpPr>
      <dsp:spPr>
        <a:xfrm>
          <a:off x="855649" y="4157046"/>
          <a:ext cx="199796" cy="1997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D2374-3862-46C7-BD65-03B842EE84CC}">
      <dsp:nvSpPr>
        <dsp:cNvPr id="0" name=""/>
        <dsp:cNvSpPr/>
      </dsp:nvSpPr>
      <dsp:spPr>
        <a:xfrm>
          <a:off x="1066796" y="4267204"/>
          <a:ext cx="1263784" cy="1292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86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Luigi Galvani </a:t>
          </a:r>
          <a:r>
            <a:rPr lang="en-US" sz="1600" kern="1200" dirty="0" smtClean="0"/>
            <a:t>(1737-1798) : galvanic limb experiment</a:t>
          </a:r>
          <a:endParaRPr lang="en-US" sz="1600" kern="1200" dirty="0"/>
        </a:p>
      </dsp:txBody>
      <dsp:txXfrm>
        <a:off x="1066796" y="4267204"/>
        <a:ext cx="1263784" cy="1292161"/>
      </dsp:txXfrm>
    </dsp:sp>
    <dsp:sp modelId="{562190D6-1506-41DB-BF2F-AF1BD6831DF4}">
      <dsp:nvSpPr>
        <dsp:cNvPr id="0" name=""/>
        <dsp:cNvSpPr/>
      </dsp:nvSpPr>
      <dsp:spPr>
        <a:xfrm>
          <a:off x="1937156" y="3117888"/>
          <a:ext cx="312724" cy="312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01B4C-6099-4F2A-B15A-0215908F2F26}">
      <dsp:nvSpPr>
        <dsp:cNvPr id="0" name=""/>
        <dsp:cNvSpPr/>
      </dsp:nvSpPr>
      <dsp:spPr>
        <a:xfrm>
          <a:off x="2093518" y="3274250"/>
          <a:ext cx="1442008" cy="2274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0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093518" y="3274250"/>
        <a:ext cx="1442008" cy="2274855"/>
      </dsp:txXfrm>
    </dsp:sp>
    <dsp:sp modelId="{C3C33069-894F-4684-90E7-D8AC5869F937}">
      <dsp:nvSpPr>
        <dsp:cNvPr id="0" name=""/>
        <dsp:cNvSpPr/>
      </dsp:nvSpPr>
      <dsp:spPr>
        <a:xfrm>
          <a:off x="3327044" y="2289384"/>
          <a:ext cx="416966" cy="4169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0B8AE-0C25-4A68-84BF-002C56A5E67E}">
      <dsp:nvSpPr>
        <dsp:cNvPr id="0" name=""/>
        <dsp:cNvSpPr/>
      </dsp:nvSpPr>
      <dsp:spPr>
        <a:xfrm>
          <a:off x="3428999" y="2743187"/>
          <a:ext cx="1995667" cy="13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4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Charles Ray &amp; Charles Sherrington : stimulated dog brain, brain regionally specialized (1890)</a:t>
          </a:r>
          <a:endParaRPr lang="en-US" sz="1600" kern="1200" dirty="0"/>
        </a:p>
      </dsp:txBody>
      <dsp:txXfrm>
        <a:off x="3428999" y="2743187"/>
        <a:ext cx="1995667" cy="1325885"/>
      </dsp:txXfrm>
    </dsp:sp>
    <dsp:sp modelId="{B884E1CB-9A82-4234-981E-94468F5007E2}">
      <dsp:nvSpPr>
        <dsp:cNvPr id="0" name=""/>
        <dsp:cNvSpPr/>
      </dsp:nvSpPr>
      <dsp:spPr>
        <a:xfrm>
          <a:off x="4942789" y="1642218"/>
          <a:ext cx="538581" cy="5385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4BB03-2913-4A15-9D4B-988390424AB8}">
      <dsp:nvSpPr>
        <dsp:cNvPr id="0" name=""/>
        <dsp:cNvSpPr/>
      </dsp:nvSpPr>
      <dsp:spPr>
        <a:xfrm>
          <a:off x="4038597" y="761991"/>
          <a:ext cx="1737360" cy="921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38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Hans Berger: Discovered EEG (1924)</a:t>
          </a:r>
          <a:endParaRPr lang="en-US" sz="1600" kern="1200" dirty="0"/>
        </a:p>
      </dsp:txBody>
      <dsp:txXfrm>
        <a:off x="4038597" y="761991"/>
        <a:ext cx="1737360" cy="921403"/>
      </dsp:txXfrm>
    </dsp:sp>
    <dsp:sp modelId="{C657979D-05D0-43BC-A0CB-CD6ED1F1C331}">
      <dsp:nvSpPr>
        <dsp:cNvPr id="0" name=""/>
        <dsp:cNvSpPr/>
      </dsp:nvSpPr>
      <dsp:spPr>
        <a:xfrm>
          <a:off x="6606311" y="1210049"/>
          <a:ext cx="686257" cy="686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BED7B-3F5D-4DAC-AA1C-BF3B263C63E3}">
      <dsp:nvSpPr>
        <dsp:cNvPr id="0" name=""/>
        <dsp:cNvSpPr/>
      </dsp:nvSpPr>
      <dsp:spPr>
        <a:xfrm>
          <a:off x="6248397" y="1981182"/>
          <a:ext cx="1737360" cy="97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3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David Cohen: Measured first MEG at MIT (1968)</a:t>
          </a:r>
          <a:endParaRPr lang="en-US" sz="1600" kern="1200" dirty="0"/>
        </a:p>
      </dsp:txBody>
      <dsp:txXfrm>
        <a:off x="6248397" y="1981182"/>
        <a:ext cx="1737360" cy="974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F6F0-C354-1542-8506-58AC25502A6A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27D7C-AA9B-D043-BE41-D1271B284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8FA83-B921-48C0-A9E7-4707663CC1E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8FA83-B921-48C0-A9E7-4707663CC1E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5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8FA83-B921-48C0-A9E7-4707663CC1E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8FA83-B921-48C0-A9E7-4707663CC1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8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0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89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4442DDF-635F-49EB-B3BE-8E3AA4DA1201}" type="datetime1">
              <a:rPr lang="tr-TR" smtClean="0"/>
              <a:pPr/>
              <a:t>14.05.2019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D85F00D-067C-4722-B822-C3660FB8D6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F2F398B-EE42-41E3-9730-F5DA3507C57F}" type="datetime1">
              <a:rPr lang="tr-TR" smtClean="0"/>
              <a:pPr/>
              <a:t>14.05.2019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004D475-DEC2-4A0D-936D-961AACABB7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6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1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0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3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2DE9-53E4-144A-AA3E-8288C600920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2CE67-61A7-324E-BF88-412BA1A6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tiff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8.w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1.wmf"/><Relationship Id="rId5" Type="http://schemas.openxmlformats.org/officeDocument/2006/relationships/image" Target="../media/image35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9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42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5.wmf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7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49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5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wm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41" y="1573305"/>
            <a:ext cx="12035118" cy="1277751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b="1" dirty="0">
                <a:ea typeface="Times New Roman" panose="02020603050405020304" pitchFamily="18" charset="0"/>
                <a:cs typeface="Arial" panose="020B0604020202020204" pitchFamily="34" charset="0"/>
              </a:rPr>
              <a:t>What are we measuring </a:t>
            </a:r>
            <a:r>
              <a:rPr lang="en-GB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with M/EEG?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6473"/>
            <a:ext cx="9144000" cy="165576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/>
              <a:t>Tolga</a:t>
            </a:r>
            <a:r>
              <a:rPr lang="en-US" sz="2800" dirty="0" smtClean="0"/>
              <a:t> </a:t>
            </a:r>
            <a:r>
              <a:rPr lang="en-US" sz="2800" dirty="0" err="1" smtClean="0"/>
              <a:t>Esat</a:t>
            </a:r>
            <a:r>
              <a:rPr lang="en-US" sz="2800" dirty="0" smtClean="0"/>
              <a:t> </a:t>
            </a:r>
            <a:r>
              <a:rPr lang="en-US" sz="2800" dirty="0" err="1" smtClean="0"/>
              <a:t>Özkurt</a:t>
            </a:r>
            <a:endParaRPr lang="en-US" sz="2800" dirty="0" smtClean="0"/>
          </a:p>
          <a:p>
            <a:r>
              <a:rPr lang="en-US" sz="2800" dirty="0" err="1" smtClean="0"/>
              <a:t>tolgaozkurt@gmail.com</a:t>
            </a:r>
            <a:endParaRPr lang="en-US" sz="2800" dirty="0" smtClean="0"/>
          </a:p>
          <a:p>
            <a:r>
              <a:rPr lang="en-US" sz="2800" dirty="0" smtClean="0"/>
              <a:t>METU Graduate School of Informatics, Ankara</a:t>
            </a:r>
          </a:p>
          <a:p>
            <a:r>
              <a:rPr lang="en-US" sz="2800" dirty="0" smtClean="0"/>
              <a:t>SPM Course, May 20, 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76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0"/>
            <a:ext cx="8121572" cy="549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24166" y="5786455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Oostenveld</a:t>
            </a:r>
            <a:r>
              <a:rPr lang="en-US" sz="1400" dirty="0"/>
              <a:t>, 2009</a:t>
            </a:r>
            <a:endParaRPr lang="tr-T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810248" y="5380673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thousands of synchronously activated</a:t>
            </a:r>
          </a:p>
          <a:p>
            <a:r>
              <a:rPr lang="tr-TR" dirty="0">
                <a:solidFill>
                  <a:srgbClr val="FF0000"/>
                </a:solidFill>
              </a:rPr>
              <a:t>large pyramidal cortical neurons</a:t>
            </a:r>
            <a:r>
              <a:rPr lang="en-US" dirty="0">
                <a:solidFill>
                  <a:srgbClr val="FF0000"/>
                </a:solidFill>
              </a:rPr>
              <a:t> leading to postsynaptic potentials at the dendrites (local field potentials)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845"/>
            <a:ext cx="10515600" cy="1325563"/>
          </a:xfrm>
        </p:spPr>
        <p:txBody>
          <a:bodyPr/>
          <a:lstStyle/>
          <a:p>
            <a:r>
              <a:rPr lang="en-US" dirty="0" smtClean="0"/>
              <a:t>Dialectics of neural oscillations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37661-1930-EE48-BED5-4D6AAD25DD1E}" type="slidenum">
              <a:rPr lang="en-US" smtClean="0"/>
              <a:t>11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12244" y="1428542"/>
            <a:ext cx="8058029" cy="5429458"/>
            <a:chOff x="428049" y="1389748"/>
            <a:chExt cx="8058029" cy="5429458"/>
          </a:xfrm>
        </p:grpSpPr>
        <p:sp>
          <p:nvSpPr>
            <p:cNvPr id="5" name="TextBox 4"/>
            <p:cNvSpPr txBox="1"/>
            <p:nvPr/>
          </p:nvSpPr>
          <p:spPr>
            <a:xfrm>
              <a:off x="4367808" y="1700808"/>
              <a:ext cx="3384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Neural activity 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(single neuron action </a:t>
              </a:r>
              <a:r>
                <a:rPr lang="en-US" dirty="0"/>
                <a:t>potentials)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39816" y="3140969"/>
              <a:ext cx="3384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Summation of </a:t>
              </a:r>
              <a:r>
                <a:rPr lang="en-US" dirty="0" smtClean="0"/>
                <a:t>(</a:t>
              </a:r>
              <a:r>
                <a:rPr lang="en-US" dirty="0"/>
                <a:t>e</a:t>
              </a:r>
              <a:r>
                <a:rPr lang="en-US" dirty="0" smtClean="0"/>
                <a:t>xcitatory / inhibitory ) postsynaptic </a:t>
              </a:r>
              <a:r>
                <a:rPr lang="en-US" dirty="0"/>
                <a:t>potentials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67808" y="4941168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Oscillations (alpha, beta, gamma etc.)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5879976" y="2348880"/>
              <a:ext cx="360040" cy="6480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5879976" y="4178697"/>
              <a:ext cx="360040" cy="64807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7464152" y="2204864"/>
              <a:ext cx="648072" cy="259228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Brace 2"/>
            <p:cNvSpPr/>
            <p:nvPr/>
          </p:nvSpPr>
          <p:spPr>
            <a:xfrm rot="5400000">
              <a:off x="5971045" y="4598659"/>
              <a:ext cx="637250" cy="234896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05816" y="6091766"/>
              <a:ext cx="37802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dirty="0" err="1" smtClean="0">
                  <a:solidFill>
                    <a:srgbClr val="00B050"/>
                  </a:solidFill>
                </a:rPr>
                <a:t>Measured</a:t>
              </a:r>
              <a:r>
                <a:rPr lang="tr-TR" sz="1600" dirty="0" smtClean="0">
                  <a:solidFill>
                    <a:srgbClr val="00B050"/>
                  </a:solidFill>
                </a:rPr>
                <a:t> </a:t>
              </a:r>
              <a:r>
                <a:rPr lang="tr-TR" sz="1600" dirty="0" err="1" smtClean="0">
                  <a:solidFill>
                    <a:srgbClr val="00B050"/>
                  </a:solidFill>
                </a:rPr>
                <a:t>by</a:t>
              </a:r>
              <a:r>
                <a:rPr lang="tr-TR" sz="1600" dirty="0" smtClean="0">
                  <a:solidFill>
                    <a:srgbClr val="00B050"/>
                  </a:solidFill>
                </a:rPr>
                <a:t> </a:t>
              </a:r>
              <a:r>
                <a:rPr lang="en-US" sz="1600" dirty="0" smtClean="0">
                  <a:solidFill>
                    <a:srgbClr val="00B050"/>
                  </a:solidFill>
                </a:rPr>
                <a:t>LFP / EEG / MEG sensors</a:t>
              </a:r>
              <a:endParaRPr lang="tr-TR" sz="1600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tr-TR" dirty="0" smtClean="0"/>
                <a:t> </a:t>
              </a:r>
              <a:endParaRPr lang="tr-TR" dirty="0"/>
            </a:p>
          </p:txBody>
        </p:sp>
        <p:sp>
          <p:nvSpPr>
            <p:cNvPr id="9" name="Left Brace 8"/>
            <p:cNvSpPr/>
            <p:nvPr/>
          </p:nvSpPr>
          <p:spPr>
            <a:xfrm>
              <a:off x="3925229" y="2996952"/>
              <a:ext cx="657922" cy="15638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33846" y="3363401"/>
              <a:ext cx="1393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B050"/>
                  </a:solidFill>
                </a:rPr>
                <a:t>Spatial average over many neurons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1348" y="4655928"/>
              <a:ext cx="3790032" cy="83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32" descr="Ekran Resmi 2013-02-21 11.17.2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9" y="2888166"/>
              <a:ext cx="1908315" cy="177493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706" y="1389748"/>
              <a:ext cx="3022041" cy="1359265"/>
            </a:xfrm>
            <a:prstGeom prst="rect">
              <a:avLst/>
            </a:prstGeom>
          </p:spPr>
        </p:pic>
        <p:pic>
          <p:nvPicPr>
            <p:cNvPr id="4098" name="Picture 2" descr="mage result for eeg ca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37" y="5647759"/>
              <a:ext cx="1020018" cy="117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1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problem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57299"/>
            <a:ext cx="8229600" cy="4768865"/>
          </a:xfrm>
        </p:spPr>
        <p:txBody>
          <a:bodyPr/>
          <a:lstStyle/>
          <a:p>
            <a:r>
              <a:rPr lang="en-US" dirty="0" smtClean="0"/>
              <a:t>It is 1-1 mapping</a:t>
            </a:r>
            <a:endParaRPr lang="tr-T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56" y="1928803"/>
            <a:ext cx="5072098" cy="280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rved Up Arrow 4"/>
          <p:cNvSpPr/>
          <p:nvPr/>
        </p:nvSpPr>
        <p:spPr>
          <a:xfrm>
            <a:off x="5524496" y="4643446"/>
            <a:ext cx="2714644" cy="714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7174" y="4643446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Truth is assumed to be known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8310578" y="4429133"/>
            <a:ext cx="135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computed by this assumption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5738810" y="5500703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B</a:t>
            </a:r>
            <a:r>
              <a:rPr lang="en-US" dirty="0"/>
              <a:t>= </a:t>
            </a:r>
            <a:r>
              <a:rPr lang="en-US" b="1" dirty="0"/>
              <a:t>L</a:t>
            </a:r>
            <a:r>
              <a:rPr lang="en-US" dirty="0"/>
              <a:t> </a:t>
            </a:r>
            <a:r>
              <a:rPr lang="en-US" b="1" dirty="0"/>
              <a:t>j</a:t>
            </a:r>
            <a:endParaRPr lang="en-US" dirty="0"/>
          </a:p>
          <a:p>
            <a:r>
              <a:rPr lang="en-US" b="1" dirty="0"/>
              <a:t>B</a:t>
            </a:r>
            <a:r>
              <a:rPr lang="en-US" dirty="0"/>
              <a:t> : data</a:t>
            </a:r>
          </a:p>
          <a:p>
            <a:r>
              <a:rPr lang="en-US" b="1" dirty="0"/>
              <a:t>L</a:t>
            </a:r>
            <a:r>
              <a:rPr lang="en-US" dirty="0"/>
              <a:t>: “</a:t>
            </a:r>
            <a:r>
              <a:rPr lang="en-US" dirty="0" err="1"/>
              <a:t>leadfields</a:t>
            </a:r>
            <a:r>
              <a:rPr lang="en-US" dirty="0"/>
              <a:t>”</a:t>
            </a:r>
          </a:p>
          <a:p>
            <a:r>
              <a:rPr lang="en-US" b="1" dirty="0"/>
              <a:t>j </a:t>
            </a:r>
            <a:r>
              <a:rPr lang="en-US" dirty="0"/>
              <a:t>: brain sources</a:t>
            </a:r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10" name="TextBox 9"/>
          <p:cNvSpPr txBox="1"/>
          <p:nvPr/>
        </p:nvSpPr>
        <p:spPr>
          <a:xfrm>
            <a:off x="6167438" y="478632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ontological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BB0C-69BC-46BB-AD96-29EB7AB31DA9}" type="slidenum">
              <a:rPr lang="en-US"/>
              <a:pPr/>
              <a:t>13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</a:t>
            </a:r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C</a:t>
            </a:r>
            <a:r>
              <a:rPr lang="en-US" sz="2000" dirty="0" smtClean="0"/>
              <a:t>alculate </a:t>
            </a:r>
            <a:r>
              <a:rPr lang="en-US" sz="2000" dirty="0"/>
              <a:t>the magnetic fields (MEG) and electrical potentials (EEG) (outside the head and on the head surface) from a given primary source distribution within the brain</a:t>
            </a:r>
          </a:p>
          <a:p>
            <a:endParaRPr lang="en-US" sz="20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715000" y="3505200"/>
            <a:ext cx="838200" cy="0"/>
          </a:xfrm>
          <a:prstGeom prst="line">
            <a:avLst/>
          </a:prstGeom>
          <a:noFill/>
          <a:ln w="69850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09800" y="2743200"/>
            <a:ext cx="35814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Source  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the conductivity medium</a:t>
            </a:r>
          </a:p>
          <a:p>
            <a:pPr algn="ctr" eaLnBrk="0" hangingPunct="0"/>
            <a:endParaRPr lang="en-US" dirty="0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6477000" y="2743200"/>
            <a:ext cx="3581400" cy="1524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Magnetic field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dirty="0"/>
              <a:t> Electrical potential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362200" y="4419601"/>
            <a:ext cx="3238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1"/>
            <a:ext cx="33147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5595934" y="5286388"/>
            <a:ext cx="914400" cy="0"/>
          </a:xfrm>
          <a:prstGeom prst="line">
            <a:avLst/>
          </a:prstGeom>
          <a:noFill/>
          <a:ln w="69850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8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and data spaces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14</a:t>
            </a:fld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809984" y="1643050"/>
          <a:ext cx="4556150" cy="911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3" imgW="1968480" imgH="393480" progId="Equation.3">
                  <p:embed/>
                </p:oleObj>
              </mc:Choice>
              <mc:Fallback>
                <p:oleObj name="Equation" r:id="rId3" imgW="1968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84" y="1643050"/>
                        <a:ext cx="4556150" cy="911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rot="5400000">
            <a:off x="3417075" y="2750339"/>
            <a:ext cx="107157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81356" y="357187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(</a:t>
            </a:r>
            <a:r>
              <a:rPr lang="en-US" i="1" dirty="0"/>
              <a:t>M</a:t>
            </a:r>
            <a:r>
              <a:rPr lang="en-US" dirty="0"/>
              <a:t>×1)</a:t>
            </a:r>
            <a:endParaRPr lang="tr-TR" dirty="0"/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5060149" y="2750339"/>
            <a:ext cx="1357322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95934" y="3786190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Leadfield</a:t>
            </a:r>
            <a:r>
              <a:rPr lang="en-US" dirty="0"/>
              <a:t> vector @ r’</a:t>
            </a:r>
          </a:p>
          <a:p>
            <a:r>
              <a:rPr lang="en-US" dirty="0"/>
              <a:t>(they do not change with time)</a:t>
            </a:r>
            <a:endParaRPr lang="tr-TR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810380" y="2214554"/>
            <a:ext cx="1643074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39140" y="3857629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@ r’</a:t>
            </a:r>
            <a:endParaRPr lang="tr-TR" dirty="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8203421" y="2250273"/>
            <a:ext cx="1428760" cy="135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53586" y="400050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</a:t>
            </a:r>
            <a:endParaRPr lang="tr-TR" dirty="0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4429125" y="5033963"/>
          <a:ext cx="31750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5" imgW="1371600" imgH="241300" progId="Equation.3">
                  <p:embed/>
                </p:oleObj>
              </mc:Choice>
              <mc:Fallback>
                <p:oleObj name="Equation" r:id="rId5" imgW="1371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5033963"/>
                        <a:ext cx="3175000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24100" y="5786454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- Current components orthogonal to the </a:t>
            </a:r>
            <a:r>
              <a:rPr lang="en-US" dirty="0" err="1">
                <a:solidFill>
                  <a:schemeClr val="accent1"/>
                </a:solidFill>
              </a:rPr>
              <a:t>leadfield</a:t>
            </a:r>
            <a:r>
              <a:rPr lang="en-US" dirty="0">
                <a:solidFill>
                  <a:schemeClr val="accent1"/>
                </a:solidFill>
              </a:rPr>
              <a:t> do not contribute data!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- Whose dimension is bigger, data space or source space?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371-A058-4CF6-98D6-E1FE3148F3F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Maxwell </a:t>
            </a:r>
            <a:r>
              <a:rPr lang="en-US" dirty="0" smtClean="0"/>
              <a:t>equations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85861"/>
            <a:ext cx="8472518" cy="4840303"/>
          </a:xfrm>
        </p:spPr>
        <p:txBody>
          <a:bodyPr/>
          <a:lstStyle/>
          <a:p>
            <a:r>
              <a:rPr lang="en-US" sz="2400" b="1" dirty="0"/>
              <a:t>B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dirty="0"/>
              <a:t> vary in time slowly (below 1 KHz)</a:t>
            </a:r>
          </a:p>
          <a:p>
            <a:r>
              <a:rPr lang="en-US" sz="2400" dirty="0"/>
              <a:t>It is convenient to use </a:t>
            </a:r>
            <a:r>
              <a:rPr lang="en-US" sz="2400" dirty="0" err="1"/>
              <a:t>quasistatic</a:t>
            </a:r>
            <a:r>
              <a:rPr lang="en-US" sz="2400" dirty="0"/>
              <a:t> approximation of Maxwell equations to describe it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19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024034" y="5214951"/>
          <a:ext cx="4286280" cy="130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3" imgW="2260600" imgH="685800" progId="Equation.3">
                  <p:embed/>
                </p:oleObj>
              </mc:Choice>
              <mc:Fallback>
                <p:oleObj name="Equation" r:id="rId3" imgW="22606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34" y="5214951"/>
                        <a:ext cx="4286280" cy="13007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524001" y="2977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60" y="2500306"/>
            <a:ext cx="5191756" cy="26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810380" y="557214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are interested in primary currents  </a:t>
            </a:r>
            <a:r>
              <a:rPr lang="en-US" sz="2000" b="1" dirty="0" err="1"/>
              <a:t>J</a:t>
            </a:r>
            <a:r>
              <a:rPr lang="en-US" sz="2000" i="1" baseline="30000" dirty="0" err="1"/>
              <a:t>p</a:t>
            </a:r>
            <a:r>
              <a:rPr lang="en-US" sz="2000" dirty="0"/>
              <a:t>(</a:t>
            </a:r>
            <a:r>
              <a:rPr lang="en-US" sz="2000" b="1" dirty="0"/>
              <a:t>r</a:t>
            </a:r>
            <a:r>
              <a:rPr lang="en-US" sz="2000" dirty="0"/>
              <a:t>)</a:t>
            </a:r>
            <a:endParaRPr lang="tr-TR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1819" y="5214951"/>
            <a:ext cx="353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25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4881555" y="4786322"/>
          <a:ext cx="39909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" name="Equation" r:id="rId3" imgW="1803400" imgH="533400" progId="">
                  <p:embed/>
                </p:oleObj>
              </mc:Choice>
              <mc:Fallback>
                <p:oleObj name="Equation" r:id="rId3" imgW="1803400" imgH="53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555" y="4786322"/>
                        <a:ext cx="39909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381224" y="4714884"/>
            <a:ext cx="2057400" cy="1143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Biot-Savart law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721" y="285729"/>
            <a:ext cx="62007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953125" y="3571877"/>
          <a:ext cx="44100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" name="Equation" r:id="rId6" imgW="2565360" imgH="457200" progId="Equation.3">
                  <p:embed/>
                </p:oleObj>
              </mc:Choice>
              <mc:Fallback>
                <p:oleObj name="Equation" r:id="rId6" imgW="2565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3571877"/>
                        <a:ext cx="4410075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7453322" y="571480"/>
          <a:ext cx="920756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" name="Equation" r:id="rId8" imgW="368280" imgH="228600" progId="Equation.3">
                  <p:embed/>
                </p:oleObj>
              </mc:Choice>
              <mc:Fallback>
                <p:oleObj name="Equation" r:id="rId8" imgW="368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22" y="571480"/>
                        <a:ext cx="920756" cy="57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453454" y="64291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Extracellular</a:t>
            </a:r>
            <a:endParaRPr lang="tr-TR" dirty="0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7453322" y="1500174"/>
          <a:ext cx="984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Equation" r:id="rId10" imgW="393480" imgH="228600" progId="Equation.3">
                  <p:embed/>
                </p:oleObj>
              </mc:Choice>
              <mc:Fallback>
                <p:oleObj name="Equation" r:id="rId10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22" y="1500174"/>
                        <a:ext cx="984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96330" y="164305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Intracellular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6238876" y="1500175"/>
            <a:ext cx="1143008" cy="646331"/>
          </a:xfrm>
          <a:prstGeom prst="rect">
            <a:avLst/>
          </a:prstGeom>
          <a:solidFill>
            <a:srgbClr val="CADDEE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Primary</a:t>
            </a:r>
            <a:br>
              <a:rPr lang="en-US" dirty="0"/>
            </a:br>
            <a:r>
              <a:rPr lang="en-US" dirty="0"/>
              <a:t>currents</a:t>
            </a:r>
            <a:endParaRPr lang="tr-T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F00D-067C-4722-B822-C3660FB8D67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ED4B-ED23-4A92-9A16-9880F3777CC7}" type="slidenum">
              <a:rPr lang="en-US"/>
              <a:pPr/>
              <a:t>17</a:t>
            </a:fld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Unbounded homogenous medium</a:t>
            </a:r>
            <a:r>
              <a:rPr lang="en-US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536" y="1628801"/>
            <a:ext cx="8077200" cy="4525963"/>
          </a:xfrm>
        </p:spPr>
        <p:txBody>
          <a:bodyPr/>
          <a:lstStyle/>
          <a:p>
            <a:r>
              <a:rPr lang="en-US" dirty="0"/>
              <a:t>It is observed that in the homogenous space, the total current can be replaced by the primary current density only. </a:t>
            </a:r>
          </a:p>
          <a:p>
            <a:r>
              <a:rPr lang="en-US" dirty="0"/>
              <a:t>The volume (</a:t>
            </a:r>
            <a:r>
              <a:rPr lang="en-US" dirty="0" err="1"/>
              <a:t>ohmic</a:t>
            </a:r>
            <a:r>
              <a:rPr lang="en-US" dirty="0"/>
              <a:t>) current </a:t>
            </a:r>
            <a:r>
              <a:rPr lang="en-US" dirty="0" err="1"/>
              <a:t>σ</a:t>
            </a:r>
            <a:r>
              <a:rPr lang="en-US" dirty="0"/>
              <a:t> </a:t>
            </a:r>
            <a:r>
              <a:rPr lang="en-US" b="1" dirty="0"/>
              <a:t>E </a:t>
            </a:r>
            <a:r>
              <a:rPr lang="en-US" dirty="0"/>
              <a:t>does not contribute to neither </a:t>
            </a:r>
            <a:r>
              <a:rPr lang="en-US" b="1" dirty="0"/>
              <a:t>B </a:t>
            </a:r>
            <a:r>
              <a:rPr lang="en-US" dirty="0"/>
              <a:t>nor </a:t>
            </a:r>
            <a:r>
              <a:rPr lang="en-US" i="1" dirty="0"/>
              <a:t>V</a:t>
            </a:r>
            <a:r>
              <a:rPr lang="en-US" dirty="0"/>
              <a:t>, in this particular case.</a:t>
            </a:r>
          </a:p>
          <a:p>
            <a:r>
              <a:rPr lang="en-US" dirty="0"/>
              <a:t>Conductivity is constant everywhere</a:t>
            </a:r>
          </a:p>
          <a:p>
            <a:r>
              <a:rPr lang="en-US" dirty="0"/>
              <a:t>Simple enough but non-realistic</a:t>
            </a:r>
          </a:p>
          <a:p>
            <a:pPr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sz="1800" dirty="0"/>
          </a:p>
        </p:txBody>
      </p:sp>
      <p:graphicFrame>
        <p:nvGraphicFramePr>
          <p:cNvPr id="15364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2351584" y="5013177"/>
          <a:ext cx="37338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Equation" r:id="rId3" imgW="1943100" imgH="533400" progId="Equation.3">
                  <p:embed/>
                </p:oleObj>
              </mc:Choice>
              <mc:Fallback>
                <p:oleObj name="Equation" r:id="rId3" imgW="19431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4" y="5013177"/>
                        <a:ext cx="37338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Left Brace 1"/>
          <p:cNvSpPr/>
          <p:nvPr/>
        </p:nvSpPr>
        <p:spPr>
          <a:xfrm rot="16200000">
            <a:off x="3881754" y="4419110"/>
            <a:ext cx="756084" cy="32403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87688" y="638132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Primary magnetic field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6573838" y="4976813"/>
          <a:ext cx="407511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5" imgW="2120900" imgH="571500" progId="Equation.3">
                  <p:embed/>
                </p:oleObj>
              </mc:Choice>
              <mc:Fallback>
                <p:oleObj name="Equation" r:id="rId5" imgW="21209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4976813"/>
                        <a:ext cx="4075112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7986210" y="4347102"/>
            <a:ext cx="756084" cy="32403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88088" y="6309320"/>
            <a:ext cx="272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Primary electrical potential</a:t>
            </a:r>
          </a:p>
        </p:txBody>
      </p:sp>
    </p:spTree>
    <p:extLst>
      <p:ext uri="{BB962C8B-B14F-4D97-AF65-F5344CB8AC3E}">
        <p14:creationId xmlns:p14="http://schemas.microsoft.com/office/powerpoint/2010/main" val="1190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9D57-FB38-43F6-B193-D9B90FC0169A}" type="slidenum">
              <a:rPr lang="en-US"/>
              <a:pPr/>
              <a:t>18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Piecewise homogenous conductor</a:t>
            </a:r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76400" y="1524000"/>
          <a:ext cx="49339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3" imgW="3288960" imgH="533160" progId="Equation.3">
                  <p:embed/>
                </p:oleObj>
              </mc:Choice>
              <mc:Fallback>
                <p:oleObj name="Equation" r:id="rId3" imgW="3288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0"/>
                        <a:ext cx="493395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Freeform 4"/>
          <p:cNvSpPr>
            <a:spLocks/>
          </p:cNvSpPr>
          <p:nvPr/>
        </p:nvSpPr>
        <p:spPr bwMode="auto">
          <a:xfrm>
            <a:off x="5029200" y="3657600"/>
            <a:ext cx="2495550" cy="1568450"/>
          </a:xfrm>
          <a:custGeom>
            <a:avLst/>
            <a:gdLst/>
            <a:ahLst/>
            <a:cxnLst>
              <a:cxn ang="0">
                <a:pos x="0" y="339"/>
              </a:cxn>
              <a:cxn ang="0">
                <a:pos x="92" y="293"/>
              </a:cxn>
              <a:cxn ang="0">
                <a:pos x="375" y="192"/>
              </a:cxn>
              <a:cxn ang="0">
                <a:pos x="576" y="101"/>
              </a:cxn>
              <a:cxn ang="0">
                <a:pos x="786" y="19"/>
              </a:cxn>
              <a:cxn ang="0">
                <a:pos x="960" y="0"/>
              </a:cxn>
              <a:cxn ang="0">
                <a:pos x="1189" y="46"/>
              </a:cxn>
              <a:cxn ang="0">
                <a:pos x="1372" y="138"/>
              </a:cxn>
              <a:cxn ang="0">
                <a:pos x="1426" y="165"/>
              </a:cxn>
              <a:cxn ang="0">
                <a:pos x="1454" y="293"/>
              </a:cxn>
              <a:cxn ang="0">
                <a:pos x="1518" y="531"/>
              </a:cxn>
              <a:cxn ang="0">
                <a:pos x="1545" y="595"/>
              </a:cxn>
              <a:cxn ang="0">
                <a:pos x="1564" y="650"/>
              </a:cxn>
              <a:cxn ang="0">
                <a:pos x="1545" y="732"/>
              </a:cxn>
              <a:cxn ang="0">
                <a:pos x="1536" y="768"/>
              </a:cxn>
              <a:cxn ang="0">
                <a:pos x="1490" y="805"/>
              </a:cxn>
              <a:cxn ang="0">
                <a:pos x="1262" y="951"/>
              </a:cxn>
              <a:cxn ang="0">
                <a:pos x="1152" y="988"/>
              </a:cxn>
              <a:cxn ang="0">
                <a:pos x="402" y="942"/>
              </a:cxn>
              <a:cxn ang="0">
                <a:pos x="320" y="887"/>
              </a:cxn>
              <a:cxn ang="0">
                <a:pos x="265" y="851"/>
              </a:cxn>
              <a:cxn ang="0">
                <a:pos x="146" y="714"/>
              </a:cxn>
              <a:cxn ang="0">
                <a:pos x="110" y="659"/>
              </a:cxn>
              <a:cxn ang="0">
                <a:pos x="64" y="604"/>
              </a:cxn>
              <a:cxn ang="0">
                <a:pos x="18" y="531"/>
              </a:cxn>
              <a:cxn ang="0">
                <a:pos x="0" y="339"/>
              </a:cxn>
            </a:cxnLst>
            <a:rect l="0" t="0" r="r" b="b"/>
            <a:pathLst>
              <a:path w="1572" h="988">
                <a:moveTo>
                  <a:pt x="0" y="339"/>
                </a:moveTo>
                <a:cubicBezTo>
                  <a:pt x="30" y="307"/>
                  <a:pt x="48" y="302"/>
                  <a:pt x="92" y="293"/>
                </a:cubicBezTo>
                <a:cubicBezTo>
                  <a:pt x="182" y="236"/>
                  <a:pt x="273" y="220"/>
                  <a:pt x="375" y="192"/>
                </a:cubicBezTo>
                <a:cubicBezTo>
                  <a:pt x="442" y="147"/>
                  <a:pt x="499" y="130"/>
                  <a:pt x="576" y="101"/>
                </a:cubicBezTo>
                <a:cubicBezTo>
                  <a:pt x="596" y="93"/>
                  <a:pt x="737" y="27"/>
                  <a:pt x="786" y="19"/>
                </a:cubicBezTo>
                <a:cubicBezTo>
                  <a:pt x="844" y="9"/>
                  <a:pt x="902" y="6"/>
                  <a:pt x="960" y="0"/>
                </a:cubicBezTo>
                <a:cubicBezTo>
                  <a:pt x="1036" y="15"/>
                  <a:pt x="1115" y="21"/>
                  <a:pt x="1189" y="46"/>
                </a:cubicBezTo>
                <a:cubicBezTo>
                  <a:pt x="1254" y="68"/>
                  <a:pt x="1311" y="107"/>
                  <a:pt x="1372" y="138"/>
                </a:cubicBezTo>
                <a:cubicBezTo>
                  <a:pt x="1390" y="147"/>
                  <a:pt x="1426" y="165"/>
                  <a:pt x="1426" y="165"/>
                </a:cubicBezTo>
                <a:cubicBezTo>
                  <a:pt x="1470" y="227"/>
                  <a:pt x="1427" y="157"/>
                  <a:pt x="1454" y="293"/>
                </a:cubicBezTo>
                <a:cubicBezTo>
                  <a:pt x="1470" y="374"/>
                  <a:pt x="1493" y="453"/>
                  <a:pt x="1518" y="531"/>
                </a:cubicBezTo>
                <a:cubicBezTo>
                  <a:pt x="1525" y="553"/>
                  <a:pt x="1537" y="573"/>
                  <a:pt x="1545" y="595"/>
                </a:cubicBezTo>
                <a:cubicBezTo>
                  <a:pt x="1552" y="613"/>
                  <a:pt x="1564" y="650"/>
                  <a:pt x="1564" y="650"/>
                </a:cubicBezTo>
                <a:cubicBezTo>
                  <a:pt x="1558" y="677"/>
                  <a:pt x="1551" y="705"/>
                  <a:pt x="1545" y="732"/>
                </a:cubicBezTo>
                <a:cubicBezTo>
                  <a:pt x="1542" y="744"/>
                  <a:pt x="1545" y="759"/>
                  <a:pt x="1536" y="768"/>
                </a:cubicBezTo>
                <a:cubicBezTo>
                  <a:pt x="1474" y="833"/>
                  <a:pt x="1572" y="734"/>
                  <a:pt x="1490" y="805"/>
                </a:cubicBezTo>
                <a:cubicBezTo>
                  <a:pt x="1407" y="878"/>
                  <a:pt x="1378" y="928"/>
                  <a:pt x="1262" y="951"/>
                </a:cubicBezTo>
                <a:cubicBezTo>
                  <a:pt x="1227" y="975"/>
                  <a:pt x="1193" y="978"/>
                  <a:pt x="1152" y="988"/>
                </a:cubicBezTo>
                <a:cubicBezTo>
                  <a:pt x="891" y="982"/>
                  <a:pt x="656" y="970"/>
                  <a:pt x="402" y="942"/>
                </a:cubicBezTo>
                <a:cubicBezTo>
                  <a:pt x="347" y="924"/>
                  <a:pt x="396" y="944"/>
                  <a:pt x="320" y="887"/>
                </a:cubicBezTo>
                <a:cubicBezTo>
                  <a:pt x="302" y="874"/>
                  <a:pt x="265" y="851"/>
                  <a:pt x="265" y="851"/>
                </a:cubicBezTo>
                <a:cubicBezTo>
                  <a:pt x="245" y="788"/>
                  <a:pt x="194" y="754"/>
                  <a:pt x="146" y="714"/>
                </a:cubicBezTo>
                <a:cubicBezTo>
                  <a:pt x="118" y="690"/>
                  <a:pt x="134" y="695"/>
                  <a:pt x="110" y="659"/>
                </a:cubicBezTo>
                <a:cubicBezTo>
                  <a:pt x="97" y="639"/>
                  <a:pt x="79" y="623"/>
                  <a:pt x="64" y="604"/>
                </a:cubicBezTo>
                <a:cubicBezTo>
                  <a:pt x="58" y="585"/>
                  <a:pt x="19" y="535"/>
                  <a:pt x="18" y="531"/>
                </a:cubicBezTo>
                <a:cubicBezTo>
                  <a:pt x="7" y="468"/>
                  <a:pt x="6" y="403"/>
                  <a:pt x="0" y="33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1" name="Freeform 5"/>
          <p:cNvSpPr>
            <a:spLocks/>
          </p:cNvSpPr>
          <p:nvPr/>
        </p:nvSpPr>
        <p:spPr bwMode="auto">
          <a:xfrm>
            <a:off x="4338639" y="2970214"/>
            <a:ext cx="3602037" cy="3006725"/>
          </a:xfrm>
          <a:custGeom>
            <a:avLst/>
            <a:gdLst/>
            <a:ahLst/>
            <a:cxnLst>
              <a:cxn ang="0">
                <a:pos x="223" y="213"/>
              </a:cxn>
              <a:cxn ang="0">
                <a:pos x="187" y="295"/>
              </a:cxn>
              <a:cxn ang="0">
                <a:pos x="4" y="816"/>
              </a:cxn>
              <a:cxn ang="0">
                <a:pos x="13" y="990"/>
              </a:cxn>
              <a:cxn ang="0">
                <a:pos x="59" y="1063"/>
              </a:cxn>
              <a:cxn ang="0">
                <a:pos x="397" y="1356"/>
              </a:cxn>
              <a:cxn ang="0">
                <a:pos x="498" y="1447"/>
              </a:cxn>
              <a:cxn ang="0">
                <a:pos x="534" y="1502"/>
              </a:cxn>
              <a:cxn ang="0">
                <a:pos x="543" y="1529"/>
              </a:cxn>
              <a:cxn ang="0">
                <a:pos x="699" y="1548"/>
              </a:cxn>
              <a:cxn ang="0">
                <a:pos x="1101" y="1721"/>
              </a:cxn>
              <a:cxn ang="0">
                <a:pos x="1421" y="1877"/>
              </a:cxn>
              <a:cxn ang="0">
                <a:pos x="1449" y="1895"/>
              </a:cxn>
              <a:cxn ang="0">
                <a:pos x="1577" y="1868"/>
              </a:cxn>
              <a:cxn ang="0">
                <a:pos x="1668" y="1858"/>
              </a:cxn>
              <a:cxn ang="0">
                <a:pos x="1723" y="1849"/>
              </a:cxn>
              <a:cxn ang="0">
                <a:pos x="1814" y="1831"/>
              </a:cxn>
              <a:cxn ang="0">
                <a:pos x="1887" y="1785"/>
              </a:cxn>
              <a:cxn ang="0">
                <a:pos x="1942" y="1758"/>
              </a:cxn>
              <a:cxn ang="0">
                <a:pos x="2034" y="1703"/>
              </a:cxn>
              <a:cxn ang="0">
                <a:pos x="2098" y="1538"/>
              </a:cxn>
              <a:cxn ang="0">
                <a:pos x="2143" y="1383"/>
              </a:cxn>
              <a:cxn ang="0">
                <a:pos x="2217" y="1200"/>
              </a:cxn>
              <a:cxn ang="0">
                <a:pos x="2226" y="441"/>
              </a:cxn>
              <a:cxn ang="0">
                <a:pos x="2107" y="341"/>
              </a:cxn>
              <a:cxn ang="0">
                <a:pos x="1714" y="94"/>
              </a:cxn>
              <a:cxn ang="0">
                <a:pos x="1449" y="21"/>
              </a:cxn>
              <a:cxn ang="0">
                <a:pos x="1247" y="30"/>
              </a:cxn>
              <a:cxn ang="0">
                <a:pos x="845" y="57"/>
              </a:cxn>
              <a:cxn ang="0">
                <a:pos x="717" y="85"/>
              </a:cxn>
              <a:cxn ang="0">
                <a:pos x="571" y="149"/>
              </a:cxn>
              <a:cxn ang="0">
                <a:pos x="324" y="204"/>
              </a:cxn>
              <a:cxn ang="0">
                <a:pos x="269" y="213"/>
              </a:cxn>
              <a:cxn ang="0">
                <a:pos x="223" y="213"/>
              </a:cxn>
            </a:cxnLst>
            <a:rect l="0" t="0" r="r" b="b"/>
            <a:pathLst>
              <a:path w="2266" h="1897">
                <a:moveTo>
                  <a:pt x="223" y="213"/>
                </a:moveTo>
                <a:cubicBezTo>
                  <a:pt x="182" y="274"/>
                  <a:pt x="230" y="198"/>
                  <a:pt x="187" y="295"/>
                </a:cubicBezTo>
                <a:cubicBezTo>
                  <a:pt x="113" y="464"/>
                  <a:pt x="71" y="644"/>
                  <a:pt x="4" y="816"/>
                </a:cubicBezTo>
                <a:cubicBezTo>
                  <a:pt x="7" y="874"/>
                  <a:pt x="0" y="933"/>
                  <a:pt x="13" y="990"/>
                </a:cubicBezTo>
                <a:cubicBezTo>
                  <a:pt x="19" y="1018"/>
                  <a:pt x="39" y="1043"/>
                  <a:pt x="59" y="1063"/>
                </a:cubicBezTo>
                <a:cubicBezTo>
                  <a:pt x="164" y="1168"/>
                  <a:pt x="285" y="1257"/>
                  <a:pt x="397" y="1356"/>
                </a:cubicBezTo>
                <a:cubicBezTo>
                  <a:pt x="431" y="1386"/>
                  <a:pt x="464" y="1417"/>
                  <a:pt x="498" y="1447"/>
                </a:cubicBezTo>
                <a:cubicBezTo>
                  <a:pt x="514" y="1462"/>
                  <a:pt x="523" y="1483"/>
                  <a:pt x="534" y="1502"/>
                </a:cubicBezTo>
                <a:cubicBezTo>
                  <a:pt x="539" y="1510"/>
                  <a:pt x="534" y="1526"/>
                  <a:pt x="543" y="1529"/>
                </a:cubicBezTo>
                <a:cubicBezTo>
                  <a:pt x="593" y="1543"/>
                  <a:pt x="647" y="1542"/>
                  <a:pt x="699" y="1548"/>
                </a:cubicBezTo>
                <a:cubicBezTo>
                  <a:pt x="833" y="1606"/>
                  <a:pt x="971" y="1655"/>
                  <a:pt x="1101" y="1721"/>
                </a:cubicBezTo>
                <a:cubicBezTo>
                  <a:pt x="1187" y="1764"/>
                  <a:pt x="1319" y="1857"/>
                  <a:pt x="1421" y="1877"/>
                </a:cubicBezTo>
                <a:cubicBezTo>
                  <a:pt x="1430" y="1883"/>
                  <a:pt x="1438" y="1894"/>
                  <a:pt x="1449" y="1895"/>
                </a:cubicBezTo>
                <a:cubicBezTo>
                  <a:pt x="1467" y="1897"/>
                  <a:pt x="1570" y="1869"/>
                  <a:pt x="1577" y="1868"/>
                </a:cubicBezTo>
                <a:cubicBezTo>
                  <a:pt x="1607" y="1863"/>
                  <a:pt x="1638" y="1862"/>
                  <a:pt x="1668" y="1858"/>
                </a:cubicBezTo>
                <a:cubicBezTo>
                  <a:pt x="1686" y="1856"/>
                  <a:pt x="1705" y="1852"/>
                  <a:pt x="1723" y="1849"/>
                </a:cubicBezTo>
                <a:cubicBezTo>
                  <a:pt x="1753" y="1843"/>
                  <a:pt x="1814" y="1831"/>
                  <a:pt x="1814" y="1831"/>
                </a:cubicBezTo>
                <a:cubicBezTo>
                  <a:pt x="1838" y="1816"/>
                  <a:pt x="1861" y="1798"/>
                  <a:pt x="1887" y="1785"/>
                </a:cubicBezTo>
                <a:cubicBezTo>
                  <a:pt x="1905" y="1776"/>
                  <a:pt x="1924" y="1768"/>
                  <a:pt x="1942" y="1758"/>
                </a:cubicBezTo>
                <a:cubicBezTo>
                  <a:pt x="1977" y="1737"/>
                  <a:pt x="1995" y="1715"/>
                  <a:pt x="2034" y="1703"/>
                </a:cubicBezTo>
                <a:cubicBezTo>
                  <a:pt x="2053" y="1647"/>
                  <a:pt x="2077" y="1593"/>
                  <a:pt x="2098" y="1538"/>
                </a:cubicBezTo>
                <a:cubicBezTo>
                  <a:pt x="2117" y="1489"/>
                  <a:pt x="2126" y="1433"/>
                  <a:pt x="2143" y="1383"/>
                </a:cubicBezTo>
                <a:cubicBezTo>
                  <a:pt x="2160" y="1331"/>
                  <a:pt x="2178" y="1237"/>
                  <a:pt x="2217" y="1200"/>
                </a:cubicBezTo>
                <a:cubicBezTo>
                  <a:pt x="2266" y="899"/>
                  <a:pt x="2257" y="999"/>
                  <a:pt x="2226" y="441"/>
                </a:cubicBezTo>
                <a:cubicBezTo>
                  <a:pt x="2225" y="415"/>
                  <a:pt x="2131" y="347"/>
                  <a:pt x="2107" y="341"/>
                </a:cubicBezTo>
                <a:cubicBezTo>
                  <a:pt x="1971" y="205"/>
                  <a:pt x="1904" y="156"/>
                  <a:pt x="1714" y="94"/>
                </a:cubicBezTo>
                <a:cubicBezTo>
                  <a:pt x="1661" y="44"/>
                  <a:pt x="1518" y="27"/>
                  <a:pt x="1449" y="21"/>
                </a:cubicBezTo>
                <a:cubicBezTo>
                  <a:pt x="1383" y="0"/>
                  <a:pt x="1313" y="14"/>
                  <a:pt x="1247" y="30"/>
                </a:cubicBezTo>
                <a:cubicBezTo>
                  <a:pt x="1115" y="118"/>
                  <a:pt x="1242" y="40"/>
                  <a:pt x="845" y="57"/>
                </a:cubicBezTo>
                <a:cubicBezTo>
                  <a:pt x="801" y="59"/>
                  <a:pt x="760" y="75"/>
                  <a:pt x="717" y="85"/>
                </a:cubicBezTo>
                <a:cubicBezTo>
                  <a:pt x="668" y="117"/>
                  <a:pt x="628" y="135"/>
                  <a:pt x="571" y="149"/>
                </a:cubicBezTo>
                <a:cubicBezTo>
                  <a:pt x="465" y="211"/>
                  <a:pt x="502" y="194"/>
                  <a:pt x="324" y="204"/>
                </a:cubicBezTo>
                <a:cubicBezTo>
                  <a:pt x="306" y="207"/>
                  <a:pt x="287" y="209"/>
                  <a:pt x="269" y="213"/>
                </a:cubicBezTo>
                <a:cubicBezTo>
                  <a:pt x="210" y="227"/>
                  <a:pt x="204" y="250"/>
                  <a:pt x="223" y="213"/>
                </a:cubicBezTo>
                <a:close/>
              </a:path>
            </a:pathLst>
          </a:custGeom>
          <a:solidFill>
            <a:srgbClr val="339966">
              <a:alpha val="9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5867400" y="3886200"/>
            <a:ext cx="1447800" cy="1143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6" y="480"/>
              </a:cxn>
              <a:cxn ang="0">
                <a:pos x="912" y="720"/>
              </a:cxn>
            </a:cxnLst>
            <a:rect l="0" t="0" r="r" b="b"/>
            <a:pathLst>
              <a:path w="912" h="720">
                <a:moveTo>
                  <a:pt x="0" y="0"/>
                </a:moveTo>
                <a:cubicBezTo>
                  <a:pt x="92" y="180"/>
                  <a:pt x="184" y="360"/>
                  <a:pt x="336" y="480"/>
                </a:cubicBezTo>
                <a:cubicBezTo>
                  <a:pt x="488" y="600"/>
                  <a:pt x="816" y="680"/>
                  <a:pt x="912" y="72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477000" y="43434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12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334000" y="4495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13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705600" y="44958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G</a:t>
            </a:r>
            <a:r>
              <a:rPr lang="en-US" sz="1200" b="1" baseline="-25000"/>
              <a:t>2</a:t>
            </a:r>
            <a:r>
              <a:rPr lang="en-US" sz="1200" b="1"/>
              <a:t>, </a:t>
            </a:r>
            <a:r>
              <a:rPr lang="el-GR" sz="1200" b="1">
                <a:cs typeface="Arial" charset="0"/>
              </a:rPr>
              <a:t>σ</a:t>
            </a:r>
            <a:r>
              <a:rPr lang="en-US" sz="1200" b="1" baseline="-25000">
                <a:cs typeface="Arial" charset="0"/>
              </a:rPr>
              <a:t>2</a:t>
            </a:r>
            <a:endParaRPr lang="el-GR" sz="1200" b="1" baseline="-25000">
              <a:cs typeface="Arial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239000" y="39624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23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7315200" y="5943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S</a:t>
            </a:r>
            <a:r>
              <a:rPr lang="en-US" sz="1200" b="1" baseline="-25000"/>
              <a:t>34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6172200" y="4343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791200" y="42672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n</a:t>
            </a:r>
            <a:r>
              <a:rPr lang="en-US" sz="1200" b="1" baseline="-25000"/>
              <a:t>12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5715000" y="449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5257800" y="4800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5486400" y="4800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n</a:t>
            </a:r>
            <a:r>
              <a:rPr lang="en-US" sz="1200" b="1" baseline="-25000"/>
              <a:t>13</a:t>
            </a: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V="1">
            <a:off x="7239000" y="4267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8001000" y="3657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7467600" y="35814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n</a:t>
            </a:r>
            <a:r>
              <a:rPr lang="en-US" sz="1200" b="1" baseline="-25000"/>
              <a:t>34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943600" y="464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G</a:t>
            </a:r>
            <a:r>
              <a:rPr lang="en-US" sz="1200" b="1" baseline="-25000"/>
              <a:t>1</a:t>
            </a:r>
            <a:r>
              <a:rPr lang="en-US" sz="1200" b="1"/>
              <a:t>, </a:t>
            </a:r>
            <a:r>
              <a:rPr lang="el-GR" sz="1200" b="1">
                <a:cs typeface="Arial" charset="0"/>
              </a:rPr>
              <a:t>σ</a:t>
            </a:r>
            <a:r>
              <a:rPr lang="en-US" sz="1200" b="1" baseline="-25000">
                <a:cs typeface="Arial" charset="0"/>
              </a:rPr>
              <a:t>1</a:t>
            </a:r>
            <a:endParaRPr lang="el-GR" sz="1200" b="1" baseline="-25000">
              <a:cs typeface="Arial" charset="0"/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477000" y="5486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G</a:t>
            </a:r>
            <a:r>
              <a:rPr lang="en-US" sz="1200" b="1" baseline="-25000"/>
              <a:t>3</a:t>
            </a:r>
            <a:r>
              <a:rPr lang="en-US" sz="1200" b="1"/>
              <a:t>, </a:t>
            </a:r>
            <a:r>
              <a:rPr lang="el-GR" sz="1200" b="1">
                <a:cs typeface="Arial" charset="0"/>
              </a:rPr>
              <a:t>σ</a:t>
            </a:r>
            <a:r>
              <a:rPr lang="en-US" sz="1200" b="1" baseline="-25000">
                <a:cs typeface="Arial" charset="0"/>
              </a:rPr>
              <a:t>3</a:t>
            </a:r>
            <a:endParaRPr lang="el-GR" sz="1200" b="1" baseline="-25000">
              <a:cs typeface="Arial" charset="0"/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8001000" y="44958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G</a:t>
            </a:r>
            <a:r>
              <a:rPr lang="en-US" sz="1200" b="1" baseline="-25000"/>
              <a:t>4</a:t>
            </a:r>
            <a:r>
              <a:rPr lang="en-US" sz="1200" b="1"/>
              <a:t>, </a:t>
            </a:r>
            <a:r>
              <a:rPr lang="el-GR" sz="1200" b="1">
                <a:cs typeface="Arial" charset="0"/>
              </a:rPr>
              <a:t>σ</a:t>
            </a:r>
            <a:r>
              <a:rPr lang="en-US" sz="1200" b="1" baseline="-25000">
                <a:cs typeface="Arial" charset="0"/>
              </a:rPr>
              <a:t>4=0</a:t>
            </a:r>
            <a:endParaRPr lang="el-GR" sz="1200" b="1" baseline="-25000">
              <a:cs typeface="Arial" charset="0"/>
            </a:endParaRPr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flipH="1">
            <a:off x="3886200" y="2362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2895600" y="2895601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Conductivity on the inner side of S</a:t>
            </a:r>
            <a:r>
              <a:rPr lang="en-US" sz="1200" b="1" baseline="-25000"/>
              <a:t>ij</a:t>
            </a:r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 flipH="1">
            <a:off x="3276600" y="2286000"/>
            <a:ext cx="19050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2438400" y="4800601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Conductivity on the outer side of S</a:t>
            </a:r>
            <a:r>
              <a:rPr lang="en-US" sz="1200" b="1" baseline="-25000"/>
              <a:t>ij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7391400" y="1219200"/>
            <a:ext cx="30480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The assumption is that the head consists of contiguous regions (brain, Cerebrospinal fluid, muscles, skull, scalp, etc.) which have constant isotropic conductivity   </a:t>
            </a:r>
            <a:r>
              <a:rPr lang="en-US" sz="1600" i="1"/>
              <a:t>i=1,…,M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1886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EEG Forward problem</a:t>
            </a:r>
            <a:endParaRPr lang="tr-T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90826" y="1500188"/>
          <a:ext cx="68167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Equation" r:id="rId3" imgW="4076640" imgH="469800" progId="Equation.3">
                  <p:embed/>
                </p:oleObj>
              </mc:Choice>
              <mc:Fallback>
                <p:oleObj name="Equation" r:id="rId3" imgW="40766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826" y="1500188"/>
                        <a:ext cx="681672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4166" y="2428868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 is the potential due to primary currents: </a:t>
            </a:r>
            <a:endParaRPr lang="tr-TR" dirty="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570414" y="2859089"/>
          <a:ext cx="34004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Equation" r:id="rId5" imgW="2031840" imgH="469800" progId="Equation.3">
                  <p:embed/>
                </p:oleObj>
              </mc:Choice>
              <mc:Fallback>
                <p:oleObj name="Equation" r:id="rId5" imgW="2031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4" y="2859089"/>
                        <a:ext cx="3400425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09852" y="4143380"/>
            <a:ext cx="65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has got to insert the conductivities and solve (*) to compute </a:t>
            </a:r>
            <a:r>
              <a:rPr lang="en-US" i="1" dirty="0"/>
              <a:t>V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 numerically – a tedious way</a:t>
            </a:r>
          </a:p>
          <a:p>
            <a:endParaRPr lang="en-US" dirty="0"/>
          </a:p>
          <a:p>
            <a:r>
              <a:rPr lang="en-US" dirty="0"/>
              <a:t>Once EEG forward problem is solved, the solution has to be given as input to the MEG forward problem</a:t>
            </a:r>
          </a:p>
          <a:p>
            <a:endParaRPr lang="en-US" dirty="0"/>
          </a:p>
          <a:p>
            <a:r>
              <a:rPr lang="en-US" dirty="0"/>
              <a:t>Fortunately, some “head models” having specific geometries yield pretty adequate solutions for MEG forward problem! </a:t>
            </a:r>
            <a:endParaRPr lang="tr-T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82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lga\Documents\ders_notlari\meg_eeg\pics\br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28801"/>
            <a:ext cx="2438400" cy="1616765"/>
          </a:xfrm>
          <a:prstGeom prst="rect">
            <a:avLst/>
          </a:prstGeom>
          <a:noFill/>
        </p:spPr>
      </p:pic>
      <p:pic>
        <p:nvPicPr>
          <p:cNvPr id="1028" name="Picture 4" descr="C:\Users\tolga\Documents\ders_notlari\meg_eeg\pics\battery_circui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524001"/>
            <a:ext cx="2514600" cy="2597957"/>
          </a:xfrm>
          <a:prstGeom prst="rect">
            <a:avLst/>
          </a:prstGeom>
          <a:noFill/>
        </p:spPr>
      </p:pic>
      <p:pic>
        <p:nvPicPr>
          <p:cNvPr id="1029" name="Picture 5" descr="C:\Users\tolga\Documents\ders_notlari\meg_eeg\pics\pai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4170" y="2286000"/>
            <a:ext cx="2163831" cy="14478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4343400" y="2438400"/>
            <a:ext cx="808152" cy="808152"/>
            <a:chOff x="1511522" y="2567723"/>
            <a:chExt cx="808152" cy="808152"/>
          </a:xfrm>
        </p:grpSpPr>
        <p:sp>
          <p:nvSpPr>
            <p:cNvPr id="11" name="Plus 10"/>
            <p:cNvSpPr/>
            <p:nvPr/>
          </p:nvSpPr>
          <p:spPr>
            <a:xfrm>
              <a:off x="1511522" y="2567723"/>
              <a:ext cx="808152" cy="808152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lus 4"/>
            <p:cNvSpPr/>
            <p:nvPr/>
          </p:nvSpPr>
          <p:spPr>
            <a:xfrm>
              <a:off x="1618643" y="2876760"/>
              <a:ext cx="593910" cy="190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96200" y="2209800"/>
            <a:ext cx="808152" cy="808152"/>
            <a:chOff x="1511522" y="2567723"/>
            <a:chExt cx="808152" cy="808152"/>
          </a:xfrm>
        </p:grpSpPr>
        <p:sp>
          <p:nvSpPr>
            <p:cNvPr id="14" name="Plus 13"/>
            <p:cNvSpPr/>
            <p:nvPr/>
          </p:nvSpPr>
          <p:spPr>
            <a:xfrm>
              <a:off x="1511522" y="2567723"/>
              <a:ext cx="808152" cy="808152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lus 4"/>
            <p:cNvSpPr/>
            <p:nvPr/>
          </p:nvSpPr>
          <p:spPr>
            <a:xfrm>
              <a:off x="1618643" y="2876760"/>
              <a:ext cx="593910" cy="190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52600" y="9906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E</a:t>
            </a:r>
            <a:r>
              <a:rPr lang="tr-TR" sz="3200" dirty="0"/>
              <a:t>lectro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12954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E</a:t>
            </a:r>
            <a:r>
              <a:rPr lang="tr-TR" sz="3200" dirty="0"/>
              <a:t>ncaphalo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077200" y="12954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</a:t>
            </a:r>
            <a:r>
              <a:rPr lang="tr-TR" sz="3200" dirty="0"/>
              <a:t>raphy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29000" y="4724400"/>
            <a:ext cx="808152" cy="808152"/>
            <a:chOff x="6367124" y="2567723"/>
            <a:chExt cx="808152" cy="808152"/>
          </a:xfrm>
        </p:grpSpPr>
        <p:sp>
          <p:nvSpPr>
            <p:cNvPr id="20" name="Equal 19"/>
            <p:cNvSpPr/>
            <p:nvPr/>
          </p:nvSpPr>
          <p:spPr>
            <a:xfrm>
              <a:off x="6367124" y="2567723"/>
              <a:ext cx="808152" cy="808152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qual 4"/>
            <p:cNvSpPr/>
            <p:nvPr/>
          </p:nvSpPr>
          <p:spPr>
            <a:xfrm>
              <a:off x="6474245" y="2734202"/>
              <a:ext cx="593910" cy="475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14800" y="4648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5">
                    <a:lumMod val="75000"/>
                  </a:schemeClr>
                </a:solidFill>
              </a:rPr>
              <a:t>EEG</a:t>
            </a:r>
            <a:endParaRPr lang="en-US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6600" y="4648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AE23-CBAC-4F0C-ABFB-7DD434DB55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5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232-1EFC-4B3B-9C6D-B8ABB0EC46E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Realistic head models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reality, our heads are anisotropic, inhomogeneous, </a:t>
            </a:r>
            <a:r>
              <a:rPr lang="en-US" dirty="0" err="1"/>
              <a:t>nonspherical</a:t>
            </a:r>
            <a:endParaRPr lang="en-US" dirty="0"/>
          </a:p>
          <a:p>
            <a:r>
              <a:rPr lang="en-US" dirty="0" smtClean="0"/>
              <a:t>Anatomical </a:t>
            </a:r>
            <a:r>
              <a:rPr lang="en-US" dirty="0"/>
              <a:t>information can be obtained from MRI, X ray to solve the piecewise homogenous medium</a:t>
            </a:r>
          </a:p>
          <a:p>
            <a:r>
              <a:rPr lang="en-US" dirty="0"/>
              <a:t>BEM, FEM </a:t>
            </a:r>
            <a:endParaRPr lang="en-US" dirty="0" smtClean="0"/>
          </a:p>
          <a:p>
            <a:r>
              <a:rPr lang="en-US" dirty="0" smtClean="0"/>
              <a:t>They require accurate </a:t>
            </a:r>
            <a:r>
              <a:rPr lang="tr-TR" dirty="0" smtClean="0"/>
              <a:t>“</a:t>
            </a:r>
            <a:r>
              <a:rPr lang="en-US" dirty="0" smtClean="0"/>
              <a:t>conductivity</a:t>
            </a:r>
            <a:r>
              <a:rPr lang="tr-TR" dirty="0" smtClean="0"/>
              <a:t>”</a:t>
            </a:r>
            <a:r>
              <a:rPr lang="en-US" dirty="0" smtClean="0"/>
              <a:t> parameters and hundreds of storage and a lot of time to solve! (Computationally expensive)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C3F6-8A11-44AC-8F34-F3309D466A0C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386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Spherically symmetric </a:t>
            </a:r>
            <a:r>
              <a:rPr lang="en-US" dirty="0" smtClean="0"/>
              <a:t>conductor for MEG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720" y="1186865"/>
            <a:ext cx="4936603" cy="48291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G is bounded and spherically symmetric with respect to the origin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Assume surfaces </a:t>
            </a:r>
            <a:r>
              <a:rPr lang="en-US" sz="1800" dirty="0" err="1"/>
              <a:t>S</a:t>
            </a:r>
            <a:r>
              <a:rPr lang="en-US" sz="1800" baseline="-25000" dirty="0" err="1"/>
              <a:t>ij</a:t>
            </a:r>
            <a:r>
              <a:rPr lang="en-US" sz="1800" dirty="0"/>
              <a:t> are concentric spheres</a:t>
            </a:r>
          </a:p>
          <a:p>
            <a:pPr>
              <a:lnSpc>
                <a:spcPct val="80000"/>
              </a:lnSpc>
            </a:pPr>
            <a:r>
              <a:rPr lang="en-US" sz="1800" u="sng" dirty="0"/>
              <a:t>The magnetic field is not affected from concentric conductivities, which makes MEG a </a:t>
            </a:r>
            <a:r>
              <a:rPr lang="en-US" sz="1800" b="1" u="sng" dirty="0"/>
              <a:t>powerful</a:t>
            </a:r>
            <a:r>
              <a:rPr lang="en-US" sz="1800" u="sng" dirty="0"/>
              <a:t> tool to identify the primary currents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If Q is radial then  Q x </a:t>
            </a:r>
            <a:r>
              <a:rPr lang="en-US" sz="1800" dirty="0" err="1"/>
              <a:t>r</a:t>
            </a:r>
            <a:r>
              <a:rPr lang="en-US" sz="1800" baseline="-25000" dirty="0" err="1"/>
              <a:t>Q</a:t>
            </a:r>
            <a:r>
              <a:rPr lang="en-US" sz="1800" dirty="0"/>
              <a:t> . r = 0  U=0, B(r)=0; that is if the source  dipole is radial then </a:t>
            </a:r>
            <a:r>
              <a:rPr lang="en-US" sz="1800" b="1" dirty="0"/>
              <a:t>B</a:t>
            </a:r>
            <a:r>
              <a:rPr lang="en-US" sz="1800" dirty="0"/>
              <a:t> outside of G vanishes.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MEG is sensitive to only tangential components of the primary source density (Attention: only for ‘spherical’ heads – but our heads are not spheres!)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The forward solution with this model is reported to be pretty adequate for accuracy </a:t>
            </a:r>
          </a:p>
        </p:txBody>
      </p:sp>
      <p:graphicFrame>
        <p:nvGraphicFramePr>
          <p:cNvPr id="1024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23477254"/>
              </p:ext>
            </p:extLst>
          </p:nvPr>
        </p:nvGraphicFramePr>
        <p:xfrm>
          <a:off x="5265742" y="5172886"/>
          <a:ext cx="4419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" name="Equation" r:id="rId3" imgW="2679700" imgH="393700" progId="">
                  <p:embed/>
                </p:oleObj>
              </mc:Choice>
              <mc:Fallback>
                <p:oleObj name="Equation" r:id="rId3" imgW="26797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42" y="5172886"/>
                        <a:ext cx="4419600" cy="649288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329700058"/>
              </p:ext>
            </p:extLst>
          </p:nvPr>
        </p:nvGraphicFramePr>
        <p:xfrm>
          <a:off x="5207008" y="4428340"/>
          <a:ext cx="4064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9" name="Equation" r:id="rId5" imgW="2489200" imgH="330200" progId="">
                  <p:embed/>
                </p:oleObj>
              </mc:Choice>
              <mc:Fallback>
                <p:oleObj name="Equation" r:id="rId5" imgW="2489200" imgH="330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8" y="4428340"/>
                        <a:ext cx="40640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780433"/>
              </p:ext>
            </p:extLst>
          </p:nvPr>
        </p:nvGraphicFramePr>
        <p:xfrm>
          <a:off x="5265742" y="3901575"/>
          <a:ext cx="2614314" cy="50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0" name="Equation" r:id="rId7" imgW="1218960" imgH="253800" progId="Equation.3">
                  <p:embed/>
                </p:oleObj>
              </mc:Choice>
              <mc:Fallback>
                <p:oleObj name="Equation" r:id="rId7" imgW="1218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42" y="3901575"/>
                        <a:ext cx="2614314" cy="50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514380" y="5934879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Sarvas</a:t>
            </a:r>
            <a:r>
              <a:rPr lang="en-US" dirty="0"/>
              <a:t>’ formula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65742" y="1130580"/>
            <a:ext cx="2403940" cy="265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250897" y="6329461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Sarvas</a:t>
            </a:r>
            <a:r>
              <a:rPr lang="en-US" sz="1400" dirty="0"/>
              <a:t> ,</a:t>
            </a:r>
            <a:r>
              <a:rPr lang="tr-TR" sz="1400" i="1" dirty="0"/>
              <a:t> Phys. Med. Biol.</a:t>
            </a:r>
            <a:r>
              <a:rPr lang="en-US" sz="1400" dirty="0"/>
              <a:t> ,1987</a:t>
            </a:r>
            <a:endParaRPr lang="tr-T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91" y="1529432"/>
            <a:ext cx="3426417" cy="1723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9180" y="1186865"/>
            <a:ext cx="120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angential source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97137" y="1211300"/>
            <a:ext cx="94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radial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EEG &amp; MEG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575" y="1657856"/>
            <a:ext cx="4895962" cy="495128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They both provide projections of primary source currents</a:t>
            </a:r>
          </a:p>
          <a:p>
            <a:r>
              <a:rPr lang="en-US" dirty="0" smtClean="0"/>
              <a:t>Their sensitivity to current orientations differ</a:t>
            </a:r>
          </a:p>
          <a:p>
            <a:r>
              <a:rPr lang="en-US" dirty="0" smtClean="0"/>
              <a:t>Instrumentation for MEG is much more expensive</a:t>
            </a:r>
          </a:p>
          <a:p>
            <a:r>
              <a:rPr lang="en-US" dirty="0" smtClean="0"/>
              <a:t>Conductivities do not affect magnetic field as much as potential – hence MEG forward problem is easier to compute and better in accuracy</a:t>
            </a:r>
          </a:p>
          <a:p>
            <a:r>
              <a:rPr lang="en-US" dirty="0" smtClean="0"/>
              <a:t>MEG is quicker and more practical to apply</a:t>
            </a:r>
          </a:p>
          <a:p>
            <a:r>
              <a:rPr lang="en-US" dirty="0" smtClean="0"/>
              <a:t>MEG is more convenient and better for localization of </a:t>
            </a:r>
            <a:r>
              <a:rPr lang="en-US" dirty="0"/>
              <a:t>epilepsy and </a:t>
            </a:r>
            <a:r>
              <a:rPr lang="en-US" dirty="0" smtClean="0"/>
              <a:t>Parkinson</a:t>
            </a:r>
          </a:p>
          <a:p>
            <a:r>
              <a:rPr lang="en-US" dirty="0" smtClean="0"/>
              <a:t>They are in general complementary tools</a:t>
            </a:r>
            <a:endParaRPr lang="tr-TR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5406" y="732596"/>
            <a:ext cx="22955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8730" y="3371021"/>
            <a:ext cx="24288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198688" y="6048573"/>
            <a:ext cx="292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/>
              <a:t>Hämäläinen </a:t>
            </a:r>
            <a:r>
              <a:rPr lang="en-US" sz="1400" dirty="0"/>
              <a:t> et al., 1993 </a:t>
            </a:r>
            <a:endParaRPr lang="tr-TR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76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925-2C24-4F4B-8D2F-C84378403C82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Algebraic </a:t>
            </a:r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60"/>
            <a:ext cx="8229600" cy="5143536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/>
              <a:t>You need `</a:t>
            </a:r>
            <a:r>
              <a:rPr lang="en-US" sz="2400" u="sng" dirty="0"/>
              <a:t>orientation </a:t>
            </a:r>
            <a:r>
              <a:rPr lang="el-GR" sz="2400" u="sng" dirty="0"/>
              <a:t>η</a:t>
            </a:r>
            <a:r>
              <a:rPr lang="en-US" sz="2400" u="sng" dirty="0"/>
              <a:t> </a:t>
            </a:r>
            <a:r>
              <a:rPr lang="en-US" sz="2400" dirty="0"/>
              <a:t>and </a:t>
            </a:r>
            <a:r>
              <a:rPr lang="en-US" sz="2400" u="sng" dirty="0"/>
              <a:t>location r</a:t>
            </a:r>
            <a:r>
              <a:rPr lang="en-US" sz="2400" dirty="0"/>
              <a:t>` for </a:t>
            </a:r>
            <a:r>
              <a:rPr lang="en-US" sz="2400" u="sng" dirty="0"/>
              <a:t>sensor</a:t>
            </a:r>
            <a:r>
              <a:rPr lang="en-US" sz="2400" dirty="0"/>
              <a:t> and ‘</a:t>
            </a:r>
            <a:r>
              <a:rPr lang="en-US" sz="2400" u="sng" dirty="0"/>
              <a:t>orientation </a:t>
            </a:r>
            <a:r>
              <a:rPr lang="el-GR" sz="2400" u="sng" dirty="0"/>
              <a:t>ϴ</a:t>
            </a:r>
            <a:r>
              <a:rPr lang="en-US" sz="2400" dirty="0"/>
              <a:t>, </a:t>
            </a:r>
            <a:r>
              <a:rPr lang="en-US" sz="2400" u="sng" dirty="0"/>
              <a:t>location </a:t>
            </a:r>
            <a:r>
              <a:rPr lang="en-US" sz="2400" u="sng" dirty="0" err="1"/>
              <a:t>r</a:t>
            </a:r>
            <a:r>
              <a:rPr lang="en-US" sz="2400" u="sng" baseline="-25000" dirty="0" err="1"/>
              <a:t>q</a:t>
            </a:r>
            <a:r>
              <a:rPr lang="en-US" sz="2400" u="sng" dirty="0"/>
              <a:t> </a:t>
            </a:r>
            <a:r>
              <a:rPr lang="en-US" sz="2400" dirty="0"/>
              <a:t>and </a:t>
            </a:r>
            <a:r>
              <a:rPr lang="en-US" sz="2400" u="sng" dirty="0"/>
              <a:t>magnitude q </a:t>
            </a:r>
            <a:r>
              <a:rPr lang="en-US" sz="2400" dirty="0"/>
              <a:t>’ for</a:t>
            </a:r>
            <a:r>
              <a:rPr lang="en-US" sz="2400" u="sng" dirty="0"/>
              <a:t> source </a:t>
            </a:r>
            <a:r>
              <a:rPr lang="en-US" sz="2400" dirty="0"/>
              <a:t>to solve the forward problem:</a:t>
            </a:r>
          </a:p>
          <a:p>
            <a:pPr algn="ctr">
              <a:buNone/>
            </a:pPr>
            <a:r>
              <a:rPr lang="en-US" dirty="0"/>
              <a:t>b</a:t>
            </a:r>
            <a:r>
              <a:rPr lang="en-US" dirty="0" smtClean="0"/>
              <a:t>(r)=a(</a:t>
            </a:r>
            <a:r>
              <a:rPr lang="en-US" dirty="0" err="1" smtClean="0"/>
              <a:t>r,r</a:t>
            </a:r>
            <a:r>
              <a:rPr lang="en-US" baseline="-25000" dirty="0" err="1" smtClean="0"/>
              <a:t>q</a:t>
            </a:r>
            <a:r>
              <a:rPr lang="en-US" dirty="0" smtClean="0"/>
              <a:t>,</a:t>
            </a:r>
            <a:r>
              <a:rPr lang="el-GR" dirty="0" smtClean="0"/>
              <a:t>ϴ</a:t>
            </a:r>
            <a:r>
              <a:rPr lang="en-US" dirty="0" smtClean="0"/>
              <a:t>)q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tr-TR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809852" y="3429001"/>
          <a:ext cx="5643602" cy="1794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3" imgW="3683000" imgH="1168400" progId="">
                  <p:embed/>
                </p:oleObj>
              </mc:Choice>
              <mc:Fallback>
                <p:oleObj name="Equation" r:id="rId3" imgW="3683000" imgH="1168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52" y="3429001"/>
                        <a:ext cx="5643602" cy="17949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524001" y="3153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tr-TR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8739207" y="4071942"/>
          <a:ext cx="10652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Equation" r:id="rId5" imgW="495000" imgH="177480" progId="Equation.3">
                  <p:embed/>
                </p:oleObj>
              </mc:Choice>
              <mc:Fallback>
                <p:oleObj name="Equation" r:id="rId5" imgW="495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9207" y="4071942"/>
                        <a:ext cx="106521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819400" y="5365750"/>
            <a:ext cx="678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dirty="0"/>
              <a:t>- There are </a:t>
            </a:r>
            <a:r>
              <a:rPr lang="en-US" i="1" dirty="0"/>
              <a:t>M</a:t>
            </a:r>
            <a:r>
              <a:rPr lang="en-US" dirty="0"/>
              <a:t> sensors and </a:t>
            </a:r>
            <a:r>
              <a:rPr lang="en-US" i="1" dirty="0"/>
              <a:t>N</a:t>
            </a:r>
            <a:r>
              <a:rPr lang="en-US" dirty="0"/>
              <a:t> sources </a:t>
            </a:r>
          </a:p>
          <a:p>
            <a:pPr>
              <a:buFontTx/>
              <a:buChar char="-"/>
            </a:pPr>
            <a:r>
              <a:rPr lang="en-US" b="1" dirty="0"/>
              <a:t>  B </a:t>
            </a:r>
            <a:r>
              <a:rPr lang="en-US" dirty="0"/>
              <a:t>is data</a:t>
            </a:r>
            <a:r>
              <a:rPr lang="en-US" b="1" dirty="0"/>
              <a:t>, S </a:t>
            </a:r>
            <a:r>
              <a:rPr lang="en-US" dirty="0"/>
              <a:t>is source and</a:t>
            </a:r>
            <a:r>
              <a:rPr lang="en-US" b="1" dirty="0"/>
              <a:t> L</a:t>
            </a:r>
            <a:r>
              <a:rPr lang="en-US" dirty="0"/>
              <a:t> is the </a:t>
            </a:r>
            <a:r>
              <a:rPr lang="en-US" dirty="0" err="1"/>
              <a:t>leadfield</a:t>
            </a:r>
            <a:r>
              <a:rPr lang="en-US" dirty="0"/>
              <a:t> matrix whose each column expresses the forward solution for one of the sources.</a:t>
            </a:r>
          </a:p>
        </p:txBody>
      </p:sp>
    </p:spTree>
    <p:extLst>
      <p:ext uri="{BB962C8B-B14F-4D97-AF65-F5344CB8AC3E}">
        <p14:creationId xmlns:p14="http://schemas.microsoft.com/office/powerpoint/2010/main" val="3511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forward problem for?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4721"/>
            <a:ext cx="2971792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To obtain a model to identify source currents parameters in the brain, i.e., inverse solutions</a:t>
            </a:r>
          </a:p>
          <a:p>
            <a:r>
              <a:rPr lang="en-US" sz="2400" dirty="0"/>
              <a:t>These parameters are mainly source </a:t>
            </a:r>
            <a:r>
              <a:rPr lang="en-US" sz="2400" u="sng" dirty="0"/>
              <a:t>magnitudes</a:t>
            </a:r>
            <a:r>
              <a:rPr lang="en-US" sz="2400" dirty="0"/>
              <a:t>, </a:t>
            </a:r>
            <a:r>
              <a:rPr lang="en-US" sz="2400" u="sng" dirty="0"/>
              <a:t>locations</a:t>
            </a:r>
            <a:r>
              <a:rPr lang="en-US" sz="2400" dirty="0"/>
              <a:t> and </a:t>
            </a:r>
            <a:r>
              <a:rPr lang="en-US" sz="2400" u="sng" dirty="0"/>
              <a:t>orientations</a:t>
            </a:r>
            <a:endParaRPr lang="tr-TR" sz="2400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24</a:t>
            </a:fld>
            <a:endParaRPr lang="tr-TR"/>
          </a:p>
        </p:txBody>
      </p:sp>
      <p:grpSp>
        <p:nvGrpSpPr>
          <p:cNvPr id="6" name="Group 5"/>
          <p:cNvGrpSpPr/>
          <p:nvPr/>
        </p:nvGrpSpPr>
        <p:grpSpPr>
          <a:xfrm>
            <a:off x="3809992" y="1812160"/>
            <a:ext cx="8153400" cy="3109913"/>
            <a:chOff x="457200" y="1905000"/>
            <a:chExt cx="8153400" cy="3109913"/>
          </a:xfrm>
        </p:grpSpPr>
        <p:graphicFrame>
          <p:nvGraphicFramePr>
            <p:cNvPr id="7" name="Content Placeholder 4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457200" y="1905000"/>
            <a:ext cx="2319338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0" name="Image Photo Editor" r:id="rId3" imgW="5485714" imgH="5952381" progId="">
                    <p:embed/>
                  </p:oleObj>
                </mc:Choice>
                <mc:Fallback>
                  <p:oleObj name="Image Photo Editor" r:id="rId3" imgW="5485714" imgH="59523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905000"/>
                          <a:ext cx="2319338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6096000" y="1905000"/>
              <a:ext cx="2514600" cy="2438400"/>
              <a:chOff x="2302" y="482"/>
              <a:chExt cx="1170" cy="1270"/>
            </a:xfrm>
          </p:grpSpPr>
          <p:graphicFrame>
            <p:nvGraphicFramePr>
              <p:cNvPr id="12" name="Object 11"/>
              <p:cNvGraphicFramePr>
                <a:graphicFrameLocks noChangeAspect="1"/>
              </p:cNvGraphicFramePr>
              <p:nvPr/>
            </p:nvGraphicFramePr>
            <p:xfrm>
              <a:off x="2302" y="482"/>
              <a:ext cx="1170" cy="12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21" name="Image Photo Editor" r:id="rId5" imgW="5485714" imgH="5952381" progId="">
                      <p:embed/>
                    </p:oleObj>
                  </mc:Choice>
                  <mc:Fallback>
                    <p:oleObj name="Image Photo Editor" r:id="rId5" imgW="5485714" imgH="59523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2" y="482"/>
                            <a:ext cx="1170" cy="12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2542" y="733"/>
                <a:ext cx="708" cy="384"/>
                <a:chOff x="1680" y="2306"/>
                <a:chExt cx="708" cy="384"/>
              </a:xfrm>
            </p:grpSpPr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auto">
                <a:xfrm>
                  <a:off x="2244" y="248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auto">
                <a:xfrm>
                  <a:off x="1680" y="2450"/>
                  <a:ext cx="96" cy="9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2306"/>
                  <a:ext cx="96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auto">
                <a:xfrm>
                  <a:off x="1968" y="259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</p:grp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124200" y="2133600"/>
              <a:ext cx="3048000" cy="1981200"/>
            </a:xfrm>
            <a:prstGeom prst="rightArrow">
              <a:avLst>
                <a:gd name="adj1" fmla="val 50000"/>
                <a:gd name="adj2" fmla="val 384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/>
                <a:t>Inverse Problem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1295400" y="4648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B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934200" y="4648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8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620"/>
            <a:ext cx="10515600" cy="1325563"/>
          </a:xfrm>
        </p:spPr>
        <p:txBody>
          <a:bodyPr/>
          <a:lstStyle/>
          <a:p>
            <a:r>
              <a:rPr lang="en-US" dirty="0" smtClean="0"/>
              <a:t>Inverse problem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659" y="1142985"/>
            <a:ext cx="10394576" cy="4983179"/>
          </a:xfrm>
        </p:spPr>
        <p:txBody>
          <a:bodyPr/>
          <a:lstStyle/>
          <a:p>
            <a:r>
              <a:rPr lang="en-US" dirty="0" smtClean="0"/>
              <a:t>It is </a:t>
            </a:r>
            <a:r>
              <a:rPr lang="en-US" u="sng" dirty="0" smtClean="0"/>
              <a:t>ill-posed (</a:t>
            </a:r>
            <a:r>
              <a:rPr lang="de-DE" dirty="0" err="1" smtClean="0"/>
              <a:t>existence</a:t>
            </a:r>
            <a:r>
              <a:rPr lang="de-DE" dirty="0" smtClean="0"/>
              <a:t>, </a:t>
            </a:r>
            <a:r>
              <a:rPr lang="de-DE" dirty="0" err="1" smtClean="0"/>
              <a:t>uniqueness</a:t>
            </a:r>
            <a:r>
              <a:rPr lang="de-DE" dirty="0" smtClean="0"/>
              <a:t>, </a:t>
            </a:r>
            <a:r>
              <a:rPr lang="de-DE" dirty="0" err="1" smtClean="0"/>
              <a:t>stability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not hold</a:t>
            </a:r>
            <a:r>
              <a:rPr lang="en-US" u="sng" dirty="0" smtClean="0"/>
              <a:t>)</a:t>
            </a:r>
            <a:endParaRPr lang="tr-TR" u="sng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760" y="1700809"/>
            <a:ext cx="5072098" cy="280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24298" y="4214818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Truth is unknown</a:t>
            </a:r>
          </a:p>
          <a:p>
            <a:pPr algn="ctr"/>
            <a:r>
              <a:rPr lang="en-US" b="1" dirty="0"/>
              <a:t>s</a:t>
            </a:r>
            <a:r>
              <a:rPr lang="en-US" dirty="0"/>
              <a:t> = ?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8667768" y="435769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is known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3560790" y="5103674"/>
            <a:ext cx="6072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                                assumptions are required          </a:t>
            </a:r>
          </a:p>
          <a:p>
            <a:pPr algn="ctr"/>
            <a:r>
              <a:rPr lang="en-US" b="1" dirty="0"/>
              <a:t>                        B </a:t>
            </a:r>
            <a:r>
              <a:rPr lang="en-US" dirty="0"/>
              <a:t>= L(</a:t>
            </a:r>
            <a:r>
              <a:rPr lang="en-US" b="1" dirty="0"/>
              <a:t>s</a:t>
            </a:r>
            <a:r>
              <a:rPr lang="en-US" dirty="0"/>
              <a:t>) + </a:t>
            </a:r>
            <a:r>
              <a:rPr lang="en-US" b="1" dirty="0"/>
              <a:t>n</a:t>
            </a:r>
          </a:p>
          <a:p>
            <a:r>
              <a:rPr lang="en-US" b="1" dirty="0"/>
              <a:t>B</a:t>
            </a:r>
            <a:r>
              <a:rPr lang="en-US" dirty="0"/>
              <a:t> : data</a:t>
            </a:r>
          </a:p>
          <a:p>
            <a:r>
              <a:rPr lang="en-US" dirty="0"/>
              <a:t>L : </a:t>
            </a:r>
            <a:r>
              <a:rPr lang="en-US" dirty="0" err="1"/>
              <a:t>leadfield</a:t>
            </a:r>
            <a:endParaRPr lang="en-US" dirty="0"/>
          </a:p>
          <a:p>
            <a:r>
              <a:rPr lang="en-US" b="1" dirty="0"/>
              <a:t>s </a:t>
            </a:r>
            <a:r>
              <a:rPr lang="en-US" dirty="0"/>
              <a:t>: brain sources</a:t>
            </a:r>
          </a:p>
          <a:p>
            <a:r>
              <a:rPr lang="en-US" b="1" dirty="0"/>
              <a:t>n</a:t>
            </a:r>
            <a:r>
              <a:rPr lang="en-US" dirty="0"/>
              <a:t>: noise</a:t>
            </a:r>
            <a:endParaRPr lang="tr-TR" dirty="0"/>
          </a:p>
        </p:txBody>
      </p:sp>
      <p:sp>
        <p:nvSpPr>
          <p:cNvPr id="11" name="Curved Up Arrow 10"/>
          <p:cNvSpPr/>
          <p:nvPr/>
        </p:nvSpPr>
        <p:spPr>
          <a:xfrm>
            <a:off x="6096000" y="4429132"/>
            <a:ext cx="2357454" cy="642942"/>
          </a:xfrm>
          <a:prstGeom prst="curvedUpArrow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E4D3-56DF-450C-BD96-EBBA193418CF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6381752" y="4286257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</a:rPr>
              <a:t>epistemological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19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really obtain </a:t>
            </a:r>
            <a:r>
              <a:rPr lang="en-US" dirty="0" smtClean="0"/>
              <a:t>all neuronal </a:t>
            </a:r>
            <a:r>
              <a:rPr lang="en-US" dirty="0"/>
              <a:t>activity </a:t>
            </a:r>
            <a:r>
              <a:rPr lang="en-US" dirty="0" smtClean="0"/>
              <a:t>from </a:t>
            </a:r>
            <a:r>
              <a:rPr lang="en-US" dirty="0"/>
              <a:t>M/EEG?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538" y="1540261"/>
            <a:ext cx="8229600" cy="24364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Physical and measurement based limitations</a:t>
            </a:r>
          </a:p>
          <a:p>
            <a:r>
              <a:rPr lang="en-US" dirty="0" smtClean="0"/>
              <a:t>Sensitivity fades with the depth of the source</a:t>
            </a:r>
          </a:p>
          <a:p>
            <a:r>
              <a:rPr lang="en-US" dirty="0" smtClean="0"/>
              <a:t>Remember: MEG </a:t>
            </a:r>
            <a:r>
              <a:rPr lang="en-US" i="1" dirty="0" smtClean="0"/>
              <a:t>might be </a:t>
            </a:r>
            <a:r>
              <a:rPr lang="en-US" dirty="0" smtClean="0"/>
              <a:t>blind or less sensitive to the currents in the radial direction</a:t>
            </a:r>
          </a:p>
          <a:p>
            <a:r>
              <a:rPr lang="en-US" dirty="0" smtClean="0"/>
              <a:t>So you do not have the total information required to reconstruct an “exact” solution</a:t>
            </a:r>
            <a:r>
              <a:rPr lang="tr-TR" dirty="0" smtClean="0"/>
              <a:t> for neural sources</a:t>
            </a:r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E4D3-56DF-450C-BD96-EBBA193418CF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3583" y="3976704"/>
            <a:ext cx="76676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07382" y="6338986"/>
            <a:ext cx="321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Hillebrand and Barnes, 2002</a:t>
            </a:r>
          </a:p>
        </p:txBody>
      </p:sp>
    </p:spTree>
    <p:extLst>
      <p:ext uri="{BB962C8B-B14F-4D97-AF65-F5344CB8AC3E}">
        <p14:creationId xmlns:p14="http://schemas.microsoft.com/office/powerpoint/2010/main" val="15119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A6936-1791-4927-9896-0F1C829CE767}" type="slidenum">
              <a:rPr lang="en-US"/>
              <a:pPr/>
              <a:t>27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</a:t>
            </a:r>
            <a:r>
              <a:rPr lang="en-US" dirty="0" smtClean="0"/>
              <a:t>/E</a:t>
            </a:r>
            <a:r>
              <a:rPr lang="tr-TR" dirty="0" smtClean="0"/>
              <a:t>EG </a:t>
            </a:r>
            <a:r>
              <a:rPr lang="tr-TR" dirty="0"/>
              <a:t>Inverse Problem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</a:t>
            </a:r>
            <a:r>
              <a:rPr lang="en-US" dirty="0" smtClean="0"/>
              <a:t>/E</a:t>
            </a:r>
            <a:r>
              <a:rPr lang="tr-TR" dirty="0" smtClean="0"/>
              <a:t>EG </a:t>
            </a:r>
            <a:r>
              <a:rPr lang="tr-TR" dirty="0"/>
              <a:t>can localize neuronal activities using electromagnetic measurements</a:t>
            </a:r>
            <a:r>
              <a:rPr lang="en-US" dirty="0"/>
              <a:t> with high </a:t>
            </a:r>
            <a:r>
              <a:rPr lang="tr-TR" dirty="0"/>
              <a:t>temporal resolution </a:t>
            </a:r>
          </a:p>
          <a:p>
            <a:r>
              <a:rPr lang="tr-TR" dirty="0"/>
              <a:t>Its spatial resolution is limited by relatively small number of </a:t>
            </a:r>
            <a:r>
              <a:rPr lang="tr-TR" dirty="0" err="1" smtClean="0"/>
              <a:t>measurements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physics</a:t>
            </a:r>
            <a:r>
              <a:rPr lang="tr-TR" dirty="0" smtClean="0"/>
              <a:t> </a:t>
            </a:r>
            <a:r>
              <a:rPr lang="tr-TR" dirty="0" err="1" smtClean="0"/>
              <a:t>behind</a:t>
            </a:r>
            <a:endParaRPr lang="tr-TR" dirty="0"/>
          </a:p>
          <a:p>
            <a:r>
              <a:rPr lang="tr-TR" dirty="0"/>
              <a:t>İll-posedness : different </a:t>
            </a:r>
            <a:r>
              <a:rPr lang="en-US" dirty="0" smtClean="0"/>
              <a:t>sources (</a:t>
            </a:r>
            <a:r>
              <a:rPr lang="tr-TR" dirty="0" smtClean="0"/>
              <a:t>neural distributions</a:t>
            </a:r>
            <a:r>
              <a:rPr lang="en-US" dirty="0" smtClean="0"/>
              <a:t>)</a:t>
            </a:r>
            <a:r>
              <a:rPr lang="tr-TR" dirty="0" smtClean="0"/>
              <a:t> </a:t>
            </a:r>
            <a:r>
              <a:rPr lang="tr-TR" dirty="0"/>
              <a:t>may produce the same </a:t>
            </a:r>
            <a:r>
              <a:rPr lang="tr-TR" dirty="0" smtClean="0"/>
              <a:t>measurements</a:t>
            </a:r>
            <a:endParaRPr lang="en-US" dirty="0" smtClean="0"/>
          </a:p>
          <a:p>
            <a:r>
              <a:rPr lang="en-US" u="sng" dirty="0" smtClean="0"/>
              <a:t>Solution: </a:t>
            </a:r>
            <a:r>
              <a:rPr lang="en-US" dirty="0" smtClean="0"/>
              <a:t>Force assumption</a:t>
            </a:r>
            <a:r>
              <a:rPr lang="tr-TR" dirty="0" smtClean="0"/>
              <a:t>s</a:t>
            </a:r>
            <a:r>
              <a:rPr lang="en-US" dirty="0" smtClean="0"/>
              <a:t> about the 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one see “deep” sources by M/EEG?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56234" y="59647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111111"/>
                </a:solidFill>
                <a:latin typeface="Roboto" charset="0"/>
              </a:rPr>
              <a:t>ABR: Auditory </a:t>
            </a:r>
            <a:r>
              <a:rPr lang="en-US" dirty="0">
                <a:solidFill>
                  <a:srgbClr val="111111"/>
                </a:solidFill>
                <a:latin typeface="Roboto" charset="0"/>
              </a:rPr>
              <a:t>Brainstem </a:t>
            </a:r>
            <a:r>
              <a:rPr lang="en-US" dirty="0" smtClean="0">
                <a:solidFill>
                  <a:srgbClr val="111111"/>
                </a:solidFill>
                <a:latin typeface="Roboto" charset="0"/>
              </a:rPr>
              <a:t>Responses</a:t>
            </a:r>
            <a:endParaRPr lang="en-US" b="0" i="0" dirty="0">
              <a:solidFill>
                <a:srgbClr val="111111"/>
              </a:solidFill>
              <a:effectLst/>
              <a:latin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88" y="1310539"/>
            <a:ext cx="8570692" cy="4308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668" y="4965540"/>
            <a:ext cx="2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Parkonen</a:t>
            </a:r>
            <a:r>
              <a:rPr lang="en-US" sz="1400" dirty="0" smtClean="0"/>
              <a:t> et al.,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094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6954" cy="1325563"/>
          </a:xfrm>
        </p:spPr>
        <p:txBody>
          <a:bodyPr/>
          <a:lstStyle/>
          <a:p>
            <a:r>
              <a:rPr lang="en-US" dirty="0" smtClean="0"/>
              <a:t>How to see </a:t>
            </a:r>
            <a:r>
              <a:rPr lang="en-US" smtClean="0"/>
              <a:t>/ magnify </a:t>
            </a:r>
            <a:r>
              <a:rPr lang="en-US" dirty="0" smtClean="0"/>
              <a:t>the “deep” brain sources?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SNR should be kept high with “averaging” over many trials </a:t>
            </a:r>
          </a:p>
          <a:p>
            <a:r>
              <a:rPr lang="en-US" dirty="0" smtClean="0"/>
              <a:t>“Advanced” signal processing and filtering methods such as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Özkurt</a:t>
            </a:r>
            <a:r>
              <a:rPr lang="en-US" dirty="0"/>
              <a:t> et al., 2008, </a:t>
            </a:r>
            <a:r>
              <a:rPr lang="en-US" dirty="0" smtClean="0"/>
              <a:t>2009) also may be applied </a:t>
            </a:r>
          </a:p>
          <a:p>
            <a:r>
              <a:rPr lang="en-US" dirty="0" smtClean="0"/>
              <a:t>Employing “realistic head models” for forward problem may enable to see deeper sources: </a:t>
            </a:r>
          </a:p>
          <a:p>
            <a:pPr lvl="1"/>
            <a:r>
              <a:rPr lang="en-US" dirty="0" smtClean="0"/>
              <a:t>Hippocampus (Riggs et al., 2008; Pu et al., 2017) </a:t>
            </a:r>
          </a:p>
          <a:p>
            <a:pPr lvl="1"/>
            <a:r>
              <a:rPr lang="en-US" dirty="0" smtClean="0"/>
              <a:t>Thalamus </a:t>
            </a:r>
            <a:r>
              <a:rPr lang="en-US" dirty="0"/>
              <a:t>(</a:t>
            </a:r>
            <a:r>
              <a:rPr lang="en-US" dirty="0" err="1"/>
              <a:t>Tesche</a:t>
            </a:r>
            <a:r>
              <a:rPr lang="en-US" dirty="0"/>
              <a:t> et al., 2002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Cerebellum </a:t>
            </a:r>
            <a:r>
              <a:rPr lang="en-US" dirty="0"/>
              <a:t>(Timmerman et al., </a:t>
            </a:r>
            <a:r>
              <a:rPr lang="en-US" dirty="0" smtClean="0"/>
              <a:t>2002; Martin et al., 2006)</a:t>
            </a:r>
          </a:p>
          <a:p>
            <a:pPr lvl="1"/>
            <a:r>
              <a:rPr lang="tr-TR" dirty="0" smtClean="0"/>
              <a:t>    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9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lga\Documents\ders_notlari\meg_eeg\pics\br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28801"/>
            <a:ext cx="2438400" cy="1616765"/>
          </a:xfrm>
          <a:prstGeom prst="rect">
            <a:avLst/>
          </a:prstGeom>
          <a:noFill/>
        </p:spPr>
      </p:pic>
      <p:pic>
        <p:nvPicPr>
          <p:cNvPr id="1029" name="Picture 5" descr="C:\Users\tolga\Documents\ders_notlari\meg_eeg\pics\pa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4170" y="2286000"/>
            <a:ext cx="2163831" cy="1447800"/>
          </a:xfrm>
          <a:prstGeom prst="rect">
            <a:avLst/>
          </a:prstGeom>
          <a:noFill/>
        </p:spPr>
      </p:pic>
      <p:grpSp>
        <p:nvGrpSpPr>
          <p:cNvPr id="2" name="Group 9"/>
          <p:cNvGrpSpPr/>
          <p:nvPr/>
        </p:nvGrpSpPr>
        <p:grpSpPr>
          <a:xfrm>
            <a:off x="4343400" y="2438400"/>
            <a:ext cx="808152" cy="808152"/>
            <a:chOff x="1511522" y="2567723"/>
            <a:chExt cx="808152" cy="808152"/>
          </a:xfrm>
        </p:grpSpPr>
        <p:sp>
          <p:nvSpPr>
            <p:cNvPr id="11" name="Plus 10"/>
            <p:cNvSpPr/>
            <p:nvPr/>
          </p:nvSpPr>
          <p:spPr>
            <a:xfrm>
              <a:off x="1511522" y="2567723"/>
              <a:ext cx="808152" cy="808152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lus 4"/>
            <p:cNvSpPr/>
            <p:nvPr/>
          </p:nvSpPr>
          <p:spPr>
            <a:xfrm>
              <a:off x="1618643" y="2876760"/>
              <a:ext cx="593910" cy="190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696200" y="2209800"/>
            <a:ext cx="808152" cy="808152"/>
            <a:chOff x="1511522" y="2567723"/>
            <a:chExt cx="808152" cy="808152"/>
          </a:xfrm>
        </p:grpSpPr>
        <p:sp>
          <p:nvSpPr>
            <p:cNvPr id="14" name="Plus 13"/>
            <p:cNvSpPr/>
            <p:nvPr/>
          </p:nvSpPr>
          <p:spPr>
            <a:xfrm>
              <a:off x="1511522" y="2567723"/>
              <a:ext cx="808152" cy="808152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lus 4"/>
            <p:cNvSpPr/>
            <p:nvPr/>
          </p:nvSpPr>
          <p:spPr>
            <a:xfrm>
              <a:off x="1618643" y="2876760"/>
              <a:ext cx="593910" cy="190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52600" y="9906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M</a:t>
            </a:r>
            <a:r>
              <a:rPr lang="tr-TR" sz="3200" dirty="0"/>
              <a:t>agneto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12954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E</a:t>
            </a:r>
            <a:r>
              <a:rPr lang="tr-TR" sz="3200" dirty="0"/>
              <a:t>ncaphalo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077200" y="12954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</a:t>
            </a:r>
            <a:r>
              <a:rPr lang="tr-TR" sz="3200" dirty="0"/>
              <a:t>raphy</a:t>
            </a:r>
            <a:endParaRPr lang="en-US" sz="2400" dirty="0"/>
          </a:p>
        </p:txBody>
      </p:sp>
      <p:grpSp>
        <p:nvGrpSpPr>
          <p:cNvPr id="4" name="Group 18"/>
          <p:cNvGrpSpPr/>
          <p:nvPr/>
        </p:nvGrpSpPr>
        <p:grpSpPr>
          <a:xfrm>
            <a:off x="3429000" y="4724400"/>
            <a:ext cx="808152" cy="808152"/>
            <a:chOff x="6367124" y="2567723"/>
            <a:chExt cx="808152" cy="808152"/>
          </a:xfrm>
        </p:grpSpPr>
        <p:sp>
          <p:nvSpPr>
            <p:cNvPr id="20" name="Equal 19"/>
            <p:cNvSpPr/>
            <p:nvPr/>
          </p:nvSpPr>
          <p:spPr>
            <a:xfrm>
              <a:off x="6367124" y="2567723"/>
              <a:ext cx="808152" cy="808152"/>
            </a:xfrm>
            <a:prstGeom prst="mathEqual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qual 4"/>
            <p:cNvSpPr/>
            <p:nvPr/>
          </p:nvSpPr>
          <p:spPr>
            <a:xfrm>
              <a:off x="6474245" y="2734202"/>
              <a:ext cx="593910" cy="475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14800" y="4648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5">
                    <a:lumMod val="75000"/>
                  </a:schemeClr>
                </a:solidFill>
              </a:rPr>
              <a:t>MEG</a:t>
            </a:r>
            <a:endParaRPr lang="en-US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6600" y="4648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18" descr="horseshoe-magnet-isolated-on-wh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600200"/>
            <a:ext cx="2133600" cy="2655146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AE23-CBAC-4F0C-ABFB-7DD434DB55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6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957"/>
            <a:ext cx="10515600" cy="1325563"/>
          </a:xfrm>
        </p:spPr>
        <p:txBody>
          <a:bodyPr/>
          <a:lstStyle/>
          <a:p>
            <a:r>
              <a:rPr lang="en-US" dirty="0" smtClean="0"/>
              <a:t>Are those deep signals “real” or artifacts?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4" y="1378673"/>
            <a:ext cx="6036565" cy="406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04" y="1406324"/>
            <a:ext cx="5388776" cy="4033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266" y="5289630"/>
            <a:ext cx="143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amygdala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65670" y="5416422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Hippocampus and thalamus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7857" y="5995686"/>
            <a:ext cx="787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Pizzo</a:t>
            </a:r>
            <a:r>
              <a:rPr lang="en-US" dirty="0" smtClean="0"/>
              <a:t> et al., </a:t>
            </a:r>
            <a:r>
              <a:rPr lang="en-US" i="1" dirty="0"/>
              <a:t>Deep brain activities can be detected with </a:t>
            </a:r>
            <a:r>
              <a:rPr lang="en-US" i="1" dirty="0" err="1" smtClean="0"/>
              <a:t>magnetoencephalography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Nature Communications, 2019.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for EEG and MEG</a:t>
            </a:r>
            <a:endParaRPr lang="en-US" dirty="0"/>
          </a:p>
        </p:txBody>
      </p:sp>
      <p:pic>
        <p:nvPicPr>
          <p:cNvPr id="5" name="Picture 4" descr="Ekran Resmi 2013-02-28 1.3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28" y="1424324"/>
            <a:ext cx="7408872" cy="47041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9688-6975-6846-860C-231EFADBE5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16-03-08 15.15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448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06700" y="609600"/>
          <a:ext cx="6692900" cy="5674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346450"/>
                <a:gridCol w="33464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Measures electrical potential differences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On the scalp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baseline="0" dirty="0" smtClean="0"/>
                        <a:t>~ 0.1-5 </a:t>
                      </a:r>
                      <a:r>
                        <a:rPr lang="en-US" baseline="0" dirty="0" err="1" smtClean="0"/>
                        <a:t>μV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Bipolar / </a:t>
                      </a:r>
                      <a:r>
                        <a:rPr lang="en-US" dirty="0" err="1" smtClean="0"/>
                        <a:t>monopolar</a:t>
                      </a:r>
                      <a:r>
                        <a:rPr lang="en-US" dirty="0" smtClean="0"/>
                        <a:t> Ag</a:t>
                      </a:r>
                      <a:r>
                        <a:rPr lang="en-US" baseline="0" dirty="0" smtClean="0"/>
                        <a:t> -</a:t>
                      </a:r>
                      <a:r>
                        <a:rPr lang="en-US" dirty="0" smtClean="0"/>
                        <a:t>Ag </a:t>
                      </a:r>
                      <a:r>
                        <a:rPr lang="en-US" dirty="0" err="1" smtClean="0"/>
                        <a:t>Cl</a:t>
                      </a:r>
                      <a:r>
                        <a:rPr lang="en-US" dirty="0" smtClean="0"/>
                        <a:t> electrodes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Reference</a:t>
                      </a:r>
                      <a:r>
                        <a:rPr lang="en-US" baseline="0" dirty="0" smtClean="0"/>
                        <a:t> electrodes are used (</a:t>
                      </a:r>
                      <a:r>
                        <a:rPr lang="en-US" baseline="0" dirty="0" err="1" smtClean="0"/>
                        <a:t>nasion</a:t>
                      </a:r>
                      <a:r>
                        <a:rPr lang="en-US" baseline="0" dirty="0" smtClean="0"/>
                        <a:t>, linked mastoids, common average)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Skin preparation essential (abrasion and cleansing)</a:t>
                      </a:r>
                    </a:p>
                    <a:p>
                      <a:endParaRPr lang="en-US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Seated better</a:t>
                      </a:r>
                    </a:p>
                    <a:p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Measures flux of magnetic fields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 few cm’s away from the scalp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10-50 </a:t>
                      </a:r>
                      <a:r>
                        <a:rPr lang="en-US" dirty="0" err="1" smtClean="0"/>
                        <a:t>fT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SQUIDs,</a:t>
                      </a:r>
                      <a:r>
                        <a:rPr lang="en-US" baseline="0" dirty="0" smtClean="0"/>
                        <a:t> Type: </a:t>
                      </a:r>
                      <a:r>
                        <a:rPr lang="en-US" dirty="0" smtClean="0"/>
                        <a:t>Magnetometers / gradiometers 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No reference</a:t>
                      </a:r>
                      <a:r>
                        <a:rPr lang="en-US" baseline="0" dirty="0" smtClean="0"/>
                        <a:t> needed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Magnetically shielded room &amp; helium tubes required</a:t>
                      </a:r>
                    </a:p>
                    <a:p>
                      <a:endParaRPr lang="en-US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Supine / seated</a:t>
                      </a:r>
                    </a:p>
                    <a:p>
                      <a:r>
                        <a:rPr lang="en-US" baseline="0" dirty="0" smtClean="0"/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9688-6975-6846-860C-231EFADBE5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EEG electrodes and referencing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97" y="1696520"/>
            <a:ext cx="4847660" cy="3249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788" y="5652471"/>
            <a:ext cx="2514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www.brainproducts.com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142" y="1280075"/>
            <a:ext cx="3975858" cy="3665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53456" y="5045509"/>
            <a:ext cx="220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Zhang et al., 2012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9688-6975-6846-860C-231EFADBE5E0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6137" y="2048719"/>
            <a:ext cx="24306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Bipolar montage: </a:t>
            </a:r>
            <a:r>
              <a:rPr lang="en-US" dirty="0" smtClean="0"/>
              <a:t>Electrodes in pairs, potential differences obtained in each pair</a:t>
            </a:r>
          </a:p>
          <a:p>
            <a:endParaRPr lang="en-US" dirty="0"/>
          </a:p>
          <a:p>
            <a:r>
              <a:rPr lang="en-US" b="1" u="sng" dirty="0" err="1" smtClean="0"/>
              <a:t>Monopolar</a:t>
            </a:r>
            <a:r>
              <a:rPr lang="en-US" b="1" u="sng" dirty="0" smtClean="0"/>
              <a:t> montage: </a:t>
            </a:r>
            <a:r>
              <a:rPr lang="en-US" dirty="0" smtClean="0"/>
              <a:t>Potential differences obtained with respect to a reference electrode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13-02-28 1.59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25" y="289223"/>
            <a:ext cx="7149956" cy="59344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55605" y="3935923"/>
            <a:ext cx="377202" cy="176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471216" y="4376042"/>
            <a:ext cx="389775" cy="264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87455" y="3810175"/>
            <a:ext cx="8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0991" y="4191376"/>
            <a:ext cx="8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7332" y="289222"/>
            <a:ext cx="8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05860" y="480849"/>
            <a:ext cx="8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0060" y="6425564"/>
            <a:ext cx="961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Baillet</a:t>
            </a:r>
            <a:r>
              <a:rPr lang="en-US" sz="1200" dirty="0"/>
              <a:t>, 2010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9688-6975-6846-860C-231EFADBE5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Magnetically shielded 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392499"/>
            <a:ext cx="86233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2536" y="5729468"/>
            <a:ext cx="18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Taulu</a:t>
            </a:r>
            <a:r>
              <a:rPr lang="en-US" sz="1400" dirty="0" smtClean="0"/>
              <a:t> et al., 2014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29204" y="1597306"/>
            <a:ext cx="2673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Made of aluminum and mu-metal shells </a:t>
            </a:r>
          </a:p>
          <a:p>
            <a:endParaRPr lang="en-US" sz="2400" dirty="0"/>
          </a:p>
          <a:p>
            <a:r>
              <a:rPr lang="en-US" sz="2400" dirty="0" smtClean="0"/>
              <a:t>Passively shields the environmental magnetic disturbances such as the ones stemming from  elevators, electric motors, trains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1065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313"/>
            <a:ext cx="10515600" cy="1325563"/>
          </a:xfrm>
        </p:spPr>
        <p:txBody>
          <a:bodyPr/>
          <a:lstStyle/>
          <a:p>
            <a:r>
              <a:rPr lang="en-US" dirty="0" smtClean="0"/>
              <a:t>MEG sensor types</a:t>
            </a:r>
            <a:endParaRPr lang="tr-TR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8077200" y="1285861"/>
            <a:ext cx="2571768" cy="2434373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1153677" y="1098441"/>
            <a:ext cx="364333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Magnetometer: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endParaRPr lang="en-US" baseline="-25000" dirty="0"/>
          </a:p>
          <a:p>
            <a:r>
              <a:rPr lang="en-US" dirty="0"/>
              <a:t>Axial gradiometer: </a:t>
            </a:r>
            <a:r>
              <a:rPr lang="en-US" dirty="0" err="1"/>
              <a:t>dB</a:t>
            </a:r>
            <a:r>
              <a:rPr lang="en-US" baseline="-25000" dirty="0" err="1"/>
              <a:t>z</a:t>
            </a:r>
            <a:r>
              <a:rPr lang="en-US" baseline="-25000" dirty="0"/>
              <a:t> </a:t>
            </a:r>
            <a:r>
              <a:rPr lang="en-US" dirty="0"/>
              <a:t>/</a:t>
            </a:r>
            <a:r>
              <a:rPr lang="en-US" dirty="0" err="1"/>
              <a:t>dz</a:t>
            </a:r>
            <a:endParaRPr lang="en-US" dirty="0"/>
          </a:p>
          <a:p>
            <a:r>
              <a:rPr lang="en-US" dirty="0"/>
              <a:t>Planar gradiometer: </a:t>
            </a:r>
            <a:r>
              <a:rPr lang="en-US" dirty="0" err="1"/>
              <a:t>dB</a:t>
            </a:r>
            <a:r>
              <a:rPr lang="en-US" baseline="-25000" dirty="0" err="1"/>
              <a:t>z</a:t>
            </a:r>
            <a:r>
              <a:rPr lang="en-US" baseline="-25000" dirty="0"/>
              <a:t> 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endParaRPr lang="en-US" dirty="0"/>
          </a:p>
          <a:p>
            <a:r>
              <a:rPr lang="en-US" dirty="0"/>
              <a:t>- MEG systems have their own sensor types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Magnetometers sense deep sources better; but they are noisier than gradiometers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 Gradiometers are “good” to cancel out the noise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They eliminate homogeneous magnetic disturbances of distant external noise sources</a:t>
            </a:r>
            <a:endParaRPr lang="tr-TR" dirty="0"/>
          </a:p>
          <a:p>
            <a:pPr>
              <a:buFontTx/>
              <a:buChar char="-"/>
            </a:pPr>
            <a:endParaRPr lang="tr-TR" dirty="0"/>
          </a:p>
          <a:p>
            <a:r>
              <a:rPr lang="tr-TR" dirty="0"/>
              <a:t>(For details, see Hamalainen, 1993: page 445)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tr-TR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810248" y="3857629"/>
            <a:ext cx="4857752" cy="2735463"/>
          </a:xfrm>
          <a:noFill/>
          <a:ln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624A-701D-4C31-AE23-1C5C4CF40829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3" name="Picture 2" descr="Ekran Resmi 2013-02-28 2.05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48" y="1417638"/>
            <a:ext cx="2671553" cy="23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Summing up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M/EEG provide </a:t>
            </a:r>
            <a:r>
              <a:rPr lang="en-US" dirty="0" err="1" smtClean="0"/>
              <a:t>ms</a:t>
            </a:r>
            <a:r>
              <a:rPr lang="en-US" dirty="0" smtClean="0"/>
              <a:t> level high temporal resolution of brain activity</a:t>
            </a:r>
          </a:p>
          <a:p>
            <a:r>
              <a:rPr lang="en-US" dirty="0" smtClean="0"/>
              <a:t>M/EEG </a:t>
            </a:r>
            <a:r>
              <a:rPr lang="en-US" dirty="0"/>
              <a:t>signals are produced by tens of thousands of neuronal activations </a:t>
            </a:r>
            <a:r>
              <a:rPr lang="en-US" dirty="0" smtClean="0"/>
              <a:t>leading </a:t>
            </a:r>
            <a:r>
              <a:rPr lang="en-US" dirty="0"/>
              <a:t>to </a:t>
            </a:r>
            <a:r>
              <a:rPr lang="en-US" dirty="0" smtClean="0"/>
              <a:t>sum of postsynaptic </a:t>
            </a:r>
            <a:r>
              <a:rPr lang="en-US" dirty="0"/>
              <a:t>potentials </a:t>
            </a:r>
          </a:p>
          <a:p>
            <a:pPr lvl="1"/>
            <a:r>
              <a:rPr lang="en-US" dirty="0"/>
              <a:t>Predominantly cortical pyramidal </a:t>
            </a:r>
            <a:r>
              <a:rPr lang="en-US" dirty="0" smtClean="0"/>
              <a:t>neurons</a:t>
            </a:r>
          </a:p>
          <a:p>
            <a:r>
              <a:rPr lang="en-US" dirty="0" smtClean="0"/>
              <a:t>MEG is less </a:t>
            </a:r>
            <a:r>
              <a:rPr lang="en-US" dirty="0" smtClean="0"/>
              <a:t>vulnerable </a:t>
            </a:r>
            <a:r>
              <a:rPr lang="en-US" dirty="0"/>
              <a:t>to </a:t>
            </a:r>
            <a:r>
              <a:rPr lang="en-US" dirty="0" smtClean="0"/>
              <a:t>anisotropic brain conductivity </a:t>
            </a:r>
          </a:p>
          <a:p>
            <a:r>
              <a:rPr lang="en-US" dirty="0" smtClean="0"/>
              <a:t>EEG is more sensitive to radial sources than MEG</a:t>
            </a:r>
          </a:p>
          <a:p>
            <a:r>
              <a:rPr lang="en-US" dirty="0" smtClean="0"/>
              <a:t>They are produced by same electrical neural sources with different physical mappings and are complementary techniques</a:t>
            </a:r>
          </a:p>
          <a:p>
            <a:r>
              <a:rPr lang="en-US" dirty="0" smtClean="0"/>
              <a:t>Forward models are necessary to pass from sensor level to source level</a:t>
            </a:r>
          </a:p>
        </p:txBody>
      </p:sp>
    </p:spTree>
    <p:extLst>
      <p:ext uri="{BB962C8B-B14F-4D97-AF65-F5344CB8AC3E}">
        <p14:creationId xmlns:p14="http://schemas.microsoft.com/office/powerpoint/2010/main" val="104250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590" y="0"/>
            <a:ext cx="4429214" cy="485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4941" y="-1005"/>
            <a:ext cx="380314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4958" y="51116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EEG (1929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18921" y="304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MEG (1968</a:t>
            </a:r>
            <a:r>
              <a:rPr lang="en-US" dirty="0"/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AE23-CBAC-4F0C-ABFB-7DD434DB55C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266" name="Picture 2" descr="mage result for hans berger e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3" y="2575016"/>
            <a:ext cx="1700242" cy="23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age result for &quot;david cohen&quot; meg mit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722" y="2617608"/>
            <a:ext cx="1689904" cy="25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137" y="5181600"/>
            <a:ext cx="149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 Berger</a:t>
            </a:r>
          </a:p>
          <a:p>
            <a:r>
              <a:rPr lang="en-US" dirty="0" smtClean="0"/>
              <a:t>(1873 </a:t>
            </a:r>
            <a:r>
              <a:rPr lang="mr-IN" dirty="0"/>
              <a:t>– </a:t>
            </a:r>
            <a:r>
              <a:rPr lang="en-US" dirty="0" smtClean="0"/>
              <a:t>1941)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28790" y="5334000"/>
            <a:ext cx="144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Cohen</a:t>
            </a:r>
          </a:p>
          <a:p>
            <a:r>
              <a:rPr lang="en-US" dirty="0" smtClean="0"/>
              <a:t>(1930 </a:t>
            </a:r>
            <a:r>
              <a:rPr lang="mr-IN" dirty="0" smtClean="0"/>
              <a:t>–</a:t>
            </a:r>
            <a:r>
              <a:rPr lang="en-US" dirty="0" smtClean="0"/>
              <a:t>  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49" y="4852249"/>
            <a:ext cx="5375459" cy="17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obtain at the end of acquisition?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81" y="1411684"/>
            <a:ext cx="8059838" cy="40415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88317" y="5634432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Lora" charset="0"/>
              </a:rPr>
              <a:t>Spatial distribution of MEG averaged responses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8362" y="5201614"/>
            <a:ext cx="233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Gao et al.,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633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Manipulated </a:t>
            </a:r>
            <a:r>
              <a:rPr lang="en-US" dirty="0"/>
              <a:t>Raw signals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4" y="1690688"/>
            <a:ext cx="5819046" cy="443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34" y="984896"/>
            <a:ext cx="4811987" cy="5596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205" y="1690688"/>
            <a:ext cx="1597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Cohen, 2011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43787" y="1613090"/>
            <a:ext cx="122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Fries, 2008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263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EEG and MEG 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98266" cy="4351338"/>
          </a:xfrm>
        </p:spPr>
        <p:txBody>
          <a:bodyPr/>
          <a:lstStyle/>
          <a:p>
            <a:r>
              <a:rPr lang="en-US" sz="3200" dirty="0" smtClean="0"/>
              <a:t>High temporal resolution </a:t>
            </a:r>
          </a:p>
          <a:p>
            <a:r>
              <a:rPr lang="en-US" sz="3200" dirty="0" smtClean="0"/>
              <a:t>To capture direct brain activity and dynamics</a:t>
            </a:r>
          </a:p>
          <a:p>
            <a:r>
              <a:rPr lang="en-US" sz="3200" dirty="0" smtClean="0"/>
              <a:t>Noninvasive and practical </a:t>
            </a:r>
            <a:endParaRPr lang="en-US" sz="3200" dirty="0" smtClean="0"/>
          </a:p>
          <a:p>
            <a:r>
              <a:rPr lang="en-US" sz="3200" dirty="0" smtClean="0"/>
              <a:t>Only </a:t>
            </a:r>
            <a:r>
              <a:rPr lang="en-US" sz="3200" dirty="0" smtClean="0"/>
              <a:t>tools to capture abnormal brain activity in neurological diseases such as epilepsy, Parkinson’s and schizophrenia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AE23-CBAC-4F0C-ABFB-7DD434DB55C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77" y="590308"/>
            <a:ext cx="4002998" cy="535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 brief history of electrophysiology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0" y="838201"/>
          <a:ext cx="8686800" cy="566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4872478"/>
            <a:ext cx="1828800" cy="17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4600" y="2971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2819400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Alessandro Volta (1745-1827): source is not the frog but the scalpel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AE23-CBAC-4F0C-ABFB-7DD434DB55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neural activity to data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30" y="1556793"/>
            <a:ext cx="4229529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Synaptic neuronal activity causes electrical currents within the cell</a:t>
            </a:r>
          </a:p>
          <a:p>
            <a:r>
              <a:rPr lang="en-US" sz="2000" dirty="0"/>
              <a:t>A postsynaptic potential (PSP) emerges with action potential (change of membrane potential)</a:t>
            </a:r>
          </a:p>
          <a:p>
            <a:r>
              <a:rPr lang="en-US" sz="2000" dirty="0"/>
              <a:t>PSP: Excitatory &amp; Inhibitory – The former might induce AP in the </a:t>
            </a:r>
            <a:r>
              <a:rPr lang="en-US" sz="2000" dirty="0" smtClean="0"/>
              <a:t>receiving </a:t>
            </a:r>
            <a:r>
              <a:rPr lang="en-US" sz="2000" dirty="0"/>
              <a:t>neuron depending its synaptic input</a:t>
            </a:r>
          </a:p>
          <a:p>
            <a:r>
              <a:rPr lang="en-US" sz="2000" dirty="0"/>
              <a:t>Dipole: Representation of concentrated “primary current” produced by PSPs</a:t>
            </a:r>
          </a:p>
          <a:p>
            <a:r>
              <a:rPr lang="en-US" sz="2000" dirty="0"/>
              <a:t>Thousands of </a:t>
            </a:r>
            <a:r>
              <a:rPr lang="en-US" sz="2000" u="sng" dirty="0"/>
              <a:t>pyramidal</a:t>
            </a:r>
            <a:r>
              <a:rPr lang="en-US" sz="2000" dirty="0"/>
              <a:t> neurons need to activate to “produce” dipoles and sensed by EEG and MEG</a:t>
            </a: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779730"/>
              </p:ext>
            </p:extLst>
          </p:nvPr>
        </p:nvGraphicFramePr>
        <p:xfrm>
          <a:off x="5299838" y="2026509"/>
          <a:ext cx="28956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Equation" r:id="rId3" imgW="1218960" imgH="253800" progId="">
                  <p:embed/>
                </p:oleObj>
              </mc:Choice>
              <mc:Fallback>
                <p:oleObj name="Equation" r:id="rId3" imgW="121896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838" y="2026509"/>
                        <a:ext cx="28956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81818" y="1504647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Dipole </a:t>
            </a:r>
            <a:r>
              <a:rPr lang="en-US" sz="2400" b="1" dirty="0"/>
              <a:t>Q</a:t>
            </a:r>
            <a:r>
              <a:rPr lang="en-US" sz="2400" dirty="0"/>
              <a:t> @ </a:t>
            </a:r>
            <a:r>
              <a:rPr lang="en-US" sz="2400" b="1" dirty="0" err="1"/>
              <a:t>r</a:t>
            </a:r>
            <a:r>
              <a:rPr lang="en-US" sz="2400" i="1" baseline="-25000" dirty="0" err="1"/>
              <a:t>Q</a:t>
            </a:r>
            <a:endParaRPr lang="tr-TR" sz="2400" i="1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3923"/>
              </p:ext>
            </p:extLst>
          </p:nvPr>
        </p:nvGraphicFramePr>
        <p:xfrm>
          <a:off x="5624694" y="2719786"/>
          <a:ext cx="2071702" cy="807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5" imgW="977760" imgH="380880" progId="Equation.3">
                  <p:embed/>
                </p:oleObj>
              </mc:Choice>
              <mc:Fallback>
                <p:oleObj name="Equation" r:id="rId5" imgW="9777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694" y="2719786"/>
                        <a:ext cx="2071702" cy="8071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7D16B-7764-4A94-9262-72C9A27B7B52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4" name="Picture 3" descr="Ekran Resmi 2013-02-21 11.17.2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68" y="3605661"/>
            <a:ext cx="2854270" cy="2654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31" y="836641"/>
            <a:ext cx="3590926" cy="45500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10600" y="5609906"/>
            <a:ext cx="206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dvPSHN" charset="0"/>
              </a:rPr>
              <a:t>Lopes da </a:t>
            </a:r>
            <a:r>
              <a:rPr lang="en-US" sz="1400" dirty="0" smtClean="0">
                <a:latin typeface="AdvPSHN" charset="0"/>
              </a:rPr>
              <a:t>Silva, 2013</a:t>
            </a:r>
            <a:r>
              <a:rPr lang="en-US" sz="1400" dirty="0">
                <a:latin typeface="AdvPSHN" charset="0"/>
              </a:rPr>
              <a:t/>
            </a:r>
            <a:br>
              <a:rPr lang="en-US" sz="1400" dirty="0">
                <a:latin typeface="AdvPSHN" charset="0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5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1653</Words>
  <Application>Microsoft Macintosh PowerPoint</Application>
  <PresentationFormat>Widescreen</PresentationFormat>
  <Paragraphs>297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AdvPSHN</vt:lpstr>
      <vt:lpstr>Calibri</vt:lpstr>
      <vt:lpstr>Calibri Light</vt:lpstr>
      <vt:lpstr>Lora</vt:lpstr>
      <vt:lpstr>Mangal</vt:lpstr>
      <vt:lpstr>Roboto</vt:lpstr>
      <vt:lpstr>Times New Roman</vt:lpstr>
      <vt:lpstr>Wingdings</vt:lpstr>
      <vt:lpstr>Arial</vt:lpstr>
      <vt:lpstr>Office Theme</vt:lpstr>
      <vt:lpstr>Equation</vt:lpstr>
      <vt:lpstr>Image Photo Editor</vt:lpstr>
      <vt:lpstr>What are we measuring with M/EEG?</vt:lpstr>
      <vt:lpstr>PowerPoint Presentation</vt:lpstr>
      <vt:lpstr>PowerPoint Presentation</vt:lpstr>
      <vt:lpstr>PowerPoint Presentation</vt:lpstr>
      <vt:lpstr>What do we obtain at the end of acquisition?</vt:lpstr>
      <vt:lpstr>Manipulated Raw signals</vt:lpstr>
      <vt:lpstr>Why EEG and MEG ?</vt:lpstr>
      <vt:lpstr>A brief history of electrophysiology</vt:lpstr>
      <vt:lpstr>From neural activity to data</vt:lpstr>
      <vt:lpstr>PowerPoint Presentation</vt:lpstr>
      <vt:lpstr>Dialectics of neural oscillations</vt:lpstr>
      <vt:lpstr>Forward problem </vt:lpstr>
      <vt:lpstr>Forward problem</vt:lpstr>
      <vt:lpstr>Source and data spaces</vt:lpstr>
      <vt:lpstr>Maxwell equations</vt:lpstr>
      <vt:lpstr>PowerPoint Presentation</vt:lpstr>
      <vt:lpstr>Unbounded homogenous medium </vt:lpstr>
      <vt:lpstr>Piecewise homogenous conductor</vt:lpstr>
      <vt:lpstr>EEG Forward problem</vt:lpstr>
      <vt:lpstr>Realistic head models</vt:lpstr>
      <vt:lpstr>Spherically symmetric conductor for MEG</vt:lpstr>
      <vt:lpstr>EEG &amp; MEG</vt:lpstr>
      <vt:lpstr>Algebraic formulation</vt:lpstr>
      <vt:lpstr>What is the forward problem for?</vt:lpstr>
      <vt:lpstr>Inverse problem </vt:lpstr>
      <vt:lpstr>Can we really obtain all neuronal activity from M/EEG?</vt:lpstr>
      <vt:lpstr>M/EEG Inverse Problem</vt:lpstr>
      <vt:lpstr>May one see “deep” sources by M/EEG?</vt:lpstr>
      <vt:lpstr>How to see / magnify the “deep” brain sources?</vt:lpstr>
      <vt:lpstr>Are those deep signals “real” or artifacts?</vt:lpstr>
      <vt:lpstr>Instrumentation for EEG and MEG</vt:lpstr>
      <vt:lpstr>PowerPoint Presentation</vt:lpstr>
      <vt:lpstr>PowerPoint Presentation</vt:lpstr>
      <vt:lpstr>EEG electrodes and referencing</vt:lpstr>
      <vt:lpstr>PowerPoint Presentation</vt:lpstr>
      <vt:lpstr>Magnetically shielded room</vt:lpstr>
      <vt:lpstr>MEG sensor types</vt:lpstr>
      <vt:lpstr>Summing up…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</cp:revision>
  <dcterms:created xsi:type="dcterms:W3CDTF">2019-05-13T08:51:04Z</dcterms:created>
  <dcterms:modified xsi:type="dcterms:W3CDTF">2019-05-14T08:53:02Z</dcterms:modified>
</cp:coreProperties>
</file>