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90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51" r:id="rId13"/>
    <p:sldId id="352" r:id="rId14"/>
    <p:sldId id="354" r:id="rId15"/>
    <p:sldId id="388" r:id="rId16"/>
    <p:sldId id="355" r:id="rId17"/>
    <p:sldId id="389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990099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1" autoAdjust="0"/>
    <p:restoredTop sz="79273" autoAdjust="0"/>
  </p:normalViewPr>
  <p:slideViewPr>
    <p:cSldViewPr>
      <p:cViewPr varScale="1">
        <p:scale>
          <a:sx n="101" d="100"/>
          <a:sy n="101" d="100"/>
        </p:scale>
        <p:origin x="20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9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8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4.emf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5.jpeg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5.jpe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57.png"/><Relationship Id="rId10" Type="http://schemas.openxmlformats.org/officeDocument/2006/relationships/image" Target="../media/image59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10.png"/><Relationship Id="rId3" Type="http://schemas.openxmlformats.org/officeDocument/2006/relationships/image" Target="../media/image83.png"/><Relationship Id="rId7" Type="http://schemas.openxmlformats.org/officeDocument/2006/relationships/image" Target="../media/image67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93.png"/><Relationship Id="rId10" Type="http://schemas.openxmlformats.org/officeDocument/2006/relationships/image" Target="../media/image700.png"/><Relationship Id="rId4" Type="http://schemas.openxmlformats.org/officeDocument/2006/relationships/image" Target="../media/image110.png"/><Relationship Id="rId9" Type="http://schemas.openxmlformats.org/officeDocument/2006/relationships/image" Target="../media/image690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emf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88.jpeg"/><Relationship Id="rId10" Type="http://schemas.openxmlformats.org/officeDocument/2006/relationships/image" Target="../media/image89.jpeg"/><Relationship Id="rId4" Type="http://schemas.openxmlformats.org/officeDocument/2006/relationships/image" Target="../media/image87.jpeg"/><Relationship Id="rId9" Type="http://schemas.openxmlformats.org/officeDocument/2006/relationships/image" Target="../media/image8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e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2.wmf"/><Relationship Id="rId18" Type="http://schemas.openxmlformats.org/officeDocument/2006/relationships/image" Target="../media/image3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6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dirty="0" smtClean="0"/>
              <a:t>The General Linear Model</a:t>
            </a:r>
            <a:endParaRPr lang="en-US" sz="4800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 smtClean="0"/>
              <a:t>Nadège Corbin</a:t>
            </a:r>
          </a:p>
          <a:p>
            <a:pPr eaLnBrk="1" hangingPunct="1"/>
            <a:r>
              <a:rPr lang="en-GB" sz="1600" dirty="0" err="1" smtClean="0"/>
              <a:t>Wellcome</a:t>
            </a:r>
            <a:r>
              <a:rPr lang="en-GB" sz="1600" dirty="0" smtClean="0"/>
              <a:t> Centre for Human Neuroimaging</a:t>
            </a:r>
          </a:p>
          <a:p>
            <a:pPr eaLnBrk="1" hangingPunct="1"/>
            <a:r>
              <a:rPr lang="en-GB" sz="1600" dirty="0" smtClean="0"/>
              <a:t>University College London</a:t>
            </a:r>
            <a:endParaRPr lang="en-US" sz="160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October </a:t>
            </a:r>
            <a:r>
              <a:rPr lang="en-GB" sz="1600" b="1" dirty="0" smtClean="0">
                <a:solidFill>
                  <a:schemeClr val="bg1"/>
                </a:solidFill>
              </a:rPr>
              <a:t>2019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3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68" y="5373469"/>
            <a:ext cx="255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993366"/>
                </a:solidFill>
                <a:latin typeface="+mn-lt"/>
              </a:rPr>
              <a:t>Thank you to Guillaume </a:t>
            </a:r>
            <a:r>
              <a:rPr lang="en-GB" sz="1600" dirty="0" err="1" smtClean="0">
                <a:solidFill>
                  <a:srgbClr val="993366"/>
                </a:solidFill>
                <a:latin typeface="+mn-lt"/>
              </a:rPr>
              <a:t>Flandin</a:t>
            </a:r>
            <a:r>
              <a:rPr lang="en-GB" sz="1600" dirty="0" smtClean="0">
                <a:solidFill>
                  <a:srgbClr val="993366"/>
                </a:solidFill>
                <a:latin typeface="+mn-lt"/>
              </a:rPr>
              <a:t> for the slides</a:t>
            </a:r>
            <a:endParaRPr lang="en-GB" sz="1600" dirty="0">
              <a:solidFill>
                <a:srgbClr val="993366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BOLD </a:t>
            </a:r>
            <a:r>
              <a:rPr lang="en-GB" sz="2400" dirty="0">
                <a:latin typeface="Arial Unicode MS" pitchFamily="34" charset="-128"/>
              </a:rPr>
              <a:t>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 dirty="0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5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 dirty="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4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5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6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 dirty="0">
                <a:latin typeface="Arial Unicode MS" pitchFamily="34" charset="-128"/>
              </a:rPr>
              <a:t>HRF</a:t>
            </a:r>
            <a:endParaRPr lang="en-US" sz="2000" dirty="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3" name="Equation" r:id="rId7" imgW="1743304" imgH="476301" progId="Equation.3">
                  <p:embed/>
                </p:oleObj>
              </mc:Choice>
              <mc:Fallback>
                <p:oleObj name="Equation" r:id="rId7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dirty="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5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3399"/>
                  </a:solidFill>
                </a:rPr>
                <a:t>blue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FF00"/>
                  </a:solidFill>
                </a:rPr>
                <a:t>green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red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 dirty="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4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5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dirty="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6" name="Equation" r:id="rId6" imgW="457200" imgH="190704" progId="Equation.3">
                  <p:embed/>
                </p:oleObj>
              </mc:Choice>
              <mc:Fallback>
                <p:oleObj name="Equation" r:id="rId6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7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8" name="Equation" r:id="rId10" imgW="171450" imgH="171450" progId="Equation.3">
                  <p:embed/>
                </p:oleObj>
              </mc:Choice>
              <mc:Fallback>
                <p:oleObj name="Equation" r:id="rId10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5805238" y="2566948"/>
            <a:ext cx="252028" cy="9183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38"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4864" y="3160239"/>
            <a:ext cx="3365028" cy="596864"/>
            <a:chOff x="234864" y="3160239"/>
            <a:chExt cx="3365028" cy="596864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234864" y="3192089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ular Callout 14"/>
            <p:cNvSpPr/>
            <p:nvPr/>
          </p:nvSpPr>
          <p:spPr bwMode="auto">
            <a:xfrm>
              <a:off x="1367644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ular Callout 16"/>
            <p:cNvSpPr/>
            <p:nvPr/>
          </p:nvSpPr>
          <p:spPr bwMode="auto">
            <a:xfrm>
              <a:off x="2591780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7535140" y="2862165"/>
            <a:ext cx="1452745" cy="2655067"/>
            <a:chOff x="7535140" y="2862165"/>
            <a:chExt cx="1452745" cy="2655067"/>
          </a:xfrm>
        </p:grpSpPr>
        <p:grpSp>
          <p:nvGrpSpPr>
            <p:cNvPr id="23" name="Group 22"/>
            <p:cNvGrpSpPr/>
            <p:nvPr/>
          </p:nvGrpSpPr>
          <p:grpSpPr>
            <a:xfrm>
              <a:off x="7802015" y="2862165"/>
              <a:ext cx="492866" cy="466117"/>
              <a:chOff x="7802015" y="2862165"/>
              <a:chExt cx="492866" cy="466117"/>
            </a:xfrm>
          </p:grpSpPr>
          <p:sp>
            <p:nvSpPr>
              <p:cNvPr id="4" name="Down Arrow 3"/>
              <p:cNvSpPr/>
              <p:nvPr/>
            </p:nvSpPr>
            <p:spPr bwMode="auto">
              <a:xfrm>
                <a:off x="8172401" y="2862165"/>
                <a:ext cx="122480" cy="46611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7535140" y="3341994"/>
              <a:ext cx="1452745" cy="2175238"/>
              <a:chOff x="7535140" y="3341994"/>
              <a:chExt cx="1452745" cy="2175238"/>
            </a:xfrm>
          </p:grpSpPr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35140" y="3341994"/>
                <a:ext cx="1452745" cy="163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7524328" y="680395"/>
            <a:ext cx="1449666" cy="2146539"/>
            <a:chOff x="7524328" y="680395"/>
            <a:chExt cx="1449666" cy="2146539"/>
          </a:xfrm>
        </p:grpSpPr>
        <p:pic>
          <p:nvPicPr>
            <p:cNvPr id="8" name="Picture 16" descr="Cy"/>
            <p:cNvPicPr>
              <a:picLocks noChangeAspect="1" noChangeArrowheads="1"/>
            </p:cNvPicPr>
            <p:nvPr/>
          </p:nvPicPr>
          <p:blipFill>
            <a:blip r:embed="rId13"/>
            <a:srcRect l="13036" t="7419" r="9993" b="11128"/>
            <a:stretch>
              <a:fillRect/>
            </a:stretch>
          </p:blipFill>
          <p:spPr bwMode="auto">
            <a:xfrm>
              <a:off x="7524328" y="1195455"/>
              <a:ext cx="1449666" cy="163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ounded Rectangle 26"/>
          <p:cNvSpPr/>
          <p:nvPr/>
        </p:nvSpPr>
        <p:spPr bwMode="auto">
          <a:xfrm>
            <a:off x="3887924" y="5985283"/>
            <a:ext cx="5129629" cy="79919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Equivalent to the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Weighted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 Least Square (WLS)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estimator</a:t>
            </a:r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19571" y="4401108"/>
            <a:ext cx="5450687" cy="8750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B050"/>
                </a:solidFill>
              </a:rPr>
              <a:t>Solution : </a:t>
            </a:r>
            <a:r>
              <a:rPr lang="en-GB" sz="2400" dirty="0"/>
              <a:t>Whitening the data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</a:rPr>
              <a:t>BUT</a:t>
            </a:r>
            <a:r>
              <a:rPr lang="en-GB" sz="2400" dirty="0"/>
              <a:t> this requires an estimation of V </a:t>
            </a:r>
          </a:p>
        </p:txBody>
      </p:sp>
    </p:spTree>
    <p:extLst>
      <p:ext uri="{BB962C8B-B14F-4D97-AF65-F5344CB8AC3E}">
        <p14:creationId xmlns:p14="http://schemas.microsoft.com/office/powerpoint/2010/main" val="2288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2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4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dirty="0">
                <a:latin typeface="Times New Roman" pitchFamily="18" charset="0"/>
              </a:rPr>
              <a:t>= 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 dirty="0"/>
              <a:t>Estimation of </a:t>
            </a:r>
            <a:r>
              <a:rPr lang="en-GB" dirty="0" err="1"/>
              <a:t>hyperparameters</a:t>
            </a:r>
            <a:r>
              <a:rPr lang="en-GB" dirty="0"/>
              <a:t> </a:t>
            </a:r>
            <a:r>
              <a:rPr lang="en-GB" i="1" dirty="0">
                <a:sym typeface="Symbol" pitchFamily="18" charset="2"/>
              </a:rPr>
              <a:t></a:t>
            </a:r>
            <a:r>
              <a:rPr lang="en-GB" dirty="0">
                <a:sym typeface="Symbol" pitchFamily="18" charset="2"/>
              </a:rPr>
              <a:t> with </a:t>
            </a:r>
            <a:r>
              <a:rPr lang="en-GB" dirty="0" err="1">
                <a:sym typeface="Symbol" pitchFamily="18" charset="2"/>
              </a:rPr>
              <a:t>ReML</a:t>
            </a:r>
            <a:r>
              <a:rPr lang="en-GB" dirty="0"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6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14"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739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15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6570" y="1110656"/>
            <a:ext cx="7272808" cy="1747547"/>
            <a:chOff x="683568" y="1160748"/>
            <a:chExt cx="7272808" cy="18627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83568" y="1160748"/>
              <a:ext cx="7272808" cy="154817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1340768"/>
              <a:ext cx="1191565" cy="1088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43808" y="1448780"/>
              <a:ext cx="5112568" cy="157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</a:rPr>
                <a:t>The AR(1</a:t>
              </a:r>
              <a:r>
                <a:rPr lang="en-GB" sz="2400" dirty="0" smtClean="0">
                  <a:latin typeface="Arial" pitchFamily="34" charset="0"/>
                </a:rPr>
                <a:t>)+white noise </a:t>
              </a:r>
              <a:r>
                <a:rPr lang="en-GB" sz="2400" dirty="0">
                  <a:latin typeface="Arial" pitchFamily="34" charset="0"/>
                </a:rPr>
                <a:t>model may not be </a:t>
              </a:r>
              <a:r>
                <a:rPr lang="en-GB" sz="2400" dirty="0" smtClean="0">
                  <a:latin typeface="Arial" pitchFamily="34" charset="0"/>
                </a:rPr>
                <a:t>enough </a:t>
              </a:r>
              <a:r>
                <a:rPr lang="en-GB" sz="2400" dirty="0">
                  <a:latin typeface="Arial" pitchFamily="34" charset="0"/>
                </a:rPr>
                <a:t>for short TR (&lt;1.5 s</a:t>
              </a:r>
              <a:r>
                <a:rPr lang="en-GB" sz="2400" dirty="0" smtClean="0">
                  <a:latin typeface="Arial" pitchFamily="34" charset="0"/>
                </a:rPr>
                <a:t>)</a:t>
              </a:r>
            </a:p>
            <a:p>
              <a:endParaRPr lang="en-GB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endParaRPr lang="en-GB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984" y="3247741"/>
            <a:ext cx="9375382" cy="2962793"/>
            <a:chOff x="78984" y="3247741"/>
            <a:chExt cx="9375382" cy="29627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84" y="3609020"/>
              <a:ext cx="1078866" cy="1116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=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7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668" y="3526144"/>
              <a:ext cx="7169237" cy="13666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63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667623" y="3559280"/>
              <a:ext cx="4081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i="1" dirty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en-US" sz="32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blipFill>
                  <a:blip r:embed="rId11"/>
                  <a:stretch>
                    <a:fillRect b="-2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blipFill>
                  <a:blip r:embed="rId12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blipFill>
                  <a:blip r:embed="rId13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blipFill>
                  <a:blip r:embed="rId14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blipFill>
                  <a:blip r:embed="rId15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8564308" y="3910408"/>
              <a:ext cx="89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 …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4420" y="5564203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flexibility of the </a:t>
              </a:r>
              <a:r>
                <a:rPr lang="en-GB" dirty="0" err="1" smtClean="0"/>
                <a:t>ReML</a:t>
              </a:r>
              <a:r>
                <a:rPr lang="en-GB" dirty="0" smtClean="0"/>
                <a:t> enables the use of any number of components of any shape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dirty="0" smtClean="0"/>
              <a:t>Mass univariate approach.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GLM is a very general approach 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Hemodynamic Response Function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High pass filtering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7" name="Equation" r:id="rId4" imgW="152268" imgH="203024" progId="">
                  <p:embed/>
                </p:oleObj>
              </mc:Choice>
              <mc:Fallback>
                <p:oleObj name="Equation" r:id="rId4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7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8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4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359371"/>
            <a:ext cx="4036368" cy="388939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239761" y="13140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4" name="TextBox 2153"/>
              <p:cNvSpPr txBox="1"/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Pre-whitening: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𝑊𝑋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𝑊𝑦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54" name="TextBox 2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0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 smtClean="0"/>
                  <a:t>=</a:t>
                </a:r>
                <a:endParaRPr lang="en-GB" sz="24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4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5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6" name="Equation" r:id="rId6" imgW="10048799" imgH="5171922" progId="Equation.3">
                  <p:embed/>
                </p:oleObj>
              </mc:Choice>
              <mc:Fallback>
                <p:oleObj name="Equation" r:id="rId6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7" name="Equation" r:id="rId8" imgW="20107199" imgH="11268024" progId="Equation.3">
                  <p:embed/>
                </p:oleObj>
              </mc:Choice>
              <mc:Fallback>
                <p:oleObj name="Equation" r:id="rId8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10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8" name="Equation" r:id="rId11" imgW="4257904" imgH="3952977" progId="Equation.3">
                  <p:embed/>
                </p:oleObj>
              </mc:Choice>
              <mc:Fallback>
                <p:oleObj name="Equation" r:id="rId11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3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4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36627" y="5892157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32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431540" y="1232756"/>
            <a:ext cx="1152525" cy="1368426"/>
            <a:chOff x="791580" y="1445617"/>
            <a:chExt cx="1152525" cy="1368426"/>
          </a:xfrm>
        </p:grpSpPr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539552" y="1385156"/>
            <a:ext cx="1152525" cy="1368426"/>
            <a:chOff x="791580" y="1445617"/>
            <a:chExt cx="1152525" cy="1368426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37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647564" y="1537556"/>
            <a:ext cx="1152525" cy="1368426"/>
            <a:chOff x="791580" y="1445617"/>
            <a:chExt cx="1152525" cy="1368426"/>
          </a:xfrm>
        </p:grpSpPr>
        <p:sp>
          <p:nvSpPr>
            <p:cNvPr id="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9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755576" y="1689956"/>
            <a:ext cx="1152525" cy="1368426"/>
            <a:chOff x="791580" y="1445617"/>
            <a:chExt cx="1152525" cy="1368426"/>
          </a:xfrm>
        </p:grpSpPr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842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863588" y="1842356"/>
            <a:ext cx="1152525" cy="1368426"/>
            <a:chOff x="791580" y="1445617"/>
            <a:chExt cx="1152525" cy="1368426"/>
          </a:xfrm>
        </p:grpSpPr>
        <p:sp>
          <p:nvSpPr>
            <p:cNvPr id="10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4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971600" y="1994756"/>
            <a:ext cx="1152525" cy="1368426"/>
            <a:chOff x="791580" y="1445617"/>
            <a:chExt cx="1152525" cy="1368426"/>
          </a:xfrm>
        </p:grpSpPr>
        <p:sp>
          <p:nvSpPr>
            <p:cNvPr id="11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147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1079612" y="2147156"/>
            <a:ext cx="1152525" cy="1368426"/>
            <a:chOff x="791580" y="1445617"/>
            <a:chExt cx="1152525" cy="1368426"/>
          </a:xfrm>
        </p:grpSpPr>
        <p:sp>
          <p:nvSpPr>
            <p:cNvPr id="11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9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1187624" y="2299556"/>
            <a:ext cx="1152525" cy="1368426"/>
            <a:chOff x="791580" y="1445617"/>
            <a:chExt cx="1152525" cy="1368426"/>
          </a:xfrm>
        </p:grpSpPr>
        <p:sp>
          <p:nvSpPr>
            <p:cNvPr id="11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451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1295636" y="2451956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4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1403648" y="2604356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56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1511660" y="2756756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9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1619672" y="2909156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061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1727684" y="3061556"/>
            <a:ext cx="1152525" cy="1368426"/>
            <a:chOff x="791580" y="1445617"/>
            <a:chExt cx="1152525" cy="1368426"/>
          </a:xfrm>
        </p:grpSpPr>
        <p:sp>
          <p:nvSpPr>
            <p:cNvPr id="13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3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1835696" y="3213956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66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943708" y="3366356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8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2051720" y="3518756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671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159732" y="3671156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3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2267744" y="3823556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975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2375756" y="3975956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8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2483768" y="4128356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280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2636168" y="4280756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Line 4"/>
          <p:cNvSpPr>
            <a:spLocks noChangeShapeType="1"/>
          </p:cNvSpPr>
          <p:nvPr/>
        </p:nvSpPr>
        <p:spPr bwMode="auto">
          <a:xfrm>
            <a:off x="323528" y="3105238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TextBox 173"/>
          <p:cNvSpPr txBox="1"/>
          <p:nvPr/>
        </p:nvSpPr>
        <p:spPr>
          <a:xfrm rot="3143407">
            <a:off x="655592" y="4412926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237413" y="4687888"/>
            <a:ext cx="1143000" cy="2093912"/>
            <a:chOff x="7237413" y="4687888"/>
            <a:chExt cx="1143000" cy="2093912"/>
          </a:xfrm>
        </p:grpSpPr>
        <p:sp>
          <p:nvSpPr>
            <p:cNvPr id="175" name="Rectangle 179"/>
            <p:cNvSpPr>
              <a:spLocks noChangeArrowheads="1"/>
            </p:cNvSpPr>
            <p:nvPr/>
          </p:nvSpPr>
          <p:spPr bwMode="auto">
            <a:xfrm>
              <a:off x="7351713" y="6299200"/>
              <a:ext cx="982662" cy="482600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SPM</a:t>
              </a:r>
              <a:endParaRPr lang="en-GB" sz="2400">
                <a:latin typeface="Arial" pitchFamily="34" charset="0"/>
              </a:endParaRPr>
            </a:p>
          </p:txBody>
        </p:sp>
        <p:pic>
          <p:nvPicPr>
            <p:cNvPr id="176" name="Picture 248" descr="tmap"/>
            <p:cNvPicPr>
              <a:picLocks noChangeAspect="1" noChangeArrowheads="1"/>
            </p:cNvPicPr>
            <p:nvPr/>
          </p:nvPicPr>
          <p:blipFill>
            <a:blip r:embed="rId5"/>
            <a:srcRect l="13858" t="28154" r="54488" b="42381"/>
            <a:stretch>
              <a:fillRect/>
            </a:stretch>
          </p:blipFill>
          <p:spPr bwMode="auto">
            <a:xfrm>
              <a:off x="7237413" y="4687888"/>
              <a:ext cx="1143000" cy="153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249"/>
            <p:cNvSpPr>
              <a:spLocks noChangeShapeType="1"/>
            </p:cNvSpPr>
            <p:nvPr/>
          </p:nvSpPr>
          <p:spPr bwMode="auto">
            <a:xfrm flipV="1">
              <a:off x="8264525" y="4689475"/>
              <a:ext cx="0" cy="153511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50"/>
            <p:cNvSpPr>
              <a:spLocks noChangeShapeType="1"/>
            </p:cNvSpPr>
            <p:nvPr/>
          </p:nvSpPr>
          <p:spPr bwMode="auto">
            <a:xfrm>
              <a:off x="7237413" y="5529263"/>
              <a:ext cx="114300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9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38" grpId="0" animBg="1"/>
      <p:bldP spid="20484" grpId="0"/>
      <p:bldP spid="105640" grpId="0" animBg="1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5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6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2" name="Equation" r:id="rId7" imgW="1171804" imgH="209499" progId="Equation.3">
                  <p:embed/>
                </p:oleObj>
              </mc:Choice>
              <mc:Fallback>
                <p:oleObj name="Equation" r:id="rId7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5" name="Equation" r:id="rId4" imgW="143104" imgH="190704" progId="Equation.3">
                  <p:embed/>
                </p:oleObj>
              </mc:Choice>
              <mc:Fallback>
                <p:oleObj name="Equation" r:id="rId4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6" name="Equation" r:id="rId6" imgW="104699" imgH="133401" progId="Equation.3">
                  <p:embed/>
                </p:oleObj>
              </mc:Choice>
              <mc:Fallback>
                <p:oleObj name="Equation" r:id="rId6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7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8" name="Equation" r:id="rId10" imgW="76352" imgH="152196" progId="Equation.3">
                  <p:embed/>
                </p:oleObj>
              </mc:Choice>
              <mc:Fallback>
                <p:oleObj name="Equation" r:id="rId10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9" name="Equation" r:id="rId12" imgW="171450" imgH="171450" progId="Equation.3">
                  <p:embed/>
                </p:oleObj>
              </mc:Choice>
              <mc:Fallback>
                <p:oleObj name="Equation" r:id="rId12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0" name="Equation" r:id="rId14" imgW="171450" imgH="171450" progId="Equation.3">
                  <p:embed/>
                </p:oleObj>
              </mc:Choice>
              <mc:Fallback>
                <p:oleObj name="Equation" r:id="rId14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1" name="Equation" r:id="rId16" imgW="76352" imgH="152196" progId="Equation.3">
                  <p:embed/>
                </p:oleObj>
              </mc:Choice>
              <mc:Fallback>
                <p:oleObj name="Equation" r:id="rId16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2" name="Equation" r:id="rId18" imgW="76352" imgH="152196" progId="Equation.3">
                  <p:embed/>
                </p:oleObj>
              </mc:Choice>
              <mc:Fallback>
                <p:oleObj name="Equation" r:id="rId18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3" name="Equation" r:id="rId20" imgW="143104" imgH="152196" progId="Equation.3">
                  <p:embed/>
                </p:oleObj>
              </mc:Choice>
              <mc:Fallback>
                <p:oleObj name="Equation" r:id="rId20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4" name="Equation" r:id="rId22" imgW="143104" imgH="152196" progId="Equation.3">
                  <p:embed/>
                </p:oleObj>
              </mc:Choice>
              <mc:Fallback>
                <p:oleObj name="Equation" r:id="rId22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5" name="Equation" r:id="rId24" imgW="710891" imgH="203112" progId="Equation.3">
                  <p:embed/>
                </p:oleObj>
              </mc:Choice>
              <mc:Fallback>
                <p:oleObj name="Equation" r:id="rId24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6" name="Equation" r:id="rId26" imgW="863225" imgH="228501" progId="Equation.3">
                  <p:embed/>
                </p:oleObj>
              </mc:Choice>
              <mc:Fallback>
                <p:oleObj name="Equation" r:id="rId26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0" name="Equation" r:id="rId4" imgW="705002" imgH="190704" progId="Equation.3">
                  <p:embed/>
                </p:oleObj>
              </mc:Choice>
              <mc:Fallback>
                <p:oleObj name="Equation" r:id="rId4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6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7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 dirty="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 dirty="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1" name="Equation" r:id="rId8" imgW="104699" imgH="133401" progId="Equation.3">
                  <p:embed/>
                </p:oleObj>
              </mc:Choice>
              <mc:Fallback>
                <p:oleObj name="Equation" r:id="rId8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2" name="Equation" r:id="rId10" imgW="323698" imgH="476301" progId="Equation.3">
                  <p:embed/>
                </p:oleObj>
              </mc:Choice>
              <mc:Fallback>
                <p:oleObj name="Equation" r:id="rId10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3713" y="1232756"/>
            <a:ext cx="3390900" cy="1408112"/>
            <a:chOff x="5573713" y="1232756"/>
            <a:chExt cx="3390900" cy="1408112"/>
          </a:xfrm>
        </p:grpSpPr>
        <p:sp>
          <p:nvSpPr>
            <p:cNvPr id="1994765" name="Rectangle 13"/>
            <p:cNvSpPr>
              <a:spLocks noChangeArrowheads="1"/>
            </p:cNvSpPr>
            <p:nvPr/>
          </p:nvSpPr>
          <p:spPr bwMode="auto">
            <a:xfrm>
              <a:off x="5573713" y="1232756"/>
              <a:ext cx="3390900" cy="1408112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65988" name="Rectangle 14"/>
            <p:cNvSpPr>
              <a:spLocks noChangeArrowheads="1"/>
            </p:cNvSpPr>
            <p:nvPr/>
          </p:nvSpPr>
          <p:spPr bwMode="auto">
            <a:xfrm>
              <a:off x="5699125" y="1277206"/>
              <a:ext cx="2130425" cy="12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dirty="0">
                  <a:latin typeface="Arial Unicode MS" pitchFamily="34" charset="-128"/>
                </a:rPr>
                <a:t>Objective:</a:t>
              </a:r>
            </a:p>
            <a:p>
              <a:pPr eaLnBrk="0" hangingPunct="0"/>
              <a:r>
                <a:rPr lang="de-DE" dirty="0">
                  <a:latin typeface="Arial Unicode MS" pitchFamily="34" charset="-128"/>
                </a:rPr>
                <a:t>estimate parameters to minimize</a:t>
              </a:r>
              <a:endParaRPr lang="en-GB" dirty="0">
                <a:latin typeface="Arial Unicode MS" pitchFamily="34" charset="-128"/>
              </a:endParaRPr>
            </a:p>
          </p:txBody>
        </p:sp>
        <p:graphicFrame>
          <p:nvGraphicFramePr>
            <p:cNvPr id="165979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34534"/>
                </p:ext>
              </p:extLst>
            </p:nvPr>
          </p:nvGraphicFramePr>
          <p:xfrm>
            <a:off x="7856538" y="1245456"/>
            <a:ext cx="995362" cy="130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53" name="Equation" r:id="rId12" imgW="368280" imgH="431640" progId="Equation.3">
                    <p:embed/>
                  </p:oleObj>
                </mc:Choice>
                <mc:Fallback>
                  <p:oleObj name="Equation" r:id="rId12" imgW="368280" imgH="43164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1245456"/>
                          <a:ext cx="995362" cy="1309687"/>
                        </a:xfrm>
                        <a:prstGeom prst="rect">
                          <a:avLst/>
                        </a:prstGeom>
                        <a:solidFill>
                          <a:srgbClr val="B2B2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335588" y="2727210"/>
            <a:ext cx="3629025" cy="4076556"/>
            <a:chOff x="5335588" y="2727210"/>
            <a:chExt cx="3629025" cy="407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solidFill>
                  <a:srgbClr val="DDDDDD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de-DE" sz="2000" dirty="0" smtClean="0">
                      <a:latin typeface="Arial Unicode MS" pitchFamily="34" charset="-128"/>
                    </a:rPr>
                    <a:t>Ordinary least squares estimation (OLS) (assuming i.i.d. error):</a:t>
                  </a: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GB" sz="2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000" dirty="0">
                    <a:latin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9476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54" name="Equation" r:id="rId15" imgW="1133399" imgH="228753" progId="Equation.3">
                        <p:embed/>
                      </p:oleObj>
                    </mc:Choice>
                    <mc:Fallback>
                      <p:oleObj name="Equation" r:id="rId15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04" name="Equation" r:id="rId17" imgW="1133399" imgH="228753" progId="Equation.3">
                        <p:embed/>
                      </p:oleObj>
                    </mc:Choice>
                    <mc:Fallback>
                      <p:oleObj name="Equation" r:id="rId17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H="1">
              <a:off x="7207250" y="2727210"/>
              <a:ext cx="0" cy="1292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dirty="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9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y</a:t>
            </a:r>
            <a:endParaRPr lang="en-US" sz="3200" i="1" dirty="0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X</a:t>
            </a:r>
            <a:endParaRPr lang="en-US" sz="3200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dirty="0">
                <a:latin typeface="Arial Unicode MS" pitchFamily="34" charset="-128"/>
              </a:rPr>
              <a:t>Design space defined by </a:t>
            </a:r>
            <a:r>
              <a:rPr lang="en-GB" sz="24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7" name="Equation" r:id="rId5" imgW="495148" imgH="228753" progId="Equation.3">
                  <p:embed/>
                </p:oleObj>
              </mc:Choice>
              <mc:Fallback>
                <p:oleObj name="Equation" r:id="rId5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/>
              <a:t>Smallest errors (shortest error vector)</a:t>
            </a:r>
          </a:p>
          <a:p>
            <a:pPr eaLnBrk="0" hangingPunct="0"/>
            <a:r>
              <a:rPr lang="en-GB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1650225" y="6091174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8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9" name="Equation" r:id="rId9" imgW="901309" imgH="241195" progId="Equation.3">
                  <p:embed/>
                </p:oleObj>
              </mc:Choice>
              <mc:Fallback>
                <p:oleObj name="Equation" r:id="rId9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0" name="Equation" r:id="rId11" imgW="1016000" imgH="241300" progId="Equation.3">
                  <p:embed/>
                </p:oleObj>
              </mc:Choice>
              <mc:Fallback>
                <p:oleObj name="Equation" r:id="rId11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1" name="Equation" r:id="rId13" imgW="1143000" imgH="241300" progId="Equation.3">
                  <p:embed/>
                </p:oleObj>
              </mc:Choice>
              <mc:Fallback>
                <p:oleObj name="Equation" r:id="rId13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</a:t>
            </a:r>
            <a:endParaRPr lang="en-GB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33751</TotalTime>
  <Words>761</Words>
  <Application>Microsoft Office PowerPoint</Application>
  <PresentationFormat>On-screen Show (4:3)</PresentationFormat>
  <Paragraphs>229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Cambria Math</vt:lpstr>
      <vt:lpstr>Symbol</vt:lpstr>
      <vt:lpstr>Times New Roman</vt:lpstr>
      <vt:lpstr>Wingdings</vt:lpstr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Nadège Corbin</cp:lastModifiedBy>
  <cp:revision>205</cp:revision>
  <cp:lastPrinted>1601-01-01T00:00:00Z</cp:lastPrinted>
  <dcterms:created xsi:type="dcterms:W3CDTF">1601-01-01T00:00:00Z</dcterms:created>
  <dcterms:modified xsi:type="dcterms:W3CDTF">2019-10-29T10:47:14Z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