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79273" autoAdjust="0"/>
  </p:normalViewPr>
  <p:slideViewPr>
    <p:cSldViewPr>
      <p:cViewPr varScale="1">
        <p:scale>
          <a:sx n="53" d="100"/>
          <a:sy n="53" d="100"/>
        </p:scale>
        <p:origin x="19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3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emf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8.jpeg"/><Relationship Id="rId10" Type="http://schemas.openxmlformats.org/officeDocument/2006/relationships/image" Target="../media/image89.jpeg"/><Relationship Id="rId4" Type="http://schemas.openxmlformats.org/officeDocument/2006/relationships/image" Target="../media/image87.jpeg"/><Relationship Id="rId9" Type="http://schemas.openxmlformats.org/officeDocument/2006/relationships/image" Target="../media/image8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/>
              <a:t>The General Linear Model</a:t>
            </a:r>
            <a:endParaRPr lang="en-US" sz="48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/>
              <a:t>Nadège Corbin</a:t>
            </a:r>
          </a:p>
          <a:p>
            <a:pPr eaLnBrk="1" hangingPunct="1"/>
            <a:r>
              <a:rPr lang="en-GB" sz="1600" dirty="0" err="1"/>
              <a:t>Wellcome</a:t>
            </a:r>
            <a:r>
              <a:rPr lang="en-GB" sz="1600" dirty="0"/>
              <a:t> Centre for Human Neuroimaging</a:t>
            </a:r>
          </a:p>
          <a:p>
            <a:pPr eaLnBrk="1" hangingPunct="1"/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fMRI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October 2020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93366"/>
                </a:solidFill>
                <a:latin typeface="+mn-lt"/>
              </a:rPr>
              <a:t>Thank you to Guillaume </a:t>
            </a:r>
            <a:r>
              <a:rPr lang="en-GB" sz="1600" dirty="0" err="1">
                <a:solidFill>
                  <a:srgbClr val="993366"/>
                </a:solidFill>
                <a:latin typeface="+mn-lt"/>
              </a:rPr>
              <a:t>Flandin</a:t>
            </a:r>
            <a:r>
              <a:rPr lang="en-GB" sz="1600" dirty="0">
                <a:solidFill>
                  <a:srgbClr val="993366"/>
                </a:solidFill>
                <a:latin typeface="+mn-lt"/>
              </a:rPr>
              <a:t> for the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of this 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</a:t>
            </a:r>
            <a:r>
              <a:rPr lang="en-GB" sz="2400" b="1" i="1" dirty="0">
                <a:latin typeface="Arial Unicode MS" pitchFamily="34" charset="-128"/>
              </a:rPr>
              <a:t>BOLD response  </a:t>
            </a:r>
            <a:r>
              <a:rPr lang="en-GB" sz="2400" dirty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 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Boynton et al, NeuroImage, 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Shift</a:t>
            </a:r>
            <a:br>
              <a:rPr lang="en-GB" dirty="0"/>
            </a:br>
            <a:r>
              <a:rPr lang="en-GB" dirty="0"/>
              <a:t>invariance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Hemodynamic response function (HRF):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time-invariant (LTI) system: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Convolution operator:</a:t>
            </a:r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5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2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3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4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i.i.d: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>
                <a:latin typeface="Times New Roman" pitchFamily="18" charset="0"/>
              </a:rPr>
              <a:t>Q </a:t>
            </a:r>
            <a:r>
              <a:rPr lang="en-GB" sz="2000" dirty="0"/>
              <a:t>and 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8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9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AR(1)+white noise model may not be enough for short TR (&lt;1.5 s)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 …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flexibility of the </a:t>
              </a:r>
              <a:r>
                <a:rPr lang="en-GB" dirty="0" err="1"/>
                <a:t>ReML</a:t>
              </a:r>
              <a:r>
                <a:rPr lang="en-GB" dirty="0"/>
                <a:t> enables the use of any number of components of any shape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/>
              <a:t>Mass univariate approach.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r>
              <a:rPr lang="en-GB" dirty="0"/>
              <a:t>Hemodynamic Response Function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High pass filtering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9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mass-univariate approach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Time</a:t>
            </a:r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Estimation of the parameters</a:t>
            </a:r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/>
                  <a:t>=</a:t>
                </a:r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noise assumptions: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/>
                  <a:t>=</a:t>
                </a: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2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3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4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/>
              <a:t>Statistical parametric maps in functional imaging: a general linear approach</a:t>
            </a:r>
            <a:r>
              <a:rPr lang="en-GB" dirty="0"/>
              <a:t>, </a:t>
            </a:r>
            <a:r>
              <a:rPr lang="en-GB" i="1" dirty="0"/>
              <a:t>K.J. Friston et al</a:t>
            </a:r>
            <a:r>
              <a:rPr lang="en-GB" dirty="0"/>
              <a:t>, Human Brain Mapping,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Analysis of fMRI time-series revisited – again</a:t>
            </a:r>
            <a:r>
              <a:rPr lang="en-GB" dirty="0"/>
              <a:t>, </a:t>
            </a:r>
            <a:r>
              <a:rPr lang="en-GB" i="1" dirty="0"/>
              <a:t>K.J. Worsley and K.J. Friston</a:t>
            </a:r>
            <a:r>
              <a:rPr lang="en-GB" dirty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The general linear model and fMRI: Does love last forever?</a:t>
            </a:r>
            <a:r>
              <a:rPr lang="en-GB" dirty="0"/>
              <a:t>, </a:t>
            </a:r>
            <a:r>
              <a:rPr lang="en-GB" i="1" dirty="0"/>
              <a:t>J.-B. Poline and M. Brett</a:t>
            </a:r>
            <a:r>
              <a:rPr lang="en-GB" dirty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/>
              <a:t>Linear systems analysis of the fMRI signal</a:t>
            </a:r>
            <a:r>
              <a:rPr lang="en-GB" dirty="0"/>
              <a:t>, </a:t>
            </a:r>
            <a:r>
              <a:rPr lang="en-GB" i="1" dirty="0"/>
              <a:t>G.M. Boynton et al</a:t>
            </a:r>
            <a:r>
              <a:rPr lang="en-GB" dirty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Time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4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0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1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2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3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4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5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7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8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9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0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Covariance (ANCoVA)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correlation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regression</a:t>
            </a:r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a flexible framework for parametric analyses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0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1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2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63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>
                      <a:latin typeface="Arial Unicode MS" pitchFamily="34" charset="-128"/>
                    </a:rPr>
                    <a:t>Ordinary least squares estimation (OLS) (assuming i.i.d. error):</a:t>
                  </a: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64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7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8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9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0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1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35192</TotalTime>
  <Words>906</Words>
  <Application>Microsoft Office PowerPoint</Application>
  <PresentationFormat>Affichage à l'écran (4:3)</PresentationFormat>
  <Paragraphs>229</Paragraphs>
  <Slides>22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Arial Unicode MS</vt:lpstr>
      <vt:lpstr>Cambria Math</vt:lpstr>
      <vt:lpstr>Times New Roman</vt:lpstr>
      <vt:lpstr>Wingdings</vt:lpstr>
      <vt:lpstr>Default Design</vt:lpstr>
      <vt:lpstr>Equation</vt:lpstr>
      <vt:lpstr>The General Linear Model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  <vt:lpstr>A mass-univariate approach</vt:lpstr>
      <vt:lpstr>Estimation of the parameters</vt:lpstr>
      <vt:lpstr>Présentation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Corbin, Nadege</cp:lastModifiedBy>
  <cp:revision>207</cp:revision>
  <cp:lastPrinted>1601-01-01T00:00:00Z</cp:lastPrinted>
  <dcterms:created xsi:type="dcterms:W3CDTF">1601-01-01T00:00:00Z</dcterms:created>
  <dcterms:modified xsi:type="dcterms:W3CDTF">2020-10-16T07:49:01Z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