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96" r:id="rId3"/>
    <p:sldId id="631" r:id="rId4"/>
    <p:sldId id="593" r:id="rId5"/>
    <p:sldId id="571" r:id="rId6"/>
    <p:sldId id="368" r:id="rId7"/>
    <p:sldId id="259" r:id="rId8"/>
    <p:sldId id="338" r:id="rId9"/>
    <p:sldId id="261" r:id="rId10"/>
    <p:sldId id="263" r:id="rId11"/>
    <p:sldId id="311" r:id="rId12"/>
    <p:sldId id="344" r:id="rId13"/>
    <p:sldId id="683" r:id="rId14"/>
    <p:sldId id="310" r:id="rId15"/>
    <p:sldId id="339" r:id="rId16"/>
    <p:sldId id="312" r:id="rId17"/>
    <p:sldId id="313" r:id="rId18"/>
    <p:sldId id="276" r:id="rId19"/>
    <p:sldId id="685" r:id="rId20"/>
    <p:sldId id="684" r:id="rId21"/>
    <p:sldId id="278" r:id="rId22"/>
    <p:sldId id="305" r:id="rId23"/>
    <p:sldId id="280" r:id="rId24"/>
    <p:sldId id="686" r:id="rId25"/>
    <p:sldId id="281" r:id="rId26"/>
    <p:sldId id="283" r:id="rId27"/>
    <p:sldId id="687" r:id="rId28"/>
    <p:sldId id="284" r:id="rId29"/>
    <p:sldId id="688" r:id="rId30"/>
    <p:sldId id="660" r:id="rId31"/>
    <p:sldId id="681" r:id="rId32"/>
    <p:sldId id="300" r:id="rId33"/>
    <p:sldId id="301" r:id="rId34"/>
    <p:sldId id="302" r:id="rId35"/>
    <p:sldId id="653" r:id="rId36"/>
    <p:sldId id="519" r:id="rId37"/>
    <p:sldId id="316" r:id="rId38"/>
    <p:sldId id="689" r:id="rId39"/>
    <p:sldId id="564" r:id="rId40"/>
    <p:sldId id="568" r:id="rId41"/>
    <p:sldId id="690" r:id="rId42"/>
    <p:sldId id="319" r:id="rId43"/>
    <p:sldId id="322" r:id="rId44"/>
    <p:sldId id="325" r:id="rId45"/>
    <p:sldId id="326" r:id="rId46"/>
    <p:sldId id="328" r:id="rId47"/>
    <p:sldId id="331" r:id="rId48"/>
    <p:sldId id="332" r:id="rId49"/>
    <p:sldId id="329" r:id="rId50"/>
    <p:sldId id="323" r:id="rId51"/>
    <p:sldId id="691" r:id="rId52"/>
    <p:sldId id="361" r:id="rId53"/>
    <p:sldId id="341" r:id="rId54"/>
    <p:sldId id="346" r:id="rId55"/>
    <p:sldId id="342" r:id="rId56"/>
    <p:sldId id="354" r:id="rId57"/>
    <p:sldId id="347" r:id="rId58"/>
    <p:sldId id="366" r:id="rId59"/>
    <p:sldId id="362" r:id="rId60"/>
    <p:sldId id="363" r:id="rId61"/>
    <p:sldId id="364" r:id="rId62"/>
    <p:sldId id="365" r:id="rId63"/>
    <p:sldId id="348" r:id="rId64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66"/>
      <p:bold r:id="rId66"/>
      <p:italic r:id="rId66"/>
      <p:boldItalic r:id="rId66"/>
    </p:embeddedFont>
    <p:embeddedFont>
      <p:font typeface="Noto Serif" panose="02020502060505020204" pitchFamily="18" charset="0"/>
      <p:regular r:id="rId67"/>
      <p:bold r:id="rId68"/>
    </p:embeddedFont>
    <p:embeddedFont>
      <p:font typeface="Source Sans Pro" panose="020B0503030403020204" pitchFamily="34" charset="0"/>
      <p:regular r:id="rId66"/>
      <p:bold r:id="rId66"/>
      <p:italic r:id="rId66"/>
      <p:boldItalic r:id="rId66"/>
    </p:embeddedFont>
    <p:embeddedFont>
      <p:font typeface="Trebuchet MS" panose="020B0703020202090204" pitchFamily="34" charset="0"/>
      <p:regular r:id="rId66"/>
      <p:bold r:id="rId66"/>
      <p:italic r:id="rId66"/>
      <p:boldItalic r:id="rId66"/>
    </p:embeddedFont>
  </p:embeddedFontLst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488">
          <p15:clr>
            <a:srgbClr val="A4A3A4"/>
          </p15:clr>
        </p15:guide>
        <p15:guide id="8" orient="horz" pos="2568">
          <p15:clr>
            <a:srgbClr val="A4A3A4"/>
          </p15:clr>
        </p15:guide>
        <p15:guide id="9" orient="horz" pos="2387">
          <p15:clr>
            <a:srgbClr val="A4A3A4"/>
          </p15:clr>
        </p15:guide>
        <p15:guide id="10" pos="249">
          <p15:clr>
            <a:srgbClr val="A4A3A4"/>
          </p15:clr>
        </p15:guide>
        <p15:guide id="11" pos="5511">
          <p15:clr>
            <a:srgbClr val="A4A3A4"/>
          </p15:clr>
        </p15:guide>
        <p15:guide id="12" pos="2880">
          <p15:clr>
            <a:srgbClr val="A4A3A4"/>
          </p15:clr>
        </p15:guide>
        <p15:guide id="13" pos="2971">
          <p15:clr>
            <a:srgbClr val="A4A3A4"/>
          </p15:clr>
        </p15:guide>
        <p15:guide id="14" pos="1565">
          <p15:clr>
            <a:srgbClr val="A4A3A4"/>
          </p15:clr>
        </p15:guide>
        <p15:guide id="15" pos="41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06D"/>
    <a:srgbClr val="C02A26"/>
    <a:srgbClr val="EAB9B8"/>
    <a:srgbClr val="199FF2"/>
    <a:srgbClr val="92E0BD"/>
    <a:srgbClr val="A9C4C9"/>
    <a:srgbClr val="DAC3D3"/>
    <a:srgbClr val="4D7399"/>
    <a:srgbClr val="92D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3" autoAdjust="0"/>
    <p:restoredTop sz="80538" autoAdjust="0"/>
  </p:normalViewPr>
  <p:slideViewPr>
    <p:cSldViewPr snapToObjects="1">
      <p:cViewPr varScale="1">
        <p:scale>
          <a:sx n="65" d="100"/>
          <a:sy n="65" d="100"/>
        </p:scale>
        <p:origin x="200" y="560"/>
      </p:cViewPr>
      <p:guideLst>
        <p:guide orient="horz" pos="4065"/>
        <p:guide orient="horz" pos="3884"/>
        <p:guide orient="horz" pos="663"/>
        <p:guide orient="horz" pos="572"/>
        <p:guide orient="horz" pos="890"/>
        <p:guide orient="horz" pos="1071"/>
        <p:guide orient="horz" pos="2488"/>
        <p:guide orient="horz" pos="2568"/>
        <p:guide orient="horz" pos="2387"/>
        <p:guide pos="249"/>
        <p:guide pos="5511"/>
        <p:guide pos="2880"/>
        <p:guide pos="2971"/>
        <p:guide pos="1565"/>
        <p:guide pos="41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NUL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46400-71A9-42AF-848A-00072035728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89FB7B-5E8C-4777-8114-4A56E11340D1}">
      <dgm:prSet phldrT="[Text]"/>
      <dgm:spPr/>
      <dgm:t>
        <a:bodyPr/>
        <a:lstStyle/>
        <a:p>
          <a:r>
            <a:rPr lang="en-GB" dirty="0"/>
            <a:t>What?</a:t>
          </a:r>
        </a:p>
        <a:p>
          <a:r>
            <a:rPr lang="en-GB" dirty="0">
              <a:solidFill>
                <a:schemeClr val="bg1">
                  <a:lumMod val="50000"/>
                </a:schemeClr>
              </a:solidFill>
            </a:rPr>
            <a:t>Your question</a:t>
          </a:r>
        </a:p>
      </dgm:t>
    </dgm:pt>
    <dgm:pt modelId="{8ADAD977-3EBC-4986-ADA6-7518A98D5C6E}" type="parTrans" cxnId="{D627B866-2E83-484B-B8DD-F2A0237791C7}">
      <dgm:prSet/>
      <dgm:spPr/>
      <dgm:t>
        <a:bodyPr/>
        <a:lstStyle/>
        <a:p>
          <a:endParaRPr lang="en-GB"/>
        </a:p>
      </dgm:t>
    </dgm:pt>
    <dgm:pt modelId="{615619C1-DB4D-4CB4-9360-7312A9D9342A}" type="sibTrans" cxnId="{D627B866-2E83-484B-B8DD-F2A0237791C7}">
      <dgm:prSet/>
      <dgm:spPr/>
      <dgm:t>
        <a:bodyPr/>
        <a:lstStyle/>
        <a:p>
          <a:endParaRPr lang="en-GB"/>
        </a:p>
      </dgm:t>
    </dgm:pt>
    <dgm:pt modelId="{3A0857C3-133E-47A7-9D03-78D2BB76F4E5}">
      <dgm:prSet phldrT="[Text]" custT="1"/>
      <dgm:spPr/>
      <dgm:t>
        <a:bodyPr/>
        <a:lstStyle/>
        <a:p>
          <a:r>
            <a:rPr lang="en-GB" sz="1200" dirty="0"/>
            <a:t>How?</a:t>
          </a:r>
          <a:endParaRPr lang="en-GB" sz="1200" dirty="0">
            <a:solidFill>
              <a:schemeClr val="bg1">
                <a:lumMod val="50000"/>
              </a:schemeClr>
            </a:solidFill>
          </a:endParaRPr>
        </a:p>
        <a:p>
          <a:r>
            <a:rPr lang="en-GB" sz="1200" dirty="0">
              <a:solidFill>
                <a:schemeClr val="bg1">
                  <a:lumMod val="50000"/>
                </a:schemeClr>
              </a:solidFill>
            </a:rPr>
            <a:t>Experimental design</a:t>
          </a:r>
          <a:endParaRPr lang="en-GB" sz="1200" dirty="0"/>
        </a:p>
      </dgm:t>
    </dgm:pt>
    <dgm:pt modelId="{FDADE96F-9436-40F4-9BC7-C5E0FC9C42CE}" type="parTrans" cxnId="{D98DAEAF-10DB-4FB0-97B9-82A7DD0406B0}">
      <dgm:prSet/>
      <dgm:spPr/>
      <dgm:t>
        <a:bodyPr/>
        <a:lstStyle/>
        <a:p>
          <a:endParaRPr lang="en-GB"/>
        </a:p>
      </dgm:t>
    </dgm:pt>
    <dgm:pt modelId="{AAFE2E7E-BB16-4322-8CE6-97E2F8FA2505}" type="sibTrans" cxnId="{D98DAEAF-10DB-4FB0-97B9-82A7DD0406B0}">
      <dgm:prSet/>
      <dgm:spPr/>
      <dgm:t>
        <a:bodyPr/>
        <a:lstStyle/>
        <a:p>
          <a:endParaRPr lang="en-GB"/>
        </a:p>
      </dgm:t>
    </dgm:pt>
    <dgm:pt modelId="{9F40C62B-97B2-4A04-93D0-1653BC082EFA}">
      <dgm:prSet phldrT="[Text]" custT="1"/>
      <dgm:spPr/>
      <dgm:t>
        <a:bodyPr/>
        <a:lstStyle/>
        <a:p>
          <a:r>
            <a:rPr lang="en-GB" sz="1200" dirty="0">
              <a:solidFill>
                <a:schemeClr val="bg1">
                  <a:lumMod val="50000"/>
                </a:schemeClr>
              </a:solidFill>
            </a:rPr>
            <a:t>Contrasts / Parameters</a:t>
          </a:r>
          <a:endParaRPr lang="en-GB" sz="1200" dirty="0"/>
        </a:p>
      </dgm:t>
    </dgm:pt>
    <dgm:pt modelId="{92390A7E-6B68-4276-A576-EA2F322E6432}" type="parTrans" cxnId="{A2B81332-8A29-4F59-ACAA-788A4FF72FA4}">
      <dgm:prSet/>
      <dgm:spPr/>
      <dgm:t>
        <a:bodyPr/>
        <a:lstStyle/>
        <a:p>
          <a:endParaRPr lang="en-GB"/>
        </a:p>
      </dgm:t>
    </dgm:pt>
    <dgm:pt modelId="{045EC484-C193-440A-B8E9-FC97DE7196BC}" type="sibTrans" cxnId="{A2B81332-8A29-4F59-ACAA-788A4FF72FA4}">
      <dgm:prSet/>
      <dgm:spPr/>
      <dgm:t>
        <a:bodyPr/>
        <a:lstStyle/>
        <a:p>
          <a:endParaRPr lang="en-GB"/>
        </a:p>
      </dgm:t>
    </dgm:pt>
    <dgm:pt modelId="{EB265B43-71B7-4080-AA84-54C76E41909C}" type="pres">
      <dgm:prSet presAssocID="{08D46400-71A9-42AF-848A-00072035728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EB250E2-B74D-4AAF-B28F-9A7C1519BD06}" type="pres">
      <dgm:prSet presAssocID="{1889FB7B-5E8C-4777-8114-4A56E11340D1}" presName="Accent1" presStyleCnt="0"/>
      <dgm:spPr/>
    </dgm:pt>
    <dgm:pt modelId="{CB290803-B2C8-4FC8-B670-C2ED64F602F5}" type="pres">
      <dgm:prSet presAssocID="{1889FB7B-5E8C-4777-8114-4A56E11340D1}" presName="Accent" presStyleLbl="node1" presStyleIdx="0" presStyleCnt="3" custLinFactNeighborX="-731"/>
      <dgm:spPr/>
    </dgm:pt>
    <dgm:pt modelId="{CDCA910F-C491-48AD-A796-6EFEC829EDD6}" type="pres">
      <dgm:prSet presAssocID="{1889FB7B-5E8C-4777-8114-4A56E11340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F453B80-0CE5-4F50-B2FA-AA241B18847B}" type="pres">
      <dgm:prSet presAssocID="{3A0857C3-133E-47A7-9D03-78D2BB76F4E5}" presName="Accent2" presStyleCnt="0"/>
      <dgm:spPr/>
    </dgm:pt>
    <dgm:pt modelId="{E61156FB-1099-4D3F-B021-6DC68DFBB026}" type="pres">
      <dgm:prSet presAssocID="{3A0857C3-133E-47A7-9D03-78D2BB76F4E5}" presName="Accent" presStyleLbl="node1" presStyleIdx="1" presStyleCnt="3"/>
      <dgm:spPr/>
    </dgm:pt>
    <dgm:pt modelId="{9D9B5245-F4B7-4236-AB1E-8D8987D702E4}" type="pres">
      <dgm:prSet presAssocID="{3A0857C3-133E-47A7-9D03-78D2BB76F4E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AC2B4DB-1028-4B87-94F4-A8943FB3E3F8}" type="pres">
      <dgm:prSet presAssocID="{9F40C62B-97B2-4A04-93D0-1653BC082EFA}" presName="Accent3" presStyleCnt="0"/>
      <dgm:spPr/>
    </dgm:pt>
    <dgm:pt modelId="{FC16DF1F-0522-41F5-A827-17D72C782BA2}" type="pres">
      <dgm:prSet presAssocID="{9F40C62B-97B2-4A04-93D0-1653BC082EFA}" presName="Accent" presStyleLbl="node1" presStyleIdx="2" presStyleCnt="3" custLinFactNeighborX="-1022" custLinFactNeighborY="25"/>
      <dgm:spPr/>
    </dgm:pt>
    <dgm:pt modelId="{F23C5940-0AB0-455F-A123-A9E78B502FEC}" type="pres">
      <dgm:prSet presAssocID="{9F40C62B-97B2-4A04-93D0-1653BC082EF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B81332-8A29-4F59-ACAA-788A4FF72FA4}" srcId="{08D46400-71A9-42AF-848A-000720357285}" destId="{9F40C62B-97B2-4A04-93D0-1653BC082EFA}" srcOrd="2" destOrd="0" parTransId="{92390A7E-6B68-4276-A576-EA2F322E6432}" sibTransId="{045EC484-C193-440A-B8E9-FC97DE7196BC}"/>
    <dgm:cxn modelId="{8630584C-F280-4532-8F9D-5A529C49B640}" type="presOf" srcId="{9F40C62B-97B2-4A04-93D0-1653BC082EFA}" destId="{F23C5940-0AB0-455F-A123-A9E78B502FEC}" srcOrd="0" destOrd="0" presId="urn:microsoft.com/office/officeart/2009/layout/CircleArrowProcess"/>
    <dgm:cxn modelId="{D627B866-2E83-484B-B8DD-F2A0237791C7}" srcId="{08D46400-71A9-42AF-848A-000720357285}" destId="{1889FB7B-5E8C-4777-8114-4A56E11340D1}" srcOrd="0" destOrd="0" parTransId="{8ADAD977-3EBC-4986-ADA6-7518A98D5C6E}" sibTransId="{615619C1-DB4D-4CB4-9360-7312A9D9342A}"/>
    <dgm:cxn modelId="{37DC3969-3586-4D1E-96AA-C4AA6525BA11}" type="presOf" srcId="{08D46400-71A9-42AF-848A-000720357285}" destId="{EB265B43-71B7-4080-AA84-54C76E41909C}" srcOrd="0" destOrd="0" presId="urn:microsoft.com/office/officeart/2009/layout/CircleArrowProcess"/>
    <dgm:cxn modelId="{38CFD58A-4B32-4835-A2D0-2758D48E0F61}" type="presOf" srcId="{1889FB7B-5E8C-4777-8114-4A56E11340D1}" destId="{CDCA910F-C491-48AD-A796-6EFEC829EDD6}" srcOrd="0" destOrd="0" presId="urn:microsoft.com/office/officeart/2009/layout/CircleArrowProcess"/>
    <dgm:cxn modelId="{D98DAEAF-10DB-4FB0-97B9-82A7DD0406B0}" srcId="{08D46400-71A9-42AF-848A-000720357285}" destId="{3A0857C3-133E-47A7-9D03-78D2BB76F4E5}" srcOrd="1" destOrd="0" parTransId="{FDADE96F-9436-40F4-9BC7-C5E0FC9C42CE}" sibTransId="{AAFE2E7E-BB16-4322-8CE6-97E2F8FA2505}"/>
    <dgm:cxn modelId="{C31D56BA-918C-4E31-98D6-BEDB4D5A17CA}" type="presOf" srcId="{3A0857C3-133E-47A7-9D03-78D2BB76F4E5}" destId="{9D9B5245-F4B7-4236-AB1E-8D8987D702E4}" srcOrd="0" destOrd="0" presId="urn:microsoft.com/office/officeart/2009/layout/CircleArrowProcess"/>
    <dgm:cxn modelId="{8070DA25-6532-4A28-80AB-0B8AD4EAE58D}" type="presParOf" srcId="{EB265B43-71B7-4080-AA84-54C76E41909C}" destId="{EEB250E2-B74D-4AAF-B28F-9A7C1519BD06}" srcOrd="0" destOrd="0" presId="urn:microsoft.com/office/officeart/2009/layout/CircleArrowProcess"/>
    <dgm:cxn modelId="{58D58A92-12FC-48E1-A37C-4AE08113FAE0}" type="presParOf" srcId="{EEB250E2-B74D-4AAF-B28F-9A7C1519BD06}" destId="{CB290803-B2C8-4FC8-B670-C2ED64F602F5}" srcOrd="0" destOrd="0" presId="urn:microsoft.com/office/officeart/2009/layout/CircleArrowProcess"/>
    <dgm:cxn modelId="{BC74D653-A260-497F-8C1F-42A3CC1CDC77}" type="presParOf" srcId="{EB265B43-71B7-4080-AA84-54C76E41909C}" destId="{CDCA910F-C491-48AD-A796-6EFEC829EDD6}" srcOrd="1" destOrd="0" presId="urn:microsoft.com/office/officeart/2009/layout/CircleArrowProcess"/>
    <dgm:cxn modelId="{26C2525A-17E9-42C3-8395-48BF829DB8C4}" type="presParOf" srcId="{EB265B43-71B7-4080-AA84-54C76E41909C}" destId="{2F453B80-0CE5-4F50-B2FA-AA241B18847B}" srcOrd="2" destOrd="0" presId="urn:microsoft.com/office/officeart/2009/layout/CircleArrowProcess"/>
    <dgm:cxn modelId="{EF0F1E4D-EDE2-4E12-9B8E-622A807586B3}" type="presParOf" srcId="{2F453B80-0CE5-4F50-B2FA-AA241B18847B}" destId="{E61156FB-1099-4D3F-B021-6DC68DFBB026}" srcOrd="0" destOrd="0" presId="urn:microsoft.com/office/officeart/2009/layout/CircleArrowProcess"/>
    <dgm:cxn modelId="{B6BB1429-60CF-45B5-BF94-D38100C2F3DB}" type="presParOf" srcId="{EB265B43-71B7-4080-AA84-54C76E41909C}" destId="{9D9B5245-F4B7-4236-AB1E-8D8987D702E4}" srcOrd="3" destOrd="0" presId="urn:microsoft.com/office/officeart/2009/layout/CircleArrowProcess"/>
    <dgm:cxn modelId="{9E75296E-8DBE-4431-ACD8-6F0C753FBDE0}" type="presParOf" srcId="{EB265B43-71B7-4080-AA84-54C76E41909C}" destId="{4AC2B4DB-1028-4B87-94F4-A8943FB3E3F8}" srcOrd="4" destOrd="0" presId="urn:microsoft.com/office/officeart/2009/layout/CircleArrowProcess"/>
    <dgm:cxn modelId="{38106A9D-42B3-44DD-A1B3-E22E56680E03}" type="presParOf" srcId="{4AC2B4DB-1028-4B87-94F4-A8943FB3E3F8}" destId="{FC16DF1F-0522-41F5-A827-17D72C782BA2}" srcOrd="0" destOrd="0" presId="urn:microsoft.com/office/officeart/2009/layout/CircleArrowProcess"/>
    <dgm:cxn modelId="{8538A07D-B135-4565-AA89-EE3031F1C115}" type="presParOf" srcId="{EB265B43-71B7-4080-AA84-54C76E41909C}" destId="{F23C5940-0AB0-455F-A123-A9E78B502FE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6DC8F-A114-4222-A220-F56CCEB45DF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C87A255-BFBF-41E0-927F-D7BD9DE0E2CB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Visual analysis</a:t>
          </a:r>
          <a:endParaRPr lang="en-GB" dirty="0">
            <a:solidFill>
              <a:schemeClr val="tx1"/>
            </a:solidFill>
          </a:endParaRPr>
        </a:p>
      </dgm:t>
    </dgm:pt>
    <dgm:pt modelId="{D7ECF82B-2D2E-4415-ACE1-6B09895508F4}" type="parTrans" cxnId="{8798A1FD-6BEB-496C-95E4-3D6046DB611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8F12A7-7B85-427E-8C3C-E817A8B923B3}" type="sibTrans" cxnId="{8798A1FD-6BEB-496C-95E4-3D6046DB611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A16654-211F-4010-A74A-DB64B877A051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Object recognition</a:t>
          </a:r>
          <a:endParaRPr lang="en-GB" dirty="0">
            <a:solidFill>
              <a:schemeClr val="tx1"/>
            </a:solidFill>
          </a:endParaRPr>
        </a:p>
      </dgm:t>
    </dgm:pt>
    <dgm:pt modelId="{F396535C-1C2C-4DE6-94A5-B83620B0BF60}" type="parTrans" cxnId="{B7AC48A8-49E8-4E52-B226-C385674BCD1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D45FD80-6CF0-4306-87BC-D5766E23FA1E}" type="sibTrans" cxnId="{B7AC48A8-49E8-4E52-B226-C385674BCD1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2D014D8-9248-41FD-9117-95DEA26F4CE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Phonological retrieval</a:t>
          </a:r>
          <a:endParaRPr lang="en-GB" dirty="0">
            <a:solidFill>
              <a:schemeClr val="tx1"/>
            </a:solidFill>
          </a:endParaRPr>
        </a:p>
      </dgm:t>
    </dgm:pt>
    <dgm:pt modelId="{DECEF3BD-C97B-4BC7-89D1-D74783888F7B}" type="parTrans" cxnId="{462D9833-0AB1-4D33-96F4-7E40629074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987353C-BD61-489C-BF12-294F481680B5}" type="sibTrans" cxnId="{462D9833-0AB1-4D33-96F4-7E40629074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20C763-1B82-4DE1-AF96-C0DF4368FE05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Verbal output</a:t>
          </a:r>
          <a:endParaRPr lang="en-GB" dirty="0">
            <a:solidFill>
              <a:schemeClr val="tx1"/>
            </a:solidFill>
          </a:endParaRPr>
        </a:p>
      </dgm:t>
    </dgm:pt>
    <dgm:pt modelId="{114CF077-37E2-423D-8612-D1AC19012C72}" type="parTrans" cxnId="{1B18FB6E-7FD9-4645-A0AD-259BFBFE12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8EE7C9-A86D-404E-BB81-BC226754E9EF}" type="sibTrans" cxnId="{1B18FB6E-7FD9-4645-A0AD-259BFBFE12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C6017E-EF19-4C45-99A8-9831B25524B1}" type="pres">
      <dgm:prSet presAssocID="{0A06DC8F-A114-4222-A220-F56CCEB45DF5}" presName="Name0" presStyleCnt="0">
        <dgm:presLayoutVars>
          <dgm:dir/>
          <dgm:resizeHandles val="exact"/>
        </dgm:presLayoutVars>
      </dgm:prSet>
      <dgm:spPr/>
    </dgm:pt>
    <dgm:pt modelId="{613C66FE-2C48-4CF3-97D1-EE9650AB35B4}" type="pres">
      <dgm:prSet presAssocID="{6C87A255-BFBF-41E0-927F-D7BD9DE0E2CB}" presName="node" presStyleLbl="node1" presStyleIdx="0" presStyleCnt="4" custLinFactNeighborX="2481">
        <dgm:presLayoutVars>
          <dgm:bulletEnabled val="1"/>
        </dgm:presLayoutVars>
      </dgm:prSet>
      <dgm:spPr/>
    </dgm:pt>
    <dgm:pt modelId="{2FE4F820-C84C-401E-A004-4B5619F2C442}" type="pres">
      <dgm:prSet presAssocID="{1F8F12A7-7B85-427E-8C3C-E817A8B923B3}" presName="sibTrans" presStyleLbl="sibTrans2D1" presStyleIdx="0" presStyleCnt="3"/>
      <dgm:spPr/>
    </dgm:pt>
    <dgm:pt modelId="{00FCE242-29F1-4A56-92F0-365421BAEC95}" type="pres">
      <dgm:prSet presAssocID="{1F8F12A7-7B85-427E-8C3C-E817A8B923B3}" presName="connectorText" presStyleLbl="sibTrans2D1" presStyleIdx="0" presStyleCnt="3"/>
      <dgm:spPr/>
    </dgm:pt>
    <dgm:pt modelId="{C030295A-B1FE-44D7-89A1-D9FF994881F5}" type="pres">
      <dgm:prSet presAssocID="{99A16654-211F-4010-A74A-DB64B877A051}" presName="node" presStyleLbl="node1" presStyleIdx="1" presStyleCnt="4">
        <dgm:presLayoutVars>
          <dgm:bulletEnabled val="1"/>
        </dgm:presLayoutVars>
      </dgm:prSet>
      <dgm:spPr/>
    </dgm:pt>
    <dgm:pt modelId="{85F32D30-F503-46ED-A6EC-BA3A48C48524}" type="pres">
      <dgm:prSet presAssocID="{4D45FD80-6CF0-4306-87BC-D5766E23FA1E}" presName="sibTrans" presStyleLbl="sibTrans2D1" presStyleIdx="1" presStyleCnt="3"/>
      <dgm:spPr/>
    </dgm:pt>
    <dgm:pt modelId="{AC4ABF69-1A3E-41A7-A310-30D11682A86F}" type="pres">
      <dgm:prSet presAssocID="{4D45FD80-6CF0-4306-87BC-D5766E23FA1E}" presName="connectorText" presStyleLbl="sibTrans2D1" presStyleIdx="1" presStyleCnt="3"/>
      <dgm:spPr/>
    </dgm:pt>
    <dgm:pt modelId="{97B05645-BDE0-4F4A-A567-CCCFA16EBE70}" type="pres">
      <dgm:prSet presAssocID="{72D014D8-9248-41FD-9117-95DEA26F4CE4}" presName="node" presStyleLbl="node1" presStyleIdx="2" presStyleCnt="4" custLinFactNeighborX="6496" custLinFactNeighborY="33255">
        <dgm:presLayoutVars>
          <dgm:bulletEnabled val="1"/>
        </dgm:presLayoutVars>
      </dgm:prSet>
      <dgm:spPr/>
    </dgm:pt>
    <dgm:pt modelId="{BAA1FBA4-76E5-4FAA-9D08-F9204C08E550}" type="pres">
      <dgm:prSet presAssocID="{B987353C-BD61-489C-BF12-294F481680B5}" presName="sibTrans" presStyleLbl="sibTrans2D1" presStyleIdx="2" presStyleCnt="3"/>
      <dgm:spPr/>
    </dgm:pt>
    <dgm:pt modelId="{3CBE06AD-5D16-4C0F-9D3B-82A52FC9655B}" type="pres">
      <dgm:prSet presAssocID="{B987353C-BD61-489C-BF12-294F481680B5}" presName="connectorText" presStyleLbl="sibTrans2D1" presStyleIdx="2" presStyleCnt="3"/>
      <dgm:spPr/>
    </dgm:pt>
    <dgm:pt modelId="{D3528BEA-F2E1-44FF-8A7B-86C104C40A0B}" type="pres">
      <dgm:prSet presAssocID="{0320C763-1B82-4DE1-AF96-C0DF4368FE05}" presName="node" presStyleLbl="node1" presStyleIdx="3" presStyleCnt="4" custLinFactNeighborX="4283" custLinFactNeighborY="-34905">
        <dgm:presLayoutVars>
          <dgm:bulletEnabled val="1"/>
        </dgm:presLayoutVars>
      </dgm:prSet>
      <dgm:spPr/>
    </dgm:pt>
  </dgm:ptLst>
  <dgm:cxnLst>
    <dgm:cxn modelId="{FE617010-4032-412A-BD22-A3C87C32DF67}" type="presOf" srcId="{4D45FD80-6CF0-4306-87BC-D5766E23FA1E}" destId="{AC4ABF69-1A3E-41A7-A310-30D11682A86F}" srcOrd="1" destOrd="0" presId="urn:microsoft.com/office/officeart/2005/8/layout/process1"/>
    <dgm:cxn modelId="{6B09C611-8589-4891-A778-B9C6004C7CC0}" type="presOf" srcId="{72D014D8-9248-41FD-9117-95DEA26F4CE4}" destId="{97B05645-BDE0-4F4A-A567-CCCFA16EBE70}" srcOrd="0" destOrd="0" presId="urn:microsoft.com/office/officeart/2005/8/layout/process1"/>
    <dgm:cxn modelId="{2B5E3213-9FB9-4DC5-BCC2-324015DFC78E}" type="presOf" srcId="{6C87A255-BFBF-41E0-927F-D7BD9DE0E2CB}" destId="{613C66FE-2C48-4CF3-97D1-EE9650AB35B4}" srcOrd="0" destOrd="0" presId="urn:microsoft.com/office/officeart/2005/8/layout/process1"/>
    <dgm:cxn modelId="{AF4C7D22-C556-4600-B49C-8B66184A538D}" type="presOf" srcId="{1F8F12A7-7B85-427E-8C3C-E817A8B923B3}" destId="{2FE4F820-C84C-401E-A004-4B5619F2C442}" srcOrd="0" destOrd="0" presId="urn:microsoft.com/office/officeart/2005/8/layout/process1"/>
    <dgm:cxn modelId="{462D9833-0AB1-4D33-96F4-7E40629074F8}" srcId="{0A06DC8F-A114-4222-A220-F56CCEB45DF5}" destId="{72D014D8-9248-41FD-9117-95DEA26F4CE4}" srcOrd="2" destOrd="0" parTransId="{DECEF3BD-C97B-4BC7-89D1-D74783888F7B}" sibTransId="{B987353C-BD61-489C-BF12-294F481680B5}"/>
    <dgm:cxn modelId="{68BBCB4E-4531-416A-AB3E-AC7C6F63F7D7}" type="presOf" srcId="{0320C763-1B82-4DE1-AF96-C0DF4368FE05}" destId="{D3528BEA-F2E1-44FF-8A7B-86C104C40A0B}" srcOrd="0" destOrd="0" presId="urn:microsoft.com/office/officeart/2005/8/layout/process1"/>
    <dgm:cxn modelId="{1B18FB6E-7FD9-4645-A0AD-259BFBFE1210}" srcId="{0A06DC8F-A114-4222-A220-F56CCEB45DF5}" destId="{0320C763-1B82-4DE1-AF96-C0DF4368FE05}" srcOrd="3" destOrd="0" parTransId="{114CF077-37E2-423D-8612-D1AC19012C72}" sibTransId="{2F8EE7C9-A86D-404E-BB81-BC226754E9EF}"/>
    <dgm:cxn modelId="{E4B0E09D-2F7B-4B21-8FB0-27D84693D392}" type="presOf" srcId="{1F8F12A7-7B85-427E-8C3C-E817A8B923B3}" destId="{00FCE242-29F1-4A56-92F0-365421BAEC95}" srcOrd="1" destOrd="0" presId="urn:microsoft.com/office/officeart/2005/8/layout/process1"/>
    <dgm:cxn modelId="{1FC2C79F-EDF1-49A1-9936-BA949E946222}" type="presOf" srcId="{99A16654-211F-4010-A74A-DB64B877A051}" destId="{C030295A-B1FE-44D7-89A1-D9FF994881F5}" srcOrd="0" destOrd="0" presId="urn:microsoft.com/office/officeart/2005/8/layout/process1"/>
    <dgm:cxn modelId="{B7AC48A8-49E8-4E52-B226-C385674BCD12}" srcId="{0A06DC8F-A114-4222-A220-F56CCEB45DF5}" destId="{99A16654-211F-4010-A74A-DB64B877A051}" srcOrd="1" destOrd="0" parTransId="{F396535C-1C2C-4DE6-94A5-B83620B0BF60}" sibTransId="{4D45FD80-6CF0-4306-87BC-D5766E23FA1E}"/>
    <dgm:cxn modelId="{741BCAC3-B340-4223-B861-8223C57EEF79}" type="presOf" srcId="{B987353C-BD61-489C-BF12-294F481680B5}" destId="{3CBE06AD-5D16-4C0F-9D3B-82A52FC9655B}" srcOrd="1" destOrd="0" presId="urn:microsoft.com/office/officeart/2005/8/layout/process1"/>
    <dgm:cxn modelId="{28FF0ACC-B9F4-4D07-B0D7-276398E9A6E4}" type="presOf" srcId="{4D45FD80-6CF0-4306-87BC-D5766E23FA1E}" destId="{85F32D30-F503-46ED-A6EC-BA3A48C48524}" srcOrd="0" destOrd="0" presId="urn:microsoft.com/office/officeart/2005/8/layout/process1"/>
    <dgm:cxn modelId="{A33D4BE2-0360-4C48-BF19-1B9AF51C3DED}" type="presOf" srcId="{B987353C-BD61-489C-BF12-294F481680B5}" destId="{BAA1FBA4-76E5-4FAA-9D08-F9204C08E550}" srcOrd="0" destOrd="0" presId="urn:microsoft.com/office/officeart/2005/8/layout/process1"/>
    <dgm:cxn modelId="{541A69E6-1040-4B90-9ED9-A3A091AB747F}" type="presOf" srcId="{0A06DC8F-A114-4222-A220-F56CCEB45DF5}" destId="{47C6017E-EF19-4C45-99A8-9831B25524B1}" srcOrd="0" destOrd="0" presId="urn:microsoft.com/office/officeart/2005/8/layout/process1"/>
    <dgm:cxn modelId="{8798A1FD-6BEB-496C-95E4-3D6046DB6119}" srcId="{0A06DC8F-A114-4222-A220-F56CCEB45DF5}" destId="{6C87A255-BFBF-41E0-927F-D7BD9DE0E2CB}" srcOrd="0" destOrd="0" parTransId="{D7ECF82B-2D2E-4415-ACE1-6B09895508F4}" sibTransId="{1F8F12A7-7B85-427E-8C3C-E817A8B923B3}"/>
    <dgm:cxn modelId="{C027F427-FB93-4857-9961-B08CE6ACA4BF}" type="presParOf" srcId="{47C6017E-EF19-4C45-99A8-9831B25524B1}" destId="{613C66FE-2C48-4CF3-97D1-EE9650AB35B4}" srcOrd="0" destOrd="0" presId="urn:microsoft.com/office/officeart/2005/8/layout/process1"/>
    <dgm:cxn modelId="{96EE138E-103C-48B6-8F83-26F8579E215A}" type="presParOf" srcId="{47C6017E-EF19-4C45-99A8-9831B25524B1}" destId="{2FE4F820-C84C-401E-A004-4B5619F2C442}" srcOrd="1" destOrd="0" presId="urn:microsoft.com/office/officeart/2005/8/layout/process1"/>
    <dgm:cxn modelId="{583EAFE7-4282-4AE1-9C4B-446E7EB46948}" type="presParOf" srcId="{2FE4F820-C84C-401E-A004-4B5619F2C442}" destId="{00FCE242-29F1-4A56-92F0-365421BAEC95}" srcOrd="0" destOrd="0" presId="urn:microsoft.com/office/officeart/2005/8/layout/process1"/>
    <dgm:cxn modelId="{7B266D8B-24EA-48F4-9BBD-EA11F51AE5AE}" type="presParOf" srcId="{47C6017E-EF19-4C45-99A8-9831B25524B1}" destId="{C030295A-B1FE-44D7-89A1-D9FF994881F5}" srcOrd="2" destOrd="0" presId="urn:microsoft.com/office/officeart/2005/8/layout/process1"/>
    <dgm:cxn modelId="{ABBB6D07-A0AF-4D01-ADF3-4735FCA5D6D1}" type="presParOf" srcId="{47C6017E-EF19-4C45-99A8-9831B25524B1}" destId="{85F32D30-F503-46ED-A6EC-BA3A48C48524}" srcOrd="3" destOrd="0" presId="urn:microsoft.com/office/officeart/2005/8/layout/process1"/>
    <dgm:cxn modelId="{172C8907-81E1-4818-8119-0AD027B48692}" type="presParOf" srcId="{85F32D30-F503-46ED-A6EC-BA3A48C48524}" destId="{AC4ABF69-1A3E-41A7-A310-30D11682A86F}" srcOrd="0" destOrd="0" presId="urn:microsoft.com/office/officeart/2005/8/layout/process1"/>
    <dgm:cxn modelId="{4A67F191-A9DA-4508-8971-A7BED227A729}" type="presParOf" srcId="{47C6017E-EF19-4C45-99A8-9831B25524B1}" destId="{97B05645-BDE0-4F4A-A567-CCCFA16EBE70}" srcOrd="4" destOrd="0" presId="urn:microsoft.com/office/officeart/2005/8/layout/process1"/>
    <dgm:cxn modelId="{B0304AFE-F15E-49A8-A20C-635CAF98009D}" type="presParOf" srcId="{47C6017E-EF19-4C45-99A8-9831B25524B1}" destId="{BAA1FBA4-76E5-4FAA-9D08-F9204C08E550}" srcOrd="5" destOrd="0" presId="urn:microsoft.com/office/officeart/2005/8/layout/process1"/>
    <dgm:cxn modelId="{539AC447-5385-42EE-BDCA-17B0CB7C1D48}" type="presParOf" srcId="{BAA1FBA4-76E5-4FAA-9D08-F9204C08E550}" destId="{3CBE06AD-5D16-4C0F-9D3B-82A52FC9655B}" srcOrd="0" destOrd="0" presId="urn:microsoft.com/office/officeart/2005/8/layout/process1"/>
    <dgm:cxn modelId="{9D20FBDB-725B-4FFC-A823-9E72DB0E216E}" type="presParOf" srcId="{47C6017E-EF19-4C45-99A8-9831B25524B1}" destId="{D3528BEA-F2E1-44FF-8A7B-86C104C40A0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6DC8F-A114-4222-A220-F56CCEB45DF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C87A255-BFBF-41E0-927F-D7BD9DE0E2CB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Visual analysis</a:t>
          </a:r>
          <a:endParaRPr lang="en-GB" dirty="0">
            <a:solidFill>
              <a:schemeClr val="tx1"/>
            </a:solidFill>
          </a:endParaRPr>
        </a:p>
      </dgm:t>
    </dgm:pt>
    <dgm:pt modelId="{D7ECF82B-2D2E-4415-ACE1-6B09895508F4}" type="parTrans" cxnId="{8798A1FD-6BEB-496C-95E4-3D6046DB611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8F12A7-7B85-427E-8C3C-E817A8B923B3}" type="sibTrans" cxnId="{8798A1FD-6BEB-496C-95E4-3D6046DB611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A16654-211F-4010-A74A-DB64B877A051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Object recognition</a:t>
          </a:r>
          <a:endParaRPr lang="en-GB" dirty="0">
            <a:solidFill>
              <a:schemeClr val="tx1"/>
            </a:solidFill>
          </a:endParaRPr>
        </a:p>
      </dgm:t>
    </dgm:pt>
    <dgm:pt modelId="{F396535C-1C2C-4DE6-94A5-B83620B0BF60}" type="parTrans" cxnId="{B7AC48A8-49E8-4E52-B226-C385674BCD1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D45FD80-6CF0-4306-87BC-D5766E23FA1E}" type="sibTrans" cxnId="{B7AC48A8-49E8-4E52-B226-C385674BCD1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2D014D8-9248-41FD-9117-95DEA26F4CE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Phonological retrieval</a:t>
          </a:r>
          <a:endParaRPr lang="en-GB" dirty="0">
            <a:solidFill>
              <a:schemeClr val="tx1"/>
            </a:solidFill>
          </a:endParaRPr>
        </a:p>
      </dgm:t>
    </dgm:pt>
    <dgm:pt modelId="{DECEF3BD-C97B-4BC7-89D1-D74783888F7B}" type="parTrans" cxnId="{462D9833-0AB1-4D33-96F4-7E40629074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987353C-BD61-489C-BF12-294F481680B5}" type="sibTrans" cxnId="{462D9833-0AB1-4D33-96F4-7E40629074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20C763-1B82-4DE1-AF96-C0DF4368FE05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Verbal output</a:t>
          </a:r>
          <a:endParaRPr lang="en-GB" dirty="0">
            <a:solidFill>
              <a:schemeClr val="tx1"/>
            </a:solidFill>
          </a:endParaRPr>
        </a:p>
      </dgm:t>
    </dgm:pt>
    <dgm:pt modelId="{114CF077-37E2-423D-8612-D1AC19012C72}" type="parTrans" cxnId="{1B18FB6E-7FD9-4645-A0AD-259BFBFE12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8EE7C9-A86D-404E-BB81-BC226754E9EF}" type="sibTrans" cxnId="{1B18FB6E-7FD9-4645-A0AD-259BFBFE12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C6017E-EF19-4C45-99A8-9831B25524B1}" type="pres">
      <dgm:prSet presAssocID="{0A06DC8F-A114-4222-A220-F56CCEB45DF5}" presName="Name0" presStyleCnt="0">
        <dgm:presLayoutVars>
          <dgm:dir/>
          <dgm:resizeHandles val="exact"/>
        </dgm:presLayoutVars>
      </dgm:prSet>
      <dgm:spPr/>
    </dgm:pt>
    <dgm:pt modelId="{613C66FE-2C48-4CF3-97D1-EE9650AB35B4}" type="pres">
      <dgm:prSet presAssocID="{6C87A255-BFBF-41E0-927F-D7BD9DE0E2CB}" presName="node" presStyleLbl="node1" presStyleIdx="0" presStyleCnt="4" custLinFactNeighborX="2481">
        <dgm:presLayoutVars>
          <dgm:bulletEnabled val="1"/>
        </dgm:presLayoutVars>
      </dgm:prSet>
      <dgm:spPr/>
    </dgm:pt>
    <dgm:pt modelId="{2FE4F820-C84C-401E-A004-4B5619F2C442}" type="pres">
      <dgm:prSet presAssocID="{1F8F12A7-7B85-427E-8C3C-E817A8B923B3}" presName="sibTrans" presStyleLbl="sibTrans2D1" presStyleIdx="0" presStyleCnt="3"/>
      <dgm:spPr/>
    </dgm:pt>
    <dgm:pt modelId="{00FCE242-29F1-4A56-92F0-365421BAEC95}" type="pres">
      <dgm:prSet presAssocID="{1F8F12A7-7B85-427E-8C3C-E817A8B923B3}" presName="connectorText" presStyleLbl="sibTrans2D1" presStyleIdx="0" presStyleCnt="3"/>
      <dgm:spPr/>
    </dgm:pt>
    <dgm:pt modelId="{C030295A-B1FE-44D7-89A1-D9FF994881F5}" type="pres">
      <dgm:prSet presAssocID="{99A16654-211F-4010-A74A-DB64B877A051}" presName="node" presStyleLbl="node1" presStyleIdx="1" presStyleCnt="4">
        <dgm:presLayoutVars>
          <dgm:bulletEnabled val="1"/>
        </dgm:presLayoutVars>
      </dgm:prSet>
      <dgm:spPr/>
    </dgm:pt>
    <dgm:pt modelId="{85F32D30-F503-46ED-A6EC-BA3A48C48524}" type="pres">
      <dgm:prSet presAssocID="{4D45FD80-6CF0-4306-87BC-D5766E23FA1E}" presName="sibTrans" presStyleLbl="sibTrans2D1" presStyleIdx="1" presStyleCnt="3"/>
      <dgm:spPr/>
    </dgm:pt>
    <dgm:pt modelId="{AC4ABF69-1A3E-41A7-A310-30D11682A86F}" type="pres">
      <dgm:prSet presAssocID="{4D45FD80-6CF0-4306-87BC-D5766E23FA1E}" presName="connectorText" presStyleLbl="sibTrans2D1" presStyleIdx="1" presStyleCnt="3"/>
      <dgm:spPr/>
    </dgm:pt>
    <dgm:pt modelId="{97B05645-BDE0-4F4A-A567-CCCFA16EBE70}" type="pres">
      <dgm:prSet presAssocID="{72D014D8-9248-41FD-9117-95DEA26F4CE4}" presName="node" presStyleLbl="node1" presStyleIdx="2" presStyleCnt="4" custLinFactNeighborX="6496" custLinFactNeighborY="33255">
        <dgm:presLayoutVars>
          <dgm:bulletEnabled val="1"/>
        </dgm:presLayoutVars>
      </dgm:prSet>
      <dgm:spPr/>
    </dgm:pt>
    <dgm:pt modelId="{BAA1FBA4-76E5-4FAA-9D08-F9204C08E550}" type="pres">
      <dgm:prSet presAssocID="{B987353C-BD61-489C-BF12-294F481680B5}" presName="sibTrans" presStyleLbl="sibTrans2D1" presStyleIdx="2" presStyleCnt="3"/>
      <dgm:spPr/>
    </dgm:pt>
    <dgm:pt modelId="{3CBE06AD-5D16-4C0F-9D3B-82A52FC9655B}" type="pres">
      <dgm:prSet presAssocID="{B987353C-BD61-489C-BF12-294F481680B5}" presName="connectorText" presStyleLbl="sibTrans2D1" presStyleIdx="2" presStyleCnt="3"/>
      <dgm:spPr/>
    </dgm:pt>
    <dgm:pt modelId="{D3528BEA-F2E1-44FF-8A7B-86C104C40A0B}" type="pres">
      <dgm:prSet presAssocID="{0320C763-1B82-4DE1-AF96-C0DF4368FE05}" presName="node" presStyleLbl="node1" presStyleIdx="3" presStyleCnt="4" custLinFactNeighborX="4283" custLinFactNeighborY="-34905">
        <dgm:presLayoutVars>
          <dgm:bulletEnabled val="1"/>
        </dgm:presLayoutVars>
      </dgm:prSet>
      <dgm:spPr/>
    </dgm:pt>
  </dgm:ptLst>
  <dgm:cxnLst>
    <dgm:cxn modelId="{FE617010-4032-412A-BD22-A3C87C32DF67}" type="presOf" srcId="{4D45FD80-6CF0-4306-87BC-D5766E23FA1E}" destId="{AC4ABF69-1A3E-41A7-A310-30D11682A86F}" srcOrd="1" destOrd="0" presId="urn:microsoft.com/office/officeart/2005/8/layout/process1"/>
    <dgm:cxn modelId="{6B09C611-8589-4891-A778-B9C6004C7CC0}" type="presOf" srcId="{72D014D8-9248-41FD-9117-95DEA26F4CE4}" destId="{97B05645-BDE0-4F4A-A567-CCCFA16EBE70}" srcOrd="0" destOrd="0" presId="urn:microsoft.com/office/officeart/2005/8/layout/process1"/>
    <dgm:cxn modelId="{2B5E3213-9FB9-4DC5-BCC2-324015DFC78E}" type="presOf" srcId="{6C87A255-BFBF-41E0-927F-D7BD9DE0E2CB}" destId="{613C66FE-2C48-4CF3-97D1-EE9650AB35B4}" srcOrd="0" destOrd="0" presId="urn:microsoft.com/office/officeart/2005/8/layout/process1"/>
    <dgm:cxn modelId="{AF4C7D22-C556-4600-B49C-8B66184A538D}" type="presOf" srcId="{1F8F12A7-7B85-427E-8C3C-E817A8B923B3}" destId="{2FE4F820-C84C-401E-A004-4B5619F2C442}" srcOrd="0" destOrd="0" presId="urn:microsoft.com/office/officeart/2005/8/layout/process1"/>
    <dgm:cxn modelId="{462D9833-0AB1-4D33-96F4-7E40629074F8}" srcId="{0A06DC8F-A114-4222-A220-F56CCEB45DF5}" destId="{72D014D8-9248-41FD-9117-95DEA26F4CE4}" srcOrd="2" destOrd="0" parTransId="{DECEF3BD-C97B-4BC7-89D1-D74783888F7B}" sibTransId="{B987353C-BD61-489C-BF12-294F481680B5}"/>
    <dgm:cxn modelId="{68BBCB4E-4531-416A-AB3E-AC7C6F63F7D7}" type="presOf" srcId="{0320C763-1B82-4DE1-AF96-C0DF4368FE05}" destId="{D3528BEA-F2E1-44FF-8A7B-86C104C40A0B}" srcOrd="0" destOrd="0" presId="urn:microsoft.com/office/officeart/2005/8/layout/process1"/>
    <dgm:cxn modelId="{1B18FB6E-7FD9-4645-A0AD-259BFBFE1210}" srcId="{0A06DC8F-A114-4222-A220-F56CCEB45DF5}" destId="{0320C763-1B82-4DE1-AF96-C0DF4368FE05}" srcOrd="3" destOrd="0" parTransId="{114CF077-37E2-423D-8612-D1AC19012C72}" sibTransId="{2F8EE7C9-A86D-404E-BB81-BC226754E9EF}"/>
    <dgm:cxn modelId="{E4B0E09D-2F7B-4B21-8FB0-27D84693D392}" type="presOf" srcId="{1F8F12A7-7B85-427E-8C3C-E817A8B923B3}" destId="{00FCE242-29F1-4A56-92F0-365421BAEC95}" srcOrd="1" destOrd="0" presId="urn:microsoft.com/office/officeart/2005/8/layout/process1"/>
    <dgm:cxn modelId="{1FC2C79F-EDF1-49A1-9936-BA949E946222}" type="presOf" srcId="{99A16654-211F-4010-A74A-DB64B877A051}" destId="{C030295A-B1FE-44D7-89A1-D9FF994881F5}" srcOrd="0" destOrd="0" presId="urn:microsoft.com/office/officeart/2005/8/layout/process1"/>
    <dgm:cxn modelId="{B7AC48A8-49E8-4E52-B226-C385674BCD12}" srcId="{0A06DC8F-A114-4222-A220-F56CCEB45DF5}" destId="{99A16654-211F-4010-A74A-DB64B877A051}" srcOrd="1" destOrd="0" parTransId="{F396535C-1C2C-4DE6-94A5-B83620B0BF60}" sibTransId="{4D45FD80-6CF0-4306-87BC-D5766E23FA1E}"/>
    <dgm:cxn modelId="{741BCAC3-B340-4223-B861-8223C57EEF79}" type="presOf" srcId="{B987353C-BD61-489C-BF12-294F481680B5}" destId="{3CBE06AD-5D16-4C0F-9D3B-82A52FC9655B}" srcOrd="1" destOrd="0" presId="urn:microsoft.com/office/officeart/2005/8/layout/process1"/>
    <dgm:cxn modelId="{28FF0ACC-B9F4-4D07-B0D7-276398E9A6E4}" type="presOf" srcId="{4D45FD80-6CF0-4306-87BC-D5766E23FA1E}" destId="{85F32D30-F503-46ED-A6EC-BA3A48C48524}" srcOrd="0" destOrd="0" presId="urn:microsoft.com/office/officeart/2005/8/layout/process1"/>
    <dgm:cxn modelId="{A33D4BE2-0360-4C48-BF19-1B9AF51C3DED}" type="presOf" srcId="{B987353C-BD61-489C-BF12-294F481680B5}" destId="{BAA1FBA4-76E5-4FAA-9D08-F9204C08E550}" srcOrd="0" destOrd="0" presId="urn:microsoft.com/office/officeart/2005/8/layout/process1"/>
    <dgm:cxn modelId="{541A69E6-1040-4B90-9ED9-A3A091AB747F}" type="presOf" srcId="{0A06DC8F-A114-4222-A220-F56CCEB45DF5}" destId="{47C6017E-EF19-4C45-99A8-9831B25524B1}" srcOrd="0" destOrd="0" presId="urn:microsoft.com/office/officeart/2005/8/layout/process1"/>
    <dgm:cxn modelId="{8798A1FD-6BEB-496C-95E4-3D6046DB6119}" srcId="{0A06DC8F-A114-4222-A220-F56CCEB45DF5}" destId="{6C87A255-BFBF-41E0-927F-D7BD9DE0E2CB}" srcOrd="0" destOrd="0" parTransId="{D7ECF82B-2D2E-4415-ACE1-6B09895508F4}" sibTransId="{1F8F12A7-7B85-427E-8C3C-E817A8B923B3}"/>
    <dgm:cxn modelId="{C027F427-FB93-4857-9961-B08CE6ACA4BF}" type="presParOf" srcId="{47C6017E-EF19-4C45-99A8-9831B25524B1}" destId="{613C66FE-2C48-4CF3-97D1-EE9650AB35B4}" srcOrd="0" destOrd="0" presId="urn:microsoft.com/office/officeart/2005/8/layout/process1"/>
    <dgm:cxn modelId="{96EE138E-103C-48B6-8F83-26F8579E215A}" type="presParOf" srcId="{47C6017E-EF19-4C45-99A8-9831B25524B1}" destId="{2FE4F820-C84C-401E-A004-4B5619F2C442}" srcOrd="1" destOrd="0" presId="urn:microsoft.com/office/officeart/2005/8/layout/process1"/>
    <dgm:cxn modelId="{583EAFE7-4282-4AE1-9C4B-446E7EB46948}" type="presParOf" srcId="{2FE4F820-C84C-401E-A004-4B5619F2C442}" destId="{00FCE242-29F1-4A56-92F0-365421BAEC95}" srcOrd="0" destOrd="0" presId="urn:microsoft.com/office/officeart/2005/8/layout/process1"/>
    <dgm:cxn modelId="{7B266D8B-24EA-48F4-9BBD-EA11F51AE5AE}" type="presParOf" srcId="{47C6017E-EF19-4C45-99A8-9831B25524B1}" destId="{C030295A-B1FE-44D7-89A1-D9FF994881F5}" srcOrd="2" destOrd="0" presId="urn:microsoft.com/office/officeart/2005/8/layout/process1"/>
    <dgm:cxn modelId="{ABBB6D07-A0AF-4D01-ADF3-4735FCA5D6D1}" type="presParOf" srcId="{47C6017E-EF19-4C45-99A8-9831B25524B1}" destId="{85F32D30-F503-46ED-A6EC-BA3A48C48524}" srcOrd="3" destOrd="0" presId="urn:microsoft.com/office/officeart/2005/8/layout/process1"/>
    <dgm:cxn modelId="{172C8907-81E1-4818-8119-0AD027B48692}" type="presParOf" srcId="{85F32D30-F503-46ED-A6EC-BA3A48C48524}" destId="{AC4ABF69-1A3E-41A7-A310-30D11682A86F}" srcOrd="0" destOrd="0" presId="urn:microsoft.com/office/officeart/2005/8/layout/process1"/>
    <dgm:cxn modelId="{4A67F191-A9DA-4508-8971-A7BED227A729}" type="presParOf" srcId="{47C6017E-EF19-4C45-99A8-9831B25524B1}" destId="{97B05645-BDE0-4F4A-A567-CCCFA16EBE70}" srcOrd="4" destOrd="0" presId="urn:microsoft.com/office/officeart/2005/8/layout/process1"/>
    <dgm:cxn modelId="{B0304AFE-F15E-49A8-A20C-635CAF98009D}" type="presParOf" srcId="{47C6017E-EF19-4C45-99A8-9831B25524B1}" destId="{BAA1FBA4-76E5-4FAA-9D08-F9204C08E550}" srcOrd="5" destOrd="0" presId="urn:microsoft.com/office/officeart/2005/8/layout/process1"/>
    <dgm:cxn modelId="{539AC447-5385-42EE-BDCA-17B0CB7C1D48}" type="presParOf" srcId="{BAA1FBA4-76E5-4FAA-9D08-F9204C08E550}" destId="{3CBE06AD-5D16-4C0F-9D3B-82A52FC9655B}" srcOrd="0" destOrd="0" presId="urn:microsoft.com/office/officeart/2005/8/layout/process1"/>
    <dgm:cxn modelId="{9D20FBDB-725B-4FFC-A823-9E72DB0E216E}" type="presParOf" srcId="{47C6017E-EF19-4C45-99A8-9831B25524B1}" destId="{D3528BEA-F2E1-44FF-8A7B-86C104C40A0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90803-B2C8-4FC8-B670-C2ED64F602F5}">
      <dsp:nvSpPr>
        <dsp:cNvPr id="0" name=""/>
        <dsp:cNvSpPr/>
      </dsp:nvSpPr>
      <dsp:spPr>
        <a:xfrm>
          <a:off x="2329793" y="0"/>
          <a:ext cx="2129408" cy="212973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A910F-C491-48AD-A796-6EFEC829EDD6}">
      <dsp:nvSpPr>
        <dsp:cNvPr id="0" name=""/>
        <dsp:cNvSpPr/>
      </dsp:nvSpPr>
      <dsp:spPr>
        <a:xfrm>
          <a:off x="2816028" y="768898"/>
          <a:ext cx="1183271" cy="59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What?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Your question</a:t>
          </a:r>
        </a:p>
      </dsp:txBody>
      <dsp:txXfrm>
        <a:off x="2816028" y="768898"/>
        <a:ext cx="1183271" cy="591494"/>
      </dsp:txXfrm>
    </dsp:sp>
    <dsp:sp modelId="{E61156FB-1099-4D3F-B021-6DC68DFBB026}">
      <dsp:nvSpPr>
        <dsp:cNvPr id="0" name=""/>
        <dsp:cNvSpPr/>
      </dsp:nvSpPr>
      <dsp:spPr>
        <a:xfrm>
          <a:off x="1753923" y="1223689"/>
          <a:ext cx="2129408" cy="212973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B5245-F4B7-4236-AB1E-8D8987D702E4}">
      <dsp:nvSpPr>
        <dsp:cNvPr id="0" name=""/>
        <dsp:cNvSpPr/>
      </dsp:nvSpPr>
      <dsp:spPr>
        <a:xfrm>
          <a:off x="2226992" y="1999666"/>
          <a:ext cx="1183271" cy="59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How?</a:t>
          </a:r>
          <a:endParaRPr lang="en-GB" sz="1200" kern="1200" dirty="0">
            <a:solidFill>
              <a:schemeClr val="bg1">
                <a:lumMod val="50000"/>
              </a:schemeClr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>
                  <a:lumMod val="50000"/>
                </a:schemeClr>
              </a:solidFill>
            </a:rPr>
            <a:t>Experimental design</a:t>
          </a:r>
          <a:endParaRPr lang="en-GB" sz="1200" kern="1200" dirty="0"/>
        </a:p>
      </dsp:txBody>
      <dsp:txXfrm>
        <a:off x="2226992" y="1999666"/>
        <a:ext cx="1183271" cy="591494"/>
      </dsp:txXfrm>
    </dsp:sp>
    <dsp:sp modelId="{FC16DF1F-0522-41F5-A827-17D72C782BA2}">
      <dsp:nvSpPr>
        <dsp:cNvPr id="0" name=""/>
        <dsp:cNvSpPr/>
      </dsp:nvSpPr>
      <dsp:spPr>
        <a:xfrm>
          <a:off x="2478220" y="2594272"/>
          <a:ext cx="1829492" cy="183022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C5940-0AB0-455F-A123-A9E78B502FEC}">
      <dsp:nvSpPr>
        <dsp:cNvPr id="0" name=""/>
        <dsp:cNvSpPr/>
      </dsp:nvSpPr>
      <dsp:spPr>
        <a:xfrm>
          <a:off x="2818828" y="3232203"/>
          <a:ext cx="1183271" cy="59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>
                  <a:lumMod val="50000"/>
                </a:schemeClr>
              </a:solidFill>
            </a:rPr>
            <a:t>Contrasts / Parameters</a:t>
          </a:r>
          <a:endParaRPr lang="en-GB" sz="1200" kern="1200" dirty="0"/>
        </a:p>
      </dsp:txBody>
      <dsp:txXfrm>
        <a:off x="2818828" y="3232203"/>
        <a:ext cx="1183271" cy="591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C66FE-2C48-4CF3-97D1-EE9650AB35B4}">
      <dsp:nvSpPr>
        <dsp:cNvPr id="0" name=""/>
        <dsp:cNvSpPr/>
      </dsp:nvSpPr>
      <dsp:spPr>
        <a:xfrm>
          <a:off x="14302" y="0"/>
          <a:ext cx="1171277" cy="688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Visual analysis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4459" y="20157"/>
        <a:ext cx="1130963" cy="647890"/>
      </dsp:txXfrm>
    </dsp:sp>
    <dsp:sp modelId="{2FE4F820-C84C-401E-A004-4B5619F2C442}">
      <dsp:nvSpPr>
        <dsp:cNvPr id="0" name=""/>
        <dsp:cNvSpPr/>
      </dsp:nvSpPr>
      <dsp:spPr>
        <a:xfrm>
          <a:off x="1299801" y="198863"/>
          <a:ext cx="24215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1299801" y="256958"/>
        <a:ext cx="169505" cy="174286"/>
      </dsp:txXfrm>
    </dsp:sp>
    <dsp:sp modelId="{C030295A-B1FE-44D7-89A1-D9FF994881F5}">
      <dsp:nvSpPr>
        <dsp:cNvPr id="0" name=""/>
        <dsp:cNvSpPr/>
      </dsp:nvSpPr>
      <dsp:spPr>
        <a:xfrm>
          <a:off x="1642467" y="0"/>
          <a:ext cx="1171277" cy="688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Object recognition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1662624" y="20157"/>
        <a:ext cx="1130963" cy="647890"/>
      </dsp:txXfrm>
    </dsp:sp>
    <dsp:sp modelId="{85F32D30-F503-46ED-A6EC-BA3A48C48524}">
      <dsp:nvSpPr>
        <dsp:cNvPr id="0" name=""/>
        <dsp:cNvSpPr/>
      </dsp:nvSpPr>
      <dsp:spPr>
        <a:xfrm>
          <a:off x="2938480" y="198863"/>
          <a:ext cx="264441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2938480" y="256958"/>
        <a:ext cx="185109" cy="174286"/>
      </dsp:txXfrm>
    </dsp:sp>
    <dsp:sp modelId="{97B05645-BDE0-4F4A-A567-CCCFA16EBE70}">
      <dsp:nvSpPr>
        <dsp:cNvPr id="0" name=""/>
        <dsp:cNvSpPr/>
      </dsp:nvSpPr>
      <dsp:spPr>
        <a:xfrm>
          <a:off x="3312689" y="0"/>
          <a:ext cx="1171277" cy="688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Phonological retrieval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332846" y="20157"/>
        <a:ext cx="1130963" cy="647890"/>
      </dsp:txXfrm>
    </dsp:sp>
    <dsp:sp modelId="{BAA1FBA4-76E5-4FAA-9D08-F9204C08E550}">
      <dsp:nvSpPr>
        <dsp:cNvPr id="0" name=""/>
        <dsp:cNvSpPr/>
      </dsp:nvSpPr>
      <dsp:spPr>
        <a:xfrm>
          <a:off x="4594156" y="198863"/>
          <a:ext cx="23360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4594156" y="256958"/>
        <a:ext cx="163520" cy="174286"/>
      </dsp:txXfrm>
    </dsp:sp>
    <dsp:sp modelId="{D3528BEA-F2E1-44FF-8A7B-86C104C40A0B}">
      <dsp:nvSpPr>
        <dsp:cNvPr id="0" name=""/>
        <dsp:cNvSpPr/>
      </dsp:nvSpPr>
      <dsp:spPr>
        <a:xfrm>
          <a:off x="4924722" y="0"/>
          <a:ext cx="1171277" cy="6882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Verbal output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4944879" y="20157"/>
        <a:ext cx="1130963" cy="647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C66FE-2C48-4CF3-97D1-EE9650AB35B4}">
      <dsp:nvSpPr>
        <dsp:cNvPr id="0" name=""/>
        <dsp:cNvSpPr/>
      </dsp:nvSpPr>
      <dsp:spPr>
        <a:xfrm>
          <a:off x="14302" y="0"/>
          <a:ext cx="1171277" cy="688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Visual analysis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4459" y="20157"/>
        <a:ext cx="1130963" cy="647890"/>
      </dsp:txXfrm>
    </dsp:sp>
    <dsp:sp modelId="{2FE4F820-C84C-401E-A004-4B5619F2C442}">
      <dsp:nvSpPr>
        <dsp:cNvPr id="0" name=""/>
        <dsp:cNvSpPr/>
      </dsp:nvSpPr>
      <dsp:spPr>
        <a:xfrm>
          <a:off x="1299801" y="198863"/>
          <a:ext cx="24215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1299801" y="256958"/>
        <a:ext cx="169505" cy="174286"/>
      </dsp:txXfrm>
    </dsp:sp>
    <dsp:sp modelId="{C030295A-B1FE-44D7-89A1-D9FF994881F5}">
      <dsp:nvSpPr>
        <dsp:cNvPr id="0" name=""/>
        <dsp:cNvSpPr/>
      </dsp:nvSpPr>
      <dsp:spPr>
        <a:xfrm>
          <a:off x="1642467" y="0"/>
          <a:ext cx="1171277" cy="688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Object recognition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1662624" y="20157"/>
        <a:ext cx="1130963" cy="647890"/>
      </dsp:txXfrm>
    </dsp:sp>
    <dsp:sp modelId="{85F32D30-F503-46ED-A6EC-BA3A48C48524}">
      <dsp:nvSpPr>
        <dsp:cNvPr id="0" name=""/>
        <dsp:cNvSpPr/>
      </dsp:nvSpPr>
      <dsp:spPr>
        <a:xfrm>
          <a:off x="2938480" y="198863"/>
          <a:ext cx="264441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2938480" y="256958"/>
        <a:ext cx="185109" cy="174286"/>
      </dsp:txXfrm>
    </dsp:sp>
    <dsp:sp modelId="{97B05645-BDE0-4F4A-A567-CCCFA16EBE70}">
      <dsp:nvSpPr>
        <dsp:cNvPr id="0" name=""/>
        <dsp:cNvSpPr/>
      </dsp:nvSpPr>
      <dsp:spPr>
        <a:xfrm>
          <a:off x="3312689" y="0"/>
          <a:ext cx="1171277" cy="688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Phonological retrieval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3332846" y="20157"/>
        <a:ext cx="1130963" cy="647890"/>
      </dsp:txXfrm>
    </dsp:sp>
    <dsp:sp modelId="{BAA1FBA4-76E5-4FAA-9D08-F9204C08E550}">
      <dsp:nvSpPr>
        <dsp:cNvPr id="0" name=""/>
        <dsp:cNvSpPr/>
      </dsp:nvSpPr>
      <dsp:spPr>
        <a:xfrm>
          <a:off x="4594156" y="198863"/>
          <a:ext cx="23360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4594156" y="256958"/>
        <a:ext cx="163520" cy="174286"/>
      </dsp:txXfrm>
    </dsp:sp>
    <dsp:sp modelId="{D3528BEA-F2E1-44FF-8A7B-86C104C40A0B}">
      <dsp:nvSpPr>
        <dsp:cNvPr id="0" name=""/>
        <dsp:cNvSpPr/>
      </dsp:nvSpPr>
      <dsp:spPr>
        <a:xfrm>
          <a:off x="4924722" y="0"/>
          <a:ext cx="1171277" cy="6882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Verbal output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4944879" y="20157"/>
        <a:ext cx="1130963" cy="64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50734ABB-FDD8-470C-94A0-E35EFCF8BF46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6E0020C-34B3-4644-B138-3A9503ECB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2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5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8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8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8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8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7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6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8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217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33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84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41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1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id="{A41A2355-0F6B-2A4A-B1DD-3A909155E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3A61DB81-D97F-9E42-B0F0-80C926F9B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65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3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3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38C6CF99-D684-F84A-9794-9F86B6787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6C86A0E0-82B0-A241-8478-6605E84F4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>
            <a:extLst>
              <a:ext uri="{FF2B5EF4-FFF2-40B4-BE49-F238E27FC236}">
                <a16:creationId xmlns:a16="http://schemas.microsoft.com/office/drawing/2014/main" id="{D3FBB9C8-FF7F-A24D-96E9-C5148EA26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560131" name="Rectangle 3">
            <a:extLst>
              <a:ext uri="{FF2B5EF4-FFF2-40B4-BE49-F238E27FC236}">
                <a16:creationId xmlns:a16="http://schemas.microsoft.com/office/drawing/2014/main" id="{8E197512-2434-A142-AF11-C6F681FAA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12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>
            <a:extLst>
              <a:ext uri="{FF2B5EF4-FFF2-40B4-BE49-F238E27FC236}">
                <a16:creationId xmlns:a16="http://schemas.microsoft.com/office/drawing/2014/main" id="{A7FAD2E9-DE1A-ED42-849D-E22E184C5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A4C5917A-76E7-9249-9632-CEEA43F8E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63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66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3BD81F1D-BFA4-3C42-8A39-EDCF77397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BE702926-45CF-4146-A3ED-FFC2F0B8E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51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BA42162F-3B47-0149-84C9-BE3C8F310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50CF311A-B05D-E44A-98EC-8426069E8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96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31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0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0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9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90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7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6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8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0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80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34E4F7CF-ACFB-3448-815E-6E620CA26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90F58134-9AE2-4645-A576-9B681688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845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7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:a16="http://schemas.microsoft.com/office/drawing/2014/main" id="{F40AFC61-B124-6349-B46C-78BE3FE2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D9846109-6B88-6641-B4F5-1CEFC875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40000"/>
              </a:lnSpc>
              <a:defRPr/>
            </a:pPr>
            <a:endParaRPr lang="en-GB" sz="1800" dirty="0"/>
          </a:p>
          <a:p>
            <a:pPr lvl="1">
              <a:lnSpc>
                <a:spcPct val="140000"/>
              </a:lnSpc>
              <a:defRPr/>
            </a:pPr>
            <a:endParaRPr lang="en-GB" sz="1800" dirty="0"/>
          </a:p>
          <a:p>
            <a:pPr marL="0" lvl="1" indent="0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87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82" y="1700213"/>
            <a:ext cx="8351837" cy="1224731"/>
          </a:xfrm>
        </p:spPr>
        <p:txBody>
          <a:bodyPr/>
          <a:lstStyle>
            <a:lvl1pPr algn="ctr">
              <a:defRPr sz="32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82" y="3068960"/>
            <a:ext cx="8351837" cy="72040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69696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 flipH="1">
            <a:off x="395288" y="6168362"/>
            <a:ext cx="8351837" cy="0"/>
          </a:xfrm>
          <a:prstGeom prst="line">
            <a:avLst/>
          </a:prstGeom>
          <a:noFill/>
          <a:ln w="12700">
            <a:solidFill>
              <a:srgbClr val="C02A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H="1">
            <a:off x="396082" y="2996952"/>
            <a:ext cx="8351837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395288" y="6228604"/>
            <a:ext cx="8351837" cy="2161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4064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6096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8128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10160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92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24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56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>
                <a:solidFill>
                  <a:srgbClr val="969696"/>
                </a:solidFill>
                <a:latin typeface="Source Sans Pro" panose="020B0503030403020204" pitchFamily="34" charset="0"/>
                <a:cs typeface="Tahoma" pitchFamily="34" charset="0"/>
              </a:rPr>
              <a:t>SPM -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9145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446563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Nineth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196752"/>
            <a:ext cx="8353425" cy="2161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162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475297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Nineth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3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4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3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A4074B-289F-4198-AAA2-4C8908B870C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7EEAE8-730C-4E81-B321-D3C27A4B0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7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E222763-B495-3040-955C-A597971BA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F82C947-1A02-4D4D-993D-4E3F529FB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FF2D70-EE24-DB4E-AF77-19F79538A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5EDF33-FA0B-1F4A-A944-1466E52B018C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5469236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912000" cy="7921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35342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Nineth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395288" y="1049338"/>
            <a:ext cx="8351837" cy="0"/>
          </a:xfrm>
          <a:prstGeom prst="line">
            <a:avLst/>
          </a:prstGeom>
          <a:noFill/>
          <a:ln w="12700">
            <a:solidFill>
              <a:srgbClr val="C02A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5288" y="6453188"/>
            <a:ext cx="8351837" cy="0"/>
          </a:xfrm>
          <a:prstGeom prst="line">
            <a:avLst/>
          </a:prstGeom>
          <a:noFill/>
          <a:ln w="12700">
            <a:solidFill>
              <a:srgbClr val="C02A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95288" y="6525343"/>
            <a:ext cx="4016507" cy="2161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4064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6096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8128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10160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92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24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5600" indent="-20320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dirty="0">
                <a:solidFill>
                  <a:schemeClr val="accent1"/>
                </a:solidFill>
                <a:latin typeface="Source Sans Pro" panose="020B0503030403020204" pitchFamily="34" charset="0"/>
                <a:cs typeface="Tahoma" pitchFamily="34" charset="0"/>
              </a:rPr>
              <a:t>SPM -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30649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57" r:id="rId5"/>
    <p:sldLayoutId id="2147483658" r:id="rId6"/>
    <p:sldLayoutId id="214748365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C02A26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None/>
        <a:defRPr sz="1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2032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4064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6096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8128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10160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192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224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5600" indent="-203200" algn="l" defTabSz="914400" rtl="0" eaLnBrk="1" latinLnBrk="0" hangingPunct="1">
        <a:spcBef>
          <a:spcPct val="30000"/>
        </a:spcBef>
        <a:buClr>
          <a:srgbClr val="C02A26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3176972"/>
            <a:ext cx="8351837" cy="720402"/>
          </a:xfrm>
        </p:spPr>
        <p:txBody>
          <a:bodyPr/>
          <a:lstStyle/>
          <a:p>
            <a:r>
              <a:rPr lang="en-GB" sz="1800" dirty="0"/>
              <a:t>Elisa van der Plas</a:t>
            </a:r>
          </a:p>
          <a:p>
            <a:r>
              <a:rPr lang="en-GB" sz="1800" dirty="0"/>
              <a:t>The </a:t>
            </a:r>
            <a:r>
              <a:rPr lang="en-GB" sz="1800" dirty="0" err="1"/>
              <a:t>MetaLab</a:t>
            </a:r>
            <a:r>
              <a:rPr lang="en-GB" sz="1800" dirty="0"/>
              <a:t>, </a:t>
            </a:r>
            <a:r>
              <a:rPr lang="en-GB" sz="1800" dirty="0" err="1"/>
              <a:t>Wellcome</a:t>
            </a:r>
            <a:r>
              <a:rPr lang="en-GB" sz="1800" dirty="0"/>
              <a:t> Centre for Human Neuroimaging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442" y="4401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Source Sans Pro" panose="020B0604020202020204" charset="0"/>
                <a:ea typeface="ＭＳ Ｐゴシック" charset="0"/>
              </a:rPr>
              <a:t>With thanks to:</a:t>
            </a:r>
          </a:p>
          <a:p>
            <a:pPr algn="ctr" eaLnBrk="0" hangingPunct="0">
              <a:defRPr/>
            </a:pPr>
            <a:r>
              <a:rPr lang="en-US" sz="1600" dirty="0">
                <a:latin typeface="Source Sans Pro" panose="020B0604020202020204" charset="0"/>
                <a:ea typeface="ＭＳ Ｐゴシック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600" dirty="0">
                <a:latin typeface="Source Sans Pro" panose="020B0604020202020204" charset="0"/>
                <a:ea typeface="ＭＳ Ｐゴシック" charset="0"/>
              </a:rPr>
              <a:t>Mona </a:t>
            </a:r>
            <a:r>
              <a:rPr lang="en-US" sz="1600" dirty="0" err="1">
                <a:latin typeface="Source Sans Pro" panose="020B0604020202020204" charset="0"/>
                <a:ea typeface="ＭＳ Ｐゴシック" charset="0"/>
              </a:rPr>
              <a:t>Garvert</a:t>
            </a:r>
            <a:endParaRPr lang="en-US" sz="1600" dirty="0">
              <a:latin typeface="Source Sans Pro" panose="020B0604020202020204" charset="0"/>
              <a:ea typeface="ＭＳ Ｐゴシック" charset="0"/>
            </a:endParaRPr>
          </a:p>
          <a:p>
            <a:pPr algn="ctr" eaLnBrk="0" hangingPunct="0">
              <a:defRPr/>
            </a:pPr>
            <a:r>
              <a:rPr lang="en-US" sz="1600" dirty="0">
                <a:latin typeface="Source Sans Pro" panose="020B0604020202020204" charset="0"/>
                <a:ea typeface="ＭＳ Ｐゴシック" charset="0"/>
              </a:rPr>
              <a:t>Sara Bengtsson</a:t>
            </a:r>
          </a:p>
          <a:p>
            <a:pPr algn="ctr" eaLnBrk="0" hangingPunct="0">
              <a:defRPr/>
            </a:pPr>
            <a:r>
              <a:rPr lang="en-US" sz="1600" dirty="0">
                <a:latin typeface="Source Sans Pro" panose="020B0604020202020204" charset="0"/>
                <a:ea typeface="ＭＳ Ｐゴシック" charset="0"/>
              </a:rPr>
              <a:t>Christian Ruff</a:t>
            </a:r>
          </a:p>
          <a:p>
            <a:pPr algn="ctr" eaLnBrk="0" hangingPunct="0">
              <a:defRPr/>
            </a:pPr>
            <a:r>
              <a:rPr lang="en-US" sz="1600" dirty="0" err="1">
                <a:latin typeface="Source Sans Pro" panose="020B0604020202020204" charset="0"/>
                <a:ea typeface="ＭＳ Ｐゴシック" charset="0"/>
              </a:rPr>
              <a:t>Rik</a:t>
            </a:r>
            <a:r>
              <a:rPr lang="en-US" sz="1600" dirty="0">
                <a:latin typeface="Source Sans Pro" panose="020B0604020202020204" charset="0"/>
                <a:ea typeface="ＭＳ Ｐゴシック" charset="0"/>
              </a:rPr>
              <a:t> Henson</a:t>
            </a:r>
          </a:p>
        </p:txBody>
      </p:sp>
    </p:spTree>
    <p:extLst>
      <p:ext uri="{BB962C8B-B14F-4D97-AF65-F5344CB8AC3E}">
        <p14:creationId xmlns:p14="http://schemas.microsoft.com/office/powerpoint/2010/main" val="143124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Categorical responses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SPM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02020"/>
            <a:ext cx="5697415" cy="47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503985" y="3163766"/>
            <a:ext cx="21262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635869" y="3295650"/>
            <a:ext cx="199438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6632331" y="3429000"/>
            <a:ext cx="997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62851" y="2897067"/>
            <a:ext cx="75212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Task 1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96201" y="3096359"/>
            <a:ext cx="75212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Task 2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95493" y="3289790"/>
            <a:ext cx="86914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8793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76153" y="3251747"/>
            <a:ext cx="520953" cy="1113357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52" y="1339627"/>
            <a:ext cx="8353425" cy="4465637"/>
          </a:xfrm>
        </p:spPr>
        <p:txBody>
          <a:bodyPr/>
          <a:lstStyle/>
          <a:p>
            <a:r>
              <a:rPr lang="de-DE" dirty="0"/>
              <a:t>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Difficulty of finding baseline tasks that activate all but the process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Subtraction depends on the assumption of “pure insertion” (an extra cognitive component can be inserted without affecting the pre-existing components)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2966" y="4847541"/>
            <a:ext cx="520953" cy="747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8857" y="4491812"/>
            <a:ext cx="520953" cy="1113357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4748" y="4847541"/>
            <a:ext cx="520953" cy="747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4748" y="3734183"/>
            <a:ext cx="520953" cy="1113357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6153" y="4361886"/>
            <a:ext cx="520953" cy="123268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>
              <a:solidFill>
                <a:srgbClr val="4D4D4D"/>
              </a:solidFill>
              <a:latin typeface="Source Sans Pro" panose="020B0503030403020204" pitchFamily="34" charset="0"/>
            </a:endParaRPr>
          </a:p>
          <a:p>
            <a:pPr algn="ctr"/>
            <a:endParaRPr lang="en-GB" sz="1600" dirty="0">
              <a:solidFill>
                <a:srgbClr val="4D4D4D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76153" y="4361886"/>
            <a:ext cx="520953" cy="507274"/>
          </a:xfrm>
          <a:prstGeom prst="rect">
            <a:avLst/>
          </a:prstGeom>
          <a:solidFill>
            <a:srgbClr val="EAB9B8"/>
          </a:solidFill>
          <a:ln>
            <a:solidFill>
              <a:srgbClr val="D570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7558" y="4858137"/>
            <a:ext cx="520953" cy="747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>
              <a:solidFill>
                <a:srgbClr val="4D4D4D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7558" y="4111106"/>
            <a:ext cx="520953" cy="108209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>
              <a:solidFill>
                <a:srgbClr val="4D4D4D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4769" y="5949280"/>
            <a:ext cx="1440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Friston</a:t>
            </a:r>
            <a:r>
              <a:rPr lang="fr-FR" sz="1200" dirty="0"/>
              <a:t> et al., (1996)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5661248"/>
            <a:ext cx="216024" cy="2880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A</a:t>
            </a:r>
            <a:endParaRPr lang="en-GB" sz="1600" dirty="0" err="1">
              <a:latin typeface="Source Sans Pro" panose="020B05030304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5866" y="5661248"/>
            <a:ext cx="216024" cy="2880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B</a:t>
            </a:r>
            <a:endParaRPr lang="en-GB" sz="1600" dirty="0" err="1">
              <a:latin typeface="Source Sans Pro" panose="020B05030304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5661248"/>
            <a:ext cx="216024" cy="2880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A</a:t>
            </a:r>
            <a:r>
              <a:rPr lang="en-GB" sz="1600" dirty="0">
                <a:latin typeface="Source Sans Pro" panose="020B0503030403020204" pitchFamily="34" charset="0"/>
              </a:rPr>
              <a:t>+</a:t>
            </a:r>
            <a:r>
              <a:rPr lang="de-DE" sz="1600" dirty="0">
                <a:latin typeface="Source Sans Pro" panose="020B0503030403020204" pitchFamily="34" charset="0"/>
              </a:rPr>
              <a:t>B</a:t>
            </a:r>
            <a:endParaRPr lang="en-GB" sz="1600" dirty="0" err="1">
              <a:latin typeface="Source Sans Pro" panose="020B0503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4545" y="5661248"/>
            <a:ext cx="216024" cy="2880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A</a:t>
            </a:r>
            <a:r>
              <a:rPr lang="en-GB" sz="1600" dirty="0">
                <a:latin typeface="Source Sans Pro" panose="020B0503030403020204" pitchFamily="34" charset="0"/>
              </a:rPr>
              <a:t>x</a:t>
            </a:r>
            <a:r>
              <a:rPr lang="de-DE" sz="1600" dirty="0">
                <a:latin typeface="Source Sans Pro" panose="020B0503030403020204" pitchFamily="34" charset="0"/>
              </a:rPr>
              <a:t>B</a:t>
            </a:r>
            <a:endParaRPr lang="en-GB" sz="1600" dirty="0" err="1">
              <a:latin typeface="Source Sans Pro" panose="020B05030304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5102" y="5661248"/>
            <a:ext cx="216024" cy="2880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A</a:t>
            </a:r>
            <a:r>
              <a:rPr lang="en-GB" sz="1600" dirty="0">
                <a:latin typeface="Source Sans Pro" panose="020B0503030403020204" pitchFamily="34" charset="0"/>
              </a:rPr>
              <a:t>x</a:t>
            </a:r>
            <a:r>
              <a:rPr lang="de-DE" sz="1600" dirty="0">
                <a:latin typeface="Source Sans Pro" panose="020B0503030403020204" pitchFamily="34" charset="0"/>
              </a:rPr>
              <a:t>B</a:t>
            </a:r>
            <a:endParaRPr lang="en-GB" sz="1600" dirty="0" err="1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fMRI adaptation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Famous faces: 1</a:t>
            </a:r>
            <a:r>
              <a:rPr lang="en-GB" baseline="300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st</a:t>
            </a:r>
            <a:r>
              <a:rPr lang="en-GB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time </a:t>
            </a:r>
            <a:r>
              <a:rPr lang="en-GB" dirty="0">
                <a:latin typeface="Source Sans Pro" panose="020B0604020202020204" charset="0"/>
                <a:ea typeface="ＭＳ Ｐゴシック" charset="0"/>
              </a:rPr>
              <a:t>vs</a:t>
            </a:r>
            <a:r>
              <a:rPr lang="en-GB" dirty="0">
                <a:solidFill>
                  <a:srgbClr val="0000FF"/>
                </a:solidFill>
                <a:latin typeface="Source Sans Pro" panose="020B0604020202020204" charset="0"/>
                <a:ea typeface="ＭＳ Ｐゴシック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2</a:t>
            </a:r>
            <a:r>
              <a:rPr lang="en-GB" baseline="300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nd</a:t>
            </a:r>
            <a:r>
              <a:rPr lang="en-GB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time </a:t>
            </a:r>
            <a:endParaRPr lang="en-US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15042" t="61525" r="12958" b="4054"/>
          <a:stretch>
            <a:fillRect/>
          </a:stretch>
        </p:blipFill>
        <p:spPr bwMode="auto">
          <a:xfrm>
            <a:off x="4211960" y="2348880"/>
            <a:ext cx="4306765" cy="29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616116" y="5290452"/>
            <a:ext cx="1797336" cy="28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83527" tIns="41031" rIns="83527" bIns="41031">
            <a:spAutoFit/>
          </a:bodyPr>
          <a:lstStyle/>
          <a:p>
            <a:pPr eaLnBrk="0" hangingPunct="0">
              <a:defRPr/>
            </a:pPr>
            <a:r>
              <a:rPr lang="en-US" sz="1292" dirty="0" err="1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Peri</a:t>
            </a:r>
            <a:r>
              <a:rPr lang="en-US" sz="1292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-stimulus time (sec)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/>
          <a:srcRect t="53728"/>
          <a:stretch>
            <a:fillRect/>
          </a:stretch>
        </p:blipFill>
        <p:spPr bwMode="auto">
          <a:xfrm>
            <a:off x="1079612" y="2996952"/>
            <a:ext cx="2592265" cy="18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3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8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524" indent="-168524"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Minimization of </a:t>
            </a:r>
            <a:r>
              <a:rPr lang="ja-JP" altLang="en-US" sz="1846" dirty="0">
                <a:solidFill>
                  <a:srgbClr val="333333"/>
                </a:solidFill>
                <a:latin typeface="Source Sans Pro" panose="020B0604020202020204" charset="0"/>
              </a:rPr>
              <a:t>“</a:t>
            </a:r>
            <a:r>
              <a:rPr lang="en-US" altLang="ja-JP" sz="1846" dirty="0">
                <a:solidFill>
                  <a:srgbClr val="333333"/>
                </a:solidFill>
                <a:latin typeface="Source Sans Pro" panose="020B0604020202020204" charset="0"/>
              </a:rPr>
              <a:t>the baseline problem</a:t>
            </a:r>
            <a:r>
              <a:rPr lang="ja-JP" altLang="en-US" sz="1846" dirty="0">
                <a:solidFill>
                  <a:srgbClr val="333333"/>
                </a:solidFill>
                <a:latin typeface="Source Sans Pro" panose="020B0604020202020204" charset="0"/>
              </a:rPr>
              <a:t>”</a:t>
            </a:r>
            <a:r>
              <a:rPr lang="en-US" altLang="ja-JP" sz="1846" dirty="0">
                <a:solidFill>
                  <a:srgbClr val="333333"/>
                </a:solidFill>
                <a:latin typeface="Source Sans Pro" panose="020B0604020202020204" charset="0"/>
              </a:rPr>
              <a:t> by isolating </a:t>
            </a:r>
            <a:r>
              <a:rPr lang="en-US" sz="1846" dirty="0">
                <a:solidFill>
                  <a:srgbClr val="C00000"/>
                </a:solidFill>
                <a:latin typeface="Source Sans Pro" panose="020B0604020202020204" charset="0"/>
                <a:ea typeface="ＭＳ Ｐゴシック" pitchFamily="34" charset="-128"/>
              </a:rPr>
              <a:t>the same cognitive process by two or more separate contrasts</a:t>
            </a: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Conjunctions can be conducted across different contexts:</a:t>
            </a:r>
            <a:r>
              <a:rPr lang="en-GB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tasks, stimuli, senses (vision, audition), …</a:t>
            </a:r>
          </a:p>
          <a:p>
            <a:pPr marL="168524" indent="-168524" eaLnBrk="0" hangingPunct="0">
              <a:defRPr/>
            </a:pPr>
            <a:endParaRPr lang="en-GB" sz="1846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  <a:p>
            <a:pPr marL="168524" indent="-168524" eaLnBrk="0" hangingPunct="0">
              <a:defRPr/>
            </a:pPr>
            <a:r>
              <a:rPr lang="en-GB" sz="1846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Note: </a:t>
            </a:r>
            <a:r>
              <a:rPr lang="en-GB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The contrasts entering a conjunction have to be </a:t>
            </a:r>
            <a:r>
              <a:rPr lang="en-GB" sz="1846" b="1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independent</a:t>
            </a:r>
            <a:endParaRPr lang="en-GB" sz="1846" b="1" dirty="0">
              <a:solidFill>
                <a:srgbClr val="336600"/>
              </a:solidFill>
              <a:latin typeface="Source Sans Pro" panose="020B0604020202020204" charset="0"/>
              <a:ea typeface="ＭＳ Ｐゴシック" charset="0"/>
            </a:endParaRPr>
          </a:p>
          <a:p>
            <a:endParaRPr lang="en-GB" dirty="0">
              <a:latin typeface="Source Sans Pr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13" y="2615996"/>
            <a:ext cx="195262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580" y="2589101"/>
            <a:ext cx="2962275" cy="1762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2135" y="3100831"/>
            <a:ext cx="1756427" cy="73866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only the component of interest is common to all task pairs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7054" y="231287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Source Sans Pro" panose="020B0503030403020204" pitchFamily="34" charset="0"/>
              </a:rPr>
              <a:t>Subtraction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0309" y="231287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Source Sans Pro" panose="020B0503030403020204" pitchFamily="34" charset="0"/>
              </a:rPr>
              <a:t>Conjunction analysis</a:t>
            </a:r>
          </a:p>
        </p:txBody>
      </p:sp>
    </p:spTree>
    <p:extLst>
      <p:ext uri="{BB962C8B-B14F-4D97-AF65-F5344CB8AC3E}">
        <p14:creationId xmlns:p14="http://schemas.microsoft.com/office/powerpoint/2010/main" val="327806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Factorial design</a:t>
            </a:r>
          </a:p>
        </p:txBody>
      </p:sp>
      <p:pic>
        <p:nvPicPr>
          <p:cNvPr id="25604" name="Picture 4" descr="http://w3.giffitsstatic.com/artikel-thumb/anti-stress-wuerfel-werbemittel-94579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63" y="2186093"/>
            <a:ext cx="1899967" cy="10699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67224"/>
              </p:ext>
            </p:extLst>
          </p:nvPr>
        </p:nvGraphicFramePr>
        <p:xfrm>
          <a:off x="1390334" y="4113076"/>
          <a:ext cx="6096000" cy="68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2563" indent="-182563" eaLnBrk="0" hangingPunct="0">
              <a:lnSpc>
                <a:spcPct val="120000"/>
              </a:lnSpc>
              <a:defRPr/>
            </a:pPr>
            <a:r>
              <a:rPr lang="en-US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Question: 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Which neural structures support </a:t>
            </a:r>
            <a:r>
              <a:rPr lang="en-US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phonological retrieval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, independent of item?</a:t>
            </a:r>
          </a:p>
          <a:p>
            <a:endParaRPr lang="en-GB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5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Conjunction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176712" cy="4465637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Phonological retrieval </a:t>
            </a:r>
            <a:r>
              <a:rPr lang="en-GB" dirty="0"/>
              <a:t>is the only cognitive component common to all task pair differences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2563" indent="-182563" eaLnBrk="0" hangingPunct="0">
              <a:lnSpc>
                <a:spcPct val="120000"/>
              </a:lnSpc>
              <a:defRPr/>
            </a:pPr>
            <a:r>
              <a:rPr lang="en-US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Question: 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Which neural structures support </a:t>
            </a:r>
            <a:r>
              <a:rPr lang="en-US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phonological retrieval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, independent of item?</a:t>
            </a:r>
          </a:p>
          <a:p>
            <a:endParaRPr lang="en-GB" dirty="0">
              <a:latin typeface="Source Sans Pro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326"/>
          <a:stretch/>
        </p:blipFill>
        <p:spPr>
          <a:xfrm>
            <a:off x="1056828" y="2060848"/>
            <a:ext cx="2490203" cy="374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108" y="1851198"/>
            <a:ext cx="3888431" cy="3248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1495" y="6141328"/>
            <a:ext cx="1547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Price &amp; </a:t>
            </a:r>
            <a:r>
              <a:rPr lang="en-GB" sz="1200" dirty="0" err="1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Friston</a:t>
            </a:r>
            <a:r>
              <a:rPr lang="en-GB" sz="12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(1996)</a:t>
            </a:r>
          </a:p>
        </p:txBody>
      </p:sp>
    </p:spTree>
    <p:extLst>
      <p:ext uri="{BB962C8B-B14F-4D97-AF65-F5344CB8AC3E}">
        <p14:creationId xmlns:p14="http://schemas.microsoft.com/office/powerpoint/2010/main" val="42047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Conjunction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SPM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447800" y="1434612"/>
            <a:ext cx="5697415" cy="4765431"/>
            <a:chOff x="820" y="663"/>
            <a:chExt cx="3888" cy="325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0" y="663"/>
              <a:ext cx="3888" cy="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70" y="1434"/>
              <a:ext cx="1827" cy="11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566391" y="3096367"/>
            <a:ext cx="2302120" cy="319455"/>
            <a:chOff x="4481" y="1933"/>
            <a:chExt cx="1571" cy="218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4481" y="2069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161" y="1933"/>
              <a:ext cx="89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77" dirty="0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1 task/session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9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604020202020204" charset="0"/>
                <a:ea typeface="ＭＳ Ｐゴシック" charset="0"/>
              </a:rPr>
              <a:t>Conjunction analysis</a:t>
            </a:r>
            <a:endParaRPr lang="en-GB" dirty="0">
              <a:latin typeface="Source Sans Pro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Isolates the process of Phonological retrieval, no interaction with visual processing </a:t>
            </a:r>
            <a:r>
              <a:rPr lang="en-GB" dirty="0" err="1"/>
              <a:t>etc</a:t>
            </a:r>
            <a:endParaRPr lang="en-GB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239358" y="2101234"/>
            <a:ext cx="3522785" cy="3091962"/>
            <a:chOff x="2258" y="981"/>
            <a:chExt cx="2404" cy="2110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 r="39156"/>
            <a:stretch>
              <a:fillRect/>
            </a:stretch>
          </p:blipFill>
          <p:spPr bwMode="auto">
            <a:xfrm>
              <a:off x="2530" y="1117"/>
              <a:ext cx="2132" cy="1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437" y="981"/>
              <a:ext cx="590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1662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757" y="2251"/>
              <a:ext cx="227" cy="22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2258" y="2341"/>
              <a:ext cx="49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314451" y="2534988"/>
            <a:ext cx="2907323" cy="2592265"/>
            <a:chOff x="308" y="1525"/>
            <a:chExt cx="1984" cy="1769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/>
            <a:srcRect l="2266" t="18362" b="10172"/>
            <a:stretch>
              <a:fillRect/>
            </a:stretch>
          </p:blipFill>
          <p:spPr bwMode="auto">
            <a:xfrm>
              <a:off x="308" y="1525"/>
              <a:ext cx="1984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5"/>
            <a:srcRect l="80893" t="4825" r="4829" b="87885"/>
            <a:stretch>
              <a:fillRect/>
            </a:stretch>
          </p:blipFill>
          <p:spPr bwMode="auto">
            <a:xfrm>
              <a:off x="1714" y="3158"/>
              <a:ext cx="27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5"/>
            <a:srcRect l="54698" t="4825" r="30971" b="87885"/>
            <a:stretch>
              <a:fillRect/>
            </a:stretch>
          </p:blipFill>
          <p:spPr bwMode="auto">
            <a:xfrm>
              <a:off x="1351" y="3158"/>
              <a:ext cx="27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5"/>
            <a:srcRect l="28557" t="4825" r="57114" b="87885"/>
            <a:stretch>
              <a:fillRect/>
            </a:stretch>
          </p:blipFill>
          <p:spPr bwMode="auto">
            <a:xfrm>
              <a:off x="988" y="3158"/>
              <a:ext cx="27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5"/>
            <a:srcRect l="2415" t="4878" r="83307" b="87831"/>
            <a:stretch>
              <a:fillRect/>
            </a:stretch>
          </p:blipFill>
          <p:spPr bwMode="auto">
            <a:xfrm>
              <a:off x="625" y="3158"/>
              <a:ext cx="27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201495" y="6141328"/>
            <a:ext cx="1547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Price &amp; </a:t>
            </a:r>
            <a:r>
              <a:rPr lang="en-GB" sz="1200" dirty="0" err="1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Friston</a:t>
            </a:r>
            <a:r>
              <a:rPr lang="en-GB" sz="12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(1996)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6355" y="1829743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Overlap of 4 subtractions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05797" y="5426124"/>
            <a:ext cx="34285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Areas are identified in which task-pair effects are </a:t>
            </a:r>
            <a:r>
              <a:rPr lang="en-GB" dirty="0">
                <a:solidFill>
                  <a:schemeClr val="accent1"/>
                </a:solidFill>
              </a:rPr>
              <a:t>jointly significant</a:t>
            </a:r>
          </a:p>
        </p:txBody>
      </p:sp>
    </p:spTree>
    <p:extLst>
      <p:ext uri="{BB962C8B-B14F-4D97-AF65-F5344CB8AC3E}">
        <p14:creationId xmlns:p14="http://schemas.microsoft.com/office/powerpoint/2010/main" val="287584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41D31525-FC23-214C-AF91-EA49F6EA8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47" y="1348154"/>
            <a:ext cx="4453304" cy="46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7" tIns="41031" rIns="83527" bIns="41031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569" dirty="0">
                <a:solidFill>
                  <a:srgbClr val="3366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	</a:t>
            </a:r>
            <a:r>
              <a:rPr lang="en-US" altLang="en-US" sz="1569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SPM offers two general ways to test </a:t>
            </a:r>
          </a:p>
          <a:p>
            <a:r>
              <a:rPr lang="en-US" altLang="en-US" sz="1569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     the significance of conjunctions:</a:t>
            </a:r>
            <a:endParaRPr lang="en-GB" altLang="en-US" sz="1569" dirty="0">
              <a:solidFill>
                <a:srgbClr val="336600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endParaRPr lang="en-US" altLang="en-US" sz="1569" dirty="0">
              <a:solidFill>
                <a:srgbClr val="336600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endParaRPr lang="en-US" altLang="en-US" sz="1569" dirty="0">
              <a:solidFill>
                <a:srgbClr val="C02A26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>
              <a:buFontTx/>
              <a:buChar char="•"/>
            </a:pPr>
            <a:r>
              <a:rPr lang="en-US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Test of </a:t>
            </a:r>
            <a:r>
              <a:rPr lang="en-US" altLang="en-US" sz="1569" b="1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global null hypothesis</a:t>
            </a:r>
            <a:r>
              <a:rPr lang="en-US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: </a:t>
            </a:r>
            <a:br>
              <a:rPr lang="en-US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</a:br>
            <a:r>
              <a:rPr lang="en-GB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Significant set of consistent effects</a:t>
            </a:r>
          </a:p>
          <a:p>
            <a:pPr lvl="1">
              <a:buFontTx/>
              <a:buChar char="•"/>
            </a:pPr>
            <a:endParaRPr lang="en-GB" altLang="en-US" sz="831" dirty="0">
              <a:solidFill>
                <a:srgbClr val="336600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385" i="1" dirty="0">
                <a:solidFill>
                  <a:srgbClr val="336600"/>
                </a:solidFill>
                <a:latin typeface="Source Sans Pro" panose="020B0503030403020204"/>
                <a:ea typeface="ＭＳ Ｐゴシック" panose="020B0600070205080204" pitchFamily="34" charset="-128"/>
                <a:sym typeface="Wingdings" pitchFamily="2" charset="2"/>
              </a:rPr>
              <a:t>  </a:t>
            </a:r>
            <a:r>
              <a:rPr lang="ja-JP" altLang="en-US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“</a:t>
            </a:r>
            <a:r>
              <a:rPr lang="en-US" altLang="ja-JP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which voxels show effects of similar direction (but not necessarily individual significance) across contrasts?</a:t>
            </a:r>
            <a:r>
              <a:rPr lang="ja-JP" altLang="en-US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”</a:t>
            </a:r>
            <a:endParaRPr lang="en-GB" altLang="ja-JP" sz="1385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>
              <a:buFontTx/>
              <a:buChar char="•"/>
            </a:pPr>
            <a:endParaRPr lang="en-GB" altLang="en-US" sz="1385" i="1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>
              <a:buFontTx/>
              <a:buChar char="•"/>
            </a:pPr>
            <a:endParaRPr lang="en-GB" altLang="en-US" sz="1385" i="1" dirty="0">
              <a:solidFill>
                <a:srgbClr val="C02A26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/>
            <a:endParaRPr lang="en-GB" altLang="en-US" sz="1385" i="1" dirty="0">
              <a:solidFill>
                <a:srgbClr val="C02A26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>
              <a:buFontTx/>
              <a:buChar char="•"/>
            </a:pPr>
            <a:r>
              <a:rPr lang="en-US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Test of </a:t>
            </a:r>
            <a:r>
              <a:rPr lang="en-US" altLang="en-US" sz="1569" b="1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conjunction null hypothesis</a:t>
            </a:r>
            <a:r>
              <a:rPr lang="en-US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: </a:t>
            </a:r>
            <a:br>
              <a:rPr lang="en-US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</a:br>
            <a:r>
              <a:rPr lang="en-GB" altLang="en-US" sz="1569" dirty="0">
                <a:solidFill>
                  <a:srgbClr val="C02A26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Set of consistently significant effects</a:t>
            </a:r>
          </a:p>
          <a:p>
            <a:pPr lvl="1">
              <a:buFontTx/>
              <a:buChar char="•"/>
            </a:pPr>
            <a:endParaRPr lang="en-US" altLang="en-US" sz="831" dirty="0">
              <a:solidFill>
                <a:srgbClr val="FF6600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385" i="1" dirty="0">
                <a:solidFill>
                  <a:srgbClr val="336600"/>
                </a:solidFill>
                <a:latin typeface="Source Sans Pro" panose="020B0503030403020204"/>
                <a:ea typeface="ＭＳ Ｐゴシック" panose="020B0600070205080204" pitchFamily="34" charset="-128"/>
                <a:sym typeface="Wingdings" pitchFamily="2" charset="2"/>
              </a:rPr>
              <a:t>  </a:t>
            </a:r>
            <a:r>
              <a:rPr lang="ja-JP" altLang="en-US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“</a:t>
            </a:r>
            <a:r>
              <a:rPr lang="en-US" altLang="ja-JP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which voxels show, for each specified contrast, </a:t>
            </a:r>
          </a:p>
          <a:p>
            <a:pPr lvl="1"/>
            <a:r>
              <a:rPr lang="en-US" altLang="en-US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	effects &gt; threshold?</a:t>
            </a:r>
            <a:r>
              <a:rPr lang="ja-JP" altLang="en-US" sz="1385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”</a:t>
            </a:r>
            <a:endParaRPr lang="en-US" altLang="ja-JP" sz="1385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endParaRPr lang="en-GB" altLang="en-US" sz="1385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endParaRPr lang="en-GB" altLang="en-US" sz="1385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1569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23124CF9-A222-E440-9BEF-9AF6897E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682" y="5688623"/>
            <a:ext cx="385394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 err="1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Friston</a:t>
            </a:r>
            <a:r>
              <a:rPr lang="en-GB" altLang="en-US" sz="1400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 et al., (2005). </a:t>
            </a:r>
            <a:r>
              <a:rPr lang="de-DE" altLang="en-US" sz="1400" i="1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Neuroimage, </a:t>
            </a:r>
            <a:r>
              <a:rPr lang="en-GB" altLang="en-US" sz="1400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25:661-7.</a:t>
            </a:r>
            <a:endParaRPr lang="de-DE" altLang="en-US" sz="1400" dirty="0">
              <a:solidFill>
                <a:srgbClr val="333333"/>
              </a:solidFill>
              <a:latin typeface="Source Sans Pro" panose="020B0503030403020204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en-US" sz="1400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Nichols et al., (2005). </a:t>
            </a:r>
            <a:r>
              <a:rPr lang="de-DE" altLang="en-US" sz="1400" i="1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Neuroimage, </a:t>
            </a:r>
            <a:r>
              <a:rPr lang="en-GB" altLang="en-US" sz="1400" dirty="0">
                <a:solidFill>
                  <a:srgbClr val="333333"/>
                </a:solidFill>
                <a:latin typeface="Source Sans Pro" panose="020B0503030403020204"/>
                <a:ea typeface="ＭＳ Ｐゴシック" panose="020B0600070205080204" pitchFamily="34" charset="-128"/>
              </a:rPr>
              <a:t>25:653-60.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CC89D50-2ADF-8548-9163-2B0032CA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55" y="1979542"/>
            <a:ext cx="4048261" cy="31017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52047" y="512651"/>
            <a:ext cx="69120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C02A26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Conjunction: two ways of testing for significance</a:t>
            </a:r>
          </a:p>
        </p:txBody>
      </p:sp>
    </p:spTree>
    <p:extLst>
      <p:ext uri="{BB962C8B-B14F-4D97-AF65-F5344CB8AC3E}">
        <p14:creationId xmlns:p14="http://schemas.microsoft.com/office/powerpoint/2010/main" val="34047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The BOLD signal does NOT provide you with an absolute measure of neural activity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Therefore, you need to compare activity across conditions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102128"/>
              </p:ext>
            </p:extLst>
          </p:nvPr>
        </p:nvGraphicFramePr>
        <p:xfrm>
          <a:off x="3131840" y="1939056"/>
          <a:ext cx="6228692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217733" y="4839745"/>
            <a:ext cx="2790056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sensitivity of your design depends on maximizing the relative change between conditions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1" y="2384884"/>
            <a:ext cx="2828310" cy="20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0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Parametric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de-DE" sz="2400" dirty="0">
              <a:solidFill>
                <a:srgbClr val="333333"/>
              </a:solidFill>
              <a:latin typeface="Source Sans Pro" panose="020B060402020202020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de-DE" sz="2000" dirty="0">
                <a:solidFill>
                  <a:srgbClr val="333333"/>
                </a:solidFill>
                <a:latin typeface="Source Sans Pro" panose="020B0604020202020204" charset="0"/>
                <a:cs typeface="Arial" pitchFamily="34" charset="0"/>
              </a:rPr>
              <a:t>Varying the stimulus-parameter of interest </a:t>
            </a:r>
            <a:r>
              <a:rPr lang="de-DE" sz="2000" dirty="0">
                <a:solidFill>
                  <a:schemeClr val="accent1"/>
                </a:solidFill>
                <a:latin typeface="Source Sans Pro" panose="020B0604020202020204" charset="0"/>
                <a:cs typeface="Arial" pitchFamily="34" charset="0"/>
              </a:rPr>
              <a:t>on a continuum</a:t>
            </a:r>
            <a:r>
              <a:rPr lang="de-DE" sz="2000" dirty="0">
                <a:solidFill>
                  <a:srgbClr val="333333"/>
                </a:solidFill>
                <a:latin typeface="Source Sans Pro" panose="020B0604020202020204" charset="0"/>
                <a:cs typeface="Arial" pitchFamily="34" charset="0"/>
              </a:rPr>
              <a:t>, in multiple (n&gt;2) steps </a:t>
            </a:r>
            <a:r>
              <a:rPr lang="de-DE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and relating BOLD to this parameter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de-DE" sz="20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de-DE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Possible tests for such relations :</a:t>
            </a:r>
          </a:p>
          <a:p>
            <a:pPr lvl="4">
              <a:lnSpc>
                <a:spcPct val="90000"/>
              </a:lnSpc>
              <a:defRPr/>
            </a:pP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Linear</a:t>
            </a:r>
          </a:p>
          <a:p>
            <a:pPr lvl="4">
              <a:lnSpc>
                <a:spcPct val="90000"/>
              </a:lnSpc>
              <a:defRPr/>
            </a:pP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Nonlinear: Quadratic/cubic/etc.</a:t>
            </a:r>
          </a:p>
          <a:p>
            <a:pPr lvl="4">
              <a:lnSpc>
                <a:spcPct val="90000"/>
              </a:lnSpc>
              <a:defRPr/>
            </a:pP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„Data-driven</a:t>
            </a:r>
            <a:r>
              <a:rPr lang="de-DE" altLang="en-US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“</a:t>
            </a: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 (e.g., neurometric functions, computational modelling)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de-DE" sz="20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r>
              <a:rPr lang="en-GB" sz="2000" dirty="0"/>
              <a:t>Avoids pure insertion but does assume no qualitative change in processing</a:t>
            </a:r>
            <a:endParaRPr lang="en-GB" sz="2000" dirty="0">
              <a:latin typeface="Source Sans Pro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Does activity vary systematically with a continuously varying parameter?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44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Parametric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Auditory words presented at different rates (rest, 5 rates between 10wpm and 90 wpm)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Activity in primary auditory cortex is linearly related to word frequency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401108"/>
            <a:ext cx="47244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654" y="2694545"/>
            <a:ext cx="4324350" cy="1419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1658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Price et al. 1992</a:t>
            </a:r>
            <a:endParaRPr lang="en-GB" sz="1600" dirty="0" err="1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parametric contrast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Is there an adaptation effect if people listen to words multiple times?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77717" y="1669074"/>
            <a:ext cx="5480538" cy="3906715"/>
            <a:chOff x="126" y="709"/>
            <a:chExt cx="3740" cy="266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6" y="709"/>
              <a:ext cx="1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3527" tIns="41031" rIns="83527" bIns="41031">
              <a:spAutoFit/>
            </a:bodyPr>
            <a:lstStyle/>
            <a:p>
              <a:pPr eaLnBrk="0" hangingPunct="0">
                <a:defRPr/>
              </a:pPr>
              <a:r>
                <a:rPr lang="en-US" altLang="zh-TW" sz="1846" dirty="0">
                  <a:solidFill>
                    <a:schemeClr val="accent1"/>
                  </a:solidFill>
                  <a:latin typeface="Source Sans Pro" panose="020B0604020202020204" charset="0"/>
                  <a:ea typeface="新細明體" charset="0"/>
                  <a:cs typeface="新細明體" charset="0"/>
                </a:rPr>
                <a:t>Linear effect of time </a:t>
              </a: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/>
            <a:srcRect l="63535"/>
            <a:stretch>
              <a:fillRect/>
            </a:stretch>
          </p:blipFill>
          <p:spPr bwMode="auto">
            <a:xfrm>
              <a:off x="126" y="981"/>
              <a:ext cx="1331" cy="2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 rotWithShape="1">
            <a:blip r:embed="rId3"/>
            <a:srcRect r="42245" b="24312"/>
            <a:stretch/>
          </p:blipFill>
          <p:spPr bwMode="auto">
            <a:xfrm>
              <a:off x="1941" y="845"/>
              <a:ext cx="1925" cy="1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012099" y="3111521"/>
            <a:ext cx="3071446" cy="3124200"/>
            <a:chOff x="1761" y="1782"/>
            <a:chExt cx="2096" cy="2132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1" y="2674"/>
              <a:ext cx="2096" cy="1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2113" y="1782"/>
              <a:ext cx="273" cy="1052"/>
              <a:chOff x="2113" y="1827"/>
              <a:chExt cx="273" cy="1052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2248" y="2099"/>
                <a:ext cx="2" cy="7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Oval 14"/>
              <p:cNvSpPr>
                <a:spLocks noChangeArrowheads="1"/>
              </p:cNvSpPr>
              <p:nvPr/>
            </p:nvSpPr>
            <p:spPr bwMode="auto">
              <a:xfrm>
                <a:off x="2113" y="1827"/>
                <a:ext cx="273" cy="272"/>
              </a:xfrm>
              <a:prstGeom prst="ellips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6252797" y="1701625"/>
            <a:ext cx="2659673" cy="4274526"/>
            <a:chOff x="4227" y="513"/>
            <a:chExt cx="1815" cy="2917"/>
          </a:xfrm>
        </p:grpSpPr>
        <p:pic>
          <p:nvPicPr>
            <p:cNvPr id="15" name="Picture 17"/>
            <p:cNvPicPr>
              <a:picLocks noChangeArrowheads="1"/>
            </p:cNvPicPr>
            <p:nvPr/>
          </p:nvPicPr>
          <p:blipFill>
            <a:blip r:embed="rId5"/>
            <a:srcRect l="62328" b="54628"/>
            <a:stretch>
              <a:fillRect/>
            </a:stretch>
          </p:blipFill>
          <p:spPr bwMode="auto">
            <a:xfrm>
              <a:off x="4409" y="709"/>
              <a:ext cx="1451" cy="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227" y="513"/>
              <a:ext cx="18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3527" tIns="41031" rIns="83527" bIns="41031">
              <a:spAutoFit/>
            </a:bodyPr>
            <a:lstStyle/>
            <a:p>
              <a:pPr eaLnBrk="0" hangingPunct="0">
                <a:defRPr/>
              </a:pPr>
              <a:r>
                <a:rPr lang="en-US" altLang="zh-TW" sz="1846" dirty="0">
                  <a:solidFill>
                    <a:schemeClr val="accent1"/>
                  </a:solidFill>
                  <a:latin typeface="Source Sans Pro" panose="020B0604020202020204" charset="0"/>
                  <a:ea typeface="新細明體" charset="0"/>
                  <a:cs typeface="新細明體" charset="0"/>
                </a:rPr>
                <a:t>Non-linear effect of time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4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Nonlinear		- Polynomial expansions, </a:t>
            </a:r>
            <a:r>
              <a:rPr lang="en-US" sz="1400" b="1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14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non-linear parametric design matrix</a:t>
            </a:r>
            <a:endParaRPr lang="en-GB" dirty="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840774" y="6087208"/>
            <a:ext cx="184731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1477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5701814" y="1235320"/>
            <a:ext cx="3191609" cy="2700703"/>
            <a:chOff x="3891" y="663"/>
            <a:chExt cx="2178" cy="1843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3982" y="981"/>
              <a:ext cx="1748" cy="1525"/>
              <a:chOff x="2544" y="816"/>
              <a:chExt cx="1615" cy="1274"/>
            </a:xfrm>
          </p:grpSpPr>
          <p:pic>
            <p:nvPicPr>
              <p:cNvPr id="16" name="Picture 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816"/>
                <a:ext cx="1615" cy="1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3528" y="1632"/>
                <a:ext cx="45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3527" tIns="41031" rIns="83527" bIns="41031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77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ource Sans Pro" panose="020B0604020202020204" charset="0"/>
                    <a:ea typeface="ＭＳ Ｐゴシック" pitchFamily="34" charset="-128"/>
                  </a:rPr>
                  <a:t>SPM{F}</a:t>
                </a:r>
              </a:p>
            </p:txBody>
          </p:sp>
        </p:grp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3891" y="663"/>
              <a:ext cx="2178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92" dirty="0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F-contrast [1 0] on linear </a:t>
              </a:r>
              <a:r>
                <a:rPr lang="en-US" sz="1292" dirty="0" err="1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param</a:t>
              </a:r>
              <a:endParaRPr lang="en-US" sz="1292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1292" dirty="0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F-contrast [0 1] on quadratic </a:t>
              </a:r>
              <a:r>
                <a:rPr lang="en-US" sz="1292" dirty="0" err="1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param</a:t>
              </a:r>
              <a:endParaRPr lang="en-GB" sz="1292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endParaRPr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2910255" y="3429000"/>
            <a:ext cx="3855427" cy="2990850"/>
            <a:chOff x="1986" y="2160"/>
            <a:chExt cx="2631" cy="2041"/>
          </a:xfrm>
        </p:grpSpPr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1986" y="3929"/>
              <a:ext cx="118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77" dirty="0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B</a:t>
              </a:r>
              <a:r>
                <a:rPr lang="de-DE" sz="1477" dirty="0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ü</a:t>
              </a:r>
              <a:r>
                <a:rPr lang="en-GB" sz="1477" dirty="0" err="1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chel</a:t>
              </a:r>
              <a:r>
                <a:rPr lang="en-GB" sz="1477" dirty="0">
                  <a:solidFill>
                    <a:srgbClr val="333333"/>
                  </a:solidFill>
                  <a:latin typeface="Source Sans Pro" panose="020B0604020202020204" charset="0"/>
                  <a:ea typeface="ＭＳ Ｐゴシック" charset="0"/>
                </a:rPr>
                <a:t> et al., (1996)</a:t>
              </a:r>
            </a:p>
          </p:txBody>
        </p:sp>
        <p:grpSp>
          <p:nvGrpSpPr>
            <p:cNvPr id="20" name="Group 48"/>
            <p:cNvGrpSpPr>
              <a:grpSpLocks/>
            </p:cNvGrpSpPr>
            <p:nvPr/>
          </p:nvGrpSpPr>
          <p:grpSpPr bwMode="auto">
            <a:xfrm>
              <a:off x="3211" y="2160"/>
              <a:ext cx="1406" cy="2041"/>
              <a:chOff x="3211" y="2160"/>
              <a:chExt cx="1406" cy="2041"/>
            </a:xfrm>
          </p:grpSpPr>
          <p:pic>
            <p:nvPicPr>
              <p:cNvPr id="21" name="Picture 4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11" y="2843"/>
                <a:ext cx="1406" cy="1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Oval 45"/>
              <p:cNvSpPr>
                <a:spLocks noChangeArrowheads="1"/>
              </p:cNvSpPr>
              <p:nvPr/>
            </p:nvSpPr>
            <p:spPr bwMode="auto">
              <a:xfrm>
                <a:off x="4299" y="2160"/>
                <a:ext cx="273" cy="272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latin typeface="Source Sans Pro" panose="020B0604020202020204" charset="0"/>
                  <a:ea typeface="ＭＳ Ｐゴシック" charset="0"/>
                </a:endParaRPr>
              </a:p>
            </p:txBody>
          </p:sp>
          <p:sp>
            <p:nvSpPr>
              <p:cNvPr id="23" name="Line 46"/>
              <p:cNvSpPr>
                <a:spLocks noChangeShapeType="1"/>
              </p:cNvSpPr>
              <p:nvPr/>
            </p:nvSpPr>
            <p:spPr bwMode="auto">
              <a:xfrm flipH="1">
                <a:off x="4163" y="2432"/>
                <a:ext cx="227" cy="499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latin typeface="Source Sans Pro" panose="020B0604020202020204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6699738" y="2831123"/>
            <a:ext cx="2444262" cy="3494943"/>
            <a:chOff x="4572" y="1752"/>
            <a:chExt cx="1668" cy="2385"/>
          </a:xfrm>
        </p:grpSpPr>
        <p:pic>
          <p:nvPicPr>
            <p:cNvPr id="25" name="Picture 23"/>
            <p:cNvPicPr>
              <a:picLocks noChangeArrowheads="1"/>
            </p:cNvPicPr>
            <p:nvPr/>
          </p:nvPicPr>
          <p:blipFill>
            <a:blip r:embed="rId5"/>
            <a:srcRect t="7268" r="45518"/>
            <a:stretch>
              <a:fillRect/>
            </a:stretch>
          </p:blipFill>
          <p:spPr bwMode="auto">
            <a:xfrm>
              <a:off x="4572" y="2931"/>
              <a:ext cx="1668" cy="1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843" y="2005"/>
              <a:ext cx="227" cy="8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662" y="1752"/>
              <a:ext cx="272" cy="253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</p:grp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52405" y="2905496"/>
            <a:ext cx="3123020" cy="76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 algn="ctr" eaLnBrk="0" hangingPunct="0">
              <a:defRPr/>
            </a:pPr>
            <a:r>
              <a:rPr lang="en-US" sz="1477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SPM offers polynomial </a:t>
            </a:r>
            <a:br>
              <a:rPr lang="en-US" sz="1477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</a:br>
            <a:r>
              <a:rPr lang="en-US" sz="1477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expansion as option during creation </a:t>
            </a:r>
            <a:br>
              <a:rPr lang="en-US" sz="1477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</a:br>
            <a:r>
              <a:rPr lang="en-US" sz="1477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of parametric modulation regressors.</a:t>
            </a:r>
            <a:endParaRPr lang="en-US" sz="1477" i="1" dirty="0">
              <a:solidFill>
                <a:srgbClr val="333333"/>
              </a:solidFill>
              <a:latin typeface="Source Sans Pro" panose="020B0604020202020204" charset="0"/>
              <a:ea typeface="ＭＳ Ｐゴシック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757" y="3628292"/>
            <a:ext cx="2244540" cy="1993909"/>
          </a:xfrm>
          <a:prstGeom prst="rect">
            <a:avLst/>
          </a:prstGeom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23174" y="1360854"/>
            <a:ext cx="378148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Polynomial expansion: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f(x) </a:t>
            </a:r>
            <a:r>
              <a:rPr lang="en-GB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=</a:t>
            </a: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 b</a:t>
            </a:r>
            <a:r>
              <a:rPr lang="en-US" sz="2000" baseline="-25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1</a:t>
            </a: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 x + b</a:t>
            </a:r>
            <a:r>
              <a:rPr lang="en-US" sz="2000" baseline="-25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2</a:t>
            </a: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 x</a:t>
            </a:r>
            <a:r>
              <a:rPr lang="en-US" sz="2000" baseline="30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2</a:t>
            </a: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 + 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...</a:t>
            </a:r>
            <a:r>
              <a:rPr lang="en-GB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up to (N-1)</a:t>
            </a:r>
            <a:r>
              <a:rPr lang="en-GB" sz="2000" baseline="30000" dirty="0" err="1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th</a:t>
            </a:r>
            <a:r>
              <a:rPr lang="en-GB" sz="2000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  <a:cs typeface="Sakkal Majalla" panose="02000000000000000000" pitchFamily="2" charset="-78"/>
              </a:rPr>
              <a:t> order for N levels</a:t>
            </a:r>
            <a:endParaRPr lang="en-US" sz="20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1313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1" name="Picture 2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895" t="26962" r="2107" b="51901"/>
          <a:stretch>
            <a:fillRect/>
          </a:stretch>
        </p:blipFill>
        <p:spPr bwMode="auto">
          <a:xfrm rot="5400000">
            <a:off x="-1036235" y="3487998"/>
            <a:ext cx="4739120" cy="54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4902" name="Text Box 22"/>
          <p:cNvSpPr txBox="1">
            <a:spLocks noChangeArrowheads="1"/>
          </p:cNvSpPr>
          <p:nvPr/>
        </p:nvSpPr>
        <p:spPr bwMode="auto">
          <a:xfrm rot="16200000">
            <a:off x="452559" y="3585705"/>
            <a:ext cx="838691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seconds</a:t>
            </a:r>
          </a:p>
        </p:txBody>
      </p:sp>
      <p:sp>
        <p:nvSpPr>
          <p:cNvPr id="634932" name="Text Box 52"/>
          <p:cNvSpPr txBox="1">
            <a:spLocks noChangeArrowheads="1"/>
          </p:cNvSpPr>
          <p:nvPr/>
        </p:nvSpPr>
        <p:spPr bwMode="auto">
          <a:xfrm>
            <a:off x="476267" y="5914507"/>
            <a:ext cx="1003801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8" dirty="0">
                <a:latin typeface="Source Sans Pro" panose="020B0604020202020204" charset="0"/>
                <a:ea typeface="ＭＳ Ｐゴシック" charset="0"/>
              </a:rPr>
              <a:t>Delta</a:t>
            </a:r>
          </a:p>
          <a:p>
            <a:pPr>
              <a:defRPr/>
            </a:pPr>
            <a:r>
              <a:rPr lang="en-GB" sz="1108" dirty="0">
                <a:latin typeface="Source Sans Pro" panose="020B0604020202020204" charset="0"/>
                <a:ea typeface="ＭＳ Ｐゴシック" charset="0"/>
              </a:rPr>
              <a:t>Stick function</a:t>
            </a:r>
          </a:p>
        </p:txBody>
      </p:sp>
      <p:sp>
        <p:nvSpPr>
          <p:cNvPr id="634933" name="Text Box 53"/>
          <p:cNvSpPr txBox="1">
            <a:spLocks noChangeArrowheads="1"/>
          </p:cNvSpPr>
          <p:nvPr/>
        </p:nvSpPr>
        <p:spPr bwMode="auto">
          <a:xfrm>
            <a:off x="2158512" y="5914507"/>
            <a:ext cx="873957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8">
                <a:latin typeface="Source Sans Pro" panose="020B0604020202020204" charset="0"/>
                <a:ea typeface="ＭＳ Ｐゴシック" charset="0"/>
              </a:rPr>
              <a:t>Parametric </a:t>
            </a:r>
          </a:p>
          <a:p>
            <a:pPr>
              <a:defRPr/>
            </a:pPr>
            <a:r>
              <a:rPr lang="en-GB" sz="1108">
                <a:latin typeface="Source Sans Pro" panose="020B0604020202020204" charset="0"/>
                <a:ea typeface="ＭＳ Ｐゴシック" charset="0"/>
              </a:rPr>
              <a:t>regressor</a:t>
            </a:r>
          </a:p>
        </p:txBody>
      </p:sp>
      <p:grpSp>
        <p:nvGrpSpPr>
          <p:cNvPr id="20487" name="Group 59"/>
          <p:cNvGrpSpPr>
            <a:grpSpLocks/>
          </p:cNvGrpSpPr>
          <p:nvPr/>
        </p:nvGrpSpPr>
        <p:grpSpPr bwMode="auto">
          <a:xfrm>
            <a:off x="1922826" y="1437543"/>
            <a:ext cx="295058" cy="4619749"/>
            <a:chOff x="897" y="709"/>
            <a:chExt cx="227" cy="3611"/>
          </a:xfrm>
        </p:grpSpPr>
        <p:sp>
          <p:nvSpPr>
            <p:cNvPr id="634908" name="Line 28"/>
            <p:cNvSpPr>
              <a:spLocks noChangeShapeType="1"/>
            </p:cNvSpPr>
            <p:nvPr/>
          </p:nvSpPr>
          <p:spPr bwMode="auto">
            <a:xfrm>
              <a:off x="897" y="709"/>
              <a:ext cx="0" cy="361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09" name="Line 29"/>
            <p:cNvSpPr>
              <a:spLocks noChangeShapeType="1"/>
            </p:cNvSpPr>
            <p:nvPr/>
          </p:nvSpPr>
          <p:spPr bwMode="auto">
            <a:xfrm>
              <a:off x="897" y="799"/>
              <a:ext cx="4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0" name="Line 30"/>
            <p:cNvSpPr>
              <a:spLocks noChangeShapeType="1"/>
            </p:cNvSpPr>
            <p:nvPr/>
          </p:nvSpPr>
          <p:spPr bwMode="auto">
            <a:xfrm>
              <a:off x="897" y="1071"/>
              <a:ext cx="9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1" name="Line 31"/>
            <p:cNvSpPr>
              <a:spLocks noChangeShapeType="1"/>
            </p:cNvSpPr>
            <p:nvPr/>
          </p:nvSpPr>
          <p:spPr bwMode="auto">
            <a:xfrm>
              <a:off x="897" y="1117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2" name="Line 32"/>
            <p:cNvSpPr>
              <a:spLocks noChangeShapeType="1"/>
            </p:cNvSpPr>
            <p:nvPr/>
          </p:nvSpPr>
          <p:spPr bwMode="auto">
            <a:xfrm>
              <a:off x="897" y="1207"/>
              <a:ext cx="22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3" name="Line 33"/>
            <p:cNvSpPr>
              <a:spLocks noChangeShapeType="1"/>
            </p:cNvSpPr>
            <p:nvPr/>
          </p:nvSpPr>
          <p:spPr bwMode="auto">
            <a:xfrm>
              <a:off x="897" y="1570"/>
              <a:ext cx="4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4" name="Line 34"/>
            <p:cNvSpPr>
              <a:spLocks noChangeShapeType="1"/>
            </p:cNvSpPr>
            <p:nvPr/>
          </p:nvSpPr>
          <p:spPr bwMode="auto">
            <a:xfrm>
              <a:off x="897" y="1979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5" name="Line 35"/>
            <p:cNvSpPr>
              <a:spLocks noChangeShapeType="1"/>
            </p:cNvSpPr>
            <p:nvPr/>
          </p:nvSpPr>
          <p:spPr bwMode="auto">
            <a:xfrm>
              <a:off x="897" y="2115"/>
              <a:ext cx="4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6" name="Line 36"/>
            <p:cNvSpPr>
              <a:spLocks noChangeShapeType="1"/>
            </p:cNvSpPr>
            <p:nvPr/>
          </p:nvSpPr>
          <p:spPr bwMode="auto">
            <a:xfrm>
              <a:off x="897" y="2432"/>
              <a:ext cx="22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7" name="Line 37"/>
            <p:cNvSpPr>
              <a:spLocks noChangeShapeType="1"/>
            </p:cNvSpPr>
            <p:nvPr/>
          </p:nvSpPr>
          <p:spPr bwMode="auto">
            <a:xfrm>
              <a:off x="897" y="3974"/>
              <a:ext cx="22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8" name="Line 38"/>
            <p:cNvSpPr>
              <a:spLocks noChangeShapeType="1"/>
            </p:cNvSpPr>
            <p:nvPr/>
          </p:nvSpPr>
          <p:spPr bwMode="auto">
            <a:xfrm>
              <a:off x="897" y="4020"/>
              <a:ext cx="22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19" name="Line 39"/>
            <p:cNvSpPr>
              <a:spLocks noChangeShapeType="1"/>
            </p:cNvSpPr>
            <p:nvPr/>
          </p:nvSpPr>
          <p:spPr bwMode="auto">
            <a:xfrm>
              <a:off x="897" y="2523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0" name="Line 40"/>
            <p:cNvSpPr>
              <a:spLocks noChangeShapeType="1"/>
            </p:cNvSpPr>
            <p:nvPr/>
          </p:nvSpPr>
          <p:spPr bwMode="auto">
            <a:xfrm>
              <a:off x="897" y="2659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1" name="Line 41"/>
            <p:cNvSpPr>
              <a:spLocks noChangeShapeType="1"/>
            </p:cNvSpPr>
            <p:nvPr/>
          </p:nvSpPr>
          <p:spPr bwMode="auto">
            <a:xfrm>
              <a:off x="897" y="2931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2" name="Line 42"/>
            <p:cNvSpPr>
              <a:spLocks noChangeShapeType="1"/>
            </p:cNvSpPr>
            <p:nvPr/>
          </p:nvSpPr>
          <p:spPr bwMode="auto">
            <a:xfrm>
              <a:off x="897" y="3475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3" name="Line 43"/>
            <p:cNvSpPr>
              <a:spLocks noChangeShapeType="1"/>
            </p:cNvSpPr>
            <p:nvPr/>
          </p:nvSpPr>
          <p:spPr bwMode="auto">
            <a:xfrm>
              <a:off x="897" y="2795"/>
              <a:ext cx="9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4" name="Line 44"/>
            <p:cNvSpPr>
              <a:spLocks noChangeShapeType="1"/>
            </p:cNvSpPr>
            <p:nvPr/>
          </p:nvSpPr>
          <p:spPr bwMode="auto">
            <a:xfrm>
              <a:off x="897" y="2976"/>
              <a:ext cx="9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5" name="Line 45"/>
            <p:cNvSpPr>
              <a:spLocks noChangeShapeType="1"/>
            </p:cNvSpPr>
            <p:nvPr/>
          </p:nvSpPr>
          <p:spPr bwMode="auto">
            <a:xfrm>
              <a:off x="897" y="3158"/>
              <a:ext cx="9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6" name="Line 46"/>
            <p:cNvSpPr>
              <a:spLocks noChangeShapeType="1"/>
            </p:cNvSpPr>
            <p:nvPr/>
          </p:nvSpPr>
          <p:spPr bwMode="auto">
            <a:xfrm>
              <a:off x="897" y="1616"/>
              <a:ext cx="4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7" name="Line 47"/>
            <p:cNvSpPr>
              <a:spLocks noChangeShapeType="1"/>
            </p:cNvSpPr>
            <p:nvPr/>
          </p:nvSpPr>
          <p:spPr bwMode="auto">
            <a:xfrm>
              <a:off x="897" y="3385"/>
              <a:ext cx="4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8" name="Line 48"/>
            <p:cNvSpPr>
              <a:spLocks noChangeShapeType="1"/>
            </p:cNvSpPr>
            <p:nvPr/>
          </p:nvSpPr>
          <p:spPr bwMode="auto">
            <a:xfrm>
              <a:off x="897" y="3612"/>
              <a:ext cx="4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29" name="Line 49"/>
            <p:cNvSpPr>
              <a:spLocks noChangeShapeType="1"/>
            </p:cNvSpPr>
            <p:nvPr/>
          </p:nvSpPr>
          <p:spPr bwMode="auto">
            <a:xfrm>
              <a:off x="897" y="3657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30" name="Line 50"/>
            <p:cNvSpPr>
              <a:spLocks noChangeShapeType="1"/>
            </p:cNvSpPr>
            <p:nvPr/>
          </p:nvSpPr>
          <p:spPr bwMode="auto">
            <a:xfrm>
              <a:off x="897" y="3748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34" name="Line 54"/>
            <p:cNvSpPr>
              <a:spLocks noChangeShapeType="1"/>
            </p:cNvSpPr>
            <p:nvPr/>
          </p:nvSpPr>
          <p:spPr bwMode="auto">
            <a:xfrm>
              <a:off x="897" y="3203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35" name="Line 55"/>
            <p:cNvSpPr>
              <a:spLocks noChangeShapeType="1"/>
            </p:cNvSpPr>
            <p:nvPr/>
          </p:nvSpPr>
          <p:spPr bwMode="auto">
            <a:xfrm>
              <a:off x="897" y="3067"/>
              <a:ext cx="1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36" name="Line 56"/>
            <p:cNvSpPr>
              <a:spLocks noChangeShapeType="1"/>
            </p:cNvSpPr>
            <p:nvPr/>
          </p:nvSpPr>
          <p:spPr bwMode="auto">
            <a:xfrm>
              <a:off x="897" y="3022"/>
              <a:ext cx="22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38" name="Line 58"/>
            <p:cNvSpPr>
              <a:spLocks noChangeShapeType="1"/>
            </p:cNvSpPr>
            <p:nvPr/>
          </p:nvSpPr>
          <p:spPr bwMode="auto">
            <a:xfrm>
              <a:off x="897" y="2568"/>
              <a:ext cx="22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</p:grpSp>
      <p:sp>
        <p:nvSpPr>
          <p:cNvPr id="634942" name="Text Box 62"/>
          <p:cNvSpPr txBox="1">
            <a:spLocks noChangeArrowheads="1"/>
          </p:cNvSpPr>
          <p:nvPr/>
        </p:nvSpPr>
        <p:spPr bwMode="auto">
          <a:xfrm>
            <a:off x="3175489" y="1966547"/>
            <a:ext cx="1026243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8">
                <a:latin typeface="Source Sans Pro" panose="020B0604020202020204" charset="0"/>
                <a:ea typeface="ＭＳ Ｐゴシック" charset="0"/>
              </a:rPr>
              <a:t>Delta function</a:t>
            </a:r>
          </a:p>
        </p:txBody>
      </p:sp>
      <p:sp>
        <p:nvSpPr>
          <p:cNvPr id="634943" name="Text Box 63"/>
          <p:cNvSpPr txBox="1">
            <a:spLocks noChangeArrowheads="1"/>
          </p:cNvSpPr>
          <p:nvPr/>
        </p:nvSpPr>
        <p:spPr bwMode="auto">
          <a:xfrm>
            <a:off x="3095836" y="1762015"/>
            <a:ext cx="1436612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8" dirty="0">
                <a:latin typeface="Source Sans Pro" panose="020B0604020202020204" charset="0"/>
                <a:ea typeface="ＭＳ Ｐゴシック" charset="0"/>
              </a:rPr>
              <a:t>Linear </a:t>
            </a:r>
            <a:r>
              <a:rPr lang="en-GB" sz="1108" dirty="0" err="1">
                <a:latin typeface="Source Sans Pro" panose="020B0604020202020204" charset="0"/>
                <a:ea typeface="ＭＳ Ｐゴシック" charset="0"/>
              </a:rPr>
              <a:t>param</a:t>
            </a:r>
            <a:r>
              <a:rPr lang="en-GB" sz="1108" dirty="0">
                <a:latin typeface="Source Sans Pro" panose="020B0604020202020204" charset="0"/>
                <a:ea typeface="ＭＳ Ｐゴシック" charset="0"/>
              </a:rPr>
              <a:t> regress</a:t>
            </a:r>
          </a:p>
        </p:txBody>
      </p:sp>
      <p:grpSp>
        <p:nvGrpSpPr>
          <p:cNvPr id="20490" name="Group 65"/>
          <p:cNvGrpSpPr>
            <a:grpSpLocks/>
          </p:cNvGrpSpPr>
          <p:nvPr/>
        </p:nvGrpSpPr>
        <p:grpSpPr bwMode="auto">
          <a:xfrm>
            <a:off x="3455453" y="1545828"/>
            <a:ext cx="3172558" cy="4195396"/>
            <a:chOff x="1327" y="883"/>
            <a:chExt cx="2165" cy="2863"/>
          </a:xfrm>
        </p:grpSpPr>
        <p:pic>
          <p:nvPicPr>
            <p:cNvPr id="634900" name="Picture 20"/>
            <p:cNvPicPr>
              <a:picLocks noChangeAspect="1" noChangeArrowheads="1"/>
            </p:cNvPicPr>
            <p:nvPr/>
          </p:nvPicPr>
          <p:blipFill rotWithShape="1">
            <a:blip r:embed="rId4"/>
            <a:srcRect l="12462" t="19552" r="35324" b="30150"/>
            <a:stretch/>
          </p:blipFill>
          <p:spPr bwMode="auto">
            <a:xfrm>
              <a:off x="1327" y="1655"/>
              <a:ext cx="2165" cy="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34937" name="Line 57"/>
            <p:cNvSpPr>
              <a:spLocks noChangeShapeType="1"/>
            </p:cNvSpPr>
            <p:nvPr/>
          </p:nvSpPr>
          <p:spPr bwMode="auto">
            <a:xfrm>
              <a:off x="1759" y="129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40" name="Line 60"/>
            <p:cNvSpPr>
              <a:spLocks noChangeShapeType="1"/>
            </p:cNvSpPr>
            <p:nvPr/>
          </p:nvSpPr>
          <p:spPr bwMode="auto">
            <a:xfrm>
              <a:off x="1895" y="1207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41" name="Line 61"/>
            <p:cNvSpPr>
              <a:spLocks noChangeShapeType="1"/>
            </p:cNvSpPr>
            <p:nvPr/>
          </p:nvSpPr>
          <p:spPr bwMode="auto">
            <a:xfrm>
              <a:off x="2015" y="1041"/>
              <a:ext cx="0" cy="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634944" name="Text Box 64"/>
            <p:cNvSpPr txBox="1">
              <a:spLocks noChangeArrowheads="1"/>
            </p:cNvSpPr>
            <p:nvPr/>
          </p:nvSpPr>
          <p:spPr bwMode="auto">
            <a:xfrm>
              <a:off x="1548" y="883"/>
              <a:ext cx="11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108" dirty="0">
                  <a:latin typeface="Source Sans Pro" panose="020B0604020202020204" charset="0"/>
                  <a:ea typeface="ＭＳ Ｐゴシック" charset="0"/>
                </a:rPr>
                <a:t>Quadratic </a:t>
              </a:r>
              <a:r>
                <a:rPr lang="en-GB" sz="1108" dirty="0" err="1">
                  <a:latin typeface="Source Sans Pro" panose="020B0604020202020204" charset="0"/>
                  <a:ea typeface="ＭＳ Ｐゴシック" charset="0"/>
                </a:rPr>
                <a:t>param</a:t>
              </a:r>
              <a:r>
                <a:rPr lang="en-GB" sz="1108" dirty="0">
                  <a:latin typeface="Source Sans Pro" panose="020B0604020202020204" charset="0"/>
                  <a:ea typeface="ＭＳ Ｐゴシック" charset="0"/>
                </a:rPr>
                <a:t> regress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ource Sans Pro" panose="020B0604020202020204" charset="0"/>
              </a:rPr>
              <a:t>Parametric modulation</a:t>
            </a:r>
            <a:endParaRPr lang="en-GB" dirty="0">
              <a:latin typeface="Source Sans Pr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767" y="2631678"/>
            <a:ext cx="612068" cy="29829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0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Model-based </a:t>
            </a:r>
            <a:r>
              <a:rPr lang="en-US" sz="1400" b="1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8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Parametric design: Model-based regressors</a:t>
            </a:r>
            <a:endParaRPr lang="en-GB" dirty="0">
              <a:solidFill>
                <a:schemeClr val="accent1"/>
              </a:solidFill>
              <a:latin typeface="Source Sans Pro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16" y="1369333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333333"/>
                </a:solidFill>
                <a:latin typeface="Source Sans Pro" panose="020B0604020202020204" charset="0"/>
                <a:cs typeface="ＭＳ Ｐゴシック" pitchFamily="34" charset="-128"/>
              </a:rPr>
              <a:t>Signals derived from a</a:t>
            </a:r>
            <a:r>
              <a:rPr lang="en-GB" dirty="0">
                <a:solidFill>
                  <a:schemeClr val="accent1"/>
                </a:solidFill>
                <a:latin typeface="Source Sans Pro" panose="020B0604020202020204" charset="0"/>
                <a:cs typeface="ＭＳ Ｐゴシック" pitchFamily="34" charset="-128"/>
              </a:rPr>
              <a:t> computational model </a:t>
            </a:r>
            <a:r>
              <a:rPr lang="en-GB" dirty="0">
                <a:solidFill>
                  <a:srgbClr val="333333"/>
                </a:solidFill>
                <a:latin typeface="Source Sans Pro" panose="020B0604020202020204" charset="0"/>
                <a:cs typeface="ＭＳ Ｐゴシック" pitchFamily="34" charset="-128"/>
              </a:rPr>
              <a:t>are correlated against BOLD, to determine brain regions showing a response profile consistent with the model, </a:t>
            </a:r>
            <a:r>
              <a:rPr lang="en-GB" dirty="0"/>
              <a:t>e.g. </a:t>
            </a:r>
            <a:r>
              <a:rPr lang="en-GB" dirty="0" err="1"/>
              <a:t>Rescorla</a:t>
            </a:r>
            <a:r>
              <a:rPr lang="en-GB" dirty="0"/>
              <a:t>-Wagner prediction error</a:t>
            </a:r>
            <a:endParaRPr lang="en-GB" dirty="0">
              <a:solidFill>
                <a:srgbClr val="333333"/>
              </a:solidFill>
              <a:latin typeface="Source Sans Pro" panose="020B0604020202020204" charset="0"/>
              <a:cs typeface="ＭＳ Ｐゴシック" pitchFamily="34" charset="-128"/>
            </a:endParaRPr>
          </a:p>
          <a:p>
            <a:pPr>
              <a:defRPr/>
            </a:pPr>
            <a:endParaRPr lang="en-GB" dirty="0">
              <a:solidFill>
                <a:srgbClr val="333333"/>
              </a:solidFill>
              <a:latin typeface="Source Sans Pro" panose="020B0604020202020204" charset="0"/>
              <a:cs typeface="ＭＳ Ｐゴシック" pitchFamily="34" charset="-128"/>
            </a:endParaRPr>
          </a:p>
          <a:p>
            <a:endParaRPr lang="en-GB" dirty="0">
              <a:latin typeface="Source Sans Pro" panose="020B0604020202020204" charset="0"/>
            </a:endParaRPr>
          </a:p>
        </p:txBody>
      </p:sp>
      <p:pic>
        <p:nvPicPr>
          <p:cNvPr id="27650" name="Picture 2" descr="Neural Representations of State Prediction Errors and Reward Predic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7" r="52190"/>
          <a:stretch/>
        </p:blipFill>
        <p:spPr bwMode="auto">
          <a:xfrm>
            <a:off x="5834441" y="4516767"/>
            <a:ext cx="2304256" cy="18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38617" y="6126987"/>
            <a:ext cx="2295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Gl</a:t>
            </a:r>
            <a:r>
              <a:rPr lang="de-DE" sz="1400" dirty="0"/>
              <a:t>ä</a:t>
            </a:r>
            <a:r>
              <a:rPr lang="en-GB" sz="1400" dirty="0" err="1"/>
              <a:t>scher</a:t>
            </a:r>
            <a:r>
              <a:rPr lang="en-GB" sz="1400" dirty="0"/>
              <a:t> &amp; </a:t>
            </a:r>
            <a:r>
              <a:rPr lang="en-GB" sz="1400" dirty="0" err="1"/>
              <a:t>O’Doherty</a:t>
            </a:r>
            <a:r>
              <a:rPr lang="en-GB" sz="1400" dirty="0"/>
              <a:t> (2010)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7893" y="4803218"/>
            <a:ext cx="4702295" cy="2275943"/>
            <a:chOff x="364620" y="3564223"/>
            <a:chExt cx="4702295" cy="2275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00" y="4025506"/>
              <a:ext cx="4175415" cy="8167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4989" y="3564223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GB" sz="1600" dirty="0">
                  <a:latin typeface="Source Sans Pro" panose="020B0503030403020204" pitchFamily="34" charset="0"/>
                </a:rPr>
                <a:t>Time-series of a model-derived reward prediction error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1780" y="4925766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de-DE" sz="1100" dirty="0">
                  <a:latin typeface="Source Sans Pro" panose="020B0503030403020204" pitchFamily="34" charset="0"/>
                </a:rPr>
                <a:t>Trial number</a:t>
              </a:r>
              <a:endParaRPr lang="en-GB" sz="1100" dirty="0" err="1">
                <a:latin typeface="Source Sans Pro" panose="020B0503030403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64620" y="3976704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pPr algn="ctr"/>
              <a:r>
                <a:rPr lang="de-DE" sz="1100" dirty="0">
                  <a:latin typeface="Source Sans Pro" panose="020B0503030403020204" pitchFamily="34" charset="0"/>
                </a:rPr>
                <a:t>Reward</a:t>
              </a:r>
            </a:p>
            <a:p>
              <a:pPr algn="ctr"/>
              <a:r>
                <a:rPr lang="de-DE" sz="1100" dirty="0">
                  <a:latin typeface="Source Sans Pro" panose="020B0503030403020204" pitchFamily="34" charset="0"/>
                </a:rPr>
                <a:t>Prediction</a:t>
              </a:r>
            </a:p>
            <a:p>
              <a:pPr algn="ctr"/>
              <a:r>
                <a:rPr lang="de-DE" sz="1100" dirty="0">
                  <a:latin typeface="Source Sans Pro" panose="020B0503030403020204" pitchFamily="34" charset="0"/>
                </a:rPr>
                <a:t>error</a:t>
              </a:r>
              <a:endParaRPr lang="en-GB" sz="1100" dirty="0" err="1">
                <a:latin typeface="Source Sans Pro" panose="020B0503030403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35696" y="2456892"/>
            <a:ext cx="4788532" cy="188233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580" y="2994047"/>
            <a:ext cx="2676525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70" y="2536673"/>
            <a:ext cx="1209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8" name="Picture 4">
            <a:extLst>
              <a:ext uri="{FF2B5EF4-FFF2-40B4-BE49-F238E27FC236}">
                <a16:creationId xmlns:a16="http://schemas.microsoft.com/office/drawing/2014/main" id="{573E38DD-5FB8-3949-95EC-2920F2376DC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7208" y="1661747"/>
            <a:ext cx="2700704" cy="223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9109" name="Picture 5">
            <a:extLst>
              <a:ext uri="{FF2B5EF4-FFF2-40B4-BE49-F238E27FC236}">
                <a16:creationId xmlns:a16="http://schemas.microsoft.com/office/drawing/2014/main" id="{7AEF5AA7-4764-D04F-A5AE-21D77269BA42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 l="69757" t="30959" r="7643" b="14474"/>
          <a:stretch>
            <a:fillRect/>
          </a:stretch>
        </p:blipFill>
        <p:spPr bwMode="auto">
          <a:xfrm>
            <a:off x="4183674" y="1841989"/>
            <a:ext cx="710711" cy="10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9111" name="Rectangle 7">
            <a:extLst>
              <a:ext uri="{FF2B5EF4-FFF2-40B4-BE49-F238E27FC236}">
                <a16:creationId xmlns:a16="http://schemas.microsoft.com/office/drawing/2014/main" id="{22DBEA5E-AEFD-914E-A252-BBBB37B2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36" y="4352193"/>
            <a:ext cx="1521069" cy="5949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12" name="Rectangle 8">
            <a:extLst>
              <a:ext uri="{FF2B5EF4-FFF2-40B4-BE49-F238E27FC236}">
                <a16:creationId xmlns:a16="http://schemas.microsoft.com/office/drawing/2014/main" id="{AB7A3C4E-D7B8-D948-8A62-A80D2524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69" y="3326423"/>
            <a:ext cx="1136643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</a:p>
        </p:txBody>
      </p:sp>
      <p:sp>
        <p:nvSpPr>
          <p:cNvPr id="559113" name="Rectangle 9">
            <a:extLst>
              <a:ext uri="{FF2B5EF4-FFF2-40B4-BE49-F238E27FC236}">
                <a16:creationId xmlns:a16="http://schemas.microsoft.com/office/drawing/2014/main" id="{7D31D667-CA27-A244-850F-876E13AE2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238" y="3326423"/>
            <a:ext cx="1000644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</a:p>
        </p:txBody>
      </p:sp>
      <p:sp>
        <p:nvSpPr>
          <p:cNvPr id="559114" name="Rectangle 10">
            <a:extLst>
              <a:ext uri="{FF2B5EF4-FFF2-40B4-BE49-F238E27FC236}">
                <a16:creationId xmlns:a16="http://schemas.microsoft.com/office/drawing/2014/main" id="{67DDC835-0C1D-3A45-9067-48356EAB2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66" y="4447443"/>
            <a:ext cx="1253791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Normalisation</a:t>
            </a:r>
          </a:p>
        </p:txBody>
      </p:sp>
      <p:sp>
        <p:nvSpPr>
          <p:cNvPr id="559115" name="Rectangle 11">
            <a:extLst>
              <a:ext uri="{FF2B5EF4-FFF2-40B4-BE49-F238E27FC236}">
                <a16:creationId xmlns:a16="http://schemas.microsoft.com/office/drawing/2014/main" id="{7032E88D-31A0-1E4B-95F4-BAC368AE3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324" y="3351335"/>
            <a:ext cx="1785410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</a:p>
        </p:txBody>
      </p:sp>
      <p:sp>
        <p:nvSpPr>
          <p:cNvPr id="559116" name="Rectangle 12">
            <a:extLst>
              <a:ext uri="{FF2B5EF4-FFF2-40B4-BE49-F238E27FC236}">
                <a16:creationId xmlns:a16="http://schemas.microsoft.com/office/drawing/2014/main" id="{E0378AB8-E85C-254D-B7C2-282525B9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412" y="1213338"/>
            <a:ext cx="2680720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 parametric map (SPM)</a:t>
            </a:r>
          </a:p>
        </p:txBody>
      </p:sp>
      <p:sp>
        <p:nvSpPr>
          <p:cNvPr id="559117" name="Rectangle 13">
            <a:extLst>
              <a:ext uri="{FF2B5EF4-FFF2-40B4-BE49-F238E27FC236}">
                <a16:creationId xmlns:a16="http://schemas.microsoft.com/office/drawing/2014/main" id="{0481ECD5-7ABE-C141-9FC4-42753F00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5820"/>
            <a:ext cx="1540856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Image time-series</a:t>
            </a:r>
          </a:p>
        </p:txBody>
      </p:sp>
      <p:sp>
        <p:nvSpPr>
          <p:cNvPr id="559118" name="Rectangle 14">
            <a:extLst>
              <a:ext uri="{FF2B5EF4-FFF2-40B4-BE49-F238E27FC236}">
                <a16:creationId xmlns:a16="http://schemas.microsoft.com/office/drawing/2014/main" id="{4D09736E-532F-0942-BB50-CE91E1B2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708" y="5977304"/>
            <a:ext cx="1761173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Parameter estimates</a:t>
            </a:r>
          </a:p>
        </p:txBody>
      </p:sp>
      <p:pic>
        <p:nvPicPr>
          <p:cNvPr id="559119" name="Picture 15">
            <a:extLst>
              <a:ext uri="{FF2B5EF4-FFF2-40B4-BE49-F238E27FC236}">
                <a16:creationId xmlns:a16="http://schemas.microsoft.com/office/drawing/2014/main" id="{224CBDB6-32CB-2A46-83BF-4468EF178B02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808" y="1822938"/>
            <a:ext cx="1437543" cy="9803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9120" name="Picture 16">
            <a:extLst>
              <a:ext uri="{FF2B5EF4-FFF2-40B4-BE49-F238E27FC236}">
                <a16:creationId xmlns:a16="http://schemas.microsoft.com/office/drawing/2014/main" id="{9C341BF4-39BD-BC4D-B0D4-FCBA4AC4A74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3779228" y="4330212"/>
            <a:ext cx="1550377" cy="153425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59121" name="Picture 17">
            <a:extLst>
              <a:ext uri="{FF2B5EF4-FFF2-40B4-BE49-F238E27FC236}">
                <a16:creationId xmlns:a16="http://schemas.microsoft.com/office/drawing/2014/main" id="{2E84C2A0-B3DF-C645-BBBA-74411A81F73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8" y="1822939"/>
            <a:ext cx="1223597" cy="103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59123" name="Rectangle 19">
            <a:extLst>
              <a:ext uri="{FF2B5EF4-FFF2-40B4-BE49-F238E27FC236}">
                <a16:creationId xmlns:a16="http://schemas.microsoft.com/office/drawing/2014/main" id="{B786681F-7A94-3740-A7F8-ECBE6460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27" y="3190143"/>
            <a:ext cx="1301262" cy="6359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24" name="Rectangle 20">
            <a:extLst>
              <a:ext uri="{FF2B5EF4-FFF2-40B4-BE49-F238E27FC236}">
                <a16:creationId xmlns:a16="http://schemas.microsoft.com/office/drawing/2014/main" id="{2C3508AD-4E7B-0B43-BBCA-999CE331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978" y="3190143"/>
            <a:ext cx="1392115" cy="6462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25" name="Rectangle 21">
            <a:extLst>
              <a:ext uri="{FF2B5EF4-FFF2-40B4-BE49-F238E27FC236}">
                <a16:creationId xmlns:a16="http://schemas.microsoft.com/office/drawing/2014/main" id="{52038680-D341-B84F-B4B2-310B7C6F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308" y="1422889"/>
            <a:ext cx="1224937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Design matrix</a:t>
            </a:r>
          </a:p>
        </p:txBody>
      </p:sp>
      <p:pic>
        <p:nvPicPr>
          <p:cNvPr id="559126" name="Picture 22">
            <a:extLst>
              <a:ext uri="{FF2B5EF4-FFF2-40B4-BE49-F238E27FC236}">
                <a16:creationId xmlns:a16="http://schemas.microsoft.com/office/drawing/2014/main" id="{A1A1AE0B-DEE2-7B4C-B07E-65502E224D8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7" y="5294435"/>
            <a:ext cx="1310054" cy="110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59127" name="Rectangle 23">
            <a:extLst>
              <a:ext uri="{FF2B5EF4-FFF2-40B4-BE49-F238E27FC236}">
                <a16:creationId xmlns:a16="http://schemas.microsoft.com/office/drawing/2014/main" id="{51565B15-C617-2B4F-A50D-0D301573A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369" y="5558204"/>
            <a:ext cx="879008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Template</a:t>
            </a:r>
          </a:p>
        </p:txBody>
      </p:sp>
      <p:sp>
        <p:nvSpPr>
          <p:cNvPr id="559128" name="Rectangle 24">
            <a:extLst>
              <a:ext uri="{FF2B5EF4-FFF2-40B4-BE49-F238E27FC236}">
                <a16:creationId xmlns:a16="http://schemas.microsoft.com/office/drawing/2014/main" id="{8BC4F7D1-3FDF-5745-B74D-15FDAC1F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928" y="1434612"/>
            <a:ext cx="660615" cy="3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Kernel</a:t>
            </a:r>
          </a:p>
        </p:txBody>
      </p:sp>
      <p:sp>
        <p:nvSpPr>
          <p:cNvPr id="559129" name="Line 25">
            <a:extLst>
              <a:ext uri="{FF2B5EF4-FFF2-40B4-BE49-F238E27FC236}">
                <a16:creationId xmlns:a16="http://schemas.microsoft.com/office/drawing/2014/main" id="{3BE0DAA0-5A83-C74E-9005-84EE2B6EE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277" y="2856035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0" name="Line 26">
            <a:extLst>
              <a:ext uri="{FF2B5EF4-FFF2-40B4-BE49-F238E27FC236}">
                <a16:creationId xmlns:a16="http://schemas.microsoft.com/office/drawing/2014/main" id="{620C0F4D-58B5-2347-AC24-02B2CFBF9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09597"/>
            <a:ext cx="297474" cy="29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1" name="Line 27">
            <a:extLst>
              <a:ext uri="{FF2B5EF4-FFF2-40B4-BE49-F238E27FC236}">
                <a16:creationId xmlns:a16="http://schemas.microsoft.com/office/drawing/2014/main" id="{91624DCE-4C91-C845-A7A6-A5A5C62AC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512" y="3511062"/>
            <a:ext cx="4615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2" name="Line 28">
            <a:extLst>
              <a:ext uri="{FF2B5EF4-FFF2-40B4-BE49-F238E27FC236}">
                <a16:creationId xmlns:a16="http://schemas.microsoft.com/office/drawing/2014/main" id="{56AB988D-1BF0-6D4D-B071-3059052C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415" y="3853962"/>
            <a:ext cx="0" cy="4806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3" name="Line 29">
            <a:extLst>
              <a:ext uri="{FF2B5EF4-FFF2-40B4-BE49-F238E27FC236}">
                <a16:creationId xmlns:a16="http://schemas.microsoft.com/office/drawing/2014/main" id="{E2857891-CE48-3840-A058-BE5B4F994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485" y="288387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4" name="Line 30">
            <a:extLst>
              <a:ext uri="{FF2B5EF4-FFF2-40B4-BE49-F238E27FC236}">
                <a16:creationId xmlns:a16="http://schemas.microsoft.com/office/drawing/2014/main" id="{49CE6BDC-7A8E-5E47-9AF3-629E944F3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2104" y="2838450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5" name="Line 31">
            <a:extLst>
              <a:ext uri="{FF2B5EF4-FFF2-40B4-BE49-F238E27FC236}">
                <a16:creationId xmlns:a16="http://schemas.microsoft.com/office/drawing/2014/main" id="{1C8306D4-7C7B-D044-8282-962F9AD6C4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2615" y="4931019"/>
            <a:ext cx="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6" name="Rectangle 32">
            <a:extLst>
              <a:ext uri="{FF2B5EF4-FFF2-40B4-BE49-F238E27FC236}">
                <a16:creationId xmlns:a16="http://schemas.microsoft.com/office/drawing/2014/main" id="{5D29F021-D369-D646-8536-63E4D496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327" y="4073769"/>
            <a:ext cx="1293934" cy="6975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7" name="Rectangle 33">
            <a:extLst>
              <a:ext uri="{FF2B5EF4-FFF2-40B4-BE49-F238E27FC236}">
                <a16:creationId xmlns:a16="http://schemas.microsoft.com/office/drawing/2014/main" id="{F70553FE-9367-4242-8978-A4D88240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52" y="4095750"/>
            <a:ext cx="1059250" cy="5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 algn="ctr"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Gaussian </a:t>
            </a:r>
          </a:p>
          <a:p>
            <a:pPr algn="ctr"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field theory</a:t>
            </a:r>
          </a:p>
        </p:txBody>
      </p:sp>
      <p:sp>
        <p:nvSpPr>
          <p:cNvPr id="559138" name="Line 34">
            <a:extLst>
              <a:ext uri="{FF2B5EF4-FFF2-40B4-BE49-F238E27FC236}">
                <a16:creationId xmlns:a16="http://schemas.microsoft.com/office/drawing/2014/main" id="{0E2972E0-74A7-6A46-A7D9-CE1523A4B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938" y="3761643"/>
            <a:ext cx="0" cy="29454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39" name="Rectangle 35">
            <a:extLst>
              <a:ext uri="{FF2B5EF4-FFF2-40B4-BE49-F238E27FC236}">
                <a16:creationId xmlns:a16="http://schemas.microsoft.com/office/drawing/2014/main" id="{C02879D3-7655-D141-B2DC-86CBB2A3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692" y="5496658"/>
            <a:ext cx="811490" cy="33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662">
                <a:effectLst>
                  <a:outerShdw blurRad="38100" dist="38100" dir="2700000" algn="tl">
                    <a:srgbClr val="C0C0C0"/>
                  </a:outerShdw>
                </a:effectLst>
              </a:rPr>
              <a:t>p &lt;0.05</a:t>
            </a:r>
          </a:p>
        </p:txBody>
      </p:sp>
      <p:sp>
        <p:nvSpPr>
          <p:cNvPr id="559140" name="Rectangle 36">
            <a:extLst>
              <a:ext uri="{FF2B5EF4-FFF2-40B4-BE49-F238E27FC236}">
                <a16:creationId xmlns:a16="http://schemas.microsoft.com/office/drawing/2014/main" id="{C9636119-FC27-754F-A7A6-B3AF2941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778" y="4149969"/>
            <a:ext cx="906323" cy="5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</a:p>
          <a:p>
            <a:pPr>
              <a:defRPr/>
            </a:pPr>
            <a:r>
              <a:rPr lang="en-US" sz="1477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</a:p>
        </p:txBody>
      </p:sp>
      <p:sp>
        <p:nvSpPr>
          <p:cNvPr id="559141" name="Line 37">
            <a:extLst>
              <a:ext uri="{FF2B5EF4-FFF2-40B4-BE49-F238E27FC236}">
                <a16:creationId xmlns:a16="http://schemas.microsoft.com/office/drawing/2014/main" id="{D174AC93-48B7-BB47-9A2D-51826C1E23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1143" y="4397620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pic>
        <p:nvPicPr>
          <p:cNvPr id="559143" name="Picture 39">
            <a:extLst>
              <a:ext uri="{FF2B5EF4-FFF2-40B4-BE49-F238E27FC236}">
                <a16:creationId xmlns:a16="http://schemas.microsoft.com/office/drawing/2014/main" id="{FAE3CB7F-82C8-E34A-8959-87A4A19F986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5832" t="58859" r="69249" b="6488"/>
          <a:stretch>
            <a:fillRect/>
          </a:stretch>
        </p:blipFill>
        <p:spPr bwMode="auto">
          <a:xfrm>
            <a:off x="6220558" y="5269523"/>
            <a:ext cx="1084385" cy="116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9144" name="Line 40">
            <a:extLst>
              <a:ext uri="{FF2B5EF4-FFF2-40B4-BE49-F238E27FC236}">
                <a16:creationId xmlns:a16="http://schemas.microsoft.com/office/drawing/2014/main" id="{909ED636-240B-B647-AFAA-A289D00CF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3266" y="4777154"/>
            <a:ext cx="0" cy="4806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45" name="Line 41">
            <a:extLst>
              <a:ext uri="{FF2B5EF4-FFF2-40B4-BE49-F238E27FC236}">
                <a16:creationId xmlns:a16="http://schemas.microsoft.com/office/drawing/2014/main" id="{4C171FAB-C651-7E49-AE2F-1CF5D5BC9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189" y="3862754"/>
            <a:ext cx="0" cy="4806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46" name="Line 42">
            <a:extLst>
              <a:ext uri="{FF2B5EF4-FFF2-40B4-BE49-F238E27FC236}">
                <a16:creationId xmlns:a16="http://schemas.microsoft.com/office/drawing/2014/main" id="{D5F8D997-99CC-3348-917E-4A3A0A252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862754"/>
            <a:ext cx="0" cy="4806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47" name="Line 43">
            <a:extLst>
              <a:ext uri="{FF2B5EF4-FFF2-40B4-BE49-F238E27FC236}">
                <a16:creationId xmlns:a16="http://schemas.microsoft.com/office/drawing/2014/main" id="{705ADEF8-0ED4-D745-A46C-754F03800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004" y="3511062"/>
            <a:ext cx="35169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559142" name="Line 38">
            <a:extLst>
              <a:ext uri="{FF2B5EF4-FFF2-40B4-BE49-F238E27FC236}">
                <a16:creationId xmlns:a16="http://schemas.microsoft.com/office/drawing/2014/main" id="{03ADC936-8C02-4747-8E8C-4CF557CAE2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3700" y="5745774"/>
            <a:ext cx="866043" cy="347296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22223" y="493474"/>
            <a:ext cx="69120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C02A26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It all starts with a good design!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6013" y="1377955"/>
            <a:ext cx="1976804" cy="1948467"/>
          </a:xfrm>
          <a:prstGeom prst="rect">
            <a:avLst/>
          </a:prstGeom>
          <a:solidFill>
            <a:srgbClr val="EAB9B8">
              <a:alpha val="13000"/>
            </a:srgbClr>
          </a:solidFill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" panose="020B0503030403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12164" y="288801"/>
            <a:ext cx="478642" cy="884481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9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42">
            <a:extLst>
              <a:ext uri="{FF2B5EF4-FFF2-40B4-BE49-F238E27FC236}">
                <a16:creationId xmlns:a16="http://schemas.microsoft.com/office/drawing/2014/main" id="{4BE0252E-F823-E848-9798-2B5EA6C56DF2}"/>
              </a:ext>
            </a:extLst>
          </p:cNvPr>
          <p:cNvGrpSpPr>
            <a:grpSpLocks/>
          </p:cNvGrpSpPr>
          <p:nvPr/>
        </p:nvGrpSpPr>
        <p:grpSpPr bwMode="auto">
          <a:xfrm>
            <a:off x="2246435" y="1883021"/>
            <a:ext cx="3588726" cy="3207727"/>
            <a:chOff x="1487" y="833"/>
            <a:chExt cx="2449" cy="2189"/>
          </a:xfrm>
        </p:grpSpPr>
        <p:sp>
          <p:nvSpPr>
            <p:cNvPr id="630811" name="Rectangle 27">
              <a:extLst>
                <a:ext uri="{FF2B5EF4-FFF2-40B4-BE49-F238E27FC236}">
                  <a16:creationId xmlns:a16="http://schemas.microsoft.com/office/drawing/2014/main" id="{4D4A06E6-C496-814C-A987-3862C28EA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1389"/>
              <a:ext cx="1814" cy="16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30812" name="Line 28">
              <a:extLst>
                <a:ext uri="{FF2B5EF4-FFF2-40B4-BE49-F238E27FC236}">
                  <a16:creationId xmlns:a16="http://schemas.microsoft.com/office/drawing/2014/main" id="{312C1F11-5E1F-4941-8359-217E545B8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2" y="2205"/>
              <a:ext cx="18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30814" name="Line 30">
              <a:extLst>
                <a:ext uri="{FF2B5EF4-FFF2-40B4-BE49-F238E27FC236}">
                  <a16:creationId xmlns:a16="http://schemas.microsoft.com/office/drawing/2014/main" id="{D30F5082-FF8E-564E-88A9-DE48F4AF8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1389"/>
              <a:ext cx="0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30815" name="Text Box 31">
              <a:extLst>
                <a:ext uri="{FF2B5EF4-FFF2-40B4-BE49-F238E27FC236}">
                  <a16:creationId xmlns:a16="http://schemas.microsoft.com/office/drawing/2014/main" id="{0E6CF93A-C7AC-8E46-8D1F-A332AB039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833"/>
              <a:ext cx="7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 b="1" dirty="0">
                  <a:solidFill>
                    <a:srgbClr val="333333"/>
                  </a:solidFill>
                  <a:latin typeface="Source Sans Pro" panose="020B0604020202020204"/>
                  <a:ea typeface="ＭＳ Ｐゴシック" charset="0"/>
                </a:rPr>
                <a:t>Factor A</a:t>
              </a:r>
            </a:p>
          </p:txBody>
        </p:sp>
        <p:sp>
          <p:nvSpPr>
            <p:cNvPr id="630816" name="Text Box 32">
              <a:extLst>
                <a:ext uri="{FF2B5EF4-FFF2-40B4-BE49-F238E27FC236}">
                  <a16:creationId xmlns:a16="http://schemas.microsoft.com/office/drawing/2014/main" id="{82D84E71-2919-CE43-BCD7-6BF8307BC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48" y="2046"/>
              <a:ext cx="7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 b="1" dirty="0">
                  <a:solidFill>
                    <a:srgbClr val="333333"/>
                  </a:solidFill>
                  <a:latin typeface="Source Sans Pro" panose="020B0604020202020204"/>
                  <a:ea typeface="ＭＳ Ｐゴシック" charset="0"/>
                </a:rPr>
                <a:t>Factor B</a:t>
              </a:r>
            </a:p>
          </p:txBody>
        </p:sp>
        <p:sp>
          <p:nvSpPr>
            <p:cNvPr id="630817" name="Text Box 33">
              <a:extLst>
                <a:ext uri="{FF2B5EF4-FFF2-40B4-BE49-F238E27FC236}">
                  <a16:creationId xmlns:a16="http://schemas.microsoft.com/office/drawing/2014/main" id="{067AE920-7D7A-D040-B76A-B0BD6C2BB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2582"/>
              <a:ext cx="20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b</a:t>
              </a:r>
            </a:p>
          </p:txBody>
        </p:sp>
        <p:sp>
          <p:nvSpPr>
            <p:cNvPr id="630818" name="Text Box 34">
              <a:extLst>
                <a:ext uri="{FF2B5EF4-FFF2-40B4-BE49-F238E27FC236}">
                  <a16:creationId xmlns:a16="http://schemas.microsoft.com/office/drawing/2014/main" id="{C424BD8D-5EAD-BC4B-9301-C3D2A4BBC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0" y="1628"/>
              <a:ext cx="2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B</a:t>
              </a:r>
            </a:p>
          </p:txBody>
        </p:sp>
        <p:sp>
          <p:nvSpPr>
            <p:cNvPr id="630819" name="Text Box 35">
              <a:extLst>
                <a:ext uri="{FF2B5EF4-FFF2-40B4-BE49-F238E27FC236}">
                  <a16:creationId xmlns:a16="http://schemas.microsoft.com/office/drawing/2014/main" id="{D9BE7E95-F3DD-5042-B552-E330D142E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130"/>
              <a:ext cx="20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a</a:t>
              </a:r>
            </a:p>
          </p:txBody>
        </p:sp>
        <p:sp>
          <p:nvSpPr>
            <p:cNvPr id="630820" name="Text Box 36">
              <a:extLst>
                <a:ext uri="{FF2B5EF4-FFF2-40B4-BE49-F238E27FC236}">
                  <a16:creationId xmlns:a16="http://schemas.microsoft.com/office/drawing/2014/main" id="{62BEF7D0-A712-F442-A277-53E975D17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" y="1130"/>
              <a:ext cx="23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A</a:t>
              </a:r>
            </a:p>
          </p:txBody>
        </p:sp>
        <p:sp>
          <p:nvSpPr>
            <p:cNvPr id="630822" name="Text Box 38">
              <a:extLst>
                <a:ext uri="{FF2B5EF4-FFF2-40B4-BE49-F238E27FC236}">
                  <a16:creationId xmlns:a16="http://schemas.microsoft.com/office/drawing/2014/main" id="{646B53D5-0FE7-9847-921B-961907EBF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2523"/>
              <a:ext cx="32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a b</a:t>
              </a:r>
            </a:p>
          </p:txBody>
        </p:sp>
        <p:sp>
          <p:nvSpPr>
            <p:cNvPr id="630823" name="Text Box 39">
              <a:extLst>
                <a:ext uri="{FF2B5EF4-FFF2-40B4-BE49-F238E27FC236}">
                  <a16:creationId xmlns:a16="http://schemas.microsoft.com/office/drawing/2014/main" id="{BF802C52-B0C1-AE4D-9ACF-ED59A0699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1662"/>
              <a:ext cx="3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a B</a:t>
              </a:r>
            </a:p>
          </p:txBody>
        </p:sp>
        <p:sp>
          <p:nvSpPr>
            <p:cNvPr id="630824" name="Text Box 40">
              <a:extLst>
                <a:ext uri="{FF2B5EF4-FFF2-40B4-BE49-F238E27FC236}">
                  <a16:creationId xmlns:a16="http://schemas.microsoft.com/office/drawing/2014/main" id="{EAB1CC00-DE8D-A345-AF8D-BAAF4B370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1661"/>
              <a:ext cx="35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A B</a:t>
              </a:r>
            </a:p>
          </p:txBody>
        </p:sp>
        <p:sp>
          <p:nvSpPr>
            <p:cNvPr id="630825" name="Text Box 41">
              <a:extLst>
                <a:ext uri="{FF2B5EF4-FFF2-40B4-BE49-F238E27FC236}">
                  <a16:creationId xmlns:a16="http://schemas.microsoft.com/office/drawing/2014/main" id="{FA7A1E2E-C5B6-0147-8BE9-E5876BEFA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2523"/>
              <a:ext cx="3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latin typeface="Source Sans Pro" panose="020B0604020202020204"/>
                  <a:ea typeface="ＭＳ Ｐゴシック" charset="0"/>
                </a:rPr>
                <a:t>A b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7994" y="152636"/>
            <a:ext cx="6912000" cy="7921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Factorial design</a:t>
            </a:r>
            <a:endParaRPr lang="en-GB" dirty="0">
              <a:solidFill>
                <a:schemeClr val="accent1"/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90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Factorial design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78533" y="1222887"/>
            <a:ext cx="8353425" cy="216123"/>
          </a:xfrm>
        </p:spPr>
        <p:txBody>
          <a:bodyPr/>
          <a:lstStyle/>
          <a:p>
            <a:pPr marL="168524">
              <a:defRPr/>
            </a:pPr>
            <a:r>
              <a:rPr lang="en-US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Question: 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Is the </a:t>
            </a:r>
            <a:r>
              <a:rPr lang="en-US" dirty="0" err="1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inferiotemporal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cortex sensitive to both </a:t>
            </a:r>
            <a:r>
              <a:rPr lang="en-US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object recognition and phonological retrieval 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of object names?</a:t>
            </a:r>
          </a:p>
          <a:p>
            <a:endParaRPr lang="en-GB" dirty="0">
              <a:latin typeface="Source Sans Pro" panose="020B0604020202020204" charset="0"/>
            </a:endParaRPr>
          </a:p>
        </p:txBody>
      </p:sp>
      <p:pic>
        <p:nvPicPr>
          <p:cNvPr id="25604" name="Picture 4" descr="http://w3.giffitsstatic.com/artikel-thumb/anti-stress-wuerfel-werbemittel-94579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63" y="2186093"/>
            <a:ext cx="1899967" cy="10699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/>
        </p:nvGraphicFramePr>
        <p:xfrm>
          <a:off x="1390334" y="4113076"/>
          <a:ext cx="6096000" cy="68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8195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75556" y="5582548"/>
            <a:ext cx="7848872" cy="4021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5266" y="4049774"/>
            <a:ext cx="7848872" cy="4182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5266" y="2564337"/>
            <a:ext cx="7848872" cy="433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01977"/>
              </p:ext>
            </p:extLst>
          </p:nvPr>
        </p:nvGraphicFramePr>
        <p:xfrm>
          <a:off x="1403358" y="1882012"/>
          <a:ext cx="4788780" cy="363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2744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Say</a:t>
                      </a:r>
                      <a:r>
                        <a:rPr lang="de-DE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‘yes’ when you see an 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abstract image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Say ‘yes’ when you see an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02"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the object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912000" cy="792162"/>
          </a:xfrm>
        </p:spPr>
        <p:txBody>
          <a:bodyPr/>
          <a:lstStyle/>
          <a:p>
            <a:r>
              <a:rPr lang="en-GB" dirty="0"/>
              <a:t>Factorial design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989" y="1189861"/>
            <a:ext cx="8353425" cy="216123"/>
          </a:xfrm>
        </p:spPr>
        <p:txBody>
          <a:bodyPr/>
          <a:lstStyle/>
          <a:p>
            <a:pPr marL="168524">
              <a:defRPr/>
            </a:pPr>
            <a:r>
              <a:rPr lang="en-US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Question: 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Is the </a:t>
            </a:r>
            <a:r>
              <a:rPr lang="en-US" dirty="0" err="1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inferiotemporal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cortex sensitive to both object recognition and phonological retrieval of object names?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51678" y="2280628"/>
            <a:ext cx="1171277" cy="688204"/>
            <a:chOff x="14302" y="0"/>
            <a:chExt cx="1171277" cy="688204"/>
          </a:xfrm>
        </p:grpSpPr>
        <p:sp>
          <p:nvSpPr>
            <p:cNvPr id="9" name="Rounded Rectangle 8"/>
            <p:cNvSpPr/>
            <p:nvPr/>
          </p:nvSpPr>
          <p:spPr>
            <a:xfrm>
              <a:off x="14302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4459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Visual analysis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99180" y="2276872"/>
            <a:ext cx="1171277" cy="688204"/>
            <a:chOff x="4922043" y="0"/>
            <a:chExt cx="1171277" cy="688204"/>
          </a:xfrm>
        </p:grpSpPr>
        <p:sp>
          <p:nvSpPr>
            <p:cNvPr id="12" name="Rounded Rectangle 11"/>
            <p:cNvSpPr/>
            <p:nvPr/>
          </p:nvSpPr>
          <p:spPr>
            <a:xfrm>
              <a:off x="4922043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942200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Verbal output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1596" y="3759654"/>
            <a:ext cx="1171277" cy="688204"/>
            <a:chOff x="14302" y="0"/>
            <a:chExt cx="1171277" cy="688204"/>
          </a:xfrm>
        </p:grpSpPr>
        <p:sp>
          <p:nvSpPr>
            <p:cNvPr id="21" name="Rounded Rectangle 20"/>
            <p:cNvSpPr/>
            <p:nvPr/>
          </p:nvSpPr>
          <p:spPr>
            <a:xfrm>
              <a:off x="14302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4459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Visual analysis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39761" y="3759654"/>
            <a:ext cx="1171277" cy="688204"/>
            <a:chOff x="1642467" y="0"/>
            <a:chExt cx="1171277" cy="688204"/>
          </a:xfrm>
        </p:grpSpPr>
        <p:sp>
          <p:nvSpPr>
            <p:cNvPr id="19" name="Rounded Rectangle 18"/>
            <p:cNvSpPr/>
            <p:nvPr/>
          </p:nvSpPr>
          <p:spPr>
            <a:xfrm>
              <a:off x="1642467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1662624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Object recognition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99180" y="3779811"/>
            <a:ext cx="1171277" cy="688204"/>
            <a:chOff x="4922043" y="0"/>
            <a:chExt cx="1171277" cy="688204"/>
          </a:xfrm>
        </p:grpSpPr>
        <p:sp>
          <p:nvSpPr>
            <p:cNvPr id="17" name="Rounded Rectangle 16"/>
            <p:cNvSpPr/>
            <p:nvPr/>
          </p:nvSpPr>
          <p:spPr>
            <a:xfrm>
              <a:off x="4922043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4942200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Verbal output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1439" y="5265248"/>
            <a:ext cx="1171277" cy="688204"/>
            <a:chOff x="14302" y="0"/>
            <a:chExt cx="1171277" cy="688204"/>
          </a:xfrm>
        </p:grpSpPr>
        <p:sp>
          <p:nvSpPr>
            <p:cNvPr id="33" name="Rounded Rectangle 32"/>
            <p:cNvSpPr/>
            <p:nvPr/>
          </p:nvSpPr>
          <p:spPr>
            <a:xfrm>
              <a:off x="14302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4459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Visual analysis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39761" y="5265248"/>
            <a:ext cx="1171277" cy="688204"/>
            <a:chOff x="1642467" y="0"/>
            <a:chExt cx="1171277" cy="688204"/>
          </a:xfrm>
        </p:grpSpPr>
        <p:sp>
          <p:nvSpPr>
            <p:cNvPr id="31" name="Rounded Rectangle 30"/>
            <p:cNvSpPr/>
            <p:nvPr/>
          </p:nvSpPr>
          <p:spPr>
            <a:xfrm>
              <a:off x="1642467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6"/>
            <p:cNvSpPr/>
            <p:nvPr/>
          </p:nvSpPr>
          <p:spPr>
            <a:xfrm>
              <a:off x="1662624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Object recognition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89826" y="5265248"/>
            <a:ext cx="1171277" cy="688204"/>
            <a:chOff x="3312689" y="0"/>
            <a:chExt cx="1171277" cy="688204"/>
          </a:xfrm>
        </p:grpSpPr>
        <p:sp>
          <p:nvSpPr>
            <p:cNvPr id="29" name="Rounded Rectangle 28"/>
            <p:cNvSpPr/>
            <p:nvPr/>
          </p:nvSpPr>
          <p:spPr>
            <a:xfrm>
              <a:off x="3312689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8"/>
            <p:cNvSpPr/>
            <p:nvPr/>
          </p:nvSpPr>
          <p:spPr>
            <a:xfrm>
              <a:off x="3332846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Phonological retrieval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99180" y="5265248"/>
            <a:ext cx="1171277" cy="688204"/>
            <a:chOff x="4922043" y="0"/>
            <a:chExt cx="1171277" cy="688204"/>
          </a:xfrm>
        </p:grpSpPr>
        <p:sp>
          <p:nvSpPr>
            <p:cNvPr id="27" name="Rounded Rectangle 26"/>
            <p:cNvSpPr/>
            <p:nvPr/>
          </p:nvSpPr>
          <p:spPr>
            <a:xfrm>
              <a:off x="4922043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0"/>
            <p:cNvSpPr/>
            <p:nvPr/>
          </p:nvSpPr>
          <p:spPr>
            <a:xfrm>
              <a:off x="4942200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Verbal output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3"/>
          <a:srcRect l="57077" t="50749" b="26675"/>
          <a:stretch>
            <a:fillRect/>
          </a:stretch>
        </p:blipFill>
        <p:spPr bwMode="auto">
          <a:xfrm>
            <a:off x="651514" y="3754816"/>
            <a:ext cx="951035" cy="7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27"/>
          <p:cNvPicPr>
            <a:picLocks noChangeAspect="1" noChangeArrowheads="1"/>
          </p:cNvPicPr>
          <p:nvPr/>
        </p:nvPicPr>
        <p:blipFill>
          <a:blip r:embed="rId3"/>
          <a:srcRect l="21031" t="50749" r="39948" b="26675"/>
          <a:stretch>
            <a:fillRect/>
          </a:stretch>
        </p:blipFill>
        <p:spPr bwMode="auto">
          <a:xfrm>
            <a:off x="648074" y="5290842"/>
            <a:ext cx="864577" cy="7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/>
          <a:srcRect l="57010" t="72751" r="992" b="5247"/>
          <a:stretch>
            <a:fillRect/>
          </a:stretch>
        </p:blipFill>
        <p:spPr bwMode="auto">
          <a:xfrm>
            <a:off x="651514" y="2333122"/>
            <a:ext cx="930520" cy="7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827046" y="1882012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46" y="3317783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1964" y="4843483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47005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775376"/>
              </p:ext>
            </p:extLst>
          </p:nvPr>
        </p:nvGraphicFramePr>
        <p:xfrm>
          <a:off x="1403356" y="1882012"/>
          <a:ext cx="2613427" cy="363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2744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Say</a:t>
                      </a:r>
                      <a:r>
                        <a:rPr lang="de-DE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‘yes’ when you see an 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abstract image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Say ‘yes’ when you see an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02">
                <a:tc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the object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3959932" y="2455782"/>
            <a:ext cx="4873889" cy="275745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912000" cy="792162"/>
          </a:xfrm>
        </p:spPr>
        <p:txBody>
          <a:bodyPr/>
          <a:lstStyle/>
          <a:p>
            <a:r>
              <a:rPr lang="en-GB" dirty="0"/>
              <a:t>Factorial design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2870" y="1178932"/>
            <a:ext cx="8353425" cy="216123"/>
          </a:xfrm>
        </p:spPr>
        <p:txBody>
          <a:bodyPr/>
          <a:lstStyle/>
          <a:p>
            <a:pPr marL="168524">
              <a:defRPr/>
            </a:pPr>
            <a:r>
              <a:rPr lang="en-US" b="1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Question: 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Is the </a:t>
            </a:r>
            <a:r>
              <a:rPr lang="en-US" dirty="0" err="1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inferiotemporal</a:t>
            </a:r>
            <a:r>
              <a:rPr lang="en-US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 cortex sensitive to both object recognition and phonological retrieval of object names?</a:t>
            </a:r>
          </a:p>
        </p:txBody>
      </p:sp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3"/>
          <a:srcRect l="57077" t="50749" b="26675"/>
          <a:stretch>
            <a:fillRect/>
          </a:stretch>
        </p:blipFill>
        <p:spPr bwMode="auto">
          <a:xfrm>
            <a:off x="651514" y="3759542"/>
            <a:ext cx="951035" cy="7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27"/>
          <p:cNvPicPr>
            <a:picLocks noChangeAspect="1" noChangeArrowheads="1"/>
          </p:cNvPicPr>
          <p:nvPr/>
        </p:nvPicPr>
        <p:blipFill>
          <a:blip r:embed="rId3"/>
          <a:srcRect l="21031" t="50749" r="39948" b="26675"/>
          <a:stretch>
            <a:fillRect/>
          </a:stretch>
        </p:blipFill>
        <p:spPr bwMode="auto">
          <a:xfrm>
            <a:off x="648074" y="5295568"/>
            <a:ext cx="864577" cy="7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/>
          <a:srcRect l="57010" t="72751" r="992" b="5247"/>
          <a:stretch>
            <a:fillRect/>
          </a:stretch>
        </p:blipFill>
        <p:spPr bwMode="auto">
          <a:xfrm>
            <a:off x="651514" y="2337848"/>
            <a:ext cx="930520" cy="7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827046" y="1886738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46" y="3322509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1964" y="4848209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C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7095845" y="2078201"/>
            <a:ext cx="1737976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err="1">
                <a:latin typeface="Source Sans Pro" panose="020B0604020202020204" charset="0"/>
                <a:ea typeface="ＭＳ Ｐゴシック" charset="0"/>
              </a:rPr>
              <a:t>Friston</a:t>
            </a:r>
            <a:r>
              <a:rPr lang="en-GB" sz="1477" dirty="0">
                <a:latin typeface="Source Sans Pro" panose="020B0604020202020204" charset="0"/>
                <a:ea typeface="ＭＳ Ｐゴシック" charset="0"/>
              </a:rPr>
              <a:t> et al., (1997)</a:t>
            </a:r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5824386" y="2942400"/>
            <a:ext cx="2168769" cy="1233854"/>
            <a:chOff x="4118" y="2296"/>
            <a:chExt cx="1480" cy="842"/>
          </a:xfrm>
        </p:grpSpPr>
        <p:sp>
          <p:nvSpPr>
            <p:cNvPr id="46" name="Line 2"/>
            <p:cNvSpPr>
              <a:spLocks noChangeShapeType="1"/>
            </p:cNvSpPr>
            <p:nvPr/>
          </p:nvSpPr>
          <p:spPr bwMode="auto">
            <a:xfrm>
              <a:off x="4118" y="2866"/>
              <a:ext cx="1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4235" y="2659"/>
              <a:ext cx="376" cy="1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5142" y="2387"/>
              <a:ext cx="376" cy="46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4688" y="2387"/>
              <a:ext cx="377" cy="46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5323" y="2296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4870" y="2296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4416" y="2568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Source Sans Pro" panose="020B0604020202020204" charset="0"/>
                <a:ea typeface="ＭＳ Ｐゴシック" charset="0"/>
              </a:endParaRP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4325" y="2882"/>
              <a:ext cx="2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 dirty="0">
                  <a:latin typeface="Source Sans Pro" panose="020B0604020202020204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4776" y="2900"/>
              <a:ext cx="2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 dirty="0">
                  <a:latin typeface="Source Sans Pro" panose="020B0604020202020204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5232" y="2882"/>
              <a:ext cx="20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 dirty="0">
                  <a:latin typeface="Source Sans Pro" panose="020B0604020202020204" charset="0"/>
                  <a:ea typeface="ＭＳ Ｐゴシック" charset="0"/>
                </a:rPr>
                <a:t>C</a:t>
              </a:r>
            </a:p>
          </p:txBody>
        </p:sp>
      </p:grpSp>
      <p:pic>
        <p:nvPicPr>
          <p:cNvPr id="56" name="Picture 39"/>
          <p:cNvPicPr>
            <a:picLocks noChangeAspect="1" noChangeArrowheads="1"/>
          </p:cNvPicPr>
          <p:nvPr/>
        </p:nvPicPr>
        <p:blipFill>
          <a:blip r:embed="rId4"/>
          <a:srcRect l="7927" t="16917" r="51314" b="10652"/>
          <a:stretch>
            <a:fillRect/>
          </a:stretch>
        </p:blipFill>
        <p:spPr bwMode="auto">
          <a:xfrm>
            <a:off x="4245421" y="2938353"/>
            <a:ext cx="1305658" cy="92319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052079" y="4308109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05204" y="4308109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4563" y="438194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516" y="438194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Object recognition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052079" y="4743695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05204" y="4743695"/>
            <a:ext cx="327504" cy="365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  <a:latin typeface="Source Sans Pro" panose="020B0503030403020204" pitchFamily="34" charset="0"/>
              </a:rPr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74563" y="4801601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=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81516" y="4801601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IT not involved in phonological retrieval?!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8308" y="24996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Results in </a:t>
            </a:r>
            <a:r>
              <a:rPr lang="en-GB" sz="1600" dirty="0" err="1">
                <a:latin typeface="Source Sans Pro" panose="020B0503030403020204" pitchFamily="34" charset="0"/>
              </a:rPr>
              <a:t>inferotemporal</a:t>
            </a:r>
            <a:r>
              <a:rPr lang="en-GB" sz="1600" dirty="0">
                <a:latin typeface="Source Sans Pro" panose="020B0503030403020204" pitchFamily="34" charset="0"/>
              </a:rPr>
              <a:t> cortex:</a:t>
            </a:r>
          </a:p>
        </p:txBody>
      </p:sp>
    </p:spTree>
    <p:extLst>
      <p:ext uri="{BB962C8B-B14F-4D97-AF65-F5344CB8AC3E}">
        <p14:creationId xmlns:p14="http://schemas.microsoft.com/office/powerpoint/2010/main" val="2567923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the task the sum of its component processes, or does A modulate B?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472100" y="3579848"/>
            <a:ext cx="1171277" cy="688204"/>
            <a:chOff x="1642467" y="0"/>
            <a:chExt cx="1171277" cy="688204"/>
          </a:xfrm>
        </p:grpSpPr>
        <p:sp>
          <p:nvSpPr>
            <p:cNvPr id="10" name="Rounded Rectangle 9"/>
            <p:cNvSpPr/>
            <p:nvPr/>
          </p:nvSpPr>
          <p:spPr>
            <a:xfrm>
              <a:off x="1642467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1662624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Object recognition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2125" y="3579848"/>
            <a:ext cx="1171277" cy="688204"/>
            <a:chOff x="3312689" y="0"/>
            <a:chExt cx="1171277" cy="688204"/>
          </a:xfrm>
        </p:grpSpPr>
        <p:sp>
          <p:nvSpPr>
            <p:cNvPr id="13" name="Rounded Rectangle 12"/>
            <p:cNvSpPr/>
            <p:nvPr/>
          </p:nvSpPr>
          <p:spPr>
            <a:xfrm>
              <a:off x="3312689" y="0"/>
              <a:ext cx="1171277" cy="688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3332846" y="20157"/>
              <a:ext cx="1130963" cy="647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>
                  <a:solidFill>
                    <a:schemeClr val="tx1"/>
                  </a:solidFill>
                </a:rPr>
                <a:t>Phonological retrieval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91184" y="2423008"/>
            <a:ext cx="3235545" cy="2367663"/>
            <a:chOff x="2051720" y="2067062"/>
            <a:chExt cx="3354212" cy="2396354"/>
          </a:xfrm>
        </p:grpSpPr>
        <p:sp>
          <p:nvSpPr>
            <p:cNvPr id="5" name="Rectangle 4"/>
            <p:cNvSpPr/>
            <p:nvPr/>
          </p:nvSpPr>
          <p:spPr>
            <a:xfrm>
              <a:off x="2051720" y="3707332"/>
              <a:ext cx="540059" cy="75608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52400" y="3336567"/>
              <a:ext cx="540059" cy="11268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53080" y="3707332"/>
              <a:ext cx="540059" cy="75608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53080" y="2569758"/>
              <a:ext cx="540060" cy="11268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B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59476" y="3707332"/>
              <a:ext cx="540059" cy="75608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59476" y="2569758"/>
              <a:ext cx="540059" cy="11268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59476" y="2067062"/>
              <a:ext cx="540060" cy="51342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rgbClr val="4D4D4D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5873" y="3707332"/>
              <a:ext cx="540059" cy="75608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5873" y="2903043"/>
              <a:ext cx="540059" cy="79356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rgbClr val="4D4D4D"/>
                </a:solidFill>
                <a:latin typeface="Source Sans Pro" panose="020B0503030403020204" pitchFamily="34" charset="0"/>
              </a:endParaRPr>
            </a:p>
            <a:p>
              <a:pPr algn="ctr"/>
              <a:endParaRPr lang="en-GB" sz="1600" dirty="0">
                <a:solidFill>
                  <a:srgbClr val="4D4D4D"/>
                </a:solidFill>
                <a:latin typeface="Source Sans Pro" panose="020B0503030403020204" pitchFamily="34" charset="0"/>
              </a:endParaRPr>
            </a:p>
            <a:p>
              <a:pPr algn="ctr"/>
              <a:r>
                <a:rPr lang="en-GB" sz="1600" dirty="0">
                  <a:solidFill>
                    <a:srgbClr val="4D4D4D"/>
                  </a:solidFill>
                  <a:latin typeface="Source Sans Pro" panose="020B0503030403020204" pitchFamily="34" charset="0"/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65873" y="2903043"/>
              <a:ext cx="540059" cy="43352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rgbClr val="4D4D4D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30828" y="5290405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>
                <a:latin typeface="Source Sans Pro" panose="020B0503030403020204" pitchFamily="34" charset="0"/>
              </a:rPr>
              <a:t>Vary A and B independently!</a:t>
            </a:r>
          </a:p>
        </p:txBody>
      </p:sp>
    </p:spTree>
    <p:extLst>
      <p:ext uri="{BB962C8B-B14F-4D97-AF65-F5344CB8AC3E}">
        <p14:creationId xmlns:p14="http://schemas.microsoft.com/office/powerpoint/2010/main" val="2885111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44" name="Rectangle 20">
            <a:extLst>
              <a:ext uri="{FF2B5EF4-FFF2-40B4-BE49-F238E27FC236}">
                <a16:creationId xmlns:a16="http://schemas.microsoft.com/office/drawing/2014/main" id="{10759068-7DAF-984B-962E-751D4C55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94643"/>
            <a:ext cx="7976088" cy="98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168524" indent="-168524">
              <a:lnSpc>
                <a:spcPct val="130000"/>
              </a:lnSpc>
              <a:defRPr/>
            </a:pPr>
            <a:r>
              <a:rPr lang="en-US" sz="1846" b="1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Question: </a:t>
            </a:r>
            <a:r>
              <a:rPr lang="en-US" sz="1846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Is the </a:t>
            </a:r>
            <a:r>
              <a:rPr lang="en-US" sz="1846" dirty="0" err="1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inferiotemporal</a:t>
            </a:r>
            <a:r>
              <a:rPr lang="en-US" sz="1846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 cortex sensitive to both </a:t>
            </a:r>
            <a:r>
              <a:rPr lang="en-US" sz="1846" b="1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object recognition</a:t>
            </a:r>
            <a:r>
              <a:rPr lang="en-US" sz="1846" b="1" dirty="0">
                <a:solidFill>
                  <a:schemeClr val="accent4"/>
                </a:solidFill>
                <a:latin typeface="Source Sans Pro" panose="020B0503030403020204"/>
                <a:ea typeface="ＭＳ Ｐゴシック" charset="0"/>
              </a:rPr>
              <a:t> </a:t>
            </a:r>
            <a:r>
              <a:rPr lang="en-US" sz="1846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and </a:t>
            </a:r>
            <a:r>
              <a:rPr lang="en-US" sz="1846" b="1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phonological retrieval</a:t>
            </a:r>
            <a:r>
              <a:rPr lang="en-US" sz="1846" b="1" dirty="0">
                <a:solidFill>
                  <a:srgbClr val="00B050"/>
                </a:solidFill>
                <a:latin typeface="Source Sans Pro" panose="020B0503030403020204"/>
                <a:ea typeface="ＭＳ Ｐゴシック" charset="0"/>
              </a:rPr>
              <a:t> </a:t>
            </a:r>
            <a:r>
              <a:rPr lang="en-US" sz="1846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of object names?</a:t>
            </a:r>
          </a:p>
          <a:p>
            <a:pPr marL="168524" indent="-168524">
              <a:lnSpc>
                <a:spcPct val="130000"/>
              </a:lnSpc>
              <a:defRPr/>
            </a:pPr>
            <a:endParaRPr lang="en-GB" sz="831" dirty="0">
              <a:solidFill>
                <a:srgbClr val="333333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615448" name="Text Box 24">
            <a:extLst>
              <a:ext uri="{FF2B5EF4-FFF2-40B4-BE49-F238E27FC236}">
                <a16:creationId xmlns:a16="http://schemas.microsoft.com/office/drawing/2014/main" id="{08C658A5-B648-7F42-8A23-DED01A3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323" y="6087208"/>
            <a:ext cx="1737976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>
                <a:solidFill>
                  <a:srgbClr val="333333"/>
                </a:solidFill>
                <a:latin typeface="Times New Roman" charset="0"/>
                <a:ea typeface="ＭＳ Ｐゴシック" charset="0"/>
              </a:rPr>
              <a:t>Friston et al., (1997)</a:t>
            </a:r>
          </a:p>
        </p:txBody>
      </p:sp>
      <p:sp>
        <p:nvSpPr>
          <p:cNvPr id="615449" name="Text Box 25">
            <a:extLst>
              <a:ext uri="{FF2B5EF4-FFF2-40B4-BE49-F238E27FC236}">
                <a16:creationId xmlns:a16="http://schemas.microsoft.com/office/drawing/2014/main" id="{EE327794-7F65-A749-9E9A-DB48A546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012831"/>
            <a:ext cx="646331" cy="316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662" dirty="0">
                <a:solidFill>
                  <a:srgbClr val="C02A26"/>
                </a:solidFill>
                <a:latin typeface="Source Sans Pro" panose="020B0503030403020204"/>
              </a:rPr>
              <a:t>a.</a:t>
            </a:r>
          </a:p>
          <a:p>
            <a:pPr eaLnBrk="1" hangingPunct="1">
              <a:buFontTx/>
              <a:buChar char="•"/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buFontTx/>
              <a:buChar char="•"/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r>
              <a:rPr lang="en-GB" sz="1662" dirty="0">
                <a:solidFill>
                  <a:srgbClr val="C02A26"/>
                </a:solidFill>
                <a:latin typeface="Source Sans Pro" panose="020B0503030403020204"/>
              </a:rPr>
              <a:t>b. </a:t>
            </a: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endParaRPr lang="en-GB" sz="1662" dirty="0">
              <a:solidFill>
                <a:srgbClr val="C02A26"/>
              </a:solidFill>
              <a:latin typeface="Source Sans Pro" panose="020B0503030403020204"/>
            </a:endParaRPr>
          </a:p>
          <a:p>
            <a:pPr eaLnBrk="1" hangingPunct="1">
              <a:defRPr/>
            </a:pPr>
            <a:r>
              <a:rPr lang="en-GB" sz="1662" dirty="0">
                <a:solidFill>
                  <a:srgbClr val="C02A26"/>
                </a:solidFill>
                <a:latin typeface="Source Sans Pro" panose="020B0503030403020204"/>
              </a:rPr>
              <a:t>c. </a:t>
            </a:r>
          </a:p>
        </p:txBody>
      </p:sp>
      <p:sp>
        <p:nvSpPr>
          <p:cNvPr id="615446" name="Text Box 22">
            <a:extLst>
              <a:ext uri="{FF2B5EF4-FFF2-40B4-BE49-F238E27FC236}">
                <a16:creationId xmlns:a16="http://schemas.microsoft.com/office/drawing/2014/main" id="{6CC5FCD1-4373-464E-BD05-D3A54A67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485" y="2498482"/>
            <a:ext cx="1000595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662">
                <a:solidFill>
                  <a:srgbClr val="C02A26"/>
                </a:solidFill>
                <a:latin typeface="Source Sans Pro" panose="020B0503030403020204"/>
              </a:rPr>
              <a:t>say </a:t>
            </a:r>
            <a:r>
              <a:rPr lang="en-GB" altLang="en-US" sz="1662">
                <a:solidFill>
                  <a:srgbClr val="C02A26"/>
                </a:solidFill>
                <a:latin typeface="Source Sans Pro" panose="020B0503030403020204"/>
              </a:rPr>
              <a:t>‘</a:t>
            </a:r>
            <a:r>
              <a:rPr lang="en-GB" sz="1662">
                <a:solidFill>
                  <a:srgbClr val="C02A26"/>
                </a:solidFill>
                <a:latin typeface="Source Sans Pro" panose="020B0503030403020204"/>
              </a:rPr>
              <a:t>yes</a:t>
            </a:r>
            <a:r>
              <a:rPr lang="en-GB" altLang="en-US" sz="1662">
                <a:solidFill>
                  <a:srgbClr val="C02A26"/>
                </a:solidFill>
                <a:latin typeface="Source Sans Pro" panose="020B0503030403020204"/>
              </a:rPr>
              <a:t>’</a:t>
            </a:r>
            <a:endParaRPr lang="en-GB" sz="1662">
              <a:solidFill>
                <a:srgbClr val="C02A26"/>
              </a:solidFill>
              <a:latin typeface="Source Sans Pro" panose="020B0503030403020204"/>
            </a:endParaRPr>
          </a:p>
        </p:txBody>
      </p:sp>
      <p:sp>
        <p:nvSpPr>
          <p:cNvPr id="615447" name="Text Box 23">
            <a:extLst>
              <a:ext uri="{FF2B5EF4-FFF2-40B4-BE49-F238E27FC236}">
                <a16:creationId xmlns:a16="http://schemas.microsoft.com/office/drawing/2014/main" id="{DD25C92F-ABC8-254B-953D-ED33058D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96" y="2970336"/>
            <a:ext cx="1215397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Non-object</a:t>
            </a:r>
          </a:p>
        </p:txBody>
      </p:sp>
      <p:pic>
        <p:nvPicPr>
          <p:cNvPr id="615450" name="Picture 26">
            <a:extLst>
              <a:ext uri="{FF2B5EF4-FFF2-40B4-BE49-F238E27FC236}">
                <a16:creationId xmlns:a16="http://schemas.microsoft.com/office/drawing/2014/main" id="{F2596236-E3BA-AE4B-AEC6-0A9B7262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7" t="50749" b="26675"/>
          <a:stretch>
            <a:fillRect/>
          </a:stretch>
        </p:blipFill>
        <p:spPr bwMode="auto">
          <a:xfrm>
            <a:off x="1052146" y="4274527"/>
            <a:ext cx="951035" cy="7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15451" name="Picture 27">
            <a:extLst>
              <a:ext uri="{FF2B5EF4-FFF2-40B4-BE49-F238E27FC236}">
                <a16:creationId xmlns:a16="http://schemas.microsoft.com/office/drawing/2014/main" id="{8F83EA66-760F-A443-A33B-C958646E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50749" r="39948" b="26675"/>
          <a:stretch>
            <a:fillRect/>
          </a:stretch>
        </p:blipFill>
        <p:spPr bwMode="auto">
          <a:xfrm>
            <a:off x="1031631" y="5525966"/>
            <a:ext cx="864577" cy="7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452" name="Text Box 28">
            <a:extLst>
              <a:ext uri="{FF2B5EF4-FFF2-40B4-BE49-F238E27FC236}">
                <a16:creationId xmlns:a16="http://schemas.microsoft.com/office/drawing/2014/main" id="{41804D3D-0662-AC4D-B3FC-45007852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0" y="4406413"/>
            <a:ext cx="846707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 b="1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Object</a:t>
            </a:r>
          </a:p>
        </p:txBody>
      </p:sp>
      <p:sp>
        <p:nvSpPr>
          <p:cNvPr id="615453" name="Text Box 29">
            <a:extLst>
              <a:ext uri="{FF2B5EF4-FFF2-40B4-BE49-F238E27FC236}">
                <a16:creationId xmlns:a16="http://schemas.microsoft.com/office/drawing/2014/main" id="{02FE64E9-1697-9748-BA45-46F96B83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543" y="3941885"/>
            <a:ext cx="1000595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662">
                <a:solidFill>
                  <a:srgbClr val="C02A26"/>
                </a:solidFill>
                <a:latin typeface="Source Sans Pro" panose="020B0503030403020204"/>
              </a:rPr>
              <a:t>say </a:t>
            </a:r>
            <a:r>
              <a:rPr lang="en-GB" altLang="en-US" sz="1662">
                <a:solidFill>
                  <a:srgbClr val="C02A26"/>
                </a:solidFill>
                <a:latin typeface="Source Sans Pro" panose="020B0503030403020204"/>
              </a:rPr>
              <a:t>‘</a:t>
            </a:r>
            <a:r>
              <a:rPr lang="en-GB" sz="1662">
                <a:solidFill>
                  <a:srgbClr val="C02A26"/>
                </a:solidFill>
                <a:latin typeface="Source Sans Pro" panose="020B0503030403020204"/>
              </a:rPr>
              <a:t>yes</a:t>
            </a:r>
            <a:r>
              <a:rPr lang="en-GB" altLang="en-US" sz="1662">
                <a:solidFill>
                  <a:srgbClr val="C02A26"/>
                </a:solidFill>
                <a:latin typeface="Source Sans Pro" panose="020B0503030403020204"/>
              </a:rPr>
              <a:t>’</a:t>
            </a:r>
            <a:endParaRPr lang="en-GB" sz="1662">
              <a:solidFill>
                <a:srgbClr val="C02A26"/>
              </a:solidFill>
              <a:latin typeface="Source Sans Pro" panose="020B0503030403020204"/>
            </a:endParaRPr>
          </a:p>
        </p:txBody>
      </p:sp>
      <p:sp>
        <p:nvSpPr>
          <p:cNvPr id="615454" name="Text Box 30">
            <a:extLst>
              <a:ext uri="{FF2B5EF4-FFF2-40B4-BE49-F238E27FC236}">
                <a16:creationId xmlns:a16="http://schemas.microsoft.com/office/drawing/2014/main" id="{95E09FA3-69B2-5E48-84FD-1415F15F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9" y="5669574"/>
            <a:ext cx="846707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 b="1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Object</a:t>
            </a:r>
          </a:p>
        </p:txBody>
      </p:sp>
      <p:sp>
        <p:nvSpPr>
          <p:cNvPr id="615455" name="Text Box 31">
            <a:extLst>
              <a:ext uri="{FF2B5EF4-FFF2-40B4-BE49-F238E27FC236}">
                <a16:creationId xmlns:a16="http://schemas.microsoft.com/office/drawing/2014/main" id="{337BE185-0ED4-6F4D-A351-E81232D3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516" y="5206513"/>
            <a:ext cx="74090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2" b="1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name</a:t>
            </a:r>
          </a:p>
        </p:txBody>
      </p:sp>
      <p:grpSp>
        <p:nvGrpSpPr>
          <p:cNvPr id="615465" name="Group 41">
            <a:extLst>
              <a:ext uri="{FF2B5EF4-FFF2-40B4-BE49-F238E27FC236}">
                <a16:creationId xmlns:a16="http://schemas.microsoft.com/office/drawing/2014/main" id="{2DB884E6-192B-0B46-9E94-13E1B55EA41E}"/>
              </a:ext>
            </a:extLst>
          </p:cNvPr>
          <p:cNvGrpSpPr>
            <a:grpSpLocks/>
          </p:cNvGrpSpPr>
          <p:nvPr/>
        </p:nvGrpSpPr>
        <p:grpSpPr bwMode="auto">
          <a:xfrm>
            <a:off x="6034454" y="3628291"/>
            <a:ext cx="2168769" cy="1207477"/>
            <a:chOff x="4118" y="2296"/>
            <a:chExt cx="1480" cy="824"/>
          </a:xfrm>
        </p:grpSpPr>
        <p:sp>
          <p:nvSpPr>
            <p:cNvPr id="615426" name="Line 2">
              <a:extLst>
                <a:ext uri="{FF2B5EF4-FFF2-40B4-BE49-F238E27FC236}">
                  <a16:creationId xmlns:a16="http://schemas.microsoft.com/office/drawing/2014/main" id="{BBD5B007-9F70-1C4B-A499-3256FE433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874"/>
              <a:ext cx="1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27" name="Rectangle 3">
              <a:extLst>
                <a:ext uri="{FF2B5EF4-FFF2-40B4-BE49-F238E27FC236}">
                  <a16:creationId xmlns:a16="http://schemas.microsoft.com/office/drawing/2014/main" id="{56487CF1-790F-D045-88FD-8BCCDD2D1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659"/>
              <a:ext cx="376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29" name="Rectangle 5">
              <a:extLst>
                <a:ext uri="{FF2B5EF4-FFF2-40B4-BE49-F238E27FC236}">
                  <a16:creationId xmlns:a16="http://schemas.microsoft.com/office/drawing/2014/main" id="{3561546E-84CE-BB4A-AFE8-4C20B0A8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" y="2387"/>
              <a:ext cx="376" cy="4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30" name="Rectangle 6">
              <a:extLst>
                <a:ext uri="{FF2B5EF4-FFF2-40B4-BE49-F238E27FC236}">
                  <a16:creationId xmlns:a16="http://schemas.microsoft.com/office/drawing/2014/main" id="{B307F839-D9F4-F341-9ED6-3BD875E01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2387"/>
              <a:ext cx="377" cy="4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57" name="Line 33">
              <a:extLst>
                <a:ext uri="{FF2B5EF4-FFF2-40B4-BE49-F238E27FC236}">
                  <a16:creationId xmlns:a16="http://schemas.microsoft.com/office/drawing/2014/main" id="{B2523D6A-77F7-7041-B192-14B5CB1C0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3" y="2296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58" name="Line 34">
              <a:extLst>
                <a:ext uri="{FF2B5EF4-FFF2-40B4-BE49-F238E27FC236}">
                  <a16:creationId xmlns:a16="http://schemas.microsoft.com/office/drawing/2014/main" id="{F57CD89F-7EC6-8F4D-BE5A-C9F99848E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" y="2296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59" name="Line 35">
              <a:extLst>
                <a:ext uri="{FF2B5EF4-FFF2-40B4-BE49-F238E27FC236}">
                  <a16:creationId xmlns:a16="http://schemas.microsoft.com/office/drawing/2014/main" id="{D25AB609-5CF7-D545-B530-E92C5D37D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68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60" name="Text Box 36">
              <a:extLst>
                <a:ext uri="{FF2B5EF4-FFF2-40B4-BE49-F238E27FC236}">
                  <a16:creationId xmlns:a16="http://schemas.microsoft.com/office/drawing/2014/main" id="{5BAAADDB-DC19-6045-A724-370A7A6C9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2882"/>
              <a:ext cx="1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solidFill>
                    <a:srgbClr val="C02A26"/>
                  </a:solidFill>
                  <a:latin typeface="Times New Roman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615461" name="Text Box 37">
              <a:extLst>
                <a:ext uri="{FF2B5EF4-FFF2-40B4-BE49-F238E27FC236}">
                  <a16:creationId xmlns:a16="http://schemas.microsoft.com/office/drawing/2014/main" id="{CF43A022-F1F4-F548-BCCD-419D526B1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" y="2882"/>
              <a:ext cx="19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solidFill>
                    <a:srgbClr val="C02A26"/>
                  </a:solidFill>
                  <a:latin typeface="Times New Roman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615462" name="Text Box 38">
              <a:extLst>
                <a:ext uri="{FF2B5EF4-FFF2-40B4-BE49-F238E27FC236}">
                  <a16:creationId xmlns:a16="http://schemas.microsoft.com/office/drawing/2014/main" id="{E8797057-A9FF-3C42-A8F3-AE1D8B529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2882"/>
              <a:ext cx="1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>
                  <a:solidFill>
                    <a:srgbClr val="C02A26"/>
                  </a:solidFill>
                  <a:latin typeface="Times New Roman" charset="0"/>
                  <a:ea typeface="ＭＳ Ｐゴシック" charset="0"/>
                </a:rPr>
                <a:t>c</a:t>
              </a:r>
            </a:p>
          </p:txBody>
        </p:sp>
      </p:grpSp>
      <p:pic>
        <p:nvPicPr>
          <p:cNvPr id="615463" name="Picture 39">
            <a:extLst>
              <a:ext uri="{FF2B5EF4-FFF2-40B4-BE49-F238E27FC236}">
                <a16:creationId xmlns:a16="http://schemas.microsoft.com/office/drawing/2014/main" id="{71F98A32-12CE-D84C-85A1-46915BFC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6917" r="51314" b="10652"/>
          <a:stretch>
            <a:fillRect/>
          </a:stretch>
        </p:blipFill>
        <p:spPr bwMode="auto">
          <a:xfrm>
            <a:off x="6433039" y="1966547"/>
            <a:ext cx="1305658" cy="92319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64" name="Picture 40">
            <a:extLst>
              <a:ext uri="{FF2B5EF4-FFF2-40B4-BE49-F238E27FC236}">
                <a16:creationId xmlns:a16="http://schemas.microsoft.com/office/drawing/2014/main" id="{C1EC1701-AC1C-CF4F-92B7-B8E1BAE3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0" t="72751" r="992" b="5247"/>
          <a:stretch>
            <a:fillRect/>
          </a:stretch>
        </p:blipFill>
        <p:spPr bwMode="auto">
          <a:xfrm>
            <a:off x="1049216" y="2838451"/>
            <a:ext cx="930520" cy="7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CE906-3A3C-2F44-B93F-9478C62603B3}"/>
              </a:ext>
            </a:extLst>
          </p:cNvPr>
          <p:cNvSpPr txBox="1"/>
          <p:nvPr/>
        </p:nvSpPr>
        <p:spPr>
          <a:xfrm>
            <a:off x="2259623" y="2970335"/>
            <a:ext cx="710516" cy="4900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Visual </a:t>
            </a:r>
          </a:p>
          <a:p>
            <a:pPr>
              <a:defRPr/>
            </a:pPr>
            <a:r>
              <a:rPr lang="en-GB" sz="1292" dirty="0"/>
              <a:t>analysis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22D477-C4CA-A94E-A593-3C92EDBDB300}"/>
              </a:ext>
            </a:extLst>
          </p:cNvPr>
          <p:cNvSpPr txBox="1"/>
          <p:nvPr/>
        </p:nvSpPr>
        <p:spPr>
          <a:xfrm>
            <a:off x="4973516" y="3034812"/>
            <a:ext cx="667170" cy="2911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Speech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3CFE09-B3D2-0D42-BE55-87130F7EFA26}"/>
              </a:ext>
            </a:extLst>
          </p:cNvPr>
          <p:cNvSpPr txBox="1"/>
          <p:nvPr/>
        </p:nvSpPr>
        <p:spPr>
          <a:xfrm>
            <a:off x="2243504" y="4422531"/>
            <a:ext cx="710516" cy="4900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Visual </a:t>
            </a:r>
          </a:p>
          <a:p>
            <a:pPr>
              <a:defRPr/>
            </a:pPr>
            <a:r>
              <a:rPr lang="en-GB" sz="1292" dirty="0"/>
              <a:t>analysis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2581A9-2C57-684C-AF47-D97088AA0847}"/>
              </a:ext>
            </a:extLst>
          </p:cNvPr>
          <p:cNvSpPr txBox="1"/>
          <p:nvPr/>
        </p:nvSpPr>
        <p:spPr>
          <a:xfrm>
            <a:off x="2179027" y="5778012"/>
            <a:ext cx="710516" cy="4900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Visual </a:t>
            </a:r>
          </a:p>
          <a:p>
            <a:pPr>
              <a:defRPr/>
            </a:pPr>
            <a:r>
              <a:rPr lang="en-GB" sz="1292" dirty="0"/>
              <a:t>analysis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E6D9EB-9ADA-F647-A49C-6C464158C03B}"/>
              </a:ext>
            </a:extLst>
          </p:cNvPr>
          <p:cNvSpPr txBox="1"/>
          <p:nvPr/>
        </p:nvSpPr>
        <p:spPr>
          <a:xfrm>
            <a:off x="2984989" y="4422531"/>
            <a:ext cx="952184" cy="490006"/>
          </a:xfrm>
          <a:prstGeom prst="rect">
            <a:avLst/>
          </a:prstGeom>
          <a:solidFill>
            <a:srgbClr val="D5706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Object </a:t>
            </a:r>
          </a:p>
          <a:p>
            <a:pPr>
              <a:defRPr/>
            </a:pPr>
            <a:r>
              <a:rPr lang="en-GB" sz="1292" dirty="0"/>
              <a:t>recognition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8B5BE7-EE02-4F4C-A47B-B5DCF277CC7C}"/>
              </a:ext>
            </a:extLst>
          </p:cNvPr>
          <p:cNvSpPr txBox="1"/>
          <p:nvPr/>
        </p:nvSpPr>
        <p:spPr>
          <a:xfrm>
            <a:off x="4979377" y="4432789"/>
            <a:ext cx="667170" cy="2911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Speech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197409-B696-A648-BD52-0025840F7512}"/>
              </a:ext>
            </a:extLst>
          </p:cNvPr>
          <p:cNvSpPr txBox="1"/>
          <p:nvPr/>
        </p:nvSpPr>
        <p:spPr>
          <a:xfrm>
            <a:off x="2898531" y="5780943"/>
            <a:ext cx="952184" cy="490006"/>
          </a:xfrm>
          <a:prstGeom prst="rect">
            <a:avLst/>
          </a:prstGeom>
          <a:solidFill>
            <a:srgbClr val="D5706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Object </a:t>
            </a:r>
          </a:p>
          <a:p>
            <a:pPr>
              <a:defRPr/>
            </a:pPr>
            <a:r>
              <a:rPr lang="en-GB" sz="1292" dirty="0"/>
              <a:t>recognition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DD2994-A2E1-4648-AD76-48294C7E63CC}"/>
              </a:ext>
            </a:extLst>
          </p:cNvPr>
          <p:cNvSpPr txBox="1"/>
          <p:nvPr/>
        </p:nvSpPr>
        <p:spPr>
          <a:xfrm>
            <a:off x="3858358" y="5794131"/>
            <a:ext cx="1050544" cy="490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Phonological</a:t>
            </a:r>
          </a:p>
          <a:p>
            <a:pPr>
              <a:defRPr/>
            </a:pPr>
            <a:r>
              <a:rPr lang="en-GB" sz="1292" dirty="0"/>
              <a:t>retrieval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8A25E4-28A1-C445-AF66-E378A599AD81}"/>
              </a:ext>
            </a:extLst>
          </p:cNvPr>
          <p:cNvSpPr txBox="1"/>
          <p:nvPr/>
        </p:nvSpPr>
        <p:spPr>
          <a:xfrm>
            <a:off x="4953000" y="5901104"/>
            <a:ext cx="667170" cy="2911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92" dirty="0"/>
              <a:t>Speech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912000" cy="792162"/>
          </a:xfrm>
        </p:spPr>
        <p:txBody>
          <a:bodyPr/>
          <a:lstStyle/>
          <a:p>
            <a:r>
              <a:rPr lang="en-GB" dirty="0"/>
              <a:t>Factorial designs: Main effects and interaction</a:t>
            </a:r>
          </a:p>
        </p:txBody>
      </p:sp>
    </p:spTree>
    <p:extLst>
      <p:ext uri="{BB962C8B-B14F-4D97-AF65-F5344CB8AC3E}">
        <p14:creationId xmlns:p14="http://schemas.microsoft.com/office/powerpoint/2010/main" val="27908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Group 108">
            <a:extLst>
              <a:ext uri="{FF2B5EF4-FFF2-40B4-BE49-F238E27FC236}">
                <a16:creationId xmlns:a16="http://schemas.microsoft.com/office/drawing/2014/main" id="{4CCDFB04-B41C-A542-9D19-97B641610739}"/>
              </a:ext>
            </a:extLst>
          </p:cNvPr>
          <p:cNvGrpSpPr>
            <a:grpSpLocks/>
          </p:cNvGrpSpPr>
          <p:nvPr/>
        </p:nvGrpSpPr>
        <p:grpSpPr bwMode="auto">
          <a:xfrm>
            <a:off x="0" y="1402374"/>
            <a:ext cx="3028951" cy="1841988"/>
            <a:chOff x="123" y="754"/>
            <a:chExt cx="2067" cy="1257"/>
          </a:xfrm>
        </p:grpSpPr>
        <p:pic>
          <p:nvPicPr>
            <p:cNvPr id="359504" name="Picture 80">
              <a:extLst>
                <a:ext uri="{FF2B5EF4-FFF2-40B4-BE49-F238E27FC236}">
                  <a16:creationId xmlns:a16="http://schemas.microsoft.com/office/drawing/2014/main" id="{BC484A2B-5D4B-364C-904B-46330B4F3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1" t="50749" b="5247"/>
            <a:stretch>
              <a:fillRect/>
            </a:stretch>
          </p:blipFill>
          <p:spPr bwMode="auto">
            <a:xfrm>
              <a:off x="883" y="1013"/>
              <a:ext cx="1194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9505" name="Text Box 81">
              <a:extLst>
                <a:ext uri="{FF2B5EF4-FFF2-40B4-BE49-F238E27FC236}">
                  <a16:creationId xmlns:a16="http://schemas.microsoft.com/office/drawing/2014/main" id="{EAFBC7BA-E5D8-1F43-8AD0-835CBF2EF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" y="754"/>
              <a:ext cx="12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sz="1662" b="1" dirty="0">
                  <a:solidFill>
                    <a:srgbClr val="00B050"/>
                  </a:solidFill>
                  <a:latin typeface="Times New Roman" pitchFamily="18" charset="0"/>
                </a:rPr>
                <a:t>name</a:t>
              </a:r>
              <a:r>
                <a:rPr lang="en-GB" sz="1662" dirty="0">
                  <a:solidFill>
                    <a:srgbClr val="0000FF"/>
                  </a:solidFill>
                  <a:latin typeface="Times New Roman" pitchFamily="18" charset="0"/>
                </a:rPr>
                <a:t>	say </a:t>
              </a:r>
              <a:r>
                <a:rPr lang="en-GB" altLang="en-US" sz="1662" dirty="0">
                  <a:solidFill>
                    <a:srgbClr val="0000FF"/>
                  </a:solidFill>
                  <a:latin typeface="Times New Roman" pitchFamily="18" charset="0"/>
                </a:rPr>
                <a:t>‘</a:t>
              </a:r>
              <a:r>
                <a:rPr lang="en-GB" sz="1662" dirty="0">
                  <a:solidFill>
                    <a:srgbClr val="0000FF"/>
                  </a:solidFill>
                  <a:latin typeface="Times New Roman" pitchFamily="18" charset="0"/>
                </a:rPr>
                <a:t>yes</a:t>
              </a:r>
              <a:r>
                <a:rPr lang="en-GB" altLang="en-US" sz="1662" dirty="0">
                  <a:solidFill>
                    <a:srgbClr val="0000FF"/>
                  </a:solidFill>
                  <a:latin typeface="Times New Roman" pitchFamily="18" charset="0"/>
                </a:rPr>
                <a:t>’</a:t>
              </a:r>
              <a:endParaRPr lang="en-GB" sz="1662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59507" name="Text Box 83">
              <a:extLst>
                <a:ext uri="{FF2B5EF4-FFF2-40B4-BE49-F238E27FC236}">
                  <a16:creationId xmlns:a16="http://schemas.microsoft.com/office/drawing/2014/main" id="{6B904C1B-AD67-B24F-8B82-11E5E0B69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" y="1130"/>
              <a:ext cx="835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62" b="1" dirty="0">
                  <a:solidFill>
                    <a:srgbClr val="CC66FF"/>
                  </a:solidFill>
                  <a:latin typeface="Times New Roman" charset="0"/>
                  <a:ea typeface="ＭＳ Ｐゴシック" charset="0"/>
                </a:rPr>
                <a:t>Objects</a:t>
              </a:r>
            </a:p>
            <a:p>
              <a:pPr>
                <a:defRPr/>
              </a:pPr>
              <a:endParaRPr lang="en-GB" sz="1662" dirty="0">
                <a:solidFill>
                  <a:srgbClr val="0000FF"/>
                </a:solidFill>
                <a:latin typeface="Times New Roman" charset="0"/>
                <a:ea typeface="ＭＳ Ｐゴシック" charset="0"/>
              </a:endParaRPr>
            </a:p>
            <a:p>
              <a:pPr>
                <a:defRPr/>
              </a:pPr>
              <a:endParaRPr lang="en-GB" sz="1662" dirty="0">
                <a:solidFill>
                  <a:srgbClr val="0000FF"/>
                </a:solidFill>
                <a:latin typeface="Times New Roman" charset="0"/>
                <a:ea typeface="ＭＳ Ｐゴシック" charset="0"/>
              </a:endParaRPr>
            </a:p>
            <a:p>
              <a:pPr>
                <a:defRPr/>
              </a:pPr>
              <a:r>
                <a:rPr lang="en-GB" sz="1662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</a:rPr>
                <a:t>Non-objects</a:t>
              </a:r>
            </a:p>
          </p:txBody>
        </p:sp>
      </p:grpSp>
      <p:grpSp>
        <p:nvGrpSpPr>
          <p:cNvPr id="359529" name="Group 105">
            <a:extLst>
              <a:ext uri="{FF2B5EF4-FFF2-40B4-BE49-F238E27FC236}">
                <a16:creationId xmlns:a16="http://schemas.microsoft.com/office/drawing/2014/main" id="{2F85448A-EE58-F341-9192-3FD51309A366}"/>
              </a:ext>
            </a:extLst>
          </p:cNvPr>
          <p:cNvGrpSpPr>
            <a:grpSpLocks/>
          </p:cNvGrpSpPr>
          <p:nvPr/>
        </p:nvGrpSpPr>
        <p:grpSpPr bwMode="auto">
          <a:xfrm>
            <a:off x="3109546" y="1545982"/>
            <a:ext cx="5915758" cy="1821473"/>
            <a:chOff x="2450" y="870"/>
            <a:chExt cx="4037" cy="1243"/>
          </a:xfrm>
        </p:grpSpPr>
        <p:sp>
          <p:nvSpPr>
            <p:cNvPr id="359480" name="Rectangle 56">
              <a:extLst>
                <a:ext uri="{FF2B5EF4-FFF2-40B4-BE49-F238E27FC236}">
                  <a16:creationId xmlns:a16="http://schemas.microsoft.com/office/drawing/2014/main" id="{B8BECD92-39CD-B140-BD14-C653BB6F9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870"/>
              <a:ext cx="4037" cy="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3527" tIns="41031" rIns="83527" bIns="41031">
              <a:spAutoFit/>
            </a:bodyPr>
            <a:lstStyle/>
            <a:p>
              <a:pPr marL="168524" indent="-168524">
                <a:defRPr/>
              </a:pPr>
              <a:r>
                <a:rPr lang="en-US" sz="1400" b="1" dirty="0">
                  <a:latin typeface="Source Sans Pro" panose="020B0503030403020204"/>
                </a:rPr>
                <a:t>Main effect 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of task (naming): (O</a:t>
              </a:r>
              <a:r>
                <a:rPr lang="en-US" sz="1400" dirty="0">
                  <a:solidFill>
                    <a:srgbClr val="00B050"/>
                  </a:solidFill>
                  <a:latin typeface="Source Sans Pro" panose="020B0503030403020204"/>
                </a:rPr>
                <a:t>NAME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 + N</a:t>
              </a:r>
              <a:r>
                <a:rPr lang="en-US" sz="1400" dirty="0">
                  <a:solidFill>
                    <a:srgbClr val="00B050"/>
                  </a:solidFill>
                  <a:latin typeface="Source Sans Pro" panose="020B0503030403020204"/>
                </a:rPr>
                <a:t>NAME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) – (O</a:t>
              </a:r>
              <a:r>
                <a:rPr lang="en-US" sz="1400" dirty="0">
                  <a:solidFill>
                    <a:srgbClr val="0000FF"/>
                  </a:solidFill>
                  <a:latin typeface="Source Sans Pro" panose="020B0503030403020204"/>
                </a:rPr>
                <a:t>YES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 + N</a:t>
              </a:r>
              <a:r>
                <a:rPr lang="en-US" sz="1400" dirty="0">
                  <a:solidFill>
                    <a:srgbClr val="0000FF"/>
                  </a:solidFill>
                  <a:latin typeface="Source Sans Pro" panose="020B0503030403020204"/>
                </a:rPr>
                <a:t>YES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)</a:t>
              </a:r>
            </a:p>
            <a:p>
              <a:pPr marL="168524" indent="-168524">
                <a:buFontTx/>
                <a:buChar char="•"/>
                <a:defRPr/>
              </a:pPr>
              <a:endParaRPr lang="en-US" sz="1400" dirty="0">
                <a:solidFill>
                  <a:srgbClr val="333333"/>
                </a:solidFill>
                <a:latin typeface="Source Sans Pro" panose="020B0503030403020204"/>
              </a:endParaRPr>
            </a:p>
            <a:p>
              <a:pPr marL="168524" indent="-168524">
                <a:defRPr/>
              </a:pPr>
              <a:r>
                <a:rPr lang="en-US" sz="1400" b="1" dirty="0">
                  <a:latin typeface="Source Sans Pro" panose="020B0503030403020204"/>
                </a:rPr>
                <a:t>Main effect 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of stimuli (object): (</a:t>
              </a:r>
              <a:r>
                <a:rPr lang="en-US" sz="1400" b="1" dirty="0">
                  <a:solidFill>
                    <a:srgbClr val="CC66FF"/>
                  </a:solidFill>
                  <a:latin typeface="Source Sans Pro" panose="020B0503030403020204"/>
                </a:rPr>
                <a:t>O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YES + </a:t>
              </a:r>
              <a:r>
                <a:rPr lang="en-US" sz="1400" b="1" dirty="0">
                  <a:solidFill>
                    <a:srgbClr val="CC66FF"/>
                  </a:solidFill>
                  <a:latin typeface="Source Sans Pro" panose="020B0503030403020204"/>
                </a:rPr>
                <a:t>O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NAME) – (</a:t>
              </a:r>
              <a:r>
                <a:rPr lang="en-US" sz="1400" b="1" dirty="0">
                  <a:solidFill>
                    <a:srgbClr val="0000FF"/>
                  </a:solidFill>
                  <a:latin typeface="Source Sans Pro" panose="020B0503030403020204"/>
                </a:rPr>
                <a:t>N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YES + </a:t>
              </a:r>
              <a:r>
                <a:rPr lang="en-US" sz="1400" b="1" dirty="0">
                  <a:solidFill>
                    <a:srgbClr val="0000FF"/>
                  </a:solidFill>
                  <a:latin typeface="Source Sans Pro" panose="020B0503030403020204"/>
                </a:rPr>
                <a:t>N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NAME)</a:t>
              </a:r>
            </a:p>
            <a:p>
              <a:pPr marL="168524" indent="-168524">
                <a:buFontTx/>
                <a:buChar char="•"/>
                <a:defRPr/>
              </a:pPr>
              <a:endParaRPr lang="en-US" sz="1400" dirty="0">
                <a:solidFill>
                  <a:srgbClr val="333333"/>
                </a:solidFill>
                <a:latin typeface="Source Sans Pro" panose="020B0503030403020204"/>
              </a:endParaRPr>
            </a:p>
            <a:p>
              <a:pPr marL="168524" indent="-168524">
                <a:defRPr/>
              </a:pPr>
              <a:r>
                <a:rPr lang="en-US" sz="1400" b="1" dirty="0">
                  <a:latin typeface="Source Sans Pro" panose="020B0503030403020204"/>
                </a:rPr>
                <a:t>Interaction</a:t>
              </a:r>
              <a:r>
                <a:rPr lang="en-US" sz="1400" dirty="0">
                  <a:solidFill>
                    <a:srgbClr val="336600"/>
                  </a:solidFill>
                  <a:latin typeface="Source Sans Pro" panose="020B0503030403020204"/>
                </a:rPr>
                <a:t> 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of task &amp; stimuli: (</a:t>
              </a:r>
              <a:r>
                <a:rPr lang="en-US" sz="1400" b="1" dirty="0">
                  <a:solidFill>
                    <a:srgbClr val="CC66FF"/>
                  </a:solidFill>
                  <a:latin typeface="Source Sans Pro" panose="020B0503030403020204"/>
                </a:rPr>
                <a:t>O</a:t>
              </a:r>
              <a:r>
                <a:rPr lang="en-US" sz="1400" dirty="0">
                  <a:solidFill>
                    <a:srgbClr val="00B050"/>
                  </a:solidFill>
                  <a:latin typeface="Source Sans Pro" panose="020B0503030403020204"/>
                </a:rPr>
                <a:t>NAME 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+ </a:t>
              </a:r>
              <a:r>
                <a:rPr lang="en-US" sz="1400" b="1" dirty="0">
                  <a:solidFill>
                    <a:srgbClr val="0000FF"/>
                  </a:solidFill>
                  <a:latin typeface="Source Sans Pro" panose="020B0503030403020204"/>
                </a:rPr>
                <a:t>N</a:t>
              </a:r>
              <a:r>
                <a:rPr lang="en-US" sz="1400" dirty="0">
                  <a:solidFill>
                    <a:srgbClr val="0000FF"/>
                  </a:solidFill>
                  <a:latin typeface="Source Sans Pro" panose="020B0503030403020204"/>
                </a:rPr>
                <a:t>YES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) – (</a:t>
              </a:r>
              <a:r>
                <a:rPr lang="en-US" sz="1400" b="1" dirty="0">
                  <a:solidFill>
                    <a:srgbClr val="CC66FF"/>
                  </a:solidFill>
                  <a:latin typeface="Source Sans Pro" panose="020B0503030403020204"/>
                </a:rPr>
                <a:t>O</a:t>
              </a:r>
              <a:r>
                <a:rPr lang="en-US" sz="1400" dirty="0">
                  <a:solidFill>
                    <a:srgbClr val="0000FF"/>
                  </a:solidFill>
                  <a:latin typeface="Source Sans Pro" panose="020B0503030403020204"/>
                </a:rPr>
                <a:t>YES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 + </a:t>
              </a:r>
              <a:r>
                <a:rPr lang="en-US" sz="1400" b="1" dirty="0">
                  <a:solidFill>
                    <a:srgbClr val="0000FF"/>
                  </a:solidFill>
                  <a:latin typeface="Source Sans Pro" panose="020B0503030403020204"/>
                </a:rPr>
                <a:t>N</a:t>
              </a:r>
              <a:r>
                <a:rPr lang="en-US" sz="1400" dirty="0">
                  <a:solidFill>
                    <a:srgbClr val="00B050"/>
                  </a:solidFill>
                  <a:latin typeface="Source Sans Pro" panose="020B0503030403020204"/>
                </a:rPr>
                <a:t>NAME</a:t>
              </a:r>
              <a:r>
                <a:rPr lang="en-US" sz="1400" dirty="0">
                  <a:solidFill>
                    <a:srgbClr val="333333"/>
                  </a:solidFill>
                  <a:latin typeface="Source Sans Pro" panose="020B0503030403020204"/>
                </a:rPr>
                <a:t>)</a:t>
              </a:r>
            </a:p>
            <a:p>
              <a:pPr marL="168524" indent="-168524">
                <a:defRPr/>
              </a:pPr>
              <a:endParaRPr lang="en-US" sz="1400" dirty="0">
                <a:solidFill>
                  <a:srgbClr val="333333"/>
                </a:solidFill>
                <a:latin typeface="Source Sans Pro" panose="020B0503030403020204"/>
              </a:endParaRPr>
            </a:p>
          </p:txBody>
        </p:sp>
        <p:sp>
          <p:nvSpPr>
            <p:cNvPr id="359522" name="Text Box 98">
              <a:extLst>
                <a:ext uri="{FF2B5EF4-FFF2-40B4-BE49-F238E27FC236}">
                  <a16:creationId xmlns:a16="http://schemas.microsoft.com/office/drawing/2014/main" id="{15B1C953-0BF2-F84F-BB34-855F0F4BF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756"/>
              <a:ext cx="204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rgbClr val="FF0000"/>
                  </a:solidFill>
                  <a:latin typeface="Source Sans Pro" panose="020B0503030403020204"/>
                  <a:ea typeface="ＭＳ Ｐゴシック" charset="0"/>
                </a:rPr>
                <a:t>Can show a failure of pure insertion</a:t>
              </a:r>
              <a:endParaRPr lang="en-GB" sz="1400" i="1" dirty="0">
                <a:solidFill>
                  <a:srgbClr val="FF0000"/>
                </a:solidFill>
                <a:latin typeface="Source Sans Pro" panose="020B0503030403020204"/>
                <a:ea typeface="ＭＳ Ｐゴシック" charset="0"/>
              </a:endParaRPr>
            </a:p>
            <a:p>
              <a:pPr>
                <a:defRPr/>
              </a:pPr>
              <a:endParaRPr lang="en-GB" sz="1400" i="1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endParaRPr>
            </a:p>
          </p:txBody>
        </p:sp>
      </p:grpSp>
      <p:sp>
        <p:nvSpPr>
          <p:cNvPr id="359523" name="Text Box 99">
            <a:extLst>
              <a:ext uri="{FF2B5EF4-FFF2-40B4-BE49-F238E27FC236}">
                <a16:creationId xmlns:a16="http://schemas.microsoft.com/office/drawing/2014/main" id="{18E58AF9-23C2-3D47-A9C4-BD8CD977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8" y="6082719"/>
            <a:ext cx="1737976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err="1">
                <a:solidFill>
                  <a:srgbClr val="333333"/>
                </a:solidFill>
                <a:latin typeface="Times New Roman" charset="0"/>
                <a:ea typeface="ＭＳ Ｐゴシック" charset="0"/>
              </a:rPr>
              <a:t>Friston</a:t>
            </a:r>
            <a:r>
              <a:rPr lang="en-GB" sz="1477" dirty="0">
                <a:solidFill>
                  <a:srgbClr val="333333"/>
                </a:solidFill>
                <a:latin typeface="Times New Roman" charset="0"/>
                <a:ea typeface="ＭＳ Ｐゴシック" charset="0"/>
              </a:rPr>
              <a:t> et al., (1997)</a:t>
            </a:r>
          </a:p>
        </p:txBody>
      </p:sp>
      <p:grpSp>
        <p:nvGrpSpPr>
          <p:cNvPr id="359536" name="Group 112">
            <a:extLst>
              <a:ext uri="{FF2B5EF4-FFF2-40B4-BE49-F238E27FC236}">
                <a16:creationId xmlns:a16="http://schemas.microsoft.com/office/drawing/2014/main" id="{420415D8-C529-9740-B359-6D1AC18704C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512529"/>
            <a:ext cx="8365881" cy="2826727"/>
            <a:chOff x="93" y="2491"/>
            <a:chExt cx="5709" cy="1929"/>
          </a:xfrm>
        </p:grpSpPr>
        <p:sp>
          <p:nvSpPr>
            <p:cNvPr id="359528" name="Text Box 104">
              <a:extLst>
                <a:ext uri="{FF2B5EF4-FFF2-40B4-BE49-F238E27FC236}">
                  <a16:creationId xmlns:a16="http://schemas.microsoft.com/office/drawing/2014/main" id="{59F44D55-E291-2C4D-AB31-D8F9D52B1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" y="3659"/>
              <a:ext cx="5709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 sz="1662" dirty="0">
                <a:solidFill>
                  <a:srgbClr val="333333"/>
                </a:solidFill>
                <a:latin typeface="Times New Roman" charset="0"/>
                <a:ea typeface="ＭＳ Ｐゴシック" charset="0"/>
              </a:endParaRPr>
            </a:p>
            <a:p>
              <a:pPr>
                <a:defRPr/>
              </a:pPr>
              <a:r>
                <a:rPr lang="en-GB" sz="1662" dirty="0" err="1">
                  <a:solidFill>
                    <a:srgbClr val="333333"/>
                  </a:solidFill>
                  <a:latin typeface="Times New Roman" charset="0"/>
                  <a:ea typeface="ＭＳ Ｐゴシック" charset="0"/>
                </a:rPr>
                <a:t>Inferotemporal</a:t>
              </a:r>
              <a:r>
                <a:rPr lang="en-GB" sz="1662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rPr>
                <a:t> (IT) responses do discriminate between situations where phonological retrieval</a:t>
              </a:r>
            </a:p>
            <a:p>
              <a:pPr>
                <a:defRPr/>
              </a:pPr>
              <a:r>
                <a:rPr lang="en-GB" sz="1662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rPr>
                <a:t>is present or not. In the absence of object recognition, there is a </a:t>
              </a:r>
              <a:r>
                <a:rPr lang="en-GB" sz="1662" b="1" i="1" dirty="0">
                  <a:solidFill>
                    <a:srgbClr val="00B050"/>
                  </a:solidFill>
                  <a:latin typeface="Times New Roman" charset="0"/>
                  <a:ea typeface="ＭＳ Ｐゴシック" charset="0"/>
                </a:rPr>
                <a:t>deactivation</a:t>
              </a:r>
              <a:r>
                <a:rPr lang="en-GB" sz="1662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rPr>
                <a:t> in IT cortex, in the </a:t>
              </a:r>
            </a:p>
            <a:p>
              <a:pPr>
                <a:defRPr/>
              </a:pPr>
              <a:r>
                <a:rPr lang="en-GB" sz="1662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rPr>
                <a:t>presence of phonological retrieval. </a:t>
              </a:r>
            </a:p>
          </p:txBody>
        </p:sp>
        <p:grpSp>
          <p:nvGrpSpPr>
            <p:cNvPr id="56328" name="Group 111">
              <a:extLst>
                <a:ext uri="{FF2B5EF4-FFF2-40B4-BE49-F238E27FC236}">
                  <a16:creationId xmlns:a16="http://schemas.microsoft.com/office/drawing/2014/main" id="{EB5E3E2B-1F92-AF4C-A286-59F463D54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" y="2491"/>
              <a:ext cx="4722" cy="1085"/>
              <a:chOff x="219" y="2491"/>
              <a:chExt cx="4722" cy="1085"/>
            </a:xfrm>
          </p:grpSpPr>
          <p:sp>
            <p:nvSpPr>
              <p:cNvPr id="359454" name="Line 30">
                <a:extLst>
                  <a:ext uri="{FF2B5EF4-FFF2-40B4-BE49-F238E27FC236}">
                    <a16:creationId xmlns:a16="http://schemas.microsoft.com/office/drawing/2014/main" id="{70849D2F-F91A-1E4C-9308-066CED8E0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" y="3353"/>
                <a:ext cx="1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455" name="Rectangle 31">
                <a:extLst>
                  <a:ext uri="{FF2B5EF4-FFF2-40B4-BE49-F238E27FC236}">
                    <a16:creationId xmlns:a16="http://schemas.microsoft.com/office/drawing/2014/main" id="{7F735201-57F4-CC4E-8F40-D2B0C5374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3047"/>
                <a:ext cx="376" cy="280"/>
              </a:xfrm>
              <a:prstGeom prst="rect">
                <a:avLst/>
              </a:prstGeom>
              <a:solidFill>
                <a:srgbClr val="CC66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solidFill>
                    <a:srgbClr val="CC66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459" name="Rectangle 35">
                <a:extLst>
                  <a:ext uri="{FF2B5EF4-FFF2-40B4-BE49-F238E27FC236}">
                    <a16:creationId xmlns:a16="http://schemas.microsoft.com/office/drawing/2014/main" id="{15440BE8-6DE8-C649-A741-0553F9C4D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2729"/>
                <a:ext cx="376" cy="608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solidFill>
                    <a:srgbClr val="92D05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460" name="Rectangle 36">
                <a:extLst>
                  <a:ext uri="{FF2B5EF4-FFF2-40B4-BE49-F238E27FC236}">
                    <a16:creationId xmlns:a16="http://schemas.microsoft.com/office/drawing/2014/main" id="{637B7636-26DB-BA40-AF37-C345747C1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" y="3364"/>
                <a:ext cx="19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3527" tIns="41031" rIns="83527" bIns="41031">
                <a:spAutoFit/>
              </a:bodyPr>
              <a:lstStyle/>
              <a:p>
                <a:pPr>
                  <a:defRPr/>
                </a:pPr>
                <a:r>
                  <a:rPr lang="ja-JP" altLang="en-US" sz="1477" dirty="0">
                    <a:solidFill>
                      <a:srgbClr val="0000FF"/>
                    </a:solidFill>
                  </a:rPr>
                  <a:t>‘</a:t>
                </a:r>
                <a:r>
                  <a:rPr lang="en-US" altLang="ja-JP" sz="1477" dirty="0">
                    <a:solidFill>
                      <a:srgbClr val="0000FF"/>
                    </a:solidFill>
                    <a:latin typeface="Times New Roman" pitchFamily="18" charset="0"/>
                  </a:rPr>
                  <a:t>Say yes</a:t>
                </a:r>
                <a:r>
                  <a:rPr lang="ja-JP" altLang="en-US" sz="1477" dirty="0">
                    <a:solidFill>
                      <a:srgbClr val="0000FF"/>
                    </a:solidFill>
                  </a:rPr>
                  <a:t>’</a:t>
                </a:r>
                <a:r>
                  <a:rPr lang="en-US" altLang="ja-JP" sz="1477" dirty="0">
                    <a:solidFill>
                      <a:srgbClr val="0000FF"/>
                    </a:solidFill>
                    <a:latin typeface="Times New Roman" pitchFamily="18" charset="0"/>
                  </a:rPr>
                  <a:t> (Object vs Non-objects)</a:t>
                </a:r>
                <a:endParaRPr lang="en-US" sz="1477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9461" name="Rectangle 37">
                <a:extLst>
                  <a:ext uri="{FF2B5EF4-FFF2-40B4-BE49-F238E27FC236}">
                    <a16:creationId xmlns:a16="http://schemas.microsoft.com/office/drawing/2014/main" id="{7E230307-598E-7443-B9AE-A0088CD4F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" y="2491"/>
                <a:ext cx="12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3527" tIns="41031" rIns="83527" bIns="41031">
                <a:spAutoFit/>
              </a:bodyPr>
              <a:lstStyle/>
              <a:p>
                <a:pPr algn="ctr">
                  <a:defRPr/>
                </a:pPr>
                <a:r>
                  <a:rPr lang="en-US" sz="1846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interaction effect</a:t>
                </a:r>
              </a:p>
              <a:p>
                <a:pPr algn="ctr">
                  <a:defRPr/>
                </a:pPr>
                <a:r>
                  <a:rPr lang="en-US" sz="1846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 (Stimuli x Task)</a:t>
                </a:r>
              </a:p>
            </p:txBody>
          </p:sp>
          <p:sp>
            <p:nvSpPr>
              <p:cNvPr id="359462" name="Line 38">
                <a:extLst>
                  <a:ext uri="{FF2B5EF4-FFF2-40B4-BE49-F238E27FC236}">
                    <a16:creationId xmlns:a16="http://schemas.microsoft.com/office/drawing/2014/main" id="{7C8D225D-E6FB-1A4A-B95D-FA7D61874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9" y="2736"/>
                <a:ext cx="136" cy="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467" name="Line 43">
                <a:extLst>
                  <a:ext uri="{FF2B5EF4-FFF2-40B4-BE49-F238E27FC236}">
                    <a16:creationId xmlns:a16="http://schemas.microsoft.com/office/drawing/2014/main" id="{11B86BCD-ABEE-7145-972D-5B90AD316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6" y="3353"/>
                <a:ext cx="1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524" name="Rectangle 100">
                <a:extLst>
                  <a:ext uri="{FF2B5EF4-FFF2-40B4-BE49-F238E27FC236}">
                    <a16:creationId xmlns:a16="http://schemas.microsoft.com/office/drawing/2014/main" id="{E0F88386-CB48-7A49-AB74-EBC548EE9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3343"/>
                <a:ext cx="25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3527" tIns="41031" rIns="83527" bIns="41031">
                <a:spAutoFit/>
              </a:bodyPr>
              <a:lstStyle/>
              <a:p>
                <a:pPr>
                  <a:defRPr/>
                </a:pPr>
                <a:r>
                  <a:rPr lang="en-US" sz="1477" dirty="0">
                    <a:solidFill>
                      <a:srgbClr val="0000FF"/>
                    </a:solidFill>
                    <a:latin typeface="Times New Roman" charset="0"/>
                    <a:ea typeface="ＭＳ Ｐゴシック" charset="0"/>
                  </a:rPr>
                  <a:t>Phonological retrieval (Object vs Non-objects)</a:t>
                </a:r>
              </a:p>
            </p:txBody>
          </p:sp>
          <p:sp>
            <p:nvSpPr>
              <p:cNvPr id="359526" name="Line 102">
                <a:extLst>
                  <a:ext uri="{FF2B5EF4-FFF2-40B4-BE49-F238E27FC236}">
                    <a16:creationId xmlns:a16="http://schemas.microsoft.com/office/drawing/2014/main" id="{CC79BBF5-BC97-8449-B851-D5CCF2AA1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1" y="2614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527" name="Line 103">
                <a:extLst>
                  <a:ext uri="{FF2B5EF4-FFF2-40B4-BE49-F238E27FC236}">
                    <a16:creationId xmlns:a16="http://schemas.microsoft.com/office/drawing/2014/main" id="{FBBB8124-8452-D94E-83DC-635EE9028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" y="2886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533" name="Line 109">
                <a:extLst>
                  <a:ext uri="{FF2B5EF4-FFF2-40B4-BE49-F238E27FC236}">
                    <a16:creationId xmlns:a16="http://schemas.microsoft.com/office/drawing/2014/main" id="{B62DB604-8122-B74A-B099-0F93E1826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3022"/>
                <a:ext cx="9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534" name="AutoShape 110">
                <a:extLst>
                  <a:ext uri="{FF2B5EF4-FFF2-40B4-BE49-F238E27FC236}">
                    <a16:creationId xmlns:a16="http://schemas.microsoft.com/office/drawing/2014/main" id="{CA6912A0-3541-8A4A-AE46-DB6BE29E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2704"/>
                <a:ext cx="136" cy="318"/>
              </a:xfrm>
              <a:prstGeom prst="rightBrace">
                <a:avLst>
                  <a:gd name="adj1" fmla="val 19485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62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912000" cy="792162"/>
          </a:xfrm>
        </p:spPr>
        <p:txBody>
          <a:bodyPr/>
          <a:lstStyle/>
          <a:p>
            <a:r>
              <a:rPr lang="en-GB" dirty="0"/>
              <a:t>Factorial designs: Main effects and interaction</a:t>
            </a:r>
          </a:p>
        </p:txBody>
      </p:sp>
    </p:spTree>
    <p:extLst>
      <p:ext uri="{BB962C8B-B14F-4D97-AF65-F5344CB8AC3E}">
        <p14:creationId xmlns:p14="http://schemas.microsoft.com/office/powerpoint/2010/main" val="23626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in SPM</a:t>
            </a:r>
          </a:p>
        </p:txBody>
      </p:sp>
      <p:pic>
        <p:nvPicPr>
          <p:cNvPr id="5" name="Picture 29" descr="2x2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1" y="1701313"/>
            <a:ext cx="5716466" cy="44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6367097" y="1633904"/>
            <a:ext cx="2776903" cy="462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Interactions: </a:t>
            </a: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cross-over </a:t>
            </a: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and </a:t>
            </a: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simple</a:t>
            </a: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endParaRPr lang="en-US" sz="1846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We can selectively inspect our data for one or the other by </a:t>
            </a:r>
            <a:r>
              <a:rPr lang="en-US" sz="1846" dirty="0">
                <a:solidFill>
                  <a:srgbClr val="C00000"/>
                </a:solidFill>
                <a:latin typeface="Source Sans Pro" panose="020B0604020202020204" charset="0"/>
                <a:ea typeface="ＭＳ Ｐゴシック" pitchFamily="34" charset="-128"/>
              </a:rPr>
              <a:t>masking </a:t>
            </a:r>
            <a:r>
              <a:rPr lang="en-US" sz="1846" dirty="0">
                <a:solidFill>
                  <a:srgbClr val="333333"/>
                </a:solidFill>
                <a:latin typeface="Source Sans Pro" panose="020B0604020202020204" charset="0"/>
                <a:ea typeface="ＭＳ Ｐゴシック" pitchFamily="34" charset="-128"/>
              </a:rPr>
              <a:t>during inference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8361485" y="2549769"/>
            <a:ext cx="199292" cy="28135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8626720" y="1817077"/>
            <a:ext cx="199292" cy="1014046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7762143" y="2350477"/>
            <a:ext cx="199292" cy="480646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8028843" y="2549769"/>
            <a:ext cx="199292" cy="281354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8360020" y="4163158"/>
            <a:ext cx="199292" cy="28135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8626720" y="4360985"/>
            <a:ext cx="199292" cy="8352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7762143" y="3563816"/>
            <a:ext cx="199292" cy="880696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8028843" y="4163158"/>
            <a:ext cx="199292" cy="281354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3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846" b="1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34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>
            <a:extLst>
              <a:ext uri="{FF2B5EF4-FFF2-40B4-BE49-F238E27FC236}">
                <a16:creationId xmlns:a16="http://schemas.microsoft.com/office/drawing/2014/main" id="{2C0A73C3-8BE9-344B-90B4-843E7DEE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-322"/>
          <a:stretch>
            <a:fillRect/>
          </a:stretch>
        </p:blipFill>
        <p:spPr bwMode="auto">
          <a:xfrm>
            <a:off x="3442189" y="2205405"/>
            <a:ext cx="4387362" cy="28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06" name="Rectangle 6">
            <a:extLst>
              <a:ext uri="{FF2B5EF4-FFF2-40B4-BE49-F238E27FC236}">
                <a16:creationId xmlns:a16="http://schemas.microsoft.com/office/drawing/2014/main" id="{87BA5423-0B2A-A545-9312-0420F41F2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81" y="2571142"/>
            <a:ext cx="2757536" cy="15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 algn="ctr">
              <a:defRPr/>
            </a:pPr>
            <a:r>
              <a:rPr lang="en-US" altLang="zh-TW" sz="1846" dirty="0">
                <a:solidFill>
                  <a:srgbClr val="333333"/>
                </a:solidFill>
                <a:latin typeface="Source Sans Pro" panose="020B0503030403020204"/>
              </a:rPr>
              <a:t>A (Linear) </a:t>
            </a:r>
          </a:p>
          <a:p>
            <a:pPr algn="ctr">
              <a:defRPr/>
            </a:pPr>
            <a:r>
              <a:rPr lang="en-US" altLang="zh-TW" sz="1846" dirty="0">
                <a:solidFill>
                  <a:srgbClr val="333333"/>
                </a:solidFill>
                <a:latin typeface="Source Sans Pro" panose="020B0503030403020204"/>
              </a:rPr>
              <a:t>Time-by-Condition</a:t>
            </a:r>
          </a:p>
          <a:p>
            <a:pPr algn="ctr">
              <a:defRPr/>
            </a:pPr>
            <a:endParaRPr lang="en-US" altLang="zh-TW" sz="1846" dirty="0">
              <a:solidFill>
                <a:srgbClr val="333333"/>
              </a:solidFill>
              <a:latin typeface="Source Sans Pro" panose="020B0503030403020204"/>
            </a:endParaRPr>
          </a:p>
          <a:p>
            <a:pPr algn="ctr"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</a:rPr>
              <a:t>Interaction</a:t>
            </a:r>
          </a:p>
          <a:p>
            <a:pPr algn="ctr"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</a:rPr>
              <a:t>(“Generation strategy”?) </a:t>
            </a:r>
            <a:endParaRPr lang="en-US" altLang="zh-TW" sz="1846" dirty="0">
              <a:solidFill>
                <a:srgbClr val="333333"/>
              </a:solidFill>
              <a:latin typeface="Source Sans Pro" panose="020B0503030403020204"/>
            </a:endParaRPr>
          </a:p>
        </p:txBody>
      </p:sp>
      <p:sp>
        <p:nvSpPr>
          <p:cNvPr id="409609" name="Rectangle 9">
            <a:extLst>
              <a:ext uri="{FF2B5EF4-FFF2-40B4-BE49-F238E27FC236}">
                <a16:creationId xmlns:a16="http://schemas.microsoft.com/office/drawing/2014/main" id="{B73537A1-3B9F-0341-9EAA-2F6C35EB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389" y="5325208"/>
            <a:ext cx="3417973" cy="93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TW" sz="1477">
                <a:solidFill>
                  <a:srgbClr val="333333"/>
                </a:solidFill>
                <a:latin typeface="Times New Roman" charset="0"/>
                <a:cs typeface="新細明體" charset="0"/>
              </a:rPr>
              <a:t>Contrast: 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TW" sz="1477">
                <a:solidFill>
                  <a:srgbClr val="333333"/>
                </a:solidFill>
                <a:latin typeface="Times New Roman" charset="0"/>
                <a:cs typeface="新細明體" charset="0"/>
              </a:rPr>
              <a:t>[5 3 1 -1 -3 -5](time) </a:t>
            </a:r>
            <a:r>
              <a:rPr lang="en-US" sz="1477">
                <a:solidFill>
                  <a:srgbClr val="333333"/>
                </a:solidFill>
                <a:latin typeface="Times New Roman" charset="0"/>
                <a:ea typeface="ＭＳ Ｐゴシック" charset="0"/>
                <a:sym typeface="Symbol" charset="0"/>
              </a:rPr>
              <a:t></a:t>
            </a:r>
            <a:r>
              <a:rPr lang="en-US" altLang="zh-TW" sz="1477">
                <a:solidFill>
                  <a:srgbClr val="333333"/>
                </a:solidFill>
                <a:latin typeface="Times New Roman" charset="0"/>
                <a:cs typeface="新細明體" charset="0"/>
              </a:rPr>
              <a:t> [-1 1] (categorical)</a:t>
            </a:r>
          </a:p>
          <a:p>
            <a:pPr algn="ctr">
              <a:lnSpc>
                <a:spcPct val="130000"/>
              </a:lnSpc>
              <a:defRPr/>
            </a:pPr>
            <a:r>
              <a:rPr lang="en-GB" altLang="zh-TW" sz="1477">
                <a:solidFill>
                  <a:srgbClr val="333333"/>
                </a:solidFill>
                <a:latin typeface="Times New Roman" charset="0"/>
                <a:cs typeface="新細明體" charset="0"/>
              </a:rPr>
              <a:t>= [-5 5 -3 3 -1 1 1 -1 3 -3 5 -5]</a:t>
            </a:r>
            <a:endParaRPr lang="en-US" altLang="zh-TW" sz="1477">
              <a:solidFill>
                <a:srgbClr val="333333"/>
              </a:solidFill>
              <a:latin typeface="Times New Roman" charset="0"/>
              <a:cs typeface="新細明體" charset="0"/>
            </a:endParaRPr>
          </a:p>
        </p:txBody>
      </p:sp>
      <p:sp>
        <p:nvSpPr>
          <p:cNvPr id="409615" name="Rectangle 15">
            <a:extLst>
              <a:ext uri="{FF2B5EF4-FFF2-40B4-BE49-F238E27FC236}">
                <a16:creationId xmlns:a16="http://schemas.microsoft.com/office/drawing/2014/main" id="{8A808170-A8E6-3A40-9699-A0AE67A1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47" y="1035458"/>
            <a:ext cx="7842738" cy="82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168524" indent="-168524">
              <a:lnSpc>
                <a:spcPct val="130000"/>
              </a:lnSpc>
              <a:defRPr/>
            </a:pPr>
            <a:r>
              <a:rPr lang="en-US" sz="1846" b="1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Question: </a:t>
            </a:r>
            <a:r>
              <a:rPr lang="en-US" sz="1846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Are there different kinds of adaptation for word generation and word repetition as a function of time?</a:t>
            </a:r>
            <a:endParaRPr lang="en-GB" sz="831" dirty="0">
              <a:solidFill>
                <a:srgbClr val="333333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0847" y="284433"/>
            <a:ext cx="69120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C02A26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Linear Parametric Interaction</a:t>
            </a:r>
          </a:p>
        </p:txBody>
      </p:sp>
    </p:spTree>
    <p:extLst>
      <p:ext uri="{BB962C8B-B14F-4D97-AF65-F5344CB8AC3E}">
        <p14:creationId xmlns:p14="http://schemas.microsoft.com/office/powerpoint/2010/main" val="376352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6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Rectangle 4">
            <a:extLst>
              <a:ext uri="{FF2B5EF4-FFF2-40B4-BE49-F238E27FC236}">
                <a16:creationId xmlns:a16="http://schemas.microsoft.com/office/drawing/2014/main" id="{C20C94C4-F679-5145-BFA4-4E506CD4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9" y="3429000"/>
            <a:ext cx="4453304" cy="207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>
              <a:defRPr/>
            </a:pPr>
            <a:r>
              <a:rPr lang="en-US" altLang="zh-TW" sz="1846" dirty="0">
                <a:solidFill>
                  <a:srgbClr val="333333"/>
                </a:solidFill>
                <a:latin typeface="Source Sans Pro" panose="020B0503030403020204"/>
              </a:rPr>
              <a:t>Factorial Design with 2 factors:</a:t>
            </a:r>
          </a:p>
          <a:p>
            <a:pPr>
              <a:defRPr/>
            </a:pPr>
            <a:endParaRPr lang="en-GB" altLang="zh-TW" sz="1846" dirty="0">
              <a:solidFill>
                <a:srgbClr val="333333"/>
              </a:solidFill>
              <a:latin typeface="Source Sans Pro" panose="020B0503030403020204"/>
            </a:endParaRPr>
          </a:p>
          <a:p>
            <a:pPr>
              <a:buFontTx/>
              <a:buAutoNum type="arabicPeriod"/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</a:rPr>
              <a:t>  Gen/Rep (Categorical, 2 levels)</a:t>
            </a:r>
          </a:p>
          <a:p>
            <a:pPr>
              <a:buFontTx/>
              <a:buAutoNum type="arabicPeriod"/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</a:rPr>
              <a:t>  Time (Parametric, 6 levels)</a:t>
            </a:r>
          </a:p>
          <a:p>
            <a:pPr>
              <a:buFontTx/>
              <a:buAutoNum type="arabicPeriod"/>
              <a:defRPr/>
            </a:pPr>
            <a:endParaRPr lang="en-GB" altLang="zh-TW" sz="1846" dirty="0">
              <a:solidFill>
                <a:srgbClr val="333333"/>
              </a:solidFill>
              <a:latin typeface="Source Sans Pro" panose="020B0503030403020204"/>
            </a:endParaRPr>
          </a:p>
          <a:p>
            <a:pPr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</a:rPr>
              <a:t>Time effects modelled with both linear and quadratic components…</a:t>
            </a:r>
          </a:p>
        </p:txBody>
      </p:sp>
      <p:pic>
        <p:nvPicPr>
          <p:cNvPr id="413705" name="Picture 9">
            <a:extLst>
              <a:ext uri="{FF2B5EF4-FFF2-40B4-BE49-F238E27FC236}">
                <a16:creationId xmlns:a16="http://schemas.microsoft.com/office/drawing/2014/main" id="{5B2A0579-087D-8A4A-A51F-D0E29FE8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9877" y="2432538"/>
            <a:ext cx="378948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2468" name="Group 30">
            <a:extLst>
              <a:ext uri="{FF2B5EF4-FFF2-40B4-BE49-F238E27FC236}">
                <a16:creationId xmlns:a16="http://schemas.microsoft.com/office/drawing/2014/main" id="{D8BC83AE-EA95-EB42-9754-11117DF797EC}"/>
              </a:ext>
            </a:extLst>
          </p:cNvPr>
          <p:cNvGrpSpPr>
            <a:grpSpLocks/>
          </p:cNvGrpSpPr>
          <p:nvPr/>
        </p:nvGrpSpPr>
        <p:grpSpPr bwMode="auto">
          <a:xfrm>
            <a:off x="5237284" y="5622689"/>
            <a:ext cx="530469" cy="672612"/>
            <a:chOff x="3574" y="3657"/>
            <a:chExt cx="362" cy="459"/>
          </a:xfrm>
        </p:grpSpPr>
        <p:sp>
          <p:nvSpPr>
            <p:cNvPr id="413709" name="Line 13">
              <a:extLst>
                <a:ext uri="{FF2B5EF4-FFF2-40B4-BE49-F238E27FC236}">
                  <a16:creationId xmlns:a16="http://schemas.microsoft.com/office/drawing/2014/main" id="{D2CE556D-ABFE-5243-A027-1F426BA34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5" y="3657"/>
              <a:ext cx="0" cy="2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  <p:sp>
          <p:nvSpPr>
            <p:cNvPr id="413710" name="Text Box 14">
              <a:extLst>
                <a:ext uri="{FF2B5EF4-FFF2-40B4-BE49-F238E27FC236}">
                  <a16:creationId xmlns:a16="http://schemas.microsoft.com/office/drawing/2014/main" id="{22CE64FB-1B28-C84B-BA14-DD7D9984F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3898"/>
              <a:ext cx="362" cy="218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G-R</a:t>
              </a:r>
              <a:endParaRPr lang="en-US" sz="1477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69" name="Group 31">
            <a:extLst>
              <a:ext uri="{FF2B5EF4-FFF2-40B4-BE49-F238E27FC236}">
                <a16:creationId xmlns:a16="http://schemas.microsoft.com/office/drawing/2014/main" id="{B03DA756-19A7-0E47-A58C-F6951E6913A9}"/>
              </a:ext>
            </a:extLst>
          </p:cNvPr>
          <p:cNvGrpSpPr>
            <a:grpSpLocks/>
          </p:cNvGrpSpPr>
          <p:nvPr/>
        </p:nvGrpSpPr>
        <p:grpSpPr bwMode="auto">
          <a:xfrm>
            <a:off x="5843951" y="5622685"/>
            <a:ext cx="597877" cy="946639"/>
            <a:chOff x="3988" y="3657"/>
            <a:chExt cx="408" cy="646"/>
          </a:xfrm>
        </p:grpSpPr>
        <p:sp>
          <p:nvSpPr>
            <p:cNvPr id="413713" name="Text Box 17">
              <a:extLst>
                <a:ext uri="{FF2B5EF4-FFF2-40B4-BE49-F238E27FC236}">
                  <a16:creationId xmlns:a16="http://schemas.microsoft.com/office/drawing/2014/main" id="{963F0BC5-A55D-2B41-8045-FD8F5F8D9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" y="3930"/>
              <a:ext cx="408" cy="373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Time</a:t>
              </a:r>
            </a:p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Lin</a:t>
              </a:r>
              <a:endParaRPr lang="en-US" sz="1477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720" name="Line 24">
              <a:extLst>
                <a:ext uri="{FF2B5EF4-FFF2-40B4-BE49-F238E27FC236}">
                  <a16:creationId xmlns:a16="http://schemas.microsoft.com/office/drawing/2014/main" id="{38948AB2-5ABB-FD4B-A27A-62D546B8C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9" y="3657"/>
              <a:ext cx="0" cy="2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70" name="Group 33">
            <a:extLst>
              <a:ext uri="{FF2B5EF4-FFF2-40B4-BE49-F238E27FC236}">
                <a16:creationId xmlns:a16="http://schemas.microsoft.com/office/drawing/2014/main" id="{6A896903-B5EC-F546-85A6-500E07FD9995}"/>
              </a:ext>
            </a:extLst>
          </p:cNvPr>
          <p:cNvGrpSpPr>
            <a:grpSpLocks/>
          </p:cNvGrpSpPr>
          <p:nvPr/>
        </p:nvGrpSpPr>
        <p:grpSpPr bwMode="auto">
          <a:xfrm>
            <a:off x="7173058" y="5622685"/>
            <a:ext cx="644769" cy="946639"/>
            <a:chOff x="4895" y="3657"/>
            <a:chExt cx="440" cy="646"/>
          </a:xfrm>
        </p:grpSpPr>
        <p:sp>
          <p:nvSpPr>
            <p:cNvPr id="413718" name="Text Box 22">
              <a:extLst>
                <a:ext uri="{FF2B5EF4-FFF2-40B4-BE49-F238E27FC236}">
                  <a16:creationId xmlns:a16="http://schemas.microsoft.com/office/drawing/2014/main" id="{FF9B8E3D-502E-AE46-B4F6-EBFD265F8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3930"/>
              <a:ext cx="440" cy="373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G x T</a:t>
              </a:r>
            </a:p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Lin</a:t>
              </a:r>
              <a:endParaRPr lang="en-US" sz="1477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721" name="Line 25">
              <a:extLst>
                <a:ext uri="{FF2B5EF4-FFF2-40B4-BE49-F238E27FC236}">
                  <a16:creationId xmlns:a16="http://schemas.microsoft.com/office/drawing/2014/main" id="{BB44EB51-8F63-C04A-8606-E939C8C39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0" y="3657"/>
              <a:ext cx="0" cy="2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71" name="Group 32">
            <a:extLst>
              <a:ext uri="{FF2B5EF4-FFF2-40B4-BE49-F238E27FC236}">
                <a16:creationId xmlns:a16="http://schemas.microsoft.com/office/drawing/2014/main" id="{982DAF77-8290-E144-8230-EAD7531D14B3}"/>
              </a:ext>
            </a:extLst>
          </p:cNvPr>
          <p:cNvGrpSpPr>
            <a:grpSpLocks/>
          </p:cNvGrpSpPr>
          <p:nvPr/>
        </p:nvGrpSpPr>
        <p:grpSpPr bwMode="auto">
          <a:xfrm>
            <a:off x="6487256" y="5622685"/>
            <a:ext cx="649166" cy="946639"/>
            <a:chOff x="4427" y="3657"/>
            <a:chExt cx="443" cy="646"/>
          </a:xfrm>
        </p:grpSpPr>
        <p:sp>
          <p:nvSpPr>
            <p:cNvPr id="413717" name="Text Box 21">
              <a:extLst>
                <a:ext uri="{FF2B5EF4-FFF2-40B4-BE49-F238E27FC236}">
                  <a16:creationId xmlns:a16="http://schemas.microsoft.com/office/drawing/2014/main" id="{C4A3C32D-513E-A846-93F8-01C639AA2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3930"/>
              <a:ext cx="443" cy="373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Time</a:t>
              </a:r>
            </a:p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Quad</a:t>
              </a:r>
              <a:endParaRPr lang="en-US" sz="1477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722" name="Line 26">
              <a:extLst>
                <a:ext uri="{FF2B5EF4-FFF2-40B4-BE49-F238E27FC236}">
                  <a16:creationId xmlns:a16="http://schemas.microsoft.com/office/drawing/2014/main" id="{B3437C93-5199-154A-A582-20E461E35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2" y="3657"/>
              <a:ext cx="0" cy="2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72" name="Group 34">
            <a:extLst>
              <a:ext uri="{FF2B5EF4-FFF2-40B4-BE49-F238E27FC236}">
                <a16:creationId xmlns:a16="http://schemas.microsoft.com/office/drawing/2014/main" id="{C65F33D7-267E-2742-845A-57C235508823}"/>
              </a:ext>
            </a:extLst>
          </p:cNvPr>
          <p:cNvGrpSpPr>
            <a:grpSpLocks/>
          </p:cNvGrpSpPr>
          <p:nvPr/>
        </p:nvGrpSpPr>
        <p:grpSpPr bwMode="auto">
          <a:xfrm>
            <a:off x="7768009" y="5622685"/>
            <a:ext cx="649166" cy="946639"/>
            <a:chOff x="5301" y="3657"/>
            <a:chExt cx="443" cy="646"/>
          </a:xfrm>
        </p:grpSpPr>
        <p:sp>
          <p:nvSpPr>
            <p:cNvPr id="413719" name="Text Box 23">
              <a:extLst>
                <a:ext uri="{FF2B5EF4-FFF2-40B4-BE49-F238E27FC236}">
                  <a16:creationId xmlns:a16="http://schemas.microsoft.com/office/drawing/2014/main" id="{F3EC1869-0132-AC41-BBF2-6711D524B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1" y="3930"/>
              <a:ext cx="443" cy="373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G x T</a:t>
              </a:r>
            </a:p>
            <a:p>
              <a:pPr algn="ctr">
                <a:defRPr/>
              </a:pPr>
              <a:r>
                <a:rPr lang="en-GB" sz="1477">
                  <a:solidFill>
                    <a:srgbClr val="0000FF"/>
                  </a:solidFill>
                  <a:latin typeface="Arial" charset="0"/>
                  <a:ea typeface="ＭＳ Ｐゴシック" charset="0"/>
                </a:rPr>
                <a:t>Quad</a:t>
              </a:r>
              <a:endParaRPr lang="en-US" sz="1477">
                <a:solidFill>
                  <a:srgbClr val="0000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723" name="Line 27">
              <a:extLst>
                <a:ext uri="{FF2B5EF4-FFF2-40B4-BE49-F238E27FC236}">
                  <a16:creationId xmlns:a16="http://schemas.microsoft.com/office/drawing/2014/main" id="{0385EE93-D517-434C-8774-1E371366E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9" y="3657"/>
              <a:ext cx="0" cy="2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413706" name="Picture 10">
            <a:extLst>
              <a:ext uri="{FF2B5EF4-FFF2-40B4-BE49-F238E27FC236}">
                <a16:creationId xmlns:a16="http://schemas.microsoft.com/office/drawing/2014/main" id="{B648EFB3-2CBF-4F42-A17F-19060335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9877" y="1502020"/>
            <a:ext cx="3789485" cy="8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3724" name="Rectangle 28">
            <a:extLst>
              <a:ext uri="{FF2B5EF4-FFF2-40B4-BE49-F238E27FC236}">
                <a16:creationId xmlns:a16="http://schemas.microsoft.com/office/drawing/2014/main" id="{17BB821E-1491-334A-9F28-DBAC5DD4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06" y="1701313"/>
            <a:ext cx="3420409" cy="12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/>
          <a:p>
            <a:pPr marL="422041" indent="-422041" algn="ctr"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  <a:cs typeface="新細明體" charset="0"/>
              </a:rPr>
              <a:t>F-contrast tests for</a:t>
            </a:r>
          </a:p>
          <a:p>
            <a:pPr marL="422041" indent="-422041" algn="ctr"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  <a:cs typeface="新細明體" charset="0"/>
              </a:rPr>
              <a:t>Generation-by-Time interaction</a:t>
            </a:r>
          </a:p>
          <a:p>
            <a:pPr marL="422041" indent="-422041" algn="ctr"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  <a:cs typeface="新細明體" charset="0"/>
              </a:rPr>
              <a:t>(including both linear and </a:t>
            </a:r>
          </a:p>
          <a:p>
            <a:pPr marL="422041" indent="-422041" algn="ctr">
              <a:defRPr/>
            </a:pPr>
            <a:r>
              <a:rPr lang="en-GB" altLang="zh-TW" sz="1846" dirty="0">
                <a:solidFill>
                  <a:srgbClr val="333333"/>
                </a:solidFill>
                <a:latin typeface="Source Sans Pro" panose="020B0503030403020204"/>
                <a:cs typeface="新細明體" charset="0"/>
              </a:rPr>
              <a:t>Quadratic components)</a:t>
            </a:r>
          </a:p>
        </p:txBody>
      </p:sp>
      <p:sp>
        <p:nvSpPr>
          <p:cNvPr id="413725" name="Line 29">
            <a:extLst>
              <a:ext uri="{FF2B5EF4-FFF2-40B4-BE49-F238E27FC236}">
                <a16:creationId xmlns:a16="http://schemas.microsoft.com/office/drawing/2014/main" id="{9A7263A7-9A35-3A41-A322-C8733EA371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00605"/>
            <a:ext cx="996462" cy="265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62">
              <a:latin typeface="Arial" charset="0"/>
              <a:ea typeface="ＭＳ Ｐゴシック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90847" y="284433"/>
            <a:ext cx="69120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C02A26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Non-Linear Parametric Interaction</a:t>
            </a:r>
          </a:p>
        </p:txBody>
      </p:sp>
    </p:spTree>
    <p:extLst>
      <p:ext uri="{BB962C8B-B14F-4D97-AF65-F5344CB8AC3E}">
        <p14:creationId xmlns:p14="http://schemas.microsoft.com/office/powerpoint/2010/main" val="3821061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846" b="1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36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>
              <a:solidFill>
                <a:srgbClr val="C00000"/>
              </a:solidFill>
              <a:latin typeface="Source Sans Pro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Can activity in a part of the brain be predicted by an interaction between task and activity in another part of the brain?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If two areas are jointly correlated to a task component ( ‘co-activated’) this does not mean that they are functionally connected to each other 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Functional connectivity measure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 t="6889" r="39156" b="10385"/>
          <a:stretch>
            <a:fillRect/>
          </a:stretch>
        </p:blipFill>
        <p:spPr bwMode="auto">
          <a:xfrm>
            <a:off x="467544" y="3212976"/>
            <a:ext cx="360045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004048" y="3475391"/>
            <a:ext cx="3249086" cy="2676032"/>
            <a:chOff x="3211" y="1480"/>
            <a:chExt cx="2887" cy="2716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1480"/>
              <a:ext cx="2726" cy="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80" y="3884"/>
              <a:ext cx="111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Source Sans Pro" panose="020B0604020202020204" charset="0"/>
                  <a:ea typeface="ＭＳ Ｐゴシック" charset="0"/>
                  <a:cs typeface="ＭＳ Ｐゴシック" charset="0"/>
                </a:rPr>
                <a:t>Stephan, 2004</a:t>
              </a:r>
              <a:endParaRPr lang="en-US" sz="1400" dirty="0">
                <a:latin typeface="Source Sans Pro" panose="020B0604020202020204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707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700213"/>
            <a:ext cx="4249018" cy="4465637"/>
          </a:xfrm>
        </p:spPr>
        <p:txBody>
          <a:bodyPr/>
          <a:lstStyle/>
          <a:p>
            <a:r>
              <a:rPr lang="en-GB" dirty="0"/>
              <a:t>Factorial design</a:t>
            </a:r>
          </a:p>
        </p:txBody>
      </p:sp>
      <p:pic>
        <p:nvPicPr>
          <p:cNvPr id="5" name="Picture 23" descr="389596a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 bwMode="auto">
          <a:xfrm>
            <a:off x="451135" y="2582305"/>
            <a:ext cx="1636589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491491" y="2340348"/>
            <a:ext cx="103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Learning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 rot="16200000">
            <a:off x="4902601" y="3903795"/>
            <a:ext cx="873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Stimuli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62439" y="6102447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Dolan et al., 1997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27875"/>
              </p:ext>
            </p:extLst>
          </p:nvPr>
        </p:nvGraphicFramePr>
        <p:xfrm>
          <a:off x="5773453" y="2845022"/>
          <a:ext cx="2471936" cy="217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(Ob)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Oa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(Fa)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Picture 23" descr="389596a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r="28895"/>
          <a:stretch/>
        </p:blipFill>
        <p:spPr bwMode="auto">
          <a:xfrm>
            <a:off x="2231739" y="2734705"/>
            <a:ext cx="118813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89596a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4"/>
          <a:stretch/>
        </p:blipFill>
        <p:spPr bwMode="auto">
          <a:xfrm>
            <a:off x="3527883" y="2887105"/>
            <a:ext cx="118886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700213"/>
            <a:ext cx="4249018" cy="4465637"/>
          </a:xfrm>
        </p:spPr>
        <p:txBody>
          <a:bodyPr/>
          <a:lstStyle/>
          <a:p>
            <a:r>
              <a:rPr lang="en-GB" b="1" dirty="0"/>
              <a:t>Main effect of learning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491491" y="2340348"/>
            <a:ext cx="103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Learning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 rot="16200000">
            <a:off x="4902601" y="3903795"/>
            <a:ext cx="873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Stimuli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62439" y="6102447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Dolan et al., 1997</a:t>
            </a:r>
          </a:p>
        </p:txBody>
      </p:sp>
      <p:pic>
        <p:nvPicPr>
          <p:cNvPr id="22" name="Picture 18" descr="389596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5" y="2423924"/>
            <a:ext cx="3527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52794"/>
              </p:ext>
            </p:extLst>
          </p:nvPr>
        </p:nvGraphicFramePr>
        <p:xfrm>
          <a:off x="5773453" y="2845022"/>
          <a:ext cx="2471936" cy="217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(Ob)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Oa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(Fa)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21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700213"/>
            <a:ext cx="4249018" cy="4465637"/>
          </a:xfrm>
        </p:spPr>
        <p:txBody>
          <a:bodyPr/>
          <a:lstStyle/>
          <a:p>
            <a:r>
              <a:rPr lang="en-GB" b="1" dirty="0"/>
              <a:t>Main effect of stimulus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491491" y="2340348"/>
            <a:ext cx="103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Learning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 rot="16200000">
            <a:off x="4902601" y="3903795"/>
            <a:ext cx="873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Stimuli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62439" y="6102447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Dolan et al., 1997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51322"/>
              </p:ext>
            </p:extLst>
          </p:nvPr>
        </p:nvGraphicFramePr>
        <p:xfrm>
          <a:off x="5773453" y="2845022"/>
          <a:ext cx="2471936" cy="217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(Ob)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Oa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(Fa)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6" descr="389596a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/>
          <a:stretch/>
        </p:blipFill>
        <p:spPr bwMode="auto">
          <a:xfrm>
            <a:off x="683060" y="2015371"/>
            <a:ext cx="3673475" cy="32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5" y="5444307"/>
            <a:ext cx="4824536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Does learning involve functional connectivity between parietal cortex and stimuli specific areas?</a:t>
            </a:r>
            <a:endParaRPr lang="en-US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Does learning involve functional connectivity between parietal cortex and stimuli specific areas?</a:t>
            </a:r>
            <a:endParaRPr lang="en-US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  <p:pic>
        <p:nvPicPr>
          <p:cNvPr id="47106" name="Picture 2" descr="An external file that holds a picture, illustration, etc.&#10;Object name is nss05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1"/>
          <a:stretch/>
        </p:blipFill>
        <p:spPr bwMode="auto">
          <a:xfrm>
            <a:off x="867909" y="2096852"/>
            <a:ext cx="47930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3899" y="650806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O’Reilly (2012)</a:t>
            </a:r>
          </a:p>
        </p:txBody>
      </p:sp>
      <p:pic>
        <p:nvPicPr>
          <p:cNvPr id="7" name="Picture 2" descr="An external file that holds a picture, illustration, etc.&#10;Object name is nss05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1" b="41691"/>
          <a:stretch/>
        </p:blipFill>
        <p:spPr bwMode="auto">
          <a:xfrm>
            <a:off x="867909" y="3392996"/>
            <a:ext cx="4793032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 external file that holds a picture, illustration, etc.&#10;Object name is nss05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0"/>
          <a:stretch/>
        </p:blipFill>
        <p:spPr bwMode="auto">
          <a:xfrm>
            <a:off x="867909" y="5085184"/>
            <a:ext cx="4793032" cy="9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69736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Source Sans Pro" panose="020B0503030403020204" pitchFamily="34" charset="0"/>
              </a:rPr>
              <a:t>Main effect of task (Faces - objects)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11445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Source Sans Pro" panose="020B0503030403020204" pitchFamily="34" charset="0"/>
              </a:rPr>
              <a:t>Activity in parietal cortex (main effect learning)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776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 PPI regressor = HRF convolved task x seed ROI regressors</a:t>
            </a:r>
            <a:endParaRPr lang="en-GB" sz="1600" dirty="0">
              <a:solidFill>
                <a:srgbClr val="C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1343" y="6165850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Anti-correlated for objects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77589" y="5827068"/>
            <a:ext cx="1" cy="33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8" descr="389596a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56122" r="58026" b="7510"/>
          <a:stretch/>
        </p:blipFill>
        <p:spPr bwMode="auto">
          <a:xfrm>
            <a:off x="6624228" y="3233255"/>
            <a:ext cx="851194" cy="64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https://mollermara.com/blog/blender-brain/blender-bra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93" y="5146067"/>
            <a:ext cx="1792023" cy="10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9662" y="355679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Seed region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9662" y="541667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Whole brain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8148" y="5943600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correlated for faces</a:t>
            </a:r>
          </a:p>
        </p:txBody>
      </p:sp>
    </p:spTree>
    <p:extLst>
      <p:ext uri="{BB962C8B-B14F-4D97-AF65-F5344CB8AC3E}">
        <p14:creationId xmlns:p14="http://schemas.microsoft.com/office/powerpoint/2010/main" val="34883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3" grpId="0"/>
      <p:bldP spid="18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Does learning involve functional connectivity between parietal cortex and stimuli specific areas?</a:t>
            </a:r>
            <a:endParaRPr lang="en-US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  <p:pic>
        <p:nvPicPr>
          <p:cNvPr id="47106" name="Picture 2" descr="An external file that holds a picture, illustration, etc.&#10;Object name is nss05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1"/>
          <a:stretch/>
        </p:blipFill>
        <p:spPr bwMode="auto">
          <a:xfrm>
            <a:off x="867909" y="2096852"/>
            <a:ext cx="47930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3899" y="650806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O’Reilly (2012)</a:t>
            </a:r>
          </a:p>
        </p:txBody>
      </p:sp>
      <p:pic>
        <p:nvPicPr>
          <p:cNvPr id="7" name="Picture 2" descr="An external file that holds a picture, illustration, etc.&#10;Object name is nss05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1" b="41691"/>
          <a:stretch/>
        </p:blipFill>
        <p:spPr bwMode="auto">
          <a:xfrm>
            <a:off x="867909" y="3392996"/>
            <a:ext cx="4793032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 external file that holds a picture, illustration, etc.&#10;Object name is nss05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0"/>
          <a:stretch/>
        </p:blipFill>
        <p:spPr bwMode="auto">
          <a:xfrm>
            <a:off x="867909" y="5085184"/>
            <a:ext cx="4793032" cy="9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69736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Source Sans Pro" panose="020B0503030403020204" pitchFamily="34" charset="0"/>
              </a:rPr>
              <a:t>Main effect of task (Faces - Objects)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11445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Source Sans Pro" panose="020B0503030403020204" pitchFamily="34" charset="0"/>
              </a:rPr>
              <a:t>Activity in parietal cortex (main effect of learning)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776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 PPI regressor = HRF convolved task x seed ROI regressors</a:t>
            </a:r>
            <a:endParaRPr lang="en-GB" sz="1600" dirty="0">
              <a:solidFill>
                <a:srgbClr val="C00000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77024" y="5460758"/>
            <a:ext cx="188383" cy="482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77589" y="5827068"/>
            <a:ext cx="1" cy="33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/>
          <a:srcRect l="4848" t="23065" r="63754" b="14948"/>
          <a:stretch>
            <a:fillRect/>
          </a:stretch>
        </p:blipFill>
        <p:spPr bwMode="auto">
          <a:xfrm>
            <a:off x="6746192" y="1947063"/>
            <a:ext cx="1871663" cy="282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746192" y="4741778"/>
            <a:ext cx="1571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PPI       activity       task</a:t>
            </a:r>
            <a:endParaRPr lang="en-US" sz="1200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783752" y="1527021"/>
            <a:ext cx="1460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1          0          0</a:t>
            </a:r>
            <a:endParaRPr lang="en-US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5714" y="5227836"/>
            <a:ext cx="2344758" cy="101566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The interaction term should account for </a:t>
            </a:r>
            <a:r>
              <a:rPr lang="en-GB" sz="12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variance over and above</a:t>
            </a:r>
            <a:r>
              <a:rPr lang="en-GB" sz="1200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 what is accounted for by the main effect of task and physiological correlation </a:t>
            </a:r>
            <a:endParaRPr lang="en-US" sz="1200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8148" y="5943600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correlated for faces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1343" y="6165850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Anti-correlated for objects</a:t>
            </a:r>
          </a:p>
        </p:txBody>
      </p:sp>
    </p:spTree>
    <p:extLst>
      <p:ext uri="{BB962C8B-B14F-4D97-AF65-F5344CB8AC3E}">
        <p14:creationId xmlns:p14="http://schemas.microsoft.com/office/powerpoint/2010/main" val="26012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5229200"/>
            <a:ext cx="8353425" cy="936650"/>
          </a:xfrm>
        </p:spPr>
        <p:txBody>
          <a:bodyPr/>
          <a:lstStyle/>
          <a:p>
            <a:pPr algn="ctr"/>
            <a:r>
              <a:rPr lang="en-GB" dirty="0">
                <a:latin typeface="Source Sans Pro" panose="020B0604020202020204" charset="0"/>
                <a:ea typeface="ＭＳ Ｐゴシック" charset="0"/>
                <a:cs typeface="ＭＳ Ｐゴシック" charset="0"/>
              </a:rPr>
              <a:t>Orthogonal contrasts reduce correlation between PPI vector and the regressors of no interest</a:t>
            </a:r>
            <a:endParaRPr lang="en-US" dirty="0">
              <a:latin typeface="Source Sans Pro" panose="020B0604020202020204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GB" dirty="0">
              <a:latin typeface="Source Sans Pro" panose="020B060402020202020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209918" y="1988222"/>
            <a:ext cx="103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Learning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 rot="16200000">
            <a:off x="2621028" y="3551669"/>
            <a:ext cx="873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333333"/>
                </a:solidFill>
                <a:latin typeface="Source Sans Pro" panose="020B0604020202020204" charset="0"/>
                <a:cs typeface="Arial" charset="0"/>
              </a:rPr>
              <a:t>Stimuli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62439" y="6102447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Dolan et al., 1997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05663"/>
              </p:ext>
            </p:extLst>
          </p:nvPr>
        </p:nvGraphicFramePr>
        <p:xfrm>
          <a:off x="3491880" y="2492896"/>
          <a:ext cx="2471936" cy="217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(Ob)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Objects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Oa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0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(Fb)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Faces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(Fa)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303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" panose="020B0604020202020204" charset="0"/>
                <a:ea typeface="ＭＳ Ｐゴシック" charset="0"/>
              </a:rPr>
              <a:t>Psycho-physiological Interaction (PPI)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Coupling between ITC and parietal cortex depends on the stimulus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8372" name="Picture 4" descr="http://www.nature.com/nature/journal/v389/n6651/images/389596ae.tif.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62" y="2160012"/>
            <a:ext cx="3797675" cy="2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7804" y="5284026"/>
            <a:ext cx="3348626" cy="73866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Coupling between the temporal face area and the medial parietal cortex when, and only when, faces were perceived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2439" y="6102447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</a:rPr>
              <a:t>Dolan et al., 1997</a:t>
            </a:r>
          </a:p>
        </p:txBody>
      </p:sp>
    </p:spTree>
    <p:extLst>
      <p:ext uri="{BB962C8B-B14F-4D97-AF65-F5344CB8AC3E}">
        <p14:creationId xmlns:p14="http://schemas.microsoft.com/office/powerpoint/2010/main" val="361616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>
            <a:extLst>
              <a:ext uri="{FF2B5EF4-FFF2-40B4-BE49-F238E27FC236}">
                <a16:creationId xmlns:a16="http://schemas.microsoft.com/office/drawing/2014/main" id="{8AD9FD28-5964-0B40-8FB5-B269F3AC54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6573" y="1701312"/>
            <a:ext cx="7776796" cy="445330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de-DE" b="1" dirty="0" err="1">
                <a:solidFill>
                  <a:srgbClr val="C02A26"/>
                </a:solidFill>
                <a:latin typeface="Source Sans Pro" panose="020B0503030403020204"/>
                <a:cs typeface="Arial" pitchFamily="34" charset="0"/>
              </a:rPr>
              <a:t>Aim</a:t>
            </a:r>
            <a:endParaRPr lang="de-DE" b="1" dirty="0">
              <a:solidFill>
                <a:srgbClr val="C02A26"/>
              </a:solidFill>
              <a:latin typeface="Source Sans Pro" panose="020B0503030403020204"/>
              <a:cs typeface="Arial" pitchFamily="34" charset="0"/>
            </a:endParaRP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Neuronal structures underlying a</a:t>
            </a:r>
            <a:r>
              <a:rPr lang="de-DE" i="1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single 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process</a:t>
            </a:r>
            <a:r>
              <a:rPr lang="de-DE" dirty="0">
                <a:solidFill>
                  <a:srgbClr val="336600"/>
                </a:solidFill>
                <a:latin typeface="Source Sans Pro" panose="020B0503030403020204"/>
                <a:ea typeface="ＭＳ Ｐゴシック" pitchFamily="34" charset="-128"/>
              </a:rPr>
              <a:t> </a:t>
            </a:r>
            <a:r>
              <a:rPr lang="de-DE" dirty="0">
                <a:solidFill>
                  <a:srgbClr val="C02A26"/>
                </a:solidFill>
                <a:latin typeface="Source Sans Pro" panose="020B0503030403020204"/>
                <a:ea typeface="ＭＳ Ｐゴシック" pitchFamily="34" charset="-128"/>
              </a:rPr>
              <a:t>P</a:t>
            </a:r>
            <a:r>
              <a:rPr lang="de-DE" dirty="0">
                <a:solidFill>
                  <a:srgbClr val="C02A26"/>
                </a:solidFill>
                <a:latin typeface="Source Sans Pro" panose="020B0503030403020204"/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endParaRPr lang="de-DE" dirty="0">
              <a:solidFill>
                <a:srgbClr val="336600"/>
              </a:solidFill>
              <a:latin typeface="Source Sans Pro" panose="020B0503030403020204"/>
              <a:ea typeface="ＭＳ Ｐゴシック" pitchFamily="34" charset="-128"/>
            </a:endParaRPr>
          </a:p>
          <a:p>
            <a:pPr>
              <a:lnSpc>
                <a:spcPct val="140000"/>
              </a:lnSpc>
              <a:defRPr/>
            </a:pPr>
            <a:r>
              <a:rPr lang="de-DE" b="1" dirty="0" err="1">
                <a:solidFill>
                  <a:srgbClr val="C02A26"/>
                </a:solidFill>
                <a:latin typeface="Source Sans Pro" panose="020B0503030403020204"/>
                <a:cs typeface="Arial" pitchFamily="34" charset="0"/>
              </a:rPr>
              <a:t>Procedure</a:t>
            </a:r>
            <a:endParaRPr lang="de-DE" b="1" dirty="0">
              <a:solidFill>
                <a:srgbClr val="C02A26"/>
              </a:solidFill>
              <a:latin typeface="Source Sans Pro" panose="020B0503030403020204"/>
              <a:cs typeface="Arial" pitchFamily="34" charset="0"/>
            </a:endParaRP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r>
              <a:rPr lang="de-DE" dirty="0" err="1">
                <a:solidFill>
                  <a:srgbClr val="C02A26"/>
                </a:solidFill>
                <a:latin typeface="Source Sans Pro" panose="020B0503030403020204"/>
                <a:ea typeface="ＭＳ Ｐゴシック" pitchFamily="34" charset="-128"/>
              </a:rPr>
              <a:t>Contrast</a:t>
            </a:r>
            <a:r>
              <a:rPr lang="de-DE" dirty="0">
                <a:solidFill>
                  <a:srgbClr val="C02A26"/>
                </a:solidFill>
                <a:latin typeface="Source Sans Pro" panose="020B0503030403020204"/>
                <a:ea typeface="ＭＳ Ｐゴシック" pitchFamily="34" charset="-128"/>
              </a:rPr>
              <a:t>: 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[Task </a:t>
            </a:r>
            <a:r>
              <a:rPr lang="de-DE" dirty="0" err="1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with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P] – [</a:t>
            </a:r>
            <a:r>
              <a:rPr lang="de-DE" dirty="0" err="1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matched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task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without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P</a:t>
            </a:r>
            <a:r>
              <a:rPr lang="de-DE" i="1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] 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 P </a:t>
            </a: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endParaRPr lang="de-DE" i="1" dirty="0">
              <a:solidFill>
                <a:srgbClr val="333333"/>
              </a:solidFill>
              <a:latin typeface="Source Sans Pro" panose="020B0503030403020204"/>
              <a:ea typeface="ＭＳ Ｐゴシック" pitchFamily="34" charset="-128"/>
            </a:endParaRP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endParaRPr lang="de-DE" i="1" dirty="0">
              <a:solidFill>
                <a:srgbClr val="333333"/>
              </a:solidFill>
              <a:latin typeface="Source Sans Pro" panose="020B0503030403020204"/>
              <a:ea typeface="ＭＳ Ｐゴシック" pitchFamily="34" charset="-128"/>
            </a:endParaRP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endParaRPr lang="de-DE" i="1" dirty="0">
              <a:solidFill>
                <a:srgbClr val="333333"/>
              </a:solidFill>
              <a:latin typeface="Source Sans Pro" panose="020B0503030403020204"/>
              <a:ea typeface="ＭＳ Ｐゴシック" pitchFamily="34" charset="-128"/>
            </a:endParaRP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r>
              <a:rPr lang="de-DE" i="1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The critical assumption of „pure insertion</a:t>
            </a:r>
            <a:r>
              <a:rPr lang="de-DE" altLang="en-US" i="1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“</a:t>
            </a:r>
          </a:p>
          <a:p>
            <a:pPr lvl="1">
              <a:lnSpc>
                <a:spcPct val="140000"/>
              </a:lnSpc>
              <a:spcBef>
                <a:spcPts val="375"/>
              </a:spcBef>
              <a:defRPr/>
            </a:pPr>
            <a:r>
              <a:rPr lang="de-DE" i="1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A</a:t>
            </a:r>
            <a:r>
              <a:rPr lang="en-GB" dirty="0" err="1">
                <a:latin typeface="Source Sans Pro" panose="020B0503030403020204"/>
              </a:rPr>
              <a:t>ssume</a:t>
            </a:r>
            <a:r>
              <a:rPr lang="en-GB" dirty="0">
                <a:latin typeface="Source Sans Pro" panose="020B0503030403020204"/>
              </a:rPr>
              <a:t> that adding components does not affect other processes</a:t>
            </a:r>
          </a:p>
          <a:p>
            <a:pPr marL="0" lvl="1" indent="0">
              <a:lnSpc>
                <a:spcPct val="140000"/>
              </a:lnSpc>
              <a:buNone/>
              <a:defRPr/>
            </a:pPr>
            <a:r>
              <a:rPr lang="en-GB" dirty="0">
                <a:solidFill>
                  <a:srgbClr val="C00000"/>
                </a:solidFill>
                <a:latin typeface="Source Sans Pro" panose="020B0503030403020204"/>
              </a:rPr>
              <a:t>					</a:t>
            </a:r>
            <a:endParaRPr lang="de-DE" i="1" dirty="0">
              <a:solidFill>
                <a:srgbClr val="333333"/>
              </a:solidFill>
              <a:latin typeface="Source Sans Pro" panose="020B0503030403020204"/>
              <a:ea typeface="ＭＳ Ｐゴシック" pitchFamily="34" charset="-128"/>
            </a:endParaRPr>
          </a:p>
          <a:p>
            <a:pPr lvl="1">
              <a:lnSpc>
                <a:spcPct val="140000"/>
              </a:lnSpc>
              <a:spcBef>
                <a:spcPts val="375"/>
              </a:spcBef>
              <a:buNone/>
              <a:defRPr/>
            </a:pPr>
            <a:r>
              <a:rPr lang="de-DE" dirty="0">
                <a:solidFill>
                  <a:srgbClr val="333333"/>
                </a:solidFill>
                <a:latin typeface="Source Sans Pro" panose="020B0503030403020204"/>
                <a:ea typeface="ＭＳ Ｐゴシック" pitchFamily="34" charset="-128"/>
              </a:rPr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3ECAD-1B40-4A4B-8101-3843E646A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96" y="2780928"/>
            <a:ext cx="1600200" cy="1952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BD23CF-88DA-6D45-8E0D-C28368DCE4F0}"/>
              </a:ext>
            </a:extLst>
          </p:cNvPr>
          <p:cNvSpPr/>
          <p:nvPr/>
        </p:nvSpPr>
        <p:spPr>
          <a:xfrm>
            <a:off x="6179404" y="4726775"/>
            <a:ext cx="1504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222222"/>
                </a:solidFill>
                <a:latin typeface="Noto Serif"/>
              </a:rPr>
              <a:t>F.C. </a:t>
            </a:r>
            <a:r>
              <a:rPr lang="en-GB" sz="1200" i="1" dirty="0" err="1">
                <a:solidFill>
                  <a:srgbClr val="222222"/>
                </a:solidFill>
                <a:latin typeface="Noto Serif"/>
              </a:rPr>
              <a:t>Donders</a:t>
            </a:r>
            <a:r>
              <a:rPr lang="en-GB" sz="1200" i="1" dirty="0">
                <a:solidFill>
                  <a:srgbClr val="222222"/>
                </a:solidFill>
                <a:latin typeface="Noto Serif"/>
              </a:rPr>
              <a:t>, 1868</a:t>
            </a:r>
            <a:endParaRPr lang="en-GB" sz="1200" b="0" i="1" dirty="0">
              <a:solidFill>
                <a:srgbClr val="222222"/>
              </a:solidFill>
              <a:effectLst/>
              <a:latin typeface="Noto Serif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502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Neural subtractions</a:t>
            </a:r>
          </a:p>
        </p:txBody>
      </p:sp>
      <p:sp>
        <p:nvSpPr>
          <p:cNvPr id="2" name="Cloud Callout 1"/>
          <p:cNvSpPr/>
          <p:nvPr/>
        </p:nvSpPr>
        <p:spPr>
          <a:xfrm rot="637516">
            <a:off x="6872945" y="1568543"/>
            <a:ext cx="2044475" cy="1325788"/>
          </a:xfrm>
          <a:prstGeom prst="cloud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  <a:latin typeface="Source Sans Pro" panose="020B0503030403020204"/>
              </a:rPr>
              <a:t> A good control task is critical!</a:t>
            </a:r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66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Group 128"/>
          <p:cNvGrpSpPr>
            <a:grpSpLocks/>
          </p:cNvGrpSpPr>
          <p:nvPr/>
        </p:nvGrpSpPr>
        <p:grpSpPr bwMode="auto">
          <a:xfrm>
            <a:off x="1647093" y="2365131"/>
            <a:ext cx="5501054" cy="2596662"/>
            <a:chOff x="2394" y="1842"/>
            <a:chExt cx="3754" cy="1772"/>
          </a:xfrm>
        </p:grpSpPr>
        <p:grpSp>
          <p:nvGrpSpPr>
            <p:cNvPr id="43013" name="Group 127"/>
            <p:cNvGrpSpPr>
              <a:grpSpLocks/>
            </p:cNvGrpSpPr>
            <p:nvPr/>
          </p:nvGrpSpPr>
          <p:grpSpPr bwMode="auto">
            <a:xfrm>
              <a:off x="2394" y="1842"/>
              <a:ext cx="3754" cy="1772"/>
              <a:chOff x="2394" y="1842"/>
              <a:chExt cx="3754" cy="1772"/>
            </a:xfrm>
          </p:grpSpPr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394" y="1842"/>
                <a:ext cx="1633" cy="1769"/>
                <a:chOff x="2666" y="2296"/>
                <a:chExt cx="1633" cy="1769"/>
              </a:xfrm>
            </p:grpSpPr>
            <p:sp>
              <p:nvSpPr>
                <p:cNvPr id="44140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393" y="3430"/>
                  <a:ext cx="453" cy="107"/>
                </a:xfrm>
                <a:prstGeom prst="line">
                  <a:avLst/>
                </a:prstGeom>
                <a:noFill/>
                <a:ln w="19050">
                  <a:solidFill>
                    <a:schemeClr val="accent5"/>
                  </a:solidFill>
                  <a:round/>
                  <a:headEnd/>
                  <a:tailEnd type="triangle" w="med" len="med"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09" name="Oval 65"/>
                <p:cNvSpPr>
                  <a:spLocks noChangeArrowheads="1"/>
                </p:cNvSpPr>
                <p:nvPr/>
              </p:nvSpPr>
              <p:spPr bwMode="auto">
                <a:xfrm>
                  <a:off x="2666" y="3297"/>
                  <a:ext cx="726" cy="451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10" name="Oval 66"/>
                <p:cNvSpPr>
                  <a:spLocks noChangeArrowheads="1"/>
                </p:cNvSpPr>
                <p:nvPr/>
              </p:nvSpPr>
              <p:spPr bwMode="auto">
                <a:xfrm>
                  <a:off x="3664" y="3702"/>
                  <a:ext cx="425" cy="36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11" name="Oval 67"/>
                <p:cNvSpPr>
                  <a:spLocks noChangeArrowheads="1"/>
                </p:cNvSpPr>
                <p:nvPr/>
              </p:nvSpPr>
              <p:spPr bwMode="auto">
                <a:xfrm>
                  <a:off x="3361" y="2296"/>
                  <a:ext cx="938" cy="47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12" name="Rectangle 68"/>
                <p:cNvSpPr>
                  <a:spLocks noChangeArrowheads="1"/>
                </p:cNvSpPr>
                <p:nvPr/>
              </p:nvSpPr>
              <p:spPr bwMode="auto">
                <a:xfrm>
                  <a:off x="3419" y="2335"/>
                  <a:ext cx="87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83527" tIns="41031" rIns="83527" bIns="41031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92" dirty="0">
                      <a:latin typeface="Source Sans Pro" panose="020B0604020202020204" charset="0"/>
                      <a:ea typeface="ＭＳ Ｐゴシック" pitchFamily="34" charset="-128"/>
                    </a:rPr>
                    <a:t>Stimuli:</a:t>
                  </a:r>
                </a:p>
                <a:p>
                  <a:pPr algn="ctr" eaLnBrk="0" hangingPunct="0">
                    <a:defRPr/>
                  </a:pPr>
                  <a:r>
                    <a:rPr lang="en-US" sz="1292" dirty="0">
                      <a:latin typeface="Source Sans Pro" panose="020B0604020202020204" charset="0"/>
                      <a:ea typeface="ＭＳ Ｐゴシック" pitchFamily="34" charset="-128"/>
                    </a:rPr>
                    <a:t>Faces or objects</a:t>
                  </a:r>
                </a:p>
              </p:txBody>
            </p:sp>
            <p:sp>
              <p:nvSpPr>
                <p:cNvPr id="441413" name="Line 69"/>
                <p:cNvSpPr>
                  <a:spLocks noChangeShapeType="1"/>
                </p:cNvSpPr>
                <p:nvPr/>
              </p:nvSpPr>
              <p:spPr bwMode="auto">
                <a:xfrm>
                  <a:off x="3815" y="2768"/>
                  <a:ext cx="73" cy="883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14" name="Rectangle 70"/>
                <p:cNvSpPr>
                  <a:spLocks noChangeArrowheads="1"/>
                </p:cNvSpPr>
                <p:nvPr/>
              </p:nvSpPr>
              <p:spPr bwMode="auto">
                <a:xfrm>
                  <a:off x="2870" y="3432"/>
                  <a:ext cx="346" cy="21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3527" tIns="41031" rIns="83527" bIns="41031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477" dirty="0">
                      <a:latin typeface="Source Sans Pro" panose="020B0604020202020204" charset="0"/>
                      <a:ea typeface="ＭＳ Ｐゴシック" pitchFamily="34" charset="-128"/>
                    </a:rPr>
                    <a:t>PPC</a:t>
                  </a:r>
                </a:p>
              </p:txBody>
            </p:sp>
            <p:sp>
              <p:nvSpPr>
                <p:cNvPr id="441415" name="Rectangle 71"/>
                <p:cNvSpPr>
                  <a:spLocks noChangeArrowheads="1"/>
                </p:cNvSpPr>
                <p:nvPr/>
              </p:nvSpPr>
              <p:spPr bwMode="auto">
                <a:xfrm>
                  <a:off x="3772" y="3768"/>
                  <a:ext cx="231" cy="23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3527" tIns="41031" rIns="83527" bIns="41031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662" dirty="0">
                      <a:latin typeface="Source Sans Pro" panose="020B0604020202020204" charset="0"/>
                      <a:ea typeface="ＭＳ Ｐゴシック" charset="0"/>
                    </a:rPr>
                    <a:t>IT</a:t>
                  </a:r>
                </a:p>
              </p:txBody>
            </p:sp>
          </p:grpSp>
          <p:grpSp>
            <p:nvGrpSpPr>
              <p:cNvPr id="43016" name="Group 125"/>
              <p:cNvGrpSpPr>
                <a:grpSpLocks/>
              </p:cNvGrpSpPr>
              <p:nvPr/>
            </p:nvGrpSpPr>
            <p:grpSpPr bwMode="auto">
              <a:xfrm>
                <a:off x="4116" y="1842"/>
                <a:ext cx="2032" cy="1772"/>
                <a:chOff x="306" y="1658"/>
                <a:chExt cx="2032" cy="1772"/>
              </a:xfrm>
            </p:grpSpPr>
            <p:sp>
              <p:nvSpPr>
                <p:cNvPr id="441460" name="Line 116"/>
                <p:cNvSpPr>
                  <a:spLocks noChangeShapeType="1"/>
                </p:cNvSpPr>
                <p:nvPr/>
              </p:nvSpPr>
              <p:spPr bwMode="auto">
                <a:xfrm>
                  <a:off x="1194" y="2954"/>
                  <a:ext cx="520" cy="184"/>
                </a:xfrm>
                <a:prstGeom prst="line">
                  <a:avLst/>
                </a:prstGeom>
                <a:noFill/>
                <a:ln w="19050">
                  <a:solidFill>
                    <a:schemeClr val="accent5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61" name="Oval 117"/>
                <p:cNvSpPr>
                  <a:spLocks noChangeArrowheads="1"/>
                </p:cNvSpPr>
                <p:nvPr/>
              </p:nvSpPr>
              <p:spPr bwMode="auto">
                <a:xfrm>
                  <a:off x="374" y="2662"/>
                  <a:ext cx="864" cy="57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62" name="Oval 118"/>
                <p:cNvSpPr>
                  <a:spLocks noChangeArrowheads="1"/>
                </p:cNvSpPr>
                <p:nvPr/>
              </p:nvSpPr>
              <p:spPr bwMode="auto">
                <a:xfrm>
                  <a:off x="1670" y="3046"/>
                  <a:ext cx="528" cy="38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en-GB" sz="1662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63" name="Oval 119"/>
                <p:cNvSpPr>
                  <a:spLocks noChangeArrowheads="1"/>
                </p:cNvSpPr>
                <p:nvPr/>
              </p:nvSpPr>
              <p:spPr bwMode="auto">
                <a:xfrm>
                  <a:off x="1242" y="1658"/>
                  <a:ext cx="1096" cy="52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62" b="1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64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54" y="1766"/>
                  <a:ext cx="87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83527" tIns="41031" rIns="83527" bIns="41031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92" dirty="0">
                      <a:latin typeface="Source Sans Pro" panose="020B0604020202020204" charset="0"/>
                      <a:ea typeface="ＭＳ Ｐゴシック" pitchFamily="34" charset="-128"/>
                    </a:rPr>
                    <a:t>Stimuli:</a:t>
                  </a:r>
                </a:p>
                <a:p>
                  <a:pPr algn="ctr" eaLnBrk="0" hangingPunct="0">
                    <a:defRPr/>
                  </a:pPr>
                  <a:r>
                    <a:rPr lang="en-US" sz="1292" dirty="0">
                      <a:latin typeface="Source Sans Pro" panose="020B0604020202020204" charset="0"/>
                      <a:ea typeface="ＭＳ Ｐゴシック" pitchFamily="34" charset="-128"/>
                    </a:rPr>
                    <a:t>Faces or objects</a:t>
                  </a:r>
                </a:p>
              </p:txBody>
            </p:sp>
            <p:sp>
              <p:nvSpPr>
                <p:cNvPr id="441465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474" y="2178"/>
                  <a:ext cx="240" cy="864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62" b="1">
                    <a:latin typeface="Source Sans Pro" panose="020B0604020202020204" charset="0"/>
                    <a:ea typeface="ＭＳ Ｐゴシック" charset="0"/>
                  </a:endParaRPr>
                </a:p>
              </p:txBody>
            </p:sp>
            <p:sp>
              <p:nvSpPr>
                <p:cNvPr id="441466" name="Rectangle 122"/>
                <p:cNvSpPr>
                  <a:spLocks noChangeArrowheads="1"/>
                </p:cNvSpPr>
                <p:nvPr/>
              </p:nvSpPr>
              <p:spPr bwMode="auto">
                <a:xfrm>
                  <a:off x="306" y="2230"/>
                  <a:ext cx="1408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83527" tIns="41031" rIns="83527" bIns="41031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477" dirty="0">
                      <a:latin typeface="Source Sans Pro" panose="020B0604020202020204" charset="0"/>
                      <a:ea typeface="ＭＳ Ｐゴシック" pitchFamily="34" charset="-128"/>
                    </a:rPr>
                    <a:t>Context-sensitive</a:t>
                  </a:r>
                </a:p>
                <a:p>
                  <a:pPr algn="ctr" eaLnBrk="0" hangingPunct="0">
                    <a:defRPr/>
                  </a:pPr>
                  <a:r>
                    <a:rPr lang="en-US" sz="1477" dirty="0">
                      <a:latin typeface="Source Sans Pro" panose="020B0604020202020204" charset="0"/>
                      <a:ea typeface="ＭＳ Ｐゴシック" pitchFamily="34" charset="-128"/>
                    </a:rPr>
                    <a:t>connectivity</a:t>
                  </a:r>
                </a:p>
              </p:txBody>
            </p:sp>
            <p:sp>
              <p:nvSpPr>
                <p:cNvPr id="441467" name="Rectangle 123"/>
                <p:cNvSpPr>
                  <a:spLocks noChangeArrowheads="1"/>
                </p:cNvSpPr>
                <p:nvPr/>
              </p:nvSpPr>
              <p:spPr bwMode="auto">
                <a:xfrm>
                  <a:off x="626" y="2837"/>
                  <a:ext cx="357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83527" tIns="41031" rIns="83527" bIns="41031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600" dirty="0">
                      <a:latin typeface="Source Sans Pro" panose="020B0604020202020204" charset="0"/>
                      <a:ea typeface="ＭＳ Ｐゴシック" pitchFamily="34" charset="-128"/>
                    </a:rPr>
                    <a:t>PPC</a:t>
                  </a:r>
                </a:p>
              </p:txBody>
            </p:sp>
            <p:sp>
              <p:nvSpPr>
                <p:cNvPr id="44146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28" y="3148"/>
                  <a:ext cx="212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83527" tIns="41031" rIns="83527" bIns="41031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400" dirty="0">
                      <a:latin typeface="Source Sans Pro" panose="020B0604020202020204" charset="0"/>
                      <a:ea typeface="ＭＳ Ｐゴシック" charset="0"/>
                    </a:rPr>
                    <a:t>IT</a:t>
                  </a:r>
                  <a:endParaRPr lang="en-US" sz="1292" dirty="0">
                    <a:latin typeface="Source Sans Pro" panose="020B0604020202020204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2456" y="2275"/>
              <a:ext cx="1069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77">
                  <a:solidFill>
                    <a:srgbClr val="333333"/>
                  </a:solidFill>
                  <a:latin typeface="Source Sans Pro" panose="020B0604020202020204" charset="0"/>
                  <a:ea typeface="ＭＳ Ｐゴシック" pitchFamily="34" charset="-128"/>
                </a:rPr>
                <a:t>Modulation of </a:t>
              </a:r>
            </a:p>
            <a:p>
              <a:pPr eaLnBrk="0" hangingPunct="0">
                <a:defRPr/>
              </a:pPr>
              <a:r>
                <a:rPr lang="en-US" sz="1477">
                  <a:solidFill>
                    <a:srgbClr val="333333"/>
                  </a:solidFill>
                  <a:latin typeface="Source Sans Pro" panose="020B0604020202020204" charset="0"/>
                  <a:ea typeface="ＭＳ Ｐゴシック" pitchFamily="34" charset="-128"/>
                </a:rPr>
                <a:t>stimulus-specific </a:t>
              </a:r>
            </a:p>
            <a:p>
              <a:pPr eaLnBrk="0" hangingPunct="0">
                <a:defRPr/>
              </a:pPr>
              <a:r>
                <a:rPr lang="en-US" sz="1477">
                  <a:solidFill>
                    <a:srgbClr val="333333"/>
                  </a:solidFill>
                  <a:latin typeface="Source Sans Pro" panose="020B0604020202020204" charset="0"/>
                  <a:ea typeface="ＭＳ Ｐゴシック" pitchFamily="34" charset="-128"/>
                </a:rPr>
                <a:t>responses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" panose="020B0604020202020204" charset="0"/>
              </a:rPr>
              <a:t>Psycho-physiological interactions (PPI)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standard PPI analysis does not make inferences about the </a:t>
            </a:r>
            <a:r>
              <a:rPr lang="en-GB" b="1" dirty="0"/>
              <a:t>direction</a:t>
            </a:r>
            <a:r>
              <a:rPr lang="en-GB" dirty="0"/>
              <a:t> of information flow (causality) </a:t>
            </a:r>
          </a:p>
          <a:p>
            <a:endParaRPr lang="en-GB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9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C12AB51-9427-4A49-96E9-53CB7AFE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770"/>
            <a:ext cx="9144000" cy="9056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2585" dirty="0">
                <a:latin typeface="Source Sans Pro"/>
                <a:ea typeface="ＭＳ Ｐゴシック" charset="0"/>
              </a:rPr>
              <a:t>Overview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EE58F9AE-E8A4-CF44-9352-BF59D79D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70185"/>
            <a:ext cx="7807569" cy="41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527" tIns="41031" rIns="83527" bIns="41031">
            <a:spAutoFit/>
          </a:bodyPr>
          <a:lstStyle/>
          <a:p>
            <a:pPr marL="269638" indent="-269638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Categorical designs  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Subtraction 	- Pure insertion, evoked / differential responses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Conjunction 	- Testing multiple hypotheses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2215" dirty="0">
              <a:solidFill>
                <a:srgbClr val="333333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2215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Parametric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Linear 		- Adaptation, cognitive dimensions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Nonlinear		- Polynomial expansions,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neurometric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functions 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Model-based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  <a:ea typeface="ＭＳ Ｐゴシック" charset="0"/>
              </a:rPr>
              <a:t>regressors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 		</a:t>
            </a: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662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 </a:t>
            </a:r>
            <a:r>
              <a:rPr lang="en-US" sz="2215" dirty="0">
                <a:solidFill>
                  <a:srgbClr val="C02A26"/>
                </a:solidFill>
                <a:latin typeface="Source Sans Pro"/>
                <a:ea typeface="ＭＳ Ｐゴシック" charset="0"/>
              </a:rPr>
              <a:t>Factorial designs</a:t>
            </a:r>
            <a:endParaRPr lang="en-US" sz="1846" dirty="0">
              <a:solidFill>
                <a:srgbClr val="C02A26"/>
              </a:solidFill>
              <a:latin typeface="Source Sans Pro"/>
              <a:ea typeface="ＭＳ Ｐゴシック" charset="0"/>
            </a:endParaRP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846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846" b="1" dirty="0">
                <a:solidFill>
                  <a:srgbClr val="336600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Categorical		- Interactions and pure insertion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b="1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</a:t>
            </a: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Parametric		- Linear and nonlinear interactions</a:t>
            </a:r>
          </a:p>
          <a:p>
            <a:pPr marL="269638" indent="-269638">
              <a:spcBef>
                <a:spcPct val="20000"/>
              </a:spcBef>
              <a:defRPr/>
            </a:pPr>
            <a:r>
              <a:rPr lang="en-US" sz="1400" dirty="0">
                <a:solidFill>
                  <a:srgbClr val="333333"/>
                </a:solidFill>
                <a:latin typeface="Source Sans Pro"/>
                <a:ea typeface="ＭＳ Ｐゴシック" charset="0"/>
              </a:rPr>
              <a:t>				- Psychophysiological Interactions (PPI)</a:t>
            </a:r>
          </a:p>
          <a:p>
            <a:pPr marL="269638" indent="-269638">
              <a:spcBef>
                <a:spcPct val="20000"/>
              </a:spcBef>
              <a:defRPr/>
            </a:pPr>
            <a:endParaRPr lang="en-US" sz="1400" dirty="0">
              <a:solidFill>
                <a:srgbClr val="336600"/>
              </a:solidFill>
              <a:latin typeface="Source Sans Pro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85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Representational neuroimaging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Approaches described so far investigate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involvement </a:t>
            </a:r>
            <a:r>
              <a:rPr lang="en-US" altLang="en-US" sz="2400" dirty="0">
                <a:ea typeface="ＭＳ Ｐゴシック" panose="020B0600070205080204" pitchFamily="34" charset="-128"/>
              </a:rPr>
              <a:t>of regions in a specific mental activity rather than the 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representational content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of regions or voxels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8660"/>
          <a:stretch/>
        </p:blipFill>
        <p:spPr>
          <a:xfrm>
            <a:off x="1602759" y="3284984"/>
            <a:ext cx="5867586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0212" y="61608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dirty="0">
                <a:latin typeface="Source Sans Pro" panose="020B0503030403020204" pitchFamily="34" charset="0"/>
              </a:rPr>
              <a:t>Barron, Garvert, Behrens 2016</a:t>
            </a:r>
          </a:p>
        </p:txBody>
      </p:sp>
    </p:spTree>
    <p:extLst>
      <p:ext uri="{BB962C8B-B14F-4D97-AF65-F5344CB8AC3E}">
        <p14:creationId xmlns:p14="http://schemas.microsoft.com/office/powerpoint/2010/main" val="153831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Repetition suppression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Neurons in </a:t>
            </a:r>
            <a:r>
              <a:rPr lang="en-GB" sz="1800" dirty="0" err="1"/>
              <a:t>inferotemporal</a:t>
            </a:r>
            <a:r>
              <a:rPr lang="en-GB" sz="1800" dirty="0"/>
              <a:t> cortex display a diminished response if a stimulus is repeated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2780928"/>
            <a:ext cx="4811942" cy="2015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3878" y="5818807"/>
            <a:ext cx="161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Li et al. (1993), </a:t>
            </a:r>
          </a:p>
          <a:p>
            <a:r>
              <a:rPr lang="en-GB" sz="1400" dirty="0"/>
              <a:t>Grill-Spector (2006)</a:t>
            </a:r>
          </a:p>
        </p:txBody>
      </p:sp>
    </p:spTree>
    <p:extLst>
      <p:ext uri="{BB962C8B-B14F-4D97-AF65-F5344CB8AC3E}">
        <p14:creationId xmlns:p14="http://schemas.microsoft.com/office/powerpoint/2010/main" val="3416297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Conventional fMRI vs fMRI adaptation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1340768"/>
            <a:ext cx="5544616" cy="4506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6103" y="608244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solidFill>
                  <a:srgbClr val="C02A26"/>
                </a:solidFill>
                <a:latin typeface="Source Sans Pro" panose="020B0503030403020204" pitchFamily="34" charset="0"/>
              </a:rPr>
              <a:t>Repetition suppression as an index of representational similarity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212" y="655280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dirty="0">
                <a:latin typeface="Source Sans Pro" panose="020B0503030403020204" pitchFamily="34" charset="0"/>
              </a:rPr>
              <a:t>Barron, Garvert, Behrens 2016</a:t>
            </a:r>
          </a:p>
        </p:txBody>
      </p:sp>
    </p:spTree>
    <p:extLst>
      <p:ext uri="{BB962C8B-B14F-4D97-AF65-F5344CB8AC3E}">
        <p14:creationId xmlns:p14="http://schemas.microsoft.com/office/powerpoint/2010/main" val="1185635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fMRI adaptation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Object-repetition effects measured with fMRI</a:t>
            </a:r>
          </a:p>
        </p:txBody>
      </p:sp>
      <p:pic>
        <p:nvPicPr>
          <p:cNvPr id="57346" name="Picture 2" descr="Object-repetition effects measured with fMRI: single subject data. (a) Tim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69264"/>
          <a:stretch/>
        </p:blipFill>
        <p:spPr bwMode="auto">
          <a:xfrm>
            <a:off x="876300" y="2613544"/>
            <a:ext cx="3695700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bject-repetition effects measured with fMRI: single subject data. (a) Tim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8" b="3420"/>
          <a:stretch/>
        </p:blipFill>
        <p:spPr bwMode="auto">
          <a:xfrm>
            <a:off x="4875057" y="2599226"/>
            <a:ext cx="3695700" cy="1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0638" y="4833457"/>
            <a:ext cx="1753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Grill-Spector et al. (2006)</a:t>
            </a:r>
          </a:p>
        </p:txBody>
      </p:sp>
    </p:spTree>
    <p:extLst>
      <p:ext uri="{BB962C8B-B14F-4D97-AF65-F5344CB8AC3E}">
        <p14:creationId xmlns:p14="http://schemas.microsoft.com/office/powerpoint/2010/main" val="400658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cortical associations in the human brain using cross-stimulus adaptation</a:t>
            </a:r>
          </a:p>
        </p:txBody>
      </p:sp>
      <p:pic>
        <p:nvPicPr>
          <p:cNvPr id="1026" name="Picture 2" descr="http://ars.els-cdn.com/content/image/1-s2.0-S0896627316001689-g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5"/>
          <a:stretch/>
        </p:blipFill>
        <p:spPr bwMode="auto">
          <a:xfrm>
            <a:off x="4355976" y="1416287"/>
            <a:ext cx="4248472" cy="49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4977172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>
                <a:latin typeface="Source Sans Pro" panose="020B0503030403020204" pitchFamily="34" charset="0"/>
              </a:rPr>
              <a:t>Barron et al.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110847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GB" sz="1600" dirty="0">
              <a:latin typeface="Source Sans Pro" panose="020B0503030403020204" pitchFamily="34" charset="0"/>
            </a:endParaRPr>
          </a:p>
        </p:txBody>
      </p:sp>
      <p:pic>
        <p:nvPicPr>
          <p:cNvPr id="1028" name="Picture 4" descr="Indexing Cortical Associations in the Human Brain using Cross-stimulu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54277"/>
          <a:stretch/>
        </p:blipFill>
        <p:spPr bwMode="auto">
          <a:xfrm>
            <a:off x="539552" y="2564904"/>
            <a:ext cx="3552825" cy="21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fMRI adaptation as a tool for measuring complex computations in the human brain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319" r="3860"/>
          <a:stretch/>
        </p:blipFill>
        <p:spPr>
          <a:xfrm>
            <a:off x="3779912" y="2744924"/>
            <a:ext cx="4248472" cy="2097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9883" y="5929967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latin typeface="TimesNewRomanPSMT"/>
              </a:rPr>
              <a:t>Doeller</a:t>
            </a:r>
            <a:r>
              <a:rPr lang="en-GB" sz="1400" dirty="0">
                <a:latin typeface="TimesNewRomanPSMT"/>
              </a:rPr>
              <a:t> et al. (2010)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801691"/>
            <a:ext cx="18288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0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vs. univariate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Multivariate methods i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nvestigate the </a:t>
            </a:r>
            <a:r>
              <a:rPr lang="en-US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representational content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of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Information is represented in a distributed fashion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 fine-grained spatial structure across voxels</a:t>
            </a:r>
          </a:p>
          <a:p>
            <a:endParaRPr lang="en-GB" sz="2000" dirty="0"/>
          </a:p>
        </p:txBody>
      </p:sp>
      <p:pic>
        <p:nvPicPr>
          <p:cNvPr id="4" name="Picture 2" descr="Orientation decoding from fMRI activity in visual cortex. Parts (a) and (b)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1504" r="581" b="50719"/>
          <a:stretch/>
        </p:blipFill>
        <p:spPr bwMode="auto">
          <a:xfrm>
            <a:off x="2677312" y="4416649"/>
            <a:ext cx="3293772" cy="15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90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Multi-variate pattern analysis</a:t>
            </a:r>
          </a:p>
        </p:txBody>
      </p:sp>
      <p:pic>
        <p:nvPicPr>
          <p:cNvPr id="2050" name="Picture 2" descr="Full-size image (119 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360" r="4384" b="79795"/>
          <a:stretch/>
        </p:blipFill>
        <p:spPr bwMode="auto">
          <a:xfrm>
            <a:off x="1765829" y="1079411"/>
            <a:ext cx="5706537" cy="10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ll-size image (119 K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22422" r="11868" b="42248"/>
          <a:stretch/>
        </p:blipFill>
        <p:spPr bwMode="auto">
          <a:xfrm>
            <a:off x="2173485" y="2014975"/>
            <a:ext cx="4856151" cy="18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ull-size image (119 K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58224" r="7378" b="3314"/>
          <a:stretch/>
        </p:blipFill>
        <p:spPr bwMode="auto">
          <a:xfrm>
            <a:off x="1747127" y="3839031"/>
            <a:ext cx="5549888" cy="19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3003" y="5723751"/>
            <a:ext cx="1539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Norman et al. 2006</a:t>
            </a:r>
          </a:p>
        </p:txBody>
      </p:sp>
    </p:spTree>
    <p:extLst>
      <p:ext uri="{BB962C8B-B14F-4D97-AF65-F5344CB8AC3E}">
        <p14:creationId xmlns:p14="http://schemas.microsoft.com/office/powerpoint/2010/main" val="18686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065143" cy="4465637"/>
          </a:xfrm>
        </p:spPr>
        <p:txBody>
          <a:bodyPr/>
          <a:lstStyle/>
          <a:p>
            <a:pPr marL="182563" indent="-182563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Question: </a:t>
            </a:r>
            <a:r>
              <a:rPr lang="en-US" sz="2000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Which neural structures support </a:t>
            </a:r>
            <a:r>
              <a:rPr lang="en-US" sz="2000" dirty="0">
                <a:solidFill>
                  <a:srgbClr val="C02A26"/>
                </a:solidFill>
                <a:latin typeface="Source Sans Pro" panose="020B0503030403020204"/>
                <a:ea typeface="ＭＳ Ｐゴシック" charset="0"/>
              </a:rPr>
              <a:t>face recognition</a:t>
            </a:r>
            <a:r>
              <a:rPr lang="en-US" sz="2000" dirty="0">
                <a:solidFill>
                  <a:srgbClr val="333333"/>
                </a:solidFill>
                <a:latin typeface="Source Sans Pro" panose="020B0503030403020204"/>
                <a:ea typeface="ＭＳ Ｐゴシック" charset="0"/>
              </a:rPr>
              <a:t>?</a:t>
            </a:r>
            <a:endParaRPr lang="en-GB" sz="1800" dirty="0">
              <a:latin typeface="Source Sans Pro" panose="020B0503030403020204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72" y="3068960"/>
            <a:ext cx="2417256" cy="238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7F879-412D-C04A-86D5-32D65BAEB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35" y="2055020"/>
            <a:ext cx="5143500" cy="36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Representational similarity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Comparing representations across experimental conditions</a:t>
            </a:r>
          </a:p>
        </p:txBody>
      </p:sp>
      <p:sp>
        <p:nvSpPr>
          <p:cNvPr id="27652" name="Text Box 184"/>
          <p:cNvSpPr txBox="1">
            <a:spLocks noChangeArrowheads="1"/>
          </p:cNvSpPr>
          <p:nvPr/>
        </p:nvSpPr>
        <p:spPr bwMode="auto">
          <a:xfrm>
            <a:off x="7133035" y="5491164"/>
            <a:ext cx="228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err="1">
                <a:latin typeface="Trebuchet MS" panose="020B0603020202020204" pitchFamily="34" charset="0"/>
              </a:rPr>
              <a:t>Kriegeskorte</a:t>
            </a:r>
            <a:r>
              <a:rPr lang="en-US" altLang="en-US" sz="1200" b="1" dirty="0">
                <a:latin typeface="Trebuchet MS" panose="020B0603020202020204" pitchFamily="34" charset="0"/>
              </a:rPr>
              <a:t> et al. (2008)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921" y="5650707"/>
            <a:ext cx="350044" cy="35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118" y="5672137"/>
            <a:ext cx="364331" cy="3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98" y="2078831"/>
            <a:ext cx="484584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84"/>
          <p:cNvSpPr txBox="1">
            <a:spLocks noChangeArrowheads="1"/>
          </p:cNvSpPr>
          <p:nvPr/>
        </p:nvSpPr>
        <p:spPr bwMode="auto">
          <a:xfrm>
            <a:off x="1143000" y="5748338"/>
            <a:ext cx="228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err="1">
                <a:latin typeface="Trebuchet MS" panose="020B0603020202020204" pitchFamily="34" charset="0"/>
              </a:rPr>
              <a:t>Kriegeskorte</a:t>
            </a:r>
            <a:r>
              <a:rPr lang="en-US" altLang="en-US" sz="1200" b="1" dirty="0">
                <a:latin typeface="Trebuchet MS" panose="020B0603020202020204" pitchFamily="34" charset="0"/>
              </a:rPr>
              <a:t> et al. (2008)</a:t>
            </a:r>
          </a:p>
        </p:txBody>
      </p:sp>
      <p:sp>
        <p:nvSpPr>
          <p:cNvPr id="2867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Connecting research branches</a:t>
            </a:r>
          </a:p>
        </p:txBody>
      </p:sp>
    </p:spTree>
    <p:extLst>
      <p:ext uri="{BB962C8B-B14F-4D97-AF65-F5344CB8AC3E}">
        <p14:creationId xmlns:p14="http://schemas.microsoft.com/office/powerpoint/2010/main" val="740782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Matching object representations in inferior temporal cortex of man and monkey</a:t>
            </a:r>
          </a:p>
        </p:txBody>
      </p:sp>
      <p:pic>
        <p:nvPicPr>
          <p:cNvPr id="1026" name="Picture 2" descr="Representational Dissimilarity Matrices for Monkey and Human ITFor each pair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736812"/>
            <a:ext cx="7357775" cy="43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84"/>
          <p:cNvSpPr txBox="1">
            <a:spLocks noChangeArrowheads="1"/>
          </p:cNvSpPr>
          <p:nvPr/>
        </p:nvSpPr>
        <p:spPr bwMode="auto">
          <a:xfrm>
            <a:off x="6697014" y="5905235"/>
            <a:ext cx="228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err="1">
                <a:latin typeface="Trebuchet MS" panose="020B0603020202020204" pitchFamily="34" charset="0"/>
              </a:rPr>
              <a:t>Kriegeskorte</a:t>
            </a:r>
            <a:r>
              <a:rPr lang="en-US" altLang="en-US" sz="1200" b="1" dirty="0">
                <a:latin typeface="Trebuchet MS" panose="020B0603020202020204" pitchFamily="34" charset="0"/>
              </a:rPr>
              <a:t> et al. (2008)</a:t>
            </a:r>
          </a:p>
        </p:txBody>
      </p:sp>
    </p:spTree>
    <p:extLst>
      <p:ext uri="{BB962C8B-B14F-4D97-AF65-F5344CB8AC3E}">
        <p14:creationId xmlns:p14="http://schemas.microsoft.com/office/powerpoint/2010/main" val="2941181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11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065143" cy="4465637"/>
          </a:xfrm>
        </p:spPr>
        <p:txBody>
          <a:bodyPr/>
          <a:lstStyle/>
          <a:p>
            <a:pPr lvl="1">
              <a:lnSpc>
                <a:spcPct val="140000"/>
              </a:lnSpc>
              <a:defRPr/>
            </a:pPr>
            <a:r>
              <a:rPr lang="en-GB" sz="1800" dirty="0"/>
              <a:t>Compare the neural signal for a task that activates the cognitive process of interest and a second task that controls for all but the process of interest </a:t>
            </a: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Aim: </a:t>
            </a:r>
            <a:r>
              <a:rPr lang="en-GB" dirty="0"/>
              <a:t>Isolation of a cognitive process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359" r="30622" b="19307"/>
          <a:stretch/>
        </p:blipFill>
        <p:spPr>
          <a:xfrm>
            <a:off x="2699792" y="2533691"/>
            <a:ext cx="3312368" cy="1798526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2230"/>
            <a:ext cx="1609848" cy="158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 rotWithShape="1">
          <a:blip r:embed="rId5"/>
          <a:srcRect l="14785" t="74592" r="43554" b="3183"/>
          <a:stretch/>
        </p:blipFill>
        <p:spPr bwMode="auto">
          <a:xfrm>
            <a:off x="6187724" y="2782231"/>
            <a:ext cx="1835130" cy="15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1" b="2944"/>
          <a:stretch/>
        </p:blipFill>
        <p:spPr>
          <a:xfrm>
            <a:off x="2483768" y="4582978"/>
            <a:ext cx="4376463" cy="15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065143" cy="4465637"/>
          </a:xfrm>
        </p:spPr>
        <p:txBody>
          <a:bodyPr/>
          <a:lstStyle/>
          <a:p>
            <a:pPr lvl="1">
              <a:lnSpc>
                <a:spcPct val="140000"/>
              </a:lnSpc>
              <a:defRPr/>
            </a:pPr>
            <a:r>
              <a:rPr lang="en-GB" sz="1800" dirty="0"/>
              <a:t>Compare the neural signal for a task that activates the cognitive process of interest and a second task that controls for all but the process of interest </a:t>
            </a:r>
          </a:p>
          <a:p>
            <a:pPr lvl="1">
              <a:lnSpc>
                <a:spcPct val="140000"/>
              </a:lnSpc>
              <a:defRPr/>
            </a:pPr>
            <a:endParaRPr lang="en-GB" sz="1800" dirty="0"/>
          </a:p>
          <a:p>
            <a:pPr lvl="1">
              <a:lnSpc>
                <a:spcPct val="140000"/>
              </a:lnSpc>
              <a:defRPr/>
            </a:pPr>
            <a:endParaRPr lang="en-GB" sz="1800" dirty="0"/>
          </a:p>
          <a:p>
            <a:pPr lvl="1">
              <a:lnSpc>
                <a:spcPct val="140000"/>
              </a:lnSpc>
              <a:defRPr/>
            </a:pPr>
            <a:endParaRPr lang="en-GB" sz="1800" dirty="0"/>
          </a:p>
          <a:p>
            <a:pPr marL="0" lvl="1" indent="0">
              <a:lnSpc>
                <a:spcPct val="140000"/>
              </a:lnSpc>
              <a:buNone/>
              <a:defRPr/>
            </a:pPr>
            <a:endParaRPr lang="en-GB" sz="1800" dirty="0"/>
          </a:p>
          <a:p>
            <a:pPr marL="0" lvl="1" indent="0">
              <a:lnSpc>
                <a:spcPct val="140000"/>
              </a:lnSpc>
              <a:buNone/>
              <a:defRPr/>
            </a:pPr>
            <a:endParaRPr lang="en-GB" sz="1800" dirty="0"/>
          </a:p>
          <a:p>
            <a:pPr marL="0" lvl="1" indent="0">
              <a:lnSpc>
                <a:spcPct val="140000"/>
              </a:lnSpc>
              <a:buNone/>
              <a:defRPr/>
            </a:pPr>
            <a:endParaRPr lang="en-GB" sz="1800" dirty="0"/>
          </a:p>
          <a:p>
            <a:pPr>
              <a:buClr>
                <a:schemeClr val="accent1"/>
              </a:buClr>
            </a:pPr>
            <a:endParaRPr lang="en-GB" sz="500" dirty="0"/>
          </a:p>
          <a:p>
            <a:pPr algn="ctr">
              <a:spcBef>
                <a:spcPts val="0"/>
              </a:spcBef>
              <a:buClr>
                <a:schemeClr val="accent1"/>
              </a:buClr>
            </a:pPr>
            <a:r>
              <a:rPr lang="en-GB" sz="2000" b="1" dirty="0">
                <a:solidFill>
                  <a:srgbClr val="C02A26"/>
                </a:solidFill>
              </a:rPr>
              <a:t>Not a great contrast!</a:t>
            </a:r>
            <a:endParaRPr lang="de-DE" sz="2000" b="1" dirty="0">
              <a:solidFill>
                <a:srgbClr val="C02A26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  <a:p>
            <a:pPr marL="0" lvl="1" indent="0">
              <a:lnSpc>
                <a:spcPct val="140000"/>
              </a:lnSpc>
              <a:buNone/>
              <a:defRPr/>
            </a:pPr>
            <a:endParaRPr lang="de-DE" sz="1800" dirty="0">
              <a:solidFill>
                <a:srgbClr val="333333"/>
              </a:solidFill>
              <a:latin typeface="Source Sans Pro" panose="020B0604020202020204" charset="0"/>
              <a:ea typeface="ＭＳ Ｐゴシック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Aim: </a:t>
            </a:r>
            <a:r>
              <a:rPr lang="en-GB" dirty="0"/>
              <a:t>Isolation of a cognitive process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359" r="30622" b="19307"/>
          <a:stretch/>
        </p:blipFill>
        <p:spPr>
          <a:xfrm>
            <a:off x="2699792" y="2533691"/>
            <a:ext cx="3312368" cy="1798526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2230"/>
            <a:ext cx="1609848" cy="158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 rotWithShape="1">
          <a:blip r:embed="rId5"/>
          <a:srcRect l="14785" t="74592" r="43554" b="3183"/>
          <a:stretch/>
        </p:blipFill>
        <p:spPr bwMode="auto">
          <a:xfrm>
            <a:off x="6187724" y="2782231"/>
            <a:ext cx="1835130" cy="15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6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84909" y="1626382"/>
            <a:ext cx="3564396" cy="225828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Choosing your baseline</a:t>
            </a:r>
            <a:endParaRPr lang="en-GB" dirty="0">
              <a:solidFill>
                <a:schemeClr val="accent1"/>
              </a:solidFill>
              <a:latin typeface="Source Sans Pro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Problem: </a:t>
            </a:r>
            <a:r>
              <a:rPr lang="en-GB" dirty="0"/>
              <a:t>Difficulty of finding baseline tasks that activate all but the process of interest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52145" y="3530186"/>
            <a:ext cx="4120662" cy="3077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  <a:sym typeface="Wingdings" charset="0"/>
              </a:rPr>
              <a:t> Several components differ!                             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289537" y="1641850"/>
            <a:ext cx="2696308" cy="3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Different stimuli and task</a:t>
            </a: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2033953" y="2254381"/>
            <a:ext cx="359019" cy="27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>
                <a:latin typeface="Source Sans Pro" panose="020B0604020202020204" charset="0"/>
                <a:ea typeface="ＭＳ Ｐゴシック" charset="0"/>
              </a:rPr>
              <a:t>vs.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0" y="1954627"/>
            <a:ext cx="1129812" cy="11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459085" y="1961954"/>
            <a:ext cx="1060571" cy="109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ource Sans Pro" panose="020B0503030403020204" pitchFamily="34" charset="0"/>
              </a:rPr>
              <a:t>+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7340" y="3024367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Source Sans Pro" panose="020B0604020202020204" charset="0"/>
                <a:cs typeface="Arial" charset="0"/>
              </a:rPr>
              <a:t>‘Meryl Streep’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2332350" y="3031258"/>
            <a:ext cx="1346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Source Sans Pro" panose="020B0604020202020204" charset="0"/>
                <a:cs typeface="Arial" charset="0"/>
              </a:rPr>
              <a:t>‘I am so hungry…’</a:t>
            </a:r>
            <a:endParaRPr lang="en-GB" sz="1200" dirty="0"/>
          </a:p>
        </p:txBody>
      </p:sp>
      <p:sp>
        <p:nvSpPr>
          <p:cNvPr id="32" name="Rectangle 31"/>
          <p:cNvSpPr/>
          <p:nvPr/>
        </p:nvSpPr>
        <p:spPr>
          <a:xfrm>
            <a:off x="2663788" y="4177617"/>
            <a:ext cx="3564396" cy="223971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797393" y="5949280"/>
            <a:ext cx="3031772" cy="33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solidFill>
                  <a:srgbClr val="336600"/>
                </a:solidFill>
                <a:latin typeface="Source Sans Pro" panose="020B0604020202020204" charset="0"/>
                <a:ea typeface="ＭＳ Ｐゴシック" charset="0"/>
              </a:rPr>
              <a:t>  </a:t>
            </a: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  <a:sym typeface="Wingdings" charset="0"/>
              </a:rPr>
              <a:t> Specific naming-related activity</a:t>
            </a:r>
          </a:p>
        </p:txBody>
      </p: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3112476" y="4207616"/>
            <a:ext cx="3656135" cy="3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Same </a:t>
            </a:r>
            <a:r>
              <a:rPr lang="de-DE" sz="1400" dirty="0" err="1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stimulus</a:t>
            </a:r>
            <a:r>
              <a:rPr lang="de-DE" sz="14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, different </a:t>
            </a:r>
            <a:r>
              <a:rPr lang="de-DE" sz="1400" dirty="0" err="1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tasks</a:t>
            </a:r>
            <a:endParaRPr lang="de-DE" sz="1400" dirty="0">
              <a:solidFill>
                <a:schemeClr val="accent1"/>
              </a:solidFill>
              <a:latin typeface="Source Sans Pro" panose="020B0604020202020204" charset="0"/>
              <a:ea typeface="ＭＳ Ｐゴシック" charset="0"/>
            </a:endParaRPr>
          </a:p>
        </p:txBody>
      </p:sp>
      <p:sp>
        <p:nvSpPr>
          <p:cNvPr id="18" name="Text Box 80"/>
          <p:cNvSpPr txBox="1">
            <a:spLocks noChangeArrowheads="1"/>
          </p:cNvSpPr>
          <p:nvPr/>
        </p:nvSpPr>
        <p:spPr bwMode="auto">
          <a:xfrm>
            <a:off x="4091622" y="4908071"/>
            <a:ext cx="389792" cy="27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Source Sans Pro" panose="020B0604020202020204" charset="0"/>
                <a:ea typeface="ＭＳ Ｐゴシック" charset="0"/>
              </a:rPr>
              <a:t> vs.</a:t>
            </a:r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2915816" y="5633436"/>
            <a:ext cx="308449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Name the person!              Name the gender!</a:t>
            </a:r>
            <a:endParaRPr lang="en-US" sz="1100" dirty="0">
              <a:solidFill>
                <a:schemeClr val="accent1"/>
              </a:solidFill>
              <a:latin typeface="Source Sans Pro" panose="020B0604020202020204" charset="0"/>
              <a:ea typeface="ＭＳ Ｐゴシック" charset="0"/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10" y="4524797"/>
            <a:ext cx="1129812" cy="11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28" y="4534399"/>
            <a:ext cx="1129812" cy="11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686806" y="1621925"/>
            <a:ext cx="3564396" cy="225828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4D4D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5012433" y="3356992"/>
            <a:ext cx="30317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  <a:sym typeface="Wingdings" charset="0"/>
              </a:rPr>
              <a:t> P implicit in control task?</a:t>
            </a:r>
          </a:p>
          <a:p>
            <a:pPr>
              <a:defRPr/>
            </a:pPr>
            <a:r>
              <a:rPr lang="de-DE" sz="1400" dirty="0">
                <a:solidFill>
                  <a:srgbClr val="333333"/>
                </a:solidFill>
                <a:latin typeface="Source Sans Pro" panose="020B0604020202020204" charset="0"/>
                <a:ea typeface="ＭＳ Ｐゴシック" charset="0"/>
                <a:sym typeface="Wingdings" charset="0"/>
              </a:rPr>
              <a:t> Difficulty matched?</a:t>
            </a:r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4629099" y="1641850"/>
            <a:ext cx="3656135" cy="3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4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Related stimuli</a:t>
            </a: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6114640" y="2352378"/>
            <a:ext cx="389792" cy="27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Source Sans Pro" panose="020B0604020202020204" charset="0"/>
                <a:ea typeface="ＭＳ Ｐゴシック" charset="0"/>
              </a:rPr>
              <a:t> vs.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4945005" y="3077743"/>
            <a:ext cx="269176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accent1"/>
                </a:solidFill>
                <a:latin typeface="Source Sans Pro" panose="020B0604020202020204" charset="0"/>
                <a:ea typeface="ＭＳ Ｐゴシック" charset="0"/>
              </a:rPr>
              <a:t>      Famous?		      Mum?</a:t>
            </a:r>
            <a:endParaRPr lang="en-US" sz="1100" dirty="0">
              <a:solidFill>
                <a:schemeClr val="accent1"/>
              </a:solidFill>
              <a:latin typeface="Source Sans Pro" panose="020B0604020202020204" charset="0"/>
              <a:ea typeface="ＭＳ Ｐゴシック" charset="0"/>
            </a:endParaRP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28" y="1969104"/>
            <a:ext cx="1129812" cy="11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 descr="aurilla gib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26997" b="20364"/>
          <a:stretch>
            <a:fillRect/>
          </a:stretch>
        </p:blipFill>
        <p:spPr bwMode="auto">
          <a:xfrm>
            <a:off x="6873708" y="1974670"/>
            <a:ext cx="794239" cy="1065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17" grpId="0"/>
      <p:bldP spid="18" grpId="0"/>
      <p:bldP spid="19" grpId="0"/>
      <p:bldP spid="39" grpId="0" animBg="1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EE4P_AGENDAWIZARD" val="&lt;ee4p&gt;&lt;layouts&gt;&lt;layout name=&quot;EE&quot; id=&quot;20_1&quot;&gt;&lt;standard&gt;&lt;textframe horizontalAnchor=&quot;1&quot; marginBottom=&quot;6&quot; marginLeft=&quot;0&quot; marginRight=&quot;0&quot; marginTop=&quot;6&quot; orientation=&quot;1&quot; verticalAnchor=&quot;1&quot; /&gt;&lt;font name=&quot;Source Sans Pro Semibold&quot; bold=&quot;0&quot; italic=&quot;0&quot; color=&quot;#969696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15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0&quot; rightDistribute=&quot;1&quot; dock=&quot;1&quot; /&gt;&lt;column field=&quot;freecolumn&quot; label=&quot;&quot; visible=&quot;1&quot; checked=&quot;0&quot; leftSpacing=&quot;0&quot; rightDistribute=&quot;1&quot; dock=&quot;1&quot; /&gt;&lt;column field=&quot;timeslot&quot; label=&quot;Time Slot&quot; visible=&quot;1&quot; checked=&quot;1&quot; leftSpacing=&quot;0&quot; rightSpacing=&quot;8&quot; dock=&quot;2&quot; /&gt;&lt;column field=&quot;pageno&quot; label=&quot;Page No.&quot; visible=&quot;1&quot; checked=&quot;0&quot; leftSpacing=&quot;0&quot; rightSpacing=&quot;8&quot; dock=&quot;2&quot; /&gt;&lt;/columns&gt;&lt;position left=&quot;31.12504&quot; top=&quot;133.875&quot; width=&quot;657.75&quot; height=&quot;351.625&quot; /&gt;&lt;subtitle&gt;&lt;position left=&quot;31.12504&quot; top=&quot;94.23244&quot; width=&quot;657.75&quot; height=&quot;17.01756&quot; /&gt;&lt;font size=&quot;16&quot; /&gt;&lt;textframe marginBottom=&quot;0&quot; marginTop=&quot;0&quot; /&gt;&lt;paragraphformat alignment=&quot;1&quot; /&gt;&lt;/subtitle&gt;&lt;settings allowedSizingModeIds=&quot;1|2&quot; allowedFontSizes=&quot;8|9|10.5|11|12|14|16|18&quot; allowedTimeFormatIds=&quot;1|2|3&quot; slideLayout=&quot;11&quot; customLayoutName=&quot;&quot; customLayoutIndex=&quot;&quot; showBreak=&quot;1&quot; singleAgendaSlideSelected=&quot;0&quot; backupSlideTitle=&quot;Backup: %agendaName%&quot; topMargin=&quot;0&quot; leftMargin=&quot;0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&gt;&lt;textframe marginLeft=&quot;6&quot; marginRight=&quot;0&quot; /&gt;&lt;paragraphformat alignment=&quot;3&quot; /&gt;&lt;/element&gt;&lt;element field=&quot;topic&quot; type=&quot;autoshape&quot; autoShapeType=&quot;1&quot;&gt;&lt;paragraphformat alignment=&quot;1&quot; /&gt;&lt;textframe marginLeft=&quot;6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#969696&quot; transparency=&quot;0&quot; visible=&quot;1&quot; weight=&quot;0.5&quot; /&gt;&lt;/element&gt;&lt;element type=&quot;line&quot; value=&quot;&quot;&gt;&lt;position left=&quot;0&quot; top=&quot;0&quot; width=&quot;agendaWidth&quot; height=&quot;0&quot; /&gt;&lt;line style=&quot;1&quot; dashStyle=&quot;1&quot; foreColor=&quot;#969696&quot; transparency=&quot;0&quot; visible=&quot;1&quot; weight=&quot;0.5&quot; /&gt;&lt;/element&gt;&lt;element field=&quot;itemno&quot; type=&quot;autoshape&quot; autoShapeType=&quot;1&quot;&gt;&lt;textframe marginLeft=&quot;6&quot; marginRight=&quot;0&quot; /&gt;&lt;paragraphformat alignment=&quot;3&quot; /&gt;&lt;font color=&quot;#C02A26&quot; /&gt;&lt;/element&gt;&lt;element field=&quot;topic&quot; type=&quot;autoshape&quot; autoShapeType=&quot;1&quot;&gt;&lt;paragraphformat alignment=&quot;1&quot; /&gt;&lt;font color=&quot;#C02A26&quot; /&gt;&lt;textframe marginLeft=&quot;6&quot; /&gt;&lt;/element&gt;&lt;element field=&quot;responsible&quot; type=&quot;autoshape&quot; autoShapeType=&quot;1&quot;&gt;&lt;paragraphformat alignment=&quot;1&quot; /&gt;&lt;font color=&quot;#C02A26&quot; /&gt;&lt;/element&gt;&lt;element field=&quot;freecolumn&quot; type=&quot;autoshape&quot; autoShapeType=&quot;1&quot;&gt;&lt;paragraphformat alignment=&quot;1&quot; /&gt;&lt;font color=&quot;#C02A26&quot; /&gt;&lt;/element&gt;&lt;element field=&quot;timeslot&quot; type=&quot;autoshape&quot; autoShapeType=&quot;1&quot;&gt;&lt;paragraphformat alignment=&quot;1&quot; /&gt;&lt;font color=&quot;#C02A26&quot; /&gt;&lt;/element&gt;&lt;element field=&quot;pageno&quot; type=&quot;autoshape&quot; autoShapeType=&quot;1&quot;&gt;&lt;paragraphformat alignment=&quot;3&quot; /&gt;&lt;font color=&quot;#C02A26&quot; /&gt;&lt;/element&gt;&lt;/case&gt;&lt;case level=&quot;2&quot; selected=&quot;0&quot; break=&quot;0&quot; topMinSpacing=&quot;5&quot; topMaxSpacing=&quot;5&quot; bottomMinSpacing=&quot;0&quot; bottomMaxSpacing=&quot;0&quot;&gt;&lt;element field=&quot;itemno&quot; type=&quot;autoshape&quot; autoShapeType=&quot;1&quot; indent=&quot;20.00001&quot; indentType=&quot;1&quot;&gt;&lt;textframe marginLeft=&quot;6&quot; marginRight=&quot;0&quot; verticalAnchor=&quot;3&quot; /&gt;&lt;paragraphformat alignment=&quot;1&quot; /&gt;&lt;/element&gt;&lt;element field=&quot;topic&quot; type=&quot;autoshape&quot; autoShapeType=&quot;1&quot; indent=&quot;20.00001&quot; indentType=&quot;2&quot;&gt;&lt;paragraphformat alignment=&quot;1&quot; /&gt;&lt;textframe marginLeft=&quot;18&quot; /&gt;&lt;/element&gt;&lt;element field=&quot;responsible&quot; type=&quot;autoshape&quot; autoShapeType=&quot;1&quot; indent=&quot;20.00001&quot; indentType=&quot;1&quot;&gt;&lt;paragraphformat alignment=&quot;1&quot; /&gt;&lt;/element&gt;&lt;element field=&quot;freecolumn&quot; type=&quot;autoshape&quot; autoShapeType=&quot;1&quot; indent=&quot;20.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2&quot; selected=&quot;1&quot; break=&quot;0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#969696&quot; transparency=&quot;0&quot; visible=&quot;1&quot; weight=&quot;0.5&quot; /&gt;&lt;/element&gt;&lt;element type=&quot;line&quot; value=&quot;&quot;&gt;&lt;position left=&quot;0&quot; top=&quot;0&quot; width=&quot;agendaWidth&quot; height=&quot;0&quot; /&gt;&lt;line style=&quot;1&quot; dashStyle=&quot;1&quot; foreColor=&quot;#969696&quot; transparency=&quot;0&quot; visible=&quot;1&quot; weight=&quot;0.5&quot; /&gt;&lt;/element&gt;&lt;element field=&quot;itemno&quot; type=&quot;autoshape&quot; autoShapeType=&quot;1&quot; indent=&quot;20.00001&quot; indentType=&quot;1&quot;&gt;&lt;textframe marginLeft=&quot;6&quot; marginRight=&quot;0&quot; verticalAnchor=&quot;3&quot; /&gt;&lt;paragraphformat alignment=&quot;1&quot; /&gt;&lt;font color=&quot;#C02A26&quot; /&gt;&lt;/element&gt;&lt;element field=&quot;topic&quot; type=&quot;autoshape&quot; autoShapeType=&quot;1&quot; indent=&quot;20.00001&quot; indentType=&quot;2&quot;&gt;&lt;paragraphformat alignment=&quot;1&quot; /&gt;&lt;font color=&quot;#C02A26&quot; /&gt;&lt;textframe marginLeft=&quot;18&quot; /&gt;&lt;/element&gt;&lt;element field=&quot;responsible&quot; type=&quot;autoshape&quot; autoShapeType=&quot;1&quot; indent=&quot;20.00001&quot; indentType=&quot;1&quot;&gt;&lt;paragraphformat alignment=&quot;1&quot; /&gt;&lt;font color=&quot;#C02A26&quot; /&gt;&lt;/element&gt;&lt;element field=&quot;freecolumn&quot; type=&quot;autoshape&quot; autoShapeType=&quot;1&quot; indent=&quot;20.00001&quot; indentType=&quot;1&quot;&gt;&lt;paragraphformat alignment=&quot;1&quot; /&gt;&lt;font color=&quot;#C02A26&quot; /&gt;&lt;/element&gt;&lt;element field=&quot;timeslot&quot; type=&quot;autoshape&quot; autoShapeType=&quot;1&quot;&gt;&lt;paragraphformat alignment=&quot;1&quot; /&gt;&lt;font color=&quot;#C02A26&quot; /&gt;&lt;/element&gt;&lt;element field=&quot;pageno&quot; type=&quot;autoshape&quot; autoShapeType=&quot;1&quot;&gt;&lt;paragraphformat alignment=&quot;3&quot; /&gt;&lt;font color=&quot;#C02A26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&gt;&lt;paragraphformat alignment=&quot;1&quot; /&gt;&lt;textframe marginLeft=&quot;6&quot; /&gt;&lt;font italic=&quot;1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#969696&quot; transparency=&quot;0&quot; visible=&quot;1&quot; weight=&quot;0.5&quot; /&gt;&lt;/element&gt;&lt;element type=&quot;line&quot; value=&quot;&quot;&gt;&lt;position left=&quot;0&quot; top=&quot;0&quot; width=&quot;agendaWidth&quot; height=&quot;0&quot; /&gt;&lt;line style=&quot;1&quot; dashStyle=&quot;1&quot; foreColor=&quot;#969696&quot; transparency=&quot;0&quot; visible=&quot;1&quot; weight=&quot;0.5&quot; /&gt;&lt;/element&gt;&lt;element field=&quot;topic&quot; type=&quot;autoshape&quot; autoShapeType=&quot;1&quot;&gt;&lt;paragraphformat alignment=&quot;1&quot; /&gt;&lt;font color=&quot;#C02A26&quot; italic=&quot;1&quot; /&gt;&lt;textframe marginLeft=&quot;6&quot; /&gt;&lt;/element&gt;&lt;element field=&quot;responsible&quot; type=&quot;autoshape&quot; autoShapeType=&quot;1&quot;&gt;&lt;paragraphformat alignment=&quot;1&quot; /&gt;&lt;font color=&quot;#C02A26&quot; italic=&quot;1&quot; /&gt;&lt;/element&gt;&lt;element field=&quot;freecolumn&quot; type=&quot;autoshape&quot; autoShapeType=&quot;1&quot;&gt;&lt;paragraphformat alignment=&quot;1&quot; /&gt;&lt;font color=&quot;#C02A26&quot; italic=&quot;1&quot; /&gt;&lt;/element&gt;&lt;element field=&quot;timeslot&quot; type=&quot;autoshape&quot; autoShapeType=&quot;1&quot;&gt;&lt;paragraphformat alignment=&quot;1&quot; /&gt;&lt;font color=&quot;#C02A26&quot; italic=&quot;1&quot; /&gt;&lt;/element&gt;&lt;element field=&quot;pageno&quot; type=&quot;autoshape&quot; autoShapeType=&quot;1&quot;&gt;&lt;paragraphformat alignment=&quot;3&quot; /&gt;&lt;font color=&quot;#C02A26&quot; italic=&quot;1&quot; /&gt;&lt;/element&gt;&lt;/case&gt;&lt;case level=&quot;2&quot; selected=&quot;0&quot; break=&quot;1&quot; topMinSpacing=&quot;5&quot; topMaxSpacing=&quot;5&quot; bottomMinSpacing=&quot;0&quot; bottomMaxSpacing=&quot;0&quot;&gt;&lt;element field=&quot;topic&quot; type=&quot;autoshape&quot; autoShapeType=&quot;1&quot;&gt;&lt;paragraphformat alignment=&quot;1&quot; /&gt;&lt;textframe marginLeft=&quot;6&quot; /&gt;&lt;font italic=&quot;1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2&quot; selected=&quot;1&quot; break=&quot;1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#969696&quot; transparency=&quot;0&quot; visible=&quot;1&quot; weight=&quot;0.5&quot; /&gt;&lt;/element&gt;&lt;element type=&quot;line&quot; value=&quot;&quot;&gt;&lt;position left=&quot;0&quot; top=&quot;0&quot; width=&quot;agendaWidth&quot; height=&quot;0&quot; /&gt;&lt;line style=&quot;1&quot; dashStyle=&quot;1&quot; foreColor=&quot;#969696&quot; transparency=&quot;0&quot; visible=&quot;1&quot; weight=&quot;0.5&quot; /&gt;&lt;/element&gt;&lt;element field=&quot;topic&quot; type=&quot;autoshape&quot; autoShapeType=&quot;1&quot;&gt;&lt;paragraphformat alignment=&quot;1&quot; /&gt;&lt;font color=&quot;#C02A26&quot; italic=&quot;1&quot; /&gt;&lt;textframe marginLeft=&quot;6&quot; /&gt;&lt;/element&gt;&lt;element field=&quot;responsible&quot; type=&quot;autoshape&quot; autoShapeType=&quot;1&quot;&gt;&lt;paragraphformat alignment=&quot;1&quot; /&gt;&lt;font color=&quot;#C02A26&quot; italic=&quot;1&quot; /&gt;&lt;/element&gt;&lt;element field=&quot;freecolumn&quot; type=&quot;autoshape&quot; autoShapeType=&quot;1&quot;&gt;&lt;paragraphformat alignment=&quot;1&quot; /&gt;&lt;font color=&quot;#C02A26&quot; italic=&quot;1&quot; /&gt;&lt;/element&gt;&lt;element field=&quot;timeslot&quot; type=&quot;autoshape&quot; autoShapeType=&quot;1&quot;&gt;&lt;paragraphformat alignment=&quot;1&quot; /&gt;&lt;font color=&quot;#C02A26&quot; italic=&quot;1&quot; /&gt;&lt;/element&gt;&lt;element field=&quot;pageno&quot; type=&quot;autoshape&quot; autoShapeType=&quot;1&quot;&gt;&lt;paragraphformat alignment=&quot;3&quot; /&gt;&lt;font color=&quot;#C02A26&quot;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Getting Started – Contents&quot; subtitle=&quot;&quot; sizingModeId=&quot;2&quot; fontSize=&quot;16&quot; startTime=&quot;540&quot; timeFormatId=&quot;1&quot; startItemNo=&quot;1&quot; createSingleAgendaSlide=&quot;0&quot; createSeparatingSlides=&quot;1&quot; createBackupSlide=&quot;0&quot; layoutId=&quot;20_1&quot; createSections=&quot;0&quot; singleSlideId=&quot;&quot; backupSlideId=&quot;&quot; fontSizeAuto=&quot;0&quot;&gt;&lt;columns&gt;&lt;column field=&quot;itemno&quot; label=&quot;No.&quot; checked=&quot;1&quot; leftSpacing=&quot;0&quot; rightSpacing=&quot;0&quot; dock=&quot;1&quot; fixedWidth=&quot;15&quot; /&gt;&lt;column field=&quot;topic&quot; label=&quot;Topic&quot; leftSpacing=&quot;5&quot; rightDistribute=&quot;1&quot; dock=&quot;1&quot; rightSpacing=&quot;298.2347&quot; /&gt;&lt;column field=&quot;responsible&quot; label=&quot;Responsible&quot; visible=&quot;1&quot; checked=&quot;1&quot; leftSpacing=&quot;0&quot; rightDistribute=&quot;1&quot; dock=&quot;1&quot; rightSpacing=&quot;298.2347&quot; /&gt;&lt;column field=&quot;freecolumn&quot; label=&quot;&quot; visible=&quot;1&quot; checked=&quot;0&quot; leftSpacing=&quot;0&quot; rightDistribute=&quot;1&quot; dock=&quot;1&quot; /&gt;&lt;column field=&quot;timeslot&quot; label=&quot;Time Slot&quot; visible=&quot;1&quot; checked=&quot;0&quot; leftSpacing=&quot;0&quot; rightSpacing=&quot;8&quot; dock=&quot;2&quot; /&gt;&lt;column field=&quot;pageno&quot; label=&quot;Page No.&quot; visible=&quot;1&quot; checked=&quot;1&quot; leftSpacing=&quot;0&quot; rightSpacing=&quot;8&quot; dock=&quot;2&quot; /&gt;&lt;/columns&gt;&lt;items&gt;&lt;item duration=&quot;30&quot; level=&quot;1&quot; generateAgendaSlide=&quot;1&quot; showAgendaItem=&quot;1&quot; isBreak=&quot;0&quot; itemNo=&quot;1&quot; subItemNo=&quot;0&quot; topic=&quot;Introduction&quot; agendaSlideId=&quot;870281b8-6a7e-4af4-81b8-f19bb6790c90&quot; /&gt;&lt;item duration=&quot;30&quot; level=&quot;1&quot; generateAgendaSlide=&quot;1&quot; showAgendaItem=&quot;1&quot; isBreak=&quot;0&quot; itemNo=&quot;2&quot; subItemNo=&quot;0&quot; topic=&quot;Presentation&quot; agendaSlideId=&quot;ed981451-6d81-4c7a-b969-ca83693f1fff&quot; /&gt;&lt;item duration=&quot;30&quot; level=&quot;1&quot; generateAgendaSlide=&quot;1&quot; showAgendaItem=&quot;1&quot; isBreak=&quot;0&quot; itemNo=&quot;3&quot; subItemNo=&quot;0&quot; topic=&quot;Wizards&quot; agendaSlideId=&quot;65ab7fc4-9d7b-4250-8c8b-1fd6ba8e8a8d&quot; /&gt;&lt;item duration=&quot;30&quot; level=&quot;2&quot; generateAgendaSlide=&quot;0&quot; showAgendaItem=&quot;1&quot; isBreak=&quot;0&quot; itemNo=&quot;3&quot; subItemNo=&quot;1&quot; topic=&quot;Agenda Wizard&quot; agendaSlideId=&quot;&quot; /&gt;&lt;item duration=&quot;30&quot; level=&quot;2&quot; generateAgendaSlide=&quot;0&quot; showAgendaItem=&quot;1&quot; isBreak=&quot;0&quot; itemNo=&quot;3&quot; subItemNo=&quot;2&quot; topic=&quot;Master Wizard&quot; agendaSlideId=&quot;&quot; /&gt;&lt;item duration=&quot;30&quot; level=&quot;2&quot; generateAgendaSlide=&quot;0&quot; showAgendaItem=&quot;1&quot; isBreak=&quot;0&quot; itemNo=&quot;3&quot; subItemNo=&quot;3&quot; topic=&quot;Element Wizard&quot; agendaSlideId=&quot;&quot; /&gt;&lt;item duration=&quot;30&quot; level=&quot;2&quot; generateAgendaSlide=&quot;0&quot; showAgendaItem=&quot;1&quot; isBreak=&quot;0&quot; itemNo=&quot;3&quot; subItemNo=&quot;4&quot; topic=&quot;Text Wizard&quot; agendaSlideId=&quot;&quot; /&gt;&lt;item duration=&quot;30&quot; level=&quot;2&quot; generateAgendaSlide=&quot;0&quot; showAgendaItem=&quot;1&quot; isBreak=&quot;0&quot; itemNo=&quot;3&quot; subItemNo=&quot;5&quot; topic=&quot;Format Wizard&quot; agendaSlideId=&quot;&quot; /&gt;&lt;item duration=&quot;30&quot; level=&quot;1&quot; generateAgendaSlide=&quot;1&quot; showAgendaItem=&quot;1&quot; isBreak=&quot;0&quot; itemNo=&quot;4&quot; subItemNo=&quot;0&quot; topic=&quot;Position | Size | Shape&quot; agendaSlideId=&quot;0d84e376-8f94-4d4b-a1be-e51734d3d9cb&quot; /&gt;&lt;item duration=&quot;30&quot; level=&quot;1&quot; generateAgendaSlide=&quot;1&quot; showAgendaItem=&quot;1&quot; isBreak=&quot;0&quot; itemNo=&quot;5&quot; subItemNo=&quot;0&quot; topic=&quot;Color&quot; agendaSlideId=&quot;c0544342-86ed-45db-b53b-e769910afd38&quot; /&gt;&lt;item duration=&quot;30&quot; level=&quot;1&quot; generateAgendaSlide=&quot;1&quot; showAgendaItem=&quot;1&quot; isBreak=&quot;0&quot; itemNo=&quot;6&quot; subItemNo=&quot;0&quot; topic=&quot;Text&quot; agendaSlideId=&quot;0c568ee9-1488-4929-9e4a-3ae022b62ff9&quot; /&gt;&lt;item duration=&quot;30&quot; level=&quot;1&quot; generateAgendaSlide=&quot;1&quot; showAgendaItem=&quot;1&quot; isBreak=&quot;0&quot; itemNo=&quot;7&quot; subItemNo=&quot;0&quot; topic=&quot;Navigation &amp;amp; View&quot; agendaSlideId=&quot;700ed4b0-ec8f-496a-ab12-8357e8cbdc3e&quot; /&gt;&lt;/items&gt;&lt;/agenda&gt;&lt;/contents&gt;&lt;/ee4p&gt;"/>
  <p:tag name="EE4P_AGENDAWIZARD_UPDATEPAGENUMBERS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D4D4D"/>
      </a:dk2>
      <a:lt2>
        <a:srgbClr val="BFBFBF"/>
      </a:lt2>
      <a:accent1>
        <a:srgbClr val="C02A26"/>
      </a:accent1>
      <a:accent2>
        <a:srgbClr val="D5706D"/>
      </a:accent2>
      <a:accent3>
        <a:srgbClr val="EAB9B8"/>
      </a:accent3>
      <a:accent4>
        <a:srgbClr val="E5E5E5"/>
      </a:accent4>
      <a:accent5>
        <a:srgbClr val="999999"/>
      </a:accent5>
      <a:accent6>
        <a:srgbClr val="737373"/>
      </a:accent6>
      <a:hlink>
        <a:srgbClr val="C02A26"/>
      </a:hlink>
      <a:folHlink>
        <a:srgbClr val="7373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rgbClr val="4D4D4D"/>
            </a:solidFill>
            <a:latin typeface="Source Sans Pro" panose="020B05030304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600" dirty="0" err="1" smtClean="0">
            <a:latin typeface="Source Sans Pro" panose="020B0503030403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16390</TotalTime>
  <Words>3083</Words>
  <Application>Microsoft Macintosh PowerPoint</Application>
  <PresentationFormat>On-screen Show (4:3)</PresentationFormat>
  <Paragraphs>699</Paragraphs>
  <Slides>63</Slides>
  <Notes>47</Notes>
  <HiddenSlides>14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Trebuchet MS</vt:lpstr>
      <vt:lpstr>Times New Roman</vt:lpstr>
      <vt:lpstr>Calibri</vt:lpstr>
      <vt:lpstr>Wingdings</vt:lpstr>
      <vt:lpstr>TimesNewRomanPSMT</vt:lpstr>
      <vt:lpstr>Arial</vt:lpstr>
      <vt:lpstr>Source Sans Pro</vt:lpstr>
      <vt:lpstr>Noto Serif</vt:lpstr>
      <vt:lpstr>Office Theme</vt:lpstr>
      <vt:lpstr>Experimental design</vt:lpstr>
      <vt:lpstr>Goal</vt:lpstr>
      <vt:lpstr>PowerPoint Presentation</vt:lpstr>
      <vt:lpstr>PowerPoint Presentation</vt:lpstr>
      <vt:lpstr>PowerPoint Presentation</vt:lpstr>
      <vt:lpstr>Simple subtraction</vt:lpstr>
      <vt:lpstr>Simple subtraction</vt:lpstr>
      <vt:lpstr>Simple subtraction</vt:lpstr>
      <vt:lpstr>Choosing your baseline</vt:lpstr>
      <vt:lpstr>Categorical responses</vt:lpstr>
      <vt:lpstr>Subtraction</vt:lpstr>
      <vt:lpstr>fMRI adaptation</vt:lpstr>
      <vt:lpstr>PowerPoint Presentation</vt:lpstr>
      <vt:lpstr>Conjunction</vt:lpstr>
      <vt:lpstr>Factorial design</vt:lpstr>
      <vt:lpstr>Conjunction analysis</vt:lpstr>
      <vt:lpstr>Conjunction analysis</vt:lpstr>
      <vt:lpstr>Conjunction analysis</vt:lpstr>
      <vt:lpstr>PowerPoint Presentation</vt:lpstr>
      <vt:lpstr>PowerPoint Presentation</vt:lpstr>
      <vt:lpstr>Parametric designs</vt:lpstr>
      <vt:lpstr>Parametric designs</vt:lpstr>
      <vt:lpstr>A linear parametric contrast</vt:lpstr>
      <vt:lpstr>PowerPoint Presentation</vt:lpstr>
      <vt:lpstr>A non-linear parametric design matrix</vt:lpstr>
      <vt:lpstr>Parametric modulation</vt:lpstr>
      <vt:lpstr>PowerPoint Presentation</vt:lpstr>
      <vt:lpstr>Parametric design: Model-based regressors</vt:lpstr>
      <vt:lpstr>PowerPoint Presentation</vt:lpstr>
      <vt:lpstr>Factorial design</vt:lpstr>
      <vt:lpstr>Factorial design</vt:lpstr>
      <vt:lpstr>Factorial design</vt:lpstr>
      <vt:lpstr>Factorial design</vt:lpstr>
      <vt:lpstr>Interactions</vt:lpstr>
      <vt:lpstr>Factorial designs: Main effects and interaction</vt:lpstr>
      <vt:lpstr>Factorial designs: Main effects and interaction</vt:lpstr>
      <vt:lpstr>Interaction in SPM</vt:lpstr>
      <vt:lpstr>PowerPoint Presentation</vt:lpstr>
      <vt:lpstr>PowerPoint Presentation</vt:lpstr>
      <vt:lpstr>PowerPoint Presentation</vt:lpstr>
      <vt:lpstr>PowerPoint Presentation</vt:lpstr>
      <vt:lpstr>Psycho-physiological Interaction (PPI)</vt:lpstr>
      <vt:lpstr>Psycho-physiological Interaction (PPI)</vt:lpstr>
      <vt:lpstr>Psycho-physiological Interaction (PPI)</vt:lpstr>
      <vt:lpstr>Psycho-physiological Interaction (PPI)</vt:lpstr>
      <vt:lpstr>Psycho-physiological Interaction (PPI)</vt:lpstr>
      <vt:lpstr>Psycho-physiological Interaction (PPI)</vt:lpstr>
      <vt:lpstr>Psycho-physiological Interaction (PPI)</vt:lpstr>
      <vt:lpstr>Psycho-physiological Interaction (PPI)</vt:lpstr>
      <vt:lpstr>Psycho-physiological interactions (PPI)</vt:lpstr>
      <vt:lpstr>PowerPoint Presentation</vt:lpstr>
      <vt:lpstr>Representational neuroimaging</vt:lpstr>
      <vt:lpstr>Repetition suppression</vt:lpstr>
      <vt:lpstr>Conventional fMRI vs fMRI adaptation</vt:lpstr>
      <vt:lpstr>fMRI adaptation</vt:lpstr>
      <vt:lpstr>Indexing cortical associations in the human brain using cross-stimulus adaptation</vt:lpstr>
      <vt:lpstr>fMRI adaptation as a tool for measuring complex computations in the human brain</vt:lpstr>
      <vt:lpstr>Multivariate vs. univariate methods</vt:lpstr>
      <vt:lpstr>Multi-variate pattern analysis</vt:lpstr>
      <vt:lpstr>Representational similarity analysis</vt:lpstr>
      <vt:lpstr>Connecting research branches</vt:lpstr>
      <vt:lpstr>Matching object representations in inferior temporal cortex of man and monkey</vt:lpstr>
      <vt:lpstr>Questions?</vt:lpstr>
    </vt:vector>
  </TitlesOfParts>
  <Company>WZL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Elements for presentations - Getting Started_V3.pptx</dc:title>
  <dc:creator>Efficient Elements GmbH</dc:creator>
  <cp:lastModifiedBy>Elisa van der Plas</cp:lastModifiedBy>
  <cp:revision>554</cp:revision>
  <cp:lastPrinted>2015-04-13T10:45:03Z</cp:lastPrinted>
  <dcterms:created xsi:type="dcterms:W3CDTF">2014-01-28T11:37:13Z</dcterms:created>
  <dcterms:modified xsi:type="dcterms:W3CDTF">2020-10-18T08:01:57Z</dcterms:modified>
</cp:coreProperties>
</file>