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375" r:id="rId3"/>
    <p:sldId id="342" r:id="rId4"/>
    <p:sldId id="359" r:id="rId5"/>
    <p:sldId id="376" r:id="rId6"/>
    <p:sldId id="369" r:id="rId7"/>
    <p:sldId id="379" r:id="rId8"/>
    <p:sldId id="377" r:id="rId9"/>
    <p:sldId id="343" r:id="rId10"/>
    <p:sldId id="374" r:id="rId11"/>
    <p:sldId id="386" r:id="rId12"/>
    <p:sldId id="387" r:id="rId13"/>
    <p:sldId id="388" r:id="rId14"/>
    <p:sldId id="389" r:id="rId15"/>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FF"/>
    <a:srgbClr val="990099"/>
    <a:srgbClr val="FFCC00"/>
    <a:srgbClr val="CC3300"/>
    <a:srgbClr val="000000"/>
    <a:srgbClr val="FFF3FF"/>
    <a:srgbClr val="FFEF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41" autoAdjust="0"/>
    <p:restoredTop sz="94660"/>
  </p:normalViewPr>
  <p:slideViewPr>
    <p:cSldViewPr snapToObjects="1">
      <p:cViewPr varScale="1">
        <p:scale>
          <a:sx n="124" d="100"/>
          <a:sy n="124" d="100"/>
        </p:scale>
        <p:origin x="140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F7D08DFC-2EF4-43DB-B5A0-16C769596708}" type="presOf" srcId="{37BB517C-CE6C-41AE-80B3-7D9BBD808FE5}" destId="{B3041CDB-A4B1-4D4D-9568-280B51D4DAC6}" srcOrd="0" destOrd="0" presId="urn:microsoft.com/office/officeart/2005/8/layout/hProcess9"/>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D5F1C4A1-DD54-4E7F-A963-E43E4829023E}" type="presOf" srcId="{95AD3304-8A86-47D3-ACA9-A22CF21B1A19}" destId="{19E3FD93-D702-452F-928E-EBB2CF327AB3}"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12704D96-BA7D-4E9A-A1C9-3B2F6F84A38A}" type="presOf" srcId="{7F2097DB-0DFF-4C46-B452-E4172835F56A}" destId="{BFEEEEEA-778B-4F06-B710-A97A7A089BA9}" srcOrd="0" destOrd="0" presId="urn:microsoft.com/office/officeart/2005/8/layout/hProcess9"/>
    <dgm:cxn modelId="{DC4C0B84-779A-4047-9880-4E00D8E784FD}" type="presOf" srcId="{598913D8-6819-4A61-ACC7-3C58A6756E17}" destId="{485CFA58-1618-42E8-851F-0EF9C89F8A5E}" srcOrd="0" destOrd="0" presId="urn:microsoft.com/office/officeart/2005/8/layout/hProcess9"/>
    <dgm:cxn modelId="{424C4C44-3871-4ADA-8F04-456C01805DA0}" type="presParOf" srcId="{485CFA58-1618-42E8-851F-0EF9C89F8A5E}" destId="{0BD764C0-0D4A-4803-85EC-B73CE0E85678}" srcOrd="0" destOrd="0" presId="urn:microsoft.com/office/officeart/2005/8/layout/hProcess9"/>
    <dgm:cxn modelId="{FBCEE0A5-DEBA-4897-8B47-A7209A865353}" type="presParOf" srcId="{485CFA58-1618-42E8-851F-0EF9C89F8A5E}" destId="{596EA026-47E5-4DDE-9A33-1A52C89AF46B}" srcOrd="1" destOrd="0" presId="urn:microsoft.com/office/officeart/2005/8/layout/hProcess9"/>
    <dgm:cxn modelId="{7722104F-2203-4C3A-94AE-E2929EF6497E}" type="presParOf" srcId="{596EA026-47E5-4DDE-9A33-1A52C89AF46B}" destId="{BFEEEEEA-778B-4F06-B710-A97A7A089BA9}" srcOrd="0" destOrd="0" presId="urn:microsoft.com/office/officeart/2005/8/layout/hProcess9"/>
    <dgm:cxn modelId="{5083579D-CD94-45B4-AF29-5C498F3DCBAF}" type="presParOf" srcId="{596EA026-47E5-4DDE-9A33-1A52C89AF46B}" destId="{A30807E0-4F39-43A6-AB5B-29192E43260D}" srcOrd="1" destOrd="0" presId="urn:microsoft.com/office/officeart/2005/8/layout/hProcess9"/>
    <dgm:cxn modelId="{D41BB6E6-7423-43B8-B783-8DE2BC0DFCF1}" type="presParOf" srcId="{596EA026-47E5-4DDE-9A33-1A52C89AF46B}" destId="{19E3FD93-D702-452F-928E-EBB2CF327AB3}" srcOrd="2" destOrd="0" presId="urn:microsoft.com/office/officeart/2005/8/layout/hProcess9"/>
    <dgm:cxn modelId="{C729F8ED-883F-478B-8426-681647316922}" type="presParOf" srcId="{596EA026-47E5-4DDE-9A33-1A52C89AF46B}" destId="{4A5A60CF-13C1-41C8-A27A-F0C6B01050C6}" srcOrd="3" destOrd="0" presId="urn:microsoft.com/office/officeart/2005/8/layout/hProcess9"/>
    <dgm:cxn modelId="{66B3DB4C-B62A-4AD6-9A4C-C5B998CBFC7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29027" name="Rectangle 3"/>
          <p:cNvSpPr>
            <a:spLocks noGrp="1" noChangeArrowheads="1"/>
          </p:cNvSpPr>
          <p:nvPr>
            <p:ph type="dt" sz="quarter"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29028" name="Rectangle 4"/>
          <p:cNvSpPr>
            <a:spLocks noGrp="1" noChangeArrowheads="1"/>
          </p:cNvSpPr>
          <p:nvPr>
            <p:ph type="ftr" sz="quarter" idx="2"/>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29029" name="Rectangle 5"/>
          <p:cNvSpPr>
            <a:spLocks noGrp="1" noChangeArrowheads="1"/>
          </p:cNvSpPr>
          <p:nvPr>
            <p:ph type="sldNum" sz="quarter" idx="3"/>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F5F1669-DBA8-46EC-B2F0-EB71BDC4D083}" type="slidenum">
              <a:rPr lang="en-US"/>
              <a:pPr/>
              <a:t>‹#›</a:t>
            </a:fld>
            <a:endParaRPr lang="en-US"/>
          </a:p>
        </p:txBody>
      </p:sp>
    </p:spTree>
    <p:extLst>
      <p:ext uri="{BB962C8B-B14F-4D97-AF65-F5344CB8AC3E}">
        <p14:creationId xmlns:p14="http://schemas.microsoft.com/office/powerpoint/2010/main" val="2626711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0179" name="Rectangle 3"/>
          <p:cNvSpPr>
            <a:spLocks noGrp="1" noChangeArrowheads="1"/>
          </p:cNvSpPr>
          <p:nvPr>
            <p:ph type="dt" idx="1"/>
          </p:nvPr>
        </p:nvSpPr>
        <p:spPr bwMode="auto">
          <a:xfrm>
            <a:off x="384810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018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p:cNvSpPr>
            <a:spLocks noGrp="1" noChangeArrowheads="1"/>
          </p:cNvSpPr>
          <p:nvPr>
            <p:ph type="body" sz="quarter" idx="3"/>
          </p:nvPr>
        </p:nvSpPr>
        <p:spPr bwMode="auto">
          <a:xfrm>
            <a:off x="679450" y="4718050"/>
            <a:ext cx="5435600"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0183" name="Rectangle 7"/>
          <p:cNvSpPr>
            <a:spLocks noGrp="1" noChangeArrowheads="1"/>
          </p:cNvSpPr>
          <p:nvPr>
            <p:ph type="sldNum" sz="quarter" idx="5"/>
          </p:nvPr>
        </p:nvSpPr>
        <p:spPr bwMode="auto">
          <a:xfrm>
            <a:off x="3848100" y="9432925"/>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02D51FA-821E-49F4-8E4D-43CC1516383F}" type="slidenum">
              <a:rPr lang="en-US"/>
              <a:pPr/>
              <a:t>‹#›</a:t>
            </a:fld>
            <a:endParaRPr lang="en-US"/>
          </a:p>
        </p:txBody>
      </p:sp>
    </p:spTree>
    <p:extLst>
      <p:ext uri="{BB962C8B-B14F-4D97-AF65-F5344CB8AC3E}">
        <p14:creationId xmlns:p14="http://schemas.microsoft.com/office/powerpoint/2010/main" val="38743345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D0E8D-FDBB-4A63-B400-67F69634F5F7}" type="slidenum">
              <a:rPr lang="en-US"/>
              <a:pPr/>
              <a:t>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13</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02713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14</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7372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8EA42-CD65-4119-8027-5FCE864092F4}" type="slidenum">
              <a:rPr lang="en-US"/>
              <a:pPr/>
              <a:t>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2802-8588-44CF-9B69-3B7D0C1F5761}" type="slidenum">
              <a:rPr lang="en-US"/>
              <a:pPr/>
              <a:t>4</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F546992-5363-4F8C-93FA-4B0789746E62}" type="slidenum">
              <a:rPr lang="en-US"/>
              <a:pPr/>
              <a:t>6</a:t>
            </a:fld>
            <a:endParaRPr lang="en-US"/>
          </a:p>
        </p:txBody>
      </p:sp>
      <p:sp>
        <p:nvSpPr>
          <p:cNvPr id="300034" name="Rectangle 7"/>
          <p:cNvSpPr txBox="1">
            <a:spLocks noGrp="1" noChangeArrowheads="1"/>
          </p:cNvSpPr>
          <p:nvPr/>
        </p:nvSpPr>
        <p:spPr bwMode="auto">
          <a:xfrm>
            <a:off x="3848100" y="9432925"/>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7C1DB83F-1389-4AFA-BE8A-BB654F0FBA93}" type="slidenum">
              <a:rPr lang="fr-FR" sz="1200">
                <a:cs typeface="Arial" charset="0"/>
              </a:rPr>
              <a:pPr algn="r" eaLnBrk="1" hangingPunct="1"/>
              <a:t>6</a:t>
            </a:fld>
            <a:endParaRPr lang="fr-FR" sz="1200">
              <a:cs typeface="Arial" charset="0"/>
            </a:endParaRPr>
          </a:p>
        </p:txBody>
      </p:sp>
      <p:sp>
        <p:nvSpPr>
          <p:cNvPr id="300035"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300036" name="Rectangle 3"/>
          <p:cNvSpPr>
            <a:spLocks noGrp="1" noChangeArrowheads="1"/>
          </p:cNvSpPr>
          <p:nvPr>
            <p:ph type="body" idx="1"/>
          </p:nvPr>
        </p:nvSpPr>
        <p:spPr/>
        <p:txBody>
          <a:bodyPr/>
          <a:lstStyle/>
          <a:p>
            <a:pPr defTabSz="457200">
              <a:spcBef>
                <a:spcPct val="0"/>
              </a:spcBef>
            </a:pPr>
            <a:r>
              <a:rPr lang="en-GB" dirty="0" smtClean="0"/>
              <a:t>Physiological (neurophysiological model: electromagnetic forward model included.</a:t>
            </a:r>
            <a:r>
              <a:rPr lang="en-GB" baseline="0" dirty="0" smtClean="0"/>
              <a:t> States different from data y)</a:t>
            </a:r>
          </a:p>
          <a:p>
            <a:pPr defTabSz="457200">
              <a:spcBef>
                <a:spcPct val="0"/>
              </a:spcBef>
            </a:pPr>
            <a:r>
              <a:rPr lang="en-GB" baseline="0" dirty="0" smtClean="0"/>
              <a:t>Phenomenological: models a particular data feature: Source locations not optimized. States x and data y in the same “format”.</a:t>
            </a:r>
          </a:p>
          <a:p>
            <a:pPr defTabSz="457200">
              <a:spcBef>
                <a:spcPct val="0"/>
              </a:spcBef>
            </a:pPr>
            <a:endParaRPr lang="en-GB" baseline="0" dirty="0" smtClean="0"/>
          </a:p>
          <a:p>
            <a:r>
              <a:rPr lang="en-GB" sz="1200" b="0" i="0" u="none" strike="noStrike" kern="1200" baseline="0" dirty="0" smtClean="0">
                <a:solidFill>
                  <a:schemeClr val="tx1"/>
                </a:solidFill>
                <a:latin typeface="Arial" charset="0"/>
                <a:ea typeface="+mn-ea"/>
                <a:cs typeface="+mn-cs"/>
              </a:rPr>
              <a:t>The main principle of DCM is the use of data and generative models in a</a:t>
            </a:r>
          </a:p>
          <a:p>
            <a:r>
              <a:rPr lang="en-GB" sz="1200" b="0" i="0" u="none" strike="noStrike" kern="1200" baseline="0" dirty="0" smtClean="0">
                <a:solidFill>
                  <a:schemeClr val="tx1"/>
                </a:solidFill>
                <a:latin typeface="Arial" charset="0"/>
                <a:ea typeface="+mn-ea"/>
                <a:cs typeface="+mn-cs"/>
              </a:rPr>
              <a:t>Bayesian framework to infer parameters and compare models.</a:t>
            </a:r>
          </a:p>
          <a:p>
            <a:r>
              <a:rPr lang="en-GB" sz="1200" b="0" i="0" u="none" strike="noStrike" kern="1200" baseline="0" dirty="0" smtClean="0">
                <a:solidFill>
                  <a:schemeClr val="tx1"/>
                </a:solidFill>
                <a:latin typeface="Arial" charset="0"/>
                <a:ea typeface="+mn-ea"/>
                <a:cs typeface="+mn-cs"/>
              </a:rPr>
              <a:t>Implementation details may vary – e.g. </a:t>
            </a:r>
            <a:r>
              <a:rPr lang="en-GB" sz="1200" b="0" i="0" u="none" strike="noStrike" kern="1200" baseline="0" dirty="0" err="1" smtClean="0">
                <a:solidFill>
                  <a:schemeClr val="tx1"/>
                </a:solidFill>
                <a:latin typeface="Arial" charset="0"/>
                <a:ea typeface="+mn-ea"/>
                <a:cs typeface="+mn-cs"/>
              </a:rPr>
              <a:t>variational</a:t>
            </a:r>
            <a:r>
              <a:rPr lang="en-GB" sz="1200" b="0" i="0" u="none" strike="noStrike" kern="1200" baseline="0" dirty="0" smtClean="0">
                <a:solidFill>
                  <a:schemeClr val="tx1"/>
                </a:solidFill>
                <a:latin typeface="Arial" charset="0"/>
                <a:ea typeface="+mn-ea"/>
                <a:cs typeface="+mn-cs"/>
              </a:rPr>
              <a:t> Bayes vs. sampling methods</a:t>
            </a:r>
          </a:p>
          <a:p>
            <a:r>
              <a:rPr lang="en-GB" sz="1200" b="0" i="0" u="none" strike="noStrike" kern="1200" baseline="0" dirty="0" smtClean="0">
                <a:solidFill>
                  <a:schemeClr val="tx1"/>
                </a:solidFill>
                <a:latin typeface="Arial" charset="0"/>
                <a:ea typeface="+mn-ea"/>
                <a:cs typeface="+mn-cs"/>
              </a:rPr>
              <a:t>Model inversion is an optimization procedure where the objective function is the</a:t>
            </a:r>
          </a:p>
          <a:p>
            <a:r>
              <a:rPr lang="en-GB" sz="1200" b="0" i="0" u="none" strike="noStrike" kern="1200" baseline="0" dirty="0" smtClean="0">
                <a:solidFill>
                  <a:schemeClr val="tx1"/>
                </a:solidFill>
                <a:latin typeface="Arial" charset="0"/>
                <a:ea typeface="+mn-ea"/>
                <a:cs typeface="+mn-cs"/>
              </a:rPr>
              <a:t>free energy which approximates the model evidence.</a:t>
            </a:r>
          </a:p>
          <a:p>
            <a:r>
              <a:rPr lang="en-GB" sz="1200" b="0" i="0" u="none" strike="noStrike" kern="1200" baseline="0" dirty="0" smtClean="0">
                <a:solidFill>
                  <a:schemeClr val="tx1"/>
                </a:solidFill>
                <a:latin typeface="Arial" charset="0"/>
                <a:ea typeface="+mn-ea"/>
                <a:cs typeface="+mn-cs"/>
              </a:rPr>
              <a:t>Model evidence is the goodness of fit expected under the prior parameter values.</a:t>
            </a:r>
          </a:p>
          <a:p>
            <a:r>
              <a:rPr lang="en-GB" sz="1200" b="0" i="0" u="none" strike="noStrike" kern="1200" baseline="0" dirty="0" smtClean="0">
                <a:solidFill>
                  <a:schemeClr val="tx1"/>
                </a:solidFill>
                <a:latin typeface="Arial" charset="0"/>
                <a:ea typeface="+mn-ea"/>
                <a:cs typeface="+mn-cs"/>
              </a:rPr>
              <a:t>The best model is the one with precise priors that yield good fit to the data.</a:t>
            </a:r>
          </a:p>
          <a:p>
            <a:r>
              <a:rPr lang="en-GB" sz="1200" b="0" i="0" u="none" strike="noStrike" kern="1200" baseline="0" dirty="0" smtClean="0">
                <a:solidFill>
                  <a:schemeClr val="tx1"/>
                </a:solidFill>
                <a:latin typeface="Arial" charset="0"/>
                <a:ea typeface="+mn-ea"/>
                <a:cs typeface="+mn-cs"/>
              </a:rPr>
              <a:t>Different models can be compared as long as they were fitted to the same data.</a:t>
            </a:r>
          </a:p>
          <a:p>
            <a:r>
              <a:rPr lang="en-GB" sz="1200" b="0" i="0" u="none" strike="noStrike" kern="1200" baseline="0" dirty="0" smtClean="0">
                <a:solidFill>
                  <a:schemeClr val="tx1"/>
                </a:solidFill>
                <a:latin typeface="Arial" charset="0"/>
                <a:ea typeface="+mn-ea"/>
                <a:cs typeface="+mn-cs"/>
              </a:rPr>
              <a:t>Models and priors can be gradually refined from one study to the next, making it</a:t>
            </a:r>
          </a:p>
          <a:p>
            <a:r>
              <a:rPr lang="en-GB" sz="1200" b="0" i="0" u="none" strike="noStrike" kern="1200" baseline="0" dirty="0" smtClean="0">
                <a:solidFill>
                  <a:schemeClr val="tx1"/>
                </a:solidFill>
                <a:latin typeface="Arial" charset="0"/>
                <a:ea typeface="+mn-ea"/>
                <a:cs typeface="+mn-cs"/>
              </a:rPr>
              <a:t>possible to use DCM as an integrative framework in neuroscience.</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7</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8</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65327-49DC-41D8-A64B-1FCE30612617}" type="slidenum">
              <a:rPr lang="en-US"/>
              <a:pPr/>
              <a:t>9</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11</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860376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12</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3787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0D7D0-7DA1-411B-9263-26128641387D}" type="slidenum">
              <a:rPr lang="en-US"/>
              <a:pPr/>
              <a:t>‹#›</a:t>
            </a:fld>
            <a:endParaRPr lang="en-US"/>
          </a:p>
        </p:txBody>
      </p:sp>
    </p:spTree>
    <p:extLst>
      <p:ext uri="{BB962C8B-B14F-4D97-AF65-F5344CB8AC3E}">
        <p14:creationId xmlns:p14="http://schemas.microsoft.com/office/powerpoint/2010/main" val="2324578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6FC40F-4C4C-4CF3-A6EA-30A98A0487F3}" type="slidenum">
              <a:rPr lang="en-US"/>
              <a:pPr/>
              <a:t>‹#›</a:t>
            </a:fld>
            <a:endParaRPr lang="en-US"/>
          </a:p>
        </p:txBody>
      </p:sp>
    </p:spTree>
    <p:extLst>
      <p:ext uri="{BB962C8B-B14F-4D97-AF65-F5344CB8AC3E}">
        <p14:creationId xmlns:p14="http://schemas.microsoft.com/office/powerpoint/2010/main" val="400011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B0C8A6-E70E-4BA9-A863-ABCB1848749D}" type="slidenum">
              <a:rPr lang="en-US"/>
              <a:pPr/>
              <a:t>‹#›</a:t>
            </a:fld>
            <a:endParaRPr lang="en-US"/>
          </a:p>
        </p:txBody>
      </p:sp>
    </p:spTree>
    <p:extLst>
      <p:ext uri="{BB962C8B-B14F-4D97-AF65-F5344CB8AC3E}">
        <p14:creationId xmlns:p14="http://schemas.microsoft.com/office/powerpoint/2010/main" val="217974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17E064-BFA4-4C99-BCE1-46F3AD959D87}" type="slidenum">
              <a:rPr lang="en-US"/>
              <a:pPr/>
              <a:t>‹#›</a:t>
            </a:fld>
            <a:endParaRPr lang="en-US"/>
          </a:p>
        </p:txBody>
      </p:sp>
    </p:spTree>
    <p:extLst>
      <p:ext uri="{BB962C8B-B14F-4D97-AF65-F5344CB8AC3E}">
        <p14:creationId xmlns:p14="http://schemas.microsoft.com/office/powerpoint/2010/main" val="273834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9DC766-F6F6-42C4-A771-70D43A8F0F69}" type="slidenum">
              <a:rPr lang="en-US"/>
              <a:pPr/>
              <a:t>‹#›</a:t>
            </a:fld>
            <a:endParaRPr lang="en-US"/>
          </a:p>
        </p:txBody>
      </p:sp>
    </p:spTree>
    <p:extLst>
      <p:ext uri="{BB962C8B-B14F-4D97-AF65-F5344CB8AC3E}">
        <p14:creationId xmlns:p14="http://schemas.microsoft.com/office/powerpoint/2010/main" val="221423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5856F4-E89C-43B9-A6B7-C22BA89F071A}" type="slidenum">
              <a:rPr lang="en-US"/>
              <a:pPr/>
              <a:t>‹#›</a:t>
            </a:fld>
            <a:endParaRPr lang="en-US"/>
          </a:p>
        </p:txBody>
      </p:sp>
    </p:spTree>
    <p:extLst>
      <p:ext uri="{BB962C8B-B14F-4D97-AF65-F5344CB8AC3E}">
        <p14:creationId xmlns:p14="http://schemas.microsoft.com/office/powerpoint/2010/main" val="2868655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200CA73-C178-4467-984D-6ECD4A3BF2C7}" type="slidenum">
              <a:rPr lang="en-US"/>
              <a:pPr/>
              <a:t>‹#›</a:t>
            </a:fld>
            <a:endParaRPr lang="en-US"/>
          </a:p>
        </p:txBody>
      </p:sp>
    </p:spTree>
    <p:extLst>
      <p:ext uri="{BB962C8B-B14F-4D97-AF65-F5344CB8AC3E}">
        <p14:creationId xmlns:p14="http://schemas.microsoft.com/office/powerpoint/2010/main" val="60674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F4092DE-6342-4DB3-BB67-A85E20CD74EC}" type="slidenum">
              <a:rPr lang="en-US"/>
              <a:pPr/>
              <a:t>‹#›</a:t>
            </a:fld>
            <a:endParaRPr lang="en-US"/>
          </a:p>
        </p:txBody>
      </p:sp>
    </p:spTree>
    <p:extLst>
      <p:ext uri="{BB962C8B-B14F-4D97-AF65-F5344CB8AC3E}">
        <p14:creationId xmlns:p14="http://schemas.microsoft.com/office/powerpoint/2010/main" val="375385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DE829DA-188C-47F0-B1F6-BEDFDFDEF657}" type="slidenum">
              <a:rPr lang="en-US"/>
              <a:pPr/>
              <a:t>‹#›</a:t>
            </a:fld>
            <a:endParaRPr lang="en-US"/>
          </a:p>
        </p:txBody>
      </p:sp>
    </p:spTree>
    <p:extLst>
      <p:ext uri="{BB962C8B-B14F-4D97-AF65-F5344CB8AC3E}">
        <p14:creationId xmlns:p14="http://schemas.microsoft.com/office/powerpoint/2010/main" val="346934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209AAA-7998-4D7A-A3A4-FB71078400D7}" type="slidenum">
              <a:rPr lang="en-US"/>
              <a:pPr/>
              <a:t>‹#›</a:t>
            </a:fld>
            <a:endParaRPr lang="en-US"/>
          </a:p>
        </p:txBody>
      </p:sp>
    </p:spTree>
    <p:extLst>
      <p:ext uri="{BB962C8B-B14F-4D97-AF65-F5344CB8AC3E}">
        <p14:creationId xmlns:p14="http://schemas.microsoft.com/office/powerpoint/2010/main" val="351195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2321B5-5848-4E9F-B27C-444C8CFEF48E}" type="slidenum">
              <a:rPr lang="en-US"/>
              <a:pPr/>
              <a:t>‹#›</a:t>
            </a:fld>
            <a:endParaRPr lang="en-US"/>
          </a:p>
        </p:txBody>
      </p:sp>
    </p:spTree>
    <p:extLst>
      <p:ext uri="{BB962C8B-B14F-4D97-AF65-F5344CB8AC3E}">
        <p14:creationId xmlns:p14="http://schemas.microsoft.com/office/powerpoint/2010/main" val="183252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C2F31EF-CFCC-432F-849F-2099EEFF1AC4}" type="slidenum">
              <a:rPr lang="en-US"/>
              <a:pPr/>
              <a:t>‹#›</a:t>
            </a:fld>
            <a:endParaRPr lang="en-US"/>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defRPr>
      </a:lvl2pPr>
      <a:lvl3pPr algn="l" rtl="0" fontAlgn="base">
        <a:spcBef>
          <a:spcPct val="0"/>
        </a:spcBef>
        <a:spcAft>
          <a:spcPct val="0"/>
        </a:spcAft>
        <a:defRPr sz="3200">
          <a:solidFill>
            <a:schemeClr val="tx2"/>
          </a:solidFill>
          <a:latin typeface="Arial" charset="0"/>
        </a:defRPr>
      </a:lvl3pPr>
      <a:lvl4pPr algn="l" rtl="0" fontAlgn="base">
        <a:spcBef>
          <a:spcPct val="0"/>
        </a:spcBef>
        <a:spcAft>
          <a:spcPct val="0"/>
        </a:spcAft>
        <a:defRPr sz="3200">
          <a:solidFill>
            <a:schemeClr val="tx2"/>
          </a:solidFill>
          <a:latin typeface="Arial" charset="0"/>
        </a:defRPr>
      </a:lvl4pPr>
      <a:lvl5pPr algn="l" rtl="0" fontAlgn="base">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7.png"/><Relationship Id="rId7" Type="http://schemas.openxmlformats.org/officeDocument/2006/relationships/hyperlink" Target="https://www.fil.ion.ucl.ac.uk/spm/doc/manual.pdf" TargetMode="External"/><Relationship Id="rId2" Type="http://schemas.openxmlformats.org/officeDocument/2006/relationships/hyperlink" Target="https://dx.doi.org/10.1155/2011/852961" TargetMode="External"/><Relationship Id="rId1" Type="http://schemas.openxmlformats.org/officeDocument/2006/relationships/slideLayout" Target="../slideLayouts/slideLayout2.xml"/><Relationship Id="rId6" Type="http://schemas.openxmlformats.org/officeDocument/2006/relationships/hyperlink" Target="https://doi.org/10.3389/fnins.2019.00300" TargetMode="External"/><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diagramData" Target="../diagrams/data1.xml"/><Relationship Id="rId21" Type="http://schemas.openxmlformats.org/officeDocument/2006/relationships/image" Target="../media/image12.png"/><Relationship Id="rId7" Type="http://schemas.microsoft.com/office/2007/relationships/diagramDrawing" Target="../diagrams/drawing1.xml"/><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0.png"/><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image" Target="../media/image5.jpeg"/><Relationship Id="rId19" Type="http://schemas.openxmlformats.org/officeDocument/2006/relationships/image" Target="../media/image140.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0.png"/></Relationships>
</file>

<file path=ppt/slides/_rels/slide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png"/><Relationship Id="rId7" Type="http://schemas.openxmlformats.org/officeDocument/2006/relationships/image" Target="../media/image18.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oleObject" Target="../embeddings/oleObject5.bin"/><Relationship Id="rId3" Type="http://schemas.openxmlformats.org/officeDocument/2006/relationships/image" Target="../media/image42.png"/><Relationship Id="rId7" Type="http://schemas.openxmlformats.org/officeDocument/2006/relationships/oleObject" Target="../embeddings/oleObject2.bin"/><Relationship Id="rId12" Type="http://schemas.openxmlformats.org/officeDocument/2006/relationships/image" Target="../media/image39.wmf"/><Relationship Id="rId2" Type="http://schemas.openxmlformats.org/officeDocument/2006/relationships/slideLayout" Target="../slideLayouts/slideLayout2.xml"/><Relationship Id="rId16" Type="http://schemas.openxmlformats.org/officeDocument/2006/relationships/image" Target="../media/image41.wmf"/><Relationship Id="rId1" Type="http://schemas.openxmlformats.org/officeDocument/2006/relationships/vmlDrawing" Target="../drawings/vmlDrawing1.vml"/><Relationship Id="rId6" Type="http://schemas.openxmlformats.org/officeDocument/2006/relationships/image" Target="../media/image36.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8.wmf"/><Relationship Id="rId4" Type="http://schemas.openxmlformats.org/officeDocument/2006/relationships/image" Target="../media/image43.png"/><Relationship Id="rId9" Type="http://schemas.openxmlformats.org/officeDocument/2006/relationships/oleObject" Target="../embeddings/oleObject3.bin"/><Relationship Id="rId14" Type="http://schemas.openxmlformats.org/officeDocument/2006/relationships/image" Target="../media/image40.wmf"/></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035175"/>
            <a:ext cx="7772400" cy="1470025"/>
          </a:xfrm>
        </p:spPr>
        <p:txBody>
          <a:bodyPr/>
          <a:lstStyle/>
          <a:p>
            <a:pPr algn="ctr"/>
            <a:r>
              <a:rPr lang="en-GB" sz="5400" b="1" dirty="0" smtClean="0"/>
              <a:t>SPM for M/EEG</a:t>
            </a:r>
            <a:endParaRPr lang="en-US" sz="54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a:t>
            </a:r>
            <a:r>
              <a:rPr lang="en-GB" sz="1600" b="1" dirty="0" smtClean="0">
                <a:solidFill>
                  <a:schemeClr val="bg1"/>
                </a:solidFill>
              </a:rPr>
              <a:t>Short Course</a:t>
            </a:r>
            <a:endParaRPr lang="en-GB" sz="1600" b="1" dirty="0">
              <a:solidFill>
                <a:schemeClr val="bg1"/>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3751262"/>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buClr>
                <a:srgbClr val="993366"/>
              </a:buClr>
              <a:buFont typeface="Wingdings" pitchFamily="2" charset="2"/>
              <a:buNone/>
            </a:pPr>
            <a:r>
              <a:rPr lang="en-GB" sz="1600" i="1" dirty="0"/>
              <a:t>Guillaume </a:t>
            </a:r>
            <a:r>
              <a:rPr lang="en-GB" sz="1600" i="1" dirty="0" err="1"/>
              <a:t>Flandin</a:t>
            </a:r>
            <a:endParaRPr lang="en-GB" sz="1600" i="1" dirty="0"/>
          </a:p>
          <a:p>
            <a:pPr algn="ctr" eaLnBrk="1" hangingPunct="1">
              <a:spcBef>
                <a:spcPct val="20000"/>
              </a:spcBef>
              <a:buClr>
                <a:srgbClr val="993366"/>
              </a:buClr>
              <a:buFont typeface="Wingdings" pitchFamily="2" charset="2"/>
              <a:buNone/>
            </a:pPr>
            <a:r>
              <a:rPr lang="en-GB" sz="1600" dirty="0" err="1"/>
              <a:t>Wellcome</a:t>
            </a:r>
            <a:r>
              <a:rPr lang="en-GB" sz="1600" dirty="0"/>
              <a:t> </a:t>
            </a:r>
            <a:r>
              <a:rPr lang="en-GB" sz="1600" dirty="0" smtClean="0"/>
              <a:t>Centre </a:t>
            </a:r>
            <a:r>
              <a:rPr lang="en-GB" sz="1600" dirty="0"/>
              <a:t>for </a:t>
            </a:r>
            <a:r>
              <a:rPr lang="en-GB" sz="1600" dirty="0" smtClean="0"/>
              <a:t>Human Neuroimaging</a:t>
            </a:r>
            <a:endParaRPr lang="en-GB" sz="1600" dirty="0"/>
          </a:p>
          <a:p>
            <a:pPr algn="ctr" eaLnBrk="1" hangingPunct="1">
              <a:spcBef>
                <a:spcPct val="20000"/>
              </a:spcBef>
              <a:buClr>
                <a:srgbClr val="993366"/>
              </a:buClr>
              <a:buFont typeface="Wingdings" pitchFamily="2" charset="2"/>
              <a:buNone/>
            </a:pPr>
            <a:r>
              <a:rPr lang="en-GB" sz="1600" dirty="0"/>
              <a:t>University College London</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3099630" y="5905822"/>
            <a:ext cx="296665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smtClean="0">
                <a:hlinkClick r:id="rId2"/>
              </a:rPr>
              <a:t>https://</a:t>
            </a:r>
            <a:r>
              <a:rPr lang="en-GB" sz="1200" dirty="0">
                <a:hlinkClick r:id="rId2"/>
              </a:rPr>
              <a:t>dx.doi.org/10.1155/2011/852961</a:t>
            </a:r>
            <a:endParaRPr lang="en-US" sz="12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509" t="17492"/>
          <a:stretch/>
        </p:blipFill>
        <p:spPr>
          <a:xfrm>
            <a:off x="224321" y="1363754"/>
            <a:ext cx="2595079" cy="3505200"/>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6339" y="2125754"/>
            <a:ext cx="2667000" cy="3518411"/>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2887754"/>
            <a:ext cx="2749898" cy="3518411"/>
          </a:xfrm>
          <a:prstGeom prst="rect">
            <a:avLst/>
          </a:prstGeom>
          <a:effectLst>
            <a:outerShdw blurRad="190500" algn="tl" rotWithShape="0">
              <a:prstClr val="black">
                <a:alpha val="70000"/>
              </a:prstClr>
            </a:outerShdw>
          </a:effectLst>
        </p:spPr>
      </p:pic>
      <p:sp>
        <p:nvSpPr>
          <p:cNvPr id="6" name="Text Box 5"/>
          <p:cNvSpPr txBox="1">
            <a:spLocks noChangeArrowheads="1"/>
          </p:cNvSpPr>
          <p:nvPr/>
        </p:nvSpPr>
        <p:spPr bwMode="auto">
          <a:xfrm>
            <a:off x="6096000" y="6599468"/>
            <a:ext cx="29718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a:hlinkClick r:id="rId6"/>
              </a:rPr>
              <a:t>https://doi.org/10.3389/fnins.2019.00300</a:t>
            </a:r>
            <a:endParaRPr lang="en-US" sz="1200" dirty="0"/>
          </a:p>
        </p:txBody>
      </p:sp>
      <p:sp>
        <p:nvSpPr>
          <p:cNvPr id="7" name="Text Box 5"/>
          <p:cNvSpPr txBox="1">
            <a:spLocks noChangeArrowheads="1"/>
          </p:cNvSpPr>
          <p:nvPr/>
        </p:nvSpPr>
        <p:spPr bwMode="auto">
          <a:xfrm>
            <a:off x="990600" y="5005988"/>
            <a:ext cx="1828800"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spcBef>
                <a:spcPct val="20000"/>
              </a:spcBef>
              <a:buClr>
                <a:srgbClr val="993366"/>
              </a:buClr>
              <a:buFont typeface="Wingdings" pitchFamily="2" charset="2"/>
              <a:buNone/>
            </a:pPr>
            <a:r>
              <a:rPr lang="en-GB" sz="1200" dirty="0" smtClean="0">
                <a:hlinkClick r:id="rId7"/>
              </a:rPr>
              <a:t>SPM Manual</a:t>
            </a:r>
            <a:endParaRPr lang="en-US" sz="1200" dirty="0"/>
          </a:p>
        </p:txBody>
      </p:sp>
      <p:sp>
        <p:nvSpPr>
          <p:cNvPr id="8" name="Rectangle 2"/>
          <p:cNvSpPr>
            <a:spLocks noGrp="1" noChangeArrowheads="1"/>
          </p:cNvSpPr>
          <p:nvPr>
            <p:ph type="title"/>
          </p:nvPr>
        </p:nvSpPr>
        <p:spPr>
          <a:xfrm>
            <a:off x="304800" y="579438"/>
            <a:ext cx="8229600" cy="792162"/>
          </a:xfrm>
        </p:spPr>
        <p:txBody>
          <a:bodyPr/>
          <a:lstStyle/>
          <a:p>
            <a:r>
              <a:rPr lang="en-GB" b="1" dirty="0"/>
              <a:t>SPM </a:t>
            </a:r>
            <a:r>
              <a:rPr lang="en-GB" b="1" dirty="0" smtClean="0"/>
              <a:t>documentation</a:t>
            </a:r>
            <a:endParaRPr lang="en-US" b="1" dirty="0"/>
          </a:p>
        </p:txBody>
      </p:sp>
      <p:pic>
        <p:nvPicPr>
          <p:cNvPr id="9" name="Picture 17" descr="978012372560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3759" y="5632598"/>
            <a:ext cx="645441" cy="838200"/>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400" y="5632598"/>
            <a:ext cx="840340" cy="840340"/>
          </a:xfrm>
          <a:prstGeom prst="rect">
            <a:avLst/>
          </a:prstGeom>
        </p:spPr>
      </p:pic>
      <p:sp>
        <p:nvSpPr>
          <p:cNvPr id="11" name="Rectangle 14"/>
          <p:cNvSpPr>
            <a:spLocks noChangeArrowheads="1"/>
          </p:cNvSpPr>
          <p:nvPr/>
        </p:nvSpPr>
        <p:spPr bwMode="auto">
          <a:xfrm>
            <a:off x="340868" y="6476588"/>
            <a:ext cx="103073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1400" dirty="0" smtClean="0">
                <a:solidFill>
                  <a:srgbClr val="000000"/>
                </a:solidFill>
              </a:rPr>
              <a:t>SPM Book</a:t>
            </a:r>
            <a:endParaRPr lang="en-GB" sz="1400" i="1" dirty="0">
              <a:solidFill>
                <a:srgbClr val="000000"/>
              </a:solidFill>
            </a:endParaRPr>
          </a:p>
        </p:txBody>
      </p:sp>
      <p:sp>
        <p:nvSpPr>
          <p:cNvPr id="12" name="Rectangle 14"/>
          <p:cNvSpPr>
            <a:spLocks noChangeArrowheads="1"/>
          </p:cNvSpPr>
          <p:nvPr/>
        </p:nvSpPr>
        <p:spPr bwMode="auto">
          <a:xfrm>
            <a:off x="1505681" y="6476588"/>
            <a:ext cx="123751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1400" dirty="0" smtClean="0">
                <a:solidFill>
                  <a:srgbClr val="000000"/>
                </a:solidFill>
              </a:rPr>
              <a:t>Open Source</a:t>
            </a:r>
            <a:endParaRPr lang="en-GB" sz="1400" i="1" dirty="0">
              <a:solidFill>
                <a:srgbClr val="000000"/>
              </a:solidFill>
            </a:endParaRPr>
          </a:p>
        </p:txBody>
      </p:sp>
    </p:spTree>
    <p:extLst>
      <p:ext uri="{BB962C8B-B14F-4D97-AF65-F5344CB8AC3E}">
        <p14:creationId xmlns:p14="http://schemas.microsoft.com/office/powerpoint/2010/main" val="207354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dirty="0"/>
              <a:t>SPM datasets</a:t>
            </a:r>
            <a:endParaRPr lang="en-US" b="1" dirty="0"/>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595" y="1268760"/>
            <a:ext cx="7880898" cy="4900169"/>
          </a:xfrm>
          <a:prstGeom prst="rect">
            <a:avLst/>
          </a:prstGeom>
        </p:spPr>
      </p:pic>
    </p:spTree>
    <p:extLst>
      <p:ext uri="{BB962C8B-B14F-4D97-AF65-F5344CB8AC3E}">
        <p14:creationId xmlns:p14="http://schemas.microsoft.com/office/powerpoint/2010/main" val="315374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399256" y="6237312"/>
            <a:ext cx="8229600" cy="492274"/>
          </a:xfrm>
        </p:spPr>
        <p:txBody>
          <a:bodyPr/>
          <a:lstStyle/>
          <a:p>
            <a:pPr marL="0" indent="0" algn="ctr">
              <a:buNone/>
            </a:pPr>
            <a:r>
              <a:rPr lang="en-GB" sz="1800" dirty="0"/>
              <a:t>User-contributed SPM </a:t>
            </a:r>
            <a:r>
              <a:rPr lang="en-GB" sz="1800" dirty="0" smtClean="0"/>
              <a:t>extensions</a:t>
            </a:r>
            <a:endParaRPr lang="en-US" sz="16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88" y="1313673"/>
            <a:ext cx="7748736" cy="4851631"/>
          </a:xfrm>
          <a:prstGeom prst="rect">
            <a:avLst/>
          </a:prstGeom>
        </p:spPr>
      </p:pic>
    </p:spTree>
    <p:extLst>
      <p:ext uri="{BB962C8B-B14F-4D97-AF65-F5344CB8AC3E}">
        <p14:creationId xmlns:p14="http://schemas.microsoft.com/office/powerpoint/2010/main" val="2724872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228184" y="6374600"/>
            <a:ext cx="238206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a:solidFill>
                  <a:srgbClr val="000000"/>
                </a:solidFill>
              </a:rPr>
              <a:t>spm@jiscmail.ac.uk</a:t>
            </a:r>
          </a:p>
        </p:txBody>
      </p:sp>
      <p:sp>
        <p:nvSpPr>
          <p:cNvPr id="223236" name="Rectangle 4"/>
          <p:cNvSpPr>
            <a:spLocks noChangeArrowheads="1"/>
          </p:cNvSpPr>
          <p:nvPr/>
        </p:nvSpPr>
        <p:spPr bwMode="auto">
          <a:xfrm>
            <a:off x="401638" y="6374601"/>
            <a:ext cx="473950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b="1" dirty="0" smtClean="0">
                <a:solidFill>
                  <a:srgbClr val="000000"/>
                </a:solidFill>
              </a:rPr>
              <a:t>https://</a:t>
            </a:r>
            <a:r>
              <a:rPr lang="en-GB" b="1" dirty="0">
                <a:solidFill>
                  <a:srgbClr val="000000"/>
                </a:solidFill>
              </a:rPr>
              <a:t>www.fil.ion.ucl.ac.uk/spm/support/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36" y="1221551"/>
            <a:ext cx="7524328" cy="5091190"/>
          </a:xfrm>
          <a:prstGeom prst="rect">
            <a:avLst/>
          </a:prstGeom>
        </p:spPr>
      </p:pic>
    </p:spTree>
    <p:extLst>
      <p:ext uri="{BB962C8B-B14F-4D97-AF65-F5344CB8AC3E}">
        <p14:creationId xmlns:p14="http://schemas.microsoft.com/office/powerpoint/2010/main" val="795704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1990062"/>
            <a:ext cx="2667000"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smtClean="0"/>
              <a:t>Ashburner</a:t>
            </a:r>
            <a:endParaRPr lang="en-GB" dirty="0" smtClean="0"/>
          </a:p>
          <a:p>
            <a:pPr eaLnBrk="1" hangingPunct="1">
              <a:buFontTx/>
              <a:buChar char="•"/>
            </a:pPr>
            <a:r>
              <a:rPr lang="en-GB" dirty="0"/>
              <a:t> </a:t>
            </a:r>
            <a:r>
              <a:rPr lang="en-GB" dirty="0" smtClean="0"/>
              <a:t>Yael </a:t>
            </a:r>
            <a:r>
              <a:rPr lang="en-GB" dirty="0" err="1" smtClean="0"/>
              <a:t>Balbastre</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a:t>
            </a:r>
            <a:r>
              <a:rPr lang="en-GB" dirty="0" smtClean="0"/>
              <a:t>Brett</a:t>
            </a:r>
          </a:p>
          <a:p>
            <a:pPr eaLnBrk="1" hangingPunct="1">
              <a:buFontTx/>
              <a:buChar char="•"/>
            </a:pPr>
            <a:r>
              <a:rPr lang="en-GB" dirty="0"/>
              <a:t> </a:t>
            </a:r>
            <a:r>
              <a:rPr lang="en-GB" dirty="0" smtClean="0"/>
              <a:t>Mikael </a:t>
            </a:r>
            <a:r>
              <a:rPr lang="en-GB" dirty="0" err="1" smtClean="0"/>
              <a:t>Brudfors</a:t>
            </a:r>
            <a:endParaRPr lang="en-GB" dirty="0"/>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228184" y="1990062"/>
            <a:ext cx="2444765"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George O’Neil</a:t>
            </a:r>
          </a:p>
          <a:p>
            <a:pPr eaLnBrk="1" hangingPunct="1">
              <a:buFontTx/>
              <a:buChar char="•"/>
            </a:pPr>
            <a:r>
              <a:rPr lang="en-GB" dirty="0"/>
              <a:t> </a:t>
            </a:r>
            <a:r>
              <a:rPr lang="en-GB" dirty="0" smtClean="0"/>
              <a:t>Robert </a:t>
            </a:r>
            <a:r>
              <a:rPr lang="en-GB" dirty="0" err="1" smtClean="0"/>
              <a:t>Oostenveld</a:t>
            </a:r>
            <a:endParaRPr lang="en-GB" dirty="0" smtClean="0"/>
          </a:p>
          <a:p>
            <a:pPr eaLnBrk="1" hangingPunct="1">
              <a:buFontTx/>
              <a:buChar char="•"/>
            </a:pPr>
            <a:r>
              <a:rPr lang="en-GB" dirty="0" smtClean="0"/>
              <a:t> Thomas Parr</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Tim Tierney</a:t>
            </a:r>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347864" y="1990062"/>
            <a:ext cx="2551271" cy="424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a:t> </a:t>
            </a:r>
            <a:r>
              <a:rPr lang="en-GB" dirty="0" err="1" smtClean="0"/>
              <a:t>Amirhossein</a:t>
            </a:r>
            <a:r>
              <a:rPr lang="en-GB" dirty="0" smtClean="0"/>
              <a:t> </a:t>
            </a:r>
            <a:r>
              <a:rPr lang="en-GB" dirty="0" err="1" smtClean="0"/>
              <a:t>Jafarian</a:t>
            </a:r>
            <a:endParaRPr lang="en-GB" dirty="0" smtClean="0"/>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a:t>
            </a:r>
          </a:p>
          <a:p>
            <a:pPr>
              <a:buFontTx/>
              <a:buChar char="•"/>
            </a:pPr>
            <a:r>
              <a:rPr lang="en-GB" dirty="0"/>
              <a:t>Tom </a:t>
            </a:r>
            <a:r>
              <a:rPr lang="en-GB" dirty="0" smtClean="0"/>
              <a:t>Nichols </a:t>
            </a:r>
            <a:endParaRPr lang="en-GB" dirty="0"/>
          </a:p>
        </p:txBody>
      </p:sp>
    </p:spTree>
    <p:extLst>
      <p:ext uri="{BB962C8B-B14F-4D97-AF65-F5344CB8AC3E}">
        <p14:creationId xmlns:p14="http://schemas.microsoft.com/office/powerpoint/2010/main" val="413506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aphicFrame>
        <p:nvGraphicFramePr>
          <p:cNvPr id="2" name="Diagram 1"/>
          <p:cNvGraphicFramePr/>
          <p:nvPr>
            <p:extLst>
              <p:ext uri="{D42A27DB-BD31-4B8C-83A1-F6EECF244321}">
                <p14:modId xmlns:p14="http://schemas.microsoft.com/office/powerpoint/2010/main" val="419347991"/>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53340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4864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638800"/>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228600"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dirty="0" smtClean="0">
                            <a:latin typeface="Cambria Math"/>
                          </a:rPr>
                          <m:t>𝑦</m:t>
                        </m:r>
                        <m:r>
                          <a:rPr lang="en-GB" sz="2400" i="1" dirty="0" smtClean="0">
                            <a:latin typeface="Cambria Math"/>
                          </a:rPr>
                          <m:t>=</m:t>
                        </m:r>
                        <m:r>
                          <a:rPr lang="en-GB" sz="2400" i="1" dirty="0" smtClean="0">
                            <a:latin typeface="Cambria Math"/>
                          </a:rPr>
                          <m:t>𝑋</m:t>
                        </m:r>
                        <m:r>
                          <a:rPr lang="en-GB" sz="2400" i="1" dirty="0" smtClean="0">
                            <a:latin typeface="Cambria Math"/>
                          </a:rPr>
                          <m:t>        </m:t>
                        </m:r>
                        <m:r>
                          <a:rPr lang="en-GB" sz="2400" i="1" dirty="0" smtClean="0">
                            <a:latin typeface="Cambria Math"/>
                            <a:ea typeface="Cambria Math"/>
                          </a:rPr>
                          <m:t>𝛽</m:t>
                        </m:r>
                        <m:r>
                          <a:rPr lang="en-GB" sz="2400" i="1" dirty="0" smtClean="0">
                            <a:latin typeface="Cambria Math"/>
                            <a:ea typeface="Cambria Math"/>
                          </a:rPr>
                          <m:t>+</m:t>
                        </m:r>
                        <m:r>
                          <a:rPr lang="en-GB" sz="2400" i="1" dirty="0" smtClean="0">
                            <a:latin typeface="Cambria Math"/>
                            <a:ea typeface="Cambria Math"/>
                          </a:rPr>
                          <m:t>𝜀</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52578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54102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562600"/>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GB" sz="2000" i="1" dirty="0"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𝜎</m:t>
                              </m:r>
                            </m:e>
                          </m:acc>
                        </m:e>
                        <m:sup>
                          <m:r>
                            <a:rPr lang="en-GB" sz="2000" i="1" smtClean="0">
                              <a:solidFill>
                                <a:schemeClr val="tx1"/>
                              </a:solidFill>
                              <a:latin typeface="Cambria Math"/>
                            </a:rPr>
                            <m:t>2</m:t>
                          </m:r>
                        </m:sup>
                      </m:sSup>
                      <m:r>
                        <a:rPr lang="en-GB" sz="2000" i="1" smtClean="0">
                          <a:solidFill>
                            <a:schemeClr val="tx1"/>
                          </a:solidFill>
                          <a:latin typeface="Cambria Math"/>
                        </a:rPr>
                        <m:t>=</m:t>
                      </m:r>
                      <m:f>
                        <m:fPr>
                          <m:ctrlPr>
                            <a:rPr lang="en-GB" sz="2000" i="1" smtClean="0">
                              <a:solidFill>
                                <a:schemeClr val="tx1"/>
                              </a:solidFill>
                              <a:latin typeface="Cambria Math" panose="02040503050406030204" pitchFamily="18" charset="0"/>
                            </a:rPr>
                          </m:ctrlPr>
                        </m:fPr>
                        <m:num>
                          <m:sSup>
                            <m:sSupPr>
                              <m:ctrlPr>
                                <a:rPr lang="en-GB" sz="2000" i="1" smtClean="0">
                                  <a:solidFill>
                                    <a:schemeClr val="tx1"/>
                                  </a:solidFill>
                                  <a:latin typeface="Cambria Math" panose="02040503050406030204" pitchFamily="18" charset="0"/>
                                </a:rPr>
                              </m:ctrlPr>
                            </m:sSupPr>
                            <m:e>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𝜀</m:t>
                                  </m:r>
                                </m:e>
                              </m:acc>
                            </m:e>
                            <m:sup>
                              <m:r>
                                <a:rPr lang="en-GB" sz="2000" i="1" smtClean="0">
                                  <a:solidFill>
                                    <a:schemeClr val="tx1"/>
                                  </a:solidFill>
                                  <a:latin typeface="Cambria Math"/>
                                </a:rPr>
                                <m:t>𝑇</m:t>
                              </m:r>
                            </m:sup>
                          </m:sSup>
                          <m:acc>
                            <m:accPr>
                              <m:chr m:val="̂"/>
                              <m:ctrlPr>
                                <a:rPr lang="en-GB" sz="2000" i="1" smtClean="0">
                                  <a:solidFill>
                                    <a:schemeClr val="tx1"/>
                                  </a:solidFill>
                                  <a:latin typeface="Cambria Math" panose="02040503050406030204" pitchFamily="18" charset="0"/>
                                </a:rPr>
                              </m:ctrlPr>
                            </m:accPr>
                            <m:e>
                              <m:r>
                                <a:rPr lang="en-GB" sz="2000" i="1" smtClean="0">
                                  <a:solidFill>
                                    <a:schemeClr val="tx1"/>
                                  </a:solidFill>
                                  <a:latin typeface="Cambria Math"/>
                                  <a:ea typeface="Cambria Math"/>
                                </a:rPr>
                                <m:t>𝜀</m:t>
                              </m:r>
                            </m:e>
                          </m:acc>
                        </m:num>
                        <m:den>
                          <m:r>
                            <a:rPr lang="en-GB" sz="2000" i="1" smtClean="0">
                              <a:solidFill>
                                <a:schemeClr val="tx1"/>
                              </a:solidFill>
                              <a:latin typeface="Cambria Math"/>
                            </a:rPr>
                            <m:t>𝑟𝑎𝑛𝑘</m:t>
                          </m:r>
                          <m:r>
                            <a:rPr lang="en-GB" sz="2000" i="1" smtClean="0">
                              <a:solidFill>
                                <a:schemeClr val="tx1"/>
                              </a:solidFill>
                              <a:latin typeface="Cambria Math"/>
                            </a:rPr>
                            <m:t>(</m:t>
                          </m:r>
                          <m:r>
                            <a:rPr lang="en-GB" sz="2000" i="1" smtClean="0">
                              <a:solidFill>
                                <a:schemeClr val="tx1"/>
                              </a:solidFill>
                              <a:latin typeface="Cambria Math"/>
                            </a:rPr>
                            <m:t>𝑋</m:t>
                          </m:r>
                          <m:r>
                            <a:rPr lang="en-GB" sz="2000" i="1" smtClean="0">
                              <a:solidFill>
                                <a:schemeClr val="tx1"/>
                              </a:solidFill>
                              <a:latin typeface="Cambria Math"/>
                            </a:rPr>
                            <m:t>)</m:t>
                          </m:r>
                        </m:den>
                      </m:f>
                    </m:oMath>
                  </m:oMathPara>
                </a14:m>
                <a:endParaRPr lang="en-GB" sz="6600" dirty="0">
                  <a:solidFill>
                    <a:schemeClr val="tx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r>
              <a:rPr lang="en-GB" sz="1600" dirty="0" smtClean="0"/>
              <a:t>Contrast </a:t>
            </a:r>
            <a:r>
              <a:rPr lang="en-GB" sz="1600" i="1" dirty="0" smtClean="0"/>
              <a:t>c</a:t>
            </a:r>
            <a:endParaRPr lang="en-GB" sz="1600" i="1" dirty="0"/>
          </a:p>
        </p:txBody>
      </p:sp>
      <p:sp>
        <p:nvSpPr>
          <p:cNvPr id="20" name="TextBox 19"/>
          <p:cNvSpPr txBox="1"/>
          <p:nvPr/>
        </p:nvSpPr>
        <p:spPr>
          <a:xfrm>
            <a:off x="7501064" y="901701"/>
            <a:ext cx="1404552" cy="584775"/>
          </a:xfrm>
          <a:prstGeom prst="rect">
            <a:avLst/>
          </a:prstGeom>
          <a:noFill/>
        </p:spPr>
        <p:txBody>
          <a:bodyPr wrap="none" rtlCol="0">
            <a:spAutoFit/>
          </a:bodyPr>
          <a:lstStyle/>
          <a:p>
            <a:pPr algn="ctr"/>
            <a:r>
              <a:rPr lang="en-GB" sz="1600" b="1" dirty="0" smtClean="0"/>
              <a:t>Random</a:t>
            </a:r>
          </a:p>
          <a:p>
            <a:pPr algn="ctr"/>
            <a:r>
              <a:rPr lang="en-GB" sz="1600" b="1" dirty="0" smtClean="0"/>
              <a:t>Field Theory</a:t>
            </a:r>
            <a:endParaRPr lang="en-GB" sz="1600" b="1" dirty="0"/>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i="1" dirty="0" smtClean="0">
                          <a:solidFill>
                            <a:schemeClr val="tx1"/>
                          </a:solidFill>
                          <a:latin typeface="Cambria Math"/>
                          <a:ea typeface="Cambria Math"/>
                        </a:rPr>
                        <m:t>𝑆𝑃𝑀</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𝑇</m:t>
                      </m:r>
                      <m:r>
                        <a:rPr lang="en-GB" sz="2800" i="1" dirty="0" smtClean="0">
                          <a:solidFill>
                            <a:schemeClr val="tx1"/>
                          </a:solidFill>
                          <a:latin typeface="Cambria Math"/>
                          <a:ea typeface="Cambria Math"/>
                        </a:rPr>
                        <m:t>,</m:t>
                      </m:r>
                      <m:r>
                        <a:rPr lang="en-GB" sz="2800" i="1" dirty="0" smtClean="0">
                          <a:solidFill>
                            <a:schemeClr val="tx1"/>
                          </a:solidFill>
                          <a:latin typeface="Cambria Math"/>
                          <a:ea typeface="Cambria Math"/>
                        </a:rPr>
                        <m:t>𝐹</m:t>
                      </m:r>
                      <m:r>
                        <a:rPr lang="en-GB" sz="2800" i="1" dirty="0" smtClean="0">
                          <a:solidFill>
                            <a:schemeClr val="tx1"/>
                          </a:solidFill>
                          <a:latin typeface="Cambria Math"/>
                          <a:ea typeface="Cambria Math"/>
                        </a:rPr>
                        <m:t>}</m:t>
                      </m:r>
                    </m:oMath>
                  </m:oMathPara>
                </a14:m>
                <a:endParaRPr lang="en-GB" sz="14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i="1" dirty="0" smtClean="0">
                              <a:solidFill>
                                <a:schemeClr val="tx1"/>
                              </a:solidFill>
                              <a:latin typeface="Cambria Math" panose="02040503050406030204" pitchFamily="18" charset="0"/>
                            </a:rPr>
                          </m:ctrlPr>
                        </m:accPr>
                        <m:e>
                          <m:r>
                            <a:rPr lang="en-GB" sz="2000" i="1" dirty="0" smtClean="0">
                              <a:solidFill>
                                <a:schemeClr val="tx1"/>
                              </a:solidFill>
                              <a:latin typeface="Cambria Math"/>
                              <a:ea typeface="Cambria Math"/>
                            </a:rPr>
                            <m:t>𝛽</m:t>
                          </m:r>
                        </m:e>
                      </m:acc>
                      <m:r>
                        <a:rPr lang="en-GB" sz="2000" i="1" dirty="0" smtClean="0">
                          <a:solidFill>
                            <a:schemeClr val="tx1"/>
                          </a:solidFill>
                          <a:latin typeface="Cambria Math"/>
                        </a:rPr>
                        <m:t>=</m:t>
                      </m:r>
                      <m:sSup>
                        <m:sSupPr>
                          <m:ctrlPr>
                            <a:rPr lang="en-GB" sz="2000" i="1" dirty="0" smtClean="0">
                              <a:solidFill>
                                <a:schemeClr val="tx1"/>
                              </a:solidFill>
                              <a:latin typeface="Cambria Math" panose="02040503050406030204" pitchFamily="18" charset="0"/>
                            </a:rPr>
                          </m:ctrlPr>
                        </m:sSupPr>
                        <m:e>
                          <m:d>
                            <m:dPr>
                              <m:ctrlPr>
                                <a:rPr lang="en-GB" sz="2000" i="1" dirty="0">
                                  <a:solidFill>
                                    <a:schemeClr val="tx1"/>
                                  </a:solidFill>
                                  <a:latin typeface="Cambria Math" panose="02040503050406030204" pitchFamily="18" charset="0"/>
                                </a:rPr>
                              </m:ctrlPr>
                            </m:dPr>
                            <m:e>
                              <m:sSup>
                                <m:sSupPr>
                                  <m:ctrlPr>
                                    <a:rPr lang="en-GB" sz="2000" i="1" dirty="0">
                                      <a:solidFill>
                                        <a:schemeClr val="tx1"/>
                                      </a:solidFill>
                                      <a:latin typeface="Cambria Math" panose="02040503050406030204" pitchFamily="18" charset="0"/>
                                    </a:rPr>
                                  </m:ctrlPr>
                                </m:sSupPr>
                                <m:e>
                                  <m:r>
                                    <a:rPr lang="en-GB" sz="2000" i="1" dirty="0">
                                      <a:solidFill>
                                        <a:schemeClr val="tx1"/>
                                      </a:solidFill>
                                      <a:latin typeface="Cambria Math"/>
                                    </a:rPr>
                                    <m:t>𝑋</m:t>
                                  </m:r>
                                </m:e>
                                <m:sup>
                                  <m:r>
                                    <a:rPr lang="en-GB" sz="2000" i="1">
                                      <a:solidFill>
                                        <a:schemeClr val="tx1"/>
                                      </a:solidFill>
                                      <a:latin typeface="Cambria Math"/>
                                    </a:rPr>
                                    <m:t>𝑇</m:t>
                                  </m:r>
                                </m:sup>
                              </m:sSup>
                              <m:r>
                                <a:rPr lang="en-GB" sz="2000" i="1" dirty="0">
                                  <a:solidFill>
                                    <a:schemeClr val="tx1"/>
                                  </a:solidFill>
                                  <a:latin typeface="Cambria Math"/>
                                </a:rPr>
                                <m:t>𝑋</m:t>
                              </m:r>
                            </m:e>
                          </m:d>
                        </m:e>
                        <m:sup>
                          <m:r>
                            <a:rPr lang="en-GB" sz="2000" i="1" smtClean="0">
                              <a:solidFill>
                                <a:schemeClr val="tx1"/>
                              </a:solidFill>
                              <a:latin typeface="Cambria Math"/>
                            </a:rPr>
                            <m:t>−1</m:t>
                          </m:r>
                        </m:sup>
                      </m:sSup>
                      <m:sSup>
                        <m:sSupPr>
                          <m:ctrlPr>
                            <a:rPr lang="en-GB" sz="2000" i="1" dirty="0" smtClean="0">
                              <a:solidFill>
                                <a:schemeClr val="tx1"/>
                              </a:solidFill>
                              <a:latin typeface="Cambria Math" panose="02040503050406030204" pitchFamily="18" charset="0"/>
                            </a:rPr>
                          </m:ctrlPr>
                        </m:sSupPr>
                        <m:e>
                          <m:r>
                            <a:rPr lang="en-GB" sz="2000" i="1" dirty="0" smtClean="0">
                              <a:solidFill>
                                <a:schemeClr val="tx1"/>
                              </a:solidFill>
                              <a:latin typeface="Cambria Math"/>
                            </a:rPr>
                            <m:t>𝑋</m:t>
                          </m:r>
                        </m:e>
                        <m:sup>
                          <m:r>
                            <a:rPr lang="en-GB" sz="2000" i="1" smtClean="0">
                              <a:solidFill>
                                <a:schemeClr val="tx1"/>
                              </a:solidFill>
                              <a:latin typeface="Cambria Math"/>
                            </a:rPr>
                            <m:t>𝑇</m:t>
                          </m:r>
                        </m:sup>
                      </m:sSup>
                      <m:r>
                        <a:rPr lang="en-GB" sz="2000" i="1" smtClean="0">
                          <a:solidFill>
                            <a:schemeClr val="tx1"/>
                          </a:solidFill>
                          <a:latin typeface="Cambria Math"/>
                        </a:rPr>
                        <m:t>𝑦</m:t>
                      </m:r>
                    </m:oMath>
                  </m:oMathPara>
                </a14:m>
                <a:endParaRPr lang="en-GB" sz="2000" dirty="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pic>
        <p:nvPicPr>
          <p:cNvPr id="294914"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6400"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294915"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400" y="4669571"/>
            <a:ext cx="2743200" cy="2036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4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67"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216068"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69"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Normalisation</a:t>
            </a:r>
          </a:p>
        </p:txBody>
      </p:sp>
      <p:sp>
        <p:nvSpPr>
          <p:cNvPr id="216070"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Statistical Parametric Map</a:t>
            </a:r>
          </a:p>
        </p:txBody>
      </p:sp>
      <p:sp>
        <p:nvSpPr>
          <p:cNvPr id="216071"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Image time-series</a:t>
            </a:r>
          </a:p>
        </p:txBody>
      </p:sp>
      <p:sp>
        <p:nvSpPr>
          <p:cNvPr id="216072"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Parameter estimates</a:t>
            </a:r>
          </a:p>
        </p:txBody>
      </p:sp>
      <p:pic>
        <p:nvPicPr>
          <p:cNvPr id="216073"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074" name="Picture 10"/>
          <p:cNvPicPr>
            <a:picLocks noChangeArrowheads="1"/>
          </p:cNvPicPr>
          <p:nvPr/>
        </p:nvPicPr>
        <p:blipFill>
          <a:blip r:embed="rId6" cstate="print">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216075"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General Linear Model</a:t>
            </a:r>
            <a:endParaRPr lang="en-US">
              <a:effectLst>
                <a:outerShdw blurRad="38100" dist="38100" dir="2700000" algn="tl">
                  <a:srgbClr val="C0C0C0"/>
                </a:outerShdw>
              </a:effectLst>
            </a:endParaRPr>
          </a:p>
        </p:txBody>
      </p:sp>
      <p:sp>
        <p:nvSpPr>
          <p:cNvPr id="216076"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Realignment</a:t>
            </a:r>
            <a:endParaRPr lang="en-US">
              <a:effectLst>
                <a:outerShdw blurRad="38100" dist="38100" dir="2700000" algn="tl">
                  <a:srgbClr val="C0C0C0"/>
                </a:outerShdw>
              </a:effectLst>
            </a:endParaRPr>
          </a:p>
        </p:txBody>
      </p:sp>
      <p:sp>
        <p:nvSpPr>
          <p:cNvPr id="216077"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Smoothing</a:t>
            </a:r>
            <a:endParaRPr lang="en-US">
              <a:effectLst>
                <a:outerShdw blurRad="38100" dist="38100" dir="2700000" algn="tl">
                  <a:srgbClr val="C0C0C0"/>
                </a:outerShdw>
              </a:effectLst>
            </a:endParaRPr>
          </a:p>
        </p:txBody>
      </p:sp>
      <p:sp>
        <p:nvSpPr>
          <p:cNvPr id="216078"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atin typeface="Arial Unicode MS" pitchFamily="34" charset="-128"/>
              </a:rPr>
              <a:t>Design matrix</a:t>
            </a:r>
          </a:p>
        </p:txBody>
      </p:sp>
      <p:pic>
        <p:nvPicPr>
          <p:cNvPr id="216079" name="Picture 15"/>
          <p:cNvPicPr>
            <a:picLocks noChangeArrowheads="1"/>
          </p:cNvPicPr>
          <p:nvPr/>
        </p:nvPicPr>
        <p:blipFill>
          <a:blip r:embed="rId7" cstate="print">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80"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6081"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Spatial filter</a:t>
            </a:r>
          </a:p>
        </p:txBody>
      </p:sp>
      <p:sp>
        <p:nvSpPr>
          <p:cNvPr id="216082"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3"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4"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5"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6"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7"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8"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89"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0"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1"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2"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effectLst>
                  <a:outerShdw blurRad="38100" dist="38100" dir="2700000" algn="tl">
                    <a:srgbClr val="C0C0C0"/>
                  </a:outerShdw>
                </a:effectLst>
              </a:rPr>
              <a:t>Statistical</a:t>
            </a:r>
            <a:br>
              <a:rPr lang="en-GB">
                <a:effectLst>
                  <a:outerShdw blurRad="38100" dist="38100" dir="2700000" algn="tl">
                    <a:srgbClr val="C0C0C0"/>
                  </a:outerShdw>
                </a:effectLst>
              </a:rPr>
            </a:br>
            <a:r>
              <a:rPr lang="en-GB">
                <a:effectLst>
                  <a:outerShdw blurRad="38100" dist="38100" dir="2700000" algn="tl">
                    <a:srgbClr val="C0C0C0"/>
                  </a:outerShdw>
                </a:effectLst>
              </a:rPr>
              <a:t>Inference</a:t>
            </a:r>
            <a:endParaRPr lang="en-US">
              <a:effectLst>
                <a:outerShdw blurRad="38100" dist="38100" dir="2700000" algn="tl">
                  <a:srgbClr val="C0C0C0"/>
                </a:outerShdw>
              </a:effectLst>
            </a:endParaRPr>
          </a:p>
        </p:txBody>
      </p:sp>
      <p:sp>
        <p:nvSpPr>
          <p:cNvPr id="216093"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en-US">
                <a:effectLst>
                  <a:outerShdw blurRad="38100" dist="38100" dir="2700000" algn="tl">
                    <a:srgbClr val="C0C0C0"/>
                  </a:outerShdw>
                </a:effectLst>
                <a:latin typeface="Arial Unicode MS" pitchFamily="34" charset="-128"/>
              </a:rPr>
              <a:t>RFT</a:t>
            </a:r>
          </a:p>
        </p:txBody>
      </p:sp>
      <p:sp>
        <p:nvSpPr>
          <p:cNvPr id="216094"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16095"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6"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7"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effectLst>
                  <a:outerShdw blurRad="38100" dist="38100" dir="2700000" algn="tl">
                    <a:srgbClr val="C0C0C0"/>
                  </a:outerShdw>
                </a:effectLst>
                <a:latin typeface="Arial Unicode MS" pitchFamily="34" charset="-128"/>
              </a:rPr>
              <a:t>p &lt;0.05</a:t>
            </a:r>
          </a:p>
        </p:txBody>
      </p:sp>
      <p:sp>
        <p:nvSpPr>
          <p:cNvPr id="216098"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6099"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16100" name="Group 36"/>
          <p:cNvGrpSpPr>
            <a:grpSpLocks/>
          </p:cNvGrpSpPr>
          <p:nvPr/>
        </p:nvGrpSpPr>
        <p:grpSpPr bwMode="auto">
          <a:xfrm>
            <a:off x="152400" y="1341438"/>
            <a:ext cx="1508125" cy="1412875"/>
            <a:chOff x="197" y="764"/>
            <a:chExt cx="987" cy="890"/>
          </a:xfrm>
        </p:grpSpPr>
        <p:pic>
          <p:nvPicPr>
            <p:cNvPr id="216101" name="Picture 37"/>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2" name="Picture 38"/>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103" name="Picture 39"/>
            <p:cNvPicPr>
              <a:picLocks noChangeArrowheads="1"/>
            </p:cNvPicPr>
            <p:nvPr/>
          </p:nvPicPr>
          <p:blipFill>
            <a:blip r:embed="rId8" cstate="print">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79162"/>
            <a:ext cx="3109913" cy="283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80" name="Text Box 8"/>
          <p:cNvSpPr txBox="1">
            <a:spLocks noChangeArrowheads="1"/>
          </p:cNvSpPr>
          <p:nvPr/>
        </p:nvSpPr>
        <p:spPr bwMode="auto">
          <a:xfrm>
            <a:off x="5089525" y="5649375"/>
            <a:ext cx="39020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i="1" dirty="0"/>
              <a:t>Topological inference for EEG and MEG</a:t>
            </a:r>
            <a:r>
              <a:rPr lang="en-GB" dirty="0"/>
              <a:t>, J. </a:t>
            </a:r>
            <a:r>
              <a:rPr lang="en-GB" dirty="0" err="1"/>
              <a:t>Kilner</a:t>
            </a:r>
            <a:r>
              <a:rPr lang="en-GB" dirty="0"/>
              <a:t> and K.J. </a:t>
            </a:r>
            <a:r>
              <a:rPr lang="en-GB" dirty="0" err="1"/>
              <a:t>Friston</a:t>
            </a:r>
            <a:r>
              <a:rPr lang="en-GB" dirty="0"/>
              <a:t>, Annals of Applied Statistics, 2010.</a:t>
            </a:r>
            <a:endParaRPr lang="en-US" dirty="0"/>
          </a:p>
        </p:txBody>
      </p:sp>
      <p:grpSp>
        <p:nvGrpSpPr>
          <p:cNvPr id="2" name="Group 1"/>
          <p:cNvGrpSpPr/>
          <p:nvPr/>
        </p:nvGrpSpPr>
        <p:grpSpPr>
          <a:xfrm>
            <a:off x="325085" y="2439987"/>
            <a:ext cx="3810000" cy="3198813"/>
            <a:chOff x="1446238" y="1443483"/>
            <a:chExt cx="6135426" cy="4306887"/>
          </a:xfrm>
        </p:grpSpPr>
        <p:sp>
          <p:nvSpPr>
            <p:cNvPr id="7" name="Rectangle 12"/>
            <p:cNvSpPr>
              <a:spLocks noChangeArrowheads="1"/>
            </p:cNvSpPr>
            <p:nvPr/>
          </p:nvSpPr>
          <p:spPr bwMode="auto">
            <a:xfrm rot="16200000">
              <a:off x="553802" y="3276512"/>
              <a:ext cx="2470149" cy="68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defRPr/>
              </a:pPr>
              <a:r>
                <a:rPr lang="de-DE" sz="1400" dirty="0">
                  <a:effectLst>
                    <a:outerShdw blurRad="38100" dist="38100" dir="2700000" algn="tl">
                      <a:srgbClr val="FFFFFF"/>
                    </a:outerShdw>
                  </a:effectLst>
                </a:rPr>
                <a:t>Time</a:t>
              </a:r>
            </a:p>
          </p:txBody>
        </p:sp>
        <p:cxnSp>
          <p:nvCxnSpPr>
            <p:cNvPr id="8" name="Straight Arrow Connector 7"/>
            <p:cNvCxnSpPr/>
            <p:nvPr/>
          </p:nvCxnSpPr>
          <p:spPr>
            <a:xfrm rot="16200000" flipV="1">
              <a:off x="261704" y="3500885"/>
              <a:ext cx="3638549" cy="95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a:off x="2246077" y="1443483"/>
              <a:ext cx="1108075" cy="4306887"/>
              <a:chOff x="1729581" y="257969"/>
              <a:chExt cx="1108075" cy="4307682"/>
            </a:xfrm>
          </p:grpSpPr>
          <p:pic>
            <p:nvPicPr>
              <p:cNvPr id="10" name="Picture 4"/>
              <p:cNvPicPr>
                <a:picLocks noChangeAspect="1" noChangeArrowheads="1"/>
              </p:cNvPicPr>
              <p:nvPr/>
            </p:nvPicPr>
            <p:blipFill>
              <a:blip r:embed="rId4"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1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12"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1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14"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1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16"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17"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18"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19"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20" name="Picture 15"/>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21" name="Picture 14"/>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22"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23" name="Picture 17"/>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pic>
          <p:nvPicPr>
            <p:cNvPr id="24" name="Picture 19"/>
            <p:cNvPicPr>
              <a:picLocks noChangeAspect="1" noChangeArrowheads="1"/>
            </p:cNvPicPr>
            <p:nvPr/>
          </p:nvPicPr>
          <p:blipFill>
            <a:blip r:embed="rId18" cstate="print"/>
            <a:srcRect/>
            <a:stretch>
              <a:fillRect/>
            </a:stretch>
          </p:blipFill>
          <p:spPr bwMode="auto">
            <a:xfrm>
              <a:off x="5929077" y="1849883"/>
              <a:ext cx="1652587" cy="3494087"/>
            </a:xfrm>
            <a:prstGeom prst="rect">
              <a:avLst/>
            </a:prstGeom>
            <a:noFill/>
            <a:ln w="9525">
              <a:noFill/>
              <a:miter lim="800000"/>
              <a:headEnd/>
              <a:tailEnd/>
            </a:ln>
          </p:spPr>
        </p:pic>
        <p:sp>
          <p:nvSpPr>
            <p:cNvPr id="25" name="Right Arrow 24"/>
            <p:cNvSpPr/>
            <p:nvPr/>
          </p:nvSpPr>
          <p:spPr>
            <a:xfrm>
              <a:off x="3925573" y="2953194"/>
              <a:ext cx="1561183" cy="72480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25"/>
            <p:cNvSpPr/>
            <p:nvPr/>
          </p:nvSpPr>
          <p:spPr>
            <a:xfrm>
              <a:off x="3589353" y="2406025"/>
              <a:ext cx="2595706" cy="684350"/>
            </a:xfrm>
            <a:prstGeom prst="rect">
              <a:avLst/>
            </a:prstGeom>
          </p:spPr>
          <p:txBody>
            <a:bodyPr wrap="none">
              <a:spAutoFit/>
            </a:bodyPr>
            <a:lstStyle/>
            <a:p>
              <a:pPr algn="just"/>
              <a:r>
                <a:rPr lang="de-DE" sz="1050" dirty="0" smtClean="0">
                  <a:effectLst>
                    <a:outerShdw blurRad="38100" dist="38100" dir="2700000" algn="tl">
                      <a:srgbClr val="FFFFFF"/>
                    </a:outerShdw>
                  </a:effectLst>
                </a:rPr>
                <a:t>Sensor </a:t>
              </a:r>
              <a:r>
                <a:rPr lang="de-DE" sz="1050" dirty="0" err="1" smtClean="0">
                  <a:effectLst>
                    <a:outerShdw blurRad="38100" dist="38100" dir="2700000" algn="tl">
                      <a:srgbClr val="FFFFFF"/>
                    </a:outerShdw>
                  </a:effectLst>
                </a:rPr>
                <a:t>to</a:t>
              </a:r>
              <a:r>
                <a:rPr lang="de-DE" sz="1050" dirty="0" smtClean="0">
                  <a:effectLst>
                    <a:outerShdw blurRad="38100" dist="38100" dir="2700000" algn="tl">
                      <a:srgbClr val="FFFFFF"/>
                    </a:outerShdw>
                  </a:effectLst>
                </a:rPr>
                <a:t> </a:t>
              </a:r>
              <a:r>
                <a:rPr lang="de-DE" sz="1050" dirty="0" err="1" smtClean="0">
                  <a:effectLst>
                    <a:outerShdw blurRad="38100" dist="38100" dir="2700000" algn="tl">
                      <a:srgbClr val="FFFFFF"/>
                    </a:outerShdw>
                  </a:effectLst>
                </a:rPr>
                <a:t>voxel</a:t>
              </a:r>
              <a:endParaRPr lang="de-DE" sz="1050" dirty="0" smtClean="0">
                <a:effectLst>
                  <a:outerShdw blurRad="38100" dist="38100" dir="2700000" algn="tl">
                    <a:srgbClr val="FFFFFF"/>
                  </a:outerShdw>
                </a:effectLst>
              </a:endParaRPr>
            </a:p>
            <a:p>
              <a:pPr algn="just"/>
              <a:r>
                <a:rPr lang="de-DE" sz="1050" dirty="0" err="1" smtClean="0">
                  <a:effectLst>
                    <a:outerShdw blurRad="38100" dist="38100" dir="2700000" algn="tl">
                      <a:srgbClr val="FFFFFF"/>
                    </a:outerShdw>
                  </a:effectLst>
                </a:rPr>
                <a:t>transform</a:t>
              </a:r>
              <a:endParaRPr lang="en-US" sz="1050" dirty="0"/>
            </a:p>
          </p:txBody>
        </p:sp>
      </p:grpSp>
      <p:sp>
        <p:nvSpPr>
          <p:cNvPr id="28" name="Text Box 8"/>
          <p:cNvSpPr txBox="1">
            <a:spLocks noChangeArrowheads="1"/>
          </p:cNvSpPr>
          <p:nvPr/>
        </p:nvSpPr>
        <p:spPr bwMode="auto">
          <a:xfrm>
            <a:off x="447755" y="5505271"/>
            <a:ext cx="429693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i="1" dirty="0"/>
              <a:t>Statistical Parametric Mapping for Event-Related Potentials I: Generic </a:t>
            </a:r>
            <a:r>
              <a:rPr lang="en-GB" i="1" dirty="0" smtClean="0"/>
              <a:t>Considerations. </a:t>
            </a:r>
            <a:r>
              <a:rPr lang="en-GB" dirty="0" smtClean="0"/>
              <a:t>S.J</a:t>
            </a:r>
            <a:r>
              <a:rPr lang="en-GB" dirty="0"/>
              <a:t>. </a:t>
            </a:r>
            <a:r>
              <a:rPr lang="en-GB" dirty="0" err="1"/>
              <a:t>Kiebel</a:t>
            </a:r>
            <a:r>
              <a:rPr lang="en-GB" dirty="0"/>
              <a:t> and K.J. </a:t>
            </a:r>
            <a:r>
              <a:rPr lang="en-GB" dirty="0" err="1"/>
              <a:t>Friston</a:t>
            </a:r>
            <a:r>
              <a:rPr lang="en-GB" dirty="0" smtClean="0"/>
              <a:t>. </a:t>
            </a:r>
            <a:r>
              <a:rPr lang="en-GB" dirty="0" err="1"/>
              <a:t>NeuroImage</a:t>
            </a:r>
            <a:r>
              <a:rPr lang="en-GB" dirty="0"/>
              <a:t>, </a:t>
            </a:r>
            <a:r>
              <a:rPr lang="en-GB" dirty="0" smtClean="0"/>
              <a:t>2004</a:t>
            </a:r>
            <a:r>
              <a:rPr lang="en-GB"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34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M/EEG Source Analysis</a:t>
            </a:r>
            <a:endParaRPr lang="en-GB" dirty="0"/>
          </a:p>
        </p:txBody>
      </p:sp>
      <p:grpSp>
        <p:nvGrpSpPr>
          <p:cNvPr id="4" name="Group 20"/>
          <p:cNvGrpSpPr>
            <a:grpSpLocks/>
          </p:cNvGrpSpPr>
          <p:nvPr/>
        </p:nvGrpSpPr>
        <p:grpSpPr bwMode="auto">
          <a:xfrm>
            <a:off x="6135688" y="3011488"/>
            <a:ext cx="2159000" cy="1946275"/>
            <a:chOff x="3727" y="1824"/>
            <a:chExt cx="1361" cy="1225"/>
          </a:xfrm>
        </p:grpSpPr>
        <p:pic>
          <p:nvPicPr>
            <p:cNvPr id="5"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cxnSp>
        <p:nvCxnSpPr>
          <p:cNvPr id="7" name="AutoShape 17"/>
          <p:cNvCxnSpPr>
            <a:cxnSpLocks noChangeShapeType="1"/>
          </p:cNvCxnSpPr>
          <p:nvPr/>
        </p:nvCxnSpPr>
        <p:spPr bwMode="auto">
          <a:xfrm rot="5400000" flipV="1">
            <a:off x="4691063" y="652463"/>
            <a:ext cx="130175" cy="4733925"/>
          </a:xfrm>
          <a:prstGeom prst="curvedConnector3">
            <a:avLst>
              <a:gd name="adj1" fmla="val -666269"/>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sp>
        <p:nvSpPr>
          <p:cNvPr id="8" name="Text Box 26"/>
          <p:cNvSpPr txBox="1">
            <a:spLocks noChangeArrowheads="1"/>
          </p:cNvSpPr>
          <p:nvPr/>
        </p:nvSpPr>
        <p:spPr bwMode="auto">
          <a:xfrm>
            <a:off x="3335338" y="2881313"/>
            <a:ext cx="2620962" cy="36988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Likelihood         Prior</a:t>
            </a:r>
            <a:endParaRPr lang="en-GB" dirty="0">
              <a:solidFill>
                <a:srgbClr val="CC6600"/>
              </a:solidFill>
              <a:latin typeface="+mn-lt"/>
              <a:ea typeface="MS PGothic" pitchFamily="34" charset="-128"/>
              <a:cs typeface="ＭＳ Ｐゴシック" charset="0"/>
            </a:endParaRPr>
          </a:p>
        </p:txBody>
      </p:sp>
      <p:sp>
        <p:nvSpPr>
          <p:cNvPr id="9" name="Text Box 27"/>
          <p:cNvSpPr txBox="1">
            <a:spLocks noChangeArrowheads="1"/>
          </p:cNvSpPr>
          <p:nvPr/>
        </p:nvSpPr>
        <p:spPr bwMode="auto">
          <a:xfrm>
            <a:off x="3279775" y="4676775"/>
            <a:ext cx="3055938" cy="369888"/>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Posterior          Evidence</a:t>
            </a:r>
            <a:endParaRPr lang="en-GB" dirty="0">
              <a:solidFill>
                <a:srgbClr val="CC6600"/>
              </a:solidFill>
              <a:latin typeface="+mn-lt"/>
              <a:ea typeface="MS PGothic" pitchFamily="34" charset="-128"/>
              <a:cs typeface="ＭＳ Ｐゴシック" charset="0"/>
            </a:endParaRPr>
          </a:p>
        </p:txBody>
      </p:sp>
      <p:cxnSp>
        <p:nvCxnSpPr>
          <p:cNvPr id="10" name="AutoShape 19"/>
          <p:cNvCxnSpPr>
            <a:cxnSpLocks noChangeShapeType="1"/>
          </p:cNvCxnSpPr>
          <p:nvPr/>
        </p:nvCxnSpPr>
        <p:spPr bwMode="auto">
          <a:xfrm rot="16200000" flipV="1">
            <a:off x="4735513" y="2570163"/>
            <a:ext cx="41275" cy="4733925"/>
          </a:xfrm>
          <a:prstGeom prst="curvedConnector3">
            <a:avLst>
              <a:gd name="adj1" fmla="val -2148005"/>
            </a:avLst>
          </a:prstGeom>
          <a:noFill/>
          <a:ln w="3175">
            <a:solidFill>
              <a:schemeClr val="tx2"/>
            </a:solidFill>
            <a:round/>
            <a:headEnd/>
            <a:tailEnd type="triangle" w="med" len="med"/>
          </a:ln>
          <a:extLst>
            <a:ext uri="{909E8E84-426E-40DD-AFC4-6F175D3DCCD1}">
              <a14:hiddenFill xmlns:a14="http://schemas.microsoft.com/office/drawing/2010/main">
                <a:noFill/>
              </a14:hiddenFill>
            </a:ext>
          </a:extLst>
        </p:spPr>
      </p:cxnSp>
      <p:pic>
        <p:nvPicPr>
          <p:cNvPr id="11" name="Image 14" descr="brain.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538" y="3040063"/>
            <a:ext cx="25336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er 18"/>
          <p:cNvGrpSpPr>
            <a:grpSpLocks/>
          </p:cNvGrpSpPr>
          <p:nvPr/>
        </p:nvGrpSpPr>
        <p:grpSpPr bwMode="auto">
          <a:xfrm>
            <a:off x="830263" y="3392488"/>
            <a:ext cx="2232025" cy="1209675"/>
            <a:chOff x="611560" y="2381672"/>
            <a:chExt cx="2232248" cy="1210444"/>
          </a:xfrm>
        </p:grpSpPr>
        <p:sp>
          <p:nvSpPr>
            <p:cNvPr id="13"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4"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5"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sp>
          <p:nvSpPr>
            <p:cNvPr id="16"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fr-FR"/>
            </a:p>
          </p:txBody>
        </p:sp>
        <p:cxnSp>
          <p:nvCxnSpPr>
            <p:cNvPr id="17" name="Connecteur droit avec flèche 23"/>
            <p:cNvCxnSpPr/>
            <p:nvPr/>
          </p:nvCxnSpPr>
          <p:spPr>
            <a:xfrm flipV="1">
              <a:off x="2742198" y="2381672"/>
              <a:ext cx="101610" cy="2811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24"/>
            <p:cNvCxnSpPr/>
            <p:nvPr/>
          </p:nvCxnSpPr>
          <p:spPr>
            <a:xfrm>
              <a:off x="1114847" y="2815335"/>
              <a:ext cx="263551" cy="3653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25"/>
            <p:cNvCxnSpPr/>
            <p:nvPr/>
          </p:nvCxnSpPr>
          <p:spPr>
            <a:xfrm flipV="1">
              <a:off x="1691168" y="2964654"/>
              <a:ext cx="15877" cy="281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26"/>
            <p:cNvCxnSpPr/>
            <p:nvPr/>
          </p:nvCxnSpPr>
          <p:spPr>
            <a:xfrm flipH="1" flipV="1">
              <a:off x="611560" y="3234701"/>
              <a:ext cx="185756" cy="2986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1" name="Objet 27"/>
          <p:cNvGraphicFramePr>
            <a:graphicFrameLocks noChangeAspect="1"/>
          </p:cNvGraphicFramePr>
          <p:nvPr>
            <p:extLst>
              <p:ext uri="{D42A27DB-BD31-4B8C-83A1-F6EECF244321}">
                <p14:modId xmlns:p14="http://schemas.microsoft.com/office/powerpoint/2010/main" val="3006580712"/>
              </p:ext>
            </p:extLst>
          </p:nvPr>
        </p:nvGraphicFramePr>
        <p:xfrm>
          <a:off x="3040063" y="2438400"/>
          <a:ext cx="1668462" cy="495300"/>
        </p:xfrm>
        <a:graphic>
          <a:graphicData uri="http://schemas.openxmlformats.org/presentationml/2006/ole">
            <mc:AlternateContent xmlns:mc="http://schemas.openxmlformats.org/markup-compatibility/2006">
              <mc:Choice xmlns:v="urn:schemas-microsoft-com:vml" Requires="v">
                <p:oleObj spid="_x0000_s296154" name="Equation" r:id="rId5" imgW="685800" imgH="203200" progId="Equation.3">
                  <p:embed/>
                </p:oleObj>
              </mc:Choice>
              <mc:Fallback>
                <p:oleObj name="Equation" r:id="rId5" imgW="685800" imgH="203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0063" y="2438400"/>
                        <a:ext cx="16684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t 28"/>
          <p:cNvGraphicFramePr>
            <a:graphicFrameLocks noChangeAspect="1"/>
          </p:cNvGraphicFramePr>
          <p:nvPr>
            <p:extLst>
              <p:ext uri="{D42A27DB-BD31-4B8C-83A1-F6EECF244321}">
                <p14:modId xmlns:p14="http://schemas.microsoft.com/office/powerpoint/2010/main" val="3181709117"/>
              </p:ext>
            </p:extLst>
          </p:nvPr>
        </p:nvGraphicFramePr>
        <p:xfrm>
          <a:off x="4999038" y="2435225"/>
          <a:ext cx="1293812" cy="492125"/>
        </p:xfrm>
        <a:graphic>
          <a:graphicData uri="http://schemas.openxmlformats.org/presentationml/2006/ole">
            <mc:AlternateContent xmlns:mc="http://schemas.openxmlformats.org/markup-compatibility/2006">
              <mc:Choice xmlns:v="urn:schemas-microsoft-com:vml" Requires="v">
                <p:oleObj spid="_x0000_s296155" name="Equation" r:id="rId7" imgW="533169" imgH="203112" progId="Equation.3">
                  <p:embed/>
                </p:oleObj>
              </mc:Choice>
              <mc:Fallback>
                <p:oleObj name="Equation" r:id="rId7" imgW="53316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9038" y="2435225"/>
                        <a:ext cx="1293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t 29"/>
          <p:cNvGraphicFramePr>
            <a:graphicFrameLocks noChangeAspect="1"/>
          </p:cNvGraphicFramePr>
          <p:nvPr>
            <p:extLst>
              <p:ext uri="{D42A27DB-BD31-4B8C-83A1-F6EECF244321}">
                <p14:modId xmlns:p14="http://schemas.microsoft.com/office/powerpoint/2010/main" val="3508712542"/>
              </p:ext>
            </p:extLst>
          </p:nvPr>
        </p:nvGraphicFramePr>
        <p:xfrm>
          <a:off x="5059363" y="5021263"/>
          <a:ext cx="1328737" cy="495300"/>
        </p:xfrm>
        <a:graphic>
          <a:graphicData uri="http://schemas.openxmlformats.org/presentationml/2006/ole">
            <mc:AlternateContent xmlns:mc="http://schemas.openxmlformats.org/markup-compatibility/2006">
              <mc:Choice xmlns:v="urn:schemas-microsoft-com:vml" Requires="v">
                <p:oleObj spid="_x0000_s296156" name="Equation" r:id="rId9" imgW="545626" imgH="203024" progId="Equation.3">
                  <p:embed/>
                </p:oleObj>
              </mc:Choice>
              <mc:Fallback>
                <p:oleObj name="Equation" r:id="rId9" imgW="545626" imgH="203024"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59363" y="5021263"/>
                        <a:ext cx="132873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t 30"/>
          <p:cNvGraphicFramePr>
            <a:graphicFrameLocks noChangeAspect="1"/>
          </p:cNvGraphicFramePr>
          <p:nvPr>
            <p:extLst>
              <p:ext uri="{D42A27DB-BD31-4B8C-83A1-F6EECF244321}">
                <p14:modId xmlns:p14="http://schemas.microsoft.com/office/powerpoint/2010/main" val="1555048786"/>
              </p:ext>
            </p:extLst>
          </p:nvPr>
        </p:nvGraphicFramePr>
        <p:xfrm>
          <a:off x="3082925" y="5027613"/>
          <a:ext cx="1666875" cy="492125"/>
        </p:xfrm>
        <a:graphic>
          <a:graphicData uri="http://schemas.openxmlformats.org/presentationml/2006/ole">
            <mc:AlternateContent xmlns:mc="http://schemas.openxmlformats.org/markup-compatibility/2006">
              <mc:Choice xmlns:v="urn:schemas-microsoft-com:vml" Requires="v">
                <p:oleObj spid="_x0000_s296157" name="Equation" r:id="rId11" imgW="685800" imgH="203200" progId="Equation.3">
                  <p:embed/>
                </p:oleObj>
              </mc:Choice>
              <mc:Fallback>
                <p:oleObj name="Equation" r:id="rId11" imgW="685800" imgH="203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2925" y="5027613"/>
                        <a:ext cx="1666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6"/>
          <p:cNvSpPr txBox="1">
            <a:spLocks noChangeArrowheads="1"/>
          </p:cNvSpPr>
          <p:nvPr/>
        </p:nvSpPr>
        <p:spPr bwMode="auto">
          <a:xfrm>
            <a:off x="3444875" y="1524000"/>
            <a:ext cx="2803525"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chemeClr val="accent6"/>
                </a:solidFill>
                <a:latin typeface="+mn-lt"/>
                <a:ea typeface="MS PGothic" pitchFamily="34" charset="-128"/>
                <a:cs typeface="ＭＳ Ｐゴシック" charset="0"/>
              </a:rPr>
              <a:t>Forward Problem</a:t>
            </a:r>
            <a:endParaRPr lang="en-GB" sz="2400" dirty="0">
              <a:solidFill>
                <a:schemeClr val="accent6"/>
              </a:solidFill>
              <a:latin typeface="+mn-lt"/>
              <a:ea typeface="MS PGothic" pitchFamily="34" charset="-128"/>
              <a:cs typeface="ＭＳ Ｐゴシック" charset="0"/>
            </a:endParaRPr>
          </a:p>
        </p:txBody>
      </p:sp>
      <p:sp>
        <p:nvSpPr>
          <p:cNvPr id="26" name="Text Box 26"/>
          <p:cNvSpPr txBox="1">
            <a:spLocks noChangeArrowheads="1"/>
          </p:cNvSpPr>
          <p:nvPr/>
        </p:nvSpPr>
        <p:spPr bwMode="auto">
          <a:xfrm>
            <a:off x="3454400" y="6019800"/>
            <a:ext cx="2717800" cy="461962"/>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sz="2400" dirty="0" smtClean="0">
                <a:solidFill>
                  <a:srgbClr val="FF0000"/>
                </a:solidFill>
                <a:latin typeface="+mn-lt"/>
                <a:ea typeface="MS PGothic" pitchFamily="34" charset="-128"/>
                <a:cs typeface="ＭＳ Ｐゴシック" charset="0"/>
              </a:rPr>
              <a:t>Inverse Problem</a:t>
            </a:r>
            <a:endParaRPr lang="en-GB" sz="2400" dirty="0">
              <a:solidFill>
                <a:srgbClr val="FF0000"/>
              </a:solidFill>
              <a:latin typeface="+mn-lt"/>
              <a:ea typeface="MS PGothic" pitchFamily="34" charset="-128"/>
              <a:cs typeface="ＭＳ Ｐゴシック"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967913750"/>
              </p:ext>
            </p:extLst>
          </p:nvPr>
        </p:nvGraphicFramePr>
        <p:xfrm>
          <a:off x="7366000" y="2495550"/>
          <a:ext cx="354013" cy="403225"/>
        </p:xfrm>
        <a:graphic>
          <a:graphicData uri="http://schemas.openxmlformats.org/presentationml/2006/ole">
            <mc:AlternateContent xmlns:mc="http://schemas.openxmlformats.org/markup-compatibility/2006">
              <mc:Choice xmlns:v="urn:schemas-microsoft-com:vml" Requires="v">
                <p:oleObj spid="_x0000_s296158" name="Equation" r:id="rId13" imgW="139579" imgH="164957" progId="Equation.3">
                  <p:embed/>
                </p:oleObj>
              </mc:Choice>
              <mc:Fallback>
                <p:oleObj name="Equation" r:id="rId13" imgW="139579" imgH="164957"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6000" y="2495550"/>
                        <a:ext cx="3540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039543253"/>
              </p:ext>
            </p:extLst>
          </p:nvPr>
        </p:nvGraphicFramePr>
        <p:xfrm>
          <a:off x="649288" y="5232400"/>
          <a:ext cx="309562" cy="427038"/>
        </p:xfrm>
        <a:graphic>
          <a:graphicData uri="http://schemas.openxmlformats.org/presentationml/2006/ole">
            <mc:AlternateContent xmlns:mc="http://schemas.openxmlformats.org/markup-compatibility/2006">
              <mc:Choice xmlns:v="urn:schemas-microsoft-com:vml" Requires="v">
                <p:oleObj spid="_x0000_s296159" name="Equation" r:id="rId15" imgW="126725" imgH="177415" progId="Equation.3">
                  <p:embed/>
                </p:oleObj>
              </mc:Choice>
              <mc:Fallback>
                <p:oleObj name="Equation" r:id="rId15" imgW="126725" imgH="177415"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9288" y="5232400"/>
                        <a:ext cx="30956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 Box 26"/>
          <p:cNvSpPr txBox="1">
            <a:spLocks noChangeArrowheads="1"/>
          </p:cNvSpPr>
          <p:nvPr/>
        </p:nvSpPr>
        <p:spPr bwMode="auto">
          <a:xfrm>
            <a:off x="7632700" y="2513013"/>
            <a:ext cx="728663"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Data</a:t>
            </a:r>
            <a:endParaRPr lang="en-GB" dirty="0">
              <a:solidFill>
                <a:srgbClr val="CC6600"/>
              </a:solidFill>
              <a:latin typeface="+mn-lt"/>
              <a:ea typeface="MS PGothic" pitchFamily="34" charset="-128"/>
              <a:cs typeface="ＭＳ Ｐゴシック" charset="0"/>
            </a:endParaRPr>
          </a:p>
        </p:txBody>
      </p:sp>
      <p:sp>
        <p:nvSpPr>
          <p:cNvPr id="31" name="Text Box 26"/>
          <p:cNvSpPr txBox="1">
            <a:spLocks noChangeArrowheads="1"/>
          </p:cNvSpPr>
          <p:nvPr/>
        </p:nvSpPr>
        <p:spPr bwMode="auto">
          <a:xfrm>
            <a:off x="922338" y="5268913"/>
            <a:ext cx="1498600" cy="36830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auto">
              <a:spcBef>
                <a:spcPts val="0"/>
              </a:spcBef>
              <a:spcAft>
                <a:spcPts val="0"/>
              </a:spcAft>
              <a:defRPr/>
            </a:pPr>
            <a:r>
              <a:rPr lang="en-GB" dirty="0" smtClean="0">
                <a:latin typeface="+mn-lt"/>
                <a:ea typeface="MS PGothic" pitchFamily="34" charset="-128"/>
                <a:cs typeface="ＭＳ Ｐゴシック" charset="0"/>
              </a:rPr>
              <a:t>Parameters</a:t>
            </a:r>
            <a:endParaRPr lang="en-GB" dirty="0">
              <a:solidFill>
                <a:srgbClr val="CC6600"/>
              </a:solidFill>
              <a:latin typeface="+mn-lt"/>
              <a:ea typeface="MS PGothic" pitchFamily="34" charset="-128"/>
              <a:cs typeface="ＭＳ Ｐゴシック" charset="0"/>
            </a:endParaRPr>
          </a:p>
        </p:txBody>
      </p:sp>
    </p:spTree>
    <p:extLst>
      <p:ext uri="{BB962C8B-B14F-4D97-AF65-F5344CB8AC3E}">
        <p14:creationId xmlns:p14="http://schemas.microsoft.com/office/powerpoint/2010/main" val="1298033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4"/>
          <p:cNvSpPr txBox="1">
            <a:spLocks noChangeArrowheads="1"/>
          </p:cNvSpPr>
          <p:nvPr/>
        </p:nvSpPr>
        <p:spPr bwMode="auto">
          <a:xfrm>
            <a:off x="304800" y="3897868"/>
            <a:ext cx="35092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a:t>
            </a:r>
            <a:r>
              <a:rPr lang="en-GB" dirty="0">
                <a:ea typeface="MS PGothic" pitchFamily="34" charset="-128"/>
                <a:cs typeface="Arial" charset="0"/>
              </a:rPr>
              <a:t>DCM for </a:t>
            </a:r>
            <a:r>
              <a:rPr lang="en-GB" dirty="0" smtClean="0">
                <a:ea typeface="MS PGothic" pitchFamily="34" charset="-128"/>
                <a:cs typeface="Arial" charset="0"/>
              </a:rPr>
              <a:t>cross-spectral density</a:t>
            </a:r>
            <a:endParaRPr lang="en-GB" dirty="0">
              <a:ea typeface="MS PGothic" pitchFamily="34" charset="-128"/>
              <a:cs typeface="Arial" charset="0"/>
            </a:endParaRPr>
          </a:p>
        </p:txBody>
      </p:sp>
      <p:sp>
        <p:nvSpPr>
          <p:cNvPr id="299011" name="Text Box 24"/>
          <p:cNvSpPr txBox="1">
            <a:spLocks noChangeArrowheads="1"/>
          </p:cNvSpPr>
          <p:nvPr/>
        </p:nvSpPr>
        <p:spPr bwMode="auto">
          <a:xfrm>
            <a:off x="304800" y="3012043"/>
            <a:ext cx="3676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r>
              <a:rPr lang="en-GB" dirty="0">
                <a:ea typeface="MS PGothic" pitchFamily="34" charset="-128"/>
                <a:cs typeface="Arial" charset="0"/>
                <a:sym typeface="Symbol" pitchFamily="18" charset="2"/>
              </a:rPr>
              <a:t> DCM for </a:t>
            </a:r>
            <a:r>
              <a:rPr lang="en-GB" dirty="0" smtClean="0">
                <a:ea typeface="MS PGothic" pitchFamily="34" charset="-128"/>
                <a:cs typeface="Arial" charset="0"/>
                <a:sym typeface="Symbol" pitchFamily="18" charset="2"/>
              </a:rPr>
              <a:t>event-related potentials</a:t>
            </a:r>
            <a:endParaRPr lang="en-GB" dirty="0">
              <a:ea typeface="MS PGothic" pitchFamily="34" charset="-128"/>
              <a:cs typeface="Arial" charset="0"/>
            </a:endParaRPr>
          </a:p>
        </p:txBody>
      </p:sp>
      <p:sp>
        <p:nvSpPr>
          <p:cNvPr id="299012" name="Text Box 24"/>
          <p:cNvSpPr txBox="1">
            <a:spLocks noChangeArrowheads="1"/>
          </p:cNvSpPr>
          <p:nvPr/>
        </p:nvSpPr>
        <p:spPr bwMode="auto">
          <a:xfrm>
            <a:off x="333375" y="5029200"/>
            <a:ext cx="3248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induced responses</a:t>
            </a:r>
            <a:r>
              <a:rPr lang="en-GB" dirty="0">
                <a:ea typeface="MS PGothic" pitchFamily="34" charset="-128"/>
                <a:cs typeface="Arial" charset="0"/>
              </a:rPr>
              <a:t> </a:t>
            </a:r>
          </a:p>
        </p:txBody>
      </p:sp>
      <p:sp>
        <p:nvSpPr>
          <p:cNvPr id="299013" name="Text Box 24"/>
          <p:cNvSpPr txBox="1">
            <a:spLocks noChangeArrowheads="1"/>
          </p:cNvSpPr>
          <p:nvPr/>
        </p:nvSpPr>
        <p:spPr bwMode="auto">
          <a:xfrm>
            <a:off x="333375" y="5943600"/>
            <a:ext cx="2867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GB" dirty="0">
                <a:ea typeface="MS PGothic" pitchFamily="34" charset="-128"/>
                <a:cs typeface="Arial" charset="0"/>
                <a:sym typeface="Symbol" pitchFamily="18" charset="2"/>
              </a:rPr>
              <a:t> DCM for phase coupling</a:t>
            </a:r>
            <a:r>
              <a:rPr lang="en-GB" dirty="0">
                <a:ea typeface="MS PGothic" pitchFamily="34" charset="-128"/>
                <a:cs typeface="Arial" charset="0"/>
              </a:rPr>
              <a:t> </a:t>
            </a:r>
          </a:p>
        </p:txBody>
      </p:sp>
      <p:pic>
        <p:nvPicPr>
          <p:cNvPr id="299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468" y="5507356"/>
            <a:ext cx="2216943" cy="108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97" name="Text Box 3"/>
          <p:cNvSpPr txBox="1">
            <a:spLocks noChangeArrowheads="1"/>
          </p:cNvSpPr>
          <p:nvPr/>
        </p:nvSpPr>
        <p:spPr bwMode="auto">
          <a:xfrm>
            <a:off x="685800" y="1108111"/>
            <a:ext cx="47387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eaLnBrk="1" hangingPunct="1"/>
            <a:r>
              <a:rPr lang="en-US" sz="2800" b="1" dirty="0" smtClean="0">
                <a:cs typeface="Arial" charset="0"/>
              </a:rPr>
              <a:t>Dynamic Causal Modelling</a:t>
            </a:r>
            <a:br>
              <a:rPr lang="en-US" sz="2800" b="1" dirty="0" smtClean="0">
                <a:cs typeface="Arial" charset="0"/>
              </a:rPr>
            </a:br>
            <a:r>
              <a:rPr lang="en-US" sz="2800" b="1" dirty="0" smtClean="0">
                <a:cs typeface="Arial" charset="0"/>
              </a:rPr>
              <a:t>for </a:t>
            </a:r>
            <a:r>
              <a:rPr lang="en-US" sz="2800" b="1" dirty="0">
                <a:cs typeface="Arial" charset="0"/>
              </a:rPr>
              <a:t>M/EEG</a:t>
            </a:r>
          </a:p>
        </p:txBody>
      </p:sp>
      <p:grpSp>
        <p:nvGrpSpPr>
          <p:cNvPr id="190" name="Group 189"/>
          <p:cNvGrpSpPr/>
          <p:nvPr/>
        </p:nvGrpSpPr>
        <p:grpSpPr>
          <a:xfrm>
            <a:off x="6019800" y="825070"/>
            <a:ext cx="1995665" cy="1384729"/>
            <a:chOff x="5121275" y="4064000"/>
            <a:chExt cx="2200275" cy="1606550"/>
          </a:xfrm>
        </p:grpSpPr>
        <p:pic>
          <p:nvPicPr>
            <p:cNvPr id="191" name="Picture 190" descr="blue_brain_2.jpg"/>
            <p:cNvPicPr>
              <a:picLocks noChangeAspect="1"/>
            </p:cNvPicPr>
            <p:nvPr/>
          </p:nvPicPr>
          <p:blipFill>
            <a:blip r:embed="rId4" cstate="print"/>
            <a:stretch>
              <a:fillRect/>
            </a:stretch>
          </p:blipFill>
          <p:spPr>
            <a:xfrm>
              <a:off x="5121275" y="4064000"/>
              <a:ext cx="2200275" cy="1606550"/>
            </a:xfrm>
            <a:prstGeom prst="rect">
              <a:avLst/>
            </a:prstGeom>
            <a:effectLst>
              <a:outerShdw blurRad="165100" dist="50800" dir="7260000" sx="105000" sy="105000" algn="ctr" rotWithShape="0">
                <a:srgbClr val="000000">
                  <a:alpha val="52000"/>
                </a:srgbClr>
              </a:outerShdw>
            </a:effectLst>
          </p:spPr>
        </p:pic>
        <p:grpSp>
          <p:nvGrpSpPr>
            <p:cNvPr id="192" name="Group 18"/>
            <p:cNvGrpSpPr>
              <a:grpSpLocks/>
            </p:cNvGrpSpPr>
            <p:nvPr/>
          </p:nvGrpSpPr>
          <p:grpSpPr bwMode="auto">
            <a:xfrm>
              <a:off x="5958140" y="4589517"/>
              <a:ext cx="696653" cy="612138"/>
              <a:chOff x="1924050" y="2657475"/>
              <a:chExt cx="904875" cy="695325"/>
            </a:xfrm>
          </p:grpSpPr>
          <p:sp>
            <p:nvSpPr>
              <p:cNvPr id="194" name="Oval 193"/>
              <p:cNvSpPr/>
              <p:nvPr/>
            </p:nvSpPr>
            <p:spPr>
              <a:xfrm>
                <a:off x="1923723" y="3095599"/>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5" name="Oval 194"/>
              <p:cNvSpPr/>
              <p:nvPr/>
            </p:nvSpPr>
            <p:spPr>
              <a:xfrm>
                <a:off x="2589744" y="2933308"/>
                <a:ext cx="239190" cy="257863"/>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sp>
            <p:nvSpPr>
              <p:cNvPr id="196" name="Oval 195"/>
              <p:cNvSpPr/>
              <p:nvPr/>
            </p:nvSpPr>
            <p:spPr>
              <a:xfrm>
                <a:off x="2400041" y="2657414"/>
                <a:ext cx="239190" cy="257862"/>
              </a:xfrm>
              <a:prstGeom prst="ellipse">
                <a:avLst/>
              </a:prstGeom>
              <a:solidFill>
                <a:schemeClr val="bg1">
                  <a:alpha val="65000"/>
                </a:schemeClr>
              </a:solidFill>
              <a:ln w="25400" cmpd="sng">
                <a:solidFill>
                  <a:schemeClr val="bg1">
                    <a:alpha val="73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200"/>
              </a:p>
            </p:txBody>
          </p:sp>
          <p:cxnSp>
            <p:nvCxnSpPr>
              <p:cNvPr id="197" name="Straight Arrow Connector 196"/>
              <p:cNvCxnSpPr>
                <a:stCxn id="196" idx="3"/>
                <a:endCxn id="194" idx="7"/>
              </p:cNvCxnSpPr>
              <p:nvPr/>
            </p:nvCxnSpPr>
            <p:spPr>
              <a:xfrm rot="5400000">
                <a:off x="2153447" y="2851820"/>
                <a:ext cx="256059" cy="307237"/>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95" idx="3"/>
              </p:cNvCxnSpPr>
              <p:nvPr/>
            </p:nvCxnSpPr>
            <p:spPr>
              <a:xfrm rot="5400000">
                <a:off x="2398634" y="2965007"/>
                <a:ext cx="37868" cy="414460"/>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95" idx="7"/>
              </p:cNvCxnSpPr>
              <p:nvPr/>
            </p:nvCxnSpPr>
            <p:spPr>
              <a:xfrm rot="16200000" flipV="1">
                <a:off x="2635290" y="2812584"/>
                <a:ext cx="189340" cy="127843"/>
              </a:xfrm>
              <a:prstGeom prst="straightConnector1">
                <a:avLst/>
              </a:prstGeom>
              <a:ln w="25400" cmpd="sng">
                <a:solidFill>
                  <a:schemeClr val="bg1">
                    <a:alpha val="73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193" name="Straight Arrow Connector 192"/>
            <p:cNvCxnSpPr/>
            <p:nvPr/>
          </p:nvCxnSpPr>
          <p:spPr>
            <a:xfrm rot="5400000" flipH="1" flipV="1">
              <a:off x="6265862" y="5349876"/>
              <a:ext cx="587375" cy="6350"/>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grpSp>
      <p:pic>
        <p:nvPicPr>
          <p:cNvPr id="296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075" y="2514600"/>
            <a:ext cx="4060663" cy="276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5346214"/>
            <a:ext cx="19812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1537490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04800" y="1447800"/>
            <a:ext cx="8574088" cy="5105400"/>
          </a:xfrm>
        </p:spPr>
        <p:txBody>
          <a:bodyPr/>
          <a:lstStyle/>
          <a:p>
            <a:r>
              <a:rPr lang="en-GB" dirty="0"/>
              <a:t>Free and Open Source Software (GPL</a:t>
            </a:r>
            <a:r>
              <a:rPr lang="en-GB" dirty="0" smtClean="0"/>
              <a:t>)</a:t>
            </a:r>
            <a:br>
              <a:rPr lang="en-GB" dirty="0" smtClean="0"/>
            </a:br>
            <a:endParaRPr lang="en-GB" sz="1400"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9.10</a:t>
            </a:r>
            <a:r>
              <a:rPr lang="en-GB" dirty="0" smtClean="0"/>
              <a:t> </a:t>
            </a:r>
            <a:r>
              <a:rPr lang="en-GB" dirty="0"/>
              <a:t>(</a:t>
            </a:r>
            <a:r>
              <a:rPr lang="en-GB" dirty="0" smtClean="0"/>
              <a:t>R2021a)</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br>
              <a:rPr lang="en-GB" dirty="0" smtClean="0"/>
            </a:br>
            <a:endParaRPr lang="en-GB" sz="1400" dirty="0"/>
          </a:p>
          <a:p>
            <a:pPr>
              <a:lnSpc>
                <a:spcPct val="90000"/>
              </a:lnSpc>
            </a:pPr>
            <a:r>
              <a:rPr lang="en-GB" dirty="0"/>
              <a:t>File formats:</a:t>
            </a:r>
          </a:p>
          <a:p>
            <a:pPr lvl="1">
              <a:lnSpc>
                <a:spcPct val="90000"/>
              </a:lnSpc>
            </a:pPr>
            <a:r>
              <a:rPr lang="en-GB" dirty="0"/>
              <a:t>Volumetric images: </a:t>
            </a:r>
            <a:r>
              <a:rPr lang="en-GB" dirty="0" err="1"/>
              <a:t>NIfTI</a:t>
            </a:r>
            <a:r>
              <a:rPr lang="en-GB" dirty="0"/>
              <a:t> (DICOM import)</a:t>
            </a:r>
          </a:p>
          <a:p>
            <a:pPr lvl="1">
              <a:lnSpc>
                <a:spcPct val="90000"/>
              </a:lnSpc>
            </a:pPr>
            <a:r>
              <a:rPr lang="en-GB" dirty="0"/>
              <a:t>Geometric images: </a:t>
            </a:r>
            <a:r>
              <a:rPr lang="en-GB" dirty="0" err="1"/>
              <a:t>GIfTI</a:t>
            </a:r>
            <a:endParaRPr lang="en-GB" dirty="0"/>
          </a:p>
          <a:p>
            <a:pPr lvl="1">
              <a:lnSpc>
                <a:spcPct val="90000"/>
              </a:lnSpc>
            </a:pPr>
            <a:r>
              <a:rPr lang="en-GB" dirty="0"/>
              <a:t>M/EEG: most manufacturers (</a:t>
            </a:r>
            <a:r>
              <a:rPr lang="en-GB" dirty="0" err="1"/>
              <a:t>FieldTrip’s</a:t>
            </a:r>
            <a:r>
              <a:rPr lang="en-GB" dirty="0"/>
              <a:t> </a:t>
            </a:r>
            <a:r>
              <a:rPr lang="en-GB" i="1" dirty="0" err="1"/>
              <a:t>fileio</a:t>
            </a:r>
            <a:r>
              <a:rPr lang="en-GB" dirty="0" smtClean="0"/>
              <a:t>)</a:t>
            </a:r>
            <a:br>
              <a:rPr lang="en-GB" dirty="0" smtClean="0"/>
            </a:br>
            <a:endParaRPr lang="en-GB" sz="1400" dirty="0"/>
          </a:p>
          <a:p>
            <a:r>
              <a:rPr lang="en-GB" dirty="0" smtClean="0"/>
              <a:t>Standalone version </a:t>
            </a:r>
            <a:r>
              <a:rPr lang="en-GB" dirty="0"/>
              <a:t>available</a:t>
            </a:r>
            <a:r>
              <a:rPr lang="en-GB" dirty="0" smtClean="0"/>
              <a:t>.</a:t>
            </a:r>
          </a:p>
        </p:txBody>
      </p:sp>
      <p:pic>
        <p:nvPicPr>
          <p:cNvPr id="227334" name="Picture 6" descr="matl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8832" y="4531568"/>
            <a:ext cx="1921768" cy="19217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9077" y="1530749"/>
            <a:ext cx="2546323" cy="2546323"/>
          </a:xfrm>
          <a:prstGeom prst="rect">
            <a:avLst/>
          </a:prstGeom>
        </p:spPr>
      </p:pic>
    </p:spTree>
    <p:extLst>
      <p:ext uri="{BB962C8B-B14F-4D97-AF65-F5344CB8AC3E}">
        <p14:creationId xmlns:p14="http://schemas.microsoft.com/office/powerpoint/2010/main" val="160929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GB" b="1" dirty="0"/>
              <a:t>SPM Website</a:t>
            </a:r>
            <a:endParaRPr lang="en-US" b="1" dirty="0"/>
          </a:p>
        </p:txBody>
      </p:sp>
      <p:sp>
        <p:nvSpPr>
          <p:cNvPr id="217091" name="Rectangle 3"/>
          <p:cNvSpPr>
            <a:spLocks noChangeArrowheads="1"/>
          </p:cNvSpPr>
          <p:nvPr/>
        </p:nvSpPr>
        <p:spPr bwMode="auto">
          <a:xfrm>
            <a:off x="5638800" y="3048000"/>
            <a:ext cx="3352800" cy="2667000"/>
          </a:xfrm>
          <a:prstGeom prst="rect">
            <a:avLst/>
          </a:prstGeom>
          <a:noFill/>
          <a:ln>
            <a:noFill/>
          </a:ln>
          <a:effectLst/>
          <a:extLst>
            <a:ext uri="{909E8E84-426E-40DD-AFC4-6F175D3DCCD1}">
              <a14:hiddenFill xmlns:a14="http://schemas.microsoft.com/office/drawing/2010/main">
                <a:gradFill rotWithShape="0">
                  <a:gsLst>
                    <a:gs pos="0">
                      <a:srgbClr val="081D58">
                        <a:gamma/>
                        <a:shade val="29804"/>
                        <a:invGamma/>
                      </a:srgbClr>
                    </a:gs>
                    <a:gs pos="50000">
                      <a:srgbClr val="081D58"/>
                    </a:gs>
                    <a:gs pos="100000">
                      <a:srgbClr val="081D58">
                        <a:gamma/>
                        <a:shade val="29804"/>
                        <a:invGamma/>
                      </a:srgbClr>
                    </a:gs>
                  </a:gsLst>
                  <a:lin ang="2700000" scaled="1"/>
                </a:gradFill>
              </a14:hiddenFill>
            </a:ext>
            <a:ext uri="{91240B29-F687-4F45-9708-019B960494DF}">
              <a14:hiddenLine xmlns:a14="http://schemas.microsoft.com/office/drawing/2010/main" w="47625" cmpd="thickThin">
                <a:solidFill>
                  <a:srgbClr val="C1CEFF"/>
                </a:solidFill>
                <a:miter lim="800000"/>
                <a:headEnd/>
                <a:tailEnd/>
              </a14:hiddenLine>
            </a:ext>
            <a:ext uri="{AF507438-7753-43E0-B8FC-AC1667EBCBE1}">
              <a14:hiddenEffects xmlns:a14="http://schemas.microsoft.com/office/drawing/2010/main">
                <a:effectLst>
                  <a:outerShdw dist="71842" dir="2700000" algn="ctr" rotWithShape="0">
                    <a:srgbClr val="000000">
                      <a:alpha val="50000"/>
                    </a:srgbClr>
                  </a:outerShdw>
                </a:effectLst>
              </a14:hiddenEffects>
            </a:ext>
          </a:extLst>
        </p:spPr>
        <p:txBody>
          <a:bodyPr lIns="90488" tIns="44450" rIns="90488" bIns="44450"/>
          <a:lstStyle/>
          <a:p>
            <a:pPr marL="190500" indent="-190500" eaLnBrk="1" hangingPunct="1">
              <a:spcBef>
                <a:spcPct val="20000"/>
              </a:spcBef>
              <a:buClr>
                <a:srgbClr val="993366"/>
              </a:buClr>
              <a:buFont typeface="Wingdings" pitchFamily="2" charset="2"/>
              <a:buChar char="q"/>
            </a:pPr>
            <a:r>
              <a:rPr lang="en-GB" sz="2400" dirty="0" smtClean="0"/>
              <a:t> SPM software</a:t>
            </a:r>
            <a:br>
              <a:rPr lang="en-GB" sz="2400" dirty="0" smtClean="0"/>
            </a:br>
            <a:endParaRPr lang="en-GB" sz="2400" i="1" dirty="0">
              <a:solidFill>
                <a:schemeClr val="accent2"/>
              </a:solidFill>
            </a:endParaRPr>
          </a:p>
          <a:p>
            <a:pPr marL="190500" indent="-190500" eaLnBrk="1" hangingPunct="1">
              <a:spcBef>
                <a:spcPct val="20000"/>
              </a:spcBef>
              <a:buClr>
                <a:srgbClr val="993366"/>
              </a:buClr>
              <a:buFont typeface="Wingdings" pitchFamily="2" charset="2"/>
              <a:buChar char="q"/>
            </a:pPr>
            <a:r>
              <a:rPr lang="en-GB" sz="2400" dirty="0"/>
              <a:t> Documentation &amp; </a:t>
            </a:r>
            <a:br>
              <a:rPr lang="en-GB" sz="2400" dirty="0"/>
            </a:br>
            <a:r>
              <a:rPr lang="en-GB" sz="2400" dirty="0"/>
              <a:t>  </a:t>
            </a:r>
            <a:r>
              <a:rPr lang="en-GB" sz="2400" dirty="0" smtClean="0"/>
              <a:t>Bibliography</a:t>
            </a:r>
            <a:br>
              <a:rPr lang="en-GB" sz="2400" dirty="0" smtClean="0"/>
            </a:br>
            <a:endParaRPr lang="en-GB" sz="2400" dirty="0"/>
          </a:p>
          <a:p>
            <a:pPr marL="190500" indent="-190500" eaLnBrk="1" hangingPunct="1">
              <a:spcBef>
                <a:spcPct val="20000"/>
              </a:spcBef>
              <a:buClr>
                <a:srgbClr val="993366"/>
              </a:buClr>
              <a:buFont typeface="Wingdings" pitchFamily="2" charset="2"/>
              <a:buChar char="q"/>
            </a:pPr>
            <a:r>
              <a:rPr lang="en-GB" sz="2400" dirty="0" smtClean="0"/>
              <a:t> Example </a:t>
            </a:r>
            <a:r>
              <a:rPr lang="en-GB" sz="2400" dirty="0"/>
              <a:t>data sets</a:t>
            </a:r>
          </a:p>
          <a:p>
            <a:pPr eaLnBrk="1" hangingPunct="1">
              <a:spcBef>
                <a:spcPct val="20000"/>
              </a:spcBef>
              <a:buClr>
                <a:srgbClr val="993366"/>
              </a:buClr>
            </a:pPr>
            <a:endParaRPr lang="en-GB" sz="2400" dirty="0"/>
          </a:p>
        </p:txBody>
      </p:sp>
      <p:sp>
        <p:nvSpPr>
          <p:cNvPr id="217092" name="Rectangle 4"/>
          <p:cNvSpPr>
            <a:spLocks noChangeArrowheads="1"/>
          </p:cNvSpPr>
          <p:nvPr/>
        </p:nvSpPr>
        <p:spPr bwMode="auto">
          <a:xfrm>
            <a:off x="1753375" y="1527175"/>
            <a:ext cx="583762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sz="2800" b="1" i="1" dirty="0" smtClean="0"/>
              <a:t>https://</a:t>
            </a:r>
            <a:r>
              <a:rPr lang="en-GB" sz="2800" b="1" i="1" dirty="0"/>
              <a:t>www.fil.ion.ucl.ac.uk/spm/</a:t>
            </a:r>
          </a:p>
        </p:txBody>
      </p:sp>
      <p:pic>
        <p:nvPicPr>
          <p:cNvPr id="2" name="Picture 1"/>
          <p:cNvPicPr>
            <a:picLocks noChangeAspect="1"/>
          </p:cNvPicPr>
          <p:nvPr/>
        </p:nvPicPr>
        <p:blipFill rotWithShape="1">
          <a:blip r:embed="rId3"/>
          <a:srcRect l="11561" r="12332"/>
          <a:stretch/>
        </p:blipFill>
        <p:spPr>
          <a:xfrm>
            <a:off x="371856" y="2249125"/>
            <a:ext cx="4876800" cy="40048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29706</TotalTime>
  <Words>773</Words>
  <Application>Microsoft Office PowerPoint</Application>
  <PresentationFormat>On-screen Show (4:3)</PresentationFormat>
  <Paragraphs>148</Paragraphs>
  <Slides>14</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ＭＳ Ｐゴシック</vt:lpstr>
      <vt:lpstr>ＭＳ Ｐゴシック</vt:lpstr>
      <vt:lpstr>Arial</vt:lpstr>
      <vt:lpstr>Arial Unicode MS</vt:lpstr>
      <vt:lpstr>Cambria Math</vt:lpstr>
      <vt:lpstr>Symbol</vt:lpstr>
      <vt:lpstr>Times New Roman</vt:lpstr>
      <vt:lpstr>Wingdings</vt:lpstr>
      <vt:lpstr>Default Design</vt:lpstr>
      <vt:lpstr>Equation</vt:lpstr>
      <vt:lpstr>SPM for M/EEG</vt:lpstr>
      <vt:lpstr>PowerPoint Presentation</vt:lpstr>
      <vt:lpstr>PowerPoint Presentation</vt:lpstr>
      <vt:lpstr>PowerPoint Presentation</vt:lpstr>
      <vt:lpstr>M/EEG Source Analysis</vt:lpstr>
      <vt:lpstr>PowerPoint Presentation</vt:lpstr>
      <vt:lpstr>SPM Software</vt:lpstr>
      <vt:lpstr>Software: SPM12</vt:lpstr>
      <vt:lpstr>SPM Website</vt:lpstr>
      <vt:lpstr>SPM documentation</vt:lpstr>
      <vt:lpstr>SPM datasets</vt:lpstr>
      <vt:lpstr>SPM Toolboxes</vt:lpstr>
      <vt:lpstr>SPM Mailing List</vt:lpstr>
      <vt:lpstr>The SPM co-authors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Guillaume Flandin</cp:lastModifiedBy>
  <cp:revision>149</cp:revision>
  <cp:lastPrinted>1601-01-01T00:00:00Z</cp:lastPrinted>
  <dcterms:created xsi:type="dcterms:W3CDTF">1601-01-01T00:00:00Z</dcterms:created>
  <dcterms:modified xsi:type="dcterms:W3CDTF">2021-05-07T16:21:35Z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