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46"/>
  </p:notesMasterIdLst>
  <p:sldIdLst>
    <p:sldId id="257" r:id="rId2"/>
    <p:sldId id="299" r:id="rId3"/>
    <p:sldId id="297" r:id="rId4"/>
    <p:sldId id="261" r:id="rId5"/>
    <p:sldId id="258" r:id="rId6"/>
    <p:sldId id="296" r:id="rId7"/>
    <p:sldId id="271" r:id="rId8"/>
    <p:sldId id="259" r:id="rId9"/>
    <p:sldId id="260" r:id="rId10"/>
    <p:sldId id="262" r:id="rId11"/>
    <p:sldId id="263" r:id="rId12"/>
    <p:sldId id="30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5" r:id="rId29"/>
    <p:sldId id="284" r:id="rId30"/>
    <p:sldId id="285" r:id="rId31"/>
    <p:sldId id="286" r:id="rId32"/>
    <p:sldId id="287" r:id="rId33"/>
    <p:sldId id="288" r:id="rId34"/>
    <p:sldId id="294" r:id="rId35"/>
    <p:sldId id="303" r:id="rId36"/>
    <p:sldId id="301" r:id="rId37"/>
    <p:sldId id="300" r:id="rId38"/>
    <p:sldId id="289" r:id="rId39"/>
    <p:sldId id="290" r:id="rId40"/>
    <p:sldId id="304" r:id="rId41"/>
    <p:sldId id="291" r:id="rId42"/>
    <p:sldId id="293" r:id="rId43"/>
    <p:sldId id="305" r:id="rId44"/>
    <p:sldId id="29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/>
    <p:restoredTop sz="95048"/>
  </p:normalViewPr>
  <p:slideViewPr>
    <p:cSldViewPr snapToGrid="0" snapToObjects="1">
      <p:cViewPr>
        <p:scale>
          <a:sx n="114" d="100"/>
          <a:sy n="114" d="100"/>
        </p:scale>
        <p:origin x="728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7.wmf"/><Relationship Id="rId7" Type="http://schemas.openxmlformats.org/officeDocument/2006/relationships/image" Target="../media/image68.emf"/><Relationship Id="rId2" Type="http://schemas.openxmlformats.org/officeDocument/2006/relationships/image" Target="../media/image19.wmf"/><Relationship Id="rId1" Type="http://schemas.openxmlformats.org/officeDocument/2006/relationships/image" Target="../media/image16.wmf"/><Relationship Id="rId6" Type="http://schemas.openxmlformats.org/officeDocument/2006/relationships/image" Target="../media/image67.e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18.wmf"/><Relationship Id="rId9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B3B1-7237-754C-910E-8FB01CDAC534}" type="datetimeFigureOut">
              <a:rPr lang="en-GB" smtClean="0"/>
              <a:t>30/04/2021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CDB5-1881-7D4F-9944-7A5650515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B5E6-A4BF-B14E-8A10-265369797DF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9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237381-E5A9-BF4C-8E61-A34DA3C5C718}" type="slidenum">
              <a:rPr lang="en-GB" altLang="en-US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956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0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000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2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1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0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3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0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2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45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2769A36-D8C2-BE40-B2B0-556B95894305}" type="slidenum">
              <a:rPr lang="en-GB" altLang="en-US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632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F1C499-9550-9C4E-A882-77BA8B5731C0}" type="slidenum">
              <a:rPr lang="en-GB" altLang="en-US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00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CDB5-1881-7D4F-9944-7A5650515D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28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8C5B42-9FB2-2340-B543-33F13EB64A87}" type="slidenum">
              <a:rPr lang="en-GB" altLang="en-US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790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9492-3E63-244B-8996-9177C5EC1463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51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6548-3C5C-054C-BA88-850F3658C704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4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26B1-B667-9341-887D-E7FF59BAB7E6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4FD-DD5B-944B-BB4C-06AE4F355E56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9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6B7B-2F1B-344C-BC92-040698645B6C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EF14-DEE9-DC45-8CF9-A21E723017AB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6037-1191-8F4B-AD56-5AE095CC73E4}" type="datetime1">
              <a:rPr lang="en-GB" smtClean="0"/>
              <a:t>30/04/2021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2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9980-F61A-0C4C-A079-2B4DA38D966D}" type="datetime1">
              <a:rPr lang="en-GB" smtClean="0"/>
              <a:t>30/04/2021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5752-C220-9D44-BF0D-A1B33EF12D8C}" type="datetime1">
              <a:rPr lang="en-GB" smtClean="0"/>
              <a:t>30/04/2021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0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4A41-00F6-7740-8E8B-E8D2A11B7490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B27D-57BD-E446-BD40-554F5BB3437D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07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965A-D6C5-EF4B-8769-C9E07F214ABC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12.bin"/><Relationship Id="rId26" Type="http://schemas.openxmlformats.org/officeDocument/2006/relationships/oleObject" Target="../embeddings/oleObject16.bin"/><Relationship Id="rId3" Type="http://schemas.openxmlformats.org/officeDocument/2006/relationships/image" Target="../media/image20.png"/><Relationship Id="rId21" Type="http://schemas.openxmlformats.org/officeDocument/2006/relationships/image" Target="../media/image68.e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66.wmf"/><Relationship Id="rId25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7.wmf"/><Relationship Id="rId24" Type="http://schemas.openxmlformats.org/officeDocument/2006/relationships/oleObject" Target="../embeddings/oleObject15.bin"/><Relationship Id="rId5" Type="http://schemas.openxmlformats.org/officeDocument/2006/relationships/image" Target="../media/image22.png"/><Relationship Id="rId15" Type="http://schemas.openxmlformats.org/officeDocument/2006/relationships/image" Target="../media/image73.jpeg"/><Relationship Id="rId23" Type="http://schemas.openxmlformats.org/officeDocument/2006/relationships/image" Target="../media/image69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67.emf"/><Relationship Id="rId4" Type="http://schemas.openxmlformats.org/officeDocument/2006/relationships/image" Target="../media/image21.wmf"/><Relationship Id="rId9" Type="http://schemas.openxmlformats.org/officeDocument/2006/relationships/image" Target="../media/image19.wmf"/><Relationship Id="rId14" Type="http://schemas.openxmlformats.org/officeDocument/2006/relationships/image" Target="../media/image72.jpeg"/><Relationship Id="rId22" Type="http://schemas.openxmlformats.org/officeDocument/2006/relationships/oleObject" Target="../embeddings/oleObject14.bin"/><Relationship Id="rId27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74.wmf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68.emf"/><Relationship Id="rId5" Type="http://schemas.openxmlformats.org/officeDocument/2006/relationships/image" Target="../media/image76.jpe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75.jpeg"/><Relationship Id="rId9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0.png"/><Relationship Id="rId7" Type="http://schemas.openxmlformats.org/officeDocument/2006/relationships/image" Target="../media/image16.wmf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w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1.wmf"/><Relationship Id="rId9" Type="http://schemas.openxmlformats.org/officeDocument/2006/relationships/image" Target="../media/image17.wmf"/><Relationship Id="rId1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079C18F-CCEB-C347-80F5-5C86AFFB15FC}"/>
              </a:ext>
            </a:extLst>
          </p:cNvPr>
          <p:cNvSpPr/>
          <p:nvPr/>
        </p:nvSpPr>
        <p:spPr>
          <a:xfrm>
            <a:off x="0" y="0"/>
            <a:ext cx="9144000" cy="34308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56" b="-1"/>
          <a:stretch/>
        </p:blipFill>
        <p:spPr>
          <a:xfrm>
            <a:off x="7415504" y="5505457"/>
            <a:ext cx="1427352" cy="354515"/>
          </a:xfrm>
          <a:prstGeom prst="rect">
            <a:avLst/>
          </a:prstGeom>
          <a:ln w="3175">
            <a:noFill/>
          </a:ln>
        </p:spPr>
      </p:pic>
      <p:sp>
        <p:nvSpPr>
          <p:cNvPr id="10" name="Text Box 605"/>
          <p:cNvSpPr txBox="1">
            <a:spLocks noChangeArrowheads="1"/>
          </p:cNvSpPr>
          <p:nvPr/>
        </p:nvSpPr>
        <p:spPr bwMode="auto">
          <a:xfrm>
            <a:off x="1166660" y="982686"/>
            <a:ext cx="6864380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5219700" indent="-1042988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7307263" indent="-1042988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9394825" indent="-1042988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98520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103092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07664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12236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>
                <a:latin typeface="+mn-lt"/>
                <a:ea typeface="Arial" charset="0"/>
                <a:cs typeface="Arial" charset="0"/>
              </a:rPr>
              <a:t>Principles of Dynamic Causal Modelling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>
                <a:latin typeface="+mn-lt"/>
                <a:ea typeface="Arial" charset="0"/>
                <a:cs typeface="Arial" charset="0"/>
              </a:rPr>
              <a:t>(DCM)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5202" y="5173422"/>
            <a:ext cx="3224601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Dr. Bernadette van </a:t>
            </a:r>
            <a:r>
              <a:rPr lang="en-US" sz="2400" dirty="0" err="1">
                <a:latin typeface="+mn-lt"/>
              </a:rPr>
              <a:t>Wijk</a:t>
            </a:r>
            <a:endParaRPr lang="en-US" sz="24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7DCD2C-F3F7-3944-ACDB-2655820B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615" y="5426408"/>
            <a:ext cx="1417737" cy="433564"/>
          </a:xfrm>
          <a:prstGeom prst="rect">
            <a:avLst/>
          </a:prstGeom>
        </p:spPr>
      </p:pic>
      <p:grpSp>
        <p:nvGrpSpPr>
          <p:cNvPr id="17" name="Group 35">
            <a:extLst>
              <a:ext uri="{FF2B5EF4-FFF2-40B4-BE49-F238E27FC236}">
                <a16:creationId xmlns:a16="http://schemas.microsoft.com/office/drawing/2014/main" id="{FF39E652-DEE8-474E-963D-2DD829F69528}"/>
              </a:ext>
            </a:extLst>
          </p:cNvPr>
          <p:cNvGrpSpPr>
            <a:grpSpLocks/>
          </p:cNvGrpSpPr>
          <p:nvPr/>
        </p:nvGrpSpPr>
        <p:grpSpPr bwMode="auto">
          <a:xfrm>
            <a:off x="3669803" y="2512453"/>
            <a:ext cx="1868835" cy="1679330"/>
            <a:chOff x="3428992" y="4429132"/>
            <a:chExt cx="2209800" cy="1963737"/>
          </a:xfrm>
        </p:grpSpPr>
        <p:pic>
          <p:nvPicPr>
            <p:cNvPr id="18" name="Picture 88" descr="cervo&amp;lobes">
              <a:extLst>
                <a:ext uri="{FF2B5EF4-FFF2-40B4-BE49-F238E27FC236}">
                  <a16:creationId xmlns:a16="http://schemas.microsoft.com/office/drawing/2014/main" id="{1BF697B3-BE39-0E47-A922-CE05861FB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89">
              <a:extLst>
                <a:ext uri="{FF2B5EF4-FFF2-40B4-BE49-F238E27FC236}">
                  <a16:creationId xmlns:a16="http://schemas.microsoft.com/office/drawing/2014/main" id="{AE8DCB79-C208-5341-8B49-A902A1C8C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0" name="Oval 90">
              <a:extLst>
                <a:ext uri="{FF2B5EF4-FFF2-40B4-BE49-F238E27FC236}">
                  <a16:creationId xmlns:a16="http://schemas.microsoft.com/office/drawing/2014/main" id="{F06B9115-345A-A248-B3EC-0B0F73564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1" name="Oval 91">
              <a:extLst>
                <a:ext uri="{FF2B5EF4-FFF2-40B4-BE49-F238E27FC236}">
                  <a16:creationId xmlns:a16="http://schemas.microsoft.com/office/drawing/2014/main" id="{C9E47FE1-9C11-3F41-96FA-B56ECF06C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2" name="Oval 92">
              <a:extLst>
                <a:ext uri="{FF2B5EF4-FFF2-40B4-BE49-F238E27FC236}">
                  <a16:creationId xmlns:a16="http://schemas.microsoft.com/office/drawing/2014/main" id="{5B34C7FD-511A-CF42-A7C4-DCCD2DE38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23" name="AutoShape 93">
              <a:extLst>
                <a:ext uri="{FF2B5EF4-FFF2-40B4-BE49-F238E27FC236}">
                  <a16:creationId xmlns:a16="http://schemas.microsoft.com/office/drawing/2014/main" id="{B0ECCAEA-B43B-5B49-BA4D-507651B0CF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94">
              <a:extLst>
                <a:ext uri="{FF2B5EF4-FFF2-40B4-BE49-F238E27FC236}">
                  <a16:creationId xmlns:a16="http://schemas.microsoft.com/office/drawing/2014/main" id="{27766E28-2AC1-784A-8A0F-60361B0540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95">
              <a:extLst>
                <a:ext uri="{FF2B5EF4-FFF2-40B4-BE49-F238E27FC236}">
                  <a16:creationId xmlns:a16="http://schemas.microsoft.com/office/drawing/2014/main" id="{A5F4F24F-B409-2947-A603-0B1AF12E05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96">
              <a:extLst>
                <a:ext uri="{FF2B5EF4-FFF2-40B4-BE49-F238E27FC236}">
                  <a16:creationId xmlns:a16="http://schemas.microsoft.com/office/drawing/2014/main" id="{9157DFDD-5F4B-2B43-9E28-8D85D799F7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97">
              <a:extLst>
                <a:ext uri="{FF2B5EF4-FFF2-40B4-BE49-F238E27FC236}">
                  <a16:creationId xmlns:a16="http://schemas.microsoft.com/office/drawing/2014/main" id="{7A5F5E9B-A2DE-994A-A5A7-9153CCE7B8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112562E-28DE-3E43-B545-E78D3A599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750" y="5075351"/>
            <a:ext cx="2855558" cy="3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E286014-9167-4648-889D-B02326B0FA4F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61950" y="36000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charset="0"/>
                <a:ea typeface="Calibri" charset="0"/>
                <a:cs typeface="Calibri" charset="0"/>
              </a:rPr>
              <a:t>Bayesian Inference</a:t>
            </a:r>
            <a:endParaRPr lang="en-GB" altLang="en-US" sz="2400" b="1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7" name="Text Box 81"/>
          <p:cNvSpPr txBox="1">
            <a:spLocks noChangeArrowheads="1"/>
          </p:cNvSpPr>
          <p:nvPr/>
        </p:nvSpPr>
        <p:spPr bwMode="auto">
          <a:xfrm>
            <a:off x="369888" y="1404000"/>
            <a:ext cx="229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DCM: model structure</a:t>
            </a:r>
          </a:p>
        </p:txBody>
      </p:sp>
      <p:sp>
        <p:nvSpPr>
          <p:cNvPr id="21508" name="Text Box 94"/>
          <p:cNvSpPr txBox="1">
            <a:spLocks noChangeArrowheads="1"/>
          </p:cNvSpPr>
          <p:nvPr/>
        </p:nvSpPr>
        <p:spPr bwMode="auto">
          <a:xfrm>
            <a:off x="360946" y="4124325"/>
            <a:ext cx="5245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DCM: Bayesian inference (expectation-maximization)</a:t>
            </a:r>
          </a:p>
        </p:txBody>
      </p:sp>
      <p:sp>
        <p:nvSpPr>
          <p:cNvPr id="21509" name="Text Box 102"/>
          <p:cNvSpPr txBox="1">
            <a:spLocks noChangeArrowheads="1"/>
          </p:cNvSpPr>
          <p:nvPr/>
        </p:nvSpPr>
        <p:spPr bwMode="auto">
          <a:xfrm>
            <a:off x="369888" y="5229225"/>
            <a:ext cx="1690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Model evidence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or ‘Free Energy’</a:t>
            </a:r>
          </a:p>
        </p:txBody>
      </p:sp>
      <p:sp>
        <p:nvSpPr>
          <p:cNvPr id="21510" name="Text Box 103"/>
          <p:cNvSpPr txBox="1">
            <a:spLocks noChangeArrowheads="1"/>
          </p:cNvSpPr>
          <p:nvPr/>
        </p:nvSpPr>
        <p:spPr bwMode="auto">
          <a:xfrm>
            <a:off x="369888" y="4665663"/>
            <a:ext cx="303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Posterior parameter estimates</a:t>
            </a:r>
            <a:endParaRPr lang="en-GB" altLang="en-US" sz="1800">
              <a:solidFill>
                <a:srgbClr val="CC66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1" name="Text Box 102"/>
          <p:cNvSpPr txBox="1">
            <a:spLocks noChangeArrowheads="1"/>
          </p:cNvSpPr>
          <p:nvPr/>
        </p:nvSpPr>
        <p:spPr bwMode="auto">
          <a:xfrm>
            <a:off x="5168900" y="5749925"/>
            <a:ext cx="2409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Calibri" charset="0"/>
                <a:ea typeface="Calibri" charset="0"/>
                <a:cs typeface="Calibri" charset="0"/>
              </a:rPr>
              <a:t>“Accuracy - Complexity”</a:t>
            </a:r>
          </a:p>
        </p:txBody>
      </p:sp>
      <p:pic>
        <p:nvPicPr>
          <p:cNvPr id="21512" name="Picture 31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31963"/>
            <a:ext cx="27114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02"/>
          <p:cNvSpPr txBox="1">
            <a:spLocks noChangeArrowheads="1"/>
          </p:cNvSpPr>
          <p:nvPr/>
        </p:nvSpPr>
        <p:spPr bwMode="auto">
          <a:xfrm>
            <a:off x="369888" y="1801813"/>
            <a:ext cx="24161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Priors on all parameters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Neural state equations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Observation function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  <a:sym typeface="Wingdings" charset="2"/>
              </a:rPr>
              <a:t> Likelihood</a:t>
            </a:r>
          </a:p>
        </p:txBody>
      </p:sp>
      <p:pic>
        <p:nvPicPr>
          <p:cNvPr id="215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944688"/>
            <a:ext cx="9334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420938"/>
            <a:ext cx="17129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925763"/>
            <a:ext cx="18684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384550"/>
            <a:ext cx="10747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5084763"/>
            <a:ext cx="36544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4700588"/>
            <a:ext cx="9350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1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918EAA-579C-EE42-9309-097FD8BA1FA0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531" name="AutoShape 12"/>
          <p:cNvCxnSpPr>
            <a:cxnSpLocks noChangeShapeType="1"/>
          </p:cNvCxnSpPr>
          <p:nvPr/>
        </p:nvCxnSpPr>
        <p:spPr bwMode="auto">
          <a:xfrm rot="16200000" flipH="1">
            <a:off x="1508364" y="2268456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Rectangle 16"/>
          <p:cNvSpPr>
            <a:spLocks noChangeArrowheads="1"/>
          </p:cNvSpPr>
          <p:nvPr/>
        </p:nvSpPr>
        <p:spPr bwMode="auto">
          <a:xfrm>
            <a:off x="196850" y="1659950"/>
            <a:ext cx="3611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Data feature (e.g. evoked responses)</a:t>
            </a: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4122220" y="1408663"/>
            <a:ext cx="3908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Specify generative forward model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(with prior distributions of parameters) </a:t>
            </a:r>
          </a:p>
        </p:txBody>
      </p:sp>
      <p:sp>
        <p:nvSpPr>
          <p:cNvPr id="22535" name="Rectangle 18"/>
          <p:cNvSpPr>
            <a:spLocks noChangeArrowheads="1"/>
          </p:cNvSpPr>
          <p:nvPr/>
        </p:nvSpPr>
        <p:spPr bwMode="auto">
          <a:xfrm>
            <a:off x="1536700" y="2801765"/>
            <a:ext cx="3563875" cy="369332"/>
          </a:xfrm>
          <a:prstGeom prst="rect">
            <a:avLst/>
          </a:prstGeom>
          <a:solidFill>
            <a:srgbClr val="FF66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Expectation-Maximization algorithm</a:t>
            </a: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596305" y="3268026"/>
            <a:ext cx="204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u="sng" dirty="0">
                <a:latin typeface="Calibri" charset="0"/>
                <a:ea typeface="Calibri" charset="0"/>
                <a:cs typeface="Calibri" charset="0"/>
              </a:rPr>
              <a:t>Iterative procedure:</a:t>
            </a:r>
          </a:p>
        </p:txBody>
      </p:sp>
      <p:sp>
        <p:nvSpPr>
          <p:cNvPr id="22537" name="Rectangle 20"/>
          <p:cNvSpPr>
            <a:spLocks noChangeArrowheads="1"/>
          </p:cNvSpPr>
          <p:nvPr/>
        </p:nvSpPr>
        <p:spPr bwMode="auto">
          <a:xfrm>
            <a:off x="2722506" y="3240149"/>
            <a:ext cx="35012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Compute model response using</a:t>
            </a:r>
            <a:br>
              <a:rPr lang="en-GB" altLang="en-US" sz="1600" dirty="0">
                <a:latin typeface="Calibri" charset="0"/>
                <a:ea typeface="Calibri" charset="0"/>
                <a:cs typeface="Calibri" charset="0"/>
              </a:rPr>
            </a:b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current set of parameters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Compare model response with data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Improve parameters, if possible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8" name="Rectangle 23"/>
          <p:cNvSpPr>
            <a:spLocks noChangeArrowheads="1"/>
          </p:cNvSpPr>
          <p:nvPr/>
        </p:nvSpPr>
        <p:spPr bwMode="auto">
          <a:xfrm>
            <a:off x="647700" y="5129464"/>
            <a:ext cx="5545699" cy="723275"/>
          </a:xfrm>
          <a:prstGeom prst="rect">
            <a:avLst/>
          </a:prstGeom>
          <a:solidFill>
            <a:schemeClr val="accent6">
              <a:lumMod val="60000"/>
              <a:lumOff val="40000"/>
              <a:alpha val="5019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Posterior distributions of parameters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Model evidence </a:t>
            </a:r>
          </a:p>
        </p:txBody>
      </p:sp>
      <p:sp>
        <p:nvSpPr>
          <p:cNvPr id="22539" name="Rectangle 25"/>
          <p:cNvSpPr>
            <a:spLocks noChangeArrowheads="1"/>
          </p:cNvSpPr>
          <p:nvPr/>
        </p:nvSpPr>
        <p:spPr bwMode="auto">
          <a:xfrm>
            <a:off x="457201" y="3176200"/>
            <a:ext cx="5825098" cy="1382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540" name="AutoShape 26"/>
          <p:cNvCxnSpPr>
            <a:cxnSpLocks noChangeShapeType="1"/>
          </p:cNvCxnSpPr>
          <p:nvPr/>
        </p:nvCxnSpPr>
        <p:spPr bwMode="auto">
          <a:xfrm rot="5400000">
            <a:off x="3009526" y="4843318"/>
            <a:ext cx="571074" cy="122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25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868799"/>
              </p:ext>
            </p:extLst>
          </p:nvPr>
        </p:nvGraphicFramePr>
        <p:xfrm>
          <a:off x="4986275" y="5497171"/>
          <a:ext cx="778059" cy="30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9" name="Equation" r:id="rId3" imgW="533169" imgH="203112" progId="Equation.3">
                  <p:embed/>
                </p:oleObj>
              </mc:Choice>
              <mc:Fallback>
                <p:oleObj name="Equation" r:id="rId3" imgW="53316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497171"/>
                        <a:ext cx="778059" cy="300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551509"/>
              </p:ext>
            </p:extLst>
          </p:nvPr>
        </p:nvGraphicFramePr>
        <p:xfrm>
          <a:off x="4986275" y="5150969"/>
          <a:ext cx="978062" cy="30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" name="Equation" r:id="rId5" imgW="672808" imgH="203112" progId="Equation.3">
                  <p:embed/>
                </p:oleObj>
              </mc:Choice>
              <mc:Fallback>
                <p:oleObj name="Equation" r:id="rId5" imgW="67280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150969"/>
                        <a:ext cx="978062" cy="30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AutoShape 12"/>
          <p:cNvCxnSpPr>
            <a:cxnSpLocks noChangeShapeType="1"/>
          </p:cNvCxnSpPr>
          <p:nvPr/>
        </p:nvCxnSpPr>
        <p:spPr bwMode="auto">
          <a:xfrm rot="5400000">
            <a:off x="4323252" y="2267926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46" descr="timecour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9868" r="51181" b="13708"/>
          <a:stretch>
            <a:fillRect/>
          </a:stretch>
        </p:blipFill>
        <p:spPr bwMode="auto">
          <a:xfrm>
            <a:off x="6996550" y="3268026"/>
            <a:ext cx="1344666" cy="12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7438171" y="4533936"/>
            <a:ext cx="7826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Time (</a:t>
            </a:r>
            <a:r>
              <a:rPr lang="en-GB" altLang="en-US" sz="1000" dirty="0" err="1"/>
              <a:t>ms</a:t>
            </a:r>
            <a:r>
              <a:rPr lang="en-GB" altLang="en-US" sz="1000" dirty="0"/>
              <a:t>)</a:t>
            </a:r>
            <a:endParaRPr lang="en-US" altLang="en-US" sz="1000" dirty="0"/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 rot="16200000">
            <a:off x="6310602" y="3601538"/>
            <a:ext cx="10855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Amplitude (</a:t>
            </a:r>
            <a:r>
              <a:rPr lang="en-GB" altLang="en-US" sz="1000" dirty="0" err="1"/>
              <a:t>a.u</a:t>
            </a:r>
            <a:r>
              <a:rPr lang="en-GB" altLang="en-US" sz="1000" dirty="0"/>
              <a:t>.)</a:t>
            </a:r>
            <a:endParaRPr lang="en-US" altLang="en-US" sz="1000" dirty="0"/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8031950" y="3117038"/>
            <a:ext cx="737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Observed</a:t>
            </a:r>
            <a:endParaRPr lang="en-US" altLang="en-US" sz="1000" dirty="0"/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8193797" y="3478427"/>
            <a:ext cx="7232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Predicted</a:t>
            </a:r>
            <a:endParaRPr lang="en-US" alt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10</a:t>
            </a:fld>
            <a:endParaRPr lang="en-GB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5D3CBD9-9849-E544-930F-9B31AB55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Model inversion</a:t>
            </a:r>
          </a:p>
        </p:txBody>
      </p:sp>
    </p:spTree>
    <p:extLst>
      <p:ext uri="{BB962C8B-B14F-4D97-AF65-F5344CB8AC3E}">
        <p14:creationId xmlns:p14="http://schemas.microsoft.com/office/powerpoint/2010/main" val="138163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918EAA-579C-EE42-9309-097FD8BA1FA0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11</a:t>
            </a:fld>
            <a:endParaRPr lang="en-GB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5D3CBD9-9849-E544-930F-9B31AB55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After inversion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8CD8AC-B522-5841-8E85-948C4EBCEAF5}"/>
              </a:ext>
            </a:extLst>
          </p:cNvPr>
          <p:cNvSpPr/>
          <p:nvPr/>
        </p:nvSpPr>
        <p:spPr>
          <a:xfrm>
            <a:off x="601690" y="1404000"/>
            <a:ext cx="7940619" cy="4817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Check if model predictions of observed data are adequate</a:t>
            </a: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2200" dirty="0">
              <a:latin typeface="Calibri" charset="0"/>
            </a:endParaRP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Test hypotheses by comparing model evidence</a:t>
            </a:r>
          </a:p>
          <a:p>
            <a:pPr marL="363538" indent="-363538">
              <a:lnSpc>
                <a:spcPct val="113000"/>
              </a:lnSpc>
              <a:spcBef>
                <a:spcPct val="0"/>
              </a:spcBef>
            </a:pPr>
            <a:r>
              <a:rPr lang="en-GB" altLang="en-US" sz="2200" dirty="0">
                <a:latin typeface="Calibri" charset="0"/>
              </a:rPr>
              <a:t>	for an individual subject, within or between groups of subjects</a:t>
            </a:r>
          </a:p>
          <a:p>
            <a:pPr marL="363538" indent="-363538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2200" dirty="0">
              <a:latin typeface="Calibri" charset="0"/>
            </a:endParaRPr>
          </a:p>
          <a:p>
            <a:pPr marL="363538" indent="-363538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Assess parameter estimates</a:t>
            </a:r>
            <a:br>
              <a:rPr lang="en-GB" altLang="en-US" sz="2200" dirty="0">
                <a:latin typeface="Calibri" charset="0"/>
              </a:rPr>
            </a:br>
            <a:r>
              <a:rPr lang="en-GB" altLang="en-US" sz="2200" dirty="0">
                <a:latin typeface="Calibri" charset="0"/>
              </a:rPr>
              <a:t>Individual values, group averages, significant differences between conditions or groups of subjects</a:t>
            </a:r>
            <a:br>
              <a:rPr lang="en-GB" altLang="en-US" sz="2200" dirty="0">
                <a:latin typeface="Calibri" charset="0"/>
              </a:rPr>
            </a:br>
            <a:endParaRPr lang="en-GB" altLang="en-US" sz="2200" dirty="0">
              <a:latin typeface="Calibri" charset="0"/>
            </a:endParaRP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2200" dirty="0">
                <a:latin typeface="Calibri" charset="0"/>
                <a:sym typeface="Wingdings" pitchFamily="2" charset="2"/>
              </a:rPr>
              <a:t></a:t>
            </a:r>
            <a:r>
              <a:rPr lang="en-GB" altLang="en-US" sz="2200" dirty="0">
                <a:latin typeface="Calibri" charset="0"/>
              </a:rPr>
              <a:t> Video: Bayesian model selection and averaging</a:t>
            </a: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2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7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4E0C3B-78E5-FD49-B511-E3D8C353898B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7B712D-C482-DC4C-954D-CC179564C6F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602" name="Picture 58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0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76ED19C-D0D9-3F48-98B3-D70C74FC5982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323850" y="371985"/>
            <a:ext cx="8489950" cy="722313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Single region</a:t>
            </a:r>
          </a:p>
        </p:txBody>
      </p:sp>
      <p:sp>
        <p:nvSpPr>
          <p:cNvPr id="27651" name="AutoShape 23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29" descr="NeuroDynamicsUni_Nob"/>
          <p:cNvPicPr>
            <a:picLocks noChangeAspect="1" noChangeArrowheads="1"/>
          </p:cNvPicPr>
          <p:nvPr/>
        </p:nvPicPr>
        <p:blipFill>
          <a:blip r:embed="rId3" cstate="print"/>
          <a:srcRect l="2608" r="3545" b="319"/>
          <a:stretch>
            <a:fillRect/>
          </a:stretch>
        </p:blipFill>
        <p:spPr>
          <a:xfrm>
            <a:off x="4211960" y="2416860"/>
            <a:ext cx="4752528" cy="378202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925" y="292610"/>
            <a:ext cx="29527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Calibri" pitchFamily="34" charset="0"/>
              </a:rPr>
              <a:t>cf. Neural state equations in DCM for </a:t>
            </a:r>
            <a:r>
              <a:rPr lang="en-GB" dirty="0" err="1">
                <a:latin typeface="Calibri" pitchFamily="34" charset="0"/>
              </a:rPr>
              <a:t>fMRI</a:t>
            </a:r>
            <a:endParaRPr lang="en-US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437063" y="560438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>
              <a:latin typeface="Times New Roman" charset="0"/>
            </a:endParaRPr>
          </a:p>
        </p:txBody>
      </p:sp>
      <p:cxnSp>
        <p:nvCxnSpPr>
          <p:cNvPr id="27658" name="AutoShape 11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Freeform 13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4" name="Text Box 20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5" name="Text Box 21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6" name="Oval 25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7" name="Oval 26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8" name="Rectangle 30"/>
          <p:cNvSpPr>
            <a:spLocks noChangeArrowheads="1"/>
          </p:cNvSpPr>
          <p:nvPr/>
        </p:nvSpPr>
        <p:spPr bwMode="auto">
          <a:xfrm>
            <a:off x="4419600" y="3532698"/>
            <a:ext cx="43640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9" name="Rectangle 34"/>
          <p:cNvSpPr>
            <a:spLocks noChangeArrowheads="1"/>
          </p:cNvSpPr>
          <p:nvPr/>
        </p:nvSpPr>
        <p:spPr bwMode="auto">
          <a:xfrm>
            <a:off x="4489450" y="5202748"/>
            <a:ext cx="4252913" cy="85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70" name="Rectangle 35"/>
          <p:cNvSpPr>
            <a:spLocks noChangeArrowheads="1"/>
          </p:cNvSpPr>
          <p:nvPr/>
        </p:nvSpPr>
        <p:spPr bwMode="auto">
          <a:xfrm>
            <a:off x="4433888" y="3518410"/>
            <a:ext cx="4349750" cy="844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2767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367348"/>
            <a:ext cx="29146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5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9BF9554-4CF7-9E46-99CA-EC53CBDCC2A1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6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3" descr="NeuroDynamicsUni_Nob"/>
          <p:cNvPicPr preferRelativeResize="0">
            <a:picLocks noChangeArrowheads="1"/>
          </p:cNvPicPr>
          <p:nvPr/>
        </p:nvPicPr>
        <p:blipFill>
          <a:blip r:embed="rId2" cstate="print"/>
          <a:srcRect l="2608" r="3545"/>
          <a:stretch>
            <a:fillRect/>
          </a:stretch>
        </p:blipFill>
        <p:spPr>
          <a:xfrm>
            <a:off x="4211960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89238" y="373573"/>
            <a:ext cx="3565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latin typeface="Calibri" pitchFamily="34" charset="0"/>
                <a:ea typeface="+mj-ea"/>
                <a:cs typeface="+mj-cs"/>
              </a:rPr>
              <a:t>  Multiple regions</a:t>
            </a:r>
            <a:endParaRPr lang="en-US" sz="2400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4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Calibri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Calibri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1" name="Rectangle 16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grpSp>
        <p:nvGrpSpPr>
          <p:cNvPr id="28682" name="Group 36"/>
          <p:cNvGrpSpPr>
            <a:grpSpLocks/>
          </p:cNvGrpSpPr>
          <p:nvPr/>
        </p:nvGrpSpPr>
        <p:grpSpPr bwMode="auto">
          <a:xfrm>
            <a:off x="558800" y="2256348"/>
            <a:ext cx="2068513" cy="4303712"/>
            <a:chOff x="352" y="1483"/>
            <a:chExt cx="1303" cy="2711"/>
          </a:xfrm>
        </p:grpSpPr>
        <p:cxnSp>
          <p:nvCxnSpPr>
            <p:cNvPr id="28686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681" y="2075"/>
              <a:ext cx="448" cy="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7" name="Freeform 13"/>
            <p:cNvSpPr>
              <a:spLocks/>
            </p:cNvSpPr>
            <p:nvPr/>
          </p:nvSpPr>
          <p:spPr bwMode="auto">
            <a:xfrm>
              <a:off x="564" y="3705"/>
              <a:ext cx="672" cy="336"/>
            </a:xfrm>
            <a:custGeom>
              <a:avLst/>
              <a:gdLst>
                <a:gd name="T0" fmla="*/ 32 w 728"/>
                <a:gd name="T1" fmla="*/ 0 h 336"/>
                <a:gd name="T2" fmla="*/ 11 w 728"/>
                <a:gd name="T3" fmla="*/ 288 h 336"/>
                <a:gd name="T4" fmla="*/ 95 w 728"/>
                <a:gd name="T5" fmla="*/ 288 h 336"/>
                <a:gd name="T6" fmla="*/ 81 w 72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8"/>
                <a:gd name="T13" fmla="*/ 0 h 336"/>
                <a:gd name="T14" fmla="*/ 728 w 72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8" h="336">
                  <a:moveTo>
                    <a:pt x="216" y="0"/>
                  </a:moveTo>
                  <a:cubicBezTo>
                    <a:pt x="108" y="120"/>
                    <a:pt x="0" y="240"/>
                    <a:pt x="72" y="288"/>
                  </a:cubicBezTo>
                  <a:cubicBezTo>
                    <a:pt x="144" y="336"/>
                    <a:pt x="568" y="336"/>
                    <a:pt x="648" y="288"/>
                  </a:cubicBezTo>
                  <a:cubicBezTo>
                    <a:pt x="728" y="240"/>
                    <a:pt x="568" y="48"/>
                    <a:pt x="552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4"/>
            <p:cNvSpPr>
              <a:spLocks/>
            </p:cNvSpPr>
            <p:nvPr/>
          </p:nvSpPr>
          <p:spPr bwMode="auto">
            <a:xfrm rot="1137635">
              <a:off x="982" y="2089"/>
              <a:ext cx="361" cy="344"/>
            </a:xfrm>
            <a:custGeom>
              <a:avLst/>
              <a:gdLst>
                <a:gd name="T0" fmla="*/ 0 w 392"/>
                <a:gd name="T1" fmla="*/ 248 h 344"/>
                <a:gd name="T2" fmla="*/ 27 w 392"/>
                <a:gd name="T3" fmla="*/ 8 h 344"/>
                <a:gd name="T4" fmla="*/ 53 w 392"/>
                <a:gd name="T5" fmla="*/ 200 h 344"/>
                <a:gd name="T6" fmla="*/ 33 w 392"/>
                <a:gd name="T7" fmla="*/ 344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344"/>
                <a:gd name="T14" fmla="*/ 392 w 39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344">
                  <a:moveTo>
                    <a:pt x="0" y="248"/>
                  </a:moveTo>
                  <a:cubicBezTo>
                    <a:pt x="64" y="132"/>
                    <a:pt x="128" y="16"/>
                    <a:pt x="192" y="8"/>
                  </a:cubicBezTo>
                  <a:cubicBezTo>
                    <a:pt x="256" y="0"/>
                    <a:pt x="376" y="144"/>
                    <a:pt x="384" y="200"/>
                  </a:cubicBezTo>
                  <a:cubicBezTo>
                    <a:pt x="392" y="256"/>
                    <a:pt x="264" y="320"/>
                    <a:pt x="240" y="3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678" y="229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691" y="338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675" y="1502"/>
              <a:ext cx="50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GB" altLang="en-US" baseline="-2500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GB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2" name="Text Box 20"/>
            <p:cNvSpPr txBox="1">
              <a:spLocks noChangeArrowheads="1"/>
            </p:cNvSpPr>
            <p:nvPr/>
          </p:nvSpPr>
          <p:spPr bwMode="auto">
            <a:xfrm>
              <a:off x="1285" y="2031"/>
              <a:ext cx="37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11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352" y="3864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22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1521" y="209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666" y="1873"/>
              <a:ext cx="2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6" name="Text Box 24"/>
            <p:cNvSpPr txBox="1">
              <a:spLocks noChangeArrowheads="1"/>
            </p:cNvSpPr>
            <p:nvPr/>
          </p:nvSpPr>
          <p:spPr bwMode="auto">
            <a:xfrm>
              <a:off x="1005" y="3105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7" name="Oval 27"/>
            <p:cNvSpPr>
              <a:spLocks noChangeArrowheads="1"/>
            </p:cNvSpPr>
            <p:nvPr/>
          </p:nvSpPr>
          <p:spPr bwMode="auto">
            <a:xfrm>
              <a:off x="706" y="3360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8" name="Oval 28"/>
            <p:cNvSpPr>
              <a:spLocks noChangeArrowheads="1"/>
            </p:cNvSpPr>
            <p:nvPr/>
          </p:nvSpPr>
          <p:spPr bwMode="auto">
            <a:xfrm>
              <a:off x="689" y="1483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9" name="Oval 30"/>
            <p:cNvSpPr>
              <a:spLocks noChangeArrowheads="1"/>
            </p:cNvSpPr>
            <p:nvPr/>
          </p:nvSpPr>
          <p:spPr bwMode="auto">
            <a:xfrm>
              <a:off x="688" y="2277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700" name="Line 31"/>
            <p:cNvSpPr>
              <a:spLocks noChangeShapeType="1"/>
            </p:cNvSpPr>
            <p:nvPr/>
          </p:nvSpPr>
          <p:spPr bwMode="auto">
            <a:xfrm>
              <a:off x="959" y="2662"/>
              <a:ext cx="0" cy="6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3" name="Rectangle 35"/>
          <p:cNvSpPr>
            <a:spLocks noChangeArrowheads="1"/>
          </p:cNvSpPr>
          <p:nvPr/>
        </p:nvSpPr>
        <p:spPr bwMode="auto">
          <a:xfrm>
            <a:off x="4433888" y="3586673"/>
            <a:ext cx="4335462" cy="74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8684" name="Tekstvak 30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86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87948"/>
            <a:ext cx="507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65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A6A222-ABE2-0947-9845-9C2F2213CB15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8" name="AutoShape 29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6" descr="NeuroDynamicsUni_augment"/>
          <p:cNvPicPr preferRelativeResize="0">
            <a:picLocks noChangeArrowheads="1"/>
          </p:cNvPicPr>
          <p:nvPr/>
        </p:nvPicPr>
        <p:blipFill>
          <a:blip r:embed="rId2" cstate="print"/>
          <a:srcRect l="1186" r="3545"/>
          <a:stretch>
            <a:fillRect/>
          </a:stretch>
        </p:blipFill>
        <p:spPr>
          <a:xfrm>
            <a:off x="4212001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63713" y="383098"/>
            <a:ext cx="561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latin typeface="Calibri" pitchFamily="34" charset="0"/>
                <a:ea typeface="+mj-ea"/>
                <a:cs typeface="+mj-cs"/>
              </a:rPr>
              <a:t>  </a:t>
            </a:r>
            <a:r>
              <a:rPr lang="en-GB" sz="2400" b="1" kern="0" dirty="0" err="1">
                <a:latin typeface="Calibri" pitchFamily="34" charset="0"/>
                <a:ea typeface="+mj-ea"/>
                <a:cs typeface="+mj-cs"/>
              </a:rPr>
              <a:t>Modulatory</a:t>
            </a:r>
            <a:r>
              <a:rPr lang="en-GB" sz="2400" b="1" kern="0" dirty="0">
                <a:latin typeface="Calibri" pitchFamily="34" charset="0"/>
                <a:ea typeface="+mj-ea"/>
                <a:cs typeface="+mj-cs"/>
              </a:rPr>
              <a:t> inputs</a:t>
            </a:r>
            <a:endParaRPr lang="en-US" sz="2400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>
              <a:latin typeface="Times New Roman" charset="0"/>
            </a:endParaRPr>
          </a:p>
        </p:txBody>
      </p:sp>
      <p:cxnSp>
        <p:nvCxnSpPr>
          <p:cNvPr id="29705" name="AutoShape 13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6" name="Text Box 14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07" name="Freeform 15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Freeform 16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Rectangle 18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1" name="Text Box 19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2" name="Text Box 20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3" name="Text Box 21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14" name="Text Box 22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5" name="Text Box 23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6" name="Text Box 24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7" name="Text Box 25"/>
          <p:cNvSpPr txBox="1">
            <a:spLocks noChangeArrowheads="1"/>
          </p:cNvSpPr>
          <p:nvPr/>
        </p:nvSpPr>
        <p:spPr bwMode="auto">
          <a:xfrm>
            <a:off x="1058863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8" name="Text Box 27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9" name="Text Box 28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20" name="Oval 30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1" name="Oval 31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3" name="Oval 33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4" name="Line 34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Tekstvak 31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97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30810"/>
            <a:ext cx="72183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A228224-A1EE-5D4F-B36B-7A7BA2F189B8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22" name="AutoShape 49"/>
          <p:cNvSpPr>
            <a:spLocks noChangeArrowheads="1"/>
          </p:cNvSpPr>
          <p:nvPr/>
        </p:nvSpPr>
        <p:spPr bwMode="auto">
          <a:xfrm>
            <a:off x="360363" y="2183323"/>
            <a:ext cx="3325812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3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4" name="Text Box 40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5" name="Oval 52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cxnSp>
        <p:nvCxnSpPr>
          <p:cNvPr id="30726" name="AutoShape 4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9" name="Text Box 39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30" name="Text Box 41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1" name="Text Box 42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2" name="Text Box 44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3" name="Text Box 45"/>
          <p:cNvSpPr txBox="1">
            <a:spLocks noChangeArrowheads="1"/>
          </p:cNvSpPr>
          <p:nvPr/>
        </p:nvSpPr>
        <p:spPr bwMode="auto">
          <a:xfrm>
            <a:off x="684213" y="4207385"/>
            <a:ext cx="6461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4" name="Text Box 46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5" name="Text Box 47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6" name="Oval 53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37" name="Line 55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56"/>
          <p:cNvSpPr>
            <a:spLocks noChangeShapeType="1"/>
          </p:cNvSpPr>
          <p:nvPr/>
        </p:nvSpPr>
        <p:spPr bwMode="auto">
          <a:xfrm flipH="1" flipV="1">
            <a:off x="1301750" y="4154998"/>
            <a:ext cx="12700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644775" y="383098"/>
            <a:ext cx="3854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latin typeface="Calibri" pitchFamily="34" charset="0"/>
                <a:ea typeface="+mj-ea"/>
                <a:cs typeface="+mj-cs"/>
              </a:rPr>
              <a:t>  Reciprocal connections</a:t>
            </a:r>
            <a:endParaRPr lang="en-US" sz="24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4" name="Picture 24" descr="NeuroDynamicsBi_augment"/>
          <p:cNvPicPr preferRelativeResize="0">
            <a:picLocks noChangeArrowheads="1"/>
          </p:cNvPicPr>
          <p:nvPr/>
        </p:nvPicPr>
        <p:blipFill>
          <a:blip r:embed="rId2" cstate="print"/>
          <a:srcRect l="2168"/>
          <a:stretch>
            <a:fillRect/>
          </a:stretch>
        </p:blipFill>
        <p:spPr bwMode="auto">
          <a:xfrm>
            <a:off x="4211960" y="2416860"/>
            <a:ext cx="4752000" cy="378360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41" name="Text Box 25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2" name="Text Box 26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3" name="Text Box 27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4" name="Text Box 28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5" name="Tekstvak 35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sp>
        <p:nvSpPr>
          <p:cNvPr id="30746" name="Freeform 8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7" name="Oval 54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48" name="Freeform 7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9" name="Oval 51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50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135573"/>
            <a:ext cx="72151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9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FBDF4-7261-8346-B8F8-0D2FBF81DFC4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746" name="Picture 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1" y="384039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8" t="41444" r="18494" b="6757"/>
          <a:stretch>
            <a:fillRect/>
          </a:stretch>
        </p:blipFill>
        <p:spPr bwMode="auto">
          <a:xfrm>
            <a:off x="5688571" y="3033576"/>
            <a:ext cx="16573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93171" y="1665151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16684" y="384039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4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A4754-FC5C-5743-8E7C-D10ECAE3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F06D3-5A1C-4E4D-88D9-3307CA9D3F4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1696C4E-A86E-234A-A39B-BCD8BFF183C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9" t="30252" r="7512" b="14130"/>
          <a:stretch>
            <a:fillRect/>
          </a:stretch>
        </p:blipFill>
        <p:spPr bwMode="auto">
          <a:xfrm>
            <a:off x="3992191" y="4271122"/>
            <a:ext cx="1181363" cy="11520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562B3-15F4-764E-8E04-4C011284B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62"/>
          <a:stretch/>
        </p:blipFill>
        <p:spPr>
          <a:xfrm>
            <a:off x="1800185" y="1835698"/>
            <a:ext cx="1042032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4DAEE-C4B0-2449-BB60-F700CB2FB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0" y="1835698"/>
            <a:ext cx="1313495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D8CE110-FA2B-0843-B7FB-3465DC6EEC93}"/>
              </a:ext>
            </a:extLst>
          </p:cNvPr>
          <p:cNvSpPr txBox="1">
            <a:spLocks/>
          </p:cNvSpPr>
          <p:nvPr/>
        </p:nvSpPr>
        <p:spPr bwMode="auto">
          <a:xfrm>
            <a:off x="210724" y="3049209"/>
            <a:ext cx="2928564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kern="0" dirty="0">
                <a:solidFill>
                  <a:schemeClr val="tx1"/>
                </a:solidFill>
                <a:latin typeface="Calibri" charset="0"/>
              </a:rPr>
              <a:t>1. Experimental design &amp; data collection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E7D18CA-21D9-CF4B-9D52-D4DA8AF88EE8}"/>
              </a:ext>
            </a:extLst>
          </p:cNvPr>
          <p:cNvSpPr txBox="1">
            <a:spLocks/>
          </p:cNvSpPr>
          <p:nvPr/>
        </p:nvSpPr>
        <p:spPr bwMode="auto">
          <a:xfrm>
            <a:off x="3240197" y="3049209"/>
            <a:ext cx="2731506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kern="0" dirty="0">
                <a:solidFill>
                  <a:schemeClr val="tx1"/>
                </a:solidFill>
                <a:latin typeface="Calibri" charset="0"/>
              </a:rPr>
              <a:t>2. Pre-processing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E1F388C-09F7-7A48-9D0A-BB03F6667C13}"/>
              </a:ext>
            </a:extLst>
          </p:cNvPr>
          <p:cNvSpPr txBox="1">
            <a:spLocks/>
          </p:cNvSpPr>
          <p:nvPr/>
        </p:nvSpPr>
        <p:spPr bwMode="auto">
          <a:xfrm>
            <a:off x="5984480" y="3049209"/>
            <a:ext cx="2731506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kern="0" dirty="0">
                <a:solidFill>
                  <a:schemeClr val="tx1"/>
                </a:solidFill>
                <a:latin typeface="Calibri" charset="0"/>
              </a:rPr>
              <a:t>3. Feature extraction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C15BD02-B5BA-EE44-B615-6FEB887C6CEE}"/>
              </a:ext>
            </a:extLst>
          </p:cNvPr>
          <p:cNvSpPr txBox="1">
            <a:spLocks/>
          </p:cNvSpPr>
          <p:nvPr/>
        </p:nvSpPr>
        <p:spPr bwMode="auto">
          <a:xfrm>
            <a:off x="3059357" y="5479899"/>
            <a:ext cx="3093187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kern="0" dirty="0">
                <a:solidFill>
                  <a:schemeClr val="tx1"/>
                </a:solidFill>
                <a:latin typeface="Calibri" charset="0"/>
              </a:rPr>
              <a:t>4/5. Statistical inference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4E4DAA1-481D-684C-B91F-25A25C584F25}"/>
              </a:ext>
            </a:extLst>
          </p:cNvPr>
          <p:cNvSpPr txBox="1">
            <a:spLocks/>
          </p:cNvSpPr>
          <p:nvPr/>
        </p:nvSpPr>
        <p:spPr bwMode="auto">
          <a:xfrm>
            <a:off x="210725" y="5479899"/>
            <a:ext cx="2928563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kern="0" dirty="0">
                <a:solidFill>
                  <a:schemeClr val="tx1"/>
                </a:solidFill>
                <a:latin typeface="Calibri" charset="0"/>
              </a:rPr>
              <a:t>4. Source localization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A843223-32E7-364C-A85C-A417508A4FEA}"/>
              </a:ext>
            </a:extLst>
          </p:cNvPr>
          <p:cNvSpPr txBox="1">
            <a:spLocks/>
          </p:cNvSpPr>
          <p:nvPr/>
        </p:nvSpPr>
        <p:spPr bwMode="auto">
          <a:xfrm>
            <a:off x="5984480" y="5479899"/>
            <a:ext cx="2731506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kern="0" dirty="0">
                <a:solidFill>
                  <a:schemeClr val="tx1"/>
                </a:solidFill>
                <a:latin typeface="Calibri" charset="0"/>
              </a:rPr>
              <a:t>6. Result!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EE87A09B-9D30-9347-BC23-42AFD8143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3" y="360000"/>
            <a:ext cx="8969274" cy="897483"/>
          </a:xfrm>
        </p:spPr>
        <p:txBody>
          <a:bodyPr>
            <a:noAutofit/>
          </a:bodyPr>
          <a:lstStyle/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latin typeface="Calibri" charset="0"/>
              </a:rPr>
              <a:t>EEG/MEG data processing so far</a:t>
            </a:r>
            <a:endParaRPr lang="en-GB" altLang="en-US" sz="2400" b="1" i="1" dirty="0">
              <a:latin typeface="Calibri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B4345AA-DF74-B245-854D-3C35C5513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947" y="1835698"/>
            <a:ext cx="1341257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6" descr="C:\Documents and Settings\gflandin\My Documents\spm8\man\multimodal\figures\eeg_recon.png">
            <a:extLst>
              <a:ext uri="{FF2B5EF4-FFF2-40B4-BE49-F238E27FC236}">
                <a16:creationId xmlns:a16="http://schemas.microsoft.com/office/drawing/2014/main" id="{A3CF7023-64B8-B245-BCA1-792BD4208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6" t="728" r="880" b="54828"/>
          <a:stretch/>
        </p:blipFill>
        <p:spPr bwMode="auto">
          <a:xfrm>
            <a:off x="1012631" y="4271122"/>
            <a:ext cx="1389303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C83268-A486-BA46-BF03-78CBDBE17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50" t="21370" r="6160" b="4548"/>
          <a:stretch/>
        </p:blipFill>
        <p:spPr>
          <a:xfrm>
            <a:off x="4039037" y="1835698"/>
            <a:ext cx="1097138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29BBE0-43EA-324A-90C8-454AAE687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383" y="1835698"/>
            <a:ext cx="1468540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itel 1">
            <a:extLst>
              <a:ext uri="{FF2B5EF4-FFF2-40B4-BE49-F238E27FC236}">
                <a16:creationId xmlns:a16="http://schemas.microsoft.com/office/drawing/2014/main" id="{A7BA5C20-0B58-684E-A432-6858F388FDB7}"/>
              </a:ext>
            </a:extLst>
          </p:cNvPr>
          <p:cNvSpPr txBox="1">
            <a:spLocks/>
          </p:cNvSpPr>
          <p:nvPr/>
        </p:nvSpPr>
        <p:spPr bwMode="auto">
          <a:xfrm>
            <a:off x="4078046" y="3928028"/>
            <a:ext cx="1055808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i="1" kern="0" dirty="0">
                <a:solidFill>
                  <a:schemeClr val="tx1"/>
                </a:solidFill>
                <a:latin typeface="Calibri" charset="0"/>
              </a:rPr>
              <a:t>GLM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9DBCCEF-3145-2E41-9A74-8093472159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9218" y="4271122"/>
            <a:ext cx="1557226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itel 1">
            <a:extLst>
              <a:ext uri="{FF2B5EF4-FFF2-40B4-BE49-F238E27FC236}">
                <a16:creationId xmlns:a16="http://schemas.microsoft.com/office/drawing/2014/main" id="{D2B8B6D1-792E-884F-B387-3F4A4DDC75F2}"/>
              </a:ext>
            </a:extLst>
          </p:cNvPr>
          <p:cNvSpPr txBox="1">
            <a:spLocks/>
          </p:cNvSpPr>
          <p:nvPr/>
        </p:nvSpPr>
        <p:spPr bwMode="auto">
          <a:xfrm>
            <a:off x="5896888" y="1476560"/>
            <a:ext cx="2935894" cy="48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b="0" i="1" kern="0" dirty="0">
                <a:solidFill>
                  <a:schemeClr val="tx1"/>
                </a:solidFill>
                <a:latin typeface="Calibri" charset="0"/>
              </a:rPr>
              <a:t>Time or frequency-domain</a:t>
            </a:r>
          </a:p>
        </p:txBody>
      </p:sp>
    </p:spTree>
    <p:extLst>
      <p:ext uri="{BB962C8B-B14F-4D97-AF65-F5344CB8AC3E}">
        <p14:creationId xmlns:p14="http://schemas.microsoft.com/office/powerpoint/2010/main" val="26589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42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6882A2-0AA9-2E43-9CA4-A2AA4D58F6BA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6323E0-4A31-AE4F-93E7-009DFC87D035}"/>
              </a:ext>
            </a:extLst>
          </p:cNvPr>
          <p:cNvSpPr/>
          <p:nvPr/>
        </p:nvSpPr>
        <p:spPr>
          <a:xfrm>
            <a:off x="1493423" y="1323208"/>
            <a:ext cx="6021474" cy="20805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794" name="Groep 14"/>
          <p:cNvGrpSpPr>
            <a:grpSpLocks/>
          </p:cNvGrpSpPr>
          <p:nvPr/>
        </p:nvGrpSpPr>
        <p:grpSpPr bwMode="auto">
          <a:xfrm>
            <a:off x="4057650" y="1554272"/>
            <a:ext cx="1011238" cy="947737"/>
            <a:chOff x="3592177" y="2008043"/>
            <a:chExt cx="1176243" cy="1074310"/>
          </a:xfrm>
        </p:grpSpPr>
        <p:sp>
          <p:nvSpPr>
            <p:cNvPr id="4" name="Line 10"/>
            <p:cNvSpPr>
              <a:spLocks noChangeShapeType="1"/>
            </p:cNvSpPr>
            <p:nvPr/>
          </p:nvSpPr>
          <p:spPr bwMode="auto">
            <a:xfrm flipV="1">
              <a:off x="3666038" y="3082353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03" name="Text Box 15"/>
            <p:cNvSpPr txBox="1">
              <a:spLocks noChangeArrowheads="1"/>
            </p:cNvSpPr>
            <p:nvPr/>
          </p:nvSpPr>
          <p:spPr bwMode="auto">
            <a:xfrm>
              <a:off x="4061073" y="2660917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33804" name="Text Box 16"/>
            <p:cNvSpPr txBox="1">
              <a:spLocks noChangeArrowheads="1"/>
            </p:cNvSpPr>
            <p:nvPr/>
          </p:nvSpPr>
          <p:spPr bwMode="auto">
            <a:xfrm>
              <a:off x="4061073" y="2008043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rot="10800000" flipV="1">
              <a:off x="3592177" y="2432729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3795" name="Rechthoek 15"/>
          <p:cNvSpPr>
            <a:spLocks noChangeArrowheads="1"/>
          </p:cNvSpPr>
          <p:nvPr/>
        </p:nvSpPr>
        <p:spPr bwMode="auto">
          <a:xfrm>
            <a:off x="927647" y="3448397"/>
            <a:ext cx="7326805" cy="87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C00000"/>
                </a:solidFill>
                <a:latin typeface="Calibri" charset="0"/>
              </a:rPr>
              <a:t>Changes in power through external input and/or changes in power in other brain regions</a:t>
            </a:r>
            <a:endParaRPr lang="en-GB" altLang="en-US" sz="1800" i="1" dirty="0">
              <a:solidFill>
                <a:srgbClr val="C00000"/>
              </a:solidFill>
              <a:latin typeface="Calibri" charset="0"/>
            </a:endParaRPr>
          </a:p>
        </p:txBody>
      </p:sp>
      <p:pic>
        <p:nvPicPr>
          <p:cNvPr id="33796" name="Afbeelding 144" descr="fig_tfspectr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6" r="55980"/>
          <a:stretch>
            <a:fillRect/>
          </a:stretch>
        </p:blipFill>
        <p:spPr bwMode="auto">
          <a:xfrm>
            <a:off x="1738313" y="1692384"/>
            <a:ext cx="20891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Afbeelding 144" descr="fig_tfspectra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55006" r="11960"/>
          <a:stretch/>
        </p:blipFill>
        <p:spPr bwMode="auto">
          <a:xfrm>
            <a:off x="5408507" y="1692384"/>
            <a:ext cx="1955906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hthoek 15"/>
          <p:cNvSpPr>
            <a:spLocks noChangeArrowheads="1"/>
          </p:cNvSpPr>
          <p:nvPr/>
        </p:nvSpPr>
        <p:spPr bwMode="auto">
          <a:xfrm>
            <a:off x="2455863" y="1333609"/>
            <a:ext cx="1079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799" name="Rechthoek 15"/>
          <p:cNvSpPr>
            <a:spLocks noChangeArrowheads="1"/>
          </p:cNvSpPr>
          <p:nvPr/>
        </p:nvSpPr>
        <p:spPr bwMode="auto">
          <a:xfrm>
            <a:off x="5932488" y="1333609"/>
            <a:ext cx="108108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801" name="TextBox 22"/>
          <p:cNvSpPr txBox="1">
            <a:spLocks noChangeArrowheads="1"/>
          </p:cNvSpPr>
          <p:nvPr/>
        </p:nvSpPr>
        <p:spPr bwMode="auto">
          <a:xfrm>
            <a:off x="927647" y="4334436"/>
            <a:ext cx="749880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		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Model comparisons       	</a:t>
            </a:r>
            <a:r>
              <a:rPr lang="en-GB" altLang="en-US" sz="1800" dirty="0">
                <a:latin typeface="Calibri" charset="0"/>
              </a:rPr>
              <a:t>Which regions are connected? 					E.g. Forward/backward connections</a:t>
            </a:r>
            <a:endParaRPr lang="en-GB" altLang="en-US" sz="18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Parameter inference	</a:t>
            </a:r>
            <a:r>
              <a:rPr lang="en-GB" altLang="en-US" sz="1800" dirty="0">
                <a:latin typeface="Calibri" charset="0"/>
              </a:rPr>
              <a:t>Does slow activity in one region affect fast 				activity in another?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		(Cross-)frequency coupling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19</a:t>
            </a:fld>
            <a:endParaRPr lang="en-GB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E731805-A23F-074B-94EA-B5BD8AAA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000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charset="0"/>
                <a:ea typeface="Calibri" charset="0"/>
                <a:cs typeface="Calibri" charset="0"/>
              </a:rPr>
              <a:t>DCM for induced responses</a:t>
            </a:r>
            <a:endParaRPr lang="en-GB" altLang="en-US" sz="2400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A9F4E0-0880-A441-BEC0-2F1A3E7AF109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464541" y="4050117"/>
            <a:ext cx="3567362" cy="2140475"/>
            <a:chOff x="3323" y="895"/>
            <a:chExt cx="1704" cy="2188"/>
          </a:xfrm>
        </p:grpSpPr>
        <p:sp>
          <p:nvSpPr>
            <p:cNvPr id="36878" name="Text Box 5"/>
            <p:cNvSpPr txBox="1">
              <a:spLocks noChangeArrowheads="1"/>
            </p:cNvSpPr>
            <p:nvPr/>
          </p:nvSpPr>
          <p:spPr bwMode="auto">
            <a:xfrm>
              <a:off x="3323" y="2748"/>
              <a:ext cx="1704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Nonlinear (between-frequency) coupling </a:t>
              </a:r>
            </a:p>
          </p:txBody>
        </p:sp>
        <p:sp>
          <p:nvSpPr>
            <p:cNvPr id="36879" name="Text Box 6"/>
            <p:cNvSpPr txBox="1">
              <a:spLocks noChangeArrowheads="1"/>
            </p:cNvSpPr>
            <p:nvPr/>
          </p:nvSpPr>
          <p:spPr bwMode="auto">
            <a:xfrm>
              <a:off x="3503" y="895"/>
              <a:ext cx="143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Linear (within-frequency) coupling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099" y="1204"/>
              <a:ext cx="0" cy="25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099" y="2523"/>
              <a:ext cx="0" cy="249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</p:grp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945931" y="1296626"/>
            <a:ext cx="6975366" cy="2612654"/>
            <a:chOff x="0" y="845"/>
            <a:chExt cx="3167" cy="2455"/>
          </a:xfrm>
        </p:grpSpPr>
        <p:sp>
          <p:nvSpPr>
            <p:cNvPr id="36872" name="Rectangle 10"/>
            <p:cNvSpPr>
              <a:spLocks noChangeArrowheads="1"/>
            </p:cNvSpPr>
            <p:nvPr/>
          </p:nvSpPr>
          <p:spPr bwMode="auto">
            <a:xfrm>
              <a:off x="0" y="845"/>
              <a:ext cx="3167" cy="2455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36873" name="Text Box 11"/>
            <p:cNvSpPr txBox="1">
              <a:spLocks noChangeArrowheads="1"/>
            </p:cNvSpPr>
            <p:nvPr/>
          </p:nvSpPr>
          <p:spPr bwMode="auto">
            <a:xfrm>
              <a:off x="606" y="2852"/>
              <a:ext cx="1618" cy="347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>
                  <a:latin typeface="Calibri" charset="0"/>
                  <a:ea typeface="新細明體" charset="0"/>
                </a:rPr>
                <a:t>Extrinsic (between-source) coupling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277" y="2618"/>
              <a:ext cx="0" cy="251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triangle" w="med" len="med"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876" name="Text Box 14"/>
            <p:cNvSpPr txBox="1">
              <a:spLocks noChangeArrowheads="1"/>
            </p:cNvSpPr>
            <p:nvPr/>
          </p:nvSpPr>
          <p:spPr bwMode="auto">
            <a:xfrm>
              <a:off x="704" y="928"/>
              <a:ext cx="1472" cy="347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>
                  <a:latin typeface="Calibri" charset="0"/>
                  <a:ea typeface="新細明體" charset="0"/>
                </a:rPr>
                <a:t>Intrinsic (within-source) coupling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251" y="1227"/>
              <a:ext cx="0" cy="254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cxnSp>
        <p:nvCxnSpPr>
          <p:cNvPr id="36869" name="Straight Arrow Connector 17"/>
          <p:cNvCxnSpPr>
            <a:cxnSpLocks noChangeShapeType="1"/>
          </p:cNvCxnSpPr>
          <p:nvPr/>
        </p:nvCxnSpPr>
        <p:spPr bwMode="auto">
          <a:xfrm rot="10800000">
            <a:off x="4822222" y="4757037"/>
            <a:ext cx="691945" cy="140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5639975" y="4566929"/>
            <a:ext cx="2358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How frequency K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region j affects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frequency 1 in region </a:t>
            </a:r>
            <a:r>
              <a:rPr lang="en-GB" altLang="en-US" sz="1800" i="1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i</a:t>
            </a:r>
            <a:endParaRPr lang="en-GB" altLang="en-US" sz="1800" i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49" y="2088038"/>
            <a:ext cx="5261579" cy="9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77" y="4683810"/>
            <a:ext cx="2226806" cy="8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20</a:t>
            </a:fld>
            <a:endParaRPr lang="en-GB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EAC033CD-4B5B-1F46-AA39-C14935331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000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charset="0"/>
                <a:ea typeface="Calibri" charset="0"/>
                <a:cs typeface="Calibri" charset="0"/>
              </a:rPr>
              <a:t>Generative Model</a:t>
            </a:r>
            <a:endParaRPr lang="en-GB" altLang="en-US" sz="2400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25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FAF605-954C-7E49-8E2A-07F0A607278C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387447" y="1302792"/>
            <a:ext cx="8424863" cy="2375389"/>
            <a:chOff x="-876" y="677"/>
            <a:chExt cx="4846" cy="2037"/>
          </a:xfrm>
          <a:solidFill>
            <a:schemeClr val="bg1"/>
          </a:solidFill>
        </p:grpSpPr>
        <p:sp>
          <p:nvSpPr>
            <p:cNvPr id="37894" name="Rectangle 10"/>
            <p:cNvSpPr>
              <a:spLocks noChangeArrowheads="1"/>
            </p:cNvSpPr>
            <p:nvPr/>
          </p:nvSpPr>
          <p:spPr bwMode="auto">
            <a:xfrm>
              <a:off x="-876" y="677"/>
              <a:ext cx="4846" cy="2037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37895" name="Text Box 11"/>
            <p:cNvSpPr txBox="1">
              <a:spLocks noChangeArrowheads="1"/>
            </p:cNvSpPr>
            <p:nvPr/>
          </p:nvSpPr>
          <p:spPr bwMode="auto">
            <a:xfrm>
              <a:off x="2033" y="789"/>
              <a:ext cx="570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>
                  <a:latin typeface="Calibri" charset="0"/>
                  <a:ea typeface="新細明體" charset="0"/>
                </a:rPr>
                <a:t>B matrix</a:t>
              </a:r>
            </a:p>
          </p:txBody>
        </p:sp>
        <p:sp>
          <p:nvSpPr>
            <p:cNvPr id="37898" name="Text Box 14"/>
            <p:cNvSpPr txBox="1">
              <a:spLocks noChangeArrowheads="1"/>
            </p:cNvSpPr>
            <p:nvPr/>
          </p:nvSpPr>
          <p:spPr bwMode="auto">
            <a:xfrm>
              <a:off x="527" y="789"/>
              <a:ext cx="575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>
                  <a:latin typeface="Calibri" charset="0"/>
                  <a:ea typeface="新細明體" charset="0"/>
                </a:rPr>
                <a:t>A matrix</a:t>
              </a: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822" y="1077"/>
              <a:ext cx="0" cy="255"/>
            </a:xfrm>
            <a:prstGeom prst="line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330450"/>
            <a:ext cx="8126412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940425" y="1781175"/>
            <a:ext cx="0" cy="319088"/>
          </a:xfrm>
          <a:prstGeom prst="line">
            <a:avLst/>
          </a:prstGeom>
          <a:noFill/>
          <a:ln w="12700">
            <a:solidFill>
              <a:schemeClr val="accent5">
                <a:lumMod val="75000"/>
              </a:schemeClr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hthoek 15"/>
          <p:cNvSpPr>
            <a:spLocks noChangeArrowheads="1"/>
          </p:cNvSpPr>
          <p:nvPr/>
        </p:nvSpPr>
        <p:spPr bwMode="auto">
          <a:xfrm>
            <a:off x="412750" y="3974795"/>
            <a:ext cx="8407400" cy="4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alibri" charset="0"/>
                <a:sym typeface="Wingdings" charset="2"/>
              </a:rPr>
              <a:t>The </a:t>
            </a:r>
            <a:r>
              <a:rPr lang="en-US" altLang="en-US" sz="2200" dirty="0">
                <a:latin typeface="Calibri" charset="0"/>
              </a:rPr>
              <a:t>B matrix is used to compare parameter values between conditions</a:t>
            </a:r>
            <a:endParaRPr lang="en-GB" altLang="en-US" sz="2200" i="1" dirty="0"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21</a:t>
            </a:fld>
            <a:endParaRPr lang="en-GB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C1D7881-CF6B-584E-8AE6-C0687069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000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charset="0"/>
                <a:ea typeface="Calibri" charset="0"/>
                <a:cs typeface="Calibri" charset="0"/>
              </a:rPr>
              <a:t>Modulatory connections</a:t>
            </a:r>
            <a:endParaRPr lang="en-GB" altLang="en-US" sz="2400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4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99D521-F154-2744-AD06-979BB5C2D41E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915" name="Afbeelding 6" descr="ta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48" y="1978300"/>
            <a:ext cx="1996655" cy="210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Afbeelding 7" descr="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59" y="1978300"/>
            <a:ext cx="3672674" cy="21081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kstvak 8"/>
          <p:cNvSpPr txBox="1">
            <a:spLocks noChangeArrowheads="1"/>
          </p:cNvSpPr>
          <p:nvPr/>
        </p:nvSpPr>
        <p:spPr bwMode="auto">
          <a:xfrm>
            <a:off x="1887323" y="1404000"/>
            <a:ext cx="53693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Motor imagery through mental hand rotation</a:t>
            </a:r>
          </a:p>
        </p:txBody>
      </p:sp>
      <p:sp>
        <p:nvSpPr>
          <p:cNvPr id="38918" name="Tekstvak 9"/>
          <p:cNvSpPr txBox="1">
            <a:spLocks noChangeArrowheads="1"/>
          </p:cNvSpPr>
          <p:nvPr/>
        </p:nvSpPr>
        <p:spPr bwMode="auto">
          <a:xfrm>
            <a:off x="5843775" y="4086499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>
                <a:latin typeface="Calibri" charset="0"/>
              </a:rPr>
              <a:t>De Lange et al. 2008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837" y="5655582"/>
            <a:ext cx="331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2012, </a:t>
            </a:r>
            <a:r>
              <a:rPr kumimoji="0" lang="en-GB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Neuroimage</a:t>
            </a:r>
            <a:endParaRPr kumimoji="0" lang="en-GB" altLang="en-US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22</a:t>
            </a:fld>
            <a:endParaRPr lang="en-GB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7268BFF-38A0-6244-89E6-D76241A8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Example study with MEG data</a:t>
            </a:r>
          </a:p>
        </p:txBody>
      </p:sp>
    </p:spTree>
    <p:extLst>
      <p:ext uri="{BB962C8B-B14F-4D97-AF65-F5344CB8AC3E}">
        <p14:creationId xmlns:p14="http://schemas.microsoft.com/office/powerpoint/2010/main" val="760306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8F4F1A-E04E-474B-BADE-8E3D142C995C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938" name="Afbeelding 10" descr="obser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097"/>
          <a:stretch>
            <a:fillRect/>
          </a:stretch>
        </p:blipFill>
        <p:spPr bwMode="auto">
          <a:xfrm>
            <a:off x="696913" y="1450975"/>
            <a:ext cx="4668837" cy="31507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Afbeelding 17" descr="Figure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50975"/>
            <a:ext cx="22907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kstvak 19"/>
          <p:cNvSpPr txBox="1">
            <a:spLocks noChangeArrowheads="1"/>
          </p:cNvSpPr>
          <p:nvPr/>
        </p:nvSpPr>
        <p:spPr bwMode="auto">
          <a:xfrm>
            <a:off x="8101013" y="1860550"/>
            <a:ext cx="38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</a:t>
            </a:r>
          </a:p>
        </p:txBody>
      </p:sp>
      <p:sp>
        <p:nvSpPr>
          <p:cNvPr id="39942" name="Tekstvak 20"/>
          <p:cNvSpPr txBox="1">
            <a:spLocks noChangeArrowheads="1"/>
          </p:cNvSpPr>
          <p:nvPr/>
        </p:nvSpPr>
        <p:spPr bwMode="auto">
          <a:xfrm>
            <a:off x="8101013" y="3094038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O</a:t>
            </a:r>
          </a:p>
        </p:txBody>
      </p:sp>
      <p:sp>
        <p:nvSpPr>
          <p:cNvPr id="39943" name="Tekstvak 21"/>
          <p:cNvSpPr txBox="1">
            <a:spLocks noChangeArrowheads="1"/>
          </p:cNvSpPr>
          <p:nvPr/>
        </p:nvSpPr>
        <p:spPr bwMode="auto">
          <a:xfrm>
            <a:off x="5713413" y="3973513"/>
            <a:ext cx="1955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MNI coordinates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[34 -28 37]	[-37 -25 39]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[14 -69 -2]	[-18 -71 -5]</a:t>
            </a:r>
          </a:p>
        </p:txBody>
      </p:sp>
      <p:sp>
        <p:nvSpPr>
          <p:cNvPr id="39944" name="Tekstvak 5"/>
          <p:cNvSpPr txBox="1">
            <a:spLocks noChangeArrowheads="1"/>
          </p:cNvSpPr>
          <p:nvPr/>
        </p:nvSpPr>
        <p:spPr bwMode="auto">
          <a:xfrm>
            <a:off x="696913" y="5106989"/>
            <a:ext cx="7468455" cy="8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3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Slow reaction times: 	Stronger increase in gamma power in O</a:t>
            </a:r>
          </a:p>
          <a:p>
            <a:pPr eaLnBrk="1" hangingPunct="1">
              <a:lnSpc>
                <a:spcPct val="113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			Stronger decrease in beta power in 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23</a:t>
            </a:fld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029B99A-842F-5D43-AD5B-177D27C7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Induced responses in Motor and Occipital areas</a:t>
            </a:r>
          </a:p>
        </p:txBody>
      </p:sp>
    </p:spTree>
    <p:extLst>
      <p:ext uri="{BB962C8B-B14F-4D97-AF65-F5344CB8AC3E}">
        <p14:creationId xmlns:p14="http://schemas.microsoft.com/office/powerpoint/2010/main" val="93814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C2F890-A753-F24C-A0F0-93BAD0550D62}"/>
              </a:ext>
            </a:extLst>
          </p:cNvPr>
          <p:cNvSpPr/>
          <p:nvPr/>
        </p:nvSpPr>
        <p:spPr>
          <a:xfrm>
            <a:off x="306005" y="2388748"/>
            <a:ext cx="5874078" cy="20805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FA1361-CBA4-3B4D-9524-99C6E83823D1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62" name="Afbeelding 6" descr="Figur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3374" r="40178" b="32555"/>
          <a:stretch>
            <a:fillRect/>
          </a:stretch>
        </p:blipFill>
        <p:spPr bwMode="auto">
          <a:xfrm>
            <a:off x="6369050" y="3604282"/>
            <a:ext cx="2447925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5"/>
          <p:cNvSpPr/>
          <p:nvPr/>
        </p:nvSpPr>
        <p:spPr>
          <a:xfrm>
            <a:off x="8167688" y="4107520"/>
            <a:ext cx="268287" cy="155098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0964" name="Afbeelding 8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3" y="2490787"/>
            <a:ext cx="5484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7"/>
          <p:cNvSpPr/>
          <p:nvPr/>
        </p:nvSpPr>
        <p:spPr>
          <a:xfrm>
            <a:off x="4570030" y="2455862"/>
            <a:ext cx="1471613" cy="19462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455613" y="1404000"/>
            <a:ext cx="6481215" cy="8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3000"/>
              </a:lnSpc>
              <a:spcBef>
                <a:spcPts val="60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Do slow vs. fast reaction times differ in forward and/or backward processing?</a:t>
            </a:r>
          </a:p>
        </p:txBody>
      </p:sp>
      <p:sp>
        <p:nvSpPr>
          <p:cNvPr id="40967" name="Tekstvak 5"/>
          <p:cNvSpPr txBox="1">
            <a:spLocks noChangeArrowheads="1"/>
          </p:cNvSpPr>
          <p:nvPr/>
        </p:nvSpPr>
        <p:spPr bwMode="auto">
          <a:xfrm>
            <a:off x="755650" y="473075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A matrix = fast responses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B matrix = slow responses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24</a:t>
            </a:fld>
            <a:endParaRPr lang="en-GB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9F1BF90-8557-C943-83F0-165CCB94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Model Comparisons</a:t>
            </a:r>
          </a:p>
        </p:txBody>
      </p:sp>
    </p:spTree>
    <p:extLst>
      <p:ext uri="{BB962C8B-B14F-4D97-AF65-F5344CB8AC3E}">
        <p14:creationId xmlns:p14="http://schemas.microsoft.com/office/powerpoint/2010/main" val="6614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83F137-C8D2-3D45-A0C6-BD6DBEDC0CE2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986" name="Afbeelding 3" descr="predic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2840"/>
          <a:stretch>
            <a:fillRect/>
          </a:stretch>
        </p:blipFill>
        <p:spPr bwMode="auto">
          <a:xfrm>
            <a:off x="290513" y="1306513"/>
            <a:ext cx="8529637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Afbeelding 5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290513" y="4932725"/>
            <a:ext cx="837828" cy="11378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kstvak 6"/>
          <p:cNvSpPr txBox="1">
            <a:spLocks noChangeArrowheads="1"/>
          </p:cNvSpPr>
          <p:nvPr/>
        </p:nvSpPr>
        <p:spPr bwMode="auto">
          <a:xfrm>
            <a:off x="1676400" y="5166766"/>
            <a:ext cx="683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Good correspondence between observed and predicted time-frequency spectra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/>
              <a:t>21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B018B78-8671-F143-B66C-DDB0390FD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Results for Model </a:t>
            </a:r>
            <a:r>
              <a:rPr lang="en-GB" altLang="en-US" sz="2400" b="1" dirty="0" err="1">
                <a:latin typeface="Calibri" charset="0"/>
              </a:rPr>
              <a:t>B</a:t>
            </a:r>
            <a:r>
              <a:rPr lang="en-GB" altLang="en-US" sz="2400" b="1" baseline="-25000" dirty="0" err="1">
                <a:latin typeface="Calibri" charset="0"/>
              </a:rPr>
              <a:t>forward</a:t>
            </a:r>
            <a:r>
              <a:rPr lang="en-GB" altLang="en-US" sz="2400" b="1" baseline="-25000" dirty="0">
                <a:latin typeface="Calibri" charset="0"/>
              </a:rPr>
              <a:t>/backward</a:t>
            </a:r>
            <a:endParaRPr lang="en-GB" altLang="en-US" sz="24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0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8786C5-BD2C-544D-8E49-82E4CEBECBD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010" name="Afbeelding 4" descr="simula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250" r="65385" b="37799"/>
          <a:stretch/>
        </p:blipFill>
        <p:spPr bwMode="auto">
          <a:xfrm>
            <a:off x="1675002" y="1311275"/>
            <a:ext cx="2757815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kstvak 5"/>
          <p:cNvSpPr txBox="1">
            <a:spLocks noChangeArrowheads="1"/>
          </p:cNvSpPr>
          <p:nvPr/>
        </p:nvSpPr>
        <p:spPr bwMode="auto">
          <a:xfrm>
            <a:off x="1478017" y="5078470"/>
            <a:ext cx="7156396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GB" altLang="en-US" sz="2200" dirty="0">
                <a:latin typeface="Calibri" charset="0"/>
              </a:rPr>
              <a:t>Feedback loop with M acts to attenuate modulations in O</a:t>
            </a:r>
          </a:p>
          <a:p>
            <a:pPr marL="285750" indent="-285750">
              <a:spcBef>
                <a:spcPct val="0"/>
              </a:spcBef>
            </a:pPr>
            <a:r>
              <a:rPr lang="en-GB" altLang="en-US" sz="2200" dirty="0">
                <a:latin typeface="Calibri" charset="0"/>
              </a:rPr>
              <a:t>Attenuation is weaker for slow reaction times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/>
              <a:t>22</a:t>
            </a:r>
          </a:p>
        </p:txBody>
      </p:sp>
      <p:pic>
        <p:nvPicPr>
          <p:cNvPr id="9" name="Afbeelding 5" descr="Figure2.tif">
            <a:extLst>
              <a:ext uri="{FF2B5EF4-FFF2-40B4-BE49-F238E27FC236}">
                <a16:creationId xmlns:a16="http://schemas.microsoft.com/office/drawing/2014/main" id="{8F9DB516-B534-BA4F-869B-D0AC96AB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290513" y="4932725"/>
            <a:ext cx="837828" cy="11378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4" descr="simulations.jpg">
            <a:extLst>
              <a:ext uri="{FF2B5EF4-FFF2-40B4-BE49-F238E27FC236}">
                <a16:creationId xmlns:a16="http://schemas.microsoft.com/office/drawing/2014/main" id="{F769CBCB-49AB-C849-9D32-1B18299EF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3" t="1250" b="37799"/>
          <a:stretch/>
        </p:blipFill>
        <p:spPr bwMode="auto">
          <a:xfrm>
            <a:off x="4687610" y="1311275"/>
            <a:ext cx="2757815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2949E47-B606-0C4E-886E-50EE5CDF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Simulations with estimated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1178244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581E1C6-F88B-DA46-ABEA-F9A64414E2BD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034" name="Afbeelding 23" descr="connectivitie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331" r="1219" b="1331"/>
          <a:stretch>
            <a:fillRect/>
          </a:stretch>
        </p:blipFill>
        <p:spPr bwMode="auto">
          <a:xfrm>
            <a:off x="587186" y="2322127"/>
            <a:ext cx="4255044" cy="3892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1"/>
          <p:cNvCxnSpPr>
            <a:cxnSpLocks noChangeShapeType="1"/>
          </p:cNvCxnSpPr>
          <p:nvPr/>
        </p:nvCxnSpPr>
        <p:spPr bwMode="auto">
          <a:xfrm flipV="1">
            <a:off x="3159429" y="4671225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6800" y="1404000"/>
            <a:ext cx="7532195" cy="8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3000"/>
              </a:lnSpc>
              <a:spcBef>
                <a:spcPts val="600"/>
              </a:spcBef>
              <a:buFontTx/>
              <a:buNone/>
            </a:pPr>
            <a:r>
              <a:rPr lang="en-GB" altLang="en-US" sz="2200" dirty="0">
                <a:latin typeface="Calibri" charset="0"/>
              </a:rPr>
              <a:t>How does (cross-)frequency coupling lead to the observed </a:t>
            </a:r>
            <a:br>
              <a:rPr lang="en-GB" altLang="en-US" sz="2200" dirty="0">
                <a:latin typeface="Calibri" charset="0"/>
              </a:rPr>
            </a:br>
            <a:r>
              <a:rPr lang="en-GB" altLang="en-US" sz="2200" dirty="0">
                <a:latin typeface="Calibri" charset="0"/>
              </a:rPr>
              <a:t>time-frequency responses?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29416" y="2322127"/>
            <a:ext cx="2808287" cy="1303338"/>
            <a:chOff x="5927625" y="1838325"/>
            <a:chExt cx="2808438" cy="1302643"/>
          </a:xfrm>
        </p:grpSpPr>
        <p:sp>
          <p:nvSpPr>
            <p:cNvPr id="24" name="Rounded Rectangle 23"/>
            <p:cNvSpPr/>
            <p:nvPr/>
          </p:nvSpPr>
          <p:spPr>
            <a:xfrm>
              <a:off x="5927625" y="1838325"/>
              <a:ext cx="2808438" cy="130264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pic>
          <p:nvPicPr>
            <p:cNvPr id="44052" name="Afbeelding 21" descr="Mpredi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6416" r="4547" b="6416"/>
            <a:stretch>
              <a:fillRect/>
            </a:stretch>
          </p:blipFill>
          <p:spPr bwMode="auto">
            <a:xfrm>
              <a:off x="7418678" y="2181225"/>
              <a:ext cx="1304635" cy="88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Afbeelding 20" descr="Opredicte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6209" r="4559" b="6209"/>
            <a:stretch>
              <a:fillRect/>
            </a:stretch>
          </p:blipFill>
          <p:spPr bwMode="auto">
            <a:xfrm>
              <a:off x="5981547" y="2141539"/>
              <a:ext cx="1300316" cy="92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4" name="Tekstvak 18"/>
            <p:cNvSpPr txBox="1">
              <a:spLocks noChangeArrowheads="1"/>
            </p:cNvSpPr>
            <p:nvPr/>
          </p:nvSpPr>
          <p:spPr bwMode="auto">
            <a:xfrm>
              <a:off x="6444208" y="1911350"/>
              <a:ext cx="3067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O</a:t>
              </a:r>
            </a:p>
          </p:txBody>
        </p:sp>
        <p:sp>
          <p:nvSpPr>
            <p:cNvPr id="44055" name="Tekstvak 19"/>
            <p:cNvSpPr txBox="1">
              <a:spLocks noChangeArrowheads="1"/>
            </p:cNvSpPr>
            <p:nvPr/>
          </p:nvSpPr>
          <p:spPr bwMode="auto">
            <a:xfrm>
              <a:off x="7842873" y="1911350"/>
              <a:ext cx="347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M</a:t>
              </a:r>
            </a:p>
          </p:txBody>
        </p:sp>
      </p:grpSp>
      <p:sp>
        <p:nvSpPr>
          <p:cNvPr id="26" name="Tekstvak 14"/>
          <p:cNvSpPr txBox="1">
            <a:spLocks noChangeArrowheads="1"/>
          </p:cNvSpPr>
          <p:nvPr/>
        </p:nvSpPr>
        <p:spPr bwMode="auto">
          <a:xfrm>
            <a:off x="5131604" y="3895484"/>
            <a:ext cx="3577569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altLang="en-US" sz="2200" dirty="0">
                <a:latin typeface="Calibri" charset="0"/>
              </a:rPr>
              <a:t>Interactions are mainly within frequency bands</a:t>
            </a:r>
          </a:p>
          <a:p>
            <a:pPr>
              <a:spcBef>
                <a:spcPct val="0"/>
              </a:spcBef>
            </a:pPr>
            <a:r>
              <a:rPr lang="en-GB" altLang="en-US" sz="2200" dirty="0">
                <a:latin typeface="Calibri" charset="0"/>
              </a:rPr>
              <a:t>Slow reaction times accompanied by a negative beta to gamma coupling from M to O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/>
              <a:t>24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A303C405-052F-F249-896E-38F3903E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Parameter Inference</a:t>
            </a:r>
          </a:p>
        </p:txBody>
      </p:sp>
    </p:spTree>
    <p:extLst>
      <p:ext uri="{BB962C8B-B14F-4D97-AF65-F5344CB8AC3E}">
        <p14:creationId xmlns:p14="http://schemas.microsoft.com/office/powerpoint/2010/main" val="975931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E097A9-86F0-024B-A20E-74120B535D21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5763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0" t="41444" r="-1311" b="6757"/>
          <a:stretch>
            <a:fillRect/>
          </a:stretch>
        </p:blipFill>
        <p:spPr bwMode="auto">
          <a:xfrm>
            <a:off x="7308850" y="3009900"/>
            <a:ext cx="17272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56100" y="1641475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360363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3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B5A74-6303-6648-934F-47B38885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C6FC0-2A85-2B46-8D07-A47A400BD329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35">
            <a:extLst>
              <a:ext uri="{FF2B5EF4-FFF2-40B4-BE49-F238E27FC236}">
                <a16:creationId xmlns:a16="http://schemas.microsoft.com/office/drawing/2014/main" id="{6595D0F6-F11E-5546-BFFB-8CA950381548}"/>
              </a:ext>
            </a:extLst>
          </p:cNvPr>
          <p:cNvGrpSpPr>
            <a:grpSpLocks/>
          </p:cNvGrpSpPr>
          <p:nvPr/>
        </p:nvGrpSpPr>
        <p:grpSpPr bwMode="auto">
          <a:xfrm>
            <a:off x="6419408" y="2698738"/>
            <a:ext cx="1512887" cy="1403350"/>
            <a:chOff x="3428992" y="4429132"/>
            <a:chExt cx="2209800" cy="1963737"/>
          </a:xfrm>
        </p:grpSpPr>
        <p:pic>
          <p:nvPicPr>
            <p:cNvPr id="8" name="Picture 88" descr="cervo&amp;lobes">
              <a:extLst>
                <a:ext uri="{FF2B5EF4-FFF2-40B4-BE49-F238E27FC236}">
                  <a16:creationId xmlns:a16="http://schemas.microsoft.com/office/drawing/2014/main" id="{03036399-9BE8-8F46-BA33-E4099048C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9">
              <a:extLst>
                <a:ext uri="{FF2B5EF4-FFF2-40B4-BE49-F238E27FC236}">
                  <a16:creationId xmlns:a16="http://schemas.microsoft.com/office/drawing/2014/main" id="{FDB2E4A4-AF9C-CA45-893B-2C1F11A56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10" name="Oval 90">
              <a:extLst>
                <a:ext uri="{FF2B5EF4-FFF2-40B4-BE49-F238E27FC236}">
                  <a16:creationId xmlns:a16="http://schemas.microsoft.com/office/drawing/2014/main" id="{DF8DEC35-ACC4-704A-A2C4-4ACB82985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11" name="Oval 91">
              <a:extLst>
                <a:ext uri="{FF2B5EF4-FFF2-40B4-BE49-F238E27FC236}">
                  <a16:creationId xmlns:a16="http://schemas.microsoft.com/office/drawing/2014/main" id="{8EE1EFF5-35F9-B943-977A-4598CD064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12" name="Oval 92">
              <a:extLst>
                <a:ext uri="{FF2B5EF4-FFF2-40B4-BE49-F238E27FC236}">
                  <a16:creationId xmlns:a16="http://schemas.microsoft.com/office/drawing/2014/main" id="{CB337FC6-3D90-4E4A-94F8-A9C3F4465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13" name="AutoShape 93">
              <a:extLst>
                <a:ext uri="{FF2B5EF4-FFF2-40B4-BE49-F238E27FC236}">
                  <a16:creationId xmlns:a16="http://schemas.microsoft.com/office/drawing/2014/main" id="{58E824C8-1F11-BA40-AE2C-2746A09EB0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94">
              <a:extLst>
                <a:ext uri="{FF2B5EF4-FFF2-40B4-BE49-F238E27FC236}">
                  <a16:creationId xmlns:a16="http://schemas.microsoft.com/office/drawing/2014/main" id="{620EB6F7-F90F-694F-974F-39C31441AF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95">
              <a:extLst>
                <a:ext uri="{FF2B5EF4-FFF2-40B4-BE49-F238E27FC236}">
                  <a16:creationId xmlns:a16="http://schemas.microsoft.com/office/drawing/2014/main" id="{91F109ED-9CD2-7143-A667-168243EA1D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96">
              <a:extLst>
                <a:ext uri="{FF2B5EF4-FFF2-40B4-BE49-F238E27FC236}">
                  <a16:creationId xmlns:a16="http://schemas.microsoft.com/office/drawing/2014/main" id="{3FA792D5-6F33-4A44-9AC8-58A3701CF9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97">
              <a:extLst>
                <a:ext uri="{FF2B5EF4-FFF2-40B4-BE49-F238E27FC236}">
                  <a16:creationId xmlns:a16="http://schemas.microsoft.com/office/drawing/2014/main" id="{D3F528D1-40C7-9746-A321-965D4731C7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3EB4743C-9D04-9341-95CB-4047E99B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18" y="1737297"/>
            <a:ext cx="2972346" cy="4492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2200" b="1" dirty="0">
                <a:latin typeface="Calibri" charset="0"/>
              </a:rPr>
              <a:t>Generative mechanisms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1CF5E921-7B29-6B47-B457-AB4DDCF0997C}"/>
              </a:ext>
            </a:extLst>
          </p:cNvPr>
          <p:cNvSpPr txBox="1">
            <a:spLocks/>
          </p:cNvSpPr>
          <p:nvPr/>
        </p:nvSpPr>
        <p:spPr bwMode="auto">
          <a:xfrm>
            <a:off x="101882" y="1738885"/>
            <a:ext cx="3762614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200" kern="0" dirty="0">
                <a:solidFill>
                  <a:schemeClr val="tx1"/>
                </a:solidFill>
                <a:latin typeface="Calibri" charset="0"/>
              </a:rPr>
              <a:t>Observed data features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A27BC2C7-0AC6-F24F-8CB2-6DC47F4A7B5A}"/>
              </a:ext>
            </a:extLst>
          </p:cNvPr>
          <p:cNvSpPr/>
          <p:nvPr/>
        </p:nvSpPr>
        <p:spPr>
          <a:xfrm>
            <a:off x="4152021" y="3184490"/>
            <a:ext cx="1024963" cy="435640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6CE33-4085-3146-B441-336DEB2A2746}"/>
              </a:ext>
            </a:extLst>
          </p:cNvPr>
          <p:cNvSpPr/>
          <p:nvPr/>
        </p:nvSpPr>
        <p:spPr>
          <a:xfrm>
            <a:off x="4335364" y="2473039"/>
            <a:ext cx="574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400" b="1" kern="0" dirty="0">
                <a:latin typeface="Calibri" charset="0"/>
              </a:rPr>
              <a:t> ?</a:t>
            </a:r>
            <a:endParaRPr lang="en-US" sz="4400" b="1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807592A-DBF1-CA46-9E36-6AFC9B53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3" y="360000"/>
            <a:ext cx="8969274" cy="897483"/>
          </a:xfrm>
        </p:spPr>
        <p:txBody>
          <a:bodyPr>
            <a:noAutofit/>
          </a:bodyPr>
          <a:lstStyle/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latin typeface="Calibri" charset="0"/>
              </a:rPr>
              <a:t>The next challenge…</a:t>
            </a:r>
            <a:endParaRPr lang="en-GB" altLang="en-US" sz="2400" b="1" i="1" dirty="0">
              <a:latin typeface="Calibri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C6B74-11C1-0346-A426-B9594A4B2480}"/>
              </a:ext>
            </a:extLst>
          </p:cNvPr>
          <p:cNvSpPr txBox="1"/>
          <p:nvPr/>
        </p:nvSpPr>
        <p:spPr>
          <a:xfrm>
            <a:off x="5781726" y="4314298"/>
            <a:ext cx="3153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What is causing the observed data features?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419D56-2DC2-AB4C-84AD-78033D718B5D}"/>
              </a:ext>
            </a:extLst>
          </p:cNvPr>
          <p:cNvGrpSpPr/>
          <p:nvPr/>
        </p:nvGrpSpPr>
        <p:grpSpPr>
          <a:xfrm>
            <a:off x="606269" y="2454160"/>
            <a:ext cx="2678937" cy="2568258"/>
            <a:chOff x="388557" y="2298927"/>
            <a:chExt cx="3189611" cy="3390485"/>
          </a:xfrm>
        </p:grpSpPr>
        <p:pic>
          <p:nvPicPr>
            <p:cNvPr id="34" name="Picture 6" descr="C:\Documents and Settings\gflandin\My Documents\spm8\man\multimodal\figures\eeg_recon.png">
              <a:extLst>
                <a:ext uri="{FF2B5EF4-FFF2-40B4-BE49-F238E27FC236}">
                  <a16:creationId xmlns:a16="http://schemas.microsoft.com/office/drawing/2014/main" id="{B316C073-2953-E24E-B8F5-7E1648EE5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76" t="728" r="880" b="54828"/>
            <a:stretch/>
          </p:blipFill>
          <p:spPr bwMode="auto">
            <a:xfrm>
              <a:off x="1968148" y="4537412"/>
              <a:ext cx="1389303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A6ABDB-5FC7-994A-8921-AEF566CE1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557" y="4468654"/>
              <a:ext cx="1341257" cy="11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Afbeelding 21" descr="F1.large.jpg">
              <a:extLst>
                <a:ext uri="{FF2B5EF4-FFF2-40B4-BE49-F238E27FC236}">
                  <a16:creationId xmlns:a16="http://schemas.microsoft.com/office/drawing/2014/main" id="{950087F9-5458-A545-A0FA-31CC4B5CB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" r="48425" b="47102"/>
            <a:stretch>
              <a:fillRect/>
            </a:stretch>
          </p:blipFill>
          <p:spPr bwMode="auto">
            <a:xfrm>
              <a:off x="516214" y="2310766"/>
              <a:ext cx="1731962" cy="12080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ABCA4F-A4CB-AB4A-98C6-0917EE2C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205" y="2298927"/>
              <a:ext cx="1024963" cy="2169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A6DE0A7-C771-6D4C-A124-B1F602F5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544" y="3481356"/>
              <a:ext cx="1468540" cy="11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04802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7BDF63-653D-684E-8115-149E5FAF16A9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71550" y="1143000"/>
            <a:ext cx="7272338" cy="3024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1189175" y="4908549"/>
            <a:ext cx="6964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Model comparisons	   </a:t>
            </a:r>
            <a:r>
              <a:rPr lang="en-GB" altLang="en-US" sz="1800" dirty="0">
                <a:latin typeface="Calibri" charset="0"/>
              </a:rPr>
              <a:t>Which regions are connected?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		   E.g. ‘master-slave’/mutual connections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Parameter inference</a:t>
            </a:r>
            <a:r>
              <a:rPr lang="en-GB" altLang="en-US" sz="1800" dirty="0">
                <a:latin typeface="Calibri" charset="0"/>
              </a:rPr>
              <a:t>	   (frequency-dependent) coupling values</a:t>
            </a:r>
          </a:p>
        </p:txBody>
      </p:sp>
      <p:sp>
        <p:nvSpPr>
          <p:cNvPr id="47108" name="Text Box 12"/>
          <p:cNvSpPr txBox="1">
            <a:spLocks noChangeArrowheads="1"/>
          </p:cNvSpPr>
          <p:nvPr/>
        </p:nvSpPr>
        <p:spPr bwMode="auto">
          <a:xfrm>
            <a:off x="1871663" y="1279525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</a:p>
        </p:txBody>
      </p:sp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6105525" y="1279525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059238" y="2570162"/>
            <a:ext cx="1223962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1" name="Text Box 15"/>
          <p:cNvSpPr txBox="1">
            <a:spLocks noChangeArrowheads="1"/>
          </p:cNvSpPr>
          <p:nvPr/>
        </p:nvSpPr>
        <p:spPr bwMode="auto">
          <a:xfrm>
            <a:off x="4454525" y="2211387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47112" name="Text Box 16"/>
          <p:cNvSpPr txBox="1">
            <a:spLocks noChangeArrowheads="1"/>
          </p:cNvSpPr>
          <p:nvPr/>
        </p:nvSpPr>
        <p:spPr bwMode="auto">
          <a:xfrm>
            <a:off x="4454525" y="1562100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rot="10800000" flipV="1">
            <a:off x="3986213" y="1922462"/>
            <a:ext cx="1225550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4" name="Text Box 16"/>
          <p:cNvSpPr txBox="1">
            <a:spLocks noChangeArrowheads="1"/>
          </p:cNvSpPr>
          <p:nvPr/>
        </p:nvSpPr>
        <p:spPr bwMode="auto">
          <a:xfrm>
            <a:off x="2709863" y="1884362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98700" y="1654175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14488" y="2419350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98700" y="2154237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0025" y="2154237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98700" y="2154237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795463" y="1916112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1651000" y="1776412"/>
            <a:ext cx="1277938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22" name="Text Box 16"/>
          <p:cNvSpPr txBox="1">
            <a:spLocks noChangeArrowheads="1"/>
          </p:cNvSpPr>
          <p:nvPr/>
        </p:nvSpPr>
        <p:spPr bwMode="auto">
          <a:xfrm>
            <a:off x="2887663" y="2409825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23" name="Text Box 16"/>
          <p:cNvSpPr txBox="1">
            <a:spLocks noChangeArrowheads="1"/>
          </p:cNvSpPr>
          <p:nvPr/>
        </p:nvSpPr>
        <p:spPr bwMode="auto">
          <a:xfrm>
            <a:off x="2263775" y="1562100"/>
            <a:ext cx="49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sp>
        <p:nvSpPr>
          <p:cNvPr id="47124" name="Text Box 16"/>
          <p:cNvSpPr txBox="1">
            <a:spLocks noChangeArrowheads="1"/>
          </p:cNvSpPr>
          <p:nvPr/>
        </p:nvSpPr>
        <p:spPr bwMode="auto">
          <a:xfrm>
            <a:off x="7077075" y="2655887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600825" y="1654175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16613" y="2419350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600825" y="2420937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27863" y="2420937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00825" y="2663825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097588" y="1916112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" name="Arc 29"/>
          <p:cNvSpPr/>
          <p:nvPr/>
        </p:nvSpPr>
        <p:spPr>
          <a:xfrm flipV="1">
            <a:off x="5894388" y="1836737"/>
            <a:ext cx="1277937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32" name="Text Box 16"/>
          <p:cNvSpPr txBox="1">
            <a:spLocks noChangeArrowheads="1"/>
          </p:cNvSpPr>
          <p:nvPr/>
        </p:nvSpPr>
        <p:spPr bwMode="auto">
          <a:xfrm>
            <a:off x="7189788" y="2409825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33" name="Text Box 16"/>
          <p:cNvSpPr txBox="1">
            <a:spLocks noChangeArrowheads="1"/>
          </p:cNvSpPr>
          <p:nvPr/>
        </p:nvSpPr>
        <p:spPr bwMode="auto">
          <a:xfrm>
            <a:off x="6589713" y="1554162"/>
            <a:ext cx="496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pic>
        <p:nvPicPr>
          <p:cNvPr id="471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111500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622675"/>
            <a:ext cx="475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7" name="Rectangle 5"/>
          <p:cNvSpPr>
            <a:spLocks noChangeArrowheads="1"/>
          </p:cNvSpPr>
          <p:nvPr/>
        </p:nvSpPr>
        <p:spPr bwMode="auto">
          <a:xfrm>
            <a:off x="1238029" y="4265540"/>
            <a:ext cx="69152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C00000"/>
                </a:solidFill>
                <a:latin typeface="Calibri" charset="0"/>
              </a:rPr>
              <a:t>Synchronization through phase coupling between regions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29</a:t>
            </a:fld>
            <a:endParaRPr lang="en-GB"/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5E539670-78E1-A445-995D-30EF368C4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DCM for Phase Coupling</a:t>
            </a:r>
          </a:p>
        </p:txBody>
      </p:sp>
    </p:spTree>
    <p:extLst>
      <p:ext uri="{BB962C8B-B14F-4D97-AF65-F5344CB8AC3E}">
        <p14:creationId xmlns:p14="http://schemas.microsoft.com/office/powerpoint/2010/main" val="1861610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B2A31A-6CA6-7340-B626-53488890EE40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130" name="Picture 4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90538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490538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" t="-1328" r="51540" b="58537"/>
          <a:stretch>
            <a:fillRect/>
          </a:stretch>
        </p:blipFill>
        <p:spPr bwMode="auto">
          <a:xfrm>
            <a:off x="107950" y="404813"/>
            <a:ext cx="4319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" t="40337" r="56496" b="8992"/>
          <a:stretch>
            <a:fillRect/>
          </a:stretch>
        </p:blipFill>
        <p:spPr bwMode="auto">
          <a:xfrm>
            <a:off x="34925" y="3068638"/>
            <a:ext cx="39608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75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FF56FD13-E4E9-4E44-B61A-FBE5090520C2}"/>
              </a:ext>
            </a:extLst>
          </p:cNvPr>
          <p:cNvSpPr/>
          <p:nvPr/>
        </p:nvSpPr>
        <p:spPr>
          <a:xfrm>
            <a:off x="621308" y="4635919"/>
            <a:ext cx="4263313" cy="1607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DFB63E4-5048-2E41-A6B0-3A472656449B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178" name="Group 1"/>
          <p:cNvGrpSpPr>
            <a:grpSpLocks/>
          </p:cNvGrpSpPr>
          <p:nvPr/>
        </p:nvGrpSpPr>
        <p:grpSpPr bwMode="auto">
          <a:xfrm>
            <a:off x="150813" y="744538"/>
            <a:ext cx="1649412" cy="1793875"/>
            <a:chOff x="179388" y="735013"/>
            <a:chExt cx="2663825" cy="2816225"/>
          </a:xfrm>
        </p:grpSpPr>
        <p:grpSp>
          <p:nvGrpSpPr>
            <p:cNvPr id="5027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5027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50280" name="AutoShape 38"/>
              <p:cNvCxnSpPr>
                <a:cxnSpLocks noChangeShapeType="1"/>
                <a:stCxn id="50276" idx="3"/>
                <a:endCxn id="50278" idx="5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1" name="AutoShape 39"/>
              <p:cNvCxnSpPr>
                <a:cxnSpLocks noChangeShapeType="1"/>
                <a:stCxn id="50276" idx="0"/>
                <a:endCxn id="50279" idx="6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2" name="AutoShape 40"/>
              <p:cNvCxnSpPr>
                <a:cxnSpLocks noChangeShapeType="1"/>
                <a:stCxn id="50279" idx="1"/>
                <a:endCxn id="50277" idx="0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3" name="AutoShape 41"/>
              <p:cNvCxnSpPr>
                <a:cxnSpLocks noChangeShapeType="1"/>
                <a:stCxn id="50278" idx="7"/>
                <a:endCxn id="50276" idx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4" name="AutoShape 42"/>
              <p:cNvCxnSpPr>
                <a:cxnSpLocks noChangeShapeType="1"/>
                <a:endCxn id="50279" idx="3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027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5027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5027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60376" y="360000"/>
            <a:ext cx="8489950" cy="519113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‘ERP’ model </a:t>
            </a:r>
            <a:r>
              <a:rPr lang="mr-IN" altLang="en-US" sz="2400" b="1" dirty="0">
                <a:latin typeface="Calibri" charset="0"/>
              </a:rPr>
              <a:t>–</a:t>
            </a:r>
            <a:r>
              <a:rPr lang="en-GB" altLang="en-US" sz="2400" b="1" dirty="0">
                <a:latin typeface="Calibri" charset="0"/>
              </a:rPr>
              <a:t> Convolution based</a:t>
            </a:r>
          </a:p>
        </p:txBody>
      </p:sp>
      <p:pic>
        <p:nvPicPr>
          <p:cNvPr id="50180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2365375" y="2012950"/>
            <a:ext cx="1133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35"/>
          <p:cNvSpPr>
            <a:spLocks noChangeArrowheads="1"/>
          </p:cNvSpPr>
          <p:nvPr/>
        </p:nvSpPr>
        <p:spPr bwMode="auto">
          <a:xfrm>
            <a:off x="2678113" y="3481388"/>
            <a:ext cx="481012" cy="4841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2" name="Text Box 75"/>
          <p:cNvSpPr txBox="1">
            <a:spLocks noChangeArrowheads="1"/>
          </p:cNvSpPr>
          <p:nvPr/>
        </p:nvSpPr>
        <p:spPr bwMode="auto">
          <a:xfrm>
            <a:off x="3475038" y="2800350"/>
            <a:ext cx="10255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50183" name="Text Box 77"/>
          <p:cNvSpPr txBox="1">
            <a:spLocks noChangeArrowheads="1"/>
          </p:cNvSpPr>
          <p:nvPr/>
        </p:nvSpPr>
        <p:spPr bwMode="auto">
          <a:xfrm>
            <a:off x="3470275" y="3860800"/>
            <a:ext cx="1287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50184" name="Text Box 78"/>
          <p:cNvSpPr txBox="1">
            <a:spLocks noChangeArrowheads="1"/>
          </p:cNvSpPr>
          <p:nvPr/>
        </p:nvSpPr>
        <p:spPr bwMode="auto">
          <a:xfrm>
            <a:off x="3463925" y="2220913"/>
            <a:ext cx="14128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sp>
        <p:nvSpPr>
          <p:cNvPr id="50185" name="Text Box 22"/>
          <p:cNvSpPr txBox="1">
            <a:spLocks noChangeArrowheads="1"/>
          </p:cNvSpPr>
          <p:nvPr/>
        </p:nvSpPr>
        <p:spPr bwMode="auto">
          <a:xfrm>
            <a:off x="3105150" y="3159125"/>
            <a:ext cx="2762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6" name="Text Box 16"/>
          <p:cNvSpPr txBox="1">
            <a:spLocks noChangeArrowheads="1"/>
          </p:cNvSpPr>
          <p:nvPr/>
        </p:nvSpPr>
        <p:spPr bwMode="auto">
          <a:xfrm>
            <a:off x="3082925" y="2514600"/>
            <a:ext cx="215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87" name="AutoShape 62"/>
          <p:cNvCxnSpPr>
            <a:cxnSpLocks noChangeShapeType="1"/>
            <a:stCxn id="80" idx="0"/>
            <a:endCxn id="50181" idx="0"/>
          </p:cNvCxnSpPr>
          <p:nvPr/>
        </p:nvCxnSpPr>
        <p:spPr bwMode="auto">
          <a:xfrm rot="10800000" flipV="1">
            <a:off x="2919413" y="3082925"/>
            <a:ext cx="207962" cy="398463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8" name="AutoShape 55"/>
          <p:cNvCxnSpPr>
            <a:cxnSpLocks noChangeShapeType="1"/>
            <a:stCxn id="50181" idx="3"/>
            <a:endCxn id="81" idx="3"/>
          </p:cNvCxnSpPr>
          <p:nvPr/>
        </p:nvCxnSpPr>
        <p:spPr bwMode="auto">
          <a:xfrm rot="5400000" flipH="1">
            <a:off x="2059781" y="3105944"/>
            <a:ext cx="1622425" cy="96838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9" name="AutoShape 60"/>
          <p:cNvCxnSpPr>
            <a:cxnSpLocks noChangeShapeType="1"/>
            <a:stCxn id="50181" idx="5"/>
            <a:endCxn id="80" idx="9"/>
          </p:cNvCxnSpPr>
          <p:nvPr/>
        </p:nvCxnSpPr>
        <p:spPr bwMode="auto">
          <a:xfrm flipV="1">
            <a:off x="3040063" y="3197225"/>
            <a:ext cx="306387" cy="52705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12-Point Star 122"/>
          <p:cNvSpPr/>
          <p:nvPr/>
        </p:nvSpPr>
        <p:spPr>
          <a:xfrm rot="11461389">
            <a:off x="3119438" y="2825750"/>
            <a:ext cx="347662" cy="384175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123"/>
          <p:cNvSpPr/>
          <p:nvPr/>
        </p:nvSpPr>
        <p:spPr>
          <a:xfrm rot="5612858">
            <a:off x="2745582" y="2313781"/>
            <a:ext cx="381000" cy="3413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92" name="AutoShape 71"/>
          <p:cNvCxnSpPr>
            <a:cxnSpLocks noChangeShapeType="1"/>
            <a:stCxn id="50181" idx="1"/>
            <a:endCxn id="81" idx="5"/>
          </p:cNvCxnSpPr>
          <p:nvPr/>
        </p:nvCxnSpPr>
        <p:spPr bwMode="auto">
          <a:xfrm rot="10800000" flipH="1">
            <a:off x="2798763" y="2611438"/>
            <a:ext cx="7937" cy="1112837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Line 104"/>
          <p:cNvSpPr>
            <a:spLocks noChangeShapeType="1"/>
          </p:cNvSpPr>
          <p:nvPr/>
        </p:nvSpPr>
        <p:spPr bwMode="auto">
          <a:xfrm>
            <a:off x="1816100" y="314642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05"/>
          <p:cNvSpPr>
            <a:spLocks noChangeShapeType="1"/>
          </p:cNvSpPr>
          <p:nvPr/>
        </p:nvSpPr>
        <p:spPr bwMode="auto">
          <a:xfrm>
            <a:off x="1816100" y="2474913"/>
            <a:ext cx="0" cy="130016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06"/>
          <p:cNvSpPr>
            <a:spLocks noChangeShapeType="1"/>
          </p:cNvSpPr>
          <p:nvPr/>
        </p:nvSpPr>
        <p:spPr bwMode="auto">
          <a:xfrm>
            <a:off x="1816100" y="2474913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107"/>
          <p:cNvSpPr>
            <a:spLocks noChangeShapeType="1"/>
          </p:cNvSpPr>
          <p:nvPr/>
        </p:nvSpPr>
        <p:spPr bwMode="auto">
          <a:xfrm>
            <a:off x="1816100" y="377507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108"/>
          <p:cNvSpPr>
            <a:spLocks noChangeShapeType="1"/>
          </p:cNvSpPr>
          <p:nvPr/>
        </p:nvSpPr>
        <p:spPr bwMode="auto">
          <a:xfrm>
            <a:off x="1905000" y="2600325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09"/>
          <p:cNvSpPr>
            <a:spLocks noChangeShapeType="1"/>
          </p:cNvSpPr>
          <p:nvPr/>
        </p:nvSpPr>
        <p:spPr bwMode="auto">
          <a:xfrm>
            <a:off x="1905000" y="3900488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110"/>
          <p:cNvSpPr>
            <a:spLocks noChangeShapeType="1"/>
          </p:cNvSpPr>
          <p:nvPr/>
        </p:nvSpPr>
        <p:spPr bwMode="auto">
          <a:xfrm>
            <a:off x="1893888" y="2600325"/>
            <a:ext cx="0" cy="1300163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1" name="Rechte verbindingslijn met pijl 28"/>
          <p:cNvCxnSpPr/>
          <p:nvPr/>
        </p:nvCxnSpPr>
        <p:spPr>
          <a:xfrm>
            <a:off x="2063750" y="3062288"/>
            <a:ext cx="2286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Line 114"/>
          <p:cNvSpPr>
            <a:spLocks noChangeShapeType="1"/>
          </p:cNvSpPr>
          <p:nvPr/>
        </p:nvSpPr>
        <p:spPr bwMode="auto">
          <a:xfrm>
            <a:off x="3575050" y="3860800"/>
            <a:ext cx="287338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113"/>
          <p:cNvSpPr>
            <a:spLocks noChangeShapeType="1"/>
          </p:cNvSpPr>
          <p:nvPr/>
        </p:nvSpPr>
        <p:spPr bwMode="auto">
          <a:xfrm>
            <a:off x="3575050" y="3757613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4" name="Rechte verbindingslijn met pijl 31"/>
          <p:cNvCxnSpPr/>
          <p:nvPr/>
        </p:nvCxnSpPr>
        <p:spPr>
          <a:xfrm>
            <a:off x="3575050" y="3652838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204" name="Object 3"/>
          <p:cNvGraphicFramePr>
            <a:graphicFrameLocks noChangeAspect="1"/>
          </p:cNvGraphicFramePr>
          <p:nvPr/>
        </p:nvGraphicFramePr>
        <p:xfrm>
          <a:off x="2728913" y="4040188"/>
          <a:ext cx="23018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9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4040188"/>
                        <a:ext cx="230187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5" name="Object 4"/>
          <p:cNvGraphicFramePr>
            <a:graphicFrameLocks noChangeAspect="1"/>
          </p:cNvGraphicFramePr>
          <p:nvPr/>
        </p:nvGraphicFramePr>
        <p:xfrm>
          <a:off x="2690813" y="2665413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0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2665413"/>
                        <a:ext cx="2286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6" name="Object 5"/>
          <p:cNvGraphicFramePr>
            <a:graphicFrameLocks noChangeAspect="1"/>
          </p:cNvGraphicFramePr>
          <p:nvPr/>
        </p:nvGraphicFramePr>
        <p:xfrm>
          <a:off x="2690813" y="3189288"/>
          <a:ext cx="2286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1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3189288"/>
                        <a:ext cx="228600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7" name="Object 6"/>
          <p:cNvGraphicFramePr>
            <a:graphicFrameLocks noChangeAspect="1"/>
          </p:cNvGraphicFramePr>
          <p:nvPr/>
        </p:nvGraphicFramePr>
        <p:xfrm>
          <a:off x="3327400" y="3300413"/>
          <a:ext cx="227013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2" name="Equation" r:id="rId12" imgW="177646" imgH="241091" progId="Equation.DSMT4">
                  <p:embed/>
                </p:oleObj>
              </mc:Choice>
              <mc:Fallback>
                <p:oleObj name="Equation" r:id="rId12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3300413"/>
                        <a:ext cx="227013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Text Box 25"/>
          <p:cNvSpPr txBox="1">
            <a:spLocks noChangeArrowheads="1"/>
          </p:cNvSpPr>
          <p:nvPr/>
        </p:nvSpPr>
        <p:spPr bwMode="auto">
          <a:xfrm>
            <a:off x="3586840" y="4889918"/>
            <a:ext cx="163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Maximum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Post Synaptic Potential</a:t>
            </a:r>
            <a:endParaRPr lang="en-US" altLang="en-US" sz="800">
              <a:solidFill>
                <a:schemeClr val="tx2"/>
              </a:solidFill>
            </a:endParaRPr>
          </a:p>
        </p:txBody>
      </p:sp>
      <p:sp>
        <p:nvSpPr>
          <p:cNvPr id="132" name="Text Box 23"/>
          <p:cNvSpPr txBox="1">
            <a:spLocks noChangeArrowheads="1"/>
          </p:cNvSpPr>
          <p:nvPr/>
        </p:nvSpPr>
        <p:spPr bwMode="auto">
          <a:xfrm>
            <a:off x="1094465" y="4697830"/>
            <a:ext cx="11874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133" name="Picture 24" descr="post2pr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845227" y="4832768"/>
            <a:ext cx="147478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7" descr="pre2po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2939140" y="4823243"/>
            <a:ext cx="14732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 Box 23"/>
          <p:cNvSpPr txBox="1">
            <a:spLocks noChangeArrowheads="1"/>
          </p:cNvSpPr>
          <p:nvPr/>
        </p:nvSpPr>
        <p:spPr bwMode="auto">
          <a:xfrm>
            <a:off x="984927" y="5947193"/>
            <a:ext cx="1263650" cy="223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36" name="Text Box 23"/>
          <p:cNvSpPr txBox="1">
            <a:spLocks noChangeArrowheads="1"/>
          </p:cNvSpPr>
          <p:nvPr/>
        </p:nvSpPr>
        <p:spPr bwMode="auto">
          <a:xfrm rot="16200000">
            <a:off x="519790" y="5245518"/>
            <a:ext cx="693737" cy="236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137" name="Text Box 23"/>
          <p:cNvSpPr txBox="1">
            <a:spLocks noChangeArrowheads="1"/>
          </p:cNvSpPr>
          <p:nvPr/>
        </p:nvSpPr>
        <p:spPr bwMode="auto">
          <a:xfrm>
            <a:off x="3183615" y="4670843"/>
            <a:ext cx="10858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138" name="Line 57"/>
          <p:cNvSpPr>
            <a:spLocks noChangeShapeType="1"/>
          </p:cNvSpPr>
          <p:nvPr/>
        </p:nvSpPr>
        <p:spPr bwMode="auto">
          <a:xfrm>
            <a:off x="2348590" y="5250280"/>
            <a:ext cx="4397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754533"/>
              </p:ext>
            </p:extLst>
          </p:nvPr>
        </p:nvGraphicFramePr>
        <p:xfrm>
          <a:off x="2410502" y="5315368"/>
          <a:ext cx="23812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3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502" y="5315368"/>
                        <a:ext cx="23812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271046"/>
              </p:ext>
            </p:extLst>
          </p:nvPr>
        </p:nvGraphicFramePr>
        <p:xfrm>
          <a:off x="2486702" y="4994693"/>
          <a:ext cx="155575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4" name="Equation" r:id="rId18" imgW="114300" imgH="165100" progId="Equation.3">
                  <p:embed/>
                </p:oleObj>
              </mc:Choice>
              <mc:Fallback>
                <p:oleObj name="Equation" r:id="rId1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702" y="4994693"/>
                        <a:ext cx="155575" cy="21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 Box 23"/>
          <p:cNvSpPr txBox="1">
            <a:spLocks noChangeArrowheads="1"/>
          </p:cNvSpPr>
          <p:nvPr/>
        </p:nvSpPr>
        <p:spPr bwMode="auto">
          <a:xfrm>
            <a:off x="3410627" y="5929730"/>
            <a:ext cx="633413" cy="223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142" name="Text Box 23"/>
          <p:cNvSpPr txBox="1">
            <a:spLocks noChangeArrowheads="1"/>
          </p:cNvSpPr>
          <p:nvPr/>
        </p:nvSpPr>
        <p:spPr bwMode="auto">
          <a:xfrm rot="16200000">
            <a:off x="2324777" y="5269330"/>
            <a:ext cx="1196975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44" name="Text Box 27"/>
          <p:cNvSpPr txBox="1">
            <a:spLocks noChangeArrowheads="1"/>
          </p:cNvSpPr>
          <p:nvPr/>
        </p:nvSpPr>
        <p:spPr bwMode="auto">
          <a:xfrm>
            <a:off x="4131352" y="5536030"/>
            <a:ext cx="11795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Inverse Time Constant</a:t>
            </a:r>
            <a:endParaRPr lang="en-US" altLang="en-US" sz="800">
              <a:solidFill>
                <a:schemeClr val="tx2"/>
              </a:solidFill>
            </a:endParaRPr>
          </a:p>
        </p:txBody>
      </p:sp>
      <p:graphicFrame>
        <p:nvGraphicFramePr>
          <p:cNvPr id="14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824065"/>
              </p:ext>
            </p:extLst>
          </p:nvPr>
        </p:nvGraphicFramePr>
        <p:xfrm>
          <a:off x="4004352" y="5645568"/>
          <a:ext cx="1905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5" name="Equation" r:id="rId20" imgW="139700" imgH="127000" progId="Equation.3">
                  <p:embed/>
                </p:oleObj>
              </mc:Choice>
              <mc:Fallback>
                <p:oleObj name="Equation" r:id="rId2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4352" y="5645568"/>
                        <a:ext cx="1905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TextBox 6"/>
          <p:cNvSpPr txBox="1">
            <a:spLocks noChangeArrowheads="1"/>
          </p:cNvSpPr>
          <p:nvPr/>
        </p:nvSpPr>
        <p:spPr bwMode="auto">
          <a:xfrm>
            <a:off x="3394752" y="4921668"/>
            <a:ext cx="28257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02250" y="1652588"/>
            <a:ext cx="3568700" cy="3843337"/>
            <a:chOff x="5152812" y="1628343"/>
            <a:chExt cx="3662362" cy="3712770"/>
          </a:xfrm>
        </p:grpSpPr>
        <p:sp>
          <p:nvSpPr>
            <p:cNvPr id="50235" name="Freeform 9"/>
            <p:cNvSpPr>
              <a:spLocks noEditPoints="1"/>
            </p:cNvSpPr>
            <p:nvPr/>
          </p:nvSpPr>
          <p:spPr bwMode="auto">
            <a:xfrm>
              <a:off x="8125773" y="2433267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2147483646 h 10033"/>
                <a:gd name="T12" fmla="*/ 2147483646 w 400"/>
                <a:gd name="T13" fmla="*/ 2147483646 h 10033"/>
                <a:gd name="T14" fmla="*/ 0 w 400"/>
                <a:gd name="T15" fmla="*/ 2147483646 h 10033"/>
                <a:gd name="T16" fmla="*/ 2147483646 w 400"/>
                <a:gd name="T17" fmla="*/ 0 h 10033"/>
                <a:gd name="T18" fmla="*/ 2147483646 w 400"/>
                <a:gd name="T19" fmla="*/ 2147483646 h 10033"/>
                <a:gd name="T20" fmla="*/ 0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10"/>
            <p:cNvSpPr>
              <a:spLocks noEditPoints="1"/>
            </p:cNvSpPr>
            <p:nvPr/>
          </p:nvSpPr>
          <p:spPr bwMode="auto">
            <a:xfrm>
              <a:off x="5918375" y="2427936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0 h 10033"/>
                <a:gd name="T12" fmla="*/ 2147483646 w 400"/>
                <a:gd name="T13" fmla="*/ 2147483646 h 10033"/>
                <a:gd name="T14" fmla="*/ 2147483646 w 400"/>
                <a:gd name="T15" fmla="*/ 2147483646 h 10033"/>
                <a:gd name="T16" fmla="*/ 2147483646 w 400"/>
                <a:gd name="T17" fmla="*/ 2147483646 h 10033"/>
                <a:gd name="T18" fmla="*/ 0 w 400"/>
                <a:gd name="T19" fmla="*/ 2147483646 h 10033"/>
                <a:gd name="T20" fmla="*/ 2147483646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14"/>
            <p:cNvSpPr>
              <a:spLocks noEditPoints="1"/>
            </p:cNvSpPr>
            <p:nvPr/>
          </p:nvSpPr>
          <p:spPr bwMode="auto">
            <a:xfrm>
              <a:off x="6162620" y="3584678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Line 114"/>
            <p:cNvSpPr>
              <a:spLocks noChangeShapeType="1"/>
            </p:cNvSpPr>
            <p:nvPr/>
          </p:nvSpPr>
          <p:spPr bwMode="auto">
            <a:xfrm>
              <a:off x="8368705" y="5127889"/>
              <a:ext cx="446469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Line 113"/>
            <p:cNvSpPr>
              <a:spLocks noChangeShapeType="1"/>
            </p:cNvSpPr>
            <p:nvPr/>
          </p:nvSpPr>
          <p:spPr bwMode="auto">
            <a:xfrm>
              <a:off x="8368705" y="4977299"/>
              <a:ext cx="4464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67" name="Rechte verbindingslijn met pijl 77"/>
            <p:cNvCxnSpPr/>
            <p:nvPr/>
          </p:nvCxnSpPr>
          <p:spPr>
            <a:xfrm>
              <a:off x="8368783" y="4827368"/>
              <a:ext cx="4463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41" name="Rectangle 103"/>
            <p:cNvSpPr>
              <a:spLocks noChangeArrowheads="1"/>
            </p:cNvSpPr>
            <p:nvPr/>
          </p:nvSpPr>
          <p:spPr bwMode="auto">
            <a:xfrm>
              <a:off x="5762111" y="4032449"/>
              <a:ext cx="2760232" cy="1308664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sp>
          <p:nvSpPr>
            <p:cNvPr id="50242" name="Rectangle 10" descr="White marble"/>
            <p:cNvSpPr>
              <a:spLocks noChangeArrowheads="1"/>
            </p:cNvSpPr>
            <p:nvPr/>
          </p:nvSpPr>
          <p:spPr bwMode="auto">
            <a:xfrm>
              <a:off x="5747666" y="2814405"/>
              <a:ext cx="2799626" cy="735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0243" name="Rectangle 74"/>
            <p:cNvSpPr>
              <a:spLocks noChangeArrowheads="1"/>
            </p:cNvSpPr>
            <p:nvPr/>
          </p:nvSpPr>
          <p:spPr bwMode="auto">
            <a:xfrm>
              <a:off x="5762111" y="1628343"/>
              <a:ext cx="2760232" cy="80492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grpSp>
          <p:nvGrpSpPr>
            <p:cNvPr id="50244" name="Group 75"/>
            <p:cNvGrpSpPr>
              <a:grpSpLocks/>
            </p:cNvGrpSpPr>
            <p:nvPr/>
          </p:nvGrpSpPr>
          <p:grpSpPr bwMode="auto">
            <a:xfrm>
              <a:off x="6026053" y="2437265"/>
              <a:ext cx="193033" cy="318503"/>
              <a:chOff x="2538" y="1637"/>
              <a:chExt cx="166" cy="239"/>
            </a:xfrm>
          </p:grpSpPr>
          <p:sp>
            <p:nvSpPr>
              <p:cNvPr id="5026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4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5" name="Group 78"/>
            <p:cNvGrpSpPr>
              <a:grpSpLocks/>
            </p:cNvGrpSpPr>
            <p:nvPr/>
          </p:nvGrpSpPr>
          <p:grpSpPr bwMode="auto">
            <a:xfrm>
              <a:off x="7864457" y="2465250"/>
              <a:ext cx="189093" cy="321169"/>
              <a:chOff x="4113" y="1658"/>
              <a:chExt cx="162" cy="241"/>
            </a:xfrm>
          </p:grpSpPr>
          <p:sp>
            <p:nvSpPr>
              <p:cNvPr id="5026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3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6" name="Group 81"/>
            <p:cNvGrpSpPr>
              <a:grpSpLocks/>
            </p:cNvGrpSpPr>
            <p:nvPr/>
          </p:nvGrpSpPr>
          <p:grpSpPr bwMode="auto">
            <a:xfrm>
              <a:off x="6324138" y="3588676"/>
              <a:ext cx="179901" cy="318503"/>
              <a:chOff x="2794" y="2501"/>
              <a:chExt cx="154" cy="239"/>
            </a:xfrm>
          </p:grpSpPr>
          <p:sp>
            <p:nvSpPr>
              <p:cNvPr id="5026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1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7" name="Group 84"/>
            <p:cNvGrpSpPr>
              <a:grpSpLocks/>
            </p:cNvGrpSpPr>
            <p:nvPr/>
          </p:nvGrpSpPr>
          <p:grpSpPr bwMode="auto">
            <a:xfrm>
              <a:off x="7593949" y="3635319"/>
              <a:ext cx="193033" cy="317171"/>
              <a:chOff x="3892" y="2536"/>
              <a:chExt cx="164" cy="238"/>
            </a:xfrm>
          </p:grpSpPr>
          <p:sp>
            <p:nvSpPr>
              <p:cNvPr id="5026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2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sp>
          <p:nvSpPr>
            <p:cNvPr id="50248" name="Rectangle 91"/>
            <p:cNvSpPr>
              <a:spLocks noChangeArrowheads="1"/>
            </p:cNvSpPr>
            <p:nvPr/>
          </p:nvSpPr>
          <p:spPr bwMode="auto">
            <a:xfrm>
              <a:off x="5832699" y="2887702"/>
              <a:ext cx="20261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spiny cells in granular layers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49" name="Rectangle 93"/>
            <p:cNvSpPr>
              <a:spLocks noChangeArrowheads="1"/>
            </p:cNvSpPr>
            <p:nvPr/>
          </p:nvSpPr>
          <p:spPr bwMode="auto">
            <a:xfrm>
              <a:off x="5832699" y="1703939"/>
              <a:ext cx="1994668" cy="15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Inhibitory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graphicFrame>
          <p:nvGraphicFramePr>
            <p:cNvPr id="50250" name="Object 3"/>
            <p:cNvGraphicFramePr>
              <a:graphicFrameLocks noChangeAspect="1"/>
            </p:cNvGraphicFramePr>
            <p:nvPr/>
          </p:nvGraphicFramePr>
          <p:xfrm>
            <a:off x="5847674" y="1926992"/>
            <a:ext cx="2019300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6" name="Equation" r:id="rId22" imgW="2755900" imgH="482600" progId="Equation.3">
                    <p:embed/>
                  </p:oleObj>
                </mc:Choice>
                <mc:Fallback>
                  <p:oleObj name="Equation" r:id="rId22" imgW="27559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7674" y="1926992"/>
                          <a:ext cx="2019300" cy="404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51" name="Object 4"/>
            <p:cNvGraphicFramePr>
              <a:graphicFrameLocks noChangeAspect="1"/>
            </p:cNvGraphicFramePr>
            <p:nvPr/>
          </p:nvGraphicFramePr>
          <p:xfrm>
            <a:off x="5891791" y="3092930"/>
            <a:ext cx="2325580" cy="383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7" name="Equation" r:id="rId24" imgW="3162300" imgH="457200" progId="Equation.3">
                    <p:embed/>
                  </p:oleObj>
                </mc:Choice>
                <mc:Fallback>
                  <p:oleObj name="Equation" r:id="rId24" imgW="31623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1791" y="3092930"/>
                          <a:ext cx="2325580" cy="3838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52" name="Line 104"/>
            <p:cNvSpPr>
              <a:spLocks noChangeShapeType="1"/>
            </p:cNvSpPr>
            <p:nvPr/>
          </p:nvSpPr>
          <p:spPr bwMode="auto">
            <a:xfrm>
              <a:off x="5152812" y="323685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Line 105"/>
            <p:cNvSpPr>
              <a:spLocks noChangeShapeType="1"/>
            </p:cNvSpPr>
            <p:nvPr/>
          </p:nvSpPr>
          <p:spPr bwMode="auto">
            <a:xfrm>
              <a:off x="5152812" y="1906870"/>
              <a:ext cx="0" cy="24787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Line 106"/>
            <p:cNvSpPr>
              <a:spLocks noChangeShapeType="1"/>
            </p:cNvSpPr>
            <p:nvPr/>
          </p:nvSpPr>
          <p:spPr bwMode="auto">
            <a:xfrm>
              <a:off x="5152812" y="1906870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Line 107"/>
            <p:cNvSpPr>
              <a:spLocks noChangeShapeType="1"/>
            </p:cNvSpPr>
            <p:nvPr/>
          </p:nvSpPr>
          <p:spPr bwMode="auto">
            <a:xfrm>
              <a:off x="5152812" y="437227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Line 108"/>
            <p:cNvSpPr>
              <a:spLocks noChangeShapeType="1"/>
            </p:cNvSpPr>
            <p:nvPr/>
          </p:nvSpPr>
          <p:spPr bwMode="auto">
            <a:xfrm>
              <a:off x="5270995" y="2088110"/>
              <a:ext cx="476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Line 109"/>
            <p:cNvSpPr>
              <a:spLocks noChangeShapeType="1"/>
            </p:cNvSpPr>
            <p:nvPr/>
          </p:nvSpPr>
          <p:spPr bwMode="auto">
            <a:xfrm>
              <a:off x="5270995" y="4553516"/>
              <a:ext cx="476671" cy="13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Line 110"/>
            <p:cNvSpPr>
              <a:spLocks noChangeShapeType="1"/>
            </p:cNvSpPr>
            <p:nvPr/>
          </p:nvSpPr>
          <p:spPr bwMode="auto">
            <a:xfrm>
              <a:off x="5270995" y="2088110"/>
              <a:ext cx="0" cy="24787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Rectangle 92"/>
            <p:cNvSpPr>
              <a:spLocks noChangeArrowheads="1"/>
            </p:cNvSpPr>
            <p:nvPr/>
          </p:nvSpPr>
          <p:spPr bwMode="auto">
            <a:xfrm>
              <a:off x="5832699" y="4096416"/>
              <a:ext cx="2560633" cy="15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pyramidal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60" name="Freeform 14"/>
            <p:cNvSpPr>
              <a:spLocks noEditPoints="1"/>
            </p:cNvSpPr>
            <p:nvPr/>
          </p:nvSpPr>
          <p:spPr bwMode="auto">
            <a:xfrm flipV="1">
              <a:off x="7895972" y="3556693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8" name="Rechte verbindingslijn met pijl 28"/>
            <p:cNvCxnSpPr/>
            <p:nvPr/>
          </p:nvCxnSpPr>
          <p:spPr>
            <a:xfrm>
              <a:off x="5509600" y="3120505"/>
              <a:ext cx="2280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 Box 111"/>
          <p:cNvSpPr txBox="1">
            <a:spLocks noChangeArrowheads="1"/>
          </p:cNvSpPr>
          <p:nvPr/>
        </p:nvSpPr>
        <p:spPr bwMode="auto">
          <a:xfrm>
            <a:off x="100013" y="3671888"/>
            <a:ext cx="14557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Calibri" charset="0"/>
              </a:rPr>
              <a:t>Extrinsic connections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Forward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Backward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Lateral</a:t>
            </a:r>
          </a:p>
        </p:txBody>
      </p:sp>
      <p:sp>
        <p:nvSpPr>
          <p:cNvPr id="153" name="Line 114"/>
          <p:cNvSpPr>
            <a:spLocks noChangeShapeType="1"/>
          </p:cNvSpPr>
          <p:nvPr/>
        </p:nvSpPr>
        <p:spPr bwMode="auto">
          <a:xfrm>
            <a:off x="835025" y="4365625"/>
            <a:ext cx="2857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Line 113"/>
          <p:cNvSpPr>
            <a:spLocks noChangeShapeType="1"/>
          </p:cNvSpPr>
          <p:nvPr/>
        </p:nvSpPr>
        <p:spPr bwMode="auto">
          <a:xfrm>
            <a:off x="835025" y="4200525"/>
            <a:ext cx="285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5" name="Rechte verbindingslijn met pijl 31"/>
          <p:cNvCxnSpPr/>
          <p:nvPr/>
        </p:nvCxnSpPr>
        <p:spPr>
          <a:xfrm>
            <a:off x="835025" y="4005263"/>
            <a:ext cx="2857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Box 77"/>
          <p:cNvSpPr txBox="1">
            <a:spLocks noChangeArrowheads="1"/>
          </p:cNvSpPr>
          <p:nvPr/>
        </p:nvSpPr>
        <p:spPr bwMode="auto">
          <a:xfrm>
            <a:off x="1298575" y="2176463"/>
            <a:ext cx="1066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input</a:t>
            </a:r>
          </a:p>
        </p:txBody>
      </p:sp>
      <p:sp>
        <p:nvSpPr>
          <p:cNvPr id="157" name="Text Box 77"/>
          <p:cNvSpPr txBox="1">
            <a:spLocks noChangeArrowheads="1"/>
          </p:cNvSpPr>
          <p:nvPr/>
        </p:nvSpPr>
        <p:spPr bwMode="auto">
          <a:xfrm>
            <a:off x="3825875" y="3582988"/>
            <a:ext cx="11763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output</a:t>
            </a:r>
          </a:p>
        </p:txBody>
      </p:sp>
      <p:sp>
        <p:nvSpPr>
          <p:cNvPr id="50230" name="Text Box 77"/>
          <p:cNvSpPr txBox="1">
            <a:spLocks noChangeArrowheads="1"/>
          </p:cNvSpPr>
          <p:nvPr/>
        </p:nvSpPr>
        <p:spPr bwMode="auto">
          <a:xfrm>
            <a:off x="3470275" y="4032250"/>
            <a:ext cx="1406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Measured response</a:t>
            </a:r>
          </a:p>
        </p:txBody>
      </p:sp>
      <p:sp>
        <p:nvSpPr>
          <p:cNvPr id="159" name="Rechthoek 60"/>
          <p:cNvSpPr>
            <a:spLocks noChangeArrowheads="1"/>
          </p:cNvSpPr>
          <p:nvPr/>
        </p:nvSpPr>
        <p:spPr bwMode="auto">
          <a:xfrm>
            <a:off x="461963" y="2795588"/>
            <a:ext cx="11906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Exogeneous</a:t>
            </a:r>
            <a:r>
              <a:rPr lang="en-GB" altLang="en-US" sz="1100" i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 input</a:t>
            </a:r>
          </a:p>
        </p:txBody>
      </p:sp>
      <p:cxnSp>
        <p:nvCxnSpPr>
          <p:cNvPr id="160" name="Rechte verbindingslijn met pijl 62"/>
          <p:cNvCxnSpPr/>
          <p:nvPr/>
        </p:nvCxnSpPr>
        <p:spPr>
          <a:xfrm>
            <a:off x="1619250" y="2932113"/>
            <a:ext cx="682625" cy="158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25563" y="1268413"/>
            <a:ext cx="1497012" cy="8207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0" name="Object 5"/>
          <p:cNvGraphicFramePr>
            <a:graphicFrameLocks noChangeAspect="1"/>
          </p:cNvGraphicFramePr>
          <p:nvPr/>
        </p:nvGraphicFramePr>
        <p:xfrm>
          <a:off x="6022975" y="4438650"/>
          <a:ext cx="242411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8" name="Equation" r:id="rId26" imgW="3200400" imgH="1193800" progId="Equation.3">
                  <p:embed/>
                </p:oleObj>
              </mc:Choice>
              <mc:Fallback>
                <p:oleObj name="Equation" r:id="rId26" imgW="32004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5" y="4438650"/>
                        <a:ext cx="2424113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143" grpId="0"/>
      <p:bldP spid="132" grpId="0"/>
      <p:bldP spid="135" grpId="0" animBg="1"/>
      <p:bldP spid="136" grpId="0" animBg="1"/>
      <p:bldP spid="137" grpId="0"/>
      <p:bldP spid="138" grpId="0" animBg="1"/>
      <p:bldP spid="141" grpId="0" animBg="1"/>
      <p:bldP spid="142" grpId="0" animBg="1"/>
      <p:bldP spid="144" grpId="0"/>
      <p:bldP spid="146" grpId="0"/>
      <p:bldP spid="149" grpId="0"/>
      <p:bldP spid="153" grpId="0" animBg="1"/>
      <p:bldP spid="154" grpId="0" animBg="1"/>
      <p:bldP spid="156" grpId="0"/>
      <p:bldP spid="157" grpId="0"/>
      <p:bldP spid="1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D800078-024B-1643-824C-452BF9A3252E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0FC60F-C004-6C40-B8C8-10BC70AC2DDE}"/>
              </a:ext>
            </a:extLst>
          </p:cNvPr>
          <p:cNvSpPr/>
          <p:nvPr/>
        </p:nvSpPr>
        <p:spPr>
          <a:xfrm>
            <a:off x="153276" y="1014768"/>
            <a:ext cx="4263313" cy="20805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AFACF7-06D2-8B45-961E-3FED9682BA1D}"/>
              </a:ext>
            </a:extLst>
          </p:cNvPr>
          <p:cNvSpPr/>
          <p:nvPr/>
        </p:nvSpPr>
        <p:spPr>
          <a:xfrm>
            <a:off x="4720212" y="1031349"/>
            <a:ext cx="4263313" cy="20805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903288" y="412550"/>
            <a:ext cx="2732087" cy="522288"/>
          </a:xfrm>
        </p:spPr>
        <p:txBody>
          <a:bodyPr>
            <a:noAutofit/>
          </a:bodyPr>
          <a:lstStyle/>
          <a:p>
            <a:r>
              <a:rPr lang="en-GB" altLang="en-US" sz="2400" b="1" dirty="0">
                <a:latin typeface="Calibri" charset="0"/>
              </a:rPr>
              <a:t>Convolution models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5297488" y="412550"/>
            <a:ext cx="2951162" cy="487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2400" kern="0" dirty="0">
                <a:solidFill>
                  <a:schemeClr val="tx1"/>
                </a:solidFill>
                <a:latin typeface="Calibri" panose="020F0502020204030204" pitchFamily="34" charset="0"/>
              </a:rPr>
              <a:t>Conductance models		</a:t>
            </a: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4886544" y="1146175"/>
            <a:ext cx="3975100" cy="1866900"/>
            <a:chOff x="4060348" y="275233"/>
            <a:chExt cx="3975609" cy="1867485"/>
          </a:xfrm>
        </p:grpSpPr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H="1">
              <a:off x="4801806" y="534077"/>
              <a:ext cx="485837" cy="31759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5297169" y="562661"/>
              <a:ext cx="728755" cy="2334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pic>
          <p:nvPicPr>
            <p:cNvPr id="51223" name="Picture 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772" y="849686"/>
              <a:ext cx="2681172" cy="57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4069874" y="275233"/>
              <a:ext cx="654134" cy="26202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Current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4841498" y="276821"/>
              <a:ext cx="1017718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Conductance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5925900" y="275233"/>
              <a:ext cx="1871902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Reversal Pot – Potential Diff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H="1">
              <a:off x="4474739" y="538841"/>
              <a:ext cx="12702" cy="24772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3" name="Text Box 25"/>
            <p:cNvSpPr txBox="1">
              <a:spLocks noChangeArrowheads="1"/>
            </p:cNvSpPr>
            <p:nvPr/>
          </p:nvSpPr>
          <p:spPr bwMode="auto">
            <a:xfrm>
              <a:off x="5233661" y="1874347"/>
              <a:ext cx="1068524" cy="2604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Afferent Firing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6386334" y="1880699"/>
              <a:ext cx="1360661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No. open channels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5" name="Text Box 27"/>
            <p:cNvSpPr txBox="1">
              <a:spLocks noChangeArrowheads="1"/>
            </p:cNvSpPr>
            <p:nvPr/>
          </p:nvSpPr>
          <p:spPr bwMode="auto">
            <a:xfrm>
              <a:off x="4060348" y="1874347"/>
              <a:ext cx="1101866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>
                  <a:solidFill>
                    <a:schemeClr val="tx2"/>
                  </a:solidFill>
                </a:rPr>
                <a:t>Time Constant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V="1">
              <a:off x="4641447" y="1372540"/>
              <a:ext cx="9526" cy="49863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 flipH="1" flipV="1">
              <a:off x="5233661" y="1428119"/>
              <a:ext cx="144480" cy="4319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8" name="Line 31"/>
            <p:cNvSpPr>
              <a:spLocks noChangeShapeType="1"/>
            </p:cNvSpPr>
            <p:nvPr/>
          </p:nvSpPr>
          <p:spPr bwMode="auto">
            <a:xfrm flipH="1" flipV="1">
              <a:off x="6553042" y="1437647"/>
              <a:ext cx="244506" cy="44305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 flipH="1">
              <a:off x="6178344" y="913608"/>
              <a:ext cx="127016" cy="22232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50" name="Text Box 25"/>
            <p:cNvSpPr txBox="1">
              <a:spLocks noChangeArrowheads="1"/>
            </p:cNvSpPr>
            <p:nvPr/>
          </p:nvSpPr>
          <p:spPr bwMode="auto">
            <a:xfrm>
              <a:off x="7250044" y="1428119"/>
              <a:ext cx="785913" cy="2524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>
                  <a:solidFill>
                    <a:schemeClr val="tx2"/>
                  </a:solidFill>
                </a:rPr>
                <a:t>Unit noise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6295834" y="659528"/>
              <a:ext cx="1092340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>
                  <a:solidFill>
                    <a:schemeClr val="tx2"/>
                  </a:solidFill>
                </a:rPr>
                <a:t>Firing Variance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H="1" flipV="1">
              <a:off x="6962670" y="1355071"/>
              <a:ext cx="285787" cy="21596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51205" name="Text Box 23"/>
          <p:cNvSpPr txBox="1">
            <a:spLocks noChangeArrowheads="1"/>
          </p:cNvSpPr>
          <p:nvPr/>
        </p:nvSpPr>
        <p:spPr bwMode="auto">
          <a:xfrm>
            <a:off x="727075" y="1243013"/>
            <a:ext cx="1231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51206" name="Picture 24" descr="post2p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468313" y="1392238"/>
            <a:ext cx="15303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7" descr="pre2po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2609850" y="1400175"/>
            <a:ext cx="15303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 Box 23"/>
          <p:cNvSpPr txBox="1">
            <a:spLocks noChangeArrowheads="1"/>
          </p:cNvSpPr>
          <p:nvPr/>
        </p:nvSpPr>
        <p:spPr bwMode="auto">
          <a:xfrm>
            <a:off x="612775" y="2611438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51209" name="Text Box 23"/>
          <p:cNvSpPr txBox="1">
            <a:spLocks noChangeArrowheads="1"/>
          </p:cNvSpPr>
          <p:nvPr/>
        </p:nvSpPr>
        <p:spPr bwMode="auto">
          <a:xfrm rot="-5400000">
            <a:off x="109538" y="1849438"/>
            <a:ext cx="7604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51210" name="Text Box 23"/>
          <p:cNvSpPr txBox="1">
            <a:spLocks noChangeArrowheads="1"/>
          </p:cNvSpPr>
          <p:nvPr/>
        </p:nvSpPr>
        <p:spPr bwMode="auto">
          <a:xfrm>
            <a:off x="2924175" y="1243013"/>
            <a:ext cx="1127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51211" name="Line 57"/>
          <p:cNvSpPr>
            <a:spLocks noChangeShapeType="1"/>
          </p:cNvSpPr>
          <p:nvPr/>
        </p:nvSpPr>
        <p:spPr bwMode="auto">
          <a:xfrm>
            <a:off x="2028825" y="1849438"/>
            <a:ext cx="455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499334"/>
              </p:ext>
            </p:extLst>
          </p:nvPr>
        </p:nvGraphicFramePr>
        <p:xfrm>
          <a:off x="2092325" y="1920875"/>
          <a:ext cx="24765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3" name="Equation" r:id="rId6" imgW="164603" imgH="177815" progId="Equation.3">
                  <p:embed/>
                </p:oleObj>
              </mc:Choice>
              <mc:Fallback>
                <p:oleObj name="Equation" r:id="rId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1920875"/>
                        <a:ext cx="247650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78985"/>
              </p:ext>
            </p:extLst>
          </p:nvPr>
        </p:nvGraphicFramePr>
        <p:xfrm>
          <a:off x="2171700" y="1568450"/>
          <a:ext cx="1619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4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568450"/>
                        <a:ext cx="16192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Text Box 23"/>
          <p:cNvSpPr txBox="1">
            <a:spLocks noChangeArrowheads="1"/>
          </p:cNvSpPr>
          <p:nvPr/>
        </p:nvSpPr>
        <p:spPr bwMode="auto">
          <a:xfrm>
            <a:off x="3132138" y="2641600"/>
            <a:ext cx="6572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51215" name="Text Box 23"/>
          <p:cNvSpPr txBox="1">
            <a:spLocks noChangeArrowheads="1"/>
          </p:cNvSpPr>
          <p:nvPr/>
        </p:nvSpPr>
        <p:spPr bwMode="auto">
          <a:xfrm rot="-5400000">
            <a:off x="1951831" y="1877220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graphicFrame>
        <p:nvGraphicFramePr>
          <p:cNvPr id="512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74343"/>
              </p:ext>
            </p:extLst>
          </p:nvPr>
        </p:nvGraphicFramePr>
        <p:xfrm>
          <a:off x="3748088" y="2281238"/>
          <a:ext cx="1968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5" name="Equation" r:id="rId10" imgW="139700" imgH="127000" progId="Equation.3">
                  <p:embed/>
                </p:oleObj>
              </mc:Choice>
              <mc:Fallback>
                <p:oleObj name="Equation" r:id="rId1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2281238"/>
                        <a:ext cx="196850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7" name="TextBox 6"/>
          <p:cNvSpPr txBox="1">
            <a:spLocks noChangeArrowheads="1"/>
          </p:cNvSpPr>
          <p:nvPr/>
        </p:nvSpPr>
        <p:spPr bwMode="auto">
          <a:xfrm>
            <a:off x="3114675" y="1489075"/>
            <a:ext cx="2936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sp>
        <p:nvSpPr>
          <p:cNvPr id="51218" name="Rectangle 106"/>
          <p:cNvSpPr>
            <a:spLocks noChangeArrowheads="1"/>
          </p:cNvSpPr>
          <p:nvPr/>
        </p:nvSpPr>
        <p:spPr bwMode="auto">
          <a:xfrm>
            <a:off x="182563" y="3221315"/>
            <a:ext cx="457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657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65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ERP</a:t>
            </a:r>
            <a:r>
              <a:rPr lang="en-GB" altLang="en-US" sz="1400" dirty="0">
                <a:latin typeface="Calibri" charset="0"/>
              </a:rPr>
              <a:t> 	original model - based on Jansen &amp; </a:t>
            </a:r>
            <a:r>
              <a:rPr lang="en-GB" altLang="en-US" sz="1400" dirty="0" err="1">
                <a:latin typeface="Calibri" charset="0"/>
              </a:rPr>
              <a:t>Rit</a:t>
            </a:r>
            <a:r>
              <a:rPr lang="en-GB" altLang="en-US" sz="1400" dirty="0">
                <a:latin typeface="Calibri" charset="0"/>
              </a:rPr>
              <a:t> (1995)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SEP</a:t>
            </a:r>
            <a:r>
              <a:rPr lang="en-GB" altLang="en-US" sz="1400" dirty="0">
                <a:latin typeface="Calibri" charset="0"/>
              </a:rPr>
              <a:t> 	ERP with faster dynamics for evoked potentials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CMC 	</a:t>
            </a:r>
            <a:r>
              <a:rPr lang="en-GB" altLang="en-US" sz="1400" dirty="0">
                <a:latin typeface="Calibri" charset="0"/>
              </a:rPr>
              <a:t>Canonical Microcircuit Model (Bastos et al. 2012)</a:t>
            </a:r>
            <a:br>
              <a:rPr lang="en-GB" altLang="en-US" sz="1400" dirty="0">
                <a:latin typeface="Calibri" charset="0"/>
              </a:rPr>
            </a:br>
            <a:r>
              <a:rPr lang="en-GB" altLang="en-US" sz="1400" dirty="0">
                <a:latin typeface="Calibri" charset="0"/>
              </a:rPr>
              <a:t>	separate superficial &amp; deep pyramidal cells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LFP</a:t>
            </a:r>
            <a:r>
              <a:rPr lang="en-GB" altLang="en-US" sz="1400" dirty="0">
                <a:latin typeface="Calibri" charset="0"/>
              </a:rPr>
              <a:t> 	ERP with self-connection for inhibitory neurons 	(Moran et al. 2007)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NFM 	</a:t>
            </a:r>
            <a:r>
              <a:rPr lang="en-GB" altLang="en-US" sz="1400" dirty="0">
                <a:latin typeface="Calibri" charset="0"/>
              </a:rPr>
              <a:t>ERP as a neural field model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latin typeface="Calibri" charset="0"/>
              </a:rPr>
              <a:t>	(</a:t>
            </a:r>
            <a:r>
              <a:rPr lang="en-GB" altLang="en-US" sz="1400" dirty="0" err="1">
                <a:latin typeface="Calibri" charset="0"/>
              </a:rPr>
              <a:t>Pinotsis</a:t>
            </a:r>
            <a:r>
              <a:rPr lang="en-GB" altLang="en-US" sz="1400" dirty="0">
                <a:latin typeface="Calibri" charset="0"/>
              </a:rPr>
              <a:t> et al. 2012)</a:t>
            </a:r>
          </a:p>
        </p:txBody>
      </p:sp>
      <p:sp>
        <p:nvSpPr>
          <p:cNvPr id="108" name="Tijdelijke aanduiding voor inhoud 2"/>
          <p:cNvSpPr txBox="1">
            <a:spLocks/>
          </p:cNvSpPr>
          <p:nvPr/>
        </p:nvSpPr>
        <p:spPr bwMode="auto">
          <a:xfrm>
            <a:off x="889000" y="5429307"/>
            <a:ext cx="7343775" cy="7495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GB" b="1" dirty="0">
                <a:solidFill>
                  <a:srgbClr val="C00000"/>
                </a:solidFill>
                <a:latin typeface="Calibri" pitchFamily="34" charset="0"/>
              </a:rPr>
              <a:t>See: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 Moran et al. (2013) Frontiers in Computational Neuroscience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“Neural masses and fields in dynamic causal </a:t>
            </a:r>
            <a:r>
              <a:rPr lang="en-GB" dirty="0" err="1">
                <a:solidFill>
                  <a:srgbClr val="C00000"/>
                </a:solidFill>
                <a:latin typeface="Calibri" pitchFamily="34" charset="0"/>
              </a:rPr>
              <a:t>modeling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13333" name="Rectangle 108"/>
          <p:cNvSpPr>
            <a:spLocks noChangeArrowheads="1"/>
          </p:cNvSpPr>
          <p:nvPr/>
        </p:nvSpPr>
        <p:spPr bwMode="auto">
          <a:xfrm>
            <a:off x="4702013" y="3221315"/>
            <a:ext cx="41386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023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NMM 	</a:t>
            </a:r>
            <a:r>
              <a:rPr lang="en-GB" altLang="en-US" sz="1400" dirty="0">
                <a:latin typeface="Calibri" charset="0"/>
              </a:rPr>
              <a:t>based on Morris &amp; </a:t>
            </a:r>
            <a:r>
              <a:rPr lang="en-GB" altLang="en-US" sz="1400" dirty="0" err="1">
                <a:latin typeface="Calibri" charset="0"/>
              </a:rPr>
              <a:t>Lecar</a:t>
            </a:r>
            <a:r>
              <a:rPr lang="en-GB" altLang="en-US" sz="1400" dirty="0">
                <a:latin typeface="Calibri" charset="0"/>
              </a:rPr>
              <a:t> (1981)</a:t>
            </a:r>
            <a:endParaRPr lang="en-GB" altLang="en-US" sz="1400" b="1" dirty="0">
              <a:latin typeface="Calibri" charset="0"/>
            </a:endParaRP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MFM 	</a:t>
            </a:r>
            <a:r>
              <a:rPr lang="en-GB" altLang="en-US" sz="1400" dirty="0">
                <a:latin typeface="Calibri" charset="0"/>
              </a:rPr>
              <a:t>includes second order statistics </a:t>
            </a:r>
            <a:br>
              <a:rPr lang="en-GB" altLang="en-US" sz="1400" dirty="0">
                <a:latin typeface="Calibri" charset="0"/>
              </a:rPr>
            </a:br>
            <a:r>
              <a:rPr lang="en-GB" altLang="en-US" sz="1400" dirty="0">
                <a:latin typeface="Calibri" charset="0"/>
              </a:rPr>
              <a:t>	(population density) (</a:t>
            </a:r>
            <a:r>
              <a:rPr lang="en-GB" altLang="en-US" sz="1400" dirty="0" err="1">
                <a:latin typeface="Calibri" charset="0"/>
              </a:rPr>
              <a:t>Marreiros</a:t>
            </a:r>
            <a:r>
              <a:rPr lang="en-GB" altLang="en-US" sz="1400" dirty="0">
                <a:latin typeface="Calibri" charset="0"/>
              </a:rPr>
              <a:t> et al. 2009)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CMM</a:t>
            </a:r>
            <a:r>
              <a:rPr lang="en-GB" altLang="en-US" sz="1400" dirty="0">
                <a:latin typeface="Calibri" charset="0"/>
              </a:rPr>
              <a:t> 	canonical neural mass / mean field model </a:t>
            </a:r>
            <a:br>
              <a:rPr lang="en-GB" altLang="en-US" sz="1400" dirty="0">
                <a:latin typeface="Calibri" charset="0"/>
              </a:rPr>
            </a:br>
            <a:r>
              <a:rPr lang="en-GB" altLang="en-US" sz="1400" dirty="0">
                <a:latin typeface="Calibri" charset="0"/>
              </a:rPr>
              <a:t>	four populations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Calibri" charset="0"/>
              </a:rPr>
              <a:t>NMDA</a:t>
            </a:r>
            <a:r>
              <a:rPr lang="en-GB" altLang="en-US" sz="1400" dirty="0">
                <a:latin typeface="Calibri" charset="0"/>
              </a:rPr>
              <a:t> 	includes (ligand gated) NMDA receptors </a:t>
            </a:r>
            <a:br>
              <a:rPr lang="en-GB" altLang="en-US" sz="1400" dirty="0">
                <a:latin typeface="Calibri" charset="0"/>
              </a:rPr>
            </a:br>
            <a:r>
              <a:rPr lang="en-GB" altLang="en-US" sz="1400" dirty="0">
                <a:latin typeface="Calibri" charset="0"/>
              </a:rPr>
              <a:t>	(Moran et al. 2011)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/>
      <p:bldP spid="133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150F0C-4FF5-2246-881B-29D804F221F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33</a:t>
            </a:fld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BF6724F-D2B1-1048-BED8-30142389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Theoretical and Empirical Foundation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7E0176-B56B-E343-8D93-BF45024802D1}"/>
              </a:ext>
            </a:extLst>
          </p:cNvPr>
          <p:cNvSpPr/>
          <p:nvPr/>
        </p:nvSpPr>
        <p:spPr>
          <a:xfrm>
            <a:off x="744264" y="1404000"/>
            <a:ext cx="7926770" cy="476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GB" sz="2200" b="1" dirty="0">
                <a:solidFill>
                  <a:prstClr val="black"/>
                </a:solidFill>
              </a:rPr>
              <a:t>Long history of single neuron and population models</a:t>
            </a:r>
            <a:endParaRPr lang="en-GB" sz="2200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GB" dirty="0">
                <a:solidFill>
                  <a:prstClr val="black"/>
                </a:solidFill>
              </a:rPr>
              <a:t>Hodgkin &amp; Huxley, 1952; Wilson &amp; Cowan 1973; Freeman et al. 1974;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Jansen &amp; </a:t>
            </a:r>
            <a:r>
              <a:rPr lang="en-GB" dirty="0" err="1">
                <a:solidFill>
                  <a:prstClr val="black"/>
                </a:solidFill>
              </a:rPr>
              <a:t>Rit</a:t>
            </a:r>
            <a:r>
              <a:rPr lang="en-GB" dirty="0">
                <a:solidFill>
                  <a:prstClr val="black"/>
                </a:solidFill>
              </a:rPr>
              <a:t>, 1995; Lopes da Silva et al., 1997; Morris &amp; </a:t>
            </a:r>
            <a:r>
              <a:rPr lang="en-GB" dirty="0" err="1">
                <a:solidFill>
                  <a:prstClr val="black"/>
                </a:solidFill>
              </a:rPr>
              <a:t>Lecar</a:t>
            </a:r>
            <a:r>
              <a:rPr lang="en-GB" dirty="0">
                <a:solidFill>
                  <a:prstClr val="black"/>
                </a:solidFill>
              </a:rPr>
              <a:t> 1981; …</a:t>
            </a:r>
            <a:endParaRPr lang="en-GB" sz="2200" b="1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defRPr/>
            </a:pPr>
            <a:endParaRPr lang="en-GB" sz="2200" b="1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en-GB" sz="2200" b="1" dirty="0">
                <a:solidFill>
                  <a:prstClr val="black"/>
                </a:solidFill>
              </a:rPr>
              <a:t>DCM validation via simulations</a:t>
            </a:r>
          </a:p>
          <a:p>
            <a:pPr lvl="0">
              <a:lnSpc>
                <a:spcPct val="120000"/>
              </a:lnSpc>
              <a:defRPr/>
            </a:pPr>
            <a:r>
              <a:rPr lang="en-GB" dirty="0" err="1">
                <a:solidFill>
                  <a:prstClr val="black"/>
                </a:solidFill>
              </a:rPr>
              <a:t>Friston</a:t>
            </a:r>
            <a:r>
              <a:rPr lang="en-GB" dirty="0">
                <a:solidFill>
                  <a:prstClr val="black"/>
                </a:solidFill>
              </a:rPr>
              <a:t> et al., 2003; Moran et al., 2009; Moran et al., 2011; </a:t>
            </a:r>
            <a:r>
              <a:rPr lang="en-GB" dirty="0" err="1">
                <a:solidFill>
                  <a:prstClr val="black"/>
                </a:solidFill>
              </a:rPr>
              <a:t>Friston</a:t>
            </a:r>
            <a:r>
              <a:rPr lang="en-GB" dirty="0">
                <a:solidFill>
                  <a:prstClr val="black"/>
                </a:solidFill>
              </a:rPr>
              <a:t> et al., 2012; Chen et al., 2008; Penny et al., 2009; </a:t>
            </a:r>
            <a:r>
              <a:rPr lang="en-GB" dirty="0" err="1">
                <a:solidFill>
                  <a:prstClr val="black"/>
                </a:solidFill>
              </a:rPr>
              <a:t>Pinotsis</a:t>
            </a:r>
            <a:r>
              <a:rPr lang="en-GB" dirty="0">
                <a:solidFill>
                  <a:prstClr val="black"/>
                </a:solidFill>
              </a:rPr>
              <a:t> et al., 2012; …</a:t>
            </a:r>
          </a:p>
          <a:p>
            <a:pPr lvl="0">
              <a:lnSpc>
                <a:spcPct val="120000"/>
              </a:lnSpc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en-GB" sz="2200" b="1" dirty="0">
                <a:solidFill>
                  <a:prstClr val="black"/>
                </a:solidFill>
              </a:rPr>
              <a:t>DCM validation via pharmacological manipulations in rodents</a:t>
            </a:r>
          </a:p>
          <a:p>
            <a:pPr lvl="0">
              <a:lnSpc>
                <a:spcPct val="120000"/>
              </a:lnSpc>
              <a:defRPr/>
            </a:pPr>
            <a:r>
              <a:rPr lang="en-GB" dirty="0">
                <a:solidFill>
                  <a:prstClr val="black"/>
                </a:solidFill>
              </a:rPr>
              <a:t>Moran et al., 2011</a:t>
            </a:r>
          </a:p>
          <a:p>
            <a:pPr lvl="0">
              <a:lnSpc>
                <a:spcPct val="120000"/>
              </a:lnSpc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en-GB" sz="2200" b="1" dirty="0">
                <a:solidFill>
                  <a:prstClr val="black"/>
                </a:solidFill>
              </a:rPr>
              <a:t>DCM reproducibility in real data</a:t>
            </a:r>
          </a:p>
          <a:p>
            <a:pPr lvl="0">
              <a:lnSpc>
                <a:spcPct val="120000"/>
              </a:lnSpc>
              <a:defRPr/>
            </a:pPr>
            <a:r>
              <a:rPr lang="en-GB" dirty="0">
                <a:solidFill>
                  <a:prstClr val="black"/>
                </a:solidFill>
              </a:rPr>
              <a:t>Garrido et al., 2007; Litvak et al., 2015; …</a:t>
            </a:r>
          </a:p>
        </p:txBody>
      </p:sp>
    </p:spTree>
    <p:extLst>
      <p:ext uri="{BB962C8B-B14F-4D97-AF65-F5344CB8AC3E}">
        <p14:creationId xmlns:p14="http://schemas.microsoft.com/office/powerpoint/2010/main" val="18653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150F0C-4FF5-2246-881B-29D804F221F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34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BF6724F-D2B1-1048-BED8-30142389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Recent &amp; ongoing developments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63736-3218-A84F-9DDA-2B685A723F3C}"/>
              </a:ext>
            </a:extLst>
          </p:cNvPr>
          <p:cNvSpPr txBox="1"/>
          <p:nvPr/>
        </p:nvSpPr>
        <p:spPr>
          <a:xfrm>
            <a:off x="620228" y="1404000"/>
            <a:ext cx="8199873" cy="4867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GB" sz="2200" b="1" dirty="0">
                <a:solidFill>
                  <a:prstClr val="black"/>
                </a:solidFill>
              </a:rPr>
              <a:t>Improvements to inversion methods</a:t>
            </a:r>
            <a:endParaRPr lang="en-GB" sz="22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defRPr/>
            </a:pPr>
            <a:r>
              <a:rPr lang="en-GB" dirty="0">
                <a:solidFill>
                  <a:prstClr val="black"/>
                </a:solidFill>
              </a:rPr>
              <a:t>E.g. Hierarchical modelling, Bayesian model reduction, Parametric empirical Bayes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 err="1">
                <a:solidFill>
                  <a:prstClr val="black"/>
                </a:solidFill>
              </a:rPr>
              <a:t>Friston</a:t>
            </a:r>
            <a:r>
              <a:rPr lang="en-GB" dirty="0">
                <a:solidFill>
                  <a:prstClr val="black"/>
                </a:solidFill>
              </a:rPr>
              <a:t> et al. 2016</a:t>
            </a:r>
            <a:endParaRPr lang="en-US" sz="2200" dirty="0"/>
          </a:p>
          <a:p>
            <a:pPr>
              <a:lnSpc>
                <a:spcPct val="113000"/>
              </a:lnSpc>
            </a:pPr>
            <a:endParaRPr lang="en-GB" sz="2200" b="1" dirty="0">
              <a:solidFill>
                <a:prstClr val="black"/>
              </a:solidFill>
            </a:endParaRPr>
          </a:p>
          <a:p>
            <a:pPr>
              <a:lnSpc>
                <a:spcPct val="113000"/>
              </a:lnSpc>
            </a:pPr>
            <a:r>
              <a:rPr lang="en-US" sz="2200" b="1" dirty="0">
                <a:solidFill>
                  <a:prstClr val="black"/>
                </a:solidFill>
              </a:rPr>
              <a:t>Model predictions of other data features</a:t>
            </a:r>
            <a:endParaRPr lang="en-US" sz="2200" dirty="0"/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Phase-amplitude interactions - </a:t>
            </a:r>
            <a:r>
              <a:rPr lang="en-US" dirty="0" err="1"/>
              <a:t>Fagerholm</a:t>
            </a:r>
            <a:r>
              <a:rPr lang="en-US" dirty="0"/>
              <a:t> et al. 2020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Combination of EEG and fMRI recordings - </a:t>
            </a:r>
            <a:r>
              <a:rPr lang="en-US" dirty="0" err="1"/>
              <a:t>Friston</a:t>
            </a:r>
            <a:r>
              <a:rPr lang="en-US" dirty="0"/>
              <a:t> et al. 2016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Time-frequency modulations predicted by physiological models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113000"/>
              </a:lnSpc>
            </a:pPr>
            <a:r>
              <a:rPr lang="en-US" sz="2200" b="1" dirty="0">
                <a:solidFill>
                  <a:prstClr val="black"/>
                </a:solidFill>
              </a:rPr>
              <a:t>New generative models</a:t>
            </a:r>
            <a:endParaRPr lang="en-US" sz="2200" dirty="0"/>
          </a:p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Variations of already implemented models</a:t>
            </a:r>
          </a:p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dirty="0"/>
              <a:t>Non-cortical structures such as basal ganglia &amp; thalamus - E.g. van </a:t>
            </a:r>
            <a:r>
              <a:rPr lang="en-US" dirty="0" err="1"/>
              <a:t>Wijk</a:t>
            </a:r>
            <a:r>
              <a:rPr lang="en-US" dirty="0"/>
              <a:t> et al. 2018</a:t>
            </a:r>
          </a:p>
          <a:p>
            <a:pPr>
              <a:lnSpc>
                <a:spcPct val="113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150F0C-4FF5-2246-881B-29D804F221F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91" y="2831695"/>
            <a:ext cx="3181149" cy="2991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3172" y="1404000"/>
            <a:ext cx="5599674" cy="121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‘Mix-and-Match’ of generative models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More flexible than standard implementation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Adding a new model is easy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35</a:t>
            </a:fld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C9AFC3B-0274-8142-A8F2-C76D3B128F2D}"/>
              </a:ext>
            </a:extLst>
          </p:cNvPr>
          <p:cNvSpPr txBox="1">
            <a:spLocks/>
          </p:cNvSpPr>
          <p:nvPr/>
        </p:nvSpPr>
        <p:spPr>
          <a:xfrm>
            <a:off x="330151" y="360000"/>
            <a:ext cx="8489950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2400" b="1" dirty="0">
                <a:latin typeface="Calibri" charset="0"/>
              </a:rPr>
              <a:t>Generic DCM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BC2E3-EA3F-4B4D-BDE5-007E6C2F994C}"/>
              </a:ext>
            </a:extLst>
          </p:cNvPr>
          <p:cNvSpPr/>
          <p:nvPr/>
        </p:nvSpPr>
        <p:spPr>
          <a:xfrm>
            <a:off x="633172" y="2822363"/>
            <a:ext cx="331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2018, </a:t>
            </a:r>
            <a:r>
              <a:rPr kumimoji="0" lang="en-GB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Neuroimage</a:t>
            </a:r>
          </a:p>
        </p:txBody>
      </p:sp>
    </p:spTree>
    <p:extLst>
      <p:ext uri="{BB962C8B-B14F-4D97-AF65-F5344CB8AC3E}">
        <p14:creationId xmlns:p14="http://schemas.microsoft.com/office/powerpoint/2010/main" val="820618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150F0C-4FF5-2246-881B-29D804F221F7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8897" y="5852324"/>
            <a:ext cx="615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Friston</a:t>
            </a:r>
            <a:r>
              <a:rPr lang="en-US" dirty="0"/>
              <a:t> et al. 2020 	https://</a:t>
            </a:r>
            <a:r>
              <a:rPr lang="en-US" dirty="0" err="1"/>
              <a:t>www.fil.ion.ucl.ac.uk</a:t>
            </a:r>
            <a:r>
              <a:rPr lang="en-US" dirty="0"/>
              <a:t>/</a:t>
            </a:r>
            <a:r>
              <a:rPr lang="en-US" dirty="0" err="1"/>
              <a:t>spm</a:t>
            </a:r>
            <a:r>
              <a:rPr lang="en-US" dirty="0"/>
              <a:t>/covid-19/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AB211-DC7C-034A-96BE-1F8595CE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"/>
          <a:stretch/>
        </p:blipFill>
        <p:spPr>
          <a:xfrm>
            <a:off x="1418897" y="1143001"/>
            <a:ext cx="3903552" cy="4574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7F5302-5088-C249-9572-F60EA401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569" y="1145024"/>
            <a:ext cx="1559264" cy="4572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EC355EBF-18C8-D944-95F6-FC8C0D42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DCM of COVID-19</a:t>
            </a:r>
          </a:p>
        </p:txBody>
      </p:sp>
    </p:spTree>
    <p:extLst>
      <p:ext uri="{BB962C8B-B14F-4D97-AF65-F5344CB8AC3E}">
        <p14:creationId xmlns:p14="http://schemas.microsoft.com/office/powerpoint/2010/main" val="1661768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A45E31-C9F7-8546-A9A1-DDC7030B4C1E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539750" y="1404000"/>
            <a:ext cx="8064500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23900" indent="-192088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82600" indent="-48260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GB" altLang="en-US" sz="1800" b="1" dirty="0">
                <a:latin typeface="Calibri" charset="0"/>
              </a:rPr>
              <a:t>0) 	What is your research question?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Select type of generative model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Physiological: convolution or conductance, several options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Phenomenological: fixed choice 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Select data feature of interest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Event-related design: event-related potentials, induced responses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Steady state activity: cross-spectral densities, phase coupling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Specify networks - what do you want to test? 		(A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What is the hypothesis?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regions?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connections?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Think about condition-specific effects 			(B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Do you have more than 1 experimental condition?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 may show a difference between conditions?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37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DF18EC-C5DE-5C49-80AA-1EE5D98F2B0A}"/>
              </a:ext>
            </a:extLst>
          </p:cNvPr>
          <p:cNvSpPr txBox="1">
            <a:spLocks/>
          </p:cNvSpPr>
          <p:nvPr/>
        </p:nvSpPr>
        <p:spPr>
          <a:xfrm>
            <a:off x="330151" y="360000"/>
            <a:ext cx="8489950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2400" b="1" dirty="0">
                <a:latin typeface="Calibri" charset="0"/>
              </a:rPr>
              <a:t>Which DCM should I use?</a:t>
            </a:r>
          </a:p>
        </p:txBody>
      </p:sp>
    </p:spTree>
    <p:extLst>
      <p:ext uri="{BB962C8B-B14F-4D97-AF65-F5344CB8AC3E}">
        <p14:creationId xmlns:p14="http://schemas.microsoft.com/office/powerpoint/2010/main" val="4258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7C38D6-398C-CF42-BA96-14EDE1689CDC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38</a:t>
            </a:fld>
            <a:endParaRPr lang="en-GB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F7E80CA-D4FB-D44C-B2CA-3B6D5189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Some technical differences between DCM types</a:t>
            </a:r>
          </a:p>
        </p:txBody>
      </p:sp>
      <p:grpSp>
        <p:nvGrpSpPr>
          <p:cNvPr id="18" name="Groep 38">
            <a:extLst>
              <a:ext uri="{FF2B5EF4-FFF2-40B4-BE49-F238E27FC236}">
                <a16:creationId xmlns:a16="http://schemas.microsoft.com/office/drawing/2014/main" id="{D101E65C-B8D3-C748-AED8-AAFDEA50A51C}"/>
              </a:ext>
            </a:extLst>
          </p:cNvPr>
          <p:cNvGrpSpPr>
            <a:grpSpLocks noChangeAspect="1"/>
          </p:cNvGrpSpPr>
          <p:nvPr/>
        </p:nvGrpSpPr>
        <p:grpSpPr>
          <a:xfrm>
            <a:off x="673368" y="3649783"/>
            <a:ext cx="1319316" cy="1103305"/>
            <a:chOff x="8371932" y="771041"/>
            <a:chExt cx="1227407" cy="920747"/>
          </a:xfrm>
        </p:grpSpPr>
        <p:pic>
          <p:nvPicPr>
            <p:cNvPr id="19" name="Afbeelding 36" descr="brain.png">
              <a:extLst>
                <a:ext uri="{FF2B5EF4-FFF2-40B4-BE49-F238E27FC236}">
                  <a16:creationId xmlns:a16="http://schemas.microsoft.com/office/drawing/2014/main" id="{6EEA0B09-6FFB-0F48-84DC-BF93E85B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932" y="771041"/>
              <a:ext cx="1227407" cy="92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D245AD93-F39D-7B4E-996D-AB4B08565CEA}"/>
                </a:ext>
              </a:extLst>
            </p:cNvPr>
            <p:cNvSpPr/>
            <p:nvPr/>
          </p:nvSpPr>
          <p:spPr>
            <a:xfrm>
              <a:off x="9255227" y="1214815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38">
              <a:extLst>
                <a:ext uri="{FF2B5EF4-FFF2-40B4-BE49-F238E27FC236}">
                  <a16:creationId xmlns:a16="http://schemas.microsoft.com/office/drawing/2014/main" id="{8B0D1962-744D-E54A-B65F-8BF60D84D716}"/>
                </a:ext>
              </a:extLst>
            </p:cNvPr>
            <p:cNvSpPr/>
            <p:nvPr/>
          </p:nvSpPr>
          <p:spPr>
            <a:xfrm>
              <a:off x="8999999" y="906629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40">
              <a:extLst>
                <a:ext uri="{FF2B5EF4-FFF2-40B4-BE49-F238E27FC236}">
                  <a16:creationId xmlns:a16="http://schemas.microsoft.com/office/drawing/2014/main" id="{31F8826D-CEBF-FD44-82A2-E621D0638BF0}"/>
                </a:ext>
              </a:extLst>
            </p:cNvPr>
            <p:cNvSpPr/>
            <p:nvPr/>
          </p:nvSpPr>
          <p:spPr>
            <a:xfrm>
              <a:off x="8591267" y="1069804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Curved Connector 9">
              <a:extLst>
                <a:ext uri="{FF2B5EF4-FFF2-40B4-BE49-F238E27FC236}">
                  <a16:creationId xmlns:a16="http://schemas.microsoft.com/office/drawing/2014/main" id="{2519C069-299F-3947-B481-E742C521CFFE}"/>
                </a:ext>
              </a:extLst>
            </p:cNvPr>
            <p:cNvCxnSpPr>
              <a:endCxn id="22" idx="0"/>
            </p:cNvCxnSpPr>
            <p:nvPr/>
          </p:nvCxnSpPr>
          <p:spPr>
            <a:xfrm rot="10800000" flipV="1">
              <a:off x="8663267" y="906630"/>
              <a:ext cx="398624" cy="163173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49">
              <a:extLst>
                <a:ext uri="{FF2B5EF4-FFF2-40B4-BE49-F238E27FC236}">
                  <a16:creationId xmlns:a16="http://schemas.microsoft.com/office/drawing/2014/main" id="{EA5744C5-3C3E-914F-B0F0-8489A9CA755E}"/>
                </a:ext>
              </a:extLst>
            </p:cNvPr>
            <p:cNvCxnSpPr>
              <a:endCxn id="21" idx="3"/>
            </p:cNvCxnSpPr>
            <p:nvPr/>
          </p:nvCxnSpPr>
          <p:spPr>
            <a:xfrm flipV="1">
              <a:off x="8680149" y="1029541"/>
              <a:ext cx="340938" cy="184263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59">
              <a:extLst>
                <a:ext uri="{FF2B5EF4-FFF2-40B4-BE49-F238E27FC236}">
                  <a16:creationId xmlns:a16="http://schemas.microsoft.com/office/drawing/2014/main" id="{DDD45995-6813-AA4C-93F8-61B8C2D288CA}"/>
                </a:ext>
              </a:extLst>
            </p:cNvPr>
            <p:cNvCxnSpPr>
              <a:endCxn id="21" idx="6"/>
            </p:cNvCxnSpPr>
            <p:nvPr/>
          </p:nvCxnSpPr>
          <p:spPr>
            <a:xfrm rot="16200000" flipV="1">
              <a:off x="9113221" y="1009408"/>
              <a:ext cx="316195" cy="254637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ep 38">
            <a:extLst>
              <a:ext uri="{FF2B5EF4-FFF2-40B4-BE49-F238E27FC236}">
                <a16:creationId xmlns:a16="http://schemas.microsoft.com/office/drawing/2014/main" id="{293CA6CA-241B-9C43-8892-F9645560AF71}"/>
              </a:ext>
            </a:extLst>
          </p:cNvPr>
          <p:cNvGrpSpPr>
            <a:grpSpLocks noChangeAspect="1"/>
          </p:cNvGrpSpPr>
          <p:nvPr/>
        </p:nvGrpSpPr>
        <p:grpSpPr>
          <a:xfrm>
            <a:off x="2066732" y="3661869"/>
            <a:ext cx="1319316" cy="1103305"/>
            <a:chOff x="8371932" y="771041"/>
            <a:chExt cx="1227407" cy="920747"/>
          </a:xfrm>
        </p:grpSpPr>
        <p:pic>
          <p:nvPicPr>
            <p:cNvPr id="29" name="Afbeelding 36" descr="brain.png">
              <a:extLst>
                <a:ext uri="{FF2B5EF4-FFF2-40B4-BE49-F238E27FC236}">
                  <a16:creationId xmlns:a16="http://schemas.microsoft.com/office/drawing/2014/main" id="{6439B42C-8FD1-1349-BF9B-5D719FA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932" y="771041"/>
              <a:ext cx="1227407" cy="92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5">
              <a:extLst>
                <a:ext uri="{FF2B5EF4-FFF2-40B4-BE49-F238E27FC236}">
                  <a16:creationId xmlns:a16="http://schemas.microsoft.com/office/drawing/2014/main" id="{8589F5EA-458D-0442-AA75-AE8C0378D767}"/>
                </a:ext>
              </a:extLst>
            </p:cNvPr>
            <p:cNvSpPr/>
            <p:nvPr/>
          </p:nvSpPr>
          <p:spPr>
            <a:xfrm>
              <a:off x="9255227" y="1214815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8">
              <a:extLst>
                <a:ext uri="{FF2B5EF4-FFF2-40B4-BE49-F238E27FC236}">
                  <a16:creationId xmlns:a16="http://schemas.microsoft.com/office/drawing/2014/main" id="{0FB2C17D-F0E8-864D-87AD-0963C6CD99D4}"/>
                </a:ext>
              </a:extLst>
            </p:cNvPr>
            <p:cNvSpPr/>
            <p:nvPr/>
          </p:nvSpPr>
          <p:spPr>
            <a:xfrm>
              <a:off x="8999999" y="906629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9">
              <a:extLst>
                <a:ext uri="{FF2B5EF4-FFF2-40B4-BE49-F238E27FC236}">
                  <a16:creationId xmlns:a16="http://schemas.microsoft.com/office/drawing/2014/main" id="{92E14CBB-186C-9C4C-9E6E-9F72E707F51A}"/>
                </a:ext>
              </a:extLst>
            </p:cNvPr>
            <p:cNvSpPr/>
            <p:nvPr/>
          </p:nvSpPr>
          <p:spPr>
            <a:xfrm>
              <a:off x="8822333" y="1304667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5FEDD92E-D6B1-C349-AD73-7096305AAF79}"/>
                </a:ext>
              </a:extLst>
            </p:cNvPr>
            <p:cNvSpPr/>
            <p:nvPr/>
          </p:nvSpPr>
          <p:spPr>
            <a:xfrm>
              <a:off x="8591267" y="1069804"/>
              <a:ext cx="144000" cy="144000"/>
            </a:xfrm>
            <a:prstGeom prst="ellipse">
              <a:avLst/>
            </a:prstGeom>
            <a:solidFill>
              <a:schemeClr val="bg1">
                <a:alpha val="74902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Curved Connector 9">
              <a:extLst>
                <a:ext uri="{FF2B5EF4-FFF2-40B4-BE49-F238E27FC236}">
                  <a16:creationId xmlns:a16="http://schemas.microsoft.com/office/drawing/2014/main" id="{A0581F48-4897-6A4B-8F24-B067CC24C524}"/>
                </a:ext>
              </a:extLst>
            </p:cNvPr>
            <p:cNvCxnSpPr>
              <a:endCxn id="33" idx="0"/>
            </p:cNvCxnSpPr>
            <p:nvPr/>
          </p:nvCxnSpPr>
          <p:spPr>
            <a:xfrm rot="10800000" flipV="1">
              <a:off x="8663267" y="906630"/>
              <a:ext cx="398624" cy="163173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49">
              <a:extLst>
                <a:ext uri="{FF2B5EF4-FFF2-40B4-BE49-F238E27FC236}">
                  <a16:creationId xmlns:a16="http://schemas.microsoft.com/office/drawing/2014/main" id="{76B14D6A-C9EA-2546-BFBA-473613F75C7E}"/>
                </a:ext>
              </a:extLst>
            </p:cNvPr>
            <p:cNvCxnSpPr>
              <a:endCxn id="31" idx="3"/>
            </p:cNvCxnSpPr>
            <p:nvPr/>
          </p:nvCxnSpPr>
          <p:spPr>
            <a:xfrm flipV="1">
              <a:off x="8680149" y="1029541"/>
              <a:ext cx="340938" cy="184263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53">
              <a:extLst>
                <a:ext uri="{FF2B5EF4-FFF2-40B4-BE49-F238E27FC236}">
                  <a16:creationId xmlns:a16="http://schemas.microsoft.com/office/drawing/2014/main" id="{D2080ED9-E453-0B4B-AE81-9EC8462A64AF}"/>
                </a:ext>
              </a:extLst>
            </p:cNvPr>
            <p:cNvCxnSpPr>
              <a:endCxn id="30" idx="3"/>
            </p:cNvCxnSpPr>
            <p:nvPr/>
          </p:nvCxnSpPr>
          <p:spPr>
            <a:xfrm flipV="1">
              <a:off x="8896673" y="1337727"/>
              <a:ext cx="379642" cy="113220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55">
              <a:extLst>
                <a:ext uri="{FF2B5EF4-FFF2-40B4-BE49-F238E27FC236}">
                  <a16:creationId xmlns:a16="http://schemas.microsoft.com/office/drawing/2014/main" id="{088CB7D3-6E4B-9B44-889D-8A16C65F1DE1}"/>
                </a:ext>
              </a:extLst>
            </p:cNvPr>
            <p:cNvCxnSpPr>
              <a:endCxn id="32" idx="7"/>
            </p:cNvCxnSpPr>
            <p:nvPr/>
          </p:nvCxnSpPr>
          <p:spPr>
            <a:xfrm rot="10800000" flipV="1">
              <a:off x="8945245" y="1205627"/>
              <a:ext cx="368974" cy="120128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59">
              <a:extLst>
                <a:ext uri="{FF2B5EF4-FFF2-40B4-BE49-F238E27FC236}">
                  <a16:creationId xmlns:a16="http://schemas.microsoft.com/office/drawing/2014/main" id="{D6F5972B-EC55-A445-8223-CD3FC516ACC3}"/>
                </a:ext>
              </a:extLst>
            </p:cNvPr>
            <p:cNvCxnSpPr>
              <a:endCxn id="31" idx="6"/>
            </p:cNvCxnSpPr>
            <p:nvPr/>
          </p:nvCxnSpPr>
          <p:spPr>
            <a:xfrm rot="16200000" flipV="1">
              <a:off x="9113221" y="1009408"/>
              <a:ext cx="316195" cy="254637"/>
            </a:xfrm>
            <a:prstGeom prst="curvedConnector2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5BD6B94-7F0C-A64D-9682-7438D360B177}"/>
              </a:ext>
            </a:extLst>
          </p:cNvPr>
          <p:cNvSpPr/>
          <p:nvPr/>
        </p:nvSpPr>
        <p:spPr>
          <a:xfrm>
            <a:off x="913611" y="3363593"/>
            <a:ext cx="1310993" cy="368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sz="1600" b="1" dirty="0"/>
              <a:t>Model 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DF998C-B4AD-A147-9E65-6457666E93AA}"/>
              </a:ext>
            </a:extLst>
          </p:cNvPr>
          <p:cNvSpPr/>
          <p:nvPr/>
        </p:nvSpPr>
        <p:spPr>
          <a:xfrm>
            <a:off x="2341915" y="3363593"/>
            <a:ext cx="1310993" cy="368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sz="1600" b="1" dirty="0"/>
              <a:t>Model B</a:t>
            </a:r>
          </a:p>
        </p:txBody>
      </p:sp>
      <p:sp>
        <p:nvSpPr>
          <p:cNvPr id="42" name="Rechthoek 13">
            <a:extLst>
              <a:ext uri="{FF2B5EF4-FFF2-40B4-BE49-F238E27FC236}">
                <a16:creationId xmlns:a16="http://schemas.microsoft.com/office/drawing/2014/main" id="{F98ADD6F-165B-D24E-8830-A3BAF93A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1824038"/>
            <a:ext cx="3636962" cy="13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source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Take specified source locations</a:t>
            </a:r>
          </a:p>
          <a:p>
            <a:pPr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Cannot compare nr of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43" name="Rechthoek 3">
            <a:extLst>
              <a:ext uri="{FF2B5EF4-FFF2-40B4-BE49-F238E27FC236}">
                <a16:creationId xmlns:a16="http://schemas.microsoft.com/office/drawing/2014/main" id="{7BD3D36B-A3C8-364D-B41F-232D16481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68" y="1824038"/>
            <a:ext cx="3311525" cy="163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sensor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Inverse problem included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Optimize source locations</a:t>
            </a:r>
          </a:p>
          <a:p>
            <a:pPr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Test for how many sources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44" name="Rechthoek 8">
            <a:extLst>
              <a:ext uri="{FF2B5EF4-FFF2-40B4-BE49-F238E27FC236}">
                <a16:creationId xmlns:a16="http://schemas.microsoft.com/office/drawing/2014/main" id="{7A46EF2D-62E3-8241-8190-753AEDEF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68" y="1404000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Physiological DCMs</a:t>
            </a:r>
          </a:p>
        </p:txBody>
      </p:sp>
      <p:sp>
        <p:nvSpPr>
          <p:cNvPr id="45" name="Rechthoek 9">
            <a:extLst>
              <a:ext uri="{FF2B5EF4-FFF2-40B4-BE49-F238E27FC236}">
                <a16:creationId xmlns:a16="http://schemas.microsoft.com/office/drawing/2014/main" id="{91617AEA-1F7C-BC43-8E4C-DF021F087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1404000"/>
            <a:ext cx="2838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Phenomenological DCMs</a:t>
            </a:r>
          </a:p>
        </p:txBody>
      </p:sp>
      <p:sp>
        <p:nvSpPr>
          <p:cNvPr id="46" name="PIJL-LINKS en -RECHTS 7">
            <a:extLst>
              <a:ext uri="{FF2B5EF4-FFF2-40B4-BE49-F238E27FC236}">
                <a16:creationId xmlns:a16="http://schemas.microsoft.com/office/drawing/2014/main" id="{12C26CD2-B668-2340-A4B2-6F5136255C66}"/>
              </a:ext>
            </a:extLst>
          </p:cNvPr>
          <p:cNvSpPr/>
          <p:nvPr/>
        </p:nvSpPr>
        <p:spPr>
          <a:xfrm>
            <a:off x="4047386" y="2060031"/>
            <a:ext cx="1049228" cy="595532"/>
          </a:xfrm>
          <a:prstGeom prst="left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C1B18B5-C19D-1D40-850D-B8D1BCF0FD9C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9E115-57BB-DE4C-BB35-56C5380D2636}"/>
              </a:ext>
            </a:extLst>
          </p:cNvPr>
          <p:cNvSpPr/>
          <p:nvPr/>
        </p:nvSpPr>
        <p:spPr>
          <a:xfrm>
            <a:off x="901700" y="403224"/>
            <a:ext cx="7340600" cy="1981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514350" y="2765749"/>
            <a:ext cx="8115300" cy="2990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2200" b="1" i="1" dirty="0" err="1">
                <a:latin typeface="Calibri" charset="0"/>
                <a:ea typeface="Calibri" charset="0"/>
                <a:cs typeface="Calibri" charset="0"/>
              </a:rPr>
              <a:t>Structural</a:t>
            </a:r>
            <a: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b="1" dirty="0" err="1">
                <a:latin typeface="Calibri" charset="0"/>
                <a:ea typeface="Calibri" charset="0"/>
                <a:cs typeface="Calibri" charset="0"/>
              </a:rPr>
              <a:t>connectivity</a:t>
            </a:r>
            <a:b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presence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axonal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connections</a:t>
            </a:r>
            <a:endParaRPr lang="de-CH" altLang="en-US" sz="22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2200" b="1" i="1" dirty="0" err="1">
                <a:latin typeface="Calibri" charset="0"/>
                <a:ea typeface="Calibri" charset="0"/>
                <a:cs typeface="Calibri" charset="0"/>
              </a:rPr>
              <a:t>Functional</a:t>
            </a:r>
            <a: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b="1" dirty="0" err="1">
                <a:latin typeface="Calibri" charset="0"/>
                <a:ea typeface="Calibri" charset="0"/>
                <a:cs typeface="Calibri" charset="0"/>
              </a:rPr>
              <a:t>connectivity</a:t>
            </a:r>
            <a: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statistical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dependencies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regional time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series</a:t>
            </a:r>
            <a:endParaRPr lang="de-CH" altLang="en-US" sz="22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2200" b="1" i="1" dirty="0" err="1">
                <a:latin typeface="Calibri" charset="0"/>
                <a:ea typeface="Calibri" charset="0"/>
                <a:cs typeface="Calibri" charset="0"/>
              </a:rPr>
              <a:t>Effective</a:t>
            </a:r>
            <a: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b="1" dirty="0" err="1">
                <a:latin typeface="Calibri" charset="0"/>
                <a:ea typeface="Calibri" charset="0"/>
                <a:cs typeface="Calibri" charset="0"/>
              </a:rPr>
              <a:t>connectivity</a:t>
            </a:r>
            <a: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de-CH" altLang="en-US" sz="2200" b="1" dirty="0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causal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directed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influences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de-CH" altLang="en-US" sz="2200" dirty="0">
                <a:latin typeface="Calibri" charset="0"/>
                <a:ea typeface="Calibri" charset="0"/>
                <a:cs typeface="Calibri" charset="0"/>
              </a:rPr>
              <a:t> neuronal </a:t>
            </a:r>
            <a:r>
              <a:rPr lang="de-CH" altLang="en-US" sz="2200" dirty="0" err="1">
                <a:latin typeface="Calibri" charset="0"/>
                <a:ea typeface="Calibri" charset="0"/>
                <a:cs typeface="Calibri" charset="0"/>
              </a:rPr>
              <a:t>populations</a:t>
            </a:r>
            <a:endParaRPr lang="de-CH" alt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0" y="1076324"/>
            <a:ext cx="621506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1071562" y="403224"/>
            <a:ext cx="234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Structural connectivity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3413125" y="404812"/>
            <a:ext cx="240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Functional connectivity</a:t>
            </a: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5829300" y="403224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Effective connectivity</a:t>
            </a:r>
          </a:p>
        </p:txBody>
      </p:sp>
      <p:pic>
        <p:nvPicPr>
          <p:cNvPr id="17416" name="Picture 3" descr="600px-Fig_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56148"/>
          <a:stretch>
            <a:fillRect/>
          </a:stretch>
        </p:blipFill>
        <p:spPr bwMode="auto">
          <a:xfrm>
            <a:off x="1041400" y="739774"/>
            <a:ext cx="70104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</a:t>
            </a:fld>
            <a:endParaRPr lang="en-GB" dirty="0"/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961856" y="2111698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400" dirty="0">
                <a:latin typeface="Calibri" charset="0"/>
                <a:ea typeface="Calibri" charset="0"/>
                <a:cs typeface="Calibri" charset="0"/>
              </a:rPr>
              <a:t>O. Sporns 2007, </a:t>
            </a:r>
            <a:r>
              <a:rPr lang="de-CH" altLang="en-US" sz="1400" i="1" dirty="0" err="1">
                <a:latin typeface="Calibri" charset="0"/>
                <a:ea typeface="Calibri" charset="0"/>
                <a:cs typeface="Calibri" charset="0"/>
              </a:rPr>
              <a:t>Scholarpedia</a:t>
            </a:r>
            <a:endParaRPr lang="en-US" altLang="en-US" sz="14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FF5D9B-8968-C142-BA7D-8AC73E43265F}"/>
              </a:ext>
            </a:extLst>
          </p:cNvPr>
          <p:cNvSpPr/>
          <p:nvPr/>
        </p:nvSpPr>
        <p:spPr>
          <a:xfrm>
            <a:off x="330200" y="4813300"/>
            <a:ext cx="7963693" cy="1193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7C38D6-398C-CF42-BA96-14EDE1689CDC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JL-LINKS en -RECHTS 10"/>
          <p:cNvSpPr/>
          <p:nvPr/>
        </p:nvSpPr>
        <p:spPr>
          <a:xfrm>
            <a:off x="4047386" y="4547859"/>
            <a:ext cx="1049229" cy="59553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3256" name="Rechthoek 11"/>
          <p:cNvSpPr>
            <a:spLocks noChangeArrowheads="1"/>
          </p:cNvSpPr>
          <p:nvPr/>
        </p:nvSpPr>
        <p:spPr bwMode="auto">
          <a:xfrm>
            <a:off x="673368" y="4056063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Event-related DCMs</a:t>
            </a:r>
          </a:p>
        </p:txBody>
      </p:sp>
      <p:sp>
        <p:nvSpPr>
          <p:cNvPr id="53257" name="Rechthoek 12"/>
          <p:cNvSpPr>
            <a:spLocks noChangeArrowheads="1"/>
          </p:cNvSpPr>
          <p:nvPr/>
        </p:nvSpPr>
        <p:spPr bwMode="auto">
          <a:xfrm>
            <a:off x="5472113" y="4086225"/>
            <a:ext cx="21892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Steady-state DCMs</a:t>
            </a:r>
          </a:p>
        </p:txBody>
      </p:sp>
      <p:sp>
        <p:nvSpPr>
          <p:cNvPr id="53259" name="Rechthoek 14"/>
          <p:cNvSpPr>
            <a:spLocks noChangeArrowheads="1"/>
          </p:cNvSpPr>
          <p:nvPr/>
        </p:nvSpPr>
        <p:spPr bwMode="auto">
          <a:xfrm>
            <a:off x="673368" y="4487863"/>
            <a:ext cx="33131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External stimulus modelled with Gaussian impulse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Require baseline interval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53260" name="Rechthoek 15"/>
          <p:cNvSpPr>
            <a:spLocks noChangeArrowheads="1"/>
          </p:cNvSpPr>
          <p:nvPr/>
        </p:nvSpPr>
        <p:spPr bwMode="auto">
          <a:xfrm>
            <a:off x="5472113" y="4487863"/>
            <a:ext cx="34559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Perturbation with white/pink noise to generate cross</a:t>
            </a:r>
            <a:r>
              <a:rPr lang="nl-NL" altLang="en-US" sz="1800" dirty="0">
                <a:latin typeface="Calibri" charset="0"/>
              </a:rPr>
              <a:t>-spectra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39</a:t>
            </a:fld>
            <a:endParaRPr lang="en-GB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F7E80CA-D4FB-D44C-B2CA-3B6D5189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Some technical differences between DCM types</a:t>
            </a:r>
          </a:p>
        </p:txBody>
      </p:sp>
      <p:sp>
        <p:nvSpPr>
          <p:cNvPr id="18" name="PIJL-LINKS en -RECHTS 7">
            <a:extLst>
              <a:ext uri="{FF2B5EF4-FFF2-40B4-BE49-F238E27FC236}">
                <a16:creationId xmlns:a16="http://schemas.microsoft.com/office/drawing/2014/main" id="{4F57749D-E77F-8445-9DF9-34B7653F4356}"/>
              </a:ext>
            </a:extLst>
          </p:cNvPr>
          <p:cNvSpPr/>
          <p:nvPr/>
        </p:nvSpPr>
        <p:spPr>
          <a:xfrm>
            <a:off x="4047386" y="2060031"/>
            <a:ext cx="1049228" cy="595532"/>
          </a:xfrm>
          <a:prstGeom prst="left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hthoek 13">
            <a:extLst>
              <a:ext uri="{FF2B5EF4-FFF2-40B4-BE49-F238E27FC236}">
                <a16:creationId xmlns:a16="http://schemas.microsoft.com/office/drawing/2014/main" id="{8B5CC695-F4DD-4D45-9DD3-436708A8E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1824038"/>
            <a:ext cx="3636962" cy="13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source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Take specified source locations</a:t>
            </a:r>
          </a:p>
          <a:p>
            <a:pPr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Cannot compare nr of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20" name="Rechthoek 3">
            <a:extLst>
              <a:ext uri="{FF2B5EF4-FFF2-40B4-BE49-F238E27FC236}">
                <a16:creationId xmlns:a16="http://schemas.microsoft.com/office/drawing/2014/main" id="{B40A23F2-B1D5-B246-924F-9EED5C495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68" y="1824038"/>
            <a:ext cx="3311525" cy="163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sensor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Inverse problem included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Optimize source locations</a:t>
            </a:r>
          </a:p>
          <a:p>
            <a:pPr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Test for how many sources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21" name="Rechthoek 8">
            <a:extLst>
              <a:ext uri="{FF2B5EF4-FFF2-40B4-BE49-F238E27FC236}">
                <a16:creationId xmlns:a16="http://schemas.microsoft.com/office/drawing/2014/main" id="{562E0AD6-5EF7-D341-BF2E-D02A5E0E5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68" y="1404000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Physiological DCMs</a:t>
            </a:r>
          </a:p>
        </p:txBody>
      </p:sp>
      <p:sp>
        <p:nvSpPr>
          <p:cNvPr id="22" name="Rechthoek 9">
            <a:extLst>
              <a:ext uri="{FF2B5EF4-FFF2-40B4-BE49-F238E27FC236}">
                <a16:creationId xmlns:a16="http://schemas.microsoft.com/office/drawing/2014/main" id="{819B0E82-DECD-5B42-B79A-2CFDCD2B2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1404000"/>
            <a:ext cx="2838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Calibri" charset="0"/>
              </a:rPr>
              <a:t>Phenomenological DCMs</a:t>
            </a:r>
          </a:p>
        </p:txBody>
      </p:sp>
    </p:spTree>
    <p:extLst>
      <p:ext uri="{BB962C8B-B14F-4D97-AF65-F5344CB8AC3E}">
        <p14:creationId xmlns:p14="http://schemas.microsoft.com/office/powerpoint/2010/main" val="1611864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B01BFD-611C-724E-AF48-79DC0BCD7C4D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36513" y="493713"/>
            <a:ext cx="8489951" cy="534987"/>
          </a:xfrm>
        </p:spPr>
        <p:txBody>
          <a:bodyPr/>
          <a:lstStyle/>
          <a:p>
            <a:pPr algn="ctr"/>
            <a:r>
              <a:rPr lang="en-GB" altLang="en-US" sz="2400" b="1" dirty="0">
                <a:latin typeface="Calibri" charset="0"/>
              </a:rPr>
              <a:t>In SPM</a:t>
            </a:r>
          </a:p>
        </p:txBody>
      </p:sp>
      <p:pic>
        <p:nvPicPr>
          <p:cNvPr id="54275" name="Afbeelding 4" descr="spm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39" y="277813"/>
            <a:ext cx="936625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Rechthoek 6"/>
          <p:cNvSpPr>
            <a:spLocks noChangeArrowheads="1"/>
          </p:cNvSpPr>
          <p:nvPr/>
        </p:nvSpPr>
        <p:spPr bwMode="auto">
          <a:xfrm>
            <a:off x="734893" y="4982889"/>
            <a:ext cx="1818190" cy="11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>
                <a:latin typeface="Calibri" charset="0"/>
              </a:rPr>
              <a:t>SPM GUI</a:t>
            </a:r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>
                <a:latin typeface="Calibri" charset="0"/>
              </a:rPr>
              <a:t>SPM Batch</a:t>
            </a:r>
          </a:p>
          <a:p>
            <a:pPr marL="285750" indent="-28575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 err="1">
                <a:latin typeface="Calibri" charset="0"/>
              </a:rPr>
              <a:t>Matlab</a:t>
            </a:r>
            <a:r>
              <a:rPr lang="en-GB" altLang="en-US" sz="1800" dirty="0">
                <a:latin typeface="Calibri" charset="0"/>
              </a:rPr>
              <a:t> scripts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82BCD5-482B-4D4B-A4AA-E5181FB5F38B}"/>
              </a:ext>
            </a:extLst>
          </p:cNvPr>
          <p:cNvGrpSpPr/>
          <p:nvPr/>
        </p:nvGrpSpPr>
        <p:grpSpPr>
          <a:xfrm>
            <a:off x="1850373" y="1918141"/>
            <a:ext cx="5649639" cy="3429711"/>
            <a:chOff x="1476375" y="1573213"/>
            <a:chExt cx="6750050" cy="4105275"/>
          </a:xfrm>
        </p:grpSpPr>
        <p:pic>
          <p:nvPicPr>
            <p:cNvPr id="5427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1717675"/>
              <a:ext cx="2730500" cy="313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al 8"/>
            <p:cNvSpPr/>
            <p:nvPr/>
          </p:nvSpPr>
          <p:spPr>
            <a:xfrm>
              <a:off x="3132138" y="2690813"/>
              <a:ext cx="863600" cy="288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5427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1573213"/>
              <a:ext cx="3367087" cy="41052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Rechte verbindingslijn 11"/>
            <p:cNvCxnSpPr>
              <a:stCxn id="9" idx="6"/>
            </p:cNvCxnSpPr>
            <p:nvPr/>
          </p:nvCxnSpPr>
          <p:spPr>
            <a:xfrm flipV="1">
              <a:off x="3995738" y="1573213"/>
              <a:ext cx="863600" cy="12620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>
              <a:stCxn id="9" idx="6"/>
            </p:cNvCxnSpPr>
            <p:nvPr/>
          </p:nvCxnSpPr>
          <p:spPr>
            <a:xfrm>
              <a:off x="3995738" y="2835275"/>
              <a:ext cx="863600" cy="28432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5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F40497-D555-0D44-B829-995AACA24489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323" name="Tijdelijke aanduiding voor inhoud 2"/>
          <p:cNvSpPr>
            <a:spLocks noGrp="1"/>
          </p:cNvSpPr>
          <p:nvPr>
            <p:ph idx="1"/>
          </p:nvPr>
        </p:nvSpPr>
        <p:spPr>
          <a:xfrm>
            <a:off x="641131" y="360000"/>
            <a:ext cx="7997594" cy="886628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14000"/>
              </a:lnSpc>
              <a:buNone/>
            </a:pPr>
            <a:r>
              <a:rPr lang="en-GB" altLang="en-US" sz="2200" dirty="0">
                <a:latin typeface="Calibri" charset="0"/>
              </a:rPr>
              <a:t>DCM </a:t>
            </a:r>
            <a:r>
              <a:rPr lang="en-US" altLang="en-US" sz="2200" dirty="0">
                <a:latin typeface="Calibri" charset="0"/>
              </a:rPr>
              <a:t>uses </a:t>
            </a:r>
            <a:r>
              <a:rPr lang="en-GB" altLang="en-US" sz="2200" dirty="0">
                <a:latin typeface="Calibri" charset="0"/>
              </a:rPr>
              <a:t>computational models </a:t>
            </a:r>
            <a:r>
              <a:rPr lang="en-US" altLang="en-US" sz="2200" dirty="0">
                <a:latin typeface="Calibri" charset="0"/>
              </a:rPr>
              <a:t>to li</a:t>
            </a:r>
            <a:r>
              <a:rPr lang="en-GB" altLang="en-US" sz="2200" dirty="0" err="1">
                <a:latin typeface="Calibri" charset="0"/>
              </a:rPr>
              <a:t>nk</a:t>
            </a:r>
            <a:r>
              <a:rPr lang="en-GB" altLang="en-US" sz="2200" dirty="0">
                <a:latin typeface="Calibri" charset="0"/>
              </a:rPr>
              <a:t> observed data features to their underlying (neurobiological) causes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41</a:t>
            </a:fld>
            <a:endParaRPr lang="en-GB"/>
          </a:p>
        </p:txBody>
      </p:sp>
      <p:grpSp>
        <p:nvGrpSpPr>
          <p:cNvPr id="22" name="Group 35">
            <a:extLst>
              <a:ext uri="{FF2B5EF4-FFF2-40B4-BE49-F238E27FC236}">
                <a16:creationId xmlns:a16="http://schemas.microsoft.com/office/drawing/2014/main" id="{1A2A6274-5146-0847-BA6A-F142E6A92444}"/>
              </a:ext>
            </a:extLst>
          </p:cNvPr>
          <p:cNvGrpSpPr>
            <a:grpSpLocks/>
          </p:cNvGrpSpPr>
          <p:nvPr/>
        </p:nvGrpSpPr>
        <p:grpSpPr bwMode="auto">
          <a:xfrm>
            <a:off x="6419408" y="2562107"/>
            <a:ext cx="1512887" cy="1403350"/>
            <a:chOff x="3428992" y="4429132"/>
            <a:chExt cx="2209800" cy="1963737"/>
          </a:xfrm>
        </p:grpSpPr>
        <p:pic>
          <p:nvPicPr>
            <p:cNvPr id="23" name="Picture 88" descr="cervo&amp;lobes">
              <a:extLst>
                <a:ext uri="{FF2B5EF4-FFF2-40B4-BE49-F238E27FC236}">
                  <a16:creationId xmlns:a16="http://schemas.microsoft.com/office/drawing/2014/main" id="{9AFA2BF2-5EC5-D04D-A4C1-253966C30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89">
              <a:extLst>
                <a:ext uri="{FF2B5EF4-FFF2-40B4-BE49-F238E27FC236}">
                  <a16:creationId xmlns:a16="http://schemas.microsoft.com/office/drawing/2014/main" id="{41C1D254-48EF-EB47-BFC2-4B417B7C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7" name="Oval 90">
              <a:extLst>
                <a:ext uri="{FF2B5EF4-FFF2-40B4-BE49-F238E27FC236}">
                  <a16:creationId xmlns:a16="http://schemas.microsoft.com/office/drawing/2014/main" id="{9F250F62-20ED-1249-B094-676790081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8" name="Oval 91">
              <a:extLst>
                <a:ext uri="{FF2B5EF4-FFF2-40B4-BE49-F238E27FC236}">
                  <a16:creationId xmlns:a16="http://schemas.microsoft.com/office/drawing/2014/main" id="{E928F6D1-551E-9F47-969F-7A5631682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9" name="Oval 92">
              <a:extLst>
                <a:ext uri="{FF2B5EF4-FFF2-40B4-BE49-F238E27FC236}">
                  <a16:creationId xmlns:a16="http://schemas.microsoft.com/office/drawing/2014/main" id="{30241F09-6C6D-454A-B668-5EF58FFF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30" name="AutoShape 93">
              <a:extLst>
                <a:ext uri="{FF2B5EF4-FFF2-40B4-BE49-F238E27FC236}">
                  <a16:creationId xmlns:a16="http://schemas.microsoft.com/office/drawing/2014/main" id="{3D89D859-2E48-5A49-BC68-D6D43A1DC2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94">
              <a:extLst>
                <a:ext uri="{FF2B5EF4-FFF2-40B4-BE49-F238E27FC236}">
                  <a16:creationId xmlns:a16="http://schemas.microsoft.com/office/drawing/2014/main" id="{F342CAF9-F6A9-CD4D-9462-3FCF59B002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95">
              <a:extLst>
                <a:ext uri="{FF2B5EF4-FFF2-40B4-BE49-F238E27FC236}">
                  <a16:creationId xmlns:a16="http://schemas.microsoft.com/office/drawing/2014/main" id="{79840133-3A23-C049-8FBA-0F26605711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96">
              <a:extLst>
                <a:ext uri="{FF2B5EF4-FFF2-40B4-BE49-F238E27FC236}">
                  <a16:creationId xmlns:a16="http://schemas.microsoft.com/office/drawing/2014/main" id="{6B3F7C6D-F8B0-8A44-B16E-7EEB23DF35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97">
              <a:extLst>
                <a:ext uri="{FF2B5EF4-FFF2-40B4-BE49-F238E27FC236}">
                  <a16:creationId xmlns:a16="http://schemas.microsoft.com/office/drawing/2014/main" id="{E29B0E70-364A-EA42-8F3B-6E4AE301A9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" name="Titel 1">
            <a:extLst>
              <a:ext uri="{FF2B5EF4-FFF2-40B4-BE49-F238E27FC236}">
                <a16:creationId xmlns:a16="http://schemas.microsoft.com/office/drawing/2014/main" id="{765D0EA1-F684-8D47-AAF6-A895BFCA3643}"/>
              </a:ext>
            </a:extLst>
          </p:cNvPr>
          <p:cNvSpPr txBox="1">
            <a:spLocks/>
          </p:cNvSpPr>
          <p:nvPr/>
        </p:nvSpPr>
        <p:spPr>
          <a:xfrm>
            <a:off x="5707118" y="1600666"/>
            <a:ext cx="2972346" cy="449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2200" b="1">
                <a:latin typeface="Calibri" charset="0"/>
              </a:rPr>
              <a:t>Generative mechanisms</a:t>
            </a:r>
            <a:endParaRPr lang="en-GB" altLang="en-US" sz="2200" b="1" dirty="0">
              <a:latin typeface="Calibri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6B50D95C-3562-1847-B4D1-3D9ECFDEAF46}"/>
              </a:ext>
            </a:extLst>
          </p:cNvPr>
          <p:cNvSpPr txBox="1">
            <a:spLocks/>
          </p:cNvSpPr>
          <p:nvPr/>
        </p:nvSpPr>
        <p:spPr bwMode="auto">
          <a:xfrm>
            <a:off x="101882" y="1602254"/>
            <a:ext cx="3762614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200" kern="0" dirty="0">
                <a:solidFill>
                  <a:schemeClr val="tx1"/>
                </a:solidFill>
                <a:latin typeface="Calibri" charset="0"/>
              </a:rPr>
              <a:t>Observed data features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72A09A58-E244-DB4B-BBA8-D5F6BC5A7566}"/>
              </a:ext>
            </a:extLst>
          </p:cNvPr>
          <p:cNvSpPr/>
          <p:nvPr/>
        </p:nvSpPr>
        <p:spPr>
          <a:xfrm>
            <a:off x="4152021" y="3047859"/>
            <a:ext cx="1024963" cy="435640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E3042D-0E4B-9444-A418-B3FA908DF7A9}"/>
              </a:ext>
            </a:extLst>
          </p:cNvPr>
          <p:cNvSpPr/>
          <p:nvPr/>
        </p:nvSpPr>
        <p:spPr>
          <a:xfrm>
            <a:off x="3838708" y="2178420"/>
            <a:ext cx="1682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200" b="1" kern="0" dirty="0">
                <a:latin typeface="Calibri" charset="0"/>
              </a:rPr>
              <a:t> Generative model</a:t>
            </a:r>
            <a:endParaRPr lang="en-US" sz="2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A9A492-2295-F04A-803A-020BC99387FE}"/>
              </a:ext>
            </a:extLst>
          </p:cNvPr>
          <p:cNvGrpSpPr/>
          <p:nvPr/>
        </p:nvGrpSpPr>
        <p:grpSpPr>
          <a:xfrm>
            <a:off x="606269" y="2286000"/>
            <a:ext cx="2678937" cy="2568258"/>
            <a:chOff x="388557" y="2298927"/>
            <a:chExt cx="3189611" cy="3390485"/>
          </a:xfrm>
        </p:grpSpPr>
        <p:pic>
          <p:nvPicPr>
            <p:cNvPr id="19" name="Picture 6" descr="C:\Documents and Settings\gflandin\My Documents\spm8\man\multimodal\figures\eeg_recon.png">
              <a:extLst>
                <a:ext uri="{FF2B5EF4-FFF2-40B4-BE49-F238E27FC236}">
                  <a16:creationId xmlns:a16="http://schemas.microsoft.com/office/drawing/2014/main" id="{99422452-26F4-D94E-8796-D4E336896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76" t="728" r="880" b="54828"/>
            <a:stretch/>
          </p:blipFill>
          <p:spPr bwMode="auto">
            <a:xfrm>
              <a:off x="1968148" y="4537412"/>
              <a:ext cx="1389303" cy="11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77053A-33DF-4E49-B500-2C2DD9FA7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557" y="4468654"/>
              <a:ext cx="1341257" cy="11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Afbeelding 21" descr="F1.large.jpg">
              <a:extLst>
                <a:ext uri="{FF2B5EF4-FFF2-40B4-BE49-F238E27FC236}">
                  <a16:creationId xmlns:a16="http://schemas.microsoft.com/office/drawing/2014/main" id="{42242398-F6C8-864C-B8B7-CC4FFFCE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" r="48425" b="47102"/>
            <a:stretch>
              <a:fillRect/>
            </a:stretch>
          </p:blipFill>
          <p:spPr bwMode="auto">
            <a:xfrm>
              <a:off x="516214" y="2310766"/>
              <a:ext cx="1731962" cy="12080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6FD5C60-D1E9-0541-94F9-BF1AEADDF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205" y="2298927"/>
              <a:ext cx="1024963" cy="2169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53D3DC7-37D3-654C-A408-90040A0E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544" y="3481356"/>
              <a:ext cx="1468540" cy="11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779804-9EE0-2245-B33F-FC0FB67218C7}"/>
              </a:ext>
            </a:extLst>
          </p:cNvPr>
          <p:cNvSpPr/>
          <p:nvPr/>
        </p:nvSpPr>
        <p:spPr>
          <a:xfrm>
            <a:off x="417755" y="5045976"/>
            <a:ext cx="3730949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en-US" sz="2000" i="1" dirty="0">
                <a:latin typeface="Calibri" charset="0"/>
              </a:rPr>
              <a:t>“My ERP response is larger in condition A than in condition B.”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F057A1-7DA7-9A4E-B9F4-900F1FAC3073}"/>
              </a:ext>
            </a:extLst>
          </p:cNvPr>
          <p:cNvSpPr/>
          <p:nvPr/>
        </p:nvSpPr>
        <p:spPr>
          <a:xfrm>
            <a:off x="5020629" y="5045976"/>
            <a:ext cx="3945265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en-US" sz="2000" i="1" dirty="0">
                <a:latin typeface="Calibri" charset="0"/>
              </a:rPr>
              <a:t>“My ERP response is larger because of stronger top-down connections.”</a:t>
            </a:r>
          </a:p>
        </p:txBody>
      </p:sp>
    </p:spTree>
    <p:extLst>
      <p:ext uri="{BB962C8B-B14F-4D97-AF65-F5344CB8AC3E}">
        <p14:creationId xmlns:p14="http://schemas.microsoft.com/office/powerpoint/2010/main" val="1544202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9B32C-D8D1-0D4C-B9A6-B485D447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42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B388A-6CE1-494C-BF62-CD3EF528E652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81E2B4F-3B9D-FA48-8B79-1193AFCA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More 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1F22B-5F9C-4647-B921-5D4D1F6C70C6}"/>
              </a:ext>
            </a:extLst>
          </p:cNvPr>
          <p:cNvSpPr/>
          <p:nvPr/>
        </p:nvSpPr>
        <p:spPr>
          <a:xfrm>
            <a:off x="838709" y="1404000"/>
            <a:ext cx="4925560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GB" altLang="en-US" sz="2200" dirty="0">
                <a:latin typeface="Calibri" charset="0"/>
              </a:rPr>
              <a:t>Video: DCM for evoked responses</a:t>
            </a:r>
          </a:p>
          <a:p>
            <a:pPr marL="285750" indent="-28575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GB" altLang="en-US" sz="2200" dirty="0">
                <a:latin typeface="Calibri" charset="0"/>
              </a:rPr>
              <a:t>Video: DCM for steady state responses</a:t>
            </a:r>
          </a:p>
          <a:p>
            <a:pPr marL="285750" indent="-28575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à"/>
            </a:pPr>
            <a:r>
              <a:rPr lang="en-GB" altLang="en-US" sz="2200" dirty="0">
                <a:latin typeface="Calibri" charset="0"/>
              </a:rPr>
              <a:t>Video: DCM demo</a:t>
            </a:r>
          </a:p>
          <a:p>
            <a:pPr marL="285750" indent="-28575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à"/>
            </a:pPr>
            <a:endParaRPr lang="en-GB" altLang="en-US" sz="2200" dirty="0">
              <a:latin typeface="Calibri" charset="0"/>
            </a:endParaRP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2200" dirty="0">
                <a:latin typeface="Calibri" charset="0"/>
              </a:rPr>
              <a:t>SPM Manual</a:t>
            </a: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2200" dirty="0">
                <a:latin typeface="Calibri" charset="0"/>
              </a:rPr>
              <a:t>Previous publications</a:t>
            </a: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2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11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FACAD8-E369-D840-B872-D813A4327C6D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518067"/>
              </p:ext>
            </p:extLst>
          </p:nvPr>
        </p:nvGraphicFramePr>
        <p:xfrm>
          <a:off x="695872" y="1022853"/>
          <a:ext cx="7752255" cy="515530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952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9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 original DCM paper</a:t>
                      </a:r>
                      <a:endParaRPr kumimoji="0" lang="en-GB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2003, NeuroImage</a:t>
                      </a:r>
                      <a:endParaRPr kumimoji="0" lang="en-GB" altLang="en-US" sz="13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Guide to MEG/EEG analysis in SPM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Litvak et al. (2011) Comput Intell &amp; Neurosci</a:t>
                      </a:r>
                      <a:endParaRPr kumimoji="0" lang="en-GB" altLang="en-US" sz="13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1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Descriptive / Tutorial papers</a:t>
                      </a:r>
                      <a:endParaRPr kumimoji="0" lang="en-GB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Ten Simple Rules for DCM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2010, NeuroImage</a:t>
                      </a:r>
                      <a:endParaRPr kumimoji="0" lang="en-GB" altLang="en-US" sz="13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Overview of generative models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Moran et al. 2013, Front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Comput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endParaRPr kumimoji="0" lang="en-GB" altLang="en-US" sz="13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Model selection for group studies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2009, Neuroimage</a:t>
                      </a:r>
                      <a:endParaRPr kumimoji="0" lang="en-GB" altLang="en-US" sz="13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Comparing families of DCMs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2010,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PLoS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One</a:t>
                      </a:r>
                      <a:endParaRPr kumimoji="0" lang="en-GB" altLang="en-US" sz="13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61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DCM applications</a:t>
                      </a:r>
                      <a:endParaRPr kumimoji="0" lang="en-GB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532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Event-related potentials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David et al. 2006,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Garrido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2007, PNAS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Boly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2011, Science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Auksztulewicz</a:t>
                      </a:r>
                      <a:r>
                        <a:rPr kumimoji="0" lang="en-GB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&amp; </a:t>
                      </a:r>
                      <a:r>
                        <a:rPr kumimoji="0" lang="en-GB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Friston</a:t>
                      </a:r>
                      <a:r>
                        <a:rPr kumimoji="0" lang="en-GB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2015, Cerebral Cortex</a:t>
                      </a: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06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Cross-spectral densities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2009, Neuroimage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2011, PLoS 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2012, Neuroimage</a:t>
                      </a:r>
                      <a:endParaRPr kumimoji="0" lang="en-GB" altLang="en-US" sz="13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Induced responses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Chen et al. 2008, 2009,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3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Van Wijk et al. 2012,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3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4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Phase coupling</a:t>
                      </a:r>
                      <a:endParaRPr kumimoji="0" lang="en-GB" altLang="en-US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2009, J </a:t>
                      </a:r>
                      <a:r>
                        <a:rPr kumimoji="0" lang="en-GB" altLang="en-US" sz="13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r>
                        <a:rPr kumimoji="0" lang="en-GB" altLang="en-US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Methods</a:t>
                      </a:r>
                      <a:endParaRPr kumimoji="0" lang="en-GB" altLang="en-US" sz="13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43</a:t>
            </a:fld>
            <a:endParaRPr lang="en-GB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D3CFC2E-5A47-494E-957F-4503CFDA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178674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7A1C7D06-E40E-3343-9BD4-4EBB30431BEA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880683" y="2175489"/>
            <a:ext cx="31012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dirty="0">
                <a:latin typeface="Calibri" charset="0"/>
                <a:ea typeface="Calibri" charset="0"/>
                <a:cs typeface="Calibri" charset="0"/>
              </a:rPr>
              <a:t>Network of brain regions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525329" y="2175489"/>
            <a:ext cx="36094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dirty="0">
                <a:latin typeface="Calibri" charset="0"/>
                <a:ea typeface="Calibri" charset="0"/>
                <a:cs typeface="Calibri" charset="0"/>
              </a:rPr>
              <a:t>Individual neural populations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455507" y="2738844"/>
            <a:ext cx="1365287" cy="1413569"/>
            <a:chOff x="179388" y="735013"/>
            <a:chExt cx="2663825" cy="2816225"/>
          </a:xfrm>
        </p:grpSpPr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1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20" name="AutoShape 38"/>
              <p:cNvCxnSpPr>
                <a:cxnSpLocks noChangeShapeType="1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AutoShape 39"/>
              <p:cNvCxnSpPr>
                <a:cxnSpLocks noChangeShapeType="1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AutoShape 40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AutoShape 41"/>
              <p:cNvCxnSpPr>
                <a:cxnSpLocks noChangeShapeType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AutoShape 42"/>
              <p:cNvCxnSpPr>
                <a:cxnSpLocks noChangeShapeType="1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1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1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6120604" y="3044536"/>
            <a:ext cx="938225" cy="18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6379470" y="4201661"/>
            <a:ext cx="398154" cy="3815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 Box 75"/>
          <p:cNvSpPr txBox="1">
            <a:spLocks noChangeArrowheads="1"/>
          </p:cNvSpPr>
          <p:nvPr/>
        </p:nvSpPr>
        <p:spPr bwMode="auto">
          <a:xfrm>
            <a:off x="7039118" y="3665005"/>
            <a:ext cx="848870" cy="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7035176" y="4500637"/>
            <a:ext cx="1065687" cy="21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7029919" y="3208410"/>
            <a:ext cx="1169496" cy="3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6579204" y="3887673"/>
            <a:ext cx="172139" cy="31398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5400000" flipH="1">
            <a:off x="5899892" y="3903888"/>
            <a:ext cx="1278466" cy="80157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6679071" y="3977741"/>
            <a:ext cx="253609" cy="415314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12-Point Star 122"/>
          <p:cNvSpPr/>
          <p:nvPr/>
        </p:nvSpPr>
        <p:spPr>
          <a:xfrm rot="11461389">
            <a:off x="6744773" y="3685020"/>
            <a:ext cx="287774" cy="30272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123"/>
          <p:cNvSpPr/>
          <p:nvPr/>
        </p:nvSpPr>
        <p:spPr>
          <a:xfrm rot="5612858">
            <a:off x="6442888" y="3274807"/>
            <a:ext cx="300227" cy="2825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6479337" y="3516143"/>
            <a:ext cx="6570" cy="876913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153279"/>
              </p:ext>
            </p:extLst>
          </p:nvPr>
        </p:nvGraphicFramePr>
        <p:xfrm>
          <a:off x="6421519" y="4641994"/>
          <a:ext cx="190535" cy="21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519" y="4641994"/>
                        <a:ext cx="190535" cy="210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667044"/>
              </p:ext>
            </p:extLst>
          </p:nvPr>
        </p:nvGraphicFramePr>
        <p:xfrm>
          <a:off x="6434952" y="3863102"/>
          <a:ext cx="189222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952" y="3863102"/>
                        <a:ext cx="189222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90421"/>
              </p:ext>
            </p:extLst>
          </p:nvPr>
        </p:nvGraphicFramePr>
        <p:xfrm>
          <a:off x="6897739" y="4083767"/>
          <a:ext cx="187908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9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739" y="4083767"/>
                        <a:ext cx="187908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>
            <a:stCxn id="14" idx="6"/>
          </p:cNvCxnSpPr>
          <p:nvPr/>
        </p:nvCxnSpPr>
        <p:spPr>
          <a:xfrm>
            <a:off x="5820794" y="3077870"/>
            <a:ext cx="365455" cy="13733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35"/>
          <p:cNvGrpSpPr>
            <a:grpSpLocks/>
          </p:cNvGrpSpPr>
          <p:nvPr/>
        </p:nvGrpSpPr>
        <p:grpSpPr bwMode="auto">
          <a:xfrm>
            <a:off x="1381055" y="3004919"/>
            <a:ext cx="1868835" cy="1679330"/>
            <a:chOff x="3428992" y="4429132"/>
            <a:chExt cx="2209800" cy="1963737"/>
          </a:xfrm>
        </p:grpSpPr>
        <p:pic>
          <p:nvPicPr>
            <p:cNvPr id="57" name="Picture 88" descr="cervo&amp;lobes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59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0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1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62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645090"/>
              </p:ext>
            </p:extLst>
          </p:nvPr>
        </p:nvGraphicFramePr>
        <p:xfrm>
          <a:off x="6465877" y="3552863"/>
          <a:ext cx="196084" cy="22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" name="Equation" r:id="rId13" imgW="177646" imgH="241091" progId="Equation.DSMT4">
                  <p:embed/>
                </p:oleObj>
              </mc:Choice>
              <mc:Fallback>
                <p:oleObj name="Equation" r:id="rId13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77" y="3552863"/>
                        <a:ext cx="196084" cy="228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</a:t>
            </a:fld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586ADD-C9B7-AF4C-8A74-ABA485B27154}"/>
              </a:ext>
            </a:extLst>
          </p:cNvPr>
          <p:cNvSpPr/>
          <p:nvPr/>
        </p:nvSpPr>
        <p:spPr>
          <a:xfrm>
            <a:off x="1002516" y="5084997"/>
            <a:ext cx="2845105" cy="701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>
              <a:lnSpc>
                <a:spcPct val="113000"/>
              </a:lnSpc>
              <a:spcBef>
                <a:spcPct val="0"/>
              </a:spcBef>
              <a:buNone/>
            </a:pPr>
            <a:r>
              <a:rPr lang="en-GB" altLang="en-US" i="1" dirty="0">
                <a:latin typeface="Calibri" charset="0"/>
              </a:rPr>
              <a:t>E.g. Bottom-up vs top-down connection strengths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27DECC-7EDA-2742-9CD7-84E880CD8EB6}"/>
              </a:ext>
            </a:extLst>
          </p:cNvPr>
          <p:cNvSpPr/>
          <p:nvPr/>
        </p:nvSpPr>
        <p:spPr>
          <a:xfrm>
            <a:off x="4943561" y="5113092"/>
            <a:ext cx="3724628" cy="701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>
              <a:lnSpc>
                <a:spcPct val="113000"/>
              </a:lnSpc>
              <a:spcBef>
                <a:spcPct val="0"/>
              </a:spcBef>
              <a:buNone/>
            </a:pPr>
            <a:r>
              <a:rPr lang="en-GB" altLang="en-US" i="1" dirty="0">
                <a:latin typeface="Calibri" charset="0"/>
              </a:rPr>
              <a:t>E.g. Synaptic coupling strengths, membrane time constants</a:t>
            </a:r>
          </a:p>
        </p:txBody>
      </p:sp>
      <p:sp>
        <p:nvSpPr>
          <p:cNvPr id="67" name="Tijdelijke aanduiding voor inhoud 2">
            <a:extLst>
              <a:ext uri="{FF2B5EF4-FFF2-40B4-BE49-F238E27FC236}">
                <a16:creationId xmlns:a16="http://schemas.microsoft.com/office/drawing/2014/main" id="{E7799B20-A89C-CC44-A2EE-C85565021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3" y="360000"/>
            <a:ext cx="8969274" cy="897483"/>
          </a:xfrm>
        </p:spPr>
        <p:txBody>
          <a:bodyPr>
            <a:noAutofit/>
          </a:bodyPr>
          <a:lstStyle/>
          <a:p>
            <a:pPr marL="180975" indent="-180975"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latin typeface="Calibri" charset="0"/>
              </a:rPr>
              <a:t>DCM estimates bio-physiological information from </a:t>
            </a:r>
            <a:br>
              <a:rPr lang="en-GB" altLang="en-US" sz="2400" b="1" dirty="0">
                <a:latin typeface="Calibri" charset="0"/>
              </a:rPr>
            </a:br>
            <a:r>
              <a:rPr lang="en-GB" altLang="en-US" sz="2400" b="1" dirty="0">
                <a:latin typeface="Calibri" charset="0"/>
              </a:rPr>
              <a:t>functional neuroimaging data</a:t>
            </a:r>
            <a:endParaRPr lang="en-GB" altLang="en-US" sz="2400" b="1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6" grpId="0" animBg="1"/>
      <p:bldP spid="27" grpId="0"/>
      <p:bldP spid="28" grpId="0"/>
      <p:bldP spid="29" grpId="0"/>
      <p:bldP spid="33" grpId="0" animBg="1"/>
      <p:bldP spid="34" grpId="0" animBg="1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7A1C7D06-E40E-3343-9BD4-4EBB30431BEA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87363" y="360000"/>
            <a:ext cx="8969274" cy="1529191"/>
          </a:xfrm>
        </p:spPr>
        <p:txBody>
          <a:bodyPr>
            <a:noAutofit/>
          </a:bodyPr>
          <a:lstStyle/>
          <a:p>
            <a:pPr marL="180975" indent="-180975" algn="ctr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2400" b="1" dirty="0">
                <a:latin typeface="Calibri" pitchFamily="34" charset="0"/>
              </a:rPr>
              <a:t>DCM is a computational modelling technique</a:t>
            </a:r>
            <a:br>
              <a:rPr lang="en-GB" sz="2400" b="1" dirty="0">
                <a:latin typeface="Calibri" pitchFamily="34" charset="0"/>
              </a:rPr>
            </a:br>
            <a:r>
              <a:rPr lang="en-GB" sz="2400" b="1" dirty="0">
                <a:latin typeface="Calibri" pitchFamily="34" charset="0"/>
              </a:rPr>
              <a:t>that relies on a </a:t>
            </a:r>
            <a:r>
              <a:rPr lang="en-GB" altLang="en-US" sz="2400" b="1" dirty="0">
                <a:solidFill>
                  <a:srgbClr val="C00000"/>
                </a:solidFill>
                <a:latin typeface="Calibri" charset="0"/>
              </a:rPr>
              <a:t>generative model</a:t>
            </a:r>
            <a:r>
              <a:rPr lang="en-GB" altLang="en-US" sz="2400" b="1" dirty="0">
                <a:latin typeface="Calibri" charset="0"/>
              </a:rPr>
              <a:t> </a:t>
            </a:r>
            <a:endParaRPr lang="en-GB" altLang="en-US" sz="10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5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64BC61-28B6-1043-89C2-0A547B83C327}"/>
              </a:ext>
            </a:extLst>
          </p:cNvPr>
          <p:cNvSpPr/>
          <p:nvPr/>
        </p:nvSpPr>
        <p:spPr>
          <a:xfrm>
            <a:off x="593784" y="1778400"/>
            <a:ext cx="7940619" cy="435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Differential equations describe how brain activity is</a:t>
            </a:r>
            <a:br>
              <a:rPr lang="en-GB" altLang="en-US" sz="2200" dirty="0">
                <a:latin typeface="Calibri" charset="0"/>
              </a:rPr>
            </a:br>
            <a:r>
              <a:rPr lang="en-GB" altLang="en-US" sz="2200" dirty="0">
                <a:latin typeface="Calibri" charset="0"/>
              </a:rPr>
              <a:t>generated from (synaptic) input:</a:t>
            </a:r>
          </a:p>
          <a:p>
            <a:pPr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</a:pPr>
            <a:endParaRPr lang="en-GB" altLang="en-US" sz="2200" dirty="0">
              <a:latin typeface="Calibri" charset="0"/>
            </a:endParaRP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Equations may be quite simple or more biologically detailed</a:t>
            </a: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Model parameters represent (biological) information of interest</a:t>
            </a: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An observation function translates modelled brain activity to predicted measurements</a:t>
            </a: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2200" dirty="0">
              <a:latin typeface="Calibri" charset="0"/>
            </a:endParaRPr>
          </a:p>
          <a:p>
            <a:pPr marL="342900" indent="-342900">
              <a:lnSpc>
                <a:spcPct val="113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charset="0"/>
              </a:rPr>
              <a:t>Different types of generative models exist but the DCM principles are always the same!</a:t>
            </a:r>
          </a:p>
        </p:txBody>
      </p:sp>
      <p:pic>
        <p:nvPicPr>
          <p:cNvPr id="153" name="Picture 2">
            <a:extLst>
              <a:ext uri="{FF2B5EF4-FFF2-40B4-BE49-F238E27FC236}">
                <a16:creationId xmlns:a16="http://schemas.microsoft.com/office/drawing/2014/main" id="{E1E6A8A9-BD0B-C54B-A0B7-4D0096C5F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2" y="2742897"/>
            <a:ext cx="17129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3">
            <a:extLst>
              <a:ext uri="{FF2B5EF4-FFF2-40B4-BE49-F238E27FC236}">
                <a16:creationId xmlns:a16="http://schemas.microsoft.com/office/drawing/2014/main" id="{961DBF1C-7A2A-AB4C-BA45-1F7B0ABD2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3" y="4901710"/>
            <a:ext cx="18684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7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FAB76E2-7CC2-E048-9DBD-451366EB57EB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0151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Generative models for EEG/MEG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30510" y="1404000"/>
            <a:ext cx="316331" cy="430887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latin typeface="Calibri" charset="0"/>
                <a:ea typeface="Calibri" charset="0"/>
                <a:cs typeface="Calibri" charset="0"/>
              </a:rPr>
              <a:t>+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337" y="1916778"/>
            <a:ext cx="3578790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Describe dynamics of brain activity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892" y="1905332"/>
            <a:ext cx="3578788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Maps brain activity to data features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6892" y="2335808"/>
            <a:ext cx="3838508" cy="978729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Forward model / Lead field for EEG/MEG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Gain function for LFPs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>
                <a:latin typeface="Calibri" charset="0"/>
                <a:ea typeface="Calibri" charset="0"/>
                <a:cs typeface="Calibri" charset="0"/>
              </a:rPr>
              <a:t>(Feature extraction)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31" y="3771655"/>
            <a:ext cx="3682509" cy="1940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25337" y="2335808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/>
              <a:t>General descriptions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/>
              <a:t>Convolution based models (Jansen-</a:t>
            </a:r>
            <a:r>
              <a:rPr lang="en-US" sz="1600" dirty="0" err="1"/>
              <a:t>Rit</a:t>
            </a:r>
            <a:r>
              <a:rPr lang="en-US" sz="1600" dirty="0"/>
              <a:t>)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/>
              <a:t>Conductance based models (Morris-</a:t>
            </a:r>
            <a:r>
              <a:rPr lang="en-US" sz="1600" dirty="0" err="1"/>
              <a:t>Lecar</a:t>
            </a:r>
            <a:r>
              <a:rPr lang="en-US" sz="16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337" y="1404000"/>
            <a:ext cx="29546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200" b="1" dirty="0">
                <a:latin typeface="Calibri" charset="0"/>
                <a:ea typeface="Calibri" charset="0"/>
                <a:cs typeface="Calibri" charset="0"/>
              </a:rPr>
              <a:t>Neural state equations	</a:t>
            </a:r>
            <a:endParaRPr lang="en-GB" sz="2200" dirty="0"/>
          </a:p>
        </p:txBody>
      </p:sp>
      <p:sp>
        <p:nvSpPr>
          <p:cNvPr id="14" name="Rectangle 13"/>
          <p:cNvSpPr/>
          <p:nvPr/>
        </p:nvSpPr>
        <p:spPr>
          <a:xfrm>
            <a:off x="5076892" y="1404000"/>
            <a:ext cx="26621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200" b="1" dirty="0">
                <a:latin typeface="Calibri" charset="0"/>
                <a:ea typeface="Calibri" charset="0"/>
                <a:cs typeface="Calibri" charset="0"/>
              </a:rPr>
              <a:t>Observation function</a:t>
            </a:r>
            <a:endParaRPr lang="en-GB" sz="2200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255712" y="4828492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278273" y="4828492"/>
            <a:ext cx="6786" cy="909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12291" y="4212342"/>
            <a:ext cx="373157" cy="258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2125" y="4212342"/>
            <a:ext cx="0" cy="258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315042" y="5194472"/>
            <a:ext cx="1508997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Within-source synaptic coupling strengths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2310935" y="3761754"/>
            <a:ext cx="168137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Between-source synaptic coupling strengths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2596707" y="5198039"/>
            <a:ext cx="1006259" cy="257369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External input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3712032" y="5201108"/>
            <a:ext cx="612604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Time constant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0"/>
          <a:stretch>
            <a:fillRect/>
          </a:stretch>
        </p:blipFill>
        <p:spPr bwMode="auto">
          <a:xfrm>
            <a:off x="693765" y="4470855"/>
            <a:ext cx="3630871" cy="45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 bwMode="auto">
          <a:xfrm>
            <a:off x="1703803" y="5746963"/>
            <a:ext cx="279978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Sigmoidal function translating pre-synaptic membrane potential into firing rate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315042" y="3761755"/>
            <a:ext cx="190421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ea typeface="+mj-ea"/>
                <a:cs typeface="+mj-cs"/>
              </a:rPr>
              <a:t>Membrane potential    of cell population </a:t>
            </a:r>
            <a:r>
              <a:rPr lang="en-US" sz="1200" i="1" kern="0" dirty="0">
                <a:ea typeface="Times New Roman" charset="0"/>
                <a:cs typeface="Times New Roman" charset="0"/>
              </a:rPr>
              <a:t>  </a:t>
            </a:r>
            <a:r>
              <a:rPr lang="en-US" sz="1200" kern="0" dirty="0">
                <a:ea typeface="+mj-ea"/>
                <a:cs typeface="+mj-cs"/>
              </a:rPr>
              <a:t> in source   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09378" y="4827786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063986" y="4846595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46" b="-464"/>
          <a:stretch>
            <a:fillRect/>
          </a:stretch>
        </p:blipFill>
        <p:spPr bwMode="auto">
          <a:xfrm>
            <a:off x="1784638" y="4000817"/>
            <a:ext cx="104550" cy="15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6545" b="-2893"/>
          <a:stretch>
            <a:fillRect/>
          </a:stretch>
        </p:blipFill>
        <p:spPr bwMode="auto">
          <a:xfrm>
            <a:off x="1063390" y="4000817"/>
            <a:ext cx="82017" cy="1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563" b="-934"/>
          <a:stretch>
            <a:fillRect/>
          </a:stretch>
        </p:blipFill>
        <p:spPr bwMode="auto">
          <a:xfrm>
            <a:off x="1675041" y="3837598"/>
            <a:ext cx="100676" cy="1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F290491-E4A5-9F4C-BC78-86712109561F}"/>
              </a:ext>
            </a:extLst>
          </p:cNvPr>
          <p:cNvSpPr/>
          <p:nvPr/>
        </p:nvSpPr>
        <p:spPr>
          <a:xfrm>
            <a:off x="0" y="0"/>
            <a:ext cx="9144000" cy="34308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 flipV="1">
            <a:off x="539750" y="2503045"/>
            <a:ext cx="8064500" cy="1951038"/>
          </a:xfrm>
          <a:prstGeom prst="curvedDownArrow">
            <a:avLst>
              <a:gd name="adj1" fmla="val 19216"/>
              <a:gd name="adj2" fmla="val 38958"/>
              <a:gd name="adj3" fmla="val 2089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 flipH="1" flipV="1">
            <a:off x="1165225" y="2504633"/>
            <a:ext cx="6513513" cy="1333500"/>
          </a:xfrm>
          <a:prstGeom prst="curvedDownArrow">
            <a:avLst>
              <a:gd name="adj1" fmla="val 25000"/>
              <a:gd name="adj2" fmla="val 50000"/>
              <a:gd name="adj3" fmla="val 28213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Afbeelding 2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48425" b="47102"/>
          <a:stretch>
            <a:fillRect/>
          </a:stretch>
        </p:blipFill>
        <p:spPr bwMode="auto">
          <a:xfrm>
            <a:off x="357188" y="915545"/>
            <a:ext cx="1731962" cy="120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 flipH="1">
            <a:off x="8337550" y="2022033"/>
            <a:ext cx="849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ea typeface="Arial" charset="0"/>
                <a:cs typeface="Arial" charset="0"/>
              </a:rPr>
              <a:t>stimuli</a:t>
            </a:r>
            <a:endParaRPr lang="en-US" altLang="en-US" sz="1400">
              <a:ea typeface="Arial" charset="0"/>
              <a:cs typeface="Arial" charset="0"/>
            </a:endParaRPr>
          </a:p>
        </p:txBody>
      </p: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6888163" y="834583"/>
            <a:ext cx="1512887" cy="1403350"/>
            <a:chOff x="3428992" y="4429132"/>
            <a:chExt cx="2209800" cy="1963737"/>
          </a:xfrm>
        </p:grpSpPr>
        <p:pic>
          <p:nvPicPr>
            <p:cNvPr id="20" name="Picture 88" descr="cervo&amp;lob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2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3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4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25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0" name="Curved Connector 29"/>
          <p:cNvCxnSpPr/>
          <p:nvPr/>
        </p:nvCxnSpPr>
        <p:spPr>
          <a:xfrm rot="16200000" flipV="1">
            <a:off x="8354219" y="1664051"/>
            <a:ext cx="428625" cy="33496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07125" y="360000"/>
            <a:ext cx="2805113" cy="449263"/>
          </a:xfrm>
        </p:spPr>
        <p:txBody>
          <a:bodyPr/>
          <a:lstStyle/>
          <a:p>
            <a:pPr algn="ctr" eaLnBrk="1" hangingPunct="1"/>
            <a:r>
              <a:rPr lang="en-GB" altLang="en-US" sz="2000" b="1" dirty="0">
                <a:latin typeface="Calibri" charset="0"/>
              </a:rPr>
              <a:t>Causal mechanisms</a:t>
            </a:r>
          </a:p>
        </p:txBody>
      </p:sp>
      <p:sp>
        <p:nvSpPr>
          <p:cNvPr id="32" name="Titel 1"/>
          <p:cNvSpPr txBox="1">
            <a:spLocks/>
          </p:cNvSpPr>
          <p:nvPr/>
        </p:nvSpPr>
        <p:spPr bwMode="auto">
          <a:xfrm>
            <a:off x="263468" y="360000"/>
            <a:ext cx="34337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kern="0" dirty="0">
                <a:solidFill>
                  <a:schemeClr val="tx1"/>
                </a:solidFill>
                <a:latin typeface="Calibri" charset="0"/>
              </a:rPr>
              <a:t>Observed data features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65700" y="5004756"/>
            <a:ext cx="3923438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Given our observations    , and stimuli what parameters values</a:t>
            </a:r>
            <a:r>
              <a:rPr lang="en-GB" altLang="en-US" sz="1800" b="1" i="1" baseline="30000" dirty="0"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make the model best fit the data?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69386" y="4454083"/>
            <a:ext cx="1771650" cy="369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  <a:ea typeface="Calibri" charset="0"/>
                <a:cs typeface="Calibri" charset="0"/>
              </a:rPr>
              <a:t>Model Inversion</a:t>
            </a:r>
            <a:endParaRPr lang="en-GB" alt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 flipH="1">
            <a:off x="8553450" y="2218883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 flipH="1">
            <a:off x="2132453" y="850458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7094" y="4476010"/>
            <a:ext cx="1992150" cy="369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  <a:ea typeface="Calibri" charset="0"/>
                <a:cs typeface="Calibri" charset="0"/>
              </a:rPr>
              <a:t>Forward Modelling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27094" y="5019378"/>
            <a:ext cx="2723924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What brain activity does the model predict to occur for my parameter values?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738457" y="3048001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61620" y="3036704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 flipH="1">
            <a:off x="7259541" y="5324077"/>
            <a:ext cx="3544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 b="1" i="1" dirty="0">
                <a:ea typeface="Arial" charset="0"/>
                <a:cs typeface="Arial" charset="0"/>
              </a:rPr>
              <a:t>θ</a:t>
            </a:r>
            <a:endParaRPr lang="en-US" altLang="en-US" sz="1600" b="1" i="1" dirty="0">
              <a:ea typeface="Arial" charset="0"/>
              <a:cs typeface="Arial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602346" y="2801257"/>
            <a:ext cx="3825875" cy="1935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dirty="0"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54" name="Group 11"/>
          <p:cNvGrpSpPr>
            <a:grpSpLocks/>
          </p:cNvGrpSpPr>
          <p:nvPr/>
        </p:nvGrpSpPr>
        <p:grpSpPr bwMode="auto">
          <a:xfrm>
            <a:off x="2465821" y="2510744"/>
            <a:ext cx="2017713" cy="1978025"/>
            <a:chOff x="2142861" y="1340768"/>
            <a:chExt cx="2337751" cy="2304256"/>
          </a:xfrm>
        </p:grpSpPr>
        <p:sp>
          <p:nvSpPr>
            <p:cNvPr id="55" name="TextBox 12"/>
            <p:cNvSpPr txBox="1">
              <a:spLocks noChangeArrowheads="1"/>
            </p:cNvSpPr>
            <p:nvPr/>
          </p:nvSpPr>
          <p:spPr bwMode="auto">
            <a:xfrm>
              <a:off x="2142861" y="1340768"/>
              <a:ext cx="23377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600"/>
                <a:t>Neural Model</a:t>
              </a:r>
            </a:p>
          </p:txBody>
        </p:sp>
        <p:pic>
          <p:nvPicPr>
            <p:cNvPr id="56" name="Picture 2" descr="D:\Documents\teaching\spm course\effective_con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1313" y="1833609"/>
              <a:ext cx="1780849" cy="18114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4497821" y="2499632"/>
            <a:ext cx="20177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Observation Model</a:t>
            </a:r>
          </a:p>
        </p:txBody>
      </p:sp>
      <p:sp>
        <p:nvSpPr>
          <p:cNvPr id="58" name="Left Brace 57"/>
          <p:cNvSpPr/>
          <p:nvPr/>
        </p:nvSpPr>
        <p:spPr>
          <a:xfrm rot="5400000" flipV="1">
            <a:off x="4257315" y="298563"/>
            <a:ext cx="481013" cy="3825875"/>
          </a:xfrm>
          <a:prstGeom prst="leftBrac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19"/>
          <p:cNvSpPr txBox="1">
            <a:spLocks noChangeArrowheads="1"/>
          </p:cNvSpPr>
          <p:nvPr/>
        </p:nvSpPr>
        <p:spPr bwMode="auto">
          <a:xfrm>
            <a:off x="3144507" y="1512207"/>
            <a:ext cx="2666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dirty="0"/>
              <a:t>Generative model </a:t>
            </a:r>
          </a:p>
        </p:txBody>
      </p:sp>
      <p:pic>
        <p:nvPicPr>
          <p:cNvPr id="60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5" t="35625" r="1761" b="28683"/>
          <a:stretch>
            <a:fillRect/>
          </a:stretch>
        </p:blipFill>
        <p:spPr bwMode="auto">
          <a:xfrm>
            <a:off x="4935971" y="3267982"/>
            <a:ext cx="11811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hthoek 28"/>
          <p:cNvSpPr>
            <a:spLocks noChangeArrowheads="1"/>
          </p:cNvSpPr>
          <p:nvPr/>
        </p:nvSpPr>
        <p:spPr bwMode="auto">
          <a:xfrm>
            <a:off x="4874059" y="2942544"/>
            <a:ext cx="12684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GB" altLang="en-US" sz="1400" b="1"/>
              <a:t>Forward model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 flipH="1">
            <a:off x="4212071" y="2518682"/>
            <a:ext cx="3095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800" b="1" i="1">
                <a:ea typeface="Arial" charset="0"/>
                <a:cs typeface="Arial" charset="0"/>
              </a:rPr>
              <a:t>θ</a:t>
            </a:r>
            <a:endParaRPr lang="en-US" altLang="en-US" sz="1800" i="1">
              <a:ea typeface="Arial" charset="0"/>
              <a:cs typeface="Arial" charset="0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 flipH="1">
            <a:off x="8493373" y="5071431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 flipH="1">
            <a:off x="7156588" y="5054535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8" grpId="0" animBg="1"/>
      <p:bldP spid="40" grpId="0"/>
      <p:bldP spid="46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461868B-7BD8-9542-AB1D-0437CE8AEF4E}"/>
              </a:ext>
            </a:extLst>
          </p:cNvPr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gradFill>
            <a:gsLst>
              <a:gs pos="36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40295-DA9D-BB45-BB6C-9D67D239533C}"/>
              </a:ext>
            </a:extLst>
          </p:cNvPr>
          <p:cNvSpPr/>
          <p:nvPr/>
        </p:nvSpPr>
        <p:spPr>
          <a:xfrm>
            <a:off x="1129861" y="1282262"/>
            <a:ext cx="6884277" cy="2286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458" name="Groep 68"/>
          <p:cNvGrpSpPr>
            <a:grpSpLocks noChangeAspect="1"/>
          </p:cNvGrpSpPr>
          <p:nvPr/>
        </p:nvGrpSpPr>
        <p:grpSpPr bwMode="auto">
          <a:xfrm>
            <a:off x="1334157" y="1372795"/>
            <a:ext cx="6216531" cy="2036424"/>
            <a:chOff x="250825" y="1628800"/>
            <a:chExt cx="8353425" cy="2736850"/>
          </a:xfrm>
        </p:grpSpPr>
        <p:grpSp>
          <p:nvGrpSpPr>
            <p:cNvPr id="19461" name="Groep 24"/>
            <p:cNvGrpSpPr>
              <a:grpSpLocks/>
            </p:cNvGrpSpPr>
            <p:nvPr/>
          </p:nvGrpSpPr>
          <p:grpSpPr bwMode="auto">
            <a:xfrm>
              <a:off x="250825" y="1773262"/>
              <a:ext cx="3673475" cy="2592388"/>
              <a:chOff x="1763688" y="1628800"/>
              <a:chExt cx="4752528" cy="3024336"/>
            </a:xfrm>
          </p:grpSpPr>
          <p:pic>
            <p:nvPicPr>
              <p:cNvPr id="19480" name="Picture 2" descr="latera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81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82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3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4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5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86" name="AutoShape 7"/>
              <p:cNvCxnSpPr>
                <a:cxnSpLocks noChangeShapeType="1"/>
                <a:stCxn id="19483" idx="5"/>
                <a:endCxn id="19484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7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8" name="AutoShape 9"/>
              <p:cNvCxnSpPr>
                <a:cxnSpLocks noChangeShapeType="1"/>
                <a:stCxn id="19482" idx="5"/>
                <a:endCxn id="19485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9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90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91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grpSp>
          <p:nvGrpSpPr>
            <p:cNvPr id="19462" name="Groep 24"/>
            <p:cNvGrpSpPr>
              <a:grpSpLocks/>
            </p:cNvGrpSpPr>
            <p:nvPr/>
          </p:nvGrpSpPr>
          <p:grpSpPr bwMode="auto">
            <a:xfrm>
              <a:off x="4932363" y="1773262"/>
              <a:ext cx="3671887" cy="2592388"/>
              <a:chOff x="1763688" y="1628800"/>
              <a:chExt cx="4752528" cy="3024336"/>
            </a:xfrm>
          </p:grpSpPr>
          <p:pic>
            <p:nvPicPr>
              <p:cNvPr id="19467" name="Picture 2" descr="latera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68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69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0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1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2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73" name="AutoShape 7"/>
              <p:cNvCxnSpPr>
                <a:cxnSpLocks noChangeShapeType="1"/>
                <a:stCxn id="19470" idx="5"/>
                <a:endCxn id="19471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4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5" name="AutoShape 9"/>
              <p:cNvCxnSpPr>
                <a:cxnSpLocks noChangeShapeType="1"/>
                <a:stCxn id="19469" idx="5"/>
                <a:endCxn id="19472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6" name="AutoShape 10"/>
              <p:cNvCxnSpPr>
                <a:cxnSpLocks noChangeShapeType="1"/>
              </p:cNvCxnSpPr>
              <p:nvPr/>
            </p:nvCxnSpPr>
            <p:spPr bwMode="auto">
              <a:xfrm flipH="1" flipV="1">
                <a:off x="4499735" y="2276904"/>
                <a:ext cx="1020005" cy="262021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7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78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79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cxnSp>
          <p:nvCxnSpPr>
            <p:cNvPr id="19463" name="AutoShape 8"/>
            <p:cNvCxnSpPr>
              <a:cxnSpLocks noChangeShapeType="1"/>
            </p:cNvCxnSpPr>
            <p:nvPr/>
          </p:nvCxnSpPr>
          <p:spPr bwMode="auto">
            <a:xfrm flipH="1">
              <a:off x="6588125" y="2492400"/>
              <a:ext cx="342900" cy="433387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4" name="AutoShape 7"/>
            <p:cNvCxnSpPr>
              <a:cxnSpLocks noChangeShapeType="1"/>
            </p:cNvCxnSpPr>
            <p:nvPr/>
          </p:nvCxnSpPr>
          <p:spPr bwMode="auto">
            <a:xfrm flipH="1" flipV="1">
              <a:off x="6588125" y="2997225"/>
              <a:ext cx="431800" cy="144462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5" name="Tekstvak 42"/>
            <p:cNvSpPr txBox="1">
              <a:spLocks noChangeArrowheads="1"/>
            </p:cNvSpPr>
            <p:nvPr/>
          </p:nvSpPr>
          <p:spPr bwMode="auto">
            <a:xfrm>
              <a:off x="2124075" y="1628800"/>
              <a:ext cx="10858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A</a:t>
              </a:r>
            </a:p>
          </p:txBody>
        </p:sp>
        <p:sp>
          <p:nvSpPr>
            <p:cNvPr id="19466" name="Tekstvak 43"/>
            <p:cNvSpPr txBox="1">
              <a:spLocks noChangeArrowheads="1"/>
            </p:cNvSpPr>
            <p:nvPr/>
          </p:nvSpPr>
          <p:spPr bwMode="auto">
            <a:xfrm>
              <a:off x="6873875" y="1628800"/>
              <a:ext cx="1082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B</a:t>
              </a:r>
            </a:p>
          </p:txBody>
        </p:sp>
      </p:grp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327025" y="36000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latin typeface="Calibri" charset="0"/>
              </a:rPr>
              <a:t>What can we do with DCM?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FD432-BE83-814E-AEBF-EE6AFACF0EF3}"/>
              </a:ext>
            </a:extLst>
          </p:cNvPr>
          <p:cNvSpPr txBox="1"/>
          <p:nvPr/>
        </p:nvSpPr>
        <p:spPr>
          <a:xfrm>
            <a:off x="733868" y="3896135"/>
            <a:ext cx="7942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06675" algn="l"/>
              </a:tabLst>
              <a:defRPr/>
            </a:pPr>
            <a:r>
              <a:rPr lang="en-GB" sz="2200" b="1" dirty="0">
                <a:latin typeface="Calibri" pitchFamily="34" charset="0"/>
              </a:rPr>
              <a:t>Model comparisons	</a:t>
            </a:r>
            <a:r>
              <a:rPr lang="en-GB" i="1" dirty="0">
                <a:latin typeface="Calibri" pitchFamily="34" charset="0"/>
              </a:rPr>
              <a:t>Test hypotheses</a:t>
            </a:r>
          </a:p>
          <a:p>
            <a:pPr>
              <a:tabLst>
                <a:tab pos="2606675" algn="l"/>
              </a:tabLst>
              <a:defRPr/>
            </a:pPr>
            <a:r>
              <a:rPr lang="en-GB" b="1" i="1" dirty="0">
                <a:latin typeface="Calibri" pitchFamily="34" charset="0"/>
              </a:rPr>
              <a:t>	</a:t>
            </a:r>
            <a:r>
              <a:rPr lang="en-GB" i="1" dirty="0">
                <a:latin typeface="Calibri" pitchFamily="34" charset="0"/>
              </a:rPr>
              <a:t>Does model A explain the data better than model B?</a:t>
            </a:r>
            <a:r>
              <a:rPr lang="en-GB" sz="2200" i="1" dirty="0">
                <a:latin typeface="Calibri" pitchFamily="34" charset="0"/>
              </a:rPr>
              <a:t>	</a:t>
            </a:r>
            <a:endParaRPr lang="en-GB" sz="2200" b="1" dirty="0">
              <a:latin typeface="Calibri" pitchFamily="34" charset="0"/>
            </a:endParaRPr>
          </a:p>
          <a:p>
            <a:pPr>
              <a:tabLst>
                <a:tab pos="2606675" algn="l"/>
              </a:tabLst>
              <a:defRPr/>
            </a:pPr>
            <a:r>
              <a:rPr lang="en-GB" sz="2200" b="1" dirty="0">
                <a:latin typeface="Calibri" pitchFamily="34" charset="0"/>
              </a:rPr>
              <a:t>Parameter inference	</a:t>
            </a:r>
            <a:r>
              <a:rPr lang="en-GB" i="1" dirty="0">
                <a:latin typeface="Calibri" pitchFamily="34" charset="0"/>
              </a:rPr>
              <a:t>What are the connection strengths? 	</a:t>
            </a:r>
            <a:endParaRPr lang="en-GB" b="1" dirty="0">
              <a:latin typeface="Calibri" pitchFamily="34" charset="0"/>
            </a:endParaRPr>
          </a:p>
          <a:p>
            <a:pPr>
              <a:tabLst>
                <a:tab pos="2606675" algn="l"/>
              </a:tabLst>
              <a:defRPr/>
            </a:pPr>
            <a:r>
              <a:rPr lang="en-GB" i="1" dirty="0">
                <a:latin typeface="Calibri" pitchFamily="34" charset="0"/>
              </a:rPr>
              <a:t>	How do they change between conditions?</a:t>
            </a:r>
          </a:p>
          <a:p>
            <a:pPr>
              <a:tabLst>
                <a:tab pos="2606675" algn="l"/>
              </a:tabLst>
              <a:defRPr/>
            </a:pPr>
            <a:endParaRPr lang="en-GB" sz="2200" i="1" dirty="0">
              <a:latin typeface="Calibri" pitchFamily="34" charset="0"/>
            </a:endParaRPr>
          </a:p>
          <a:p>
            <a:pPr>
              <a:tabLst>
                <a:tab pos="2606675" algn="l"/>
              </a:tabLst>
              <a:defRPr/>
            </a:pPr>
            <a:r>
              <a:rPr lang="en-GB" sz="2200" b="1" dirty="0">
                <a:latin typeface="Calibri" pitchFamily="34" charset="0"/>
              </a:rPr>
              <a:t>Simulations	</a:t>
            </a:r>
            <a:r>
              <a:rPr lang="en-GB" i="1" dirty="0">
                <a:latin typeface="Calibri" pitchFamily="34" charset="0"/>
              </a:rPr>
              <a:t>What happens to neural activity if</a:t>
            </a:r>
            <a:r>
              <a:rPr lang="is-IS" i="1" dirty="0">
                <a:latin typeface="Calibri" pitchFamily="34" charset="0"/>
              </a:rPr>
              <a:t>…</a:t>
            </a:r>
            <a:endParaRPr lang="en-GB" i="1" dirty="0">
              <a:latin typeface="Calibri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58013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4119</TotalTime>
  <Words>2122</Words>
  <Application>Microsoft Macintosh PowerPoint</Application>
  <PresentationFormat>On-screen Show (4:3)</PresentationFormat>
  <Paragraphs>489</Paragraphs>
  <Slides>44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 Unicode MS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Generative mechanisms</vt:lpstr>
      <vt:lpstr>PowerPoint Presentation</vt:lpstr>
      <vt:lpstr>PowerPoint Presentation</vt:lpstr>
      <vt:lpstr>PowerPoint Presentation</vt:lpstr>
      <vt:lpstr>Generative models for EEG/MEG</vt:lpstr>
      <vt:lpstr>Causal mechanisms</vt:lpstr>
      <vt:lpstr>What can we do with DCM?</vt:lpstr>
      <vt:lpstr>PowerPoint Presentation</vt:lpstr>
      <vt:lpstr>Model inversion</vt:lpstr>
      <vt:lpstr>After inversion</vt:lpstr>
      <vt:lpstr>PowerPoint Presentation</vt:lpstr>
      <vt:lpstr>PowerPoint Presentation</vt:lpstr>
      <vt:lpstr>Single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study with MEG data</vt:lpstr>
      <vt:lpstr>Induced responses in Motor and Occipital areas</vt:lpstr>
      <vt:lpstr>Model Comparisons</vt:lpstr>
      <vt:lpstr>Results for Model Bforward/backward</vt:lpstr>
      <vt:lpstr>Simulations with estimated model parameters</vt:lpstr>
      <vt:lpstr>Parameter Inference</vt:lpstr>
      <vt:lpstr>PowerPoint Presentation</vt:lpstr>
      <vt:lpstr>DCM for Phase Coupling</vt:lpstr>
      <vt:lpstr>PowerPoint Presentation</vt:lpstr>
      <vt:lpstr>‘ERP’ model – Convolution based</vt:lpstr>
      <vt:lpstr>Convolution models</vt:lpstr>
      <vt:lpstr>Theoretical and Empirical Foundation</vt:lpstr>
      <vt:lpstr>Recent &amp; ongoing developments</vt:lpstr>
      <vt:lpstr>PowerPoint Presentation</vt:lpstr>
      <vt:lpstr>DCM of COVID-19</vt:lpstr>
      <vt:lpstr>PowerPoint Presentation</vt:lpstr>
      <vt:lpstr>Some technical differences between DCM types</vt:lpstr>
      <vt:lpstr>Some technical differences between DCM types</vt:lpstr>
      <vt:lpstr>In SPM</vt:lpstr>
      <vt:lpstr>PowerPoint Presentation</vt:lpstr>
      <vt:lpstr>More examples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van Wijk</dc:creator>
  <cp:lastModifiedBy>Bernadette van Wijk</cp:lastModifiedBy>
  <cp:revision>148</cp:revision>
  <dcterms:created xsi:type="dcterms:W3CDTF">2017-05-04T14:01:33Z</dcterms:created>
  <dcterms:modified xsi:type="dcterms:W3CDTF">2021-05-03T11:58:37Z</dcterms:modified>
</cp:coreProperties>
</file>