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72"/>
  </p:notesMasterIdLst>
  <p:handoutMasterIdLst>
    <p:handoutMasterId r:id="rId73"/>
  </p:handoutMasterIdLst>
  <p:sldIdLst>
    <p:sldId id="571" r:id="rId2"/>
    <p:sldId id="508" r:id="rId3"/>
    <p:sldId id="451" r:id="rId4"/>
    <p:sldId id="561" r:id="rId5"/>
    <p:sldId id="449" r:id="rId6"/>
    <p:sldId id="456" r:id="rId7"/>
    <p:sldId id="448" r:id="rId8"/>
    <p:sldId id="454" r:id="rId9"/>
    <p:sldId id="443" r:id="rId10"/>
    <p:sldId id="566" r:id="rId11"/>
    <p:sldId id="444" r:id="rId12"/>
    <p:sldId id="455" r:id="rId13"/>
    <p:sldId id="420" r:id="rId14"/>
    <p:sldId id="560" r:id="rId15"/>
    <p:sldId id="621" r:id="rId16"/>
    <p:sldId id="446" r:id="rId17"/>
    <p:sldId id="563" r:id="rId18"/>
    <p:sldId id="506" r:id="rId19"/>
    <p:sldId id="622" r:id="rId20"/>
    <p:sldId id="475" r:id="rId21"/>
    <p:sldId id="575" r:id="rId22"/>
    <p:sldId id="576" r:id="rId23"/>
    <p:sldId id="474" r:id="rId24"/>
    <p:sldId id="569" r:id="rId25"/>
    <p:sldId id="473" r:id="rId26"/>
    <p:sldId id="623" r:id="rId27"/>
    <p:sldId id="477" r:id="rId28"/>
    <p:sldId id="445" r:id="rId29"/>
    <p:sldId id="565" r:id="rId30"/>
    <p:sldId id="562" r:id="rId31"/>
    <p:sldId id="512" r:id="rId32"/>
    <p:sldId id="578" r:id="rId33"/>
    <p:sldId id="579" r:id="rId34"/>
    <p:sldId id="624" r:id="rId35"/>
    <p:sldId id="581" r:id="rId36"/>
    <p:sldId id="582" r:id="rId37"/>
    <p:sldId id="583" r:id="rId38"/>
    <p:sldId id="584" r:id="rId39"/>
    <p:sldId id="585" r:id="rId40"/>
    <p:sldId id="586" r:id="rId41"/>
    <p:sldId id="592" r:id="rId42"/>
    <p:sldId id="593" r:id="rId43"/>
    <p:sldId id="587" r:id="rId44"/>
    <p:sldId id="588" r:id="rId45"/>
    <p:sldId id="589" r:id="rId46"/>
    <p:sldId id="625" r:id="rId47"/>
    <p:sldId id="595" r:id="rId48"/>
    <p:sldId id="597" r:id="rId49"/>
    <p:sldId id="599" r:id="rId50"/>
    <p:sldId id="600" r:id="rId51"/>
    <p:sldId id="601" r:id="rId52"/>
    <p:sldId id="602" r:id="rId53"/>
    <p:sldId id="603" r:id="rId54"/>
    <p:sldId id="604" r:id="rId55"/>
    <p:sldId id="605" r:id="rId56"/>
    <p:sldId id="606" r:id="rId57"/>
    <p:sldId id="607" r:id="rId58"/>
    <p:sldId id="608" r:id="rId59"/>
    <p:sldId id="609" r:id="rId60"/>
    <p:sldId id="610" r:id="rId61"/>
    <p:sldId id="611" r:id="rId62"/>
    <p:sldId id="612" r:id="rId63"/>
    <p:sldId id="613" r:id="rId64"/>
    <p:sldId id="614" r:id="rId65"/>
    <p:sldId id="615" r:id="rId66"/>
    <p:sldId id="616" r:id="rId67"/>
    <p:sldId id="626" r:id="rId68"/>
    <p:sldId id="618" r:id="rId69"/>
    <p:sldId id="619" r:id="rId70"/>
    <p:sldId id="620" r:id="rId71"/>
  </p:sldIdLst>
  <p:sldSz cx="9906000" cy="6858000" type="A4"/>
  <p:notesSz cx="6662738" cy="98663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  <a:srgbClr val="C8FEC8"/>
    <a:srgbClr val="009688"/>
    <a:srgbClr val="006B61"/>
    <a:srgbClr val="037C03"/>
    <a:srgbClr val="FFFF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714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220" y="-102"/>
      </p:cViewPr>
      <p:guideLst>
        <p:guide orient="horz" pos="3108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764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54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>
            <a:lvl1pPr defTabSz="912813">
              <a:defRPr sz="1200" baseline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0313" y="0"/>
            <a:ext cx="2865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baseline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63588"/>
            <a:ext cx="5292725" cy="366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54550"/>
            <a:ext cx="4902200" cy="4498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3713"/>
            <a:ext cx="28654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b" anchorCtr="0" compatLnSpc="1">
            <a:prstTxWarp prst="textNoShape">
              <a:avLst/>
            </a:prstTxWarp>
          </a:bodyPr>
          <a:lstStyle>
            <a:lvl1pPr defTabSz="912813">
              <a:defRPr sz="1200" baseline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0313" y="9383713"/>
            <a:ext cx="2865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aseline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805EC83-1332-4851-BD9B-5C8A569B1E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434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98A23-2540-40B2-B9CC-1A4BC618A439}" type="slidenum">
              <a:rPr lang="en-GB" smtClean="0">
                <a:cs typeface="Arial" charset="0"/>
              </a:rPr>
              <a:pPr/>
              <a:t>1</a:t>
            </a:fld>
            <a:endParaRPr lang="en-GB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61225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10544-1EEA-42C1-ABCC-7424ABB9E498}" type="slidenum">
              <a:rPr lang="en-GB" smtClean="0"/>
              <a:pPr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96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85800"/>
            <a:ext cx="8364538" cy="2743200"/>
          </a:xfrm>
        </p:spPr>
        <p:txBody>
          <a:bodyPr/>
          <a:lstStyle>
            <a:lvl1pPr algn="ctr">
              <a:defRPr sz="6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1400" y="3886200"/>
            <a:ext cx="6934200" cy="1771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9938" y="6229350"/>
            <a:ext cx="2092325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1538" y="6229350"/>
            <a:ext cx="3082925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54863" y="6229350"/>
            <a:ext cx="19812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4D9FD24-96C4-4FA7-8C8A-1E17AA848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7DC1E-1603-4E78-8218-ADEAD336E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28600"/>
            <a:ext cx="2362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934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A184D-9912-4D10-B467-B35BA9A15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44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648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371600"/>
            <a:ext cx="46482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1FC67-6BE3-4414-97D2-CC3CDCCD8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7DF2D-E612-471A-8F67-F20BCCD7B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DFF24-5369-4D95-ABAB-621698343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0F42B-5D73-4219-95A0-C934AB946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2CA0F-54AD-4D47-880B-8B30FC80A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08301-220C-4E2D-9E26-C9BAF790A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B4C46-D85F-48EF-A294-0236EB026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FD4CA-A44B-4350-9486-3B0F7BB6A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CF950-5C9C-4460-928F-61F4AEA38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944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9448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aseline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2935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aseline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91388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aseline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6C3D0D5-0A60-4A10-99BE-AAA471E13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4.jpe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5.wmf"/><Relationship Id="rId9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1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32720" y="404664"/>
            <a:ext cx="7473280" cy="4068688"/>
          </a:xfrm>
        </p:spPr>
        <p:txBody>
          <a:bodyPr lIns="90488" tIns="44450" rIns="90488" bIns="44450" anchor="ctr"/>
          <a:lstStyle/>
          <a:p>
            <a:r>
              <a:rPr lang="en-GB" dirty="0" smtClean="0"/>
              <a:t>fMRI </a:t>
            </a:r>
            <a:r>
              <a:rPr lang="en-GB" dirty="0" err="1" smtClean="0"/>
              <a:t>Preprocessing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3200" b="0" dirty="0" smtClean="0">
                <a:solidFill>
                  <a:schemeClr val="tx1"/>
                </a:solidFill>
              </a:rPr>
              <a:t>John Ashburner</a:t>
            </a:r>
            <a:r>
              <a:rPr lang="en-GB" sz="2400" b="0" dirty="0" smtClean="0">
                <a:solidFill>
                  <a:schemeClr val="tx1"/>
                </a:solidFill>
              </a:rPr>
              <a:t/>
            </a:r>
            <a:br>
              <a:rPr lang="en-GB" sz="2400" b="0" dirty="0" smtClean="0">
                <a:solidFill>
                  <a:schemeClr val="tx1"/>
                </a:solidFill>
              </a:rPr>
            </a:br>
            <a:endParaRPr lang="en-GB" sz="2400" b="0" i="1" dirty="0" smtClean="0">
              <a:solidFill>
                <a:schemeClr val="tx1"/>
              </a:solidFill>
            </a:endParaRPr>
          </a:p>
        </p:txBody>
      </p:sp>
      <p:sp>
        <p:nvSpPr>
          <p:cNvPr id="174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80792" y="4149080"/>
            <a:ext cx="6292850" cy="1912938"/>
          </a:xfrm>
        </p:spPr>
        <p:txBody>
          <a:bodyPr lIns="90488" tIns="44450" rIns="90488" bIns="44450"/>
          <a:lstStyle/>
          <a:p>
            <a:pPr marL="342900" indent="-342900" algn="ctr"/>
            <a:r>
              <a:rPr lang="en-GB" sz="2400" dirty="0" err="1" smtClean="0"/>
              <a:t>Wellcome</a:t>
            </a:r>
            <a:r>
              <a:rPr lang="en-GB" sz="2400" dirty="0" smtClean="0"/>
              <a:t> </a:t>
            </a:r>
            <a:r>
              <a:rPr lang="en-GB" sz="2400" dirty="0" smtClean="0"/>
              <a:t>Centre </a:t>
            </a:r>
            <a:r>
              <a:rPr lang="en-GB" sz="2400" dirty="0" smtClean="0"/>
              <a:t>for </a:t>
            </a:r>
            <a:r>
              <a:rPr lang="en-GB" sz="2400" dirty="0" smtClean="0"/>
              <a:t>Human Neuroimaging</a:t>
            </a:r>
            <a:r>
              <a:rPr lang="en-GB" sz="2400" dirty="0" smtClean="0"/>
              <a:t>,</a:t>
            </a:r>
          </a:p>
          <a:p>
            <a:pPr marL="342900" indent="-342900" algn="ctr"/>
            <a:r>
              <a:rPr lang="en-GB" sz="2400" dirty="0" smtClean="0"/>
              <a:t>12 Queen Square, London, UK.</a:t>
            </a:r>
          </a:p>
        </p:txBody>
      </p:sp>
      <p:pic>
        <p:nvPicPr>
          <p:cNvPr id="17411" name="Picture 6" descr="statue_fil"/>
          <p:cNvPicPr>
            <a:picLocks noChangeAspect="1" noChangeArrowheads="1"/>
          </p:cNvPicPr>
          <p:nvPr/>
        </p:nvPicPr>
        <p:blipFill>
          <a:blip r:embed="rId3" cstate="print"/>
          <a:srcRect l="15579" t="13393" r="18050" b="14563"/>
          <a:stretch>
            <a:fillRect/>
          </a:stretch>
        </p:blipFill>
        <p:spPr bwMode="auto">
          <a:xfrm>
            <a:off x="560388" y="1196975"/>
            <a:ext cx="19050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724400" cy="1143000"/>
          </a:xfrm>
        </p:spPr>
        <p:txBody>
          <a:bodyPr/>
          <a:lstStyle/>
          <a:p>
            <a:r>
              <a:rPr lang="en-US" dirty="0" err="1" smtClean="0"/>
              <a:t>Optimisation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Because registration only finds a </a:t>
            </a:r>
            <a:r>
              <a:rPr lang="en-US" i="1" dirty="0" smtClean="0"/>
              <a:t>local optimum</a:t>
            </a:r>
            <a:r>
              <a:rPr lang="en-US" dirty="0" smtClean="0"/>
              <a:t>, some manual reorienting of the images may be needed before doing anything else in SPM.</a:t>
            </a:r>
            <a:endParaRPr lang="en-US" dirty="0"/>
          </a:p>
        </p:txBody>
      </p:sp>
      <p:pic>
        <p:nvPicPr>
          <p:cNvPr id="6" name="Content Placeholder 5" descr="reorien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41032" y="76926"/>
            <a:ext cx="4376935" cy="6448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40632" y="494116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aseline="0" dirty="0" smtClean="0">
                <a:latin typeface="+mn-lt"/>
              </a:rPr>
              <a:t>An MNI-space image from spm12/canonical directory.</a:t>
            </a:r>
            <a:endParaRPr lang="en-US" sz="1800" baseline="0" dirty="0">
              <a:latin typeface="+mn-lt"/>
            </a:endParaRPr>
          </a:p>
        </p:txBody>
      </p:sp>
      <p:sp>
        <p:nvSpPr>
          <p:cNvPr id="10" name="Left Brace 9"/>
          <p:cNvSpPr/>
          <p:nvPr/>
        </p:nvSpPr>
        <p:spPr bwMode="auto">
          <a:xfrm>
            <a:off x="4520952" y="3573016"/>
            <a:ext cx="432048" cy="2808312"/>
          </a:xfrm>
          <a:prstGeom prst="leftBrace">
            <a:avLst>
              <a:gd name="adj1" fmla="val 8333"/>
              <a:gd name="adj2" fmla="val 60078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26575" cy="1143000"/>
          </a:xfrm>
        </p:spPr>
        <p:txBody>
          <a:bodyPr/>
          <a:lstStyle/>
          <a:p>
            <a:r>
              <a:rPr lang="en-GB" dirty="0" smtClean="0"/>
              <a:t>Objective functions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2050" y="1609725"/>
            <a:ext cx="6923088" cy="4638675"/>
          </a:xfrm>
        </p:spPr>
        <p:txBody>
          <a:bodyPr/>
          <a:lstStyle/>
          <a:p>
            <a:r>
              <a:rPr lang="en-GB" smtClean="0"/>
              <a:t>Intra-modal</a:t>
            </a:r>
          </a:p>
          <a:p>
            <a:pPr lvl="1"/>
            <a:r>
              <a:rPr lang="en-GB" smtClean="0"/>
              <a:t>Mean squared difference (minimise)</a:t>
            </a:r>
          </a:p>
          <a:p>
            <a:pPr lvl="1"/>
            <a:r>
              <a:rPr lang="en-GB" smtClean="0"/>
              <a:t>Normalised cross correlation (maximise)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  <a:p>
            <a:r>
              <a:rPr lang="en-GB" smtClean="0"/>
              <a:t>Inter-modal (or intra-modal)</a:t>
            </a:r>
          </a:p>
          <a:p>
            <a:pPr lvl="1"/>
            <a:r>
              <a:rPr lang="en-GB" smtClean="0"/>
              <a:t>Mutual information (maximise)</a:t>
            </a:r>
          </a:p>
          <a:p>
            <a:pPr lvl="1"/>
            <a:r>
              <a:rPr lang="en-GB" smtClean="0"/>
              <a:t>Normalised mutual information (maximise)</a:t>
            </a:r>
          </a:p>
          <a:p>
            <a:pPr lvl="1"/>
            <a:r>
              <a:rPr lang="en-GB" smtClean="0"/>
              <a:t>Entropy correlation coefficient (maximise)</a:t>
            </a:r>
          </a:p>
        </p:txBody>
      </p:sp>
      <p:pic>
        <p:nvPicPr>
          <p:cNvPr id="15364" name="Picture 4" descr="EPI_mireg"/>
          <p:cNvPicPr>
            <a:picLocks noChangeAspect="1" noChangeArrowheads="1"/>
          </p:cNvPicPr>
          <p:nvPr/>
        </p:nvPicPr>
        <p:blipFill>
          <a:blip r:embed="rId2" cstate="print"/>
          <a:srcRect l="55380" t="7454"/>
          <a:stretch>
            <a:fillRect/>
          </a:stretch>
        </p:blipFill>
        <p:spPr bwMode="auto">
          <a:xfrm>
            <a:off x="415925" y="1700213"/>
            <a:ext cx="185737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885" name="Picture 5" descr="T1T2_hist"/>
          <p:cNvPicPr>
            <a:picLocks noChangeAspect="1" noChangeArrowheads="1"/>
          </p:cNvPicPr>
          <p:nvPr/>
        </p:nvPicPr>
        <p:blipFill>
          <a:blip r:embed="rId3" cstate="print"/>
          <a:srcRect l="58951" t="7832" r="3003" b="10239"/>
          <a:stretch>
            <a:fillRect/>
          </a:stretch>
        </p:blipFill>
        <p:spPr bwMode="auto">
          <a:xfrm>
            <a:off x="488950" y="4005263"/>
            <a:ext cx="16938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05" name="Rectangle 61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343400" cy="5029200"/>
          </a:xfrm>
        </p:spPr>
        <p:txBody>
          <a:bodyPr/>
          <a:lstStyle/>
          <a:p>
            <a:r>
              <a:rPr lang="en-GB" smtClean="0"/>
              <a:t>Nearest neighbour</a:t>
            </a:r>
          </a:p>
          <a:p>
            <a:pPr lvl="1"/>
            <a:r>
              <a:rPr lang="en-GB" smtClean="0"/>
              <a:t>Take the value of the closest voxel</a:t>
            </a:r>
          </a:p>
          <a:p>
            <a:r>
              <a:rPr lang="en-GB" smtClean="0"/>
              <a:t>Tri-linear</a:t>
            </a:r>
          </a:p>
          <a:p>
            <a:pPr lvl="1"/>
            <a:r>
              <a:rPr lang="en-GB" smtClean="0"/>
              <a:t>Just a weighted average of the neighbouring voxels</a:t>
            </a:r>
          </a:p>
          <a:p>
            <a:pPr lvl="1"/>
            <a:r>
              <a:rPr lang="en-GB" smtClean="0"/>
              <a:t>f</a:t>
            </a:r>
            <a:r>
              <a:rPr lang="en-GB" baseline="-25000" smtClean="0"/>
              <a:t>5</a:t>
            </a:r>
            <a:r>
              <a:rPr lang="en-GB" smtClean="0"/>
              <a:t> = f</a:t>
            </a:r>
            <a:r>
              <a:rPr lang="en-GB" baseline="-25000" smtClean="0"/>
              <a:t>1</a:t>
            </a:r>
            <a:r>
              <a:rPr lang="en-GB" smtClean="0"/>
              <a:t> x</a:t>
            </a:r>
            <a:r>
              <a:rPr lang="en-GB" baseline="-25000" smtClean="0"/>
              <a:t>2</a:t>
            </a:r>
            <a:r>
              <a:rPr lang="en-GB" smtClean="0"/>
              <a:t> + f</a:t>
            </a:r>
            <a:r>
              <a:rPr lang="en-GB" baseline="-25000" smtClean="0"/>
              <a:t>2</a:t>
            </a:r>
            <a:r>
              <a:rPr lang="en-GB" smtClean="0"/>
              <a:t> x</a:t>
            </a:r>
            <a:r>
              <a:rPr lang="en-GB" baseline="-25000" smtClean="0"/>
              <a:t>1</a:t>
            </a:r>
            <a:endParaRPr lang="en-GB" smtClean="0"/>
          </a:p>
          <a:p>
            <a:pPr lvl="1"/>
            <a:r>
              <a:rPr lang="en-GB" smtClean="0"/>
              <a:t>f</a:t>
            </a:r>
            <a:r>
              <a:rPr lang="en-GB" baseline="-25000" smtClean="0"/>
              <a:t>6</a:t>
            </a:r>
            <a:r>
              <a:rPr lang="en-GB" smtClean="0"/>
              <a:t> = f</a:t>
            </a:r>
            <a:r>
              <a:rPr lang="en-GB" baseline="-25000" smtClean="0"/>
              <a:t>3</a:t>
            </a:r>
            <a:r>
              <a:rPr lang="en-GB" smtClean="0"/>
              <a:t> x</a:t>
            </a:r>
            <a:r>
              <a:rPr lang="en-GB" baseline="-25000" smtClean="0"/>
              <a:t>2</a:t>
            </a:r>
            <a:r>
              <a:rPr lang="en-GB" smtClean="0"/>
              <a:t> + f</a:t>
            </a:r>
            <a:r>
              <a:rPr lang="en-GB" baseline="-25000" smtClean="0"/>
              <a:t>4</a:t>
            </a:r>
            <a:r>
              <a:rPr lang="en-GB" smtClean="0"/>
              <a:t> x</a:t>
            </a:r>
            <a:r>
              <a:rPr lang="en-GB" baseline="-25000" smtClean="0"/>
              <a:t>1</a:t>
            </a:r>
            <a:endParaRPr lang="en-GB" smtClean="0"/>
          </a:p>
          <a:p>
            <a:pPr lvl="1"/>
            <a:r>
              <a:rPr lang="en-GB" smtClean="0"/>
              <a:t>f</a:t>
            </a:r>
            <a:r>
              <a:rPr lang="en-GB" baseline="-25000" smtClean="0"/>
              <a:t>7</a:t>
            </a:r>
            <a:r>
              <a:rPr lang="en-GB" smtClean="0"/>
              <a:t> = f</a:t>
            </a:r>
            <a:r>
              <a:rPr lang="en-GB" baseline="-25000" smtClean="0"/>
              <a:t>5</a:t>
            </a:r>
            <a:r>
              <a:rPr lang="en-GB" smtClean="0"/>
              <a:t> y</a:t>
            </a:r>
            <a:r>
              <a:rPr lang="en-GB" baseline="-25000" smtClean="0"/>
              <a:t>2</a:t>
            </a:r>
            <a:r>
              <a:rPr lang="en-GB" smtClean="0"/>
              <a:t> + f</a:t>
            </a:r>
            <a:r>
              <a:rPr lang="en-GB" baseline="-25000" smtClean="0"/>
              <a:t>6</a:t>
            </a:r>
            <a:r>
              <a:rPr lang="en-GB" smtClean="0"/>
              <a:t> y</a:t>
            </a:r>
            <a:r>
              <a:rPr lang="en-GB" baseline="-25000" smtClean="0"/>
              <a:t>1</a:t>
            </a:r>
            <a:endParaRPr lang="en-GB" smtClean="0"/>
          </a:p>
        </p:txBody>
      </p:sp>
      <p:pic>
        <p:nvPicPr>
          <p:cNvPr id="262206" name="Picture 62" descr="bil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371600"/>
            <a:ext cx="51339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6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Simple interpolation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2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2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2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2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2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2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2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20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228600" y="1295400"/>
            <a:ext cx="9448800" cy="5410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baseline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04863"/>
          </a:xfrm>
        </p:spPr>
        <p:txBody>
          <a:bodyPr/>
          <a:lstStyle/>
          <a:p>
            <a:r>
              <a:rPr lang="en-GB" dirty="0" smtClean="0"/>
              <a:t>B-</a:t>
            </a:r>
            <a:r>
              <a:rPr lang="en-GB" dirty="0" err="1" smtClean="0"/>
              <a:t>spline</a:t>
            </a:r>
            <a:r>
              <a:rPr lang="en-GB" dirty="0" smtClean="0"/>
              <a:t> interpolation</a:t>
            </a:r>
          </a:p>
        </p:txBody>
      </p:sp>
      <p:pic>
        <p:nvPicPr>
          <p:cNvPr id="225284" name="Picture 4" descr="bsplin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41021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5" name="Picture 5" descr="bspline1"/>
          <p:cNvPicPr>
            <a:picLocks noChangeAspect="1" noChangeArrowheads="1"/>
          </p:cNvPicPr>
          <p:nvPr/>
        </p:nvPicPr>
        <p:blipFill>
          <a:blip r:embed="rId3" cstate="print">
            <a:lum bright="-94000" contrast="100000"/>
          </a:blip>
          <a:srcRect/>
          <a:stretch>
            <a:fillRect/>
          </a:stretch>
        </p:blipFill>
        <p:spPr bwMode="auto">
          <a:xfrm>
            <a:off x="304800" y="5183188"/>
            <a:ext cx="18288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6" name="Picture 6" descr="bspline2"/>
          <p:cNvPicPr>
            <a:picLocks noChangeAspect="1" noChangeArrowheads="1"/>
          </p:cNvPicPr>
          <p:nvPr/>
        </p:nvPicPr>
        <p:blipFill>
          <a:blip r:embed="rId4" cstate="print">
            <a:lum bright="-94000" contrast="100000"/>
          </a:blip>
          <a:srcRect/>
          <a:stretch>
            <a:fillRect/>
          </a:stretch>
        </p:blipFill>
        <p:spPr bwMode="auto">
          <a:xfrm>
            <a:off x="2133600" y="5181600"/>
            <a:ext cx="17526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87" name="Picture 7" descr="bspline3"/>
          <p:cNvPicPr>
            <a:picLocks noChangeAspect="1" noChangeArrowheads="1"/>
          </p:cNvPicPr>
          <p:nvPr/>
        </p:nvPicPr>
        <p:blipFill>
          <a:blip r:embed="rId5" cstate="print">
            <a:lum bright="-94000" contrast="100000"/>
          </a:blip>
          <a:srcRect/>
          <a:stretch>
            <a:fillRect/>
          </a:stretch>
        </p:blipFill>
        <p:spPr bwMode="auto">
          <a:xfrm>
            <a:off x="3886200" y="51816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bspline2rep"/>
          <p:cNvPicPr>
            <a:picLocks noChangeAspect="1" noChangeArrowheads="1"/>
          </p:cNvPicPr>
          <p:nvPr/>
        </p:nvPicPr>
        <p:blipFill>
          <a:blip r:embed="rId6" cstate="print">
            <a:lum bright="-94000" contrast="100000"/>
          </a:blip>
          <a:srcRect/>
          <a:stretch>
            <a:fillRect/>
          </a:stretch>
        </p:blipFill>
        <p:spPr bwMode="auto">
          <a:xfrm>
            <a:off x="381000" y="1981200"/>
            <a:ext cx="48006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914400" y="4876800"/>
            <a:ext cx="43259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aseline="0">
                <a:latin typeface="+mn-lt"/>
              </a:rPr>
              <a:t>B-splines are piecewise polynomials</a:t>
            </a:r>
            <a:endParaRPr lang="en-GB" baseline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304800" y="1295400"/>
            <a:ext cx="49530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aseline="0">
                <a:latin typeface="+mn-lt"/>
              </a:rPr>
              <a:t>A continuous function is represented by a linear combination of basis functions</a:t>
            </a:r>
            <a:endParaRPr lang="en-GB" baseline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5715000" y="1295400"/>
            <a:ext cx="35972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aseline="0">
                <a:latin typeface="+mn-lt"/>
              </a:rPr>
              <a:t>2D B-spline basis functions of degrees 0, 1, 2 and 3</a:t>
            </a:r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6172200" y="5029200"/>
            <a:ext cx="3505200" cy="161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aseline="0">
                <a:latin typeface="+mn-lt"/>
              </a:rPr>
              <a:t>Nearest neighbour and trilinear interpolation are the same as B-spline interpolation with degrees 0 and 1.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9" grpId="0" autoUpdateAnimBg="0"/>
      <p:bldP spid="225291" grpId="0" autoUpdateAnimBg="0"/>
      <p:bldP spid="22529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60350"/>
            <a:ext cx="9448800" cy="792163"/>
          </a:xfrm>
        </p:spPr>
        <p:txBody>
          <a:bodyPr/>
          <a:lstStyle/>
          <a:p>
            <a:r>
              <a:rPr lang="en-GB" dirty="0" smtClean="0"/>
              <a:t>Pre-processing overview</a:t>
            </a:r>
          </a:p>
        </p:txBody>
      </p:sp>
      <p:sp>
        <p:nvSpPr>
          <p:cNvPr id="388099" name="Rectangle 3"/>
          <p:cNvSpPr>
            <a:spLocks noChangeArrowheads="1"/>
          </p:cNvSpPr>
          <p:nvPr/>
        </p:nvSpPr>
        <p:spPr bwMode="auto">
          <a:xfrm>
            <a:off x="96838" y="1246188"/>
            <a:ext cx="186213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1800" baseline="0" dirty="0" err="1">
                <a:solidFill>
                  <a:schemeClr val="tx2"/>
                </a:solidFill>
                <a:latin typeface="+mn-lt"/>
              </a:rPr>
              <a:t>fMRI</a:t>
            </a:r>
            <a:r>
              <a:rPr lang="en-GB" sz="1800" baseline="0" dirty="0">
                <a:solidFill>
                  <a:schemeClr val="tx2"/>
                </a:solidFill>
                <a:latin typeface="+mn-lt"/>
              </a:rPr>
              <a:t> time-series</a:t>
            </a:r>
          </a:p>
        </p:txBody>
      </p:sp>
      <p:pic>
        <p:nvPicPr>
          <p:cNvPr id="388100" name="Picture 4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01" name="Picture 5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02" name="Picture 6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03" name="Picture 7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18446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88104" name="Text Box 8"/>
          <p:cNvSpPr txBox="1">
            <a:spLocks noChangeArrowheads="1"/>
          </p:cNvSpPr>
          <p:nvPr/>
        </p:nvSpPr>
        <p:spPr bwMode="auto">
          <a:xfrm>
            <a:off x="273050" y="3306483"/>
            <a:ext cx="2100263" cy="707886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aseline="0" dirty="0" smtClean="0">
                <a:latin typeface="+mn-lt"/>
              </a:rPr>
              <a:t>Motion/Distortion </a:t>
            </a:r>
            <a:r>
              <a:rPr lang="en-GB" baseline="0" dirty="0">
                <a:latin typeface="+mn-lt"/>
              </a:rPr>
              <a:t>Correct</a:t>
            </a:r>
          </a:p>
        </p:txBody>
      </p:sp>
      <p:sp>
        <p:nvSpPr>
          <p:cNvPr id="388105" name="Line 9"/>
          <p:cNvSpPr>
            <a:spLocks noChangeShapeType="1"/>
          </p:cNvSpPr>
          <p:nvPr/>
        </p:nvSpPr>
        <p:spPr bwMode="auto">
          <a:xfrm>
            <a:off x="920750" y="3141663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8106" name="Line 10"/>
          <p:cNvSpPr>
            <a:spLocks noChangeShapeType="1"/>
          </p:cNvSpPr>
          <p:nvPr/>
        </p:nvSpPr>
        <p:spPr bwMode="auto">
          <a:xfrm>
            <a:off x="920750" y="3933825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pic>
        <p:nvPicPr>
          <p:cNvPr id="388107" name="Picture 1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43370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08" name="Picture 1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44132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09" name="Picture 13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44894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10" name="Picture 14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458152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1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5438" y="1773238"/>
            <a:ext cx="1768475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113" name="Text Box 17"/>
          <p:cNvSpPr txBox="1">
            <a:spLocks noChangeArrowheads="1"/>
          </p:cNvSpPr>
          <p:nvPr/>
        </p:nvSpPr>
        <p:spPr bwMode="auto">
          <a:xfrm>
            <a:off x="2576513" y="4221163"/>
            <a:ext cx="1368425" cy="4000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aseline="0">
                <a:latin typeface="+mn-lt"/>
              </a:rPr>
              <a:t>Coregister</a:t>
            </a:r>
          </a:p>
        </p:txBody>
      </p:sp>
      <p:sp>
        <p:nvSpPr>
          <p:cNvPr id="388114" name="Line 18"/>
          <p:cNvSpPr>
            <a:spLocks noChangeShapeType="1"/>
          </p:cNvSpPr>
          <p:nvPr/>
        </p:nvSpPr>
        <p:spPr bwMode="auto">
          <a:xfrm>
            <a:off x="3297238" y="3789363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8115" name="Line 19"/>
          <p:cNvSpPr>
            <a:spLocks noChangeShapeType="1"/>
          </p:cNvSpPr>
          <p:nvPr/>
        </p:nvSpPr>
        <p:spPr bwMode="auto">
          <a:xfrm>
            <a:off x="1928813" y="4508500"/>
            <a:ext cx="576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8116" name="Line 20"/>
          <p:cNvSpPr>
            <a:spLocks noChangeShapeType="1"/>
          </p:cNvSpPr>
          <p:nvPr/>
        </p:nvSpPr>
        <p:spPr bwMode="auto">
          <a:xfrm>
            <a:off x="3297238" y="4652963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aphicFrame>
        <p:nvGraphicFramePr>
          <p:cNvPr id="388117" name="Object 21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2720975" y="5013325"/>
          <a:ext cx="12969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5" imgW="1726920" imgH="1168200" progId="Equation.3">
                  <p:embed/>
                </p:oleObj>
              </mc:Choice>
              <mc:Fallback>
                <p:oleObj name="Equation" r:id="rId5" imgW="1726920" imgH="1168200" progId="Equation.3">
                  <p:embed/>
                  <p:pic>
                    <p:nvPicPr>
                      <p:cNvPr id="0" name="Object 2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5013325"/>
                        <a:ext cx="129698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8118" name="Picture 22" descr="de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4438" y="3933825"/>
            <a:ext cx="15176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119" name="Rectangle 23"/>
          <p:cNvSpPr>
            <a:spLocks noChangeArrowheads="1"/>
          </p:cNvSpPr>
          <p:nvPr/>
        </p:nvSpPr>
        <p:spPr bwMode="auto">
          <a:xfrm>
            <a:off x="4953000" y="5876925"/>
            <a:ext cx="14398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1800" baseline="0">
                <a:solidFill>
                  <a:schemeClr val="tx2"/>
                </a:solidFill>
                <a:latin typeface="+mn-lt"/>
              </a:rPr>
              <a:t>Deformation</a:t>
            </a:r>
          </a:p>
        </p:txBody>
      </p:sp>
      <p:sp>
        <p:nvSpPr>
          <p:cNvPr id="388120" name="Text Box 24"/>
          <p:cNvSpPr txBox="1">
            <a:spLocks noChangeArrowheads="1"/>
          </p:cNvSpPr>
          <p:nvPr/>
        </p:nvSpPr>
        <p:spPr bwMode="auto">
          <a:xfrm>
            <a:off x="5097463" y="2636838"/>
            <a:ext cx="1800225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aseline="0">
                <a:latin typeface="+mn-lt"/>
              </a:rPr>
              <a:t>Estimate Spatial Norm</a:t>
            </a:r>
          </a:p>
        </p:txBody>
      </p:sp>
      <p:sp>
        <p:nvSpPr>
          <p:cNvPr id="388121" name="Line 25"/>
          <p:cNvSpPr>
            <a:spLocks noChangeShapeType="1"/>
          </p:cNvSpPr>
          <p:nvPr/>
        </p:nvSpPr>
        <p:spPr bwMode="auto">
          <a:xfrm>
            <a:off x="4665663" y="2997200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8122" name="Line 26"/>
          <p:cNvSpPr>
            <a:spLocks noChangeShapeType="1"/>
          </p:cNvSpPr>
          <p:nvPr/>
        </p:nvSpPr>
        <p:spPr bwMode="auto">
          <a:xfrm>
            <a:off x="5600700" y="3357563"/>
            <a:ext cx="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8123" name="Freeform 27"/>
          <p:cNvSpPr>
            <a:spLocks/>
          </p:cNvSpPr>
          <p:nvPr/>
        </p:nvSpPr>
        <p:spPr bwMode="auto">
          <a:xfrm>
            <a:off x="3297238" y="5949950"/>
            <a:ext cx="3671887" cy="503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314"/>
              </a:cxn>
              <a:cxn ang="0">
                <a:pos x="1542" y="317"/>
              </a:cxn>
            </a:cxnLst>
            <a:rect l="0" t="0" r="r" b="b"/>
            <a:pathLst>
              <a:path w="1542" h="317">
                <a:moveTo>
                  <a:pt x="0" y="0"/>
                </a:moveTo>
                <a:lnTo>
                  <a:pt x="7" y="314"/>
                </a:lnTo>
                <a:lnTo>
                  <a:pt x="1542" y="317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8124" name="Line 28"/>
          <p:cNvSpPr>
            <a:spLocks noChangeShapeType="1"/>
          </p:cNvSpPr>
          <p:nvPr/>
        </p:nvSpPr>
        <p:spPr bwMode="auto">
          <a:xfrm>
            <a:off x="5529263" y="616585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8125" name="Freeform 29"/>
          <p:cNvSpPr>
            <a:spLocks/>
          </p:cNvSpPr>
          <p:nvPr/>
        </p:nvSpPr>
        <p:spPr bwMode="auto">
          <a:xfrm>
            <a:off x="920750" y="5876925"/>
            <a:ext cx="6048375" cy="72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459"/>
              </a:cxn>
              <a:cxn ang="0">
                <a:pos x="3793" y="466"/>
              </a:cxn>
            </a:cxnLst>
            <a:rect l="0" t="0" r="r" b="b"/>
            <a:pathLst>
              <a:path w="3793" h="466">
                <a:moveTo>
                  <a:pt x="0" y="0"/>
                </a:moveTo>
                <a:lnTo>
                  <a:pt x="4" y="459"/>
                </a:lnTo>
                <a:lnTo>
                  <a:pt x="3793" y="46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pic>
        <p:nvPicPr>
          <p:cNvPr id="388126" name="Picture 30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75" y="51292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27" name="Picture 3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9175" y="52054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28" name="Picture 3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2975" y="52816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29" name="Picture 33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025" y="5373688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88130" name="Rectangle 34"/>
          <p:cNvSpPr>
            <a:spLocks noChangeArrowheads="1"/>
          </p:cNvSpPr>
          <p:nvPr/>
        </p:nvSpPr>
        <p:spPr bwMode="auto">
          <a:xfrm>
            <a:off x="7258050" y="4508500"/>
            <a:ext cx="15113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GB" sz="1800" baseline="0">
                <a:solidFill>
                  <a:schemeClr val="tx2"/>
                </a:solidFill>
                <a:latin typeface="+mn-lt"/>
              </a:rPr>
              <a:t>Spatially normalised</a:t>
            </a:r>
          </a:p>
        </p:txBody>
      </p:sp>
      <p:sp>
        <p:nvSpPr>
          <p:cNvPr id="388131" name="Text Box 35"/>
          <p:cNvSpPr txBox="1">
            <a:spLocks noChangeArrowheads="1"/>
          </p:cNvSpPr>
          <p:nvPr/>
        </p:nvSpPr>
        <p:spPr bwMode="auto">
          <a:xfrm>
            <a:off x="7616825" y="3716338"/>
            <a:ext cx="11525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aseline="0" dirty="0">
                <a:latin typeface="+mn-lt"/>
              </a:rPr>
              <a:t>Smooth</a:t>
            </a:r>
          </a:p>
        </p:txBody>
      </p:sp>
      <p:sp>
        <p:nvSpPr>
          <p:cNvPr id="388132" name="Line 36"/>
          <p:cNvSpPr>
            <a:spLocks noChangeShapeType="1"/>
          </p:cNvSpPr>
          <p:nvPr/>
        </p:nvSpPr>
        <p:spPr bwMode="auto">
          <a:xfrm flipV="1">
            <a:off x="8048625" y="414972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8133" name="Line 37"/>
          <p:cNvSpPr>
            <a:spLocks noChangeShapeType="1"/>
          </p:cNvSpPr>
          <p:nvPr/>
        </p:nvSpPr>
        <p:spPr bwMode="auto">
          <a:xfrm flipV="1">
            <a:off x="8048625" y="32845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pic>
        <p:nvPicPr>
          <p:cNvPr id="388134" name="Picture 38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8988" y="3644900"/>
            <a:ext cx="1284287" cy="989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88135" name="Picture 39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38" y="18161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36" name="Picture 40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9538" y="18923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37" name="Picture 4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3338" y="19685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88138" name="Picture 4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5388" y="20605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88139" name="Rectangle 43"/>
          <p:cNvSpPr>
            <a:spLocks noChangeArrowheads="1"/>
          </p:cNvSpPr>
          <p:nvPr/>
        </p:nvSpPr>
        <p:spPr bwMode="auto">
          <a:xfrm>
            <a:off x="7616825" y="1412875"/>
            <a:ext cx="1511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GB" sz="1800" baseline="0">
                <a:solidFill>
                  <a:schemeClr val="tx2"/>
                </a:solidFill>
                <a:latin typeface="+mn-lt"/>
              </a:rPr>
              <a:t>Smoothed</a:t>
            </a:r>
          </a:p>
        </p:txBody>
      </p:sp>
      <p:sp>
        <p:nvSpPr>
          <p:cNvPr id="388140" name="Line 44"/>
          <p:cNvSpPr>
            <a:spLocks noChangeShapeType="1"/>
          </p:cNvSpPr>
          <p:nvPr/>
        </p:nvSpPr>
        <p:spPr bwMode="auto">
          <a:xfrm flipV="1">
            <a:off x="8121650" y="10525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8141" name="Text Box 45"/>
          <p:cNvSpPr txBox="1">
            <a:spLocks noChangeArrowheads="1"/>
          </p:cNvSpPr>
          <p:nvPr/>
        </p:nvSpPr>
        <p:spPr bwMode="auto">
          <a:xfrm>
            <a:off x="7473950" y="260350"/>
            <a:ext cx="1727200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aseline="0" dirty="0">
                <a:latin typeface="+mn-lt"/>
              </a:rPr>
              <a:t>Statistics or whatever</a:t>
            </a:r>
          </a:p>
        </p:txBody>
      </p:sp>
      <p:pic>
        <p:nvPicPr>
          <p:cNvPr id="388142" name="Picture 46" descr="priors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1628775"/>
            <a:ext cx="20161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143" name="Rectangle 47"/>
          <p:cNvSpPr>
            <a:spLocks noChangeArrowheads="1"/>
          </p:cNvSpPr>
          <p:nvPr/>
        </p:nvSpPr>
        <p:spPr bwMode="auto">
          <a:xfrm>
            <a:off x="5313363" y="1268413"/>
            <a:ext cx="111918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1800" baseline="0">
                <a:solidFill>
                  <a:schemeClr val="tx2"/>
                </a:solidFill>
                <a:latin typeface="+mn-lt"/>
              </a:rPr>
              <a:t>Template</a:t>
            </a:r>
          </a:p>
        </p:txBody>
      </p:sp>
      <p:sp>
        <p:nvSpPr>
          <p:cNvPr id="388144" name="Line 48"/>
          <p:cNvSpPr>
            <a:spLocks noChangeShapeType="1"/>
          </p:cNvSpPr>
          <p:nvPr/>
        </p:nvSpPr>
        <p:spPr bwMode="auto">
          <a:xfrm>
            <a:off x="5745163" y="22764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8145" name="Rectangle 49"/>
          <p:cNvSpPr>
            <a:spLocks noChangeArrowheads="1"/>
          </p:cNvSpPr>
          <p:nvPr/>
        </p:nvSpPr>
        <p:spPr bwMode="auto">
          <a:xfrm>
            <a:off x="128588" y="1125538"/>
            <a:ext cx="4752975" cy="55435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88112" name="Rectangle 16"/>
          <p:cNvSpPr>
            <a:spLocks noChangeArrowheads="1"/>
          </p:cNvSpPr>
          <p:nvPr/>
        </p:nvSpPr>
        <p:spPr bwMode="auto">
          <a:xfrm>
            <a:off x="2865438" y="1341438"/>
            <a:ext cx="181133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1800" baseline="0" dirty="0">
                <a:solidFill>
                  <a:schemeClr val="tx2"/>
                </a:solidFill>
                <a:latin typeface="+mn-lt"/>
              </a:rPr>
              <a:t>Anatomical MRI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8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8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8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8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8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8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8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88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88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8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8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8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38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8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7" dur="500"/>
                                        <p:tgtEl>
                                          <p:spTgt spid="38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38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8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8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8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8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38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38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38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3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3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8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8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38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8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8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3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3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500"/>
                            </p:stCondLst>
                            <p:childTnLst>
                              <p:par>
                                <p:cTn id="19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38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38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500"/>
                            </p:stCondLst>
                            <p:childTnLst>
                              <p:par>
                                <p:cTn id="2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6" dur="500"/>
                                        <p:tgtEl>
                                          <p:spTgt spid="38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8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8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38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8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autoUpdateAnimBg="0"/>
      <p:bldP spid="388104" grpId="0" animBg="1"/>
      <p:bldP spid="388113" grpId="0" animBg="1"/>
      <p:bldP spid="388119" grpId="0" autoUpdateAnimBg="0"/>
      <p:bldP spid="388120" grpId="0" animBg="1"/>
      <p:bldP spid="388130" grpId="0" autoUpdateAnimBg="0"/>
      <p:bldP spid="388131" grpId="0" animBg="1"/>
      <p:bldP spid="388139" grpId="0" autoUpdateAnimBg="0"/>
      <p:bldP spid="388141" grpId="0" animBg="1"/>
      <p:bldP spid="388143" grpId="0" autoUpdateAnimBg="0"/>
      <p:bldP spid="388145" grpId="0" animBg="1"/>
      <p:bldP spid="38811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Preliminaries</a:t>
            </a:r>
          </a:p>
          <a:p>
            <a:r>
              <a:rPr lang="en-GB" sz="3200" b="1" dirty="0" smtClean="0"/>
              <a:t>Within-subject: Realignment</a:t>
            </a:r>
            <a:endParaRPr lang="en-GB" sz="3200" b="1" dirty="0"/>
          </a:p>
          <a:p>
            <a:pPr lvl="1"/>
            <a:r>
              <a:rPr lang="en-GB" sz="1400" b="1" dirty="0"/>
              <a:t>Realignment by minimising mean-squared difference</a:t>
            </a:r>
          </a:p>
          <a:p>
            <a:pPr lvl="1"/>
            <a:r>
              <a:rPr lang="en-GB" sz="1400" b="1" dirty="0"/>
              <a:t>Residual </a:t>
            </a:r>
            <a:r>
              <a:rPr lang="en-GB" sz="1400" b="1" dirty="0" err="1"/>
              <a:t>artifacts</a:t>
            </a:r>
            <a:endParaRPr lang="en-GB" sz="1400" b="1" dirty="0"/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Within-subject: Realignment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Within-subject: EPI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Distortion Correction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Within-subject: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Coregistration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Between-subject: Normalise/Segment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Between-subject: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Dartel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Between-subject: Smoothing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124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990600"/>
          </a:xfrm>
        </p:spPr>
        <p:txBody>
          <a:bodyPr/>
          <a:lstStyle/>
          <a:p>
            <a:r>
              <a:rPr lang="en-GB" dirty="0" smtClean="0"/>
              <a:t>Mean-squared difference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6079976" cy="2971800"/>
          </a:xfrm>
        </p:spPr>
        <p:txBody>
          <a:bodyPr/>
          <a:lstStyle/>
          <a:p>
            <a:r>
              <a:rPr lang="en-GB" sz="2400" dirty="0" smtClean="0"/>
              <a:t>Minimising mean-squared difference works for intra-modal registration (realignment)</a:t>
            </a:r>
          </a:p>
          <a:p>
            <a:r>
              <a:rPr lang="en-GB" sz="2400" dirty="0" smtClean="0"/>
              <a:t>Simple relationship between intensities in one image, versus those in the other</a:t>
            </a:r>
          </a:p>
          <a:p>
            <a:pPr lvl="1"/>
            <a:r>
              <a:rPr lang="en-GB" sz="2000" dirty="0" smtClean="0"/>
              <a:t>Assumes normally distributed differences</a:t>
            </a:r>
          </a:p>
        </p:txBody>
      </p:sp>
      <p:pic>
        <p:nvPicPr>
          <p:cNvPr id="19460" name="Picture 4" descr="EPI_mir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100" y="1268760"/>
            <a:ext cx="48101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EPI2_mir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371600"/>
            <a:ext cx="44196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 descr="difference_fmri_fmri.png"/>
          <p:cNvPicPr>
            <a:picLocks noChangeAspect="1"/>
          </p:cNvPicPr>
          <p:nvPr/>
        </p:nvPicPr>
        <p:blipFill>
          <a:blip r:embed="rId4" cstate="print"/>
          <a:srcRect t="17086" r="1774" b="13516"/>
          <a:stretch>
            <a:fillRect/>
          </a:stretch>
        </p:blipFill>
        <p:spPr>
          <a:xfrm>
            <a:off x="6753200" y="3789040"/>
            <a:ext cx="2687754" cy="27363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724400" cy="1143000"/>
          </a:xfrm>
        </p:spPr>
        <p:txBody>
          <a:bodyPr/>
          <a:lstStyle/>
          <a:p>
            <a:r>
              <a:rPr lang="en-US" dirty="0" smtClean="0"/>
              <a:t>Motion estimates</a:t>
            </a:r>
            <a:endParaRPr lang="en-US" dirty="0"/>
          </a:p>
        </p:txBody>
      </p:sp>
      <p:pic>
        <p:nvPicPr>
          <p:cNvPr id="4" name="Content Placeholder 3" descr="realign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3328" r="12"/>
          <a:stretch>
            <a:fillRect/>
          </a:stretch>
        </p:blipFill>
        <p:spPr>
          <a:xfrm>
            <a:off x="144016" y="1628800"/>
            <a:ext cx="4953000" cy="4658787"/>
          </a:xfrm>
        </p:spPr>
      </p:pic>
      <p:pic>
        <p:nvPicPr>
          <p:cNvPr id="5" name="Picture 4" descr="CheckReg_Brow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3040" y="346348"/>
            <a:ext cx="4184768" cy="6165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833320" y="4077072"/>
            <a:ext cx="13681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0" dirty="0" smtClean="0">
                <a:latin typeface="+mn-lt"/>
              </a:rPr>
              <a:t>“Browse” option from Check </a:t>
            </a:r>
            <a:r>
              <a:rPr lang="en-US" sz="1600" baseline="0" dirty="0" err="1" smtClean="0">
                <a:latin typeface="+mn-lt"/>
              </a:rPr>
              <a:t>Reg</a:t>
            </a:r>
            <a:r>
              <a:rPr lang="en-US" sz="1600" baseline="0" dirty="0" smtClean="0">
                <a:latin typeface="+mn-lt"/>
              </a:rPr>
              <a:t> allows </a:t>
            </a:r>
            <a:r>
              <a:rPr lang="en-US" sz="1600" baseline="0" dirty="0" err="1" smtClean="0">
                <a:latin typeface="+mn-lt"/>
              </a:rPr>
              <a:t>fMRI</a:t>
            </a:r>
            <a:r>
              <a:rPr lang="en-US" sz="1600" baseline="0" dirty="0" smtClean="0">
                <a:latin typeface="+mn-lt"/>
              </a:rPr>
              <a:t> time series to be shown as a movie.</a:t>
            </a:r>
            <a:endParaRPr lang="en-US" sz="1600" baseline="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23913"/>
          </a:xfrm>
        </p:spPr>
        <p:txBody>
          <a:bodyPr/>
          <a:lstStyle/>
          <a:p>
            <a:r>
              <a:rPr lang="en-GB" dirty="0" smtClean="0"/>
              <a:t>Residual errors from aligned </a:t>
            </a:r>
            <a:r>
              <a:rPr lang="en-GB" dirty="0" err="1" smtClean="0"/>
              <a:t>fMRI</a:t>
            </a:r>
            <a:endParaRPr lang="en-GB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Re-sampling can introduce interpolation errors</a:t>
            </a:r>
          </a:p>
          <a:p>
            <a:pPr lvl="1"/>
            <a:r>
              <a:rPr lang="en-GB" sz="2000" dirty="0" smtClean="0"/>
              <a:t>especially tri-linear interpolation</a:t>
            </a:r>
          </a:p>
          <a:p>
            <a:r>
              <a:rPr lang="en-GB" sz="2400" dirty="0" smtClean="0"/>
              <a:t>Gaps between slices can cause aliasing artefacts</a:t>
            </a:r>
          </a:p>
          <a:p>
            <a:r>
              <a:rPr lang="en-GB" sz="2400" dirty="0" smtClean="0"/>
              <a:t>Slices are not acquired simultaneously</a:t>
            </a:r>
          </a:p>
          <a:p>
            <a:pPr lvl="1"/>
            <a:r>
              <a:rPr lang="en-GB" sz="2000" dirty="0" smtClean="0"/>
              <a:t>rapid movements not accounted for by rigid body model</a:t>
            </a:r>
          </a:p>
          <a:p>
            <a:r>
              <a:rPr lang="en-GB" sz="2400" dirty="0" smtClean="0"/>
              <a:t>Image artefacts may not move according to a rigid body model</a:t>
            </a:r>
          </a:p>
          <a:p>
            <a:pPr lvl="1"/>
            <a:r>
              <a:rPr lang="en-GB" sz="2000" dirty="0" smtClean="0"/>
              <a:t>image distortion</a:t>
            </a:r>
          </a:p>
          <a:p>
            <a:pPr lvl="1"/>
            <a:r>
              <a:rPr lang="en-GB" sz="2000" dirty="0" smtClean="0"/>
              <a:t>image dropout</a:t>
            </a:r>
          </a:p>
          <a:p>
            <a:pPr lvl="1"/>
            <a:r>
              <a:rPr lang="en-GB" sz="2000" dirty="0" err="1" smtClean="0"/>
              <a:t>Nyquist</a:t>
            </a:r>
            <a:r>
              <a:rPr lang="en-GB" sz="2000" dirty="0" smtClean="0"/>
              <a:t> ghost</a:t>
            </a:r>
          </a:p>
          <a:p>
            <a:r>
              <a:rPr lang="en-GB" sz="2400" dirty="0" smtClean="0"/>
              <a:t>BOLD signal changes influence the estimated motion.</a:t>
            </a:r>
          </a:p>
          <a:p>
            <a:r>
              <a:rPr lang="en-GB" sz="2400" dirty="0" smtClean="0"/>
              <a:t>Functions of the estimated motion parameters can be modelled as confounds in subsequent analyses</a:t>
            </a: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Preliminaries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Within-subject: Realignment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3600" b="1" dirty="0" smtClean="0"/>
              <a:t>Within-subject: EPI Distortion Correction</a:t>
            </a:r>
            <a:endParaRPr lang="en-GB" sz="3600" b="1" dirty="0"/>
          </a:p>
          <a:p>
            <a:pPr lvl="1"/>
            <a:r>
              <a:rPr lang="en-GB" sz="1400" b="1" dirty="0" err="1"/>
              <a:t>FieldMap</a:t>
            </a:r>
            <a:r>
              <a:rPr lang="en-GB" sz="1400" b="1" dirty="0"/>
              <a:t> Toolbox</a:t>
            </a:r>
          </a:p>
          <a:p>
            <a:pPr lvl="1"/>
            <a:r>
              <a:rPr lang="en-GB" sz="1400" b="1" dirty="0"/>
              <a:t>Movement by distortion interaction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Within-subject: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Coregistration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Between-subject: Normalise/Segment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Between-subject: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Dartel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Between-subject: Smoothing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2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200" b="1" dirty="0" smtClean="0"/>
              <a:t>Preliminaries</a:t>
            </a:r>
          </a:p>
          <a:p>
            <a:pPr lvl="1"/>
            <a:r>
              <a:rPr lang="en-GB" sz="1400" b="1" dirty="0" smtClean="0"/>
              <a:t>Rigid-body and affine transformations</a:t>
            </a:r>
          </a:p>
          <a:p>
            <a:pPr lvl="1"/>
            <a:r>
              <a:rPr lang="en-GB" sz="1400" b="1" dirty="0" smtClean="0"/>
              <a:t>Optimisation and objective functions</a:t>
            </a:r>
          </a:p>
          <a:p>
            <a:pPr lvl="1"/>
            <a:r>
              <a:rPr lang="en-GB" sz="1400" b="1" dirty="0" smtClean="0"/>
              <a:t>Transformations and interpolation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Within-subject: Realignment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Within-subject: EPI Distortion Correction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Within-subject: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Coregistration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Between-subject: Normalise/Segment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Between-subject: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Dartel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Between-subject: Smoothing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228600"/>
            <a:ext cx="9237662" cy="1371600"/>
          </a:xfrm>
        </p:spPr>
        <p:txBody>
          <a:bodyPr/>
          <a:lstStyle/>
          <a:p>
            <a:r>
              <a:rPr lang="en-GB" dirty="0" smtClean="0"/>
              <a:t>EPI distortion</a:t>
            </a:r>
          </a:p>
        </p:txBody>
      </p:sp>
      <p:pic>
        <p:nvPicPr>
          <p:cNvPr id="21507" name="Picture 3" descr="fieldmap_graphic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4975" y="1371600"/>
            <a:ext cx="42148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69925" y="2540000"/>
            <a:ext cx="184150" cy="290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5105400" cy="2636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baseline="0" dirty="0" smtClean="0">
                <a:latin typeface="Arial" charset="0"/>
              </a:rPr>
              <a:t>Magnetic susceptibility differs among tissues.</a:t>
            </a:r>
          </a:p>
          <a:p>
            <a:pPr>
              <a:spcBef>
                <a:spcPct val="20000"/>
              </a:spcBef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baseline="0" dirty="0" smtClean="0">
                <a:latin typeface="Arial" charset="0"/>
              </a:rPr>
              <a:t>Greatest difference is between air and tissue.</a:t>
            </a:r>
          </a:p>
          <a:p>
            <a:pPr>
              <a:spcBef>
                <a:spcPct val="20000"/>
              </a:spcBef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baseline="0" dirty="0" smtClean="0">
                <a:latin typeface="Arial" charset="0"/>
              </a:rPr>
              <a:t>Subject </a:t>
            </a:r>
            <a:r>
              <a:rPr lang="en-GB" baseline="0" dirty="0">
                <a:latin typeface="Arial" charset="0"/>
              </a:rPr>
              <a:t>disrupts B</a:t>
            </a:r>
            <a:r>
              <a:rPr lang="en-GB" dirty="0">
                <a:latin typeface="Arial" charset="0"/>
              </a:rPr>
              <a:t>0</a:t>
            </a:r>
            <a:r>
              <a:rPr lang="en-GB" baseline="0" dirty="0">
                <a:latin typeface="Arial" charset="0"/>
              </a:rPr>
              <a:t> field, rendering it inhomogeneous</a:t>
            </a:r>
          </a:p>
          <a:p>
            <a:pPr>
              <a:spcBef>
                <a:spcPct val="20000"/>
              </a:spcBef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baseline="0" dirty="0">
                <a:latin typeface="Arial" charset="0"/>
              </a:rPr>
              <a:t> </a:t>
            </a:r>
            <a:r>
              <a:rPr lang="en-GB" baseline="0" dirty="0" smtClean="0">
                <a:latin typeface="Arial" charset="0"/>
              </a:rPr>
              <a:t>Distortions </a:t>
            </a:r>
            <a:r>
              <a:rPr lang="en-GB" baseline="0" dirty="0">
                <a:latin typeface="Arial" charset="0"/>
              </a:rPr>
              <a:t>in phase-encode direction</a:t>
            </a:r>
          </a:p>
          <a:p>
            <a:pPr>
              <a:buClr>
                <a:srgbClr val="9900CC"/>
              </a:buClr>
              <a:buFont typeface="Comic Sans MS" pitchFamily="66" charset="0"/>
              <a:buNone/>
            </a:pPr>
            <a:endParaRPr lang="en-GB" dirty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648200" cy="1143000"/>
          </a:xfrm>
        </p:spPr>
        <p:txBody>
          <a:bodyPr/>
          <a:lstStyle/>
          <a:p>
            <a:r>
              <a:rPr lang="en-GB" dirty="0" err="1" smtClean="0"/>
              <a:t>FieldMap</a:t>
            </a:r>
            <a:r>
              <a:rPr lang="en-GB" dirty="0" smtClean="0"/>
              <a:t> toolbox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dirty="0" smtClean="0"/>
              <a:t>Computes a voxel-displacement map (VDM) from </a:t>
            </a:r>
            <a:r>
              <a:rPr lang="en-GB" dirty="0" err="1" smtClean="0"/>
              <a:t>fieldmap</a:t>
            </a:r>
            <a:r>
              <a:rPr lang="en-GB" dirty="0" smtClean="0"/>
              <a:t> scans.</a:t>
            </a:r>
          </a:p>
          <a:p>
            <a:endParaRPr lang="en-GB" dirty="0"/>
          </a:p>
          <a:p>
            <a:r>
              <a:rPr lang="en-GB" dirty="0"/>
              <a:t>U</a:t>
            </a:r>
            <a:r>
              <a:rPr lang="en-GB" dirty="0" smtClean="0"/>
              <a:t>sed to correct distortions in EPI.</a:t>
            </a:r>
          </a:p>
          <a:p>
            <a:endParaRPr lang="en-GB" dirty="0"/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"/>
            <a:ext cx="4926849" cy="6381055"/>
          </a:xfrm>
        </p:spPr>
      </p:pic>
    </p:spTree>
    <p:extLst>
      <p:ext uri="{BB962C8B-B14F-4D97-AF65-F5344CB8AC3E}">
        <p14:creationId xmlns:p14="http://schemas.microsoft.com/office/powerpoint/2010/main" val="4126335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unwrapping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dirty="0" smtClean="0"/>
              <a:t>Phase of complex data used.</a:t>
            </a:r>
          </a:p>
          <a:p>
            <a:r>
              <a:rPr lang="en-GB" dirty="0" smtClean="0"/>
              <a:t>-</a:t>
            </a:r>
            <a:r>
              <a:rPr lang="el-GR" dirty="0"/>
              <a:t> </a:t>
            </a:r>
            <a:r>
              <a:rPr lang="el-GR" dirty="0" smtClean="0"/>
              <a:t>π</a:t>
            </a:r>
            <a:r>
              <a:rPr lang="en-GB" dirty="0" smtClean="0"/>
              <a:t>/2 &lt; phase &lt; </a:t>
            </a:r>
            <a:r>
              <a:rPr lang="el-GR" dirty="0" smtClean="0"/>
              <a:t>π</a:t>
            </a:r>
            <a:r>
              <a:rPr lang="en-GB" dirty="0" smtClean="0"/>
              <a:t>/2</a:t>
            </a:r>
            <a:endParaRPr lang="en-GB" dirty="0"/>
          </a:p>
          <a:p>
            <a:r>
              <a:rPr lang="en-GB" dirty="0" smtClean="0"/>
              <a:t>Phase-unwrapping needed.</a:t>
            </a:r>
          </a:p>
          <a:p>
            <a:pPr lvl="1"/>
            <a:r>
              <a:rPr lang="en-GB" dirty="0" smtClean="0"/>
              <a:t>Part that is most likely to go wrong.</a:t>
            </a:r>
          </a:p>
          <a:p>
            <a:pPr lvl="1"/>
            <a:r>
              <a:rPr lang="en-GB" dirty="0" smtClean="0"/>
              <a:t>Phase is poorly defined when magnitude is small relative to noise.</a:t>
            </a:r>
            <a:endParaRPr lang="en-GB" dirty="0"/>
          </a:p>
        </p:txBody>
      </p:sp>
      <p:pic>
        <p:nvPicPr>
          <p:cNvPr id="9" name="Online Image Placeholder 8"/>
          <p:cNvPicPr>
            <a:picLocks noGrp="1" noChangeAspect="1"/>
          </p:cNvPicPr>
          <p:nvPr>
            <p:ph type="clipArt"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" t="4332" r="7415" b="9249"/>
          <a:stretch/>
        </p:blipFill>
        <p:spPr>
          <a:xfrm>
            <a:off x="5169024" y="212643"/>
            <a:ext cx="4392488" cy="6405711"/>
          </a:xfrm>
        </p:spPr>
      </p:pic>
    </p:spTree>
    <p:extLst>
      <p:ext uri="{BB962C8B-B14F-4D97-AF65-F5344CB8AC3E}">
        <p14:creationId xmlns:p14="http://schemas.microsoft.com/office/powerpoint/2010/main" val="2162171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3350"/>
            <a:ext cx="9753600" cy="762000"/>
          </a:xfrm>
        </p:spPr>
        <p:txBody>
          <a:bodyPr/>
          <a:lstStyle/>
          <a:p>
            <a:r>
              <a:rPr lang="en-GB" dirty="0" smtClean="0"/>
              <a:t>Movement-by-distortion interaction</a:t>
            </a:r>
            <a:endParaRPr lang="en-US" sz="3200" dirty="0" smtClean="0"/>
          </a:p>
        </p:txBody>
      </p:sp>
      <p:sp>
        <p:nvSpPr>
          <p:cNvPr id="22531" name="Rectangle 16"/>
          <p:cNvSpPr>
            <a:spLocks noChangeArrowheads="1"/>
          </p:cNvSpPr>
          <p:nvPr/>
        </p:nvSpPr>
        <p:spPr bwMode="auto">
          <a:xfrm>
            <a:off x="496888" y="3981450"/>
            <a:ext cx="527367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32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0259" t="5491" r="6847" b="17293"/>
          <a:stretch/>
        </p:blipFill>
        <p:spPr bwMode="auto">
          <a:xfrm>
            <a:off x="1424608" y="3717032"/>
            <a:ext cx="72008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19"/>
          <p:cNvSpPr>
            <a:spLocks noChangeArrowheads="1"/>
          </p:cNvSpPr>
          <p:nvPr/>
        </p:nvSpPr>
        <p:spPr bwMode="auto">
          <a:xfrm>
            <a:off x="5837238" y="3981450"/>
            <a:ext cx="5503862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13"/>
          <p:cNvSpPr>
            <a:spLocks noChangeArrowheads="1"/>
          </p:cNvSpPr>
          <p:nvPr/>
        </p:nvSpPr>
        <p:spPr bwMode="auto">
          <a:xfrm>
            <a:off x="495300" y="1695450"/>
            <a:ext cx="52752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2535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2747" t="7358" r="9334" b="18989"/>
          <a:stretch/>
        </p:blipFill>
        <p:spPr bwMode="auto">
          <a:xfrm>
            <a:off x="1640632" y="836712"/>
            <a:ext cx="67687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22"/>
          <p:cNvSpPr>
            <a:spLocks noChangeArrowheads="1"/>
          </p:cNvSpPr>
          <p:nvPr/>
        </p:nvSpPr>
        <p:spPr bwMode="auto">
          <a:xfrm>
            <a:off x="6553200" y="304800"/>
            <a:ext cx="527367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Realign &amp; </a:t>
            </a:r>
            <a:r>
              <a:rPr lang="en-US" dirty="0" err="1" smtClean="0"/>
              <a:t>Unwarp</a:t>
            </a:r>
            <a:endParaRPr lang="en-US" dirty="0"/>
          </a:p>
        </p:txBody>
      </p:sp>
      <p:pic>
        <p:nvPicPr>
          <p:cNvPr id="6" name="Content Placeholder 5" descr="realign_unwarp_ui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4528" y="2204864"/>
            <a:ext cx="3677978" cy="4095439"/>
          </a:xfrm>
        </p:spPr>
      </p:pic>
      <p:pic>
        <p:nvPicPr>
          <p:cNvPr id="5" name="Content Placeholder 4" descr="realign_unwarp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69024" y="232107"/>
            <a:ext cx="4320480" cy="6365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Oval 6"/>
          <p:cNvSpPr/>
          <p:nvPr/>
        </p:nvSpPr>
        <p:spPr bwMode="auto">
          <a:xfrm>
            <a:off x="488504" y="2708920"/>
            <a:ext cx="1800200" cy="936104"/>
          </a:xfrm>
          <a:prstGeom prst="ellipse">
            <a:avLst/>
          </a:prstGeom>
          <a:noFill/>
          <a:ln w="47625" cap="flat" cmpd="thinThick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9505950" cy="904528"/>
          </a:xfrm>
        </p:spPr>
        <p:txBody>
          <a:bodyPr/>
          <a:lstStyle/>
          <a:p>
            <a:r>
              <a:rPr lang="en-GB" dirty="0" smtClean="0"/>
              <a:t>Correcting for distortion changes</a:t>
            </a:r>
            <a:endParaRPr lang="en-US" sz="2800" dirty="0" smtClean="0"/>
          </a:p>
        </p:txBody>
      </p:sp>
      <p:sp>
        <p:nvSpPr>
          <p:cNvPr id="288771" name="Text Box 3"/>
          <p:cNvSpPr txBox="1">
            <a:spLocks noChangeArrowheads="1"/>
          </p:cNvSpPr>
          <p:nvPr/>
        </p:nvSpPr>
        <p:spPr bwMode="auto">
          <a:xfrm>
            <a:off x="1220788" y="3625850"/>
            <a:ext cx="1676400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aseline="0">
                <a:latin typeface="+mn-lt"/>
              </a:rPr>
              <a:t>Estimate movement parameters.</a:t>
            </a:r>
            <a:endParaRPr lang="en-US" baseline="0">
              <a:latin typeface="+mn-lt"/>
            </a:endParaRPr>
          </a:p>
        </p:txBody>
      </p:sp>
      <p:grpSp>
        <p:nvGrpSpPr>
          <p:cNvPr id="3078" name="Group 4"/>
          <p:cNvGrpSpPr>
            <a:grpSpLocks/>
          </p:cNvGrpSpPr>
          <p:nvPr/>
        </p:nvGrpSpPr>
        <p:grpSpPr bwMode="auto">
          <a:xfrm>
            <a:off x="1325563" y="1782763"/>
            <a:ext cx="1403350" cy="1524000"/>
            <a:chOff x="192" y="720"/>
            <a:chExt cx="2206" cy="2423"/>
          </a:xfrm>
        </p:grpSpPr>
        <p:grpSp>
          <p:nvGrpSpPr>
            <p:cNvPr id="3162" name="Group 5"/>
            <p:cNvGrpSpPr>
              <a:grpSpLocks/>
            </p:cNvGrpSpPr>
            <p:nvPr/>
          </p:nvGrpSpPr>
          <p:grpSpPr bwMode="auto">
            <a:xfrm>
              <a:off x="192" y="720"/>
              <a:ext cx="670" cy="887"/>
              <a:chOff x="192" y="720"/>
              <a:chExt cx="670" cy="887"/>
            </a:xfrm>
          </p:grpSpPr>
          <p:pic>
            <p:nvPicPr>
              <p:cNvPr id="3226" name="Picture 6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775" name="Line 7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6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776" name="Line 8"/>
              <p:cNvSpPr>
                <a:spLocks noChangeShapeType="1"/>
              </p:cNvSpPr>
              <p:nvPr/>
            </p:nvSpPr>
            <p:spPr bwMode="auto">
              <a:xfrm flipV="1">
                <a:off x="192" y="1207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63" name="Group 9"/>
            <p:cNvGrpSpPr>
              <a:grpSpLocks/>
            </p:cNvGrpSpPr>
            <p:nvPr/>
          </p:nvGrpSpPr>
          <p:grpSpPr bwMode="auto">
            <a:xfrm>
              <a:off x="288" y="816"/>
              <a:ext cx="670" cy="887"/>
              <a:chOff x="192" y="720"/>
              <a:chExt cx="670" cy="887"/>
            </a:xfrm>
          </p:grpSpPr>
          <p:pic>
            <p:nvPicPr>
              <p:cNvPr id="3223" name="Picture 10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779" name="Line 11"/>
              <p:cNvSpPr>
                <a:spLocks noChangeShapeType="1"/>
              </p:cNvSpPr>
              <p:nvPr/>
            </p:nvSpPr>
            <p:spPr bwMode="auto">
              <a:xfrm flipV="1">
                <a:off x="785" y="720"/>
                <a:ext cx="0" cy="886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780" name="Line 12"/>
              <p:cNvSpPr>
                <a:spLocks noChangeShapeType="1"/>
              </p:cNvSpPr>
              <p:nvPr/>
            </p:nvSpPr>
            <p:spPr bwMode="auto">
              <a:xfrm flipV="1">
                <a:off x="191" y="1207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64" name="Group 13"/>
            <p:cNvGrpSpPr>
              <a:grpSpLocks/>
            </p:cNvGrpSpPr>
            <p:nvPr/>
          </p:nvGrpSpPr>
          <p:grpSpPr bwMode="auto">
            <a:xfrm>
              <a:off x="384" y="912"/>
              <a:ext cx="670" cy="887"/>
              <a:chOff x="192" y="720"/>
              <a:chExt cx="670" cy="887"/>
            </a:xfrm>
          </p:grpSpPr>
          <p:pic>
            <p:nvPicPr>
              <p:cNvPr id="3220" name="Picture 14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783" name="Line 15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784" name="Line 16"/>
              <p:cNvSpPr>
                <a:spLocks noChangeShapeType="1"/>
              </p:cNvSpPr>
              <p:nvPr/>
            </p:nvSpPr>
            <p:spPr bwMode="auto">
              <a:xfrm flipV="1">
                <a:off x="192" y="120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65" name="Group 17"/>
            <p:cNvGrpSpPr>
              <a:grpSpLocks/>
            </p:cNvGrpSpPr>
            <p:nvPr/>
          </p:nvGrpSpPr>
          <p:grpSpPr bwMode="auto">
            <a:xfrm>
              <a:off x="480" y="1008"/>
              <a:ext cx="670" cy="887"/>
              <a:chOff x="192" y="720"/>
              <a:chExt cx="670" cy="887"/>
            </a:xfrm>
          </p:grpSpPr>
          <p:pic>
            <p:nvPicPr>
              <p:cNvPr id="3217" name="Picture 18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787" name="Line 19"/>
              <p:cNvSpPr>
                <a:spLocks noChangeShapeType="1"/>
              </p:cNvSpPr>
              <p:nvPr/>
            </p:nvSpPr>
            <p:spPr bwMode="auto">
              <a:xfrm flipV="1">
                <a:off x="785" y="720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788" name="Line 20"/>
              <p:cNvSpPr>
                <a:spLocks noChangeShapeType="1"/>
              </p:cNvSpPr>
              <p:nvPr/>
            </p:nvSpPr>
            <p:spPr bwMode="auto">
              <a:xfrm flipV="1">
                <a:off x="191" y="1209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66" name="Group 21"/>
            <p:cNvGrpSpPr>
              <a:grpSpLocks/>
            </p:cNvGrpSpPr>
            <p:nvPr/>
          </p:nvGrpSpPr>
          <p:grpSpPr bwMode="auto">
            <a:xfrm>
              <a:off x="576" y="1104"/>
              <a:ext cx="670" cy="887"/>
              <a:chOff x="192" y="720"/>
              <a:chExt cx="670" cy="887"/>
            </a:xfrm>
          </p:grpSpPr>
          <p:pic>
            <p:nvPicPr>
              <p:cNvPr id="3214" name="Picture 22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791" name="Line 23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792" name="Line 24"/>
              <p:cNvSpPr>
                <a:spLocks noChangeShapeType="1"/>
              </p:cNvSpPr>
              <p:nvPr/>
            </p:nvSpPr>
            <p:spPr bwMode="auto">
              <a:xfrm flipV="1">
                <a:off x="192" y="120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67" name="Group 25"/>
            <p:cNvGrpSpPr>
              <a:grpSpLocks/>
            </p:cNvGrpSpPr>
            <p:nvPr/>
          </p:nvGrpSpPr>
          <p:grpSpPr bwMode="auto">
            <a:xfrm>
              <a:off x="672" y="1200"/>
              <a:ext cx="670" cy="887"/>
              <a:chOff x="192" y="720"/>
              <a:chExt cx="670" cy="887"/>
            </a:xfrm>
          </p:grpSpPr>
          <p:pic>
            <p:nvPicPr>
              <p:cNvPr id="3211" name="Picture 26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795" name="Line 27"/>
              <p:cNvSpPr>
                <a:spLocks noChangeShapeType="1"/>
              </p:cNvSpPr>
              <p:nvPr/>
            </p:nvSpPr>
            <p:spPr bwMode="auto">
              <a:xfrm flipV="1">
                <a:off x="785" y="720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796" name="Line 28"/>
              <p:cNvSpPr>
                <a:spLocks noChangeShapeType="1"/>
              </p:cNvSpPr>
              <p:nvPr/>
            </p:nvSpPr>
            <p:spPr bwMode="auto">
              <a:xfrm flipV="1">
                <a:off x="191" y="1209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68" name="Group 29"/>
            <p:cNvGrpSpPr>
              <a:grpSpLocks/>
            </p:cNvGrpSpPr>
            <p:nvPr/>
          </p:nvGrpSpPr>
          <p:grpSpPr bwMode="auto">
            <a:xfrm>
              <a:off x="768" y="1296"/>
              <a:ext cx="670" cy="887"/>
              <a:chOff x="192" y="720"/>
              <a:chExt cx="670" cy="887"/>
            </a:xfrm>
          </p:grpSpPr>
          <p:pic>
            <p:nvPicPr>
              <p:cNvPr id="3208" name="Picture 30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799" name="Line 31"/>
              <p:cNvSpPr>
                <a:spLocks noChangeShapeType="1"/>
              </p:cNvSpPr>
              <p:nvPr/>
            </p:nvSpPr>
            <p:spPr bwMode="auto">
              <a:xfrm flipV="1">
                <a:off x="786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00" name="Line 32"/>
              <p:cNvSpPr>
                <a:spLocks noChangeShapeType="1"/>
              </p:cNvSpPr>
              <p:nvPr/>
            </p:nvSpPr>
            <p:spPr bwMode="auto">
              <a:xfrm flipV="1">
                <a:off x="192" y="120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69" name="Group 33"/>
            <p:cNvGrpSpPr>
              <a:grpSpLocks/>
            </p:cNvGrpSpPr>
            <p:nvPr/>
          </p:nvGrpSpPr>
          <p:grpSpPr bwMode="auto">
            <a:xfrm>
              <a:off x="864" y="1392"/>
              <a:ext cx="670" cy="887"/>
              <a:chOff x="192" y="720"/>
              <a:chExt cx="670" cy="887"/>
            </a:xfrm>
          </p:grpSpPr>
          <p:pic>
            <p:nvPicPr>
              <p:cNvPr id="3205" name="Picture 34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03" name="Line 35"/>
              <p:cNvSpPr>
                <a:spLocks noChangeShapeType="1"/>
              </p:cNvSpPr>
              <p:nvPr/>
            </p:nvSpPr>
            <p:spPr bwMode="auto">
              <a:xfrm flipV="1">
                <a:off x="785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04" name="Line 36"/>
              <p:cNvSpPr>
                <a:spLocks noChangeShapeType="1"/>
              </p:cNvSpPr>
              <p:nvPr/>
            </p:nvSpPr>
            <p:spPr bwMode="auto">
              <a:xfrm flipV="1">
                <a:off x="191" y="1209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70" name="Group 37"/>
            <p:cNvGrpSpPr>
              <a:grpSpLocks/>
            </p:cNvGrpSpPr>
            <p:nvPr/>
          </p:nvGrpSpPr>
          <p:grpSpPr bwMode="auto">
            <a:xfrm>
              <a:off x="960" y="1488"/>
              <a:ext cx="670" cy="887"/>
              <a:chOff x="192" y="720"/>
              <a:chExt cx="670" cy="887"/>
            </a:xfrm>
          </p:grpSpPr>
          <p:pic>
            <p:nvPicPr>
              <p:cNvPr id="3202" name="Picture 38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07" name="Line 39"/>
              <p:cNvSpPr>
                <a:spLocks noChangeShapeType="1"/>
              </p:cNvSpPr>
              <p:nvPr/>
            </p:nvSpPr>
            <p:spPr bwMode="auto">
              <a:xfrm flipV="1">
                <a:off x="787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08" name="Line 40"/>
              <p:cNvSpPr>
                <a:spLocks noChangeShapeType="1"/>
              </p:cNvSpPr>
              <p:nvPr/>
            </p:nvSpPr>
            <p:spPr bwMode="auto">
              <a:xfrm flipV="1">
                <a:off x="193" y="120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71" name="Group 41"/>
            <p:cNvGrpSpPr>
              <a:grpSpLocks/>
            </p:cNvGrpSpPr>
            <p:nvPr/>
          </p:nvGrpSpPr>
          <p:grpSpPr bwMode="auto">
            <a:xfrm>
              <a:off x="1056" y="1584"/>
              <a:ext cx="670" cy="887"/>
              <a:chOff x="192" y="720"/>
              <a:chExt cx="670" cy="887"/>
            </a:xfrm>
          </p:grpSpPr>
          <p:pic>
            <p:nvPicPr>
              <p:cNvPr id="3199" name="Picture 42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11" name="Line 43"/>
              <p:cNvSpPr>
                <a:spLocks noChangeShapeType="1"/>
              </p:cNvSpPr>
              <p:nvPr/>
            </p:nvSpPr>
            <p:spPr bwMode="auto">
              <a:xfrm flipV="1">
                <a:off x="785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12" name="Line 44"/>
              <p:cNvSpPr>
                <a:spLocks noChangeShapeType="1"/>
              </p:cNvSpPr>
              <p:nvPr/>
            </p:nvSpPr>
            <p:spPr bwMode="auto">
              <a:xfrm flipV="1">
                <a:off x="191" y="1209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72" name="Group 45"/>
            <p:cNvGrpSpPr>
              <a:grpSpLocks/>
            </p:cNvGrpSpPr>
            <p:nvPr/>
          </p:nvGrpSpPr>
          <p:grpSpPr bwMode="auto">
            <a:xfrm>
              <a:off x="1152" y="1680"/>
              <a:ext cx="670" cy="887"/>
              <a:chOff x="192" y="720"/>
              <a:chExt cx="670" cy="887"/>
            </a:xfrm>
          </p:grpSpPr>
          <p:pic>
            <p:nvPicPr>
              <p:cNvPr id="3196" name="Picture 46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15" name="Line 47"/>
              <p:cNvSpPr>
                <a:spLocks noChangeShapeType="1"/>
              </p:cNvSpPr>
              <p:nvPr/>
            </p:nvSpPr>
            <p:spPr bwMode="auto">
              <a:xfrm flipV="1">
                <a:off x="787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16" name="Line 48"/>
              <p:cNvSpPr>
                <a:spLocks noChangeShapeType="1"/>
              </p:cNvSpPr>
              <p:nvPr/>
            </p:nvSpPr>
            <p:spPr bwMode="auto">
              <a:xfrm flipV="1">
                <a:off x="193" y="120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73" name="Group 49"/>
            <p:cNvGrpSpPr>
              <a:grpSpLocks/>
            </p:cNvGrpSpPr>
            <p:nvPr/>
          </p:nvGrpSpPr>
          <p:grpSpPr bwMode="auto">
            <a:xfrm>
              <a:off x="1248" y="1776"/>
              <a:ext cx="670" cy="887"/>
              <a:chOff x="192" y="720"/>
              <a:chExt cx="670" cy="887"/>
            </a:xfrm>
          </p:grpSpPr>
          <p:pic>
            <p:nvPicPr>
              <p:cNvPr id="3193" name="Picture 50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19" name="Line 51"/>
              <p:cNvSpPr>
                <a:spLocks noChangeShapeType="1"/>
              </p:cNvSpPr>
              <p:nvPr/>
            </p:nvSpPr>
            <p:spPr bwMode="auto">
              <a:xfrm flipV="1">
                <a:off x="786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20" name="Line 52"/>
              <p:cNvSpPr>
                <a:spLocks noChangeShapeType="1"/>
              </p:cNvSpPr>
              <p:nvPr/>
            </p:nvSpPr>
            <p:spPr bwMode="auto">
              <a:xfrm flipV="1">
                <a:off x="192" y="1209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74" name="Group 53"/>
            <p:cNvGrpSpPr>
              <a:grpSpLocks/>
            </p:cNvGrpSpPr>
            <p:nvPr/>
          </p:nvGrpSpPr>
          <p:grpSpPr bwMode="auto">
            <a:xfrm>
              <a:off x="1344" y="1872"/>
              <a:ext cx="670" cy="887"/>
              <a:chOff x="192" y="720"/>
              <a:chExt cx="670" cy="887"/>
            </a:xfrm>
          </p:grpSpPr>
          <p:pic>
            <p:nvPicPr>
              <p:cNvPr id="3190" name="Picture 54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23" name="Line 55"/>
              <p:cNvSpPr>
                <a:spLocks noChangeShapeType="1"/>
              </p:cNvSpPr>
              <p:nvPr/>
            </p:nvSpPr>
            <p:spPr bwMode="auto">
              <a:xfrm flipV="1">
                <a:off x="787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24" name="Line 56"/>
              <p:cNvSpPr>
                <a:spLocks noChangeShapeType="1"/>
              </p:cNvSpPr>
              <p:nvPr/>
            </p:nvSpPr>
            <p:spPr bwMode="auto">
              <a:xfrm flipV="1">
                <a:off x="193" y="120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75" name="Group 57"/>
            <p:cNvGrpSpPr>
              <a:grpSpLocks/>
            </p:cNvGrpSpPr>
            <p:nvPr/>
          </p:nvGrpSpPr>
          <p:grpSpPr bwMode="auto">
            <a:xfrm>
              <a:off x="1440" y="1968"/>
              <a:ext cx="670" cy="887"/>
              <a:chOff x="192" y="720"/>
              <a:chExt cx="670" cy="887"/>
            </a:xfrm>
          </p:grpSpPr>
          <p:pic>
            <p:nvPicPr>
              <p:cNvPr id="3187" name="Picture 58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27" name="Line 59"/>
              <p:cNvSpPr>
                <a:spLocks noChangeShapeType="1"/>
              </p:cNvSpPr>
              <p:nvPr/>
            </p:nvSpPr>
            <p:spPr bwMode="auto">
              <a:xfrm flipV="1">
                <a:off x="786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28" name="Line 60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76" name="Group 61"/>
            <p:cNvGrpSpPr>
              <a:grpSpLocks/>
            </p:cNvGrpSpPr>
            <p:nvPr/>
          </p:nvGrpSpPr>
          <p:grpSpPr bwMode="auto">
            <a:xfrm>
              <a:off x="1536" y="2064"/>
              <a:ext cx="670" cy="887"/>
              <a:chOff x="192" y="720"/>
              <a:chExt cx="670" cy="887"/>
            </a:xfrm>
          </p:grpSpPr>
          <p:pic>
            <p:nvPicPr>
              <p:cNvPr id="3184" name="Picture 62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31" name="Line 63"/>
              <p:cNvSpPr>
                <a:spLocks noChangeShapeType="1"/>
              </p:cNvSpPr>
              <p:nvPr/>
            </p:nvSpPr>
            <p:spPr bwMode="auto">
              <a:xfrm flipV="1">
                <a:off x="787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32" name="Line 64"/>
              <p:cNvSpPr>
                <a:spLocks noChangeShapeType="1"/>
              </p:cNvSpPr>
              <p:nvPr/>
            </p:nvSpPr>
            <p:spPr bwMode="auto">
              <a:xfrm flipV="1">
                <a:off x="193" y="1208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77" name="Group 65"/>
            <p:cNvGrpSpPr>
              <a:grpSpLocks/>
            </p:cNvGrpSpPr>
            <p:nvPr/>
          </p:nvGrpSpPr>
          <p:grpSpPr bwMode="auto">
            <a:xfrm>
              <a:off x="1632" y="2160"/>
              <a:ext cx="670" cy="887"/>
              <a:chOff x="192" y="720"/>
              <a:chExt cx="670" cy="887"/>
            </a:xfrm>
          </p:grpSpPr>
          <p:pic>
            <p:nvPicPr>
              <p:cNvPr id="3181" name="Picture 66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35" name="Line 67"/>
              <p:cNvSpPr>
                <a:spLocks noChangeShapeType="1"/>
              </p:cNvSpPr>
              <p:nvPr/>
            </p:nvSpPr>
            <p:spPr bwMode="auto">
              <a:xfrm flipV="1">
                <a:off x="786" y="721"/>
                <a:ext cx="0" cy="886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36" name="Line 68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3178" name="Picture 69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728" y="2256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8838" name="Line 70"/>
            <p:cNvSpPr>
              <a:spLocks noChangeShapeType="1"/>
            </p:cNvSpPr>
            <p:nvPr/>
          </p:nvSpPr>
          <p:spPr bwMode="auto">
            <a:xfrm flipV="1">
              <a:off x="2323" y="2257"/>
              <a:ext cx="0" cy="88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8839" name="Line 71"/>
            <p:cNvSpPr>
              <a:spLocks noChangeShapeType="1"/>
            </p:cNvSpPr>
            <p:nvPr/>
          </p:nvSpPr>
          <p:spPr bwMode="auto">
            <a:xfrm flipV="1">
              <a:off x="1729" y="2744"/>
              <a:ext cx="669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88840" name="Text Box 72"/>
          <p:cNvSpPr txBox="1">
            <a:spLocks noChangeArrowheads="1"/>
          </p:cNvSpPr>
          <p:nvPr/>
        </p:nvSpPr>
        <p:spPr bwMode="auto">
          <a:xfrm>
            <a:off x="3581400" y="2209800"/>
            <a:ext cx="3308350" cy="2387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4950" indent="-234950">
              <a:spcBef>
                <a:spcPct val="50000"/>
              </a:spcBef>
              <a:defRPr/>
            </a:pPr>
            <a:r>
              <a:rPr lang="en-GB" baseline="0">
                <a:latin typeface="+mn-lt"/>
              </a:rPr>
              <a:t>Estimate new distortion fields for each image:</a:t>
            </a:r>
          </a:p>
          <a:p>
            <a:pPr marL="234950" indent="-234950">
              <a:spcBef>
                <a:spcPct val="50000"/>
              </a:spcBef>
              <a:buFontTx/>
              <a:buChar char="•"/>
              <a:defRPr/>
            </a:pPr>
            <a:r>
              <a:rPr lang="en-GB" baseline="0">
                <a:latin typeface="+mn-lt"/>
              </a:rPr>
              <a:t>estimate rate of change of field with respect to the current estimate of movement parameters in </a:t>
            </a:r>
            <a:r>
              <a:rPr lang="en-GB" b="1" baseline="0">
                <a:latin typeface="+mn-lt"/>
              </a:rPr>
              <a:t>pitch</a:t>
            </a:r>
            <a:r>
              <a:rPr lang="en-GB" baseline="0">
                <a:latin typeface="+mn-lt"/>
              </a:rPr>
              <a:t> and </a:t>
            </a:r>
            <a:r>
              <a:rPr lang="en-GB" b="1" baseline="0">
                <a:latin typeface="+mn-lt"/>
              </a:rPr>
              <a:t>roll</a:t>
            </a:r>
            <a:r>
              <a:rPr lang="en-GB" baseline="0">
                <a:latin typeface="+mn-lt"/>
              </a:rPr>
              <a:t>.</a:t>
            </a:r>
            <a:endParaRPr lang="en-US" baseline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8841" name="Text Box 73"/>
          <p:cNvSpPr txBox="1">
            <a:spLocks noChangeArrowheads="1"/>
          </p:cNvSpPr>
          <p:nvPr/>
        </p:nvSpPr>
        <p:spPr bwMode="auto">
          <a:xfrm>
            <a:off x="3621088" y="1077913"/>
            <a:ext cx="3268662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aseline="0">
                <a:latin typeface="+mn-lt"/>
              </a:rPr>
              <a:t>Estimate reference from mean of all scans.</a:t>
            </a:r>
            <a:endParaRPr lang="en-US" baseline="0">
              <a:latin typeface="+mn-lt"/>
            </a:endParaRPr>
          </a:p>
        </p:txBody>
      </p:sp>
      <p:sp>
        <p:nvSpPr>
          <p:cNvPr id="288842" name="Text Box 74"/>
          <p:cNvSpPr txBox="1">
            <a:spLocks noChangeArrowheads="1"/>
          </p:cNvSpPr>
          <p:nvPr/>
        </p:nvSpPr>
        <p:spPr bwMode="auto">
          <a:xfrm>
            <a:off x="7346950" y="2901950"/>
            <a:ext cx="17526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aseline="0">
                <a:latin typeface="+mn-lt"/>
              </a:rPr>
              <a:t>Unwarp time series.</a:t>
            </a:r>
            <a:endParaRPr lang="en-US" baseline="0">
              <a:latin typeface="+mn-lt"/>
            </a:endParaRPr>
          </a:p>
        </p:txBody>
      </p:sp>
      <p:grpSp>
        <p:nvGrpSpPr>
          <p:cNvPr id="3082" name="Group 75"/>
          <p:cNvGrpSpPr>
            <a:grpSpLocks/>
          </p:cNvGrpSpPr>
          <p:nvPr/>
        </p:nvGrpSpPr>
        <p:grpSpPr bwMode="auto">
          <a:xfrm>
            <a:off x="7539038" y="3865563"/>
            <a:ext cx="1403350" cy="1524000"/>
            <a:chOff x="192" y="720"/>
            <a:chExt cx="2206" cy="2423"/>
          </a:xfrm>
        </p:grpSpPr>
        <p:grpSp>
          <p:nvGrpSpPr>
            <p:cNvPr id="3095" name="Group 76"/>
            <p:cNvGrpSpPr>
              <a:grpSpLocks/>
            </p:cNvGrpSpPr>
            <p:nvPr/>
          </p:nvGrpSpPr>
          <p:grpSpPr bwMode="auto">
            <a:xfrm>
              <a:off x="192" y="720"/>
              <a:ext cx="670" cy="887"/>
              <a:chOff x="192" y="720"/>
              <a:chExt cx="670" cy="887"/>
            </a:xfrm>
          </p:grpSpPr>
          <p:pic>
            <p:nvPicPr>
              <p:cNvPr id="3159" name="Picture 77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46" name="Line 78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6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47" name="Line 79"/>
              <p:cNvSpPr>
                <a:spLocks noChangeShapeType="1"/>
              </p:cNvSpPr>
              <p:nvPr/>
            </p:nvSpPr>
            <p:spPr bwMode="auto">
              <a:xfrm flipV="1">
                <a:off x="192" y="1207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096" name="Group 80"/>
            <p:cNvGrpSpPr>
              <a:grpSpLocks/>
            </p:cNvGrpSpPr>
            <p:nvPr/>
          </p:nvGrpSpPr>
          <p:grpSpPr bwMode="auto">
            <a:xfrm>
              <a:off x="288" y="816"/>
              <a:ext cx="670" cy="887"/>
              <a:chOff x="192" y="720"/>
              <a:chExt cx="670" cy="887"/>
            </a:xfrm>
          </p:grpSpPr>
          <p:pic>
            <p:nvPicPr>
              <p:cNvPr id="3156" name="Picture 81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50" name="Line 82"/>
              <p:cNvSpPr>
                <a:spLocks noChangeShapeType="1"/>
              </p:cNvSpPr>
              <p:nvPr/>
            </p:nvSpPr>
            <p:spPr bwMode="auto">
              <a:xfrm flipV="1">
                <a:off x="785" y="720"/>
                <a:ext cx="0" cy="886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51" name="Line 83"/>
              <p:cNvSpPr>
                <a:spLocks noChangeShapeType="1"/>
              </p:cNvSpPr>
              <p:nvPr/>
            </p:nvSpPr>
            <p:spPr bwMode="auto">
              <a:xfrm flipV="1">
                <a:off x="191" y="1207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097" name="Group 84"/>
            <p:cNvGrpSpPr>
              <a:grpSpLocks/>
            </p:cNvGrpSpPr>
            <p:nvPr/>
          </p:nvGrpSpPr>
          <p:grpSpPr bwMode="auto">
            <a:xfrm>
              <a:off x="384" y="912"/>
              <a:ext cx="670" cy="887"/>
              <a:chOff x="192" y="720"/>
              <a:chExt cx="670" cy="887"/>
            </a:xfrm>
          </p:grpSpPr>
          <p:pic>
            <p:nvPicPr>
              <p:cNvPr id="3153" name="Picture 85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54" name="Line 86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55" name="Line 87"/>
              <p:cNvSpPr>
                <a:spLocks noChangeShapeType="1"/>
              </p:cNvSpPr>
              <p:nvPr/>
            </p:nvSpPr>
            <p:spPr bwMode="auto">
              <a:xfrm flipV="1">
                <a:off x="192" y="120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098" name="Group 88"/>
            <p:cNvGrpSpPr>
              <a:grpSpLocks/>
            </p:cNvGrpSpPr>
            <p:nvPr/>
          </p:nvGrpSpPr>
          <p:grpSpPr bwMode="auto">
            <a:xfrm>
              <a:off x="480" y="1008"/>
              <a:ext cx="670" cy="887"/>
              <a:chOff x="192" y="720"/>
              <a:chExt cx="670" cy="887"/>
            </a:xfrm>
          </p:grpSpPr>
          <p:pic>
            <p:nvPicPr>
              <p:cNvPr id="3150" name="Picture 89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58" name="Line 90"/>
              <p:cNvSpPr>
                <a:spLocks noChangeShapeType="1"/>
              </p:cNvSpPr>
              <p:nvPr/>
            </p:nvSpPr>
            <p:spPr bwMode="auto">
              <a:xfrm flipV="1">
                <a:off x="785" y="720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59" name="Line 91"/>
              <p:cNvSpPr>
                <a:spLocks noChangeShapeType="1"/>
              </p:cNvSpPr>
              <p:nvPr/>
            </p:nvSpPr>
            <p:spPr bwMode="auto">
              <a:xfrm flipV="1">
                <a:off x="191" y="1209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099" name="Group 92"/>
            <p:cNvGrpSpPr>
              <a:grpSpLocks/>
            </p:cNvGrpSpPr>
            <p:nvPr/>
          </p:nvGrpSpPr>
          <p:grpSpPr bwMode="auto">
            <a:xfrm>
              <a:off x="576" y="1104"/>
              <a:ext cx="670" cy="887"/>
              <a:chOff x="192" y="720"/>
              <a:chExt cx="670" cy="887"/>
            </a:xfrm>
          </p:grpSpPr>
          <p:pic>
            <p:nvPicPr>
              <p:cNvPr id="3147" name="Picture 93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62" name="Line 94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63" name="Line 95"/>
              <p:cNvSpPr>
                <a:spLocks noChangeShapeType="1"/>
              </p:cNvSpPr>
              <p:nvPr/>
            </p:nvSpPr>
            <p:spPr bwMode="auto">
              <a:xfrm flipV="1">
                <a:off x="192" y="120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00" name="Group 96"/>
            <p:cNvGrpSpPr>
              <a:grpSpLocks/>
            </p:cNvGrpSpPr>
            <p:nvPr/>
          </p:nvGrpSpPr>
          <p:grpSpPr bwMode="auto">
            <a:xfrm>
              <a:off x="672" y="1200"/>
              <a:ext cx="670" cy="887"/>
              <a:chOff x="192" y="720"/>
              <a:chExt cx="670" cy="887"/>
            </a:xfrm>
          </p:grpSpPr>
          <p:pic>
            <p:nvPicPr>
              <p:cNvPr id="3144" name="Picture 97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66" name="Line 98"/>
              <p:cNvSpPr>
                <a:spLocks noChangeShapeType="1"/>
              </p:cNvSpPr>
              <p:nvPr/>
            </p:nvSpPr>
            <p:spPr bwMode="auto">
              <a:xfrm flipV="1">
                <a:off x="785" y="720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67" name="Line 99"/>
              <p:cNvSpPr>
                <a:spLocks noChangeShapeType="1"/>
              </p:cNvSpPr>
              <p:nvPr/>
            </p:nvSpPr>
            <p:spPr bwMode="auto">
              <a:xfrm flipV="1">
                <a:off x="191" y="1209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01" name="Group 100"/>
            <p:cNvGrpSpPr>
              <a:grpSpLocks/>
            </p:cNvGrpSpPr>
            <p:nvPr/>
          </p:nvGrpSpPr>
          <p:grpSpPr bwMode="auto">
            <a:xfrm>
              <a:off x="768" y="1296"/>
              <a:ext cx="670" cy="887"/>
              <a:chOff x="192" y="720"/>
              <a:chExt cx="670" cy="887"/>
            </a:xfrm>
          </p:grpSpPr>
          <p:pic>
            <p:nvPicPr>
              <p:cNvPr id="3141" name="Picture 101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70" name="Line 102"/>
              <p:cNvSpPr>
                <a:spLocks noChangeShapeType="1"/>
              </p:cNvSpPr>
              <p:nvPr/>
            </p:nvSpPr>
            <p:spPr bwMode="auto">
              <a:xfrm flipV="1">
                <a:off x="786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71" name="Line 103"/>
              <p:cNvSpPr>
                <a:spLocks noChangeShapeType="1"/>
              </p:cNvSpPr>
              <p:nvPr/>
            </p:nvSpPr>
            <p:spPr bwMode="auto">
              <a:xfrm flipV="1">
                <a:off x="192" y="120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02" name="Group 104"/>
            <p:cNvGrpSpPr>
              <a:grpSpLocks/>
            </p:cNvGrpSpPr>
            <p:nvPr/>
          </p:nvGrpSpPr>
          <p:grpSpPr bwMode="auto">
            <a:xfrm>
              <a:off x="864" y="1392"/>
              <a:ext cx="670" cy="887"/>
              <a:chOff x="192" y="720"/>
              <a:chExt cx="670" cy="887"/>
            </a:xfrm>
          </p:grpSpPr>
          <p:pic>
            <p:nvPicPr>
              <p:cNvPr id="3138" name="Picture 105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74" name="Line 106"/>
              <p:cNvSpPr>
                <a:spLocks noChangeShapeType="1"/>
              </p:cNvSpPr>
              <p:nvPr/>
            </p:nvSpPr>
            <p:spPr bwMode="auto">
              <a:xfrm flipV="1">
                <a:off x="785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75" name="Line 107"/>
              <p:cNvSpPr>
                <a:spLocks noChangeShapeType="1"/>
              </p:cNvSpPr>
              <p:nvPr/>
            </p:nvSpPr>
            <p:spPr bwMode="auto">
              <a:xfrm flipV="1">
                <a:off x="191" y="1209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03" name="Group 108"/>
            <p:cNvGrpSpPr>
              <a:grpSpLocks/>
            </p:cNvGrpSpPr>
            <p:nvPr/>
          </p:nvGrpSpPr>
          <p:grpSpPr bwMode="auto">
            <a:xfrm>
              <a:off x="960" y="1488"/>
              <a:ext cx="670" cy="887"/>
              <a:chOff x="192" y="720"/>
              <a:chExt cx="670" cy="887"/>
            </a:xfrm>
          </p:grpSpPr>
          <p:pic>
            <p:nvPicPr>
              <p:cNvPr id="3135" name="Picture 109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78" name="Line 110"/>
              <p:cNvSpPr>
                <a:spLocks noChangeShapeType="1"/>
              </p:cNvSpPr>
              <p:nvPr/>
            </p:nvSpPr>
            <p:spPr bwMode="auto">
              <a:xfrm flipV="1">
                <a:off x="787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79" name="Line 111"/>
              <p:cNvSpPr>
                <a:spLocks noChangeShapeType="1"/>
              </p:cNvSpPr>
              <p:nvPr/>
            </p:nvSpPr>
            <p:spPr bwMode="auto">
              <a:xfrm flipV="1">
                <a:off x="193" y="120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04" name="Group 112"/>
            <p:cNvGrpSpPr>
              <a:grpSpLocks/>
            </p:cNvGrpSpPr>
            <p:nvPr/>
          </p:nvGrpSpPr>
          <p:grpSpPr bwMode="auto">
            <a:xfrm>
              <a:off x="1056" y="1584"/>
              <a:ext cx="670" cy="887"/>
              <a:chOff x="192" y="720"/>
              <a:chExt cx="670" cy="887"/>
            </a:xfrm>
          </p:grpSpPr>
          <p:pic>
            <p:nvPicPr>
              <p:cNvPr id="3132" name="Picture 113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82" name="Line 114"/>
              <p:cNvSpPr>
                <a:spLocks noChangeShapeType="1"/>
              </p:cNvSpPr>
              <p:nvPr/>
            </p:nvSpPr>
            <p:spPr bwMode="auto">
              <a:xfrm flipV="1">
                <a:off x="785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83" name="Line 115"/>
              <p:cNvSpPr>
                <a:spLocks noChangeShapeType="1"/>
              </p:cNvSpPr>
              <p:nvPr/>
            </p:nvSpPr>
            <p:spPr bwMode="auto">
              <a:xfrm flipV="1">
                <a:off x="191" y="1209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05" name="Group 116"/>
            <p:cNvGrpSpPr>
              <a:grpSpLocks/>
            </p:cNvGrpSpPr>
            <p:nvPr/>
          </p:nvGrpSpPr>
          <p:grpSpPr bwMode="auto">
            <a:xfrm>
              <a:off x="1152" y="1680"/>
              <a:ext cx="670" cy="887"/>
              <a:chOff x="192" y="720"/>
              <a:chExt cx="670" cy="887"/>
            </a:xfrm>
          </p:grpSpPr>
          <p:pic>
            <p:nvPicPr>
              <p:cNvPr id="3129" name="Picture 117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86" name="Line 118"/>
              <p:cNvSpPr>
                <a:spLocks noChangeShapeType="1"/>
              </p:cNvSpPr>
              <p:nvPr/>
            </p:nvSpPr>
            <p:spPr bwMode="auto">
              <a:xfrm flipV="1">
                <a:off x="787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87" name="Line 119"/>
              <p:cNvSpPr>
                <a:spLocks noChangeShapeType="1"/>
              </p:cNvSpPr>
              <p:nvPr/>
            </p:nvSpPr>
            <p:spPr bwMode="auto">
              <a:xfrm flipV="1">
                <a:off x="193" y="120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06" name="Group 120"/>
            <p:cNvGrpSpPr>
              <a:grpSpLocks/>
            </p:cNvGrpSpPr>
            <p:nvPr/>
          </p:nvGrpSpPr>
          <p:grpSpPr bwMode="auto">
            <a:xfrm>
              <a:off x="1248" y="1776"/>
              <a:ext cx="670" cy="887"/>
              <a:chOff x="192" y="720"/>
              <a:chExt cx="670" cy="887"/>
            </a:xfrm>
          </p:grpSpPr>
          <p:pic>
            <p:nvPicPr>
              <p:cNvPr id="3126" name="Picture 121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90" name="Line 122"/>
              <p:cNvSpPr>
                <a:spLocks noChangeShapeType="1"/>
              </p:cNvSpPr>
              <p:nvPr/>
            </p:nvSpPr>
            <p:spPr bwMode="auto">
              <a:xfrm flipV="1">
                <a:off x="786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91" name="Line 123"/>
              <p:cNvSpPr>
                <a:spLocks noChangeShapeType="1"/>
              </p:cNvSpPr>
              <p:nvPr/>
            </p:nvSpPr>
            <p:spPr bwMode="auto">
              <a:xfrm flipV="1">
                <a:off x="192" y="1209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07" name="Group 124"/>
            <p:cNvGrpSpPr>
              <a:grpSpLocks/>
            </p:cNvGrpSpPr>
            <p:nvPr/>
          </p:nvGrpSpPr>
          <p:grpSpPr bwMode="auto">
            <a:xfrm>
              <a:off x="1344" y="1872"/>
              <a:ext cx="670" cy="887"/>
              <a:chOff x="192" y="720"/>
              <a:chExt cx="670" cy="887"/>
            </a:xfrm>
          </p:grpSpPr>
          <p:pic>
            <p:nvPicPr>
              <p:cNvPr id="3123" name="Picture 125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94" name="Line 126"/>
              <p:cNvSpPr>
                <a:spLocks noChangeShapeType="1"/>
              </p:cNvSpPr>
              <p:nvPr/>
            </p:nvSpPr>
            <p:spPr bwMode="auto">
              <a:xfrm flipV="1">
                <a:off x="787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95" name="Line 127"/>
              <p:cNvSpPr>
                <a:spLocks noChangeShapeType="1"/>
              </p:cNvSpPr>
              <p:nvPr/>
            </p:nvSpPr>
            <p:spPr bwMode="auto">
              <a:xfrm flipV="1">
                <a:off x="193" y="1209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08" name="Group 128"/>
            <p:cNvGrpSpPr>
              <a:grpSpLocks/>
            </p:cNvGrpSpPr>
            <p:nvPr/>
          </p:nvGrpSpPr>
          <p:grpSpPr bwMode="auto">
            <a:xfrm>
              <a:off x="1440" y="1968"/>
              <a:ext cx="670" cy="887"/>
              <a:chOff x="192" y="720"/>
              <a:chExt cx="670" cy="887"/>
            </a:xfrm>
          </p:grpSpPr>
          <p:pic>
            <p:nvPicPr>
              <p:cNvPr id="3120" name="Picture 129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898" name="Line 130"/>
              <p:cNvSpPr>
                <a:spLocks noChangeShapeType="1"/>
              </p:cNvSpPr>
              <p:nvPr/>
            </p:nvSpPr>
            <p:spPr bwMode="auto">
              <a:xfrm flipV="1">
                <a:off x="786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899" name="Line 131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09" name="Group 132"/>
            <p:cNvGrpSpPr>
              <a:grpSpLocks/>
            </p:cNvGrpSpPr>
            <p:nvPr/>
          </p:nvGrpSpPr>
          <p:grpSpPr bwMode="auto">
            <a:xfrm>
              <a:off x="1536" y="2064"/>
              <a:ext cx="670" cy="887"/>
              <a:chOff x="192" y="720"/>
              <a:chExt cx="670" cy="887"/>
            </a:xfrm>
          </p:grpSpPr>
          <p:pic>
            <p:nvPicPr>
              <p:cNvPr id="3117" name="Picture 133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902" name="Line 134"/>
              <p:cNvSpPr>
                <a:spLocks noChangeShapeType="1"/>
              </p:cNvSpPr>
              <p:nvPr/>
            </p:nvSpPr>
            <p:spPr bwMode="auto">
              <a:xfrm flipV="1">
                <a:off x="787" y="719"/>
                <a:ext cx="0" cy="888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903" name="Line 135"/>
              <p:cNvSpPr>
                <a:spLocks noChangeShapeType="1"/>
              </p:cNvSpPr>
              <p:nvPr/>
            </p:nvSpPr>
            <p:spPr bwMode="auto">
              <a:xfrm flipV="1">
                <a:off x="193" y="1208"/>
                <a:ext cx="669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3110" name="Group 136"/>
            <p:cNvGrpSpPr>
              <a:grpSpLocks/>
            </p:cNvGrpSpPr>
            <p:nvPr/>
          </p:nvGrpSpPr>
          <p:grpSpPr bwMode="auto">
            <a:xfrm>
              <a:off x="1632" y="2160"/>
              <a:ext cx="670" cy="887"/>
              <a:chOff x="192" y="720"/>
              <a:chExt cx="670" cy="887"/>
            </a:xfrm>
          </p:grpSpPr>
          <p:pic>
            <p:nvPicPr>
              <p:cNvPr id="3114" name="Picture 137" descr="slic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8906" name="Line 138"/>
              <p:cNvSpPr>
                <a:spLocks noChangeShapeType="1"/>
              </p:cNvSpPr>
              <p:nvPr/>
            </p:nvSpPr>
            <p:spPr bwMode="auto">
              <a:xfrm flipV="1">
                <a:off x="786" y="721"/>
                <a:ext cx="0" cy="886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8907" name="Line 139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1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3111" name="Picture 140" descr="slice"/>
            <p:cNvPicPr>
              <a:picLocks noChangeAspect="1" noChangeArrowheads="1"/>
            </p:cNvPicPr>
            <p:nvPr/>
          </p:nvPicPr>
          <p:blipFill>
            <a:blip r:embed="rId3" cstate="print"/>
            <a:srcRect l="14081" t="28236" r="54173" b="42599"/>
            <a:stretch>
              <a:fillRect/>
            </a:stretch>
          </p:blipFill>
          <p:spPr bwMode="auto">
            <a:xfrm>
              <a:off x="1728" y="2256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8909" name="Line 141"/>
            <p:cNvSpPr>
              <a:spLocks noChangeShapeType="1"/>
            </p:cNvSpPr>
            <p:nvPr/>
          </p:nvSpPr>
          <p:spPr bwMode="auto">
            <a:xfrm flipV="1">
              <a:off x="2323" y="2257"/>
              <a:ext cx="0" cy="88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8910" name="Line 142"/>
            <p:cNvSpPr>
              <a:spLocks noChangeShapeType="1"/>
            </p:cNvSpPr>
            <p:nvPr/>
          </p:nvSpPr>
          <p:spPr bwMode="auto">
            <a:xfrm flipV="1">
              <a:off x="1729" y="2744"/>
              <a:ext cx="669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88911" name="AutoShape 143"/>
          <p:cNvSpPr>
            <a:spLocks noChangeArrowheads="1"/>
          </p:cNvSpPr>
          <p:nvPr/>
        </p:nvSpPr>
        <p:spPr bwMode="auto">
          <a:xfrm>
            <a:off x="8229600" y="1828800"/>
            <a:ext cx="882650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8912" name="AutoShape 144"/>
          <p:cNvSpPr>
            <a:spLocks noChangeArrowheads="1"/>
          </p:cNvSpPr>
          <p:nvPr/>
        </p:nvSpPr>
        <p:spPr bwMode="auto">
          <a:xfrm>
            <a:off x="2590800" y="1219200"/>
            <a:ext cx="882650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8913" name="AutoShape 145"/>
          <p:cNvSpPr>
            <a:spLocks noChangeArrowheads="1"/>
          </p:cNvSpPr>
          <p:nvPr/>
        </p:nvSpPr>
        <p:spPr bwMode="auto">
          <a:xfrm rot="16200000" flipV="1">
            <a:off x="7004050" y="5076826"/>
            <a:ext cx="814387" cy="93821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8914" name="AutoShape 146"/>
          <p:cNvSpPr>
            <a:spLocks noChangeArrowheads="1"/>
          </p:cNvSpPr>
          <p:nvPr/>
        </p:nvSpPr>
        <p:spPr bwMode="auto">
          <a:xfrm rot="16200000" flipV="1">
            <a:off x="1294606" y="4899819"/>
            <a:ext cx="814388" cy="939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8916" name="Rectangle 148"/>
          <p:cNvSpPr>
            <a:spLocks noChangeArrowheads="1"/>
          </p:cNvSpPr>
          <p:nvPr/>
        </p:nvSpPr>
        <p:spPr bwMode="auto">
          <a:xfrm>
            <a:off x="3629025" y="5056188"/>
            <a:ext cx="3054350" cy="1447800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pic>
        <p:nvPicPr>
          <p:cNvPr id="3088" name="Picture 149" descr="taylor_dxr"/>
          <p:cNvPicPr>
            <a:picLocks noChangeAspect="1" noChangeArrowheads="1"/>
          </p:cNvPicPr>
          <p:nvPr/>
        </p:nvPicPr>
        <p:blipFill>
          <a:blip r:embed="rId4" cstate="print"/>
          <a:srcRect l="1865" t="1532" r="6932" b="4785"/>
          <a:stretch>
            <a:fillRect/>
          </a:stretch>
        </p:blipFill>
        <p:spPr bwMode="auto">
          <a:xfrm>
            <a:off x="4292600" y="5132388"/>
            <a:ext cx="820738" cy="914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0"/>
          <p:cNvGraphicFramePr>
            <a:graphicFrameLocks noChangeAspect="1"/>
          </p:cNvGraphicFramePr>
          <p:nvPr/>
        </p:nvGraphicFramePr>
        <p:xfrm>
          <a:off x="4206875" y="6046788"/>
          <a:ext cx="11112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5" imgW="520560" imgH="228600" progId="Equation.DSMT4">
                  <p:embed/>
                </p:oleObj>
              </mc:Choice>
              <mc:Fallback>
                <p:oleObj name="Equation" r:id="rId5" imgW="520560" imgH="2286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6046788"/>
                        <a:ext cx="1111250" cy="4381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9" name="Picture 151" descr="taylor_dyr"/>
          <p:cNvPicPr>
            <a:picLocks noChangeAspect="1" noChangeArrowheads="1"/>
          </p:cNvPicPr>
          <p:nvPr/>
        </p:nvPicPr>
        <p:blipFill>
          <a:blip r:embed="rId7" cstate="print"/>
          <a:srcRect l="1865" t="1532" r="2972" b="4785"/>
          <a:stretch>
            <a:fillRect/>
          </a:stretch>
        </p:blipFill>
        <p:spPr bwMode="auto">
          <a:xfrm>
            <a:off x="5829300" y="5132388"/>
            <a:ext cx="785813" cy="9175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3075" name="Object 1"/>
          <p:cNvGraphicFramePr>
            <a:graphicFrameLocks noChangeAspect="1"/>
          </p:cNvGraphicFramePr>
          <p:nvPr/>
        </p:nvGraphicFramePr>
        <p:xfrm>
          <a:off x="5656263" y="6089650"/>
          <a:ext cx="939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Equation" r:id="rId8" imgW="507960" imgH="228600" progId="Equation.DSMT4">
                  <p:embed/>
                </p:oleObj>
              </mc:Choice>
              <mc:Fallback>
                <p:oleObj name="Equation" r:id="rId8" imgW="50796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63" y="6089650"/>
                        <a:ext cx="939800" cy="41433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921" name="Text Box 153"/>
          <p:cNvSpPr txBox="1">
            <a:spLocks noChangeArrowheads="1"/>
          </p:cNvSpPr>
          <p:nvPr/>
        </p:nvSpPr>
        <p:spPr bwMode="auto">
          <a:xfrm>
            <a:off x="3711575" y="5360988"/>
            <a:ext cx="554038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aseline="0">
                <a:solidFill>
                  <a:schemeClr val="bg1"/>
                </a:solidFill>
                <a:latin typeface="+mn-lt"/>
                <a:sym typeface="Symbol" pitchFamily="18" charset="2"/>
              </a:rPr>
              <a:t></a:t>
            </a:r>
            <a:endParaRPr lang="en-GB" sz="2400" baseline="0">
              <a:latin typeface="+mn-lt"/>
            </a:endParaRPr>
          </a:p>
        </p:txBody>
      </p:sp>
      <p:sp>
        <p:nvSpPr>
          <p:cNvPr id="288922" name="Text Box 154"/>
          <p:cNvSpPr txBox="1">
            <a:spLocks noChangeArrowheads="1"/>
          </p:cNvSpPr>
          <p:nvPr/>
        </p:nvSpPr>
        <p:spPr bwMode="auto">
          <a:xfrm>
            <a:off x="5137150" y="5360988"/>
            <a:ext cx="750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aseline="0">
                <a:solidFill>
                  <a:schemeClr val="bg1"/>
                </a:solidFill>
                <a:latin typeface="+mn-lt"/>
                <a:sym typeface="Symbol" pitchFamily="18" charset="2"/>
              </a:rPr>
              <a:t>+</a:t>
            </a:r>
            <a:endParaRPr lang="en-GB" sz="2400" baseline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8923" name="AutoShape 155"/>
          <p:cNvSpPr>
            <a:spLocks noChangeArrowheads="1"/>
          </p:cNvSpPr>
          <p:nvPr/>
        </p:nvSpPr>
        <p:spPr bwMode="auto">
          <a:xfrm>
            <a:off x="4902200" y="4618038"/>
            <a:ext cx="330200" cy="381000"/>
          </a:xfrm>
          <a:prstGeom prst="downArrow">
            <a:avLst>
              <a:gd name="adj1" fmla="val 50000"/>
              <a:gd name="adj2" fmla="val 28846"/>
            </a:avLst>
          </a:pr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8924" name="AutoShape 156"/>
          <p:cNvSpPr>
            <a:spLocks noChangeArrowheads="1"/>
          </p:cNvSpPr>
          <p:nvPr/>
        </p:nvSpPr>
        <p:spPr bwMode="auto">
          <a:xfrm>
            <a:off x="4838700" y="1792288"/>
            <a:ext cx="330200" cy="381000"/>
          </a:xfrm>
          <a:prstGeom prst="downArrow">
            <a:avLst>
              <a:gd name="adj1" fmla="val 50000"/>
              <a:gd name="adj2" fmla="val 28846"/>
            </a:avLst>
          </a:pr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88925" name="Text Box 157"/>
          <p:cNvSpPr txBox="1">
            <a:spLocks noChangeArrowheads="1"/>
          </p:cNvSpPr>
          <p:nvPr/>
        </p:nvSpPr>
        <p:spPr bwMode="auto">
          <a:xfrm>
            <a:off x="6824663" y="6430963"/>
            <a:ext cx="30813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200" i="1" baseline="0">
                <a:latin typeface="+mn-lt"/>
              </a:rPr>
              <a:t>Andersson et al, 2001</a:t>
            </a:r>
            <a:endParaRPr lang="en-US" sz="2200" i="1" baseline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Preliminaries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Within-subject: Realignment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Within-subject: EPI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Distortion Correction</a:t>
            </a:r>
          </a:p>
          <a:p>
            <a:r>
              <a:rPr lang="en-GB" sz="3600" b="1" dirty="0" smtClean="0">
                <a:solidFill>
                  <a:srgbClr val="000000"/>
                </a:solidFill>
              </a:rPr>
              <a:t>Within-subject: </a:t>
            </a:r>
            <a:r>
              <a:rPr lang="en-GB" sz="3600" b="1" dirty="0" err="1" smtClean="0">
                <a:solidFill>
                  <a:srgbClr val="000000"/>
                </a:solidFill>
              </a:rPr>
              <a:t>Coregistration</a:t>
            </a:r>
            <a:endParaRPr lang="en-GB" sz="3600" b="1" dirty="0">
              <a:solidFill>
                <a:srgbClr val="000000"/>
              </a:solidFill>
            </a:endParaRPr>
          </a:p>
          <a:p>
            <a:pPr marL="742950" lvl="2" indent="-342900"/>
            <a:r>
              <a:rPr lang="en-GB" sz="1400" b="1" dirty="0" err="1">
                <a:solidFill>
                  <a:srgbClr val="000000"/>
                </a:solidFill>
              </a:rPr>
              <a:t>Coregistration</a:t>
            </a:r>
            <a:r>
              <a:rPr lang="en-GB" sz="1400" b="1" dirty="0">
                <a:solidFill>
                  <a:srgbClr val="000000"/>
                </a:solidFill>
              </a:rPr>
              <a:t> by maximising mutual information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Between-subject: Normalise/Segment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Between-subject: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Dartel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Smoothing</a:t>
            </a: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7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1371600"/>
            <a:ext cx="5943600" cy="5276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GB" sz="3200" baseline="0">
                <a:latin typeface="Arial" charset="0"/>
              </a:rPr>
              <a:t>Inter-modal registration.</a:t>
            </a:r>
          </a:p>
          <a:p>
            <a:pPr marL="228600" indent="-228600"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GB" sz="3200" baseline="0">
                <a:latin typeface="Arial" charset="0"/>
              </a:rPr>
              <a:t>Match images from same subject but different modalities:</a:t>
            </a:r>
          </a:p>
          <a:p>
            <a:pPr marL="1257300" lvl="1" indent="-228600">
              <a:spcBef>
                <a:spcPct val="50000"/>
              </a:spcBef>
              <a:buClr>
                <a:schemeClr val="hlink"/>
              </a:buClr>
              <a:buFontTx/>
              <a:buChar char="–"/>
            </a:pPr>
            <a:r>
              <a:rPr lang="en-GB" sz="2800" baseline="0">
                <a:latin typeface="Arial" charset="0"/>
              </a:rPr>
              <a:t>anatomical localisation of single subject activations</a:t>
            </a:r>
            <a:endParaRPr lang="en-GB" sz="3200" baseline="0">
              <a:latin typeface="Arial" charset="0"/>
            </a:endParaRPr>
          </a:p>
          <a:p>
            <a:pPr marL="1257300" lvl="1" indent="-228600">
              <a:spcBef>
                <a:spcPct val="50000"/>
              </a:spcBef>
              <a:buClr>
                <a:schemeClr val="hlink"/>
              </a:buClr>
              <a:buFontTx/>
              <a:buChar char="–"/>
            </a:pPr>
            <a:r>
              <a:rPr lang="en-GB" sz="2800" baseline="0">
                <a:latin typeface="Arial" charset="0"/>
              </a:rPr>
              <a:t>achieve more precise spatial normalisation of functional image using anatomical image.</a:t>
            </a:r>
            <a:endParaRPr lang="en-US" sz="3200" baseline="0">
              <a:latin typeface="Arial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23850" y="457200"/>
            <a:ext cx="939165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aseline="0">
                <a:solidFill>
                  <a:srgbClr val="000099"/>
                </a:solidFill>
                <a:latin typeface="Arial" charset="0"/>
              </a:rPr>
              <a:t>Coregistration</a:t>
            </a:r>
          </a:p>
        </p:txBody>
      </p:sp>
      <p:pic>
        <p:nvPicPr>
          <p:cNvPr id="23556" name="Picture 5" descr="v5_cor_fu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0" y="990600"/>
            <a:ext cx="2425700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v5_cor_struct"/>
          <p:cNvPicPr>
            <a:picLocks noChangeAspect="1" noChangeArrowheads="1"/>
          </p:cNvPicPr>
          <p:nvPr/>
        </p:nvPicPr>
        <p:blipFill>
          <a:blip r:embed="rId3" cstate="print"/>
          <a:srcRect t="6032" b="10811"/>
          <a:stretch>
            <a:fillRect/>
          </a:stretch>
        </p:blipFill>
        <p:spPr bwMode="auto">
          <a:xfrm>
            <a:off x="6400800" y="3935413"/>
            <a:ext cx="2687638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Coregistration maximises Mutual Information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95300" y="3810000"/>
            <a:ext cx="9258300" cy="2667000"/>
          </a:xfrm>
        </p:spPr>
        <p:txBody>
          <a:bodyPr/>
          <a:lstStyle/>
          <a:p>
            <a:r>
              <a:rPr lang="en-GB" smtClean="0"/>
              <a:t>Used for between-modality registration</a:t>
            </a:r>
          </a:p>
          <a:p>
            <a:r>
              <a:rPr lang="en-GB" smtClean="0"/>
              <a:t>Derived from joint histograms</a:t>
            </a:r>
          </a:p>
          <a:p>
            <a:r>
              <a:rPr lang="en-GB" smtClean="0"/>
              <a:t>MI=</a:t>
            </a:r>
            <a:r>
              <a:rPr lang="en-GB" sz="3600" smtClean="0">
                <a:latin typeface="Symbol" pitchFamily="18" charset="2"/>
                <a:sym typeface="Symbol" pitchFamily="18" charset="2"/>
              </a:rPr>
              <a:t> </a:t>
            </a:r>
            <a:r>
              <a:rPr lang="en-GB" baseline="-25000" smtClean="0"/>
              <a:t>ab</a:t>
            </a:r>
            <a:r>
              <a:rPr lang="en-GB" smtClean="0"/>
              <a:t> P(a,b) log</a:t>
            </a:r>
            <a:r>
              <a:rPr lang="en-GB" baseline="-25000" smtClean="0"/>
              <a:t>2</a:t>
            </a:r>
            <a:r>
              <a:rPr lang="en-GB" smtClean="0"/>
              <a:t> [P(a,b)/( P(a) P(b) )]</a:t>
            </a:r>
          </a:p>
          <a:p>
            <a:pPr lvl="1"/>
            <a:r>
              <a:rPr lang="en-GB" smtClean="0"/>
              <a:t>Related to entropy: MI = -H(a,b) + H(a) + H(b)</a:t>
            </a:r>
          </a:p>
          <a:p>
            <a:pPr lvl="3"/>
            <a:r>
              <a:rPr lang="en-GB" smtClean="0"/>
              <a:t>Where H(a) = -</a:t>
            </a:r>
            <a:r>
              <a:rPr lang="en-GB" sz="2400" smtClean="0">
                <a:latin typeface="Symbol" pitchFamily="18" charset="2"/>
                <a:sym typeface="Symbol" pitchFamily="18" charset="2"/>
              </a:rPr>
              <a:t></a:t>
            </a:r>
            <a:r>
              <a:rPr lang="en-GB" baseline="-25000" smtClean="0"/>
              <a:t>a</a:t>
            </a:r>
            <a:r>
              <a:rPr lang="en-GB" smtClean="0"/>
              <a:t> P(a) log</a:t>
            </a:r>
            <a:r>
              <a:rPr lang="en-GB" baseline="-25000" smtClean="0"/>
              <a:t>2</a:t>
            </a:r>
            <a:r>
              <a:rPr lang="en-GB" smtClean="0"/>
              <a:t>P(a) and  H(a,b) = -</a:t>
            </a:r>
            <a:r>
              <a:rPr lang="en-GB" sz="2400" smtClean="0">
                <a:latin typeface="Symbol" pitchFamily="18" charset="2"/>
                <a:sym typeface="Symbol" pitchFamily="18" charset="2"/>
              </a:rPr>
              <a:t></a:t>
            </a:r>
            <a:r>
              <a:rPr lang="en-GB" baseline="-25000" smtClean="0"/>
              <a:t>a</a:t>
            </a:r>
            <a:r>
              <a:rPr lang="en-GB" smtClean="0"/>
              <a:t> P(a,b) log</a:t>
            </a:r>
            <a:r>
              <a:rPr lang="en-GB" baseline="-25000" smtClean="0"/>
              <a:t>2</a:t>
            </a:r>
            <a:r>
              <a:rPr lang="en-GB" smtClean="0"/>
              <a:t>P(a,b)</a:t>
            </a:r>
          </a:p>
        </p:txBody>
      </p:sp>
      <p:pic>
        <p:nvPicPr>
          <p:cNvPr id="24580" name="Picture 1028" descr="T1T2_h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538" y="1557338"/>
            <a:ext cx="4905375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030" descr="T1T2_orthview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447800"/>
            <a:ext cx="44958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“Check </a:t>
            </a:r>
            <a:r>
              <a:rPr lang="en-US" dirty="0" err="1" smtClean="0"/>
              <a:t>Reg</a:t>
            </a:r>
            <a:r>
              <a:rPr lang="en-US" dirty="0" smtClean="0"/>
              <a:t>” to assess alignment</a:t>
            </a:r>
            <a:endParaRPr lang="en-US" dirty="0"/>
          </a:p>
        </p:txBody>
      </p:sp>
      <p:pic>
        <p:nvPicPr>
          <p:cNvPr id="5" name="Content Placeholder 4" descr="coreg_no_contour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5552" y="1371600"/>
            <a:ext cx="3807403" cy="5486400"/>
          </a:xfrm>
        </p:spPr>
      </p:pic>
      <p:pic>
        <p:nvPicPr>
          <p:cNvPr id="6" name="Content Placeholder 5" descr="coreg_contour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17105" y="1371599"/>
            <a:ext cx="3804447" cy="5482141"/>
          </a:xfrm>
        </p:spPr>
      </p:pic>
      <p:sp>
        <p:nvSpPr>
          <p:cNvPr id="7" name="TextBox 6"/>
          <p:cNvSpPr txBox="1"/>
          <p:nvPr/>
        </p:nvSpPr>
        <p:spPr>
          <a:xfrm>
            <a:off x="3224808" y="3525976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aseline="0" dirty="0" smtClean="0">
                <a:latin typeface="+mn-lt"/>
              </a:rPr>
              <a:t>Check </a:t>
            </a:r>
            <a:r>
              <a:rPr lang="en-US" baseline="0" dirty="0" err="1" smtClean="0">
                <a:latin typeface="+mn-lt"/>
              </a:rPr>
              <a:t>Reg</a:t>
            </a:r>
            <a:r>
              <a:rPr lang="en-US" baseline="0" dirty="0" smtClean="0">
                <a:latin typeface="+mn-lt"/>
              </a:rPr>
              <a:t> allows contours from one image </a:t>
            </a:r>
            <a:r>
              <a:rPr lang="en-US" baseline="0" dirty="0" smtClean="0">
                <a:latin typeface="+mn-lt"/>
              </a:rPr>
              <a:t>to be </a:t>
            </a:r>
            <a:r>
              <a:rPr lang="en-US" baseline="0" dirty="0" smtClean="0">
                <a:latin typeface="+mn-lt"/>
              </a:rPr>
              <a:t>shown superimposed on another</a:t>
            </a:r>
            <a:endParaRPr lang="en-US" baseline="0" dirty="0"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6177136" y="3068960"/>
            <a:ext cx="432048" cy="3600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177136" y="4869160"/>
            <a:ext cx="432048" cy="2160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registration</a:t>
            </a:r>
          </a:p>
        </p:txBody>
      </p:sp>
      <p:sp>
        <p:nvSpPr>
          <p:cNvPr id="2580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859838" cy="4572000"/>
          </a:xfrm>
        </p:spPr>
        <p:txBody>
          <a:bodyPr/>
          <a:lstStyle/>
          <a:p>
            <a:pPr>
              <a:buFontTx/>
              <a:buNone/>
            </a:pPr>
            <a:r>
              <a:rPr lang="en-GB" sz="3200" dirty="0" smtClean="0"/>
              <a:t>	Most “</a:t>
            </a:r>
            <a:r>
              <a:rPr lang="en-GB" sz="3200" dirty="0" err="1" smtClean="0"/>
              <a:t>preprocessing</a:t>
            </a:r>
            <a:r>
              <a:rPr lang="en-GB" sz="3200" dirty="0" smtClean="0"/>
              <a:t>” involves aligning images together.</a:t>
            </a:r>
            <a:endParaRPr lang="en-GB" sz="3200" b="1" dirty="0" smtClean="0"/>
          </a:p>
          <a:p>
            <a:pPr>
              <a:buFontTx/>
              <a:buNone/>
            </a:pPr>
            <a:r>
              <a:rPr lang="en-GB" sz="3200" b="1" dirty="0" smtClean="0"/>
              <a:t>Two components:</a:t>
            </a:r>
          </a:p>
          <a:p>
            <a:pPr>
              <a:buFontTx/>
              <a:buChar char="•"/>
            </a:pPr>
            <a:r>
              <a:rPr lang="en-GB" sz="3200" b="1" dirty="0" smtClean="0">
                <a:solidFill>
                  <a:srgbClr val="FE1F08"/>
                </a:solidFill>
              </a:rPr>
              <a:t>Registration</a:t>
            </a:r>
            <a:r>
              <a:rPr lang="en-GB" sz="3200" dirty="0" smtClean="0"/>
              <a:t> </a:t>
            </a:r>
            <a:r>
              <a:rPr lang="en-GB" sz="3200" dirty="0" smtClean="0"/>
              <a:t>- i.e. Optimise the parameters that describe </a:t>
            </a:r>
            <a:r>
              <a:rPr lang="en-GB" sz="3200" dirty="0" smtClean="0"/>
              <a:t>spatial transformations </a:t>
            </a:r>
            <a:r>
              <a:rPr lang="en-GB" sz="3200" dirty="0" smtClean="0"/>
              <a:t>between the </a:t>
            </a:r>
            <a:r>
              <a:rPr lang="en-GB" sz="3200" dirty="0" smtClean="0"/>
              <a:t>images.</a:t>
            </a:r>
            <a:endParaRPr lang="en-GB" sz="4000" dirty="0" smtClean="0"/>
          </a:p>
          <a:p>
            <a:pPr>
              <a:buFontTx/>
              <a:buChar char="•"/>
            </a:pPr>
            <a:r>
              <a:rPr lang="en-GB" sz="3200" b="1" dirty="0" smtClean="0">
                <a:solidFill>
                  <a:srgbClr val="FE1F08"/>
                </a:solidFill>
              </a:rPr>
              <a:t>Transformation</a:t>
            </a:r>
            <a:r>
              <a:rPr lang="en-GB" sz="3200" dirty="0" smtClean="0"/>
              <a:t> - i.e. Re-sample according to the determined transformation </a:t>
            </a:r>
            <a:r>
              <a:rPr lang="en-GB" sz="3200" dirty="0" smtClean="0"/>
              <a:t>parameters.</a:t>
            </a: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 dropout and distortion</a:t>
            </a:r>
            <a:endParaRPr lang="en-US" dirty="0"/>
          </a:p>
        </p:txBody>
      </p:sp>
      <p:pic>
        <p:nvPicPr>
          <p:cNvPr id="11" name="Picture 10" descr="dropout2.png"/>
          <p:cNvPicPr>
            <a:picLocks noChangeAspect="1"/>
          </p:cNvPicPr>
          <p:nvPr/>
        </p:nvPicPr>
        <p:blipFill>
          <a:blip r:embed="rId2" cstate="print"/>
          <a:srcRect l="16714" t="4851" r="16714"/>
          <a:stretch>
            <a:fillRect/>
          </a:stretch>
        </p:blipFill>
        <p:spPr>
          <a:xfrm>
            <a:off x="3728864" y="1340768"/>
            <a:ext cx="2592288" cy="5338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dropout3.png"/>
          <p:cNvPicPr>
            <a:picLocks noChangeAspect="1"/>
          </p:cNvPicPr>
          <p:nvPr/>
        </p:nvPicPr>
        <p:blipFill>
          <a:blip r:embed="rId3" cstate="print"/>
          <a:srcRect l="16714" t="4851" r="16714"/>
          <a:stretch>
            <a:fillRect/>
          </a:stretch>
        </p:blipFill>
        <p:spPr>
          <a:xfrm>
            <a:off x="6825208" y="1340768"/>
            <a:ext cx="2592288" cy="5338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dropout1.png"/>
          <p:cNvPicPr>
            <a:picLocks noChangeAspect="1"/>
          </p:cNvPicPr>
          <p:nvPr/>
        </p:nvPicPr>
        <p:blipFill>
          <a:blip r:embed="rId4" cstate="print"/>
          <a:srcRect l="16643" t="4851" r="16784"/>
          <a:stretch>
            <a:fillRect/>
          </a:stretch>
        </p:blipFill>
        <p:spPr>
          <a:xfrm>
            <a:off x="704528" y="1340768"/>
            <a:ext cx="2592288" cy="5338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144688" y="2780928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latin typeface="+mn-lt"/>
              </a:rPr>
              <a:t>EPI</a:t>
            </a:r>
            <a:endParaRPr lang="en-US" baseline="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6847" y="2780928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latin typeface="+mn-lt"/>
              </a:rPr>
              <a:t>EPI</a:t>
            </a:r>
            <a:endParaRPr lang="en-US" baseline="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43191" y="2780928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latin typeface="+mn-lt"/>
              </a:rPr>
              <a:t>EPI</a:t>
            </a:r>
            <a:endParaRPr lang="en-US" baseline="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2680" y="5445224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latin typeface="Arial" pitchFamily="34" charset="0"/>
              </a:rPr>
              <a:t>structural</a:t>
            </a:r>
            <a:endParaRPr lang="en-US" baseline="0" dirty="0"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3313" y="5445224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latin typeface="Arial" pitchFamily="34" charset="0"/>
              </a:rPr>
              <a:t>structural</a:t>
            </a:r>
            <a:endParaRPr lang="en-US" baseline="0" dirty="0"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9657" y="5445224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latin typeface="Arial" pitchFamily="34" charset="0"/>
              </a:rPr>
              <a:t>structural</a:t>
            </a:r>
            <a:endParaRPr lang="en-US" baseline="0" dirty="0"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000099"/>
                </a:solidFill>
              </a:rPr>
              <a:t>Friston</a:t>
            </a:r>
            <a:r>
              <a:rPr lang="en-US" dirty="0" smtClean="0">
                <a:solidFill>
                  <a:srgbClr val="000099"/>
                </a:solidFill>
              </a:rPr>
              <a:t> et al.</a:t>
            </a:r>
            <a:r>
              <a:rPr lang="en-US" dirty="0" smtClean="0"/>
              <a:t>  </a:t>
            </a:r>
            <a:r>
              <a:rPr lang="en-US" i="1" dirty="0" smtClean="0"/>
              <a:t>Spatial registration and </a:t>
            </a:r>
            <a:r>
              <a:rPr lang="en-US" i="1" dirty="0" err="1" smtClean="0"/>
              <a:t>normalisation</a:t>
            </a:r>
            <a:r>
              <a:rPr lang="en-US" i="1" dirty="0" smtClean="0"/>
              <a:t> of images</a:t>
            </a:r>
            <a:r>
              <a:rPr lang="en-US" dirty="0" smtClean="0"/>
              <a:t>. Human Brain Mapping 3:165-189 (1995).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000099"/>
                </a:solidFill>
              </a:rPr>
              <a:t>Collignon</a:t>
            </a:r>
            <a:r>
              <a:rPr lang="en-US" dirty="0" smtClean="0">
                <a:solidFill>
                  <a:srgbClr val="000099"/>
                </a:solidFill>
              </a:rPr>
              <a:t> et al.</a:t>
            </a:r>
            <a:r>
              <a:rPr lang="en-US" dirty="0" smtClean="0"/>
              <a:t> </a:t>
            </a:r>
            <a:r>
              <a:rPr lang="en-US" i="1" dirty="0" smtClean="0"/>
              <a:t>Automated multi-modality image registration based on information theory</a:t>
            </a:r>
            <a:r>
              <a:rPr lang="en-US" dirty="0" smtClean="0"/>
              <a:t>.  IPMI’95 pp 263-274 (1995).</a:t>
            </a:r>
          </a:p>
          <a:p>
            <a:pPr>
              <a:lnSpc>
                <a:spcPct val="90000"/>
              </a:lnSpc>
            </a:pPr>
            <a:r>
              <a:rPr lang="en-GB" dirty="0" err="1" smtClean="0">
                <a:solidFill>
                  <a:srgbClr val="000099"/>
                </a:solidFill>
              </a:rPr>
              <a:t>Thévenaz</a:t>
            </a:r>
            <a:r>
              <a:rPr lang="en-GB" dirty="0" smtClean="0">
                <a:solidFill>
                  <a:srgbClr val="000099"/>
                </a:solidFill>
              </a:rPr>
              <a:t> et al.</a:t>
            </a:r>
            <a:r>
              <a:rPr lang="en-GB" dirty="0" smtClean="0"/>
              <a:t> </a:t>
            </a:r>
            <a:r>
              <a:rPr lang="en-GB" i="1" dirty="0" smtClean="0"/>
              <a:t>Interpolation revisited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dirty="0" smtClean="0"/>
              <a:t>IEEE Trans. Med. Imaging 19:739-758 (2000).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GB" dirty="0" err="1" smtClean="0">
                <a:solidFill>
                  <a:srgbClr val="000099"/>
                </a:solidFill>
              </a:rPr>
              <a:t>Andersson</a:t>
            </a:r>
            <a:r>
              <a:rPr lang="en-GB" dirty="0" smtClean="0">
                <a:solidFill>
                  <a:srgbClr val="000099"/>
                </a:solidFill>
              </a:rPr>
              <a:t> et al.</a:t>
            </a:r>
            <a:r>
              <a:rPr lang="en-GB" dirty="0" smtClean="0"/>
              <a:t> </a:t>
            </a:r>
            <a:r>
              <a:rPr lang="en-GB" i="1" dirty="0" err="1" smtClean="0"/>
              <a:t>Modeling</a:t>
            </a:r>
            <a:r>
              <a:rPr lang="en-GB" i="1" dirty="0" smtClean="0"/>
              <a:t> geometric deformations in EPI time series</a:t>
            </a:r>
            <a:r>
              <a:rPr lang="en-GB" dirty="0" smtClean="0"/>
              <a:t>. </a:t>
            </a:r>
            <a:r>
              <a:rPr lang="en-GB" dirty="0" err="1" smtClean="0"/>
              <a:t>Neuroimage</a:t>
            </a:r>
            <a:r>
              <a:rPr lang="en-GB" dirty="0" smtClean="0"/>
              <a:t> 13:903-919 (2001).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solidFill>
                  <a:srgbClr val="000099"/>
                </a:solidFill>
              </a:rPr>
              <a:t>Hutton et al.</a:t>
            </a:r>
            <a:r>
              <a:rPr lang="en-GB" dirty="0" smtClean="0"/>
              <a:t> </a:t>
            </a:r>
            <a:r>
              <a:rPr lang="en-GB" i="1" dirty="0" smtClean="0"/>
              <a:t>Image distortion correction in fMRI: a quantitative evaluation</a:t>
            </a:r>
            <a:r>
              <a:rPr lang="en-GB" dirty="0" smtClean="0"/>
              <a:t>. </a:t>
            </a:r>
            <a:r>
              <a:rPr lang="en-GB" dirty="0" err="1" smtClean="0"/>
              <a:t>NeuroImage</a:t>
            </a:r>
            <a:r>
              <a:rPr lang="en-GB" dirty="0" smtClean="0"/>
              <a:t> 16:217-240 (2002).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60350"/>
            <a:ext cx="9448800" cy="792163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+mn-lt"/>
              </a:rPr>
              <a:t>Pre-processing overview</a:t>
            </a:r>
          </a:p>
        </p:txBody>
      </p:sp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96838" y="1246188"/>
            <a:ext cx="186213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1800" baseline="0">
                <a:solidFill>
                  <a:schemeClr val="tx2"/>
                </a:solidFill>
                <a:latin typeface="+mn-lt"/>
              </a:rPr>
              <a:t>fMRI time-series</a:t>
            </a:r>
          </a:p>
        </p:txBody>
      </p:sp>
      <p:pic>
        <p:nvPicPr>
          <p:cNvPr id="402436" name="Picture 4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7" name="Picture 5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8" name="Picture 6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9" name="Picture 7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18446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273050" y="3500438"/>
            <a:ext cx="1865313" cy="4000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aseline="0">
                <a:latin typeface="+mn-lt"/>
              </a:rPr>
              <a:t>Motion Correct</a:t>
            </a:r>
          </a:p>
        </p:txBody>
      </p:sp>
      <p:sp>
        <p:nvSpPr>
          <p:cNvPr id="402441" name="Line 9"/>
          <p:cNvSpPr>
            <a:spLocks noChangeShapeType="1"/>
          </p:cNvSpPr>
          <p:nvPr/>
        </p:nvSpPr>
        <p:spPr bwMode="auto">
          <a:xfrm>
            <a:off x="920750" y="3141663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02442" name="Line 10"/>
          <p:cNvSpPr>
            <a:spLocks noChangeShapeType="1"/>
          </p:cNvSpPr>
          <p:nvPr/>
        </p:nvSpPr>
        <p:spPr bwMode="auto">
          <a:xfrm>
            <a:off x="920750" y="3933825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pic>
        <p:nvPicPr>
          <p:cNvPr id="402443" name="Picture 1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43370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4" name="Picture 1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44132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5" name="Picture 13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44894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6" name="Picture 14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458152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5438" y="1773238"/>
            <a:ext cx="1768475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2449" name="Text Box 17"/>
          <p:cNvSpPr txBox="1">
            <a:spLocks noChangeArrowheads="1"/>
          </p:cNvSpPr>
          <p:nvPr/>
        </p:nvSpPr>
        <p:spPr bwMode="auto">
          <a:xfrm>
            <a:off x="2576513" y="4221163"/>
            <a:ext cx="1368425" cy="40005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aseline="0">
                <a:latin typeface="+mn-lt"/>
              </a:rPr>
              <a:t>Coregister</a:t>
            </a:r>
          </a:p>
        </p:txBody>
      </p:sp>
      <p:sp>
        <p:nvSpPr>
          <p:cNvPr id="402450" name="Line 18"/>
          <p:cNvSpPr>
            <a:spLocks noChangeShapeType="1"/>
          </p:cNvSpPr>
          <p:nvPr/>
        </p:nvSpPr>
        <p:spPr bwMode="auto">
          <a:xfrm>
            <a:off x="3297238" y="3789363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02451" name="Line 19"/>
          <p:cNvSpPr>
            <a:spLocks noChangeShapeType="1"/>
          </p:cNvSpPr>
          <p:nvPr/>
        </p:nvSpPr>
        <p:spPr bwMode="auto">
          <a:xfrm>
            <a:off x="1928813" y="4508500"/>
            <a:ext cx="576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02452" name="Line 20"/>
          <p:cNvSpPr>
            <a:spLocks noChangeShapeType="1"/>
          </p:cNvSpPr>
          <p:nvPr/>
        </p:nvSpPr>
        <p:spPr bwMode="auto">
          <a:xfrm>
            <a:off x="3297238" y="4652963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aphicFrame>
        <p:nvGraphicFramePr>
          <p:cNvPr id="402453" name="Object 21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2720975" y="5013325"/>
          <a:ext cx="12969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5" imgW="1726920" imgH="1168200" progId="Equation.3">
                  <p:embed/>
                </p:oleObj>
              </mc:Choice>
              <mc:Fallback>
                <p:oleObj name="Equation" r:id="rId5" imgW="1726920" imgH="11682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5013325"/>
                        <a:ext cx="129698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2454" name="Picture 22" descr="de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4438" y="3933825"/>
            <a:ext cx="15176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2455" name="Rectangle 23"/>
          <p:cNvSpPr>
            <a:spLocks noChangeArrowheads="1"/>
          </p:cNvSpPr>
          <p:nvPr/>
        </p:nvSpPr>
        <p:spPr bwMode="auto">
          <a:xfrm>
            <a:off x="4953000" y="5876925"/>
            <a:ext cx="14398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1800" baseline="0">
                <a:solidFill>
                  <a:schemeClr val="tx2"/>
                </a:solidFill>
                <a:latin typeface="+mn-lt"/>
              </a:rPr>
              <a:t>Deformation</a:t>
            </a:r>
          </a:p>
        </p:txBody>
      </p:sp>
      <p:sp>
        <p:nvSpPr>
          <p:cNvPr id="402456" name="Text Box 24"/>
          <p:cNvSpPr txBox="1">
            <a:spLocks noChangeArrowheads="1"/>
          </p:cNvSpPr>
          <p:nvPr/>
        </p:nvSpPr>
        <p:spPr bwMode="auto">
          <a:xfrm>
            <a:off x="5097463" y="2636838"/>
            <a:ext cx="1800225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aseline="0">
                <a:latin typeface="+mn-lt"/>
              </a:rPr>
              <a:t>Estimate Spatial Norm</a:t>
            </a:r>
          </a:p>
        </p:txBody>
      </p:sp>
      <p:sp>
        <p:nvSpPr>
          <p:cNvPr id="402457" name="Line 25"/>
          <p:cNvSpPr>
            <a:spLocks noChangeShapeType="1"/>
          </p:cNvSpPr>
          <p:nvPr/>
        </p:nvSpPr>
        <p:spPr bwMode="auto">
          <a:xfrm>
            <a:off x="4665663" y="2997200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02458" name="Line 26"/>
          <p:cNvSpPr>
            <a:spLocks noChangeShapeType="1"/>
          </p:cNvSpPr>
          <p:nvPr/>
        </p:nvSpPr>
        <p:spPr bwMode="auto">
          <a:xfrm>
            <a:off x="5600700" y="3357563"/>
            <a:ext cx="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02459" name="Freeform 27"/>
          <p:cNvSpPr>
            <a:spLocks/>
          </p:cNvSpPr>
          <p:nvPr/>
        </p:nvSpPr>
        <p:spPr bwMode="auto">
          <a:xfrm>
            <a:off x="3297238" y="5949950"/>
            <a:ext cx="3671887" cy="503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314"/>
              </a:cxn>
              <a:cxn ang="0">
                <a:pos x="1542" y="317"/>
              </a:cxn>
            </a:cxnLst>
            <a:rect l="0" t="0" r="r" b="b"/>
            <a:pathLst>
              <a:path w="1542" h="317">
                <a:moveTo>
                  <a:pt x="0" y="0"/>
                </a:moveTo>
                <a:lnTo>
                  <a:pt x="7" y="314"/>
                </a:lnTo>
                <a:lnTo>
                  <a:pt x="1542" y="317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02460" name="Line 28"/>
          <p:cNvSpPr>
            <a:spLocks noChangeShapeType="1"/>
          </p:cNvSpPr>
          <p:nvPr/>
        </p:nvSpPr>
        <p:spPr bwMode="auto">
          <a:xfrm>
            <a:off x="5529263" y="616585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02461" name="Freeform 29"/>
          <p:cNvSpPr>
            <a:spLocks/>
          </p:cNvSpPr>
          <p:nvPr/>
        </p:nvSpPr>
        <p:spPr bwMode="auto">
          <a:xfrm>
            <a:off x="920750" y="5876925"/>
            <a:ext cx="6048375" cy="72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459"/>
              </a:cxn>
              <a:cxn ang="0">
                <a:pos x="3793" y="466"/>
              </a:cxn>
            </a:cxnLst>
            <a:rect l="0" t="0" r="r" b="b"/>
            <a:pathLst>
              <a:path w="3793" h="466">
                <a:moveTo>
                  <a:pt x="0" y="0"/>
                </a:moveTo>
                <a:lnTo>
                  <a:pt x="4" y="459"/>
                </a:lnTo>
                <a:lnTo>
                  <a:pt x="3793" y="46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pic>
        <p:nvPicPr>
          <p:cNvPr id="402462" name="Picture 30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75" y="51292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3" name="Picture 3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9175" y="52054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4" name="Picture 3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2975" y="52816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5" name="Picture 33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025" y="5373688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66" name="Rectangle 34"/>
          <p:cNvSpPr>
            <a:spLocks noChangeArrowheads="1"/>
          </p:cNvSpPr>
          <p:nvPr/>
        </p:nvSpPr>
        <p:spPr bwMode="auto">
          <a:xfrm>
            <a:off x="7258050" y="4508500"/>
            <a:ext cx="15113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GB" sz="1800" baseline="0">
                <a:solidFill>
                  <a:schemeClr val="tx2"/>
                </a:solidFill>
                <a:latin typeface="+mn-lt"/>
              </a:rPr>
              <a:t>Spatially normalised</a:t>
            </a:r>
          </a:p>
        </p:txBody>
      </p:sp>
      <p:sp>
        <p:nvSpPr>
          <p:cNvPr id="402467" name="Text Box 35"/>
          <p:cNvSpPr txBox="1">
            <a:spLocks noChangeArrowheads="1"/>
          </p:cNvSpPr>
          <p:nvPr/>
        </p:nvSpPr>
        <p:spPr bwMode="auto">
          <a:xfrm>
            <a:off x="7616825" y="3716338"/>
            <a:ext cx="11525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aseline="0">
                <a:latin typeface="+mn-lt"/>
              </a:rPr>
              <a:t>Smooth</a:t>
            </a:r>
          </a:p>
        </p:txBody>
      </p:sp>
      <p:sp>
        <p:nvSpPr>
          <p:cNvPr id="402468" name="Line 36"/>
          <p:cNvSpPr>
            <a:spLocks noChangeShapeType="1"/>
          </p:cNvSpPr>
          <p:nvPr/>
        </p:nvSpPr>
        <p:spPr bwMode="auto">
          <a:xfrm flipV="1">
            <a:off x="8048625" y="414972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02469" name="Line 37"/>
          <p:cNvSpPr>
            <a:spLocks noChangeShapeType="1"/>
          </p:cNvSpPr>
          <p:nvPr/>
        </p:nvSpPr>
        <p:spPr bwMode="auto">
          <a:xfrm flipV="1">
            <a:off x="8048625" y="32845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pic>
        <p:nvPicPr>
          <p:cNvPr id="402470" name="Picture 38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8988" y="3644900"/>
            <a:ext cx="1284287" cy="989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02471" name="Picture 39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38" y="18161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2" name="Picture 40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9538" y="18923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3" name="Picture 41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3338" y="19685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4" name="Picture 42" descr="ju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5388" y="20605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75" name="Rectangle 43"/>
          <p:cNvSpPr>
            <a:spLocks noChangeArrowheads="1"/>
          </p:cNvSpPr>
          <p:nvPr/>
        </p:nvSpPr>
        <p:spPr bwMode="auto">
          <a:xfrm>
            <a:off x="7616825" y="1412875"/>
            <a:ext cx="1511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GB" sz="1800" baseline="0">
                <a:solidFill>
                  <a:schemeClr val="tx2"/>
                </a:solidFill>
                <a:latin typeface="+mn-lt"/>
              </a:rPr>
              <a:t>Smoothed</a:t>
            </a:r>
          </a:p>
        </p:txBody>
      </p:sp>
      <p:sp>
        <p:nvSpPr>
          <p:cNvPr id="402476" name="Line 44"/>
          <p:cNvSpPr>
            <a:spLocks noChangeShapeType="1"/>
          </p:cNvSpPr>
          <p:nvPr/>
        </p:nvSpPr>
        <p:spPr bwMode="auto">
          <a:xfrm flipV="1">
            <a:off x="8121650" y="10525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02477" name="Text Box 45"/>
          <p:cNvSpPr txBox="1">
            <a:spLocks noChangeArrowheads="1"/>
          </p:cNvSpPr>
          <p:nvPr/>
        </p:nvSpPr>
        <p:spPr bwMode="auto">
          <a:xfrm>
            <a:off x="7473950" y="260350"/>
            <a:ext cx="1727200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baseline="0">
                <a:latin typeface="+mn-lt"/>
              </a:rPr>
              <a:t>Statistics or whatever</a:t>
            </a:r>
          </a:p>
        </p:txBody>
      </p:sp>
      <p:pic>
        <p:nvPicPr>
          <p:cNvPr id="402478" name="Picture 46" descr="priors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1628775"/>
            <a:ext cx="201612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2479" name="Rectangle 47"/>
          <p:cNvSpPr>
            <a:spLocks noChangeArrowheads="1"/>
          </p:cNvSpPr>
          <p:nvPr/>
        </p:nvSpPr>
        <p:spPr bwMode="auto">
          <a:xfrm>
            <a:off x="5313363" y="1268413"/>
            <a:ext cx="111918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1800" baseline="0">
                <a:solidFill>
                  <a:schemeClr val="tx2"/>
                </a:solidFill>
                <a:latin typeface="+mn-lt"/>
              </a:rPr>
              <a:t>Template</a:t>
            </a:r>
          </a:p>
        </p:txBody>
      </p:sp>
      <p:sp>
        <p:nvSpPr>
          <p:cNvPr id="402480" name="Line 48"/>
          <p:cNvSpPr>
            <a:spLocks noChangeShapeType="1"/>
          </p:cNvSpPr>
          <p:nvPr/>
        </p:nvSpPr>
        <p:spPr bwMode="auto">
          <a:xfrm>
            <a:off x="5745163" y="22764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02481" name="Rectangle 49"/>
          <p:cNvSpPr>
            <a:spLocks noChangeArrowheads="1"/>
          </p:cNvSpPr>
          <p:nvPr/>
        </p:nvSpPr>
        <p:spPr bwMode="auto">
          <a:xfrm>
            <a:off x="4808538" y="1125538"/>
            <a:ext cx="4897437" cy="55435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02448" name="Rectangle 16"/>
          <p:cNvSpPr>
            <a:spLocks noChangeArrowheads="1"/>
          </p:cNvSpPr>
          <p:nvPr/>
        </p:nvSpPr>
        <p:spPr bwMode="auto">
          <a:xfrm>
            <a:off x="2865438" y="1341438"/>
            <a:ext cx="181133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1800" baseline="0" dirty="0">
                <a:solidFill>
                  <a:schemeClr val="tx2"/>
                </a:solidFill>
                <a:latin typeface="+mn-lt"/>
              </a:rPr>
              <a:t>Anatomical MRI</a:t>
            </a:r>
          </a:p>
        </p:txBody>
      </p:sp>
    </p:spTree>
    <p:extLst>
      <p:ext uri="{BB962C8B-B14F-4D97-AF65-F5344CB8AC3E}">
        <p14:creationId xmlns:p14="http://schemas.microsoft.com/office/powerpoint/2010/main" val="32446459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0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0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0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0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0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0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0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2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2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2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2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0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0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2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2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2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2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2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0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40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40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0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0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0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7" dur="500"/>
                                        <p:tgtEl>
                                          <p:spTgt spid="40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40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0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2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0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02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0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40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402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402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40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40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0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40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0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0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0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40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40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500"/>
                            </p:stCondLst>
                            <p:childTnLst>
                              <p:par>
                                <p:cTn id="19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40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40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500"/>
                            </p:stCondLst>
                            <p:childTnLst>
                              <p:par>
                                <p:cTn id="2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6" dur="500"/>
                                        <p:tgtEl>
                                          <p:spTgt spid="40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0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0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0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40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40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autoUpdateAnimBg="0"/>
      <p:bldP spid="402440" grpId="0" animBg="1"/>
      <p:bldP spid="402449" grpId="0" animBg="1"/>
      <p:bldP spid="402455" grpId="0" autoUpdateAnimBg="0"/>
      <p:bldP spid="402456" grpId="0" animBg="1"/>
      <p:bldP spid="402466" grpId="0" autoUpdateAnimBg="0"/>
      <p:bldP spid="402467" grpId="0" animBg="1"/>
      <p:bldP spid="402475" grpId="0" autoUpdateAnimBg="0"/>
      <p:bldP spid="402477" grpId="0" animBg="1"/>
      <p:bldP spid="402479" grpId="0" autoUpdateAnimBg="0"/>
      <p:bldP spid="402481" grpId="0" animBg="1"/>
      <p:bldP spid="40244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" y="260350"/>
            <a:ext cx="9448800" cy="792163"/>
          </a:xfrm>
        </p:spPr>
        <p:txBody>
          <a:bodyPr/>
          <a:lstStyle/>
          <a:p>
            <a:r>
              <a:rPr lang="en-GB" dirty="0" smtClean="0"/>
              <a:t>Alternative pipeline</a:t>
            </a:r>
            <a:endParaRPr lang="en-GB" dirty="0"/>
          </a:p>
        </p:txBody>
      </p:sp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96838" y="1246188"/>
            <a:ext cx="186269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 err="1">
                <a:solidFill>
                  <a:schemeClr val="tx2"/>
                </a:solidFill>
                <a:latin typeface="+mn-lt"/>
              </a:rPr>
              <a:t>fMRI</a:t>
            </a:r>
            <a:r>
              <a:rPr lang="en-GB" sz="1800" baseline="0" dirty="0">
                <a:solidFill>
                  <a:schemeClr val="tx2"/>
                </a:solidFill>
                <a:latin typeface="+mn-lt"/>
              </a:rPr>
              <a:t> time-series</a:t>
            </a:r>
          </a:p>
        </p:txBody>
      </p:sp>
      <p:pic>
        <p:nvPicPr>
          <p:cNvPr id="402436" name="Picture 4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7" name="Picture 5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8" name="Picture 6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39" name="Picture 7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18446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273050" y="3500438"/>
            <a:ext cx="1864613" cy="40011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aseline="0" dirty="0">
                <a:latin typeface="+mn-lt"/>
              </a:rPr>
              <a:t>Motion Correct</a:t>
            </a:r>
          </a:p>
        </p:txBody>
      </p:sp>
      <p:sp>
        <p:nvSpPr>
          <p:cNvPr id="402441" name="Line 9"/>
          <p:cNvSpPr>
            <a:spLocks noChangeShapeType="1"/>
          </p:cNvSpPr>
          <p:nvPr/>
        </p:nvSpPr>
        <p:spPr bwMode="auto">
          <a:xfrm>
            <a:off x="920750" y="3141663"/>
            <a:ext cx="0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42" name="Line 10"/>
          <p:cNvSpPr>
            <a:spLocks noChangeShapeType="1"/>
          </p:cNvSpPr>
          <p:nvPr/>
        </p:nvSpPr>
        <p:spPr bwMode="auto">
          <a:xfrm>
            <a:off x="920750" y="3933825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2443" name="Picture 11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43370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4" name="Picture 12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44132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5" name="Picture 13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448945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46" name="Picture 14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458152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54" name="Picture 22" descr="d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438" y="3933825"/>
            <a:ext cx="1517650" cy="1944688"/>
          </a:xfrm>
          <a:prstGeom prst="rect">
            <a:avLst/>
          </a:prstGeom>
          <a:noFill/>
        </p:spPr>
      </p:pic>
      <p:sp>
        <p:nvSpPr>
          <p:cNvPr id="402455" name="Rectangle 23"/>
          <p:cNvSpPr>
            <a:spLocks noChangeArrowheads="1"/>
          </p:cNvSpPr>
          <p:nvPr/>
        </p:nvSpPr>
        <p:spPr bwMode="auto">
          <a:xfrm>
            <a:off x="4953000" y="5876925"/>
            <a:ext cx="143949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Deformation</a:t>
            </a:r>
          </a:p>
        </p:txBody>
      </p:sp>
      <p:sp>
        <p:nvSpPr>
          <p:cNvPr id="402456" name="Text Box 24"/>
          <p:cNvSpPr txBox="1">
            <a:spLocks noChangeArrowheads="1"/>
          </p:cNvSpPr>
          <p:nvPr/>
        </p:nvSpPr>
        <p:spPr bwMode="auto">
          <a:xfrm>
            <a:off x="5097463" y="2636838"/>
            <a:ext cx="1800225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 dirty="0">
                <a:latin typeface="+mn-lt"/>
              </a:rPr>
              <a:t>Estimate Spatial Norm</a:t>
            </a:r>
          </a:p>
        </p:txBody>
      </p:sp>
      <p:sp>
        <p:nvSpPr>
          <p:cNvPr id="402458" name="Line 26"/>
          <p:cNvSpPr>
            <a:spLocks noChangeShapeType="1"/>
          </p:cNvSpPr>
          <p:nvPr/>
        </p:nvSpPr>
        <p:spPr bwMode="auto">
          <a:xfrm>
            <a:off x="5600700" y="3357563"/>
            <a:ext cx="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60" name="Line 28"/>
          <p:cNvSpPr>
            <a:spLocks noChangeShapeType="1"/>
          </p:cNvSpPr>
          <p:nvPr/>
        </p:nvSpPr>
        <p:spPr bwMode="auto">
          <a:xfrm>
            <a:off x="5529263" y="6165850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61" name="Freeform 29"/>
          <p:cNvSpPr>
            <a:spLocks/>
          </p:cNvSpPr>
          <p:nvPr/>
        </p:nvSpPr>
        <p:spPr bwMode="auto">
          <a:xfrm>
            <a:off x="920750" y="5876925"/>
            <a:ext cx="6048375" cy="72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459"/>
              </a:cxn>
              <a:cxn ang="0">
                <a:pos x="3793" y="466"/>
              </a:cxn>
            </a:cxnLst>
            <a:rect l="0" t="0" r="r" b="b"/>
            <a:pathLst>
              <a:path w="3793" h="466">
                <a:moveTo>
                  <a:pt x="0" y="0"/>
                </a:moveTo>
                <a:lnTo>
                  <a:pt x="4" y="459"/>
                </a:lnTo>
                <a:lnTo>
                  <a:pt x="3793" y="46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2462" name="Picture 30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375" y="51292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3" name="Picture 31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9175" y="52054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4" name="Picture 32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2975" y="5281613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65" name="Picture 33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5025" y="5373688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66" name="Rectangle 34"/>
          <p:cNvSpPr>
            <a:spLocks noChangeArrowheads="1"/>
          </p:cNvSpPr>
          <p:nvPr/>
        </p:nvSpPr>
        <p:spPr bwMode="auto">
          <a:xfrm>
            <a:off x="7258050" y="4508500"/>
            <a:ext cx="15113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Spatially normalised</a:t>
            </a:r>
          </a:p>
        </p:txBody>
      </p:sp>
      <p:sp>
        <p:nvSpPr>
          <p:cNvPr id="402467" name="Text Box 35"/>
          <p:cNvSpPr txBox="1">
            <a:spLocks noChangeArrowheads="1"/>
          </p:cNvSpPr>
          <p:nvPr/>
        </p:nvSpPr>
        <p:spPr bwMode="auto">
          <a:xfrm>
            <a:off x="7616825" y="3716338"/>
            <a:ext cx="1152525" cy="4095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 dirty="0">
                <a:latin typeface="+mn-lt"/>
              </a:rPr>
              <a:t>Smooth</a:t>
            </a:r>
          </a:p>
        </p:txBody>
      </p:sp>
      <p:sp>
        <p:nvSpPr>
          <p:cNvPr id="402468" name="Line 36"/>
          <p:cNvSpPr>
            <a:spLocks noChangeShapeType="1"/>
          </p:cNvSpPr>
          <p:nvPr/>
        </p:nvSpPr>
        <p:spPr bwMode="auto">
          <a:xfrm flipV="1">
            <a:off x="8048625" y="414972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69" name="Line 37"/>
          <p:cNvSpPr>
            <a:spLocks noChangeShapeType="1"/>
          </p:cNvSpPr>
          <p:nvPr/>
        </p:nvSpPr>
        <p:spPr bwMode="auto">
          <a:xfrm flipV="1">
            <a:off x="8048625" y="32845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2470" name="Picture 38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8988" y="3644900"/>
            <a:ext cx="1284287" cy="989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02471" name="Picture 39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738" y="18161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2" name="Picture 40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9538" y="18923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3" name="Picture 41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3338" y="1968500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02474" name="Picture 42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5388" y="2060575"/>
            <a:ext cx="1219200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2475" name="Rectangle 43"/>
          <p:cNvSpPr>
            <a:spLocks noChangeArrowheads="1"/>
          </p:cNvSpPr>
          <p:nvPr/>
        </p:nvSpPr>
        <p:spPr bwMode="auto">
          <a:xfrm>
            <a:off x="7616825" y="1412875"/>
            <a:ext cx="15113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Smoothed</a:t>
            </a:r>
          </a:p>
        </p:txBody>
      </p:sp>
      <p:sp>
        <p:nvSpPr>
          <p:cNvPr id="402476" name="Line 44"/>
          <p:cNvSpPr>
            <a:spLocks noChangeShapeType="1"/>
          </p:cNvSpPr>
          <p:nvPr/>
        </p:nvSpPr>
        <p:spPr bwMode="auto">
          <a:xfrm flipV="1">
            <a:off x="8121650" y="105251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77" name="Text Box 45"/>
          <p:cNvSpPr txBox="1">
            <a:spLocks noChangeArrowheads="1"/>
          </p:cNvSpPr>
          <p:nvPr/>
        </p:nvSpPr>
        <p:spPr bwMode="auto">
          <a:xfrm>
            <a:off x="7473950" y="260350"/>
            <a:ext cx="1727200" cy="7143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aseline="0">
                <a:latin typeface="+mn-lt"/>
              </a:rPr>
              <a:t>Statistics or whatever</a:t>
            </a:r>
          </a:p>
        </p:txBody>
      </p:sp>
      <p:pic>
        <p:nvPicPr>
          <p:cNvPr id="402478" name="Picture 46" descr="priors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628775"/>
            <a:ext cx="2016125" cy="654050"/>
          </a:xfrm>
          <a:prstGeom prst="rect">
            <a:avLst/>
          </a:prstGeom>
          <a:noFill/>
        </p:spPr>
      </p:pic>
      <p:sp>
        <p:nvSpPr>
          <p:cNvPr id="402479" name="Rectangle 47"/>
          <p:cNvSpPr>
            <a:spLocks noChangeArrowheads="1"/>
          </p:cNvSpPr>
          <p:nvPr/>
        </p:nvSpPr>
        <p:spPr bwMode="auto">
          <a:xfrm>
            <a:off x="5313363" y="1268413"/>
            <a:ext cx="111896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1800" baseline="0" dirty="0">
                <a:solidFill>
                  <a:schemeClr val="tx2"/>
                </a:solidFill>
                <a:latin typeface="+mn-lt"/>
              </a:rPr>
              <a:t>Template</a:t>
            </a:r>
          </a:p>
        </p:txBody>
      </p:sp>
      <p:sp>
        <p:nvSpPr>
          <p:cNvPr id="402480" name="Line 48"/>
          <p:cNvSpPr>
            <a:spLocks noChangeShapeType="1"/>
          </p:cNvSpPr>
          <p:nvPr/>
        </p:nvSpPr>
        <p:spPr bwMode="auto">
          <a:xfrm>
            <a:off x="5745163" y="22764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481" name="Rectangle 49"/>
          <p:cNvSpPr>
            <a:spLocks noChangeArrowheads="1"/>
          </p:cNvSpPr>
          <p:nvPr/>
        </p:nvSpPr>
        <p:spPr bwMode="auto">
          <a:xfrm>
            <a:off x="4808538" y="1125538"/>
            <a:ext cx="4897437" cy="55435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2" name="Elbow Connector 51"/>
          <p:cNvCxnSpPr>
            <a:endCxn id="402456" idx="1"/>
          </p:cNvCxnSpPr>
          <p:nvPr/>
        </p:nvCxnSpPr>
        <p:spPr bwMode="auto">
          <a:xfrm flipV="1">
            <a:off x="1856656" y="2994026"/>
            <a:ext cx="3240807" cy="20191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40134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Preliminaries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Within-subject: Realignment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Within-subject: EPI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Distortion Correction</a:t>
            </a:r>
          </a:p>
          <a:p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Coregistration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3600" b="1" dirty="0" smtClean="0"/>
              <a:t>Between-subject: Normalise/Segment</a:t>
            </a:r>
            <a:endParaRPr lang="en-GB" sz="3600" b="1" dirty="0"/>
          </a:p>
          <a:p>
            <a:pPr lvl="1">
              <a:buFontTx/>
              <a:buNone/>
            </a:pPr>
            <a:r>
              <a:rPr lang="en-GB" sz="1400" b="1" dirty="0"/>
              <a:t>Use segmentation routine for spatial normalisation</a:t>
            </a:r>
          </a:p>
          <a:p>
            <a:pPr lvl="1"/>
            <a:r>
              <a:rPr lang="en-GB" sz="1400" b="1" dirty="0"/>
              <a:t>Gaussian mixture model</a:t>
            </a:r>
          </a:p>
          <a:p>
            <a:pPr lvl="1"/>
            <a:r>
              <a:rPr lang="en-GB" sz="1400" b="1" dirty="0"/>
              <a:t>Intensity non-uniformity correction</a:t>
            </a:r>
          </a:p>
          <a:p>
            <a:pPr lvl="1"/>
            <a:r>
              <a:rPr lang="en-GB" sz="1400" b="1" dirty="0"/>
              <a:t>Deformed tissue probability maps</a:t>
            </a:r>
            <a:endParaRPr lang="en-GB" b="1" dirty="0"/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Between-subject: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Dartel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Between-subject: Smoothing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23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normalisation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Brains of different subjects vary in shape and size.</a:t>
            </a:r>
          </a:p>
          <a:p>
            <a:r>
              <a:rPr lang="en-GB" dirty="0" smtClean="0"/>
              <a:t>Need to bring them all into a common anatomical space.</a:t>
            </a:r>
          </a:p>
          <a:p>
            <a:pPr lvl="1"/>
            <a:r>
              <a:rPr lang="en-GB" dirty="0" smtClean="0"/>
              <a:t>Examine homologous regions across subjects</a:t>
            </a:r>
          </a:p>
          <a:p>
            <a:pPr lvl="2"/>
            <a:r>
              <a:rPr lang="en-GB" dirty="0" smtClean="0"/>
              <a:t>Improve anatomical specificity</a:t>
            </a:r>
          </a:p>
          <a:p>
            <a:pPr lvl="2"/>
            <a:r>
              <a:rPr lang="en-GB" dirty="0" smtClean="0"/>
              <a:t>Improve sensitivity</a:t>
            </a:r>
          </a:p>
          <a:p>
            <a:pPr lvl="1"/>
            <a:r>
              <a:rPr lang="en-GB" dirty="0" smtClean="0"/>
              <a:t>Report findings in a common anatomical space (</a:t>
            </a:r>
            <a:r>
              <a:rPr lang="en-GB" dirty="0" err="1" smtClean="0"/>
              <a:t>eg</a:t>
            </a:r>
            <a:r>
              <a:rPr lang="en-GB" dirty="0" smtClean="0"/>
              <a:t> MNI space)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 smtClean="0"/>
              <a:t>SPM12, </a:t>
            </a:r>
            <a:r>
              <a:rPr lang="en-GB" dirty="0" smtClean="0"/>
              <a:t>alignment is achieved by matching grey matter with grey matter and white matter with white matter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With possible alignment of other tissues.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71248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38200"/>
          </a:xfrm>
        </p:spPr>
        <p:txBody>
          <a:bodyPr/>
          <a:lstStyle/>
          <a:p>
            <a:r>
              <a:rPr lang="en-GB" dirty="0" smtClean="0"/>
              <a:t>Normalise/Segment</a:t>
            </a:r>
            <a:endParaRPr lang="en-GB" dirty="0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465" y="1371600"/>
            <a:ext cx="4824536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This is the same algorithm as for tissue segmentation.</a:t>
            </a: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 smtClean="0"/>
              <a:t>Combines: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Mixture of Gaussians (MOG)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Bias Correction Component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Warping (Non-linear Registration) Component</a:t>
            </a:r>
            <a:endParaRPr lang="en-GB" sz="2000" dirty="0"/>
          </a:p>
        </p:txBody>
      </p:sp>
      <p:pic>
        <p:nvPicPr>
          <p:cNvPr id="5" name="Picture 4" descr="spm12_butt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5008" y="1196752"/>
            <a:ext cx="4808984" cy="535481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 bwMode="auto">
          <a:xfrm>
            <a:off x="6609184" y="1700808"/>
            <a:ext cx="1512168" cy="43204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049344" y="1988840"/>
            <a:ext cx="1512168" cy="43204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46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38200"/>
          </a:xfrm>
        </p:spPr>
        <p:txBody>
          <a:bodyPr/>
          <a:lstStyle/>
          <a:p>
            <a:r>
              <a:rPr lang="en-GB" dirty="0" smtClean="0"/>
              <a:t>Spatial normalisation</a:t>
            </a:r>
            <a:endParaRPr lang="en-GB" dirty="0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465" y="1371600"/>
            <a:ext cx="4824536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Default spatial normalisation in SPM12 estimates nonlinear warps that match tissue probability maps to the individual image.</a:t>
            </a:r>
            <a:endParaRPr lang="en-GB" dirty="0"/>
          </a:p>
          <a:p>
            <a:pPr lvl="1">
              <a:lnSpc>
                <a:spcPct val="90000"/>
              </a:lnSpc>
            </a:pPr>
            <a:endParaRPr lang="en-GB" dirty="0"/>
          </a:p>
          <a:p>
            <a:r>
              <a:rPr lang="en-GB" dirty="0" smtClean="0"/>
              <a:t>Spatial normalisation achieved using the inverse of this transform.</a:t>
            </a:r>
            <a:endParaRPr lang="en-GB" dirty="0"/>
          </a:p>
        </p:txBody>
      </p:sp>
      <p:pic>
        <p:nvPicPr>
          <p:cNvPr id="14" name="Content Placeholder 4" descr="norm_se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9091" y="1"/>
            <a:ext cx="4412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77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38200"/>
          </a:xfrm>
        </p:spPr>
        <p:txBody>
          <a:bodyPr/>
          <a:lstStyle/>
          <a:p>
            <a:r>
              <a:rPr lang="en-GB" smtClean="0"/>
              <a:t>Segmentation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5178425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Segmentation in SPM12 also estimates a spatial transformation that can be used for spatially normalising images.</a:t>
            </a:r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It uses a </a:t>
            </a:r>
            <a:r>
              <a:rPr lang="en-GB" dirty="0" smtClean="0">
                <a:solidFill>
                  <a:srgbClr val="0000FF"/>
                </a:solidFill>
              </a:rPr>
              <a:t>generative model</a:t>
            </a:r>
            <a:r>
              <a:rPr lang="en-GB" dirty="0" smtClean="0"/>
              <a:t>, which involves: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Mixture of Gaussians (MOG)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Warping (Non-linear Registration) Component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solidFill>
                  <a:srgbClr val="000000"/>
                </a:solidFill>
              </a:rPr>
              <a:t>Bias Correction Component</a:t>
            </a:r>
          </a:p>
          <a:p>
            <a:pPr lvl="1">
              <a:lnSpc>
                <a:spcPct val="90000"/>
              </a:lnSpc>
            </a:pPr>
            <a:endParaRPr lang="en-GB" sz="2000" dirty="0" smtClean="0"/>
          </a:p>
        </p:txBody>
      </p:sp>
      <p:pic>
        <p:nvPicPr>
          <p:cNvPr id="8196" name="Picture 4" descr="profile"/>
          <p:cNvPicPr>
            <a:picLocks noChangeAspect="1" noChangeArrowheads="1"/>
          </p:cNvPicPr>
          <p:nvPr/>
        </p:nvPicPr>
        <p:blipFill>
          <a:blip r:embed="rId2" cstate="print"/>
          <a:srcRect l="31316" t="5434" r="27370" b="8035"/>
          <a:stretch>
            <a:fillRect/>
          </a:stretch>
        </p:blipFill>
        <p:spPr bwMode="auto">
          <a:xfrm>
            <a:off x="5543550" y="0"/>
            <a:ext cx="436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9408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4" descr="Intensit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575"/>
            <a:ext cx="909637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2166938" y="785813"/>
            <a:ext cx="4500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aseline="0">
                <a:latin typeface="Arial" charset="0"/>
                <a:cs typeface="Arial" charset="0"/>
              </a:rPr>
              <a:t>Image Intensity Distributions (T1-weighted MRI)</a:t>
            </a:r>
            <a:endParaRPr lang="en-US" sz="24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22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Rigid-body transformations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Assume that brain of the same subject doesn’t change shape or size in the scanner.</a:t>
            </a:r>
          </a:p>
          <a:p>
            <a:pPr lvl="1"/>
            <a:r>
              <a:rPr lang="en-GB" smtClean="0"/>
              <a:t>Head can move, but remains the same shape and size.</a:t>
            </a:r>
          </a:p>
          <a:p>
            <a:pPr lvl="1"/>
            <a:r>
              <a:rPr lang="en-GB" smtClean="0"/>
              <a:t>Some exceptions:</a:t>
            </a:r>
          </a:p>
          <a:p>
            <a:pPr lvl="2"/>
            <a:r>
              <a:rPr lang="en-GB" smtClean="0"/>
              <a:t>Image distortions.</a:t>
            </a:r>
          </a:p>
          <a:p>
            <a:pPr lvl="2"/>
            <a:r>
              <a:rPr lang="en-GB" smtClean="0"/>
              <a:t>Brain slops about slightly because of gravity.</a:t>
            </a:r>
          </a:p>
          <a:p>
            <a:pPr lvl="2"/>
            <a:r>
              <a:rPr lang="en-GB" smtClean="0"/>
              <a:t>Brain growth or atrophy over time.</a:t>
            </a:r>
          </a:p>
          <a:p>
            <a:r>
              <a:rPr lang="en-GB" smtClean="0"/>
              <a:t>If the subject’s head moves, we need to correct the images.</a:t>
            </a:r>
          </a:p>
          <a:p>
            <a:pPr lvl="1"/>
            <a:r>
              <a:rPr lang="en-GB" smtClean="0"/>
              <a:t>Do this by image registration.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1112168"/>
          </a:xfrm>
        </p:spPr>
        <p:txBody>
          <a:bodyPr/>
          <a:lstStyle/>
          <a:p>
            <a:r>
              <a:rPr lang="en-GB" dirty="0" smtClean="0"/>
              <a:t>Modelling tissue intensities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28800"/>
            <a:ext cx="8859838" cy="2790800"/>
          </a:xfrm>
        </p:spPr>
        <p:txBody>
          <a:bodyPr/>
          <a:lstStyle/>
          <a:p>
            <a:r>
              <a:rPr lang="en-GB" sz="2400" dirty="0" smtClean="0"/>
              <a:t>Classification is based on a </a:t>
            </a:r>
            <a:r>
              <a:rPr lang="en-GB" sz="2400" b="1" i="1" dirty="0" smtClean="0"/>
              <a:t>Mixture of Gaussians </a:t>
            </a:r>
            <a:r>
              <a:rPr lang="en-GB" sz="2400" dirty="0" smtClean="0"/>
              <a:t>model (MOG), which represents the intensity probability density by a number of Gaussian distributions.</a:t>
            </a:r>
          </a:p>
        </p:txBody>
      </p:sp>
      <p:pic>
        <p:nvPicPr>
          <p:cNvPr id="10244" name="Picture 4" descr="his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825" y="3141663"/>
            <a:ext cx="8640763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524250" y="6432550"/>
            <a:ext cx="1878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 baseline="0">
                <a:latin typeface="Arial" charset="0"/>
                <a:cs typeface="Arial" charset="0"/>
              </a:rPr>
              <a:t>Image Intensity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4291013"/>
            <a:ext cx="200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GB" sz="1800" baseline="0">
              <a:latin typeface="Arial" charset="0"/>
              <a:cs typeface="Arial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98425" y="418623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 baseline="0">
                <a:latin typeface="Arial" charset="0"/>
                <a:cs typeface="Arial" charset="0"/>
              </a:rPr>
              <a:t>Frequency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V="1">
            <a:off x="509588" y="37226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5364163" y="6635750"/>
            <a:ext cx="622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75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5381625" cy="1976438"/>
          </a:xfrm>
        </p:spPr>
        <p:txBody>
          <a:bodyPr/>
          <a:lstStyle/>
          <a:p>
            <a:pPr algn="ctr"/>
            <a:r>
              <a:rPr lang="en-US" dirty="0" smtClean="0"/>
              <a:t>Tissue probability maps in SPM12</a:t>
            </a:r>
          </a:p>
        </p:txBody>
      </p:sp>
      <p:pic>
        <p:nvPicPr>
          <p:cNvPr id="15363" name="Content Placeholder 3" descr="TPM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6675" y="0"/>
            <a:ext cx="4759325" cy="6858000"/>
          </a:xfrm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631825" y="3068638"/>
            <a:ext cx="424973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aseline="0">
                <a:latin typeface="Arial" charset="0"/>
              </a:rPr>
              <a:t>Includes additional non-brain tissue classes (bone, and soft tissue)</a:t>
            </a:r>
          </a:p>
        </p:txBody>
      </p:sp>
    </p:spTree>
    <p:extLst>
      <p:ext uri="{BB962C8B-B14F-4D97-AF65-F5344CB8AC3E}">
        <p14:creationId xmlns:p14="http://schemas.microsoft.com/office/powerpoint/2010/main" val="3568795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6387" name="Picture 3" descr="segmented_individu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675" y="0"/>
            <a:ext cx="4759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segmented_individul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59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8814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9" name="Picture 3" descr="de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4808" y="1700808"/>
            <a:ext cx="6393160" cy="4801539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228600"/>
            <a:ext cx="55884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Modelling</a:t>
            </a:r>
            <a:r>
              <a:rPr kumimoji="1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deformations</a:t>
            </a:r>
            <a:endParaRPr kumimoji="1" lang="en-US" sz="40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6768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810375" cy="1112168"/>
          </a:xfrm>
        </p:spPr>
        <p:txBody>
          <a:bodyPr/>
          <a:lstStyle/>
          <a:p>
            <a:r>
              <a:rPr lang="en-GB" dirty="0"/>
              <a:t>Modelling a </a:t>
            </a:r>
            <a:r>
              <a:rPr lang="en-GB" dirty="0" smtClean="0"/>
              <a:t>bias field</a:t>
            </a:r>
            <a:endParaRPr lang="en-GB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2276872"/>
            <a:ext cx="5897563" cy="4047728"/>
          </a:xfrm>
        </p:spPr>
        <p:txBody>
          <a:bodyPr/>
          <a:lstStyle/>
          <a:p>
            <a:r>
              <a:rPr lang="en-GB" sz="2000"/>
              <a:t>A bias field is modelled as a linear combination of basis functions.</a:t>
            </a:r>
            <a:endParaRPr lang="en-GB" sz="2400"/>
          </a:p>
        </p:txBody>
      </p:sp>
      <p:pic>
        <p:nvPicPr>
          <p:cNvPr id="397316" name="Picture 4" descr="bi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" y="2368550"/>
            <a:ext cx="8856663" cy="3535363"/>
          </a:xfrm>
          <a:prstGeom prst="rect">
            <a:avLst/>
          </a:prstGeom>
          <a:noFill/>
        </p:spPr>
      </p:pic>
      <p:sp>
        <p:nvSpPr>
          <p:cNvPr id="397317" name="Text Box 5"/>
          <p:cNvSpPr txBox="1">
            <a:spLocks noChangeArrowheads="1"/>
          </p:cNvSpPr>
          <p:nvPr/>
        </p:nvSpPr>
        <p:spPr bwMode="auto">
          <a:xfrm>
            <a:off x="920750" y="5949950"/>
            <a:ext cx="23034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baseline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Corrupted image</a:t>
            </a:r>
            <a:endParaRPr lang="en-GB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7318" name="Text Box 6"/>
          <p:cNvSpPr txBox="1">
            <a:spLocks noChangeArrowheads="1"/>
          </p:cNvSpPr>
          <p:nvPr/>
        </p:nvSpPr>
        <p:spPr bwMode="auto">
          <a:xfrm>
            <a:off x="6689725" y="5884863"/>
            <a:ext cx="21955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baseline="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Corrected image</a:t>
            </a:r>
            <a:endParaRPr lang="en-GB" baseline="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7319" name="Text Box 7"/>
          <p:cNvSpPr txBox="1">
            <a:spLocks noChangeArrowheads="1"/>
          </p:cNvSpPr>
          <p:nvPr/>
        </p:nvSpPr>
        <p:spPr bwMode="auto">
          <a:xfrm>
            <a:off x="3800475" y="5949950"/>
            <a:ext cx="23034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baseline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Bias Field</a:t>
            </a:r>
            <a:endParaRPr lang="en-GB" baseline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7320" name="Picture 8" descr="dc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9264" y="0"/>
            <a:ext cx="3081337" cy="2312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9832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</a:t>
            </a:r>
            <a:r>
              <a:rPr lang="en-US" dirty="0" err="1" smtClean="0"/>
              <a:t>optimisation</a:t>
            </a:r>
            <a:r>
              <a:rPr lang="en-US" dirty="0" smtClean="0"/>
              <a:t> scheme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00872" y="2204864"/>
            <a:ext cx="2232247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aseline="0" dirty="0" smtClean="0">
                <a:latin typeface="Arial" pitchFamily="34" charset="0"/>
              </a:rPr>
              <a:t>Update tissue estimates</a:t>
            </a:r>
            <a:endParaRPr lang="en-US" baseline="0" dirty="0"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7257" y="3789040"/>
            <a:ext cx="2232247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aseline="0" dirty="0" smtClean="0">
                <a:latin typeface="Arial" pitchFamily="34" charset="0"/>
              </a:rPr>
              <a:t>Update bias field estimates</a:t>
            </a:r>
            <a:endParaRPr lang="en-US" baseline="0" dirty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464" y="3801234"/>
            <a:ext cx="2592288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aseline="0" dirty="0" smtClean="0">
                <a:latin typeface="Arial" pitchFamily="34" charset="0"/>
              </a:rPr>
              <a:t>Update deformation estimates</a:t>
            </a:r>
            <a:endParaRPr lang="en-US" baseline="0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2881" y="5373216"/>
            <a:ext cx="2232247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aseline="0" dirty="0" smtClean="0">
                <a:latin typeface="Arial" pitchFamily="34" charset="0"/>
              </a:rPr>
              <a:t>Converged?</a:t>
            </a:r>
            <a:endParaRPr lang="en-US" baseline="0" dirty="0">
              <a:latin typeface="Arial" pitchFamily="34" charset="0"/>
            </a:endParaRPr>
          </a:p>
        </p:txBody>
      </p:sp>
      <p:cxnSp>
        <p:nvCxnSpPr>
          <p:cNvPr id="10" name="Shape 9"/>
          <p:cNvCxnSpPr>
            <a:stCxn id="3" idx="3"/>
            <a:endCxn id="4" idx="0"/>
          </p:cNvCxnSpPr>
          <p:nvPr/>
        </p:nvCxnSpPr>
        <p:spPr bwMode="auto">
          <a:xfrm>
            <a:off x="6033119" y="2558807"/>
            <a:ext cx="2340262" cy="1230233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hape 11"/>
          <p:cNvCxnSpPr>
            <a:stCxn id="4" idx="2"/>
            <a:endCxn id="6" idx="3"/>
          </p:cNvCxnSpPr>
          <p:nvPr/>
        </p:nvCxnSpPr>
        <p:spPr bwMode="auto">
          <a:xfrm rot="5400000">
            <a:off x="6701083" y="3900972"/>
            <a:ext cx="1076345" cy="2268253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hape 13"/>
          <p:cNvCxnSpPr>
            <a:stCxn id="6" idx="1"/>
            <a:endCxn id="5" idx="2"/>
          </p:cNvCxnSpPr>
          <p:nvPr/>
        </p:nvCxnSpPr>
        <p:spPr bwMode="auto">
          <a:xfrm rot="10800000">
            <a:off x="1424609" y="4509121"/>
            <a:ext cx="2448273" cy="1064151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hape 15"/>
          <p:cNvCxnSpPr>
            <a:stCxn id="5" idx="0"/>
            <a:endCxn id="3" idx="1"/>
          </p:cNvCxnSpPr>
          <p:nvPr/>
        </p:nvCxnSpPr>
        <p:spPr bwMode="auto">
          <a:xfrm rot="5400000" flipH="1" flipV="1">
            <a:off x="1991527" y="1991889"/>
            <a:ext cx="1242427" cy="2376264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4989006" y="5773326"/>
            <a:ext cx="108010" cy="6800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241032" y="6237312"/>
            <a:ext cx="603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latin typeface="Arial" pitchFamily="34" charset="0"/>
              </a:rPr>
              <a:t>Yes</a:t>
            </a:r>
            <a:endParaRPr lang="en-US" baseline="0" dirty="0"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36776" y="5661248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latin typeface="Arial" pitchFamily="34" charset="0"/>
              </a:rPr>
              <a:t>No</a:t>
            </a:r>
            <a:endParaRPr lang="en-US" baseline="0" dirty="0">
              <a:latin typeface="Arial" pitchFamily="34" charset="0"/>
            </a:endParaRPr>
          </a:p>
        </p:txBody>
      </p:sp>
      <p:cxnSp>
        <p:nvCxnSpPr>
          <p:cNvPr id="31" name="Straight Arrow Connector 30"/>
          <p:cNvCxnSpPr>
            <a:endCxn id="3" idx="0"/>
          </p:cNvCxnSpPr>
          <p:nvPr/>
        </p:nvCxnSpPr>
        <p:spPr bwMode="auto">
          <a:xfrm>
            <a:off x="4808984" y="1700808"/>
            <a:ext cx="108012" cy="5040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22594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Preliminaries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Within-subject: Realignment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Within-subject: EPI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Distortion Correction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Within-subject: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Coregistration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Between-subject: Normalise/Segment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3600" b="1" dirty="0" smtClean="0">
                <a:solidFill>
                  <a:schemeClr val="tx2"/>
                </a:solidFill>
              </a:rPr>
              <a:t>Between-subject: </a:t>
            </a:r>
            <a:r>
              <a:rPr lang="en-GB" sz="3600" b="1" dirty="0" err="1" smtClean="0">
                <a:solidFill>
                  <a:schemeClr val="tx2"/>
                </a:solidFill>
              </a:rPr>
              <a:t>Dartel</a:t>
            </a:r>
            <a:endParaRPr lang="en-GB" sz="3600" b="1" dirty="0" smtClean="0">
              <a:solidFill>
                <a:schemeClr val="tx2"/>
              </a:solidFill>
            </a:endParaRPr>
          </a:p>
          <a:p>
            <a:pPr lvl="1"/>
            <a:r>
              <a:rPr lang="en-GB" sz="1400" b="1" dirty="0"/>
              <a:t>Velocity field parameterisation</a:t>
            </a:r>
          </a:p>
          <a:p>
            <a:pPr lvl="1"/>
            <a:r>
              <a:rPr lang="en-GB" sz="1400" b="1" dirty="0"/>
              <a:t>Objective function</a:t>
            </a:r>
          </a:p>
          <a:p>
            <a:pPr lvl="1"/>
            <a:r>
              <a:rPr lang="en-GB" sz="1400" b="1" dirty="0"/>
              <a:t>Template creation</a:t>
            </a:r>
          </a:p>
          <a:p>
            <a:pPr lvl="1"/>
            <a:r>
              <a:rPr lang="en-GB" sz="1400" b="1" dirty="0" smtClean="0"/>
              <a:t>Examples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Between-subject: Smoothing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55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49800" y="0"/>
            <a:ext cx="5156200" cy="6858000"/>
          </a:xfrm>
        </p:spPr>
      </p:pic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00025" y="188913"/>
            <a:ext cx="4032250" cy="1143000"/>
          </a:xfrm>
        </p:spPr>
        <p:txBody>
          <a:bodyPr/>
          <a:lstStyle/>
          <a:p>
            <a:r>
              <a:rPr lang="en-GB" sz="3600" dirty="0" err="1" smtClean="0"/>
              <a:t>Dartel</a:t>
            </a:r>
            <a:r>
              <a:rPr lang="en-GB" sz="3600" dirty="0" smtClean="0"/>
              <a:t> image registration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0025" y="1341438"/>
            <a:ext cx="4940300" cy="4876800"/>
          </a:xfrm>
        </p:spPr>
        <p:txBody>
          <a:bodyPr/>
          <a:lstStyle/>
          <a:p>
            <a:r>
              <a:rPr lang="en-GB" sz="2400" smtClean="0"/>
              <a:t>Uses fast approximations</a:t>
            </a:r>
          </a:p>
          <a:p>
            <a:pPr lvl="1"/>
            <a:r>
              <a:rPr lang="en-GB" sz="2000" smtClean="0"/>
              <a:t>Deformation integrated using scaling and squaring</a:t>
            </a:r>
          </a:p>
          <a:p>
            <a:r>
              <a:rPr lang="en-GB" sz="2400" smtClean="0"/>
              <a:t>Uses Levenberg-Marquardt optimiser</a:t>
            </a:r>
          </a:p>
          <a:p>
            <a:pPr lvl="1"/>
            <a:r>
              <a:rPr lang="en-GB" sz="2000" smtClean="0"/>
              <a:t>Multi-grid matrix solver</a:t>
            </a:r>
          </a:p>
          <a:p>
            <a:r>
              <a:rPr lang="en-GB" sz="2400" smtClean="0"/>
              <a:t>Matches GM with GM, WM with WM etc</a:t>
            </a:r>
          </a:p>
          <a:p>
            <a:r>
              <a:rPr lang="en-GB" sz="2400" smtClean="0"/>
              <a:t>Diffeomorphic registration takes about 30 mins per image pair (121×145×121 images).</a:t>
            </a:r>
          </a:p>
          <a:p>
            <a:endParaRPr lang="en-GB" sz="2400" smtClean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445375" y="2205038"/>
            <a:ext cx="21891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 baseline="0">
                <a:latin typeface="Arial" charset="0"/>
                <a:cs typeface="Arial" charset="0"/>
              </a:rPr>
              <a:t>Grey matter template warped to individual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546975" y="5656263"/>
            <a:ext cx="1697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 baseline="0">
                <a:latin typeface="Arial" charset="0"/>
                <a:cs typeface="Arial" charset="0"/>
              </a:rPr>
              <a:t>Individual scan</a:t>
            </a:r>
          </a:p>
        </p:txBody>
      </p:sp>
    </p:spTree>
    <p:extLst>
      <p:ext uri="{BB962C8B-B14F-4D97-AF65-F5344CB8AC3E}">
        <p14:creationId xmlns:p14="http://schemas.microsoft.com/office/powerpoint/2010/main" val="870826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Scaling and squaring example</a:t>
            </a:r>
          </a:p>
        </p:txBody>
      </p:sp>
      <p:pic>
        <p:nvPicPr>
          <p:cNvPr id="24579" name="Picture 3" descr="scale_square_in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300" y="1295400"/>
            <a:ext cx="5888038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1701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Registration objective function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sz="2400" dirty="0" smtClean="0"/>
              <a:t>Simultaneously minimize the sum of:</a:t>
            </a:r>
          </a:p>
          <a:p>
            <a:pPr marL="990600" lvl="1" indent="-533400"/>
            <a:r>
              <a:rPr lang="en-US" sz="2800" b="1" dirty="0" smtClean="0"/>
              <a:t>Matching Term</a:t>
            </a:r>
          </a:p>
          <a:p>
            <a:pPr marL="1371600" lvl="2" indent="-457200"/>
            <a:r>
              <a:rPr lang="en-US" sz="2400" dirty="0" smtClean="0"/>
              <a:t>Drives the alignment of the images.</a:t>
            </a:r>
          </a:p>
          <a:p>
            <a:pPr marL="1371600" lvl="2" indent="-457200"/>
            <a:r>
              <a:rPr lang="en-US" sz="2400" dirty="0" smtClean="0"/>
              <a:t>Multinomial assumption </a:t>
            </a:r>
          </a:p>
          <a:p>
            <a:pPr marL="990600" lvl="1" indent="-533400"/>
            <a:r>
              <a:rPr lang="en-US" sz="2800" b="1" dirty="0" err="1" smtClean="0"/>
              <a:t>Regularisation</a:t>
            </a:r>
            <a:r>
              <a:rPr lang="en-US" sz="2800" b="1" dirty="0" smtClean="0"/>
              <a:t> term</a:t>
            </a:r>
          </a:p>
          <a:p>
            <a:pPr marL="1371600" lvl="2" indent="-457200"/>
            <a:r>
              <a:rPr lang="en-US" sz="2400" dirty="0" smtClean="0"/>
              <a:t>A measure of deformation roughness</a:t>
            </a:r>
          </a:p>
          <a:p>
            <a:pPr marL="1371600" lvl="2" indent="-457200"/>
            <a:r>
              <a:rPr lang="en-US" sz="2400" dirty="0" smtClean="0"/>
              <a:t>Keeps the warps spatially smooth.</a:t>
            </a:r>
          </a:p>
          <a:p>
            <a:pPr marL="609600" indent="-609600"/>
            <a:endParaRPr lang="en-US" sz="2400" dirty="0" smtClean="0"/>
          </a:p>
          <a:p>
            <a:pPr marL="609600" indent="-609600"/>
            <a:r>
              <a:rPr lang="en-US" sz="2400" dirty="0" smtClean="0"/>
              <a:t>A balance between the two terms.</a:t>
            </a:r>
          </a:p>
          <a:p>
            <a:pPr marL="1371600" lvl="2" indent="-457200"/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260943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202488" cy="1143000"/>
          </a:xfrm>
        </p:spPr>
        <p:txBody>
          <a:bodyPr/>
          <a:lstStyle/>
          <a:p>
            <a:r>
              <a:rPr lang="en-GB" dirty="0" smtClean="0"/>
              <a:t>2D affine transforms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8859838" cy="4876800"/>
          </a:xfrm>
        </p:spPr>
        <p:txBody>
          <a:bodyPr/>
          <a:lstStyle/>
          <a:p>
            <a:r>
              <a:rPr lang="en-GB" smtClean="0"/>
              <a:t>Translations by t</a:t>
            </a:r>
            <a:r>
              <a:rPr lang="en-GB" baseline="-25000" smtClean="0"/>
              <a:t>x</a:t>
            </a:r>
            <a:r>
              <a:rPr lang="en-GB" smtClean="0"/>
              <a:t> and t</a:t>
            </a:r>
            <a:r>
              <a:rPr lang="en-GB" baseline="-25000" smtClean="0"/>
              <a:t>y</a:t>
            </a:r>
            <a:endParaRPr lang="en-GB" smtClean="0"/>
          </a:p>
          <a:p>
            <a:pPr lvl="1"/>
            <a:r>
              <a:rPr lang="en-GB" smtClean="0"/>
              <a:t>x</a:t>
            </a:r>
            <a:r>
              <a:rPr lang="en-GB" baseline="-25000" smtClean="0"/>
              <a:t>1</a:t>
            </a:r>
            <a:r>
              <a:rPr lang="en-GB" smtClean="0"/>
              <a:t> = x</a:t>
            </a:r>
            <a:r>
              <a:rPr lang="en-GB" baseline="-25000" smtClean="0"/>
              <a:t>0</a:t>
            </a:r>
            <a:r>
              <a:rPr lang="en-GB" smtClean="0"/>
              <a:t> + t</a:t>
            </a:r>
            <a:r>
              <a:rPr lang="en-GB" baseline="-25000" smtClean="0"/>
              <a:t>x</a:t>
            </a:r>
            <a:endParaRPr lang="en-GB" smtClean="0"/>
          </a:p>
          <a:p>
            <a:pPr lvl="1"/>
            <a:r>
              <a:rPr lang="en-GB" smtClean="0"/>
              <a:t>y</a:t>
            </a:r>
            <a:r>
              <a:rPr lang="en-GB" baseline="-25000" smtClean="0"/>
              <a:t>1</a:t>
            </a:r>
            <a:r>
              <a:rPr lang="en-GB" smtClean="0"/>
              <a:t> = y</a:t>
            </a:r>
            <a:r>
              <a:rPr lang="en-GB" baseline="-25000" smtClean="0"/>
              <a:t>0</a:t>
            </a:r>
            <a:r>
              <a:rPr lang="en-GB" smtClean="0"/>
              <a:t> + t</a:t>
            </a:r>
            <a:r>
              <a:rPr lang="en-GB" baseline="-25000" smtClean="0"/>
              <a:t>y</a:t>
            </a:r>
            <a:endParaRPr lang="en-GB" smtClean="0"/>
          </a:p>
          <a:p>
            <a:r>
              <a:rPr lang="en-GB" smtClean="0"/>
              <a:t>Rotation around the origin by </a:t>
            </a:r>
            <a:r>
              <a:rPr lang="en-GB" smtClean="0">
                <a:latin typeface="Symbol" pitchFamily="18" charset="2"/>
                <a:sym typeface="Symbol" pitchFamily="18" charset="2"/>
              </a:rPr>
              <a:t></a:t>
            </a:r>
            <a:r>
              <a:rPr lang="en-GB" smtClean="0"/>
              <a:t> radians</a:t>
            </a:r>
          </a:p>
          <a:p>
            <a:pPr lvl="1"/>
            <a:r>
              <a:rPr lang="en-GB" smtClean="0"/>
              <a:t>x</a:t>
            </a:r>
            <a:r>
              <a:rPr lang="en-GB" baseline="-25000" smtClean="0"/>
              <a:t>1</a:t>
            </a:r>
            <a:r>
              <a:rPr lang="en-GB" smtClean="0"/>
              <a:t> =  cos(</a:t>
            </a:r>
            <a:r>
              <a:rPr lang="en-GB" smtClean="0">
                <a:latin typeface="Symbol" pitchFamily="18" charset="2"/>
                <a:sym typeface="Symbol" pitchFamily="18" charset="2"/>
              </a:rPr>
              <a:t></a:t>
            </a:r>
            <a:r>
              <a:rPr lang="en-GB" smtClean="0"/>
              <a:t>) x</a:t>
            </a:r>
            <a:r>
              <a:rPr lang="en-GB" baseline="-25000" smtClean="0"/>
              <a:t>0</a:t>
            </a:r>
            <a:r>
              <a:rPr lang="en-GB" smtClean="0"/>
              <a:t> + sin(</a:t>
            </a:r>
            <a:r>
              <a:rPr lang="en-GB" smtClean="0">
                <a:latin typeface="Symbol" pitchFamily="18" charset="2"/>
                <a:sym typeface="Symbol" pitchFamily="18" charset="2"/>
              </a:rPr>
              <a:t></a:t>
            </a:r>
            <a:r>
              <a:rPr lang="en-GB" smtClean="0"/>
              <a:t>) y</a:t>
            </a:r>
            <a:r>
              <a:rPr lang="en-GB" baseline="-25000" smtClean="0"/>
              <a:t>0</a:t>
            </a:r>
            <a:endParaRPr lang="en-GB" smtClean="0"/>
          </a:p>
          <a:p>
            <a:pPr lvl="1"/>
            <a:r>
              <a:rPr lang="en-GB" smtClean="0"/>
              <a:t>y</a:t>
            </a:r>
            <a:r>
              <a:rPr lang="en-GB" baseline="-25000" smtClean="0"/>
              <a:t>1</a:t>
            </a:r>
            <a:r>
              <a:rPr lang="en-GB" smtClean="0"/>
              <a:t> = -sin(</a:t>
            </a:r>
            <a:r>
              <a:rPr lang="en-GB" smtClean="0">
                <a:latin typeface="Symbol" pitchFamily="18" charset="2"/>
                <a:sym typeface="Symbol" pitchFamily="18" charset="2"/>
              </a:rPr>
              <a:t></a:t>
            </a:r>
            <a:r>
              <a:rPr lang="en-GB" smtClean="0"/>
              <a:t>) x</a:t>
            </a:r>
            <a:r>
              <a:rPr lang="en-GB" baseline="-25000" smtClean="0"/>
              <a:t>0</a:t>
            </a:r>
            <a:r>
              <a:rPr lang="en-GB" smtClean="0"/>
              <a:t> + cos(</a:t>
            </a:r>
            <a:r>
              <a:rPr lang="en-GB" smtClean="0">
                <a:latin typeface="Symbol" pitchFamily="18" charset="2"/>
                <a:sym typeface="Symbol" pitchFamily="18" charset="2"/>
              </a:rPr>
              <a:t></a:t>
            </a:r>
            <a:r>
              <a:rPr lang="en-GB" smtClean="0"/>
              <a:t>) y</a:t>
            </a:r>
            <a:r>
              <a:rPr lang="en-GB" baseline="-25000" smtClean="0"/>
              <a:t>0</a:t>
            </a:r>
          </a:p>
          <a:p>
            <a:r>
              <a:rPr lang="en-GB" smtClean="0"/>
              <a:t>Zooms by s</a:t>
            </a:r>
            <a:r>
              <a:rPr lang="en-GB" baseline="-25000" smtClean="0"/>
              <a:t>x</a:t>
            </a:r>
            <a:r>
              <a:rPr lang="en-GB" smtClean="0"/>
              <a:t> and s</a:t>
            </a:r>
            <a:r>
              <a:rPr lang="en-GB" baseline="-25000" smtClean="0"/>
              <a:t>y</a:t>
            </a:r>
            <a:endParaRPr lang="en-GB" smtClean="0"/>
          </a:p>
          <a:p>
            <a:pPr lvl="1"/>
            <a:r>
              <a:rPr lang="en-GB" smtClean="0"/>
              <a:t>x</a:t>
            </a:r>
            <a:r>
              <a:rPr lang="en-GB" baseline="-25000" smtClean="0"/>
              <a:t>1</a:t>
            </a:r>
            <a:r>
              <a:rPr lang="en-GB" smtClean="0"/>
              <a:t> = s</a:t>
            </a:r>
            <a:r>
              <a:rPr lang="en-GB" baseline="-25000" smtClean="0"/>
              <a:t>x</a:t>
            </a:r>
            <a:r>
              <a:rPr lang="en-GB" smtClean="0"/>
              <a:t> x</a:t>
            </a:r>
            <a:r>
              <a:rPr lang="en-GB" baseline="-25000" smtClean="0"/>
              <a:t>0</a:t>
            </a:r>
            <a:endParaRPr lang="en-GB" smtClean="0"/>
          </a:p>
          <a:p>
            <a:pPr lvl="1"/>
            <a:r>
              <a:rPr lang="en-GB" smtClean="0"/>
              <a:t>y</a:t>
            </a:r>
            <a:r>
              <a:rPr lang="en-GB" baseline="-25000" smtClean="0"/>
              <a:t>1</a:t>
            </a:r>
            <a:r>
              <a:rPr lang="en-GB" smtClean="0"/>
              <a:t> = s</a:t>
            </a:r>
            <a:r>
              <a:rPr lang="en-GB" baseline="-25000" smtClean="0"/>
              <a:t>y </a:t>
            </a:r>
            <a:r>
              <a:rPr lang="en-GB" smtClean="0"/>
              <a:t>y</a:t>
            </a:r>
            <a:r>
              <a:rPr lang="en-GB" baseline="-25000" smtClean="0"/>
              <a:t>0</a:t>
            </a:r>
            <a:endParaRPr lang="en-GB" smtClean="0"/>
          </a:p>
          <a:p>
            <a:pPr lvl="1"/>
            <a:endParaRPr lang="en-GB" smtClean="0"/>
          </a:p>
        </p:txBody>
      </p:sp>
      <p:pic>
        <p:nvPicPr>
          <p:cNvPr id="10244" name="Picture 5" descr="aff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152400"/>
            <a:ext cx="312420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5699125" y="4652963"/>
            <a:ext cx="4054475" cy="1249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800" baseline="0">
                <a:latin typeface="Arial" charset="0"/>
              </a:rPr>
              <a:t>Shear</a:t>
            </a:r>
          </a:p>
          <a:p>
            <a:pPr lvl="1"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400" baseline="0">
                <a:latin typeface="Arial" charset="0"/>
              </a:rPr>
              <a:t>x</a:t>
            </a:r>
            <a:r>
              <a:rPr lang="en-GB" sz="2400">
                <a:latin typeface="Arial" charset="0"/>
              </a:rPr>
              <a:t>1</a:t>
            </a:r>
            <a:r>
              <a:rPr lang="en-GB" sz="2400" baseline="0">
                <a:latin typeface="Arial" charset="0"/>
              </a:rPr>
              <a:t> = x</a:t>
            </a:r>
            <a:r>
              <a:rPr lang="en-GB" sz="2400">
                <a:latin typeface="Arial" charset="0"/>
              </a:rPr>
              <a:t>0</a:t>
            </a:r>
            <a:r>
              <a:rPr lang="en-GB" sz="2400" baseline="0">
                <a:latin typeface="Arial" charset="0"/>
              </a:rPr>
              <a:t> + h y</a:t>
            </a:r>
            <a:r>
              <a:rPr lang="en-GB" sz="2400">
                <a:latin typeface="Arial" charset="0"/>
              </a:rPr>
              <a:t>0</a:t>
            </a:r>
            <a:endParaRPr lang="en-GB" sz="2400" baseline="0">
              <a:latin typeface="Arial" charset="0"/>
            </a:endParaRPr>
          </a:p>
          <a:p>
            <a:pPr lvl="1"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400" baseline="0">
                <a:latin typeface="Arial" charset="0"/>
              </a:rPr>
              <a:t>y</a:t>
            </a:r>
            <a:r>
              <a:rPr lang="en-GB" sz="2400">
                <a:latin typeface="Arial" charset="0"/>
              </a:rPr>
              <a:t>1</a:t>
            </a:r>
            <a:r>
              <a:rPr lang="en-GB" sz="2400" baseline="0">
                <a:latin typeface="Arial" charset="0"/>
              </a:rPr>
              <a:t> =  y</a:t>
            </a:r>
            <a:r>
              <a:rPr lang="en-GB" sz="2400">
                <a:latin typeface="Arial" charset="0"/>
              </a:rPr>
              <a:t>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6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build="p" autoUpdateAnimBg="0"/>
      <p:bldP spid="256006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different forms of </a:t>
            </a:r>
            <a:r>
              <a:rPr lang="en-US" dirty="0" err="1" smtClean="0"/>
              <a:t>regularisation</a:t>
            </a:r>
            <a:endParaRPr lang="en-US" dirty="0" smtClean="0"/>
          </a:p>
        </p:txBody>
      </p:sp>
      <p:pic>
        <p:nvPicPr>
          <p:cNvPr id="27651" name="Picture 4" descr="smalld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600200"/>
            <a:ext cx="528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def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9888" y="1600200"/>
            <a:ext cx="2693987" cy="4953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4323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Simultaneous registration of GM to GM and WM to WM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962400" y="3581400"/>
            <a:ext cx="1595438" cy="385763"/>
          </a:xfrm>
          <a:prstGeom prst="rect">
            <a:avLst/>
          </a:prstGeom>
          <a:solidFill>
            <a:srgbClr val="C0C0C0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aseline="0">
                <a:latin typeface="Arial" charset="0"/>
              </a:rPr>
              <a:t>Grey matter 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962400" y="4114800"/>
            <a:ext cx="1624013" cy="385763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aseline="0">
                <a:latin typeface="Arial" charset="0"/>
              </a:rPr>
              <a:t>White matter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797300" y="3505200"/>
            <a:ext cx="189865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78" name="Group 6"/>
          <p:cNvGrpSpPr>
            <a:grpSpLocks/>
          </p:cNvGrpSpPr>
          <p:nvPr/>
        </p:nvGrpSpPr>
        <p:grpSpPr bwMode="auto">
          <a:xfrm>
            <a:off x="6686550" y="2286000"/>
            <a:ext cx="1898650" cy="1066800"/>
            <a:chOff x="3888" y="1440"/>
            <a:chExt cx="1104" cy="672"/>
          </a:xfrm>
        </p:grpSpPr>
        <p:sp>
          <p:nvSpPr>
            <p:cNvPr id="28704" name="Text Box 7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28705" name="Text Box 8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28706" name="Rectangle 9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79" name="Group 10"/>
          <p:cNvGrpSpPr>
            <a:grpSpLocks/>
          </p:cNvGrpSpPr>
          <p:nvPr/>
        </p:nvGrpSpPr>
        <p:grpSpPr bwMode="auto">
          <a:xfrm>
            <a:off x="7016750" y="4648200"/>
            <a:ext cx="1898650" cy="1066800"/>
            <a:chOff x="3888" y="1440"/>
            <a:chExt cx="1104" cy="672"/>
          </a:xfrm>
        </p:grpSpPr>
        <p:sp>
          <p:nvSpPr>
            <p:cNvPr id="28701" name="Text Box 11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28702" name="Text Box 12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28703" name="Rectangle 13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80" name="Group 14"/>
          <p:cNvGrpSpPr>
            <a:grpSpLocks/>
          </p:cNvGrpSpPr>
          <p:nvPr/>
        </p:nvGrpSpPr>
        <p:grpSpPr bwMode="auto">
          <a:xfrm>
            <a:off x="2476500" y="1676400"/>
            <a:ext cx="1898650" cy="1066800"/>
            <a:chOff x="3888" y="1440"/>
            <a:chExt cx="1104" cy="672"/>
          </a:xfrm>
        </p:grpSpPr>
        <p:sp>
          <p:nvSpPr>
            <p:cNvPr id="28698" name="Text Box 15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28699" name="Text Box 16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28700" name="Rectangle 17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81" name="Group 18"/>
          <p:cNvGrpSpPr>
            <a:grpSpLocks/>
          </p:cNvGrpSpPr>
          <p:nvPr/>
        </p:nvGrpSpPr>
        <p:grpSpPr bwMode="auto">
          <a:xfrm>
            <a:off x="825500" y="4343400"/>
            <a:ext cx="1898650" cy="1066800"/>
            <a:chOff x="3888" y="1440"/>
            <a:chExt cx="1104" cy="672"/>
          </a:xfrm>
        </p:grpSpPr>
        <p:sp>
          <p:nvSpPr>
            <p:cNvPr id="28695" name="Text Box 19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28696" name="Text Box 20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28697" name="Rectangle 21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2" name="Line 22"/>
          <p:cNvSpPr>
            <a:spLocks noChangeShapeType="1"/>
          </p:cNvSpPr>
          <p:nvPr/>
        </p:nvSpPr>
        <p:spPr bwMode="auto">
          <a:xfrm flipV="1">
            <a:off x="2559050" y="3886200"/>
            <a:ext cx="140335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Line 23"/>
          <p:cNvSpPr>
            <a:spLocks noChangeShapeType="1"/>
          </p:cNvSpPr>
          <p:nvPr/>
        </p:nvSpPr>
        <p:spPr bwMode="auto">
          <a:xfrm>
            <a:off x="3467100" y="2133600"/>
            <a:ext cx="4953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4" name="Line 24"/>
          <p:cNvSpPr>
            <a:spLocks noChangeShapeType="1"/>
          </p:cNvSpPr>
          <p:nvPr/>
        </p:nvSpPr>
        <p:spPr bwMode="auto">
          <a:xfrm flipH="1">
            <a:off x="5448300" y="2514600"/>
            <a:ext cx="140335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Line 25"/>
          <p:cNvSpPr>
            <a:spLocks noChangeShapeType="1"/>
          </p:cNvSpPr>
          <p:nvPr/>
        </p:nvSpPr>
        <p:spPr bwMode="auto">
          <a:xfrm flipH="1" flipV="1">
            <a:off x="5530850" y="3810000"/>
            <a:ext cx="165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Line 26"/>
          <p:cNvSpPr>
            <a:spLocks noChangeShapeType="1"/>
          </p:cNvSpPr>
          <p:nvPr/>
        </p:nvSpPr>
        <p:spPr bwMode="auto">
          <a:xfrm flipV="1">
            <a:off x="2559050" y="4343400"/>
            <a:ext cx="14033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Line 27"/>
          <p:cNvSpPr>
            <a:spLocks noChangeShapeType="1"/>
          </p:cNvSpPr>
          <p:nvPr/>
        </p:nvSpPr>
        <p:spPr bwMode="auto">
          <a:xfrm>
            <a:off x="3467100" y="2667000"/>
            <a:ext cx="4953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Line 28"/>
          <p:cNvSpPr>
            <a:spLocks noChangeShapeType="1"/>
          </p:cNvSpPr>
          <p:nvPr/>
        </p:nvSpPr>
        <p:spPr bwMode="auto">
          <a:xfrm flipH="1">
            <a:off x="5448300" y="3124200"/>
            <a:ext cx="14033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Line 29"/>
          <p:cNvSpPr>
            <a:spLocks noChangeShapeType="1"/>
          </p:cNvSpPr>
          <p:nvPr/>
        </p:nvSpPr>
        <p:spPr bwMode="auto">
          <a:xfrm flipH="1" flipV="1">
            <a:off x="5613400" y="4495800"/>
            <a:ext cx="15684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Text Box 30"/>
          <p:cNvSpPr txBox="1">
            <a:spLocks noChangeArrowheads="1"/>
          </p:cNvSpPr>
          <p:nvPr/>
        </p:nvSpPr>
        <p:spPr bwMode="auto">
          <a:xfrm>
            <a:off x="4210050" y="4648200"/>
            <a:ext cx="1231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aseline="0">
                <a:latin typeface="Arial" charset="0"/>
              </a:rPr>
              <a:t>Template</a:t>
            </a:r>
          </a:p>
        </p:txBody>
      </p:sp>
      <p:sp>
        <p:nvSpPr>
          <p:cNvPr id="28691" name="Text Box 31"/>
          <p:cNvSpPr txBox="1">
            <a:spLocks noChangeArrowheads="1"/>
          </p:cNvSpPr>
          <p:nvPr/>
        </p:nvSpPr>
        <p:spPr bwMode="auto">
          <a:xfrm>
            <a:off x="1352550" y="190500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800" baseline="0">
                <a:latin typeface="Arial" charset="0"/>
              </a:rPr>
              <a:t>Subject 1</a:t>
            </a:r>
          </a:p>
        </p:txBody>
      </p:sp>
      <p:sp>
        <p:nvSpPr>
          <p:cNvPr id="28692" name="Text Box 32"/>
          <p:cNvSpPr txBox="1">
            <a:spLocks noChangeArrowheads="1"/>
          </p:cNvSpPr>
          <p:nvPr/>
        </p:nvSpPr>
        <p:spPr bwMode="auto">
          <a:xfrm>
            <a:off x="1155700" y="54864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800" baseline="0">
                <a:latin typeface="Arial" charset="0"/>
              </a:rPr>
              <a:t>Subject 2</a:t>
            </a:r>
          </a:p>
        </p:txBody>
      </p:sp>
      <p:sp>
        <p:nvSpPr>
          <p:cNvPr id="28693" name="Text Box 33"/>
          <p:cNvSpPr txBox="1">
            <a:spLocks noChangeArrowheads="1"/>
          </p:cNvSpPr>
          <p:nvPr/>
        </p:nvSpPr>
        <p:spPr bwMode="auto">
          <a:xfrm>
            <a:off x="8585200" y="2438400"/>
            <a:ext cx="132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800" baseline="0">
                <a:latin typeface="Arial" charset="0"/>
              </a:rPr>
              <a:t>Subject 3</a:t>
            </a:r>
          </a:p>
        </p:txBody>
      </p:sp>
      <p:sp>
        <p:nvSpPr>
          <p:cNvPr id="28694" name="Text Box 34"/>
          <p:cNvSpPr txBox="1">
            <a:spLocks noChangeArrowheads="1"/>
          </p:cNvSpPr>
          <p:nvPr/>
        </p:nvSpPr>
        <p:spPr bwMode="auto">
          <a:xfrm>
            <a:off x="7264400" y="5791200"/>
            <a:ext cx="125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800" baseline="0">
                <a:latin typeface="Arial" charset="0"/>
              </a:rPr>
              <a:t>Subject 4</a:t>
            </a:r>
          </a:p>
        </p:txBody>
      </p:sp>
    </p:spTree>
    <p:extLst>
      <p:ext uri="{BB962C8B-B14F-4D97-AF65-F5344CB8AC3E}">
        <p14:creationId xmlns:p14="http://schemas.microsoft.com/office/powerpoint/2010/main" val="2636582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Template</a:t>
            </a:r>
          </a:p>
        </p:txBody>
      </p:sp>
      <p:pic>
        <p:nvPicPr>
          <p:cNvPr id="29699" name="Picture 3" descr="aver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136900" y="1066800"/>
            <a:ext cx="1633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2400" baseline="0">
                <a:latin typeface="Arial" charset="0"/>
              </a:rPr>
              <a:t>Initial Average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641600" y="3276600"/>
            <a:ext cx="2163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2400" baseline="0">
                <a:latin typeface="Arial" charset="0"/>
              </a:rPr>
              <a:t>After a few iterations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724150" y="5638800"/>
            <a:ext cx="2063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2400" baseline="0">
                <a:latin typeface="Arial" charset="0"/>
              </a:rPr>
              <a:t>Final template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47650" y="2133600"/>
            <a:ext cx="2971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aseline="0" dirty="0">
                <a:latin typeface="Arial" charset="0"/>
              </a:rPr>
              <a:t>Iteratively generated from 471 subjects</a:t>
            </a:r>
          </a:p>
          <a:p>
            <a:pPr eaLnBrk="1" hangingPunct="1"/>
            <a:endParaRPr lang="en-US" sz="2400" baseline="0" dirty="0">
              <a:latin typeface="Arial" charset="0"/>
            </a:endParaRPr>
          </a:p>
          <a:p>
            <a:pPr eaLnBrk="1" hangingPunct="1"/>
            <a:r>
              <a:rPr lang="en-US" sz="2400" baseline="0" dirty="0">
                <a:latin typeface="Arial" charset="0"/>
              </a:rPr>
              <a:t>Began with rigidly aligned tissue probability maps</a:t>
            </a:r>
          </a:p>
          <a:p>
            <a:pPr eaLnBrk="1" hangingPunct="1"/>
            <a:endParaRPr lang="en-US" sz="2400" baseline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07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NI_G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04800"/>
            <a:ext cx="68103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705350" y="3352800"/>
            <a:ext cx="37147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aseline="0">
                <a:latin typeface="Arial" charset="0"/>
              </a:rPr>
              <a:t>Grey matter average of 452 subjects – affine</a:t>
            </a:r>
          </a:p>
        </p:txBody>
      </p:sp>
    </p:spTree>
    <p:extLst>
      <p:ext uri="{BB962C8B-B14F-4D97-AF65-F5344CB8AC3E}">
        <p14:creationId xmlns:p14="http://schemas.microsoft.com/office/powerpoint/2010/main" val="3820344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04800"/>
            <a:ext cx="68103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705350" y="3352800"/>
            <a:ext cx="37147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baseline="0">
                <a:latin typeface="Arial" charset="0"/>
              </a:rPr>
              <a:t>Grey matter average of 471 subjects</a:t>
            </a:r>
          </a:p>
        </p:txBody>
      </p:sp>
    </p:spTree>
    <p:extLst>
      <p:ext uri="{BB962C8B-B14F-4D97-AF65-F5344CB8AC3E}">
        <p14:creationId xmlns:p14="http://schemas.microsoft.com/office/powerpoint/2010/main" val="948967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unnormali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300" y="-1588"/>
            <a:ext cx="77597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1295400"/>
            <a:ext cx="214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aseline="0">
                <a:latin typeface="Arial" charset="0"/>
                <a:cs typeface="Arial" charset="0"/>
              </a:rPr>
              <a:t>Initial </a:t>
            </a:r>
          </a:p>
          <a:p>
            <a:pPr eaLnBrk="1" hangingPunct="1"/>
            <a:r>
              <a:rPr lang="en-US" sz="2400" baseline="0">
                <a:latin typeface="Arial" charset="0"/>
                <a:cs typeface="Arial" charset="0"/>
              </a:rPr>
              <a:t>GM images</a:t>
            </a:r>
          </a:p>
        </p:txBody>
      </p:sp>
    </p:spTree>
    <p:extLst>
      <p:ext uri="{BB962C8B-B14F-4D97-AF65-F5344CB8AC3E}">
        <p14:creationId xmlns:p14="http://schemas.microsoft.com/office/powerpoint/2010/main" val="467751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ormali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300" y="0"/>
            <a:ext cx="77597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1295400"/>
            <a:ext cx="214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aseline="0" dirty="0" smtClean="0">
                <a:latin typeface="Arial" charset="0"/>
                <a:cs typeface="Arial" charset="0"/>
              </a:rPr>
              <a:t>Aligned</a:t>
            </a:r>
            <a:endParaRPr lang="en-US" sz="2400" baseline="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2400" baseline="0" dirty="0">
                <a:latin typeface="Arial" charset="0"/>
                <a:cs typeface="Arial" charset="0"/>
              </a:rPr>
              <a:t>GM images</a:t>
            </a:r>
          </a:p>
        </p:txBody>
      </p:sp>
    </p:spTree>
    <p:extLst>
      <p:ext uri="{BB962C8B-B14F-4D97-AF65-F5344CB8AC3E}">
        <p14:creationId xmlns:p14="http://schemas.microsoft.com/office/powerpoint/2010/main" val="2540989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average_g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75593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471 Subject Average</a:t>
            </a:r>
          </a:p>
        </p:txBody>
      </p:sp>
    </p:spTree>
    <p:extLst>
      <p:ext uri="{BB962C8B-B14F-4D97-AF65-F5344CB8AC3E}">
        <p14:creationId xmlns:p14="http://schemas.microsoft.com/office/powerpoint/2010/main" val="199128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average_w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75593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471 Subject Average</a:t>
            </a:r>
          </a:p>
        </p:txBody>
      </p:sp>
    </p:spTree>
    <p:extLst>
      <p:ext uri="{BB962C8B-B14F-4D97-AF65-F5344CB8AC3E}">
        <p14:creationId xmlns:p14="http://schemas.microsoft.com/office/powerpoint/2010/main" val="3053747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aver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75593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471 Subject Average</a:t>
            </a:r>
          </a:p>
        </p:txBody>
      </p:sp>
    </p:spTree>
    <p:extLst>
      <p:ext uri="{BB962C8B-B14F-4D97-AF65-F5344CB8AC3E}">
        <p14:creationId xmlns:p14="http://schemas.microsoft.com/office/powerpoint/2010/main" val="3859664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202488" cy="1143000"/>
          </a:xfrm>
        </p:spPr>
        <p:txBody>
          <a:bodyPr/>
          <a:lstStyle/>
          <a:p>
            <a:r>
              <a:rPr lang="en-GB" dirty="0" smtClean="0"/>
              <a:t>2D affine transforms</a:t>
            </a:r>
          </a:p>
        </p:txBody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8859838" cy="4876800"/>
          </a:xfrm>
        </p:spPr>
        <p:txBody>
          <a:bodyPr/>
          <a:lstStyle/>
          <a:p>
            <a:r>
              <a:rPr lang="en-GB" smtClean="0"/>
              <a:t>Translations by t</a:t>
            </a:r>
            <a:r>
              <a:rPr lang="en-GB" baseline="-25000" smtClean="0"/>
              <a:t>x</a:t>
            </a:r>
            <a:r>
              <a:rPr lang="en-GB" smtClean="0"/>
              <a:t> and t</a:t>
            </a:r>
            <a:r>
              <a:rPr lang="en-GB" baseline="-25000" smtClean="0"/>
              <a:t>y</a:t>
            </a:r>
            <a:endParaRPr lang="en-GB" smtClean="0"/>
          </a:p>
          <a:p>
            <a:pPr lvl="1"/>
            <a:r>
              <a:rPr lang="en-GB" smtClean="0"/>
              <a:t>x</a:t>
            </a:r>
            <a:r>
              <a:rPr lang="en-GB" baseline="-25000" smtClean="0"/>
              <a:t>1</a:t>
            </a:r>
            <a:r>
              <a:rPr lang="en-GB" smtClean="0"/>
              <a:t> = 1 x</a:t>
            </a:r>
            <a:r>
              <a:rPr lang="en-GB" baseline="-25000" smtClean="0"/>
              <a:t>0</a:t>
            </a:r>
            <a:r>
              <a:rPr lang="en-GB" smtClean="0"/>
              <a:t> + 0 y</a:t>
            </a:r>
            <a:r>
              <a:rPr lang="en-GB" baseline="-25000" smtClean="0"/>
              <a:t>0</a:t>
            </a:r>
            <a:r>
              <a:rPr lang="en-GB" smtClean="0"/>
              <a:t> + t</a:t>
            </a:r>
            <a:r>
              <a:rPr lang="en-GB" baseline="-25000" smtClean="0"/>
              <a:t>x</a:t>
            </a:r>
            <a:endParaRPr lang="en-GB" smtClean="0"/>
          </a:p>
          <a:p>
            <a:pPr lvl="1"/>
            <a:r>
              <a:rPr lang="en-GB" smtClean="0"/>
              <a:t>y</a:t>
            </a:r>
            <a:r>
              <a:rPr lang="en-GB" baseline="-25000" smtClean="0"/>
              <a:t>1</a:t>
            </a:r>
            <a:r>
              <a:rPr lang="en-GB" smtClean="0"/>
              <a:t> = 0 x</a:t>
            </a:r>
            <a:r>
              <a:rPr lang="en-GB" baseline="-25000" smtClean="0"/>
              <a:t>0</a:t>
            </a:r>
            <a:r>
              <a:rPr lang="en-GB" smtClean="0"/>
              <a:t> + 1 y</a:t>
            </a:r>
            <a:r>
              <a:rPr lang="en-GB" baseline="-25000" smtClean="0"/>
              <a:t>0</a:t>
            </a:r>
            <a:r>
              <a:rPr lang="en-GB" smtClean="0"/>
              <a:t> + t</a:t>
            </a:r>
            <a:r>
              <a:rPr lang="en-GB" baseline="-25000" smtClean="0"/>
              <a:t>y</a:t>
            </a:r>
            <a:endParaRPr lang="en-GB" smtClean="0"/>
          </a:p>
          <a:p>
            <a:r>
              <a:rPr lang="en-GB" smtClean="0"/>
              <a:t>Rotation around the origin by </a:t>
            </a:r>
            <a:r>
              <a:rPr lang="en-GB" smtClean="0">
                <a:latin typeface="Symbol" pitchFamily="18" charset="2"/>
                <a:sym typeface="Symbol" pitchFamily="18" charset="2"/>
              </a:rPr>
              <a:t></a:t>
            </a:r>
            <a:r>
              <a:rPr lang="en-GB" smtClean="0"/>
              <a:t> radians</a:t>
            </a:r>
          </a:p>
          <a:p>
            <a:pPr lvl="1"/>
            <a:r>
              <a:rPr lang="en-GB" smtClean="0"/>
              <a:t>x</a:t>
            </a:r>
            <a:r>
              <a:rPr lang="en-GB" baseline="-25000" smtClean="0"/>
              <a:t>1</a:t>
            </a:r>
            <a:r>
              <a:rPr lang="en-GB" smtClean="0"/>
              <a:t> =  cos(</a:t>
            </a:r>
            <a:r>
              <a:rPr lang="en-GB" smtClean="0">
                <a:latin typeface="Symbol" pitchFamily="18" charset="2"/>
                <a:sym typeface="Symbol" pitchFamily="18" charset="2"/>
              </a:rPr>
              <a:t></a:t>
            </a:r>
            <a:r>
              <a:rPr lang="en-GB" smtClean="0"/>
              <a:t>) x</a:t>
            </a:r>
            <a:r>
              <a:rPr lang="en-GB" baseline="-25000" smtClean="0"/>
              <a:t>0</a:t>
            </a:r>
            <a:r>
              <a:rPr lang="en-GB" smtClean="0"/>
              <a:t> + sin(</a:t>
            </a:r>
            <a:r>
              <a:rPr lang="en-GB" smtClean="0">
                <a:latin typeface="Symbol" pitchFamily="18" charset="2"/>
                <a:sym typeface="Symbol" pitchFamily="18" charset="2"/>
              </a:rPr>
              <a:t></a:t>
            </a:r>
            <a:r>
              <a:rPr lang="en-GB" smtClean="0"/>
              <a:t>) y</a:t>
            </a:r>
            <a:r>
              <a:rPr lang="en-GB" baseline="-25000" smtClean="0"/>
              <a:t>0</a:t>
            </a:r>
            <a:r>
              <a:rPr lang="en-GB" smtClean="0"/>
              <a:t> + 0</a:t>
            </a:r>
          </a:p>
          <a:p>
            <a:pPr lvl="1"/>
            <a:r>
              <a:rPr lang="en-GB" smtClean="0"/>
              <a:t>y</a:t>
            </a:r>
            <a:r>
              <a:rPr lang="en-GB" baseline="-25000" smtClean="0"/>
              <a:t>1</a:t>
            </a:r>
            <a:r>
              <a:rPr lang="en-GB" smtClean="0"/>
              <a:t> = -sin(</a:t>
            </a:r>
            <a:r>
              <a:rPr lang="en-GB" smtClean="0">
                <a:latin typeface="Symbol" pitchFamily="18" charset="2"/>
                <a:sym typeface="Symbol" pitchFamily="18" charset="2"/>
              </a:rPr>
              <a:t></a:t>
            </a:r>
            <a:r>
              <a:rPr lang="en-GB" smtClean="0"/>
              <a:t>) x</a:t>
            </a:r>
            <a:r>
              <a:rPr lang="en-GB" baseline="-25000" smtClean="0"/>
              <a:t>0</a:t>
            </a:r>
            <a:r>
              <a:rPr lang="en-GB" smtClean="0"/>
              <a:t> + cos(</a:t>
            </a:r>
            <a:r>
              <a:rPr lang="en-GB" smtClean="0">
                <a:latin typeface="Symbol" pitchFamily="18" charset="2"/>
                <a:sym typeface="Symbol" pitchFamily="18" charset="2"/>
              </a:rPr>
              <a:t></a:t>
            </a:r>
            <a:r>
              <a:rPr lang="en-GB" smtClean="0"/>
              <a:t>) y</a:t>
            </a:r>
            <a:r>
              <a:rPr lang="en-GB" baseline="-25000" smtClean="0"/>
              <a:t>0</a:t>
            </a:r>
            <a:r>
              <a:rPr lang="en-GB" smtClean="0"/>
              <a:t> + 0</a:t>
            </a:r>
            <a:endParaRPr lang="en-GB" baseline="-25000" smtClean="0"/>
          </a:p>
          <a:p>
            <a:r>
              <a:rPr lang="en-GB" smtClean="0"/>
              <a:t>Zooms by s</a:t>
            </a:r>
            <a:r>
              <a:rPr lang="en-GB" baseline="-25000" smtClean="0"/>
              <a:t>x</a:t>
            </a:r>
            <a:r>
              <a:rPr lang="en-GB" smtClean="0"/>
              <a:t> and s</a:t>
            </a:r>
            <a:r>
              <a:rPr lang="en-GB" baseline="-25000" smtClean="0"/>
              <a:t>y</a:t>
            </a:r>
            <a:r>
              <a:rPr lang="en-GB" smtClean="0"/>
              <a:t>:</a:t>
            </a:r>
          </a:p>
          <a:p>
            <a:pPr lvl="1"/>
            <a:r>
              <a:rPr lang="en-GB" smtClean="0"/>
              <a:t>x</a:t>
            </a:r>
            <a:r>
              <a:rPr lang="en-GB" baseline="-25000" smtClean="0"/>
              <a:t>1</a:t>
            </a:r>
            <a:r>
              <a:rPr lang="en-GB" smtClean="0"/>
              <a:t> = s</a:t>
            </a:r>
            <a:r>
              <a:rPr lang="en-GB" baseline="-25000" smtClean="0"/>
              <a:t>x </a:t>
            </a:r>
            <a:r>
              <a:rPr lang="en-GB" smtClean="0"/>
              <a:t>x</a:t>
            </a:r>
            <a:r>
              <a:rPr lang="en-GB" baseline="-25000" smtClean="0"/>
              <a:t>0 </a:t>
            </a:r>
            <a:r>
              <a:rPr lang="en-GB" smtClean="0"/>
              <a:t>+ 0 y</a:t>
            </a:r>
            <a:r>
              <a:rPr lang="en-GB" baseline="-25000" smtClean="0"/>
              <a:t>0</a:t>
            </a:r>
            <a:r>
              <a:rPr lang="en-GB" smtClean="0"/>
              <a:t> + 0</a:t>
            </a:r>
          </a:p>
          <a:p>
            <a:pPr lvl="1"/>
            <a:r>
              <a:rPr lang="en-GB" smtClean="0"/>
              <a:t>y</a:t>
            </a:r>
            <a:r>
              <a:rPr lang="en-GB" baseline="-25000" smtClean="0"/>
              <a:t>1</a:t>
            </a:r>
            <a:r>
              <a:rPr lang="en-GB" smtClean="0"/>
              <a:t> = 0 x</a:t>
            </a:r>
            <a:r>
              <a:rPr lang="en-GB" baseline="-25000" smtClean="0"/>
              <a:t>0  </a:t>
            </a:r>
            <a:r>
              <a:rPr lang="en-GB" smtClean="0"/>
              <a:t>+ s</a:t>
            </a:r>
            <a:r>
              <a:rPr lang="en-GB" baseline="-25000" smtClean="0"/>
              <a:t>y </a:t>
            </a:r>
            <a:r>
              <a:rPr lang="en-GB" smtClean="0"/>
              <a:t>y</a:t>
            </a:r>
            <a:r>
              <a:rPr lang="en-GB" baseline="-25000" smtClean="0"/>
              <a:t>0 </a:t>
            </a:r>
            <a:r>
              <a:rPr lang="en-GB" smtClean="0"/>
              <a:t>+ 0</a:t>
            </a:r>
          </a:p>
          <a:p>
            <a:pPr lvl="1"/>
            <a:endParaRPr lang="en-GB" smtClean="0"/>
          </a:p>
        </p:txBody>
      </p:sp>
      <p:pic>
        <p:nvPicPr>
          <p:cNvPr id="11268" name="Picture 2052" descr="aff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152400"/>
            <a:ext cx="312420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2053"/>
          <p:cNvSpPr txBox="1">
            <a:spLocks noChangeArrowheads="1"/>
          </p:cNvSpPr>
          <p:nvPr/>
        </p:nvSpPr>
        <p:spPr bwMode="auto">
          <a:xfrm>
            <a:off x="5699125" y="4652963"/>
            <a:ext cx="4054475" cy="1249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800" baseline="0">
                <a:latin typeface="Arial" charset="0"/>
              </a:rPr>
              <a:t>Shear</a:t>
            </a:r>
          </a:p>
          <a:p>
            <a:pPr lvl="1"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400" baseline="0">
                <a:latin typeface="Arial" charset="0"/>
              </a:rPr>
              <a:t>x</a:t>
            </a:r>
            <a:r>
              <a:rPr lang="en-GB" sz="2400">
                <a:latin typeface="Arial" charset="0"/>
              </a:rPr>
              <a:t>1</a:t>
            </a:r>
            <a:r>
              <a:rPr lang="en-GB" sz="2400" baseline="0">
                <a:latin typeface="Arial" charset="0"/>
              </a:rPr>
              <a:t> = 1 x</a:t>
            </a:r>
            <a:r>
              <a:rPr lang="en-GB" sz="2400">
                <a:latin typeface="Arial" charset="0"/>
              </a:rPr>
              <a:t>0</a:t>
            </a:r>
            <a:r>
              <a:rPr lang="en-GB" sz="2400" baseline="0">
                <a:latin typeface="Arial" charset="0"/>
              </a:rPr>
              <a:t> + h y</a:t>
            </a:r>
            <a:r>
              <a:rPr lang="en-GB" sz="2400">
                <a:latin typeface="Arial" charset="0"/>
              </a:rPr>
              <a:t>0 </a:t>
            </a:r>
            <a:r>
              <a:rPr lang="en-GB" sz="2400" baseline="0">
                <a:latin typeface="Arial" charset="0"/>
              </a:rPr>
              <a:t>+ 0</a:t>
            </a:r>
          </a:p>
          <a:p>
            <a:pPr lvl="1">
              <a:buClr>
                <a:srgbClr val="9900CC"/>
              </a:buClr>
              <a:buFont typeface="Comic Sans MS" pitchFamily="66" charset="0"/>
              <a:buChar char="*"/>
            </a:pPr>
            <a:r>
              <a:rPr lang="en-GB" sz="2400" baseline="0">
                <a:latin typeface="Arial" charset="0"/>
              </a:rPr>
              <a:t>y</a:t>
            </a:r>
            <a:r>
              <a:rPr lang="en-GB" sz="2400">
                <a:latin typeface="Arial" charset="0"/>
              </a:rPr>
              <a:t>1</a:t>
            </a:r>
            <a:r>
              <a:rPr lang="en-GB" sz="2400" baseline="0">
                <a:latin typeface="Arial" charset="0"/>
              </a:rPr>
              <a:t> = 0 x</a:t>
            </a:r>
            <a:r>
              <a:rPr lang="en-GB" sz="2400">
                <a:latin typeface="Arial" charset="0"/>
              </a:rPr>
              <a:t>0</a:t>
            </a:r>
            <a:r>
              <a:rPr lang="en-GB" sz="2400" baseline="0">
                <a:latin typeface="Arial" charset="0"/>
              </a:rPr>
              <a:t> + 1 y</a:t>
            </a:r>
            <a:r>
              <a:rPr lang="en-GB" sz="2400">
                <a:latin typeface="Arial" charset="0"/>
              </a:rPr>
              <a:t>0 </a:t>
            </a:r>
            <a:r>
              <a:rPr lang="en-GB" sz="2400" baseline="0">
                <a:latin typeface="Arial" charset="0"/>
              </a:rPr>
              <a:t>+ 0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subj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08876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    Subject 1</a:t>
            </a:r>
          </a:p>
        </p:txBody>
      </p:sp>
    </p:spTree>
    <p:extLst>
      <p:ext uri="{BB962C8B-B14F-4D97-AF65-F5344CB8AC3E}">
        <p14:creationId xmlns:p14="http://schemas.microsoft.com/office/powerpoint/2010/main" val="3644308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aver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75593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471 Subject Average</a:t>
            </a:r>
          </a:p>
        </p:txBody>
      </p:sp>
    </p:spTree>
    <p:extLst>
      <p:ext uri="{BB962C8B-B14F-4D97-AF65-F5344CB8AC3E}">
        <p14:creationId xmlns:p14="http://schemas.microsoft.com/office/powerpoint/2010/main" val="193961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subj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101584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    </a:t>
            </a:r>
            <a:r>
              <a:rPr lang="en-GB" dirty="0">
                <a:latin typeface="Arial" pitchFamily="34" charset="0"/>
                <a:cs typeface="Arial" pitchFamily="34" charset="0"/>
              </a:rPr>
              <a:t>Subject 2</a:t>
            </a:r>
          </a:p>
        </p:txBody>
      </p:sp>
    </p:spTree>
    <p:extLst>
      <p:ext uri="{BB962C8B-B14F-4D97-AF65-F5344CB8AC3E}">
        <p14:creationId xmlns:p14="http://schemas.microsoft.com/office/powerpoint/2010/main" val="1681799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aver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75593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471 Subject Average</a:t>
            </a:r>
          </a:p>
        </p:txBody>
      </p:sp>
    </p:spTree>
    <p:extLst>
      <p:ext uri="{BB962C8B-B14F-4D97-AF65-F5344CB8AC3E}">
        <p14:creationId xmlns:p14="http://schemas.microsoft.com/office/powerpoint/2010/main" val="2648408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subj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101584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    </a:t>
            </a:r>
            <a:r>
              <a:rPr lang="en-GB" dirty="0">
                <a:latin typeface="Arial" pitchFamily="34" charset="0"/>
                <a:cs typeface="Arial" pitchFamily="34" charset="0"/>
              </a:rPr>
              <a:t>Subject 3</a:t>
            </a:r>
          </a:p>
        </p:txBody>
      </p:sp>
    </p:spTree>
    <p:extLst>
      <p:ext uri="{BB962C8B-B14F-4D97-AF65-F5344CB8AC3E}">
        <p14:creationId xmlns:p14="http://schemas.microsoft.com/office/powerpoint/2010/main" val="1555352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aver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294202" y="6208713"/>
            <a:ext cx="1755930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471 Subject Average</a:t>
            </a:r>
          </a:p>
        </p:txBody>
      </p:sp>
    </p:spTree>
    <p:extLst>
      <p:ext uri="{BB962C8B-B14F-4D97-AF65-F5344CB8AC3E}">
        <p14:creationId xmlns:p14="http://schemas.microsoft.com/office/powerpoint/2010/main" val="1195110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3" cstate="print"/>
          <a:srcRect b="50594"/>
          <a:stretch>
            <a:fillRect/>
          </a:stretch>
        </p:blipFill>
        <p:spPr bwMode="auto">
          <a:xfrm>
            <a:off x="26988" y="25400"/>
            <a:ext cx="675005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07" name="TextBox 5"/>
          <p:cNvSpPr txBox="1">
            <a:spLocks noChangeArrowheads="1"/>
          </p:cNvSpPr>
          <p:nvPr/>
        </p:nvSpPr>
        <p:spPr bwMode="auto">
          <a:xfrm>
            <a:off x="6897688" y="0"/>
            <a:ext cx="28432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3200" baseline="0">
                <a:latin typeface="Arial" charset="0"/>
                <a:cs typeface="Arial" charset="0"/>
              </a:rPr>
              <a:t>Evaluations of nonlinear registration algorithms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4" cstate="print"/>
          <a:srcRect b="50520"/>
          <a:stretch>
            <a:fillRect/>
          </a:stretch>
        </p:blipFill>
        <p:spPr bwMode="auto">
          <a:xfrm>
            <a:off x="42863" y="3276600"/>
            <a:ext cx="96853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10" name="Line 6"/>
          <p:cNvSpPr>
            <a:spLocks noChangeShapeType="1"/>
          </p:cNvSpPr>
          <p:nvPr/>
        </p:nvSpPr>
        <p:spPr bwMode="auto">
          <a:xfrm flipH="1">
            <a:off x="415925" y="4221088"/>
            <a:ext cx="46815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5511" name="Line 7"/>
          <p:cNvSpPr>
            <a:spLocks noChangeShapeType="1"/>
          </p:cNvSpPr>
          <p:nvPr/>
        </p:nvSpPr>
        <p:spPr bwMode="auto">
          <a:xfrm flipH="1">
            <a:off x="5097463" y="4724400"/>
            <a:ext cx="460851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16496" y="4149080"/>
            <a:ext cx="46805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5025008" y="4581128"/>
            <a:ext cx="46805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Down Arrow 9"/>
          <p:cNvSpPr/>
          <p:nvPr/>
        </p:nvSpPr>
        <p:spPr bwMode="auto">
          <a:xfrm>
            <a:off x="4664968" y="3645024"/>
            <a:ext cx="216024" cy="28803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9273480" y="3789040"/>
            <a:ext cx="216024" cy="28803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92960" y="3429000"/>
            <a:ext cx="432048" cy="3429000"/>
          </a:xfrm>
          <a:prstGeom prst="rect">
            <a:avLst/>
          </a:prstGeom>
          <a:solidFill>
            <a:srgbClr val="FFC000">
              <a:alpha val="30196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201472" y="3429000"/>
            <a:ext cx="432048" cy="3429000"/>
          </a:xfrm>
          <a:prstGeom prst="rect">
            <a:avLst/>
          </a:prstGeom>
          <a:solidFill>
            <a:srgbClr val="FFC000">
              <a:alpha val="30196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08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Preliminaries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Within-subject: Realignment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Within-subject: EPI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Distortion Correction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Within-subject: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Coregistration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Between-subject: Normalise/Segment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Between-subject: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Dartel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3200" b="1" dirty="0" smtClean="0"/>
              <a:t>Between subject: Smoothing</a:t>
            </a:r>
            <a:endParaRPr lang="en-GB" sz="3200" b="1" dirty="0"/>
          </a:p>
          <a:p>
            <a:pPr lvl="1"/>
            <a:r>
              <a:rPr lang="en-GB" sz="1400" b="1" dirty="0"/>
              <a:t>Compensating for inaccuracies in inter-subject alignment</a:t>
            </a: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98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Picture 2" descr="gauss_conv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571875"/>
            <a:ext cx="30480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59" name="Picture 3" descr="circle_conv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82988"/>
            <a:ext cx="3048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61" name="Picture 5" descr="circle_ke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6172200"/>
            <a:ext cx="609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62" name="Picture 6" descr="gauss_ker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583238"/>
            <a:ext cx="13716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63" name="Picture 7" descr="not_conv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657600"/>
            <a:ext cx="29479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64" name="Picture 8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8763" y="549275"/>
            <a:ext cx="2976562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3465" name="Text Box 9"/>
          <p:cNvSpPr txBox="1">
            <a:spLocks noChangeArrowheads="1"/>
          </p:cNvSpPr>
          <p:nvPr/>
        </p:nvSpPr>
        <p:spPr bwMode="auto">
          <a:xfrm>
            <a:off x="609600" y="3124200"/>
            <a:ext cx="23082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aseline="0">
                <a:latin typeface="+mn-lt"/>
              </a:rPr>
              <a:t>Before convolution</a:t>
            </a:r>
          </a:p>
        </p:txBody>
      </p:sp>
      <p:sp>
        <p:nvSpPr>
          <p:cNvPr id="403466" name="Text Box 10"/>
          <p:cNvSpPr txBox="1">
            <a:spLocks noChangeArrowheads="1"/>
          </p:cNvSpPr>
          <p:nvPr/>
        </p:nvSpPr>
        <p:spPr bwMode="auto">
          <a:xfrm>
            <a:off x="3733800" y="3124200"/>
            <a:ext cx="2808288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aseline="0">
                <a:latin typeface="+mn-lt"/>
              </a:rPr>
              <a:t>Convolved with a circle</a:t>
            </a:r>
          </a:p>
        </p:txBody>
      </p:sp>
      <p:sp>
        <p:nvSpPr>
          <p:cNvPr id="403467" name="Text Box 11"/>
          <p:cNvSpPr txBox="1">
            <a:spLocks noChangeArrowheads="1"/>
          </p:cNvSpPr>
          <p:nvPr/>
        </p:nvSpPr>
        <p:spPr bwMode="auto">
          <a:xfrm>
            <a:off x="6705600" y="3124200"/>
            <a:ext cx="329247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aseline="0">
                <a:latin typeface="+mn-lt"/>
              </a:rPr>
              <a:t>Convolved with a Gaussian</a:t>
            </a:r>
          </a:p>
        </p:txBody>
      </p:sp>
      <p:sp>
        <p:nvSpPr>
          <p:cNvPr id="403468" name="Text Box 12"/>
          <p:cNvSpPr txBox="1">
            <a:spLocks noChangeArrowheads="1"/>
          </p:cNvSpPr>
          <p:nvPr/>
        </p:nvSpPr>
        <p:spPr bwMode="auto">
          <a:xfrm>
            <a:off x="304800" y="1457489"/>
            <a:ext cx="64008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aseline="0" dirty="0">
                <a:latin typeface="+mn-lt"/>
              </a:rPr>
              <a:t>Blurring is done by </a:t>
            </a:r>
            <a:r>
              <a:rPr lang="en-US" baseline="0" dirty="0">
                <a:solidFill>
                  <a:srgbClr val="000099"/>
                </a:solidFill>
                <a:latin typeface="+mn-lt"/>
              </a:rPr>
              <a:t>convolution</a:t>
            </a:r>
            <a:r>
              <a:rPr lang="en-US" baseline="0" dirty="0">
                <a:latin typeface="+mn-lt"/>
              </a:rPr>
              <a:t>.</a:t>
            </a:r>
          </a:p>
          <a:p>
            <a:pPr>
              <a:defRPr/>
            </a:pPr>
            <a:endParaRPr lang="en-US" baseline="0" dirty="0">
              <a:latin typeface="+mn-lt"/>
            </a:endParaRPr>
          </a:p>
          <a:p>
            <a:pPr>
              <a:defRPr/>
            </a:pPr>
            <a:r>
              <a:rPr lang="en-US" baseline="0" dirty="0">
                <a:latin typeface="+mn-lt"/>
              </a:rPr>
              <a:t>Each </a:t>
            </a:r>
            <a:r>
              <a:rPr lang="en-US" baseline="0" dirty="0" err="1">
                <a:latin typeface="+mn-lt"/>
              </a:rPr>
              <a:t>voxel</a:t>
            </a:r>
            <a:r>
              <a:rPr lang="en-US" baseline="0" dirty="0">
                <a:latin typeface="+mn-lt"/>
              </a:rPr>
              <a:t> after smoothing effectively becomes the result of applying a weighted region of interest (ROI).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448800" cy="1143000"/>
          </a:xfrm>
        </p:spPr>
        <p:txBody>
          <a:bodyPr/>
          <a:lstStyle/>
          <a:p>
            <a:r>
              <a:rPr lang="en-US" dirty="0" smtClean="0"/>
              <a:t>Smooth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312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5" grpId="0" autoUpdateAnimBg="0"/>
      <p:bldP spid="403466" grpId="0" autoUpdateAnimBg="0"/>
      <p:bldP spid="403467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mri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5008" y="2132856"/>
            <a:ext cx="4536504" cy="4536504"/>
          </a:xfrm>
          <a:prstGeom prst="rect">
            <a:avLst/>
          </a:prstGeom>
        </p:spPr>
      </p:pic>
      <p:pic>
        <p:nvPicPr>
          <p:cNvPr id="6" name="Picture 5" descr="fmri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5008" y="2132856"/>
            <a:ext cx="4536504" cy="4536504"/>
          </a:xfrm>
          <a:prstGeom prst="rect">
            <a:avLst/>
          </a:prstGeom>
        </p:spPr>
      </p:pic>
      <p:pic>
        <p:nvPicPr>
          <p:cNvPr id="7" name="Picture 6" descr="fmri_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5008" y="2132856"/>
            <a:ext cx="4536504" cy="4536504"/>
          </a:xfrm>
          <a:prstGeom prst="rect">
            <a:avLst/>
          </a:prstGeom>
        </p:spPr>
      </p:pic>
      <p:pic>
        <p:nvPicPr>
          <p:cNvPr id="8" name="Picture 7" descr="fmri_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5008" y="2132856"/>
            <a:ext cx="4536504" cy="4536504"/>
          </a:xfrm>
          <a:prstGeom prst="rect">
            <a:avLst/>
          </a:prstGeom>
        </p:spPr>
      </p:pic>
      <p:pic>
        <p:nvPicPr>
          <p:cNvPr id="9" name="Picture 8" descr="fmri_3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5008" y="2132856"/>
            <a:ext cx="4536504" cy="4536504"/>
          </a:xfrm>
          <a:prstGeom prst="rect">
            <a:avLst/>
          </a:prstGeom>
        </p:spPr>
      </p:pic>
      <p:pic>
        <p:nvPicPr>
          <p:cNvPr id="3" name="Picture 2" descr="fmri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88" y="2132856"/>
            <a:ext cx="4536504" cy="4536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37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3D rigid-body transformations</a:t>
            </a:r>
          </a:p>
        </p:txBody>
      </p:sp>
      <p:sp>
        <p:nvSpPr>
          <p:cNvPr id="254980" name="Rectangle 2052"/>
          <p:cNvSpPr>
            <a:spLocks noGrp="1" noChangeArrowheads="1"/>
          </p:cNvSpPr>
          <p:nvPr>
            <p:ph type="body" idx="1"/>
          </p:nvPr>
        </p:nvSpPr>
        <p:spPr>
          <a:xfrm>
            <a:off x="495300" y="1609725"/>
            <a:ext cx="9105900" cy="4638675"/>
          </a:xfrm>
          <a:noFill/>
        </p:spPr>
        <p:txBody>
          <a:bodyPr/>
          <a:lstStyle/>
          <a:p>
            <a:r>
              <a:rPr lang="en-GB" smtClean="0"/>
              <a:t>A 3D rigid body transform is defined by:</a:t>
            </a:r>
          </a:p>
          <a:p>
            <a:pPr lvl="1"/>
            <a:r>
              <a:rPr lang="en-GB" smtClean="0"/>
              <a:t>3 translations - in X, Y &amp; Z directions</a:t>
            </a:r>
          </a:p>
          <a:p>
            <a:pPr lvl="1"/>
            <a:r>
              <a:rPr lang="en-GB" smtClean="0"/>
              <a:t>3 rotations - about X, Y &amp; Z axes</a:t>
            </a:r>
          </a:p>
          <a:p>
            <a:r>
              <a:rPr lang="en-GB" smtClean="0"/>
              <a:t>The order of the operations matters</a:t>
            </a:r>
          </a:p>
        </p:txBody>
      </p:sp>
      <p:graphicFrame>
        <p:nvGraphicFramePr>
          <p:cNvPr id="401408" name="Object 2048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" y="4114800"/>
          <a:ext cx="9201150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3" imgW="8153280" imgH="1218960" progId="Equation.3">
                  <p:embed/>
                </p:oleObj>
              </mc:Choice>
              <mc:Fallback>
                <p:oleObj name="Equation" r:id="rId3" imgW="8153280" imgH="1218960" progId="Equation.3">
                  <p:embed/>
                  <p:pic>
                    <p:nvPicPr>
                      <p:cNvPr id="0" name="Object 204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14800"/>
                        <a:ext cx="9201150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82" name="Text Box 2054"/>
          <p:cNvSpPr txBox="1">
            <a:spLocks noChangeArrowheads="1"/>
          </p:cNvSpPr>
          <p:nvPr/>
        </p:nvSpPr>
        <p:spPr bwMode="auto">
          <a:xfrm>
            <a:off x="533400" y="5334000"/>
            <a:ext cx="1573213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aseline="0">
                <a:latin typeface="+mn-lt"/>
              </a:rPr>
              <a:t>Translations</a:t>
            </a:r>
          </a:p>
        </p:txBody>
      </p:sp>
      <p:sp>
        <p:nvSpPr>
          <p:cNvPr id="254983" name="Text Box 2055"/>
          <p:cNvSpPr txBox="1">
            <a:spLocks noChangeArrowheads="1"/>
          </p:cNvSpPr>
          <p:nvPr/>
        </p:nvSpPr>
        <p:spPr bwMode="auto">
          <a:xfrm>
            <a:off x="2892425" y="5334000"/>
            <a:ext cx="1552575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aseline="0">
                <a:latin typeface="+mn-lt"/>
              </a:rPr>
              <a:t>Pitch</a:t>
            </a:r>
          </a:p>
          <a:p>
            <a:pPr algn="ctr">
              <a:defRPr/>
            </a:pPr>
            <a:r>
              <a:rPr lang="en-GB" baseline="0">
                <a:latin typeface="+mn-lt"/>
              </a:rPr>
              <a:t>about x axis</a:t>
            </a:r>
          </a:p>
        </p:txBody>
      </p:sp>
      <p:sp>
        <p:nvSpPr>
          <p:cNvPr id="254984" name="Text Box 2056"/>
          <p:cNvSpPr txBox="1">
            <a:spLocks noChangeArrowheads="1"/>
          </p:cNvSpPr>
          <p:nvPr/>
        </p:nvSpPr>
        <p:spPr bwMode="auto">
          <a:xfrm>
            <a:off x="5299075" y="5334000"/>
            <a:ext cx="160813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aseline="0">
                <a:latin typeface="+mn-lt"/>
              </a:rPr>
              <a:t>Roll</a:t>
            </a:r>
          </a:p>
          <a:p>
            <a:pPr algn="ctr">
              <a:defRPr/>
            </a:pPr>
            <a:r>
              <a:rPr lang="en-GB" baseline="0">
                <a:latin typeface="+mn-lt"/>
              </a:rPr>
              <a:t>about y axis</a:t>
            </a:r>
          </a:p>
        </p:txBody>
      </p:sp>
      <p:sp>
        <p:nvSpPr>
          <p:cNvPr id="254985" name="Text Box 2057"/>
          <p:cNvSpPr txBox="1">
            <a:spLocks noChangeArrowheads="1"/>
          </p:cNvSpPr>
          <p:nvPr/>
        </p:nvSpPr>
        <p:spPr bwMode="auto">
          <a:xfrm>
            <a:off x="7772400" y="5334000"/>
            <a:ext cx="16129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aseline="0">
                <a:latin typeface="+mn-lt"/>
              </a:rPr>
              <a:t>Yaw</a:t>
            </a:r>
          </a:p>
          <a:p>
            <a:pPr algn="ctr">
              <a:defRPr/>
            </a:pPr>
            <a:r>
              <a:rPr lang="en-GB" baseline="0">
                <a:latin typeface="+mn-lt"/>
              </a:rPr>
              <a:t>about z axis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4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4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4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4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1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1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1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1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build="p" autoUpdateAnimBg="0"/>
      <p:bldP spid="254982" grpId="0" autoUpdateAnimBg="0"/>
      <p:bldP spid="254983" grpId="0" autoUpdateAnimBg="0"/>
      <p:bldP spid="254984" grpId="0" autoUpdateAnimBg="0"/>
      <p:bldP spid="254985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0099"/>
                </a:solidFill>
              </a:rPr>
              <a:t>Ashburner &amp; Friston.</a:t>
            </a:r>
            <a:r>
              <a:rPr lang="en-US" smtClean="0"/>
              <a:t> </a:t>
            </a:r>
            <a:r>
              <a:rPr lang="en-US" i="1" smtClean="0"/>
              <a:t>Unified Segmentation</a:t>
            </a:r>
            <a:r>
              <a:rPr lang="en-US" smtClean="0"/>
              <a:t>.</a:t>
            </a:r>
            <a:br>
              <a:rPr lang="en-US" smtClean="0"/>
            </a:br>
            <a:r>
              <a:rPr lang="en-US" smtClean="0"/>
              <a:t>NeuroImage </a:t>
            </a:r>
            <a:r>
              <a:rPr lang="en-GB" smtClean="0"/>
              <a:t>26:839-851</a:t>
            </a:r>
            <a:r>
              <a:rPr lang="en-US" smtClean="0"/>
              <a:t> (2005).</a:t>
            </a:r>
          </a:p>
          <a:p>
            <a:r>
              <a:rPr lang="en-GB" smtClean="0">
                <a:solidFill>
                  <a:srgbClr val="000099"/>
                </a:solidFill>
              </a:rPr>
              <a:t>Ashburner.</a:t>
            </a:r>
            <a:r>
              <a:rPr lang="en-GB" smtClean="0"/>
              <a:t> </a:t>
            </a:r>
            <a:r>
              <a:rPr lang="en-GB" i="1" smtClean="0"/>
              <a:t>A Fast Diffeomorphic Image Registration Algorithm</a:t>
            </a:r>
            <a:r>
              <a:rPr lang="en-GB" smtClean="0"/>
              <a:t>. NeuroImage 38:95-113 (2007).</a:t>
            </a:r>
          </a:p>
          <a:p>
            <a:r>
              <a:rPr lang="en-GB" smtClean="0">
                <a:solidFill>
                  <a:srgbClr val="000099"/>
                </a:solidFill>
              </a:rPr>
              <a:t>Ashburner &amp; Friston.</a:t>
            </a:r>
            <a:r>
              <a:rPr lang="en-GB" smtClean="0"/>
              <a:t> </a:t>
            </a:r>
            <a:r>
              <a:rPr lang="en-GB" i="1" smtClean="0"/>
              <a:t>Computing average shaped tissue probability templates</a:t>
            </a:r>
            <a:r>
              <a:rPr lang="en-GB" smtClean="0"/>
              <a:t>. NeuroImage 45(2): 333-341 (2009).</a:t>
            </a:r>
          </a:p>
          <a:p>
            <a:r>
              <a:rPr lang="en-GB" smtClean="0">
                <a:solidFill>
                  <a:srgbClr val="000099"/>
                </a:solidFill>
              </a:rPr>
              <a:t>Klein et al.</a:t>
            </a:r>
            <a:r>
              <a:rPr lang="en-GB" smtClean="0"/>
              <a:t> </a:t>
            </a:r>
            <a:r>
              <a:rPr lang="en-GB" i="1" smtClean="0"/>
              <a:t>Evaluation of 14 nonlinear deformation algorithms applied to human brain MRI registration</a:t>
            </a:r>
            <a:r>
              <a:rPr lang="en-GB" smtClean="0"/>
              <a:t>. NeuroImage 46(3):786-802 (2009).</a:t>
            </a:r>
          </a:p>
        </p:txBody>
      </p:sp>
    </p:spTree>
    <p:extLst>
      <p:ext uri="{BB962C8B-B14F-4D97-AF65-F5344CB8AC3E}">
        <p14:creationId xmlns:p14="http://schemas.microsoft.com/office/powerpoint/2010/main" val="1706035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Voxel</a:t>
            </a:r>
            <a:r>
              <a:rPr lang="en-GB" dirty="0" smtClean="0"/>
              <a:t>-to-world transforms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50975"/>
            <a:ext cx="9296400" cy="4797425"/>
          </a:xfrm>
        </p:spPr>
        <p:txBody>
          <a:bodyPr/>
          <a:lstStyle/>
          <a:p>
            <a:r>
              <a:rPr lang="en-GB" smtClean="0"/>
              <a:t>Affine transform associated with each image</a:t>
            </a:r>
          </a:p>
          <a:p>
            <a:pPr lvl="1"/>
            <a:r>
              <a:rPr lang="en-GB" smtClean="0"/>
              <a:t>Maps from voxels (x=1..n</a:t>
            </a:r>
            <a:r>
              <a:rPr lang="en-GB" baseline="-25000" smtClean="0"/>
              <a:t>x</a:t>
            </a:r>
            <a:r>
              <a:rPr lang="en-GB" smtClean="0"/>
              <a:t>, y=1..n</a:t>
            </a:r>
            <a:r>
              <a:rPr lang="en-GB" baseline="-25000" smtClean="0"/>
              <a:t>y</a:t>
            </a:r>
            <a:r>
              <a:rPr lang="en-GB" smtClean="0"/>
              <a:t>, z=1..n</a:t>
            </a:r>
            <a:r>
              <a:rPr lang="en-GB" baseline="-25000" smtClean="0"/>
              <a:t>z</a:t>
            </a:r>
            <a:r>
              <a:rPr lang="en-GB" smtClean="0"/>
              <a:t>) to some world co-ordinate system. e.g.,</a:t>
            </a:r>
          </a:p>
          <a:p>
            <a:pPr lvl="2"/>
            <a:r>
              <a:rPr lang="en-GB" smtClean="0"/>
              <a:t>Scanner co-ordinates - images from DICOM toolbox</a:t>
            </a:r>
          </a:p>
          <a:p>
            <a:pPr lvl="2"/>
            <a:r>
              <a:rPr lang="en-GB" smtClean="0"/>
              <a:t>T&amp;T/MNI coordinates - spatially normalised</a:t>
            </a:r>
          </a:p>
          <a:p>
            <a:r>
              <a:rPr lang="en-GB" smtClean="0"/>
              <a:t>Registering image B (source) to image A (target) will update B’s voxel-to-world mapping</a:t>
            </a:r>
          </a:p>
          <a:p>
            <a:pPr lvl="1"/>
            <a:r>
              <a:rPr lang="en-GB" smtClean="0"/>
              <a:t>Mapping from voxels in A to voxels in B is by</a:t>
            </a:r>
          </a:p>
          <a:p>
            <a:pPr lvl="2"/>
            <a:r>
              <a:rPr lang="en-GB" smtClean="0"/>
              <a:t>A-to-world using M</a:t>
            </a:r>
            <a:r>
              <a:rPr lang="en-GB" baseline="-25000" smtClean="0"/>
              <a:t>A</a:t>
            </a:r>
            <a:r>
              <a:rPr lang="en-GB" smtClean="0"/>
              <a:t>, then world-to-B using M</a:t>
            </a:r>
            <a:r>
              <a:rPr lang="en-GB" baseline="-25000" smtClean="0"/>
              <a:t>B</a:t>
            </a:r>
            <a:r>
              <a:rPr lang="en-GB" baseline="30000" smtClean="0"/>
              <a:t>-1</a:t>
            </a:r>
            <a:endParaRPr lang="en-GB" smtClean="0"/>
          </a:p>
          <a:p>
            <a:pPr lvl="2"/>
            <a:r>
              <a:rPr lang="en-GB" smtClean="0"/>
              <a:t> M</a:t>
            </a:r>
            <a:r>
              <a:rPr lang="en-GB" baseline="-25000" smtClean="0"/>
              <a:t>B</a:t>
            </a:r>
            <a:r>
              <a:rPr lang="en-GB" baseline="30000" smtClean="0"/>
              <a:t>-1</a:t>
            </a:r>
            <a:r>
              <a:rPr lang="en-GB" smtClean="0"/>
              <a:t> M</a:t>
            </a:r>
            <a:r>
              <a:rPr lang="en-GB" baseline="-25000" smtClean="0"/>
              <a:t>A</a:t>
            </a:r>
            <a:endParaRPr lang="en-GB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Optimisation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9725"/>
            <a:ext cx="8859838" cy="4638675"/>
          </a:xfrm>
        </p:spPr>
        <p:txBody>
          <a:bodyPr/>
          <a:lstStyle/>
          <a:p>
            <a:r>
              <a:rPr lang="en-GB" smtClean="0"/>
              <a:t>Image registration is done by optimisation.</a:t>
            </a:r>
          </a:p>
          <a:p>
            <a:r>
              <a:rPr lang="en-GB" smtClean="0"/>
              <a:t>Optimisation involves finding some “best” parameters according to an “objective function”, which is either minimised or maximised</a:t>
            </a:r>
          </a:p>
          <a:p>
            <a:r>
              <a:rPr lang="en-GB" smtClean="0"/>
              <a:t>The “objective function” is often related to a probability based on some model</a:t>
            </a:r>
          </a:p>
        </p:txBody>
      </p:sp>
      <p:pic>
        <p:nvPicPr>
          <p:cNvPr id="14340" name="Picture 4" descr="opti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029200"/>
            <a:ext cx="6453188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5410200" y="6461125"/>
            <a:ext cx="2344738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aseline="0">
                <a:latin typeface="+mn-lt"/>
              </a:rPr>
              <a:t>Value of parameter</a:t>
            </a:r>
          </a:p>
        </p:txBody>
      </p:sp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1584325" y="5275263"/>
            <a:ext cx="153987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baseline="0">
                <a:latin typeface="+mn-lt"/>
              </a:rPr>
              <a:t>Objective function</a:t>
            </a:r>
          </a:p>
        </p:txBody>
      </p:sp>
      <p:sp>
        <p:nvSpPr>
          <p:cNvPr id="249863" name="Line 7"/>
          <p:cNvSpPr>
            <a:spLocks noChangeShapeType="1"/>
          </p:cNvSpPr>
          <p:nvPr/>
        </p:nvSpPr>
        <p:spPr bwMode="auto">
          <a:xfrm>
            <a:off x="5334000" y="5334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3276600" y="5105400"/>
            <a:ext cx="21336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400" baseline="0">
                <a:latin typeface="+mn-lt"/>
              </a:rPr>
              <a:t>Most probable solution (global optimum)</a:t>
            </a:r>
            <a:endParaRPr lang="en-GB" sz="1600" baseline="0">
              <a:latin typeface="+mn-lt"/>
            </a:endParaRPr>
          </a:p>
        </p:txBody>
      </p:sp>
      <p:sp>
        <p:nvSpPr>
          <p:cNvPr id="249865" name="Line 9"/>
          <p:cNvSpPr>
            <a:spLocks noChangeShapeType="1"/>
          </p:cNvSpPr>
          <p:nvPr/>
        </p:nvSpPr>
        <p:spPr bwMode="auto">
          <a:xfrm flipH="1">
            <a:off x="8153400" y="6019800"/>
            <a:ext cx="76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49866" name="Text Box 10"/>
          <p:cNvSpPr txBox="1">
            <a:spLocks noChangeArrowheads="1"/>
          </p:cNvSpPr>
          <p:nvPr/>
        </p:nvSpPr>
        <p:spPr bwMode="auto">
          <a:xfrm>
            <a:off x="7620000" y="5715000"/>
            <a:ext cx="13509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aseline="0">
                <a:latin typeface="+mn-lt"/>
              </a:rPr>
              <a:t>Local optimum</a:t>
            </a:r>
          </a:p>
        </p:txBody>
      </p:sp>
      <p:sp>
        <p:nvSpPr>
          <p:cNvPr id="249867" name="Text Box 11"/>
          <p:cNvSpPr txBox="1">
            <a:spLocks noChangeArrowheads="1"/>
          </p:cNvSpPr>
          <p:nvPr/>
        </p:nvSpPr>
        <p:spPr bwMode="auto">
          <a:xfrm>
            <a:off x="4267200" y="5715000"/>
            <a:ext cx="13509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aseline="0">
                <a:latin typeface="+mn-lt"/>
              </a:rPr>
              <a:t>Local optimum</a:t>
            </a:r>
          </a:p>
        </p:txBody>
      </p:sp>
      <p:sp>
        <p:nvSpPr>
          <p:cNvPr id="249868" name="Line 12"/>
          <p:cNvSpPr>
            <a:spLocks noChangeShapeType="1"/>
          </p:cNvSpPr>
          <p:nvPr/>
        </p:nvSpPr>
        <p:spPr bwMode="auto">
          <a:xfrm>
            <a:off x="5486400" y="5943600"/>
            <a:ext cx="76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170315833</TotalTime>
  <Pages>19</Pages>
  <Words>1862</Words>
  <Application>Microsoft Office PowerPoint</Application>
  <PresentationFormat>A4 Paper (210x297 mm)</PresentationFormat>
  <Paragraphs>400</Paragraphs>
  <Slides>70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Comic Sans MS</vt:lpstr>
      <vt:lpstr>Symbol</vt:lpstr>
      <vt:lpstr>Contemporary Portrait</vt:lpstr>
      <vt:lpstr>Equation</vt:lpstr>
      <vt:lpstr>fMRI Preprocessing  John Ashburner </vt:lpstr>
      <vt:lpstr>Contents</vt:lpstr>
      <vt:lpstr>Image registration</vt:lpstr>
      <vt:lpstr>Rigid-body transformations</vt:lpstr>
      <vt:lpstr>2D affine transforms</vt:lpstr>
      <vt:lpstr>2D affine transforms</vt:lpstr>
      <vt:lpstr>3D rigid-body transformations</vt:lpstr>
      <vt:lpstr>Voxel-to-world transforms</vt:lpstr>
      <vt:lpstr>Optimisation</vt:lpstr>
      <vt:lpstr>Optimisation</vt:lpstr>
      <vt:lpstr>Objective functions</vt:lpstr>
      <vt:lpstr>Simple interpolation</vt:lpstr>
      <vt:lpstr>B-spline interpolation</vt:lpstr>
      <vt:lpstr>Pre-processing overview</vt:lpstr>
      <vt:lpstr>Contents</vt:lpstr>
      <vt:lpstr>Mean-squared difference</vt:lpstr>
      <vt:lpstr>Motion estimates</vt:lpstr>
      <vt:lpstr>Residual errors from aligned fMRI</vt:lpstr>
      <vt:lpstr>Contents</vt:lpstr>
      <vt:lpstr>EPI distortion</vt:lpstr>
      <vt:lpstr>FieldMap toolbox</vt:lpstr>
      <vt:lpstr>Phase unwrapping</vt:lpstr>
      <vt:lpstr>Movement-by-distortion interaction</vt:lpstr>
      <vt:lpstr>Realign &amp; Unwarp</vt:lpstr>
      <vt:lpstr>Correcting for distortion changes</vt:lpstr>
      <vt:lpstr>Contents</vt:lpstr>
      <vt:lpstr>PowerPoint Presentation</vt:lpstr>
      <vt:lpstr>Coregistration maximises Mutual Information</vt:lpstr>
      <vt:lpstr>“Check Reg” to assess alignment</vt:lpstr>
      <vt:lpstr>EPI dropout and distortion</vt:lpstr>
      <vt:lpstr>References</vt:lpstr>
      <vt:lpstr>Pre-processing overview</vt:lpstr>
      <vt:lpstr>Alternative pipeline</vt:lpstr>
      <vt:lpstr>Contents</vt:lpstr>
      <vt:lpstr>Spatial normalisation</vt:lpstr>
      <vt:lpstr>Normalise/Segment</vt:lpstr>
      <vt:lpstr>Spatial normalisation</vt:lpstr>
      <vt:lpstr>Segmentation</vt:lpstr>
      <vt:lpstr>PowerPoint Presentation</vt:lpstr>
      <vt:lpstr>Modelling tissue intensities</vt:lpstr>
      <vt:lpstr>Tissue probability maps in SPM12</vt:lpstr>
      <vt:lpstr>PowerPoint Presentation</vt:lpstr>
      <vt:lpstr>PowerPoint Presentation</vt:lpstr>
      <vt:lpstr>Modelling a bias field</vt:lpstr>
      <vt:lpstr>Iterative optimisation scheme</vt:lpstr>
      <vt:lpstr>Contents</vt:lpstr>
      <vt:lpstr>Dartel image registration</vt:lpstr>
      <vt:lpstr>Scaling and squaring example</vt:lpstr>
      <vt:lpstr>Registration objective function</vt:lpstr>
      <vt:lpstr>Effect of different forms of regularisation</vt:lpstr>
      <vt:lpstr>Simultaneous registration of GM to GM and WM to WM</vt:lpstr>
      <vt:lpstr>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Contents</vt:lpstr>
      <vt:lpstr>Smooth</vt:lpstr>
      <vt:lpstr>Smooth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</dc:title>
  <dc:subject>SPM Course Overheads</dc:subject>
  <dc:creator>WDCN</dc:creator>
  <cp:keywords>Statistical Parametric Mapping</cp:keywords>
  <cp:lastModifiedBy>John Ashburner</cp:lastModifiedBy>
  <cp:revision>216</cp:revision>
  <cp:lastPrinted>2004-05-04T13:58:27Z</cp:lastPrinted>
  <dcterms:created xsi:type="dcterms:W3CDTF">1996-05-14T17:42:09Z</dcterms:created>
  <dcterms:modified xsi:type="dcterms:W3CDTF">2018-05-08T15:21:06Z</dcterms:modified>
</cp:coreProperties>
</file>