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8" r:id="rId7"/>
    <p:sldId id="269" r:id="rId8"/>
    <p:sldId id="328" r:id="rId9"/>
    <p:sldId id="271" r:id="rId10"/>
    <p:sldId id="310" r:id="rId11"/>
    <p:sldId id="273" r:id="rId12"/>
    <p:sldId id="274" r:id="rId13"/>
    <p:sldId id="275" r:id="rId14"/>
    <p:sldId id="319" r:id="rId15"/>
    <p:sldId id="320" r:id="rId16"/>
    <p:sldId id="321" r:id="rId17"/>
    <p:sldId id="322" r:id="rId18"/>
    <p:sldId id="323" r:id="rId19"/>
    <p:sldId id="279" r:id="rId20"/>
    <p:sldId id="280" r:id="rId21"/>
    <p:sldId id="282" r:id="rId22"/>
    <p:sldId id="281"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9" d="100"/>
          <a:sy n="109" d="100"/>
        </p:scale>
        <p:origin x="1116" y="10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15/05/2023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13</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19</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20</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21</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22</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2</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3</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4</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5</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7</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9</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11</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12</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wmf"/><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0.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a:t>
            </a:r>
            <a:r>
              <a:rPr lang="en-GB" sz="4000" b="1" dirty="0" smtClean="0"/>
              <a:t>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May 2023</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19100" y="443711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dirty="0">
                <a:solidFill>
                  <a:srgbClr val="000000"/>
                </a:solidFill>
              </a:rPr>
              <a:t>Guillaume </a:t>
            </a:r>
            <a:r>
              <a:rPr lang="en-GB" dirty="0" smtClean="0">
                <a:solidFill>
                  <a:srgbClr val="000000"/>
                </a:solidFill>
              </a:rPr>
              <a:t>Flandin</a:t>
            </a:r>
            <a:br>
              <a:rPr lang="en-GB" dirty="0" smtClean="0">
                <a:solidFill>
                  <a:srgbClr val="000000"/>
                </a:solidFill>
              </a:rPr>
            </a:br>
            <a:endParaRPr lang="en-GB"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740352" y="6417536"/>
            <a:ext cx="101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800" dirty="0">
                <a:solidFill>
                  <a:schemeClr val="bg1">
                    <a:lumMod val="65000"/>
                  </a:schemeClr>
                </a:solidFill>
              </a:rPr>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27"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15262" y="1664514"/>
            <a:ext cx="6125816" cy="4795382"/>
          </a:xfrm>
        </p:spPr>
        <p:txBody>
          <a:bodyPr/>
          <a:lstStyle/>
          <a:p>
            <a:r>
              <a:rPr lang="en-GB" dirty="0"/>
              <a:t>Free and Open Source </a:t>
            </a:r>
            <a:r>
              <a:rPr lang="en-GB" dirty="0" smtClean="0"/>
              <a:t>Software</a:t>
            </a:r>
            <a:r>
              <a:rPr lang="en-GB" dirty="0" smtClean="0"/>
              <a:t/>
            </a:r>
            <a:br>
              <a:rPr lang="en-GB" dirty="0" smtClean="0"/>
            </a:br>
            <a:endParaRPr lang="en-GB" dirty="0"/>
          </a:p>
          <a:p>
            <a:r>
              <a:rPr lang="en-GB" dirty="0" smtClean="0"/>
              <a:t>Development on GitHub</a:t>
            </a:r>
          </a:p>
          <a:p>
            <a:endParaRPr lang="en-GB" dirty="0"/>
          </a:p>
          <a:p>
            <a:r>
              <a:rPr lang="en-GB" dirty="0" smtClean="0"/>
              <a:t>Requirements</a:t>
            </a:r>
            <a:r>
              <a:rPr lang="en-GB" dirty="0"/>
              <a:t>:</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9.14</a:t>
            </a:r>
            <a:r>
              <a:rPr lang="en-GB" dirty="0" smtClean="0"/>
              <a:t> </a:t>
            </a:r>
            <a:r>
              <a:rPr lang="en-GB" dirty="0"/>
              <a:t>(</a:t>
            </a:r>
            <a:r>
              <a:rPr lang="en-GB" dirty="0" smtClean="0"/>
              <a:t>R2023a)</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94" y="975519"/>
            <a:ext cx="1824446" cy="182444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537" t="1" r="6468" b="20885"/>
          <a:stretch/>
        </p:blipFill>
        <p:spPr>
          <a:xfrm>
            <a:off x="6720116" y="4838329"/>
            <a:ext cx="1800200" cy="165618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4768" r="16370"/>
          <a:stretch/>
        </p:blipFill>
        <p:spPr>
          <a:xfrm>
            <a:off x="6829026" y="3155053"/>
            <a:ext cx="1582379" cy="1328188"/>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t>
            </a:r>
            <a:r>
              <a:rPr lang="en-GB" sz="2000" dirty="0" smtClean="0">
                <a:solidFill>
                  <a:srgbClr val="000000"/>
                </a:solidFill>
              </a:rPr>
              <a:t>AFNI, </a:t>
            </a:r>
            <a:r>
              <a:rPr lang="en-GB" sz="2000" dirty="0" err="1" smtClean="0">
                <a:solidFill>
                  <a:srgbClr val="000000"/>
                </a:solidFill>
              </a:rPr>
              <a:t>BrainVoyager</a:t>
            </a:r>
            <a:r>
              <a:rPr lang="en-GB" sz="2000" dirty="0" smtClean="0">
                <a:solidFill>
                  <a:srgbClr val="000000"/>
                </a:solidFill>
              </a:rPr>
              <a:t>, </a:t>
            </a:r>
            <a:r>
              <a:rPr lang="en-GB" sz="2000" dirty="0" err="1" smtClean="0">
                <a:solidFill>
                  <a:srgbClr val="000000"/>
                </a:solidFill>
              </a:rPr>
              <a:t>FreeSurfer</a:t>
            </a:r>
            <a:r>
              <a:rPr lang="en-GB" sz="2000" dirty="0">
                <a:solidFill>
                  <a:srgbClr val="000000"/>
                </a:solidFill>
              </a:rPr>
              <a:t>, FSL, </a:t>
            </a:r>
            <a:r>
              <a:rPr lang="en-GB" sz="2000" dirty="0" err="1" smtClean="0">
                <a:solidFill>
                  <a:srgbClr val="000000"/>
                </a:solidFill>
              </a:rPr>
              <a:t>Nipy</a:t>
            </a:r>
            <a:r>
              <a:rPr lang="en-GB" sz="2000" dirty="0" smtClean="0">
                <a:solidFill>
                  <a:srgbClr val="000000"/>
                </a:solidFill>
              </a:rPr>
              <a:t>, …</a:t>
            </a:r>
            <a:endParaRPr lang="en-GB" sz="2000" dirty="0">
              <a:solidFill>
                <a:srgbClr val="000000"/>
              </a:solidFill>
            </a:endParaRP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a:t>
            </a:r>
            <a:r>
              <a:rPr lang="en-GB" sz="2400" dirty="0" smtClean="0"/>
              <a:t>databases</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a:t>
            </a:r>
            <a:r>
              <a:rPr lang="en-GB" sz="2400" dirty="0" smtClean="0"/>
              <a:t>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3070071" cy="369332"/>
          </a:xfrm>
          <a:prstGeom prst="rect">
            <a:avLst/>
          </a:prstGeom>
          <a:noFill/>
        </p:spPr>
        <p:txBody>
          <a:bodyPr wrap="none" rtlCol="0">
            <a:spAutoFit/>
          </a:bodyPr>
          <a:lstStyle/>
          <a:p>
            <a:r>
              <a:rPr lang="en-GB" dirty="0" smtClean="0">
                <a:hlinkClick r:id="rId2"/>
              </a:rPr>
              <a:t>https://</a:t>
            </a:r>
            <a:r>
              <a:rPr lang="en-GB" dirty="0">
                <a:hlinkClick r:id="rId2"/>
              </a:rPr>
              <a:t>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472848" y="1613142"/>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193" y="2570996"/>
            <a:ext cx="664720" cy="353948"/>
          </a:xfrm>
          <a:prstGeom prst="rect">
            <a:avLst/>
          </a:prstGeom>
        </p:spPr>
      </p:pic>
      <p:sp>
        <p:nvSpPr>
          <p:cNvPr id="13" name="Rectangle 7"/>
          <p:cNvSpPr>
            <a:spLocks noChangeArrowheads="1"/>
          </p:cNvSpPr>
          <p:nvPr/>
        </p:nvSpPr>
        <p:spPr bwMode="auto">
          <a:xfrm>
            <a:off x="304800" y="2697747"/>
            <a:ext cx="1699183"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dirty="0" smtClean="0">
                <a:solidFill>
                  <a:srgbClr val="000000"/>
                </a:solidFill>
              </a:rPr>
              <a:t>Web-based</a:t>
            </a:r>
            <a:r>
              <a:rPr lang="en-GB" dirty="0" smtClean="0">
                <a:solidFill>
                  <a:srgbClr val="000000"/>
                </a:solidFill>
              </a:rPr>
              <a:t/>
            </a:r>
            <a:br>
              <a:rPr lang="en-GB" dirty="0" smtClean="0">
                <a:solidFill>
                  <a:srgbClr val="000000"/>
                </a:solidFill>
              </a:rPr>
            </a:br>
            <a:r>
              <a:rPr lang="en-GB" dirty="0" smtClean="0">
                <a:solidFill>
                  <a:srgbClr val="000000"/>
                </a:solidFill>
              </a:rPr>
              <a:t>documentation</a:t>
            </a:r>
            <a:endParaRPr lang="en-GB" dirty="0">
              <a:solidFill>
                <a:srgbClr val="000000"/>
              </a:solidFill>
            </a:endParaRPr>
          </a:p>
        </p:txBody>
      </p:sp>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01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1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01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dirty="0"/>
              <a:t>SPM </a:t>
            </a:r>
            <a:r>
              <a:rPr lang="en-GB" b="1" dirty="0" smtClean="0"/>
              <a:t>Datasets</a:t>
            </a:r>
            <a:endParaRPr lang="en-US" b="1" dirty="0"/>
          </a:p>
        </p:txBody>
      </p:sp>
      <p:sp>
        <p:nvSpPr>
          <p:cNvPr id="221188" name="Text Box 4"/>
          <p:cNvSpPr txBox="1">
            <a:spLocks noChangeArrowheads="1"/>
          </p:cNvSpPr>
          <p:nvPr/>
        </p:nvSpPr>
        <p:spPr bwMode="auto">
          <a:xfrm>
            <a:off x="1548606"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dirty="0">
                <a:solidFill>
                  <a:srgbClr val="000000"/>
                </a:solidFill>
              </a:rPr>
              <a:t>PET, fMRI (1</a:t>
            </a:r>
            <a:r>
              <a:rPr lang="en-GB" baseline="30000" dirty="0">
                <a:solidFill>
                  <a:srgbClr val="000000"/>
                </a:solidFill>
              </a:rPr>
              <a:t>st</a:t>
            </a:r>
            <a:r>
              <a:rPr lang="en-GB" dirty="0">
                <a:solidFill>
                  <a:srgbClr val="000000"/>
                </a:solidFill>
              </a:rPr>
              <a:t> and 2</a:t>
            </a:r>
            <a:r>
              <a:rPr lang="en-GB" baseline="30000" dirty="0">
                <a:solidFill>
                  <a:srgbClr val="000000"/>
                </a:solidFill>
              </a:rPr>
              <a:t>nd</a:t>
            </a:r>
            <a:r>
              <a:rPr lang="en-GB" dirty="0">
                <a:solidFill>
                  <a:srgbClr val="000000"/>
                </a:solidFill>
              </a:rPr>
              <a:t> level), PPI, DCM, EEG, MEG, LFP.</a:t>
            </a:r>
            <a:endParaRPr lang="en-US" dirty="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51" y="1345223"/>
            <a:ext cx="7880898" cy="4900169"/>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57200" y="6237312"/>
            <a:ext cx="8229600" cy="492274"/>
          </a:xfrm>
        </p:spPr>
        <p:txBody>
          <a:bodyPr/>
          <a:lstStyle/>
          <a:p>
            <a:pPr marL="0" indent="0" algn="ctr">
              <a:buNone/>
            </a:pPr>
            <a:r>
              <a:rPr lang="en-GB" sz="1800" dirty="0"/>
              <a:t>User-contributed SPM </a:t>
            </a:r>
            <a:r>
              <a:rPr lang="en-GB" sz="1800" dirty="0" smtClean="0"/>
              <a:t>extensions</a:t>
            </a:r>
            <a:endParaRPr lang="en-US" sz="1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32" y="1347002"/>
            <a:ext cx="7748736" cy="4851631"/>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228184" y="6374600"/>
            <a:ext cx="23820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spm@jiscmail.ac.uk</a:t>
            </a:r>
          </a:p>
        </p:txBody>
      </p:sp>
      <p:sp>
        <p:nvSpPr>
          <p:cNvPr id="223236" name="Rectangle 4"/>
          <p:cNvSpPr>
            <a:spLocks noChangeArrowheads="1"/>
          </p:cNvSpPr>
          <p:nvPr/>
        </p:nvSpPr>
        <p:spPr bwMode="auto">
          <a:xfrm>
            <a:off x="401638" y="6374601"/>
            <a:ext cx="473950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smtClean="0">
                <a:solidFill>
                  <a:srgbClr val="000000"/>
                </a:solidFill>
              </a:rPr>
              <a:t>https://</a:t>
            </a:r>
            <a:r>
              <a:rPr lang="en-GB" b="1" dirty="0">
                <a:solidFill>
                  <a:srgbClr val="000000"/>
                </a:solidFill>
              </a:rPr>
              <a:t>www.fil.ion.ucl.ac.uk/spm/support/</a:t>
            </a:r>
          </a:p>
        </p:txBody>
      </p:sp>
      <p:pic>
        <p:nvPicPr>
          <p:cNvPr id="2" name="Picture 1"/>
          <p:cNvPicPr>
            <a:picLocks noChangeAspect="1"/>
          </p:cNvPicPr>
          <p:nvPr/>
        </p:nvPicPr>
        <p:blipFill>
          <a:blip r:embed="rId3"/>
          <a:stretch>
            <a:fillRect/>
          </a:stretch>
        </p:blipFill>
        <p:spPr>
          <a:xfrm>
            <a:off x="1248164" y="1364998"/>
            <a:ext cx="6647673" cy="4944322"/>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450150" y="1796104"/>
            <a:ext cx="2667000" cy="535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smtClean="0"/>
              <a:t>Ashburner</a:t>
            </a:r>
            <a:endParaRPr lang="en-GB" dirty="0" smtClean="0"/>
          </a:p>
          <a:p>
            <a:pPr eaLnBrk="1" hangingPunct="1">
              <a:buFontTx/>
              <a:buChar char="•"/>
            </a:pPr>
            <a:r>
              <a:rPr lang="en-GB" dirty="0"/>
              <a:t> </a:t>
            </a:r>
            <a:r>
              <a:rPr lang="en-GB" dirty="0" smtClean="0"/>
              <a:t>Yael </a:t>
            </a:r>
            <a:r>
              <a:rPr lang="en-GB" dirty="0" err="1" smtClean="0"/>
              <a:t>Balbastre</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a:t>
            </a:r>
            <a:r>
              <a:rPr lang="en-GB" dirty="0" smtClean="0"/>
              <a:t>Brett</a:t>
            </a:r>
          </a:p>
          <a:p>
            <a:pPr eaLnBrk="1" hangingPunct="1">
              <a:buFontTx/>
              <a:buChar char="•"/>
            </a:pPr>
            <a:r>
              <a:rPr lang="en-GB" dirty="0"/>
              <a:t> </a:t>
            </a:r>
            <a:r>
              <a:rPr lang="en-GB" dirty="0" smtClean="0"/>
              <a:t>Mikael </a:t>
            </a:r>
            <a:r>
              <a:rPr lang="en-GB" dirty="0" err="1" smtClean="0"/>
              <a:t>Brudfors</a:t>
            </a:r>
            <a:endParaRPr lang="en-GB" dirty="0"/>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smtClean="0"/>
          </a:p>
          <a:p>
            <a:pPr>
              <a:buFontTx/>
              <a:buChar char="•"/>
            </a:pPr>
            <a:r>
              <a:rPr lang="en-GB" dirty="0" smtClean="0"/>
              <a:t> Daniel Glaser</a:t>
            </a:r>
          </a:p>
          <a:p>
            <a:pPr>
              <a:buFontTx/>
              <a:buChar char="•"/>
            </a:pPr>
            <a:r>
              <a:rPr lang="en-GB" dirty="0"/>
              <a:t> </a:t>
            </a:r>
            <a:r>
              <a:rPr lang="en-GB" dirty="0" err="1"/>
              <a:t>Volkmar</a:t>
            </a:r>
            <a:r>
              <a:rPr lang="en-GB" dirty="0"/>
              <a:t> </a:t>
            </a:r>
            <a:r>
              <a:rPr lang="en-GB" dirty="0" err="1"/>
              <a:t>Glauche</a:t>
            </a:r>
            <a:endParaRPr lang="en-GB" dirty="0"/>
          </a:p>
          <a:p>
            <a:endParaRPr lang="en-GB" dirty="0"/>
          </a:p>
          <a:p>
            <a:pPr eaLnBrk="1" hangingPunct="1"/>
            <a:endParaRPr lang="en-GB" dirty="0"/>
          </a:p>
        </p:txBody>
      </p:sp>
      <p:sp>
        <p:nvSpPr>
          <p:cNvPr id="303107" name="Text Box 4"/>
          <p:cNvSpPr txBox="1">
            <a:spLocks noChangeArrowheads="1"/>
          </p:cNvSpPr>
          <p:nvPr/>
        </p:nvSpPr>
        <p:spPr bwMode="auto">
          <a:xfrm>
            <a:off x="6303699" y="1796104"/>
            <a:ext cx="2444765" cy="480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buFontTx/>
              <a:buChar char="•"/>
            </a:pPr>
            <a:r>
              <a:rPr lang="en-GB" dirty="0" smtClean="0"/>
              <a:t> </a:t>
            </a:r>
            <a:r>
              <a:rPr lang="en-GB" dirty="0"/>
              <a:t>Tom Nichols </a:t>
            </a:r>
            <a:endParaRPr lang="en-GB" dirty="0" smtClean="0"/>
          </a:p>
          <a:p>
            <a:pPr>
              <a:buFontTx/>
              <a:buChar char="•"/>
            </a:pPr>
            <a:r>
              <a:rPr lang="en-GB" dirty="0"/>
              <a:t> </a:t>
            </a:r>
            <a:r>
              <a:rPr lang="en-GB" dirty="0" smtClean="0"/>
              <a:t>George </a:t>
            </a:r>
            <a:r>
              <a:rPr lang="en-GB" dirty="0" smtClean="0"/>
              <a:t>O’Neil</a:t>
            </a:r>
          </a:p>
          <a:p>
            <a:pPr eaLnBrk="1" hangingPunct="1">
              <a:buFontTx/>
              <a:buChar char="•"/>
            </a:pPr>
            <a:r>
              <a:rPr lang="en-GB" dirty="0"/>
              <a:t> </a:t>
            </a:r>
            <a:r>
              <a:rPr lang="en-GB" dirty="0" smtClean="0"/>
              <a:t>Robert </a:t>
            </a:r>
            <a:r>
              <a:rPr lang="en-GB" dirty="0" err="1" smtClean="0"/>
              <a:t>Oostenveld</a:t>
            </a:r>
            <a:endParaRPr lang="en-GB" dirty="0" smtClean="0"/>
          </a:p>
          <a:p>
            <a:pPr eaLnBrk="1" hangingPunct="1">
              <a:buFontTx/>
              <a:buChar char="•"/>
            </a:pPr>
            <a:r>
              <a:rPr lang="en-GB" dirty="0" smtClean="0"/>
              <a:t> Thomas Parr</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smtClean="0"/>
              <a:t>Poline</a:t>
            </a:r>
            <a:endParaRPr lang="en-GB" dirty="0" smtClean="0"/>
          </a:p>
          <a:p>
            <a:pPr eaLnBrk="1" hangingPunct="1">
              <a:buFontTx/>
              <a:buChar char="•"/>
            </a:pPr>
            <a:r>
              <a:rPr lang="en-GB" dirty="0"/>
              <a:t> </a:t>
            </a:r>
            <a:r>
              <a:rPr lang="en-GB" dirty="0" err="1" smtClean="0"/>
              <a:t>Adeel</a:t>
            </a:r>
            <a:r>
              <a:rPr lang="en-GB" dirty="0" smtClean="0"/>
              <a:t> </a:t>
            </a:r>
            <a:r>
              <a:rPr lang="en-GB" dirty="0" err="1" smtClean="0"/>
              <a:t>Razi</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Tim Tierney</a:t>
            </a:r>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423379" y="1796104"/>
            <a:ext cx="2551271" cy="480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Lee </a:t>
            </a:r>
            <a:r>
              <a:rPr lang="en-GB" dirty="0"/>
              <a:t>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a:t> </a:t>
            </a:r>
            <a:r>
              <a:rPr lang="en-GB" dirty="0" err="1" smtClean="0"/>
              <a:t>Amirhossein</a:t>
            </a:r>
            <a:r>
              <a:rPr lang="en-GB" dirty="0" smtClean="0"/>
              <a:t> </a:t>
            </a:r>
            <a:r>
              <a:rPr lang="en-GB" dirty="0" err="1" smtClean="0"/>
              <a:t>Jafarian</a:t>
            </a:r>
            <a:endParaRPr lang="en-GB" dirty="0" smtClean="0"/>
          </a:p>
          <a:p>
            <a:pPr eaLnBrk="1" hangingPunct="1">
              <a:buFontTx/>
              <a:buChar char="•"/>
            </a:pPr>
            <a:r>
              <a:rPr lang="en-GB" dirty="0" smtClean="0"/>
              <a:t> Maria </a:t>
            </a:r>
            <a:r>
              <a:rPr lang="en-GB" dirty="0" smtClean="0"/>
              <a:t>Joao</a:t>
            </a:r>
          </a:p>
          <a:p>
            <a:pPr eaLnBrk="1" hangingPunct="1">
              <a:buFontTx/>
              <a:buChar char="•"/>
            </a:pPr>
            <a:r>
              <a:rPr lang="en-GB" dirty="0" smtClean="0"/>
              <a:t> Oliver Josephs</a:t>
            </a:r>
          </a:p>
          <a:p>
            <a:pPr eaLnBrk="1" hangingPunct="1">
              <a:buFontTx/>
              <a:buChar char="•"/>
            </a:pPr>
            <a:r>
              <a:rPr lang="en-GB" dirty="0"/>
              <a:t> </a:t>
            </a:r>
            <a:r>
              <a:rPr lang="en-GB" dirty="0" err="1" smtClean="0"/>
              <a:t>Ferath</a:t>
            </a:r>
            <a:r>
              <a:rPr lang="en-GB" dirty="0" smtClean="0"/>
              <a:t> </a:t>
            </a:r>
            <a:r>
              <a:rPr lang="en-GB" dirty="0" err="1" smtClean="0"/>
              <a:t>Kherif</a:t>
            </a:r>
            <a:endParaRPr lang="en-GB" dirty="0"/>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smtClean="0"/>
              <a:t>Kilner</a:t>
            </a:r>
            <a:endParaRPr lang="en-GB" dirty="0" smtClean="0"/>
          </a:p>
          <a:p>
            <a:pPr eaLnBrk="1" hangingPunct="1">
              <a:buFontTx/>
              <a:buChar char="•"/>
            </a:pPr>
            <a:r>
              <a:rPr lang="en-GB" dirty="0" smtClean="0"/>
              <a:t> Olivia </a:t>
            </a:r>
            <a:r>
              <a:rPr lang="en-GB" dirty="0" err="1" smtClean="0"/>
              <a:t>Kowalczyk</a:t>
            </a:r>
            <a:r>
              <a:rPr lang="en-GB" dirty="0" smtClean="0"/>
              <a:t> </a:t>
            </a:r>
            <a:endParaRPr lang="en-GB" dirty="0"/>
          </a:p>
          <a:p>
            <a:pPr eaLnBrk="1" hangingPunct="1">
              <a:buFontTx/>
              <a:buChar char="•"/>
            </a:pPr>
            <a:r>
              <a:rPr lang="en-GB" dirty="0"/>
              <a:t> </a:t>
            </a:r>
            <a:r>
              <a:rPr lang="en-GB" dirty="0" smtClean="0"/>
              <a:t>Nicole Labra Avila</a:t>
            </a:r>
          </a:p>
          <a:p>
            <a:pPr eaLnBrk="1" hangingPunct="1">
              <a:buFontTx/>
              <a:buChar char="•"/>
            </a:pPr>
            <a:r>
              <a:rPr lang="en-GB" dirty="0" smtClean="0"/>
              <a:t> Vladimir </a:t>
            </a:r>
            <a:r>
              <a:rPr lang="en-GB" dirty="0"/>
              <a:t>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smtClean="0"/>
              <a:t>Mattout</a:t>
            </a:r>
            <a:endParaRPr lang="en-GB" dirty="0" smtClean="0"/>
          </a:p>
          <a:p>
            <a:pPr eaLnBrk="1" hangingPunct="1">
              <a:buFontTx/>
              <a:buChar char="•"/>
            </a:pPr>
            <a:r>
              <a:rPr lang="en-GB" dirty="0" smtClean="0"/>
              <a:t> Johan Medrano</a:t>
            </a:r>
            <a:endParaRPr lang="en-GB" dirty="0"/>
          </a:p>
          <a:p>
            <a:pPr eaLnBrk="1" hangingPunct="1">
              <a:buFontTx/>
              <a:buChar char="•"/>
            </a:pPr>
            <a:r>
              <a:rPr lang="en-GB" dirty="0"/>
              <a:t> Rosalyn </a:t>
            </a:r>
            <a:r>
              <a:rPr lang="en-GB" dirty="0" smtClean="0"/>
              <a:t>Moran</a:t>
            </a:r>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panose="02040503050406030204" pitchFamily="18" charset="0"/>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panose="02040503050406030204" pitchFamily="18" charset="0"/>
                            </a:rPr>
                          </m:ctrlPr>
                        </m:sSupPr>
                        <m:e>
                          <m:d>
                            <m:dPr>
                              <m:ctrlPr>
                                <a:rPr lang="en-GB" sz="2000" i="1" dirty="0">
                                  <a:solidFill>
                                    <a:srgbClr val="000000"/>
                                  </a:solidFill>
                                  <a:latin typeface="Cambria Math" panose="02040503050406030204" pitchFamily="18" charset="0"/>
                                </a:rPr>
                              </m:ctrlPr>
                            </m:dPr>
                            <m:e>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638"/>
            <a:ext cx="8229600" cy="792162"/>
          </a:xfrm>
        </p:spPr>
        <p:txBody>
          <a:bodyPr/>
          <a:lstStyle/>
          <a:p>
            <a:r>
              <a:rPr lang="en-GB" b="1" dirty="0" smtClean="0"/>
              <a:t>Cortical Bone Mapping (CBM)</a:t>
            </a:r>
            <a:endParaRPr lang="en-GB"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564904"/>
            <a:ext cx="7948253" cy="2592288"/>
          </a:xfrm>
        </p:spPr>
      </p:pic>
      <p:sp>
        <p:nvSpPr>
          <p:cNvPr id="9" name="Rectangle 8"/>
          <p:cNvSpPr/>
          <p:nvPr/>
        </p:nvSpPr>
        <p:spPr>
          <a:xfrm>
            <a:off x="423156" y="5877272"/>
            <a:ext cx="8397316" cy="646331"/>
          </a:xfrm>
          <a:prstGeom prst="rect">
            <a:avLst/>
          </a:prstGeom>
        </p:spPr>
        <p:txBody>
          <a:bodyPr wrap="square">
            <a:spAutoFit/>
          </a:bodyPr>
          <a:lstStyle/>
          <a:p>
            <a:r>
              <a:rPr lang="en-US" i="1" dirty="0"/>
              <a:t>Quantitative 3D analysis of bone in hip osteoarthritis using clinical computed </a:t>
            </a:r>
            <a:r>
              <a:rPr lang="en-US" i="1" dirty="0" smtClean="0"/>
              <a:t>tomography</a:t>
            </a:r>
            <a:r>
              <a:rPr lang="en-US" dirty="0" smtClean="0"/>
              <a:t>, </a:t>
            </a:r>
            <a:r>
              <a:rPr lang="en-GB" dirty="0"/>
              <a:t>Tom </a:t>
            </a:r>
            <a:r>
              <a:rPr lang="en-GB" dirty="0" smtClean="0"/>
              <a:t>Turmezei et al, European Radiology, 2016.</a:t>
            </a:r>
            <a:endParaRPr lang="en-US" dirty="0"/>
          </a:p>
        </p:txBody>
      </p:sp>
    </p:spTree>
    <p:extLst>
      <p:ext uri="{BB962C8B-B14F-4D97-AF65-F5344CB8AC3E}">
        <p14:creationId xmlns:p14="http://schemas.microsoft.com/office/powerpoint/2010/main" val="225680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17848</TotalTime>
  <Words>976</Words>
  <Application>Microsoft Office PowerPoint</Application>
  <PresentationFormat>On-screen Show (4:3)</PresentationFormat>
  <Paragraphs>190</Paragraphs>
  <Slides>23</Slides>
  <Notes>15</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Unicode MS</vt:lpstr>
      <vt:lpstr>Calibri</vt:lpstr>
      <vt:lpstr>Cambria Math</vt:lpstr>
      <vt:lpstr>Courier New</vt:lpstr>
      <vt:lpstr>Times New Roman</vt:lpstr>
      <vt:lpstr>Wingdings</vt:lpstr>
      <vt:lpstr>Default Design</vt:lpstr>
      <vt:lpstr>Photo Editor Photo</vt:lpstr>
      <vt:lpstr>Statistical Parametric Mapping for fMRI / VBM</vt:lpstr>
      <vt:lpstr>Statistical Parametric Mapping</vt:lpstr>
      <vt:lpstr>From PET analyses using ROIs…</vt:lpstr>
      <vt:lpstr>…to the very first SPM{t}</vt:lpstr>
      <vt:lpstr>PowerPoint Presentation</vt:lpstr>
      <vt:lpstr>PowerPoint Presentation</vt:lpstr>
      <vt:lpstr>PowerPoint Presentation</vt:lpstr>
      <vt:lpstr>Cortical Bone Mapping (CBM)</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 Flandin</cp:lastModifiedBy>
  <cp:revision>105</cp:revision>
  <dcterms:created xsi:type="dcterms:W3CDTF">2012-10-16T16:46:05Z</dcterms:created>
  <dcterms:modified xsi:type="dcterms:W3CDTF">2023-05-16T22:01:41Z</dcterms:modified>
</cp:coreProperties>
</file>