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9" r:id="rId2"/>
    <p:sldId id="364" r:id="rId3"/>
    <p:sldId id="341" r:id="rId4"/>
    <p:sldId id="365" r:id="rId5"/>
    <p:sldId id="344" r:id="rId6"/>
    <p:sldId id="345" r:id="rId7"/>
    <p:sldId id="346" r:id="rId8"/>
    <p:sldId id="347" r:id="rId9"/>
    <p:sldId id="387" r:id="rId10"/>
    <p:sldId id="349" r:id="rId11"/>
    <p:sldId id="380" r:id="rId12"/>
    <p:sldId id="351" r:id="rId13"/>
    <p:sldId id="352" r:id="rId14"/>
    <p:sldId id="354" r:id="rId15"/>
    <p:sldId id="388" r:id="rId16"/>
    <p:sldId id="355" r:id="rId17"/>
    <p:sldId id="389" r:id="rId18"/>
    <p:sldId id="358" r:id="rId19"/>
    <p:sldId id="382" r:id="rId20"/>
    <p:sldId id="383" r:id="rId21"/>
    <p:sldId id="379" r:id="rId22"/>
    <p:sldId id="384" r:id="rId2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3265"/>
    <a:srgbClr val="006600"/>
    <a:srgbClr val="CC3300"/>
    <a:srgbClr val="990099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2" autoAdjust="0"/>
    <p:restoredTop sz="79296" autoAdjust="0"/>
  </p:normalViewPr>
  <p:slideViewPr>
    <p:cSldViewPr>
      <p:cViewPr varScale="1">
        <p:scale>
          <a:sx n="96" d="100"/>
          <a:sy n="96" d="100"/>
        </p:scale>
        <p:origin x="25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33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38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8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79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0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0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7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4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03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8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3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8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7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3392FD-3A6C-4BA4-5D6B-88D2251CE987}"/>
              </a:ext>
            </a:extLst>
          </p:cNvPr>
          <p:cNvSpPr/>
          <p:nvPr userDrawn="1"/>
        </p:nvSpPr>
        <p:spPr bwMode="auto">
          <a:xfrm>
            <a:off x="0" y="0"/>
            <a:ext cx="9144000" cy="630000"/>
          </a:xfrm>
          <a:prstGeom prst="rect">
            <a:avLst/>
          </a:prstGeom>
          <a:solidFill>
            <a:srgbClr val="9A32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 rotWithShape="1">
          <a:blip r:embed="rId14"/>
          <a:srcRect l="79925" t="55988" b="10420"/>
          <a:stretch/>
        </p:blipFill>
        <p:spPr bwMode="auto">
          <a:xfrm>
            <a:off x="7308812" y="7938"/>
            <a:ext cx="18356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6.png"/><Relationship Id="rId4" Type="http://schemas.openxmlformats.org/officeDocument/2006/relationships/image" Target="../media/image42.jpe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6.emf"/><Relationship Id="rId5" Type="http://schemas.openxmlformats.org/officeDocument/2006/relationships/image" Target="../media/image53.jpe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2.jpeg"/><Relationship Id="rId9" Type="http://schemas.openxmlformats.org/officeDocument/2006/relationships/image" Target="../media/image55.emf"/><Relationship Id="rId1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00.png"/><Relationship Id="rId12" Type="http://schemas.openxmlformats.org/officeDocument/2006/relationships/image" Target="../media/image66.png"/><Relationship Id="rId17" Type="http://schemas.openxmlformats.org/officeDocument/2006/relationships/image" Target="../media/image70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jpeg"/><Relationship Id="rId1" Type="http://schemas.openxmlformats.org/officeDocument/2006/relationships/tags" Target="../tags/tag8.xml"/><Relationship Id="rId6" Type="http://schemas.openxmlformats.org/officeDocument/2006/relationships/image" Target="../media/image59.png"/><Relationship Id="rId11" Type="http://schemas.openxmlformats.org/officeDocument/2006/relationships/image" Target="../media/image65.png"/><Relationship Id="rId15" Type="http://schemas.openxmlformats.org/officeDocument/2006/relationships/image" Target="../media/image69.png"/><Relationship Id="rId10" Type="http://schemas.openxmlformats.org/officeDocument/2006/relationships/image" Target="../media/image640.png"/><Relationship Id="rId9" Type="http://schemas.openxmlformats.org/officeDocument/2006/relationships/image" Target="../media/image63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9.jpeg"/><Relationship Id="rId5" Type="http://schemas.openxmlformats.org/officeDocument/2006/relationships/image" Target="../media/image57.png"/><Relationship Id="rId10" Type="http://schemas.openxmlformats.org/officeDocument/2006/relationships/image" Target="../media/image61.wmf"/><Relationship Id="rId4" Type="http://schemas.openxmlformats.org/officeDocument/2006/relationships/image" Target="../media/image58.jpeg"/><Relationship Id="rId9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notesSlide" Target="../notesSlides/notesSlide17.xml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png"/><Relationship Id="rId1" Type="http://schemas.openxmlformats.org/officeDocument/2006/relationships/tags" Target="../tags/tag10.xml"/><Relationship Id="rId11" Type="http://schemas.openxmlformats.org/officeDocument/2006/relationships/image" Target="../media/image800.png"/><Relationship Id="rId5" Type="http://schemas.openxmlformats.org/officeDocument/2006/relationships/image" Target="../media/image68.png"/><Relationship Id="rId15" Type="http://schemas.openxmlformats.org/officeDocument/2006/relationships/image" Target="../media/image84.png"/><Relationship Id="rId10" Type="http://schemas.openxmlformats.org/officeDocument/2006/relationships/image" Target="../media/image790.png"/><Relationship Id="rId4" Type="http://schemas.openxmlformats.org/officeDocument/2006/relationships/image" Target="../media/image64.png"/><Relationship Id="rId9" Type="http://schemas.openxmlformats.org/officeDocument/2006/relationships/image" Target="../media/image70.png"/><Relationship Id="rId1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73.gif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700.png"/><Relationship Id="rId18" Type="http://schemas.openxmlformats.org/officeDocument/2006/relationships/image" Target="../media/image93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.png"/><Relationship Id="rId12" Type="http://schemas.openxmlformats.org/officeDocument/2006/relationships/image" Target="../media/image690.png"/><Relationship Id="rId1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0.png"/><Relationship Id="rId1" Type="http://schemas.openxmlformats.org/officeDocument/2006/relationships/tags" Target="../tags/tag12.xml"/><Relationship Id="rId11" Type="http://schemas.openxmlformats.org/officeDocument/2006/relationships/image" Target="../media/image910.png"/><Relationship Id="rId15" Type="http://schemas.openxmlformats.org/officeDocument/2006/relationships/image" Target="../media/image18.png"/><Relationship Id="rId10" Type="http://schemas.openxmlformats.org/officeDocument/2006/relationships/image" Target="../media/image670.png"/><Relationship Id="rId4" Type="http://schemas.openxmlformats.org/officeDocument/2006/relationships/image" Target="../media/image74.png"/><Relationship Id="rId9" Type="http://schemas.openxmlformats.org/officeDocument/2006/relationships/image" Target="../media/image130.png"/><Relationship Id="rId1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5.jpeg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8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11" Type="http://schemas.openxmlformats.org/officeDocument/2006/relationships/image" Target="../media/image80.e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76.jpeg"/><Relationship Id="rId9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4.emf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20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7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emf"/><Relationship Id="rId22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4.wmf"/><Relationship Id="rId18" Type="http://schemas.openxmlformats.org/officeDocument/2006/relationships/image" Target="../media/image35.emf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6.jpeg"/><Relationship Id="rId7" Type="http://schemas.openxmlformats.org/officeDocument/2006/relationships/image" Target="../media/image31.jpeg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20" Type="http://schemas.openxmlformats.org/officeDocument/2006/relationships/image" Target="../media/image35.emf"/><Relationship Id="rId1" Type="http://schemas.openxmlformats.org/officeDocument/2006/relationships/tags" Target="../tags/tag3.xml"/><Relationship Id="rId6" Type="http://schemas.openxmlformats.org/officeDocument/2006/relationships/image" Target="../media/image30.jpeg"/><Relationship Id="rId11" Type="http://schemas.openxmlformats.org/officeDocument/2006/relationships/image" Target="../media/image33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18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0.w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7600"/>
            <a:ext cx="7772400" cy="1936750"/>
          </a:xfrm>
        </p:spPr>
        <p:txBody>
          <a:bodyPr/>
          <a:lstStyle/>
          <a:p>
            <a:pPr algn="ctr" eaLnBrk="1" hangingPunct="1"/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Linear Model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025682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Nadège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Corbin</a:t>
            </a:r>
          </a:p>
          <a:p>
            <a:pPr eaLnBrk="1" hangingPunct="1"/>
            <a:endParaRPr lang="en-GB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de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Résonance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Magnétique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Biologiques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UMR5536, CNRS/University of Bordeaux, France </a:t>
            </a:r>
          </a:p>
          <a:p>
            <a:pPr eaLnBrk="1" hangingPunct="1"/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Wellcome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Centre for Human neuroimaging, University College of London, UK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SPM fMRI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London, May 2023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3"/>
          <a:srcRect t="26147"/>
          <a:stretch>
            <a:fillRect/>
          </a:stretch>
        </p:blipFill>
        <p:spPr bwMode="auto">
          <a:xfrm>
            <a:off x="3415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9AC3F0-BBB7-735A-94A4-ECABA74163FF}"/>
              </a:ext>
            </a:extLst>
          </p:cNvPr>
          <p:cNvSpPr txBox="1"/>
          <p:nvPr/>
        </p:nvSpPr>
        <p:spPr>
          <a:xfrm>
            <a:off x="5768" y="5373469"/>
            <a:ext cx="255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to Guillaume </a:t>
            </a:r>
            <a:r>
              <a:rPr lang="en-GB" sz="1600" dirty="0" err="1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Flandin</a:t>
            </a:r>
            <a:r>
              <a:rPr lang="en-GB" sz="1600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slides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6"/>
    </mc:Choice>
    <mc:Fallback xmlns="">
      <p:transition spd="slow" advTm="1126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of this 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>
                <a:latin typeface="Arial Unicode MS" pitchFamily="34" charset="-128"/>
              </a:rPr>
              <a:t>The </a:t>
            </a:r>
            <a:r>
              <a:rPr lang="en-GB" sz="2400" b="1" i="1" dirty="0">
                <a:latin typeface="Arial Unicode MS" pitchFamily="34" charset="-128"/>
              </a:rPr>
              <a:t>BOLD response  </a:t>
            </a:r>
            <a:r>
              <a:rPr lang="en-GB" sz="2400" dirty="0">
                <a:latin typeface="Arial Unicode MS" pitchFamily="34" charset="-128"/>
              </a:rPr>
              <a:t>has a delayed and dispersed shape.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>
                <a:latin typeface="Arial Unicode MS" pitchFamily="34" charset="-128"/>
              </a:rPr>
              <a:t>The  BOLD signal includes substantial amounts of </a:t>
            </a:r>
            <a:r>
              <a:rPr lang="en-GB" sz="2400" b="1" i="1" dirty="0">
                <a:latin typeface="Arial Unicode MS" pitchFamily="34" charset="-128"/>
              </a:rPr>
              <a:t>low-frequency noise </a:t>
            </a:r>
            <a:r>
              <a:rPr lang="en-GB" sz="2400" dirty="0">
                <a:latin typeface="Arial Unicode MS" pitchFamily="34" charset="-128"/>
              </a:rPr>
              <a:t>(eg due to scanner drift).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US" sz="2400" dirty="0">
                <a:latin typeface="Arial Unicode MS" pitchFamily="34" charset="-128"/>
              </a:rPr>
              <a:t>Due to breathing, heartbeat &amp; unmodeled neuronal activity, the </a:t>
            </a:r>
            <a:r>
              <a:rPr lang="en-US" sz="2400" b="1" i="1" dirty="0">
                <a:latin typeface="Arial Unicode MS" pitchFamily="34" charset="-128"/>
              </a:rPr>
              <a:t>errors are serially correlated</a:t>
            </a:r>
            <a:r>
              <a:rPr lang="en-US" sz="2400" dirty="0">
                <a:latin typeface="Arial Unicode MS" pitchFamily="34" charset="-128"/>
              </a:rPr>
              <a:t>.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This violates the assumptions of the noise model in the GLM.</a:t>
            </a:r>
            <a:endParaRPr lang="en-US" sz="2400" dirty="0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42"/>
    </mc:Choice>
    <mc:Fallback xmlns="">
      <p:transition spd="slow" advTm="50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99592" y="5561840"/>
            <a:ext cx="3013633" cy="1071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873610"/>
            <a:ext cx="2348179" cy="143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>
          <a:xfrm>
            <a:off x="5724128" y="2519588"/>
            <a:ext cx="3158338" cy="232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4410" y="6505599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Boynton et al, NeuroImage, 2012.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5389" y="15207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Scaling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2032" y="5697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7912" y="325072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Shift</a:t>
            </a:r>
            <a:br>
              <a:rPr lang="en-GB" dirty="0"/>
            </a:br>
            <a:r>
              <a:rPr lang="en-GB" dirty="0"/>
              <a:t>invariance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15900" y="512676"/>
            <a:ext cx="8585200" cy="66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BOLD response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70620" y="1592796"/>
            <a:ext cx="2781300" cy="2274887"/>
            <a:chOff x="4233" y="1014"/>
            <a:chExt cx="1971" cy="143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GB"/>
            </a:p>
          </p:txBody>
        </p:sp>
        <p:pic>
          <p:nvPicPr>
            <p:cNvPr id="15" name="Picture 14" descr="hrf"/>
            <p:cNvPicPr>
              <a:picLocks noChangeAspect="1" noChangeArrowheads="1"/>
            </p:cNvPicPr>
            <p:nvPr/>
          </p:nvPicPr>
          <p:blipFill>
            <a:blip r:embed="rId6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7524" y="116074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Hemodynamic response function (HRF):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5770146" y="4885601"/>
            <a:ext cx="3158338" cy="16037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28" y="4005064"/>
            <a:ext cx="36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Linear time-invariant (LTI) system: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786179" y="4509120"/>
            <a:ext cx="108012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 bwMode="auto">
          <a:xfrm>
            <a:off x="1131775" y="4797152"/>
            <a:ext cx="6544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875611" y="4816130"/>
            <a:ext cx="7100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65854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u(t)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7029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x(t)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91809" y="46078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hrf(t)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h𝑟𝑓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h𝑟𝑓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blipFill rotWithShape="1">
                <a:blip r:embed="rId10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0636" y="515719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Convolution operator: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0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3"/>
    </mc:Choice>
    <mc:Fallback xmlns="">
      <p:transition spd="slow" advTm="44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/>
      <p:bldP spid="10" grpId="0"/>
      <p:bldP spid="11" grpId="0"/>
      <p:bldP spid="23" grpId="0"/>
      <p:bldP spid="2" grpId="0" animBg="1"/>
      <p:bldP spid="21" grpId="0"/>
      <p:bldP spid="22" grpId="0"/>
      <p:bldP spid="26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3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4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5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>
                <a:latin typeface="Arial Unicode MS" pitchFamily="34" charset="-128"/>
              </a:rPr>
              <a:t>HRF</a:t>
            </a: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43304" imgH="476301" progId="Equation.3">
                  <p:embed/>
                </p:oleObj>
              </mc:Choice>
              <mc:Fallback>
                <p:oleObj name="Equation" r:id="rId6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00"/>
    </mc:Choice>
    <mc:Fallback xmlns="">
      <p:transition spd="slow" advTm="249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5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3399"/>
                  </a:solidFill>
                </a:rPr>
                <a:t>blue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FF00"/>
                  </a:solidFill>
                </a:rPr>
                <a:t>green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red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>
              <a:latin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33"/>
    </mc:Choice>
    <mc:Fallback xmlns="">
      <p:transition spd="slow" advTm="5663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4"/>
          <a:srcRect l="13036" t="7419" r="9993" b="11128"/>
          <a:stretch>
            <a:fillRect/>
          </a:stretch>
        </p:blipFill>
        <p:spPr bwMode="auto">
          <a:xfrm>
            <a:off x="5167448" y="2142071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5035686" y="2183346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827179" y="377565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5"/>
          <a:srcRect l="5412" t="4723" r="8328" b="1666"/>
          <a:stretch>
            <a:fillRect/>
          </a:stretch>
        </p:blipFill>
        <p:spPr bwMode="auto">
          <a:xfrm>
            <a:off x="582364" y="2726209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7072448" y="2388134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5508"/>
              </p:ext>
            </p:extLst>
          </p:nvPr>
        </p:nvGraphicFramePr>
        <p:xfrm>
          <a:off x="7169286" y="2505609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190704" progId="Equation.3">
                  <p:embed/>
                </p:oleObj>
              </mc:Choice>
              <mc:Fallback>
                <p:oleObj name="Equation" r:id="rId6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286" y="2505609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1734889" y="3200871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/>
              <a:t>autocovariance</a:t>
            </a:r>
          </a:p>
          <a:p>
            <a:pPr algn="ctr" eaLnBrk="0" hangingPunct="0"/>
            <a:r>
              <a:rPr lang="de-DE" sz="2000" dirty="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25435"/>
              </p:ext>
            </p:extLst>
          </p:nvPr>
        </p:nvGraphicFramePr>
        <p:xfrm>
          <a:off x="8042411" y="1592796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50" imgH="171450" progId="Equation.3">
                  <p:embed/>
                </p:oleObj>
              </mc:Choice>
              <mc:Fallback>
                <p:oleObj name="Equation" r:id="rId8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411" y="1592796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39332"/>
              </p:ext>
            </p:extLst>
          </p:nvPr>
        </p:nvGraphicFramePr>
        <p:xfrm>
          <a:off x="4635636" y="5304371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1450" imgH="171450" progId="Equation.3">
                  <p:embed/>
                </p:oleObj>
              </mc:Choice>
              <mc:Fallback>
                <p:oleObj name="Equation" r:id="rId10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36" y="5304371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72332" y="155679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V="1">
            <a:off x="1439652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1547664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0736" y="178965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i.i.d: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35"/>
    </mc:Choice>
    <mc:Fallback xmlns="">
      <p:transition spd="slow" advTm="32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2" grpId="0" animBg="1"/>
      <p:bldP spid="170073" grpId="0" animBg="1"/>
      <p:bldP spid="170077" grpId="0" animBg="1"/>
      <p:bldP spid="17007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6556" y="2419645"/>
                <a:ext cx="64856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56" y="2419645"/>
                <a:ext cx="648568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7432" y="920138"/>
                <a:ext cx="4543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(0, 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2" y="920138"/>
                <a:ext cx="454303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 bwMode="auto">
          <a:xfrm rot="5400000">
            <a:off x="5805238" y="2566948"/>
            <a:ext cx="252028" cy="91830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92244" y="3166218"/>
                <a:ext cx="4780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44" y="3166218"/>
                <a:ext cx="478015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54959" y="4580670"/>
            <a:ext cx="5495188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400" dirty="0">
                <a:solidFill>
                  <a:srgbClr val="00B050"/>
                </a:solidFill>
              </a:rPr>
              <a:t>Solution : </a:t>
            </a:r>
            <a:r>
              <a:rPr lang="en-GB" sz="2400" dirty="0">
                <a:solidFill>
                  <a:schemeClr val="tx1"/>
                </a:solidFill>
              </a:rPr>
              <a:t>Whitening the data</a:t>
            </a:r>
          </a:p>
          <a:p>
            <a:pPr eaLnBrk="0" hangingPunct="0">
              <a:defRPr/>
            </a:pPr>
            <a:r>
              <a:rPr lang="en-GB" sz="2400" dirty="0">
                <a:solidFill>
                  <a:srgbClr val="C00000"/>
                </a:solidFill>
              </a:rPr>
              <a:t>BUT</a:t>
            </a:r>
            <a:r>
              <a:rPr lang="en-GB" sz="2400" dirty="0">
                <a:solidFill>
                  <a:schemeClr val="tx1"/>
                </a:solidFill>
              </a:rPr>
              <a:t> this requires an estimation of V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236556" y="1618230"/>
                <a:ext cx="31696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2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556" y="1618230"/>
                <a:ext cx="3169650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4038" t="-11628" b="-313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34864" y="3160239"/>
            <a:ext cx="3365028" cy="596864"/>
            <a:chOff x="234864" y="3160239"/>
            <a:chExt cx="3365028" cy="596864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234864" y="3192089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5514" y="3160239"/>
                  <a:ext cx="52681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14" y="3160239"/>
                  <a:ext cx="526811" cy="49244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ed Rectangular Callout 14"/>
            <p:cNvSpPr/>
            <p:nvPr/>
          </p:nvSpPr>
          <p:spPr bwMode="auto">
            <a:xfrm>
              <a:off x="1367644" y="3188022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86776" y="3179135"/>
                  <a:ext cx="56528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776" y="3179135"/>
                  <a:ext cx="565283" cy="49244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ular Callout 16"/>
            <p:cNvSpPr/>
            <p:nvPr/>
          </p:nvSpPr>
          <p:spPr bwMode="auto">
            <a:xfrm>
              <a:off x="2591780" y="3188022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828446" y="3171164"/>
                  <a:ext cx="50757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446" y="3171164"/>
                  <a:ext cx="507575" cy="49244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7535140" y="3906281"/>
            <a:ext cx="1452745" cy="2655067"/>
            <a:chOff x="7535140" y="2862165"/>
            <a:chExt cx="1452745" cy="2655067"/>
          </a:xfrm>
        </p:grpSpPr>
        <p:grpSp>
          <p:nvGrpSpPr>
            <p:cNvPr id="23" name="Group 22"/>
            <p:cNvGrpSpPr/>
            <p:nvPr/>
          </p:nvGrpSpPr>
          <p:grpSpPr>
            <a:xfrm>
              <a:off x="7802015" y="2862165"/>
              <a:ext cx="492866" cy="466117"/>
              <a:chOff x="7802015" y="2862165"/>
              <a:chExt cx="492866" cy="466117"/>
            </a:xfrm>
          </p:grpSpPr>
          <p:sp>
            <p:nvSpPr>
              <p:cNvPr id="4" name="Down Arrow 3"/>
              <p:cNvSpPr/>
              <p:nvPr/>
            </p:nvSpPr>
            <p:spPr bwMode="auto">
              <a:xfrm>
                <a:off x="8172401" y="2862165"/>
                <a:ext cx="122480" cy="466117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7802015" y="2910557"/>
                    <a:ext cx="47743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2015" y="2910557"/>
                    <a:ext cx="477438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7535140" y="3341994"/>
              <a:ext cx="1452745" cy="2175238"/>
              <a:chOff x="7535140" y="3341994"/>
              <a:chExt cx="1452745" cy="2175238"/>
            </a:xfrm>
          </p:grpSpPr>
          <p:pic>
            <p:nvPicPr>
              <p:cNvPr id="13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7535140" y="3341994"/>
                <a:ext cx="1452745" cy="1631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7543679" y="4994012"/>
                    <a:ext cx="141096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3679" y="4994012"/>
                    <a:ext cx="1410964" cy="523220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2" name="Group 21"/>
          <p:cNvGrpSpPr/>
          <p:nvPr/>
        </p:nvGrpSpPr>
        <p:grpSpPr>
          <a:xfrm>
            <a:off x="7524328" y="1724511"/>
            <a:ext cx="1449666" cy="2146539"/>
            <a:chOff x="7524328" y="680395"/>
            <a:chExt cx="1449666" cy="2146539"/>
          </a:xfrm>
        </p:grpSpPr>
        <p:pic>
          <p:nvPicPr>
            <p:cNvPr id="8" name="Picture 16" descr="Cy"/>
            <p:cNvPicPr>
              <a:picLocks noChangeAspect="1" noChangeArrowheads="1"/>
            </p:cNvPicPr>
            <p:nvPr/>
          </p:nvPicPr>
          <p:blipFill>
            <a:blip r:embed="rId16"/>
            <a:srcRect l="13036" t="7419" r="9993" b="11128"/>
            <a:stretch>
              <a:fillRect/>
            </a:stretch>
          </p:blipFill>
          <p:spPr bwMode="auto">
            <a:xfrm>
              <a:off x="7524328" y="1195455"/>
              <a:ext cx="1449666" cy="163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040734" y="680395"/>
                  <a:ext cx="56797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734" y="680395"/>
                  <a:ext cx="567976" cy="58477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2885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00"/>
    </mc:Choice>
    <mc:Fallback xmlns="">
      <p:transition spd="slow" advTm="36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91683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4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dirty="0">
                <a:latin typeface="Times New Roman" pitchFamily="18" charset="0"/>
              </a:rPr>
              <a:t>= </a:t>
            </a:r>
            <a:endParaRPr lang="en-US" sz="4800" dirty="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 dirty="0"/>
              <a:t>Estimation of </a:t>
            </a:r>
            <a:r>
              <a:rPr lang="en-GB" dirty="0" err="1"/>
              <a:t>hyperparameters</a:t>
            </a:r>
            <a:r>
              <a:rPr lang="en-GB" dirty="0"/>
              <a:t> </a:t>
            </a:r>
            <a:r>
              <a:rPr lang="en-GB" i="1" dirty="0">
                <a:sym typeface="Symbol" pitchFamily="18" charset="2"/>
              </a:rPr>
              <a:t></a:t>
            </a:r>
            <a:r>
              <a:rPr lang="en-GB" dirty="0">
                <a:sym typeface="Symbol" pitchFamily="18" charset="2"/>
              </a:rPr>
              <a:t> with </a:t>
            </a:r>
            <a:r>
              <a:rPr lang="en-GB" dirty="0" err="1">
                <a:sym typeface="Symbol" pitchFamily="18" charset="2"/>
              </a:rPr>
              <a:t>ReML</a:t>
            </a:r>
            <a:r>
              <a:rPr lang="en-GB" dirty="0">
                <a:sym typeface="Symbol" pitchFamily="18" charset="2"/>
              </a:rPr>
              <a:t>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6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1376772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enhanced noise model at voxel </a:t>
            </a:r>
            <a:r>
              <a:rPr lang="en-GB" sz="2000" i="1" dirty="0"/>
              <a:t>i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852729" y="2828923"/>
            <a:ext cx="3967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dirty="0"/>
              <a:t>error covariance components </a:t>
            </a:r>
            <a:r>
              <a:rPr lang="en-GB" sz="2000" i="1" dirty="0">
                <a:latin typeface="Times New Roman" pitchFamily="18" charset="0"/>
              </a:rPr>
              <a:t>Q </a:t>
            </a:r>
            <a:r>
              <a:rPr lang="en-GB" sz="2000" dirty="0"/>
              <a:t>and hyperparameters</a:t>
            </a:r>
            <a:r>
              <a:rPr lang="en-GB" sz="2000" dirty="0">
                <a:sym typeface="Symbol" pitchFamily="18" charset="2"/>
              </a:rPr>
              <a:t></a:t>
            </a:r>
            <a:r>
              <a:rPr lang="en-GB" sz="2000" i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320" imgH="507960" progId="Equation.3">
                  <p:embed/>
                </p:oleObj>
              </mc:Choice>
              <mc:Fallback>
                <p:oleObj name="Equation" r:id="rId7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75739"/>
              </p:ext>
            </p:extLst>
          </p:nvPr>
        </p:nvGraphicFramePr>
        <p:xfrm>
          <a:off x="1395413" y="2024187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520" imgH="228600" progId="Equation.3">
                  <p:embed/>
                </p:oleObj>
              </mc:Choice>
              <mc:Fallback>
                <p:oleObj name="Equation" r:id="rId9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024187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33"/>
    </mc:Choice>
    <mc:Fallback xmlns="">
      <p:transition spd="slow" advTm="35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1059" grpId="0"/>
      <p:bldP spid="171060" grpId="0"/>
      <p:bldP spid="171061" grpId="0"/>
      <p:bldP spid="171062" grpId="0"/>
      <p:bldP spid="171063" grpId="0"/>
      <p:bldP spid="171064" grpId="0"/>
      <p:bldP spid="171066" grpId="0"/>
      <p:bldP spid="17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6570" y="1110656"/>
            <a:ext cx="7272808" cy="1747547"/>
            <a:chOff x="683568" y="1160748"/>
            <a:chExt cx="7272808" cy="186274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83568" y="1160748"/>
              <a:ext cx="7272808" cy="1548172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636" y="1340768"/>
              <a:ext cx="1191565" cy="10887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43808" y="1448780"/>
              <a:ext cx="5112568" cy="1574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itchFamily="34" charset="0"/>
                </a:rPr>
                <a:t>The AR(1)+white noise model may not be enough for short TR (&lt;1.5 s)</a:t>
              </a:r>
            </a:p>
            <a:p>
              <a:endParaRPr lang="en-GB" sz="2400" dirty="0">
                <a:solidFill>
                  <a:schemeClr val="bg1"/>
                </a:solidFill>
                <a:latin typeface="Arial" pitchFamily="34" charset="0"/>
              </a:endParaRPr>
            </a:p>
            <a:p>
              <a:endParaRPr lang="en-GB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4" y="3609020"/>
            <a:ext cx="1078866" cy="1116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15616" y="3910408"/>
                <a:ext cx="860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=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910408"/>
                <a:ext cx="86034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567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3668" y="3526144"/>
            <a:ext cx="7169237" cy="1366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67008" y="3898040"/>
                <a:ext cx="860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8" y="3898040"/>
                <a:ext cx="86034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638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36254" y="3898040"/>
                <a:ext cx="860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254" y="3898040"/>
                <a:ext cx="86034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638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99073" y="3903960"/>
                <a:ext cx="860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73" y="3903960"/>
                <a:ext cx="86034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563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44271" y="3910408"/>
                <a:ext cx="860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271" y="3910408"/>
                <a:ext cx="860346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638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667623" y="3559280"/>
            <a:ext cx="4081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32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2391113" y="3294531"/>
                <a:ext cx="408119" cy="57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aseline="-250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1113" y="3294531"/>
                <a:ext cx="408119" cy="573427"/>
              </a:xfrm>
              <a:prstGeom prst="rect">
                <a:avLst/>
              </a:prstGeom>
              <a:blipFill rotWithShape="0">
                <a:blip r:embed="rId14"/>
                <a:stretch>
                  <a:fillRect b="-231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8"/>
              <p:cNvSpPr txBox="1">
                <a:spLocks noChangeArrowheads="1"/>
              </p:cNvSpPr>
              <p:nvPr/>
            </p:nvSpPr>
            <p:spPr bwMode="auto">
              <a:xfrm>
                <a:off x="3815916" y="3288364"/>
                <a:ext cx="408119" cy="57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aseline="-250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5916" y="3288364"/>
                <a:ext cx="408119" cy="573427"/>
              </a:xfrm>
              <a:prstGeom prst="rect">
                <a:avLst/>
              </a:prstGeom>
              <a:blipFill rotWithShape="0">
                <a:blip r:embed="rId15"/>
                <a:stretch>
                  <a:fillRect b="-244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8"/>
              <p:cNvSpPr txBox="1">
                <a:spLocks noChangeArrowheads="1"/>
              </p:cNvSpPr>
              <p:nvPr/>
            </p:nvSpPr>
            <p:spPr bwMode="auto">
              <a:xfrm>
                <a:off x="5256076" y="3297391"/>
                <a:ext cx="408119" cy="57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aseline="-250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6076" y="3297391"/>
                <a:ext cx="408119" cy="573427"/>
              </a:xfrm>
              <a:prstGeom prst="rect">
                <a:avLst/>
              </a:prstGeom>
              <a:blipFill rotWithShape="0">
                <a:blip r:embed="rId16"/>
                <a:stretch>
                  <a:fillRect b="-244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8"/>
              <p:cNvSpPr txBox="1">
                <a:spLocks noChangeArrowheads="1"/>
              </p:cNvSpPr>
              <p:nvPr/>
            </p:nvSpPr>
            <p:spPr bwMode="auto">
              <a:xfrm>
                <a:off x="6732240" y="3272566"/>
                <a:ext cx="422213" cy="57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aseline="-250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3272566"/>
                <a:ext cx="422213" cy="573427"/>
              </a:xfrm>
              <a:prstGeom prst="rect">
                <a:avLst/>
              </a:prstGeom>
              <a:blipFill rotWithShape="0">
                <a:blip r:embed="rId17"/>
                <a:stretch>
                  <a:fillRect b="-244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/>
              <p:cNvSpPr txBox="1">
                <a:spLocks noChangeArrowheads="1"/>
              </p:cNvSpPr>
              <p:nvPr/>
            </p:nvSpPr>
            <p:spPr bwMode="auto">
              <a:xfrm>
                <a:off x="8172400" y="3247741"/>
                <a:ext cx="422213" cy="57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aseline="-250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2400" y="3247741"/>
                <a:ext cx="422213" cy="573427"/>
              </a:xfrm>
              <a:prstGeom prst="rect">
                <a:avLst/>
              </a:prstGeom>
              <a:blipFill rotWithShape="0">
                <a:blip r:embed="rId18"/>
                <a:stretch>
                  <a:fillRect b="-244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8564308" y="3910408"/>
            <a:ext cx="89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94420" y="5564203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flexibility of the </a:t>
            </a:r>
            <a:r>
              <a:rPr lang="en-GB" dirty="0" err="1"/>
              <a:t>ReML</a:t>
            </a:r>
            <a:r>
              <a:rPr lang="en-GB" dirty="0"/>
              <a:t> enables the use of any number of components of any shape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8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3"/>
    </mc:Choice>
    <mc:Fallback xmlns="">
      <p:transition spd="slow" advTm="1973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/>
              <a:t>Summary</a:t>
            </a:r>
          </a:p>
        </p:txBody>
      </p:sp>
      <p:sp>
        <p:nvSpPr>
          <p:cNvPr id="17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04925"/>
            <a:ext cx="8023225" cy="5521325"/>
          </a:xfrm>
        </p:spPr>
        <p:txBody>
          <a:bodyPr/>
          <a:lstStyle/>
          <a:p>
            <a:pPr eaLnBrk="1" hangingPunct="1"/>
            <a:r>
              <a:rPr lang="en-GB" dirty="0"/>
              <a:t>Mass univariate approach.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Fit GLMs with design matrix, X, to data at different points in space to estimate local effect sizes,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GLM is a very general approach </a:t>
            </a:r>
          </a:p>
          <a:p>
            <a:pPr marL="0" indent="0" eaLnBrk="1" hangingPunct="1">
              <a:buNone/>
            </a:pPr>
            <a:endParaRPr lang="en-GB" dirty="0"/>
          </a:p>
          <a:p>
            <a:pPr eaLnBrk="1" hangingPunct="1"/>
            <a:r>
              <a:rPr lang="en-GB" dirty="0"/>
              <a:t>Hemodynamic Response Function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High pass filtering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Temporal autocorrelation</a:t>
            </a:r>
          </a:p>
        </p:txBody>
      </p:sp>
      <p:graphicFrame>
        <p:nvGraphicFramePr>
          <p:cNvPr id="17409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6911975" y="2492375"/>
          <a:ext cx="369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203024" progId="">
                  <p:embed/>
                </p:oleObj>
              </mc:Choice>
              <mc:Fallback>
                <p:oleObj name="Equation" r:id="rId3" imgW="152268" imgH="203024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492375"/>
                        <a:ext cx="3698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99"/>
    </mc:Choice>
    <mc:Fallback xmlns="">
      <p:transition spd="slow" advTm="3129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mass-univariate approach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Time</a:t>
            </a:r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>
                <a:solidFill>
                  <a:schemeClr val="bg1"/>
                </a:solidFill>
              </a:rPr>
              <a:t>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8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6"/>
    </mc:Choice>
    <mc:Fallback xmlns="">
      <p:transition spd="slow" advTm="13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5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7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8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4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6"/>
    </mc:Choice>
    <mc:Fallback xmlns="">
      <p:transition spd="slow" advTm="20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Estimation of the parameters</a:t>
            </a:r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/>
                  <a:t>=</a:t>
                </a:r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3359371"/>
            <a:ext cx="4036368" cy="388939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500926" y="1214316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6" y="1214316"/>
                <a:ext cx="2124235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5514360" y="2429167"/>
                <a:ext cx="3564395" cy="4492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2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60" y="2429167"/>
                <a:ext cx="3564395" cy="44929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239761" y="131402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noise assumptions: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4" name="TextBox 2153"/>
              <p:cNvSpPr txBox="1"/>
              <p:nvPr/>
            </p:nvSpPr>
            <p:spPr>
              <a:xfrm>
                <a:off x="4267191" y="1929607"/>
                <a:ext cx="496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Pre-whitening: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𝑊𝑋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𝑊𝑦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54" name="TextBox 2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1" y="1929607"/>
                <a:ext cx="496014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106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91819" y="2980630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19" y="2980630"/>
                <a:ext cx="1178784" cy="319446"/>
              </a:xfrm>
              <a:prstGeom prst="rect">
                <a:avLst/>
              </a:prstGeom>
              <a:blipFill rotWithShape="0">
                <a:blip r:embed="rId13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1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5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976854" y="5358623"/>
                <a:ext cx="7939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sz="2400" dirty="0"/>
                  <a:t>=</a:t>
                </a:r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854" y="5358623"/>
                <a:ext cx="793911" cy="523220"/>
              </a:xfrm>
              <a:prstGeom prst="rect">
                <a:avLst/>
              </a:prstGeom>
              <a:blipFill rotWithShape="0">
                <a:blip r:embed="rId16"/>
                <a:stretch>
                  <a:fillRect t="-1163" b="-22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580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5802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760131" y="6124756"/>
                <a:ext cx="3067828" cy="4816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31" y="6124756"/>
                <a:ext cx="3067828" cy="48167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>
                <a:solidFill>
                  <a:schemeClr val="bg1"/>
                </a:solidFill>
              </a:rPr>
              <a:t>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0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33"/>
    </mc:Choice>
    <mc:Fallback xmlns="">
      <p:transition spd="slow" advTm="23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Rectangle 17"/>
          <p:cNvSpPr>
            <a:spLocks noChangeArrowheads="1"/>
          </p:cNvSpPr>
          <p:nvPr/>
        </p:nvSpPr>
        <p:spPr bwMode="auto">
          <a:xfrm>
            <a:off x="230188" y="695325"/>
            <a:ext cx="4837112" cy="100488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7401" name="Group 18"/>
          <p:cNvGrpSpPr>
            <a:grpSpLocks/>
          </p:cNvGrpSpPr>
          <p:nvPr/>
        </p:nvGrpSpPr>
        <p:grpSpPr bwMode="auto">
          <a:xfrm>
            <a:off x="604838" y="3000375"/>
            <a:ext cx="1392237" cy="2873375"/>
            <a:chOff x="443" y="715"/>
            <a:chExt cx="1862" cy="1810"/>
          </a:xfrm>
        </p:grpSpPr>
        <p:pic>
          <p:nvPicPr>
            <p:cNvPr id="187409" name="Picture 19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87410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87411" name="Picture 21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2538" y="2420938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Q: activation during listening ?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7403" name="Rectangle 23"/>
          <p:cNvSpPr>
            <a:spLocks noChangeArrowheads="1"/>
          </p:cNvSpPr>
          <p:nvPr/>
        </p:nvSpPr>
        <p:spPr bwMode="auto">
          <a:xfrm>
            <a:off x="604838" y="2327275"/>
            <a:ext cx="1111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7404" name="Line 24"/>
          <p:cNvSpPr>
            <a:spLocks noChangeShapeType="1"/>
          </p:cNvSpPr>
          <p:nvPr/>
        </p:nvSpPr>
        <p:spPr bwMode="auto">
          <a:xfrm>
            <a:off x="604838" y="2814638"/>
            <a:ext cx="13922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25"/>
          <p:cNvSpPr>
            <a:spLocks noChangeArrowheads="1"/>
          </p:cNvSpPr>
          <p:nvPr/>
        </p:nvSpPr>
        <p:spPr bwMode="auto">
          <a:xfrm>
            <a:off x="192088" y="1879600"/>
            <a:ext cx="1962150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200">
                <a:latin typeface="Arial Unicode MS" pitchFamily="34" charset="-128"/>
              </a:rPr>
              <a:t>c = </a:t>
            </a:r>
            <a:r>
              <a:rPr lang="en-US" sz="1200">
                <a:latin typeface="Arial Unicode MS" pitchFamily="34" charset="-128"/>
              </a:rPr>
              <a:t>1 0 0 0 0 0 0 0 0 0 0</a:t>
            </a:r>
            <a:endParaRPr lang="en-GB" sz="120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2538" y="3300413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>
                <a:latin typeface="Arial Unicode MS" pitchFamily="34" charset="-128"/>
              </a:rPr>
              <a:t>Null hypothesis:</a:t>
            </a: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48163" y="3387725"/>
          <a:ext cx="9445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48799" imgH="5171922" progId="Equation.3">
                  <p:embed/>
                </p:oleObj>
              </mc:Choice>
              <mc:Fallback>
                <p:oleObj name="Equation" r:id="rId5" imgW="10048799" imgH="517192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387725"/>
                        <a:ext cx="94456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3009900" y="4652963"/>
          <a:ext cx="18859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107199" imgH="11268024" progId="Equation.3">
                  <p:embed/>
                </p:oleObj>
              </mc:Choice>
              <mc:Fallback>
                <p:oleObj name="Equation" r:id="rId7" imgW="20107199" imgH="112680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52963"/>
                        <a:ext cx="1885950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7" name="Picture 29" descr="tmap"/>
          <p:cNvPicPr>
            <a:picLocks noChangeAspect="1" noChangeArrowheads="1"/>
          </p:cNvPicPr>
          <p:nvPr/>
        </p:nvPicPr>
        <p:blipFill>
          <a:blip r:embed="rId9"/>
          <a:srcRect l="5984" t="33833" r="58267" b="43910"/>
          <a:stretch>
            <a:fillRect/>
          </a:stretch>
        </p:blipFill>
        <p:spPr bwMode="auto">
          <a:xfrm>
            <a:off x="5794376" y="1095685"/>
            <a:ext cx="28463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1481138" y="3067050"/>
          <a:ext cx="468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257904" imgH="3952977" progId="Equation.3">
                  <p:embed/>
                </p:oleObj>
              </mc:Choice>
              <mc:Fallback>
                <p:oleObj name="Equation" r:id="rId10" imgW="4257904" imgH="395297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067050"/>
                        <a:ext cx="468312" cy="441325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8" name="Picture 3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94375" y="3962400"/>
            <a:ext cx="2846388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33"/>
    </mc:Choice>
    <mc:Fallback xmlns="">
      <p:transition spd="slow" advTm="4183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36204"/>
            <a:ext cx="8229600" cy="4853136"/>
          </a:xfrm>
        </p:spPr>
        <p:txBody>
          <a:bodyPr/>
          <a:lstStyle/>
          <a:p>
            <a:pPr algn="just"/>
            <a:r>
              <a:rPr lang="en-GB" b="1" dirty="0"/>
              <a:t>Statistical parametric maps in functional imaging: a general linear approach</a:t>
            </a:r>
            <a:r>
              <a:rPr lang="en-GB" dirty="0"/>
              <a:t>, </a:t>
            </a:r>
            <a:r>
              <a:rPr lang="en-GB" i="1" dirty="0"/>
              <a:t>K.J. Friston et al</a:t>
            </a:r>
            <a:r>
              <a:rPr lang="en-GB" dirty="0"/>
              <a:t>, Human Brain Mapping,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/>
              <a:t>Analysis of fMRI time-series revisited – again</a:t>
            </a:r>
            <a:r>
              <a:rPr lang="en-GB" dirty="0"/>
              <a:t>, </a:t>
            </a:r>
            <a:r>
              <a:rPr lang="en-GB" i="1" dirty="0"/>
              <a:t>K.J. Worsley and K.J. Friston</a:t>
            </a:r>
            <a:r>
              <a:rPr lang="en-GB" dirty="0"/>
              <a:t>, NeuroImage,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/>
              <a:t>The general linear model and fMRI: Does love last forever?</a:t>
            </a:r>
            <a:r>
              <a:rPr lang="en-GB" dirty="0"/>
              <a:t>, </a:t>
            </a:r>
            <a:r>
              <a:rPr lang="en-GB" i="1" dirty="0"/>
              <a:t>J.-B. Poline and M. Brett</a:t>
            </a:r>
            <a:r>
              <a:rPr lang="en-GB" dirty="0"/>
              <a:t>, NeuroImage, 2012.</a:t>
            </a:r>
          </a:p>
          <a:p>
            <a:pPr algn="just"/>
            <a:endParaRPr lang="en-GB" sz="1800" dirty="0"/>
          </a:p>
          <a:p>
            <a:pPr algn="just"/>
            <a:r>
              <a:rPr lang="en-GB" b="1" dirty="0"/>
              <a:t>Linear systems analysis of the fMRI signal</a:t>
            </a:r>
            <a:r>
              <a:rPr lang="en-GB" dirty="0"/>
              <a:t>, </a:t>
            </a:r>
            <a:r>
              <a:rPr lang="en-GB" i="1" dirty="0"/>
              <a:t>G.M. Boynton et al</a:t>
            </a:r>
            <a:r>
              <a:rPr lang="en-GB" dirty="0"/>
              <a:t>, NeuroImage, 2012.</a:t>
            </a:r>
          </a:p>
        </p:txBody>
      </p:sp>
    </p:spTree>
    <p:extLst>
      <p:ext uri="{BB962C8B-B14F-4D97-AF65-F5344CB8AC3E}">
        <p14:creationId xmlns:p14="http://schemas.microsoft.com/office/powerpoint/2010/main" val="21408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7"/>
    </mc:Choice>
    <mc:Fallback xmlns="">
      <p:transition spd="slow" advTm="27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adjusted"/>
          <p:cNvPicPr>
            <a:picLocks noChangeAspect="1" noChangeArrowheads="1"/>
          </p:cNvPicPr>
          <p:nvPr/>
        </p:nvPicPr>
        <p:blipFill>
          <a:blip r:embed="rId4"/>
          <a:srcRect l="4410" t="53058" r="7166" b="5435"/>
          <a:stretch>
            <a:fillRect/>
          </a:stretch>
        </p:blipFill>
        <p:spPr bwMode="auto">
          <a:xfrm>
            <a:off x="3211513" y="1292225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189163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433763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484688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1063625" y="5751513"/>
            <a:ext cx="70040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dirty="0">
                <a:latin typeface="Arial Unicode MS" pitchFamily="34" charset="-128"/>
              </a:rPr>
              <a:t>Question: </a:t>
            </a:r>
            <a:r>
              <a:rPr lang="de-DE" sz="2400" dirty="0" err="1">
                <a:latin typeface="Arial Unicode MS" pitchFamily="34" charset="-128"/>
              </a:rPr>
              <a:t>Is</a:t>
            </a:r>
            <a:r>
              <a:rPr lang="de-DE" sz="2400" dirty="0">
                <a:latin typeface="Arial Unicode MS" pitchFamily="34" charset="-128"/>
              </a:rPr>
              <a:t> </a:t>
            </a:r>
            <a:r>
              <a:rPr lang="de-DE" sz="2400" dirty="0" err="1">
                <a:latin typeface="Arial Unicode MS" pitchFamily="34" charset="-128"/>
              </a:rPr>
              <a:t>there</a:t>
            </a:r>
            <a:r>
              <a:rPr lang="de-DE" sz="2400" dirty="0">
                <a:latin typeface="Arial Unicode MS" pitchFamily="34" charset="-128"/>
              </a:rPr>
              <a:t> a </a:t>
            </a:r>
            <a:r>
              <a:rPr lang="de-DE" sz="2400" dirty="0" err="1">
                <a:latin typeface="Arial Unicode MS" pitchFamily="34" charset="-128"/>
              </a:rPr>
              <a:t>change</a:t>
            </a:r>
            <a:r>
              <a:rPr lang="de-DE" sz="2400" dirty="0">
                <a:latin typeface="Arial Unicode MS" pitchFamily="34" charset="-128"/>
              </a:rPr>
              <a:t> in </a:t>
            </a:r>
            <a:r>
              <a:rPr lang="de-DE" sz="2400" dirty="0" err="1">
                <a:latin typeface="Arial Unicode MS" pitchFamily="34" charset="-128"/>
              </a:rPr>
              <a:t>the</a:t>
            </a:r>
            <a:r>
              <a:rPr lang="de-DE" sz="2400" dirty="0">
                <a:latin typeface="Arial Unicode MS" pitchFamily="34" charset="-128"/>
              </a:rPr>
              <a:t> BOLD </a:t>
            </a:r>
            <a:r>
              <a:rPr lang="de-DE" sz="2400" dirty="0" err="1">
                <a:latin typeface="Arial Unicode MS" pitchFamily="34" charset="-128"/>
              </a:rPr>
              <a:t>response</a:t>
            </a:r>
            <a:r>
              <a:rPr lang="de-DE" sz="2400" dirty="0">
                <a:latin typeface="Arial Unicode MS" pitchFamily="34" charset="-128"/>
              </a:rPr>
              <a:t> </a:t>
            </a:r>
            <a:r>
              <a:rPr lang="de-DE" sz="2400" dirty="0" err="1">
                <a:latin typeface="Arial Unicode MS" pitchFamily="34" charset="-128"/>
              </a:rPr>
              <a:t>between</a:t>
            </a:r>
            <a:r>
              <a:rPr lang="de-DE" sz="2400" dirty="0">
                <a:latin typeface="Arial Unicode MS" pitchFamily="34" charset="-128"/>
              </a:rPr>
              <a:t> </a:t>
            </a:r>
            <a:r>
              <a:rPr lang="de-DE" sz="2400" dirty="0" err="1">
                <a:latin typeface="Arial Unicode MS" pitchFamily="34" charset="-128"/>
              </a:rPr>
              <a:t>listening</a:t>
            </a:r>
            <a:r>
              <a:rPr lang="de-DE" sz="2400" dirty="0">
                <a:latin typeface="Arial Unicode MS" pitchFamily="34" charset="-128"/>
              </a:rPr>
              <a:t> and </a:t>
            </a:r>
            <a:r>
              <a:rPr lang="de-DE" sz="2400" dirty="0" err="1">
                <a:latin typeface="Arial Unicode MS" pitchFamily="34" charset="-128"/>
              </a:rPr>
              <a:t>rest</a:t>
            </a:r>
            <a:r>
              <a:rPr lang="de-DE" sz="2400" dirty="0">
                <a:latin typeface="Arial Unicode MS" pitchFamily="34" charset="-128"/>
              </a:rPr>
              <a:t>?</a:t>
            </a:r>
            <a:endParaRPr lang="en-GB" sz="2400" dirty="0">
              <a:latin typeface="Arial Unicode MS" pitchFamily="34" charset="-128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5497513" y="5232370"/>
            <a:ext cx="2505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>
                <a:latin typeface="Arial Unicode MS" pitchFamily="34" charset="-128"/>
              </a:rPr>
              <a:t>Stimulus function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503238" y="1506538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One session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466725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5"/>
          <a:srcRect l="13333" t="9624" r="10272" b="40741"/>
          <a:stretch>
            <a:fillRect/>
          </a:stretch>
        </p:blipFill>
        <p:spPr bwMode="auto">
          <a:xfrm>
            <a:off x="3656013" y="4827588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3"/>
    </mc:Choice>
    <mc:Fallback xmlns="">
      <p:transition spd="slow" advTm="26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64"/>
          <p:cNvSpPr txBox="1">
            <a:spLocks noChangeArrowheads="1"/>
          </p:cNvSpPr>
          <p:nvPr/>
        </p:nvSpPr>
        <p:spPr bwMode="auto">
          <a:xfrm rot="2760000">
            <a:off x="860425" y="4454525"/>
            <a:ext cx="101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37" name="Line 165"/>
          <p:cNvSpPr>
            <a:spLocks noChangeShapeType="1"/>
          </p:cNvSpPr>
          <p:nvPr/>
        </p:nvSpPr>
        <p:spPr bwMode="auto">
          <a:xfrm flipH="1" flipV="1">
            <a:off x="333375" y="3163888"/>
            <a:ext cx="2438400" cy="248602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566863" y="5799138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stCxn id="105719" idx="0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 dirty="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 dirty="0" err="1">
                  <a:latin typeface="Arial" pitchFamily="34" charset="0"/>
                </a:rPr>
                <a:t>estimation</a:t>
              </a:r>
              <a:endParaRPr lang="en-GB" sz="2400" dirty="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  <a:endCxn id="105720" idx="0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  <p:sp>
        <p:nvSpPr>
          <p:cNvPr id="105651" name="Rectangle 179"/>
          <p:cNvSpPr>
            <a:spLocks noChangeArrowheads="1"/>
          </p:cNvSpPr>
          <p:nvPr/>
        </p:nvSpPr>
        <p:spPr bwMode="auto">
          <a:xfrm>
            <a:off x="7351713" y="6299200"/>
            <a:ext cx="982662" cy="482600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SPM</a:t>
            </a:r>
            <a:endParaRPr lang="en-GB" sz="2400">
              <a:latin typeface="Arial" pitchFamily="34" charset="0"/>
            </a:endParaRPr>
          </a:p>
        </p:txBody>
      </p:sp>
      <p:grpSp>
        <p:nvGrpSpPr>
          <p:cNvPr id="20493" name="Group 180"/>
          <p:cNvGrpSpPr>
            <a:grpSpLocks/>
          </p:cNvGrpSpPr>
          <p:nvPr/>
        </p:nvGrpSpPr>
        <p:grpSpPr bwMode="auto">
          <a:xfrm>
            <a:off x="304800" y="1298575"/>
            <a:ext cx="1063625" cy="1408113"/>
            <a:chOff x="192" y="720"/>
            <a:chExt cx="670" cy="887"/>
          </a:xfrm>
        </p:grpSpPr>
        <p:pic>
          <p:nvPicPr>
            <p:cNvPr id="20561" name="Picture 18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2" name="Line 18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Line 18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4" name="Group 184"/>
          <p:cNvGrpSpPr>
            <a:grpSpLocks/>
          </p:cNvGrpSpPr>
          <p:nvPr/>
        </p:nvGrpSpPr>
        <p:grpSpPr bwMode="auto">
          <a:xfrm>
            <a:off x="457200" y="1450975"/>
            <a:ext cx="1063625" cy="1408113"/>
            <a:chOff x="192" y="720"/>
            <a:chExt cx="670" cy="887"/>
          </a:xfrm>
        </p:grpSpPr>
        <p:pic>
          <p:nvPicPr>
            <p:cNvPr id="20558" name="Picture 18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9" name="Line 18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Line 18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5" name="Group 188"/>
          <p:cNvGrpSpPr>
            <a:grpSpLocks/>
          </p:cNvGrpSpPr>
          <p:nvPr/>
        </p:nvGrpSpPr>
        <p:grpSpPr bwMode="auto">
          <a:xfrm>
            <a:off x="609600" y="1603375"/>
            <a:ext cx="1063625" cy="1408113"/>
            <a:chOff x="192" y="720"/>
            <a:chExt cx="670" cy="887"/>
          </a:xfrm>
        </p:grpSpPr>
        <p:pic>
          <p:nvPicPr>
            <p:cNvPr id="20555" name="Picture 18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6" name="Line 19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Line 19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6" name="Group 192"/>
          <p:cNvGrpSpPr>
            <a:grpSpLocks/>
          </p:cNvGrpSpPr>
          <p:nvPr/>
        </p:nvGrpSpPr>
        <p:grpSpPr bwMode="auto">
          <a:xfrm>
            <a:off x="762000" y="1755775"/>
            <a:ext cx="1063625" cy="1408113"/>
            <a:chOff x="192" y="720"/>
            <a:chExt cx="670" cy="887"/>
          </a:xfrm>
        </p:grpSpPr>
        <p:pic>
          <p:nvPicPr>
            <p:cNvPr id="20552" name="Picture 19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3" name="Line 19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Line 19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7" name="Group 196"/>
          <p:cNvGrpSpPr>
            <a:grpSpLocks/>
          </p:cNvGrpSpPr>
          <p:nvPr/>
        </p:nvGrpSpPr>
        <p:grpSpPr bwMode="auto">
          <a:xfrm>
            <a:off x="914400" y="1908175"/>
            <a:ext cx="1063625" cy="1408113"/>
            <a:chOff x="192" y="720"/>
            <a:chExt cx="670" cy="887"/>
          </a:xfrm>
        </p:grpSpPr>
        <p:pic>
          <p:nvPicPr>
            <p:cNvPr id="20549" name="Picture 19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0" name="Line 19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Line 19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8" name="Group 200"/>
          <p:cNvGrpSpPr>
            <a:grpSpLocks/>
          </p:cNvGrpSpPr>
          <p:nvPr/>
        </p:nvGrpSpPr>
        <p:grpSpPr bwMode="auto">
          <a:xfrm>
            <a:off x="1066800" y="2060575"/>
            <a:ext cx="1063625" cy="1408113"/>
            <a:chOff x="192" y="720"/>
            <a:chExt cx="670" cy="887"/>
          </a:xfrm>
        </p:grpSpPr>
        <p:pic>
          <p:nvPicPr>
            <p:cNvPr id="20546" name="Picture 20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7" name="Line 20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Line 20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9" name="Group 204"/>
          <p:cNvGrpSpPr>
            <a:grpSpLocks/>
          </p:cNvGrpSpPr>
          <p:nvPr/>
        </p:nvGrpSpPr>
        <p:grpSpPr bwMode="auto">
          <a:xfrm>
            <a:off x="1219200" y="2212975"/>
            <a:ext cx="1063625" cy="1408113"/>
            <a:chOff x="192" y="720"/>
            <a:chExt cx="670" cy="887"/>
          </a:xfrm>
        </p:grpSpPr>
        <p:pic>
          <p:nvPicPr>
            <p:cNvPr id="20543" name="Picture 20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4" name="Line 20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Line 20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0" name="Group 208"/>
          <p:cNvGrpSpPr>
            <a:grpSpLocks/>
          </p:cNvGrpSpPr>
          <p:nvPr/>
        </p:nvGrpSpPr>
        <p:grpSpPr bwMode="auto">
          <a:xfrm>
            <a:off x="1371600" y="2365375"/>
            <a:ext cx="1063625" cy="1408113"/>
            <a:chOff x="192" y="720"/>
            <a:chExt cx="670" cy="887"/>
          </a:xfrm>
        </p:grpSpPr>
        <p:pic>
          <p:nvPicPr>
            <p:cNvPr id="20540" name="Picture 20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1" name="Line 21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Line 21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1" name="Group 212"/>
          <p:cNvGrpSpPr>
            <a:grpSpLocks/>
          </p:cNvGrpSpPr>
          <p:nvPr/>
        </p:nvGrpSpPr>
        <p:grpSpPr bwMode="auto">
          <a:xfrm>
            <a:off x="1524000" y="2517775"/>
            <a:ext cx="1063625" cy="1408113"/>
            <a:chOff x="192" y="720"/>
            <a:chExt cx="670" cy="887"/>
          </a:xfrm>
        </p:grpSpPr>
        <p:pic>
          <p:nvPicPr>
            <p:cNvPr id="20537" name="Picture 21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8" name="Line 21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Line 21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2" name="Group 216"/>
          <p:cNvGrpSpPr>
            <a:grpSpLocks/>
          </p:cNvGrpSpPr>
          <p:nvPr/>
        </p:nvGrpSpPr>
        <p:grpSpPr bwMode="auto">
          <a:xfrm>
            <a:off x="1676400" y="2670175"/>
            <a:ext cx="1063625" cy="1408113"/>
            <a:chOff x="192" y="720"/>
            <a:chExt cx="670" cy="887"/>
          </a:xfrm>
        </p:grpSpPr>
        <p:pic>
          <p:nvPicPr>
            <p:cNvPr id="20534" name="Picture 21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5" name="Line 21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Line 21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3" name="Group 220"/>
          <p:cNvGrpSpPr>
            <a:grpSpLocks/>
          </p:cNvGrpSpPr>
          <p:nvPr/>
        </p:nvGrpSpPr>
        <p:grpSpPr bwMode="auto">
          <a:xfrm>
            <a:off x="1828800" y="2822575"/>
            <a:ext cx="1063625" cy="1408113"/>
            <a:chOff x="192" y="720"/>
            <a:chExt cx="670" cy="887"/>
          </a:xfrm>
        </p:grpSpPr>
        <p:pic>
          <p:nvPicPr>
            <p:cNvPr id="20531" name="Picture 22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2" name="Line 22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22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4" name="Group 224"/>
          <p:cNvGrpSpPr>
            <a:grpSpLocks/>
          </p:cNvGrpSpPr>
          <p:nvPr/>
        </p:nvGrpSpPr>
        <p:grpSpPr bwMode="auto">
          <a:xfrm>
            <a:off x="1981200" y="2974975"/>
            <a:ext cx="1063625" cy="1408113"/>
            <a:chOff x="192" y="720"/>
            <a:chExt cx="670" cy="887"/>
          </a:xfrm>
        </p:grpSpPr>
        <p:pic>
          <p:nvPicPr>
            <p:cNvPr id="20528" name="Picture 22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9" name="Line 22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22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5" name="Group 228"/>
          <p:cNvGrpSpPr>
            <a:grpSpLocks/>
          </p:cNvGrpSpPr>
          <p:nvPr/>
        </p:nvGrpSpPr>
        <p:grpSpPr bwMode="auto">
          <a:xfrm>
            <a:off x="2133600" y="3127375"/>
            <a:ext cx="1063625" cy="1408113"/>
            <a:chOff x="192" y="720"/>
            <a:chExt cx="670" cy="887"/>
          </a:xfrm>
        </p:grpSpPr>
        <p:pic>
          <p:nvPicPr>
            <p:cNvPr id="20525" name="Picture 22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6" name="Line 23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23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6" name="Group 232"/>
          <p:cNvGrpSpPr>
            <a:grpSpLocks/>
          </p:cNvGrpSpPr>
          <p:nvPr/>
        </p:nvGrpSpPr>
        <p:grpSpPr bwMode="auto">
          <a:xfrm>
            <a:off x="2286000" y="3279775"/>
            <a:ext cx="1063625" cy="1408113"/>
            <a:chOff x="192" y="720"/>
            <a:chExt cx="670" cy="887"/>
          </a:xfrm>
        </p:grpSpPr>
        <p:pic>
          <p:nvPicPr>
            <p:cNvPr id="20522" name="Picture 23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3" name="Line 23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23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7" name="Group 236"/>
          <p:cNvGrpSpPr>
            <a:grpSpLocks/>
          </p:cNvGrpSpPr>
          <p:nvPr/>
        </p:nvGrpSpPr>
        <p:grpSpPr bwMode="auto">
          <a:xfrm>
            <a:off x="2438400" y="3432175"/>
            <a:ext cx="1063625" cy="1408113"/>
            <a:chOff x="192" y="720"/>
            <a:chExt cx="670" cy="887"/>
          </a:xfrm>
        </p:grpSpPr>
        <p:pic>
          <p:nvPicPr>
            <p:cNvPr id="20519" name="Picture 23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0" name="Line 23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23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8" name="Group 240"/>
          <p:cNvGrpSpPr>
            <a:grpSpLocks/>
          </p:cNvGrpSpPr>
          <p:nvPr/>
        </p:nvGrpSpPr>
        <p:grpSpPr bwMode="auto">
          <a:xfrm>
            <a:off x="2590800" y="3584575"/>
            <a:ext cx="1063625" cy="1408113"/>
            <a:chOff x="192" y="720"/>
            <a:chExt cx="670" cy="887"/>
          </a:xfrm>
        </p:grpSpPr>
        <p:pic>
          <p:nvPicPr>
            <p:cNvPr id="20516" name="Picture 24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7" name="Line 24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24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09" name="Picture 244" descr="slice"/>
          <p:cNvPicPr>
            <a:picLocks noChangeAspect="1" noChangeArrowheads="1"/>
          </p:cNvPicPr>
          <p:nvPr/>
        </p:nvPicPr>
        <p:blipFill>
          <a:blip r:embed="rId3"/>
          <a:srcRect l="14081" t="28236" r="54173" b="42599"/>
          <a:stretch>
            <a:fillRect/>
          </a:stretch>
        </p:blipFill>
        <p:spPr bwMode="auto">
          <a:xfrm>
            <a:off x="2743200" y="3736975"/>
            <a:ext cx="10636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Line 245"/>
          <p:cNvSpPr>
            <a:spLocks noChangeShapeType="1"/>
          </p:cNvSpPr>
          <p:nvPr/>
        </p:nvSpPr>
        <p:spPr bwMode="auto">
          <a:xfrm flipV="1">
            <a:off x="3686175" y="3736975"/>
            <a:ext cx="0" cy="1408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246"/>
          <p:cNvSpPr>
            <a:spLocks noChangeShapeType="1"/>
          </p:cNvSpPr>
          <p:nvPr/>
        </p:nvSpPr>
        <p:spPr bwMode="auto">
          <a:xfrm flipV="1">
            <a:off x="2743200" y="4511675"/>
            <a:ext cx="10636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248" descr="tmap"/>
          <p:cNvPicPr>
            <a:picLocks noChangeAspect="1" noChangeArrowheads="1"/>
          </p:cNvPicPr>
          <p:nvPr/>
        </p:nvPicPr>
        <p:blipFill>
          <a:blip r:embed="rId5"/>
          <a:srcRect l="13858" t="28154" r="54488" b="42381"/>
          <a:stretch>
            <a:fillRect/>
          </a:stretch>
        </p:blipFill>
        <p:spPr bwMode="auto">
          <a:xfrm>
            <a:off x="7237413" y="4687888"/>
            <a:ext cx="11430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4" name="Line 249"/>
          <p:cNvSpPr>
            <a:spLocks noChangeShapeType="1"/>
          </p:cNvSpPr>
          <p:nvPr/>
        </p:nvSpPr>
        <p:spPr bwMode="auto">
          <a:xfrm flipV="1">
            <a:off x="8264525" y="4689475"/>
            <a:ext cx="0" cy="1535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250"/>
          <p:cNvSpPr>
            <a:spLocks noChangeShapeType="1"/>
          </p:cNvSpPr>
          <p:nvPr/>
        </p:nvSpPr>
        <p:spPr bwMode="auto">
          <a:xfrm>
            <a:off x="7237413" y="5529263"/>
            <a:ext cx="1143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5533"/>
  <p:extLst>
    <p:ext uri="{3A86A75C-4F4B-4683-9AE1-C65F6400EC91}">
      <p14:laserTraceLst xmlns:p14="http://schemas.microsoft.com/office/powerpoint/2010/main">
        <p14:tracePtLst>
          <p14:tracePt t="12055" x="1768475" y="38100"/>
          <p14:tracePt t="12064" x="1684338" y="106363"/>
          <p14:tracePt t="12072" x="1638300" y="174625"/>
          <p14:tracePt t="12081" x="1592263" y="274638"/>
          <p14:tracePt t="12089" x="1546225" y="388938"/>
          <p14:tracePt t="12097" x="1485900" y="533400"/>
          <p14:tracePt t="12106" x="1393825" y="815975"/>
          <p14:tracePt t="12112" x="1379538" y="922338"/>
          <p14:tracePt t="12121" x="1333500" y="1143000"/>
          <p14:tracePt t="12128" x="1249363" y="1546225"/>
          <p14:tracePt t="12136" x="1227138" y="1676400"/>
          <p14:tracePt t="12146" x="1189038" y="1912938"/>
          <p14:tracePt t="12154" x="1143000" y="2149475"/>
          <p14:tracePt t="12162" x="1120775" y="2384425"/>
          <p14:tracePt t="12171" x="1074738" y="2582863"/>
          <p14:tracePt t="12173" x="1036638" y="2789238"/>
          <p14:tracePt t="12186" x="1012825" y="2963863"/>
          <p14:tracePt t="12196" x="990600" y="3116263"/>
          <p14:tracePt t="12200" x="968375" y="3268663"/>
          <p14:tracePt t="12208" x="952500" y="3330575"/>
          <p14:tracePt t="12218" x="944563" y="3459163"/>
          <p14:tracePt t="12224" x="944563" y="3573463"/>
          <p14:tracePt t="12233" x="944563" y="3679825"/>
          <p14:tracePt t="12239" x="944563" y="3787775"/>
          <p14:tracePt t="12248" x="944563" y="3894138"/>
          <p14:tracePt t="12255" x="944563" y="3962400"/>
          <p14:tracePt t="12262" x="944563" y="4046538"/>
          <p14:tracePt t="12269" x="968375" y="4106863"/>
          <p14:tracePt t="12276" x="990600" y="4168775"/>
          <p14:tracePt t="12285" x="1006475" y="4191000"/>
          <p14:tracePt t="12294" x="1028700" y="4229100"/>
          <p14:tracePt t="12301" x="1036638" y="4259263"/>
          <p14:tracePt t="12540" x="1036638" y="4275138"/>
          <p14:tracePt t="12549" x="1036638" y="4283075"/>
          <p14:tracePt t="12556" x="1050925" y="4297363"/>
          <p14:tracePt t="12564" x="1058863" y="4305300"/>
          <p14:tracePt t="12572" x="1074738" y="4335463"/>
          <p14:tracePt t="12580" x="1096963" y="4359275"/>
          <p14:tracePt t="12588" x="1120775" y="4381500"/>
          <p14:tracePt t="12596" x="1143000" y="4411663"/>
          <p14:tracePt t="12604" x="1181100" y="4449763"/>
          <p14:tracePt t="12611" x="1211263" y="4473575"/>
          <p14:tracePt t="12619" x="1249363" y="4511675"/>
          <p14:tracePt t="12627" x="1287463" y="4541838"/>
          <p14:tracePt t="12636" x="1333500" y="4564063"/>
          <p14:tracePt t="12644" x="1371600" y="4594225"/>
          <p14:tracePt t="12651" x="1401763" y="4618038"/>
          <p14:tracePt t="12659" x="1447800" y="4625975"/>
          <p14:tracePt t="12667" x="1463675" y="4640263"/>
          <p14:tracePt t="12676" x="1501775" y="4648200"/>
          <p14:tracePt t="12684" x="1531938" y="4648200"/>
          <p14:tracePt t="12692" x="1570038" y="4664075"/>
          <p14:tracePt t="12700" x="1592263" y="4664075"/>
          <p14:tracePt t="12708" x="1630363" y="4670425"/>
          <p14:tracePt t="12716" x="1638300" y="4670425"/>
          <p14:tracePt t="12724" x="1676400" y="4670425"/>
          <p14:tracePt t="12733" x="1698625" y="4670425"/>
          <p14:tracePt t="12740" x="1736725" y="4670425"/>
          <p14:tracePt t="12750" x="1744663" y="4670425"/>
          <p14:tracePt t="12756" x="1782763" y="4664075"/>
          <p14:tracePt t="12767" x="1812925" y="4664075"/>
          <p14:tracePt t="12772" x="1851025" y="4648200"/>
          <p14:tracePt t="12783" x="1897063" y="4640263"/>
          <p14:tracePt t="12789" x="1935163" y="4625975"/>
          <p14:tracePt t="12800" x="1997075" y="4625975"/>
          <p14:tracePt t="12805" x="2027238" y="4618038"/>
          <p14:tracePt t="12816" x="2065338" y="4618038"/>
          <p14:tracePt t="12821" x="2125663" y="4602163"/>
          <p14:tracePt t="12833" x="2149475" y="4602163"/>
          <p14:tracePt t="12838" x="2179638" y="4594225"/>
          <p14:tracePt t="12850" x="2217738" y="4594225"/>
          <p14:tracePt t="12854" x="2239963" y="4594225"/>
          <p14:tracePt t="12867" x="2263775" y="4594225"/>
          <p14:tracePt t="12868" x="2286000" y="4594225"/>
          <p14:tracePt t="12876" x="2308225" y="4594225"/>
          <p14:tracePt t="12884" x="2308225" y="4579938"/>
          <p14:tracePt t="12891" x="2339975" y="4579938"/>
          <p14:tracePt t="12900" x="2346325" y="4579938"/>
          <p14:tracePt t="12907" x="2370138" y="4564063"/>
          <p14:tracePt t="12917" x="2384425" y="4556125"/>
          <p14:tracePt t="12924" x="2408238" y="4533900"/>
          <p14:tracePt t="12933" x="2430463" y="4518025"/>
          <p14:tracePt t="12940" x="2454275" y="4495800"/>
          <p14:tracePt t="12950" x="2492375" y="4473575"/>
          <p14:tracePt t="12955" x="2522538" y="4449763"/>
          <p14:tracePt t="12966" x="2544763" y="4435475"/>
          <p14:tracePt t="12971" x="2582863" y="4427538"/>
          <p14:tracePt t="12983" x="2620963" y="4427538"/>
          <p14:tracePt t="12988" x="2628900" y="4427538"/>
          <p14:tracePt t="13000" x="2705100" y="4411663"/>
          <p14:tracePt t="13006" x="2727325" y="4411663"/>
          <p14:tracePt t="13016" x="2751138" y="4411663"/>
          <p14:tracePt t="13021" x="2773363" y="4411663"/>
          <p14:tracePt t="13033" x="2819400" y="4427538"/>
          <p14:tracePt t="13038" x="2835275" y="4435475"/>
          <p14:tracePt t="13050" x="2857500" y="4449763"/>
          <p14:tracePt t="13055" x="2887663" y="4473575"/>
          <p14:tracePt t="13067" x="2911475" y="4495800"/>
          <p14:tracePt t="13068" x="2949575" y="4518025"/>
          <p14:tracePt t="13075" x="2987675" y="4541838"/>
          <p14:tracePt t="13083" x="3032125" y="4564063"/>
          <p14:tracePt t="13091" x="3078163" y="4602163"/>
          <p14:tracePt t="13100" x="3124200" y="4640263"/>
          <p14:tracePt t="13107" x="3184525" y="4664075"/>
          <p14:tracePt t="13116" x="3208338" y="4670425"/>
          <p14:tracePt t="13123" x="3246438" y="4686300"/>
          <p14:tracePt t="13133" x="3292475" y="4708525"/>
          <p14:tracePt t="13139" x="3314700" y="4724400"/>
          <p14:tracePt t="13149" x="3352800" y="4724400"/>
          <p14:tracePt t="13155" x="3375025" y="4732338"/>
          <p14:tracePt t="13167" x="3382963" y="4732338"/>
          <p14:tracePt t="13172" x="3398838" y="4746625"/>
          <p14:tracePt t="13183" x="3421063" y="4746625"/>
          <p14:tracePt t="13188" x="3436938" y="4746625"/>
          <p14:tracePt t="13200" x="3444875" y="4746625"/>
          <p14:tracePt t="13204" x="3467100" y="4746625"/>
          <p14:tracePt t="13216" x="3482975" y="4746625"/>
          <p14:tracePt t="13221" x="3505200" y="4746625"/>
          <p14:tracePt t="13233" x="3513138" y="4746625"/>
          <p14:tracePt t="13236" x="3543300" y="4746625"/>
          <p14:tracePt t="13252" x="3551238" y="4746625"/>
          <p14:tracePt t="13252" x="3565525" y="4746625"/>
          <p14:tracePt t="13259" x="3573463" y="4746625"/>
          <p14:tracePt t="13267" x="3589338" y="4746625"/>
          <p14:tracePt t="13275" x="3597275" y="4746625"/>
          <p14:tracePt t="13291" x="3611563" y="4732338"/>
          <p14:tracePt t="13300" x="3619500" y="4724400"/>
          <p14:tracePt t="13316" x="3635375" y="4708525"/>
          <p14:tracePt t="13323" x="3635375" y="4702175"/>
          <p14:tracePt t="13332" x="3641725" y="4702175"/>
          <p14:tracePt t="13346" x="3641725" y="4686300"/>
          <p14:tracePt t="13355" x="3657600" y="4686300"/>
          <p14:tracePt t="13387" x="3657600" y="4670425"/>
          <p14:tracePt t="13395" x="3673475" y="4670425"/>
          <p14:tracePt t="13411" x="3673475" y="4664075"/>
          <p14:tracePt t="13426" x="3679825" y="4648200"/>
          <p14:tracePt t="13435" x="3695700" y="4640263"/>
          <p14:tracePt t="13450" x="3703638" y="4625975"/>
          <p14:tracePt t="13466" x="3717925" y="4618038"/>
          <p14:tracePt t="13490" x="3717925" y="4602163"/>
          <p14:tracePt t="13554" x="3717925" y="4594225"/>
          <p14:tracePt t="13595" x="3717925" y="4579938"/>
          <p14:tracePt t="13699" x="3717925" y="4564063"/>
          <p14:tracePt t="13770" x="3717925" y="4556125"/>
          <p14:tracePt t="13890" x="3717925" y="4541838"/>
          <p14:tracePt t="15625" x="3749675" y="4541838"/>
          <p14:tracePt t="15634" x="3771900" y="4541838"/>
          <p14:tracePt t="15641" x="3825875" y="4541838"/>
          <p14:tracePt t="15650" x="3856038" y="4541838"/>
          <p14:tracePt t="15657" x="3878263" y="4541838"/>
          <p14:tracePt t="15667" x="3916363" y="4541838"/>
          <p14:tracePt t="15673" x="4046538" y="4541838"/>
          <p14:tracePt t="15684" x="4106863" y="4541838"/>
          <p14:tracePt t="15690" x="4175125" y="4541838"/>
          <p14:tracePt t="15700" x="4275138" y="4518025"/>
          <p14:tracePt t="15706" x="4365625" y="4495800"/>
          <p14:tracePt t="15714" x="4449763" y="4473575"/>
          <p14:tracePt t="15722" x="4533900" y="4449763"/>
          <p14:tracePt t="15732" x="4625975" y="4427538"/>
          <p14:tracePt t="15739" x="4716463" y="4389438"/>
          <p14:tracePt t="15745" x="4800600" y="4343400"/>
          <p14:tracePt t="15753" x="4884738" y="4305300"/>
          <p14:tracePt t="15763" x="4953000" y="4251325"/>
          <p14:tracePt t="15769" x="5075238" y="4168775"/>
          <p14:tracePt t="15778" x="5159375" y="4084638"/>
          <p14:tracePt t="15786" x="5227638" y="4016375"/>
          <p14:tracePt t="15799" x="5265738" y="3978275"/>
          <p14:tracePt t="15805" x="5334000" y="3894138"/>
          <p14:tracePt t="15813" x="5394325" y="3810000"/>
          <p14:tracePt t="15820" x="5440363" y="3741738"/>
          <p14:tracePt t="15829" x="5486400" y="3673475"/>
          <p14:tracePt t="15836" x="5546725" y="3597275"/>
          <p14:tracePt t="15845" x="5570538" y="3527425"/>
          <p14:tracePt t="15852" x="5600700" y="3467100"/>
          <p14:tracePt t="15860" x="5630863" y="3421063"/>
          <p14:tracePt t="15868" x="5654675" y="3375025"/>
          <p14:tracePt t="15877" x="5676900" y="3330575"/>
          <p14:tracePt t="15884" x="5699125" y="3268663"/>
          <p14:tracePt t="15892" x="5707063" y="3208338"/>
          <p14:tracePt t="15900" x="5737225" y="3154363"/>
          <p14:tracePt t="15905" x="5745163" y="3101975"/>
          <p14:tracePt t="15916" x="5768975" y="3048000"/>
          <p14:tracePt t="15921" x="5768975" y="3009900"/>
          <p14:tracePt t="15933" x="5783263" y="2971800"/>
          <p14:tracePt t="15938" x="5783263" y="2941638"/>
          <p14:tracePt t="15950" x="5791200" y="2903538"/>
          <p14:tracePt t="15955" x="5791200" y="2879725"/>
          <p14:tracePt t="15966" x="5791200" y="2857500"/>
          <p14:tracePt t="15970" x="5791200" y="2841625"/>
          <p14:tracePt t="15983" x="5783263" y="2819400"/>
          <p14:tracePt t="15988" x="5761038" y="2811463"/>
          <p14:tracePt t="16000" x="5722938" y="2797175"/>
          <p14:tracePt t="16001" x="5684838" y="2797175"/>
          <p14:tracePt t="16008" x="5630863" y="2789238"/>
          <p14:tracePt t="16016" x="5524500" y="2759075"/>
          <p14:tracePt t="16025" x="5470525" y="2751138"/>
          <p14:tracePt t="16033" x="5402263" y="2735263"/>
          <p14:tracePt t="16041" x="5318125" y="2727325"/>
          <p14:tracePt t="16050" x="5249863" y="2705100"/>
          <p14:tracePt t="16057" x="5165725" y="2689225"/>
          <p14:tracePt t="16066" x="5135563" y="2689225"/>
          <p14:tracePt t="16072" x="5083175" y="2667000"/>
          <p14:tracePt t="16083" x="5051425" y="2667000"/>
          <p14:tracePt t="16089" x="5013325" y="2659063"/>
          <p14:tracePt t="16099" x="4991100" y="2644775"/>
          <p14:tracePt t="16105" x="4975225" y="2644775"/>
          <p14:tracePt t="16121" x="4968875" y="2628900"/>
          <p14:tracePt t="16133" x="4968875" y="2620963"/>
          <p14:tracePt t="16150" x="4968875" y="2606675"/>
          <p14:tracePt t="16154" x="4991100" y="2582863"/>
          <p14:tracePt t="16166" x="5059363" y="2560638"/>
          <p14:tracePt t="16170" x="5135563" y="2536825"/>
          <p14:tracePt t="16183" x="5235575" y="2522538"/>
          <p14:tracePt t="16187" x="5356225" y="2498725"/>
          <p14:tracePt t="16200" x="5426075" y="2498725"/>
          <p14:tracePt t="16201" x="5532438" y="2498725"/>
          <p14:tracePt t="16208" x="5630863" y="2498725"/>
          <p14:tracePt t="16217" x="5661025" y="2498725"/>
          <p14:tracePt t="16224" x="5737225" y="2498725"/>
          <p14:tracePt t="16233" x="5783263" y="2498725"/>
          <p14:tracePt t="16240" x="5807075" y="2498725"/>
          <p14:tracePt t="16251" x="5829300" y="2514600"/>
          <p14:tracePt t="16256" x="5837238" y="2514600"/>
          <p14:tracePt t="16272" x="5851525" y="2522538"/>
          <p14:tracePt t="16283" x="5851525" y="2536825"/>
          <p14:tracePt t="16288" x="5851525" y="2552700"/>
          <p14:tracePt t="16299" x="5851525" y="2574925"/>
          <p14:tracePt t="16304" x="5829300" y="2598738"/>
          <p14:tracePt t="16316" x="5807075" y="2628900"/>
          <p14:tracePt t="16321" x="5783263" y="2667000"/>
          <p14:tracePt t="16333" x="5761038" y="2705100"/>
          <p14:tracePt t="16338" x="5722938" y="2751138"/>
          <p14:tracePt t="16350" x="5684838" y="2797175"/>
          <p14:tracePt t="16354" x="5661025" y="2857500"/>
          <p14:tracePt t="16367" x="5630863" y="2903538"/>
          <p14:tracePt t="16368" x="5578475" y="2971800"/>
          <p14:tracePt t="16376" x="5554663" y="3032125"/>
          <p14:tracePt t="16384" x="5508625" y="3094038"/>
          <p14:tracePt t="16392" x="5486400" y="3154363"/>
          <p14:tracePt t="16400" x="5464175" y="3200400"/>
          <p14:tracePt t="16408" x="5426075" y="3268663"/>
          <p14:tracePt t="16416" x="5418138" y="3314700"/>
          <p14:tracePt t="16424" x="5394325" y="3360738"/>
          <p14:tracePt t="16433" x="5394325" y="3390900"/>
          <p14:tracePt t="16440" x="5380038" y="3444875"/>
          <p14:tracePt t="16450" x="5372100" y="3482975"/>
          <p14:tracePt t="16456" x="5372100" y="3505200"/>
          <p14:tracePt t="16466" x="5372100" y="3527425"/>
          <p14:tracePt t="16472" x="5372100" y="3543300"/>
          <p14:tracePt t="16483" x="5372100" y="3551238"/>
          <p14:tracePt t="16488" x="5372100" y="3565525"/>
          <p14:tracePt t="16512" x="5372100" y="3573463"/>
          <p14:tracePt t="16520" x="5394325" y="3573463"/>
          <p14:tracePt t="16528" x="5418138" y="3589338"/>
          <p14:tracePt t="16536" x="5426075" y="3597275"/>
          <p14:tracePt t="16544" x="5448300" y="3611563"/>
          <p14:tracePt t="16552" x="5470525" y="3627438"/>
          <p14:tracePt t="16560" x="5502275" y="3635375"/>
          <p14:tracePt t="16568" x="5508625" y="3657600"/>
          <p14:tracePt t="16576" x="5532438" y="3673475"/>
          <p14:tracePt t="16584" x="5546725" y="3703638"/>
          <p14:tracePt t="16592" x="5554663" y="3741738"/>
          <p14:tracePt t="16600" x="5554663" y="3802063"/>
          <p14:tracePt t="16608" x="5554663" y="3870325"/>
          <p14:tracePt t="16616" x="5554663" y="3908425"/>
          <p14:tracePt t="16624" x="5554663" y="3978275"/>
          <p14:tracePt t="16633" x="5532438" y="4068763"/>
          <p14:tracePt t="16640" x="5486400" y="4213225"/>
          <p14:tracePt t="16649" x="5464175" y="4321175"/>
          <p14:tracePt t="16656" x="5440363" y="4365625"/>
          <p14:tracePt t="16666" x="5418138" y="4473575"/>
          <p14:tracePt t="16672" x="5394325" y="4541838"/>
          <p14:tracePt t="16683" x="5372100" y="4625975"/>
          <p14:tracePt t="16688" x="5341938" y="4708525"/>
          <p14:tracePt t="16699" x="5311775" y="4854575"/>
          <p14:tracePt t="16704" x="5295900" y="4884738"/>
          <p14:tracePt t="16716" x="5265738" y="5029200"/>
          <p14:tracePt t="16722" x="5249863" y="5089525"/>
          <p14:tracePt t="16733" x="5227638" y="5165725"/>
          <p14:tracePt t="16738" x="5203825" y="5241925"/>
          <p14:tracePt t="16750" x="5181600" y="5326063"/>
          <p14:tracePt t="16752" x="5165725" y="5394325"/>
          <p14:tracePt t="16760" x="5143500" y="5478463"/>
          <p14:tracePt t="16768" x="5135563" y="5540375"/>
          <p14:tracePt t="16776" x="5121275" y="5562600"/>
          <p14:tracePt t="16784" x="5121275" y="5616575"/>
          <p14:tracePt t="16791" x="5105400" y="5654675"/>
          <p14:tracePt t="16800" x="5105400" y="5692775"/>
          <p14:tracePt t="16807" x="5105400" y="5715000"/>
          <p14:tracePt t="16816" x="5105400" y="5737225"/>
          <p14:tracePt t="16824" x="5105400" y="5745163"/>
          <p14:tracePt t="16833" x="5105400" y="5761038"/>
          <p14:tracePt t="16840" x="5105400" y="5768975"/>
          <p14:tracePt t="16849" x="5105400" y="5783263"/>
          <p14:tracePt t="16856" x="5105400" y="5821363"/>
          <p14:tracePt t="16867" x="5105400" y="5845175"/>
          <p14:tracePt t="16871" x="5121275" y="5875338"/>
          <p14:tracePt t="16883" x="5135563" y="5927725"/>
          <p14:tracePt t="16888" x="5143500" y="5973763"/>
          <p14:tracePt t="16900" x="5143500" y="6019800"/>
          <p14:tracePt t="16904" x="5159375" y="6080125"/>
          <p14:tracePt t="16917" x="5165725" y="6149975"/>
          <p14:tracePt t="16921" x="5165725" y="6210300"/>
          <p14:tracePt t="16933" x="5165725" y="6294438"/>
          <p14:tracePt t="16937" x="5165725" y="6362700"/>
          <p14:tracePt t="16949" x="5165725" y="6446838"/>
          <p14:tracePt t="16953" x="5165725" y="6530975"/>
          <p14:tracePt t="16966" x="5165725" y="6599238"/>
          <p14:tracePt t="16970" x="5159375" y="6659563"/>
          <p14:tracePt t="16983" x="5159375" y="6727825"/>
          <p14:tracePt t="16985" x="5143500" y="6789738"/>
          <p14:tracePt t="16992" x="5135563" y="6842125"/>
          <p14:tracePt t="28775" x="5143500" y="6751638"/>
          <p14:tracePt t="28785" x="5143500" y="6683375"/>
          <p14:tracePt t="28790" x="5159375" y="6477000"/>
          <p14:tracePt t="28799" x="5165725" y="6362700"/>
          <p14:tracePt t="28807" x="5181600" y="6240463"/>
          <p14:tracePt t="28815" x="5189538" y="6188075"/>
          <p14:tracePt t="28822" x="5211763" y="5997575"/>
          <p14:tracePt t="28830" x="5249863" y="5875338"/>
          <p14:tracePt t="28838" x="5287963" y="5761038"/>
          <p14:tracePt t="28846" x="5318125" y="5630863"/>
          <p14:tracePt t="28854" x="5380038" y="5502275"/>
          <p14:tracePt t="28862" x="5426075" y="5372100"/>
          <p14:tracePt t="28871" x="5486400" y="5227638"/>
          <p14:tracePt t="28879" x="5546725" y="5097463"/>
          <p14:tracePt t="28887" x="5600700" y="4983163"/>
          <p14:tracePt t="28895" x="5638800" y="4906963"/>
          <p14:tracePt t="28903" x="5684838" y="4816475"/>
          <p14:tracePt t="28911" x="5737225" y="4732338"/>
          <p14:tracePt t="28920" x="5791200" y="4648200"/>
          <p14:tracePt t="28928" x="5851525" y="4579938"/>
          <p14:tracePt t="28936" x="5897563" y="4518025"/>
          <p14:tracePt t="28943" x="5959475" y="4465638"/>
          <p14:tracePt t="28951" x="6019800" y="4411663"/>
          <p14:tracePt t="28959" x="6073775" y="4381500"/>
          <p14:tracePt t="28967" x="6126163" y="4359275"/>
          <p14:tracePt t="28976" x="6180138" y="4335463"/>
          <p14:tracePt t="28985" x="6240463" y="4321175"/>
          <p14:tracePt t="28992" x="6308725" y="4305300"/>
          <p14:tracePt t="29000" x="6370638" y="4305300"/>
          <p14:tracePt t="29008" x="6438900" y="4305300"/>
          <p14:tracePt t="29017" x="6499225" y="4305300"/>
          <p14:tracePt t="29024" x="6561138" y="4305300"/>
          <p14:tracePt t="29034" x="6629400" y="4305300"/>
          <p14:tracePt t="29041" x="6689725" y="4321175"/>
          <p14:tracePt t="29050" x="6751638" y="4359275"/>
          <p14:tracePt t="29058" x="6804025" y="4381500"/>
          <p14:tracePt t="29068" x="6865938" y="4427538"/>
          <p14:tracePt t="29074" x="6926263" y="4465638"/>
          <p14:tracePt t="29085" x="6972300" y="4495800"/>
          <p14:tracePt t="29086" x="7018338" y="4541838"/>
          <p14:tracePt t="29095" x="7064375" y="4579938"/>
          <p14:tracePt t="29104" x="7078663" y="4602163"/>
          <p14:tracePt t="29117" x="7116763" y="4640263"/>
          <p14:tracePt t="29118" x="7124700" y="4664075"/>
          <p14:tracePt t="29126" x="7146925" y="4702175"/>
          <p14:tracePt t="29134" x="7170738" y="4746625"/>
          <p14:tracePt t="29141" x="7185025" y="4778375"/>
          <p14:tracePt t="29150" x="7185025" y="4816475"/>
          <p14:tracePt t="29157" x="7200900" y="4854575"/>
          <p14:tracePt t="29166" x="7208838" y="4899025"/>
          <p14:tracePt t="29173" x="7208838" y="4937125"/>
          <p14:tracePt t="29183" x="7223125" y="4983163"/>
          <p14:tracePt t="29189" x="7223125" y="5029200"/>
          <p14:tracePt t="29199" x="7231063" y="5075238"/>
          <p14:tracePt t="29206" x="7231063" y="5121275"/>
          <p14:tracePt t="29216" x="7246938" y="5165725"/>
          <p14:tracePt t="29222" x="7246938" y="5197475"/>
          <p14:tracePt t="29233" x="7254875" y="5241925"/>
          <p14:tracePt t="29237" x="7254875" y="5273675"/>
          <p14:tracePt t="29250" x="7269163" y="5303838"/>
          <p14:tracePt t="29255" x="7277100" y="5334000"/>
          <p14:tracePt t="29266" x="7277100" y="5349875"/>
          <p14:tracePt t="29270" x="7292975" y="5372100"/>
          <p14:tracePt t="29283" x="7299325" y="5394325"/>
          <p14:tracePt t="29287" x="7299325" y="5402263"/>
          <p14:tracePt t="29299" x="7315200" y="5418138"/>
          <p14:tracePt t="29304" x="7331075" y="5432425"/>
          <p14:tracePt t="29316" x="7337425" y="5440363"/>
          <p14:tracePt t="29317" x="7353300" y="5440363"/>
          <p14:tracePt t="29325" x="7361238" y="5456238"/>
          <p14:tracePt t="29333" x="7375525" y="5464175"/>
          <p14:tracePt t="29341" x="7399338" y="5478463"/>
          <p14:tracePt t="29350" x="7407275" y="5478463"/>
          <p14:tracePt t="29357" x="7429500" y="5486400"/>
          <p14:tracePt t="29367" x="7459663" y="5502275"/>
          <p14:tracePt t="29381" x="7483475" y="5502275"/>
          <p14:tracePt t="29389" x="7483475" y="5508625"/>
          <p14:tracePt t="29398" x="7489825" y="5508625"/>
          <p14:tracePt t="29405" x="7505700" y="5508625"/>
          <p14:tracePt t="29421" x="7513638" y="5508625"/>
          <p14:tracePt t="29437" x="7527925" y="5508625"/>
          <p14:tracePt t="29461" x="7535863" y="5508625"/>
          <p14:tracePt t="29492" x="7551738" y="5508625"/>
          <p14:tracePt t="29565" x="7551738" y="5502275"/>
          <p14:tracePt t="29573" x="7551738" y="5486400"/>
          <p14:tracePt t="29580" x="7551738" y="5478463"/>
          <p14:tracePt t="29589" x="7566025" y="5464175"/>
          <p14:tracePt t="29604" x="7573963" y="5440363"/>
          <p14:tracePt t="29612" x="7573963" y="5432425"/>
          <p14:tracePt t="29621" x="7589838" y="5402263"/>
          <p14:tracePt t="29628" x="7597775" y="5394325"/>
          <p14:tracePt t="29637" x="7612063" y="5380038"/>
          <p14:tracePt t="29645" x="7620000" y="5372100"/>
          <p14:tracePt t="29652" x="7620000" y="5356225"/>
          <p14:tracePt t="29660" x="7635875" y="5349875"/>
          <p14:tracePt t="29676" x="7642225" y="5334000"/>
          <p14:tracePt t="29684" x="7642225" y="5326063"/>
          <p14:tracePt t="29692" x="7658100" y="5311775"/>
          <p14:tracePt t="29701" x="7658100" y="5303838"/>
          <p14:tracePt t="29708" x="7666038" y="5287963"/>
          <p14:tracePt t="29716" x="7680325" y="5265738"/>
          <p14:tracePt t="29725" x="7680325" y="5249863"/>
          <p14:tracePt t="29733" x="7696200" y="5227638"/>
          <p14:tracePt t="29741" x="7696200" y="5219700"/>
          <p14:tracePt t="29749" x="7696200" y="5197475"/>
          <p14:tracePt t="29757" x="7704138" y="5181600"/>
          <p14:tracePt t="29772" x="7704138" y="5165725"/>
          <p14:tracePt t="29780" x="7704138" y="5159375"/>
          <p14:tracePt t="29972" x="7704138" y="5143500"/>
          <p14:tracePt t="33528" x="7718425" y="5143500"/>
          <p14:tracePt t="33536" x="7726363" y="5143500"/>
          <p14:tracePt t="33551" x="7742238" y="5143500"/>
          <p14:tracePt t="33567" x="7750175" y="5159375"/>
          <p14:tracePt t="33591" x="7764463" y="5159375"/>
          <p14:tracePt t="33600" x="7764463" y="5165725"/>
          <p14:tracePt t="33616" x="7772400" y="5165725"/>
          <p14:tracePt t="33632" x="7772400" y="5181600"/>
          <p14:tracePt t="33640" x="7788275" y="5181600"/>
          <p14:tracePt t="33663" x="7788275" y="5197475"/>
          <p14:tracePt t="33672" x="7794625" y="5197475"/>
          <p14:tracePt t="33695" x="7794625" y="5203825"/>
          <p14:tracePt t="33759" x="7794625" y="5219700"/>
          <p14:tracePt t="33871" x="7810500" y="5219700"/>
          <p14:tracePt t="33887" x="7810500" y="5227638"/>
          <p14:tracePt t="33903" x="7810500" y="5241925"/>
          <p14:tracePt t="33911" x="7826375" y="5249863"/>
          <p14:tracePt t="33919" x="7832725" y="5265738"/>
          <p14:tracePt t="33928" x="7832725" y="5273675"/>
          <p14:tracePt t="33936" x="7856538" y="5287963"/>
          <p14:tracePt t="33949" x="7878763" y="5311775"/>
          <p14:tracePt t="33955" x="7902575" y="5326063"/>
          <p14:tracePt t="33962" x="7932738" y="5349875"/>
          <p14:tracePt t="33970" x="7954963" y="5380038"/>
          <p14:tracePt t="33976" x="8001000" y="5402263"/>
          <p14:tracePt t="33984" x="8031163" y="5440363"/>
          <p14:tracePt t="33993" x="8085138" y="5478463"/>
          <p14:tracePt t="34000" x="8137525" y="5524500"/>
          <p14:tracePt t="34010" x="8199438" y="5570538"/>
          <p14:tracePt t="34018" x="8259763" y="5616575"/>
          <p14:tracePt t="34027" x="8305800" y="5654675"/>
          <p14:tracePt t="34035" x="8351838" y="5699125"/>
          <p14:tracePt t="34043" x="8412163" y="5737225"/>
          <p14:tracePt t="34051" x="8458200" y="5768975"/>
          <p14:tracePt t="34058" x="8480425" y="5821363"/>
          <p14:tracePt t="34066" x="8518525" y="5851525"/>
          <p14:tracePt t="34074" x="8556625" y="5889625"/>
          <p14:tracePt t="34083" x="8580438" y="5913438"/>
          <p14:tracePt t="34090" x="8602663" y="5959475"/>
          <p14:tracePt t="34101" x="8626475" y="5997575"/>
          <p14:tracePt t="34105" x="8648700" y="6019800"/>
          <p14:tracePt t="34117" x="8664575" y="6057900"/>
          <p14:tracePt t="34123" x="8686800" y="6088063"/>
          <p14:tracePt t="34133" x="8709025" y="6126163"/>
          <p14:tracePt t="34137" x="8732838" y="6164263"/>
          <p14:tracePt t="34149" x="8755063" y="6194425"/>
          <p14:tracePt t="34154" x="8778875" y="6240463"/>
          <p14:tracePt t="34167" x="8816975" y="6294438"/>
          <p14:tracePt t="34168" x="8839200" y="6324600"/>
          <p14:tracePt t="34175" x="8861425" y="6370638"/>
          <p14:tracePt t="34183" x="8869363" y="6384925"/>
          <p14:tracePt t="34190" x="8907463" y="6430963"/>
          <p14:tracePt t="34200" x="8923338" y="6469063"/>
          <p14:tracePt t="34207" x="8953500" y="6492875"/>
          <p14:tracePt t="34216" x="8969375" y="6515100"/>
          <p14:tracePt t="34223" x="8975725" y="6537325"/>
          <p14:tracePt t="34233" x="8991600" y="6561138"/>
          <p14:tracePt t="34239" x="8999538" y="6575425"/>
          <p14:tracePt t="34250" x="9013825" y="6583363"/>
          <p14:tracePt t="34255" x="9029700" y="6599238"/>
          <p14:tracePt t="34266" x="9037638" y="6607175"/>
          <p14:tracePt t="34278" x="9051925" y="6621463"/>
          <p14:tracePt t="34287" x="9059863" y="6645275"/>
          <p14:tracePt t="34295" x="9075738" y="6667500"/>
          <p14:tracePt t="34303" x="9083675" y="6689725"/>
          <p14:tracePt t="34310" x="9097963" y="6713538"/>
          <p14:tracePt t="34319" x="9121775" y="675163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4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5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71804" imgH="209499" progId="Equation.3">
                  <p:embed/>
                </p:oleObj>
              </mc:Choice>
              <mc:Fallback>
                <p:oleObj name="Equation" r:id="rId6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00"/>
    </mc:Choice>
    <mc:Fallback xmlns="">
      <p:transition spd="slow" advTm="583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104" imgH="190704" progId="Equation.3">
                  <p:embed/>
                </p:oleObj>
              </mc:Choice>
              <mc:Fallback>
                <p:oleObj name="Equation" r:id="rId3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4699" imgH="133401" progId="Equation.3">
                  <p:embed/>
                </p:oleObj>
              </mc:Choice>
              <mc:Fallback>
                <p:oleObj name="Equation" r:id="rId5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352" imgH="152196" progId="Equation.3">
                  <p:embed/>
                </p:oleObj>
              </mc:Choice>
              <mc:Fallback>
                <p:oleObj name="Equation" r:id="rId9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6352" imgH="152196" progId="Equation.3">
                  <p:embed/>
                </p:oleObj>
              </mc:Choice>
              <mc:Fallback>
                <p:oleObj name="Equation" r:id="rId15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6352" imgH="152196" progId="Equation.3">
                  <p:embed/>
                </p:oleObj>
              </mc:Choice>
              <mc:Fallback>
                <p:oleObj name="Equation" r:id="rId17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3104" imgH="152196" progId="Equation.3">
                  <p:embed/>
                </p:oleObj>
              </mc:Choice>
              <mc:Fallback>
                <p:oleObj name="Equation" r:id="rId19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3104" imgH="152196" progId="Equation.3">
                  <p:embed/>
                </p:oleObj>
              </mc:Choice>
              <mc:Fallback>
                <p:oleObj name="Equation" r:id="rId21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10891" imgH="203112" progId="Equation.3">
                  <p:embed/>
                </p:oleObj>
              </mc:Choice>
              <mc:Fallback>
                <p:oleObj name="Equation" r:id="rId23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63225" imgH="228501" progId="Equation.3">
                  <p:embed/>
                </p:oleObj>
              </mc:Choice>
              <mc:Fallback>
                <p:oleObj name="Equation" r:id="rId25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00"/>
    </mc:Choice>
    <mc:Fallback xmlns="">
      <p:transition spd="slow" advTm="592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868946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one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two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paired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Variance (ANOVA)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Covariance (ANCoVA)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correlation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multiple regression</a:t>
            </a:r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86260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a flexible framework for parametric </a:t>
            </a:r>
          </a:p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00"/>
    </mc:Choice>
    <mc:Fallback xmlns="">
      <p:transition spd="slow" advTm="182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05002" imgH="190704" progId="Equation.3">
                  <p:embed/>
                </p:oleObj>
              </mc:Choice>
              <mc:Fallback>
                <p:oleObj name="Equation" r:id="rId4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6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7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699" imgH="133401" progId="Equation.3">
                  <p:embed/>
                </p:oleObj>
              </mc:Choice>
              <mc:Fallback>
                <p:oleObj name="Equation" r:id="rId8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3698" imgH="476301" progId="Equation.3">
                  <p:embed/>
                </p:oleObj>
              </mc:Choice>
              <mc:Fallback>
                <p:oleObj name="Equation" r:id="rId10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573713" y="1232756"/>
            <a:ext cx="3390900" cy="1408112"/>
            <a:chOff x="5573713" y="1232756"/>
            <a:chExt cx="3390900" cy="1408112"/>
          </a:xfrm>
        </p:grpSpPr>
        <p:sp>
          <p:nvSpPr>
            <p:cNvPr id="1994765" name="Rectangle 13"/>
            <p:cNvSpPr>
              <a:spLocks noChangeArrowheads="1"/>
            </p:cNvSpPr>
            <p:nvPr/>
          </p:nvSpPr>
          <p:spPr bwMode="auto">
            <a:xfrm>
              <a:off x="5573713" y="1232756"/>
              <a:ext cx="3390900" cy="1408112"/>
            </a:xfrm>
            <a:prstGeom prst="rect">
              <a:avLst/>
            </a:prstGeom>
            <a:solidFill>
              <a:srgbClr val="B2B2B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65988" name="Rectangle 14"/>
            <p:cNvSpPr>
              <a:spLocks noChangeArrowheads="1"/>
            </p:cNvSpPr>
            <p:nvPr/>
          </p:nvSpPr>
          <p:spPr bwMode="auto">
            <a:xfrm>
              <a:off x="5699125" y="1277206"/>
              <a:ext cx="2130425" cy="120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de-DE" dirty="0">
                  <a:latin typeface="Arial Unicode MS" pitchFamily="34" charset="-128"/>
                </a:rPr>
                <a:t>Objective:</a:t>
              </a:r>
            </a:p>
            <a:p>
              <a:pPr eaLnBrk="0" hangingPunct="0"/>
              <a:r>
                <a:rPr lang="de-DE" dirty="0">
                  <a:latin typeface="Arial Unicode MS" pitchFamily="34" charset="-128"/>
                </a:rPr>
                <a:t>estimate parameters to minimize</a:t>
              </a:r>
              <a:endParaRPr lang="en-GB" dirty="0">
                <a:latin typeface="Arial Unicode MS" pitchFamily="34" charset="-128"/>
              </a:endParaRPr>
            </a:p>
          </p:txBody>
        </p:sp>
        <p:graphicFrame>
          <p:nvGraphicFramePr>
            <p:cNvPr id="165979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0634534"/>
                </p:ext>
              </p:extLst>
            </p:nvPr>
          </p:nvGraphicFramePr>
          <p:xfrm>
            <a:off x="7856538" y="1245456"/>
            <a:ext cx="995362" cy="130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68280" imgH="431640" progId="Equation.3">
                    <p:embed/>
                  </p:oleObj>
                </mc:Choice>
                <mc:Fallback>
                  <p:oleObj name="Equation" r:id="rId12" imgW="368280" imgH="431640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6538" y="1245456"/>
                          <a:ext cx="995362" cy="1309687"/>
                        </a:xfrm>
                        <a:prstGeom prst="rect">
                          <a:avLst/>
                        </a:prstGeom>
                        <a:solidFill>
                          <a:srgbClr val="B2B2B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5335588" y="2727210"/>
            <a:ext cx="3629025" cy="4076556"/>
            <a:chOff x="5335588" y="2727210"/>
            <a:chExt cx="3629025" cy="4076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476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35588" y="4136817"/>
                  <a:ext cx="3629025" cy="2666949"/>
                </a:xfrm>
                <a:prstGeom prst="rect">
                  <a:avLst/>
                </a:prstGeom>
                <a:solidFill>
                  <a:srgbClr val="DDDDDD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square" anchor="ctr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de-DE" sz="2000" dirty="0">
                      <a:latin typeface="Arial Unicode MS" pitchFamily="34" charset="-128"/>
                    </a:rPr>
                    <a:t>Ordinary least squares estimation (OLS) (assuming i.i.d. error):</a:t>
                  </a:r>
                </a:p>
                <a:p>
                  <a:pPr algn="ctr" eaLnBrk="0" hangingPunct="0">
                    <a:defRPr/>
                  </a:pPr>
                  <a:endParaRPr lang="de-DE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en-GB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en-GB" sz="2000" i="1" dirty="0">
                    <a:latin typeface="Cambria Math" panose="02040503050406030204" pitchFamily="18" charset="0"/>
                  </a:endParaRPr>
                </a:p>
                <a:p>
                  <a:pPr algn="ctr" eaLnBrk="0" hangingPunct="0">
                    <a:defRPr/>
                  </a:pPr>
                  <a:endParaRPr lang="en-GB" sz="2000" i="1" dirty="0">
                    <a:latin typeface="Cambria Math" panose="02040503050406030204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GB" sz="2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 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~</m:t>
                      </m:r>
                      <m:r>
                        <a:rPr lang="en-GB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fr-FR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a14:m>
                  <a:endParaRPr lang="en-GB" sz="2000" dirty="0">
                    <a:latin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1994763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5588" y="4136817"/>
                  <a:ext cx="3629025" cy="266694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5978" name="Object 9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8859655"/>
                    </p:ext>
                  </p:extLst>
                </p:nvPr>
              </p:nvGraphicFramePr>
              <p:xfrm>
                <a:off x="5939631" y="5315875"/>
                <a:ext cx="2535238" cy="603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7" imgW="1133399" imgH="228753" progId="Equation.3">
                        <p:embed/>
                      </p:oleObj>
                    </mc:Choice>
                    <mc:Fallback>
                      <p:oleObj name="Equation" r:id="rId17" imgW="1133399" imgH="228753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9631" y="5315875"/>
                              <a:ext cx="2535238" cy="603250"/>
                            </a:xfrm>
                            <a:prstGeom prst="rect">
                              <a:avLst/>
                            </a:prstGeom>
                            <a:solidFill>
                              <a:srgbClr val="DDDDDD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107763" dir="2700000" algn="ctr" rotWithShape="0">
                                      <a:srgbClr val="5F5F5F">
                                        <a:alpha val="50000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5978" name="Object 9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8859655"/>
                    </p:ext>
                  </p:extLst>
                </p:nvPr>
              </p:nvGraphicFramePr>
              <p:xfrm>
                <a:off x="5939631" y="5315875"/>
                <a:ext cx="2535238" cy="603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6304" name="Equation" r:id="rId19" imgW="1133399" imgH="228753" progId="Equation.3">
                        <p:embed/>
                      </p:oleObj>
                    </mc:Choice>
                    <mc:Fallback>
                      <p:oleObj name="Equation" r:id="rId19" imgW="1133399" imgH="228753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9631" y="5315875"/>
                              <a:ext cx="2535238" cy="603250"/>
                            </a:xfrm>
                            <a:prstGeom prst="rect">
                              <a:avLst/>
                            </a:prstGeom>
                            <a:solidFill>
                              <a:srgbClr val="DDDDDD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07763" dir="2700000" algn="ctr" rotWithShape="0">
                                      <a:srgbClr val="5F5F5F">
                                        <a:alpha val="50000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994769" name="Line 17"/>
            <p:cNvSpPr>
              <a:spLocks noChangeShapeType="1"/>
            </p:cNvSpPr>
            <p:nvPr/>
          </p:nvSpPr>
          <p:spPr bwMode="auto">
            <a:xfrm flipH="1">
              <a:off x="7207250" y="2727210"/>
              <a:ext cx="0" cy="129222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latin typeface="Arial" pitchFamily="34" charset="0"/>
              </a:endParaRPr>
            </a:p>
          </p:txBody>
        </p:sp>
      </p:grp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21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y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X</a:t>
            </a:r>
            <a:endParaRPr lang="en-US" sz="3200" i="1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33"/>
    </mc:Choice>
    <mc:Fallback xmlns="">
      <p:transition spd="slow" advTm="25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04" name="Rectangle 34"/>
          <p:cNvSpPr>
            <a:spLocks noChangeArrowheads="1"/>
          </p:cNvSpPr>
          <p:nvPr/>
        </p:nvSpPr>
        <p:spPr bwMode="auto">
          <a:xfrm>
            <a:off x="250825" y="454025"/>
            <a:ext cx="8459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1703" name="AutoShape 23"/>
          <p:cNvSpPr>
            <a:spLocks noChangeArrowheads="1"/>
          </p:cNvSpPr>
          <p:nvPr/>
        </p:nvSpPr>
        <p:spPr bwMode="auto">
          <a:xfrm>
            <a:off x="401638" y="3320988"/>
            <a:ext cx="4473891" cy="1324037"/>
          </a:xfrm>
          <a:prstGeom prst="parallelogram">
            <a:avLst>
              <a:gd name="adj" fmla="val 123910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7009" name="Line 24"/>
          <p:cNvSpPr>
            <a:spLocks noChangeShapeType="1"/>
          </p:cNvSpPr>
          <p:nvPr/>
        </p:nvSpPr>
        <p:spPr bwMode="auto">
          <a:xfrm flipV="1">
            <a:off x="1615375" y="1752599"/>
            <a:ext cx="1898228" cy="2359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0" name="Line 25"/>
          <p:cNvSpPr>
            <a:spLocks noChangeShapeType="1"/>
          </p:cNvSpPr>
          <p:nvPr/>
        </p:nvSpPr>
        <p:spPr bwMode="auto">
          <a:xfrm>
            <a:off x="3513603" y="1749425"/>
            <a:ext cx="0" cy="1974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1" name="Line 26"/>
          <p:cNvSpPr>
            <a:spLocks noChangeShapeType="1"/>
          </p:cNvSpPr>
          <p:nvPr/>
        </p:nvSpPr>
        <p:spPr bwMode="auto">
          <a:xfrm flipV="1">
            <a:off x="1615375" y="3724274"/>
            <a:ext cx="1898228" cy="387349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2" name="Rectangle 27"/>
          <p:cNvSpPr>
            <a:spLocks noChangeArrowheads="1"/>
          </p:cNvSpPr>
          <p:nvPr/>
        </p:nvSpPr>
        <p:spPr bwMode="auto">
          <a:xfrm>
            <a:off x="2834757" y="1825625"/>
            <a:ext cx="403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y</a:t>
            </a:r>
          </a:p>
        </p:txBody>
      </p:sp>
      <p:sp>
        <p:nvSpPr>
          <p:cNvPr id="167013" name="Rectangle 28"/>
          <p:cNvSpPr>
            <a:spLocks noChangeArrowheads="1"/>
          </p:cNvSpPr>
          <p:nvPr/>
        </p:nvSpPr>
        <p:spPr bwMode="auto">
          <a:xfrm>
            <a:off x="3472675" y="2368550"/>
            <a:ext cx="35283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e</a:t>
            </a:r>
          </a:p>
        </p:txBody>
      </p:sp>
      <p:sp>
        <p:nvSpPr>
          <p:cNvPr id="167014" name="Rectangle 29"/>
          <p:cNvSpPr>
            <a:spLocks noChangeArrowheads="1"/>
          </p:cNvSpPr>
          <p:nvPr/>
        </p:nvSpPr>
        <p:spPr bwMode="auto">
          <a:xfrm>
            <a:off x="483495" y="4800600"/>
            <a:ext cx="220307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400">
                <a:latin typeface="Arial Unicode MS" pitchFamily="34" charset="-128"/>
              </a:rPr>
              <a:t>Design space defined by </a:t>
            </a:r>
            <a:r>
              <a:rPr lang="en-GB" sz="2400" i="1">
                <a:latin typeface="Times New Roman" pitchFamily="18" charset="0"/>
              </a:rPr>
              <a:t>X</a:t>
            </a:r>
          </a:p>
        </p:txBody>
      </p:sp>
      <p:sp>
        <p:nvSpPr>
          <p:cNvPr id="167015" name="Line 30"/>
          <p:cNvSpPr>
            <a:spLocks noChangeShapeType="1"/>
          </p:cNvSpPr>
          <p:nvPr/>
        </p:nvSpPr>
        <p:spPr bwMode="auto">
          <a:xfrm>
            <a:off x="1615375" y="4111625"/>
            <a:ext cx="1720402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6" name="Line 31"/>
          <p:cNvSpPr>
            <a:spLocks noChangeShapeType="1"/>
          </p:cNvSpPr>
          <p:nvPr/>
        </p:nvSpPr>
        <p:spPr bwMode="auto">
          <a:xfrm flipV="1">
            <a:off x="1615375" y="3473450"/>
            <a:ext cx="1448017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7" name="Rectangle 32"/>
          <p:cNvSpPr>
            <a:spLocks noChangeArrowheads="1"/>
          </p:cNvSpPr>
          <p:nvPr/>
        </p:nvSpPr>
        <p:spPr bwMode="auto">
          <a:xfrm>
            <a:off x="2546848" y="4148138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x</a:t>
            </a:r>
            <a:r>
              <a:rPr lang="en-GB" sz="280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67018" name="Rectangle 33"/>
          <p:cNvSpPr>
            <a:spLocks noChangeArrowheads="1"/>
          </p:cNvSpPr>
          <p:nvPr/>
        </p:nvSpPr>
        <p:spPr bwMode="auto">
          <a:xfrm>
            <a:off x="2136153" y="3198813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x</a:t>
            </a:r>
            <a:r>
              <a:rPr lang="en-GB" sz="2800" i="1" baseline="-2500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66999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9546"/>
              </p:ext>
            </p:extLst>
          </p:nvPr>
        </p:nvGraphicFramePr>
        <p:xfrm>
          <a:off x="3472676" y="3305091"/>
          <a:ext cx="972400" cy="51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148" imgH="228753" progId="Equation.3">
                  <p:embed/>
                </p:oleObj>
              </mc:Choice>
              <mc:Fallback>
                <p:oleObj name="Equation" r:id="rId4" imgW="495148" imgH="2287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676" y="3305091"/>
                        <a:ext cx="972400" cy="519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019" name="Line 39"/>
          <p:cNvSpPr>
            <a:spLocks noChangeShapeType="1"/>
          </p:cNvSpPr>
          <p:nvPr/>
        </p:nvSpPr>
        <p:spPr bwMode="auto">
          <a:xfrm flipH="1">
            <a:off x="3770464" y="1350963"/>
            <a:ext cx="1349224" cy="12160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313" y="16446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Smallest errors (shortest error vector)</a:t>
            </a:r>
          </a:p>
          <a:p>
            <a:pPr eaLnBrk="0" hangingPunct="0"/>
            <a:r>
              <a:rPr lang="en-GB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1650225" y="6091174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/>
              <a:t>Ordinary Least Squares (OLS)</a:t>
            </a:r>
          </a:p>
        </p:txBody>
      </p:sp>
      <p:graphicFrame>
        <p:nvGraphicFramePr>
          <p:cNvPr id="1991731" name="Object 88"/>
          <p:cNvGraphicFramePr>
            <a:graphicFrameLocks noChangeAspect="1"/>
          </p:cNvGraphicFramePr>
          <p:nvPr/>
        </p:nvGraphicFramePr>
        <p:xfrm>
          <a:off x="5673725" y="2889250"/>
          <a:ext cx="1238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626" imgH="203024" progId="Equation.3">
                  <p:embed/>
                </p:oleObj>
              </mc:Choice>
              <mc:Fallback>
                <p:oleObj name="Equation" r:id="rId6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889250"/>
                        <a:ext cx="12382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89"/>
          <p:cNvGraphicFramePr>
            <a:graphicFrameLocks noChangeAspect="1"/>
          </p:cNvGraphicFramePr>
          <p:nvPr/>
        </p:nvGraphicFramePr>
        <p:xfrm>
          <a:off x="5607050" y="4127500"/>
          <a:ext cx="20462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309" imgH="241195" progId="Equation.3">
                  <p:embed/>
                </p:oleObj>
              </mc:Choice>
              <mc:Fallback>
                <p:oleObj name="Equation" r:id="rId8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127500"/>
                        <a:ext cx="20462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90"/>
          <p:cNvGraphicFramePr>
            <a:graphicFrameLocks noChangeAspect="1"/>
          </p:cNvGraphicFramePr>
          <p:nvPr/>
        </p:nvGraphicFramePr>
        <p:xfrm>
          <a:off x="5676900" y="3463925"/>
          <a:ext cx="2306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6000" imgH="241300" progId="Equation.3">
                  <p:embed/>
                </p:oleObj>
              </mc:Choice>
              <mc:Fallback>
                <p:oleObj name="Equation" r:id="rId10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463925"/>
                        <a:ext cx="23066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91"/>
          <p:cNvGraphicFramePr>
            <a:graphicFrameLocks noChangeAspect="1"/>
          </p:cNvGraphicFramePr>
          <p:nvPr/>
        </p:nvGraphicFramePr>
        <p:xfrm>
          <a:off x="5605463" y="4778375"/>
          <a:ext cx="259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241300" progId="Equation.3">
                  <p:embed/>
                </p:oleObj>
              </mc:Choice>
              <mc:Fallback>
                <p:oleObj name="Equation" r:id="rId12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778375"/>
                        <a:ext cx="25939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4067490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2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33"/>
    </mc:Choice>
    <mc:Fallback xmlns="">
      <p:transition spd="slow" advTm="56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03" grpId="0" animBg="1"/>
      <p:bldP spid="167009" grpId="0" animBg="1"/>
      <p:bldP spid="167010" grpId="0" animBg="1"/>
      <p:bldP spid="167011" grpId="0" animBg="1"/>
      <p:bldP spid="167012" grpId="0"/>
      <p:bldP spid="167013" grpId="0"/>
      <p:bldP spid="167014" grpId="0"/>
      <p:bldP spid="167015" grpId="0" animBg="1"/>
      <p:bldP spid="167016" grpId="0" animBg="1"/>
      <p:bldP spid="167017" grpId="0"/>
      <p:bldP spid="167018" grpId="0"/>
      <p:bldP spid="1991729" grpId="0"/>
      <p:bldP spid="199173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6.6|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3|5.1|7.8|3.2|8.3|7.8|7.2|4.6|1.4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5|2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7.8|9.3|6.1|3.2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2|4.3|4.4|5.4|1.3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33963</TotalTime>
  <Words>919</Words>
  <Application>Microsoft Macintosh PowerPoint</Application>
  <PresentationFormat>On-screen Show (4:3)</PresentationFormat>
  <Paragraphs>230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Unicode MS</vt:lpstr>
      <vt:lpstr>Arial</vt:lpstr>
      <vt:lpstr>Cambria Math</vt:lpstr>
      <vt:lpstr>Times New Roman</vt:lpstr>
      <vt:lpstr>Wingdings</vt:lpstr>
      <vt:lpstr>Default Design</vt:lpstr>
      <vt:lpstr>Equation</vt:lpstr>
      <vt:lpstr>The General Linear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 mass-univariate approach</vt:lpstr>
      <vt:lpstr>Estimation of the parameters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Flandin</dc:creator>
  <cp:lastModifiedBy>Corbin, Nadege</cp:lastModifiedBy>
  <cp:revision>204</cp:revision>
  <cp:lastPrinted>1601-01-01T00:00:00Z</cp:lastPrinted>
  <dcterms:created xsi:type="dcterms:W3CDTF">1601-01-01T00:00:00Z</dcterms:created>
  <dcterms:modified xsi:type="dcterms:W3CDTF">2023-05-15T15:49:59Z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