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275" r:id="rId22"/>
    <p:sldId id="276" r:id="rId23"/>
    <p:sldId id="277" r:id="rId24"/>
    <p:sldId id="29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99" r:id="rId33"/>
    <p:sldId id="286" r:id="rId34"/>
    <p:sldId id="287" r:id="rId35"/>
    <p:sldId id="288" r:id="rId36"/>
    <p:sldId id="289" r:id="rId37"/>
    <p:sldId id="290" r:id="rId38"/>
    <p:sldId id="300" r:id="rId39"/>
    <p:sldId id="301" r:id="rId40"/>
    <p:sldId id="291" r:id="rId41"/>
    <p:sldId id="292" r:id="rId42"/>
    <p:sldId id="293" r:id="rId43"/>
    <p:sldId id="296" r:id="rId44"/>
    <p:sldId id="295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098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4361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85233" marR="0" indent="-3852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2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22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9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png"/><Relationship Id="rId5" Type="http://schemas.openxmlformats.org/officeDocument/2006/relationships/image" Target="../media/image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9.png"/><Relationship Id="rId5" Type="http://schemas.openxmlformats.org/officeDocument/2006/relationships/image" Target="../media/image96.png"/><Relationship Id="rId4" Type="http://schemas.openxmlformats.org/officeDocument/2006/relationships/image" Target="../media/image6.pn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3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5.png"/><Relationship Id="rId5" Type="http://schemas.openxmlformats.org/officeDocument/2006/relationships/image" Target="../media/image117.png"/><Relationship Id="rId4" Type="http://schemas.openxmlformats.org/officeDocument/2006/relationships/image" Target="../media/image1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6.png"/><Relationship Id="rId7" Type="http://schemas.openxmlformats.org/officeDocument/2006/relationships/image" Target="../media/image1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3.png"/><Relationship Id="rId10" Type="http://schemas.openxmlformats.org/officeDocument/2006/relationships/image" Target="../media/image130.png"/><Relationship Id="rId4" Type="http://schemas.openxmlformats.org/officeDocument/2006/relationships/image" Target="../media/image113.png"/><Relationship Id="rId9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7.png"/><Relationship Id="rId7" Type="http://schemas.openxmlformats.org/officeDocument/2006/relationships/image" Target="../media/image11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34.png"/><Relationship Id="rId4" Type="http://schemas.openxmlformats.org/officeDocument/2006/relationships/image" Target="../media/image115.png"/><Relationship Id="rId9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eneral linear model and classical inference…"/>
          <p:cNvSpPr txBox="1">
            <a:spLocks noGrp="1"/>
          </p:cNvSpPr>
          <p:nvPr>
            <p:ph type="body" idx="1"/>
          </p:nvPr>
        </p:nvSpPr>
        <p:spPr>
          <a:xfrm>
            <a:off x="755355" y="3076600"/>
            <a:ext cx="11494090" cy="5850419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50000"/>
              </a:lnSpc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General linear model and classical inference</a:t>
            </a:r>
          </a:p>
          <a:p>
            <a:pPr algn="r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r">
              <a:defRPr sz="38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SPM for M/EEG course</a:t>
            </a:r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r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Martin Dietz</a:t>
            </a:r>
          </a:p>
          <a:p>
            <a:pPr algn="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CFIN, Aarhus University, DK</a:t>
            </a:r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/>
              <a:t>Christophe Phillips</a:t>
            </a:r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/>
              <a:t>GIGA CRC </a:t>
            </a:r>
            <a:r>
              <a:rPr lang="fr-BE" sz="3200" i="1" dirty="0"/>
              <a:t>in vivo</a:t>
            </a:r>
            <a:r>
              <a:rPr lang="fr-BE" sz="3200" dirty="0"/>
              <a:t> </a:t>
            </a:r>
            <a:r>
              <a:rPr lang="fr-BE" sz="3200" dirty="0" err="1"/>
              <a:t>imaging</a:t>
            </a:r>
            <a:r>
              <a:rPr lang="fr-BE" sz="3200" dirty="0"/>
              <a:t>, </a:t>
            </a:r>
            <a:r>
              <a:rPr lang="fr-BE" sz="3200" dirty="0" err="1"/>
              <a:t>Liege</a:t>
            </a:r>
            <a:r>
              <a:rPr lang="fr-BE" sz="3200" dirty="0"/>
              <a:t> </a:t>
            </a:r>
            <a:r>
              <a:rPr lang="fr-BE" sz="3200" dirty="0" err="1"/>
              <a:t>University</a:t>
            </a:r>
            <a:r>
              <a:rPr lang="fr-BE" sz="3200" dirty="0"/>
              <a:t>, BE</a:t>
            </a:r>
            <a:endParaRPr sz="3200" dirty="0"/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r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38" name="aulogo_uk_var1_white.pdf" descr="aulogo_uk_var1_whit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584" y="543085"/>
            <a:ext cx="1819112" cy="794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shot 2021-04-29 at 14.25.56.png" descr="Screenshot 2021-04-29 at 14.25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44" y="365992"/>
            <a:ext cx="4413592" cy="114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chris\OneDrive - Universite de Liege\Images\GIGA_CRCivi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496" y="412364"/>
            <a:ext cx="3202608" cy="1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1"/>
          </p:cNvPicPr>
          <p:nvPr/>
        </p:nvPicPr>
        <p:blipFill>
          <a:blip r:embed="rId2"/>
          <a:srcRect l="14536" r="61818"/>
          <a:stretch>
            <a:fillRect/>
          </a:stretch>
        </p:blipFill>
        <p:spPr>
          <a:xfrm>
            <a:off x="3220026" y="4950051"/>
            <a:ext cx="610535" cy="54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2"/>
          <a:srcRect l="67633" r="11745"/>
          <a:stretch>
            <a:fillRect/>
          </a:stretch>
        </p:blipFill>
        <p:spPr>
          <a:xfrm>
            <a:off x="8891499" y="4950051"/>
            <a:ext cx="532465" cy="54938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Linear model"/>
          <p:cNvSpPr txBox="1"/>
          <p:nvPr/>
        </p:nvSpPr>
        <p:spPr>
          <a:xfrm>
            <a:off x="1270000" y="463972"/>
            <a:ext cx="10464800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Linear model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/>
          <a:srcRect l="27367" t="8827" r="27367"/>
          <a:stretch>
            <a:fillRect/>
          </a:stretch>
        </p:blipFill>
        <p:spPr>
          <a:xfrm>
            <a:off x="4397764" y="3018432"/>
            <a:ext cx="1067400" cy="4157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4"/>
          <a:srcRect l="20529" t="9592" r="20529"/>
          <a:stretch>
            <a:fillRect/>
          </a:stretch>
        </p:blipFill>
        <p:spPr>
          <a:xfrm>
            <a:off x="6956439" y="3048028"/>
            <a:ext cx="1206349" cy="412484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M/EEG data"/>
          <p:cNvSpPr txBox="1"/>
          <p:nvPr/>
        </p:nvSpPr>
        <p:spPr>
          <a:xfrm>
            <a:off x="775965" y="2190238"/>
            <a:ext cx="2762043" cy="51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M/EEG data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/>
          <a:srcRect l="89645"/>
          <a:stretch>
            <a:fillRect/>
          </a:stretch>
        </p:blipFill>
        <p:spPr>
          <a:xfrm>
            <a:off x="10437226" y="7699423"/>
            <a:ext cx="255001" cy="523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073" y="7683404"/>
            <a:ext cx="942976" cy="52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201" y="7683404"/>
            <a:ext cx="942976" cy="52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2"/>
          <a:srcRect l="67633" r="11745"/>
          <a:stretch>
            <a:fillRect/>
          </a:stretch>
        </p:blipFill>
        <p:spPr>
          <a:xfrm>
            <a:off x="6032701" y="4950051"/>
            <a:ext cx="532465" cy="54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2"/>
          <a:srcRect l="67633" r="11745"/>
          <a:stretch>
            <a:fillRect/>
          </a:stretch>
        </p:blipFill>
        <p:spPr>
          <a:xfrm>
            <a:off x="5980195" y="7677054"/>
            <a:ext cx="507847" cy="523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" descr="Image"/>
          <p:cNvPicPr>
            <a:picLocks noChangeAspect="1"/>
          </p:cNvPicPr>
          <p:nvPr/>
        </p:nvPicPr>
        <p:blipFill>
          <a:blip r:embed="rId2"/>
          <a:srcRect l="67633" r="11745"/>
          <a:stretch>
            <a:fillRect/>
          </a:stretch>
        </p:blipFill>
        <p:spPr>
          <a:xfrm>
            <a:off x="8971866" y="7683404"/>
            <a:ext cx="507848" cy="523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Faces"/>
          <p:cNvSpPr txBox="1"/>
          <p:nvPr/>
        </p:nvSpPr>
        <p:spPr>
          <a:xfrm>
            <a:off x="3965195" y="2190238"/>
            <a:ext cx="1932732" cy="51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Faces</a:t>
            </a:r>
          </a:p>
        </p:txBody>
      </p:sp>
      <p:sp>
        <p:nvSpPr>
          <p:cNvPr id="268" name="Scrambled"/>
          <p:cNvSpPr txBox="1"/>
          <p:nvPr/>
        </p:nvSpPr>
        <p:spPr>
          <a:xfrm>
            <a:off x="6639630" y="2190238"/>
            <a:ext cx="1932732" cy="51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Scrambled</a:t>
            </a:r>
          </a:p>
        </p:txBody>
      </p:sp>
      <p:sp>
        <p:nvSpPr>
          <p:cNvPr id="269" name="Rectangle"/>
          <p:cNvSpPr/>
          <p:nvPr/>
        </p:nvSpPr>
        <p:spPr>
          <a:xfrm>
            <a:off x="5509916" y="3179059"/>
            <a:ext cx="623094" cy="715720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0" name="Residual error"/>
          <p:cNvSpPr txBox="1"/>
          <p:nvPr/>
        </p:nvSpPr>
        <p:spPr>
          <a:xfrm>
            <a:off x="9314064" y="2190238"/>
            <a:ext cx="2501515" cy="51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Residual error</a:t>
            </a:r>
          </a:p>
        </p:txBody>
      </p:sp>
      <p:sp>
        <p:nvSpPr>
          <p:cNvPr id="271" name="Rectangle"/>
          <p:cNvSpPr/>
          <p:nvPr/>
        </p:nvSpPr>
        <p:spPr>
          <a:xfrm>
            <a:off x="5509916" y="3890259"/>
            <a:ext cx="623094" cy="715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2" name="Rectangle"/>
          <p:cNvSpPr/>
          <p:nvPr/>
        </p:nvSpPr>
        <p:spPr>
          <a:xfrm>
            <a:off x="8165753" y="3814059"/>
            <a:ext cx="623095" cy="715720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3" name="Rectangle"/>
          <p:cNvSpPr/>
          <p:nvPr/>
        </p:nvSpPr>
        <p:spPr>
          <a:xfrm>
            <a:off x="5509916" y="3179059"/>
            <a:ext cx="623094" cy="134643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4" name="Rectangle"/>
          <p:cNvSpPr/>
          <p:nvPr/>
        </p:nvSpPr>
        <p:spPr>
          <a:xfrm>
            <a:off x="8165753" y="3179059"/>
            <a:ext cx="623095" cy="134643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5" name="glm.pdf" descr="glm.pdf"/>
          <p:cNvPicPr>
            <a:picLocks noChangeAspect="1"/>
          </p:cNvPicPr>
          <p:nvPr/>
        </p:nvPicPr>
        <p:blipFill>
          <a:blip r:embed="rId7"/>
          <a:srcRect l="15071" t="28377" r="73206" b="30164"/>
          <a:stretch>
            <a:fillRect/>
          </a:stretch>
        </p:blipFill>
        <p:spPr>
          <a:xfrm>
            <a:off x="1730742" y="2963267"/>
            <a:ext cx="852608" cy="426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glm.pdf" descr="glm.pdf"/>
          <p:cNvPicPr>
            <a:picLocks noChangeAspect="1"/>
          </p:cNvPicPr>
          <p:nvPr/>
        </p:nvPicPr>
        <p:blipFill>
          <a:blip r:embed="rId7"/>
          <a:srcRect l="60965" t="28377" r="27312" b="30164"/>
          <a:stretch>
            <a:fillRect/>
          </a:stretch>
        </p:blipFill>
        <p:spPr>
          <a:xfrm>
            <a:off x="10152667" y="3086215"/>
            <a:ext cx="824118" cy="412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" descr="Image"/>
          <p:cNvPicPr>
            <a:picLocks noChangeAspect="1"/>
          </p:cNvPicPr>
          <p:nvPr/>
        </p:nvPicPr>
        <p:blipFill>
          <a:blip r:embed="rId2"/>
          <a:srcRect l="14536" r="61818"/>
          <a:stretch>
            <a:fillRect/>
          </a:stretch>
        </p:blipFill>
        <p:spPr>
          <a:xfrm>
            <a:off x="3234115" y="7677054"/>
            <a:ext cx="582308" cy="523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6133" y="7778139"/>
            <a:ext cx="321707" cy="321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eneral linear model"/>
          <p:cNvSpPr txBox="1"/>
          <p:nvPr/>
        </p:nvSpPr>
        <p:spPr>
          <a:xfrm>
            <a:off x="1270000" y="463972"/>
            <a:ext cx="10464800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General linear model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32" y="2679656"/>
            <a:ext cx="6401736" cy="514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070" y="4582100"/>
            <a:ext cx="2292660" cy="4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Matrix formulation"/>
          <p:cNvSpPr txBox="1"/>
          <p:nvPr/>
        </p:nvSpPr>
        <p:spPr>
          <a:xfrm>
            <a:off x="1277779" y="4023927"/>
            <a:ext cx="2644387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Matrix formulation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847" y="5507852"/>
            <a:ext cx="8439106" cy="293359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Linear regression"/>
          <p:cNvSpPr txBox="1"/>
          <p:nvPr/>
        </p:nvSpPr>
        <p:spPr>
          <a:xfrm>
            <a:off x="1277779" y="1746177"/>
            <a:ext cx="2644387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Linear regression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" descr="Image"/>
          <p:cNvPicPr>
            <a:picLocks noChangeAspect="1"/>
          </p:cNvPicPr>
          <p:nvPr/>
        </p:nvPicPr>
        <p:blipFill>
          <a:blip r:embed="rId2"/>
          <a:srcRect l="14536" r="61818"/>
          <a:stretch>
            <a:fillRect/>
          </a:stretch>
        </p:blipFill>
        <p:spPr>
          <a:xfrm>
            <a:off x="3820784" y="4684964"/>
            <a:ext cx="610535" cy="54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2"/>
          <a:srcRect l="67633" r="11745"/>
          <a:stretch>
            <a:fillRect/>
          </a:stretch>
        </p:blipFill>
        <p:spPr>
          <a:xfrm>
            <a:off x="9365039" y="4684964"/>
            <a:ext cx="532465" cy="54938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ctangle"/>
          <p:cNvSpPr/>
          <p:nvPr/>
        </p:nvSpPr>
        <p:spPr>
          <a:xfrm>
            <a:off x="8030839" y="2588922"/>
            <a:ext cx="974329" cy="2368716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General linear model"/>
          <p:cNvSpPr txBox="1"/>
          <p:nvPr/>
        </p:nvSpPr>
        <p:spPr>
          <a:xfrm>
            <a:off x="1270000" y="463972"/>
            <a:ext cx="10464800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General linear model</a:t>
            </a:r>
          </a:p>
        </p:txBody>
      </p:sp>
      <p:sp>
        <p:nvSpPr>
          <p:cNvPr id="291" name="Rectangle"/>
          <p:cNvSpPr/>
          <p:nvPr/>
        </p:nvSpPr>
        <p:spPr>
          <a:xfrm>
            <a:off x="2312819" y="2577612"/>
            <a:ext cx="974329" cy="4763980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Rectangle"/>
          <p:cNvSpPr/>
          <p:nvPr/>
        </p:nvSpPr>
        <p:spPr>
          <a:xfrm>
            <a:off x="4964815" y="2577612"/>
            <a:ext cx="2065834" cy="47639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10466197" y="2577612"/>
            <a:ext cx="974329" cy="4763980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/>
          <a:srcRect l="89645"/>
          <a:stretch>
            <a:fillRect/>
          </a:stretch>
        </p:blipFill>
        <p:spPr>
          <a:xfrm>
            <a:off x="10819614" y="4684964"/>
            <a:ext cx="267362" cy="54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00" y="3516276"/>
            <a:ext cx="359806" cy="514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080" y="4779699"/>
            <a:ext cx="359806" cy="35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428" y="4741717"/>
            <a:ext cx="532607" cy="43577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Line"/>
          <p:cNvSpPr/>
          <p:nvPr/>
        </p:nvSpPr>
        <p:spPr>
          <a:xfrm flipV="1">
            <a:off x="2087612" y="2573613"/>
            <a:ext cx="1" cy="477197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9" name="Line"/>
          <p:cNvSpPr/>
          <p:nvPr/>
        </p:nvSpPr>
        <p:spPr>
          <a:xfrm flipV="1">
            <a:off x="10259480" y="2573613"/>
            <a:ext cx="1" cy="477197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0" name="Line"/>
          <p:cNvSpPr/>
          <p:nvPr/>
        </p:nvSpPr>
        <p:spPr>
          <a:xfrm flipH="1">
            <a:off x="2270772" y="2376810"/>
            <a:ext cx="105842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206" y="7041890"/>
            <a:ext cx="340199" cy="309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565" y="7041890"/>
            <a:ext cx="340199" cy="309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899" y="1887777"/>
            <a:ext cx="256206" cy="288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2332" y="1887777"/>
            <a:ext cx="128103" cy="28823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Line"/>
          <p:cNvSpPr/>
          <p:nvPr/>
        </p:nvSpPr>
        <p:spPr>
          <a:xfrm flipH="1">
            <a:off x="8011173" y="2376810"/>
            <a:ext cx="10584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732" y="1887777"/>
            <a:ext cx="128103" cy="28823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Line"/>
          <p:cNvSpPr/>
          <p:nvPr/>
        </p:nvSpPr>
        <p:spPr>
          <a:xfrm flipH="1">
            <a:off x="10424173" y="2376810"/>
            <a:ext cx="10584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5732" y="1887777"/>
            <a:ext cx="128103" cy="28823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Line"/>
          <p:cNvSpPr/>
          <p:nvPr/>
        </p:nvSpPr>
        <p:spPr>
          <a:xfrm flipV="1">
            <a:off x="4754611" y="2573613"/>
            <a:ext cx="1" cy="477197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206" y="7041890"/>
            <a:ext cx="340199" cy="30927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Line"/>
          <p:cNvSpPr/>
          <p:nvPr/>
        </p:nvSpPr>
        <p:spPr>
          <a:xfrm flipH="1" flipV="1">
            <a:off x="4937773" y="2376810"/>
            <a:ext cx="211991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Line"/>
          <p:cNvSpPr/>
          <p:nvPr/>
        </p:nvSpPr>
        <p:spPr>
          <a:xfrm flipV="1">
            <a:off x="7815311" y="2573613"/>
            <a:ext cx="1" cy="240977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762" y="4643402"/>
            <a:ext cx="256206" cy="288232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N x 1 data points, N x P predictors, P x 1 parameters, and N x 1 residuals"/>
          <p:cNvSpPr txBox="1"/>
          <p:nvPr/>
        </p:nvSpPr>
        <p:spPr>
          <a:xfrm>
            <a:off x="1534873" y="7403996"/>
            <a:ext cx="9935054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700"/>
              </a:lnSpc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N x 1</a:t>
            </a:r>
            <a:r>
              <a:rPr dirty="0"/>
              <a:t> data points,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N x P</a:t>
            </a:r>
            <a:r>
              <a:rPr dirty="0"/>
              <a:t> predictors,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P x 1</a:t>
            </a:r>
            <a:r>
              <a:rPr dirty="0"/>
              <a:t> parameters, and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N x 1</a:t>
            </a:r>
            <a:r>
              <a:rPr dirty="0"/>
              <a:t> residuals</a:t>
            </a:r>
            <a:endParaRPr lang="fr-BE" dirty="0"/>
          </a:p>
          <a:p>
            <a:pPr defTabSz="457200">
              <a:lnSpc>
                <a:spcPts val="5700"/>
              </a:lnSpc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dirty="0"/>
              <a:t>Design matrix + distribution of the </a:t>
            </a:r>
            <a:r>
              <a:rPr lang="fr-BE" dirty="0" err="1"/>
              <a:t>residuals</a:t>
            </a:r>
            <a:r>
              <a:rPr lang="fr-BE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lm.pdf" descr="glm.pdf"/>
          <p:cNvPicPr>
            <a:picLocks/>
          </p:cNvPicPr>
          <p:nvPr/>
        </p:nvPicPr>
        <p:blipFill>
          <a:blip r:embed="rId2"/>
          <a:srcRect l="15071" t="28377" r="73206" b="30164"/>
          <a:stretch>
            <a:fillRect/>
          </a:stretch>
        </p:blipFill>
        <p:spPr>
          <a:xfrm>
            <a:off x="6314929" y="3526378"/>
            <a:ext cx="738561" cy="471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glm.pdf" descr="glm.pdf"/>
          <p:cNvPicPr>
            <a:picLocks noChangeAspect="1"/>
          </p:cNvPicPr>
          <p:nvPr/>
        </p:nvPicPr>
        <p:blipFill>
          <a:blip r:embed="rId2"/>
          <a:srcRect l="30272" t="28377" r="58005" b="30164"/>
          <a:stretch>
            <a:fillRect/>
          </a:stretch>
        </p:blipFill>
        <p:spPr>
          <a:xfrm>
            <a:off x="8000560" y="3532889"/>
            <a:ext cx="941712" cy="471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glm.pdf" descr="glm.pdf"/>
          <p:cNvPicPr>
            <a:picLocks/>
          </p:cNvPicPr>
          <p:nvPr/>
        </p:nvPicPr>
        <p:blipFill>
          <a:blip r:embed="rId2"/>
          <a:srcRect l="60965" t="28377" r="27312" b="30164"/>
          <a:stretch>
            <a:fillRect/>
          </a:stretch>
        </p:blipFill>
        <p:spPr>
          <a:xfrm>
            <a:off x="10967327" y="3532889"/>
            <a:ext cx="738603" cy="471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" descr="Image"/>
          <p:cNvPicPr>
            <a:picLocks noChangeAspect="1"/>
          </p:cNvPicPr>
          <p:nvPr/>
        </p:nvPicPr>
        <p:blipFill>
          <a:blip r:embed="rId3"/>
          <a:srcRect l="14536" r="61818"/>
          <a:stretch>
            <a:fillRect/>
          </a:stretch>
        </p:blipFill>
        <p:spPr>
          <a:xfrm>
            <a:off x="7215512" y="5440922"/>
            <a:ext cx="610535" cy="54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" descr="Image"/>
          <p:cNvPicPr>
            <a:picLocks noChangeAspect="1"/>
          </p:cNvPicPr>
          <p:nvPr/>
        </p:nvPicPr>
        <p:blipFill>
          <a:blip r:embed="rId3"/>
          <a:srcRect l="67633" r="11745"/>
          <a:stretch>
            <a:fillRect/>
          </a:stretch>
        </p:blipFill>
        <p:spPr>
          <a:xfrm>
            <a:off x="10116123" y="5440922"/>
            <a:ext cx="532465" cy="549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90" y="2999954"/>
            <a:ext cx="441893" cy="30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036" y="2957126"/>
            <a:ext cx="306466" cy="437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rcRect l="89645"/>
          <a:stretch>
            <a:fillRect/>
          </a:stretch>
        </p:blipFill>
        <p:spPr>
          <a:xfrm>
            <a:off x="11202872" y="2879781"/>
            <a:ext cx="267417" cy="54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3"/>
          <a:srcRect r="85738"/>
          <a:stretch>
            <a:fillRect/>
          </a:stretch>
        </p:blipFill>
        <p:spPr>
          <a:xfrm>
            <a:off x="6578874" y="2957154"/>
            <a:ext cx="293463" cy="437809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Voxel-wise linear model"/>
          <p:cNvSpPr txBox="1"/>
          <p:nvPr/>
        </p:nvSpPr>
        <p:spPr>
          <a:xfrm>
            <a:off x="1270000" y="463972"/>
            <a:ext cx="10464800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 dirty="0"/>
              <a:t>Voxel-wise</a:t>
            </a:r>
            <a:r>
              <a:rPr dirty="0"/>
              <a:t> linear model</a:t>
            </a:r>
          </a:p>
        </p:txBody>
      </p:sp>
      <p:pic>
        <p:nvPicPr>
          <p:cNvPr id="326" name="voxel.png" descr="voxe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06" y="5640950"/>
            <a:ext cx="1629928" cy="1862775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2D pixel or 3D voxel"/>
          <p:cNvSpPr txBox="1"/>
          <p:nvPr/>
        </p:nvSpPr>
        <p:spPr>
          <a:xfrm>
            <a:off x="-87098" y="7578522"/>
            <a:ext cx="5260372" cy="80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2D pixel or 3D voxel</a:t>
            </a:r>
          </a:p>
        </p:txBody>
      </p:sp>
      <p:sp>
        <p:nvSpPr>
          <p:cNvPr id="328" name="2D or 3D image"/>
          <p:cNvSpPr txBox="1"/>
          <p:nvPr/>
        </p:nvSpPr>
        <p:spPr>
          <a:xfrm>
            <a:off x="1299451" y="1838382"/>
            <a:ext cx="2805869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2D or 3D image</a:t>
            </a:r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7"/>
          <a:srcRect l="4620" t="45356" r="70167" b="19263"/>
          <a:stretch>
            <a:fillRect/>
          </a:stretch>
        </p:blipFill>
        <p:spPr>
          <a:xfrm>
            <a:off x="813463" y="2875794"/>
            <a:ext cx="1551509" cy="136389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quare"/>
          <p:cNvSpPr/>
          <p:nvPr/>
        </p:nvSpPr>
        <p:spPr>
          <a:xfrm>
            <a:off x="9617328" y="3587877"/>
            <a:ext cx="427882" cy="436325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31" name="mri_visual_cortex_001.pdf" descr="mri_visual_cortex_001.pdf"/>
          <p:cNvPicPr>
            <a:picLocks noChangeAspect="1"/>
          </p:cNvPicPr>
          <p:nvPr/>
        </p:nvPicPr>
        <p:blipFill>
          <a:blip r:embed="rId8"/>
          <a:srcRect l="20391" t="70914" r="47615" b="9463"/>
          <a:stretch>
            <a:fillRect/>
          </a:stretch>
        </p:blipFill>
        <p:spPr>
          <a:xfrm rot="16200000">
            <a:off x="2879530" y="2869975"/>
            <a:ext cx="1571340" cy="136379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Line"/>
          <p:cNvSpPr/>
          <p:nvPr/>
        </p:nvSpPr>
        <p:spPr>
          <a:xfrm flipV="1">
            <a:off x="4002155" y="2799594"/>
            <a:ext cx="1" cy="1502840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>
            <a:off x="3021329" y="3856226"/>
            <a:ext cx="1262212" cy="1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4" name="Line"/>
          <p:cNvSpPr/>
          <p:nvPr/>
        </p:nvSpPr>
        <p:spPr>
          <a:xfrm flipV="1">
            <a:off x="1589155" y="2901194"/>
            <a:ext cx="1" cy="1325040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5" name="Line"/>
          <p:cNvSpPr/>
          <p:nvPr/>
        </p:nvSpPr>
        <p:spPr>
          <a:xfrm>
            <a:off x="859503" y="3967452"/>
            <a:ext cx="1490813" cy="1"/>
          </a:xfrm>
          <a:prstGeom prst="line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6" name="Line"/>
          <p:cNvSpPr/>
          <p:nvPr/>
        </p:nvSpPr>
        <p:spPr>
          <a:xfrm flipV="1">
            <a:off x="2702385" y="4479546"/>
            <a:ext cx="1" cy="87070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7" name="Line"/>
          <p:cNvSpPr/>
          <p:nvPr/>
        </p:nvSpPr>
        <p:spPr>
          <a:xfrm flipH="1">
            <a:off x="3869632" y="6458037"/>
            <a:ext cx="136366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38" name="Design - correlated regressors.pdf" descr="Design - correlated regressors.pdf"/>
          <p:cNvPicPr>
            <a:picLocks noChangeAspect="1"/>
          </p:cNvPicPr>
          <p:nvPr/>
        </p:nvPicPr>
        <p:blipFill>
          <a:blip r:embed="rId9"/>
          <a:srcRect l="25652" t="28222" r="63506" b="30158"/>
          <a:stretch>
            <a:fillRect/>
          </a:stretch>
        </p:blipFill>
        <p:spPr>
          <a:xfrm>
            <a:off x="8896414" y="3518043"/>
            <a:ext cx="410166" cy="47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quare"/>
          <p:cNvSpPr/>
          <p:nvPr/>
        </p:nvSpPr>
        <p:spPr>
          <a:xfrm>
            <a:off x="9616756" y="4018450"/>
            <a:ext cx="427882" cy="436326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0" name="Square"/>
          <p:cNvSpPr/>
          <p:nvPr/>
        </p:nvSpPr>
        <p:spPr>
          <a:xfrm>
            <a:off x="9617328" y="4442390"/>
            <a:ext cx="427882" cy="436325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1" name="Rectangle"/>
          <p:cNvSpPr/>
          <p:nvPr/>
        </p:nvSpPr>
        <p:spPr>
          <a:xfrm>
            <a:off x="9623678" y="3592322"/>
            <a:ext cx="427882" cy="128858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2" name="Design matrix encodes…"/>
          <p:cNvSpPr txBox="1"/>
          <p:nvPr/>
        </p:nvSpPr>
        <p:spPr>
          <a:xfrm>
            <a:off x="5410112" y="1859692"/>
            <a:ext cx="738257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Design matrix encodes </a:t>
            </a:r>
          </a:p>
          <a:p>
            <a:pPr defTabSz="457200">
              <a:lnSpc>
                <a:spcPts val="55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experimental factors</a:t>
            </a:r>
            <a:r>
              <a:t> and </a:t>
            </a:r>
            <a:r>
              <a:rPr i="1"/>
              <a:t>confounds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LM assumptions"/>
          <p:cNvSpPr txBox="1"/>
          <p:nvPr/>
        </p:nvSpPr>
        <p:spPr>
          <a:xfrm>
            <a:off x="1270000" y="463972"/>
            <a:ext cx="10464800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GLM assumptions</a:t>
            </a:r>
            <a:r>
              <a:rPr lang="fr-BE" dirty="0"/>
              <a:t> &amp; estimation</a:t>
            </a:r>
            <a:endParaRPr dirty="0"/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30" y="2572544"/>
            <a:ext cx="2263984" cy="46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esidual errors are independent and identically distributed (i.i.d.)"/>
          <p:cNvSpPr txBox="1"/>
          <p:nvPr/>
        </p:nvSpPr>
        <p:spPr>
          <a:xfrm>
            <a:off x="1347990" y="2078222"/>
            <a:ext cx="994517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Residual errors are independent and identically distributed (</a:t>
            </a:r>
            <a:r>
              <a:rPr dirty="0" err="1"/>
              <a:t>i.i.d</a:t>
            </a:r>
            <a:r>
              <a:rPr dirty="0"/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47990" y="4386199"/>
            <a:ext cx="9945178" cy="1304212"/>
            <a:chOff x="1347990" y="4386199"/>
            <a:chExt cx="9945178" cy="1304212"/>
          </a:xfrm>
        </p:grpSpPr>
        <p:sp>
          <p:nvSpPr>
            <p:cNvPr id="347" name="If X has full rank, the moment matrix            is invertible"/>
            <p:cNvSpPr txBox="1"/>
            <p:nvPr/>
          </p:nvSpPr>
          <p:spPr>
            <a:xfrm>
              <a:off x="1347990" y="4386199"/>
              <a:ext cx="9945178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If </a:t>
              </a:r>
              <a:r>
                <a:rPr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dirty="0"/>
                <a:t> has full rank, the moment matrix            is invertible</a:t>
              </a:r>
            </a:p>
          </p:txBody>
        </p:sp>
        <p:pic>
          <p:nvPicPr>
            <p:cNvPr id="34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006" y="5172047"/>
              <a:ext cx="2950685" cy="5183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3438" y="4417371"/>
              <a:ext cx="714282" cy="36945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347990" y="6300629"/>
            <a:ext cx="11328675" cy="1960547"/>
            <a:chOff x="1347990" y="6300629"/>
            <a:chExt cx="11328675" cy="1960547"/>
          </a:xfrm>
        </p:grpSpPr>
        <p:sp>
          <p:nvSpPr>
            <p:cNvPr id="349" name="If X is overdetermined with N &gt; P,  X is rank deficient"/>
            <p:cNvSpPr txBox="1"/>
            <p:nvPr/>
          </p:nvSpPr>
          <p:spPr>
            <a:xfrm>
              <a:off x="1347990" y="6300629"/>
              <a:ext cx="11328675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If </a:t>
              </a:r>
              <a:r>
                <a:rPr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X </a:t>
              </a:r>
              <a:r>
                <a:rPr dirty="0"/>
                <a:t>is overdetermined with </a:t>
              </a:r>
              <a:r>
                <a:rPr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N &gt; P</a:t>
              </a:r>
              <a:r>
                <a:rPr dirty="0"/>
                <a:t>,  </a:t>
              </a:r>
              <a:r>
                <a:rPr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dirty="0"/>
                <a:t> is rank deficient</a:t>
              </a:r>
            </a:p>
          </p:txBody>
        </p:sp>
        <p:sp>
          <p:nvSpPr>
            <p:cNvPr id="351" name="is only invertible using Moore-Penrose pseudo-inverse"/>
            <p:cNvSpPr txBox="1"/>
            <p:nvPr/>
          </p:nvSpPr>
          <p:spPr>
            <a:xfrm>
              <a:off x="1347990" y="6848609"/>
              <a:ext cx="11328675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            is only invertible using Moore-Penrose pseudo-inverse </a:t>
              </a:r>
            </a:p>
          </p:txBody>
        </p:sp>
        <p:pic>
          <p:nvPicPr>
            <p:cNvPr id="35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7434" y="6879781"/>
              <a:ext cx="714283" cy="3694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3117" y="7678324"/>
              <a:ext cx="2950685" cy="58285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" name="Residual errors are independent and identically distributed (i.i.d.)"/>
          <p:cNvSpPr txBox="1"/>
          <p:nvPr/>
        </p:nvSpPr>
        <p:spPr>
          <a:xfrm>
            <a:off x="1422602" y="3431968"/>
            <a:ext cx="9945178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BE" dirty="0"/>
              <a:t>…but </a:t>
            </a:r>
            <a:r>
              <a:rPr lang="fr-BE" dirty="0" err="1"/>
              <a:t>other</a:t>
            </a:r>
            <a:r>
              <a:rPr lang="fr-BE" dirty="0"/>
              <a:t> distributions possible for r</a:t>
            </a:r>
            <a:r>
              <a:rPr dirty="0" err="1"/>
              <a:t>esidual</a:t>
            </a:r>
            <a:r>
              <a:rPr dirty="0"/>
              <a:t> errors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arameter estimation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Parameter estimation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93" y="2164839"/>
            <a:ext cx="1797385" cy="507957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minimise"/>
          <p:cNvSpPr txBox="1"/>
          <p:nvPr/>
        </p:nvSpPr>
        <p:spPr>
          <a:xfrm>
            <a:off x="870010" y="6556843"/>
            <a:ext cx="208154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minimise</a:t>
            </a:r>
          </a:p>
        </p:txBody>
      </p:sp>
      <p:sp>
        <p:nvSpPr>
          <p:cNvPr id="358" name="w.r.t"/>
          <p:cNvSpPr txBox="1"/>
          <p:nvPr/>
        </p:nvSpPr>
        <p:spPr>
          <a:xfrm>
            <a:off x="3993124" y="6556843"/>
            <a:ext cx="87679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w.r.t 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93" y="6518942"/>
            <a:ext cx="259648" cy="482204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Iff residual error is i.i.d. and Gaussian"/>
          <p:cNvSpPr txBox="1"/>
          <p:nvPr/>
        </p:nvSpPr>
        <p:spPr>
          <a:xfrm>
            <a:off x="1347990" y="1570222"/>
            <a:ext cx="566880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Iff residual error is i.i.d. and Gaussian</a:t>
            </a:r>
          </a:p>
        </p:txBody>
      </p:sp>
      <p:sp>
        <p:nvSpPr>
          <p:cNvPr id="361" name="Ordinary least squares (OLS)"/>
          <p:cNvSpPr txBox="1"/>
          <p:nvPr/>
        </p:nvSpPr>
        <p:spPr>
          <a:xfrm>
            <a:off x="1347990" y="3862073"/>
            <a:ext cx="516315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Ordinary least squares (OLS)</a:t>
            </a:r>
          </a:p>
        </p:txBody>
      </p:sp>
      <p:pic>
        <p:nvPicPr>
          <p:cNvPr id="3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686" y="4507050"/>
            <a:ext cx="2624216" cy="51836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Line"/>
          <p:cNvSpPr/>
          <p:nvPr/>
        </p:nvSpPr>
        <p:spPr>
          <a:xfrm flipV="1">
            <a:off x="2823794" y="2854619"/>
            <a:ext cx="1" cy="698674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98" y="7303777"/>
            <a:ext cx="6813037" cy="90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946" y="6515084"/>
            <a:ext cx="1354660" cy="731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GLM - image.pdf" descr="GLM - image.pdf"/>
          <p:cNvPicPr>
            <a:picLocks noChangeAspect="1"/>
          </p:cNvPicPr>
          <p:nvPr/>
        </p:nvPicPr>
        <p:blipFill>
          <a:blip r:embed="rId7"/>
          <a:srcRect l="32702" t="26227" r="32702" b="26227"/>
          <a:stretch>
            <a:fillRect/>
          </a:stretch>
        </p:blipFill>
        <p:spPr>
          <a:xfrm>
            <a:off x="7354287" y="2002042"/>
            <a:ext cx="4517634" cy="3492472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Line"/>
          <p:cNvSpPr/>
          <p:nvPr/>
        </p:nvSpPr>
        <p:spPr>
          <a:xfrm>
            <a:off x="2823794" y="5568792"/>
            <a:ext cx="1" cy="698674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8" name="(objective function)"/>
          <p:cNvSpPr txBox="1"/>
          <p:nvPr/>
        </p:nvSpPr>
        <p:spPr>
          <a:xfrm>
            <a:off x="5426611" y="6556843"/>
            <a:ext cx="244785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(objective function)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arameter estimation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Parameter estimation</a:t>
            </a:r>
          </a:p>
        </p:txBody>
      </p:sp>
      <p:sp>
        <p:nvSpPr>
          <p:cNvPr id="371" name="Parameter estimates"/>
          <p:cNvSpPr txBox="1"/>
          <p:nvPr/>
        </p:nvSpPr>
        <p:spPr>
          <a:xfrm>
            <a:off x="1544558" y="1858762"/>
            <a:ext cx="338849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Parameter estimates</a:t>
            </a:r>
          </a:p>
        </p:txBody>
      </p:sp>
      <p:sp>
        <p:nvSpPr>
          <p:cNvPr id="372" name="Predicted responses"/>
          <p:cNvSpPr txBox="1"/>
          <p:nvPr/>
        </p:nvSpPr>
        <p:spPr>
          <a:xfrm>
            <a:off x="1544558" y="3907968"/>
            <a:ext cx="39979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Predicted responses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86" y="2576650"/>
            <a:ext cx="2624216" cy="518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6823098" y="1858762"/>
            <a:ext cx="4236574" cy="1236253"/>
            <a:chOff x="6823098" y="1858762"/>
            <a:chExt cx="4236574" cy="1236253"/>
          </a:xfrm>
        </p:grpSpPr>
        <p:pic>
          <p:nvPicPr>
            <p:cNvPr id="37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4306" y="2576650"/>
              <a:ext cx="3434158" cy="51836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5" name="Normally distributed"/>
            <p:cNvSpPr txBox="1"/>
            <p:nvPr/>
          </p:nvSpPr>
          <p:spPr>
            <a:xfrm>
              <a:off x="6823098" y="1858762"/>
              <a:ext cx="4236574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Normally distributed</a:t>
              </a:r>
            </a:p>
          </p:txBody>
        </p:sp>
      </p:grpSp>
      <p:sp>
        <p:nvSpPr>
          <p:cNvPr id="376" name="Variance (pooled)"/>
          <p:cNvSpPr txBox="1"/>
          <p:nvPr/>
        </p:nvSpPr>
        <p:spPr>
          <a:xfrm>
            <a:off x="1544558" y="5844491"/>
            <a:ext cx="39979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(pooled)</a:t>
            </a:r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80" y="4575707"/>
            <a:ext cx="1278631" cy="5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388" y="6536664"/>
            <a:ext cx="3039213" cy="15697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7392788" y="3813886"/>
            <a:ext cx="3996207" cy="3957334"/>
            <a:chOff x="7392788" y="3813886"/>
            <a:chExt cx="3996207" cy="3957334"/>
          </a:xfrm>
        </p:grpSpPr>
        <p:pic>
          <p:nvPicPr>
            <p:cNvPr id="379" name="Gaussian.pdf" descr="Gaussian.pdf"/>
            <p:cNvPicPr>
              <a:picLocks noChangeAspect="1"/>
            </p:cNvPicPr>
            <p:nvPr/>
          </p:nvPicPr>
          <p:blipFill>
            <a:blip r:embed="rId6"/>
            <a:srcRect l="24600" t="27569" r="21820" b="30326"/>
            <a:stretch>
              <a:fillRect/>
            </a:stretch>
          </p:blipFill>
          <p:spPr>
            <a:xfrm>
              <a:off x="7392788" y="4391259"/>
              <a:ext cx="3039380" cy="337996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0" name="Line"/>
            <p:cNvSpPr/>
            <p:nvPr/>
          </p:nvSpPr>
          <p:spPr>
            <a:xfrm>
              <a:off x="8432341" y="6398073"/>
              <a:ext cx="1010964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381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20433" y="3813886"/>
              <a:ext cx="241904" cy="51836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2" name="Line"/>
            <p:cNvSpPr/>
            <p:nvPr/>
          </p:nvSpPr>
          <p:spPr>
            <a:xfrm flipV="1">
              <a:off x="8931592" y="4425271"/>
              <a:ext cx="1" cy="204558"/>
            </a:xfrm>
            <a:prstGeom prst="line">
              <a:avLst/>
            </a:prstGeom>
            <a:ln w="381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383" name="Image" descr="Image"/>
            <p:cNvPicPr>
              <a:picLocks noChangeAspect="1"/>
            </p:cNvPicPr>
            <p:nvPr/>
          </p:nvPicPr>
          <p:blipFill>
            <a:blip r:embed="rId3"/>
            <a:srcRect l="47483" r="4156"/>
            <a:stretch>
              <a:fillRect/>
            </a:stretch>
          </p:blipFill>
          <p:spPr>
            <a:xfrm>
              <a:off x="9728230" y="5846875"/>
              <a:ext cx="1660765" cy="518364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arameter estimation: a geometric perspective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Parameter estimation: </a:t>
            </a:r>
            <a:r>
              <a:rPr i="1"/>
              <a:t>a geometric perspective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5658" y="1858585"/>
            <a:ext cx="3388494" cy="1283161"/>
            <a:chOff x="1455658" y="1858585"/>
            <a:chExt cx="3388494" cy="1283161"/>
          </a:xfrm>
        </p:grpSpPr>
        <p:sp>
          <p:nvSpPr>
            <p:cNvPr id="386" name="Ordinary least squares"/>
            <p:cNvSpPr txBox="1"/>
            <p:nvPr/>
          </p:nvSpPr>
          <p:spPr>
            <a:xfrm>
              <a:off x="1455658" y="1858585"/>
              <a:ext cx="3388494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Ordinary least squares</a:t>
              </a:r>
            </a:p>
          </p:txBody>
        </p:sp>
        <p:pic>
          <p:nvPicPr>
            <p:cNvPr id="38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3076" y="2620901"/>
              <a:ext cx="2964808" cy="52084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89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0479" y="2938124"/>
            <a:ext cx="6013829" cy="3623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804" y="6024226"/>
            <a:ext cx="276404" cy="241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639" y="5127280"/>
            <a:ext cx="310954" cy="241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201" y="3623861"/>
            <a:ext cx="251004" cy="251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1127" y="5173070"/>
            <a:ext cx="1094680" cy="444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3195" y="4116105"/>
            <a:ext cx="155383" cy="194229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Design space of X"/>
          <p:cNvSpPr txBox="1"/>
          <p:nvPr/>
        </p:nvSpPr>
        <p:spPr>
          <a:xfrm>
            <a:off x="6336220" y="6799377"/>
            <a:ext cx="338849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Design space of </a:t>
            </a:r>
            <a:r>
              <a:rPr i="1"/>
              <a:t>X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13698" y="6604825"/>
            <a:ext cx="3430454" cy="1554038"/>
            <a:chOff x="1413698" y="3882783"/>
            <a:chExt cx="3430454" cy="1554038"/>
          </a:xfrm>
        </p:grpSpPr>
        <p:sp>
          <p:nvSpPr>
            <p:cNvPr id="396" name="Residual forming matrix"/>
            <p:cNvSpPr txBox="1"/>
            <p:nvPr/>
          </p:nvSpPr>
          <p:spPr>
            <a:xfrm>
              <a:off x="1455658" y="3882783"/>
              <a:ext cx="3388494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Residual forming matrix</a:t>
              </a:r>
            </a:p>
          </p:txBody>
        </p:sp>
        <p:pic>
          <p:nvPicPr>
            <p:cNvPr id="397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44958" y="4608874"/>
              <a:ext cx="1010084" cy="3246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98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3698" y="5185817"/>
              <a:ext cx="1541878" cy="251004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436925" y="3652664"/>
            <a:ext cx="3407227" cy="1828928"/>
            <a:chOff x="1436925" y="6400503"/>
            <a:chExt cx="3407227" cy="1828928"/>
          </a:xfrm>
        </p:grpSpPr>
        <p:sp>
          <p:nvSpPr>
            <p:cNvPr id="387" name="Projection matrix"/>
            <p:cNvSpPr txBox="1"/>
            <p:nvPr/>
          </p:nvSpPr>
          <p:spPr>
            <a:xfrm>
              <a:off x="1455658" y="6400503"/>
              <a:ext cx="3388494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Projection matrix</a:t>
              </a:r>
            </a:p>
          </p:txBody>
        </p:sp>
        <p:pic>
          <p:nvPicPr>
            <p:cNvPr id="399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82649" y="7215889"/>
              <a:ext cx="1094582" cy="36486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00" name="Image" descr="Imag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36925" y="7739176"/>
              <a:ext cx="2866102" cy="490255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Introduction…"/>
          <p:cNvSpPr txBox="1"/>
          <p:nvPr/>
        </p:nvSpPr>
        <p:spPr>
          <a:xfrm>
            <a:off x="1570639" y="2554294"/>
            <a:ext cx="9863522" cy="50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260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Introduction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SPM for MEG/EEG data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ERP example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20000"/>
              </a:lnSpc>
              <a:defRPr sz="260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General linear model (GLM)</a:t>
            </a:r>
          </a:p>
          <a:p>
            <a:pPr lvl="2" indent="762000" algn="l">
              <a:lnSpc>
                <a:spcPct val="120000"/>
              </a:lnSpc>
              <a:defRPr sz="26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Definition and design matrix</a:t>
            </a:r>
          </a:p>
          <a:p>
            <a:pPr lvl="2" indent="762000" algn="l">
              <a:lnSpc>
                <a:spcPct val="120000"/>
              </a:lnSpc>
              <a:defRPr sz="26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Parameter estimation</a:t>
            </a:r>
          </a:p>
          <a:p>
            <a:pPr lvl="2" indent="762000" algn="l">
              <a:lnSpc>
                <a:spcPct val="120000"/>
              </a:lnSpc>
              <a:defRPr sz="26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20000"/>
              </a:lnSpc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Classical inference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Contrasts and inference (</a:t>
            </a:r>
            <a:r>
              <a:rPr i="1"/>
              <a:t>t</a:t>
            </a:r>
            <a:r>
              <a:t>-tests and </a:t>
            </a:r>
            <a:r>
              <a:rPr i="1"/>
              <a:t>F</a:t>
            </a:r>
            <a:r>
              <a:t>-tests)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Correlated regressors and orthogonalisation</a:t>
            </a:r>
          </a:p>
        </p:txBody>
      </p:sp>
      <p:sp>
        <p:nvSpPr>
          <p:cNvPr id="403" name="Overview"/>
          <p:cNvSpPr txBox="1"/>
          <p:nvPr/>
        </p:nvSpPr>
        <p:spPr>
          <a:xfrm>
            <a:off x="1270000" y="370885"/>
            <a:ext cx="10464800" cy="119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Overview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-contrast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dirty="0" err="1"/>
              <a:t>Hypothesis</a:t>
            </a:r>
            <a:r>
              <a:rPr lang="fr-BE" dirty="0"/>
              <a:t> </a:t>
            </a:r>
            <a:r>
              <a:rPr lang="fr-BE" dirty="0" err="1"/>
              <a:t>testing</a:t>
            </a:r>
            <a:endParaRPr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84" y="3148608"/>
            <a:ext cx="10225136" cy="234550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Null Hypothesis H</a:t>
            </a:r>
            <a:r>
              <a:rPr lang="en-GB" sz="2400" b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</a:p>
          <a:p>
            <a:pPr marL="354013" indent="-354013">
              <a:buFont typeface="Wingdings" pitchFamily="2" charset="2"/>
              <a:buNone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   Typically what we want to disprove (no effect).</a:t>
            </a:r>
          </a:p>
          <a:p>
            <a:pPr marL="354013" indent="-354013">
              <a:buFont typeface="Wingdings" pitchFamily="2" charset="2"/>
              <a:buNone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   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Alternative Hypothesis H</a:t>
            </a:r>
            <a:r>
              <a:rPr lang="en-GB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 expresses outcome of interest.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9752" y="2212504"/>
            <a:ext cx="8940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To test a hypothesis, we construct “test statistics”.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69752" y="6218779"/>
            <a:ext cx="8686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993366"/>
              </a:buClr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Test Statistic 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The test statistic summarises evidence about H</a:t>
            </a:r>
            <a:r>
              <a:rPr lang="en-GB" b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l" eaLnBrk="1" hangingPunct="1">
              <a:spcBef>
                <a:spcPts val="12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Typically, test statistic is small in magnitude when the hypothesis H</a:t>
            </a:r>
            <a:r>
              <a:rPr lang="en-GB" b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is true and large when false. </a:t>
            </a:r>
          </a:p>
          <a:p>
            <a:pPr marL="342900" indent="-342900" algn="l" eaLnBrk="1" hangingPunct="1">
              <a:spcBef>
                <a:spcPts val="12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9356552" y="6495953"/>
            <a:ext cx="3489325" cy="2425702"/>
            <a:chOff x="1920" y="2843"/>
            <a:chExt cx="2198" cy="1528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164" y="2843"/>
              <a:ext cx="1698" cy="1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Null Distribution of 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ntroduction…"/>
          <p:cNvSpPr txBox="1"/>
          <p:nvPr/>
        </p:nvSpPr>
        <p:spPr>
          <a:xfrm>
            <a:off x="1570639" y="2554294"/>
            <a:ext cx="9863522" cy="50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Introduction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SPM for MEG/EEG data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ERP example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20000"/>
              </a:lnSpc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General linear model (GLM)</a:t>
            </a:r>
          </a:p>
          <a:p>
            <a:pPr lvl="2" indent="762000" algn="l">
              <a:lnSpc>
                <a:spcPct val="120000"/>
              </a:lnSpc>
              <a:defRPr sz="2600" b="0">
                <a:latin typeface="Helvetica"/>
                <a:ea typeface="Helvetica"/>
                <a:cs typeface="Helvetica"/>
                <a:sym typeface="Helvetica"/>
              </a:defRPr>
            </a:pPr>
            <a:r>
              <a:t>Definition and design matrix</a:t>
            </a:r>
          </a:p>
          <a:p>
            <a:pPr lvl="2" indent="762000" algn="l">
              <a:lnSpc>
                <a:spcPct val="120000"/>
              </a:lnSpc>
              <a:defRPr sz="2600" b="0">
                <a:latin typeface="Helvetica"/>
                <a:ea typeface="Helvetica"/>
                <a:cs typeface="Helvetica"/>
                <a:sym typeface="Helvetica"/>
              </a:defRPr>
            </a:pPr>
            <a:r>
              <a:t>Parameter estimation</a:t>
            </a:r>
          </a:p>
          <a:p>
            <a:pPr lvl="2" indent="762000" algn="l">
              <a:lnSpc>
                <a:spcPct val="120000"/>
              </a:lnSpc>
              <a:defRPr sz="26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20000"/>
              </a:lnSpc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Classical inference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Contrasts and inference (</a:t>
            </a:r>
            <a:r>
              <a:rPr i="1"/>
              <a:t>t</a:t>
            </a:r>
            <a:r>
              <a:t>-tests and </a:t>
            </a:r>
            <a:r>
              <a:rPr i="1"/>
              <a:t>F</a:t>
            </a:r>
            <a:r>
              <a:t>-tests)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Correlated regressors and orthogonalisation</a:t>
            </a:r>
          </a:p>
        </p:txBody>
      </p:sp>
      <p:sp>
        <p:nvSpPr>
          <p:cNvPr id="142" name="Overview"/>
          <p:cNvSpPr txBox="1"/>
          <p:nvPr/>
        </p:nvSpPr>
        <p:spPr>
          <a:xfrm>
            <a:off x="1270000" y="370885"/>
            <a:ext cx="10464800" cy="119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Overview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-contrast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dirty="0" err="1"/>
              <a:t>Hypothesis</a:t>
            </a:r>
            <a:r>
              <a:rPr lang="fr-BE" dirty="0"/>
              <a:t> </a:t>
            </a:r>
            <a:r>
              <a:rPr lang="fr-BE" dirty="0" err="1"/>
              <a:t>testing</a:t>
            </a:r>
            <a:endParaRPr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3768" y="6669360"/>
            <a:ext cx="81369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993366"/>
              </a:buClr>
            </a:pPr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p-value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</a:rPr>
              <a:t>p-value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summarises evidence against H</a:t>
            </a:r>
            <a:r>
              <a:rPr lang="en-GB" b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This is the chance of observing value more extreme than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under the null hypothesis.</a:t>
            </a:r>
            <a:endParaRPr lang="en-GB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13768" y="1770698"/>
            <a:ext cx="864745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993366"/>
              </a:buClr>
            </a:pPr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Significance level </a:t>
            </a:r>
            <a:r>
              <a:rPr lang="el-GR" b="1" i="1" dirty="0">
                <a:latin typeface="Helvetica" panose="020B0604020202020204" pitchFamily="34" charset="0"/>
                <a:cs typeface="Helvetica" panose="020B0604020202020204" pitchFamily="34" charset="0"/>
              </a:rPr>
              <a:t>α</a:t>
            </a:r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Acceptable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</a:rPr>
              <a:t>false positive rate </a:t>
            </a:r>
            <a:r>
              <a:rPr lang="el-GR" b="0" i="1" dirty="0">
                <a:latin typeface="Helvetica" panose="020B0604020202020204" pitchFamily="34" charset="0"/>
                <a:cs typeface="Helvetica" panose="020B0604020202020204" pitchFamily="34" charset="0"/>
              </a:rPr>
              <a:t>α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 threshold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l-GR" b="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α</a:t>
            </a:r>
            <a:endParaRPr lang="en-GB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    Threshold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l-GR" b="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α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 controls the false positive rate </a:t>
            </a:r>
            <a:endParaRPr lang="el-GR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8704" y="5847029"/>
            <a:ext cx="3744416" cy="2387660"/>
            <a:chOff x="6070352" y="4110038"/>
            <a:chExt cx="3744416" cy="2387660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6267450" y="4171950"/>
              <a:ext cx="2462213" cy="1954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4541838"/>
              <a:ext cx="2681288" cy="174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7793038" y="4110038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8064388" y="5229200"/>
              <a:ext cx="17503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i="1" dirty="0"/>
                <a:t>p-value  </a:t>
              </a: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7921625" y="4165600"/>
              <a:ext cx="0" cy="195421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6070352" y="6097588"/>
              <a:ext cx="28992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/>
                <a:t>Null Distribution of 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66696" y="1472248"/>
            <a:ext cx="2908449" cy="2479735"/>
            <a:chOff x="6114480" y="1208088"/>
            <a:chExt cx="2908449" cy="2479735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6281738" y="1290638"/>
              <a:ext cx="2462212" cy="1954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88" y="1644650"/>
              <a:ext cx="2660650" cy="176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8178800" y="1284288"/>
              <a:ext cx="0" cy="195421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6114480" y="3287713"/>
              <a:ext cx="29084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/>
                <a:t>Null Distribution of T</a:t>
              </a: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8378825" y="2655888"/>
              <a:ext cx="2397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ym typeface="Symbol" pitchFamily="18" charset="2"/>
                </a:rPr>
                <a:t>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8186738" y="1208088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i="1">
                  <a:latin typeface="Times New Roman" pitchFamily="18" charset="0"/>
                </a:rPr>
                <a:t>u</a:t>
              </a:r>
              <a:r>
                <a:rPr lang="en-US" sz="2400" baseline="-25000"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813768" y="5140151"/>
            <a:ext cx="8136904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993366"/>
              </a:buClr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Conclusion about the hypothesis: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We reject the null hypothesis in favour of the alternative hypothesis if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</a:rPr>
              <a:t>t </a:t>
            </a: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&gt; </a:t>
            </a:r>
            <a:r>
              <a:rPr lang="en-GB" b="0" i="1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u</a:t>
            </a:r>
            <a:r>
              <a:rPr lang="el-GR" b="0" i="1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α</a:t>
            </a:r>
            <a:endParaRPr lang="en-GB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82778"/>
              </p:ext>
            </p:extLst>
          </p:nvPr>
        </p:nvGraphicFramePr>
        <p:xfrm>
          <a:off x="2974007" y="3787752"/>
          <a:ext cx="3208923" cy="65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41200" progId="Equation.3">
                  <p:embed/>
                </p:oleObj>
              </mc:Choice>
              <mc:Fallback>
                <p:oleObj name="Equation" r:id="rId4" imgW="1180800" imgH="241200" progId="Equation.3">
                  <p:embed/>
                  <p:pic>
                    <p:nvPicPr>
                      <p:cNvPr id="3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007" y="3787752"/>
                        <a:ext cx="3208923" cy="65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21216" y="8526759"/>
                <a:ext cx="256921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16" y="8526759"/>
                <a:ext cx="25692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164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-statistic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t</a:t>
            </a:r>
            <a:r>
              <a:t>-statistic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0876" y="3538767"/>
            <a:ext cx="6826089" cy="1338033"/>
            <a:chOff x="3782203" y="6540987"/>
            <a:chExt cx="6826089" cy="1338033"/>
          </a:xfrm>
        </p:grpSpPr>
        <p:pic>
          <p:nvPicPr>
            <p:cNvPr id="42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1931" y="7258753"/>
              <a:ext cx="6086361" cy="62026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22" name="Contrast estimate is normally distributed"/>
            <p:cNvSpPr txBox="1"/>
            <p:nvPr/>
          </p:nvSpPr>
          <p:spPr>
            <a:xfrm>
              <a:off x="3782203" y="6540987"/>
              <a:ext cx="6655659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l"/>
              <a:r>
                <a:rPr sz="2400" b="1" dirty="0"/>
                <a:t>Contrast estimate is normally distributed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60408" y="5715607"/>
            <a:ext cx="9653059" cy="3383973"/>
            <a:chOff x="1911545" y="1903588"/>
            <a:chExt cx="9653059" cy="3383973"/>
          </a:xfrm>
        </p:grpSpPr>
        <p:pic>
          <p:nvPicPr>
            <p:cNvPr id="42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053" y="2490829"/>
              <a:ext cx="5440393" cy="181346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23" name="Rounded Rectangle"/>
            <p:cNvSpPr/>
            <p:nvPr/>
          </p:nvSpPr>
          <p:spPr>
            <a:xfrm>
              <a:off x="5947535" y="2447282"/>
              <a:ext cx="1270001" cy="822170"/>
            </a:xfrm>
            <a:prstGeom prst="roundRect">
              <a:avLst>
                <a:gd name="adj" fmla="val 23170"/>
              </a:avLst>
            </a:prstGeom>
            <a:solidFill>
              <a:srgbClr val="D6D5D5">
                <a:alpha val="19891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4" name="Rounded Rectangle"/>
            <p:cNvSpPr/>
            <p:nvPr/>
          </p:nvSpPr>
          <p:spPr>
            <a:xfrm>
              <a:off x="5734345" y="3542589"/>
              <a:ext cx="3122379" cy="742572"/>
            </a:xfrm>
            <a:prstGeom prst="roundRect">
              <a:avLst>
                <a:gd name="adj" fmla="val 25654"/>
              </a:avLst>
            </a:prstGeom>
            <a:solidFill>
              <a:srgbClr val="D6D5D5">
                <a:alpha val="19891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5" name="Size of effect"/>
            <p:cNvSpPr txBox="1"/>
            <p:nvPr/>
          </p:nvSpPr>
          <p:spPr>
            <a:xfrm>
              <a:off x="7176543" y="1903588"/>
              <a:ext cx="4388061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Size of effect</a:t>
              </a:r>
            </a:p>
          </p:txBody>
        </p:sp>
        <p:sp>
          <p:nvSpPr>
            <p:cNvPr id="426" name="Design efficiency"/>
            <p:cNvSpPr txBox="1"/>
            <p:nvPr/>
          </p:nvSpPr>
          <p:spPr>
            <a:xfrm>
              <a:off x="8082724" y="4881160"/>
              <a:ext cx="2880499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Design efficiency</a:t>
              </a:r>
            </a:p>
          </p:txBody>
        </p:sp>
        <p:sp>
          <p:nvSpPr>
            <p:cNvPr id="427" name="Variance of effect"/>
            <p:cNvSpPr txBox="1"/>
            <p:nvPr/>
          </p:nvSpPr>
          <p:spPr>
            <a:xfrm>
              <a:off x="1911545" y="4881160"/>
              <a:ext cx="4388061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Variance of effect</a:t>
              </a:r>
            </a:p>
          </p:txBody>
        </p:sp>
        <p:sp>
          <p:nvSpPr>
            <p:cNvPr id="428" name="Line"/>
            <p:cNvSpPr/>
            <p:nvPr/>
          </p:nvSpPr>
          <p:spPr>
            <a:xfrm flipH="1">
              <a:off x="7312784" y="2138762"/>
              <a:ext cx="1035581" cy="29731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9" name="Line"/>
            <p:cNvSpPr/>
            <p:nvPr/>
          </p:nvSpPr>
          <p:spPr>
            <a:xfrm flipH="1" flipV="1">
              <a:off x="7413241" y="4338018"/>
              <a:ext cx="846285" cy="735742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0" name="Line"/>
            <p:cNvSpPr/>
            <p:nvPr/>
          </p:nvSpPr>
          <p:spPr>
            <a:xfrm flipH="1">
              <a:off x="4477894" y="4285504"/>
              <a:ext cx="752810" cy="555514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1" name="Rounded Rectangle"/>
            <p:cNvSpPr/>
            <p:nvPr/>
          </p:nvSpPr>
          <p:spPr>
            <a:xfrm>
              <a:off x="5074740" y="3502790"/>
              <a:ext cx="642685" cy="742573"/>
            </a:xfrm>
            <a:prstGeom prst="roundRect">
              <a:avLst>
                <a:gd name="adj" fmla="val 29641"/>
              </a:avLst>
            </a:prstGeom>
            <a:solidFill>
              <a:srgbClr val="D6D5D5">
                <a:alpha val="19891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43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4137" y="4921277"/>
              <a:ext cx="232893" cy="149718"/>
            </a:xfrm>
            <a:prstGeom prst="rect">
              <a:avLst/>
            </a:prstGeom>
            <a:ln w="12700">
              <a:miter lim="400000"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0877" y="1424479"/>
                <a:ext cx="10832123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 contrast selects a specific effect of interest.</a:t>
                </a:r>
                <a:endParaRPr lang="en-GB" dirty="0"/>
              </a:p>
              <a:p>
                <a:pPr marL="742950" lvl="1" indent="-285750" algn="l">
                  <a:spcBef>
                    <a:spcPts val="1200"/>
                  </a:spcBef>
                  <a:buFont typeface="Wingdings" pitchFamily="2" charset="2"/>
                  <a:buChar char=""/>
                </a:pP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is a vector of length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b="0" dirty="0"/>
                  <a:t>.</a:t>
                </a:r>
                <a:endParaRPr lang="en-GB" dirty="0"/>
              </a:p>
              <a:p>
                <a:pPr marL="742950" lvl="1" indent="-285750" algn="l">
                  <a:spcBef>
                    <a:spcPts val="1200"/>
                  </a:spcBef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is a </a:t>
                </a:r>
                <a:r>
                  <a:rPr lang="en-GB" b="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linear combination</a:t>
                </a:r>
                <a:r>
                  <a:rPr lang="en-GB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of regression coefficients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b="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77" y="1424479"/>
                <a:ext cx="10832123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900" t="-2834" b="-8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wo-sample t-test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Two-sample </a:t>
            </a:r>
            <a:r>
              <a:rPr i="1"/>
              <a:t>t</a:t>
            </a:r>
            <a:r>
              <a:t>-test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1208" y="6716258"/>
            <a:ext cx="3388494" cy="968854"/>
            <a:chOff x="6427553" y="2381509"/>
            <a:chExt cx="3388494" cy="968854"/>
          </a:xfrm>
        </p:grpSpPr>
        <p:sp>
          <p:nvSpPr>
            <p:cNvPr id="435" name="Constrast vector"/>
            <p:cNvSpPr txBox="1"/>
            <p:nvPr/>
          </p:nvSpPr>
          <p:spPr>
            <a:xfrm>
              <a:off x="6427553" y="2381509"/>
              <a:ext cx="3388494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 err="1"/>
                <a:t>Constrast</a:t>
              </a:r>
              <a:r>
                <a:rPr sz="2400" dirty="0"/>
                <a:t> vector</a:t>
              </a:r>
            </a:p>
          </p:txBody>
        </p:sp>
        <p:pic>
          <p:nvPicPr>
            <p:cNvPr id="436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0474" y="2880307"/>
              <a:ext cx="1880221" cy="47005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10823789" y="6977323"/>
            <a:ext cx="1822022" cy="2235354"/>
            <a:chOff x="10143579" y="1051727"/>
            <a:chExt cx="1822022" cy="2235354"/>
          </a:xfrm>
        </p:grpSpPr>
        <p:pic>
          <p:nvPicPr>
            <p:cNvPr id="441" name="spm_left.pdf" descr="spm_left.pdf"/>
            <p:cNvPicPr>
              <a:picLocks noChangeAspect="1"/>
            </p:cNvPicPr>
            <p:nvPr/>
          </p:nvPicPr>
          <p:blipFill>
            <a:blip r:embed="rId3"/>
            <a:srcRect l="12147" t="21915" r="65946" b="62886"/>
            <a:stretch>
              <a:fillRect/>
            </a:stretch>
          </p:blipFill>
          <p:spPr>
            <a:xfrm rot="5400000">
              <a:off x="10085302" y="1447446"/>
              <a:ext cx="1938673" cy="174059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42" name="SPM-t"/>
            <p:cNvSpPr txBox="1"/>
            <p:nvPr/>
          </p:nvSpPr>
          <p:spPr>
            <a:xfrm>
              <a:off x="10143579" y="1051727"/>
              <a:ext cx="1822022" cy="482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 b="0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SPM-</a:t>
              </a:r>
              <a:r>
                <a:rPr i="1"/>
                <a:t>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7784" y="1564432"/>
            <a:ext cx="3965083" cy="6257053"/>
            <a:chOff x="957784" y="1564432"/>
            <a:chExt cx="3965083" cy="6257053"/>
          </a:xfrm>
        </p:grpSpPr>
        <p:sp>
          <p:nvSpPr>
            <p:cNvPr id="437" name="Between-groups design"/>
            <p:cNvSpPr txBox="1"/>
            <p:nvPr/>
          </p:nvSpPr>
          <p:spPr>
            <a:xfrm>
              <a:off x="957784" y="1564432"/>
              <a:ext cx="3965083" cy="469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Between-groups design</a:t>
              </a:r>
            </a:p>
          </p:txBody>
        </p:sp>
        <p:pic>
          <p:nvPicPr>
            <p:cNvPr id="440" name="Design - 2-sample t-test.pdf" descr="Design - 2-sample t-test.pdf"/>
            <p:cNvPicPr>
              <a:picLocks noChangeAspect="1"/>
            </p:cNvPicPr>
            <p:nvPr/>
          </p:nvPicPr>
          <p:blipFill>
            <a:blip r:embed="rId4"/>
            <a:srcRect l="14590" t="28064" r="52464" b="30059"/>
            <a:stretch>
              <a:fillRect/>
            </a:stretch>
          </p:blipFill>
          <p:spPr>
            <a:xfrm>
              <a:off x="1575472" y="2911720"/>
              <a:ext cx="2729530" cy="490976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47" name="A"/>
            <p:cNvSpPr txBox="1"/>
            <p:nvPr/>
          </p:nvSpPr>
          <p:spPr>
            <a:xfrm>
              <a:off x="2007021" y="2370446"/>
              <a:ext cx="456585" cy="533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800" i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48" name="B"/>
            <p:cNvSpPr txBox="1"/>
            <p:nvPr/>
          </p:nvSpPr>
          <p:spPr>
            <a:xfrm>
              <a:off x="3292519" y="2370446"/>
              <a:ext cx="456586" cy="533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800" i="1">
                  <a:solidFill>
                    <a:schemeClr val="accent1">
                      <a:lumOff val="-13575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30607" y="1545959"/>
            <a:ext cx="4037801" cy="1890681"/>
            <a:chOff x="6446952" y="3947966"/>
            <a:chExt cx="4037801" cy="1890681"/>
          </a:xfrm>
        </p:grpSpPr>
        <p:pic>
          <p:nvPicPr>
            <p:cNvPr id="44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1933" y="5368591"/>
              <a:ext cx="1301692" cy="4700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44" name="One-sided hypothesis test"/>
            <p:cNvSpPr txBox="1"/>
            <p:nvPr/>
          </p:nvSpPr>
          <p:spPr>
            <a:xfrm>
              <a:off x="6446952" y="3947966"/>
              <a:ext cx="3716374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/>
                <a:t>One-sided hypothesis test</a:t>
              </a:r>
            </a:p>
          </p:txBody>
        </p:sp>
        <p:sp>
          <p:nvSpPr>
            <p:cNvPr id="445" name="(null)"/>
            <p:cNvSpPr txBox="1"/>
            <p:nvPr/>
          </p:nvSpPr>
          <p:spPr>
            <a:xfrm>
              <a:off x="8561974" y="4670455"/>
              <a:ext cx="1468253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(null)</a:t>
              </a:r>
            </a:p>
          </p:txBody>
        </p:sp>
        <p:sp>
          <p:nvSpPr>
            <p:cNvPr id="446" name="(alternative)"/>
            <p:cNvSpPr txBox="1"/>
            <p:nvPr/>
          </p:nvSpPr>
          <p:spPr>
            <a:xfrm>
              <a:off x="8561974" y="5387719"/>
              <a:ext cx="1922779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(alternative)</a:t>
              </a:r>
            </a:p>
          </p:txBody>
        </p:sp>
        <p:pic>
          <p:nvPicPr>
            <p:cNvPr id="44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4702" y="4651327"/>
              <a:ext cx="1316155" cy="47005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5710312" y="4409280"/>
            <a:ext cx="5113477" cy="1763664"/>
            <a:chOff x="6426657" y="6314419"/>
            <a:chExt cx="5113477" cy="1763664"/>
          </a:xfrm>
        </p:grpSpPr>
        <p:pic>
          <p:nvPicPr>
            <p:cNvPr id="438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8379" y="6973303"/>
              <a:ext cx="3394947" cy="38074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39" name="Linear combination of parameters"/>
            <p:cNvSpPr txBox="1"/>
            <p:nvPr/>
          </p:nvSpPr>
          <p:spPr>
            <a:xfrm>
              <a:off x="6426657" y="6314419"/>
              <a:ext cx="5113477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/>
                <a:t>Linear combination of parameters</a:t>
              </a:r>
            </a:p>
          </p:txBody>
        </p:sp>
        <p:pic>
          <p:nvPicPr>
            <p:cNvPr id="450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6069" y="7635533"/>
              <a:ext cx="1740694" cy="442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10473501" y="449113"/>
            <a:ext cx="2232844" cy="1699445"/>
            <a:chOff x="10376172" y="582482"/>
            <a:chExt cx="2232844" cy="1699445"/>
          </a:xfrm>
        </p:grpSpPr>
        <p:pic>
          <p:nvPicPr>
            <p:cNvPr id="24" name="voxel.png" descr="voxel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68164" y="582482"/>
              <a:ext cx="1048861" cy="11986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" name="voxel-wise"/>
            <p:cNvSpPr txBox="1"/>
            <p:nvPr/>
          </p:nvSpPr>
          <p:spPr>
            <a:xfrm>
              <a:off x="10376172" y="1900926"/>
              <a:ext cx="2232844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voxel-wise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peated-measures design"/>
          <p:cNvSpPr txBox="1"/>
          <p:nvPr/>
        </p:nvSpPr>
        <p:spPr>
          <a:xfrm>
            <a:off x="1570663" y="1767557"/>
            <a:ext cx="442415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Repeated-measures design</a:t>
            </a:r>
          </a:p>
        </p:txBody>
      </p:sp>
      <p:sp>
        <p:nvSpPr>
          <p:cNvPr id="458" name="Paired t-test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Paired </a:t>
            </a:r>
            <a:r>
              <a:rPr i="1"/>
              <a:t>t</a:t>
            </a:r>
            <a:r>
              <a:t>-test</a:t>
            </a:r>
          </a:p>
        </p:txBody>
      </p:sp>
      <p:pic>
        <p:nvPicPr>
          <p:cNvPr id="459" name="design - paired t-test.pdf" descr="design - paired t-test.pdf"/>
          <p:cNvPicPr>
            <a:picLocks noChangeAspect="1"/>
          </p:cNvPicPr>
          <p:nvPr/>
        </p:nvPicPr>
        <p:blipFill>
          <a:blip r:embed="rId2"/>
          <a:srcRect l="14755" t="27842" r="10614" b="30000"/>
          <a:stretch>
            <a:fillRect/>
          </a:stretch>
        </p:blipFill>
        <p:spPr>
          <a:xfrm>
            <a:off x="1044153" y="2939399"/>
            <a:ext cx="5932891" cy="4742703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A"/>
          <p:cNvSpPr txBox="1"/>
          <p:nvPr/>
        </p:nvSpPr>
        <p:spPr>
          <a:xfrm>
            <a:off x="1082205" y="2475315"/>
            <a:ext cx="45658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461" name="B"/>
          <p:cNvSpPr txBox="1"/>
          <p:nvPr/>
        </p:nvSpPr>
        <p:spPr>
          <a:xfrm>
            <a:off x="1570663" y="2475315"/>
            <a:ext cx="45658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i="1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93604" y="2979406"/>
            <a:ext cx="3388494" cy="980989"/>
            <a:chOff x="8222023" y="3724434"/>
            <a:chExt cx="3388494" cy="980989"/>
          </a:xfrm>
        </p:grpSpPr>
        <p:sp>
          <p:nvSpPr>
            <p:cNvPr id="452" name="Constrast"/>
            <p:cNvSpPr txBox="1"/>
            <p:nvPr/>
          </p:nvSpPr>
          <p:spPr>
            <a:xfrm>
              <a:off x="8222023" y="3724434"/>
              <a:ext cx="3388494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 err="1"/>
                <a:t>Constrast</a:t>
              </a:r>
              <a:endParaRPr sz="2400" dirty="0"/>
            </a:p>
          </p:txBody>
        </p:sp>
        <p:pic>
          <p:nvPicPr>
            <p:cNvPr id="46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710" y="4235367"/>
              <a:ext cx="2788994" cy="47005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7593603" y="4354599"/>
            <a:ext cx="4037802" cy="1892241"/>
            <a:chOff x="8222022" y="5174238"/>
            <a:chExt cx="4037802" cy="1892241"/>
          </a:xfrm>
        </p:grpSpPr>
        <p:pic>
          <p:nvPicPr>
            <p:cNvPr id="45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7005" y="6596423"/>
              <a:ext cx="1301692" cy="4700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55" name="One-sided hypothesis test"/>
            <p:cNvSpPr txBox="1"/>
            <p:nvPr/>
          </p:nvSpPr>
          <p:spPr>
            <a:xfrm>
              <a:off x="8222022" y="5174238"/>
              <a:ext cx="3996319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/>
                <a:t>One-sided hypothesis test</a:t>
              </a:r>
            </a:p>
          </p:txBody>
        </p:sp>
        <p:sp>
          <p:nvSpPr>
            <p:cNvPr id="456" name="(null)"/>
            <p:cNvSpPr txBox="1"/>
            <p:nvPr/>
          </p:nvSpPr>
          <p:spPr>
            <a:xfrm>
              <a:off x="10337045" y="5898287"/>
              <a:ext cx="1468253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(null)</a:t>
              </a:r>
            </a:p>
          </p:txBody>
        </p:sp>
        <p:sp>
          <p:nvSpPr>
            <p:cNvPr id="457" name="(alternative)"/>
            <p:cNvSpPr txBox="1"/>
            <p:nvPr/>
          </p:nvSpPr>
          <p:spPr>
            <a:xfrm>
              <a:off x="10337045" y="6615552"/>
              <a:ext cx="1922779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(alternative)</a:t>
              </a:r>
            </a:p>
          </p:txBody>
        </p:sp>
        <p:pic>
          <p:nvPicPr>
            <p:cNvPr id="465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9774" y="5879160"/>
              <a:ext cx="1316155" cy="47005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0823789" y="6977323"/>
            <a:ext cx="1822022" cy="2235354"/>
            <a:chOff x="10143579" y="1051727"/>
            <a:chExt cx="1822022" cy="2235354"/>
          </a:xfrm>
        </p:grpSpPr>
        <p:pic>
          <p:nvPicPr>
            <p:cNvPr id="17" name="spm_left.pdf" descr="spm_left.pdf"/>
            <p:cNvPicPr>
              <a:picLocks noChangeAspect="1"/>
            </p:cNvPicPr>
            <p:nvPr/>
          </p:nvPicPr>
          <p:blipFill>
            <a:blip r:embed="rId6"/>
            <a:srcRect l="12147" t="21915" r="65946" b="62886"/>
            <a:stretch>
              <a:fillRect/>
            </a:stretch>
          </p:blipFill>
          <p:spPr>
            <a:xfrm rot="5400000">
              <a:off x="10085302" y="1447446"/>
              <a:ext cx="1938673" cy="174059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SPM-t"/>
            <p:cNvSpPr txBox="1"/>
            <p:nvPr/>
          </p:nvSpPr>
          <p:spPr>
            <a:xfrm>
              <a:off x="10143579" y="1051727"/>
              <a:ext cx="1822022" cy="482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 b="0"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r>
                <a:t>SPM-</a:t>
              </a:r>
              <a:r>
                <a:rPr i="1"/>
                <a:t>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73501" y="449113"/>
            <a:ext cx="2232844" cy="1699445"/>
            <a:chOff x="10376172" y="582482"/>
            <a:chExt cx="2232844" cy="1699445"/>
          </a:xfrm>
        </p:grpSpPr>
        <p:pic>
          <p:nvPicPr>
            <p:cNvPr id="20" name="voxel.png" descr="voxel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68164" y="582482"/>
              <a:ext cx="1048861" cy="11986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" name="voxel-wise"/>
            <p:cNvSpPr txBox="1"/>
            <p:nvPr/>
          </p:nvSpPr>
          <p:spPr>
            <a:xfrm>
              <a:off x="10376172" y="1900926"/>
              <a:ext cx="2232844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voxel-wise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-contrast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t</a:t>
            </a:r>
            <a:r>
              <a:t>-contrast</a:t>
            </a:r>
          </a:p>
        </p:txBody>
      </p:sp>
      <p:sp>
        <p:nvSpPr>
          <p:cNvPr id="406" name="Constrast vector"/>
          <p:cNvSpPr txBox="1"/>
          <p:nvPr/>
        </p:nvSpPr>
        <p:spPr>
          <a:xfrm>
            <a:off x="1454480" y="2015226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Constrast vector</a:t>
            </a:r>
          </a:p>
        </p:txBody>
      </p:sp>
      <p:sp>
        <p:nvSpPr>
          <p:cNvPr id="407" name="T statistic"/>
          <p:cNvSpPr txBox="1"/>
          <p:nvPr/>
        </p:nvSpPr>
        <p:spPr>
          <a:xfrm>
            <a:off x="1479880" y="4011819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T </a:t>
            </a:r>
            <a:r>
              <a:t>statistic</a:t>
            </a:r>
          </a:p>
        </p:txBody>
      </p:sp>
      <p:sp>
        <p:nvSpPr>
          <p:cNvPr id="408" name="T null distribution"/>
          <p:cNvSpPr txBox="1"/>
          <p:nvPr/>
        </p:nvSpPr>
        <p:spPr>
          <a:xfrm>
            <a:off x="6891714" y="2961827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T</a:t>
            </a:r>
            <a:r>
              <a:t> null distribution</a:t>
            </a:r>
          </a:p>
        </p:txBody>
      </p:sp>
      <p:pic>
        <p:nvPicPr>
          <p:cNvPr id="40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33" y="2655483"/>
            <a:ext cx="1880221" cy="470056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P value (one-sided)"/>
          <p:cNvSpPr txBox="1"/>
          <p:nvPr/>
        </p:nvSpPr>
        <p:spPr>
          <a:xfrm>
            <a:off x="1479880" y="6405178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P</a:t>
            </a:r>
            <a:r>
              <a:t> value (one-sided)</a:t>
            </a:r>
          </a:p>
        </p:txBody>
      </p:sp>
      <p:pic>
        <p:nvPicPr>
          <p:cNvPr id="4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85" y="7117033"/>
            <a:ext cx="1829516" cy="373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660" y="4429897"/>
            <a:ext cx="3328932" cy="11096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10376172" y="582482"/>
            <a:ext cx="2232844" cy="1699445"/>
            <a:chOff x="10376172" y="582482"/>
            <a:chExt cx="2232844" cy="1699445"/>
          </a:xfrm>
        </p:grpSpPr>
        <p:pic>
          <p:nvPicPr>
            <p:cNvPr id="413" name="voxel.png" descr="voxe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8164" y="582482"/>
              <a:ext cx="1048861" cy="11986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14" name="voxel-wise"/>
            <p:cNvSpPr txBox="1"/>
            <p:nvPr/>
          </p:nvSpPr>
          <p:spPr>
            <a:xfrm>
              <a:off x="10376172" y="1900926"/>
              <a:ext cx="2232844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voxel-wise</a:t>
              </a:r>
            </a:p>
          </p:txBody>
        </p:sp>
      </p:grpSp>
      <p:pic>
        <p:nvPicPr>
          <p:cNvPr id="415" name="T-distribution.pdf" descr="T-distribution.pdf"/>
          <p:cNvPicPr>
            <a:picLocks noChangeAspect="1"/>
          </p:cNvPicPr>
          <p:nvPr/>
        </p:nvPicPr>
        <p:blipFill>
          <a:blip r:embed="rId6"/>
          <a:srcRect l="16363" t="28726" r="12865" b="27573"/>
          <a:stretch>
            <a:fillRect/>
          </a:stretch>
        </p:blipFill>
        <p:spPr>
          <a:xfrm>
            <a:off x="6193002" y="3718944"/>
            <a:ext cx="4786023" cy="4182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35" y="5338751"/>
            <a:ext cx="1538070" cy="313893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Line"/>
          <p:cNvSpPr/>
          <p:nvPr/>
        </p:nvSpPr>
        <p:spPr>
          <a:xfrm rot="6716071">
            <a:off x="9833940" y="6576226"/>
            <a:ext cx="1438741" cy="143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71" extrusionOk="0">
                <a:moveTo>
                  <a:pt x="0" y="21071"/>
                </a:moveTo>
                <a:cubicBezTo>
                  <a:pt x="3293" y="7688"/>
                  <a:pt x="6815" y="548"/>
                  <a:pt x="10379" y="30"/>
                </a:cubicBezTo>
                <a:cubicBezTo>
                  <a:pt x="14227" y="-529"/>
                  <a:pt x="18046" y="6632"/>
                  <a:pt x="21600" y="21071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8364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F-test: extra sum-of-squares principle"/>
          <p:cNvSpPr txBox="1"/>
          <p:nvPr/>
        </p:nvSpPr>
        <p:spPr>
          <a:xfrm>
            <a:off x="2122558" y="349583"/>
            <a:ext cx="8759684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-test: extra sum-of-squares principle</a:t>
            </a:r>
          </a:p>
        </p:txBody>
      </p:sp>
      <p:sp>
        <p:nvSpPr>
          <p:cNvPr id="468" name="Full model"/>
          <p:cNvSpPr txBox="1"/>
          <p:nvPr/>
        </p:nvSpPr>
        <p:spPr>
          <a:xfrm>
            <a:off x="6862440" y="2099239"/>
            <a:ext cx="176330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800" dirty="0"/>
              <a:t>Full model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012" y="2941268"/>
            <a:ext cx="471173" cy="385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454" y="2976624"/>
            <a:ext cx="471173" cy="385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17" y="2952956"/>
            <a:ext cx="471173" cy="385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Design - F-test.pdf" descr="Design - F-test.pdf"/>
          <p:cNvPicPr>
            <a:picLocks noChangeAspect="1"/>
          </p:cNvPicPr>
          <p:nvPr/>
        </p:nvPicPr>
        <p:blipFill>
          <a:blip r:embed="rId4"/>
          <a:srcRect l="14850" t="28190" r="52588" b="30072"/>
          <a:stretch>
            <a:fillRect/>
          </a:stretch>
        </p:blipFill>
        <p:spPr>
          <a:xfrm>
            <a:off x="6657206" y="3863963"/>
            <a:ext cx="2346027" cy="4255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884" y="3466251"/>
            <a:ext cx="779430" cy="271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245" y="3477940"/>
            <a:ext cx="1362517" cy="24773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Line"/>
          <p:cNvSpPr/>
          <p:nvPr/>
        </p:nvSpPr>
        <p:spPr>
          <a:xfrm flipV="1">
            <a:off x="7441760" y="3923768"/>
            <a:ext cx="1" cy="237814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77" name="Design - F-test.pdf" descr="Design - F-test.pdf"/>
          <p:cNvPicPr>
            <a:picLocks noChangeAspect="1"/>
          </p:cNvPicPr>
          <p:nvPr/>
        </p:nvPicPr>
        <p:blipFill>
          <a:blip r:embed="rId4"/>
          <a:srcRect l="14850" t="28190" r="74230" b="30072"/>
          <a:stretch>
            <a:fillRect/>
          </a:stretch>
        </p:blipFill>
        <p:spPr>
          <a:xfrm>
            <a:off x="10182737" y="3887338"/>
            <a:ext cx="786684" cy="4255618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Line"/>
          <p:cNvSpPr/>
          <p:nvPr/>
        </p:nvSpPr>
        <p:spPr>
          <a:xfrm flipV="1">
            <a:off x="10963125" y="3961868"/>
            <a:ext cx="1" cy="4106632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208352" y="4012704"/>
            <a:ext cx="2568043" cy="2511546"/>
            <a:chOff x="1469984" y="2717888"/>
            <a:chExt cx="2568043" cy="2511546"/>
          </a:xfrm>
        </p:grpSpPr>
        <p:sp>
          <p:nvSpPr>
            <p:cNvPr id="469" name="F-statistic"/>
            <p:cNvSpPr txBox="1"/>
            <p:nvPr/>
          </p:nvSpPr>
          <p:spPr>
            <a:xfrm>
              <a:off x="1469984" y="2717888"/>
              <a:ext cx="1864063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800" i="1" dirty="0"/>
                <a:t>F</a:t>
              </a:r>
              <a:r>
                <a:rPr sz="2800" dirty="0"/>
                <a:t>-statistic</a:t>
              </a:r>
            </a:p>
          </p:txBody>
        </p:sp>
        <p:pic>
          <p:nvPicPr>
            <p:cNvPr id="479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2974" y="3531477"/>
              <a:ext cx="2264094" cy="6819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80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2097" y="4547477"/>
              <a:ext cx="2345930" cy="681957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48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8352" y="2356520"/>
            <a:ext cx="2594568" cy="1143842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Reduced model"/>
          <p:cNvSpPr txBox="1"/>
          <p:nvPr/>
        </p:nvSpPr>
        <p:spPr>
          <a:xfrm>
            <a:off x="9540377" y="2099239"/>
            <a:ext cx="262411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800" dirty="0"/>
              <a:t>Reduced model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352" y="7844042"/>
            <a:ext cx="7010151" cy="1569262"/>
            <a:chOff x="1466022" y="6450526"/>
            <a:chExt cx="7010151" cy="1569262"/>
          </a:xfrm>
        </p:grpSpPr>
        <p:sp>
          <p:nvSpPr>
            <p:cNvPr id="20" name="Degrees of freedom"/>
            <p:cNvSpPr txBox="1"/>
            <p:nvPr/>
          </p:nvSpPr>
          <p:spPr>
            <a:xfrm>
              <a:off x="1466022" y="6450526"/>
              <a:ext cx="3565855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/>
                <a:t>Degrees of freedom</a:t>
              </a:r>
            </a:p>
          </p:txBody>
        </p:sp>
        <p:pic>
          <p:nvPicPr>
            <p:cNvPr id="21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88038" y="7263101"/>
              <a:ext cx="2819463" cy="68767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" name="(Design degrees of freedom)"/>
            <p:cNvSpPr txBox="1"/>
            <p:nvPr/>
          </p:nvSpPr>
          <p:spPr>
            <a:xfrm>
              <a:off x="5276636" y="7215096"/>
              <a:ext cx="3199537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</a:t>
              </a:r>
              <a:r>
                <a:rPr i="1"/>
                <a:t>Design</a:t>
              </a:r>
              <a:r>
                <a:t> degrees of freedom)</a:t>
              </a:r>
            </a:p>
          </p:txBody>
        </p:sp>
        <p:sp>
          <p:nvSpPr>
            <p:cNvPr id="23" name="(Error degrees of freedom)"/>
            <p:cNvSpPr txBox="1"/>
            <p:nvPr/>
          </p:nvSpPr>
          <p:spPr>
            <a:xfrm>
              <a:off x="5276636" y="7638787"/>
              <a:ext cx="3199537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</a:t>
              </a:r>
              <a:r>
                <a:rPr i="1"/>
                <a:t>Error</a:t>
              </a:r>
              <a:r>
                <a:t> degrees of freedom)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F-contrast"/>
          <p:cNvSpPr txBox="1"/>
          <p:nvPr/>
        </p:nvSpPr>
        <p:spPr>
          <a:xfrm>
            <a:off x="2122558" y="336883"/>
            <a:ext cx="8759684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-contrast</a:t>
            </a:r>
          </a:p>
        </p:txBody>
      </p:sp>
      <p:sp>
        <p:nvSpPr>
          <p:cNvPr id="485" name="F-statistic"/>
          <p:cNvSpPr txBox="1"/>
          <p:nvPr/>
        </p:nvSpPr>
        <p:spPr>
          <a:xfrm>
            <a:off x="1043079" y="6592227"/>
            <a:ext cx="348965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-statistic</a:t>
            </a:r>
          </a:p>
        </p:txBody>
      </p:sp>
      <p:sp>
        <p:nvSpPr>
          <p:cNvPr id="486" name="Projection matrix"/>
          <p:cNvSpPr txBox="1"/>
          <p:nvPr/>
        </p:nvSpPr>
        <p:spPr>
          <a:xfrm>
            <a:off x="1043251" y="3956977"/>
            <a:ext cx="319953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Projection matrix</a:t>
            </a:r>
          </a:p>
        </p:txBody>
      </p:sp>
      <p:sp>
        <p:nvSpPr>
          <p:cNvPr id="487" name="Contrast matrix"/>
          <p:cNvSpPr txBox="1"/>
          <p:nvPr/>
        </p:nvSpPr>
        <p:spPr>
          <a:xfrm>
            <a:off x="9179815" y="1504258"/>
            <a:ext cx="319953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Contrast matrix</a:t>
            </a:r>
          </a:p>
        </p:txBody>
      </p:sp>
      <p:pic>
        <p:nvPicPr>
          <p:cNvPr id="4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942" y="2189974"/>
            <a:ext cx="1621309" cy="91772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Reduced model"/>
          <p:cNvSpPr txBox="1"/>
          <p:nvPr/>
        </p:nvSpPr>
        <p:spPr>
          <a:xfrm>
            <a:off x="1043251" y="1726508"/>
            <a:ext cx="319953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Reduced model </a:t>
            </a:r>
          </a:p>
        </p:txBody>
      </p:sp>
      <p:pic>
        <p:nvPicPr>
          <p:cNvPr id="490" name="Design - full and reduced models.pdf" descr="Design - full and reduced models.pdf"/>
          <p:cNvPicPr>
            <a:picLocks noChangeAspect="1"/>
          </p:cNvPicPr>
          <p:nvPr/>
        </p:nvPicPr>
        <p:blipFill>
          <a:blip r:embed="rId3"/>
          <a:srcRect l="42704" t="30449" r="42704" b="30449"/>
          <a:stretch>
            <a:fillRect/>
          </a:stretch>
        </p:blipFill>
        <p:spPr>
          <a:xfrm>
            <a:off x="9059243" y="3542516"/>
            <a:ext cx="3110831" cy="4689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43" y="2397948"/>
            <a:ext cx="2247005" cy="976959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(Contrast orthogonal to c)"/>
          <p:cNvSpPr txBox="1"/>
          <p:nvPr/>
        </p:nvSpPr>
        <p:spPr>
          <a:xfrm>
            <a:off x="3651468" y="2955514"/>
            <a:ext cx="3199537" cy="41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r>
              <a:t>(Contrast orthogonal to </a:t>
            </a:r>
            <a:r>
              <a:rPr sz="2300" i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t>)</a:t>
            </a:r>
          </a:p>
        </p:txBody>
      </p:sp>
      <p:pic>
        <p:nvPicPr>
          <p:cNvPr id="49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590" y="4640648"/>
            <a:ext cx="2247005" cy="1342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403" y="7192530"/>
            <a:ext cx="3312301" cy="856631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(Residual forming matrix of X0 )"/>
          <p:cNvSpPr txBox="1"/>
          <p:nvPr/>
        </p:nvSpPr>
        <p:spPr>
          <a:xfrm>
            <a:off x="3709177" y="5102135"/>
            <a:ext cx="3959634" cy="41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r>
              <a:t>(Residual forming matrix of </a:t>
            </a:r>
            <a:r>
              <a:rPr sz="2300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sz="2300" i="1" baseline="-5999"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t>)</a:t>
            </a:r>
          </a:p>
        </p:txBody>
      </p:sp>
      <p:sp>
        <p:nvSpPr>
          <p:cNvPr id="496" name="(Residual forming matrix of X )"/>
          <p:cNvSpPr txBox="1"/>
          <p:nvPr/>
        </p:nvSpPr>
        <p:spPr>
          <a:xfrm>
            <a:off x="3709177" y="5582818"/>
            <a:ext cx="3959634" cy="41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r>
              <a:t>(Residual forming matrix of </a:t>
            </a:r>
            <a:r>
              <a:rPr sz="2300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sz="2300" i="1" baseline="-599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F-statistic"/>
          <p:cNvSpPr txBox="1"/>
          <p:nvPr/>
        </p:nvSpPr>
        <p:spPr>
          <a:xfrm>
            <a:off x="2122558" y="374983"/>
            <a:ext cx="8759684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-statistic</a:t>
            </a:r>
          </a:p>
        </p:txBody>
      </p:sp>
      <p:sp>
        <p:nvSpPr>
          <p:cNvPr id="500" name="Variance explained by full model"/>
          <p:cNvSpPr txBox="1"/>
          <p:nvPr/>
        </p:nvSpPr>
        <p:spPr>
          <a:xfrm>
            <a:off x="7048515" y="1978087"/>
            <a:ext cx="43880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 full model</a:t>
            </a:r>
          </a:p>
        </p:txBody>
      </p:sp>
      <p:sp>
        <p:nvSpPr>
          <p:cNvPr id="501" name="Line"/>
          <p:cNvSpPr/>
          <p:nvPr/>
        </p:nvSpPr>
        <p:spPr>
          <a:xfrm flipH="1" flipV="1">
            <a:off x="6116929" y="4818742"/>
            <a:ext cx="923342" cy="55521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2" name="Rounded Rectangle"/>
          <p:cNvSpPr/>
          <p:nvPr/>
        </p:nvSpPr>
        <p:spPr>
          <a:xfrm>
            <a:off x="4810816" y="3956700"/>
            <a:ext cx="2509084" cy="687675"/>
          </a:xfrm>
          <a:prstGeom prst="roundRect">
            <a:avLst>
              <a:gd name="adj" fmla="val 27702"/>
            </a:avLst>
          </a:prstGeom>
          <a:solidFill>
            <a:srgbClr val="D6D5D5">
              <a:alpha val="198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3" name="Variance explained by reduced model"/>
          <p:cNvSpPr txBox="1"/>
          <p:nvPr/>
        </p:nvSpPr>
        <p:spPr>
          <a:xfrm>
            <a:off x="7061215" y="5359399"/>
            <a:ext cx="43880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 reduced model</a:t>
            </a:r>
          </a:p>
        </p:txBody>
      </p:sp>
      <p:pic>
        <p:nvPicPr>
          <p:cNvPr id="5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47" y="3086845"/>
            <a:ext cx="5924106" cy="1532098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Rounded Rectangle"/>
          <p:cNvSpPr/>
          <p:nvPr/>
        </p:nvSpPr>
        <p:spPr>
          <a:xfrm>
            <a:off x="4810816" y="3079587"/>
            <a:ext cx="2509084" cy="751988"/>
          </a:xfrm>
          <a:prstGeom prst="roundRect">
            <a:avLst>
              <a:gd name="adj" fmla="val 25333"/>
            </a:avLst>
          </a:prstGeom>
          <a:solidFill>
            <a:srgbClr val="D6D5D5">
              <a:alpha val="198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6" name="Line"/>
          <p:cNvSpPr/>
          <p:nvPr/>
        </p:nvSpPr>
        <p:spPr>
          <a:xfrm flipH="1">
            <a:off x="6104229" y="2325913"/>
            <a:ext cx="923342" cy="555217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466023" y="6470587"/>
            <a:ext cx="7010150" cy="1549201"/>
            <a:chOff x="1466023" y="6470587"/>
            <a:chExt cx="7010150" cy="1549201"/>
          </a:xfrm>
        </p:grpSpPr>
        <p:sp>
          <p:nvSpPr>
            <p:cNvPr id="499" name="Degrees of freedom"/>
            <p:cNvSpPr txBox="1"/>
            <p:nvPr/>
          </p:nvSpPr>
          <p:spPr>
            <a:xfrm>
              <a:off x="1466023" y="6470587"/>
              <a:ext cx="2583608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Degrees of freedom</a:t>
              </a:r>
            </a:p>
          </p:txBody>
        </p:sp>
        <p:pic>
          <p:nvPicPr>
            <p:cNvPr id="50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8038" y="7263101"/>
              <a:ext cx="2819463" cy="68767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8" name="(Design degrees of freedom)"/>
            <p:cNvSpPr txBox="1"/>
            <p:nvPr/>
          </p:nvSpPr>
          <p:spPr>
            <a:xfrm>
              <a:off x="5276636" y="7215096"/>
              <a:ext cx="3199537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</a:t>
              </a:r>
              <a:r>
                <a:rPr i="1"/>
                <a:t>Design</a:t>
              </a:r>
              <a:r>
                <a:t> degrees of freedom)</a:t>
              </a:r>
            </a:p>
          </p:txBody>
        </p:sp>
        <p:sp>
          <p:nvSpPr>
            <p:cNvPr id="509" name="(Error degrees of freedom)"/>
            <p:cNvSpPr txBox="1"/>
            <p:nvPr/>
          </p:nvSpPr>
          <p:spPr>
            <a:xfrm>
              <a:off x="5276636" y="7638787"/>
              <a:ext cx="3199537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</a:t>
              </a:r>
              <a:r>
                <a:rPr i="1"/>
                <a:t>Error</a:t>
              </a:r>
              <a:r>
                <a:t> degrees of freedom)</a:t>
              </a:r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onstrast vector"/>
          <p:cNvSpPr txBox="1"/>
          <p:nvPr/>
        </p:nvSpPr>
        <p:spPr>
          <a:xfrm>
            <a:off x="6427553" y="2356109"/>
            <a:ext cx="33884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 err="1"/>
              <a:t>Constrast</a:t>
            </a:r>
            <a:r>
              <a:rPr sz="2400" dirty="0"/>
              <a:t> vector</a:t>
            </a:r>
          </a:p>
        </p:txBody>
      </p:sp>
      <p:pic>
        <p:nvPicPr>
          <p:cNvPr id="5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74" y="2981907"/>
            <a:ext cx="1880221" cy="470056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Between-groups design"/>
          <p:cNvSpPr txBox="1"/>
          <p:nvPr/>
        </p:nvSpPr>
        <p:spPr>
          <a:xfrm>
            <a:off x="1303924" y="1838769"/>
            <a:ext cx="39650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Between-groups design</a:t>
            </a:r>
          </a:p>
        </p:txBody>
      </p:sp>
      <p:pic>
        <p:nvPicPr>
          <p:cNvPr id="530" name="Design - 2-sample t-test.pdf" descr="Design - 2-sample t-test.pdf"/>
          <p:cNvPicPr>
            <a:picLocks noChangeAspect="1"/>
          </p:cNvPicPr>
          <p:nvPr/>
        </p:nvPicPr>
        <p:blipFill>
          <a:blip r:embed="rId3"/>
          <a:srcRect l="14590" t="28064" r="52464" b="30059"/>
          <a:stretch>
            <a:fillRect/>
          </a:stretch>
        </p:blipFill>
        <p:spPr>
          <a:xfrm>
            <a:off x="1921612" y="3186057"/>
            <a:ext cx="2729530" cy="4909765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Two-sided hypothesis test"/>
          <p:cNvSpPr txBox="1"/>
          <p:nvPr/>
        </p:nvSpPr>
        <p:spPr>
          <a:xfrm>
            <a:off x="6446952" y="4074966"/>
            <a:ext cx="423191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/>
              <a:t>Two-sided hypothesis test</a:t>
            </a:r>
          </a:p>
        </p:txBody>
      </p:sp>
      <p:pic>
        <p:nvPicPr>
          <p:cNvPr id="53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754" y="4778327"/>
            <a:ext cx="1301691" cy="470056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(null)"/>
          <p:cNvSpPr txBox="1"/>
          <p:nvPr/>
        </p:nvSpPr>
        <p:spPr>
          <a:xfrm>
            <a:off x="8561974" y="4797455"/>
            <a:ext cx="14682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(null)</a:t>
            </a:r>
          </a:p>
        </p:txBody>
      </p:sp>
      <p:sp>
        <p:nvSpPr>
          <p:cNvPr id="534" name="(alternative)"/>
          <p:cNvSpPr txBox="1"/>
          <p:nvPr/>
        </p:nvSpPr>
        <p:spPr>
          <a:xfrm>
            <a:off x="8561974" y="5514719"/>
            <a:ext cx="192277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(alternative)</a:t>
            </a:r>
          </a:p>
        </p:txBody>
      </p:sp>
      <p:sp>
        <p:nvSpPr>
          <p:cNvPr id="535" name="A"/>
          <p:cNvSpPr txBox="1"/>
          <p:nvPr/>
        </p:nvSpPr>
        <p:spPr>
          <a:xfrm>
            <a:off x="2353161" y="2644783"/>
            <a:ext cx="4565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536" name="B"/>
          <p:cNvSpPr txBox="1"/>
          <p:nvPr/>
        </p:nvSpPr>
        <p:spPr>
          <a:xfrm>
            <a:off x="3638659" y="2644783"/>
            <a:ext cx="45658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537" name="F-test and uni-dimensional contrast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-test and uni-dimensional contrasts</a:t>
            </a:r>
          </a:p>
        </p:txBody>
      </p:sp>
      <p:pic>
        <p:nvPicPr>
          <p:cNvPr id="538" name="spm_left.pdf" descr="spm_left.pdf"/>
          <p:cNvPicPr>
            <a:picLocks noChangeAspect="1"/>
          </p:cNvPicPr>
          <p:nvPr/>
        </p:nvPicPr>
        <p:blipFill>
          <a:blip r:embed="rId5"/>
          <a:srcRect l="12147" t="21915" r="65946" b="62886"/>
          <a:stretch>
            <a:fillRect/>
          </a:stretch>
        </p:blipFill>
        <p:spPr>
          <a:xfrm rot="5400000">
            <a:off x="10435553" y="1828213"/>
            <a:ext cx="1938673" cy="1740597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PM-F"/>
          <p:cNvSpPr txBox="1"/>
          <p:nvPr/>
        </p:nvSpPr>
        <p:spPr>
          <a:xfrm>
            <a:off x="10493830" y="1313031"/>
            <a:ext cx="182202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SPM-</a:t>
            </a:r>
            <a:r>
              <a:rPr i="1"/>
              <a:t>F</a:t>
            </a:r>
          </a:p>
        </p:txBody>
      </p:sp>
      <p:pic>
        <p:nvPicPr>
          <p:cNvPr id="54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522" y="5518072"/>
            <a:ext cx="1316155" cy="470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6426657" y="6441419"/>
            <a:ext cx="5332327" cy="1157548"/>
            <a:chOff x="6426657" y="6441419"/>
            <a:chExt cx="5332327" cy="1157548"/>
          </a:xfrm>
        </p:grpSpPr>
        <p:sp>
          <p:nvSpPr>
            <p:cNvPr id="529" name="Uni-dimensional test of parameters"/>
            <p:cNvSpPr txBox="1"/>
            <p:nvPr/>
          </p:nvSpPr>
          <p:spPr>
            <a:xfrm>
              <a:off x="6426657" y="6441419"/>
              <a:ext cx="5332327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 err="1"/>
                <a:t>Uni</a:t>
              </a:r>
              <a:r>
                <a:rPr sz="2400" dirty="0"/>
                <a:t>-dimensional test of parameters</a:t>
              </a:r>
            </a:p>
          </p:txBody>
        </p:sp>
        <p:pic>
          <p:nvPicPr>
            <p:cNvPr id="541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2342" y="7167166"/>
              <a:ext cx="2562014" cy="4318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42" name="Testing"/>
            <p:cNvSpPr txBox="1"/>
            <p:nvPr/>
          </p:nvSpPr>
          <p:spPr>
            <a:xfrm>
              <a:off x="6657685" y="7204311"/>
              <a:ext cx="858442" cy="3829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000" b="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Testing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onstrast matrix"/>
          <p:cNvSpPr txBox="1"/>
          <p:nvPr/>
        </p:nvSpPr>
        <p:spPr>
          <a:xfrm>
            <a:off x="6446952" y="1837758"/>
            <a:ext cx="33884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 err="1"/>
              <a:t>Constrast</a:t>
            </a:r>
            <a:r>
              <a:rPr sz="2400" dirty="0"/>
              <a:t> matrix</a:t>
            </a:r>
          </a:p>
        </p:txBody>
      </p:sp>
      <p:sp>
        <p:nvSpPr>
          <p:cNvPr id="545" name="Between-groups design"/>
          <p:cNvSpPr txBox="1"/>
          <p:nvPr/>
        </p:nvSpPr>
        <p:spPr>
          <a:xfrm>
            <a:off x="1303924" y="1838769"/>
            <a:ext cx="39650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Between-groups design</a:t>
            </a:r>
          </a:p>
        </p:txBody>
      </p:sp>
      <p:pic>
        <p:nvPicPr>
          <p:cNvPr id="547" name="Design - 2-sample t-test.pdf" descr="Design - 2-sample t-test.pdf"/>
          <p:cNvPicPr>
            <a:picLocks noChangeAspect="1"/>
          </p:cNvPicPr>
          <p:nvPr/>
        </p:nvPicPr>
        <p:blipFill>
          <a:blip r:embed="rId2"/>
          <a:srcRect l="14590" t="28064" r="52464" b="30059"/>
          <a:stretch>
            <a:fillRect/>
          </a:stretch>
        </p:blipFill>
        <p:spPr>
          <a:xfrm>
            <a:off x="1921612" y="3186057"/>
            <a:ext cx="2729530" cy="4909765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Two-sided hypothesis test"/>
          <p:cNvSpPr txBox="1"/>
          <p:nvPr/>
        </p:nvSpPr>
        <p:spPr>
          <a:xfrm>
            <a:off x="6446951" y="3960666"/>
            <a:ext cx="408763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/>
              <a:t>Two-sided hypothesis test</a:t>
            </a:r>
          </a:p>
        </p:txBody>
      </p:sp>
      <p:pic>
        <p:nvPicPr>
          <p:cNvPr id="5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54" y="4664027"/>
            <a:ext cx="1301691" cy="47005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(null)"/>
          <p:cNvSpPr txBox="1"/>
          <p:nvPr/>
        </p:nvSpPr>
        <p:spPr>
          <a:xfrm>
            <a:off x="8561974" y="4683155"/>
            <a:ext cx="14682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(null)</a:t>
            </a:r>
          </a:p>
        </p:txBody>
      </p:sp>
      <p:sp>
        <p:nvSpPr>
          <p:cNvPr id="551" name="(alternative)"/>
          <p:cNvSpPr txBox="1"/>
          <p:nvPr/>
        </p:nvSpPr>
        <p:spPr>
          <a:xfrm>
            <a:off x="8561974" y="5400419"/>
            <a:ext cx="192277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(alternative)</a:t>
            </a:r>
          </a:p>
        </p:txBody>
      </p:sp>
      <p:sp>
        <p:nvSpPr>
          <p:cNvPr id="552" name="A"/>
          <p:cNvSpPr txBox="1"/>
          <p:nvPr/>
        </p:nvSpPr>
        <p:spPr>
          <a:xfrm>
            <a:off x="2353161" y="2644783"/>
            <a:ext cx="4565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553" name="B"/>
          <p:cNvSpPr txBox="1"/>
          <p:nvPr/>
        </p:nvSpPr>
        <p:spPr>
          <a:xfrm>
            <a:off x="3638659" y="2644783"/>
            <a:ext cx="45658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i="1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554" name="F-test and multi-dimensional contrast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-test and multi-dimensional contrasts</a:t>
            </a:r>
          </a:p>
        </p:txBody>
      </p:sp>
      <p:pic>
        <p:nvPicPr>
          <p:cNvPr id="555" name="spm_left.pdf" descr="spm_left.pdf"/>
          <p:cNvPicPr>
            <a:picLocks noChangeAspect="1"/>
          </p:cNvPicPr>
          <p:nvPr/>
        </p:nvPicPr>
        <p:blipFill>
          <a:blip r:embed="rId4"/>
          <a:srcRect l="12147" t="21915" r="65946" b="62886"/>
          <a:stretch>
            <a:fillRect/>
          </a:stretch>
        </p:blipFill>
        <p:spPr>
          <a:xfrm rot="5400000">
            <a:off x="10435553" y="1828213"/>
            <a:ext cx="1938673" cy="1740597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PM-F"/>
          <p:cNvSpPr txBox="1"/>
          <p:nvPr/>
        </p:nvSpPr>
        <p:spPr>
          <a:xfrm>
            <a:off x="10493830" y="1313031"/>
            <a:ext cx="182202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SPM-</a:t>
            </a:r>
            <a:r>
              <a:rPr i="1"/>
              <a:t>F</a:t>
            </a:r>
          </a:p>
        </p:txBody>
      </p:sp>
      <p:pic>
        <p:nvPicPr>
          <p:cNvPr id="55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522" y="5403772"/>
            <a:ext cx="1316155" cy="470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544" y="2495342"/>
            <a:ext cx="1621310" cy="917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6426657" y="6342136"/>
            <a:ext cx="6577952" cy="1769700"/>
            <a:chOff x="6426657" y="6342136"/>
            <a:chExt cx="6577952" cy="1769700"/>
          </a:xfrm>
        </p:grpSpPr>
        <p:sp>
          <p:nvSpPr>
            <p:cNvPr id="546" name="Multi-dimensional test of parameters"/>
            <p:cNvSpPr txBox="1"/>
            <p:nvPr/>
          </p:nvSpPr>
          <p:spPr>
            <a:xfrm>
              <a:off x="6426657" y="6342136"/>
              <a:ext cx="5848531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dirty="0"/>
                <a:t>Multi-dimensional test of parameters</a:t>
              </a:r>
            </a:p>
          </p:txBody>
        </p:sp>
        <p:pic>
          <p:nvPicPr>
            <p:cNvPr id="559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372" y="7027466"/>
              <a:ext cx="2475654" cy="4318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60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93211" y="7680035"/>
              <a:ext cx="2648375" cy="4318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61" name="(at least one       )"/>
            <p:cNvSpPr txBox="1"/>
            <p:nvPr/>
          </p:nvSpPr>
          <p:spPr>
            <a:xfrm>
              <a:off x="9805072" y="7718135"/>
              <a:ext cx="3199537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(at least one       )</a:t>
              </a:r>
            </a:p>
          </p:txBody>
        </p:sp>
      </p:grpSp>
      <p:pic>
        <p:nvPicPr>
          <p:cNvPr id="56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8978" y="7718135"/>
            <a:ext cx="279401" cy="38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verview of SPM for M/EEG"/>
          <p:cNvSpPr txBox="1"/>
          <p:nvPr/>
        </p:nvSpPr>
        <p:spPr>
          <a:xfrm>
            <a:off x="1270000" y="272928"/>
            <a:ext cx="10464800" cy="91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Overview of SPM for M/EEG</a:t>
            </a:r>
          </a:p>
        </p:txBody>
      </p:sp>
      <p:sp>
        <p:nvSpPr>
          <p:cNvPr id="146" name="Preprocessing…"/>
          <p:cNvSpPr txBox="1"/>
          <p:nvPr/>
        </p:nvSpPr>
        <p:spPr>
          <a:xfrm>
            <a:off x="1161600" y="1863901"/>
            <a:ext cx="2072566" cy="283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Preprocessing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Filtering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Epoching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Re-referencing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Artefact rejection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Averaging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…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Image conversion"/>
          <p:cNvSpPr txBox="1"/>
          <p:nvPr/>
        </p:nvSpPr>
        <p:spPr>
          <a:xfrm>
            <a:off x="1333290" y="6389969"/>
            <a:ext cx="1627586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Image conversion</a:t>
            </a:r>
          </a:p>
        </p:txBody>
      </p:sp>
      <p:sp>
        <p:nvSpPr>
          <p:cNvPr id="148" name="Line"/>
          <p:cNvSpPr/>
          <p:nvPr/>
        </p:nvSpPr>
        <p:spPr>
          <a:xfrm>
            <a:off x="2147082" y="5181726"/>
            <a:ext cx="1" cy="95731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979980" y="1498597"/>
            <a:ext cx="2334205" cy="3077952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Line"/>
          <p:cNvSpPr/>
          <p:nvPr/>
        </p:nvSpPr>
        <p:spPr>
          <a:xfrm rot="19307007">
            <a:off x="2786118" y="5824685"/>
            <a:ext cx="2174124" cy="38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06" extrusionOk="0">
                <a:moveTo>
                  <a:pt x="0" y="15146"/>
                </a:moveTo>
                <a:cubicBezTo>
                  <a:pt x="2354" y="19283"/>
                  <a:pt x="5064" y="18923"/>
                  <a:pt x="7343" y="14123"/>
                </a:cubicBezTo>
                <a:cubicBezTo>
                  <a:pt x="9309" y="9982"/>
                  <a:pt x="10855" y="2495"/>
                  <a:pt x="13098" y="530"/>
                </a:cubicBezTo>
                <a:cubicBezTo>
                  <a:pt x="16348" y="-2317"/>
                  <a:pt x="19159" y="6848"/>
                  <a:pt x="21600" y="15146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Line"/>
          <p:cNvSpPr/>
          <p:nvPr/>
        </p:nvSpPr>
        <p:spPr>
          <a:xfrm rot="18287007">
            <a:off x="7366324" y="6831377"/>
            <a:ext cx="2131818" cy="483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06" extrusionOk="0">
                <a:moveTo>
                  <a:pt x="0" y="15146"/>
                </a:moveTo>
                <a:cubicBezTo>
                  <a:pt x="2354" y="19283"/>
                  <a:pt x="5064" y="18923"/>
                  <a:pt x="7343" y="14123"/>
                </a:cubicBezTo>
                <a:cubicBezTo>
                  <a:pt x="9309" y="9982"/>
                  <a:pt x="10855" y="2495"/>
                  <a:pt x="13098" y="530"/>
                </a:cubicBezTo>
                <a:cubicBezTo>
                  <a:pt x="16348" y="-2317"/>
                  <a:pt x="19159" y="6848"/>
                  <a:pt x="21600" y="15146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/>
          <a:srcRect l="3195" t="43628" r="68674" b="16164"/>
          <a:stretch>
            <a:fillRect/>
          </a:stretch>
        </p:blipFill>
        <p:spPr>
          <a:xfrm>
            <a:off x="2272547" y="7382022"/>
            <a:ext cx="1619313" cy="144991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me"/>
          <p:cNvSpPr txBox="1"/>
          <p:nvPr/>
        </p:nvSpPr>
        <p:spPr>
          <a:xfrm>
            <a:off x="2423013" y="8775595"/>
            <a:ext cx="1343719" cy="3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time</a:t>
            </a:r>
          </a:p>
        </p:txBody>
      </p:sp>
      <p:sp>
        <p:nvSpPr>
          <p:cNvPr id="174" name="frequency"/>
          <p:cNvSpPr txBox="1"/>
          <p:nvPr/>
        </p:nvSpPr>
        <p:spPr>
          <a:xfrm rot="16200000">
            <a:off x="1436634" y="7911399"/>
            <a:ext cx="1343719" cy="3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frequency</a:t>
            </a:r>
          </a:p>
        </p:txBody>
      </p:sp>
      <p:pic>
        <p:nvPicPr>
          <p:cNvPr id="175" name="Figure 2.pdf" descr="Figure 2.pdf"/>
          <p:cNvPicPr>
            <a:picLocks noChangeAspect="1"/>
          </p:cNvPicPr>
          <p:nvPr/>
        </p:nvPicPr>
        <p:blipFill>
          <a:blip r:embed="rId3"/>
          <a:srcRect l="1884" t="34566" r="50806" b="39698"/>
          <a:stretch>
            <a:fillRect/>
          </a:stretch>
        </p:blipFill>
        <p:spPr>
          <a:xfrm>
            <a:off x="347102" y="7343922"/>
            <a:ext cx="1613707" cy="140450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calp-time"/>
          <p:cNvSpPr txBox="1"/>
          <p:nvPr/>
        </p:nvSpPr>
        <p:spPr>
          <a:xfrm>
            <a:off x="482090" y="8788295"/>
            <a:ext cx="1343719" cy="3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Scalp-time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85155" y="1420939"/>
            <a:ext cx="4353949" cy="7452557"/>
            <a:chOff x="8485155" y="1420939"/>
            <a:chExt cx="4353949" cy="7452557"/>
          </a:xfrm>
        </p:grpSpPr>
        <p:grpSp>
          <p:nvGrpSpPr>
            <p:cNvPr id="5" name="Group 4"/>
            <p:cNvGrpSpPr/>
            <p:nvPr/>
          </p:nvGrpSpPr>
          <p:grpSpPr>
            <a:xfrm>
              <a:off x="9032230" y="2108491"/>
              <a:ext cx="3259799" cy="2336414"/>
              <a:chOff x="8973033" y="2108491"/>
              <a:chExt cx="3259799" cy="2336414"/>
            </a:xfrm>
          </p:grpSpPr>
          <p:pic>
            <p:nvPicPr>
              <p:cNvPr id="156" name="spm_left.pdf" descr="spm_left.pdf"/>
              <p:cNvPicPr>
                <a:picLocks noChangeAspect="1"/>
              </p:cNvPicPr>
              <p:nvPr/>
            </p:nvPicPr>
            <p:blipFill>
              <a:blip r:embed="rId4"/>
              <a:srcRect l="12147" t="5887" r="43032" b="83602"/>
              <a:stretch>
                <a:fillRect/>
              </a:stretch>
            </p:blipFill>
            <p:spPr>
              <a:xfrm>
                <a:off x="8981011" y="2108491"/>
                <a:ext cx="3251821" cy="98673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7" name="spm_left.pdf" descr="spm_left.pdf"/>
              <p:cNvPicPr>
                <a:picLocks noChangeAspect="1"/>
              </p:cNvPicPr>
              <p:nvPr/>
            </p:nvPicPr>
            <p:blipFill>
              <a:blip r:embed="rId4"/>
              <a:srcRect l="12147" t="21915" r="63077" b="62886"/>
              <a:stretch>
                <a:fillRect/>
              </a:stretch>
            </p:blipFill>
            <p:spPr>
              <a:xfrm>
                <a:off x="8973033" y="3017943"/>
                <a:ext cx="1797528" cy="1426962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158" name="Statistical parametric map (SPM)"/>
            <p:cNvSpPr txBox="1"/>
            <p:nvPr/>
          </p:nvSpPr>
          <p:spPr>
            <a:xfrm>
              <a:off x="8485155" y="1420939"/>
              <a:ext cx="4353949" cy="7157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Statistical parametric map (SPM)</a:t>
              </a:r>
            </a:p>
          </p:txBody>
        </p:sp>
        <p:sp>
          <p:nvSpPr>
            <p:cNvPr id="161" name="Rectangle"/>
            <p:cNvSpPr/>
            <p:nvPr/>
          </p:nvSpPr>
          <p:spPr>
            <a:xfrm>
              <a:off x="9307991" y="5558408"/>
              <a:ext cx="2708276" cy="1147463"/>
            </a:xfrm>
            <a:prstGeom prst="rect">
              <a:avLst/>
            </a:prstGeom>
            <a:ln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r>
                <a:rPr lang="en-US" sz="20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Inference and correction for multiple comparisons</a:t>
              </a:r>
            </a:p>
          </p:txBody>
        </p:sp>
        <p:sp>
          <p:nvSpPr>
            <p:cNvPr id="162" name="Line"/>
            <p:cNvSpPr/>
            <p:nvPr/>
          </p:nvSpPr>
          <p:spPr>
            <a:xfrm>
              <a:off x="10662129" y="4653366"/>
              <a:ext cx="1" cy="700106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" name="Line"/>
            <p:cNvSpPr/>
            <p:nvPr/>
          </p:nvSpPr>
          <p:spPr>
            <a:xfrm>
              <a:off x="10662129" y="6885407"/>
              <a:ext cx="1" cy="700106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0177" y="8481514"/>
              <a:ext cx="2043904" cy="39198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8485155" y="7576891"/>
              <a:ext cx="4353949" cy="715720"/>
              <a:chOff x="8243767" y="7576891"/>
              <a:chExt cx="4353949" cy="715720"/>
            </a:xfrm>
          </p:grpSpPr>
          <p:sp>
            <p:nvSpPr>
              <p:cNvPr id="159" name="Contrast"/>
              <p:cNvSpPr txBox="1"/>
              <p:nvPr/>
            </p:nvSpPr>
            <p:spPr>
              <a:xfrm>
                <a:off x="8243767" y="7576891"/>
                <a:ext cx="4353949" cy="7157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1900" b="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Contrast</a:t>
                </a:r>
              </a:p>
            </p:txBody>
          </p:sp>
          <p:pic>
            <p:nvPicPr>
              <p:cNvPr id="177" name="Image" descr="Imag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1917" y="7691807"/>
                <a:ext cx="601946" cy="421362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152751" y="1498596"/>
            <a:ext cx="2746449" cy="7716053"/>
            <a:chOff x="5152751" y="1498596"/>
            <a:chExt cx="2746449" cy="7716053"/>
          </a:xfrm>
        </p:grpSpPr>
        <p:pic>
          <p:nvPicPr>
            <p:cNvPr id="144" name="Image" descr="Image"/>
            <p:cNvPicPr>
              <a:picLocks noChangeAspect="1"/>
            </p:cNvPicPr>
            <p:nvPr/>
          </p:nvPicPr>
          <p:blipFill>
            <a:blip r:embed="rId7"/>
            <a:srcRect l="31006" t="28819" r="31006"/>
            <a:stretch>
              <a:fillRect/>
            </a:stretch>
          </p:blipFill>
          <p:spPr>
            <a:xfrm>
              <a:off x="5808810" y="2032000"/>
              <a:ext cx="1434331" cy="213224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2" name="General linear model ()"/>
            <p:cNvSpPr txBox="1"/>
            <p:nvPr/>
          </p:nvSpPr>
          <p:spPr>
            <a:xfrm>
              <a:off x="5249760" y="4982193"/>
              <a:ext cx="2552430" cy="453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19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General linear model</a:t>
              </a:r>
            </a:p>
          </p:txBody>
        </p:sp>
        <p:sp>
          <p:nvSpPr>
            <p:cNvPr id="153" name="Line"/>
            <p:cNvSpPr/>
            <p:nvPr/>
          </p:nvSpPr>
          <p:spPr>
            <a:xfrm>
              <a:off x="6525975" y="4297555"/>
              <a:ext cx="1" cy="530970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Line"/>
            <p:cNvSpPr/>
            <p:nvPr/>
          </p:nvSpPr>
          <p:spPr>
            <a:xfrm>
              <a:off x="6525975" y="6190075"/>
              <a:ext cx="1" cy="700106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12543" y="7405239"/>
              <a:ext cx="2626864" cy="1809410"/>
              <a:chOff x="5159501" y="7405239"/>
              <a:chExt cx="2626864" cy="1809410"/>
            </a:xfrm>
          </p:grpSpPr>
          <p:pic>
            <p:nvPicPr>
              <p:cNvPr id="150" name="erf_oddball.pdf" descr="erf_oddball.pdf"/>
              <p:cNvPicPr>
                <a:picLocks noChangeAspect="1"/>
              </p:cNvPicPr>
              <p:nvPr/>
            </p:nvPicPr>
            <p:blipFill>
              <a:blip r:embed="rId8"/>
              <a:srcRect l="10334" t="23956" r="7816" b="23956"/>
              <a:stretch>
                <a:fillRect/>
              </a:stretch>
            </p:blipFill>
            <p:spPr>
              <a:xfrm>
                <a:off x="5159501" y="7405239"/>
                <a:ext cx="2197112" cy="180941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6" name="Rectangle"/>
              <p:cNvSpPr/>
              <p:nvPr/>
            </p:nvSpPr>
            <p:spPr>
              <a:xfrm>
                <a:off x="7541693" y="7768931"/>
                <a:ext cx="244672" cy="458638"/>
              </a:xfrm>
              <a:prstGeom prst="rect">
                <a:avLst/>
              </a:prstGeom>
              <a:solidFill>
                <a:srgbClr val="D6D5D5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7" name="Rectangle"/>
              <p:cNvSpPr/>
              <p:nvPr/>
            </p:nvSpPr>
            <p:spPr>
              <a:xfrm>
                <a:off x="7541693" y="8205034"/>
                <a:ext cx="244672" cy="480469"/>
              </a:xfrm>
              <a:prstGeom prst="rect">
                <a:avLst/>
              </a:prstGeom>
              <a:solidFill>
                <a:srgbClr val="5E5E5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167075" y="1498596"/>
              <a:ext cx="2717801" cy="560406"/>
              <a:chOff x="4873750" y="1498596"/>
              <a:chExt cx="2717801" cy="560406"/>
            </a:xfrm>
          </p:grpSpPr>
          <p:sp>
            <p:nvSpPr>
              <p:cNvPr id="149" name="Design matrix"/>
              <p:cNvSpPr txBox="1"/>
              <p:nvPr/>
            </p:nvSpPr>
            <p:spPr>
              <a:xfrm>
                <a:off x="4873750" y="1498596"/>
                <a:ext cx="2717801" cy="560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000" b="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Design matrix</a:t>
                </a:r>
              </a:p>
            </p:txBody>
          </p:sp>
          <p:pic>
            <p:nvPicPr>
              <p:cNvPr id="168" name="Image" descr="Image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0041" y="1684144"/>
                <a:ext cx="288586" cy="20201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170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9137" y="5510330"/>
              <a:ext cx="1613676" cy="345789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152751" y="6798020"/>
              <a:ext cx="2746449" cy="626576"/>
              <a:chOff x="5152751" y="6798020"/>
              <a:chExt cx="2746449" cy="626576"/>
            </a:xfrm>
          </p:grpSpPr>
          <p:sp>
            <p:nvSpPr>
              <p:cNvPr id="151" name="Parameter estimates"/>
              <p:cNvSpPr txBox="1"/>
              <p:nvPr/>
            </p:nvSpPr>
            <p:spPr>
              <a:xfrm>
                <a:off x="5152751" y="6798020"/>
                <a:ext cx="2717800" cy="6265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1900" b="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Parameter estimates</a:t>
                </a:r>
              </a:p>
            </p:txBody>
          </p:sp>
          <p:pic>
            <p:nvPicPr>
              <p:cNvPr id="171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4528" y="6963057"/>
                <a:ext cx="244672" cy="36700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178" name="Rectangle"/>
            <p:cNvSpPr/>
            <p:nvPr/>
          </p:nvSpPr>
          <p:spPr>
            <a:xfrm>
              <a:off x="5171837" y="4907483"/>
              <a:ext cx="2708276" cy="1147463"/>
            </a:xfrm>
            <a:prstGeom prst="rect">
              <a:avLst/>
            </a:prstGeom>
            <a:ln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Multi-dimensional hypothesis test"/>
          <p:cNvSpPr txBox="1"/>
          <p:nvPr/>
        </p:nvSpPr>
        <p:spPr>
          <a:xfrm>
            <a:off x="6086082" y="5790390"/>
            <a:ext cx="53128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/>
              <a:t>Multi-dimensional hypothesis test</a:t>
            </a:r>
          </a:p>
        </p:txBody>
      </p:sp>
      <p:pic>
        <p:nvPicPr>
          <p:cNvPr id="5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973" y="7228013"/>
            <a:ext cx="2648375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(at least one       )"/>
          <p:cNvSpPr txBox="1"/>
          <p:nvPr/>
        </p:nvSpPr>
        <p:spPr>
          <a:xfrm>
            <a:off x="9225135" y="7266113"/>
            <a:ext cx="319953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(at least one       )</a:t>
            </a:r>
          </a:p>
        </p:txBody>
      </p:sp>
      <p:pic>
        <p:nvPicPr>
          <p:cNvPr id="5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902" y="7266113"/>
            <a:ext cx="2794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Design - ANOVA.pdf" descr="Design - ANOVA.pdf"/>
          <p:cNvPicPr>
            <a:picLocks noChangeAspect="1"/>
          </p:cNvPicPr>
          <p:nvPr/>
        </p:nvPicPr>
        <p:blipFill>
          <a:blip r:embed="rId4"/>
          <a:srcRect l="14816" t="27247" r="52372" b="27247"/>
          <a:stretch>
            <a:fillRect/>
          </a:stretch>
        </p:blipFill>
        <p:spPr>
          <a:xfrm>
            <a:off x="1339250" y="2643768"/>
            <a:ext cx="2850706" cy="5594745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F-contrast: any effect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F-contrast: </a:t>
            </a:r>
            <a:r>
              <a:rPr i="1"/>
              <a:t>any effect</a:t>
            </a:r>
          </a:p>
        </p:txBody>
      </p:sp>
      <p:sp>
        <p:nvSpPr>
          <p:cNvPr id="570" name="One-way ANOVA"/>
          <p:cNvSpPr txBox="1"/>
          <p:nvPr/>
        </p:nvSpPr>
        <p:spPr>
          <a:xfrm>
            <a:off x="1070380" y="1914073"/>
            <a:ext cx="33884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/>
              <a:t>One-way ANOVA</a:t>
            </a:r>
          </a:p>
        </p:txBody>
      </p:sp>
      <p:pic>
        <p:nvPicPr>
          <p:cNvPr id="57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408" y="6542601"/>
            <a:ext cx="4030135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Constrast matrix"/>
          <p:cNvSpPr txBox="1"/>
          <p:nvPr/>
        </p:nvSpPr>
        <p:spPr>
          <a:xfrm>
            <a:off x="6681630" y="2041073"/>
            <a:ext cx="33884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 err="1"/>
              <a:t>Constrast</a:t>
            </a:r>
            <a:r>
              <a:rPr sz="2400" dirty="0"/>
              <a:t> matrix</a:t>
            </a:r>
          </a:p>
        </p:txBody>
      </p:sp>
      <p:pic>
        <p:nvPicPr>
          <p:cNvPr id="573" name="Contrast - any effect.pdf" descr="Contrast - any effect.pdf"/>
          <p:cNvPicPr>
            <a:picLocks noChangeAspect="1"/>
          </p:cNvPicPr>
          <p:nvPr/>
        </p:nvPicPr>
        <p:blipFill>
          <a:blip r:embed="rId6"/>
          <a:srcRect l="22331" t="27710" r="18579" b="29870"/>
          <a:stretch>
            <a:fillRect/>
          </a:stretch>
        </p:blipFill>
        <p:spPr>
          <a:xfrm>
            <a:off x="8873363" y="2923949"/>
            <a:ext cx="1819913" cy="1848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31" y="2982320"/>
            <a:ext cx="2491664" cy="173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5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Multi-dimensional hypothesis test"/>
          <p:cNvSpPr txBox="1"/>
          <p:nvPr/>
        </p:nvSpPr>
        <p:spPr>
          <a:xfrm>
            <a:off x="5756116" y="5956751"/>
            <a:ext cx="542680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/>
              <a:t>Multi-dimensional hypothesis test</a:t>
            </a:r>
          </a:p>
        </p:txBody>
      </p:sp>
      <p:sp>
        <p:nvSpPr>
          <p:cNvPr id="577" name="(at least one contrast)"/>
          <p:cNvSpPr txBox="1"/>
          <p:nvPr/>
        </p:nvSpPr>
        <p:spPr>
          <a:xfrm>
            <a:off x="9878581" y="7372164"/>
            <a:ext cx="319953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(at least one contrast)</a:t>
            </a:r>
          </a:p>
        </p:txBody>
      </p:sp>
      <p:pic>
        <p:nvPicPr>
          <p:cNvPr id="578" name="Design - ANOVA.pdf" descr="Design - ANOVA.pdf"/>
          <p:cNvPicPr>
            <a:picLocks noChangeAspect="1"/>
          </p:cNvPicPr>
          <p:nvPr/>
        </p:nvPicPr>
        <p:blipFill>
          <a:blip r:embed="rId2"/>
          <a:srcRect l="14816" t="27247" r="52372" b="27247"/>
          <a:stretch>
            <a:fillRect/>
          </a:stretch>
        </p:blipFill>
        <p:spPr>
          <a:xfrm>
            <a:off x="1339250" y="2643768"/>
            <a:ext cx="2850706" cy="5594745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F-contrast: any difference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F-contrast: </a:t>
            </a:r>
            <a:r>
              <a:rPr i="1"/>
              <a:t>any difference</a:t>
            </a:r>
          </a:p>
        </p:txBody>
      </p:sp>
      <p:sp>
        <p:nvSpPr>
          <p:cNvPr id="580" name="One-way ANOVA"/>
          <p:cNvSpPr txBox="1"/>
          <p:nvPr/>
        </p:nvSpPr>
        <p:spPr>
          <a:xfrm>
            <a:off x="1070380" y="1914073"/>
            <a:ext cx="33884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/>
              <a:t>One-way ANOVA</a:t>
            </a:r>
          </a:p>
        </p:txBody>
      </p:sp>
      <p:sp>
        <p:nvSpPr>
          <p:cNvPr id="581" name="Constrast matrix"/>
          <p:cNvSpPr txBox="1"/>
          <p:nvPr/>
        </p:nvSpPr>
        <p:spPr>
          <a:xfrm>
            <a:off x="6351665" y="2168073"/>
            <a:ext cx="338849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 err="1"/>
              <a:t>Constrast</a:t>
            </a:r>
            <a:r>
              <a:rPr sz="2400" dirty="0"/>
              <a:t> matrix</a:t>
            </a:r>
          </a:p>
        </p:txBody>
      </p:sp>
      <p:pic>
        <p:nvPicPr>
          <p:cNvPr id="582" name="Contrast - any difference.pdf" descr="Contrast - any difference.pdf"/>
          <p:cNvPicPr>
            <a:picLocks noChangeAspect="1"/>
          </p:cNvPicPr>
          <p:nvPr/>
        </p:nvPicPr>
        <p:blipFill>
          <a:blip r:embed="rId3"/>
          <a:srcRect l="22625" t="28496" r="18450" b="30132"/>
          <a:stretch>
            <a:fillRect/>
          </a:stretch>
        </p:blipFill>
        <p:spPr>
          <a:xfrm>
            <a:off x="9449097" y="3063469"/>
            <a:ext cx="1544731" cy="153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434" y="6642738"/>
            <a:ext cx="2043854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188" y="7346764"/>
            <a:ext cx="3396827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567" y="3099381"/>
            <a:ext cx="3453387" cy="1462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/>
      <p:bldP spid="5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F-contrast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-contrast</a:t>
            </a:r>
          </a:p>
        </p:txBody>
      </p:sp>
      <p:sp>
        <p:nvSpPr>
          <p:cNvPr id="512" name="Constrast matrix"/>
          <p:cNvSpPr txBox="1"/>
          <p:nvPr/>
        </p:nvSpPr>
        <p:spPr>
          <a:xfrm>
            <a:off x="1454480" y="1748526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Constrast matrix</a:t>
            </a:r>
          </a:p>
        </p:txBody>
      </p:sp>
      <p:sp>
        <p:nvSpPr>
          <p:cNvPr id="513" name="F statistic"/>
          <p:cNvSpPr txBox="1"/>
          <p:nvPr/>
        </p:nvSpPr>
        <p:spPr>
          <a:xfrm>
            <a:off x="1479880" y="3986419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 </a:t>
            </a:r>
            <a:r>
              <a:t>statistic</a:t>
            </a:r>
          </a:p>
        </p:txBody>
      </p:sp>
      <p:sp>
        <p:nvSpPr>
          <p:cNvPr id="515" name="P value"/>
          <p:cNvSpPr txBox="1"/>
          <p:nvPr/>
        </p:nvSpPr>
        <p:spPr>
          <a:xfrm>
            <a:off x="1479880" y="6405178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P</a:t>
            </a:r>
            <a:r>
              <a:t> value</a:t>
            </a:r>
          </a:p>
        </p:txBody>
      </p:sp>
      <p:pic>
        <p:nvPicPr>
          <p:cNvPr id="51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18" y="2464912"/>
            <a:ext cx="1513380" cy="856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35" y="7276613"/>
            <a:ext cx="1953016" cy="3733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6684653" y="3437912"/>
            <a:ext cx="4911900" cy="4836964"/>
            <a:chOff x="6684653" y="3437912"/>
            <a:chExt cx="4911900" cy="4836964"/>
          </a:xfrm>
        </p:grpSpPr>
        <p:sp>
          <p:nvSpPr>
            <p:cNvPr id="514" name="F null distribution"/>
            <p:cNvSpPr txBox="1"/>
            <p:nvPr/>
          </p:nvSpPr>
          <p:spPr>
            <a:xfrm>
              <a:off x="7697405" y="3437912"/>
              <a:ext cx="3388493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1"/>
                <a:t>F</a:t>
              </a:r>
              <a:r>
                <a:t> null distribution</a:t>
              </a:r>
            </a:p>
          </p:txBody>
        </p:sp>
        <p:pic>
          <p:nvPicPr>
            <p:cNvPr id="516" name="F-distribution.pdf" descr="F-distribution.pdf"/>
            <p:cNvPicPr>
              <a:picLocks noChangeAspect="1"/>
            </p:cNvPicPr>
            <p:nvPr/>
          </p:nvPicPr>
          <p:blipFill>
            <a:blip r:embed="rId4"/>
            <a:srcRect l="11061" t="31956" r="17776" b="27599"/>
            <a:stretch>
              <a:fillRect/>
            </a:stretch>
          </p:blipFill>
          <p:spPr>
            <a:xfrm>
              <a:off x="6684653" y="3960570"/>
              <a:ext cx="4904772" cy="394483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17" name="Line"/>
            <p:cNvSpPr/>
            <p:nvPr/>
          </p:nvSpPr>
          <p:spPr>
            <a:xfrm rot="6716071">
              <a:off x="9660562" y="6624296"/>
              <a:ext cx="1438741" cy="14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extrusionOk="0">
                  <a:moveTo>
                    <a:pt x="0" y="21071"/>
                  </a:moveTo>
                  <a:cubicBezTo>
                    <a:pt x="3293" y="7688"/>
                    <a:pt x="6815" y="548"/>
                    <a:pt x="10379" y="30"/>
                  </a:cubicBezTo>
                  <a:cubicBezTo>
                    <a:pt x="14227" y="-529"/>
                    <a:pt x="18046" y="6632"/>
                    <a:pt x="21600" y="21071"/>
                  </a:cubicBezTo>
                </a:path>
              </a:pathLst>
            </a:cu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2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3536" y="5439414"/>
              <a:ext cx="1953017" cy="3733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21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4824" y="7980163"/>
              <a:ext cx="353655" cy="294713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0376172" y="582482"/>
            <a:ext cx="2232844" cy="1699445"/>
            <a:chOff x="10376172" y="582482"/>
            <a:chExt cx="2232844" cy="1699445"/>
          </a:xfrm>
        </p:grpSpPr>
        <p:pic>
          <p:nvPicPr>
            <p:cNvPr id="522" name="voxel.png" descr="voxe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68164" y="582482"/>
              <a:ext cx="1048861" cy="119869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23" name="voxel-wise"/>
            <p:cNvSpPr txBox="1"/>
            <p:nvPr/>
          </p:nvSpPr>
          <p:spPr>
            <a:xfrm>
              <a:off x="10376172" y="1900926"/>
              <a:ext cx="2232844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18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voxel-wise</a:t>
              </a:r>
            </a:p>
          </p:txBody>
        </p:sp>
      </p:grpSp>
      <p:pic>
        <p:nvPicPr>
          <p:cNvPr id="52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575" y="4742724"/>
            <a:ext cx="3312302" cy="8566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37164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LM summary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GLM summary</a:t>
            </a:r>
          </a:p>
        </p:txBody>
      </p:sp>
      <p:sp>
        <p:nvSpPr>
          <p:cNvPr id="588" name="Special cases of the GLM…"/>
          <p:cNvSpPr txBox="1"/>
          <p:nvPr/>
        </p:nvSpPr>
        <p:spPr>
          <a:xfrm>
            <a:off x="1254589" y="3301999"/>
            <a:ext cx="5442303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Special cases of the GLM</a:t>
            </a:r>
          </a:p>
          <a:p>
            <a:pPr lvl="2" indent="762000" algn="l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685800" lvl="2" indent="-228600" algn="l">
              <a:lnSpc>
                <a:spcPct val="150000"/>
              </a:lnSpc>
              <a:buSzPct val="100000"/>
              <a:buChar char="•"/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t</a:t>
            </a:r>
            <a:r>
              <a:t>-test</a:t>
            </a:r>
          </a:p>
          <a:p>
            <a:pPr marL="685800" lvl="2" indent="-228600" algn="l">
              <a:lnSpc>
                <a:spcPct val="150000"/>
              </a:lnSpc>
              <a:buSzPct val="100000"/>
              <a:buChar char="•"/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F</a:t>
            </a:r>
            <a:r>
              <a:t>-test </a:t>
            </a:r>
          </a:p>
          <a:p>
            <a:pPr marL="685800" lvl="2" indent="-228600" algn="l">
              <a:lnSpc>
                <a:spcPct val="150000"/>
              </a:lnSpc>
              <a:buSzPct val="100000"/>
              <a:buChar char="•"/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multiple regression</a:t>
            </a:r>
          </a:p>
          <a:p>
            <a:pPr marL="685800" lvl="2" indent="-228600" algn="l">
              <a:lnSpc>
                <a:spcPct val="150000"/>
              </a:lnSpc>
              <a:buSzPct val="100000"/>
              <a:buChar char="•"/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of variance (ANOVA)</a:t>
            </a:r>
          </a:p>
          <a:p>
            <a:pPr marL="685800" lvl="2" indent="-228600" algn="l">
              <a:lnSpc>
                <a:spcPct val="150000"/>
              </a:lnSpc>
              <a:buSzPct val="100000"/>
              <a:buChar char="•"/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of covariance (AnCova) </a:t>
            </a:r>
          </a:p>
        </p:txBody>
      </p:sp>
      <p:pic>
        <p:nvPicPr>
          <p:cNvPr id="589" name="GLM - geometric.pdf" descr="GLM - geometric.pdf"/>
          <p:cNvPicPr>
            <a:picLocks noChangeAspect="1"/>
          </p:cNvPicPr>
          <p:nvPr/>
        </p:nvPicPr>
        <p:blipFill>
          <a:blip r:embed="rId2"/>
          <a:srcRect l="35744" t="31850" r="35744" b="31850"/>
          <a:stretch>
            <a:fillRect/>
          </a:stretch>
        </p:blipFill>
        <p:spPr>
          <a:xfrm>
            <a:off x="7560622" y="3860799"/>
            <a:ext cx="4929636" cy="3530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55" y="3150033"/>
            <a:ext cx="1828119" cy="388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Orthogonal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Orthogonal regressors</a:t>
            </a:r>
          </a:p>
        </p:txBody>
      </p:sp>
      <p:sp>
        <p:nvSpPr>
          <p:cNvPr id="593" name="Circle"/>
          <p:cNvSpPr/>
          <p:nvPr/>
        </p:nvSpPr>
        <p:spPr>
          <a:xfrm>
            <a:off x="4774689" y="3799648"/>
            <a:ext cx="3199995" cy="3203277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4" name="Circle"/>
          <p:cNvSpPr/>
          <p:nvPr/>
        </p:nvSpPr>
        <p:spPr>
          <a:xfrm>
            <a:off x="8951833" y="3799648"/>
            <a:ext cx="3199995" cy="3203277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5" name="Variance explained by"/>
          <p:cNvSpPr txBox="1"/>
          <p:nvPr/>
        </p:nvSpPr>
        <p:spPr>
          <a:xfrm>
            <a:off x="4907305" y="2792376"/>
            <a:ext cx="28429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</a:t>
            </a:r>
          </a:p>
        </p:txBody>
      </p:sp>
      <p:sp>
        <p:nvSpPr>
          <p:cNvPr id="596" name="Variance explained by"/>
          <p:cNvSpPr txBox="1"/>
          <p:nvPr/>
        </p:nvSpPr>
        <p:spPr>
          <a:xfrm>
            <a:off x="8929822" y="2792376"/>
            <a:ext cx="28429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</a:t>
            </a:r>
          </a:p>
        </p:txBody>
      </p:sp>
      <p:pic>
        <p:nvPicPr>
          <p:cNvPr id="597" name="Design - 2-sample t-test.pdf" descr="Design - 2-sample t-test.pdf"/>
          <p:cNvPicPr>
            <a:picLocks noChangeAspect="1"/>
          </p:cNvPicPr>
          <p:nvPr/>
        </p:nvPicPr>
        <p:blipFill>
          <a:blip r:embed="rId2"/>
          <a:srcRect l="14590" t="28064" r="52464" b="30059"/>
          <a:stretch>
            <a:fillRect/>
          </a:stretch>
        </p:blipFill>
        <p:spPr>
          <a:xfrm>
            <a:off x="1068070" y="3517122"/>
            <a:ext cx="2094997" cy="376839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Design matrix"/>
          <p:cNvSpPr txBox="1"/>
          <p:nvPr/>
        </p:nvSpPr>
        <p:spPr>
          <a:xfrm>
            <a:off x="1204514" y="2206505"/>
            <a:ext cx="182221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Design matrix</a:t>
            </a:r>
          </a:p>
        </p:txBody>
      </p:sp>
      <p:pic>
        <p:nvPicPr>
          <p:cNvPr id="5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55" y="3138748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237" y="3138748"/>
            <a:ext cx="34925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141" y="2919376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532" y="2919376"/>
            <a:ext cx="34925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orrelat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Correlated regressors</a:t>
            </a:r>
          </a:p>
        </p:txBody>
      </p:sp>
      <p:sp>
        <p:nvSpPr>
          <p:cNvPr id="605" name="Oval"/>
          <p:cNvSpPr/>
          <p:nvPr/>
        </p:nvSpPr>
        <p:spPr>
          <a:xfrm>
            <a:off x="6403402" y="2921536"/>
            <a:ext cx="3492536" cy="3581401"/>
          </a:xfrm>
          <a:prstGeom prst="ellipse">
            <a:avLst/>
          </a:prstGeom>
          <a:solidFill>
            <a:schemeClr val="accent1">
              <a:lumOff val="-13575"/>
              <a:alpha val="8505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6" name="Oval"/>
          <p:cNvSpPr/>
          <p:nvPr/>
        </p:nvSpPr>
        <p:spPr>
          <a:xfrm>
            <a:off x="8268187" y="2934236"/>
            <a:ext cx="3492536" cy="358140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  <a:alpha val="7699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7" name="Explained variance shared between regressors"/>
          <p:cNvSpPr txBox="1"/>
          <p:nvPr/>
        </p:nvSpPr>
        <p:spPr>
          <a:xfrm>
            <a:off x="6771401" y="7704387"/>
            <a:ext cx="46102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/>
              <a:t>Explained variance shared between </a:t>
            </a:r>
            <a:r>
              <a:rPr sz="2400" dirty="0" err="1"/>
              <a:t>regressors</a:t>
            </a:r>
            <a:endParaRPr sz="2400" dirty="0"/>
          </a:p>
        </p:txBody>
      </p:sp>
      <p:sp>
        <p:nvSpPr>
          <p:cNvPr id="608" name="Line"/>
          <p:cNvSpPr/>
          <p:nvPr/>
        </p:nvSpPr>
        <p:spPr>
          <a:xfrm flipV="1">
            <a:off x="9076527" y="6724657"/>
            <a:ext cx="1" cy="9651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09" name="Design - correlated regressors.pdf" descr="Design - correlated regressors.pdf"/>
          <p:cNvPicPr>
            <a:picLocks noChangeAspect="1"/>
          </p:cNvPicPr>
          <p:nvPr/>
        </p:nvPicPr>
        <p:blipFill>
          <a:blip r:embed="rId2"/>
          <a:srcRect l="25652" t="28222" r="52454" b="30158"/>
          <a:stretch>
            <a:fillRect/>
          </a:stretch>
        </p:blipFill>
        <p:spPr>
          <a:xfrm>
            <a:off x="2488102" y="2831174"/>
            <a:ext cx="1797227" cy="4834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18" y="7970238"/>
            <a:ext cx="1714455" cy="309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Design - constant.pdf" descr="Design - constant.pdf"/>
          <p:cNvPicPr>
            <a:picLocks noChangeAspect="1"/>
          </p:cNvPicPr>
          <p:nvPr/>
        </p:nvPicPr>
        <p:blipFill>
          <a:blip r:embed="rId4"/>
          <a:srcRect l="15129" t="28424" r="74201" b="30347"/>
          <a:stretch>
            <a:fillRect/>
          </a:stretch>
        </p:blipFill>
        <p:spPr>
          <a:xfrm>
            <a:off x="1621203" y="2854205"/>
            <a:ext cx="875703" cy="478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331" y="2443596"/>
            <a:ext cx="34925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187" y="2443596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292" y="2443596"/>
            <a:ext cx="34925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919" y="2316596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830" y="2316596"/>
            <a:ext cx="34925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Regression model"/>
          <p:cNvSpPr txBox="1"/>
          <p:nvPr/>
        </p:nvSpPr>
        <p:spPr>
          <a:xfrm>
            <a:off x="1229691" y="1610258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Regression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" grpId="0" animBg="1"/>
      <p:bldP spid="606" grpId="0" animBg="1"/>
      <p:bldP spid="607" grpId="0" animBg="1"/>
      <p:bldP spid="6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orrelat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Correlated regressors</a:t>
            </a:r>
          </a:p>
        </p:txBody>
      </p:sp>
      <p:sp>
        <p:nvSpPr>
          <p:cNvPr id="620" name="Oval"/>
          <p:cNvSpPr/>
          <p:nvPr/>
        </p:nvSpPr>
        <p:spPr>
          <a:xfrm>
            <a:off x="3650515" y="3086100"/>
            <a:ext cx="3492537" cy="3581400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1" name="Oval"/>
          <p:cNvSpPr/>
          <p:nvPr/>
        </p:nvSpPr>
        <p:spPr>
          <a:xfrm>
            <a:off x="5795660" y="3086100"/>
            <a:ext cx="3492536" cy="358140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2" name="Testing for"/>
          <p:cNvSpPr txBox="1"/>
          <p:nvPr/>
        </p:nvSpPr>
        <p:spPr>
          <a:xfrm>
            <a:off x="4572589" y="1990993"/>
            <a:ext cx="140325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Testing for</a:t>
            </a:r>
          </a:p>
        </p:txBody>
      </p:sp>
      <p:sp>
        <p:nvSpPr>
          <p:cNvPr id="623" name="Line"/>
          <p:cNvSpPr/>
          <p:nvPr/>
        </p:nvSpPr>
        <p:spPr>
          <a:xfrm flipV="1">
            <a:off x="5396783" y="2529277"/>
            <a:ext cx="1" cy="97695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4" name="Variance explained by"/>
          <p:cNvSpPr txBox="1"/>
          <p:nvPr/>
        </p:nvSpPr>
        <p:spPr>
          <a:xfrm rot="16200000">
            <a:off x="1381324" y="4947362"/>
            <a:ext cx="28429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</a:t>
            </a:r>
          </a:p>
        </p:txBody>
      </p:sp>
      <p:sp>
        <p:nvSpPr>
          <p:cNvPr id="625" name="Variance explained by"/>
          <p:cNvSpPr txBox="1"/>
          <p:nvPr/>
        </p:nvSpPr>
        <p:spPr>
          <a:xfrm rot="5400000">
            <a:off x="8764001" y="4589758"/>
            <a:ext cx="28429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</a:t>
            </a:r>
          </a:p>
        </p:txBody>
      </p:sp>
      <p:pic>
        <p:nvPicPr>
          <p:cNvPr id="6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4050" y="3429900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98152" y="6299187"/>
            <a:ext cx="34925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Explained variance shared between regressors"/>
          <p:cNvSpPr txBox="1"/>
          <p:nvPr/>
        </p:nvSpPr>
        <p:spPr>
          <a:xfrm>
            <a:off x="3797907" y="7781248"/>
            <a:ext cx="54089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Explained variance shared between regressors</a:t>
            </a:r>
          </a:p>
        </p:txBody>
      </p:sp>
      <p:sp>
        <p:nvSpPr>
          <p:cNvPr id="629" name="Line"/>
          <p:cNvSpPr/>
          <p:nvPr/>
        </p:nvSpPr>
        <p:spPr>
          <a:xfrm flipV="1">
            <a:off x="6502400" y="6710032"/>
            <a:ext cx="1" cy="9651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060" y="2105293"/>
            <a:ext cx="31750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orrelat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Correlated regressors</a:t>
            </a:r>
          </a:p>
        </p:txBody>
      </p:sp>
      <p:sp>
        <p:nvSpPr>
          <p:cNvPr id="633" name="Oval"/>
          <p:cNvSpPr/>
          <p:nvPr/>
        </p:nvSpPr>
        <p:spPr>
          <a:xfrm>
            <a:off x="5795660" y="3086100"/>
            <a:ext cx="3492536" cy="358140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4" name="Testing for"/>
          <p:cNvSpPr txBox="1"/>
          <p:nvPr/>
        </p:nvSpPr>
        <p:spPr>
          <a:xfrm>
            <a:off x="6731589" y="1990993"/>
            <a:ext cx="140325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Testing for</a:t>
            </a:r>
          </a:p>
        </p:txBody>
      </p:sp>
      <p:sp>
        <p:nvSpPr>
          <p:cNvPr id="635" name="Line"/>
          <p:cNvSpPr/>
          <p:nvPr/>
        </p:nvSpPr>
        <p:spPr>
          <a:xfrm flipV="1">
            <a:off x="7555783" y="2529277"/>
            <a:ext cx="1" cy="97695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6" name="Oval"/>
          <p:cNvSpPr/>
          <p:nvPr/>
        </p:nvSpPr>
        <p:spPr>
          <a:xfrm>
            <a:off x="3650515" y="3086100"/>
            <a:ext cx="3492537" cy="3581400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7" name="Variance explained by"/>
          <p:cNvSpPr txBox="1"/>
          <p:nvPr/>
        </p:nvSpPr>
        <p:spPr>
          <a:xfrm rot="16200000">
            <a:off x="1381324" y="4947362"/>
            <a:ext cx="28429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Variance explained by</a:t>
            </a:r>
          </a:p>
        </p:txBody>
      </p:sp>
      <p:sp>
        <p:nvSpPr>
          <p:cNvPr id="638" name="Variance explained by"/>
          <p:cNvSpPr txBox="1"/>
          <p:nvPr/>
        </p:nvSpPr>
        <p:spPr>
          <a:xfrm rot="5400000">
            <a:off x="8764001" y="4589758"/>
            <a:ext cx="284295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Variance explained by</a:t>
            </a:r>
          </a:p>
        </p:txBody>
      </p:sp>
      <p:pic>
        <p:nvPicPr>
          <p:cNvPr id="6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4050" y="3429900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98152" y="6299187"/>
            <a:ext cx="34925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Explained variance shared between regressors"/>
          <p:cNvSpPr txBox="1"/>
          <p:nvPr/>
        </p:nvSpPr>
        <p:spPr>
          <a:xfrm>
            <a:off x="3797907" y="7781248"/>
            <a:ext cx="54089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Explained variance shared between regressors</a:t>
            </a:r>
          </a:p>
        </p:txBody>
      </p:sp>
      <p:sp>
        <p:nvSpPr>
          <p:cNvPr id="642" name="Line"/>
          <p:cNvSpPr/>
          <p:nvPr/>
        </p:nvSpPr>
        <p:spPr>
          <a:xfrm flipV="1">
            <a:off x="6502400" y="6710032"/>
            <a:ext cx="1" cy="9651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4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668" y="2105293"/>
            <a:ext cx="34925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orrelat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Correlated regressors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90032" y="2872161"/>
            <a:ext cx="4441920" cy="3667158"/>
            <a:chOff x="489732" y="2263304"/>
            <a:chExt cx="4441920" cy="3667158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439652" y="2350883"/>
              <a:ext cx="3492000" cy="3492000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9732" y="2263304"/>
                  <a:ext cx="553998" cy="3667158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b="0" dirty="0"/>
                    <a:t>Variability described by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732" y="2263304"/>
                  <a:ext cx="553998" cy="36671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7582" b="-34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5724128" y="2868602"/>
            <a:ext cx="4450680" cy="3674276"/>
            <a:chOff x="4752020" y="2169595"/>
            <a:chExt cx="4450680" cy="3674276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752020" y="2260733"/>
              <a:ext cx="3492000" cy="3492000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648702" y="2169595"/>
                  <a:ext cx="553998" cy="3674276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b="0" dirty="0"/>
                    <a:t>Variability described by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702" y="2169595"/>
                  <a:ext cx="553998" cy="36742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484" t="-33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8628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orrelat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Correlated regressors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94088" y="2872161"/>
            <a:ext cx="4441920" cy="3667158"/>
            <a:chOff x="489732" y="2263304"/>
            <a:chExt cx="4441920" cy="3667158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439652" y="2350883"/>
              <a:ext cx="3492000" cy="3492000"/>
            </a:xfrm>
            <a:prstGeom prst="ellipse">
              <a:avLst/>
            </a:prstGeom>
            <a:solidFill>
              <a:srgbClr val="553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9732" y="2263304"/>
                  <a:ext cx="553998" cy="3667158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b="0" dirty="0"/>
                    <a:t>Variability described by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732" y="2263304"/>
                  <a:ext cx="553998" cy="36671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6484" b="-34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918224" y="2868602"/>
            <a:ext cx="4450680" cy="3674276"/>
            <a:chOff x="4752020" y="2169595"/>
            <a:chExt cx="4450680" cy="3674276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752020" y="2260733"/>
              <a:ext cx="3492000" cy="3492000"/>
            </a:xfrm>
            <a:prstGeom prst="ellipse">
              <a:avLst/>
            </a:prstGeom>
            <a:solidFill>
              <a:srgbClr val="F8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648702" y="2169595"/>
                  <a:ext cx="553998" cy="3674276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b="0" dirty="0"/>
                    <a:t>Variability described by</a:t>
                  </a:r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702" y="2169595"/>
                  <a:ext cx="553998" cy="36742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582" t="-33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08514" y="7582327"/>
                <a:ext cx="5131662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en-GB" sz="2800" b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Testing for</a:t>
                </a:r>
                <a:r>
                  <a:rPr lang="en-GB" sz="2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8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  <a:r>
                  <a:rPr kumimoji="0" lang="en-GB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 panose="020B0604020202020204" pitchFamily="34" charset="0"/>
                    <a:cs typeface="Helvetica" panose="020B0604020202020204" pitchFamily="34" charset="0"/>
                    <a:sym typeface="Helvetica Neue"/>
                  </a:rPr>
                  <a:t>is very</a:t>
                </a:r>
                <a:r>
                  <a:rPr kumimoji="0" lang="en-GB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 panose="020B0604020202020204" pitchFamily="34" charset="0"/>
                    <a:cs typeface="Helvetica" panose="020B0604020202020204" pitchFamily="34" charset="0"/>
                    <a:sym typeface="Helvetica Neue"/>
                  </a:rPr>
                  <a:t> inefficient!</a:t>
                </a:r>
                <a:endParaRPr kumimoji="0" lang="en-GB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 panose="020B0604020202020204" pitchFamily="34" charset="0"/>
                  <a:cs typeface="Helvetica" panose="020B060402020202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514" y="7582327"/>
                <a:ext cx="5131662" cy="533479"/>
              </a:xfrm>
              <a:prstGeom prst="rect">
                <a:avLst/>
              </a:prstGeom>
              <a:blipFill rotWithShape="1">
                <a:blip r:embed="rId4"/>
                <a:stretch>
                  <a:fillRect l="-2732" t="-10345" r="-2732" b="-3103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7228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vent-related potential (ERP) example"/>
          <p:cNvSpPr txBox="1"/>
          <p:nvPr/>
        </p:nvSpPr>
        <p:spPr>
          <a:xfrm>
            <a:off x="1270000" y="336428"/>
            <a:ext cx="10464800" cy="91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Event-related potential (ERP) example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rcRect l="5016" t="6309"/>
          <a:stretch>
            <a:fillRect/>
          </a:stretch>
        </p:blipFill>
        <p:spPr>
          <a:xfrm>
            <a:off x="6209699" y="2149750"/>
            <a:ext cx="5852045" cy="441836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Visual stimuli"/>
          <p:cNvSpPr txBox="1"/>
          <p:nvPr/>
        </p:nvSpPr>
        <p:spPr>
          <a:xfrm>
            <a:off x="1820467" y="2169533"/>
            <a:ext cx="257370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7500"/>
              </a:lnSpc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Visual stimuli</a:t>
            </a:r>
          </a:p>
        </p:txBody>
      </p:sp>
      <p:sp>
        <p:nvSpPr>
          <p:cNvPr id="183" name="Hypothesis: difference in ERP to faces and scrambled faces ?"/>
          <p:cNvSpPr txBox="1"/>
          <p:nvPr/>
        </p:nvSpPr>
        <p:spPr>
          <a:xfrm>
            <a:off x="2163985" y="7698754"/>
            <a:ext cx="86768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65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Hypothesis</a:t>
            </a:r>
            <a:r>
              <a:t>: difference in ERP to </a:t>
            </a:r>
            <a:r>
              <a:rPr b="1" i="1"/>
              <a:t>faces</a:t>
            </a:r>
            <a:r>
              <a:t> and </a:t>
            </a:r>
            <a:r>
              <a:rPr b="1" i="1"/>
              <a:t>scrambled faces </a:t>
            </a:r>
            <a:r>
              <a:t>?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rcRect l="24390" t="60265" r="54402" b="9237"/>
          <a:stretch>
            <a:fillRect/>
          </a:stretch>
        </p:blipFill>
        <p:spPr>
          <a:xfrm>
            <a:off x="3520261" y="3293147"/>
            <a:ext cx="1290377" cy="1420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shot 2021-04-30 at 13.16.12.png" descr="Screenshot 2021-04-30 at 13.16.12.png"/>
          <p:cNvPicPr>
            <a:picLocks noChangeAspect="1"/>
          </p:cNvPicPr>
          <p:nvPr/>
        </p:nvPicPr>
        <p:blipFill>
          <a:blip r:embed="rId3"/>
          <a:srcRect l="1746" t="2524" b="3688"/>
          <a:stretch>
            <a:fillRect/>
          </a:stretch>
        </p:blipFill>
        <p:spPr>
          <a:xfrm>
            <a:off x="1202874" y="3257627"/>
            <a:ext cx="1429183" cy="1415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Faces"/>
          <p:cNvSpPr txBox="1"/>
          <p:nvPr/>
        </p:nvSpPr>
        <p:spPr>
          <a:xfrm>
            <a:off x="1464185" y="2771510"/>
            <a:ext cx="90652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6300"/>
              </a:lnSpc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Faces</a:t>
            </a:r>
          </a:p>
        </p:txBody>
      </p:sp>
      <p:sp>
        <p:nvSpPr>
          <p:cNvPr id="187" name="Scrambled"/>
          <p:cNvSpPr txBox="1"/>
          <p:nvPr/>
        </p:nvSpPr>
        <p:spPr>
          <a:xfrm>
            <a:off x="3393906" y="2771510"/>
            <a:ext cx="154295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6300"/>
              </a:lnSpc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Scrambled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4"/>
          <a:srcRect l="9463" t="19987" r="6268"/>
          <a:stretch>
            <a:fillRect/>
          </a:stretch>
        </p:blipFill>
        <p:spPr>
          <a:xfrm>
            <a:off x="1820453" y="5094954"/>
            <a:ext cx="2573858" cy="1753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Orthogonalis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Orthogonalised regressors</a:t>
            </a:r>
          </a:p>
        </p:txBody>
      </p:sp>
      <p:pic>
        <p:nvPicPr>
          <p:cNvPr id="6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39" y="8078819"/>
            <a:ext cx="1277460" cy="307537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Circle"/>
          <p:cNvSpPr/>
          <p:nvPr/>
        </p:nvSpPr>
        <p:spPr>
          <a:xfrm>
            <a:off x="8135949" y="3308547"/>
            <a:ext cx="3494742" cy="349250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8" name="Circle"/>
          <p:cNvSpPr/>
          <p:nvPr/>
        </p:nvSpPr>
        <p:spPr>
          <a:xfrm>
            <a:off x="6348574" y="3308547"/>
            <a:ext cx="3492851" cy="34925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49" name="Design - constant.pdf" descr="Design - constant.pdf"/>
          <p:cNvPicPr>
            <a:picLocks noChangeAspect="1"/>
          </p:cNvPicPr>
          <p:nvPr/>
        </p:nvPicPr>
        <p:blipFill>
          <a:blip r:embed="rId3"/>
          <a:srcRect l="15129" t="28424" r="74201" b="30347"/>
          <a:stretch>
            <a:fillRect/>
          </a:stretch>
        </p:blipFill>
        <p:spPr>
          <a:xfrm>
            <a:off x="1621203" y="2981205"/>
            <a:ext cx="875716" cy="4788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Design - orthogonalised regressors.pdf" descr="Design - orthogonalised regressors.pdf"/>
          <p:cNvPicPr>
            <a:picLocks noChangeAspect="1"/>
          </p:cNvPicPr>
          <p:nvPr/>
        </p:nvPicPr>
        <p:blipFill>
          <a:blip r:embed="rId4"/>
          <a:srcRect l="25717" t="28175" r="52575" b="30179"/>
          <a:stretch>
            <a:fillRect/>
          </a:stretch>
        </p:blipFill>
        <p:spPr>
          <a:xfrm>
            <a:off x="2496078" y="2948097"/>
            <a:ext cx="1783652" cy="4842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331" y="2570596"/>
            <a:ext cx="34925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696" y="2373555"/>
            <a:ext cx="396546" cy="495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356" y="2390415"/>
            <a:ext cx="369571" cy="461964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Regression model"/>
          <p:cNvSpPr txBox="1"/>
          <p:nvPr/>
        </p:nvSpPr>
        <p:spPr>
          <a:xfrm>
            <a:off x="1229691" y="1610258"/>
            <a:ext cx="33884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Regression model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Design - correlated regressors.pdf" descr="Design - correlated regressors.pdf"/>
          <p:cNvPicPr>
            <a:picLocks noChangeAspect="1"/>
          </p:cNvPicPr>
          <p:nvPr/>
        </p:nvPicPr>
        <p:blipFill>
          <a:blip r:embed="rId2"/>
          <a:srcRect l="25652" t="28222" r="63798" b="30158"/>
          <a:stretch>
            <a:fillRect/>
          </a:stretch>
        </p:blipFill>
        <p:spPr>
          <a:xfrm>
            <a:off x="2318479" y="3005951"/>
            <a:ext cx="865987" cy="4834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Design - constant.pdf" descr="Design - constant.pdf"/>
          <p:cNvPicPr>
            <a:picLocks noChangeAspect="1"/>
          </p:cNvPicPr>
          <p:nvPr/>
        </p:nvPicPr>
        <p:blipFill>
          <a:blip r:embed="rId3"/>
          <a:srcRect l="15129" t="28424" r="74201" b="30347"/>
          <a:stretch>
            <a:fillRect/>
          </a:stretch>
        </p:blipFill>
        <p:spPr>
          <a:xfrm>
            <a:off x="1451580" y="3028983"/>
            <a:ext cx="875702" cy="478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583" y="2618374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124" y="8139346"/>
            <a:ext cx="1277459" cy="307537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Line"/>
          <p:cNvSpPr/>
          <p:nvPr/>
        </p:nvSpPr>
        <p:spPr>
          <a:xfrm flipV="1">
            <a:off x="3187609" y="3038496"/>
            <a:ext cx="1" cy="4718843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6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544" y="2438193"/>
            <a:ext cx="369571" cy="461963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Regression model"/>
          <p:cNvSpPr txBox="1"/>
          <p:nvPr/>
        </p:nvSpPr>
        <p:spPr>
          <a:xfrm>
            <a:off x="607606" y="1814686"/>
            <a:ext cx="338849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Regression model</a:t>
            </a:r>
          </a:p>
        </p:txBody>
      </p:sp>
      <p:pic>
        <p:nvPicPr>
          <p:cNvPr id="66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45" y="6428598"/>
            <a:ext cx="2919674" cy="914242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Unique parameters estimates"/>
          <p:cNvSpPr txBox="1"/>
          <p:nvPr/>
        </p:nvSpPr>
        <p:spPr>
          <a:xfrm>
            <a:off x="3997232" y="5619253"/>
            <a:ext cx="46293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Unique parameters estimates</a:t>
            </a:r>
          </a:p>
        </p:txBody>
      </p:sp>
      <p:sp>
        <p:nvSpPr>
          <p:cNvPr id="665" name="Orthogonalis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Orthogonalised regressors</a:t>
            </a:r>
          </a:p>
        </p:txBody>
      </p:sp>
      <p:sp>
        <p:nvSpPr>
          <p:cNvPr id="666" name="Gram-Schmidt…"/>
          <p:cNvSpPr txBox="1"/>
          <p:nvPr/>
        </p:nvSpPr>
        <p:spPr>
          <a:xfrm>
            <a:off x="3900014" y="1814686"/>
            <a:ext cx="462933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Gram-Schmidt </a:t>
            </a:r>
          </a:p>
          <a:p>
            <a:pPr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orthogonalisation</a:t>
            </a:r>
          </a:p>
        </p:txBody>
      </p:sp>
      <p:pic>
        <p:nvPicPr>
          <p:cNvPr id="66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531" y="2879554"/>
            <a:ext cx="2562302" cy="101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R2 - vectors.pdf" descr="R2 - vectors.pdf"/>
          <p:cNvPicPr>
            <a:picLocks noChangeAspect="1"/>
          </p:cNvPicPr>
          <p:nvPr/>
        </p:nvPicPr>
        <p:blipFill>
          <a:blip r:embed="rId9"/>
          <a:srcRect l="44591" t="35256" r="40370" b="43978"/>
          <a:stretch>
            <a:fillRect/>
          </a:stretch>
        </p:blipFill>
        <p:spPr>
          <a:xfrm>
            <a:off x="8624326" y="2441191"/>
            <a:ext cx="3481008" cy="270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9059" y="6407112"/>
            <a:ext cx="1180255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5712" y="6962687"/>
            <a:ext cx="1187451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Correlated regressors"/>
          <p:cNvSpPr txBox="1"/>
          <p:nvPr/>
        </p:nvSpPr>
        <p:spPr>
          <a:xfrm>
            <a:off x="2789352" y="350729"/>
            <a:ext cx="7426096" cy="97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Correlated regressors</a:t>
            </a:r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533" y="2856613"/>
            <a:ext cx="1753699" cy="453543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st full subspace of Xc"/>
          <p:cNvSpPr txBox="1"/>
          <p:nvPr/>
        </p:nvSpPr>
        <p:spPr>
          <a:xfrm>
            <a:off x="7609476" y="2221740"/>
            <a:ext cx="3388494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 b="0">
                <a:latin typeface="Helvetica"/>
                <a:ea typeface="Helvetica"/>
                <a:cs typeface="Helvetica"/>
                <a:sym typeface="Helvetica"/>
              </a:defRPr>
            </a:pPr>
            <a:r>
              <a:t>Test full subspace of </a:t>
            </a:r>
            <a:r>
              <a:rPr sz="2500" i="1">
                <a:latin typeface="Times New Roman"/>
                <a:ea typeface="Times New Roman"/>
                <a:cs typeface="Times New Roman"/>
                <a:sym typeface="Times New Roman"/>
              </a:rPr>
              <a:t>Xc</a:t>
            </a:r>
          </a:p>
        </p:txBody>
      </p:sp>
      <p:pic>
        <p:nvPicPr>
          <p:cNvPr id="675" name="Design - correlated regressors.pdf" descr="Design - correlated regressors.pdf"/>
          <p:cNvPicPr>
            <a:picLocks noChangeAspect="1"/>
          </p:cNvPicPr>
          <p:nvPr/>
        </p:nvPicPr>
        <p:blipFill>
          <a:blip r:embed="rId3"/>
          <a:srcRect l="25652" t="28222" r="52454" b="30158"/>
          <a:stretch>
            <a:fillRect/>
          </a:stretch>
        </p:blipFill>
        <p:spPr>
          <a:xfrm>
            <a:off x="2488102" y="2704174"/>
            <a:ext cx="1797227" cy="4834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10" y="7826769"/>
            <a:ext cx="1714455" cy="309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Design - constant.pdf" descr="Design - constant.pdf"/>
          <p:cNvPicPr>
            <a:picLocks noChangeAspect="1"/>
          </p:cNvPicPr>
          <p:nvPr/>
        </p:nvPicPr>
        <p:blipFill>
          <a:blip r:embed="rId5"/>
          <a:srcRect l="15129" t="28424" r="74201" b="30347"/>
          <a:stretch>
            <a:fillRect/>
          </a:stretch>
        </p:blipFill>
        <p:spPr>
          <a:xfrm>
            <a:off x="1621203" y="2727205"/>
            <a:ext cx="875703" cy="478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31" y="2316596"/>
            <a:ext cx="34925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187" y="2316596"/>
            <a:ext cx="3175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292" y="2316596"/>
            <a:ext cx="34925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Circle"/>
          <p:cNvSpPr/>
          <p:nvPr/>
        </p:nvSpPr>
        <p:spPr>
          <a:xfrm>
            <a:off x="10372342" y="4353189"/>
            <a:ext cx="1533655" cy="153670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2" name="Circle"/>
          <p:cNvSpPr/>
          <p:nvPr/>
        </p:nvSpPr>
        <p:spPr>
          <a:xfrm>
            <a:off x="9441512" y="4353189"/>
            <a:ext cx="1533656" cy="15367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3" name="Circle"/>
          <p:cNvSpPr/>
          <p:nvPr/>
        </p:nvSpPr>
        <p:spPr>
          <a:xfrm>
            <a:off x="9436506" y="6407457"/>
            <a:ext cx="1533656" cy="1536701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4" name="Circle"/>
          <p:cNvSpPr/>
          <p:nvPr/>
        </p:nvSpPr>
        <p:spPr>
          <a:xfrm>
            <a:off x="10367335" y="6407457"/>
            <a:ext cx="1533655" cy="153670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85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4150" y="4912383"/>
            <a:ext cx="2481989" cy="41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4150" y="6966651"/>
            <a:ext cx="2481988" cy="418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verview of SPM for M/EEG"/>
          <p:cNvSpPr txBox="1"/>
          <p:nvPr/>
        </p:nvSpPr>
        <p:spPr>
          <a:xfrm>
            <a:off x="1270000" y="272928"/>
            <a:ext cx="10464800" cy="91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Overview of SPM for M/EEG</a:t>
            </a:r>
          </a:p>
        </p:txBody>
      </p:sp>
      <p:sp>
        <p:nvSpPr>
          <p:cNvPr id="146" name="Preprocessing…"/>
          <p:cNvSpPr txBox="1"/>
          <p:nvPr/>
        </p:nvSpPr>
        <p:spPr>
          <a:xfrm>
            <a:off x="1161600" y="1863901"/>
            <a:ext cx="2072566" cy="283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Preprocessing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Filtering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Epoching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Re-referencing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Artefact rejection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Averaging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…</a:t>
            </a:r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Image conversion"/>
          <p:cNvSpPr txBox="1"/>
          <p:nvPr/>
        </p:nvSpPr>
        <p:spPr>
          <a:xfrm>
            <a:off x="1333290" y="6389969"/>
            <a:ext cx="1627586" cy="71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Image conversion</a:t>
            </a:r>
          </a:p>
        </p:txBody>
      </p:sp>
      <p:sp>
        <p:nvSpPr>
          <p:cNvPr id="148" name="Line"/>
          <p:cNvSpPr/>
          <p:nvPr/>
        </p:nvSpPr>
        <p:spPr>
          <a:xfrm>
            <a:off x="2147082" y="5181726"/>
            <a:ext cx="1" cy="95731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979980" y="1498597"/>
            <a:ext cx="2334205" cy="3077952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Line"/>
          <p:cNvSpPr/>
          <p:nvPr/>
        </p:nvSpPr>
        <p:spPr>
          <a:xfrm rot="19307007">
            <a:off x="2786118" y="5824685"/>
            <a:ext cx="2174124" cy="38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06" extrusionOk="0">
                <a:moveTo>
                  <a:pt x="0" y="15146"/>
                </a:moveTo>
                <a:cubicBezTo>
                  <a:pt x="2354" y="19283"/>
                  <a:pt x="5064" y="18923"/>
                  <a:pt x="7343" y="14123"/>
                </a:cubicBezTo>
                <a:cubicBezTo>
                  <a:pt x="9309" y="9982"/>
                  <a:pt x="10855" y="2495"/>
                  <a:pt x="13098" y="530"/>
                </a:cubicBezTo>
                <a:cubicBezTo>
                  <a:pt x="16348" y="-2317"/>
                  <a:pt x="19159" y="6848"/>
                  <a:pt x="21600" y="15146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Line"/>
          <p:cNvSpPr/>
          <p:nvPr/>
        </p:nvSpPr>
        <p:spPr>
          <a:xfrm rot="18287007">
            <a:off x="7366324" y="6831377"/>
            <a:ext cx="2131818" cy="483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06" extrusionOk="0">
                <a:moveTo>
                  <a:pt x="0" y="15146"/>
                </a:moveTo>
                <a:cubicBezTo>
                  <a:pt x="2354" y="19283"/>
                  <a:pt x="5064" y="18923"/>
                  <a:pt x="7343" y="14123"/>
                </a:cubicBezTo>
                <a:cubicBezTo>
                  <a:pt x="9309" y="9982"/>
                  <a:pt x="10855" y="2495"/>
                  <a:pt x="13098" y="530"/>
                </a:cubicBezTo>
                <a:cubicBezTo>
                  <a:pt x="16348" y="-2317"/>
                  <a:pt x="19159" y="6848"/>
                  <a:pt x="21600" y="15146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/>
          <a:srcRect l="3195" t="43628" r="68674" b="16164"/>
          <a:stretch>
            <a:fillRect/>
          </a:stretch>
        </p:blipFill>
        <p:spPr>
          <a:xfrm>
            <a:off x="2272547" y="7382022"/>
            <a:ext cx="1619313" cy="144991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me"/>
          <p:cNvSpPr txBox="1"/>
          <p:nvPr/>
        </p:nvSpPr>
        <p:spPr>
          <a:xfrm>
            <a:off x="2423013" y="8775595"/>
            <a:ext cx="1343719" cy="3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time</a:t>
            </a:r>
          </a:p>
        </p:txBody>
      </p:sp>
      <p:sp>
        <p:nvSpPr>
          <p:cNvPr id="174" name="frequency"/>
          <p:cNvSpPr txBox="1"/>
          <p:nvPr/>
        </p:nvSpPr>
        <p:spPr>
          <a:xfrm rot="16200000">
            <a:off x="1436634" y="7911399"/>
            <a:ext cx="1343719" cy="3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frequency</a:t>
            </a:r>
          </a:p>
        </p:txBody>
      </p:sp>
      <p:pic>
        <p:nvPicPr>
          <p:cNvPr id="175" name="Figure 2.pdf" descr="Figure 2.pdf"/>
          <p:cNvPicPr>
            <a:picLocks noChangeAspect="1"/>
          </p:cNvPicPr>
          <p:nvPr/>
        </p:nvPicPr>
        <p:blipFill>
          <a:blip r:embed="rId3"/>
          <a:srcRect l="1884" t="34566" r="50806" b="39698"/>
          <a:stretch>
            <a:fillRect/>
          </a:stretch>
        </p:blipFill>
        <p:spPr>
          <a:xfrm>
            <a:off x="347102" y="7343922"/>
            <a:ext cx="1613707" cy="140450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calp-time"/>
          <p:cNvSpPr txBox="1"/>
          <p:nvPr/>
        </p:nvSpPr>
        <p:spPr>
          <a:xfrm>
            <a:off x="482090" y="8788295"/>
            <a:ext cx="1343719" cy="3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Scalp-time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85155" y="1420939"/>
            <a:ext cx="4353949" cy="7452557"/>
            <a:chOff x="8485155" y="1420939"/>
            <a:chExt cx="4353949" cy="7452557"/>
          </a:xfrm>
        </p:grpSpPr>
        <p:grpSp>
          <p:nvGrpSpPr>
            <p:cNvPr id="5" name="Group 4"/>
            <p:cNvGrpSpPr/>
            <p:nvPr/>
          </p:nvGrpSpPr>
          <p:grpSpPr>
            <a:xfrm>
              <a:off x="9032230" y="2108491"/>
              <a:ext cx="3259799" cy="2336414"/>
              <a:chOff x="8973033" y="2108491"/>
              <a:chExt cx="3259799" cy="2336414"/>
            </a:xfrm>
          </p:grpSpPr>
          <p:pic>
            <p:nvPicPr>
              <p:cNvPr id="156" name="spm_left.pdf" descr="spm_left.pdf"/>
              <p:cNvPicPr>
                <a:picLocks noChangeAspect="1"/>
              </p:cNvPicPr>
              <p:nvPr/>
            </p:nvPicPr>
            <p:blipFill>
              <a:blip r:embed="rId4"/>
              <a:srcRect l="12147" t="5887" r="43032" b="83602"/>
              <a:stretch>
                <a:fillRect/>
              </a:stretch>
            </p:blipFill>
            <p:spPr>
              <a:xfrm>
                <a:off x="8981011" y="2108491"/>
                <a:ext cx="3251821" cy="98673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7" name="spm_left.pdf" descr="spm_left.pdf"/>
              <p:cNvPicPr>
                <a:picLocks noChangeAspect="1"/>
              </p:cNvPicPr>
              <p:nvPr/>
            </p:nvPicPr>
            <p:blipFill>
              <a:blip r:embed="rId4"/>
              <a:srcRect l="12147" t="21915" r="63077" b="62886"/>
              <a:stretch>
                <a:fillRect/>
              </a:stretch>
            </p:blipFill>
            <p:spPr>
              <a:xfrm>
                <a:off x="8973033" y="3017943"/>
                <a:ext cx="1797528" cy="1426962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158" name="Statistical parametric map (SPM)"/>
            <p:cNvSpPr txBox="1"/>
            <p:nvPr/>
          </p:nvSpPr>
          <p:spPr>
            <a:xfrm>
              <a:off x="8485155" y="1420939"/>
              <a:ext cx="4353949" cy="7157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Statistical parametric map (SPM)</a:t>
              </a:r>
            </a:p>
          </p:txBody>
        </p:sp>
        <p:sp>
          <p:nvSpPr>
            <p:cNvPr id="161" name="Rectangle"/>
            <p:cNvSpPr/>
            <p:nvPr/>
          </p:nvSpPr>
          <p:spPr>
            <a:xfrm>
              <a:off x="9307991" y="5558408"/>
              <a:ext cx="2708276" cy="1147463"/>
            </a:xfrm>
            <a:prstGeom prst="rect">
              <a:avLst/>
            </a:prstGeom>
            <a:ln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r>
                <a:rPr lang="en-US" sz="20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Inference and correction for multiple comparisons</a:t>
              </a:r>
            </a:p>
          </p:txBody>
        </p:sp>
        <p:sp>
          <p:nvSpPr>
            <p:cNvPr id="162" name="Line"/>
            <p:cNvSpPr/>
            <p:nvPr/>
          </p:nvSpPr>
          <p:spPr>
            <a:xfrm>
              <a:off x="10662129" y="4653366"/>
              <a:ext cx="1" cy="700106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" name="Line"/>
            <p:cNvSpPr/>
            <p:nvPr/>
          </p:nvSpPr>
          <p:spPr>
            <a:xfrm>
              <a:off x="10662129" y="6885407"/>
              <a:ext cx="1" cy="700106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0177" y="8481514"/>
              <a:ext cx="2043904" cy="39198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8485155" y="7576891"/>
              <a:ext cx="4353949" cy="715720"/>
              <a:chOff x="8243767" y="7576891"/>
              <a:chExt cx="4353949" cy="715720"/>
            </a:xfrm>
          </p:grpSpPr>
          <p:sp>
            <p:nvSpPr>
              <p:cNvPr id="159" name="Contrast"/>
              <p:cNvSpPr txBox="1"/>
              <p:nvPr/>
            </p:nvSpPr>
            <p:spPr>
              <a:xfrm>
                <a:off x="8243767" y="7576891"/>
                <a:ext cx="4353949" cy="7157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1900" b="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Contrast</a:t>
                </a:r>
              </a:p>
            </p:txBody>
          </p:sp>
          <p:pic>
            <p:nvPicPr>
              <p:cNvPr id="177" name="Image" descr="Imag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1917" y="7691807"/>
                <a:ext cx="601946" cy="421362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152751" y="1498596"/>
            <a:ext cx="2746449" cy="7716053"/>
            <a:chOff x="5152751" y="1498596"/>
            <a:chExt cx="2746449" cy="7716053"/>
          </a:xfrm>
        </p:grpSpPr>
        <p:pic>
          <p:nvPicPr>
            <p:cNvPr id="144" name="Image" descr="Image"/>
            <p:cNvPicPr>
              <a:picLocks noChangeAspect="1"/>
            </p:cNvPicPr>
            <p:nvPr/>
          </p:nvPicPr>
          <p:blipFill>
            <a:blip r:embed="rId7"/>
            <a:srcRect l="31006" t="28819" r="31006"/>
            <a:stretch>
              <a:fillRect/>
            </a:stretch>
          </p:blipFill>
          <p:spPr>
            <a:xfrm>
              <a:off x="5808810" y="2032000"/>
              <a:ext cx="1434331" cy="213224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2" name="General linear model ()"/>
            <p:cNvSpPr txBox="1"/>
            <p:nvPr/>
          </p:nvSpPr>
          <p:spPr>
            <a:xfrm>
              <a:off x="5249760" y="4982193"/>
              <a:ext cx="2552430" cy="453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19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General linear model</a:t>
              </a:r>
            </a:p>
          </p:txBody>
        </p:sp>
        <p:sp>
          <p:nvSpPr>
            <p:cNvPr id="153" name="Line"/>
            <p:cNvSpPr/>
            <p:nvPr/>
          </p:nvSpPr>
          <p:spPr>
            <a:xfrm>
              <a:off x="6525975" y="4297555"/>
              <a:ext cx="1" cy="530970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Line"/>
            <p:cNvSpPr/>
            <p:nvPr/>
          </p:nvSpPr>
          <p:spPr>
            <a:xfrm>
              <a:off x="6525975" y="6190075"/>
              <a:ext cx="1" cy="700106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12543" y="7405239"/>
              <a:ext cx="2626864" cy="1809410"/>
              <a:chOff x="5159501" y="7405239"/>
              <a:chExt cx="2626864" cy="1809410"/>
            </a:xfrm>
          </p:grpSpPr>
          <p:pic>
            <p:nvPicPr>
              <p:cNvPr id="150" name="erf_oddball.pdf" descr="erf_oddball.pdf"/>
              <p:cNvPicPr>
                <a:picLocks noChangeAspect="1"/>
              </p:cNvPicPr>
              <p:nvPr/>
            </p:nvPicPr>
            <p:blipFill>
              <a:blip r:embed="rId8"/>
              <a:srcRect l="10334" t="23956" r="7816" b="23956"/>
              <a:stretch>
                <a:fillRect/>
              </a:stretch>
            </p:blipFill>
            <p:spPr>
              <a:xfrm>
                <a:off x="5159501" y="7405239"/>
                <a:ext cx="2197112" cy="180941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6" name="Rectangle"/>
              <p:cNvSpPr/>
              <p:nvPr/>
            </p:nvSpPr>
            <p:spPr>
              <a:xfrm>
                <a:off x="7541693" y="7768931"/>
                <a:ext cx="244672" cy="458638"/>
              </a:xfrm>
              <a:prstGeom prst="rect">
                <a:avLst/>
              </a:prstGeom>
              <a:solidFill>
                <a:srgbClr val="D6D5D5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7" name="Rectangle"/>
              <p:cNvSpPr/>
              <p:nvPr/>
            </p:nvSpPr>
            <p:spPr>
              <a:xfrm>
                <a:off x="7541693" y="8205034"/>
                <a:ext cx="244672" cy="480469"/>
              </a:xfrm>
              <a:prstGeom prst="rect">
                <a:avLst/>
              </a:prstGeom>
              <a:solidFill>
                <a:srgbClr val="5E5E5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167075" y="1498596"/>
              <a:ext cx="2717801" cy="560406"/>
              <a:chOff x="4873750" y="1498596"/>
              <a:chExt cx="2717801" cy="560406"/>
            </a:xfrm>
          </p:grpSpPr>
          <p:sp>
            <p:nvSpPr>
              <p:cNvPr id="149" name="Design matrix"/>
              <p:cNvSpPr txBox="1"/>
              <p:nvPr/>
            </p:nvSpPr>
            <p:spPr>
              <a:xfrm>
                <a:off x="4873750" y="1498596"/>
                <a:ext cx="2717801" cy="560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000" b="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Design matrix</a:t>
                </a:r>
              </a:p>
            </p:txBody>
          </p:sp>
          <p:pic>
            <p:nvPicPr>
              <p:cNvPr id="168" name="Image" descr="Image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0041" y="1684144"/>
                <a:ext cx="288586" cy="20201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170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9137" y="5510330"/>
              <a:ext cx="1613676" cy="345789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152751" y="6798020"/>
              <a:ext cx="2746449" cy="626576"/>
              <a:chOff x="5152751" y="6798020"/>
              <a:chExt cx="2746449" cy="626576"/>
            </a:xfrm>
          </p:grpSpPr>
          <p:sp>
            <p:nvSpPr>
              <p:cNvPr id="151" name="Parameter estimates"/>
              <p:cNvSpPr txBox="1"/>
              <p:nvPr/>
            </p:nvSpPr>
            <p:spPr>
              <a:xfrm>
                <a:off x="5152751" y="6798020"/>
                <a:ext cx="2717800" cy="6265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1900" b="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Parameter estimates</a:t>
                </a:r>
              </a:p>
            </p:txBody>
          </p:sp>
          <p:pic>
            <p:nvPicPr>
              <p:cNvPr id="171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4528" y="6963057"/>
                <a:ext cx="244672" cy="36700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178" name="Rectangle"/>
            <p:cNvSpPr/>
            <p:nvPr/>
          </p:nvSpPr>
          <p:spPr>
            <a:xfrm>
              <a:off x="5171837" y="4907483"/>
              <a:ext cx="2708276" cy="1147463"/>
            </a:xfrm>
            <a:prstGeom prst="rect">
              <a:avLst/>
            </a:prstGeom>
            <a:ln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445021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hanks to…"/>
          <p:cNvSpPr txBox="1"/>
          <p:nvPr/>
        </p:nvSpPr>
        <p:spPr>
          <a:xfrm>
            <a:off x="1933905" y="1959870"/>
            <a:ext cx="9136990" cy="61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Thanks to</a:t>
            </a:r>
          </a:p>
          <a:p>
            <a:pPr>
              <a:lnSpc>
                <a:spcPct val="120000"/>
              </a:lnSpc>
              <a:defRPr b="0" i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SPM methods group and collaborators</a:t>
            </a:r>
          </a:p>
          <a:p>
            <a:pPr>
              <a:lnSpc>
                <a:spcPct val="120000"/>
              </a:lnSpc>
              <a:defRPr sz="1900" b="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Bernadette van </a:t>
            </a:r>
            <a:r>
              <a:rPr dirty="0" err="1"/>
              <a:t>Wijk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Christoph </a:t>
            </a:r>
            <a:r>
              <a:rPr dirty="0" err="1"/>
              <a:t>Mathys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Christophe Phillips</a:t>
            </a:r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Gareth Barnes</a:t>
            </a:r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Guillaume </a:t>
            </a:r>
            <a:r>
              <a:rPr dirty="0" err="1"/>
              <a:t>Flandin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James </a:t>
            </a:r>
            <a:r>
              <a:rPr dirty="0" err="1"/>
              <a:t>Kilner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Karl </a:t>
            </a:r>
            <a:r>
              <a:rPr dirty="0" err="1"/>
              <a:t>Friston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Marta </a:t>
            </a:r>
            <a:r>
              <a:rPr dirty="0" err="1"/>
              <a:t>Garrido</a:t>
            </a:r>
            <a:endParaRPr lang="fr-BE"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dirty="0"/>
              <a:t>Martin </a:t>
            </a:r>
            <a:r>
              <a:rPr lang="fr-BE" dirty="0" err="1"/>
              <a:t>Dietz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Peter </a:t>
            </a:r>
            <a:r>
              <a:rPr dirty="0" err="1"/>
              <a:t>Zeidman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Rik Henson</a:t>
            </a:r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Vladimir Litvak</a:t>
            </a:r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Will Penny</a:t>
            </a:r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Stefan </a:t>
            </a:r>
            <a:r>
              <a:rPr dirty="0" err="1"/>
              <a:t>Kiebel</a:t>
            </a:r>
            <a:endParaRPr dirty="0"/>
          </a:p>
          <a:p>
            <a:pPr>
              <a:lnSpc>
                <a:spcPct val="120000"/>
              </a:lnSpc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Torben</a:t>
            </a:r>
            <a:r>
              <a:rPr dirty="0"/>
              <a:t> Lund</a:t>
            </a:r>
          </a:p>
        </p:txBody>
      </p:sp>
      <p:pic>
        <p:nvPicPr>
          <p:cNvPr id="725" name="aulogo_uk_var1_black.pdf" descr="aulogo_uk_var1_blac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15" y="672304"/>
            <a:ext cx="2080271" cy="909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UCL.pdf" descr="UC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2" y="612960"/>
            <a:ext cx="30607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C:\Users\chris\OneDrive - Universite de Liege\Images\GIGA_CRCivi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88" y="1708448"/>
            <a:ext cx="2873324" cy="9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RP example: one channel and time point"/>
          <p:cNvSpPr txBox="1"/>
          <p:nvPr/>
        </p:nvSpPr>
        <p:spPr>
          <a:xfrm>
            <a:off x="1270000" y="336428"/>
            <a:ext cx="10464800" cy="91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ERP example: one channel and time point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71591" y="5520142"/>
            <a:ext cx="4302175" cy="3341871"/>
            <a:chOff x="1271591" y="5520142"/>
            <a:chExt cx="4302175" cy="3341871"/>
          </a:xfrm>
        </p:grpSpPr>
        <p:pic>
          <p:nvPicPr>
            <p:cNvPr id="192" name="Image" descr="Image"/>
            <p:cNvPicPr>
              <a:picLocks noChangeAspect="1"/>
            </p:cNvPicPr>
            <p:nvPr/>
          </p:nvPicPr>
          <p:blipFill>
            <a:blip r:embed="rId2"/>
            <a:srcRect t="6582"/>
            <a:stretch>
              <a:fillRect/>
            </a:stretch>
          </p:blipFill>
          <p:spPr>
            <a:xfrm>
              <a:off x="1271591" y="5977644"/>
              <a:ext cx="4302175" cy="288436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7" name="Average"/>
            <p:cNvSpPr txBox="1"/>
            <p:nvPr/>
          </p:nvSpPr>
          <p:spPr>
            <a:xfrm>
              <a:off x="2894695" y="5520142"/>
              <a:ext cx="1055887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Average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1591" y="1641628"/>
            <a:ext cx="4302016" cy="3648420"/>
            <a:chOff x="1271591" y="1641628"/>
            <a:chExt cx="4302016" cy="3648420"/>
          </a:xfrm>
        </p:grpSpPr>
        <p:pic>
          <p:nvPicPr>
            <p:cNvPr id="191" name="Image" descr="Image"/>
            <p:cNvPicPr>
              <a:picLocks noChangeAspect="1"/>
            </p:cNvPicPr>
            <p:nvPr/>
          </p:nvPicPr>
          <p:blipFill>
            <a:blip r:embed="rId3"/>
            <a:srcRect t="6041"/>
            <a:stretch>
              <a:fillRect/>
            </a:stretch>
          </p:blipFill>
          <p:spPr>
            <a:xfrm>
              <a:off x="1271591" y="2255033"/>
              <a:ext cx="4302016" cy="303501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8" name="Trial-by-trial variability"/>
            <p:cNvSpPr txBox="1"/>
            <p:nvPr/>
          </p:nvSpPr>
          <p:spPr>
            <a:xfrm>
              <a:off x="2135198" y="1641628"/>
              <a:ext cx="2574802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Trial-by-trial variability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76643" y="1540028"/>
            <a:ext cx="8380371" cy="5035681"/>
            <a:chOff x="3176643" y="1540028"/>
            <a:chExt cx="8380371" cy="5035681"/>
          </a:xfrm>
        </p:grpSpPr>
        <p:pic>
          <p:nvPicPr>
            <p:cNvPr id="193" name="Image" descr="Image"/>
            <p:cNvPicPr>
              <a:picLocks noChangeAspect="1"/>
            </p:cNvPicPr>
            <p:nvPr/>
          </p:nvPicPr>
          <p:blipFill>
            <a:blip r:embed="rId4"/>
            <a:srcRect r="2841"/>
            <a:stretch>
              <a:fillRect/>
            </a:stretch>
          </p:blipFill>
          <p:spPr>
            <a:xfrm>
              <a:off x="7840192" y="2204276"/>
              <a:ext cx="3624900" cy="437143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5" name="Compare size of effect (average)…"/>
            <p:cNvSpPr txBox="1"/>
            <p:nvPr/>
          </p:nvSpPr>
          <p:spPr>
            <a:xfrm>
              <a:off x="7748427" y="1540028"/>
              <a:ext cx="3808587" cy="711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Compare size of effect (average)</a:t>
              </a:r>
            </a:p>
            <a:p>
              <a: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to its standard error (variability)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76643" y="2269513"/>
              <a:ext cx="4434244" cy="2652252"/>
              <a:chOff x="3176643" y="2269513"/>
              <a:chExt cx="4434244" cy="2652252"/>
            </a:xfrm>
          </p:grpSpPr>
          <p:sp>
            <p:nvSpPr>
              <p:cNvPr id="196" name="Line"/>
              <p:cNvSpPr/>
              <p:nvPr/>
            </p:nvSpPr>
            <p:spPr>
              <a:xfrm flipV="1">
                <a:off x="3334631" y="2269513"/>
                <a:ext cx="1" cy="2652252"/>
              </a:xfrm>
              <a:prstGeom prst="line">
                <a:avLst/>
              </a:prstGeom>
              <a:ln w="25400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9" name="Line"/>
              <p:cNvSpPr/>
              <p:nvPr/>
            </p:nvSpPr>
            <p:spPr>
              <a:xfrm rot="1123202">
                <a:off x="3176643" y="3994670"/>
                <a:ext cx="4434244" cy="369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4" extrusionOk="0">
                    <a:moveTo>
                      <a:pt x="0" y="0"/>
                    </a:moveTo>
                    <a:cubicBezTo>
                      <a:pt x="3717" y="14634"/>
                      <a:pt x="7631" y="21600"/>
                      <a:pt x="11559" y="20576"/>
                    </a:cubicBezTo>
                    <a:cubicBezTo>
                      <a:pt x="14978" y="19685"/>
                      <a:pt x="18365" y="12745"/>
                      <a:pt x="21600" y="0"/>
                    </a:cubicBezTo>
                  </a:path>
                </a:pathLst>
              </a:custGeom>
              <a:ln w="1270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873443" y="6848925"/>
            <a:ext cx="3558556" cy="1907217"/>
            <a:chOff x="7873443" y="6848925"/>
            <a:chExt cx="3558556" cy="1907217"/>
          </a:xfrm>
        </p:grpSpPr>
        <p:pic>
          <p:nvPicPr>
            <p:cNvPr id="194" name="Image" descr="Imag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114234" y="7301497"/>
              <a:ext cx="3077133" cy="145464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0" name="t statistic (signal-to-noise ratio)"/>
            <p:cNvSpPr txBox="1"/>
            <p:nvPr/>
          </p:nvSpPr>
          <p:spPr>
            <a:xfrm>
              <a:off x="7873443" y="6848925"/>
              <a:ext cx="3558556" cy="406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0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1" dirty="0"/>
                <a:t>t</a:t>
              </a:r>
              <a:r>
                <a:rPr dirty="0"/>
                <a:t> statistic (signal-to-noise ratio)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mages of MEG/EEG data"/>
          <p:cNvSpPr txBox="1"/>
          <p:nvPr/>
        </p:nvSpPr>
        <p:spPr>
          <a:xfrm>
            <a:off x="1270000" y="2780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Images of MEG/EEG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0719" y="1581492"/>
            <a:ext cx="3038186" cy="3235510"/>
            <a:chOff x="820719" y="1581492"/>
            <a:chExt cx="3038186" cy="3235510"/>
          </a:xfrm>
        </p:grpSpPr>
        <p:pic>
          <p:nvPicPr>
            <p:cNvPr id="211" name="erf_oddball.pdf" descr="erf_oddball.pdf"/>
            <p:cNvPicPr>
              <a:picLocks noChangeAspect="1"/>
            </p:cNvPicPr>
            <p:nvPr/>
          </p:nvPicPr>
          <p:blipFill>
            <a:blip r:embed="rId2"/>
            <a:srcRect l="10334" t="23956" r="7816" b="23956"/>
            <a:stretch>
              <a:fillRect/>
            </a:stretch>
          </p:blipFill>
          <p:spPr>
            <a:xfrm>
              <a:off x="820719" y="1983221"/>
              <a:ext cx="3038186" cy="250206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2" name="Line"/>
            <p:cNvSpPr/>
            <p:nvPr/>
          </p:nvSpPr>
          <p:spPr>
            <a:xfrm>
              <a:off x="1000158" y="4448851"/>
              <a:ext cx="2669677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3" name="time"/>
            <p:cNvSpPr txBox="1"/>
            <p:nvPr/>
          </p:nvSpPr>
          <p:spPr>
            <a:xfrm>
              <a:off x="2090670" y="4474101"/>
              <a:ext cx="498178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time</a:t>
              </a:r>
            </a:p>
          </p:txBody>
        </p:sp>
        <p:sp>
          <p:nvSpPr>
            <p:cNvPr id="214" name="1D time"/>
            <p:cNvSpPr txBox="1"/>
            <p:nvPr/>
          </p:nvSpPr>
          <p:spPr>
            <a:xfrm>
              <a:off x="1866931" y="1581492"/>
              <a:ext cx="945655" cy="393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9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1D time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7881" y="5378449"/>
            <a:ext cx="3201302" cy="3483851"/>
            <a:chOff x="517881" y="5378449"/>
            <a:chExt cx="3201302" cy="3483851"/>
          </a:xfrm>
        </p:grpSpPr>
        <p:pic>
          <p:nvPicPr>
            <p:cNvPr id="215" name="Image" descr="Image"/>
            <p:cNvPicPr>
              <a:picLocks noChangeAspect="1"/>
            </p:cNvPicPr>
            <p:nvPr/>
          </p:nvPicPr>
          <p:blipFill>
            <a:blip r:embed="rId3"/>
            <a:srcRect l="4759" t="44652" r="69411" b="18671"/>
            <a:stretch>
              <a:fillRect/>
            </a:stretch>
          </p:blipFill>
          <p:spPr>
            <a:xfrm>
              <a:off x="1065513" y="6005729"/>
              <a:ext cx="2653670" cy="236048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6" name="Line"/>
            <p:cNvSpPr/>
            <p:nvPr/>
          </p:nvSpPr>
          <p:spPr>
            <a:xfrm>
              <a:off x="1122395" y="8458745"/>
              <a:ext cx="2539744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7" name="time"/>
            <p:cNvSpPr txBox="1"/>
            <p:nvPr/>
          </p:nvSpPr>
          <p:spPr>
            <a:xfrm>
              <a:off x="2090670" y="8519399"/>
              <a:ext cx="498178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time</a:t>
              </a:r>
            </a:p>
          </p:txBody>
        </p:sp>
        <p:sp>
          <p:nvSpPr>
            <p:cNvPr id="218" name="Line"/>
            <p:cNvSpPr/>
            <p:nvPr/>
          </p:nvSpPr>
          <p:spPr>
            <a:xfrm flipV="1">
              <a:off x="947272" y="6096354"/>
              <a:ext cx="1" cy="2179364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9" name="frequency"/>
            <p:cNvSpPr txBox="1"/>
            <p:nvPr/>
          </p:nvSpPr>
          <p:spPr>
            <a:xfrm rot="16200000">
              <a:off x="185994" y="7014585"/>
              <a:ext cx="1006675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frequency</a:t>
              </a:r>
            </a:p>
          </p:txBody>
        </p:sp>
        <p:sp>
          <p:nvSpPr>
            <p:cNvPr id="220" name="2D time-frequency"/>
            <p:cNvSpPr txBox="1"/>
            <p:nvPr/>
          </p:nvSpPr>
          <p:spPr>
            <a:xfrm>
              <a:off x="1349415" y="5378449"/>
              <a:ext cx="2085704" cy="393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9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2D time-frequency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3672" y="1581492"/>
            <a:ext cx="3431162" cy="7280808"/>
            <a:chOff x="4713672" y="1581492"/>
            <a:chExt cx="3431162" cy="7280808"/>
          </a:xfrm>
        </p:grpSpPr>
        <p:pic>
          <p:nvPicPr>
            <p:cNvPr id="20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1013" y="2064035"/>
              <a:ext cx="3063821" cy="64550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5" name="Line"/>
            <p:cNvSpPr/>
            <p:nvPr/>
          </p:nvSpPr>
          <p:spPr>
            <a:xfrm flipV="1">
              <a:off x="5113063" y="2246811"/>
              <a:ext cx="1" cy="442948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6" name="Line"/>
            <p:cNvSpPr/>
            <p:nvPr/>
          </p:nvSpPr>
          <p:spPr>
            <a:xfrm flipV="1">
              <a:off x="5113063" y="6821906"/>
              <a:ext cx="1" cy="1619982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7" name="Line"/>
            <p:cNvSpPr/>
            <p:nvPr/>
          </p:nvSpPr>
          <p:spPr>
            <a:xfrm>
              <a:off x="5266499" y="8530590"/>
              <a:ext cx="1180184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8" name="mm"/>
            <p:cNvSpPr txBox="1"/>
            <p:nvPr/>
          </p:nvSpPr>
          <p:spPr>
            <a:xfrm>
              <a:off x="5630173" y="8519399"/>
              <a:ext cx="452836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mm</a:t>
              </a:r>
            </a:p>
          </p:txBody>
        </p:sp>
        <p:sp>
          <p:nvSpPr>
            <p:cNvPr id="209" name="mm"/>
            <p:cNvSpPr txBox="1"/>
            <p:nvPr/>
          </p:nvSpPr>
          <p:spPr>
            <a:xfrm rot="16200000">
              <a:off x="4658705" y="7460446"/>
              <a:ext cx="452836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mm</a:t>
              </a:r>
            </a:p>
          </p:txBody>
        </p:sp>
        <p:sp>
          <p:nvSpPr>
            <p:cNvPr id="210" name="time"/>
            <p:cNvSpPr txBox="1"/>
            <p:nvPr/>
          </p:nvSpPr>
          <p:spPr>
            <a:xfrm rot="16200000">
              <a:off x="4636034" y="4290101"/>
              <a:ext cx="498178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time</a:t>
              </a:r>
            </a:p>
          </p:txBody>
        </p:sp>
        <p:sp>
          <p:nvSpPr>
            <p:cNvPr id="221" name="3D sensor-time"/>
            <p:cNvSpPr txBox="1"/>
            <p:nvPr/>
          </p:nvSpPr>
          <p:spPr>
            <a:xfrm>
              <a:off x="5737820" y="1581492"/>
              <a:ext cx="1750263" cy="393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9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3D sensor-time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94394" y="1581492"/>
            <a:ext cx="3957797" cy="5221614"/>
            <a:chOff x="8694394" y="1581492"/>
            <a:chExt cx="3957797" cy="5221614"/>
          </a:xfrm>
        </p:grpSpPr>
        <p:pic>
          <p:nvPicPr>
            <p:cNvPr id="203" name="mri_visual_cortex_001.pdf" descr="mri_visual_cortex_001.pdf"/>
            <p:cNvPicPr>
              <a:picLocks noChangeAspect="1"/>
            </p:cNvPicPr>
            <p:nvPr/>
          </p:nvPicPr>
          <p:blipFill>
            <a:blip r:embed="rId5"/>
            <a:srcRect l="19457" t="51515" r="19457" b="9336"/>
            <a:stretch>
              <a:fillRect/>
            </a:stretch>
          </p:blipFill>
          <p:spPr>
            <a:xfrm>
              <a:off x="8694394" y="3213657"/>
              <a:ext cx="3957797" cy="358944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2" name="3D source images"/>
            <p:cNvSpPr txBox="1"/>
            <p:nvPr/>
          </p:nvSpPr>
          <p:spPr>
            <a:xfrm>
              <a:off x="9643734" y="1581492"/>
              <a:ext cx="2058958" cy="393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9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3D source images</a:t>
              </a:r>
            </a:p>
          </p:txBody>
        </p:sp>
        <p:sp>
          <p:nvSpPr>
            <p:cNvPr id="223" name="[x, y, z] mm"/>
            <p:cNvSpPr txBox="1"/>
            <p:nvPr/>
          </p:nvSpPr>
          <p:spPr>
            <a:xfrm>
              <a:off x="10104292" y="2422974"/>
              <a:ext cx="1137842" cy="3429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[x, y, z] mm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ass-univariate statistical framework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5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Mass-univariate statistical framework</a:t>
            </a:r>
          </a:p>
        </p:txBody>
      </p:sp>
      <p:pic>
        <p:nvPicPr>
          <p:cNvPr id="226" name="voxel.png" descr="vox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35" y="3684569"/>
            <a:ext cx="1670215" cy="190881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2D pixel or 3D voxel"/>
          <p:cNvSpPr txBox="1"/>
          <p:nvPr/>
        </p:nvSpPr>
        <p:spPr>
          <a:xfrm>
            <a:off x="241694" y="5674850"/>
            <a:ext cx="4033296" cy="80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2D pixel or 3D voxel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3"/>
          <a:srcRect l="4759" t="44652" r="69411" b="18671"/>
          <a:stretch>
            <a:fillRect/>
          </a:stretch>
        </p:blipFill>
        <p:spPr>
          <a:xfrm>
            <a:off x="4938714" y="3871118"/>
            <a:ext cx="2653670" cy="236049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Line"/>
          <p:cNvSpPr/>
          <p:nvPr/>
        </p:nvSpPr>
        <p:spPr>
          <a:xfrm>
            <a:off x="4995596" y="6324135"/>
            <a:ext cx="253974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0" name="time"/>
          <p:cNvSpPr txBox="1"/>
          <p:nvPr/>
        </p:nvSpPr>
        <p:spPr>
          <a:xfrm>
            <a:off x="5896312" y="6403838"/>
            <a:ext cx="52217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time</a:t>
            </a:r>
          </a:p>
        </p:txBody>
      </p:sp>
      <p:sp>
        <p:nvSpPr>
          <p:cNvPr id="231" name="Line"/>
          <p:cNvSpPr/>
          <p:nvPr/>
        </p:nvSpPr>
        <p:spPr>
          <a:xfrm flipV="1">
            <a:off x="4820473" y="3961744"/>
            <a:ext cx="1" cy="2179363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2" name="frequency"/>
          <p:cNvSpPr txBox="1"/>
          <p:nvPr/>
        </p:nvSpPr>
        <p:spPr>
          <a:xfrm rot="16200000">
            <a:off x="3993208" y="4873625"/>
            <a:ext cx="106244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frequency</a:t>
            </a:r>
          </a:p>
        </p:txBody>
      </p:sp>
      <p:sp>
        <p:nvSpPr>
          <p:cNvPr id="233" name="2D time-frequency"/>
          <p:cNvSpPr txBox="1"/>
          <p:nvPr/>
        </p:nvSpPr>
        <p:spPr>
          <a:xfrm>
            <a:off x="5170737" y="2847411"/>
            <a:ext cx="21894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2D time-frequency</a:t>
            </a:r>
          </a:p>
        </p:txBody>
      </p:sp>
      <p:pic>
        <p:nvPicPr>
          <p:cNvPr id="234" name="mri_visual_cortex_001.pdf" descr="mri_visual_cortex_001.pdf"/>
          <p:cNvPicPr>
            <a:picLocks noChangeAspect="1"/>
          </p:cNvPicPr>
          <p:nvPr/>
        </p:nvPicPr>
        <p:blipFill>
          <a:blip r:embed="rId4"/>
          <a:srcRect l="19457" t="51515" r="19457" b="9336"/>
          <a:stretch>
            <a:fillRect/>
          </a:stretch>
        </p:blipFill>
        <p:spPr>
          <a:xfrm>
            <a:off x="8739068" y="3525242"/>
            <a:ext cx="3365714" cy="305247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3D source images"/>
          <p:cNvSpPr txBox="1"/>
          <p:nvPr/>
        </p:nvSpPr>
        <p:spPr>
          <a:xfrm>
            <a:off x="9392539" y="2853761"/>
            <a:ext cx="205895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3D source images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40291" y="2502955"/>
            <a:ext cx="6661276" cy="4633038"/>
            <a:chOff x="5440291" y="2502955"/>
            <a:chExt cx="6661276" cy="4633038"/>
          </a:xfrm>
        </p:grpSpPr>
        <p:sp>
          <p:nvSpPr>
            <p:cNvPr id="239" name="Line"/>
            <p:cNvSpPr/>
            <p:nvPr/>
          </p:nvSpPr>
          <p:spPr>
            <a:xfrm flipV="1">
              <a:off x="9874748" y="3750753"/>
              <a:ext cx="1" cy="2975932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40" name="Line"/>
            <p:cNvSpPr/>
            <p:nvPr/>
          </p:nvSpPr>
          <p:spPr>
            <a:xfrm flipV="1">
              <a:off x="8879257" y="3757285"/>
              <a:ext cx="1" cy="2975932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41" name="Line"/>
            <p:cNvSpPr/>
            <p:nvPr/>
          </p:nvSpPr>
          <p:spPr>
            <a:xfrm flipV="1">
              <a:off x="10789148" y="3725353"/>
              <a:ext cx="1" cy="2975932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237" name="erf_oddball.pdf" descr="erf_oddball.pdf"/>
            <p:cNvPicPr>
              <a:picLocks noChangeAspect="1"/>
            </p:cNvPicPr>
            <p:nvPr/>
          </p:nvPicPr>
          <p:blipFill>
            <a:blip r:embed="rId2"/>
            <a:srcRect l="10334" t="23956" r="7816" b="23956"/>
            <a:stretch>
              <a:fillRect/>
            </a:stretch>
          </p:blipFill>
          <p:spPr>
            <a:xfrm>
              <a:off x="7408854" y="3493858"/>
              <a:ext cx="4422535" cy="364213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8" name="Line"/>
            <p:cNvSpPr/>
            <p:nvPr/>
          </p:nvSpPr>
          <p:spPr>
            <a:xfrm>
              <a:off x="5440291" y="5173087"/>
              <a:ext cx="1413494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42" name="Avoid selection bias (“cherry picking”)"/>
            <p:cNvSpPr txBox="1"/>
            <p:nvPr/>
          </p:nvSpPr>
          <p:spPr>
            <a:xfrm>
              <a:off x="7138520" y="2502955"/>
              <a:ext cx="4963047" cy="457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300"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1" dirty="0"/>
                <a:t>Avoid</a:t>
              </a:r>
              <a:r>
                <a:rPr dirty="0"/>
                <a:t> selection bias (“cherry picking”)</a:t>
              </a:r>
            </a:p>
          </p:txBody>
        </p:sp>
      </p:grpSp>
      <p:pic>
        <p:nvPicPr>
          <p:cNvPr id="2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947" y="1945501"/>
            <a:ext cx="3063820" cy="645507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Line"/>
          <p:cNvSpPr/>
          <p:nvPr/>
        </p:nvSpPr>
        <p:spPr>
          <a:xfrm flipV="1">
            <a:off x="1827997" y="2128278"/>
            <a:ext cx="1" cy="442948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6" name="Line"/>
          <p:cNvSpPr/>
          <p:nvPr/>
        </p:nvSpPr>
        <p:spPr>
          <a:xfrm flipV="1">
            <a:off x="1827996" y="6703373"/>
            <a:ext cx="1" cy="1619982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7" name="Line"/>
          <p:cNvSpPr/>
          <p:nvPr/>
        </p:nvSpPr>
        <p:spPr>
          <a:xfrm>
            <a:off x="1981432" y="8412057"/>
            <a:ext cx="118018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8" name="mm"/>
          <p:cNvSpPr txBox="1"/>
          <p:nvPr/>
        </p:nvSpPr>
        <p:spPr>
          <a:xfrm>
            <a:off x="2345107" y="8400866"/>
            <a:ext cx="45283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mm</a:t>
            </a:r>
          </a:p>
        </p:txBody>
      </p:sp>
      <p:sp>
        <p:nvSpPr>
          <p:cNvPr id="249" name="mm"/>
          <p:cNvSpPr txBox="1"/>
          <p:nvPr/>
        </p:nvSpPr>
        <p:spPr>
          <a:xfrm rot="16200000">
            <a:off x="1373639" y="7341913"/>
            <a:ext cx="45283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mm</a:t>
            </a:r>
          </a:p>
        </p:txBody>
      </p:sp>
      <p:sp>
        <p:nvSpPr>
          <p:cNvPr id="250" name="time"/>
          <p:cNvSpPr txBox="1"/>
          <p:nvPr/>
        </p:nvSpPr>
        <p:spPr>
          <a:xfrm rot="16200000">
            <a:off x="1350967" y="4171568"/>
            <a:ext cx="49817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time</a:t>
            </a:r>
          </a:p>
        </p:txBody>
      </p:sp>
      <p:sp>
        <p:nvSpPr>
          <p:cNvPr id="17" name="Mass-univariate statistical framework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5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Mass-univariate statistical framework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Introduction…"/>
          <p:cNvSpPr txBox="1"/>
          <p:nvPr/>
        </p:nvSpPr>
        <p:spPr>
          <a:xfrm>
            <a:off x="1570639" y="2554294"/>
            <a:ext cx="9863522" cy="507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260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Introduction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SPM for MEG/EEG data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ERP example</a:t>
            </a:r>
          </a:p>
          <a:p>
            <a:pPr lvl="2" indent="762000" algn="l">
              <a:lnSpc>
                <a:spcPct val="120000"/>
              </a:lnSpc>
              <a:defRPr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20000"/>
              </a:lnSpc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General linear model (GLM)</a:t>
            </a:r>
          </a:p>
          <a:p>
            <a:pPr lvl="2" indent="762000" algn="l">
              <a:lnSpc>
                <a:spcPct val="120000"/>
              </a:lnSpc>
              <a:defRPr sz="2600" b="0">
                <a:latin typeface="Helvetica"/>
                <a:ea typeface="Helvetica"/>
                <a:cs typeface="Helvetica"/>
                <a:sym typeface="Helvetica"/>
              </a:defRPr>
            </a:pPr>
            <a:r>
              <a:t>Definition and design matrix</a:t>
            </a:r>
          </a:p>
          <a:p>
            <a:pPr lvl="2" indent="762000" algn="l">
              <a:lnSpc>
                <a:spcPct val="120000"/>
              </a:lnSpc>
              <a:defRPr sz="2600" b="0">
                <a:latin typeface="Helvetica"/>
                <a:ea typeface="Helvetica"/>
                <a:cs typeface="Helvetica"/>
                <a:sym typeface="Helvetica"/>
              </a:defRPr>
            </a:pPr>
            <a:r>
              <a:t>Parameter estimation</a:t>
            </a:r>
          </a:p>
          <a:p>
            <a:pPr lvl="2" indent="762000" algn="l">
              <a:lnSpc>
                <a:spcPct val="120000"/>
              </a:lnSpc>
              <a:defRPr sz="2600"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20000"/>
              </a:lnSpc>
              <a:defRPr sz="260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Classical inference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Contrasts and inference (</a:t>
            </a:r>
            <a:r>
              <a:rPr i="1"/>
              <a:t>t</a:t>
            </a:r>
            <a:r>
              <a:t>-tests and </a:t>
            </a:r>
            <a:r>
              <a:rPr i="1"/>
              <a:t>F</a:t>
            </a:r>
            <a:r>
              <a:t>-tests)</a:t>
            </a:r>
          </a:p>
          <a:p>
            <a:pPr lvl="2" indent="762000" algn="l">
              <a:lnSpc>
                <a:spcPct val="120000"/>
              </a:lnSpc>
              <a:defRPr b="0">
                <a:solidFill>
                  <a:srgbClr val="D6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Correlated regressors and orthogonalisation</a:t>
            </a:r>
          </a:p>
        </p:txBody>
      </p:sp>
      <p:sp>
        <p:nvSpPr>
          <p:cNvPr id="253" name="Overview"/>
          <p:cNvSpPr txBox="1"/>
          <p:nvPr/>
        </p:nvSpPr>
        <p:spPr>
          <a:xfrm>
            <a:off x="1270000" y="328847"/>
            <a:ext cx="10464800" cy="9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4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Overview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1126</Words>
  <Application>Microsoft Office PowerPoint</Application>
  <PresentationFormat>Custom</PresentationFormat>
  <Paragraphs>340</Paragraphs>
  <Slides>44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Christophe Phillips</cp:lastModifiedBy>
  <cp:revision>16</cp:revision>
  <dcterms:modified xsi:type="dcterms:W3CDTF">2023-06-06T09:09:35Z</dcterms:modified>
</cp:coreProperties>
</file>