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4" r:id="rId3"/>
    <p:sldId id="277" r:id="rId4"/>
    <p:sldId id="265" r:id="rId5"/>
    <p:sldId id="267" r:id="rId6"/>
    <p:sldId id="268" r:id="rId7"/>
    <p:sldId id="266" r:id="rId8"/>
    <p:sldId id="270" r:id="rId9"/>
    <p:sldId id="278" r:id="rId10"/>
    <p:sldId id="295" r:id="rId11"/>
    <p:sldId id="285" r:id="rId12"/>
    <p:sldId id="290" r:id="rId13"/>
    <p:sldId id="291" r:id="rId14"/>
    <p:sldId id="294" r:id="rId15"/>
    <p:sldId id="284" r:id="rId16"/>
    <p:sldId id="293" r:id="rId17"/>
    <p:sldId id="269" r:id="rId18"/>
    <p:sldId id="288" r:id="rId19"/>
    <p:sldId id="289" r:id="rId20"/>
    <p:sldId id="283" r:id="rId21"/>
    <p:sldId id="272" r:id="rId22"/>
    <p:sldId id="287" r:id="rId23"/>
    <p:sldId id="271" r:id="rId24"/>
    <p:sldId id="276" r:id="rId25"/>
    <p:sldId id="273" r:id="rId26"/>
    <p:sldId id="274" r:id="rId27"/>
    <p:sldId id="275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D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4F524-94D7-EF7B-B506-E1A7D5128D6B}" v="8" dt="2023-05-30T08:42:15.119"/>
    <p1510:client id="{1302AC93-49DF-E58D-9AB8-BE08E86D6456}" v="1247" dt="2023-05-25T15:17:49.819"/>
    <p1510:client id="{1A2429D2-4B4A-A925-2070-F4A323F22920}" v="149" dt="2023-05-29T17:04:40.922"/>
    <p1510:client id="{664DD1D8-BC8E-426E-AEB3-F616E358EEE4}" v="222" dt="2023-05-24T12:39:52.080"/>
    <p1510:client id="{67815964-716B-BBAD-AC53-7A3A80B09369}" v="2094" dt="2023-05-26T17:03:36.661"/>
    <p1510:client id="{FEEFD6B2-9794-4908-8951-72856CC2D638}" v="61" dt="2023-05-24T06:00:15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/>
              <a:t>Useful links &amp; contact details</a:t>
            </a:r>
            <a:endParaRPr lang="en-US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headline</a:t>
            </a:r>
            <a:r>
              <a:rPr lang="en-GB" altLang="en-US"/>
              <a:t>, Arial 44pt bold</a:t>
            </a:r>
            <a:endParaRPr lang="en-US" altLang="en-US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6/6/2023</a:t>
            </a:fld>
            <a:endParaRPr lang="en-US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0" y="1549105"/>
            <a:ext cx="10241468" cy="2918734"/>
          </a:xfrm>
        </p:spPr>
        <p:txBody>
          <a:bodyPr/>
          <a:lstStyle/>
          <a:p>
            <a:r>
              <a:rPr lang="en-GB" sz="6000" dirty="0">
                <a:cs typeface="Arial"/>
              </a:rPr>
              <a:t>Convolution modelling</a:t>
            </a:r>
            <a:br>
              <a:rPr lang="en-GB" sz="6000" dirty="0">
                <a:cs typeface="Arial"/>
              </a:rPr>
            </a:br>
            <a:br>
              <a:rPr lang="en-GB" sz="6000" dirty="0">
                <a:cs typeface="Arial"/>
              </a:rPr>
            </a:br>
            <a:br>
              <a:rPr lang="en-GB" sz="6000" dirty="0">
                <a:cs typeface="Arial"/>
              </a:rPr>
            </a:br>
            <a:br>
              <a:rPr lang="en-GB" sz="6000" dirty="0">
                <a:cs typeface="Arial"/>
              </a:rPr>
            </a:br>
            <a:r>
              <a:rPr lang="en-GB" sz="2400" b="0" i="1" dirty="0">
                <a:cs typeface="Arial"/>
              </a:rPr>
              <a:t>Johan Medrano</a:t>
            </a:r>
            <a:br>
              <a:rPr lang="en-GB" sz="6000" dirty="0">
                <a:cs typeface="Arial"/>
              </a:rPr>
            </a:br>
            <a:endParaRPr lang="en-GB" sz="6000" dirty="0">
              <a:cs typeface="Arial"/>
            </a:endParaRPr>
          </a:p>
        </p:txBody>
      </p:sp>
      <p:pic>
        <p:nvPicPr>
          <p:cNvPr id="4" name="Picture 3" descr="A screenshot of a computer program">
            <a:extLst>
              <a:ext uri="{FF2B5EF4-FFF2-40B4-BE49-F238E27FC236}">
                <a16:creationId xmlns:a16="http://schemas.microsoft.com/office/drawing/2014/main" id="{9132C526-E8C2-0EFA-39CC-2E5D6ED8B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60" b="25382"/>
          <a:stretch/>
        </p:blipFill>
        <p:spPr>
          <a:xfrm>
            <a:off x="6421459" y="3235489"/>
            <a:ext cx="5200484" cy="32956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E9F222-B90E-DAA1-D3B3-1D3E3FCFE29E}"/>
              </a:ext>
            </a:extLst>
          </p:cNvPr>
          <p:cNvGrpSpPr/>
          <p:nvPr/>
        </p:nvGrpSpPr>
        <p:grpSpPr>
          <a:xfrm>
            <a:off x="9070104" y="507999"/>
            <a:ext cx="2981520" cy="1090267"/>
            <a:chOff x="9070104" y="507999"/>
            <a:chExt cx="2981520" cy="10902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48A8FF-4C70-E47C-D27D-8D8B3EB63562}"/>
                </a:ext>
              </a:extLst>
            </p:cNvPr>
            <p:cNvSpPr/>
            <p:nvPr/>
          </p:nvSpPr>
          <p:spPr>
            <a:xfrm>
              <a:off x="9331960" y="507999"/>
              <a:ext cx="2519680" cy="833121"/>
            </a:xfrm>
            <a:prstGeom prst="rect">
              <a:avLst/>
            </a:prstGeom>
            <a:solidFill>
              <a:srgbClr val="003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72DDFC-217C-B5FA-9000-3D4E60FF1B83}"/>
                </a:ext>
              </a:extLst>
            </p:cNvPr>
            <p:cNvSpPr/>
            <p:nvPr/>
          </p:nvSpPr>
          <p:spPr>
            <a:xfrm>
              <a:off x="9070104" y="511898"/>
              <a:ext cx="2981520" cy="108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>
                  <a:latin typeface="Arial Black" panose="020B0A04020102020204" pitchFamily="34" charset="0"/>
                </a:rPr>
                <a:t>SPM</a:t>
              </a:r>
              <a:endParaRPr lang="en-GB" sz="2000" b="1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Temporal basis functions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2835B3A-F7C3-23B4-8A94-48128BF1C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742209"/>
            <a:ext cx="9764150" cy="4296685"/>
          </a:xfrm>
        </p:spPr>
        <p:txBody>
          <a:bodyPr/>
          <a:lstStyle/>
          <a:p>
            <a:r>
              <a:rPr lang="en-GB" dirty="0">
                <a:cs typeface="Arial"/>
              </a:rPr>
              <a:t>Represent a signal as a weighted sum of basis functions</a:t>
            </a:r>
            <a:endParaRPr lang="en-US" dirty="0">
              <a:cs typeface="Arial"/>
            </a:endParaRPr>
          </a:p>
          <a:p>
            <a:r>
              <a:rPr lang="en-GB" dirty="0">
                <a:cs typeface="Arial"/>
              </a:rPr>
              <a:t>Linear composition, can be used in a GLM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25CA5-78BA-AB4F-8651-55F1E37B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9D5973-EF64-12F5-C546-A53A5BF172E0}"/>
              </a:ext>
            </a:extLst>
          </p:cNvPr>
          <p:cNvGrpSpPr/>
          <p:nvPr/>
        </p:nvGrpSpPr>
        <p:grpSpPr>
          <a:xfrm>
            <a:off x="2129008" y="3188938"/>
            <a:ext cx="2872301" cy="2819928"/>
            <a:chOff x="4862727" y="2810492"/>
            <a:chExt cx="2872301" cy="2819928"/>
          </a:xfrm>
        </p:grpSpPr>
        <p:pic>
          <p:nvPicPr>
            <p:cNvPr id="8" name="Picture 8" descr="Chart&#10;&#10;Description automatically generated">
              <a:extLst>
                <a:ext uri="{FF2B5EF4-FFF2-40B4-BE49-F238E27FC236}">
                  <a16:creationId xmlns:a16="http://schemas.microsoft.com/office/drawing/2014/main" id="{0323E809-1614-4E84-17D7-4926B7522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172" b="-407"/>
            <a:stretch/>
          </p:blipFill>
          <p:spPr>
            <a:xfrm>
              <a:off x="4862727" y="3176966"/>
              <a:ext cx="2872301" cy="24534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C752BE-166F-93DC-922C-EF65FB0DFFBB}"/>
                </a:ext>
              </a:extLst>
            </p:cNvPr>
            <p:cNvSpPr txBox="1"/>
            <p:nvPr/>
          </p:nvSpPr>
          <p:spPr>
            <a:xfrm>
              <a:off x="5542515" y="2810492"/>
              <a:ext cx="175161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Basis set</a:t>
              </a:r>
              <a:endParaRPr lang="en-US" dirty="0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684E6B-317B-ECA1-8A8A-829BA181337C}"/>
              </a:ext>
            </a:extLst>
          </p:cNvPr>
          <p:cNvCxnSpPr>
            <a:cxnSpLocks/>
          </p:cNvCxnSpPr>
          <p:nvPr/>
        </p:nvCxnSpPr>
        <p:spPr>
          <a:xfrm>
            <a:off x="4866865" y="3705397"/>
            <a:ext cx="1687277" cy="85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9C6EF1-51BC-61A6-E9E7-197F7DE33C0D}"/>
              </a:ext>
            </a:extLst>
          </p:cNvPr>
          <p:cNvCxnSpPr>
            <a:cxnSpLocks/>
          </p:cNvCxnSpPr>
          <p:nvPr/>
        </p:nvCxnSpPr>
        <p:spPr>
          <a:xfrm>
            <a:off x="4883575" y="3994674"/>
            <a:ext cx="1677994" cy="597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C66090-7797-A793-33A9-D3A3F1DFA500}"/>
              </a:ext>
            </a:extLst>
          </p:cNvPr>
          <p:cNvCxnSpPr>
            <a:cxnSpLocks/>
          </p:cNvCxnSpPr>
          <p:nvPr/>
        </p:nvCxnSpPr>
        <p:spPr>
          <a:xfrm>
            <a:off x="4880976" y="4340397"/>
            <a:ext cx="1653485" cy="284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A0838F-1106-D21D-2194-F5567E476E2B}"/>
              </a:ext>
            </a:extLst>
          </p:cNvPr>
          <p:cNvCxnSpPr>
            <a:cxnSpLocks/>
          </p:cNvCxnSpPr>
          <p:nvPr/>
        </p:nvCxnSpPr>
        <p:spPr>
          <a:xfrm flipV="1">
            <a:off x="4951532" y="4775456"/>
            <a:ext cx="1575874" cy="834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C41900-1410-5E99-8F1A-5737040CBD98}"/>
              </a:ext>
            </a:extLst>
          </p:cNvPr>
          <p:cNvSpPr txBox="1"/>
          <p:nvPr/>
        </p:nvSpPr>
        <p:spPr>
          <a:xfrm rot="5400000">
            <a:off x="4616154" y="5318067"/>
            <a:ext cx="1679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Arial"/>
              </a:rPr>
              <a:t>...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0274DC-5780-C71A-80AF-04FBF35CD705}"/>
              </a:ext>
            </a:extLst>
          </p:cNvPr>
          <p:cNvSpPr/>
          <p:nvPr/>
        </p:nvSpPr>
        <p:spPr>
          <a:xfrm>
            <a:off x="6507043" y="4527844"/>
            <a:ext cx="352778" cy="33161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+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24773F-C912-0031-BA25-AF9535AB2CFF}"/>
              </a:ext>
            </a:extLst>
          </p:cNvPr>
          <p:cNvSpPr txBox="1"/>
          <p:nvPr/>
        </p:nvSpPr>
        <p:spPr>
          <a:xfrm>
            <a:off x="5033369" y="3243088"/>
            <a:ext cx="14019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Weights</a:t>
            </a:r>
            <a:endParaRPr lang="en-US" dirty="0">
              <a:cs typeface="Arial"/>
            </a:endParaRPr>
          </a:p>
        </p:txBody>
      </p:sp>
      <p:pic>
        <p:nvPicPr>
          <p:cNvPr id="30" name="Picture 2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09C6B9BD-F020-05D2-1211-C2DEDBDF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342" y="3734441"/>
            <a:ext cx="2370674" cy="141370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6EDD71-9DB6-811F-AEC2-62C965A74AC1}"/>
              </a:ext>
            </a:extLst>
          </p:cNvPr>
          <p:cNvCxnSpPr>
            <a:cxnSpLocks/>
          </p:cNvCxnSpPr>
          <p:nvPr/>
        </p:nvCxnSpPr>
        <p:spPr>
          <a:xfrm>
            <a:off x="8020357" y="5266823"/>
            <a:ext cx="2625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D1AE2DB-40F1-6495-1B00-50127ECB7057}"/>
              </a:ext>
            </a:extLst>
          </p:cNvPr>
          <p:cNvSpPr txBox="1"/>
          <p:nvPr/>
        </p:nvSpPr>
        <p:spPr>
          <a:xfrm>
            <a:off x="8945711" y="5317178"/>
            <a:ext cx="53412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latin typeface="Arial"/>
                <a:cs typeface="Arial"/>
              </a:rPr>
              <a:t>PST</a:t>
            </a:r>
            <a:endParaRPr lang="en-US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82310-FFE0-3184-6187-0637BB4C7F6E}"/>
              </a:ext>
            </a:extLst>
          </p:cNvPr>
          <p:cNvCxnSpPr>
            <a:cxnSpLocks/>
          </p:cNvCxnSpPr>
          <p:nvPr/>
        </p:nvCxnSpPr>
        <p:spPr>
          <a:xfrm flipV="1">
            <a:off x="6858952" y="4692561"/>
            <a:ext cx="1219190" cy="3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C586038-28DB-C636-54F4-52022AE5A82E}"/>
              </a:ext>
            </a:extLst>
          </p:cNvPr>
          <p:cNvSpPr txBox="1"/>
          <p:nvPr/>
        </p:nvSpPr>
        <p:spPr>
          <a:xfrm>
            <a:off x="8671303" y="3243087"/>
            <a:ext cx="14019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283577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Temporal basis functions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2A21FE-047D-CD0A-B6AA-FAD29B107EAB}"/>
              </a:ext>
            </a:extLst>
          </p:cNvPr>
          <p:cNvGrpSpPr/>
          <p:nvPr/>
        </p:nvGrpSpPr>
        <p:grpSpPr>
          <a:xfrm>
            <a:off x="438375" y="1791279"/>
            <a:ext cx="3417172" cy="2324537"/>
            <a:chOff x="438375" y="1791279"/>
            <a:chExt cx="4043978" cy="2754698"/>
          </a:xfrm>
        </p:grpSpPr>
        <p:pic>
          <p:nvPicPr>
            <p:cNvPr id="8" name="Picture 8" descr="Chart&#10;&#10;Description automatically generated">
              <a:extLst>
                <a:ext uri="{FF2B5EF4-FFF2-40B4-BE49-F238E27FC236}">
                  <a16:creationId xmlns:a16="http://schemas.microsoft.com/office/drawing/2014/main" id="{0323E809-1614-4E84-17D7-4926B7522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765" b="15018"/>
            <a:stretch/>
          </p:blipFill>
          <p:spPr>
            <a:xfrm>
              <a:off x="438375" y="1791279"/>
              <a:ext cx="3312328" cy="2076539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125AD1-067F-63F8-BEA4-CDE2EAA14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87" y="3898125"/>
              <a:ext cx="2986207" cy="10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75F2BC-0AC7-34B7-B39D-AAA0987CC32F}"/>
                </a:ext>
              </a:extLst>
            </p:cNvPr>
            <p:cNvSpPr txBox="1"/>
            <p:nvPr/>
          </p:nvSpPr>
          <p:spPr>
            <a:xfrm>
              <a:off x="1739153" y="3899646"/>
              <a:ext cx="27432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latin typeface="Arial"/>
                  <a:cs typeface="Arial"/>
                </a:rPr>
                <a:t>PST</a:t>
              </a:r>
            </a:p>
            <a:p>
              <a:endParaRPr lang="en-US" dirty="0">
                <a:cs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D50F9C-CBBB-8690-2502-1DF77EF1FDE2}"/>
              </a:ext>
            </a:extLst>
          </p:cNvPr>
          <p:cNvGrpSpPr/>
          <p:nvPr/>
        </p:nvGrpSpPr>
        <p:grpSpPr>
          <a:xfrm>
            <a:off x="4496790" y="2266208"/>
            <a:ext cx="6493823" cy="3523409"/>
            <a:chOff x="4496790" y="2701636"/>
            <a:chExt cx="5702135" cy="3087981"/>
          </a:xfrm>
        </p:grpSpPr>
        <p:pic>
          <p:nvPicPr>
            <p:cNvPr id="12" name="Picture 14" descr="Diagram, schematic&#10;&#10;Description automatically generated">
              <a:extLst>
                <a:ext uri="{FF2B5EF4-FFF2-40B4-BE49-F238E27FC236}">
                  <a16:creationId xmlns:a16="http://schemas.microsoft.com/office/drawing/2014/main" id="{3588AC40-C835-52B8-3130-DB9CCC6B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6790" y="2998124"/>
              <a:ext cx="5702135" cy="27914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21531D-3835-C15E-8564-ED8C25D19DD1}"/>
                </a:ext>
              </a:extLst>
            </p:cNvPr>
            <p:cNvSpPr/>
            <p:nvPr/>
          </p:nvSpPr>
          <p:spPr>
            <a:xfrm>
              <a:off x="6145480" y="2701636"/>
              <a:ext cx="732311" cy="81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03BD4E-F811-32A4-2F59-D329B35B15C7}"/>
              </a:ext>
            </a:extLst>
          </p:cNvPr>
          <p:cNvCxnSpPr/>
          <p:nvPr/>
        </p:nvCxnSpPr>
        <p:spPr>
          <a:xfrm>
            <a:off x="3471553" y="273429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F4A7EBC-2BBD-D9D9-60C9-5066E4BE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4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>
                <a:cs typeface="Arial"/>
              </a:rPr>
              <a:t>Updating our previous design...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28014D-C735-7825-E003-901B309D0065}"/>
              </a:ext>
            </a:extLst>
          </p:cNvPr>
          <p:cNvGrpSpPr/>
          <p:nvPr/>
        </p:nvGrpSpPr>
        <p:grpSpPr>
          <a:xfrm>
            <a:off x="1584936" y="2270548"/>
            <a:ext cx="8847367" cy="4012259"/>
            <a:chOff x="1198988" y="1419483"/>
            <a:chExt cx="8847367" cy="40122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447B16-ED18-4665-A3A3-D8032A3D3036}"/>
                </a:ext>
              </a:extLst>
            </p:cNvPr>
            <p:cNvGrpSpPr/>
            <p:nvPr/>
          </p:nvGrpSpPr>
          <p:grpSpPr>
            <a:xfrm>
              <a:off x="1198988" y="1419483"/>
              <a:ext cx="8847367" cy="4012259"/>
              <a:chOff x="1198988" y="1419483"/>
              <a:chExt cx="8847367" cy="401225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2729920-D807-BDB6-1078-FDCBE3812B72}"/>
                  </a:ext>
                </a:extLst>
              </p:cNvPr>
              <p:cNvGrpSpPr/>
              <p:nvPr/>
            </p:nvGrpSpPr>
            <p:grpSpPr>
              <a:xfrm>
                <a:off x="2205350" y="1419483"/>
                <a:ext cx="7303195" cy="450118"/>
                <a:chOff x="1127664" y="2007310"/>
                <a:chExt cx="7303195" cy="1110701"/>
              </a:xfrm>
            </p:grpSpPr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B6339419-46C0-20E4-88F9-648A792854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5616"/>
                <a:stretch/>
              </p:blipFill>
              <p:spPr bwMode="auto">
                <a:xfrm rot="16200000">
                  <a:off x="4447349" y="1210965"/>
                  <a:ext cx="1099823" cy="2692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211325FE-7D65-64B0-101D-97D4F41415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6617"/>
                <a:stretch/>
              </p:blipFill>
              <p:spPr bwMode="auto">
                <a:xfrm rot="16200000">
                  <a:off x="1880636" y="1264580"/>
                  <a:ext cx="1099823" cy="2605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E97CDA1C-D956-5D50-C92B-85FF88A82E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4979" r="80951" b="65616"/>
                <a:stretch/>
              </p:blipFill>
              <p:spPr bwMode="auto">
                <a:xfrm rot="16200000">
                  <a:off x="6606530" y="1293682"/>
                  <a:ext cx="1099823" cy="254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lc="http://schemas.openxmlformats.org/drawingml/2006/lockedCanvas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B3F0BB34-FBA3-DFDD-AD95-A5E95A575A99}"/>
                  </a:ext>
                </a:extLst>
              </p:cNvPr>
              <p:cNvSpPr txBox="1"/>
              <p:nvPr/>
            </p:nvSpPr>
            <p:spPr>
              <a:xfrm>
                <a:off x="1253214" y="1505965"/>
                <a:ext cx="1008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TF MEG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2120BA-7B64-B0D3-948C-50B81CF520AF}"/>
                  </a:ext>
                </a:extLst>
              </p:cNvPr>
              <p:cNvSpPr/>
              <p:nvPr/>
            </p:nvSpPr>
            <p:spPr>
              <a:xfrm>
                <a:off x="2194199" y="2142885"/>
                <a:ext cx="7270829" cy="12541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51" name="TextBox 7">
                <a:extLst>
                  <a:ext uri="{FF2B5EF4-FFF2-40B4-BE49-F238E27FC236}">
                    <a16:creationId xmlns:a16="http://schemas.microsoft.com/office/drawing/2014/main" id="{45DCA59C-C121-8A0A-F8EB-415E4FF1F38B}"/>
                  </a:ext>
                </a:extLst>
              </p:cNvPr>
              <p:cNvSpPr txBox="1"/>
              <p:nvPr/>
            </p:nvSpPr>
            <p:spPr>
              <a:xfrm>
                <a:off x="2149646" y="179909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9244793-B5F7-76E9-37FB-7871E8AC84EB}"/>
                  </a:ext>
                </a:extLst>
              </p:cNvPr>
              <p:cNvSpPr/>
              <p:nvPr/>
            </p:nvSpPr>
            <p:spPr>
              <a:xfrm>
                <a:off x="4668184" y="1821245"/>
                <a:ext cx="3177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53" name="TextBox 9">
                <a:extLst>
                  <a:ext uri="{FF2B5EF4-FFF2-40B4-BE49-F238E27FC236}">
                    <a16:creationId xmlns:a16="http://schemas.microsoft.com/office/drawing/2014/main" id="{9FF07208-EC25-A0D1-67FC-E7043DEDC2D9}"/>
                  </a:ext>
                </a:extLst>
              </p:cNvPr>
              <p:cNvSpPr txBox="1"/>
              <p:nvPr/>
            </p:nvSpPr>
            <p:spPr>
              <a:xfrm>
                <a:off x="1198988" y="2086806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All trials</a:t>
                </a:r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19CD80CC-0858-4583-54FA-5A8ECBD83BD2}"/>
                  </a:ext>
                </a:extLst>
              </p:cNvPr>
              <p:cNvSpPr/>
              <p:nvPr/>
            </p:nvSpPr>
            <p:spPr>
              <a:xfrm rot="5400000" flipH="1">
                <a:off x="9518097" y="2075994"/>
                <a:ext cx="128588" cy="25601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55" name="TextBox 11">
                <a:extLst>
                  <a:ext uri="{FF2B5EF4-FFF2-40B4-BE49-F238E27FC236}">
                    <a16:creationId xmlns:a16="http://schemas.microsoft.com/office/drawing/2014/main" id="{9F827D32-3EAF-9570-E7F3-0F973807DE38}"/>
                  </a:ext>
                </a:extLst>
              </p:cNvPr>
              <p:cNvSpPr txBox="1"/>
              <p:nvPr/>
            </p:nvSpPr>
            <p:spPr>
              <a:xfrm>
                <a:off x="2627481" y="179046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>
                    <a:solidFill>
                      <a:srgbClr val="00B050"/>
                    </a:solidFill>
                  </a:rPr>
                  <a:t>&gt;</a:t>
                </a:r>
              </a:p>
            </p:txBody>
          </p:sp>
          <p:sp>
            <p:nvSpPr>
              <p:cNvPr id="56" name="TextBox 12">
                <a:extLst>
                  <a:ext uri="{FF2B5EF4-FFF2-40B4-BE49-F238E27FC236}">
                    <a16:creationId xmlns:a16="http://schemas.microsoft.com/office/drawing/2014/main" id="{B5BA2579-0CFC-388E-056E-BE60B64B42B1}"/>
                  </a:ext>
                </a:extLst>
              </p:cNvPr>
              <p:cNvSpPr txBox="1"/>
              <p:nvPr/>
            </p:nvSpPr>
            <p:spPr>
              <a:xfrm>
                <a:off x="4019057" y="179047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7" name="TextBox 13">
                <a:extLst>
                  <a:ext uri="{FF2B5EF4-FFF2-40B4-BE49-F238E27FC236}">
                    <a16:creationId xmlns:a16="http://schemas.microsoft.com/office/drawing/2014/main" id="{E07EC8D1-0662-F0F0-D37A-AAFA14DFD730}"/>
                  </a:ext>
                </a:extLst>
              </p:cNvPr>
              <p:cNvSpPr txBox="1"/>
              <p:nvPr/>
            </p:nvSpPr>
            <p:spPr>
              <a:xfrm>
                <a:off x="5920258" y="1790469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8" name="TextBox 14">
                <a:extLst>
                  <a:ext uri="{FF2B5EF4-FFF2-40B4-BE49-F238E27FC236}">
                    <a16:creationId xmlns:a16="http://schemas.microsoft.com/office/drawing/2014/main" id="{127D5872-9DB5-4B2F-A480-6771D2E2F2DE}"/>
                  </a:ext>
                </a:extLst>
              </p:cNvPr>
              <p:cNvSpPr txBox="1"/>
              <p:nvPr/>
            </p:nvSpPr>
            <p:spPr>
              <a:xfrm>
                <a:off x="7605289" y="179909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7BCB75A-B0DD-C729-8D03-374CBC74FEAC}"/>
                  </a:ext>
                </a:extLst>
              </p:cNvPr>
              <p:cNvSpPr/>
              <p:nvPr/>
            </p:nvSpPr>
            <p:spPr>
              <a:xfrm>
                <a:off x="6610274" y="1821245"/>
                <a:ext cx="3177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60" name="TextBox 16">
                <a:extLst>
                  <a:ext uri="{FF2B5EF4-FFF2-40B4-BE49-F238E27FC236}">
                    <a16:creationId xmlns:a16="http://schemas.microsoft.com/office/drawing/2014/main" id="{3301F218-FB31-FA3F-E71C-C4D0542DA76A}"/>
                  </a:ext>
                </a:extLst>
              </p:cNvPr>
              <p:cNvSpPr txBox="1"/>
              <p:nvPr/>
            </p:nvSpPr>
            <p:spPr>
              <a:xfrm>
                <a:off x="7988396" y="178105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>
                    <a:solidFill>
                      <a:srgbClr val="00B050"/>
                    </a:solidFill>
                  </a:rPr>
                  <a:t>&gt;</a:t>
                </a:r>
              </a:p>
            </p:txBody>
          </p:sp>
          <p:sp>
            <p:nvSpPr>
              <p:cNvPr id="88" name="TextBox 18">
                <a:extLst>
                  <a:ext uri="{FF2B5EF4-FFF2-40B4-BE49-F238E27FC236}">
                    <a16:creationId xmlns:a16="http://schemas.microsoft.com/office/drawing/2014/main" id="{B8F3FD6D-D14B-4274-92E5-52EDE59B9ECA}"/>
                  </a:ext>
                </a:extLst>
              </p:cNvPr>
              <p:cNvSpPr txBox="1"/>
              <p:nvPr/>
            </p:nvSpPr>
            <p:spPr>
              <a:xfrm>
                <a:off x="9750847" y="3663768"/>
                <a:ext cx="295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X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80B77B4-AEF6-119A-2B8D-655B2F984462}"/>
                  </a:ext>
                </a:extLst>
              </p:cNvPr>
              <p:cNvGrpSpPr/>
              <p:nvPr/>
            </p:nvGrpSpPr>
            <p:grpSpPr>
              <a:xfrm>
                <a:off x="1451479" y="2711096"/>
                <a:ext cx="8218222" cy="2720646"/>
                <a:chOff x="373793" y="3298925"/>
                <a:chExt cx="8218222" cy="2720646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DFB8FAD-9BAC-2F71-445E-51B98213A1D0}"/>
                    </a:ext>
                  </a:extLst>
                </p:cNvPr>
                <p:cNvSpPr/>
                <p:nvPr/>
              </p:nvSpPr>
              <p:spPr>
                <a:xfrm>
                  <a:off x="1066554" y="3423424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ED47166-1BB7-1DB1-4570-083085ACF296}"/>
                    </a:ext>
                  </a:extLst>
                </p:cNvPr>
                <p:cNvSpPr/>
                <p:nvPr/>
              </p:nvSpPr>
              <p:spPr>
                <a:xfrm>
                  <a:off x="1066554" y="4024024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67B56A16-E94A-00C9-B74E-BAF5E1A59B48}"/>
                    </a:ext>
                  </a:extLst>
                </p:cNvPr>
                <p:cNvSpPr/>
                <p:nvPr/>
              </p:nvSpPr>
              <p:spPr>
                <a:xfrm>
                  <a:off x="1066554" y="4624624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586A940-62DE-1D82-F621-800C0D175135}"/>
                    </a:ext>
                  </a:extLst>
                </p:cNvPr>
                <p:cNvSpPr/>
                <p:nvPr/>
              </p:nvSpPr>
              <p:spPr>
                <a:xfrm>
                  <a:off x="1066554" y="5225223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0" name="TextBox 26">
                  <a:extLst>
                    <a:ext uri="{FF2B5EF4-FFF2-40B4-BE49-F238E27FC236}">
                      <a16:creationId xmlns:a16="http://schemas.microsoft.com/office/drawing/2014/main" id="{45ACCD00-29B0-E73D-BA42-B3813041DA83}"/>
                    </a:ext>
                  </a:extLst>
                </p:cNvPr>
                <p:cNvSpPr txBox="1"/>
                <p:nvPr/>
              </p:nvSpPr>
              <p:spPr>
                <a:xfrm>
                  <a:off x="459373" y="390191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400" dirty="0">
                      <a:solidFill>
                        <a:srgbClr val="00B050"/>
                      </a:solidFill>
                    </a:rPr>
                    <a:t>&gt;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4775014-4448-5D89-A321-CE9C4E8B4C60}"/>
                    </a:ext>
                  </a:extLst>
                </p:cNvPr>
                <p:cNvSpPr/>
                <p:nvPr/>
              </p:nvSpPr>
              <p:spPr>
                <a:xfrm>
                  <a:off x="457384" y="4485059"/>
                  <a:ext cx="3177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000" dirty="0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72" name="TextBox 28">
                  <a:extLst>
                    <a:ext uri="{FF2B5EF4-FFF2-40B4-BE49-F238E27FC236}">
                      <a16:creationId xmlns:a16="http://schemas.microsoft.com/office/drawing/2014/main" id="{B9EE3E60-801C-231A-FDAD-F6F459ACDD2A}"/>
                    </a:ext>
                  </a:extLst>
                </p:cNvPr>
                <p:cNvSpPr txBox="1"/>
                <p:nvPr/>
              </p:nvSpPr>
              <p:spPr>
                <a:xfrm>
                  <a:off x="421865" y="329892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400" dirty="0"/>
                    <a:t>+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DE16973-A2F0-45A8-A61D-E99CE31FAFC8}"/>
                    </a:ext>
                  </a:extLst>
                </p:cNvPr>
                <p:cNvSpPr/>
                <p:nvPr/>
              </p:nvSpPr>
              <p:spPr>
                <a:xfrm>
                  <a:off x="1036826" y="3423424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5ACC950-4E60-C39D-DA5C-59BB61C2F41D}"/>
                    </a:ext>
                  </a:extLst>
                </p:cNvPr>
                <p:cNvSpPr/>
                <p:nvPr/>
              </p:nvSpPr>
              <p:spPr>
                <a:xfrm>
                  <a:off x="1494616" y="4025906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BCFD3D6-2116-6F6F-E281-4AD41794886B}"/>
                    </a:ext>
                  </a:extLst>
                </p:cNvPr>
                <p:cNvSpPr/>
                <p:nvPr/>
              </p:nvSpPr>
              <p:spPr>
                <a:xfrm>
                  <a:off x="2886192" y="3421032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6EC1AF05-E1E2-214C-BCB4-00A5855727A6}"/>
                    </a:ext>
                  </a:extLst>
                </p:cNvPr>
                <p:cNvSpPr/>
                <p:nvPr/>
              </p:nvSpPr>
              <p:spPr>
                <a:xfrm>
                  <a:off x="4787393" y="3425695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BAA405D5-E8A3-119C-B17F-4ABAA3586F7A}"/>
                    </a:ext>
                  </a:extLst>
                </p:cNvPr>
                <p:cNvSpPr/>
                <p:nvPr/>
              </p:nvSpPr>
              <p:spPr>
                <a:xfrm>
                  <a:off x="6472424" y="3425694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278EFABE-114E-73DD-1FCB-1356CE3E168C}"/>
                    </a:ext>
                  </a:extLst>
                </p:cNvPr>
                <p:cNvSpPr/>
                <p:nvPr/>
              </p:nvSpPr>
              <p:spPr>
                <a:xfrm>
                  <a:off x="3524900" y="4624624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F700007-1758-2BAC-422F-0500AD1E0865}"/>
                    </a:ext>
                  </a:extLst>
                </p:cNvPr>
                <p:cNvSpPr/>
                <p:nvPr/>
              </p:nvSpPr>
              <p:spPr>
                <a:xfrm>
                  <a:off x="1964243" y="5225223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E206EBC-6331-AD15-2C63-B171F3E1A34F}"/>
                    </a:ext>
                  </a:extLst>
                </p:cNvPr>
                <p:cNvSpPr/>
                <p:nvPr/>
              </p:nvSpPr>
              <p:spPr>
                <a:xfrm>
                  <a:off x="3786946" y="5227104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EA9A572-23DB-5981-EBA1-6C6F183C4791}"/>
                    </a:ext>
                  </a:extLst>
                </p:cNvPr>
                <p:cNvSpPr/>
                <p:nvPr/>
              </p:nvSpPr>
              <p:spPr>
                <a:xfrm>
                  <a:off x="7583906" y="5223342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157CF2F-2625-7ABF-51FF-3E1742D827A3}"/>
                    </a:ext>
                  </a:extLst>
                </p:cNvPr>
                <p:cNvSpPr/>
                <p:nvPr/>
              </p:nvSpPr>
              <p:spPr>
                <a:xfrm>
                  <a:off x="6866157" y="4027718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76AE591-3973-3441-A424-13EBAFC26D1E}"/>
                    </a:ext>
                  </a:extLst>
                </p:cNvPr>
                <p:cNvSpPr/>
                <p:nvPr/>
              </p:nvSpPr>
              <p:spPr>
                <a:xfrm>
                  <a:off x="5466990" y="4620929"/>
                  <a:ext cx="953426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E9E8E891-A66C-F45F-7638-659965C89C30}"/>
                    </a:ext>
                  </a:extLst>
                </p:cNvPr>
                <p:cNvCxnSpPr/>
                <p:nvPr/>
              </p:nvCxnSpPr>
              <p:spPr>
                <a:xfrm flipV="1">
                  <a:off x="3839618" y="5636941"/>
                  <a:ext cx="900754" cy="55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41">
                  <a:extLst>
                    <a:ext uri="{FF2B5EF4-FFF2-40B4-BE49-F238E27FC236}">
                      <a16:creationId xmlns:a16="http://schemas.microsoft.com/office/drawing/2014/main" id="{CB933E92-908F-671F-938A-0D1E1C27B125}"/>
                    </a:ext>
                  </a:extLst>
                </p:cNvPr>
                <p:cNvSpPr txBox="1"/>
                <p:nvPr/>
              </p:nvSpPr>
              <p:spPr>
                <a:xfrm>
                  <a:off x="4052306" y="5650239"/>
                  <a:ext cx="5196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dirty="0"/>
                    <a:t>PST</a:t>
                  </a:r>
                </a:p>
              </p:txBody>
            </p:sp>
            <p:sp>
              <p:nvSpPr>
                <p:cNvPr id="86" name="Right Brace 85">
                  <a:extLst>
                    <a:ext uri="{FF2B5EF4-FFF2-40B4-BE49-F238E27FC236}">
                      <a16:creationId xmlns:a16="http://schemas.microsoft.com/office/drawing/2014/main" id="{493CF2A4-F680-4EBD-8E98-5F1558332499}"/>
                    </a:ext>
                  </a:extLst>
                </p:cNvPr>
                <p:cNvSpPr/>
                <p:nvPr/>
              </p:nvSpPr>
              <p:spPr>
                <a:xfrm>
                  <a:off x="8329961" y="3298925"/>
                  <a:ext cx="262054" cy="2254087"/>
                </a:xfrm>
                <a:prstGeom prst="righ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3E34BF57-7285-A286-1D38-00D152E9AE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7806" b="78903" l="6125" r="45250">
                              <a14:foregroundMark x1="19000" y1="16245" x2="19000" y2="16245"/>
                              <a14:foregroundMark x1="27125" y1="29325" x2="27125" y2="29325"/>
                              <a14:foregroundMark x1="39625" y1="26160" x2="39625" y2="26160"/>
                              <a14:backgroundMark x1="23375" y1="20886" x2="23375" y2="20886"/>
                              <a14:backgroundMark x1="26500" y1="15190" x2="26500" y2="15190"/>
                              <a14:backgroundMark x1="30250" y1="18354" x2="30250" y2="1835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31" t="3322" r="50298" b="16039"/>
                <a:stretch/>
              </p:blipFill>
              <p:spPr bwMode="auto">
                <a:xfrm flipH="1">
                  <a:off x="373793" y="5080392"/>
                  <a:ext cx="509714" cy="5108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9" name="Picture 8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36499F5C-354A-31A4-C215-009584D41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3104329" y="1857634"/>
              <a:ext cx="290351" cy="279964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F224ACDB-7C70-EF19-1639-72A020798E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968920" y="1874952"/>
              <a:ext cx="290351" cy="27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F8B81364-F7F9-AF4D-0AD9-057B101B1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8675010" y="1863406"/>
              <a:ext cx="290351" cy="27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3" descr="Shape, background pattern&#10;&#10;Description automatically generated">
            <a:extLst>
              <a:ext uri="{FF2B5EF4-FFF2-40B4-BE49-F238E27FC236}">
                <a16:creationId xmlns:a16="http://schemas.microsoft.com/office/drawing/2014/main" id="{8C7A776E-4184-5EE5-FAB9-161167C31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17" y="4563035"/>
            <a:ext cx="448083" cy="175708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4AA224-9E78-B4B8-313E-36B723BE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6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>
                <a:cs typeface="Arial"/>
              </a:rPr>
              <a:t>Updating our previous design...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28014D-C735-7825-E003-901B309D0065}"/>
              </a:ext>
            </a:extLst>
          </p:cNvPr>
          <p:cNvGrpSpPr/>
          <p:nvPr/>
        </p:nvGrpSpPr>
        <p:grpSpPr>
          <a:xfrm>
            <a:off x="1584936" y="2270548"/>
            <a:ext cx="8847367" cy="3583952"/>
            <a:chOff x="1198988" y="1419483"/>
            <a:chExt cx="8847367" cy="35839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447B16-ED18-4665-A3A3-D8032A3D3036}"/>
                </a:ext>
              </a:extLst>
            </p:cNvPr>
            <p:cNvGrpSpPr/>
            <p:nvPr/>
          </p:nvGrpSpPr>
          <p:grpSpPr>
            <a:xfrm>
              <a:off x="1198988" y="1419483"/>
              <a:ext cx="8847367" cy="3583952"/>
              <a:chOff x="1198988" y="1419483"/>
              <a:chExt cx="8847367" cy="358395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2729920-D807-BDB6-1078-FDCBE3812B72}"/>
                  </a:ext>
                </a:extLst>
              </p:cNvPr>
              <p:cNvGrpSpPr/>
              <p:nvPr/>
            </p:nvGrpSpPr>
            <p:grpSpPr>
              <a:xfrm>
                <a:off x="2205350" y="1419483"/>
                <a:ext cx="7303195" cy="450118"/>
                <a:chOff x="1127664" y="2007310"/>
                <a:chExt cx="7303195" cy="1110701"/>
              </a:xfrm>
            </p:grpSpPr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B6339419-46C0-20E4-88F9-648A792854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5616"/>
                <a:stretch/>
              </p:blipFill>
              <p:spPr bwMode="auto">
                <a:xfrm rot="16200000">
                  <a:off x="4447349" y="1210965"/>
                  <a:ext cx="1099823" cy="2692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211325FE-7D65-64B0-101D-97D4F41415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6617"/>
                <a:stretch/>
              </p:blipFill>
              <p:spPr bwMode="auto">
                <a:xfrm rot="16200000">
                  <a:off x="1880636" y="1264580"/>
                  <a:ext cx="1099823" cy="2605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E97CDA1C-D956-5D50-C92B-85FF88A82E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4979" r="80951" b="65616"/>
                <a:stretch/>
              </p:blipFill>
              <p:spPr bwMode="auto">
                <a:xfrm rot="16200000">
                  <a:off x="6606530" y="1293682"/>
                  <a:ext cx="1099823" cy="254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B3F0BB34-FBA3-DFDD-AD95-A5E95A575A99}"/>
                  </a:ext>
                </a:extLst>
              </p:cNvPr>
              <p:cNvSpPr txBox="1"/>
              <p:nvPr/>
            </p:nvSpPr>
            <p:spPr>
              <a:xfrm>
                <a:off x="1253214" y="1505965"/>
                <a:ext cx="1008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TF MEG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2120BA-7B64-B0D3-948C-50B81CF520AF}"/>
                  </a:ext>
                </a:extLst>
              </p:cNvPr>
              <p:cNvSpPr/>
              <p:nvPr/>
            </p:nvSpPr>
            <p:spPr>
              <a:xfrm>
                <a:off x="2194199" y="2142885"/>
                <a:ext cx="7270829" cy="12541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51" name="TextBox 7">
                <a:extLst>
                  <a:ext uri="{FF2B5EF4-FFF2-40B4-BE49-F238E27FC236}">
                    <a16:creationId xmlns:a16="http://schemas.microsoft.com/office/drawing/2014/main" id="{45DCA59C-C121-8A0A-F8EB-415E4FF1F38B}"/>
                  </a:ext>
                </a:extLst>
              </p:cNvPr>
              <p:cNvSpPr txBox="1"/>
              <p:nvPr/>
            </p:nvSpPr>
            <p:spPr>
              <a:xfrm>
                <a:off x="2149646" y="179909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9244793-B5F7-76E9-37FB-7871E8AC84EB}"/>
                  </a:ext>
                </a:extLst>
              </p:cNvPr>
              <p:cNvSpPr/>
              <p:nvPr/>
            </p:nvSpPr>
            <p:spPr>
              <a:xfrm>
                <a:off x="4668184" y="1821245"/>
                <a:ext cx="3177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53" name="TextBox 9">
                <a:extLst>
                  <a:ext uri="{FF2B5EF4-FFF2-40B4-BE49-F238E27FC236}">
                    <a16:creationId xmlns:a16="http://schemas.microsoft.com/office/drawing/2014/main" id="{9FF07208-EC25-A0D1-67FC-E7043DEDC2D9}"/>
                  </a:ext>
                </a:extLst>
              </p:cNvPr>
              <p:cNvSpPr txBox="1"/>
              <p:nvPr/>
            </p:nvSpPr>
            <p:spPr>
              <a:xfrm>
                <a:off x="1198988" y="2086806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All trials</a:t>
                </a:r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19CD80CC-0858-4583-54FA-5A8ECBD83BD2}"/>
                  </a:ext>
                </a:extLst>
              </p:cNvPr>
              <p:cNvSpPr/>
              <p:nvPr/>
            </p:nvSpPr>
            <p:spPr>
              <a:xfrm rot="5400000" flipH="1">
                <a:off x="9518097" y="2075994"/>
                <a:ext cx="128588" cy="256016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55" name="TextBox 11">
                <a:extLst>
                  <a:ext uri="{FF2B5EF4-FFF2-40B4-BE49-F238E27FC236}">
                    <a16:creationId xmlns:a16="http://schemas.microsoft.com/office/drawing/2014/main" id="{9F827D32-3EAF-9570-E7F3-0F973807DE38}"/>
                  </a:ext>
                </a:extLst>
              </p:cNvPr>
              <p:cNvSpPr txBox="1"/>
              <p:nvPr/>
            </p:nvSpPr>
            <p:spPr>
              <a:xfrm>
                <a:off x="2627481" y="179046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>
                    <a:solidFill>
                      <a:srgbClr val="00B050"/>
                    </a:solidFill>
                  </a:rPr>
                  <a:t>&gt;</a:t>
                </a:r>
              </a:p>
            </p:txBody>
          </p:sp>
          <p:sp>
            <p:nvSpPr>
              <p:cNvPr id="56" name="TextBox 12">
                <a:extLst>
                  <a:ext uri="{FF2B5EF4-FFF2-40B4-BE49-F238E27FC236}">
                    <a16:creationId xmlns:a16="http://schemas.microsoft.com/office/drawing/2014/main" id="{B5BA2579-0CFC-388E-056E-BE60B64B42B1}"/>
                  </a:ext>
                </a:extLst>
              </p:cNvPr>
              <p:cNvSpPr txBox="1"/>
              <p:nvPr/>
            </p:nvSpPr>
            <p:spPr>
              <a:xfrm>
                <a:off x="4019057" y="179047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7" name="TextBox 13">
                <a:extLst>
                  <a:ext uri="{FF2B5EF4-FFF2-40B4-BE49-F238E27FC236}">
                    <a16:creationId xmlns:a16="http://schemas.microsoft.com/office/drawing/2014/main" id="{E07EC8D1-0662-F0F0-D37A-AAFA14DFD730}"/>
                  </a:ext>
                </a:extLst>
              </p:cNvPr>
              <p:cNvSpPr txBox="1"/>
              <p:nvPr/>
            </p:nvSpPr>
            <p:spPr>
              <a:xfrm>
                <a:off x="5920258" y="1790469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8" name="TextBox 14">
                <a:extLst>
                  <a:ext uri="{FF2B5EF4-FFF2-40B4-BE49-F238E27FC236}">
                    <a16:creationId xmlns:a16="http://schemas.microsoft.com/office/drawing/2014/main" id="{127D5872-9DB5-4B2F-A480-6771D2E2F2DE}"/>
                  </a:ext>
                </a:extLst>
              </p:cNvPr>
              <p:cNvSpPr txBox="1"/>
              <p:nvPr/>
            </p:nvSpPr>
            <p:spPr>
              <a:xfrm>
                <a:off x="7605289" y="179909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7BCB75A-B0DD-C729-8D03-374CBC74FEAC}"/>
                  </a:ext>
                </a:extLst>
              </p:cNvPr>
              <p:cNvSpPr/>
              <p:nvPr/>
            </p:nvSpPr>
            <p:spPr>
              <a:xfrm>
                <a:off x="6610274" y="1821245"/>
                <a:ext cx="3177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60" name="TextBox 16">
                <a:extLst>
                  <a:ext uri="{FF2B5EF4-FFF2-40B4-BE49-F238E27FC236}">
                    <a16:creationId xmlns:a16="http://schemas.microsoft.com/office/drawing/2014/main" id="{3301F218-FB31-FA3F-E71C-C4D0542DA76A}"/>
                  </a:ext>
                </a:extLst>
              </p:cNvPr>
              <p:cNvSpPr txBox="1"/>
              <p:nvPr/>
            </p:nvSpPr>
            <p:spPr>
              <a:xfrm>
                <a:off x="7988396" y="178105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>
                    <a:solidFill>
                      <a:srgbClr val="00B050"/>
                    </a:solidFill>
                  </a:rPr>
                  <a:t>&gt;</a:t>
                </a:r>
              </a:p>
            </p:txBody>
          </p:sp>
          <p:sp>
            <p:nvSpPr>
              <p:cNvPr id="88" name="TextBox 18">
                <a:extLst>
                  <a:ext uri="{FF2B5EF4-FFF2-40B4-BE49-F238E27FC236}">
                    <a16:creationId xmlns:a16="http://schemas.microsoft.com/office/drawing/2014/main" id="{B8F3FD6D-D14B-4274-92E5-52EDE59B9ECA}"/>
                  </a:ext>
                </a:extLst>
              </p:cNvPr>
              <p:cNvSpPr txBox="1"/>
              <p:nvPr/>
            </p:nvSpPr>
            <p:spPr>
              <a:xfrm>
                <a:off x="9750847" y="3663768"/>
                <a:ext cx="295508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U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80B77B4-AEF6-119A-2B8D-655B2F984462}"/>
                  </a:ext>
                </a:extLst>
              </p:cNvPr>
              <p:cNvGrpSpPr/>
              <p:nvPr/>
            </p:nvGrpSpPr>
            <p:grpSpPr>
              <a:xfrm>
                <a:off x="1451479" y="2711096"/>
                <a:ext cx="8218222" cy="2292339"/>
                <a:chOff x="373793" y="3298925"/>
                <a:chExt cx="8218222" cy="2292339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DFB8FAD-9BAC-2F71-445E-51B98213A1D0}"/>
                    </a:ext>
                  </a:extLst>
                </p:cNvPr>
                <p:cNvSpPr/>
                <p:nvPr/>
              </p:nvSpPr>
              <p:spPr>
                <a:xfrm>
                  <a:off x="1066554" y="3423424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ED47166-1BB7-1DB1-4570-083085ACF296}"/>
                    </a:ext>
                  </a:extLst>
                </p:cNvPr>
                <p:cNvSpPr/>
                <p:nvPr/>
              </p:nvSpPr>
              <p:spPr>
                <a:xfrm>
                  <a:off x="1066554" y="4024024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67B56A16-E94A-00C9-B74E-BAF5E1A59B48}"/>
                    </a:ext>
                  </a:extLst>
                </p:cNvPr>
                <p:cNvSpPr/>
                <p:nvPr/>
              </p:nvSpPr>
              <p:spPr>
                <a:xfrm>
                  <a:off x="1066554" y="4624624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586A940-62DE-1D82-F621-800C0D175135}"/>
                    </a:ext>
                  </a:extLst>
                </p:cNvPr>
                <p:cNvSpPr/>
                <p:nvPr/>
              </p:nvSpPr>
              <p:spPr>
                <a:xfrm>
                  <a:off x="1066554" y="5225223"/>
                  <a:ext cx="7185570" cy="217449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0" name="TextBox 26">
                  <a:extLst>
                    <a:ext uri="{FF2B5EF4-FFF2-40B4-BE49-F238E27FC236}">
                      <a16:creationId xmlns:a16="http://schemas.microsoft.com/office/drawing/2014/main" id="{45ACCD00-29B0-E73D-BA42-B3813041DA83}"/>
                    </a:ext>
                  </a:extLst>
                </p:cNvPr>
                <p:cNvSpPr txBox="1"/>
                <p:nvPr/>
              </p:nvSpPr>
              <p:spPr>
                <a:xfrm>
                  <a:off x="459373" y="390191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400" dirty="0">
                      <a:solidFill>
                        <a:srgbClr val="00B050"/>
                      </a:solidFill>
                    </a:rPr>
                    <a:t>&gt;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4775014-4448-5D89-A321-CE9C4E8B4C60}"/>
                    </a:ext>
                  </a:extLst>
                </p:cNvPr>
                <p:cNvSpPr/>
                <p:nvPr/>
              </p:nvSpPr>
              <p:spPr>
                <a:xfrm>
                  <a:off x="457384" y="4485059"/>
                  <a:ext cx="3177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000" dirty="0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72" name="TextBox 28">
                  <a:extLst>
                    <a:ext uri="{FF2B5EF4-FFF2-40B4-BE49-F238E27FC236}">
                      <a16:creationId xmlns:a16="http://schemas.microsoft.com/office/drawing/2014/main" id="{B9EE3E60-801C-231A-FDAD-F6F459ACDD2A}"/>
                    </a:ext>
                  </a:extLst>
                </p:cNvPr>
                <p:cNvSpPr txBox="1"/>
                <p:nvPr/>
              </p:nvSpPr>
              <p:spPr>
                <a:xfrm>
                  <a:off x="421865" y="329892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2400" dirty="0"/>
                    <a:t>+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DE16973-A2F0-45A8-A61D-E99CE31FAFC8}"/>
                    </a:ext>
                  </a:extLst>
                </p:cNvPr>
                <p:cNvSpPr/>
                <p:nvPr/>
              </p:nvSpPr>
              <p:spPr>
                <a:xfrm>
                  <a:off x="1227325" y="3423424"/>
                  <a:ext cx="50090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5ACC950-4E60-C39D-DA5C-59BB61C2F41D}"/>
                    </a:ext>
                  </a:extLst>
                </p:cNvPr>
                <p:cNvSpPr/>
                <p:nvPr/>
              </p:nvSpPr>
              <p:spPr>
                <a:xfrm>
                  <a:off x="1678970" y="4013616"/>
                  <a:ext cx="37799" cy="2297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BCFD3D6-2116-6F6F-E281-4AD41794886B}"/>
                    </a:ext>
                  </a:extLst>
                </p:cNvPr>
                <p:cNvSpPr/>
                <p:nvPr/>
              </p:nvSpPr>
              <p:spPr>
                <a:xfrm>
                  <a:off x="3058256" y="3421032"/>
                  <a:ext cx="37799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6EC1AF05-E1E2-214C-BCB4-00A5855727A6}"/>
                    </a:ext>
                  </a:extLst>
                </p:cNvPr>
                <p:cNvSpPr/>
                <p:nvPr/>
              </p:nvSpPr>
              <p:spPr>
                <a:xfrm>
                  <a:off x="5008618" y="3425695"/>
                  <a:ext cx="43943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BAA405D5-E8A3-119C-B17F-4ABAA3586F7A}"/>
                    </a:ext>
                  </a:extLst>
                </p:cNvPr>
                <p:cNvSpPr/>
                <p:nvPr/>
              </p:nvSpPr>
              <p:spPr>
                <a:xfrm>
                  <a:off x="6687504" y="3425694"/>
                  <a:ext cx="37798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278EFABE-114E-73DD-1FCB-1356CE3E168C}"/>
                    </a:ext>
                  </a:extLst>
                </p:cNvPr>
                <p:cNvSpPr/>
                <p:nvPr/>
              </p:nvSpPr>
              <p:spPr>
                <a:xfrm>
                  <a:off x="3764561" y="4624624"/>
                  <a:ext cx="37798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F700007-1758-2BAC-422F-0500AD1E0865}"/>
                    </a:ext>
                  </a:extLst>
                </p:cNvPr>
                <p:cNvSpPr/>
                <p:nvPr/>
              </p:nvSpPr>
              <p:spPr>
                <a:xfrm>
                  <a:off x="2154742" y="5225223"/>
                  <a:ext cx="37798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E206EBC-6331-AD15-2C63-B171F3E1A34F}"/>
                    </a:ext>
                  </a:extLst>
                </p:cNvPr>
                <p:cNvSpPr/>
                <p:nvPr/>
              </p:nvSpPr>
              <p:spPr>
                <a:xfrm>
                  <a:off x="4020462" y="5227104"/>
                  <a:ext cx="37798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EA9A572-23DB-5981-EBA1-6C6F183C4791}"/>
                    </a:ext>
                  </a:extLst>
                </p:cNvPr>
                <p:cNvSpPr/>
                <p:nvPr/>
              </p:nvSpPr>
              <p:spPr>
                <a:xfrm>
                  <a:off x="7786696" y="5223342"/>
                  <a:ext cx="37798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157CF2F-2625-7ABF-51FF-3E1742D827A3}"/>
                    </a:ext>
                  </a:extLst>
                </p:cNvPr>
                <p:cNvSpPr/>
                <p:nvPr/>
              </p:nvSpPr>
              <p:spPr>
                <a:xfrm>
                  <a:off x="7075092" y="4015428"/>
                  <a:ext cx="37798" cy="2297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76AE591-3973-3441-A424-13EBAFC26D1E}"/>
                    </a:ext>
                  </a:extLst>
                </p:cNvPr>
                <p:cNvSpPr/>
                <p:nvPr/>
              </p:nvSpPr>
              <p:spPr>
                <a:xfrm>
                  <a:off x="5755812" y="4620929"/>
                  <a:ext cx="37798" cy="217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86" name="Right Brace 85">
                  <a:extLst>
                    <a:ext uri="{FF2B5EF4-FFF2-40B4-BE49-F238E27FC236}">
                      <a16:creationId xmlns:a16="http://schemas.microsoft.com/office/drawing/2014/main" id="{493CF2A4-F680-4EBD-8E98-5F1558332499}"/>
                    </a:ext>
                  </a:extLst>
                </p:cNvPr>
                <p:cNvSpPr/>
                <p:nvPr/>
              </p:nvSpPr>
              <p:spPr>
                <a:xfrm>
                  <a:off x="8329961" y="3298925"/>
                  <a:ext cx="262054" cy="2254087"/>
                </a:xfrm>
                <a:prstGeom prst="righ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3E34BF57-7285-A286-1D38-00D152E9AE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7806" b="78903" l="6125" r="45250">
                              <a14:foregroundMark x1="19000" y1="16245" x2="19000" y2="16245"/>
                              <a14:foregroundMark x1="27125" y1="29325" x2="27125" y2="29325"/>
                              <a14:foregroundMark x1="39625" y1="26160" x2="39625" y2="26160"/>
                              <a14:backgroundMark x1="23375" y1="20886" x2="23375" y2="20886"/>
                              <a14:backgroundMark x1="26500" y1="15190" x2="26500" y2="15190"/>
                              <a14:backgroundMark x1="30250" y1="18354" x2="30250" y2="1835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31" t="3322" r="50298" b="16039"/>
                <a:stretch/>
              </p:blipFill>
              <p:spPr bwMode="auto">
                <a:xfrm flipH="1">
                  <a:off x="373793" y="5080392"/>
                  <a:ext cx="509714" cy="5108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9" name="Picture 8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36499F5C-354A-31A4-C215-009584D41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3104329" y="1857634"/>
              <a:ext cx="290351" cy="27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F224ACDB-7C70-EF19-1639-72A020798E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968920" y="1874952"/>
              <a:ext cx="290351" cy="279964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F8B81364-F7F9-AF4D-0AD9-057B101B1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8675010" y="1863406"/>
              <a:ext cx="290351" cy="279964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3" descr="Shape, background pattern&#10;&#10;Description automatically generated">
            <a:extLst>
              <a:ext uri="{FF2B5EF4-FFF2-40B4-BE49-F238E27FC236}">
                <a16:creationId xmlns:a16="http://schemas.microsoft.com/office/drawing/2014/main" id="{8C7A776E-4184-5EE5-FAB9-161167C31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17" y="4563035"/>
            <a:ext cx="448083" cy="17570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F774A-F5AD-034B-DD0A-7CDB7131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>
                <a:cs typeface="Arial"/>
              </a:rPr>
              <a:t>Updating our previous design...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88" name="TextBox 18">
            <a:extLst>
              <a:ext uri="{FF2B5EF4-FFF2-40B4-BE49-F238E27FC236}">
                <a16:creationId xmlns:a16="http://schemas.microsoft.com/office/drawing/2014/main" id="{B8F3FD6D-D14B-4274-92E5-52EDE59B9ECA}"/>
              </a:ext>
            </a:extLst>
          </p:cNvPr>
          <p:cNvSpPr txBox="1"/>
          <p:nvPr/>
        </p:nvSpPr>
        <p:spPr>
          <a:xfrm>
            <a:off x="5588398" y="2542857"/>
            <a:ext cx="308536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02124"/>
                </a:solidFill>
              </a:rPr>
              <a:t>U              B</a:t>
            </a:r>
            <a:endParaRPr lang="en-GB" sz="3200" dirty="0">
              <a:solidFill>
                <a:srgbClr val="202124"/>
              </a:solidFill>
              <a:ea typeface="+mn-lt"/>
              <a:cs typeface="+mn-lt"/>
            </a:endParaRPr>
          </a:p>
          <a:p>
            <a:endParaRPr lang="en-GB" dirty="0">
              <a:cs typeface="Arial"/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493CF2A4-F680-4EBD-8E98-5F1558332499}"/>
              </a:ext>
            </a:extLst>
          </p:cNvPr>
          <p:cNvSpPr/>
          <p:nvPr/>
        </p:nvSpPr>
        <p:spPr>
          <a:xfrm>
            <a:off x="5376506" y="1749938"/>
            <a:ext cx="211744" cy="20234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EC5007-CEFB-1FD3-0EB6-8A3FC0510B5C}"/>
              </a:ext>
            </a:extLst>
          </p:cNvPr>
          <p:cNvGrpSpPr/>
          <p:nvPr/>
        </p:nvGrpSpPr>
        <p:grpSpPr>
          <a:xfrm>
            <a:off x="210525" y="1880566"/>
            <a:ext cx="5113973" cy="1883878"/>
            <a:chOff x="275839" y="2805852"/>
            <a:chExt cx="6365830" cy="234107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DFB8FAD-9BAC-2F71-445E-51B98213A1D0}"/>
                </a:ext>
              </a:extLst>
            </p:cNvPr>
            <p:cNvSpPr/>
            <p:nvPr/>
          </p:nvSpPr>
          <p:spPr>
            <a:xfrm>
              <a:off x="835602" y="2932998"/>
              <a:ext cx="5806067" cy="22207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ED47166-1BB7-1DB1-4570-083085ACF296}"/>
                </a:ext>
              </a:extLst>
            </p:cNvPr>
            <p:cNvSpPr/>
            <p:nvPr/>
          </p:nvSpPr>
          <p:spPr>
            <a:xfrm>
              <a:off x="835602" y="3546368"/>
              <a:ext cx="5806067" cy="22207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7B56A16-E94A-00C9-B74E-BAF5E1A59B48}"/>
                </a:ext>
              </a:extLst>
            </p:cNvPr>
            <p:cNvSpPr/>
            <p:nvPr/>
          </p:nvSpPr>
          <p:spPr>
            <a:xfrm>
              <a:off x="835602" y="4159737"/>
              <a:ext cx="5806067" cy="22207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86A940-62DE-1D82-F621-800C0D175135}"/>
                </a:ext>
              </a:extLst>
            </p:cNvPr>
            <p:cNvSpPr/>
            <p:nvPr/>
          </p:nvSpPr>
          <p:spPr>
            <a:xfrm>
              <a:off x="835602" y="4773106"/>
              <a:ext cx="5806067" cy="22207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0" name="TextBox 26">
              <a:extLst>
                <a:ext uri="{FF2B5EF4-FFF2-40B4-BE49-F238E27FC236}">
                  <a16:creationId xmlns:a16="http://schemas.microsoft.com/office/drawing/2014/main" id="{45ACCD00-29B0-E73D-BA42-B3813041DA83}"/>
                </a:ext>
              </a:extLst>
            </p:cNvPr>
            <p:cNvSpPr txBox="1"/>
            <p:nvPr/>
          </p:nvSpPr>
          <p:spPr>
            <a:xfrm>
              <a:off x="344989" y="3421662"/>
              <a:ext cx="273558" cy="47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4775014-4448-5D89-A321-CE9C4E8B4C60}"/>
                </a:ext>
              </a:extLst>
            </p:cNvPr>
            <p:cNvSpPr/>
            <p:nvPr/>
          </p:nvSpPr>
          <p:spPr>
            <a:xfrm>
              <a:off x="343382" y="4017205"/>
              <a:ext cx="256720" cy="40861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2" name="TextBox 28">
              <a:extLst>
                <a:ext uri="{FF2B5EF4-FFF2-40B4-BE49-F238E27FC236}">
                  <a16:creationId xmlns:a16="http://schemas.microsoft.com/office/drawing/2014/main" id="{B9EE3E60-801C-231A-FDAD-F6F459ACDD2A}"/>
                </a:ext>
              </a:extLst>
            </p:cNvPr>
            <p:cNvSpPr txBox="1"/>
            <p:nvPr/>
          </p:nvSpPr>
          <p:spPr>
            <a:xfrm>
              <a:off x="314682" y="2805852"/>
              <a:ext cx="273558" cy="47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DE16973-A2F0-45A8-A61D-E99CE31FAFC8}"/>
                </a:ext>
              </a:extLst>
            </p:cNvPr>
            <p:cNvSpPr/>
            <p:nvPr/>
          </p:nvSpPr>
          <p:spPr>
            <a:xfrm>
              <a:off x="965508" y="2932998"/>
              <a:ext cx="40474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ACC950-4E60-C39D-DA5C-59BB61C2F41D}"/>
                </a:ext>
              </a:extLst>
            </p:cNvPr>
            <p:cNvSpPr/>
            <p:nvPr/>
          </p:nvSpPr>
          <p:spPr>
            <a:xfrm>
              <a:off x="1330445" y="3535738"/>
              <a:ext cx="30542" cy="23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BCFD3D6-2116-6F6F-E281-4AD41794886B}"/>
                </a:ext>
              </a:extLst>
            </p:cNvPr>
            <p:cNvSpPr/>
            <p:nvPr/>
          </p:nvSpPr>
          <p:spPr>
            <a:xfrm>
              <a:off x="2444932" y="2930555"/>
              <a:ext cx="30542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C1AF05-E1E2-214C-BCB4-00A5855727A6}"/>
                </a:ext>
              </a:extLst>
            </p:cNvPr>
            <p:cNvSpPr/>
            <p:nvPr/>
          </p:nvSpPr>
          <p:spPr>
            <a:xfrm>
              <a:off x="4020859" y="2935317"/>
              <a:ext cx="35507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AA405D5-E8A3-119C-B17F-4ABAA3586F7A}"/>
                </a:ext>
              </a:extLst>
            </p:cNvPr>
            <p:cNvSpPr/>
            <p:nvPr/>
          </p:nvSpPr>
          <p:spPr>
            <a:xfrm>
              <a:off x="5377429" y="2935316"/>
              <a:ext cx="30541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78EFABE-114E-73DD-1FCB-1356CE3E168C}"/>
                </a:ext>
              </a:extLst>
            </p:cNvPr>
            <p:cNvSpPr/>
            <p:nvPr/>
          </p:nvSpPr>
          <p:spPr>
            <a:xfrm>
              <a:off x="3015639" y="4159737"/>
              <a:ext cx="30541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F700007-1758-2BAC-422F-0500AD1E0865}"/>
                </a:ext>
              </a:extLst>
            </p:cNvPr>
            <p:cNvSpPr/>
            <p:nvPr/>
          </p:nvSpPr>
          <p:spPr>
            <a:xfrm>
              <a:off x="1714877" y="4773106"/>
              <a:ext cx="30541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E206EBC-6331-AD15-2C63-B171F3E1A34F}"/>
                </a:ext>
              </a:extLst>
            </p:cNvPr>
            <p:cNvSpPr/>
            <p:nvPr/>
          </p:nvSpPr>
          <p:spPr>
            <a:xfrm>
              <a:off x="3222412" y="4775027"/>
              <a:ext cx="30541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A9A572-23DB-5981-EBA1-6C6F183C4791}"/>
                </a:ext>
              </a:extLst>
            </p:cNvPr>
            <p:cNvSpPr/>
            <p:nvPr/>
          </p:nvSpPr>
          <p:spPr>
            <a:xfrm>
              <a:off x="6265595" y="4771185"/>
              <a:ext cx="30541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157CF2F-2625-7ABF-51FF-3E1742D827A3}"/>
                </a:ext>
              </a:extLst>
            </p:cNvPr>
            <p:cNvSpPr/>
            <p:nvPr/>
          </p:nvSpPr>
          <p:spPr>
            <a:xfrm>
              <a:off x="5690607" y="3537589"/>
              <a:ext cx="30541" cy="23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76AE591-3973-3441-A424-13EBAFC26D1E}"/>
                </a:ext>
              </a:extLst>
            </p:cNvPr>
            <p:cNvSpPr/>
            <p:nvPr/>
          </p:nvSpPr>
          <p:spPr>
            <a:xfrm>
              <a:off x="4624605" y="4155963"/>
              <a:ext cx="30541" cy="222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E34BF57-7285-A286-1D38-00D152E9AE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275839" y="4625195"/>
              <a:ext cx="411858" cy="5217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4A64034-EBD2-EBE4-BC52-4C922F8DC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950350" y="996171"/>
            <a:ext cx="2009012" cy="40584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B10D8B-B56E-8595-E9E6-F030F3594F0D}"/>
              </a:ext>
            </a:extLst>
          </p:cNvPr>
          <p:cNvCxnSpPr/>
          <p:nvPr/>
        </p:nvCxnSpPr>
        <p:spPr>
          <a:xfrm flipV="1">
            <a:off x="8274826" y="3777004"/>
            <a:ext cx="3230296" cy="55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1">
            <a:extLst>
              <a:ext uri="{FF2B5EF4-FFF2-40B4-BE49-F238E27FC236}">
                <a16:creationId xmlns:a16="http://schemas.microsoft.com/office/drawing/2014/main" id="{4D76E1BC-0A14-7100-A178-052835EFECD0}"/>
              </a:ext>
            </a:extLst>
          </p:cNvPr>
          <p:cNvSpPr txBox="1"/>
          <p:nvPr/>
        </p:nvSpPr>
        <p:spPr>
          <a:xfrm>
            <a:off x="9563044" y="3830423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PST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199B912-DEC3-5184-F397-6491B4325ED7}"/>
              </a:ext>
            </a:extLst>
          </p:cNvPr>
          <p:cNvSpPr/>
          <p:nvPr/>
        </p:nvSpPr>
        <p:spPr>
          <a:xfrm rot="10800000">
            <a:off x="7923763" y="1793811"/>
            <a:ext cx="211744" cy="20480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9A6751-1316-9B4B-AE2A-6C0ECF014445}"/>
              </a:ext>
            </a:extLst>
          </p:cNvPr>
          <p:cNvCxnSpPr/>
          <p:nvPr/>
        </p:nvCxnSpPr>
        <p:spPr>
          <a:xfrm>
            <a:off x="6792686" y="4441370"/>
            <a:ext cx="1" cy="990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1A8B116-8036-8E0A-9A3E-20D1BE900688}"/>
              </a:ext>
            </a:extLst>
          </p:cNvPr>
          <p:cNvSpPr txBox="1"/>
          <p:nvPr/>
        </p:nvSpPr>
        <p:spPr>
          <a:xfrm>
            <a:off x="5181600" y="4158343"/>
            <a:ext cx="457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Convolution !</a:t>
            </a:r>
            <a:endParaRPr lang="en-US" dirty="0">
              <a:cs typeface="Arial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AEE4F940-490E-510B-6CCA-1D062371B896}"/>
              </a:ext>
            </a:extLst>
          </p:cNvPr>
          <p:cNvSpPr txBox="1"/>
          <p:nvPr/>
        </p:nvSpPr>
        <p:spPr>
          <a:xfrm>
            <a:off x="6578998" y="5405799"/>
            <a:ext cx="1223910" cy="8800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02124"/>
                </a:solidFill>
              </a:rPr>
              <a:t>X</a:t>
            </a:r>
            <a:endParaRPr lang="en-US" dirty="0"/>
          </a:p>
          <a:p>
            <a:endParaRPr lang="en-GB" dirty="0"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A42EB9-81FC-6478-EBD5-3CAF8D5535AC}"/>
              </a:ext>
            </a:extLst>
          </p:cNvPr>
          <p:cNvSpPr txBox="1"/>
          <p:nvPr/>
        </p:nvSpPr>
        <p:spPr>
          <a:xfrm>
            <a:off x="6553201" y="394062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∗</a:t>
            </a: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A03F59-1210-D97C-CB6C-5C5F6965F54D}"/>
              </a:ext>
            </a:extLst>
          </p:cNvPr>
          <p:cNvCxnSpPr>
            <a:cxnSpLocks/>
          </p:cNvCxnSpPr>
          <p:nvPr/>
        </p:nvCxnSpPr>
        <p:spPr>
          <a:xfrm>
            <a:off x="6019800" y="3113314"/>
            <a:ext cx="729342" cy="870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4D72FE-D63A-7F69-E49D-003BDB1A8C44}"/>
              </a:ext>
            </a:extLst>
          </p:cNvPr>
          <p:cNvCxnSpPr>
            <a:cxnSpLocks/>
          </p:cNvCxnSpPr>
          <p:nvPr/>
        </p:nvCxnSpPr>
        <p:spPr>
          <a:xfrm flipH="1">
            <a:off x="6847114" y="3113313"/>
            <a:ext cx="631371" cy="870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69C3F-DB77-E19D-271F-50B5A063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E2DE2F1-EEE8-AE15-C16F-529660359D18}"/>
              </a:ext>
            </a:extLst>
          </p:cNvPr>
          <p:cNvGrpSpPr/>
          <p:nvPr/>
        </p:nvGrpSpPr>
        <p:grpSpPr>
          <a:xfrm>
            <a:off x="2633975" y="1848110"/>
            <a:ext cx="7303195" cy="450119"/>
            <a:chOff x="2633975" y="1848108"/>
            <a:chExt cx="7303195" cy="1110701"/>
          </a:xfrm>
        </p:grpSpPr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1B335685-81FA-87AF-77BB-7CD9A9ABA9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5953660" y="1051763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787F2FF3-26B6-6CB9-5223-7DDB2AEEB5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3386947" y="1105378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9294DA47-F3BC-0BB2-5A88-05B3DFBF41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8112841" y="1134480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" name="TextBox 5">
            <a:extLst>
              <a:ext uri="{FF2B5EF4-FFF2-40B4-BE49-F238E27FC236}">
                <a16:creationId xmlns:a16="http://schemas.microsoft.com/office/drawing/2014/main" id="{45349BF7-E464-AF6A-AEC7-830688433043}"/>
              </a:ext>
            </a:extLst>
          </p:cNvPr>
          <p:cNvSpPr txBox="1"/>
          <p:nvPr/>
        </p:nvSpPr>
        <p:spPr>
          <a:xfrm>
            <a:off x="1681839" y="1934590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TF MEG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27FC9AA-5F46-0310-0767-9C3E284A0C5B}"/>
              </a:ext>
            </a:extLst>
          </p:cNvPr>
          <p:cNvSpPr/>
          <p:nvPr/>
        </p:nvSpPr>
        <p:spPr>
          <a:xfrm>
            <a:off x="2622824" y="2571510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2" name="TextBox 7">
            <a:extLst>
              <a:ext uri="{FF2B5EF4-FFF2-40B4-BE49-F238E27FC236}">
                <a16:creationId xmlns:a16="http://schemas.microsoft.com/office/drawing/2014/main" id="{A5479449-33E8-1C35-509A-ADF94B42E56E}"/>
              </a:ext>
            </a:extLst>
          </p:cNvPr>
          <p:cNvSpPr txBox="1"/>
          <p:nvPr/>
        </p:nvSpPr>
        <p:spPr>
          <a:xfrm>
            <a:off x="2578271" y="22277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013C5B0-C832-1392-D4D0-2E69BBB5FFBF}"/>
              </a:ext>
            </a:extLst>
          </p:cNvPr>
          <p:cNvSpPr/>
          <p:nvPr/>
        </p:nvSpPr>
        <p:spPr>
          <a:xfrm>
            <a:off x="5096809" y="2249870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" name="TextBox 9">
            <a:extLst>
              <a:ext uri="{FF2B5EF4-FFF2-40B4-BE49-F238E27FC236}">
                <a16:creationId xmlns:a16="http://schemas.microsoft.com/office/drawing/2014/main" id="{14052D9E-3D27-BCD4-E00E-3D50DB037241}"/>
              </a:ext>
            </a:extLst>
          </p:cNvPr>
          <p:cNvSpPr txBox="1"/>
          <p:nvPr/>
        </p:nvSpPr>
        <p:spPr>
          <a:xfrm>
            <a:off x="1627613" y="251543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All trials</a:t>
            </a:r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id="{4A3D1F17-BB50-CC86-EE3F-4FC2FA94E948}"/>
              </a:ext>
            </a:extLst>
          </p:cNvPr>
          <p:cNvSpPr/>
          <p:nvPr/>
        </p:nvSpPr>
        <p:spPr>
          <a:xfrm rot="5400000" flipH="1">
            <a:off x="9946722" y="2504619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6" name="TextBox 11">
            <a:extLst>
              <a:ext uri="{FF2B5EF4-FFF2-40B4-BE49-F238E27FC236}">
                <a16:creationId xmlns:a16="http://schemas.microsoft.com/office/drawing/2014/main" id="{C5824DB5-CD0D-B620-A9D0-CD6BA7055E24}"/>
              </a:ext>
            </a:extLst>
          </p:cNvPr>
          <p:cNvSpPr txBox="1"/>
          <p:nvPr/>
        </p:nvSpPr>
        <p:spPr>
          <a:xfrm>
            <a:off x="3056106" y="22190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157" name="TextBox 12">
            <a:extLst>
              <a:ext uri="{FF2B5EF4-FFF2-40B4-BE49-F238E27FC236}">
                <a16:creationId xmlns:a16="http://schemas.microsoft.com/office/drawing/2014/main" id="{3141D965-B641-21EC-BB8F-79498A35084B}"/>
              </a:ext>
            </a:extLst>
          </p:cNvPr>
          <p:cNvSpPr txBox="1"/>
          <p:nvPr/>
        </p:nvSpPr>
        <p:spPr>
          <a:xfrm>
            <a:off x="4447682" y="22190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58" name="TextBox 13">
            <a:extLst>
              <a:ext uri="{FF2B5EF4-FFF2-40B4-BE49-F238E27FC236}">
                <a16:creationId xmlns:a16="http://schemas.microsoft.com/office/drawing/2014/main" id="{E85B29FA-B7B5-D27A-DECD-5EDBEEB52D8F}"/>
              </a:ext>
            </a:extLst>
          </p:cNvPr>
          <p:cNvSpPr txBox="1"/>
          <p:nvPr/>
        </p:nvSpPr>
        <p:spPr>
          <a:xfrm>
            <a:off x="6348883" y="22190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59" name="TextBox 14">
            <a:extLst>
              <a:ext uri="{FF2B5EF4-FFF2-40B4-BE49-F238E27FC236}">
                <a16:creationId xmlns:a16="http://schemas.microsoft.com/office/drawing/2014/main" id="{F8308B80-837F-9CE1-33F3-BB31C6F05982}"/>
              </a:ext>
            </a:extLst>
          </p:cNvPr>
          <p:cNvSpPr txBox="1"/>
          <p:nvPr/>
        </p:nvSpPr>
        <p:spPr>
          <a:xfrm>
            <a:off x="8033914" y="22277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F30AED0-ED65-6E80-496C-5C44BF3838EC}"/>
              </a:ext>
            </a:extLst>
          </p:cNvPr>
          <p:cNvSpPr/>
          <p:nvPr/>
        </p:nvSpPr>
        <p:spPr>
          <a:xfrm>
            <a:off x="7038899" y="2249870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1" name="TextBox 16">
            <a:extLst>
              <a:ext uri="{FF2B5EF4-FFF2-40B4-BE49-F238E27FC236}">
                <a16:creationId xmlns:a16="http://schemas.microsoft.com/office/drawing/2014/main" id="{6BEA682F-C7F4-C95D-1D3E-895A6D6DBC7A}"/>
              </a:ext>
            </a:extLst>
          </p:cNvPr>
          <p:cNvSpPr txBox="1"/>
          <p:nvPr/>
        </p:nvSpPr>
        <p:spPr>
          <a:xfrm>
            <a:off x="8417021" y="22096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F6B593F-36A5-2B0D-9F54-24D5F716BADB}"/>
              </a:ext>
            </a:extLst>
          </p:cNvPr>
          <p:cNvGrpSpPr/>
          <p:nvPr/>
        </p:nvGrpSpPr>
        <p:grpSpPr>
          <a:xfrm>
            <a:off x="1880104" y="3139721"/>
            <a:ext cx="8218222" cy="2551377"/>
            <a:chOff x="1880104" y="3139721"/>
            <a:chExt cx="8218222" cy="255137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4D34DCC-6E54-1C98-4909-1F783F33AB4F}"/>
                </a:ext>
              </a:extLst>
            </p:cNvPr>
            <p:cNvSpPr/>
            <p:nvPr/>
          </p:nvSpPr>
          <p:spPr>
            <a:xfrm>
              <a:off x="2572865" y="3264220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19A3B0F-473D-0FAD-2325-8CB707F78A4B}"/>
                </a:ext>
              </a:extLst>
            </p:cNvPr>
            <p:cNvSpPr/>
            <p:nvPr/>
          </p:nvSpPr>
          <p:spPr>
            <a:xfrm>
              <a:off x="2572865" y="3864820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61CCEF6-2905-93B4-2F5A-A114E051CFFF}"/>
                </a:ext>
              </a:extLst>
            </p:cNvPr>
            <p:cNvSpPr/>
            <p:nvPr/>
          </p:nvSpPr>
          <p:spPr>
            <a:xfrm>
              <a:off x="2572865" y="4465420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730C3D4-B0F8-E701-294A-8EC449E73202}"/>
                </a:ext>
              </a:extLst>
            </p:cNvPr>
            <p:cNvSpPr/>
            <p:nvPr/>
          </p:nvSpPr>
          <p:spPr>
            <a:xfrm>
              <a:off x="2572865" y="5066019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1" name="TextBox 26">
              <a:extLst>
                <a:ext uri="{FF2B5EF4-FFF2-40B4-BE49-F238E27FC236}">
                  <a16:creationId xmlns:a16="http://schemas.microsoft.com/office/drawing/2014/main" id="{817526ED-F800-CF51-D1D6-D211637301E4}"/>
                </a:ext>
              </a:extLst>
            </p:cNvPr>
            <p:cNvSpPr txBox="1"/>
            <p:nvPr/>
          </p:nvSpPr>
          <p:spPr>
            <a:xfrm>
              <a:off x="1965684" y="374271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4A2C340-BF56-8474-741E-930FC462C174}"/>
                </a:ext>
              </a:extLst>
            </p:cNvPr>
            <p:cNvSpPr/>
            <p:nvPr/>
          </p:nvSpPr>
          <p:spPr>
            <a:xfrm>
              <a:off x="1963695" y="4325855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3" name="TextBox 28">
              <a:extLst>
                <a:ext uri="{FF2B5EF4-FFF2-40B4-BE49-F238E27FC236}">
                  <a16:creationId xmlns:a16="http://schemas.microsoft.com/office/drawing/2014/main" id="{9F23884D-FBAF-5F07-A499-5CC03F09D69B}"/>
                </a:ext>
              </a:extLst>
            </p:cNvPr>
            <p:cNvSpPr txBox="1"/>
            <p:nvPr/>
          </p:nvSpPr>
          <p:spPr>
            <a:xfrm>
              <a:off x="1928176" y="313972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C2E7518-7364-510F-FF00-B20DFC7A43F2}"/>
                </a:ext>
              </a:extLst>
            </p:cNvPr>
            <p:cNvSpPr/>
            <p:nvPr/>
          </p:nvSpPr>
          <p:spPr>
            <a:xfrm>
              <a:off x="2543137" y="326422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B5023AF-E7BC-7092-35A8-050C4E482E41}"/>
                </a:ext>
              </a:extLst>
            </p:cNvPr>
            <p:cNvSpPr/>
            <p:nvPr/>
          </p:nvSpPr>
          <p:spPr>
            <a:xfrm>
              <a:off x="3000927" y="386670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7420DD5-59EE-BC86-4AA2-BA653635393E}"/>
                </a:ext>
              </a:extLst>
            </p:cNvPr>
            <p:cNvSpPr/>
            <p:nvPr/>
          </p:nvSpPr>
          <p:spPr>
            <a:xfrm>
              <a:off x="4392503" y="3261828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C9D2DE8-1A1F-8C2E-413C-A7104420212B}"/>
                </a:ext>
              </a:extLst>
            </p:cNvPr>
            <p:cNvSpPr/>
            <p:nvPr/>
          </p:nvSpPr>
          <p:spPr>
            <a:xfrm>
              <a:off x="6293704" y="3266491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F38AAE0-0126-B5AD-EB2C-FCA0ABE72CE7}"/>
                </a:ext>
              </a:extLst>
            </p:cNvPr>
            <p:cNvSpPr/>
            <p:nvPr/>
          </p:nvSpPr>
          <p:spPr>
            <a:xfrm>
              <a:off x="7978735" y="326649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4F37D02-47D3-7345-B57E-AB34E1E4F849}"/>
                </a:ext>
              </a:extLst>
            </p:cNvPr>
            <p:cNvSpPr/>
            <p:nvPr/>
          </p:nvSpPr>
          <p:spPr>
            <a:xfrm>
              <a:off x="5031211" y="446542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252AE70-D153-F07C-2034-73A5A167D1AF}"/>
                </a:ext>
              </a:extLst>
            </p:cNvPr>
            <p:cNvSpPr/>
            <p:nvPr/>
          </p:nvSpPr>
          <p:spPr>
            <a:xfrm>
              <a:off x="3470554" y="5066019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38A26B7-C453-E3BC-671E-FFEF050C3F1F}"/>
                </a:ext>
              </a:extLst>
            </p:cNvPr>
            <p:cNvSpPr/>
            <p:nvPr/>
          </p:nvSpPr>
          <p:spPr>
            <a:xfrm>
              <a:off x="5293257" y="506790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F7757A-993A-4001-A5A2-7152384C54D7}"/>
                </a:ext>
              </a:extLst>
            </p:cNvPr>
            <p:cNvSpPr/>
            <p:nvPr/>
          </p:nvSpPr>
          <p:spPr>
            <a:xfrm>
              <a:off x="9090217" y="5064138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0139786-337E-FCFF-6681-DB6DB1F49753}"/>
                </a:ext>
              </a:extLst>
            </p:cNvPr>
            <p:cNvSpPr/>
            <p:nvPr/>
          </p:nvSpPr>
          <p:spPr>
            <a:xfrm>
              <a:off x="8372468" y="386851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5EEF249-A9D0-483A-A78F-68063681BAC2}"/>
                </a:ext>
              </a:extLst>
            </p:cNvPr>
            <p:cNvSpPr/>
            <p:nvPr/>
          </p:nvSpPr>
          <p:spPr>
            <a:xfrm>
              <a:off x="6973301" y="4461725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B52EF472-EC08-2AC2-6A0A-51A46DEE840E}"/>
                </a:ext>
              </a:extLst>
            </p:cNvPr>
            <p:cNvCxnSpPr/>
            <p:nvPr/>
          </p:nvCxnSpPr>
          <p:spPr>
            <a:xfrm flipV="1">
              <a:off x="5292141" y="5388090"/>
              <a:ext cx="900754" cy="55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41">
              <a:extLst>
                <a:ext uri="{FF2B5EF4-FFF2-40B4-BE49-F238E27FC236}">
                  <a16:creationId xmlns:a16="http://schemas.microsoft.com/office/drawing/2014/main" id="{A3F45D7A-234D-31C9-FA78-8A7249EA4CEB}"/>
                </a:ext>
              </a:extLst>
            </p:cNvPr>
            <p:cNvSpPr txBox="1"/>
            <p:nvPr/>
          </p:nvSpPr>
          <p:spPr>
            <a:xfrm>
              <a:off x="5448245" y="5321766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PST</a:t>
              </a:r>
            </a:p>
          </p:txBody>
        </p:sp>
        <p:sp>
          <p:nvSpPr>
            <p:cNvPr id="187" name="Right Brace 186">
              <a:extLst>
                <a:ext uri="{FF2B5EF4-FFF2-40B4-BE49-F238E27FC236}">
                  <a16:creationId xmlns:a16="http://schemas.microsoft.com/office/drawing/2014/main" id="{FF62BBAD-8823-D011-EF79-DACE85B36E64}"/>
                </a:ext>
              </a:extLst>
            </p:cNvPr>
            <p:cNvSpPr/>
            <p:nvPr/>
          </p:nvSpPr>
          <p:spPr>
            <a:xfrm>
              <a:off x="9814501" y="3139721"/>
              <a:ext cx="283825" cy="240945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864B4D2-07A8-3BAD-EC4C-AD7F8C979B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1880104" y="492118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09E4A6C-0788-F9FB-3C0D-2ECCDC4D0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2916417" y="2906621"/>
            <a:ext cx="231064" cy="935773"/>
          </a:xfrm>
          <a:prstGeom prst="rect">
            <a:avLst/>
          </a:prstGeom>
        </p:spPr>
      </p:pic>
      <p:pic>
        <p:nvPicPr>
          <p:cNvPr id="195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24F647E8-1DCD-8E19-7CBC-F58263DEE3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4761849" y="2895480"/>
            <a:ext cx="231064" cy="966965"/>
          </a:xfrm>
          <a:prstGeom prst="rect">
            <a:avLst/>
          </a:prstGeom>
        </p:spPr>
      </p:pic>
      <p:pic>
        <p:nvPicPr>
          <p:cNvPr id="19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9933499-062B-B512-28A7-566FDB277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6655708" y="2895480"/>
            <a:ext cx="231064" cy="966965"/>
          </a:xfrm>
          <a:prstGeom prst="rect">
            <a:avLst/>
          </a:prstGeom>
        </p:spPr>
      </p:pic>
      <p:pic>
        <p:nvPicPr>
          <p:cNvPr id="197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AD4C3BB-B890-ED6D-050A-283B65F255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8349041" y="2895480"/>
            <a:ext cx="231064" cy="966965"/>
          </a:xfrm>
          <a:prstGeom prst="rect">
            <a:avLst/>
          </a:prstGeom>
        </p:spPr>
      </p:pic>
      <p:pic>
        <p:nvPicPr>
          <p:cNvPr id="198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1C31CB1-3365-2776-FE2A-1EA7C97DC5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3361901" y="3490331"/>
            <a:ext cx="231064" cy="966965"/>
          </a:xfrm>
          <a:prstGeom prst="rect">
            <a:avLst/>
          </a:prstGeom>
        </p:spPr>
      </p:pic>
      <p:pic>
        <p:nvPicPr>
          <p:cNvPr id="199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96FF22C-CE7B-1B1B-3486-E824D50D4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8730314" y="3490331"/>
            <a:ext cx="231064" cy="966965"/>
          </a:xfrm>
          <a:prstGeom prst="rect">
            <a:avLst/>
          </a:prstGeom>
        </p:spPr>
      </p:pic>
      <p:pic>
        <p:nvPicPr>
          <p:cNvPr id="200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7DE781D-A2B0-0F97-D857-BCC005136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7334133" y="4095014"/>
            <a:ext cx="231064" cy="966965"/>
          </a:xfrm>
          <a:prstGeom prst="rect">
            <a:avLst/>
          </a:prstGeom>
        </p:spPr>
      </p:pic>
      <p:pic>
        <p:nvPicPr>
          <p:cNvPr id="20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B5CABB0-DF47-EE89-06E3-653BD990E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5392262" y="4095015"/>
            <a:ext cx="231064" cy="966965"/>
          </a:xfrm>
          <a:prstGeom prst="rect">
            <a:avLst/>
          </a:prstGeom>
        </p:spPr>
      </p:pic>
      <p:pic>
        <p:nvPicPr>
          <p:cNvPr id="202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1188653-811D-E511-D6DD-0AE3F4F73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3828933" y="4699699"/>
            <a:ext cx="231064" cy="966965"/>
          </a:xfrm>
          <a:prstGeom prst="rect">
            <a:avLst/>
          </a:prstGeom>
        </p:spPr>
      </p:pic>
      <p:pic>
        <p:nvPicPr>
          <p:cNvPr id="203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9E75855-6728-B613-E957-906AEEF09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5657734" y="4699699"/>
            <a:ext cx="231064" cy="966965"/>
          </a:xfrm>
          <a:prstGeom prst="rect">
            <a:avLst/>
          </a:prstGeom>
        </p:spPr>
      </p:pic>
      <p:pic>
        <p:nvPicPr>
          <p:cNvPr id="205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29CB00-62D1-5D32-22E6-AC57E7BEDD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35" t="8306" r="7018" b="32609"/>
          <a:stretch/>
        </p:blipFill>
        <p:spPr>
          <a:xfrm rot="-5400000">
            <a:off x="9317887" y="4826761"/>
            <a:ext cx="242966" cy="703727"/>
          </a:xfrm>
          <a:prstGeom prst="rect">
            <a:avLst/>
          </a:prstGeom>
        </p:spPr>
      </p:pic>
      <p:pic>
        <p:nvPicPr>
          <p:cNvPr id="207" name="Picture 206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9AABD280-A3AA-377F-E7D5-C4B8A310E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498776" y="2296905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09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0E38061-35A7-59ED-1FA2-85189FCF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5363367" y="2314223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85D1CDF7-2130-40E1-EA27-F29369F29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9069457" y="2302677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421ED1E-8EB6-0F84-A19C-2110D9E6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47" y="5109884"/>
            <a:ext cx="405544" cy="1407459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F8FD7AA9-BC20-DA2C-1716-B3A824FBB3C1}"/>
              </a:ext>
            </a:extLst>
          </p:cNvPr>
          <p:cNvSpPr txBox="1"/>
          <p:nvPr/>
        </p:nvSpPr>
        <p:spPr>
          <a:xfrm>
            <a:off x="10097210" y="4171439"/>
            <a:ext cx="2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94212C-EBF6-56AB-1EE0-380D75029B25}"/>
              </a:ext>
            </a:extLst>
          </p:cNvPr>
          <p:cNvSpPr txBox="1">
            <a:spLocks/>
          </p:cNvSpPr>
          <p:nvPr/>
        </p:nvSpPr>
        <p:spPr bwMode="auto">
          <a:xfrm>
            <a:off x="331719" y="664213"/>
            <a:ext cx="8999900" cy="74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>
                <a:cs typeface="Arial"/>
              </a:rPr>
              <a:t>Updating our previous design...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32702A-001D-6E0C-AE98-1DE29C06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E2DE2F1-EEE8-AE15-C16F-529660359D18}"/>
              </a:ext>
            </a:extLst>
          </p:cNvPr>
          <p:cNvGrpSpPr/>
          <p:nvPr/>
        </p:nvGrpSpPr>
        <p:grpSpPr>
          <a:xfrm>
            <a:off x="2633975" y="1848110"/>
            <a:ext cx="7303195" cy="450119"/>
            <a:chOff x="2633975" y="1848108"/>
            <a:chExt cx="7303195" cy="1110701"/>
          </a:xfrm>
        </p:grpSpPr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1B335685-81FA-87AF-77BB-7CD9A9ABA9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5953660" y="1051763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787F2FF3-26B6-6CB9-5223-7DDB2AEEB5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3386947" y="1105378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9294DA47-F3BC-0BB2-5A88-05B3DFBF41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8112841" y="1134480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" name="TextBox 5">
            <a:extLst>
              <a:ext uri="{FF2B5EF4-FFF2-40B4-BE49-F238E27FC236}">
                <a16:creationId xmlns:a16="http://schemas.microsoft.com/office/drawing/2014/main" id="{45349BF7-E464-AF6A-AEC7-830688433043}"/>
              </a:ext>
            </a:extLst>
          </p:cNvPr>
          <p:cNvSpPr txBox="1"/>
          <p:nvPr/>
        </p:nvSpPr>
        <p:spPr>
          <a:xfrm>
            <a:off x="1681839" y="1934590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TF MEG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27FC9AA-5F46-0310-0767-9C3E284A0C5B}"/>
              </a:ext>
            </a:extLst>
          </p:cNvPr>
          <p:cNvSpPr/>
          <p:nvPr/>
        </p:nvSpPr>
        <p:spPr>
          <a:xfrm>
            <a:off x="2622824" y="2571510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2" name="TextBox 7">
            <a:extLst>
              <a:ext uri="{FF2B5EF4-FFF2-40B4-BE49-F238E27FC236}">
                <a16:creationId xmlns:a16="http://schemas.microsoft.com/office/drawing/2014/main" id="{A5479449-33E8-1C35-509A-ADF94B42E56E}"/>
              </a:ext>
            </a:extLst>
          </p:cNvPr>
          <p:cNvSpPr txBox="1"/>
          <p:nvPr/>
        </p:nvSpPr>
        <p:spPr>
          <a:xfrm>
            <a:off x="2578271" y="22277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013C5B0-C832-1392-D4D0-2E69BBB5FFBF}"/>
              </a:ext>
            </a:extLst>
          </p:cNvPr>
          <p:cNvSpPr/>
          <p:nvPr/>
        </p:nvSpPr>
        <p:spPr>
          <a:xfrm>
            <a:off x="5096809" y="2249870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" name="TextBox 9">
            <a:extLst>
              <a:ext uri="{FF2B5EF4-FFF2-40B4-BE49-F238E27FC236}">
                <a16:creationId xmlns:a16="http://schemas.microsoft.com/office/drawing/2014/main" id="{14052D9E-3D27-BCD4-E00E-3D50DB037241}"/>
              </a:ext>
            </a:extLst>
          </p:cNvPr>
          <p:cNvSpPr txBox="1"/>
          <p:nvPr/>
        </p:nvSpPr>
        <p:spPr>
          <a:xfrm>
            <a:off x="1627613" y="251543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All trials</a:t>
            </a:r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id="{4A3D1F17-BB50-CC86-EE3F-4FC2FA94E948}"/>
              </a:ext>
            </a:extLst>
          </p:cNvPr>
          <p:cNvSpPr/>
          <p:nvPr/>
        </p:nvSpPr>
        <p:spPr>
          <a:xfrm rot="5400000" flipH="1">
            <a:off x="9946722" y="2504619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6" name="TextBox 11">
            <a:extLst>
              <a:ext uri="{FF2B5EF4-FFF2-40B4-BE49-F238E27FC236}">
                <a16:creationId xmlns:a16="http://schemas.microsoft.com/office/drawing/2014/main" id="{C5824DB5-CD0D-B620-A9D0-CD6BA7055E24}"/>
              </a:ext>
            </a:extLst>
          </p:cNvPr>
          <p:cNvSpPr txBox="1"/>
          <p:nvPr/>
        </p:nvSpPr>
        <p:spPr>
          <a:xfrm>
            <a:off x="3056106" y="22190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157" name="TextBox 12">
            <a:extLst>
              <a:ext uri="{FF2B5EF4-FFF2-40B4-BE49-F238E27FC236}">
                <a16:creationId xmlns:a16="http://schemas.microsoft.com/office/drawing/2014/main" id="{3141D965-B641-21EC-BB8F-79498A35084B}"/>
              </a:ext>
            </a:extLst>
          </p:cNvPr>
          <p:cNvSpPr txBox="1"/>
          <p:nvPr/>
        </p:nvSpPr>
        <p:spPr>
          <a:xfrm>
            <a:off x="4447682" y="22190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58" name="TextBox 13">
            <a:extLst>
              <a:ext uri="{FF2B5EF4-FFF2-40B4-BE49-F238E27FC236}">
                <a16:creationId xmlns:a16="http://schemas.microsoft.com/office/drawing/2014/main" id="{E85B29FA-B7B5-D27A-DECD-5EDBEEB52D8F}"/>
              </a:ext>
            </a:extLst>
          </p:cNvPr>
          <p:cNvSpPr txBox="1"/>
          <p:nvPr/>
        </p:nvSpPr>
        <p:spPr>
          <a:xfrm>
            <a:off x="6348883" y="22190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59" name="TextBox 14">
            <a:extLst>
              <a:ext uri="{FF2B5EF4-FFF2-40B4-BE49-F238E27FC236}">
                <a16:creationId xmlns:a16="http://schemas.microsoft.com/office/drawing/2014/main" id="{F8308B80-837F-9CE1-33F3-BB31C6F05982}"/>
              </a:ext>
            </a:extLst>
          </p:cNvPr>
          <p:cNvSpPr txBox="1"/>
          <p:nvPr/>
        </p:nvSpPr>
        <p:spPr>
          <a:xfrm>
            <a:off x="8033914" y="22277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/>
              <a:t>+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F30AED0-ED65-6E80-496C-5C44BF3838EC}"/>
              </a:ext>
            </a:extLst>
          </p:cNvPr>
          <p:cNvSpPr/>
          <p:nvPr/>
        </p:nvSpPr>
        <p:spPr>
          <a:xfrm>
            <a:off x="7038899" y="2249870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1" name="TextBox 16">
            <a:extLst>
              <a:ext uri="{FF2B5EF4-FFF2-40B4-BE49-F238E27FC236}">
                <a16:creationId xmlns:a16="http://schemas.microsoft.com/office/drawing/2014/main" id="{6BEA682F-C7F4-C95D-1D3E-895A6D6DBC7A}"/>
              </a:ext>
            </a:extLst>
          </p:cNvPr>
          <p:cNvSpPr txBox="1"/>
          <p:nvPr/>
        </p:nvSpPr>
        <p:spPr>
          <a:xfrm>
            <a:off x="8417021" y="22096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F6B593F-36A5-2B0D-9F54-24D5F716BADB}"/>
              </a:ext>
            </a:extLst>
          </p:cNvPr>
          <p:cNvGrpSpPr/>
          <p:nvPr/>
        </p:nvGrpSpPr>
        <p:grpSpPr>
          <a:xfrm>
            <a:off x="1880104" y="3139721"/>
            <a:ext cx="8229107" cy="3269426"/>
            <a:chOff x="1880104" y="3139721"/>
            <a:chExt cx="8229107" cy="3269426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4D34DCC-6E54-1C98-4909-1F783F33AB4F}"/>
                </a:ext>
              </a:extLst>
            </p:cNvPr>
            <p:cNvSpPr/>
            <p:nvPr/>
          </p:nvSpPr>
          <p:spPr>
            <a:xfrm>
              <a:off x="2572865" y="3264220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19A3B0F-473D-0FAD-2325-8CB707F78A4B}"/>
                </a:ext>
              </a:extLst>
            </p:cNvPr>
            <p:cNvSpPr/>
            <p:nvPr/>
          </p:nvSpPr>
          <p:spPr>
            <a:xfrm>
              <a:off x="2572865" y="3864820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61CCEF6-2905-93B4-2F5A-A114E051CFFF}"/>
                </a:ext>
              </a:extLst>
            </p:cNvPr>
            <p:cNvSpPr/>
            <p:nvPr/>
          </p:nvSpPr>
          <p:spPr>
            <a:xfrm>
              <a:off x="2572865" y="4465420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730C3D4-B0F8-E701-294A-8EC449E73202}"/>
                </a:ext>
              </a:extLst>
            </p:cNvPr>
            <p:cNvSpPr/>
            <p:nvPr/>
          </p:nvSpPr>
          <p:spPr>
            <a:xfrm>
              <a:off x="2572865" y="5066019"/>
              <a:ext cx="7185570" cy="2174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1" name="TextBox 26">
              <a:extLst>
                <a:ext uri="{FF2B5EF4-FFF2-40B4-BE49-F238E27FC236}">
                  <a16:creationId xmlns:a16="http://schemas.microsoft.com/office/drawing/2014/main" id="{817526ED-F800-CF51-D1D6-D211637301E4}"/>
                </a:ext>
              </a:extLst>
            </p:cNvPr>
            <p:cNvSpPr txBox="1"/>
            <p:nvPr/>
          </p:nvSpPr>
          <p:spPr>
            <a:xfrm>
              <a:off x="1965684" y="374271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4A2C340-BF56-8474-741E-930FC462C174}"/>
                </a:ext>
              </a:extLst>
            </p:cNvPr>
            <p:cNvSpPr/>
            <p:nvPr/>
          </p:nvSpPr>
          <p:spPr>
            <a:xfrm>
              <a:off x="1963695" y="4325855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3" name="TextBox 28">
              <a:extLst>
                <a:ext uri="{FF2B5EF4-FFF2-40B4-BE49-F238E27FC236}">
                  <a16:creationId xmlns:a16="http://schemas.microsoft.com/office/drawing/2014/main" id="{9F23884D-FBAF-5F07-A499-5CC03F09D69B}"/>
                </a:ext>
              </a:extLst>
            </p:cNvPr>
            <p:cNvSpPr txBox="1"/>
            <p:nvPr/>
          </p:nvSpPr>
          <p:spPr>
            <a:xfrm>
              <a:off x="1928176" y="313972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C2E7518-7364-510F-FF00-B20DFC7A43F2}"/>
                </a:ext>
              </a:extLst>
            </p:cNvPr>
            <p:cNvSpPr/>
            <p:nvPr/>
          </p:nvSpPr>
          <p:spPr>
            <a:xfrm>
              <a:off x="2543137" y="326422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B5023AF-E7BC-7092-35A8-050C4E482E41}"/>
                </a:ext>
              </a:extLst>
            </p:cNvPr>
            <p:cNvSpPr/>
            <p:nvPr/>
          </p:nvSpPr>
          <p:spPr>
            <a:xfrm>
              <a:off x="3000927" y="386670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7420DD5-59EE-BC86-4AA2-BA653635393E}"/>
                </a:ext>
              </a:extLst>
            </p:cNvPr>
            <p:cNvSpPr/>
            <p:nvPr/>
          </p:nvSpPr>
          <p:spPr>
            <a:xfrm>
              <a:off x="4392503" y="3261828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C9D2DE8-1A1F-8C2E-413C-A7104420212B}"/>
                </a:ext>
              </a:extLst>
            </p:cNvPr>
            <p:cNvSpPr/>
            <p:nvPr/>
          </p:nvSpPr>
          <p:spPr>
            <a:xfrm>
              <a:off x="6293704" y="3266491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F38AAE0-0126-B5AD-EB2C-FCA0ABE72CE7}"/>
                </a:ext>
              </a:extLst>
            </p:cNvPr>
            <p:cNvSpPr/>
            <p:nvPr/>
          </p:nvSpPr>
          <p:spPr>
            <a:xfrm>
              <a:off x="7978735" y="326649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4F37D02-47D3-7345-B57E-AB34E1E4F849}"/>
                </a:ext>
              </a:extLst>
            </p:cNvPr>
            <p:cNvSpPr/>
            <p:nvPr/>
          </p:nvSpPr>
          <p:spPr>
            <a:xfrm>
              <a:off x="5031211" y="446542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252AE70-D153-F07C-2034-73A5A167D1AF}"/>
                </a:ext>
              </a:extLst>
            </p:cNvPr>
            <p:cNvSpPr/>
            <p:nvPr/>
          </p:nvSpPr>
          <p:spPr>
            <a:xfrm>
              <a:off x="3470554" y="5066019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38A26B7-C453-E3BC-671E-FFEF050C3F1F}"/>
                </a:ext>
              </a:extLst>
            </p:cNvPr>
            <p:cNvSpPr/>
            <p:nvPr/>
          </p:nvSpPr>
          <p:spPr>
            <a:xfrm>
              <a:off x="5293257" y="5067900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F7757A-993A-4001-A5A2-7152384C54D7}"/>
                </a:ext>
              </a:extLst>
            </p:cNvPr>
            <p:cNvSpPr/>
            <p:nvPr/>
          </p:nvSpPr>
          <p:spPr>
            <a:xfrm>
              <a:off x="9090217" y="5064138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0139786-337E-FCFF-6681-DB6DB1F49753}"/>
                </a:ext>
              </a:extLst>
            </p:cNvPr>
            <p:cNvSpPr/>
            <p:nvPr/>
          </p:nvSpPr>
          <p:spPr>
            <a:xfrm>
              <a:off x="8372468" y="386851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5EEF249-A9D0-483A-A78F-68063681BAC2}"/>
                </a:ext>
              </a:extLst>
            </p:cNvPr>
            <p:cNvSpPr/>
            <p:nvPr/>
          </p:nvSpPr>
          <p:spPr>
            <a:xfrm>
              <a:off x="6973301" y="4461725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B52EF472-EC08-2AC2-6A0A-51A46DEE840E}"/>
                </a:ext>
              </a:extLst>
            </p:cNvPr>
            <p:cNvCxnSpPr/>
            <p:nvPr/>
          </p:nvCxnSpPr>
          <p:spPr>
            <a:xfrm flipV="1">
              <a:off x="5292141" y="5388090"/>
              <a:ext cx="900754" cy="55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41">
              <a:extLst>
                <a:ext uri="{FF2B5EF4-FFF2-40B4-BE49-F238E27FC236}">
                  <a16:creationId xmlns:a16="http://schemas.microsoft.com/office/drawing/2014/main" id="{A3F45D7A-234D-31C9-FA78-8A7249EA4CEB}"/>
                </a:ext>
              </a:extLst>
            </p:cNvPr>
            <p:cNvSpPr txBox="1"/>
            <p:nvPr/>
          </p:nvSpPr>
          <p:spPr>
            <a:xfrm>
              <a:off x="5448245" y="5321766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PST</a:t>
              </a:r>
            </a:p>
          </p:txBody>
        </p:sp>
        <p:sp>
          <p:nvSpPr>
            <p:cNvPr id="187" name="Right Brace 186">
              <a:extLst>
                <a:ext uri="{FF2B5EF4-FFF2-40B4-BE49-F238E27FC236}">
                  <a16:creationId xmlns:a16="http://schemas.microsoft.com/office/drawing/2014/main" id="{FF62BBAD-8823-D011-EF79-DACE85B36E64}"/>
                </a:ext>
              </a:extLst>
            </p:cNvPr>
            <p:cNvSpPr/>
            <p:nvPr/>
          </p:nvSpPr>
          <p:spPr>
            <a:xfrm>
              <a:off x="9814501" y="3139721"/>
              <a:ext cx="294710" cy="326942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864B4D2-07A8-3BAD-EC4C-AD7F8C979B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1880104" y="492118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09E4A6C-0788-F9FB-3C0D-2ECCDC4D0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2916417" y="2906621"/>
            <a:ext cx="231064" cy="935773"/>
          </a:xfrm>
          <a:prstGeom prst="rect">
            <a:avLst/>
          </a:prstGeom>
        </p:spPr>
      </p:pic>
      <p:pic>
        <p:nvPicPr>
          <p:cNvPr id="195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24F647E8-1DCD-8E19-7CBC-F58263DEE3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4761849" y="2895480"/>
            <a:ext cx="231064" cy="966965"/>
          </a:xfrm>
          <a:prstGeom prst="rect">
            <a:avLst/>
          </a:prstGeom>
        </p:spPr>
      </p:pic>
      <p:pic>
        <p:nvPicPr>
          <p:cNvPr id="196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9933499-062B-B512-28A7-566FDB277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6655708" y="2895480"/>
            <a:ext cx="231064" cy="966965"/>
          </a:xfrm>
          <a:prstGeom prst="rect">
            <a:avLst/>
          </a:prstGeom>
        </p:spPr>
      </p:pic>
      <p:pic>
        <p:nvPicPr>
          <p:cNvPr id="197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AD4C3BB-B890-ED6D-050A-283B65F255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8349041" y="2895480"/>
            <a:ext cx="231064" cy="966965"/>
          </a:xfrm>
          <a:prstGeom prst="rect">
            <a:avLst/>
          </a:prstGeom>
        </p:spPr>
      </p:pic>
      <p:pic>
        <p:nvPicPr>
          <p:cNvPr id="198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1C31CB1-3365-2776-FE2A-1EA7C97DC5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3361901" y="3490331"/>
            <a:ext cx="231064" cy="966965"/>
          </a:xfrm>
          <a:prstGeom prst="rect">
            <a:avLst/>
          </a:prstGeom>
        </p:spPr>
      </p:pic>
      <p:pic>
        <p:nvPicPr>
          <p:cNvPr id="199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96FF22C-CE7B-1B1B-3486-E824D50D4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8730314" y="3490331"/>
            <a:ext cx="231064" cy="966965"/>
          </a:xfrm>
          <a:prstGeom prst="rect">
            <a:avLst/>
          </a:prstGeom>
        </p:spPr>
      </p:pic>
      <p:pic>
        <p:nvPicPr>
          <p:cNvPr id="200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7DE781D-A2B0-0F97-D857-BCC005136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7334133" y="4095014"/>
            <a:ext cx="231064" cy="966965"/>
          </a:xfrm>
          <a:prstGeom prst="rect">
            <a:avLst/>
          </a:prstGeom>
        </p:spPr>
      </p:pic>
      <p:pic>
        <p:nvPicPr>
          <p:cNvPr id="20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B5CABB0-DF47-EE89-06E3-653BD990E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5392262" y="4095015"/>
            <a:ext cx="231064" cy="966965"/>
          </a:xfrm>
          <a:prstGeom prst="rect">
            <a:avLst/>
          </a:prstGeom>
        </p:spPr>
      </p:pic>
      <p:pic>
        <p:nvPicPr>
          <p:cNvPr id="202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1188653-811D-E511-D6DD-0AE3F4F73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3828933" y="4699699"/>
            <a:ext cx="231064" cy="966965"/>
          </a:xfrm>
          <a:prstGeom prst="rect">
            <a:avLst/>
          </a:prstGeom>
        </p:spPr>
      </p:pic>
      <p:pic>
        <p:nvPicPr>
          <p:cNvPr id="203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9E75855-6728-B613-E957-906AEEF09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-5400000">
            <a:off x="5657734" y="4699699"/>
            <a:ext cx="231064" cy="966965"/>
          </a:xfrm>
          <a:prstGeom prst="rect">
            <a:avLst/>
          </a:prstGeom>
        </p:spPr>
      </p:pic>
      <p:pic>
        <p:nvPicPr>
          <p:cNvPr id="205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E29CB00-62D1-5D32-22E6-AC57E7BEDD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35" t="8306" r="7018" b="32609"/>
          <a:stretch/>
        </p:blipFill>
        <p:spPr>
          <a:xfrm rot="-5400000">
            <a:off x="9317887" y="4826761"/>
            <a:ext cx="242966" cy="703727"/>
          </a:xfrm>
          <a:prstGeom prst="rect">
            <a:avLst/>
          </a:prstGeom>
        </p:spPr>
      </p:pic>
      <p:pic>
        <p:nvPicPr>
          <p:cNvPr id="207" name="Picture 206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9AABD280-A3AA-377F-E7D5-C4B8A310E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498776" y="2296905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09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0E38061-35A7-59ED-1FA2-85189FCF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5363367" y="2314223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85D1CDF7-2130-40E1-EA27-F29369F29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9069457" y="2302677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DAD7F5F-B54C-9972-F3A9-D6FDEC533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6" t="7673" r="9355" b="11140"/>
          <a:stretch/>
        </p:blipFill>
        <p:spPr>
          <a:xfrm rot="16200000">
            <a:off x="6012783" y="2441685"/>
            <a:ext cx="339574" cy="7246409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9B0670DC-91D1-F47B-F5FA-5BE57140407D}"/>
              </a:ext>
            </a:extLst>
          </p:cNvPr>
          <p:cNvSpPr txBox="1"/>
          <p:nvPr/>
        </p:nvSpPr>
        <p:spPr>
          <a:xfrm>
            <a:off x="1434553" y="5760747"/>
            <a:ext cx="10936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baseline drift</a:t>
            </a:r>
            <a:endParaRPr lang="en-US" dirty="0">
              <a:cs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421ED1E-8EB6-0F84-A19C-2110D9E6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47" y="5109884"/>
            <a:ext cx="405544" cy="1407459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F8FD7AA9-BC20-DA2C-1716-B3A824FBB3C1}"/>
              </a:ext>
            </a:extLst>
          </p:cNvPr>
          <p:cNvSpPr txBox="1"/>
          <p:nvPr/>
        </p:nvSpPr>
        <p:spPr>
          <a:xfrm>
            <a:off x="10108096" y="4595982"/>
            <a:ext cx="2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94212C-EBF6-56AB-1EE0-380D75029B25}"/>
              </a:ext>
            </a:extLst>
          </p:cNvPr>
          <p:cNvSpPr txBox="1">
            <a:spLocks/>
          </p:cNvSpPr>
          <p:nvPr/>
        </p:nvSpPr>
        <p:spPr bwMode="auto">
          <a:xfrm>
            <a:off x="331719" y="664213"/>
            <a:ext cx="8999900" cy="74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>
                <a:cs typeface="Arial"/>
              </a:rPr>
              <a:t>Updating our previous design...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F1016-7CA8-8525-2C29-8512B6FD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The convolution GLM 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AAACB-86EE-AC08-442B-DFE0F697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50" y="1494810"/>
            <a:ext cx="4811899" cy="506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711792-7E38-F7D3-568A-33511353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The convolution GLM 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AAACB-86EE-AC08-442B-DFE0F697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50" y="1494810"/>
            <a:ext cx="4811899" cy="506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C430A4BA-E059-743E-53EC-2F6919761D9F}"/>
              </a:ext>
            </a:extLst>
          </p:cNvPr>
          <p:cNvSpPr/>
          <p:nvPr/>
        </p:nvSpPr>
        <p:spPr>
          <a:xfrm>
            <a:off x="7916428" y="1714682"/>
            <a:ext cx="163093" cy="32041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43A50-CCC3-1F8B-19CE-AD1103CD35B1}"/>
              </a:ext>
            </a:extLst>
          </p:cNvPr>
          <p:cNvSpPr txBox="1"/>
          <p:nvPr/>
        </p:nvSpPr>
        <p:spPr>
          <a:xfrm>
            <a:off x="8174182" y="302820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Beware the autocorrelations!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67AC6B-5317-C726-C2B9-28B63E63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Extracted responses </a:t>
            </a:r>
            <a:endParaRPr lang="en-GB" dirty="0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5" name="Picture 7" descr="Shape&#10;&#10;Description automatically generated">
            <a:extLst>
              <a:ext uri="{FF2B5EF4-FFF2-40B4-BE49-F238E27FC236}">
                <a16:creationId xmlns:a16="http://schemas.microsoft.com/office/drawing/2014/main" id="{9E5A8128-FF0C-41EA-3889-232AF35A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22" y="2100126"/>
            <a:ext cx="7829797" cy="4082786"/>
          </a:xfrm>
          <a:prstGeom prst="rect">
            <a:avLst/>
          </a:prstGeom>
        </p:spPr>
      </p:pic>
      <p:sp>
        <p:nvSpPr>
          <p:cNvPr id="11" name="TextBox 26">
            <a:extLst>
              <a:ext uri="{FF2B5EF4-FFF2-40B4-BE49-F238E27FC236}">
                <a16:creationId xmlns:a16="http://schemas.microsoft.com/office/drawing/2014/main" id="{A4D72E5B-619A-46C1-64ED-C9F90D979F94}"/>
              </a:ext>
            </a:extLst>
          </p:cNvPr>
          <p:cNvSpPr txBox="1"/>
          <p:nvPr/>
        </p:nvSpPr>
        <p:spPr>
          <a:xfrm>
            <a:off x="1787554" y="2743206"/>
            <a:ext cx="53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0B050"/>
                </a:solidFill>
              </a:rPr>
              <a:t>&gt;</a:t>
            </a:r>
          </a:p>
        </p:txBody>
      </p:sp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47376B1-C7DF-10BC-5CDF-81A84A3A2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1701974" y="4940981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DB5C9E-4053-FAE6-7AA4-75F42AA8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20" name="Picture 2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BE2CCF6-FDA9-00C5-0857-8EBC0FF56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8" r="-146" b="50540"/>
          <a:stretch/>
        </p:blipFill>
        <p:spPr>
          <a:xfrm>
            <a:off x="478972" y="1460698"/>
            <a:ext cx="11218107" cy="42675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8962F-5628-6557-1C9B-BB9160CA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>
                <a:cs typeface="Arial"/>
              </a:rPr>
              <a:t>From first to second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1EC9BB-3C9D-5CF5-A157-DAA324FE80AD}"/>
              </a:ext>
            </a:extLst>
          </p:cNvPr>
          <p:cNvGrpSpPr/>
          <p:nvPr/>
        </p:nvGrpSpPr>
        <p:grpSpPr>
          <a:xfrm>
            <a:off x="1658471" y="1745139"/>
            <a:ext cx="9049215" cy="4273024"/>
            <a:chOff x="0" y="1538951"/>
            <a:chExt cx="9049215" cy="42730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0E6FF6-C8FC-F803-6857-A98E50C286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8058" t="53406" r="49186" b="-1"/>
            <a:stretch/>
          </p:blipFill>
          <p:spPr bwMode="auto">
            <a:xfrm>
              <a:off x="8218171" y="3647833"/>
              <a:ext cx="831044" cy="1077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B6C027-48B7-3442-381A-3579D01E0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8949" t="6762" r="47831" b="54116"/>
            <a:stretch/>
          </p:blipFill>
          <p:spPr bwMode="auto">
            <a:xfrm>
              <a:off x="6889769" y="4081922"/>
              <a:ext cx="802888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28CF7E-7AE3-A0C5-980E-1EA1FC2DF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8949" t="6762" r="47831" b="54116"/>
            <a:stretch/>
          </p:blipFill>
          <p:spPr bwMode="auto">
            <a:xfrm>
              <a:off x="6889769" y="5069221"/>
              <a:ext cx="802888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76BE558C-9625-CC4D-9ABD-C942DAC72800}"/>
                </a:ext>
              </a:extLst>
            </p:cNvPr>
            <p:cNvSpPr txBox="1"/>
            <p:nvPr/>
          </p:nvSpPr>
          <p:spPr>
            <a:xfrm>
              <a:off x="0" y="2060945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Subject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54C7E5-BBB7-2146-DD51-EA4BE413F9A5}"/>
                </a:ext>
              </a:extLst>
            </p:cNvPr>
            <p:cNvGrpSpPr/>
            <p:nvPr/>
          </p:nvGrpSpPr>
          <p:grpSpPr>
            <a:xfrm>
              <a:off x="262518" y="4081922"/>
              <a:ext cx="4841024" cy="742754"/>
              <a:chOff x="262518" y="4081922"/>
              <a:chExt cx="4841024" cy="74275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7B5AD0A-6157-C3C6-7EA5-7ABBC8EFE13F}"/>
                  </a:ext>
                </a:extLst>
              </p:cNvPr>
              <p:cNvGrpSpPr/>
              <p:nvPr/>
            </p:nvGrpSpPr>
            <p:grpSpPr>
              <a:xfrm>
                <a:off x="979679" y="4170812"/>
                <a:ext cx="1280300" cy="467153"/>
                <a:chOff x="979680" y="4170812"/>
                <a:chExt cx="7303195" cy="1110701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32AA5CC5-45A1-1F87-7E00-864664950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5616"/>
                <a:stretch/>
              </p:blipFill>
              <p:spPr bwMode="auto">
                <a:xfrm rot="16200000">
                  <a:off x="4299365" y="3374467"/>
                  <a:ext cx="1099823" cy="2692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9A328119-30C3-928C-F067-9C8F46D178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6617"/>
                <a:stretch/>
              </p:blipFill>
              <p:spPr bwMode="auto">
                <a:xfrm rot="16200000">
                  <a:off x="1732652" y="3428082"/>
                  <a:ext cx="1099823" cy="2605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7465B4B6-DA22-8A8C-5A96-A0DF306651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4979" r="80951" b="65616"/>
                <a:stretch/>
              </p:blipFill>
              <p:spPr bwMode="auto">
                <a:xfrm rot="16200000">
                  <a:off x="6458546" y="3457184"/>
                  <a:ext cx="1099823" cy="254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0" name="TextBox 5">
                <a:extLst>
                  <a:ext uri="{FF2B5EF4-FFF2-40B4-BE49-F238E27FC236}">
                    <a16:creationId xmlns:a16="http://schemas.microsoft.com/office/drawing/2014/main" id="{459604C9-5870-DED1-1437-1A8D3A409404}"/>
                  </a:ext>
                </a:extLst>
              </p:cNvPr>
              <p:cNvSpPr txBox="1"/>
              <p:nvPr/>
            </p:nvSpPr>
            <p:spPr>
              <a:xfrm>
                <a:off x="262518" y="426863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2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61FB8DE-15C2-DB2F-8C23-530ACC1EA455}"/>
                  </a:ext>
                </a:extLst>
              </p:cNvPr>
              <p:cNvCxnSpPr/>
              <p:nvPr/>
            </p:nvCxnSpPr>
            <p:spPr>
              <a:xfrm>
                <a:off x="2321312" y="4402100"/>
                <a:ext cx="30108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EFF96B1-F072-A668-113B-151F46993B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424" t="6762" r="34734" b="54116"/>
              <a:stretch/>
            </p:blipFill>
            <p:spPr bwMode="auto">
              <a:xfrm>
                <a:off x="2683726" y="4081922"/>
                <a:ext cx="2419816" cy="742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97B65B78-6F7C-6126-58EC-D801B8420B78}"/>
                </a:ext>
              </a:extLst>
            </p:cNvPr>
            <p:cNvSpPr txBox="1"/>
            <p:nvPr/>
          </p:nvSpPr>
          <p:spPr>
            <a:xfrm>
              <a:off x="2917486" y="263275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E01AE8-70F0-B082-D4BF-AD59835CEC3F}"/>
                </a:ext>
              </a:extLst>
            </p:cNvPr>
            <p:cNvSpPr/>
            <p:nvPr/>
          </p:nvSpPr>
          <p:spPr>
            <a:xfrm>
              <a:off x="4573820" y="2663535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A6C443FF-8E38-E3E1-C964-6EA858F34495}"/>
                </a:ext>
              </a:extLst>
            </p:cNvPr>
            <p:cNvSpPr txBox="1"/>
            <p:nvPr/>
          </p:nvSpPr>
          <p:spPr>
            <a:xfrm>
              <a:off x="3763311" y="261253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7EFE60-CDD6-454F-B7FE-F9C62C5E074E}"/>
                </a:ext>
              </a:extLst>
            </p:cNvPr>
            <p:cNvGrpSpPr/>
            <p:nvPr/>
          </p:nvGrpSpPr>
          <p:grpSpPr>
            <a:xfrm>
              <a:off x="262518" y="3043424"/>
              <a:ext cx="4841024" cy="742754"/>
              <a:chOff x="262518" y="3043424"/>
              <a:chExt cx="4841024" cy="74275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2BD7891-36AA-2006-8070-08CDBD2506B3}"/>
                  </a:ext>
                </a:extLst>
              </p:cNvPr>
              <p:cNvGrpSpPr/>
              <p:nvPr/>
            </p:nvGrpSpPr>
            <p:grpSpPr>
              <a:xfrm>
                <a:off x="979679" y="3132315"/>
                <a:ext cx="1280300" cy="467153"/>
                <a:chOff x="979680" y="3132314"/>
                <a:chExt cx="7303195" cy="1110701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4213E313-CAB0-3317-C711-B52ADCA511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5616"/>
                <a:stretch/>
              </p:blipFill>
              <p:spPr bwMode="auto">
                <a:xfrm rot="16200000">
                  <a:off x="4299365" y="2335969"/>
                  <a:ext cx="1099823" cy="2692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31E4A2DA-4546-6CFF-BF46-24DA25F6C7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6617"/>
                <a:stretch/>
              </p:blipFill>
              <p:spPr bwMode="auto">
                <a:xfrm rot="16200000">
                  <a:off x="1732652" y="2389584"/>
                  <a:ext cx="1099823" cy="2605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61B8F1C4-EA3E-952F-3FBE-18C5A2E219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4979" r="80951" b="65616"/>
                <a:stretch/>
              </p:blipFill>
              <p:spPr bwMode="auto">
                <a:xfrm rot="16200000">
                  <a:off x="6458546" y="2418686"/>
                  <a:ext cx="1099823" cy="254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Box 16">
                <a:extLst>
                  <a:ext uri="{FF2B5EF4-FFF2-40B4-BE49-F238E27FC236}">
                    <a16:creationId xmlns:a16="http://schemas.microsoft.com/office/drawing/2014/main" id="{469938DE-23EE-2CF1-BE4D-C316217536D6}"/>
                  </a:ext>
                </a:extLst>
              </p:cNvPr>
              <p:cNvSpPr txBox="1"/>
              <p:nvPr/>
            </p:nvSpPr>
            <p:spPr>
              <a:xfrm>
                <a:off x="262518" y="323013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1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D3AA42F-C254-C8AB-24F4-57DBDF50D220}"/>
                  </a:ext>
                </a:extLst>
              </p:cNvPr>
              <p:cNvCxnSpPr/>
              <p:nvPr/>
            </p:nvCxnSpPr>
            <p:spPr>
              <a:xfrm>
                <a:off x="2321312" y="3363602"/>
                <a:ext cx="30108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95811F9-F3A9-2B68-F984-9AB8D7464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424" t="6762" r="34734" b="54116"/>
              <a:stretch/>
            </p:blipFill>
            <p:spPr bwMode="auto">
              <a:xfrm>
                <a:off x="2683726" y="3043424"/>
                <a:ext cx="2419816" cy="742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DCAC94-673A-9A54-AE35-120C1AD8C62A}"/>
                </a:ext>
              </a:extLst>
            </p:cNvPr>
            <p:cNvGrpSpPr/>
            <p:nvPr/>
          </p:nvGrpSpPr>
          <p:grpSpPr>
            <a:xfrm>
              <a:off x="262518" y="5069221"/>
              <a:ext cx="4841024" cy="742754"/>
              <a:chOff x="262518" y="5069221"/>
              <a:chExt cx="4841024" cy="74275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CCCEADF-B8C8-6D75-B52B-DD1EF5DC379D}"/>
                  </a:ext>
                </a:extLst>
              </p:cNvPr>
              <p:cNvGrpSpPr/>
              <p:nvPr/>
            </p:nvGrpSpPr>
            <p:grpSpPr>
              <a:xfrm>
                <a:off x="979679" y="5158111"/>
                <a:ext cx="1280300" cy="467153"/>
                <a:chOff x="979680" y="5158111"/>
                <a:chExt cx="7303195" cy="1110701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DFA2A068-EFBC-8782-8568-DD9BA7DC5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5616"/>
                <a:stretch/>
              </p:blipFill>
              <p:spPr bwMode="auto">
                <a:xfrm rot="16200000">
                  <a:off x="4299365" y="4361766"/>
                  <a:ext cx="1099823" cy="2692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BD0CAFAC-34C6-E7E9-DB9A-6707D7EC52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3321" r="80951" b="66617"/>
                <a:stretch/>
              </p:blipFill>
              <p:spPr bwMode="auto">
                <a:xfrm rot="16200000">
                  <a:off x="1732652" y="4415381"/>
                  <a:ext cx="1099823" cy="2605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8BA28957-6C99-B124-5DEF-60B543A727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6" t="4979" r="80951" b="65616"/>
                <a:stretch/>
              </p:blipFill>
              <p:spPr bwMode="auto">
                <a:xfrm rot="16200000">
                  <a:off x="6458546" y="4444483"/>
                  <a:ext cx="1099823" cy="254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" name="TextBox 24">
                <a:extLst>
                  <a:ext uri="{FF2B5EF4-FFF2-40B4-BE49-F238E27FC236}">
                    <a16:creationId xmlns:a16="http://schemas.microsoft.com/office/drawing/2014/main" id="{FB05C104-C664-FF83-EC51-D5AFBC8D00F2}"/>
                  </a:ext>
                </a:extLst>
              </p:cNvPr>
              <p:cNvSpPr txBox="1"/>
              <p:nvPr/>
            </p:nvSpPr>
            <p:spPr>
              <a:xfrm>
                <a:off x="262518" y="525593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3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9E45636-59A6-48FB-6C1F-0A568B03DE28}"/>
                  </a:ext>
                </a:extLst>
              </p:cNvPr>
              <p:cNvCxnSpPr/>
              <p:nvPr/>
            </p:nvCxnSpPr>
            <p:spPr>
              <a:xfrm>
                <a:off x="2321312" y="5389399"/>
                <a:ext cx="30108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7E2AA6B-A5A2-240E-296E-BAB230AE5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424" t="6762" r="34734" b="54116"/>
              <a:stretch/>
            </p:blipFill>
            <p:spPr bwMode="auto">
              <a:xfrm>
                <a:off x="2683726" y="5069221"/>
                <a:ext cx="2419816" cy="742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F8C1B2DF-BD2B-8FC1-8254-979AB2B4CF24}"/>
                </a:ext>
              </a:extLst>
            </p:cNvPr>
            <p:cNvSpPr/>
            <p:nvPr/>
          </p:nvSpPr>
          <p:spPr>
            <a:xfrm rot="5400000">
              <a:off x="2891270" y="500404"/>
              <a:ext cx="261096" cy="4003612"/>
            </a:xfrm>
            <a:prstGeom prst="leftBrace">
              <a:avLst>
                <a:gd name="adj1" fmla="val 8333"/>
                <a:gd name="adj2" fmla="val 49861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TextBox 31">
              <a:extLst>
                <a:ext uri="{FF2B5EF4-FFF2-40B4-BE49-F238E27FC236}">
                  <a16:creationId xmlns:a16="http://schemas.microsoft.com/office/drawing/2014/main" id="{0AC81ED2-0DF7-0F0E-D0C3-1587FB9B489B}"/>
                </a:ext>
              </a:extLst>
            </p:cNvPr>
            <p:cNvSpPr txBox="1"/>
            <p:nvPr/>
          </p:nvSpPr>
          <p:spPr>
            <a:xfrm>
              <a:off x="1626085" y="1941981"/>
              <a:ext cx="290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First-level convolution model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7BF622-8383-2691-F7E8-881574C1DB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8949" t="6762" r="47831" b="54116"/>
            <a:stretch/>
          </p:blipFill>
          <p:spPr bwMode="auto">
            <a:xfrm>
              <a:off x="6889769" y="3069927"/>
              <a:ext cx="802888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C660FF45-0B1A-36A3-05E5-80EB92779F3B}"/>
                </a:ext>
              </a:extLst>
            </p:cNvPr>
            <p:cNvSpPr/>
            <p:nvPr/>
          </p:nvSpPr>
          <p:spPr>
            <a:xfrm>
              <a:off x="3930805" y="2821194"/>
              <a:ext cx="2748775" cy="579928"/>
            </a:xfrm>
            <a:custGeom>
              <a:avLst/>
              <a:gdLst>
                <a:gd name="connsiteX0" fmla="*/ 0 w 2748775"/>
                <a:gd name="connsiteY0" fmla="*/ 579928 h 579928"/>
                <a:gd name="connsiteX1" fmla="*/ 563136 w 2748775"/>
                <a:gd name="connsiteY1" fmla="*/ 178484 h 579928"/>
                <a:gd name="connsiteX2" fmla="*/ 1293541 w 2748775"/>
                <a:gd name="connsiteY2" fmla="*/ 65 h 579928"/>
                <a:gd name="connsiteX3" fmla="*/ 2046249 w 2748775"/>
                <a:gd name="connsiteY3" fmla="*/ 161757 h 579928"/>
                <a:gd name="connsiteX4" fmla="*/ 2748775 w 2748775"/>
                <a:gd name="connsiteY4" fmla="*/ 462840 h 5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775" h="579928">
                  <a:moveTo>
                    <a:pt x="0" y="579928"/>
                  </a:moveTo>
                  <a:cubicBezTo>
                    <a:pt x="173773" y="427528"/>
                    <a:pt x="347546" y="275128"/>
                    <a:pt x="563136" y="178484"/>
                  </a:cubicBezTo>
                  <a:cubicBezTo>
                    <a:pt x="778726" y="81840"/>
                    <a:pt x="1046356" y="2853"/>
                    <a:pt x="1293541" y="65"/>
                  </a:cubicBezTo>
                  <a:cubicBezTo>
                    <a:pt x="1540726" y="-2723"/>
                    <a:pt x="1803710" y="84628"/>
                    <a:pt x="2046249" y="161757"/>
                  </a:cubicBezTo>
                  <a:cubicBezTo>
                    <a:pt x="2288788" y="238886"/>
                    <a:pt x="2518781" y="350863"/>
                    <a:pt x="2748775" y="4628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6A2DAB6A-C3CA-596D-AA4D-7CB05FD728F5}"/>
                </a:ext>
              </a:extLst>
            </p:cNvPr>
            <p:cNvSpPr/>
            <p:nvPr/>
          </p:nvSpPr>
          <p:spPr>
            <a:xfrm>
              <a:off x="3949507" y="3880848"/>
              <a:ext cx="2748775" cy="579928"/>
            </a:xfrm>
            <a:custGeom>
              <a:avLst/>
              <a:gdLst>
                <a:gd name="connsiteX0" fmla="*/ 0 w 2748775"/>
                <a:gd name="connsiteY0" fmla="*/ 579928 h 579928"/>
                <a:gd name="connsiteX1" fmla="*/ 563136 w 2748775"/>
                <a:gd name="connsiteY1" fmla="*/ 178484 h 579928"/>
                <a:gd name="connsiteX2" fmla="*/ 1293541 w 2748775"/>
                <a:gd name="connsiteY2" fmla="*/ 65 h 579928"/>
                <a:gd name="connsiteX3" fmla="*/ 2046249 w 2748775"/>
                <a:gd name="connsiteY3" fmla="*/ 161757 h 579928"/>
                <a:gd name="connsiteX4" fmla="*/ 2748775 w 2748775"/>
                <a:gd name="connsiteY4" fmla="*/ 462840 h 5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775" h="579928">
                  <a:moveTo>
                    <a:pt x="0" y="579928"/>
                  </a:moveTo>
                  <a:cubicBezTo>
                    <a:pt x="173773" y="427528"/>
                    <a:pt x="347546" y="275128"/>
                    <a:pt x="563136" y="178484"/>
                  </a:cubicBezTo>
                  <a:cubicBezTo>
                    <a:pt x="778726" y="81840"/>
                    <a:pt x="1046356" y="2853"/>
                    <a:pt x="1293541" y="65"/>
                  </a:cubicBezTo>
                  <a:cubicBezTo>
                    <a:pt x="1540726" y="-2723"/>
                    <a:pt x="1803710" y="84628"/>
                    <a:pt x="2046249" y="161757"/>
                  </a:cubicBezTo>
                  <a:cubicBezTo>
                    <a:pt x="2288788" y="238886"/>
                    <a:pt x="2518781" y="350863"/>
                    <a:pt x="2748775" y="4628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3504487B-434D-64A2-8676-EC15DB06806A}"/>
                </a:ext>
              </a:extLst>
            </p:cNvPr>
            <p:cNvSpPr/>
            <p:nvPr/>
          </p:nvSpPr>
          <p:spPr>
            <a:xfrm>
              <a:off x="3949507" y="4868147"/>
              <a:ext cx="2748775" cy="579928"/>
            </a:xfrm>
            <a:custGeom>
              <a:avLst/>
              <a:gdLst>
                <a:gd name="connsiteX0" fmla="*/ 0 w 2748775"/>
                <a:gd name="connsiteY0" fmla="*/ 579928 h 579928"/>
                <a:gd name="connsiteX1" fmla="*/ 563136 w 2748775"/>
                <a:gd name="connsiteY1" fmla="*/ 178484 h 579928"/>
                <a:gd name="connsiteX2" fmla="*/ 1293541 w 2748775"/>
                <a:gd name="connsiteY2" fmla="*/ 65 h 579928"/>
                <a:gd name="connsiteX3" fmla="*/ 2046249 w 2748775"/>
                <a:gd name="connsiteY3" fmla="*/ 161757 h 579928"/>
                <a:gd name="connsiteX4" fmla="*/ 2748775 w 2748775"/>
                <a:gd name="connsiteY4" fmla="*/ 462840 h 57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775" h="579928">
                  <a:moveTo>
                    <a:pt x="0" y="579928"/>
                  </a:moveTo>
                  <a:cubicBezTo>
                    <a:pt x="173773" y="427528"/>
                    <a:pt x="347546" y="275128"/>
                    <a:pt x="563136" y="178484"/>
                  </a:cubicBezTo>
                  <a:cubicBezTo>
                    <a:pt x="778726" y="81840"/>
                    <a:pt x="1046356" y="2853"/>
                    <a:pt x="1293541" y="65"/>
                  </a:cubicBezTo>
                  <a:cubicBezTo>
                    <a:pt x="1540726" y="-2723"/>
                    <a:pt x="1803710" y="84628"/>
                    <a:pt x="2046249" y="161757"/>
                  </a:cubicBezTo>
                  <a:cubicBezTo>
                    <a:pt x="2288788" y="238886"/>
                    <a:pt x="2518781" y="350863"/>
                    <a:pt x="2748775" y="4628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870D881-0EDE-E183-623C-784C2C8DDF0D}"/>
                </a:ext>
              </a:extLst>
            </p:cNvPr>
            <p:cNvSpPr txBox="1"/>
            <p:nvPr/>
          </p:nvSpPr>
          <p:spPr>
            <a:xfrm>
              <a:off x="6249561" y="1538951"/>
              <a:ext cx="20833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Take contrasts of interest to second level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043B19F0-6266-A2A3-CEDA-1F2762569430}"/>
                </a:ext>
              </a:extLst>
            </p:cNvPr>
            <p:cNvSpPr txBox="1"/>
            <p:nvPr/>
          </p:nvSpPr>
          <p:spPr>
            <a:xfrm>
              <a:off x="7155192" y="26170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B6159BB0-C85E-973D-9A8A-227B150488D3}"/>
                </a:ext>
              </a:extLst>
            </p:cNvPr>
            <p:cNvSpPr txBox="1"/>
            <p:nvPr/>
          </p:nvSpPr>
          <p:spPr>
            <a:xfrm>
              <a:off x="8554619" y="32310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3BEFD8A2-6F0C-9960-535E-2D920A98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Statistical analysis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4" name="Picture 4" descr="PowerPoint&#10;&#10;Description automatically generated">
            <a:extLst>
              <a:ext uri="{FF2B5EF4-FFF2-40B4-BE49-F238E27FC236}">
                <a16:creationId xmlns:a16="http://schemas.microsoft.com/office/drawing/2014/main" id="{ACC8C96E-6E37-C678-9071-24D04F49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56" y="1401588"/>
            <a:ext cx="6513615" cy="53314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D23E2-69CA-4102-47C6-5597443A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>
                <a:cs typeface="Arial"/>
              </a:rPr>
              <a:t>Statistical analysis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5" name="Picture 7" descr="Diagram&#10;&#10;Description automatically generated">
            <a:extLst>
              <a:ext uri="{FF2B5EF4-FFF2-40B4-BE49-F238E27FC236}">
                <a16:creationId xmlns:a16="http://schemas.microsoft.com/office/drawing/2014/main" id="{4CD353B1-319E-4AEF-C6B2-9C7CAD17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80" y="1688429"/>
            <a:ext cx="7542809" cy="46488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BAD27D-AA31-A76C-26E2-3BEA94ED14E1}"/>
              </a:ext>
            </a:extLst>
          </p:cNvPr>
          <p:cNvSpPr/>
          <p:nvPr/>
        </p:nvSpPr>
        <p:spPr>
          <a:xfrm>
            <a:off x="5809014" y="3424052"/>
            <a:ext cx="3889168" cy="2533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4C19D-A015-33EC-0643-6779A87D0C4E}"/>
              </a:ext>
            </a:extLst>
          </p:cNvPr>
          <p:cNvSpPr txBox="1"/>
          <p:nvPr/>
        </p:nvSpPr>
        <p:spPr>
          <a:xfrm>
            <a:off x="6848104" y="3928752"/>
            <a:ext cx="505888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latin typeface="Arial"/>
              <a:ea typeface="Cambria"/>
              <a:cs typeface="Arial"/>
            </a:endParaRPr>
          </a:p>
          <a:p>
            <a:endParaRPr lang="en-US" dirty="0">
              <a:latin typeface="Arial"/>
              <a:ea typeface="Cambria"/>
              <a:cs typeface="Arial"/>
            </a:endParaRPr>
          </a:p>
          <a:p>
            <a:r>
              <a:rPr lang="en-US" dirty="0">
                <a:latin typeface="Arial"/>
                <a:ea typeface="Cambria"/>
                <a:cs typeface="Arial"/>
              </a:rPr>
              <a:t>"Successful stops were associated with a beta increase in more frontal regions"</a:t>
            </a:r>
          </a:p>
          <a:p>
            <a:endParaRPr lang="en-US" dirty="0">
              <a:ea typeface="Cambria"/>
              <a:cs typeface="Arial" panose="020B0604020202020204" pitchFamily="34" charset="0"/>
            </a:endParaRPr>
          </a:p>
          <a:p>
            <a:endParaRPr lang="en-US" dirty="0">
              <a:ea typeface="Cambri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1EF12-7C2A-3AD2-9EE2-18A03501B77F}"/>
              </a:ext>
            </a:extLst>
          </p:cNvPr>
          <p:cNvSpPr txBox="1"/>
          <p:nvPr/>
        </p:nvSpPr>
        <p:spPr>
          <a:xfrm>
            <a:off x="6303818" y="2929246"/>
            <a:ext cx="3532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latin typeface="Arial"/>
              </a:rPr>
              <a:t>"Stop signal was associated with a global theta increase"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9F896B-A69A-D3B3-5491-5366240C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F1A62-55DC-08EC-EAB1-E8386F5E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Jha A, Nachev P, Barnes G, Husain M, Brown P, Litvak V. The Frontal Control of Stopping. Cereb Cortex. 2015 Nov;25(11):4392-406. doi: 10.1093/cercor/bhv027</a:t>
            </a:r>
          </a:p>
        </p:txBody>
      </p:sp>
    </p:spTree>
    <p:extLst>
      <p:ext uri="{BB962C8B-B14F-4D97-AF65-F5344CB8AC3E}">
        <p14:creationId xmlns:p14="http://schemas.microsoft.com/office/powerpoint/2010/main" val="427663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25BF78-D3D8-8841-E89C-DA6DED3E6448}"/>
              </a:ext>
            </a:extLst>
          </p:cNvPr>
          <p:cNvCxnSpPr/>
          <p:nvPr/>
        </p:nvCxnSpPr>
        <p:spPr>
          <a:xfrm>
            <a:off x="5399314" y="2819400"/>
            <a:ext cx="10886" cy="1143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8FFCF-1A00-99C0-27C4-EF9C4D4E8DD6}"/>
              </a:ext>
            </a:extLst>
          </p:cNvPr>
          <p:cNvSpPr/>
          <p:nvPr/>
        </p:nvSpPr>
        <p:spPr>
          <a:xfrm>
            <a:off x="4539342" y="3276600"/>
            <a:ext cx="2242457" cy="359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11753985" cy="740023"/>
          </a:xfrm>
        </p:spPr>
        <p:txBody>
          <a:bodyPr/>
          <a:lstStyle/>
          <a:p>
            <a:r>
              <a:rPr lang="en-GB" dirty="0"/>
              <a:t>A second example: evoked responses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C30F3-4E95-AC5B-5E7C-4F89D02EC888}"/>
              </a:ext>
            </a:extLst>
          </p:cNvPr>
          <p:cNvSpPr txBox="1"/>
          <p:nvPr/>
        </p:nvSpPr>
        <p:spPr>
          <a:xfrm>
            <a:off x="489857" y="1632857"/>
            <a:ext cx="6422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Supramodal</a:t>
            </a:r>
            <a:r>
              <a:rPr lang="en-US" dirty="0">
                <a:latin typeface="Arial"/>
                <a:cs typeface="Arial"/>
              </a:rPr>
              <a:t> integration task (visual, auditory, tactile) </a:t>
            </a: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55162-08AF-BF4B-7F14-FB26320F08DA}"/>
              </a:ext>
            </a:extLst>
          </p:cNvPr>
          <p:cNvGrpSpPr/>
          <p:nvPr/>
        </p:nvGrpSpPr>
        <p:grpSpPr>
          <a:xfrm>
            <a:off x="385132" y="2414641"/>
            <a:ext cx="10857831" cy="369332"/>
            <a:chOff x="766132" y="2066298"/>
            <a:chExt cx="10857831" cy="36933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5BBD3B-BA81-3DB6-3DAC-567383A7EBDE}"/>
                </a:ext>
              </a:extLst>
            </p:cNvPr>
            <p:cNvCxnSpPr>
              <a:cxnSpLocks/>
            </p:cNvCxnSpPr>
            <p:nvPr/>
          </p:nvCxnSpPr>
          <p:spPr>
            <a:xfrm>
              <a:off x="766132" y="2262425"/>
              <a:ext cx="1015154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034F9-558D-FA55-B629-5E77BB4079B7}"/>
                </a:ext>
              </a:extLst>
            </p:cNvPr>
            <p:cNvSpPr/>
            <p:nvPr/>
          </p:nvSpPr>
          <p:spPr>
            <a:xfrm>
              <a:off x="1371208" y="2143388"/>
              <a:ext cx="208071" cy="2151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5E2805-0462-53B6-6348-7AF1D9C7ADF0}"/>
                </a:ext>
              </a:extLst>
            </p:cNvPr>
            <p:cNvSpPr/>
            <p:nvPr/>
          </p:nvSpPr>
          <p:spPr>
            <a:xfrm>
              <a:off x="3405107" y="2143388"/>
              <a:ext cx="208071" cy="2151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BBEBEE-5E36-3DFA-0C26-6E6B0C81498F}"/>
                </a:ext>
              </a:extLst>
            </p:cNvPr>
            <p:cNvSpPr/>
            <p:nvPr/>
          </p:nvSpPr>
          <p:spPr>
            <a:xfrm>
              <a:off x="4164134" y="2143388"/>
              <a:ext cx="208071" cy="2151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F4D79D-CA90-B991-3A69-CB8C4153E015}"/>
                </a:ext>
              </a:extLst>
            </p:cNvPr>
            <p:cNvSpPr/>
            <p:nvPr/>
          </p:nvSpPr>
          <p:spPr>
            <a:xfrm>
              <a:off x="6890737" y="2143388"/>
              <a:ext cx="208071" cy="2151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14175-4C81-A788-CB34-5602E052EBA9}"/>
                </a:ext>
              </a:extLst>
            </p:cNvPr>
            <p:cNvSpPr/>
            <p:nvPr/>
          </p:nvSpPr>
          <p:spPr>
            <a:xfrm>
              <a:off x="8534069" y="2143388"/>
              <a:ext cx="208071" cy="2151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B19E0A-9CBE-6410-C41C-67F74E886926}"/>
                </a:ext>
              </a:extLst>
            </p:cNvPr>
            <p:cNvSpPr/>
            <p:nvPr/>
          </p:nvSpPr>
          <p:spPr>
            <a:xfrm>
              <a:off x="7421320" y="2143388"/>
              <a:ext cx="208071" cy="2151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D57A5E-F677-8DB4-9712-CFAE1552D2FF}"/>
                </a:ext>
              </a:extLst>
            </p:cNvPr>
            <p:cNvSpPr txBox="1"/>
            <p:nvPr/>
          </p:nvSpPr>
          <p:spPr>
            <a:xfrm>
              <a:off x="11003280" y="2066298"/>
              <a:ext cx="620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time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8004B2-3C46-CCCA-D471-BC6F6F0F7750}"/>
              </a:ext>
            </a:extLst>
          </p:cNvPr>
          <p:cNvCxnSpPr>
            <a:cxnSpLocks/>
          </p:cNvCxnSpPr>
          <p:nvPr/>
        </p:nvCxnSpPr>
        <p:spPr>
          <a:xfrm>
            <a:off x="396018" y="4689939"/>
            <a:ext cx="101515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E3A0E61-627C-D618-5C1F-09E5AB6AAE1B}"/>
              </a:ext>
            </a:extLst>
          </p:cNvPr>
          <p:cNvSpPr/>
          <p:nvPr/>
        </p:nvSpPr>
        <p:spPr>
          <a:xfrm>
            <a:off x="1251465" y="4570902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38B7B0-03CC-5FB5-1EEF-AF1D27B23FDA}"/>
              </a:ext>
            </a:extLst>
          </p:cNvPr>
          <p:cNvSpPr/>
          <p:nvPr/>
        </p:nvSpPr>
        <p:spPr>
          <a:xfrm>
            <a:off x="2675764" y="4570902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2ABF93-64E6-7866-30E3-59B4880884BD}"/>
              </a:ext>
            </a:extLst>
          </p:cNvPr>
          <p:cNvSpPr/>
          <p:nvPr/>
        </p:nvSpPr>
        <p:spPr>
          <a:xfrm>
            <a:off x="5089420" y="4581788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DD526C-0BB6-A699-0792-52D6B0FECBD1}"/>
              </a:ext>
            </a:extLst>
          </p:cNvPr>
          <p:cNvSpPr/>
          <p:nvPr/>
        </p:nvSpPr>
        <p:spPr>
          <a:xfrm>
            <a:off x="5682423" y="4570902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2A8D74-4DD6-00BC-BDCE-9037A01318BA}"/>
              </a:ext>
            </a:extLst>
          </p:cNvPr>
          <p:cNvSpPr/>
          <p:nvPr/>
        </p:nvSpPr>
        <p:spPr>
          <a:xfrm>
            <a:off x="8904184" y="4570902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DA7EF3-DB5E-2C06-C952-9A090577C5E3}"/>
              </a:ext>
            </a:extLst>
          </p:cNvPr>
          <p:cNvSpPr/>
          <p:nvPr/>
        </p:nvSpPr>
        <p:spPr>
          <a:xfrm>
            <a:off x="7051206" y="4570902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D3DF17-E561-85C1-A9B7-36DFE6909A00}"/>
              </a:ext>
            </a:extLst>
          </p:cNvPr>
          <p:cNvSpPr txBox="1"/>
          <p:nvPr/>
        </p:nvSpPr>
        <p:spPr>
          <a:xfrm>
            <a:off x="10633166" y="4493812"/>
            <a:ext cx="62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time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6A4608-9206-42A8-EF2B-E8AACCE94C0B}"/>
              </a:ext>
            </a:extLst>
          </p:cNvPr>
          <p:cNvSpPr/>
          <p:nvPr/>
        </p:nvSpPr>
        <p:spPr>
          <a:xfrm>
            <a:off x="7968013" y="4570902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DC54EF-FDCC-5A2E-2148-342C3CD36ACB}"/>
              </a:ext>
            </a:extLst>
          </p:cNvPr>
          <p:cNvSpPr txBox="1"/>
          <p:nvPr/>
        </p:nvSpPr>
        <p:spPr>
          <a:xfrm>
            <a:off x="5083628" y="21771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N1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BB62FB-E169-6311-EDF4-4ACC99EABDC8}"/>
              </a:ext>
            </a:extLst>
          </p:cNvPr>
          <p:cNvSpPr txBox="1"/>
          <p:nvPr/>
        </p:nvSpPr>
        <p:spPr>
          <a:xfrm>
            <a:off x="5094513" y="40712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549DD4-B3CA-D04F-B9B1-62D9AE48A650}"/>
              </a:ext>
            </a:extLst>
          </p:cNvPr>
          <p:cNvSpPr txBox="1"/>
          <p:nvPr/>
        </p:nvSpPr>
        <p:spPr>
          <a:xfrm>
            <a:off x="4195563" y="58723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N1 &gt; N2  or N1 &lt; N2 ?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A9386-5890-C1E2-B60B-0D0B660AA419}"/>
              </a:ext>
            </a:extLst>
          </p:cNvPr>
          <p:cNvSpPr txBox="1"/>
          <p:nvPr/>
        </p:nvSpPr>
        <p:spPr>
          <a:xfrm>
            <a:off x="4517571" y="32439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Delay: 3 seconds </a:t>
            </a:r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D773A1-5813-0BD6-AA20-695E5D76BAB7}"/>
              </a:ext>
            </a:extLst>
          </p:cNvPr>
          <p:cNvCxnSpPr>
            <a:cxnSpLocks/>
          </p:cNvCxnSpPr>
          <p:nvPr/>
        </p:nvCxnSpPr>
        <p:spPr>
          <a:xfrm flipH="1">
            <a:off x="5343334" y="4902382"/>
            <a:ext cx="13694" cy="798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FC3022EC-DD50-7FF6-761B-0B783CBB1309}"/>
              </a:ext>
            </a:extLst>
          </p:cNvPr>
          <p:cNvSpPr/>
          <p:nvPr/>
        </p:nvSpPr>
        <p:spPr>
          <a:xfrm rot="5400000">
            <a:off x="1935726" y="1849694"/>
            <a:ext cx="258098" cy="2199967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9B68C5-9E75-36AB-C431-0E3399881CC0}"/>
              </a:ext>
            </a:extLst>
          </p:cNvPr>
          <p:cNvSpPr txBox="1"/>
          <p:nvPr/>
        </p:nvSpPr>
        <p:spPr>
          <a:xfrm>
            <a:off x="1128251" y="30873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As short as 100ms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5005CE4-FB3D-F973-A8F5-2E3DD8AE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C0D29A3-1CEA-F8C2-58E2-C7A4C900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Spitzer B.,  Blankenburg F., Summerfield C. Rhythmic gain control during supramodal integration of approximate number. Neuroimage, 2016, 129:470-479​  ​</a:t>
            </a:r>
          </a:p>
        </p:txBody>
      </p:sp>
    </p:spTree>
    <p:extLst>
      <p:ext uri="{BB962C8B-B14F-4D97-AF65-F5344CB8AC3E}">
        <p14:creationId xmlns:p14="http://schemas.microsoft.com/office/powerpoint/2010/main" val="639134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Overlapping responses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D356D-DFE4-41FF-8A89-7E509D07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59"/>
          <a:stretch/>
        </p:blipFill>
        <p:spPr>
          <a:xfrm>
            <a:off x="1082073" y="3192084"/>
            <a:ext cx="9589069" cy="8417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52765F-2476-B324-CC72-E3EFCA83E88E}"/>
              </a:ext>
            </a:extLst>
          </p:cNvPr>
          <p:cNvCxnSpPr>
            <a:cxnSpLocks/>
          </p:cNvCxnSpPr>
          <p:nvPr/>
        </p:nvCxnSpPr>
        <p:spPr>
          <a:xfrm>
            <a:off x="766132" y="2262425"/>
            <a:ext cx="101515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F6E78D9-0829-5D2F-E5EC-D4F608B8A92A}"/>
              </a:ext>
            </a:extLst>
          </p:cNvPr>
          <p:cNvSpPr/>
          <p:nvPr/>
        </p:nvSpPr>
        <p:spPr>
          <a:xfrm>
            <a:off x="1371208" y="2143388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52DF99-E8A6-4D8A-9E9F-D0420E611DDA}"/>
              </a:ext>
            </a:extLst>
          </p:cNvPr>
          <p:cNvSpPr/>
          <p:nvPr/>
        </p:nvSpPr>
        <p:spPr>
          <a:xfrm>
            <a:off x="3405107" y="2143388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F4054E-B276-8C5D-8044-E8708F88DEC9}"/>
              </a:ext>
            </a:extLst>
          </p:cNvPr>
          <p:cNvSpPr/>
          <p:nvPr/>
        </p:nvSpPr>
        <p:spPr>
          <a:xfrm>
            <a:off x="4164134" y="2143388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748062-4A8C-8706-77C4-9A8ED2428809}"/>
              </a:ext>
            </a:extLst>
          </p:cNvPr>
          <p:cNvSpPr/>
          <p:nvPr/>
        </p:nvSpPr>
        <p:spPr>
          <a:xfrm>
            <a:off x="6890737" y="2143388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4EDD00-DBF1-886B-1AC2-E7D258C5B987}"/>
              </a:ext>
            </a:extLst>
          </p:cNvPr>
          <p:cNvSpPr/>
          <p:nvPr/>
        </p:nvSpPr>
        <p:spPr>
          <a:xfrm>
            <a:off x="8534069" y="2143388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984CE9-0CBE-404D-8A92-4F73D13E1FB6}"/>
              </a:ext>
            </a:extLst>
          </p:cNvPr>
          <p:cNvCxnSpPr>
            <a:cxnSpLocks/>
          </p:cNvCxnSpPr>
          <p:nvPr/>
        </p:nvCxnSpPr>
        <p:spPr>
          <a:xfrm>
            <a:off x="766132" y="4169098"/>
            <a:ext cx="101515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4C37026-67B8-040D-D1D0-EAA51EA4E626}"/>
              </a:ext>
            </a:extLst>
          </p:cNvPr>
          <p:cNvSpPr/>
          <p:nvPr/>
        </p:nvSpPr>
        <p:spPr>
          <a:xfrm>
            <a:off x="7421320" y="2143388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13D8D1-6FB4-5959-F7F2-A3F953ED51E2}"/>
              </a:ext>
            </a:extLst>
          </p:cNvPr>
          <p:cNvSpPr/>
          <p:nvPr/>
        </p:nvSpPr>
        <p:spPr>
          <a:xfrm>
            <a:off x="1371208" y="4053133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E143B8-A750-785E-8641-6D762BD81F43}"/>
              </a:ext>
            </a:extLst>
          </p:cNvPr>
          <p:cNvSpPr/>
          <p:nvPr/>
        </p:nvSpPr>
        <p:spPr>
          <a:xfrm>
            <a:off x="3405107" y="4053133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5900CE-BD04-F343-154A-D0B7447B4D7D}"/>
              </a:ext>
            </a:extLst>
          </p:cNvPr>
          <p:cNvSpPr/>
          <p:nvPr/>
        </p:nvSpPr>
        <p:spPr>
          <a:xfrm>
            <a:off x="4164134" y="4053133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FE1746-6ADF-DCB8-4AE9-B5B793229466}"/>
              </a:ext>
            </a:extLst>
          </p:cNvPr>
          <p:cNvSpPr/>
          <p:nvPr/>
        </p:nvSpPr>
        <p:spPr>
          <a:xfrm>
            <a:off x="6890739" y="4053133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196958-F3A8-5218-DA80-19A6C17F6251}"/>
              </a:ext>
            </a:extLst>
          </p:cNvPr>
          <p:cNvSpPr/>
          <p:nvPr/>
        </p:nvSpPr>
        <p:spPr>
          <a:xfrm>
            <a:off x="8534072" y="4053133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C141C4-A99D-8F4E-B12C-2079D0C56933}"/>
              </a:ext>
            </a:extLst>
          </p:cNvPr>
          <p:cNvSpPr/>
          <p:nvPr/>
        </p:nvSpPr>
        <p:spPr>
          <a:xfrm>
            <a:off x="7421339" y="4053133"/>
            <a:ext cx="208071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23E551-3505-148E-24B6-EB1DE162F999}"/>
              </a:ext>
            </a:extLst>
          </p:cNvPr>
          <p:cNvSpPr txBox="1"/>
          <p:nvPr/>
        </p:nvSpPr>
        <p:spPr>
          <a:xfrm>
            <a:off x="11003280" y="2066298"/>
            <a:ext cx="62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C3B9A-3FDF-F977-4E2F-1A1BEC57064C}"/>
              </a:ext>
            </a:extLst>
          </p:cNvPr>
          <p:cNvSpPr txBox="1"/>
          <p:nvPr/>
        </p:nvSpPr>
        <p:spPr>
          <a:xfrm>
            <a:off x="10917680" y="39844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time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2AE9C-A3C5-AF19-4513-A1C7F5924D77}"/>
              </a:ext>
            </a:extLst>
          </p:cNvPr>
          <p:cNvSpPr txBox="1"/>
          <p:nvPr/>
        </p:nvSpPr>
        <p:spPr>
          <a:xfrm>
            <a:off x="517780" y="160438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Stimuli:</a:t>
            </a:r>
            <a:endParaRPr lang="en-GB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3A32CA-3A1E-A5D0-92B1-B41BC0B3A52F}"/>
              </a:ext>
            </a:extLst>
          </p:cNvPr>
          <p:cNvSpPr txBox="1"/>
          <p:nvPr/>
        </p:nvSpPr>
        <p:spPr>
          <a:xfrm>
            <a:off x="517780" y="2581395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Observed response: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1EDD4B-E113-51D5-8C09-8B1D6DD9DCE1}"/>
              </a:ext>
            </a:extLst>
          </p:cNvPr>
          <p:cNvSpPr txBox="1"/>
          <p:nvPr/>
        </p:nvSpPr>
        <p:spPr>
          <a:xfrm>
            <a:off x="517780" y="4575888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/>
              <a:t>Deconvolved response</a:t>
            </a:r>
          </a:p>
        </p:txBody>
      </p:sp>
      <p:pic>
        <p:nvPicPr>
          <p:cNvPr id="38" name="Picture 3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32E419D5-7523-10D4-B4D2-6241935E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93" y="5444342"/>
            <a:ext cx="4446568" cy="81019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762542-0049-FDE1-AF5E-9BC16DDBE446}"/>
              </a:ext>
            </a:extLst>
          </p:cNvPr>
          <p:cNvCxnSpPr>
            <a:cxnSpLocks/>
          </p:cNvCxnSpPr>
          <p:nvPr/>
        </p:nvCxnSpPr>
        <p:spPr>
          <a:xfrm>
            <a:off x="3196364" y="6381406"/>
            <a:ext cx="53035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B9B0FF0-0C10-1D7D-664D-C7748B324800}"/>
              </a:ext>
            </a:extLst>
          </p:cNvPr>
          <p:cNvSpPr/>
          <p:nvPr/>
        </p:nvSpPr>
        <p:spPr>
          <a:xfrm>
            <a:off x="3873648" y="6274125"/>
            <a:ext cx="215152" cy="215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9A25AD-FE23-D22E-5910-2D9B30997F41}"/>
              </a:ext>
            </a:extLst>
          </p:cNvPr>
          <p:cNvSpPr txBox="1"/>
          <p:nvPr/>
        </p:nvSpPr>
        <p:spPr>
          <a:xfrm>
            <a:off x="8323605" y="573507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peristimulus</a:t>
            </a:r>
          </a:p>
          <a:p>
            <a:pPr algn="l"/>
            <a:r>
              <a:rPr lang="en-GB" dirty="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83E9C-5330-903D-7F4F-E5C7383D9E49}"/>
              </a:ext>
            </a:extLst>
          </p:cNvPr>
          <p:cNvSpPr/>
          <p:nvPr/>
        </p:nvSpPr>
        <p:spPr>
          <a:xfrm>
            <a:off x="2879164" y="5095662"/>
            <a:ext cx="7339492" cy="146871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B07BD-E358-B22A-80A0-B25EE0842BB5}"/>
              </a:ext>
            </a:extLst>
          </p:cNvPr>
          <p:cNvSpPr txBox="1"/>
          <p:nvPr/>
        </p:nvSpPr>
        <p:spPr>
          <a:xfrm>
            <a:off x="10222675" y="3245922"/>
            <a:ext cx="1444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M/EEG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185121-6D07-514E-2EEF-D0F3735E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53" y="664213"/>
            <a:ext cx="8999900" cy="740023"/>
          </a:xfrm>
        </p:spPr>
        <p:txBody>
          <a:bodyPr/>
          <a:lstStyle/>
          <a:p>
            <a:r>
              <a:rPr lang="en-GB" dirty="0"/>
              <a:t>Applying convolution modelling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9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710D43-24D0-200C-48DF-23BEB248A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" r="-461" b="49515"/>
          <a:stretch/>
        </p:blipFill>
        <p:spPr>
          <a:xfrm>
            <a:off x="1834738" y="2033650"/>
            <a:ext cx="8620213" cy="3596157"/>
          </a:xfrm>
          <a:prstGeom prst="rect">
            <a:avLst/>
          </a:prstGeom>
        </p:spPr>
      </p:pic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5BD931AB-1FD8-F51B-B4AA-0F636BA9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D485E-C1AF-3882-3142-8F86C30C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Spitzer B.,  Blankenburg F., Summerfield C. Rhythmic gain control during supramodal integration of approximate number. Neuroimage, 2016, 129:470-479​  ​</a:t>
            </a:r>
          </a:p>
        </p:txBody>
      </p:sp>
    </p:spTree>
    <p:extLst>
      <p:ext uri="{BB962C8B-B14F-4D97-AF65-F5344CB8AC3E}">
        <p14:creationId xmlns:p14="http://schemas.microsoft.com/office/powerpoint/2010/main" val="4131903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Deconvolved responses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F9BAD2-03AA-FB94-E998-1098302DD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38" r="-361" b="-431"/>
          <a:stretch/>
        </p:blipFill>
        <p:spPr>
          <a:xfrm>
            <a:off x="1874322" y="2053442"/>
            <a:ext cx="8611598" cy="35923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6A2C0-1A81-82E5-DF29-B17ABB23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53CCB-4DBE-9FF9-7A33-08712BE6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Spitzer B.,  Blankenburg F., Summerfield C. Rhythmic gain control during supramodal integration of approximate number. Neuroimage, 2016, 129:470-479​  ​</a:t>
            </a:r>
          </a:p>
        </p:txBody>
      </p:sp>
    </p:spTree>
    <p:extLst>
      <p:ext uri="{BB962C8B-B14F-4D97-AF65-F5344CB8AC3E}">
        <p14:creationId xmlns:p14="http://schemas.microsoft.com/office/powerpoint/2010/main" val="250999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SPM implementation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65F06-BFCE-9657-97F5-E7F68B9D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"/>
          <a:stretch/>
        </p:blipFill>
        <p:spPr>
          <a:xfrm>
            <a:off x="7639914" y="1105213"/>
            <a:ext cx="3963192" cy="4696647"/>
          </a:xfrm>
          <a:prstGeom prst="rect">
            <a:avLst/>
          </a:prstGeom>
        </p:spPr>
      </p:pic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48FF63D-D446-5283-C30F-0A548EB79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03" y="3017183"/>
            <a:ext cx="5514109" cy="2327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63B99-5E83-BFD3-79EC-40EF4963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02" y="3311627"/>
            <a:ext cx="2346824" cy="27409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AF9DBA-317E-B853-C6A4-CA9E08A2370D}"/>
              </a:ext>
            </a:extLst>
          </p:cNvPr>
          <p:cNvSpPr/>
          <p:nvPr/>
        </p:nvSpPr>
        <p:spPr>
          <a:xfrm>
            <a:off x="6694654" y="4418089"/>
            <a:ext cx="1016971" cy="266148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1450C-2140-C20B-1CC1-0ABE7C881111}"/>
              </a:ext>
            </a:extLst>
          </p:cNvPr>
          <p:cNvSpPr txBox="1"/>
          <p:nvPr/>
        </p:nvSpPr>
        <p:spPr>
          <a:xfrm>
            <a:off x="3160233" y="1548682"/>
            <a:ext cx="39109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Batch system with GUI/Script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Pick your </a:t>
            </a:r>
            <a:r>
              <a:rPr lang="en-US" dirty="0" err="1">
                <a:latin typeface="Arial"/>
                <a:cs typeface="Arial"/>
              </a:rPr>
              <a:t>favourite</a:t>
            </a:r>
            <a:r>
              <a:rPr lang="en-US" dirty="0">
                <a:latin typeface="Arial"/>
                <a:cs typeface="Arial"/>
              </a:rPr>
              <a:t>!</a:t>
            </a:r>
            <a:endParaRPr lang="en-US">
              <a:cs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EA4CFE-A9AE-0B31-138A-DBB350FBF450}"/>
              </a:ext>
            </a:extLst>
          </p:cNvPr>
          <p:cNvCxnSpPr/>
          <p:nvPr/>
        </p:nvCxnSpPr>
        <p:spPr>
          <a:xfrm flipV="1">
            <a:off x="5069156" y="2178503"/>
            <a:ext cx="2042555" cy="718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8D3FF1-F52E-F6EF-7097-5B2590FB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5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C018F3-741F-2EAE-92DE-23F1E5783814}"/>
              </a:ext>
            </a:extLst>
          </p:cNvPr>
          <p:cNvSpPr txBox="1">
            <a:spLocks/>
          </p:cNvSpPr>
          <p:nvPr/>
        </p:nvSpPr>
        <p:spPr bwMode="auto">
          <a:xfrm>
            <a:off x="512400" y="1052399"/>
            <a:ext cx="89999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cs typeface="Arial"/>
              </a:rPr>
              <a:t>Summary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C25F20-5755-FF53-BE32-C0DD42F71A86}"/>
              </a:ext>
            </a:extLst>
          </p:cNvPr>
          <p:cNvSpPr>
            <a:spLocks noGrp="1"/>
          </p:cNvSpPr>
          <p:nvPr/>
        </p:nvSpPr>
        <p:spPr>
          <a:xfrm>
            <a:off x="527631" y="1817259"/>
            <a:ext cx="10891157" cy="4447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Sometimes the standard </a:t>
            </a:r>
            <a:r>
              <a:rPr lang="en-GB" dirty="0" err="1"/>
              <a:t>epoching</a:t>
            </a:r>
            <a:r>
              <a:rPr lang="en-GB" dirty="0"/>
              <a:t> approach doesn’t work, especially if:</a:t>
            </a:r>
          </a:p>
          <a:p>
            <a:pPr lvl="1"/>
            <a:r>
              <a:rPr lang="en-GB" dirty="0"/>
              <a:t>No well-defined baseline period</a:t>
            </a:r>
          </a:p>
          <a:p>
            <a:pPr lvl="1"/>
            <a:r>
              <a:rPr lang="en-GB" dirty="0"/>
              <a:t>Temporally overlapping neural responses (i.e. ‘long’ responses such as induced response and fMRI BOLD)</a:t>
            </a:r>
          </a:p>
          <a:p>
            <a:pPr lvl="1"/>
            <a:r>
              <a:rPr lang="en-GB" dirty="0"/>
              <a:t>Systematic differences in reaction times </a:t>
            </a:r>
          </a:p>
          <a:p>
            <a:r>
              <a:rPr lang="en-GB" dirty="0"/>
              <a:t>A convolution model is better in these circumstances (but be careful of correlated regressors in trial-design)</a:t>
            </a:r>
            <a:endParaRPr lang="en-GB">
              <a:cs typeface="Arial"/>
            </a:endParaRPr>
          </a:p>
          <a:p>
            <a:r>
              <a:rPr lang="en-GB" dirty="0"/>
              <a:t>Other advantages include the potential to model parametric regressors and continuous regressors.</a:t>
            </a:r>
          </a:p>
          <a:p>
            <a:endParaRPr lang="en-GB" dirty="0"/>
          </a:p>
          <a:p>
            <a:endParaRPr lang="en-GB" sz="2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34552-74C8-294E-EC80-22F2C3BB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3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52FB6A-F510-7356-80F0-AB4BB386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>
                <a:cs typeface="Arial"/>
              </a:rPr>
              <a:t>Resources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8FA4AA-1347-6680-976A-2038A3C66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en-GB" sz="2000" b="1" dirty="0">
                <a:cs typeface="Arial"/>
              </a:rPr>
              <a:t>References:</a:t>
            </a:r>
            <a:endParaRPr lang="en-US" sz="2000">
              <a:cs typeface="Arial"/>
            </a:endParaRPr>
          </a:p>
          <a:p>
            <a:pPr>
              <a:spcBef>
                <a:spcPts val="750"/>
              </a:spcBef>
            </a:pPr>
            <a:r>
              <a:rPr lang="en-GB" sz="1600" b="1" dirty="0">
                <a:cs typeface="Arial"/>
              </a:rPr>
              <a:t>1) </a:t>
            </a:r>
            <a:r>
              <a:rPr lang="en-US" sz="1600" b="1" dirty="0">
                <a:cs typeface="Arial"/>
              </a:rPr>
              <a:t>Litvak V, Jha A, </a:t>
            </a:r>
            <a:r>
              <a:rPr lang="en-US" sz="1600" b="1" err="1">
                <a:cs typeface="Arial"/>
              </a:rPr>
              <a:t>Flandin</a:t>
            </a:r>
            <a:r>
              <a:rPr lang="en-US" sz="1600" b="1" dirty="0">
                <a:cs typeface="Arial"/>
              </a:rPr>
              <a:t> G, Friston K. Convolution models for induced electromagnetic responses. Neuroimage. 2013 Jan 1;64:388-98. </a:t>
            </a:r>
            <a:r>
              <a:rPr lang="en-US" sz="1600" b="1" err="1">
                <a:cs typeface="Arial"/>
              </a:rPr>
              <a:t>doi</a:t>
            </a:r>
            <a:r>
              <a:rPr lang="en-US" sz="1600" b="1" dirty="0">
                <a:cs typeface="Arial"/>
              </a:rPr>
              <a:t>: 10.1016/j.neuroimage.2012.09.014</a:t>
            </a:r>
            <a:endParaRPr lang="en-GB" sz="1600" b="1" dirty="0">
              <a:cs typeface="Arial"/>
            </a:endParaRPr>
          </a:p>
          <a:p>
            <a:pPr>
              <a:spcBef>
                <a:spcPts val="750"/>
              </a:spcBef>
            </a:pPr>
            <a:r>
              <a:rPr lang="en-GB" sz="1600" dirty="0">
                <a:cs typeface="Arial"/>
              </a:rPr>
              <a:t>2) </a:t>
            </a:r>
            <a:r>
              <a:rPr lang="en-US" sz="1600" dirty="0">
                <a:cs typeface="Arial"/>
              </a:rPr>
              <a:t>Jha A, Nachev P, Barnes G, Husain M, Brown P, Litvak V. The Frontal Control of Stopping. </a:t>
            </a:r>
            <a:r>
              <a:rPr lang="en-US" sz="1600" err="1">
                <a:cs typeface="Arial"/>
              </a:rPr>
              <a:t>Cereb</a:t>
            </a:r>
            <a:r>
              <a:rPr lang="en-US" sz="1600" dirty="0">
                <a:cs typeface="Arial"/>
              </a:rPr>
              <a:t> Cortex. 2015 Nov;25(11):4392-406. </a:t>
            </a:r>
            <a:r>
              <a:rPr lang="en-US" sz="1600" err="1">
                <a:cs typeface="Arial"/>
              </a:rPr>
              <a:t>doi</a:t>
            </a:r>
            <a:r>
              <a:rPr lang="en-US" sz="1600" dirty="0">
                <a:cs typeface="Arial"/>
              </a:rPr>
              <a:t>: 10.1093/</a:t>
            </a:r>
            <a:r>
              <a:rPr lang="en-US" sz="1600" err="1">
                <a:cs typeface="Arial"/>
              </a:rPr>
              <a:t>cercor</a:t>
            </a:r>
            <a:r>
              <a:rPr lang="en-US" sz="1600" dirty="0">
                <a:cs typeface="Arial"/>
              </a:rPr>
              <a:t>/bhv027</a:t>
            </a:r>
          </a:p>
          <a:p>
            <a:pPr>
              <a:spcBef>
                <a:spcPts val="750"/>
              </a:spcBef>
            </a:pPr>
            <a:r>
              <a:rPr lang="en-US" sz="1600" dirty="0">
                <a:cs typeface="Arial"/>
              </a:rPr>
              <a:t>3) Spitzer B.,  Blankenburg F., Summerfield C. Rhythmic gain control during </a:t>
            </a:r>
            <a:r>
              <a:rPr lang="en-US" sz="1600" dirty="0" err="1">
                <a:cs typeface="Arial"/>
              </a:rPr>
              <a:t>supramodal</a:t>
            </a:r>
            <a:r>
              <a:rPr lang="en-US" sz="1600" dirty="0">
                <a:cs typeface="Arial"/>
              </a:rPr>
              <a:t> integration of approximate number. Neuroimage, 2016,</a:t>
            </a:r>
            <a:r>
              <a:rPr lang="fr-FR" sz="1600" dirty="0">
                <a:cs typeface="Arial"/>
              </a:rPr>
              <a:t> 129:470-479</a:t>
            </a:r>
            <a:endParaRPr lang="en-US" sz="1600" dirty="0">
              <a:cs typeface="Arial"/>
            </a:endParaRPr>
          </a:p>
          <a:p>
            <a:pPr>
              <a:spcBef>
                <a:spcPts val="750"/>
              </a:spcBef>
            </a:pPr>
            <a:endParaRPr lang="fr-FR" sz="1600" dirty="0">
              <a:cs typeface="Arial"/>
            </a:endParaRPr>
          </a:p>
          <a:p>
            <a:pPr>
              <a:spcBef>
                <a:spcPts val="750"/>
              </a:spcBef>
            </a:pPr>
            <a:r>
              <a:rPr lang="en-GB" sz="1800" b="1" dirty="0">
                <a:cs typeface="Arial"/>
              </a:rPr>
              <a:t>Tutorial in SPM docs/manual (GUI and script)</a:t>
            </a:r>
            <a:endParaRPr lang="en-GB" sz="1800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E28FF-B9D6-090E-13E9-AE45A032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F99F13-D0A9-18F3-B866-5061BCD7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trying to do? </a:t>
            </a:r>
            <a:endParaRPr lang="en-GB" dirty="0"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CB0407-CF8A-B6CE-1F8B-949301686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Arial"/>
              </a:rPr>
              <a:t>Modeling signals with either</a:t>
            </a:r>
          </a:p>
          <a:p>
            <a:pPr marL="731520" lvl="1" indent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cs typeface="Arial"/>
              </a:rPr>
              <a:t>No trivial baseline </a:t>
            </a:r>
          </a:p>
          <a:p>
            <a:pPr marL="731520" lvl="1" indent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cs typeface="Arial"/>
              </a:rPr>
              <a:t>Overlap between consecutive responses</a:t>
            </a:r>
          </a:p>
          <a:p>
            <a:pPr marL="731520" lvl="1" indent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cs typeface="Arial"/>
              </a:rPr>
              <a:t>Systematic differences in response timing</a:t>
            </a:r>
          </a:p>
          <a:p>
            <a:pPr marL="731520" lvl="1" indent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cs typeface="Arial"/>
              </a:rPr>
              <a:t>No trivial way to form epochs (naturalistic experiments)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516044-F958-2E43-8C1C-5DA82891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6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A first example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5AE9934-6660-7EDF-7EFC-A933CD1D1775}"/>
              </a:ext>
            </a:extLst>
          </p:cNvPr>
          <p:cNvSpPr txBox="1"/>
          <p:nvPr/>
        </p:nvSpPr>
        <p:spPr>
          <a:xfrm>
            <a:off x="3171145" y="1599910"/>
            <a:ext cx="649408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is the MEG correlate of ‘stopping a planned movement’?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C89747F-E5FD-39C6-4BEA-809C8798E07C}"/>
              </a:ext>
            </a:extLst>
          </p:cNvPr>
          <p:cNvSpPr txBox="1"/>
          <p:nvPr/>
        </p:nvSpPr>
        <p:spPr>
          <a:xfrm>
            <a:off x="3212277" y="2713263"/>
            <a:ext cx="248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/>
              <a:t>Parameterise behaviour:</a:t>
            </a:r>
          </a:p>
          <a:p>
            <a:pPr algn="ctr"/>
            <a:r>
              <a:rPr lang="en-GB" dirty="0"/>
              <a:t>stop-signal task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9EE12D0-8D28-497D-106A-A502C97954B2}"/>
              </a:ext>
            </a:extLst>
          </p:cNvPr>
          <p:cNvSpPr txBox="1"/>
          <p:nvPr/>
        </p:nvSpPr>
        <p:spPr>
          <a:xfrm>
            <a:off x="6765986" y="2713263"/>
            <a:ext cx="22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/>
              <a:t>Record neural activity:</a:t>
            </a:r>
          </a:p>
          <a:p>
            <a:pPr algn="ctr"/>
            <a:r>
              <a:rPr lang="en-GB" dirty="0"/>
              <a:t>MEG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49FBBAC-40DA-C227-B95C-3FBEBC4CECD2}"/>
              </a:ext>
            </a:extLst>
          </p:cNvPr>
          <p:cNvSpPr txBox="1"/>
          <p:nvPr/>
        </p:nvSpPr>
        <p:spPr>
          <a:xfrm>
            <a:off x="2814187" y="4142014"/>
            <a:ext cx="327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/>
              <a:t>Behavioural contrast of interest:</a:t>
            </a:r>
          </a:p>
          <a:p>
            <a:pPr algn="ctr"/>
            <a:r>
              <a:rPr lang="en-GB" dirty="0"/>
              <a:t>Isolate stopping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D0922D1-BFE5-2D56-6B5E-8B9E8E229437}"/>
              </a:ext>
            </a:extLst>
          </p:cNvPr>
          <p:cNvSpPr txBox="1"/>
          <p:nvPr/>
        </p:nvSpPr>
        <p:spPr>
          <a:xfrm>
            <a:off x="6094124" y="5726881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MEG correlate of stopping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C79652-EC5F-6C02-4942-AB5CDCFB3016}"/>
              </a:ext>
            </a:extLst>
          </p:cNvPr>
          <p:cNvCxnSpPr>
            <a:cxnSpLocks/>
          </p:cNvCxnSpPr>
          <p:nvPr/>
        </p:nvCxnSpPr>
        <p:spPr>
          <a:xfrm flipH="1">
            <a:off x="4454156" y="1969242"/>
            <a:ext cx="1488764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8222A0-2038-4932-31C8-8AAE134DB0FA}"/>
              </a:ext>
            </a:extLst>
          </p:cNvPr>
          <p:cNvCxnSpPr>
            <a:cxnSpLocks/>
          </p:cNvCxnSpPr>
          <p:nvPr/>
        </p:nvCxnSpPr>
        <p:spPr>
          <a:xfrm>
            <a:off x="5942920" y="1969242"/>
            <a:ext cx="1963250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34320E-5BFE-9AEE-4B53-3479E83DACE7}"/>
              </a:ext>
            </a:extLst>
          </p:cNvPr>
          <p:cNvCxnSpPr>
            <a:cxnSpLocks/>
          </p:cNvCxnSpPr>
          <p:nvPr/>
        </p:nvCxnSpPr>
        <p:spPr>
          <a:xfrm>
            <a:off x="4454156" y="3359594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9">
            <a:extLst>
              <a:ext uri="{FF2B5EF4-FFF2-40B4-BE49-F238E27FC236}">
                <a16:creationId xmlns:a16="http://schemas.microsoft.com/office/drawing/2014/main" id="{2E66D6F5-43E5-0047-20C9-4448A47A752C}"/>
              </a:ext>
            </a:extLst>
          </p:cNvPr>
          <p:cNvSpPr txBox="1"/>
          <p:nvPr/>
        </p:nvSpPr>
        <p:spPr>
          <a:xfrm>
            <a:off x="6642903" y="4142014"/>
            <a:ext cx="25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Apply equivalent contrast to MEG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87763-D794-7CD0-7F7B-595C94876271}"/>
              </a:ext>
            </a:extLst>
          </p:cNvPr>
          <p:cNvCxnSpPr>
            <a:cxnSpLocks/>
          </p:cNvCxnSpPr>
          <p:nvPr/>
        </p:nvCxnSpPr>
        <p:spPr>
          <a:xfrm>
            <a:off x="7906170" y="3359594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C2D1B8-786D-0729-57DB-757A47E4C503}"/>
              </a:ext>
            </a:extLst>
          </p:cNvPr>
          <p:cNvCxnSpPr>
            <a:cxnSpLocks/>
          </p:cNvCxnSpPr>
          <p:nvPr/>
        </p:nvCxnSpPr>
        <p:spPr>
          <a:xfrm>
            <a:off x="6094124" y="4465180"/>
            <a:ext cx="6718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526B43-A556-B16D-6290-E84940938BA1}"/>
              </a:ext>
            </a:extLst>
          </p:cNvPr>
          <p:cNvCxnSpPr>
            <a:cxnSpLocks/>
          </p:cNvCxnSpPr>
          <p:nvPr/>
        </p:nvCxnSpPr>
        <p:spPr>
          <a:xfrm flipH="1">
            <a:off x="7414646" y="4788345"/>
            <a:ext cx="491525" cy="93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2C8CCC-1B19-1E08-DD4E-50A034FC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8BD896C-C5A5-9431-C2D3-080A1B2B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Jha A, Nachev P, Barnes G, Husain M, Brown P, Litvak V. The Frontal Control of Stopping. Cereb Cortex. 2015 Nov;25(11):4392-406. doi: 10.1093/cercor/bhv027</a:t>
            </a:r>
          </a:p>
        </p:txBody>
      </p:sp>
    </p:spTree>
    <p:extLst>
      <p:ext uri="{BB962C8B-B14F-4D97-AF65-F5344CB8AC3E}">
        <p14:creationId xmlns:p14="http://schemas.microsoft.com/office/powerpoint/2010/main" val="209481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>
                <a:cs typeface="Arial"/>
              </a:rPr>
              <a:t>The stop-signal task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FA3662-E2F1-6915-FC42-A8265A80ADE3}"/>
              </a:ext>
            </a:extLst>
          </p:cNvPr>
          <p:cNvGrpSpPr/>
          <p:nvPr/>
        </p:nvGrpSpPr>
        <p:grpSpPr>
          <a:xfrm>
            <a:off x="803057" y="1586888"/>
            <a:ext cx="10958432" cy="4828373"/>
            <a:chOff x="628885" y="1271022"/>
            <a:chExt cx="7943090" cy="54272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8A5644-606E-4B51-5E02-E0DC802E862D}"/>
                </a:ext>
              </a:extLst>
            </p:cNvPr>
            <p:cNvGrpSpPr/>
            <p:nvPr/>
          </p:nvGrpSpPr>
          <p:grpSpPr>
            <a:xfrm>
              <a:off x="628885" y="1907278"/>
              <a:ext cx="3563770" cy="4469393"/>
              <a:chOff x="628885" y="1907278"/>
              <a:chExt cx="3563770" cy="446939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FBBAD59-1130-7934-9380-7D4DB7DF0381}"/>
                  </a:ext>
                </a:extLst>
              </p:cNvPr>
              <p:cNvSpPr/>
              <p:nvPr/>
            </p:nvSpPr>
            <p:spPr>
              <a:xfrm>
                <a:off x="1564989" y="1907278"/>
                <a:ext cx="1296144" cy="8280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3116DB5-B595-9E85-89DE-3CFE72FD2575}"/>
                  </a:ext>
                </a:extLst>
              </p:cNvPr>
              <p:cNvSpPr/>
              <p:nvPr/>
            </p:nvSpPr>
            <p:spPr>
              <a:xfrm>
                <a:off x="1709005" y="2555350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6">
                <a:extLst>
                  <a:ext uri="{FF2B5EF4-FFF2-40B4-BE49-F238E27FC236}">
                    <a16:creationId xmlns:a16="http://schemas.microsoft.com/office/drawing/2014/main" id="{1CBCADD8-204B-442B-5698-111A596E0D7A}"/>
                  </a:ext>
                </a:extLst>
              </p:cNvPr>
              <p:cNvSpPr txBox="1"/>
              <p:nvPr/>
            </p:nvSpPr>
            <p:spPr>
              <a:xfrm>
                <a:off x="2183251" y="2627358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C445C0A-2763-1BAB-320F-57732A1CED8C}"/>
                  </a:ext>
                </a:extLst>
              </p:cNvPr>
              <p:cNvCxnSpPr/>
              <p:nvPr/>
            </p:nvCxnSpPr>
            <p:spPr>
              <a:xfrm>
                <a:off x="1347755" y="2096655"/>
                <a:ext cx="516131" cy="31028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8">
                <a:extLst>
                  <a:ext uri="{FF2B5EF4-FFF2-40B4-BE49-F238E27FC236}">
                    <a16:creationId xmlns:a16="http://schemas.microsoft.com/office/drawing/2014/main" id="{43D3BA70-3AC9-C323-0512-0E9AE0DF5BFC}"/>
                  </a:ext>
                </a:extLst>
              </p:cNvPr>
              <p:cNvSpPr txBox="1"/>
              <p:nvPr/>
            </p:nvSpPr>
            <p:spPr>
              <a:xfrm>
                <a:off x="628885" y="205129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trial </a:t>
                </a:r>
                <a:r>
                  <a:rPr lang="en-GB" i="1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E3B55A72-A2F7-388C-D33A-7D76A5455C91}"/>
                  </a:ext>
                </a:extLst>
              </p:cNvPr>
              <p:cNvSpPr txBox="1"/>
              <p:nvPr/>
            </p:nvSpPr>
            <p:spPr>
              <a:xfrm>
                <a:off x="730242" y="5649649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response</a:t>
                </a:r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0425FA02-3DCD-8AC4-E86E-850576D9BA9F}"/>
                  </a:ext>
                </a:extLst>
              </p:cNvPr>
              <p:cNvSpPr txBox="1"/>
              <p:nvPr/>
            </p:nvSpPr>
            <p:spPr>
              <a:xfrm>
                <a:off x="2039235" y="197928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41" name="TextBox 11">
                <a:extLst>
                  <a:ext uri="{FF2B5EF4-FFF2-40B4-BE49-F238E27FC236}">
                    <a16:creationId xmlns:a16="http://schemas.microsoft.com/office/drawing/2014/main" id="{2DC1192D-C1C9-2BA7-7115-CB92208F610E}"/>
                  </a:ext>
                </a:extLst>
              </p:cNvPr>
              <p:cNvSpPr txBox="1"/>
              <p:nvPr/>
            </p:nvSpPr>
            <p:spPr>
              <a:xfrm>
                <a:off x="3033363" y="2742944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Go signal</a:t>
                </a:r>
              </a:p>
            </p:txBody>
          </p:sp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id="{DFDCBA93-0541-AEEE-017B-4F116C9B6838}"/>
                  </a:ext>
                </a:extLst>
              </p:cNvPr>
              <p:cNvSpPr txBox="1"/>
              <p:nvPr/>
            </p:nvSpPr>
            <p:spPr>
              <a:xfrm>
                <a:off x="1168945" y="4830179"/>
                <a:ext cx="1014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time</a:t>
                </a: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EAC8AB6-E13B-D883-D780-45399BF5A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06" b="78903" l="6125" r="45250">
                            <a14:foregroundMark x1="19000" y1="16245" x2="19000" y2="16245"/>
                            <a14:foregroundMark x1="27125" y1="29325" x2="27125" y2="29325"/>
                            <a14:foregroundMark x1="39625" y1="26160" x2="39625" y2="26160"/>
                            <a14:backgroundMark x1="23375" y1="20886" x2="23375" y2="20886"/>
                            <a14:backgroundMark x1="26500" y1="15190" x2="26500" y2="15190"/>
                            <a14:backgroundMark x1="30250" y1="18354" x2="30250" y2="183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1" t="3322" r="50298" b="16039"/>
              <a:stretch/>
            </p:blipFill>
            <p:spPr bwMode="auto">
              <a:xfrm flipH="1">
                <a:off x="2213061" y="5239611"/>
                <a:ext cx="1134484" cy="1137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489FA1C1-F070-E44C-8ADA-0B86C517D599}"/>
                </a:ext>
              </a:extLst>
            </p:cNvPr>
            <p:cNvSpPr txBox="1"/>
            <p:nvPr/>
          </p:nvSpPr>
          <p:spPr>
            <a:xfrm>
              <a:off x="1682352" y="1272660"/>
              <a:ext cx="3444906" cy="518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/>
                <a:t>GO trial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554752-AF5C-802B-C8E3-01644D4B2104}"/>
                </a:ext>
              </a:extLst>
            </p:cNvPr>
            <p:cNvGrpSpPr/>
            <p:nvPr/>
          </p:nvGrpSpPr>
          <p:grpSpPr>
            <a:xfrm>
              <a:off x="3984161" y="1271022"/>
              <a:ext cx="4587814" cy="5427268"/>
              <a:chOff x="3984161" y="1271022"/>
              <a:chExt cx="4587814" cy="542726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B069B5C-688E-DCBF-F60C-C5021FDBA510}"/>
                  </a:ext>
                </a:extLst>
              </p:cNvPr>
              <p:cNvGrpSpPr/>
              <p:nvPr/>
            </p:nvGrpSpPr>
            <p:grpSpPr>
              <a:xfrm>
                <a:off x="3984161" y="1879838"/>
                <a:ext cx="4587814" cy="4616196"/>
                <a:chOff x="3984161" y="1879838"/>
                <a:chExt cx="4587814" cy="4616196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AC970A4-FA03-3A5C-012A-4FC3EFA340E4}"/>
                    </a:ext>
                  </a:extLst>
                </p:cNvPr>
                <p:cNvSpPr/>
                <p:nvPr/>
              </p:nvSpPr>
              <p:spPr>
                <a:xfrm>
                  <a:off x="5265109" y="1879838"/>
                  <a:ext cx="1296144" cy="8280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Box 21">
                  <a:extLst>
                    <a:ext uri="{FF2B5EF4-FFF2-40B4-BE49-F238E27FC236}">
                      <a16:creationId xmlns:a16="http://schemas.microsoft.com/office/drawing/2014/main" id="{1FC136FC-F65F-4C3F-0CEA-7ADA127C1460}"/>
                    </a:ext>
                  </a:extLst>
                </p:cNvPr>
                <p:cNvSpPr txBox="1"/>
                <p:nvPr/>
              </p:nvSpPr>
              <p:spPr>
                <a:xfrm>
                  <a:off x="5739355" y="1951846"/>
                  <a:ext cx="42511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Arial" pitchFamily="34" charset="0"/>
                      <a:cs typeface="Arial" pitchFamily="34" charset="0"/>
                    </a:rPr>
                    <a:t>+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7A8D628-EA6E-3DFB-D40F-D8BA86FBFFCD}"/>
                    </a:ext>
                  </a:extLst>
                </p:cNvPr>
                <p:cNvSpPr/>
                <p:nvPr/>
              </p:nvSpPr>
              <p:spPr>
                <a:xfrm>
                  <a:off x="5409125" y="2491905"/>
                  <a:ext cx="1296144" cy="8280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23">
                  <a:extLst>
                    <a:ext uri="{FF2B5EF4-FFF2-40B4-BE49-F238E27FC236}">
                      <a16:creationId xmlns:a16="http://schemas.microsoft.com/office/drawing/2014/main" id="{764C788D-4B8B-BB61-F768-C801F6B077D3}"/>
                    </a:ext>
                  </a:extLst>
                </p:cNvPr>
                <p:cNvSpPr txBox="1"/>
                <p:nvPr/>
              </p:nvSpPr>
              <p:spPr>
                <a:xfrm>
                  <a:off x="5883371" y="2563913"/>
                  <a:ext cx="42511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b="1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&lt;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41A5A70-AC3D-A140-AF35-5155204C7152}"/>
                    </a:ext>
                  </a:extLst>
                </p:cNvPr>
                <p:cNvGrpSpPr/>
                <p:nvPr/>
              </p:nvGrpSpPr>
              <p:grpSpPr>
                <a:xfrm>
                  <a:off x="5553141" y="3175982"/>
                  <a:ext cx="1296144" cy="828093"/>
                  <a:chOff x="5553141" y="3175982"/>
                  <a:chExt cx="1296144" cy="828093"/>
                </a:xfrm>
                <a:solidFill>
                  <a:schemeClr val="bg1"/>
                </a:solidFill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BE040166-A63C-1654-5111-9561CA872E2D}"/>
                      </a:ext>
                    </a:extLst>
                  </p:cNvPr>
                  <p:cNvSpPr/>
                  <p:nvPr/>
                </p:nvSpPr>
                <p:spPr>
                  <a:xfrm>
                    <a:off x="5553141" y="3175982"/>
                    <a:ext cx="1296144" cy="828093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TextBox 38">
                    <a:extLst>
                      <a:ext uri="{FF2B5EF4-FFF2-40B4-BE49-F238E27FC236}">
                        <a16:creationId xmlns:a16="http://schemas.microsoft.com/office/drawing/2014/main" id="{31BAE4E5-AF72-98F9-96B2-07BC934FFD07}"/>
                      </a:ext>
                    </a:extLst>
                  </p:cNvPr>
                  <p:cNvSpPr txBox="1"/>
                  <p:nvPr/>
                </p:nvSpPr>
                <p:spPr>
                  <a:xfrm>
                    <a:off x="5978835" y="3239279"/>
                    <a:ext cx="458780" cy="58477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GB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</a:p>
                </p:txBody>
              </p:sp>
            </p:grpSp>
            <p:sp>
              <p:nvSpPr>
                <p:cNvPr id="20" name="TextBox 25">
                  <a:extLst>
                    <a:ext uri="{FF2B5EF4-FFF2-40B4-BE49-F238E27FC236}">
                      <a16:creationId xmlns:a16="http://schemas.microsoft.com/office/drawing/2014/main" id="{0FA0114E-95F7-4006-E9CD-5165A79F2CA8}"/>
                    </a:ext>
                  </a:extLst>
                </p:cNvPr>
                <p:cNvSpPr txBox="1"/>
                <p:nvPr/>
              </p:nvSpPr>
              <p:spPr>
                <a:xfrm>
                  <a:off x="3984161" y="1979286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dirty="0">
                      <a:latin typeface="Arial" pitchFamily="34" charset="0"/>
                      <a:cs typeface="Arial" pitchFamily="34" charset="0"/>
                    </a:rPr>
                    <a:t>trial </a:t>
                  </a:r>
                  <a:r>
                    <a:rPr lang="en-GB" i="1" dirty="0">
                      <a:latin typeface="Arial" pitchFamily="34" charset="0"/>
                      <a:cs typeface="Arial" pitchFamily="34" charset="0"/>
                    </a:rPr>
                    <a:t>n+1</a:t>
                  </a:r>
                </a:p>
              </p:txBody>
            </p:sp>
            <p:sp>
              <p:nvSpPr>
                <p:cNvPr id="21" name="TextBox 26">
                  <a:extLst>
                    <a:ext uri="{FF2B5EF4-FFF2-40B4-BE49-F238E27FC236}">
                      <a16:creationId xmlns:a16="http://schemas.microsoft.com/office/drawing/2014/main" id="{A1631CC4-5D41-4CC8-50BF-7FEB98E4DFFC}"/>
                    </a:ext>
                  </a:extLst>
                </p:cNvPr>
                <p:cNvSpPr txBox="1"/>
                <p:nvPr/>
              </p:nvSpPr>
              <p:spPr>
                <a:xfrm>
                  <a:off x="6939076" y="3381483"/>
                  <a:ext cx="13260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dirty="0">
                      <a:latin typeface="Arial" pitchFamily="34" charset="0"/>
                      <a:cs typeface="Arial" pitchFamily="34" charset="0"/>
                    </a:rPr>
                    <a:t>Stop signal</a:t>
                  </a:r>
                </a:p>
              </p:txBody>
            </p:sp>
            <p:sp>
              <p:nvSpPr>
                <p:cNvPr id="22" name="TextBox 27">
                  <a:extLst>
                    <a:ext uri="{FF2B5EF4-FFF2-40B4-BE49-F238E27FC236}">
                      <a16:creationId xmlns:a16="http://schemas.microsoft.com/office/drawing/2014/main" id="{82EBB495-A3C6-2A58-2B29-280BA35C663A}"/>
                    </a:ext>
                  </a:extLst>
                </p:cNvPr>
                <p:cNvSpPr txBox="1"/>
                <p:nvPr/>
              </p:nvSpPr>
              <p:spPr>
                <a:xfrm>
                  <a:off x="7438331" y="5623475"/>
                  <a:ext cx="1133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dirty="0">
                      <a:latin typeface="Arial" pitchFamily="34" charset="0"/>
                      <a:cs typeface="Arial" pitchFamily="34" charset="0"/>
                    </a:rPr>
                    <a:t>response</a:t>
                  </a:r>
                </a:p>
              </p:txBody>
            </p:sp>
            <p:sp>
              <p:nvSpPr>
                <p:cNvPr id="23" name="TextBox 28">
                  <a:extLst>
                    <a:ext uri="{FF2B5EF4-FFF2-40B4-BE49-F238E27FC236}">
                      <a16:creationId xmlns:a16="http://schemas.microsoft.com/office/drawing/2014/main" id="{7455089C-C5F9-426F-9631-C5300E588D53}"/>
                    </a:ext>
                  </a:extLst>
                </p:cNvPr>
                <p:cNvSpPr txBox="1"/>
                <p:nvPr/>
              </p:nvSpPr>
              <p:spPr>
                <a:xfrm>
                  <a:off x="6777277" y="2707931"/>
                  <a:ext cx="1159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dirty="0">
                      <a:latin typeface="Arial" pitchFamily="34" charset="0"/>
                      <a:cs typeface="Arial" pitchFamily="34" charset="0"/>
                    </a:rPr>
                    <a:t>Go signal</a:t>
                  </a:r>
                </a:p>
              </p:txBody>
            </p:sp>
            <p:sp>
              <p:nvSpPr>
                <p:cNvPr id="24" name="TextBox 29">
                  <a:extLst>
                    <a:ext uri="{FF2B5EF4-FFF2-40B4-BE49-F238E27FC236}">
                      <a16:creationId xmlns:a16="http://schemas.microsoft.com/office/drawing/2014/main" id="{F4FCBB4F-86AC-C144-006A-03B1940695D1}"/>
                    </a:ext>
                  </a:extLst>
                </p:cNvPr>
                <p:cNvSpPr txBox="1"/>
                <p:nvPr/>
              </p:nvSpPr>
              <p:spPr>
                <a:xfrm>
                  <a:off x="4488217" y="3431793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dirty="0">
                      <a:latin typeface="Arial" pitchFamily="34" charset="0"/>
                      <a:cs typeface="Arial" pitchFamily="34" charset="0"/>
                    </a:rPr>
                    <a:t>SOA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F9A37AAC-5905-606C-6033-03038AF919C8}"/>
                    </a:ext>
                  </a:extLst>
                </p:cNvPr>
                <p:cNvCxnSpPr/>
                <p:nvPr/>
              </p:nvCxnSpPr>
              <p:spPr>
                <a:xfrm>
                  <a:off x="5006192" y="2033407"/>
                  <a:ext cx="546949" cy="316610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894E832B-0419-7637-AF96-D6B02BCC22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7806" b="78903" l="6125" r="45250">
                              <a14:foregroundMark x1="19000" y1="16245" x2="19000" y2="16245"/>
                              <a14:foregroundMark x1="27125" y1="29325" x2="27125" y2="29325"/>
                              <a14:foregroundMark x1="39625" y1="26160" x2="39625" y2="26160"/>
                              <a14:backgroundMark x1="23375" y1="20886" x2="23375" y2="20886"/>
                              <a14:backgroundMark x1="26500" y1="15190" x2="26500" y2="15190"/>
                              <a14:backgroundMark x1="30250" y1="18354" x2="30250" y2="1835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31" t="3322" r="50298" b="16039"/>
                <a:stretch/>
              </p:blipFill>
              <p:spPr bwMode="auto">
                <a:xfrm>
                  <a:off x="5098085" y="5265785"/>
                  <a:ext cx="1134484" cy="11370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TextBox 32">
                  <a:extLst>
                    <a:ext uri="{FF2B5EF4-FFF2-40B4-BE49-F238E27FC236}">
                      <a16:creationId xmlns:a16="http://schemas.microsoft.com/office/drawing/2014/main" id="{D9E185CC-581B-EF04-263B-972CFA5809A8}"/>
                    </a:ext>
                  </a:extLst>
                </p:cNvPr>
                <p:cNvSpPr txBox="1"/>
                <p:nvPr/>
              </p:nvSpPr>
              <p:spPr>
                <a:xfrm>
                  <a:off x="6639290" y="5172595"/>
                  <a:ext cx="72071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8000" dirty="0"/>
                    <a:t>X</a:t>
                  </a:r>
                </a:p>
              </p:txBody>
            </p:sp>
            <p:sp>
              <p:nvSpPr>
                <p:cNvPr id="28" name="TextBox 33">
                  <a:extLst>
                    <a:ext uri="{FF2B5EF4-FFF2-40B4-BE49-F238E27FC236}">
                      <a16:creationId xmlns:a16="http://schemas.microsoft.com/office/drawing/2014/main" id="{7418A214-CB72-9998-561B-16BCEE673950}"/>
                    </a:ext>
                  </a:extLst>
                </p:cNvPr>
                <p:cNvSpPr txBox="1"/>
                <p:nvPr/>
              </p:nvSpPr>
              <p:spPr>
                <a:xfrm>
                  <a:off x="4835782" y="4785149"/>
                  <a:ext cx="1014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dirty="0">
                      <a:latin typeface="Arial" pitchFamily="34" charset="0"/>
                      <a:cs typeface="Arial" pitchFamily="34" charset="0"/>
                    </a:rPr>
                    <a:t>time</a:t>
                  </a: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FCFC0ABF-FA13-C6AE-D4F7-EE0A8849C1FE}"/>
                    </a:ext>
                  </a:extLst>
                </p:cNvPr>
                <p:cNvCxnSpPr/>
                <p:nvPr/>
              </p:nvCxnSpPr>
              <p:spPr>
                <a:xfrm flipH="1">
                  <a:off x="5913181" y="4830179"/>
                  <a:ext cx="395306" cy="49054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FC92244D-ECA1-5734-63D6-2C0607F25692}"/>
                    </a:ext>
                  </a:extLst>
                </p:cNvPr>
                <p:cNvCxnSpPr/>
                <p:nvPr/>
              </p:nvCxnSpPr>
              <p:spPr>
                <a:xfrm>
                  <a:off x="6308487" y="4830179"/>
                  <a:ext cx="468790" cy="46084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E0A0790D-9A55-D5EB-55E2-8FA705794760}"/>
                    </a:ext>
                  </a:extLst>
                </p:cNvPr>
                <p:cNvCxnSpPr/>
                <p:nvPr/>
              </p:nvCxnSpPr>
              <p:spPr>
                <a:xfrm>
                  <a:off x="5098085" y="3227918"/>
                  <a:ext cx="144016" cy="84032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ECB9A8A7-DD28-2692-8212-2BA601F8C661}"/>
                  </a:ext>
                </a:extLst>
              </p:cNvPr>
              <p:cNvSpPr txBox="1"/>
              <p:nvPr/>
            </p:nvSpPr>
            <p:spPr>
              <a:xfrm>
                <a:off x="5318773" y="1271022"/>
                <a:ext cx="2231897" cy="51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b="1" dirty="0"/>
                  <a:t>STOP trial</a:t>
                </a:r>
              </a:p>
            </p:txBody>
          </p:sp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F74D6500-DAE0-7E77-9EFF-89CAE505D559}"/>
                  </a:ext>
                </a:extLst>
              </p:cNvPr>
              <p:cNvSpPr txBox="1"/>
              <p:nvPr/>
            </p:nvSpPr>
            <p:spPr>
              <a:xfrm>
                <a:off x="5135082" y="6234424"/>
                <a:ext cx="9491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‘Error</a:t>
                </a:r>
                <a:r>
                  <a:rPr lang="en-GB" dirty="0"/>
                  <a:t>’</a:t>
                </a:r>
              </a:p>
            </p:txBody>
          </p:sp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FC8B970A-A9B6-5385-1A3C-000368A4C7DB}"/>
                  </a:ext>
                </a:extLst>
              </p:cNvPr>
              <p:cNvSpPr txBox="1"/>
              <p:nvPr/>
            </p:nvSpPr>
            <p:spPr>
              <a:xfrm>
                <a:off x="6362517" y="6236625"/>
                <a:ext cx="1241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‘Correct</a:t>
                </a:r>
                <a:r>
                  <a:rPr lang="en-GB" dirty="0"/>
                  <a:t>’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BFF8-BCCD-3405-FB4B-7DF2C340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11196835" cy="740023"/>
          </a:xfrm>
        </p:spPr>
        <p:txBody>
          <a:bodyPr/>
          <a:lstStyle/>
          <a:p>
            <a:r>
              <a:rPr lang="en-GB" dirty="0">
                <a:cs typeface="Arial"/>
              </a:rPr>
              <a:t>Pitfalls of the conventional approach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2FD041-0161-F6F4-31C7-6F35FEC443E7}"/>
              </a:ext>
            </a:extLst>
          </p:cNvPr>
          <p:cNvGrpSpPr/>
          <p:nvPr/>
        </p:nvGrpSpPr>
        <p:grpSpPr>
          <a:xfrm>
            <a:off x="3034271" y="1372854"/>
            <a:ext cx="7303195" cy="1036381"/>
            <a:chOff x="1114427" y="1382750"/>
            <a:chExt cx="7303195" cy="1036381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6CB6B50A-0C1D-3EB0-A104-C9C6A98CC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569385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EB06B96-8440-0A54-717E-5402304D9C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597739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61E7F5D-8BF9-AF4F-A6B1-88B12862E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643807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48315C6-B63F-C92A-492E-E4D524B56ED4}"/>
              </a:ext>
            </a:extLst>
          </p:cNvPr>
          <p:cNvGrpSpPr/>
          <p:nvPr/>
        </p:nvGrpSpPr>
        <p:grpSpPr>
          <a:xfrm>
            <a:off x="2033482" y="2163565"/>
            <a:ext cx="5581503" cy="806869"/>
            <a:chOff x="113638" y="2173461"/>
            <a:chExt cx="5581503" cy="80686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C0C12DC-6D29-1E30-6F30-0D7A679EAD5B}"/>
                </a:ext>
              </a:extLst>
            </p:cNvPr>
            <p:cNvSpPr/>
            <p:nvPr/>
          </p:nvSpPr>
          <p:spPr>
            <a:xfrm>
              <a:off x="1114425" y="2667077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2" name="TextBox 7">
              <a:extLst>
                <a:ext uri="{FF2B5EF4-FFF2-40B4-BE49-F238E27FC236}">
                  <a16:creationId xmlns:a16="http://schemas.microsoft.com/office/drawing/2014/main" id="{CA7070D5-5CE4-51DA-75CC-D6D3DFFE6F1B}"/>
                </a:ext>
              </a:extLst>
            </p:cNvPr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93" name="TextBox 8">
              <a:extLst>
                <a:ext uri="{FF2B5EF4-FFF2-40B4-BE49-F238E27FC236}">
                  <a16:creationId xmlns:a16="http://schemas.microsoft.com/office/drawing/2014/main" id="{32998645-EDB2-0E85-2C1C-36FCFB38210C}"/>
                </a:ext>
              </a:extLst>
            </p:cNvPr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03F9C85-CF10-8595-7AEA-A592F6239501}"/>
                </a:ext>
              </a:extLst>
            </p:cNvPr>
            <p:cNvSpPr/>
            <p:nvPr/>
          </p:nvSpPr>
          <p:spPr>
            <a:xfrm>
              <a:off x="3349579" y="2194734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5" name="TextBox 10">
              <a:extLst>
                <a:ext uri="{FF2B5EF4-FFF2-40B4-BE49-F238E27FC236}">
                  <a16:creationId xmlns:a16="http://schemas.microsoft.com/office/drawing/2014/main" id="{D21B4B90-AA9E-05FF-B3F7-E37B7AAF9375}"/>
                </a:ext>
              </a:extLst>
            </p:cNvPr>
            <p:cNvSpPr txBox="1"/>
            <p:nvPr/>
          </p:nvSpPr>
          <p:spPr>
            <a:xfrm>
              <a:off x="113638" y="2610998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‘Correct’</a:t>
              </a:r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38F4BFE-B678-6C8E-E41F-445B7009DC32}"/>
                </a:ext>
              </a:extLst>
            </p:cNvPr>
            <p:cNvSpPr/>
            <p:nvPr/>
          </p:nvSpPr>
          <p:spPr>
            <a:xfrm rot="5400000" flipH="1">
              <a:off x="5438545" y="2667656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53" name="TextBox 12">
            <a:extLst>
              <a:ext uri="{FF2B5EF4-FFF2-40B4-BE49-F238E27FC236}">
                <a16:creationId xmlns:a16="http://schemas.microsoft.com/office/drawing/2014/main" id="{7FF694AC-7E04-667D-FF11-9A0AE8F23617}"/>
              </a:ext>
            </a:extLst>
          </p:cNvPr>
          <p:cNvSpPr txBox="1"/>
          <p:nvPr/>
        </p:nvSpPr>
        <p:spPr>
          <a:xfrm>
            <a:off x="2095372" y="1660152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TF MEG</a:t>
            </a: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6C2C76FE-0378-33C0-57AC-D8EAB742E2D0}"/>
              </a:ext>
            </a:extLst>
          </p:cNvPr>
          <p:cNvSpPr txBox="1"/>
          <p:nvPr/>
        </p:nvSpPr>
        <p:spPr>
          <a:xfrm>
            <a:off x="1115653" y="4533529"/>
            <a:ext cx="417372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Trial-based method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/>
              <a:t>Compare across conditions</a:t>
            </a:r>
            <a:endParaRPr lang="en-GB" dirty="0">
              <a:cs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84D745D-E285-D452-BFC5-738BD7FD3504}"/>
              </a:ext>
            </a:extLst>
          </p:cNvPr>
          <p:cNvSpPr/>
          <p:nvPr/>
        </p:nvSpPr>
        <p:spPr>
          <a:xfrm>
            <a:off x="5198825" y="1406309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id="{5C212448-4681-D70D-0D7E-3D732DBC7758}"/>
              </a:ext>
            </a:extLst>
          </p:cNvPr>
          <p:cNvSpPr txBox="1"/>
          <p:nvPr/>
        </p:nvSpPr>
        <p:spPr>
          <a:xfrm>
            <a:off x="6308153" y="4533528"/>
            <a:ext cx="486819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All sorts of problems: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Temporally overlapping neural responses</a:t>
            </a:r>
          </a:p>
          <a:p>
            <a:pPr marL="342900" indent="-342900">
              <a:buAutoNum type="arabicParenR"/>
            </a:pPr>
            <a:r>
              <a:rPr lang="en-GB" dirty="0"/>
              <a:t>Where do you put the baseline?</a:t>
            </a:r>
          </a:p>
          <a:p>
            <a:pPr marL="342900" indent="-342900">
              <a:buAutoNum type="arabicParenR"/>
            </a:pPr>
            <a:r>
              <a:rPr lang="en-GB" dirty="0"/>
              <a:t>Variable (absent) response timings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CF85D63-A9A0-D573-A09F-7BC3354B86C1}"/>
              </a:ext>
            </a:extLst>
          </p:cNvPr>
          <p:cNvGrpSpPr/>
          <p:nvPr/>
        </p:nvGrpSpPr>
        <p:grpSpPr>
          <a:xfrm>
            <a:off x="2057873" y="2906897"/>
            <a:ext cx="5587079" cy="824125"/>
            <a:chOff x="138029" y="2916793"/>
            <a:chExt cx="5587079" cy="82412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97FDE54-BF89-CE6F-24F8-772890629EC9}"/>
                </a:ext>
              </a:extLst>
            </p:cNvPr>
            <p:cNvSpPr/>
            <p:nvPr/>
          </p:nvSpPr>
          <p:spPr>
            <a:xfrm>
              <a:off x="1138816" y="3427665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5" name="TextBox 18">
              <a:extLst>
                <a:ext uri="{FF2B5EF4-FFF2-40B4-BE49-F238E27FC236}">
                  <a16:creationId xmlns:a16="http://schemas.microsoft.com/office/drawing/2014/main" id="{00E086EA-42DD-685B-9863-1D79E70CC4A5}"/>
                </a:ext>
              </a:extLst>
            </p:cNvPr>
            <p:cNvSpPr txBox="1"/>
            <p:nvPr/>
          </p:nvSpPr>
          <p:spPr>
            <a:xfrm>
              <a:off x="1387758" y="294653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86" name="TextBox 19">
              <a:extLst>
                <a:ext uri="{FF2B5EF4-FFF2-40B4-BE49-F238E27FC236}">
                  <a16:creationId xmlns:a16="http://schemas.microsoft.com/office/drawing/2014/main" id="{45B7CED2-BEF3-DD4C-4242-F3E0C0A96B7B}"/>
                </a:ext>
              </a:extLst>
            </p:cNvPr>
            <p:cNvSpPr txBox="1"/>
            <p:nvPr/>
          </p:nvSpPr>
          <p:spPr>
            <a:xfrm>
              <a:off x="2368833" y="294653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F659FBB-31B1-4450-6E84-006F9879A4E5}"/>
                </a:ext>
              </a:extLst>
            </p:cNvPr>
            <p:cNvSpPr/>
            <p:nvPr/>
          </p:nvSpPr>
          <p:spPr>
            <a:xfrm>
              <a:off x="3359638" y="2950538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4F9C1DB-EF6A-6A89-1B81-3459632D77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74309" y="2916793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22">
              <a:extLst>
                <a:ext uri="{FF2B5EF4-FFF2-40B4-BE49-F238E27FC236}">
                  <a16:creationId xmlns:a16="http://schemas.microsoft.com/office/drawing/2014/main" id="{9833B11F-66DD-8BAF-ED13-559AEC6CADB2}"/>
                </a:ext>
              </a:extLst>
            </p:cNvPr>
            <p:cNvSpPr txBox="1"/>
            <p:nvPr/>
          </p:nvSpPr>
          <p:spPr>
            <a:xfrm>
              <a:off x="138029" y="3371586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‘Error’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51C9B3BA-F62D-5389-46F1-3F071720068F}"/>
                </a:ext>
              </a:extLst>
            </p:cNvPr>
            <p:cNvSpPr/>
            <p:nvPr/>
          </p:nvSpPr>
          <p:spPr>
            <a:xfrm rot="5400000" flipH="1">
              <a:off x="5468512" y="3428244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55F1F01-A3A7-455D-2F6F-BA4765815397}"/>
              </a:ext>
            </a:extLst>
          </p:cNvPr>
          <p:cNvGrpSpPr/>
          <p:nvPr/>
        </p:nvGrpSpPr>
        <p:grpSpPr>
          <a:xfrm>
            <a:off x="2909336" y="2099526"/>
            <a:ext cx="1718250" cy="674905"/>
            <a:chOff x="989492" y="2109422"/>
            <a:chExt cx="1718250" cy="674905"/>
          </a:xfrm>
        </p:grpSpPr>
        <p:sp>
          <p:nvSpPr>
            <p:cNvPr id="74" name="TextBox 25">
              <a:extLst>
                <a:ext uri="{FF2B5EF4-FFF2-40B4-BE49-F238E27FC236}">
                  <a16:creationId xmlns:a16="http://schemas.microsoft.com/office/drawing/2014/main" id="{7ABE2E77-AAF8-7B3F-AB84-173DCAB8389C}"/>
                </a:ext>
              </a:extLst>
            </p:cNvPr>
            <p:cNvSpPr txBox="1"/>
            <p:nvPr/>
          </p:nvSpPr>
          <p:spPr>
            <a:xfrm>
              <a:off x="989492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75" name="TextBox 26">
              <a:extLst>
                <a:ext uri="{FF2B5EF4-FFF2-40B4-BE49-F238E27FC236}">
                  <a16:creationId xmlns:a16="http://schemas.microsoft.com/office/drawing/2014/main" id="{0E3A447C-D3EB-20B9-923D-D23F827A461D}"/>
                </a:ext>
              </a:extLst>
            </p:cNvPr>
            <p:cNvSpPr txBox="1"/>
            <p:nvPr/>
          </p:nvSpPr>
          <p:spPr>
            <a:xfrm>
              <a:off x="1970567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76" name="TextBox 27">
              <a:extLst>
                <a:ext uri="{FF2B5EF4-FFF2-40B4-BE49-F238E27FC236}">
                  <a16:creationId xmlns:a16="http://schemas.microsoft.com/office/drawing/2014/main" id="{181BE30C-7741-1C2F-0739-6ED1254DA49D}"/>
                </a:ext>
              </a:extLst>
            </p:cNvPr>
            <p:cNvSpPr txBox="1"/>
            <p:nvPr/>
          </p:nvSpPr>
          <p:spPr>
            <a:xfrm>
              <a:off x="1141892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77" name="TextBox 28">
              <a:extLst>
                <a:ext uri="{FF2B5EF4-FFF2-40B4-BE49-F238E27FC236}">
                  <a16:creationId xmlns:a16="http://schemas.microsoft.com/office/drawing/2014/main" id="{ED96EEF5-BDBD-6724-CED2-C9690CF6DD8A}"/>
                </a:ext>
              </a:extLst>
            </p:cNvPr>
            <p:cNvSpPr txBox="1"/>
            <p:nvPr/>
          </p:nvSpPr>
          <p:spPr>
            <a:xfrm>
              <a:off x="2122967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61104B46-ACFC-9713-68C4-43957603374F}"/>
                </a:ext>
              </a:extLst>
            </p:cNvPr>
            <p:cNvSpPr txBox="1"/>
            <p:nvPr/>
          </p:nvSpPr>
          <p:spPr>
            <a:xfrm>
              <a:off x="1336817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79" name="TextBox 30">
              <a:extLst>
                <a:ext uri="{FF2B5EF4-FFF2-40B4-BE49-F238E27FC236}">
                  <a16:creationId xmlns:a16="http://schemas.microsoft.com/office/drawing/2014/main" id="{659A6983-DA1D-93F4-3FF6-A874B08D7875}"/>
                </a:ext>
              </a:extLst>
            </p:cNvPr>
            <p:cNvSpPr txBox="1"/>
            <p:nvPr/>
          </p:nvSpPr>
          <p:spPr>
            <a:xfrm>
              <a:off x="2317892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80" name="TextBox 31">
              <a:extLst>
                <a:ext uri="{FF2B5EF4-FFF2-40B4-BE49-F238E27FC236}">
                  <a16:creationId xmlns:a16="http://schemas.microsoft.com/office/drawing/2014/main" id="{D84ED8B2-A675-899F-D81A-3F887ECD6268}"/>
                </a:ext>
              </a:extLst>
            </p:cNvPr>
            <p:cNvSpPr txBox="1"/>
            <p:nvPr/>
          </p:nvSpPr>
          <p:spPr>
            <a:xfrm>
              <a:off x="1184417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81" name="TextBox 32">
              <a:extLst>
                <a:ext uri="{FF2B5EF4-FFF2-40B4-BE49-F238E27FC236}">
                  <a16:creationId xmlns:a16="http://schemas.microsoft.com/office/drawing/2014/main" id="{05375881-2C39-7BB5-C188-1206CFEF411C}"/>
                </a:ext>
              </a:extLst>
            </p:cNvPr>
            <p:cNvSpPr txBox="1"/>
            <p:nvPr/>
          </p:nvSpPr>
          <p:spPr>
            <a:xfrm>
              <a:off x="2165492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82" name="TextBox 33">
              <a:extLst>
                <a:ext uri="{FF2B5EF4-FFF2-40B4-BE49-F238E27FC236}">
                  <a16:creationId xmlns:a16="http://schemas.microsoft.com/office/drawing/2014/main" id="{84DC968E-D286-0DA0-5583-9A46A73C79B7}"/>
                </a:ext>
              </a:extLst>
            </p:cNvPr>
            <p:cNvSpPr txBox="1"/>
            <p:nvPr/>
          </p:nvSpPr>
          <p:spPr>
            <a:xfrm>
              <a:off x="1145642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83" name="TextBox 34">
              <a:extLst>
                <a:ext uri="{FF2B5EF4-FFF2-40B4-BE49-F238E27FC236}">
                  <a16:creationId xmlns:a16="http://schemas.microsoft.com/office/drawing/2014/main" id="{99D6AE1F-002D-0ADA-2706-020BB049391E}"/>
                </a:ext>
              </a:extLst>
            </p:cNvPr>
            <p:cNvSpPr txBox="1"/>
            <p:nvPr/>
          </p:nvSpPr>
          <p:spPr>
            <a:xfrm>
              <a:off x="2126717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73A1C82-B1C5-5EAC-345F-DD8E843ECFA1}"/>
              </a:ext>
            </a:extLst>
          </p:cNvPr>
          <p:cNvGrpSpPr/>
          <p:nvPr/>
        </p:nvGrpSpPr>
        <p:grpSpPr>
          <a:xfrm>
            <a:off x="3371973" y="2879087"/>
            <a:ext cx="1718250" cy="674905"/>
            <a:chOff x="1452129" y="2888983"/>
            <a:chExt cx="1718250" cy="674905"/>
          </a:xfrm>
        </p:grpSpPr>
        <p:sp>
          <p:nvSpPr>
            <p:cNvPr id="64" name="TextBox 36">
              <a:extLst>
                <a:ext uri="{FF2B5EF4-FFF2-40B4-BE49-F238E27FC236}">
                  <a16:creationId xmlns:a16="http://schemas.microsoft.com/office/drawing/2014/main" id="{D31B8B60-C838-C661-1EEC-B7FB2A05E2C8}"/>
                </a:ext>
              </a:extLst>
            </p:cNvPr>
            <p:cNvSpPr txBox="1"/>
            <p:nvPr/>
          </p:nvSpPr>
          <p:spPr>
            <a:xfrm>
              <a:off x="1452129" y="29530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65" name="TextBox 37">
              <a:extLst>
                <a:ext uri="{FF2B5EF4-FFF2-40B4-BE49-F238E27FC236}">
                  <a16:creationId xmlns:a16="http://schemas.microsoft.com/office/drawing/2014/main" id="{976DA048-FBBF-646C-82AD-563A6839DAC3}"/>
                </a:ext>
              </a:extLst>
            </p:cNvPr>
            <p:cNvSpPr txBox="1"/>
            <p:nvPr/>
          </p:nvSpPr>
          <p:spPr>
            <a:xfrm>
              <a:off x="2433204" y="29530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66" name="TextBox 38">
              <a:extLst>
                <a:ext uri="{FF2B5EF4-FFF2-40B4-BE49-F238E27FC236}">
                  <a16:creationId xmlns:a16="http://schemas.microsoft.com/office/drawing/2014/main" id="{5D965D70-4DE8-0E49-AAE0-6DF2FD87C7D8}"/>
                </a:ext>
              </a:extLst>
            </p:cNvPr>
            <p:cNvSpPr txBox="1"/>
            <p:nvPr/>
          </p:nvSpPr>
          <p:spPr>
            <a:xfrm>
              <a:off x="1604529" y="29530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67" name="TextBox 39">
              <a:extLst>
                <a:ext uri="{FF2B5EF4-FFF2-40B4-BE49-F238E27FC236}">
                  <a16:creationId xmlns:a16="http://schemas.microsoft.com/office/drawing/2014/main" id="{AFC1C3D3-EDB3-7925-4BBC-E1D0B6856DE8}"/>
                </a:ext>
              </a:extLst>
            </p:cNvPr>
            <p:cNvSpPr txBox="1"/>
            <p:nvPr/>
          </p:nvSpPr>
          <p:spPr>
            <a:xfrm>
              <a:off x="2585604" y="29530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68" name="TextBox 40">
              <a:extLst>
                <a:ext uri="{FF2B5EF4-FFF2-40B4-BE49-F238E27FC236}">
                  <a16:creationId xmlns:a16="http://schemas.microsoft.com/office/drawing/2014/main" id="{9602A805-ECF3-DD6A-B943-74F043947681}"/>
                </a:ext>
              </a:extLst>
            </p:cNvPr>
            <p:cNvSpPr txBox="1"/>
            <p:nvPr/>
          </p:nvSpPr>
          <p:spPr>
            <a:xfrm>
              <a:off x="1799454" y="294351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69" name="TextBox 41">
              <a:extLst>
                <a:ext uri="{FF2B5EF4-FFF2-40B4-BE49-F238E27FC236}">
                  <a16:creationId xmlns:a16="http://schemas.microsoft.com/office/drawing/2014/main" id="{60EFCED0-0D38-3919-7C94-6E64FE8E8383}"/>
                </a:ext>
              </a:extLst>
            </p:cNvPr>
            <p:cNvSpPr txBox="1"/>
            <p:nvPr/>
          </p:nvSpPr>
          <p:spPr>
            <a:xfrm>
              <a:off x="2780529" y="294351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70" name="TextBox 42">
              <a:extLst>
                <a:ext uri="{FF2B5EF4-FFF2-40B4-BE49-F238E27FC236}">
                  <a16:creationId xmlns:a16="http://schemas.microsoft.com/office/drawing/2014/main" id="{89BFF128-4A84-9397-A149-BBFFA0BFF319}"/>
                </a:ext>
              </a:extLst>
            </p:cNvPr>
            <p:cNvSpPr txBox="1"/>
            <p:nvPr/>
          </p:nvSpPr>
          <p:spPr>
            <a:xfrm>
              <a:off x="1647054" y="29791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95BEF017-494D-77E8-E455-486E98EEE631}"/>
                </a:ext>
              </a:extLst>
            </p:cNvPr>
            <p:cNvSpPr txBox="1"/>
            <p:nvPr/>
          </p:nvSpPr>
          <p:spPr>
            <a:xfrm>
              <a:off x="2628129" y="29791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72" name="TextBox 44">
              <a:extLst>
                <a:ext uri="{FF2B5EF4-FFF2-40B4-BE49-F238E27FC236}">
                  <a16:creationId xmlns:a16="http://schemas.microsoft.com/office/drawing/2014/main" id="{07D43FA6-8508-8AB1-5DB0-D5371CA10168}"/>
                </a:ext>
              </a:extLst>
            </p:cNvPr>
            <p:cNvSpPr txBox="1"/>
            <p:nvPr/>
          </p:nvSpPr>
          <p:spPr>
            <a:xfrm>
              <a:off x="1608279" y="288898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+</a:t>
              </a:r>
            </a:p>
          </p:txBody>
        </p:sp>
        <p:sp>
          <p:nvSpPr>
            <p:cNvPr id="73" name="TextBox 45">
              <a:extLst>
                <a:ext uri="{FF2B5EF4-FFF2-40B4-BE49-F238E27FC236}">
                  <a16:creationId xmlns:a16="http://schemas.microsoft.com/office/drawing/2014/main" id="{E1897A05-CA82-8CE3-910B-1D33B3685183}"/>
                </a:ext>
              </a:extLst>
            </p:cNvPr>
            <p:cNvSpPr txBox="1"/>
            <p:nvPr/>
          </p:nvSpPr>
          <p:spPr>
            <a:xfrm>
              <a:off x="2589354" y="288898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5E1C12E-9B0C-3132-9E13-FD7CA28B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5879245" y="29202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CA73F42-2B22-7A14-B491-446FD3159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5984975" y="2926164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2FF428-AC99-350E-26DA-4393B9D5A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6167159" y="2955071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21C0FBA-1201-7FA7-E4CB-49758CFC7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8604" t="68824" r="63857" b="12187"/>
          <a:stretch/>
        </p:blipFill>
        <p:spPr bwMode="auto">
          <a:xfrm>
            <a:off x="5283193" y="1556850"/>
            <a:ext cx="1029519" cy="6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C1C5C-CC46-555A-5983-5B93A25E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2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A different approach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47B16-ED18-4665-A3A3-D8032A3D3036}"/>
              </a:ext>
            </a:extLst>
          </p:cNvPr>
          <p:cNvGrpSpPr/>
          <p:nvPr/>
        </p:nvGrpSpPr>
        <p:grpSpPr>
          <a:xfrm>
            <a:off x="1392171" y="1666328"/>
            <a:ext cx="8847367" cy="5086123"/>
            <a:chOff x="1198988" y="1419483"/>
            <a:chExt cx="8847367" cy="50861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2729920-D807-BDB6-1078-FDCBE3812B72}"/>
                </a:ext>
              </a:extLst>
            </p:cNvPr>
            <p:cNvGrpSpPr/>
            <p:nvPr/>
          </p:nvGrpSpPr>
          <p:grpSpPr>
            <a:xfrm>
              <a:off x="2205350" y="1419483"/>
              <a:ext cx="7303195" cy="450118"/>
              <a:chOff x="1127664" y="2007310"/>
              <a:chExt cx="7303195" cy="1110701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6339419-46C0-20E4-88F9-648A79285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47349" y="1210965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11325FE-7D65-64B0-101D-97D4F4141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80636" y="1264580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97CDA1C-D956-5D50-C92B-85FF88A82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606530" y="1293682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TextBox 5">
              <a:extLst>
                <a:ext uri="{FF2B5EF4-FFF2-40B4-BE49-F238E27FC236}">
                  <a16:creationId xmlns:a16="http://schemas.microsoft.com/office/drawing/2014/main" id="{B3F0BB34-FBA3-DFDD-AD95-A5E95A575A99}"/>
                </a:ext>
              </a:extLst>
            </p:cNvPr>
            <p:cNvSpPr txBox="1"/>
            <p:nvPr/>
          </p:nvSpPr>
          <p:spPr>
            <a:xfrm>
              <a:off x="1253214" y="1505965"/>
              <a:ext cx="1008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TF MEG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42120BA-7B64-B0D3-948C-50B81CF520AF}"/>
                </a:ext>
              </a:extLst>
            </p:cNvPr>
            <p:cNvSpPr/>
            <p:nvPr/>
          </p:nvSpPr>
          <p:spPr>
            <a:xfrm>
              <a:off x="2194199" y="2142885"/>
              <a:ext cx="7270829" cy="12541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45DCA59C-C121-8A0A-F8EB-415E4FF1F38B}"/>
                </a:ext>
              </a:extLst>
            </p:cNvPr>
            <p:cNvSpPr txBox="1"/>
            <p:nvPr/>
          </p:nvSpPr>
          <p:spPr>
            <a:xfrm>
              <a:off x="2149646" y="179909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244793-B5F7-76E9-37FB-7871E8AC84EB}"/>
                </a:ext>
              </a:extLst>
            </p:cNvPr>
            <p:cNvSpPr/>
            <p:nvPr/>
          </p:nvSpPr>
          <p:spPr>
            <a:xfrm>
              <a:off x="4668184" y="1821245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3" name="TextBox 9">
              <a:extLst>
                <a:ext uri="{FF2B5EF4-FFF2-40B4-BE49-F238E27FC236}">
                  <a16:creationId xmlns:a16="http://schemas.microsoft.com/office/drawing/2014/main" id="{9FF07208-EC25-A0D1-67FC-E7043DEDC2D9}"/>
                </a:ext>
              </a:extLst>
            </p:cNvPr>
            <p:cNvSpPr txBox="1"/>
            <p:nvPr/>
          </p:nvSpPr>
          <p:spPr>
            <a:xfrm>
              <a:off x="1198988" y="2086806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All trials</a:t>
              </a: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19CD80CC-0858-4583-54FA-5A8ECBD83BD2}"/>
                </a:ext>
              </a:extLst>
            </p:cNvPr>
            <p:cNvSpPr/>
            <p:nvPr/>
          </p:nvSpPr>
          <p:spPr>
            <a:xfrm rot="5400000" flipH="1">
              <a:off x="9518097" y="2075994"/>
              <a:ext cx="128588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5" name="TextBox 11">
              <a:extLst>
                <a:ext uri="{FF2B5EF4-FFF2-40B4-BE49-F238E27FC236}">
                  <a16:creationId xmlns:a16="http://schemas.microsoft.com/office/drawing/2014/main" id="{9F827D32-3EAF-9570-E7F3-0F973807DE38}"/>
                </a:ext>
              </a:extLst>
            </p:cNvPr>
            <p:cNvSpPr txBox="1"/>
            <p:nvPr/>
          </p:nvSpPr>
          <p:spPr>
            <a:xfrm>
              <a:off x="2627481" y="179046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6" name="TextBox 12">
              <a:extLst>
                <a:ext uri="{FF2B5EF4-FFF2-40B4-BE49-F238E27FC236}">
                  <a16:creationId xmlns:a16="http://schemas.microsoft.com/office/drawing/2014/main" id="{B5BA2579-0CFC-388E-056E-BE60B64B42B1}"/>
                </a:ext>
              </a:extLst>
            </p:cNvPr>
            <p:cNvSpPr txBox="1"/>
            <p:nvPr/>
          </p:nvSpPr>
          <p:spPr>
            <a:xfrm>
              <a:off x="4019057" y="179047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57" name="TextBox 13">
              <a:extLst>
                <a:ext uri="{FF2B5EF4-FFF2-40B4-BE49-F238E27FC236}">
                  <a16:creationId xmlns:a16="http://schemas.microsoft.com/office/drawing/2014/main" id="{E07EC8D1-0662-F0F0-D37A-AAFA14DFD730}"/>
                </a:ext>
              </a:extLst>
            </p:cNvPr>
            <p:cNvSpPr txBox="1"/>
            <p:nvPr/>
          </p:nvSpPr>
          <p:spPr>
            <a:xfrm>
              <a:off x="5920258" y="179046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id="{127D5872-9DB5-4B2F-A480-6771D2E2F2DE}"/>
                </a:ext>
              </a:extLst>
            </p:cNvPr>
            <p:cNvSpPr txBox="1"/>
            <p:nvPr/>
          </p:nvSpPr>
          <p:spPr>
            <a:xfrm>
              <a:off x="7605289" y="179909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+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7BCB75A-B0DD-C729-8D03-374CBC74FEAC}"/>
                </a:ext>
              </a:extLst>
            </p:cNvPr>
            <p:cNvSpPr/>
            <p:nvPr/>
          </p:nvSpPr>
          <p:spPr>
            <a:xfrm>
              <a:off x="6610274" y="1821245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3301F218-FB31-FA3F-E71C-C4D0542DA76A}"/>
                </a:ext>
              </a:extLst>
            </p:cNvPr>
            <p:cNvSpPr txBox="1"/>
            <p:nvPr/>
          </p:nvSpPr>
          <p:spPr>
            <a:xfrm>
              <a:off x="7988396" y="178105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C6885F2-915A-C85E-7E0E-2AE10532F580}"/>
                </a:ext>
              </a:extLst>
            </p:cNvPr>
            <p:cNvGrpSpPr/>
            <p:nvPr/>
          </p:nvGrpSpPr>
          <p:grpSpPr>
            <a:xfrm>
              <a:off x="4573239" y="3663768"/>
              <a:ext cx="5473116" cy="2841838"/>
              <a:chOff x="3495553" y="4251597"/>
              <a:chExt cx="5473116" cy="2841838"/>
            </a:xfrm>
          </p:grpSpPr>
          <p:sp>
            <p:nvSpPr>
              <p:cNvPr id="88" name="TextBox 18">
                <a:extLst>
                  <a:ext uri="{FF2B5EF4-FFF2-40B4-BE49-F238E27FC236}">
                    <a16:creationId xmlns:a16="http://schemas.microsoft.com/office/drawing/2014/main" id="{B8F3FD6D-D14B-4274-92E5-52EDE59B9ECA}"/>
                  </a:ext>
                </a:extLst>
              </p:cNvPr>
              <p:cNvSpPr txBox="1"/>
              <p:nvPr/>
            </p:nvSpPr>
            <p:spPr>
              <a:xfrm>
                <a:off x="8673161" y="4251597"/>
                <a:ext cx="295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X</a:t>
                </a:r>
              </a:p>
            </p:txBody>
          </p:sp>
          <p:sp>
            <p:nvSpPr>
              <p:cNvPr id="89" name="Freeform 95">
                <a:extLst>
                  <a:ext uri="{FF2B5EF4-FFF2-40B4-BE49-F238E27FC236}">
                    <a16:creationId xmlns:a16="http://schemas.microsoft.com/office/drawing/2014/main" id="{B43C3A82-BCD4-C8D1-BB5D-1ED65B567A9A}"/>
                  </a:ext>
                </a:extLst>
              </p:cNvPr>
              <p:cNvSpPr/>
              <p:nvPr/>
            </p:nvSpPr>
            <p:spPr>
              <a:xfrm>
                <a:off x="7593980" y="4683512"/>
                <a:ext cx="1276629" cy="1667108"/>
              </a:xfrm>
              <a:custGeom>
                <a:avLst/>
                <a:gdLst>
                  <a:gd name="connsiteX0" fmla="*/ 1265664 w 1276629"/>
                  <a:gd name="connsiteY0" fmla="*/ 0 h 1667108"/>
                  <a:gd name="connsiteX1" fmla="*/ 1092820 w 1276629"/>
                  <a:gd name="connsiteY1" fmla="*/ 1187605 h 1667108"/>
                  <a:gd name="connsiteX2" fmla="*/ 0 w 1276629"/>
                  <a:gd name="connsiteY2" fmla="*/ 1667108 h 166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6629" h="1667108">
                    <a:moveTo>
                      <a:pt x="1265664" y="0"/>
                    </a:moveTo>
                    <a:cubicBezTo>
                      <a:pt x="1284714" y="454877"/>
                      <a:pt x="1303764" y="909754"/>
                      <a:pt x="1092820" y="1187605"/>
                    </a:cubicBezTo>
                    <a:cubicBezTo>
                      <a:pt x="881876" y="1465456"/>
                      <a:pt x="440938" y="1566282"/>
                      <a:pt x="0" y="1667108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90" name="TextBox 20">
                <a:extLst>
                  <a:ext uri="{FF2B5EF4-FFF2-40B4-BE49-F238E27FC236}">
                    <a16:creationId xmlns:a16="http://schemas.microsoft.com/office/drawing/2014/main" id="{EA162811-CAE5-4D53-C86B-BD997A6E5F2F}"/>
                  </a:ext>
                </a:extLst>
              </p:cNvPr>
              <p:cNvSpPr txBox="1"/>
              <p:nvPr/>
            </p:nvSpPr>
            <p:spPr>
              <a:xfrm>
                <a:off x="3495553" y="6108550"/>
                <a:ext cx="409339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400" dirty="0"/>
                  <a:t>Accounts for temporally overlapping responses and differences in response timings</a:t>
                </a:r>
              </a:p>
              <a:p>
                <a:pPr algn="ctr"/>
                <a:r>
                  <a:rPr lang="en-GB" sz="1400" dirty="0"/>
                  <a:t>(beware of correlation)</a:t>
                </a:r>
              </a:p>
              <a:p>
                <a:pPr algn="ctr"/>
                <a:endParaRPr lang="en-GB" sz="16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0B77B4-AEF6-119A-2B8D-655B2F984462}"/>
                </a:ext>
              </a:extLst>
            </p:cNvPr>
            <p:cNvGrpSpPr/>
            <p:nvPr/>
          </p:nvGrpSpPr>
          <p:grpSpPr>
            <a:xfrm>
              <a:off x="1451479" y="2711096"/>
              <a:ext cx="8218222" cy="2720646"/>
              <a:chOff x="373793" y="3298925"/>
              <a:chExt cx="8218222" cy="272064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DFB8FAD-9BAC-2F71-445E-51B98213A1D0}"/>
                  </a:ext>
                </a:extLst>
              </p:cNvPr>
              <p:cNvSpPr/>
              <p:nvPr/>
            </p:nvSpPr>
            <p:spPr>
              <a:xfrm>
                <a:off x="1066554" y="3423424"/>
                <a:ext cx="7185570" cy="217449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D47166-1BB7-1DB1-4570-083085ACF296}"/>
                  </a:ext>
                </a:extLst>
              </p:cNvPr>
              <p:cNvSpPr/>
              <p:nvPr/>
            </p:nvSpPr>
            <p:spPr>
              <a:xfrm>
                <a:off x="1066554" y="4024024"/>
                <a:ext cx="7185570" cy="217449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7B56A16-E94A-00C9-B74E-BAF5E1A59B48}"/>
                  </a:ext>
                </a:extLst>
              </p:cNvPr>
              <p:cNvSpPr/>
              <p:nvPr/>
            </p:nvSpPr>
            <p:spPr>
              <a:xfrm>
                <a:off x="1066554" y="4624624"/>
                <a:ext cx="7185570" cy="217449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586A940-62DE-1D82-F621-800C0D175135}"/>
                  </a:ext>
                </a:extLst>
              </p:cNvPr>
              <p:cNvSpPr/>
              <p:nvPr/>
            </p:nvSpPr>
            <p:spPr>
              <a:xfrm>
                <a:off x="1066554" y="5225223"/>
                <a:ext cx="7185570" cy="217449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45ACCD00-29B0-E73D-BA42-B3813041DA83}"/>
                  </a:ext>
                </a:extLst>
              </p:cNvPr>
              <p:cNvSpPr txBox="1"/>
              <p:nvPr/>
            </p:nvSpPr>
            <p:spPr>
              <a:xfrm>
                <a:off x="459373" y="390191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>
                    <a:solidFill>
                      <a:srgbClr val="00B050"/>
                    </a:solidFill>
                  </a:rPr>
                  <a:t>&gt;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4775014-4448-5D89-A321-CE9C4E8B4C60}"/>
                  </a:ext>
                </a:extLst>
              </p:cNvPr>
              <p:cNvSpPr/>
              <p:nvPr/>
            </p:nvSpPr>
            <p:spPr>
              <a:xfrm>
                <a:off x="457384" y="4485059"/>
                <a:ext cx="3177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72" name="TextBox 28">
                <a:extLst>
                  <a:ext uri="{FF2B5EF4-FFF2-40B4-BE49-F238E27FC236}">
                    <a16:creationId xmlns:a16="http://schemas.microsoft.com/office/drawing/2014/main" id="{B9EE3E60-801C-231A-FDAD-F6F459ACDD2A}"/>
                  </a:ext>
                </a:extLst>
              </p:cNvPr>
              <p:cNvSpPr txBox="1"/>
              <p:nvPr/>
            </p:nvSpPr>
            <p:spPr>
              <a:xfrm>
                <a:off x="421865" y="329892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DE16973-A2F0-45A8-A61D-E99CE31FAFC8}"/>
                  </a:ext>
                </a:extLst>
              </p:cNvPr>
              <p:cNvSpPr/>
              <p:nvPr/>
            </p:nvSpPr>
            <p:spPr>
              <a:xfrm>
                <a:off x="1036826" y="3423424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5ACC950-4E60-C39D-DA5C-59BB61C2F41D}"/>
                  </a:ext>
                </a:extLst>
              </p:cNvPr>
              <p:cNvSpPr/>
              <p:nvPr/>
            </p:nvSpPr>
            <p:spPr>
              <a:xfrm>
                <a:off x="1494616" y="4025906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CFD3D6-2116-6F6F-E281-4AD41794886B}"/>
                  </a:ext>
                </a:extLst>
              </p:cNvPr>
              <p:cNvSpPr/>
              <p:nvPr/>
            </p:nvSpPr>
            <p:spPr>
              <a:xfrm>
                <a:off x="2886192" y="3421032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EC1AF05-E1E2-214C-BCB4-00A5855727A6}"/>
                  </a:ext>
                </a:extLst>
              </p:cNvPr>
              <p:cNvSpPr/>
              <p:nvPr/>
            </p:nvSpPr>
            <p:spPr>
              <a:xfrm>
                <a:off x="4787393" y="3425695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AA405D5-E8A3-119C-B17F-4ABAA3586F7A}"/>
                  </a:ext>
                </a:extLst>
              </p:cNvPr>
              <p:cNvSpPr/>
              <p:nvPr/>
            </p:nvSpPr>
            <p:spPr>
              <a:xfrm>
                <a:off x="6472424" y="3425694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78EFABE-114E-73DD-1FCB-1356CE3E168C}"/>
                  </a:ext>
                </a:extLst>
              </p:cNvPr>
              <p:cNvSpPr/>
              <p:nvPr/>
            </p:nvSpPr>
            <p:spPr>
              <a:xfrm>
                <a:off x="3524900" y="4624624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F700007-1758-2BAC-422F-0500AD1E0865}"/>
                  </a:ext>
                </a:extLst>
              </p:cNvPr>
              <p:cNvSpPr/>
              <p:nvPr/>
            </p:nvSpPr>
            <p:spPr>
              <a:xfrm>
                <a:off x="1964243" y="5225223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E206EBC-6331-AD15-2C63-B171F3E1A34F}"/>
                  </a:ext>
                </a:extLst>
              </p:cNvPr>
              <p:cNvSpPr/>
              <p:nvPr/>
            </p:nvSpPr>
            <p:spPr>
              <a:xfrm>
                <a:off x="3786946" y="5227104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EA9A572-23DB-5981-EBA1-6C6F183C4791}"/>
                  </a:ext>
                </a:extLst>
              </p:cNvPr>
              <p:cNvSpPr/>
              <p:nvPr/>
            </p:nvSpPr>
            <p:spPr>
              <a:xfrm>
                <a:off x="7583906" y="5223342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157CF2F-2625-7ABF-51FF-3E1742D827A3}"/>
                  </a:ext>
                </a:extLst>
              </p:cNvPr>
              <p:cNvSpPr/>
              <p:nvPr/>
            </p:nvSpPr>
            <p:spPr>
              <a:xfrm>
                <a:off x="6866157" y="4027718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76AE591-3973-3441-A424-13EBAFC26D1E}"/>
                  </a:ext>
                </a:extLst>
              </p:cNvPr>
              <p:cNvSpPr/>
              <p:nvPr/>
            </p:nvSpPr>
            <p:spPr>
              <a:xfrm>
                <a:off x="5466990" y="4620929"/>
                <a:ext cx="953426" cy="217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E9E8E891-A66C-F45F-7638-659965C89C30}"/>
                  </a:ext>
                </a:extLst>
              </p:cNvPr>
              <p:cNvCxnSpPr/>
              <p:nvPr/>
            </p:nvCxnSpPr>
            <p:spPr>
              <a:xfrm flipV="1">
                <a:off x="3839618" y="5636941"/>
                <a:ext cx="900754" cy="55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41">
                <a:extLst>
                  <a:ext uri="{FF2B5EF4-FFF2-40B4-BE49-F238E27FC236}">
                    <a16:creationId xmlns:a16="http://schemas.microsoft.com/office/drawing/2014/main" id="{CB933E92-908F-671F-938A-0D1E1C27B125}"/>
                  </a:ext>
                </a:extLst>
              </p:cNvPr>
              <p:cNvSpPr txBox="1"/>
              <p:nvPr/>
            </p:nvSpPr>
            <p:spPr>
              <a:xfrm>
                <a:off x="4052306" y="5650239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PST</a:t>
                </a:r>
              </a:p>
            </p:txBody>
          </p:sp>
          <p:sp>
            <p:nvSpPr>
              <p:cNvPr id="86" name="Right Brace 85">
                <a:extLst>
                  <a:ext uri="{FF2B5EF4-FFF2-40B4-BE49-F238E27FC236}">
                    <a16:creationId xmlns:a16="http://schemas.microsoft.com/office/drawing/2014/main" id="{493CF2A4-F680-4EBD-8E98-5F1558332499}"/>
                  </a:ext>
                </a:extLst>
              </p:cNvPr>
              <p:cNvSpPr/>
              <p:nvPr/>
            </p:nvSpPr>
            <p:spPr>
              <a:xfrm>
                <a:off x="8329961" y="3298925"/>
                <a:ext cx="262054" cy="2254087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3E34BF57-7285-A286-1D38-00D152E9AE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806" b="78903" l="6125" r="45250">
                            <a14:foregroundMark x1="19000" y1="16245" x2="19000" y2="16245"/>
                            <a14:foregroundMark x1="27125" y1="29325" x2="27125" y2="29325"/>
                            <a14:foregroundMark x1="39625" y1="26160" x2="39625" y2="26160"/>
                            <a14:backgroundMark x1="23375" y1="20886" x2="23375" y2="20886"/>
                            <a14:backgroundMark x1="26500" y1="15190" x2="26500" y2="15190"/>
                            <a14:backgroundMark x1="30250" y1="18354" x2="30250" y2="183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1" t="3322" r="50298" b="16039"/>
              <a:stretch/>
            </p:blipFill>
            <p:spPr bwMode="auto">
              <a:xfrm flipH="1">
                <a:off x="373793" y="5080392"/>
                <a:ext cx="509714" cy="510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8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6499F5C-354A-31A4-C215-009584D41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104329" y="1857634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F224ACDB-7C70-EF19-1639-72A020798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968920" y="1874952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F8B81364-F7F9-AF4D-0AD9-057B101B1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8675010" y="1863406"/>
            <a:ext cx="290351" cy="27996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Shape, background pattern&#10;&#10;Description automatically generated">
            <a:extLst>
              <a:ext uri="{FF2B5EF4-FFF2-40B4-BE49-F238E27FC236}">
                <a16:creationId xmlns:a16="http://schemas.microsoft.com/office/drawing/2014/main" id="{8C7A776E-4184-5EE5-FAB9-161167C31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17" y="4563035"/>
            <a:ext cx="448083" cy="175708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1194B1-9963-DB82-418F-33C15630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9" y="664213"/>
            <a:ext cx="8999900" cy="740023"/>
          </a:xfrm>
        </p:spPr>
        <p:txBody>
          <a:bodyPr/>
          <a:lstStyle/>
          <a:p>
            <a:r>
              <a:rPr lang="en-GB" dirty="0"/>
              <a:t>First steps towards GLM</a:t>
            </a:r>
            <a:endParaRPr lang="en-US" dirty="0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C4F7B-F03E-22FC-9664-69C1D57C0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3190088" y="1712733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D2C10-27EA-21E7-A910-68946A12F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916882" y="1740609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60CD7-961A-7EFA-D596-1AAC3D9F2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3190088" y="1556617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2B4111-5290-76D9-99FB-344F04742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714196" y="1562191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98DACA7-84A9-15DF-BBAA-E7D4F2DD5FF1}"/>
              </a:ext>
            </a:extLst>
          </p:cNvPr>
          <p:cNvGrpSpPr/>
          <p:nvPr/>
        </p:nvGrpSpPr>
        <p:grpSpPr>
          <a:xfrm>
            <a:off x="4236406" y="1740609"/>
            <a:ext cx="420067" cy="2787806"/>
            <a:chOff x="3806245" y="1789770"/>
            <a:chExt cx="420067" cy="278780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8A7766-DB8B-2E91-F76C-5FED94B48F0E}"/>
                </a:ext>
              </a:extLst>
            </p:cNvPr>
            <p:cNvSpPr/>
            <p:nvPr/>
          </p:nvSpPr>
          <p:spPr>
            <a:xfrm>
              <a:off x="380814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C10B0A-A587-8AA0-E19F-C6DCA3DB47DB}"/>
                </a:ext>
              </a:extLst>
            </p:cNvPr>
            <p:cNvSpPr/>
            <p:nvPr/>
          </p:nvSpPr>
          <p:spPr>
            <a:xfrm>
              <a:off x="388430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62A6FDF-5906-DD8F-8E87-A519B5DAFF98}"/>
                </a:ext>
              </a:extLst>
            </p:cNvPr>
            <p:cNvSpPr/>
            <p:nvPr/>
          </p:nvSpPr>
          <p:spPr>
            <a:xfrm>
              <a:off x="380624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4B4C3D-8367-A55B-00CF-8D22E7E3DB2E}"/>
                </a:ext>
              </a:extLst>
            </p:cNvPr>
            <p:cNvSpPr/>
            <p:nvPr/>
          </p:nvSpPr>
          <p:spPr>
            <a:xfrm>
              <a:off x="388430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77695C-6FFD-FE65-1A79-49652A38A996}"/>
                </a:ext>
              </a:extLst>
            </p:cNvPr>
            <p:cNvSpPr/>
            <p:nvPr/>
          </p:nvSpPr>
          <p:spPr>
            <a:xfrm>
              <a:off x="380624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A34AB6-CC94-85C1-7D9E-78B7C63536FC}"/>
                </a:ext>
              </a:extLst>
            </p:cNvPr>
            <p:cNvSpPr/>
            <p:nvPr/>
          </p:nvSpPr>
          <p:spPr>
            <a:xfrm>
              <a:off x="396426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A4825E2-DBF5-454C-390E-1DC47B4C65EF}"/>
                </a:ext>
              </a:extLst>
            </p:cNvPr>
            <p:cNvSpPr/>
            <p:nvPr/>
          </p:nvSpPr>
          <p:spPr>
            <a:xfrm>
              <a:off x="380624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ED2832-2CB0-7A5C-6668-465A4BDF37A2}"/>
                </a:ext>
              </a:extLst>
            </p:cNvPr>
            <p:cNvSpPr/>
            <p:nvPr/>
          </p:nvSpPr>
          <p:spPr>
            <a:xfrm>
              <a:off x="388430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7DC085-FBD8-CEAB-F5FB-9FD1FB301076}"/>
                </a:ext>
              </a:extLst>
            </p:cNvPr>
            <p:cNvSpPr/>
            <p:nvPr/>
          </p:nvSpPr>
          <p:spPr>
            <a:xfrm>
              <a:off x="380624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1590F1-C229-EC19-E35A-AD9F292329BE}"/>
                </a:ext>
              </a:extLst>
            </p:cNvPr>
            <p:cNvSpPr/>
            <p:nvPr/>
          </p:nvSpPr>
          <p:spPr>
            <a:xfrm>
              <a:off x="396426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8C9A9C-05C6-4B89-9BD4-C0A42BAE1E0F}"/>
                </a:ext>
              </a:extLst>
            </p:cNvPr>
            <p:cNvSpPr/>
            <p:nvPr/>
          </p:nvSpPr>
          <p:spPr>
            <a:xfrm>
              <a:off x="380624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32BA3D-DB5A-A577-638E-5C10B424E588}"/>
                </a:ext>
              </a:extLst>
            </p:cNvPr>
            <p:cNvSpPr/>
            <p:nvPr/>
          </p:nvSpPr>
          <p:spPr>
            <a:xfrm>
              <a:off x="388430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9B07-FC9B-0BB1-B38E-B7600D3C1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7371789" y="1562191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61BC4156-9355-6A2B-F682-8122A8E109B8}"/>
              </a:ext>
            </a:extLst>
          </p:cNvPr>
          <p:cNvSpPr txBox="1"/>
          <p:nvPr/>
        </p:nvSpPr>
        <p:spPr>
          <a:xfrm>
            <a:off x="6289007" y="274979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/>
              <a:t>+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942A1DD0-ACFD-C7E5-FC2A-0A22640DAEC9}"/>
              </a:ext>
            </a:extLst>
          </p:cNvPr>
          <p:cNvSpPr txBox="1"/>
          <p:nvPr/>
        </p:nvSpPr>
        <p:spPr>
          <a:xfrm>
            <a:off x="7501792" y="2694036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222C24E0-ACFE-0549-1316-F2944EA7270F}"/>
              </a:ext>
            </a:extLst>
          </p:cNvPr>
          <p:cNvSpPr txBox="1"/>
          <p:nvPr/>
        </p:nvSpPr>
        <p:spPr>
          <a:xfrm>
            <a:off x="3217966" y="288153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Y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0B9858A8-4B2C-46E2-EFFB-B9E0916E54AD}"/>
              </a:ext>
            </a:extLst>
          </p:cNvPr>
          <p:cNvSpPr txBox="1"/>
          <p:nvPr/>
        </p:nvSpPr>
        <p:spPr>
          <a:xfrm>
            <a:off x="4726253" y="282893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DF6410-8174-4330-CE64-EA4A8554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490022" y="1718303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11508345-0B4C-A16F-D702-7D51A36915BA}"/>
              </a:ext>
            </a:extLst>
          </p:cNvPr>
          <p:cNvSpPr txBox="1"/>
          <p:nvPr/>
        </p:nvSpPr>
        <p:spPr>
          <a:xfrm>
            <a:off x="5599959" y="2786971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173F9B-1D25-D322-088E-040DFD04682B}"/>
              </a:ext>
            </a:extLst>
          </p:cNvPr>
          <p:cNvGrpSpPr/>
          <p:nvPr/>
        </p:nvGrpSpPr>
        <p:grpSpPr>
          <a:xfrm>
            <a:off x="5639099" y="3853766"/>
            <a:ext cx="2275810" cy="2739710"/>
            <a:chOff x="5208938" y="3902927"/>
            <a:chExt cx="2275810" cy="2739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4B8B03E-0251-22FB-BF24-68E4B620568E}"/>
                </a:ext>
              </a:extLst>
            </p:cNvPr>
            <p:cNvGrpSpPr/>
            <p:nvPr/>
          </p:nvGrpSpPr>
          <p:grpSpPr>
            <a:xfrm>
              <a:off x="6398031" y="5188806"/>
              <a:ext cx="1086717" cy="1453831"/>
              <a:chOff x="6398031" y="5188806"/>
              <a:chExt cx="1086717" cy="145383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2767755-16EF-1A73-60FC-027568E5BC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42" t="68153"/>
              <a:stretch/>
            </p:blipFill>
            <p:spPr bwMode="auto">
              <a:xfrm>
                <a:off x="6398031" y="5188806"/>
                <a:ext cx="1086717" cy="145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06F0E05-A47D-4511-6C33-898A751A58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28" t="85455" r="4916" b="12589"/>
              <a:stretch/>
            </p:blipFill>
            <p:spPr bwMode="auto">
              <a:xfrm>
                <a:off x="6528794" y="5410415"/>
                <a:ext cx="758291" cy="123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F627CFFE-8CBD-92AB-E8BD-56FD4AE9481A}"/>
                </a:ext>
              </a:extLst>
            </p:cNvPr>
            <p:cNvSpPr/>
            <p:nvPr/>
          </p:nvSpPr>
          <p:spPr>
            <a:xfrm>
              <a:off x="5224346" y="3902927"/>
              <a:ext cx="1003610" cy="1460810"/>
            </a:xfrm>
            <a:custGeom>
              <a:avLst/>
              <a:gdLst>
                <a:gd name="connsiteX0" fmla="*/ 0 w 1003610"/>
                <a:gd name="connsiteY0" fmla="*/ 0 h 1460810"/>
                <a:gd name="connsiteX1" fmla="*/ 262054 w 1003610"/>
                <a:gd name="connsiteY1" fmla="*/ 802888 h 1460810"/>
                <a:gd name="connsiteX2" fmla="*/ 1003610 w 1003610"/>
                <a:gd name="connsiteY2" fmla="*/ 1460810 h 14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610" h="1460810">
                  <a:moveTo>
                    <a:pt x="0" y="0"/>
                  </a:moveTo>
                  <a:cubicBezTo>
                    <a:pt x="47393" y="279710"/>
                    <a:pt x="94786" y="559420"/>
                    <a:pt x="262054" y="802888"/>
                  </a:cubicBezTo>
                  <a:cubicBezTo>
                    <a:pt x="429322" y="1046356"/>
                    <a:pt x="716466" y="1253583"/>
                    <a:pt x="1003610" y="146081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A089E69-423E-7768-E2A2-AE651C4B4910}"/>
                </a:ext>
              </a:extLst>
            </p:cNvPr>
            <p:cNvSpPr/>
            <p:nvPr/>
          </p:nvSpPr>
          <p:spPr>
            <a:xfrm>
              <a:off x="5224346" y="3914078"/>
              <a:ext cx="1009186" cy="2001644"/>
            </a:xfrm>
            <a:custGeom>
              <a:avLst/>
              <a:gdLst>
                <a:gd name="connsiteX0" fmla="*/ 0 w 1009186"/>
                <a:gd name="connsiteY0" fmla="*/ 0 h 2001644"/>
                <a:gd name="connsiteX1" fmla="*/ 223025 w 1009186"/>
                <a:gd name="connsiteY1" fmla="*/ 1221059 h 2001644"/>
                <a:gd name="connsiteX2" fmla="*/ 1009186 w 1009186"/>
                <a:gd name="connsiteY2" fmla="*/ 2001644 h 200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186" h="2001644">
                  <a:moveTo>
                    <a:pt x="0" y="0"/>
                  </a:moveTo>
                  <a:cubicBezTo>
                    <a:pt x="27413" y="443726"/>
                    <a:pt x="54827" y="887452"/>
                    <a:pt x="223025" y="1221059"/>
                  </a:cubicBezTo>
                  <a:cubicBezTo>
                    <a:pt x="391223" y="1554666"/>
                    <a:pt x="700204" y="1778155"/>
                    <a:pt x="1009186" y="200164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FE0B02F4-9698-9E73-1DC9-8B0EE894D43C}"/>
                </a:ext>
              </a:extLst>
            </p:cNvPr>
            <p:cNvSpPr/>
            <p:nvPr/>
          </p:nvSpPr>
          <p:spPr>
            <a:xfrm>
              <a:off x="5208938" y="3902927"/>
              <a:ext cx="874052" cy="2509024"/>
            </a:xfrm>
            <a:custGeom>
              <a:avLst/>
              <a:gdLst>
                <a:gd name="connsiteX0" fmla="*/ 15408 w 874052"/>
                <a:gd name="connsiteY0" fmla="*/ 0 h 2509024"/>
                <a:gd name="connsiteX1" fmla="*/ 115769 w 874052"/>
                <a:gd name="connsiteY1" fmla="*/ 1761893 h 2509024"/>
                <a:gd name="connsiteX2" fmla="*/ 874052 w 874052"/>
                <a:gd name="connsiteY2" fmla="*/ 2509024 h 25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052" h="2509024">
                  <a:moveTo>
                    <a:pt x="15408" y="0"/>
                  </a:moveTo>
                  <a:cubicBezTo>
                    <a:pt x="-5965" y="671861"/>
                    <a:pt x="-27338" y="1343722"/>
                    <a:pt x="115769" y="1761893"/>
                  </a:cubicBezTo>
                  <a:cubicBezTo>
                    <a:pt x="258876" y="2180064"/>
                    <a:pt x="566464" y="2344544"/>
                    <a:pt x="874052" y="250902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2DEB390A-76E5-CDB8-C6CE-A786A35A314B}"/>
                </a:ext>
              </a:extLst>
            </p:cNvPr>
            <p:cNvSpPr txBox="1"/>
            <p:nvPr/>
          </p:nvSpPr>
          <p:spPr>
            <a:xfrm>
              <a:off x="5937780" y="4668482"/>
              <a:ext cx="1350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/>
                <a:t>At different frequencies</a:t>
              </a:r>
            </a:p>
          </p:txBody>
        </p:sp>
      </p:grp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74B67160-84F8-30A1-DCE8-4F7A7F10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21B71-2D2A-E110-D17A-F5DF3CBBAFB0}"/>
              </a:ext>
            </a:extLst>
          </p:cNvPr>
          <p:cNvSpPr/>
          <p:nvPr/>
        </p:nvSpPr>
        <p:spPr>
          <a:xfrm>
            <a:off x="11003280" y="263269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DF0E2-A95B-5BF7-83A1-094FC1E1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Temporal basis functions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2835B3A-F7C3-23B4-8A94-48128BF1C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742209"/>
            <a:ext cx="9764150" cy="4296685"/>
          </a:xfrm>
        </p:spPr>
        <p:txBody>
          <a:bodyPr/>
          <a:lstStyle/>
          <a:p>
            <a:r>
              <a:rPr lang="en-GB" dirty="0">
                <a:cs typeface="Arial"/>
              </a:rPr>
              <a:t>Represent a signal as a weighted sum of basis functions</a:t>
            </a:r>
            <a:endParaRPr lang="en-US" dirty="0">
              <a:cs typeface="Arial"/>
            </a:endParaRPr>
          </a:p>
          <a:p>
            <a:r>
              <a:rPr lang="en-GB" dirty="0">
                <a:cs typeface="Arial"/>
              </a:rPr>
              <a:t>Linear composition, can be used in a GLM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A7478-6AF9-61CE-BE7F-68E90712C7C9}"/>
              </a:ext>
            </a:extLst>
          </p:cNvPr>
          <p:cNvSpPr/>
          <p:nvPr/>
        </p:nvSpPr>
        <p:spPr>
          <a:xfrm>
            <a:off x="11003280" y="219454"/>
            <a:ext cx="1085850" cy="28197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2EEEE-5AE4-5C25-D223-4F118DC8F5DE}"/>
              </a:ext>
            </a:extLst>
          </p:cNvPr>
          <p:cNvSpPr/>
          <p:nvPr/>
        </p:nvSpPr>
        <p:spPr>
          <a:xfrm>
            <a:off x="10857041" y="177165"/>
            <a:ext cx="1336694" cy="487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 dirty="0">
                <a:latin typeface="Arial Black"/>
              </a:rPr>
              <a:t>SPM</a:t>
            </a:r>
            <a:endParaRPr lang="en-GB" sz="800" dirty="0">
              <a:latin typeface="Arial Blac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25CA5-78BA-AB4F-8651-55F1E37B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F897-BF7D-364E-94C4-DBD7D61CD3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D15CF4-75BF-4104-E3A1-2C7562886307}"/>
              </a:ext>
            </a:extLst>
          </p:cNvPr>
          <p:cNvGrpSpPr/>
          <p:nvPr/>
        </p:nvGrpSpPr>
        <p:grpSpPr>
          <a:xfrm>
            <a:off x="2500374" y="3137063"/>
            <a:ext cx="6866964" cy="2809993"/>
            <a:chOff x="867517" y="2810492"/>
            <a:chExt cx="6866964" cy="2809993"/>
          </a:xfrm>
        </p:grpSpPr>
        <p:pic>
          <p:nvPicPr>
            <p:cNvPr id="8" name="Picture 8" descr="Chart&#10;&#10;Description automatically generated">
              <a:extLst>
                <a:ext uri="{FF2B5EF4-FFF2-40B4-BE49-F238E27FC236}">
                  <a16:creationId xmlns:a16="http://schemas.microsoft.com/office/drawing/2014/main" id="{0323E809-1614-4E84-17D7-4926B752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517" y="3176966"/>
              <a:ext cx="6866964" cy="244351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8493C8-209B-F1B1-B38B-0E640CD63293}"/>
                </a:ext>
              </a:extLst>
            </p:cNvPr>
            <p:cNvSpPr txBox="1"/>
            <p:nvPr/>
          </p:nvSpPr>
          <p:spPr>
            <a:xfrm>
              <a:off x="933145" y="2810493"/>
              <a:ext cx="313415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Finite Impulse Response set</a:t>
              </a:r>
              <a:endParaRPr lang="en-US" dirty="0">
                <a:cs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C752BE-166F-93DC-922C-EF65FB0DFFBB}"/>
                </a:ext>
              </a:extLst>
            </p:cNvPr>
            <p:cNvSpPr txBox="1"/>
            <p:nvPr/>
          </p:nvSpPr>
          <p:spPr>
            <a:xfrm>
              <a:off x="5560445" y="2810492"/>
              <a:ext cx="193090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Fourier set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5963512"/>
      </p:ext>
    </p:extLst>
  </p:cSld>
  <p:clrMapOvr>
    <a:masterClrMapping/>
  </p:clrMapOvr>
</p:sld>
</file>

<file path=ppt/theme/theme1.xml><?xml version="1.0" encoding="utf-8"?>
<a:theme xmlns:a="http://schemas.openxmlformats.org/drawingml/2006/main" name="UCL_Dark_Blue_Slide_Theme">
  <a:themeElements>
    <a:clrScheme name="UCL Dark Blue Theme">
      <a:dk1>
        <a:srgbClr val="000000"/>
      </a:dk1>
      <a:lt1>
        <a:srgbClr val="FFFFFF"/>
      </a:lt1>
      <a:dk2>
        <a:srgbClr val="003D4C"/>
      </a:dk2>
      <a:lt2>
        <a:srgbClr val="CCD8DB"/>
      </a:lt2>
      <a:accent1>
        <a:srgbClr val="EA7600"/>
      </a:accent1>
      <a:accent2>
        <a:srgbClr val="B5BD00"/>
      </a:accent2>
      <a:accent3>
        <a:srgbClr val="D50032"/>
      </a:accent3>
      <a:accent4>
        <a:srgbClr val="0097A9"/>
      </a:accent4>
      <a:accent5>
        <a:srgbClr val="F6BE00"/>
      </a:accent5>
      <a:accent6>
        <a:srgbClr val="8DB9CA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Dark_Blue.potx" id="{381215F5-5311-4425-A889-8D58B2272531}" vid="{3951A76B-8CCF-4335-9F96-7B16EF6A97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135</Words>
  <Application>Microsoft Office PowerPoint</Application>
  <PresentationFormat>Widescreen</PresentationFormat>
  <Paragraphs>21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UCL_Dark_Blue_Slide_Theme</vt:lpstr>
      <vt:lpstr>Convolution modelling    Johan Medrano </vt:lpstr>
      <vt:lpstr>PowerPoint Presentation</vt:lpstr>
      <vt:lpstr>What are we trying to do? </vt:lpstr>
      <vt:lpstr>A first example</vt:lpstr>
      <vt:lpstr>The stop-signal task</vt:lpstr>
      <vt:lpstr>Pitfalls of the conventional approach</vt:lpstr>
      <vt:lpstr>A different approach</vt:lpstr>
      <vt:lpstr>First steps towards GLM</vt:lpstr>
      <vt:lpstr>Temporal basis functions</vt:lpstr>
      <vt:lpstr>Temporal basis functions</vt:lpstr>
      <vt:lpstr>Temporal basis functions</vt:lpstr>
      <vt:lpstr>Updating our previous design...</vt:lpstr>
      <vt:lpstr>Updating our previous design...</vt:lpstr>
      <vt:lpstr>Updating our previous design...</vt:lpstr>
      <vt:lpstr>PowerPoint Presentation</vt:lpstr>
      <vt:lpstr>PowerPoint Presentation</vt:lpstr>
      <vt:lpstr>The convolution GLM </vt:lpstr>
      <vt:lpstr>The convolution GLM </vt:lpstr>
      <vt:lpstr>Extracted responses </vt:lpstr>
      <vt:lpstr>From first to second level</vt:lpstr>
      <vt:lpstr>Statistical analysis</vt:lpstr>
      <vt:lpstr>Statistical analysis</vt:lpstr>
      <vt:lpstr>A second example: evoked responses</vt:lpstr>
      <vt:lpstr>Overlapping responses </vt:lpstr>
      <vt:lpstr>Applying convolution modelling</vt:lpstr>
      <vt:lpstr>Deconvolved responses </vt:lpstr>
      <vt:lpstr>SPM implementation</vt:lpstr>
      <vt:lpstr>PowerPoint Presentation</vt:lpstr>
      <vt:lpstr>Resources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Medrano, Johan</cp:lastModifiedBy>
  <cp:revision>978</cp:revision>
  <dcterms:created xsi:type="dcterms:W3CDTF">2020-09-11T12:44:12Z</dcterms:created>
  <dcterms:modified xsi:type="dcterms:W3CDTF">2023-06-06T09:09:49Z</dcterms:modified>
</cp:coreProperties>
</file>