
<file path=[Content_Types].xml><?xml version="1.0" encoding="utf-8"?>
<Types xmlns="http://schemas.openxmlformats.org/package/2006/content-types">
  <Default Extension="bin" ContentType="image/unknown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4"/>
  </p:sldMasterIdLst>
  <p:notesMasterIdLst>
    <p:notesMasterId r:id="rId34"/>
  </p:notesMasterIdLst>
  <p:sldIdLst>
    <p:sldId id="256" r:id="rId5"/>
    <p:sldId id="257" r:id="rId6"/>
    <p:sldId id="962" r:id="rId7"/>
    <p:sldId id="966" r:id="rId8"/>
    <p:sldId id="963" r:id="rId9"/>
    <p:sldId id="262" r:id="rId10"/>
    <p:sldId id="959" r:id="rId11"/>
    <p:sldId id="960" r:id="rId12"/>
    <p:sldId id="261" r:id="rId13"/>
    <p:sldId id="260" r:id="rId14"/>
    <p:sldId id="957" r:id="rId15"/>
    <p:sldId id="944" r:id="rId16"/>
    <p:sldId id="970" r:id="rId17"/>
    <p:sldId id="976" r:id="rId18"/>
    <p:sldId id="972" r:id="rId19"/>
    <p:sldId id="971" r:id="rId20"/>
    <p:sldId id="973" r:id="rId21"/>
    <p:sldId id="967" r:id="rId22"/>
    <p:sldId id="945" r:id="rId23"/>
    <p:sldId id="951" r:id="rId24"/>
    <p:sldId id="947" r:id="rId25"/>
    <p:sldId id="948" r:id="rId26"/>
    <p:sldId id="949" r:id="rId27"/>
    <p:sldId id="950" r:id="rId28"/>
    <p:sldId id="974" r:id="rId29"/>
    <p:sldId id="975" r:id="rId30"/>
    <p:sldId id="953" r:id="rId31"/>
    <p:sldId id="955" r:id="rId32"/>
    <p:sldId id="95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7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73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DD1F67-64E7-41F9-9819-263BD1794264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E4376F-DA80-493C-8C9F-06EC380A3A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0630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Spinal MEG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4376F-DA80-493C-8C9F-06EC380A3AF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5819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4376F-DA80-493C-8C9F-06EC380A3AF2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4803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Exciting new experiments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4376F-DA80-493C-8C9F-06EC380A3AF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0506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Good</a:t>
            </a:r>
            <a:r>
              <a:rPr lang="en-GB" baseline="0"/>
              <a:t> morning everyone – I am going to be talking about </a:t>
            </a:r>
            <a:r>
              <a:rPr lang="en-GB" sz="1200"/>
              <a:t>Realising the advantages of OPM-MEG</a:t>
            </a:r>
            <a:r>
              <a:rPr lang="en-GB" sz="1200" baseline="0"/>
              <a:t> using </a:t>
            </a:r>
            <a:r>
              <a:rPr lang="en-GB" sz="1200"/>
              <a:t> Scanner casts and data modelling.</a:t>
            </a:r>
            <a:r>
              <a:rPr lang="en-GB" sz="1200" baseline="0"/>
              <a:t> This project is a collaborative project between UCL and </a:t>
            </a:r>
            <a:r>
              <a:rPr lang="en-GB" sz="1200" baseline="0" err="1"/>
              <a:t>and</a:t>
            </a:r>
            <a:r>
              <a:rPr lang="en-GB" sz="1200" baseline="0"/>
              <a:t> UON funded by the </a:t>
            </a:r>
            <a:r>
              <a:rPr lang="en-GB" sz="1200" baseline="0" err="1"/>
              <a:t>Wellcome</a:t>
            </a:r>
            <a:r>
              <a:rPr lang="en-GB" sz="1200" baseline="0"/>
              <a:t> trust. This talk will focus on the UCL side of the collaboration with </a:t>
            </a:r>
            <a:r>
              <a:rPr lang="en-GB" sz="1200" baseline="0" err="1"/>
              <a:t>with</a:t>
            </a:r>
            <a:r>
              <a:rPr lang="en-GB" sz="1200" baseline="0"/>
              <a:t> the aim of highlighting how we might make a transition to using OPM-MEG as a clinical tool.</a:t>
            </a:r>
            <a:endParaRPr lang="en-GB" sz="1200">
              <a:latin typeface="Helvetica"/>
            </a:endParaRPr>
          </a:p>
          <a:p>
            <a:endParaRPr lang="en-GB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66950-8347-427A-A3B9-171F3C2C590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3576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Conditions for an OPM to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4376F-DA80-493C-8C9F-06EC380A3AF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048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Conditions for an OPM to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4376F-DA80-493C-8C9F-06EC380A3AF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9178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Conditions for an OPM to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4376F-DA80-493C-8C9F-06EC380A3AF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12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Conditions for an OPM to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4376F-DA80-493C-8C9F-06EC380A3AF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172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Conditions for an OPM to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4376F-DA80-493C-8C9F-06EC380A3AF2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6307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Good</a:t>
            </a:r>
            <a:r>
              <a:rPr lang="en-GB" baseline="0"/>
              <a:t> morning everyone – I am going to be talking about </a:t>
            </a:r>
            <a:r>
              <a:rPr lang="en-GB" sz="1200"/>
              <a:t>Realising the advantages of OPM-MEG</a:t>
            </a:r>
            <a:r>
              <a:rPr lang="en-GB" sz="1200" baseline="0"/>
              <a:t> using </a:t>
            </a:r>
            <a:r>
              <a:rPr lang="en-GB" sz="1200"/>
              <a:t> Scanner casts and data modelling.</a:t>
            </a:r>
            <a:r>
              <a:rPr lang="en-GB" sz="1200" baseline="0"/>
              <a:t> This project is a collaborative project between UCL and </a:t>
            </a:r>
            <a:r>
              <a:rPr lang="en-GB" sz="1200" baseline="0" err="1"/>
              <a:t>and</a:t>
            </a:r>
            <a:r>
              <a:rPr lang="en-GB" sz="1200" baseline="0"/>
              <a:t> UON funded by the </a:t>
            </a:r>
            <a:r>
              <a:rPr lang="en-GB" sz="1200" baseline="0" err="1"/>
              <a:t>Wellcome</a:t>
            </a:r>
            <a:r>
              <a:rPr lang="en-GB" sz="1200" baseline="0"/>
              <a:t> trust. This talk will focus on the UCL side of the collaboration with </a:t>
            </a:r>
            <a:r>
              <a:rPr lang="en-GB" sz="1200" baseline="0" err="1"/>
              <a:t>with</a:t>
            </a:r>
            <a:r>
              <a:rPr lang="en-GB" sz="1200" baseline="0"/>
              <a:t> the aim of highlighting how we might make a transition to using OPM-MEG as a clinical tool.</a:t>
            </a:r>
            <a:endParaRPr lang="en-GB" sz="1200">
              <a:latin typeface="Helvetica"/>
            </a:endParaRPr>
          </a:p>
          <a:p>
            <a:endParaRPr lang="en-GB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66950-8347-427A-A3B9-171F3C2C5902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4072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jpeg"/><Relationship Id="rId18" Type="http://schemas.openxmlformats.org/officeDocument/2006/relationships/image" Target="../media/image19.png"/><Relationship Id="rId26" Type="http://schemas.openxmlformats.org/officeDocument/2006/relationships/image" Target="../media/image27.jpeg"/><Relationship Id="rId21" Type="http://schemas.openxmlformats.org/officeDocument/2006/relationships/image" Target="../media/image22.jpg"/><Relationship Id="rId34" Type="http://schemas.openxmlformats.org/officeDocument/2006/relationships/image" Target="../media/image34.jp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jpeg"/><Relationship Id="rId25" Type="http://schemas.openxmlformats.org/officeDocument/2006/relationships/image" Target="../media/image26.png"/><Relationship Id="rId33" Type="http://schemas.openxmlformats.org/officeDocument/2006/relationships/image" Target="../media/image33.jpeg"/><Relationship Id="rId38" Type="http://schemas.openxmlformats.org/officeDocument/2006/relationships/image" Target="../media/image38.jpg"/><Relationship Id="rId2" Type="http://schemas.openxmlformats.org/officeDocument/2006/relationships/image" Target="../media/image4.jp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24" Type="http://schemas.openxmlformats.org/officeDocument/2006/relationships/image" Target="../media/image25.jpg"/><Relationship Id="rId32" Type="http://schemas.microsoft.com/office/2007/relationships/hdphoto" Target="../media/hdphoto1.wdp"/><Relationship Id="rId37" Type="http://schemas.openxmlformats.org/officeDocument/2006/relationships/image" Target="../media/image37.png"/><Relationship Id="rId5" Type="http://schemas.openxmlformats.org/officeDocument/2006/relationships/image" Target="../media/image3.png"/><Relationship Id="rId15" Type="http://schemas.openxmlformats.org/officeDocument/2006/relationships/image" Target="../media/image16.jpeg"/><Relationship Id="rId23" Type="http://schemas.openxmlformats.org/officeDocument/2006/relationships/image" Target="../media/image24.jpg"/><Relationship Id="rId28" Type="http://schemas.openxmlformats.org/officeDocument/2006/relationships/image" Target="../media/image29.png"/><Relationship Id="rId36" Type="http://schemas.openxmlformats.org/officeDocument/2006/relationships/image" Target="../media/image36.jpg"/><Relationship Id="rId10" Type="http://schemas.openxmlformats.org/officeDocument/2006/relationships/image" Target="../media/image11.jpg"/><Relationship Id="rId19" Type="http://schemas.openxmlformats.org/officeDocument/2006/relationships/image" Target="../media/image20.png"/><Relationship Id="rId31" Type="http://schemas.openxmlformats.org/officeDocument/2006/relationships/image" Target="../media/image32.png"/><Relationship Id="rId4" Type="http://schemas.openxmlformats.org/officeDocument/2006/relationships/image" Target="../media/image6.gif"/><Relationship Id="rId9" Type="http://schemas.openxmlformats.org/officeDocument/2006/relationships/image" Target="../media/image10.png"/><Relationship Id="rId14" Type="http://schemas.openxmlformats.org/officeDocument/2006/relationships/image" Target="../media/image15.jpg"/><Relationship Id="rId22" Type="http://schemas.openxmlformats.org/officeDocument/2006/relationships/image" Target="../media/image23.jp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image" Target="../media/image35.jpg"/><Relationship Id="rId8" Type="http://schemas.openxmlformats.org/officeDocument/2006/relationships/image" Target="../media/image9.png"/><Relationship Id="rId3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UCL Branding">
            <a:extLst>
              <a:ext uri="{FF2B5EF4-FFF2-40B4-BE49-F238E27FC236}">
                <a16:creationId xmlns:a16="http://schemas.microsoft.com/office/drawing/2014/main" id="{E8A039E2-9A98-4174-8E77-5C4DDEF83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506"/>
            <a:ext cx="12192025" cy="134112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43B60-3C05-4913-8254-421EF1C67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BFDF-1EE0-4D0F-A352-5F65B7CDC500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FD5CB-C983-45E5-94F1-A1AD5DBCE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E5CEE-DCAE-4DCD-BE86-041908753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E4AEA-FEDE-44F4-ADF4-E1B6DA8791D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286897B-D97F-4EAC-B86E-33EDDEA425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31985"/>
            <a:ext cx="9144000" cy="207797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A836617-5B0D-4E5F-9F4C-7475B207F1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9" name="Picture 2" descr="WCHN logo">
            <a:extLst>
              <a:ext uri="{FF2B5EF4-FFF2-40B4-BE49-F238E27FC236}">
                <a16:creationId xmlns:a16="http://schemas.microsoft.com/office/drawing/2014/main" id="{E6121B6F-5BC5-4E05-B783-626F35ECB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2" b="16162"/>
          <a:stretch>
            <a:fillRect/>
          </a:stretch>
        </p:blipFill>
        <p:spPr bwMode="auto">
          <a:xfrm>
            <a:off x="289544" y="5491012"/>
            <a:ext cx="1709737" cy="69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1438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646559" y="5409336"/>
            <a:ext cx="10887308" cy="965776"/>
          </a:xfrm>
        </p:spPr>
        <p:txBody>
          <a:bodyPr>
            <a:normAutofit/>
          </a:bodyPr>
          <a:lstStyle>
            <a:lvl1pPr>
              <a:defRPr sz="3125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Joe </a:t>
            </a:r>
            <a:r>
              <a:rPr lang="en-GB" dirty="0" err="1"/>
              <a:t>Bloggs</a:t>
            </a:r>
            <a:r>
              <a:rPr lang="en-GB" dirty="0"/>
              <a:t>, June 27</a:t>
            </a:r>
            <a:endParaRPr lang="en-US" dirty="0"/>
          </a:p>
        </p:txBody>
      </p:sp>
      <p:sp>
        <p:nvSpPr>
          <p:cNvPr id="11" name="Title 8"/>
          <p:cNvSpPr>
            <a:spLocks noGrp="1"/>
          </p:cNvSpPr>
          <p:nvPr>
            <p:ph type="title" hasCustomPrompt="1"/>
          </p:nvPr>
        </p:nvSpPr>
        <p:spPr>
          <a:xfrm>
            <a:off x="646559" y="1959802"/>
            <a:ext cx="10893097" cy="1347649"/>
          </a:xfr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Headline here</a:t>
            </a:r>
            <a:endParaRPr lang="en-US" dirty="0"/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653173" y="3691115"/>
            <a:ext cx="10887308" cy="714409"/>
          </a:xfrm>
        </p:spPr>
        <p:txBody>
          <a:bodyPr anchor="t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 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3885481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+Subhead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/>
          <p:cNvSpPr>
            <a:spLocks noGrp="1"/>
          </p:cNvSpPr>
          <p:nvPr>
            <p:ph type="title" hasCustomPrompt="1"/>
          </p:nvPr>
        </p:nvSpPr>
        <p:spPr>
          <a:xfrm>
            <a:off x="652347" y="690407"/>
            <a:ext cx="10887309" cy="1186149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4166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1" name="Content Placeholder 9"/>
          <p:cNvSpPr>
            <a:spLocks noGrp="1"/>
          </p:cNvSpPr>
          <p:nvPr>
            <p:ph sz="quarter" idx="13"/>
          </p:nvPr>
        </p:nvSpPr>
        <p:spPr>
          <a:xfrm>
            <a:off x="652345" y="2476652"/>
            <a:ext cx="10887311" cy="3810813"/>
          </a:xfrm>
        </p:spPr>
        <p:txBody>
          <a:bodyPr anchor="t" anchorCtr="0">
            <a:noAutofit/>
          </a:bodyPr>
          <a:lstStyle>
            <a:lvl1pPr marL="0" indent="0">
              <a:spcBef>
                <a:spcPts val="833"/>
              </a:spcBef>
              <a:buFont typeface="Arial"/>
              <a:buNone/>
              <a:defRPr sz="2500">
                <a:solidFill>
                  <a:srgbClr val="464749"/>
                </a:solidFill>
              </a:defRPr>
            </a:lvl1pPr>
            <a:lvl2pPr marL="773857" indent="-297637">
              <a:spcBef>
                <a:spcPts val="833"/>
              </a:spcBef>
              <a:buFont typeface="Arial"/>
              <a:buChar char="•"/>
              <a:defRPr sz="2500">
                <a:solidFill>
                  <a:srgbClr val="464749"/>
                </a:solidFill>
              </a:defRPr>
            </a:lvl2pPr>
            <a:lvl3pPr marL="1190549" indent="-238110">
              <a:spcBef>
                <a:spcPts val="833"/>
              </a:spcBef>
              <a:buFont typeface="Arial"/>
              <a:buChar char="•"/>
              <a:defRPr sz="2500">
                <a:solidFill>
                  <a:srgbClr val="464749"/>
                </a:solidFill>
              </a:defRPr>
            </a:lvl3pPr>
            <a:lvl4pPr marL="1666768" indent="-238110">
              <a:spcBef>
                <a:spcPts val="833"/>
              </a:spcBef>
              <a:buFont typeface="Arial"/>
              <a:buChar char="•"/>
              <a:defRPr sz="2500">
                <a:solidFill>
                  <a:srgbClr val="464749"/>
                </a:solidFill>
              </a:defRPr>
            </a:lvl4pPr>
            <a:lvl5pPr marL="2142988" indent="-238110">
              <a:spcBef>
                <a:spcPts val="833"/>
              </a:spcBef>
              <a:buFont typeface="Arial"/>
              <a:buChar char="•"/>
              <a:defRPr sz="2500">
                <a:solidFill>
                  <a:srgbClr val="464749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51519" y="1876556"/>
            <a:ext cx="10888962" cy="565802"/>
          </a:xfrm>
        </p:spPr>
        <p:txBody>
          <a:bodyPr>
            <a:normAutofit/>
          </a:bodyPr>
          <a:lstStyle>
            <a:lvl1pPr>
              <a:defRPr sz="3125" b="1">
                <a:solidFill>
                  <a:srgbClr val="464749"/>
                </a:solidFill>
              </a:defRPr>
            </a:lvl1pPr>
          </a:lstStyle>
          <a:p>
            <a:pPr lvl="0"/>
            <a:r>
              <a:rPr lang="en-GB"/>
              <a:t>Subheading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5EC317-EEF5-4226-B83D-06B7182094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712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22048-E77A-4BA8-9B65-22924C533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C0AF-2FB5-4866-911A-42D7F8473D0E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E734E-01D1-413E-8186-581757FE2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FAB74-E819-459E-999A-CE6C6C4C6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E4AEA-FEDE-44F4-ADF4-E1B6DA8791D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61AF0FB-D34D-4DF9-8FB6-D6B3918C7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8249"/>
            <a:ext cx="10515600" cy="81262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8320D45-F219-495A-9695-5337D3D9E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9424"/>
            <a:ext cx="10515600" cy="462754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655321-559D-4DCE-9105-24A03A800930}"/>
              </a:ext>
            </a:extLst>
          </p:cNvPr>
          <p:cNvCxnSpPr/>
          <p:nvPr/>
        </p:nvCxnSpPr>
        <p:spPr>
          <a:xfrm>
            <a:off x="0" y="6267796"/>
            <a:ext cx="12192000" cy="0"/>
          </a:xfrm>
          <a:prstGeom prst="line">
            <a:avLst/>
          </a:prstGeom>
          <a:ln w="9525">
            <a:solidFill>
              <a:srgbClr val="EA76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021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829019-791C-425E-8E34-6F0BDB110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C0AF-2FB5-4866-911A-42D7F8473D0E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658C39-34B4-4189-952B-D4F2B1519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EE7438-87C7-4189-A4DE-275EB903C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E4AEA-FEDE-44F4-ADF4-E1B6DA8791DE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41CA4B-185F-46F3-B045-AAE3E63EF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8249"/>
            <a:ext cx="10515600" cy="58742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B1BDCBD-B5E9-4D0A-93B5-BDA3020F6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3104"/>
            <a:ext cx="10515600" cy="435386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A7BE010-C1D6-4D35-BC5D-B7AF8FF72B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235676"/>
            <a:ext cx="10515600" cy="518512"/>
          </a:xfrm>
        </p:spPr>
        <p:txBody>
          <a:bodyPr>
            <a:noAutofit/>
          </a:bodyPr>
          <a:lstStyle>
            <a:lvl1pPr marL="0" indent="0" algn="ctr">
              <a:buNone/>
              <a:defRPr sz="3200" b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4071132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3E277-3332-402D-84E2-C81E58E78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76FF24-098A-49B5-90EB-C3708B044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4C0AE-913B-4AB1-B0DF-9F8DE3B0A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C0AF-2FB5-4866-911A-42D7F8473D0E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AC0B8-2440-444A-9377-A041FE1BA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91E65-6AF5-4321-9D42-2EE940030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E4AEA-FEDE-44F4-ADF4-E1B6DA879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179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483A30-0882-4265-832F-674C89A72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C0AF-2FB5-4866-911A-42D7F8473D0E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FADF1E-4496-4C81-ACD1-1E1E621DA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D1FBB8-2A80-4A48-931F-55C324273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E4AEA-FEDE-44F4-ADF4-E1B6DA8791DE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EE1171F-F0AA-4793-97EF-B11D0AF115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48000"/>
            <a:ext cx="5181600" cy="4626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2A041BD9-89FD-4E95-80E4-FB764EB4A3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48000"/>
            <a:ext cx="5181600" cy="4626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1E3B3DB-8D37-483A-97F6-EC8C5C038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8000"/>
            <a:ext cx="10515600" cy="812622"/>
          </a:xfrm>
          <a:prstGeom prst="rect">
            <a:avLst/>
          </a:prstGeom>
        </p:spPr>
        <p:txBody>
          <a:bodyPr/>
          <a:lstStyle>
            <a:lvl1pPr algn="ctr">
              <a:defRPr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5787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E8FD4-1A1C-4D4E-8C8F-4082F9AEB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8000"/>
            <a:ext cx="10515600" cy="813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DF3AB4-0EB5-4394-AB18-D9AEFF55FA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54800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BBFB4E-1818-4950-BFBC-4F6D66179E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71912"/>
            <a:ext cx="5157787" cy="38177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664207-CDA5-44C1-AF44-45E5E30B7C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480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A60CEB-8B56-4AEA-95F4-7F6C69469C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71912"/>
            <a:ext cx="5183188" cy="38177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C6C6DB-10B6-4469-8EED-9290C031A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C0AF-2FB5-4866-911A-42D7F8473D0E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B3F4CE-51D7-40A9-B42E-A63BAF1A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B81A68-6384-4D8E-BC98-77E8FF3DC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E4AEA-FEDE-44F4-ADF4-E1B6DA879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4525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EB612-AAD0-40DD-ACE6-FA0A84ADA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8000"/>
            <a:ext cx="10515600" cy="813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3803FC-1CEB-46A7-8309-45497E328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C0AF-2FB5-4866-911A-42D7F8473D0E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EF90AF-FB27-4AC3-B644-C0265DCD8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3FA620-CFED-4059-8BF9-D2F4DEB7F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E4AEA-FEDE-44F4-ADF4-E1B6DA879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558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UCL 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CL Branding background">
            <a:extLst>
              <a:ext uri="{FF2B5EF4-FFF2-40B4-BE49-F238E27FC236}">
                <a16:creationId xmlns:a16="http://schemas.microsoft.com/office/drawing/2014/main" id="{EA4C8DDC-D29E-5E43-9BC2-FD84B2117884}"/>
              </a:ext>
            </a:extLst>
          </p:cNvPr>
          <p:cNvSpPr/>
          <p:nvPr/>
        </p:nvSpPr>
        <p:spPr>
          <a:xfrm>
            <a:off x="0" y="0"/>
            <a:ext cx="12192000" cy="1425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UCL Brand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506"/>
            <a:ext cx="12192025" cy="1341123"/>
          </a:xfrm>
          <a:prstGeom prst="rect">
            <a:avLst/>
          </a:prstGeom>
        </p:spPr>
      </p:pic>
      <p:sp>
        <p:nvSpPr>
          <p:cNvPr id="13" name="Faculty, Department title">
            <a:extLst>
              <a:ext uri="{FF2B5EF4-FFF2-40B4-BE49-F238E27FC236}">
                <a16:creationId xmlns:a16="http://schemas.microsoft.com/office/drawing/2014/main" id="{7B844C1D-C9E2-A040-B3FD-0E3861E051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  <a:endParaRPr lang="en-US" dirty="0"/>
          </a:p>
        </p:txBody>
      </p:sp>
      <p:sp>
        <p:nvSpPr>
          <p:cNvPr id="11" name="Main Headline" descr="Headline">
            <a:extLst>
              <a:ext uri="{FF2B5EF4-FFF2-40B4-BE49-F238E27FC236}">
                <a16:creationId xmlns:a16="http://schemas.microsoft.com/office/drawing/2014/main" id="{6D1BEB54-27B8-4348-8671-D93B41DC5E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6000" y="2259000"/>
            <a:ext cx="7560000" cy="2340000"/>
          </a:xfrm>
          <a:prstGeom prst="rect">
            <a:avLst/>
          </a:prstGeom>
          <a:solidFill>
            <a:srgbClr val="FFFFFF"/>
          </a:solidFill>
        </p:spPr>
        <p:txBody>
          <a:bodyPr lIns="360000" tIns="180000" anchor="b"/>
          <a:lstStyle>
            <a:lvl1pPr algn="ctr"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Main headline,</a:t>
            </a:r>
            <a:br>
              <a:rPr lang="en-US" dirty="0"/>
            </a:br>
            <a:r>
              <a:rPr lang="en-US" dirty="0"/>
              <a:t>Arial 44pt bold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585D89-458F-43DA-A551-4F317E336D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73225" y="4642118"/>
            <a:ext cx="8756650" cy="1241425"/>
          </a:xfrm>
        </p:spPr>
        <p:txBody>
          <a:bodyPr anchor="ctr"/>
          <a:lstStyle>
            <a:lvl1pPr marL="11112" indent="0" algn="ctr"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563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F8B32-BC37-44E7-A3C4-EA73F958FF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Acknowledgements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EE1D50-EE98-4594-949D-A405E1973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C0AF-2FB5-4866-911A-42D7F8473D0E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150FE0-6E7B-47F7-9C24-FAB3D3EB8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2F6CB3-6865-482A-A089-2DF786478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E4AEA-FEDE-44F4-ADF4-E1B6DA8791DE}" type="slidenum">
              <a:rPr lang="en-GB" smtClean="0"/>
              <a:t>‹#›</a:t>
            </a:fld>
            <a:endParaRPr lang="en-GB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1ACA355-5AE7-4D7E-8E45-61AD1D9D81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6" t="18702" r="17830" b="23658"/>
          <a:stretch/>
        </p:blipFill>
        <p:spPr>
          <a:xfrm>
            <a:off x="6564007" y="5820673"/>
            <a:ext cx="1956188" cy="900802"/>
          </a:xfrm>
          <a:prstGeom prst="rect">
            <a:avLst/>
          </a:prstGeom>
        </p:spPr>
      </p:pic>
      <p:pic>
        <p:nvPicPr>
          <p:cNvPr id="28" name="Picture 2" descr="i4health">
            <a:extLst>
              <a:ext uri="{FF2B5EF4-FFF2-40B4-BE49-F238E27FC236}">
                <a16:creationId xmlns:a16="http://schemas.microsoft.com/office/drawing/2014/main" id="{181DC6B5-455E-4E3E-9988-B59D9F06C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468" y="5744901"/>
            <a:ext cx="1376668" cy="97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91F1A409-AC2A-4BC6-9F2A-D3DD259064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562" y="5797440"/>
            <a:ext cx="924035" cy="924035"/>
          </a:xfrm>
          <a:prstGeom prst="rect">
            <a:avLst/>
          </a:prstGeom>
        </p:spPr>
      </p:pic>
      <p:pic>
        <p:nvPicPr>
          <p:cNvPr id="72" name="Picture 2" descr="WCHN logo">
            <a:extLst>
              <a:ext uri="{FF2B5EF4-FFF2-40B4-BE49-F238E27FC236}">
                <a16:creationId xmlns:a16="http://schemas.microsoft.com/office/drawing/2014/main" id="{79169735-6FEA-409B-8DEB-E28D61A26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2" b="16162"/>
          <a:stretch>
            <a:fillRect/>
          </a:stretch>
        </p:blipFill>
        <p:spPr bwMode="auto">
          <a:xfrm>
            <a:off x="2092465" y="6022974"/>
            <a:ext cx="1709737" cy="69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F9F7888E-BDD6-4B65-9971-5A44637018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936" y="6050961"/>
            <a:ext cx="1547108" cy="670514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DFD285C5-4815-4556-B2A0-C682E8B70B4A}"/>
              </a:ext>
            </a:extLst>
          </p:cNvPr>
          <p:cNvGrpSpPr/>
          <p:nvPr/>
        </p:nvGrpSpPr>
        <p:grpSpPr>
          <a:xfrm>
            <a:off x="8628277" y="6264802"/>
            <a:ext cx="1537999" cy="456673"/>
            <a:chOff x="8535444" y="5753327"/>
            <a:chExt cx="1537999" cy="456673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88CFED2-5DB6-4019-9C0E-46FD15198CB3}"/>
                </a:ext>
              </a:extLst>
            </p:cNvPr>
            <p:cNvSpPr/>
            <p:nvPr/>
          </p:nvSpPr>
          <p:spPr>
            <a:xfrm>
              <a:off x="8535444" y="5753327"/>
              <a:ext cx="1537999" cy="456673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28F2419-BAA5-4957-A300-F11ADE0F9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8708" y="5762325"/>
              <a:ext cx="1476375" cy="447675"/>
            </a:xfrm>
            <a:prstGeom prst="rect">
              <a:avLst/>
            </a:prstGeom>
          </p:spPr>
        </p:pic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7F9D8963-B3A8-4F94-9C74-33955EA63D0A}"/>
              </a:ext>
            </a:extLst>
          </p:cNvPr>
          <p:cNvGrpSpPr/>
          <p:nvPr/>
        </p:nvGrpSpPr>
        <p:grpSpPr>
          <a:xfrm>
            <a:off x="9585500" y="1651363"/>
            <a:ext cx="2642920" cy="4104836"/>
            <a:chOff x="9585500" y="1651363"/>
            <a:chExt cx="2642920" cy="4104836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4E6D1C9-C888-4244-AD86-40139573C2AC}"/>
                </a:ext>
              </a:extLst>
            </p:cNvPr>
            <p:cNvSpPr txBox="1"/>
            <p:nvPr/>
          </p:nvSpPr>
          <p:spPr>
            <a:xfrm>
              <a:off x="9585500" y="1651363"/>
              <a:ext cx="26429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cs typeface="Arabic Typesetting" panose="03020402040406030203" pitchFamily="66" charset="-78"/>
                </a:rPr>
                <a:t>Collaborators</a:t>
              </a:r>
            </a:p>
          </p:txBody>
        </p: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EC34A919-FB7C-42E1-B015-903C44F6AB58}"/>
                </a:ext>
              </a:extLst>
            </p:cNvPr>
            <p:cNvGrpSpPr/>
            <p:nvPr/>
          </p:nvGrpSpPr>
          <p:grpSpPr>
            <a:xfrm>
              <a:off x="9705751" y="2239200"/>
              <a:ext cx="2282837" cy="3516999"/>
              <a:chOff x="9705751" y="2239200"/>
              <a:chExt cx="2282837" cy="3516999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AD035C9F-5F56-47B5-89B0-A70EDDD63D74}"/>
                  </a:ext>
                </a:extLst>
              </p:cNvPr>
              <p:cNvSpPr txBox="1"/>
              <p:nvPr/>
            </p:nvSpPr>
            <p:spPr>
              <a:xfrm>
                <a:off x="9705751" y="4258920"/>
                <a:ext cx="101336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/>
                  <a:t>Vishal Shah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EC1146A3-370D-42C2-BA02-D84C3AE90C50}"/>
                  </a:ext>
                </a:extLst>
              </p:cNvPr>
              <p:cNvSpPr txBox="1"/>
              <p:nvPr/>
            </p:nvSpPr>
            <p:spPr>
              <a:xfrm>
                <a:off x="9786611" y="3036176"/>
                <a:ext cx="85164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200" dirty="0"/>
                  <a:t>José López</a:t>
                </a:r>
              </a:p>
            </p:txBody>
          </p:sp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BCC041D9-AE9B-4417-AE48-94D9CC7FB5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07432" y="3459580"/>
                <a:ext cx="810000" cy="810000"/>
              </a:xfrm>
              <a:prstGeom prst="rect">
                <a:avLst/>
              </a:prstGeom>
            </p:spPr>
          </p:pic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EA0D422B-5AD3-4FEA-B848-C998A08CF7D0}"/>
                  </a:ext>
                </a:extLst>
              </p:cNvPr>
              <p:cNvGrpSpPr/>
              <p:nvPr/>
            </p:nvGrpSpPr>
            <p:grpSpPr>
              <a:xfrm>
                <a:off x="10661047" y="3458974"/>
                <a:ext cx="1301827" cy="1076825"/>
                <a:chOff x="10661047" y="3458974"/>
                <a:chExt cx="1301827" cy="1076825"/>
              </a:xfrm>
            </p:grpSpPr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670A0B11-450F-4E2E-8B15-7454228463F4}"/>
                    </a:ext>
                  </a:extLst>
                </p:cNvPr>
                <p:cNvSpPr txBox="1"/>
                <p:nvPr/>
              </p:nvSpPr>
              <p:spPr>
                <a:xfrm>
                  <a:off x="10661047" y="4258800"/>
                  <a:ext cx="130182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200" dirty="0"/>
                    <a:t>Amy Muggeridge</a:t>
                  </a:r>
                </a:p>
              </p:txBody>
            </p:sp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CE0F64FD-C9B9-41F4-9C0F-2EA6A354D5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906960" y="3458974"/>
                  <a:ext cx="810000" cy="810000"/>
                </a:xfrm>
                <a:prstGeom prst="rect">
                  <a:avLst/>
                </a:prstGeom>
              </p:spPr>
            </p:pic>
          </p:grp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4EE6BC1F-4471-4153-AED9-B4B85CE01F29}"/>
                  </a:ext>
                </a:extLst>
              </p:cNvPr>
              <p:cNvSpPr txBox="1"/>
              <p:nvPr/>
            </p:nvSpPr>
            <p:spPr>
              <a:xfrm>
                <a:off x="9826429" y="5478998"/>
                <a:ext cx="7720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200" dirty="0"/>
                  <a:t>Tim West</a:t>
                </a:r>
              </a:p>
            </p:txBody>
          </p:sp>
          <p:pic>
            <p:nvPicPr>
              <p:cNvPr id="92" name="Picture 91" descr="A person smiling for the picture&#10;&#10;Description automatically generated with low confidence">
                <a:extLst>
                  <a:ext uri="{FF2B5EF4-FFF2-40B4-BE49-F238E27FC236}">
                    <a16:creationId xmlns:a16="http://schemas.microsoft.com/office/drawing/2014/main" id="{D201DEBD-7A46-4E48-A6BA-BAEC1C3EE1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9974"/>
              <a:stretch/>
            </p:blipFill>
            <p:spPr>
              <a:xfrm>
                <a:off x="9873924" y="4679215"/>
                <a:ext cx="677017" cy="811328"/>
              </a:xfrm>
              <a:prstGeom prst="rect">
                <a:avLst/>
              </a:prstGeom>
            </p:spPr>
          </p:pic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0883AC7F-7FEC-4AA3-9D54-EC1FAAB659AA}"/>
                  </a:ext>
                </a:extLst>
              </p:cNvPr>
              <p:cNvGrpSpPr/>
              <p:nvPr/>
            </p:nvGrpSpPr>
            <p:grpSpPr>
              <a:xfrm>
                <a:off x="10635332" y="4679257"/>
                <a:ext cx="1353256" cy="1076942"/>
                <a:chOff x="10635332" y="4679257"/>
                <a:chExt cx="1353256" cy="1076942"/>
              </a:xfrm>
            </p:grpSpPr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EC9E217F-6CAB-4A00-84B3-24B576CC9835}"/>
                    </a:ext>
                  </a:extLst>
                </p:cNvPr>
                <p:cNvSpPr txBox="1"/>
                <p:nvPr/>
              </p:nvSpPr>
              <p:spPr>
                <a:xfrm>
                  <a:off x="10635332" y="5479200"/>
                  <a:ext cx="135325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200" dirty="0"/>
                    <a:t>Meaghan </a:t>
                  </a:r>
                  <a:r>
                    <a:rPr lang="en-GB" sz="1200" dirty="0" err="1"/>
                    <a:t>Spedden</a:t>
                  </a:r>
                  <a:endParaRPr lang="en-GB" sz="1200" dirty="0"/>
                </a:p>
              </p:txBody>
            </p:sp>
            <p:pic>
              <p:nvPicPr>
                <p:cNvPr id="108" name="Picture 107" descr="A picture containing person, person, clothing, headdress&#10;&#10;Description automatically generated">
                  <a:extLst>
                    <a:ext uri="{FF2B5EF4-FFF2-40B4-BE49-F238E27FC236}">
                      <a16:creationId xmlns:a16="http://schemas.microsoft.com/office/drawing/2014/main" id="{F23FA496-A1A7-4DC1-90C5-7D9A88443E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906960" y="4679257"/>
                  <a:ext cx="810000" cy="810000"/>
                </a:xfrm>
                <a:prstGeom prst="rect">
                  <a:avLst/>
                </a:prstGeom>
              </p:spPr>
            </p:pic>
          </p:grp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947C0C6E-F241-470F-94F2-6D02B47F02C9}"/>
                  </a:ext>
                </a:extLst>
              </p:cNvPr>
              <p:cNvGrpSpPr/>
              <p:nvPr/>
            </p:nvGrpSpPr>
            <p:grpSpPr>
              <a:xfrm>
                <a:off x="10720086" y="2239200"/>
                <a:ext cx="1183748" cy="1258017"/>
                <a:chOff x="10720086" y="2239200"/>
                <a:chExt cx="1183748" cy="1258017"/>
              </a:xfrm>
            </p:grpSpPr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B8BF48EC-F43B-42D7-A974-622DA7A401CF}"/>
                    </a:ext>
                  </a:extLst>
                </p:cNvPr>
                <p:cNvSpPr txBox="1"/>
                <p:nvPr/>
              </p:nvSpPr>
              <p:spPr>
                <a:xfrm>
                  <a:off x="10720086" y="3035552"/>
                  <a:ext cx="118374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200" dirty="0"/>
                    <a:t>Rosemarie </a:t>
                  </a:r>
                  <a:r>
                    <a:rPr lang="en-GB" sz="1200" dirty="0" err="1"/>
                    <a:t>Pardington</a:t>
                  </a:r>
                  <a:endParaRPr lang="en-GB" sz="1200" dirty="0"/>
                </a:p>
              </p:txBody>
            </p:sp>
            <p:pic>
              <p:nvPicPr>
                <p:cNvPr id="53" name="Picture 52">
                  <a:extLst>
                    <a:ext uri="{FF2B5EF4-FFF2-40B4-BE49-F238E27FC236}">
                      <a16:creationId xmlns:a16="http://schemas.microsoft.com/office/drawing/2014/main" id="{D06C3282-3F93-4106-A438-BEBB28DFAA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906960" y="2239200"/>
                  <a:ext cx="810000" cy="810000"/>
                </a:xfrm>
                <a:prstGeom prst="rect">
                  <a:avLst/>
                </a:prstGeom>
              </p:spPr>
            </p:pic>
          </p:grpSp>
          <p:pic>
            <p:nvPicPr>
              <p:cNvPr id="66" name="Picture 4" descr="https://sites.google.com/site/jd06061944/_/rsrc/1382305713335/home/jd.jpg">
                <a:extLst>
                  <a:ext uri="{FF2B5EF4-FFF2-40B4-BE49-F238E27FC236}">
                    <a16:creationId xmlns:a16="http://schemas.microsoft.com/office/drawing/2014/main" id="{FA75CD45-0768-4729-A2AC-E802A006CB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02128" y="2239944"/>
                <a:ext cx="620609" cy="81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6927C852-E05D-4EC4-80A2-1967DD793937}"/>
              </a:ext>
            </a:extLst>
          </p:cNvPr>
          <p:cNvGrpSpPr/>
          <p:nvPr/>
        </p:nvGrpSpPr>
        <p:grpSpPr>
          <a:xfrm>
            <a:off x="6172311" y="1651363"/>
            <a:ext cx="3319324" cy="4104012"/>
            <a:chOff x="6191361" y="1651363"/>
            <a:chExt cx="3319324" cy="4104012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208DE5D2-7886-4967-BA07-20C84ED20EDF}"/>
                </a:ext>
              </a:extLst>
            </p:cNvPr>
            <p:cNvSpPr txBox="1"/>
            <p:nvPr/>
          </p:nvSpPr>
          <p:spPr>
            <a:xfrm>
              <a:off x="7198084" y="1651363"/>
              <a:ext cx="13058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 err="1">
                  <a:cs typeface="Arabic Typesetting" panose="03020402040406030203" pitchFamily="66" charset="-78"/>
                </a:rPr>
                <a:t>UoN</a:t>
              </a:r>
              <a:endParaRPr lang="en-GB" sz="3200" b="1" dirty="0">
                <a:cs typeface="Arabic Typesetting" panose="03020402040406030203" pitchFamily="66" charset="-78"/>
              </a:endParaRPr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7A65703A-CAD2-4666-8A2B-4A0E9F1E117D}"/>
                </a:ext>
              </a:extLst>
            </p:cNvPr>
            <p:cNvGrpSpPr/>
            <p:nvPr/>
          </p:nvGrpSpPr>
          <p:grpSpPr>
            <a:xfrm>
              <a:off x="6191361" y="2239200"/>
              <a:ext cx="3319324" cy="3516175"/>
              <a:chOff x="6191361" y="2239200"/>
              <a:chExt cx="3319324" cy="3516175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71FB156-C44B-48BD-A2FA-7B537E0216D8}"/>
                  </a:ext>
                </a:extLst>
              </p:cNvPr>
              <p:cNvSpPr txBox="1"/>
              <p:nvPr/>
            </p:nvSpPr>
            <p:spPr>
              <a:xfrm>
                <a:off x="6285522" y="3035554"/>
                <a:ext cx="97334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200" dirty="0"/>
                  <a:t>Niall Holmes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ACF774E-8F8F-4B26-B960-25744EC560B6}"/>
                  </a:ext>
                </a:extLst>
              </p:cNvPr>
              <p:cNvSpPr txBox="1"/>
              <p:nvPr/>
            </p:nvSpPr>
            <p:spPr>
              <a:xfrm>
                <a:off x="8444047" y="4258800"/>
                <a:ext cx="10666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200" dirty="0"/>
                  <a:t>James Leggett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651406B-2FA7-46C7-8A84-11CB9368E624}"/>
                  </a:ext>
                </a:extLst>
              </p:cNvPr>
              <p:cNvSpPr txBox="1"/>
              <p:nvPr/>
            </p:nvSpPr>
            <p:spPr>
              <a:xfrm>
                <a:off x="7213035" y="5478376"/>
                <a:ext cx="135072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/>
                  <a:t>Matthew Brookes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F4012AB-2725-4B18-B8F7-0B08337FCD89}"/>
                  </a:ext>
                </a:extLst>
              </p:cNvPr>
              <p:cNvSpPr txBox="1"/>
              <p:nvPr/>
            </p:nvSpPr>
            <p:spPr>
              <a:xfrm>
                <a:off x="6191361" y="5478376"/>
                <a:ext cx="116166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200" dirty="0"/>
                  <a:t>Richard </a:t>
                </a:r>
                <a:r>
                  <a:rPr lang="en-GB" sz="1200" dirty="0" err="1"/>
                  <a:t>Bowtell</a:t>
                </a:r>
                <a:endParaRPr lang="en-GB" sz="1200" dirty="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1C6BA05-D262-473A-9384-992533A79553}"/>
                  </a:ext>
                </a:extLst>
              </p:cNvPr>
              <p:cNvSpPr txBox="1"/>
              <p:nvPr/>
            </p:nvSpPr>
            <p:spPr>
              <a:xfrm>
                <a:off x="7321454" y="3035554"/>
                <a:ext cx="11394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/>
                  <a:t>Elena </a:t>
                </a:r>
                <a:r>
                  <a:rPr lang="en-GB" sz="1200" dirty="0" err="1"/>
                  <a:t>Boto</a:t>
                </a:r>
                <a:endParaRPr lang="en-GB" sz="1200" dirty="0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AA4D4EA-99B1-4B63-AB57-C18DD2218169}"/>
                  </a:ext>
                </a:extLst>
              </p:cNvPr>
              <p:cNvSpPr/>
              <p:nvPr/>
            </p:nvSpPr>
            <p:spPr>
              <a:xfrm>
                <a:off x="7295962" y="4258298"/>
                <a:ext cx="1188581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200" dirty="0"/>
                  <a:t>Ryan Hill</a:t>
                </a: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E35C8C9F-3762-4B83-8B7D-E2959D1B9F67}"/>
                  </a:ext>
                </a:extLst>
              </p:cNvPr>
              <p:cNvSpPr txBox="1"/>
              <p:nvPr/>
            </p:nvSpPr>
            <p:spPr>
              <a:xfrm>
                <a:off x="6207929" y="4258298"/>
                <a:ext cx="112852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/>
                  <a:t>Lucy Edwards</a:t>
                </a: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7486339-BD8A-486C-948F-8B55D29677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3965"/>
              <a:stretch/>
            </p:blipFill>
            <p:spPr>
              <a:xfrm>
                <a:off x="8600777" y="3459600"/>
                <a:ext cx="753178" cy="810000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A63629FD-109D-48FD-8679-C8F87F4F00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48" t="20896" r="55837" b="53631"/>
              <a:stretch/>
            </p:blipFill>
            <p:spPr>
              <a:xfrm>
                <a:off x="7527936" y="3459758"/>
                <a:ext cx="727734" cy="810000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1451A82E-E916-4EAC-9F8D-F6E08444FA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283" t="25455" r="52847" b="8023"/>
              <a:stretch/>
            </p:blipFill>
            <p:spPr>
              <a:xfrm>
                <a:off x="6396305" y="3458958"/>
                <a:ext cx="751776" cy="810000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39C8881-8049-448D-BEBA-9A9FD98B224E}"/>
                  </a:ext>
                </a:extLst>
              </p:cNvPr>
              <p:cNvSpPr txBox="1"/>
              <p:nvPr/>
            </p:nvSpPr>
            <p:spPr>
              <a:xfrm>
                <a:off x="8523524" y="3034800"/>
                <a:ext cx="90768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/>
                  <a:t>Molly Rea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6CC5A2D-4131-4515-AD66-D524FF566A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000" t="15841" r="63000" b="53068"/>
              <a:stretch/>
            </p:blipFill>
            <p:spPr>
              <a:xfrm>
                <a:off x="7603106" y="4679257"/>
                <a:ext cx="570579" cy="810000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2514747E-D13F-4BB1-8556-B4937DA92D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299" r="19148" b="12987"/>
              <a:stretch/>
            </p:blipFill>
            <p:spPr>
              <a:xfrm>
                <a:off x="6481039" y="4679257"/>
                <a:ext cx="582309" cy="81000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941C1CCF-D763-47C7-A917-14CCAF1537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/>
              <a:srcRect l="68316" t="10504" r="10524" b="61226"/>
              <a:stretch/>
            </p:blipFill>
            <p:spPr>
              <a:xfrm>
                <a:off x="6406970" y="2239322"/>
                <a:ext cx="730446" cy="81000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6E20B35-B075-4B3B-9CA3-E0E7CAB804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489961" y="2239607"/>
                <a:ext cx="809431" cy="809431"/>
              </a:xfrm>
              <a:prstGeom prst="rect">
                <a:avLst/>
              </a:prstGeom>
            </p:spPr>
          </p:pic>
          <p:pic>
            <p:nvPicPr>
              <p:cNvPr id="78" name="Picture 77" descr="A picture containing outdoor, tree, grass&#10;&#10;Description automatically generated">
                <a:extLst>
                  <a:ext uri="{FF2B5EF4-FFF2-40B4-BE49-F238E27FC236}">
                    <a16:creationId xmlns:a16="http://schemas.microsoft.com/office/drawing/2014/main" id="{17790CF5-514F-4232-937D-DBA992E7D9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065" t="2983" r="18069" b="49094"/>
              <a:stretch/>
            </p:blipFill>
            <p:spPr>
              <a:xfrm>
                <a:off x="8651937" y="2239200"/>
                <a:ext cx="650859" cy="810000"/>
              </a:xfrm>
              <a:prstGeom prst="rect">
                <a:avLst/>
              </a:prstGeom>
            </p:spPr>
          </p:pic>
        </p:grp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6B6E452D-FE7B-4803-B438-1FFC2A18FF43}"/>
              </a:ext>
            </a:extLst>
          </p:cNvPr>
          <p:cNvGrpSpPr/>
          <p:nvPr/>
        </p:nvGrpSpPr>
        <p:grpSpPr>
          <a:xfrm>
            <a:off x="234638" y="1651363"/>
            <a:ext cx="5894218" cy="4648610"/>
            <a:chOff x="234638" y="1651363"/>
            <a:chExt cx="5894218" cy="4648610"/>
          </a:xfrm>
        </p:grpSpPr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D5CA30C5-E94A-4281-B6FA-373F9A6EA59F}"/>
                </a:ext>
              </a:extLst>
            </p:cNvPr>
            <p:cNvGrpSpPr/>
            <p:nvPr/>
          </p:nvGrpSpPr>
          <p:grpSpPr>
            <a:xfrm>
              <a:off x="234638" y="1651363"/>
              <a:ext cx="5894218" cy="4648610"/>
              <a:chOff x="234638" y="1651363"/>
              <a:chExt cx="5894218" cy="4648610"/>
            </a:xfrm>
          </p:grpSpPr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3F950CD5-7281-41C8-BF58-EC7EE3372D49}"/>
                  </a:ext>
                </a:extLst>
              </p:cNvPr>
              <p:cNvSpPr/>
              <p:nvPr/>
            </p:nvSpPr>
            <p:spPr>
              <a:xfrm>
                <a:off x="2467784" y="1651363"/>
                <a:ext cx="1732603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3200" b="1" dirty="0">
                    <a:cs typeface="Arabic Typesetting" panose="03020402040406030203" pitchFamily="66" charset="-78"/>
                  </a:rPr>
                  <a:t>UCL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8BC691-8059-4A49-A866-AB555D888281}"/>
                  </a:ext>
                </a:extLst>
              </p:cNvPr>
              <p:cNvSpPr txBox="1"/>
              <p:nvPr/>
            </p:nvSpPr>
            <p:spPr>
              <a:xfrm>
                <a:off x="247757" y="6022974"/>
                <a:ext cx="107785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200" dirty="0"/>
                  <a:t>Gareth Barnes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C769A29-78CE-4ACF-8BED-BD3DC1FF3986}"/>
                  </a:ext>
                </a:extLst>
              </p:cNvPr>
              <p:cNvSpPr txBox="1"/>
              <p:nvPr/>
            </p:nvSpPr>
            <p:spPr>
              <a:xfrm>
                <a:off x="324438" y="3001050"/>
                <a:ext cx="91948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200" dirty="0"/>
                  <a:t>Tim Tierney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89F02503-76C1-40D5-9177-2E76E3BF272A}"/>
                  </a:ext>
                </a:extLst>
              </p:cNvPr>
              <p:cNvSpPr txBox="1"/>
              <p:nvPr/>
            </p:nvSpPr>
            <p:spPr>
              <a:xfrm>
                <a:off x="234638" y="3999518"/>
                <a:ext cx="109908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200" dirty="0"/>
                  <a:t>George O’Neill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A543A3E2-1C95-45A6-8C47-7143CBD64AD3}"/>
                  </a:ext>
                </a:extLst>
              </p:cNvPr>
              <p:cNvSpPr txBox="1"/>
              <p:nvPr/>
            </p:nvSpPr>
            <p:spPr>
              <a:xfrm>
                <a:off x="1296765" y="5479200"/>
                <a:ext cx="125390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/>
                  <a:t>Matthew Walker</a:t>
                </a: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F02C123E-D1E0-49F7-9090-3B924D86E927}"/>
                  </a:ext>
                </a:extLst>
              </p:cNvPr>
              <p:cNvSpPr txBox="1"/>
              <p:nvPr/>
            </p:nvSpPr>
            <p:spPr>
              <a:xfrm>
                <a:off x="1293570" y="3035552"/>
                <a:ext cx="12570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err="1"/>
                  <a:t>Umesh</a:t>
                </a:r>
                <a:r>
                  <a:rPr lang="en-GB" sz="1200" dirty="0"/>
                  <a:t> Vivekananda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68992742-B8FB-4F7E-B004-9391B2591C28}"/>
                  </a:ext>
                </a:extLst>
              </p:cNvPr>
              <p:cNvSpPr txBox="1"/>
              <p:nvPr/>
            </p:nvSpPr>
            <p:spPr>
              <a:xfrm>
                <a:off x="3669088" y="3035431"/>
                <a:ext cx="123174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/>
                  <a:t>Cassandra </a:t>
                </a:r>
                <a:r>
                  <a:rPr lang="en-GB" sz="1200" dirty="0" err="1"/>
                  <a:t>Hugill</a:t>
                </a:r>
                <a:endParaRPr lang="en-GB" sz="1200" dirty="0"/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93E6B8DA-C9E4-4395-B450-AF409AC8CB48}"/>
                  </a:ext>
                </a:extLst>
              </p:cNvPr>
              <p:cNvSpPr txBox="1"/>
              <p:nvPr/>
            </p:nvSpPr>
            <p:spPr>
              <a:xfrm>
                <a:off x="1483099" y="4258175"/>
                <a:ext cx="85376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200" dirty="0"/>
                  <a:t>David Doig</a:t>
                </a: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75C0F578-65E1-44DF-9863-0CAC6AE40BE1}"/>
                  </a:ext>
                </a:extLst>
              </p:cNvPr>
              <p:cNvSpPr txBox="1"/>
              <p:nvPr/>
            </p:nvSpPr>
            <p:spPr>
              <a:xfrm>
                <a:off x="2568379" y="3035552"/>
                <a:ext cx="10281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/>
                  <a:t>Nicholas Alexander</a:t>
                </a:r>
              </a:p>
            </p:txBody>
          </p:sp>
          <p:pic>
            <p:nvPicPr>
              <p:cNvPr id="38" name="Picture 37" descr="A person smiling for the camera&#10;&#10;Description automatically generated with medium confidence">
                <a:extLst>
                  <a:ext uri="{FF2B5EF4-FFF2-40B4-BE49-F238E27FC236}">
                    <a16:creationId xmlns:a16="http://schemas.microsoft.com/office/drawing/2014/main" id="{56DD3D54-3C6F-45A3-97D0-3E393F2694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12142" y="3458835"/>
                <a:ext cx="810000" cy="810000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98CCA497-639B-44D5-9A0C-27E972BE4B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210" t="4657" r="12239" b="7065"/>
              <a:stretch/>
            </p:blipFill>
            <p:spPr>
              <a:xfrm>
                <a:off x="498909" y="5245800"/>
                <a:ext cx="575001" cy="810000"/>
              </a:xfrm>
              <a:prstGeom prst="rect">
                <a:avLst/>
              </a:prstGeom>
            </p:spPr>
          </p:pic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FDE225A6-0722-4D57-A865-C4496BD9EE1A}"/>
                  </a:ext>
                </a:extLst>
              </p:cNvPr>
              <p:cNvGrpSpPr/>
              <p:nvPr/>
            </p:nvGrpSpPr>
            <p:grpSpPr>
              <a:xfrm>
                <a:off x="2408756" y="3459600"/>
                <a:ext cx="1355750" cy="2295732"/>
                <a:chOff x="2457449" y="3459642"/>
                <a:chExt cx="1355750" cy="2295732"/>
              </a:xfrm>
            </p:grpSpPr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29F16836-759B-4F8D-B138-0C0DFAB7D233}"/>
                    </a:ext>
                  </a:extLst>
                </p:cNvPr>
                <p:cNvSpPr txBox="1"/>
                <p:nvPr/>
              </p:nvSpPr>
              <p:spPr>
                <a:xfrm>
                  <a:off x="2457449" y="5478375"/>
                  <a:ext cx="135575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200" dirty="0"/>
                    <a:t>Eleanor Maguire</a:t>
                  </a:r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821167F7-9BB4-43AB-B99B-7DB2E6CAE283}"/>
                    </a:ext>
                  </a:extLst>
                </p:cNvPr>
                <p:cNvSpPr txBox="1"/>
                <p:nvPr/>
              </p:nvSpPr>
              <p:spPr>
                <a:xfrm>
                  <a:off x="2531241" y="4258297"/>
                  <a:ext cx="119686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1200" dirty="0"/>
                    <a:t>Robert Seymour</a:t>
                  </a:r>
                </a:p>
              </p:txBody>
            </p:sp>
            <p:pic>
              <p:nvPicPr>
                <p:cNvPr id="48" name="Picture 47" descr="A picture containing person, person, posing&#10;&#10;Description automatically generated">
                  <a:extLst>
                    <a:ext uri="{FF2B5EF4-FFF2-40B4-BE49-F238E27FC236}">
                      <a16:creationId xmlns:a16="http://schemas.microsoft.com/office/drawing/2014/main" id="{8B0BD772-B214-437E-BC0D-03D7E96D71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02908" y="3459642"/>
                  <a:ext cx="648000" cy="810000"/>
                </a:xfrm>
                <a:prstGeom prst="rect">
                  <a:avLst/>
                </a:prstGeom>
              </p:spPr>
            </p:pic>
            <p:pic>
              <p:nvPicPr>
                <p:cNvPr id="46" name="Picture 45">
                  <a:extLst>
                    <a:ext uri="{FF2B5EF4-FFF2-40B4-BE49-F238E27FC236}">
                      <a16:creationId xmlns:a16="http://schemas.microsoft.com/office/drawing/2014/main" id="{A035C4BC-F1C0-46F9-8D75-B90E3CD76F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5"/>
                <a:srcRect l="14282" t="10971" r="15772" b="50726"/>
                <a:stretch/>
              </p:blipFill>
              <p:spPr>
                <a:xfrm>
                  <a:off x="2633350" y="4679257"/>
                  <a:ext cx="984303" cy="810000"/>
                </a:xfrm>
                <a:prstGeom prst="rect">
                  <a:avLst/>
                </a:prstGeom>
              </p:spPr>
            </p:pic>
          </p:grp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A5272703-14E0-4F64-A8FF-D0AD6B95E46E}"/>
                  </a:ext>
                </a:extLst>
              </p:cNvPr>
              <p:cNvGrpSpPr/>
              <p:nvPr/>
            </p:nvGrpSpPr>
            <p:grpSpPr>
              <a:xfrm>
                <a:off x="4818328" y="3458835"/>
                <a:ext cx="1310528" cy="2296416"/>
                <a:chOff x="4817828" y="3458955"/>
                <a:chExt cx="1310528" cy="2296416"/>
              </a:xfrm>
            </p:grpSpPr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4D28ADEC-2F26-4EF1-B525-6170D083C54C}"/>
                    </a:ext>
                  </a:extLst>
                </p:cNvPr>
                <p:cNvSpPr txBox="1"/>
                <p:nvPr/>
              </p:nvSpPr>
              <p:spPr>
                <a:xfrm>
                  <a:off x="4817828" y="5478372"/>
                  <a:ext cx="1310528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200" dirty="0" err="1"/>
                    <a:t>Torsten</a:t>
                  </a:r>
                  <a:r>
                    <a:rPr lang="en-GB" sz="1200" dirty="0"/>
                    <a:t> </a:t>
                  </a:r>
                  <a:r>
                    <a:rPr lang="en-GB" sz="1200" dirty="0" err="1"/>
                    <a:t>Baldeweg</a:t>
                  </a:r>
                  <a:endParaRPr lang="en-GB" sz="1200" dirty="0"/>
                </a:p>
              </p:txBody>
            </p:sp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867D6891-FDDE-4E34-894E-EA4925734EA3}"/>
                    </a:ext>
                  </a:extLst>
                </p:cNvPr>
                <p:cNvSpPr txBox="1"/>
                <p:nvPr/>
              </p:nvSpPr>
              <p:spPr>
                <a:xfrm>
                  <a:off x="4919612" y="4258920"/>
                  <a:ext cx="110631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200" dirty="0"/>
                    <a:t>Vladimir Litvak</a:t>
                  </a:r>
                </a:p>
              </p:txBody>
            </p:sp>
            <p:pic>
              <p:nvPicPr>
                <p:cNvPr id="96" name="Picture 6" descr="Image result for daniel barry ucl fil">
                  <a:extLst>
                    <a:ext uri="{FF2B5EF4-FFF2-40B4-BE49-F238E27FC236}">
                      <a16:creationId xmlns:a16="http://schemas.microsoft.com/office/drawing/2014/main" id="{C5CF3AA5-C92F-4E4C-BE72-29F5D7D6D37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-1028" r="11027" b="23403"/>
                <a:stretch/>
              </p:blipFill>
              <p:spPr bwMode="auto">
                <a:xfrm>
                  <a:off x="5125319" y="3458955"/>
                  <a:ext cx="692742" cy="810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9" name="Picture 68">
                  <a:extLst>
                    <a:ext uri="{FF2B5EF4-FFF2-40B4-BE49-F238E27FC236}">
                      <a16:creationId xmlns:a16="http://schemas.microsoft.com/office/drawing/2014/main" id="{B7F819CF-A9B2-4503-829F-F045039E2D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7"/>
                <a:srcRect l="26697" t="13315" r="16636" b="38012"/>
                <a:stretch/>
              </p:blipFill>
              <p:spPr>
                <a:xfrm>
                  <a:off x="5102489" y="4681428"/>
                  <a:ext cx="732431" cy="810000"/>
                </a:xfrm>
                <a:prstGeom prst="rect">
                  <a:avLst/>
                </a:prstGeom>
              </p:spPr>
            </p:pic>
          </p:grpSp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02F95EA1-0239-40B9-A367-BBEE0B7FC8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8"/>
              <a:srcRect l="19792" t="3062" r="23147" b="48409"/>
              <a:stretch/>
            </p:blipFill>
            <p:spPr>
              <a:xfrm>
                <a:off x="1589215" y="4679257"/>
                <a:ext cx="633784" cy="810000"/>
              </a:xfrm>
              <a:prstGeom prst="rect">
                <a:avLst/>
              </a:prstGeom>
            </p:spPr>
          </p:pic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413FDEDA-2C0E-4188-8E10-0530F7995BE2}"/>
                  </a:ext>
                </a:extLst>
              </p:cNvPr>
              <p:cNvGrpSpPr/>
              <p:nvPr/>
            </p:nvGrpSpPr>
            <p:grpSpPr>
              <a:xfrm>
                <a:off x="3706725" y="3459600"/>
                <a:ext cx="1140407" cy="2296599"/>
                <a:chOff x="3782753" y="3450248"/>
                <a:chExt cx="1140407" cy="2296599"/>
              </a:xfrm>
            </p:grpSpPr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E94CC185-AE86-4388-B103-D739EDE08761}"/>
                    </a:ext>
                  </a:extLst>
                </p:cNvPr>
                <p:cNvSpPr txBox="1"/>
                <p:nvPr/>
              </p:nvSpPr>
              <p:spPr>
                <a:xfrm>
                  <a:off x="3782753" y="5469848"/>
                  <a:ext cx="114040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200" dirty="0"/>
                    <a:t>Sven </a:t>
                  </a:r>
                  <a:r>
                    <a:rPr lang="en-GB" sz="1200" dirty="0" err="1"/>
                    <a:t>Bestmann</a:t>
                  </a:r>
                  <a:endParaRPr lang="en-GB" sz="1200" dirty="0"/>
                </a:p>
              </p:txBody>
            </p:sp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AD25ECC3-0248-49A8-BF90-4FAE47CBC23A}"/>
                    </a:ext>
                  </a:extLst>
                </p:cNvPr>
                <p:cNvSpPr txBox="1"/>
                <p:nvPr/>
              </p:nvSpPr>
              <p:spPr>
                <a:xfrm>
                  <a:off x="3844224" y="4249448"/>
                  <a:ext cx="101797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1200" dirty="0"/>
                    <a:t>Lydia Mardell</a:t>
                  </a:r>
                </a:p>
              </p:txBody>
            </p:sp>
            <p:pic>
              <p:nvPicPr>
                <p:cNvPr id="55" name="Picture 54" descr="A person smiling for the camera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B3279BA8-4C8D-4CAF-8EC8-C0776F7780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672" t="8731" r="27816" b="8666"/>
                <a:stretch/>
              </p:blipFill>
              <p:spPr>
                <a:xfrm>
                  <a:off x="4003661" y="3450248"/>
                  <a:ext cx="714677" cy="810000"/>
                </a:xfrm>
                <a:prstGeom prst="rect">
                  <a:avLst/>
                </a:prstGeom>
              </p:spPr>
            </p:pic>
            <p:pic>
              <p:nvPicPr>
                <p:cNvPr id="94" name="Picture 93">
                  <a:extLst>
                    <a:ext uri="{FF2B5EF4-FFF2-40B4-BE49-F238E27FC236}">
                      <a16:creationId xmlns:a16="http://schemas.microsoft.com/office/drawing/2014/main" id="{737891D5-B7FC-47BE-9C72-4A31D3E075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442" b="11223"/>
                <a:stretch/>
              </p:blipFill>
              <p:spPr>
                <a:xfrm>
                  <a:off x="4063645" y="4670648"/>
                  <a:ext cx="603504" cy="810000"/>
                </a:xfrm>
                <a:prstGeom prst="rect">
                  <a:avLst/>
                </a:prstGeom>
              </p:spPr>
            </p:pic>
          </p:grp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B90ED9AF-27A5-4856-B257-96EEB29932EE}"/>
                  </a:ext>
                </a:extLst>
              </p:cNvPr>
              <p:cNvSpPr txBox="1"/>
              <p:nvPr/>
            </p:nvSpPr>
            <p:spPr>
              <a:xfrm>
                <a:off x="4941893" y="3035550"/>
                <a:ext cx="105740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200" dirty="0"/>
                  <a:t>Simon Farmer</a:t>
                </a:r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A7A2CF34-4140-44F4-8D74-A2A80408EF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1">
                <a:extLst>
                  <a:ext uri="{BEBA8EAE-BF5A-486C-A8C5-ECC9F3942E4B}">
                    <a14:imgProps xmlns:a14="http://schemas.microsoft.com/office/drawing/2010/main">
                      <a14:imgLayer r:embed="rId32">
                        <a14:imgEffect>
                          <a14:sharpenSoften amount="5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6013" b="42978"/>
              <a:stretch/>
            </p:blipFill>
            <p:spPr>
              <a:xfrm>
                <a:off x="471760" y="2239323"/>
                <a:ext cx="624839" cy="810000"/>
              </a:xfrm>
              <a:prstGeom prst="rect">
                <a:avLst/>
              </a:prstGeom>
            </p:spPr>
          </p:pic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F49FA086-609E-45EE-9499-E5AD41C7E0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18972" y="2239323"/>
                <a:ext cx="720823" cy="810000"/>
              </a:xfrm>
              <a:prstGeom prst="rect">
                <a:avLst/>
              </a:prstGeom>
            </p:spPr>
          </p:pic>
          <p:pic>
            <p:nvPicPr>
              <p:cNvPr id="42" name="Picture 41" descr="A person in a button up shirt&#10;&#10;Description automatically generated with low confidence">
                <a:extLst>
                  <a:ext uri="{FF2B5EF4-FFF2-40B4-BE49-F238E27FC236}">
                    <a16:creationId xmlns:a16="http://schemas.microsoft.com/office/drawing/2014/main" id="{29C56851-9320-4671-B9BA-0F77EE6C9A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1" t="2529" r="14005" b="31749"/>
              <a:stretch/>
            </p:blipFill>
            <p:spPr>
              <a:xfrm>
                <a:off x="2725266" y="2239323"/>
                <a:ext cx="702154" cy="810000"/>
              </a:xfrm>
              <a:prstGeom prst="rect">
                <a:avLst/>
              </a:prstGeom>
            </p:spPr>
          </p:pic>
          <p:pic>
            <p:nvPicPr>
              <p:cNvPr id="112" name="Picture 111" descr="A person wearing glasses&#10;&#10;Description automatically generated with low confidence">
                <a:extLst>
                  <a:ext uri="{FF2B5EF4-FFF2-40B4-BE49-F238E27FC236}">
                    <a16:creationId xmlns:a16="http://schemas.microsoft.com/office/drawing/2014/main" id="{F41FA785-5A9D-4C35-AEE7-BED82F0E81C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93" t="20321" r="34270" b="11682"/>
              <a:stretch/>
            </p:blipFill>
            <p:spPr>
              <a:xfrm rot="5400000">
                <a:off x="5065595" y="2294289"/>
                <a:ext cx="810000" cy="683487"/>
              </a:xfrm>
              <a:prstGeom prst="rect">
                <a:avLst/>
              </a:prstGeom>
            </p:spPr>
          </p:pic>
          <p:pic>
            <p:nvPicPr>
              <p:cNvPr id="133" name="Picture 132" descr="A picture containing tree, outdoor, person, person&#10;&#10;Description automatically generated">
                <a:extLst>
                  <a:ext uri="{FF2B5EF4-FFF2-40B4-BE49-F238E27FC236}">
                    <a16:creationId xmlns:a16="http://schemas.microsoft.com/office/drawing/2014/main" id="{E97BC6E9-0214-4517-BC5F-D6296F4811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13" t="10025" r="14678" b="11758"/>
              <a:stretch/>
            </p:blipFill>
            <p:spPr>
              <a:xfrm>
                <a:off x="475538" y="3241482"/>
                <a:ext cx="617283" cy="810000"/>
              </a:xfrm>
              <a:prstGeom prst="rect">
                <a:avLst/>
              </a:prstGeom>
            </p:spPr>
          </p:pic>
          <p:pic>
            <p:nvPicPr>
              <p:cNvPr id="137" name="Picture 136" descr="A picture containing person, wall, person, indoor&#10;&#10;Description automatically generated">
                <a:extLst>
                  <a:ext uri="{FF2B5EF4-FFF2-40B4-BE49-F238E27FC236}">
                    <a16:creationId xmlns:a16="http://schemas.microsoft.com/office/drawing/2014/main" id="{51B9BB08-7009-4C47-B2F9-19A048E22C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00" t="475" r="26377" b="36378"/>
              <a:stretch/>
            </p:blipFill>
            <p:spPr>
              <a:xfrm>
                <a:off x="1544148" y="2239038"/>
                <a:ext cx="728395" cy="810000"/>
              </a:xfrm>
              <a:prstGeom prst="rect">
                <a:avLst/>
              </a:prstGeom>
            </p:spPr>
          </p:pic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FBF672AE-1F8E-4D1C-B6E2-E8E17158D3A5}"/>
                  </a:ext>
                </a:extLst>
              </p:cNvPr>
              <p:cNvSpPr txBox="1"/>
              <p:nvPr/>
            </p:nvSpPr>
            <p:spPr>
              <a:xfrm>
                <a:off x="234638" y="5003986"/>
                <a:ext cx="110036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200" dirty="0"/>
                  <a:t>Heather Payne</a:t>
                </a:r>
              </a:p>
            </p:txBody>
          </p:sp>
        </p:grpSp>
        <p:pic>
          <p:nvPicPr>
            <p:cNvPr id="141" name="Picture 140" descr="A person taking a selfie with a child&#10;&#10;Description automatically generated with low confidence">
              <a:extLst>
                <a:ext uri="{FF2B5EF4-FFF2-40B4-BE49-F238E27FC236}">
                  <a16:creationId xmlns:a16="http://schemas.microsoft.com/office/drawing/2014/main" id="{4FBB0256-770B-4A24-BDE6-0E9DE13729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505" b="28883"/>
            <a:stretch/>
          </p:blipFill>
          <p:spPr>
            <a:xfrm>
              <a:off x="452559" y="4243641"/>
              <a:ext cx="677639" cy="81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0418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6E624C-3BCC-4942-A681-B4591C397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8000"/>
            <a:ext cx="10515600" cy="81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3D2E1-5D65-48EC-BAC8-9F22BB3A4C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50154"/>
            <a:ext cx="10515600" cy="4626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0A543-F4CE-4956-A69C-F1E0CA24D7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7C0AF-2FB5-4866-911A-42D7F8473D0E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71086-367F-4FB5-97CC-0EA01B0F43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D33860-AEBD-4B4A-990D-FD1A1D7929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E4AEA-FEDE-44F4-ADF4-E1B6DA8791DE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96A2A5-0369-4186-9B2E-8277E95D0377}"/>
              </a:ext>
            </a:extLst>
          </p:cNvPr>
          <p:cNvCxnSpPr/>
          <p:nvPr/>
        </p:nvCxnSpPr>
        <p:spPr>
          <a:xfrm>
            <a:off x="0" y="6267796"/>
            <a:ext cx="12192000" cy="0"/>
          </a:xfrm>
          <a:prstGeom prst="line">
            <a:avLst/>
          </a:prstGeom>
          <a:ln w="9525">
            <a:solidFill>
              <a:srgbClr val="EA76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UCL Branding">
            <a:extLst>
              <a:ext uri="{FF2B5EF4-FFF2-40B4-BE49-F238E27FC236}">
                <a16:creationId xmlns:a16="http://schemas.microsoft.com/office/drawing/2014/main" id="{D213AA18-81C5-40AE-B6B7-7521C49A61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505"/>
            <a:ext cx="12195073" cy="54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05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86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8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3" Type="http://schemas.microsoft.com/office/2007/relationships/media" Target="../media/media2.mp4"/><Relationship Id="rId7" Type="http://schemas.openxmlformats.org/officeDocument/2006/relationships/image" Target="../media/image63.emf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pn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png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bin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80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5CD9D5-8AB0-46DB-A83C-4258C95C8B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31985"/>
            <a:ext cx="9144000" cy="2810502"/>
          </a:xfrm>
        </p:spPr>
        <p:txBody>
          <a:bodyPr>
            <a:normAutofit/>
          </a:bodyPr>
          <a:lstStyle/>
          <a:p>
            <a:r>
              <a:rPr lang="en-GB" sz="4800" dirty="0"/>
              <a:t>Analysis of Optically Pumped Magnetometer (OPM) Data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4C0B91-8D4A-491B-B85D-01975E4DE1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24864"/>
            <a:ext cx="9144000" cy="932935"/>
          </a:xfrm>
        </p:spPr>
        <p:txBody>
          <a:bodyPr/>
          <a:lstStyle/>
          <a:p>
            <a:r>
              <a:rPr lang="en-GB" dirty="0"/>
              <a:t>Stephanie Mellor</a:t>
            </a:r>
          </a:p>
        </p:txBody>
      </p:sp>
    </p:spTree>
    <p:extLst>
      <p:ext uri="{BB962C8B-B14F-4D97-AF65-F5344CB8AC3E}">
        <p14:creationId xmlns:p14="http://schemas.microsoft.com/office/powerpoint/2010/main" val="968132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D33C-F799-4910-8EA5-A90346316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Why Use OPMs?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80020C-E8E6-44D5-B760-D0249A02A4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Movement</a:t>
            </a:r>
          </a:p>
        </p:txBody>
      </p:sp>
      <p:pic>
        <p:nvPicPr>
          <p:cNvPr id="5" name="A488A4A">
            <a:hlinkClick r:id="" action="ppaction://media"/>
            <a:extLst>
              <a:ext uri="{FF2B5EF4-FFF2-40B4-BE49-F238E27FC236}">
                <a16:creationId xmlns:a16="http://schemas.microsoft.com/office/drawing/2014/main" id="{3C3361A3-F01E-4318-A9EA-6D5F36669B6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3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1641" y="1923234"/>
            <a:ext cx="3160311" cy="2370233"/>
          </a:xfrm>
          <a:prstGeom prst="rect">
            <a:avLst/>
          </a:prstGeom>
        </p:spPr>
      </p:pic>
      <p:pic>
        <p:nvPicPr>
          <p:cNvPr id="6" name="628B915">
            <a:hlinkClick r:id="" action="ppaction://media"/>
            <a:extLst>
              <a:ext uri="{FF2B5EF4-FFF2-40B4-BE49-F238E27FC236}">
                <a16:creationId xmlns:a16="http://schemas.microsoft.com/office/drawing/2014/main" id="{ABD6C6EF-C66A-4951-8A1B-FF0A1B14437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793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37403" y="1923235"/>
            <a:ext cx="3160311" cy="23702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D9AD2E-CEB7-4297-B8CB-938CDB3F7A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8631" y="4293467"/>
            <a:ext cx="3346329" cy="25116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3DC3E9-E82E-4165-86B9-6EA937CF43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4393" y="4280187"/>
            <a:ext cx="3346329" cy="25116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8422CF-44CB-46E3-ABB5-3C2D68685EBB}"/>
              </a:ext>
            </a:extLst>
          </p:cNvPr>
          <p:cNvSpPr txBox="1"/>
          <p:nvPr/>
        </p:nvSpPr>
        <p:spPr>
          <a:xfrm>
            <a:off x="280634" y="5012917"/>
            <a:ext cx="1772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/>
              <a:t>Evoked response to button press</a:t>
            </a:r>
          </a:p>
        </p:txBody>
      </p:sp>
    </p:spTree>
    <p:extLst>
      <p:ext uri="{BB962C8B-B14F-4D97-AF65-F5344CB8AC3E}">
        <p14:creationId xmlns:p14="http://schemas.microsoft.com/office/powerpoint/2010/main" val="311289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3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D33C-F799-4910-8EA5-A90346316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Why Use OPMs?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80020C-E8E6-44D5-B760-D0249A02A4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235676"/>
            <a:ext cx="10515600" cy="518512"/>
          </a:xfrm>
        </p:spPr>
        <p:txBody>
          <a:bodyPr/>
          <a:lstStyle/>
          <a:p>
            <a:r>
              <a:rPr lang="en-GB" dirty="0"/>
              <a:t>Movement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C55ADC9-8354-4F3C-A7AF-8DF4BB1C5639}"/>
              </a:ext>
            </a:extLst>
          </p:cNvPr>
          <p:cNvGrpSpPr/>
          <p:nvPr/>
        </p:nvGrpSpPr>
        <p:grpSpPr>
          <a:xfrm>
            <a:off x="9044976" y="2465268"/>
            <a:ext cx="2440442" cy="3537147"/>
            <a:chOff x="9081239" y="1410698"/>
            <a:chExt cx="2440442" cy="3537147"/>
          </a:xfrm>
        </p:grpSpPr>
        <p:pic>
          <p:nvPicPr>
            <p:cNvPr id="10" name="Main graphic">
              <a:extLst>
                <a:ext uri="{FF2B5EF4-FFF2-40B4-BE49-F238E27FC236}">
                  <a16:creationId xmlns:a16="http://schemas.microsoft.com/office/drawing/2014/main" id="{90EF6662-F091-49B3-A183-0032671E633B}"/>
                </a:ext>
              </a:extLst>
            </p:cNvPr>
            <p:cNvPicPr/>
            <p:nvPr/>
          </p:nvPicPr>
          <p:blipFill rotWithShape="1">
            <a:blip r:embed="rId3"/>
            <a:srcRect l="17979" r="56171"/>
            <a:stretch/>
          </p:blipFill>
          <p:spPr>
            <a:xfrm>
              <a:off x="9081239" y="1410698"/>
              <a:ext cx="2440442" cy="3198593"/>
            </a:xfrm>
            <a:prstGeom prst="rect">
              <a:avLst/>
            </a:prstGeom>
            <a:ln>
              <a:noFill/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64E9F1A-7B25-452D-AA3E-0020A41FBB09}"/>
                </a:ext>
              </a:extLst>
            </p:cNvPr>
            <p:cNvSpPr txBox="1"/>
            <p:nvPr/>
          </p:nvSpPr>
          <p:spPr>
            <a:xfrm>
              <a:off x="9081239" y="4609291"/>
              <a:ext cx="17945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err="1"/>
                <a:t>Feys</a:t>
              </a:r>
              <a:r>
                <a:rPr lang="en-GB" sz="1600" dirty="0"/>
                <a:t> et al., 2022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0576965-7654-4CBD-AC1D-F8D956D453A4}"/>
              </a:ext>
            </a:extLst>
          </p:cNvPr>
          <p:cNvGrpSpPr/>
          <p:nvPr/>
        </p:nvGrpSpPr>
        <p:grpSpPr>
          <a:xfrm>
            <a:off x="4736506" y="1997285"/>
            <a:ext cx="4105302" cy="3445082"/>
            <a:chOff x="4726115" y="1997285"/>
            <a:chExt cx="4105302" cy="3445082"/>
          </a:xfrm>
        </p:grpSpPr>
        <p:pic>
          <p:nvPicPr>
            <p:cNvPr id="19" name="Content Placeholder 13">
              <a:extLst>
                <a:ext uri="{FF2B5EF4-FFF2-40B4-BE49-F238E27FC236}">
                  <a16:creationId xmlns:a16="http://schemas.microsoft.com/office/drawing/2014/main" id="{B344F61F-3490-4123-AED1-38AF64A9B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26116" y="1997285"/>
              <a:ext cx="4105301" cy="310652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ABE02E1-02E5-4D14-A9FA-FB7458B1415E}"/>
                </a:ext>
              </a:extLst>
            </p:cNvPr>
            <p:cNvSpPr txBox="1"/>
            <p:nvPr/>
          </p:nvSpPr>
          <p:spPr>
            <a:xfrm>
              <a:off x="4726115" y="5103813"/>
              <a:ext cx="22357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O’Neill et al., in prep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598BF7A-B478-4BDA-9C27-E008D34F8324}"/>
              </a:ext>
            </a:extLst>
          </p:cNvPr>
          <p:cNvGrpSpPr/>
          <p:nvPr/>
        </p:nvGrpSpPr>
        <p:grpSpPr>
          <a:xfrm>
            <a:off x="727364" y="1502753"/>
            <a:ext cx="3143219" cy="2815470"/>
            <a:chOff x="716973" y="1502753"/>
            <a:chExt cx="3143219" cy="2815470"/>
          </a:xfrm>
        </p:grpSpPr>
        <p:pic>
          <p:nvPicPr>
            <p:cNvPr id="7172" name="Picture 4" descr="Fig. 3">
              <a:extLst>
                <a:ext uri="{FF2B5EF4-FFF2-40B4-BE49-F238E27FC236}">
                  <a16:creationId xmlns:a16="http://schemas.microsoft.com/office/drawing/2014/main" id="{4C7B844E-87AD-4CEF-9D2C-A591D6D2D9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0" t="19394" r="68756" b="52727"/>
            <a:stretch/>
          </p:blipFill>
          <p:spPr bwMode="auto">
            <a:xfrm>
              <a:off x="716973" y="1502753"/>
              <a:ext cx="3143219" cy="2476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28AEE0D-9A1F-444E-B3D2-C50D8893E69A}"/>
                </a:ext>
              </a:extLst>
            </p:cNvPr>
            <p:cNvSpPr txBox="1"/>
            <p:nvPr/>
          </p:nvSpPr>
          <p:spPr>
            <a:xfrm>
              <a:off x="716973" y="3979669"/>
              <a:ext cx="22357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Hill et al., 2019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C016E7D-438F-45F2-9D70-48B450B2EB9A}"/>
              </a:ext>
            </a:extLst>
          </p:cNvPr>
          <p:cNvGrpSpPr/>
          <p:nvPr/>
        </p:nvGrpSpPr>
        <p:grpSpPr>
          <a:xfrm>
            <a:off x="526472" y="4116789"/>
            <a:ext cx="4006866" cy="2509073"/>
            <a:chOff x="516081" y="4116789"/>
            <a:chExt cx="4006866" cy="2509073"/>
          </a:xfrm>
        </p:grpSpPr>
        <p:pic>
          <p:nvPicPr>
            <p:cNvPr id="7174" name="Picture 6" descr="https://ars.els-cdn.com/content/image/1-s2.0-S1053811919304951-gr1_lrg.jpg">
              <a:extLst>
                <a:ext uri="{FF2B5EF4-FFF2-40B4-BE49-F238E27FC236}">
                  <a16:creationId xmlns:a16="http://schemas.microsoft.com/office/drawing/2014/main" id="{5A6C6536-828E-49D5-8577-ACF3215383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12" t="7584" r="966" b="46727"/>
            <a:stretch/>
          </p:blipFill>
          <p:spPr bwMode="auto">
            <a:xfrm>
              <a:off x="2289139" y="4116789"/>
              <a:ext cx="2233808" cy="2476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13BEE56-22AB-414F-B32A-669DBE6C6336}"/>
                </a:ext>
              </a:extLst>
            </p:cNvPr>
            <p:cNvSpPr txBox="1"/>
            <p:nvPr/>
          </p:nvSpPr>
          <p:spPr>
            <a:xfrm>
              <a:off x="516081" y="6287308"/>
              <a:ext cx="22357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Roberts et al., 2019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0305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8">
            <a:extLst>
              <a:ext uri="{FF2B5EF4-FFF2-40B4-BE49-F238E27FC236}">
                <a16:creationId xmlns:a16="http://schemas.microsoft.com/office/drawing/2014/main" id="{5F4A1AEF-00F9-4029-8B89-8C76DB726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How does an OPM work?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73EEAC3E-7E71-45A1-AC9D-7FBAF5286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577" y="3087792"/>
            <a:ext cx="6729236" cy="326857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prstClr val="black"/>
                </a:solidFill>
              </a:rPr>
              <a:t>The laser pumps the Rubidium into a higher energy state, where the spin of each atom is aligned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prstClr val="black"/>
                </a:solidFill>
              </a:rPr>
              <a:t>Once aligned, the gas is transparent to laser light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prstClr val="black"/>
                </a:solidFill>
              </a:rPr>
              <a:t>A magnetic field transverse to the laser beam will knock atoms out of this energy state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prstClr val="black"/>
                </a:solidFill>
              </a:rPr>
              <a:t>The laser can then do work to bring the vapour back to this higher energy state. This uses energy and means less laser light arrives at the photodiode. </a:t>
            </a:r>
          </a:p>
        </p:txBody>
      </p:sp>
      <p:sp>
        <p:nvSpPr>
          <p:cNvPr id="9" name="Rectangle 8"/>
          <p:cNvSpPr/>
          <p:nvPr/>
        </p:nvSpPr>
        <p:spPr>
          <a:xfrm>
            <a:off x="3118184" y="1659949"/>
            <a:ext cx="1624263" cy="6737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42447" y="1828390"/>
            <a:ext cx="168442" cy="33688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37368" y="1581744"/>
            <a:ext cx="120316" cy="890336"/>
          </a:xfrm>
          <a:prstGeom prst="rect">
            <a:avLst/>
          </a:prstGeom>
          <a:solidFill>
            <a:srgbClr val="33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2" name="Straight Arrow Connector 11"/>
          <p:cNvCxnSpPr>
            <a:stCxn id="10" idx="3"/>
            <a:endCxn id="11" idx="1"/>
          </p:cNvCxnSpPr>
          <p:nvPr/>
        </p:nvCxnSpPr>
        <p:spPr>
          <a:xfrm>
            <a:off x="4910889" y="1996832"/>
            <a:ext cx="3526479" cy="300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117332" y="2315670"/>
            <a:ext cx="397042" cy="19250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10527" y="2508176"/>
            <a:ext cx="1010653" cy="3428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71189" y="2540866"/>
            <a:ext cx="17927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100" dirty="0">
                <a:solidFill>
                  <a:prstClr val="black"/>
                </a:solidFill>
                <a:latin typeface="Calibri" panose="020F0502020204030204"/>
              </a:rPr>
              <a:t>Laser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33024" y="2540866"/>
            <a:ext cx="17143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100" dirty="0">
                <a:solidFill>
                  <a:prstClr val="black"/>
                </a:solidFill>
                <a:latin typeface="Calibri" panose="020F0502020204030204"/>
              </a:rPr>
              <a:t>Gaseous Rb</a:t>
            </a:r>
            <a:r>
              <a:rPr lang="en-GB" sz="2100" baseline="30000" dirty="0">
                <a:solidFill>
                  <a:prstClr val="black"/>
                </a:solidFill>
                <a:latin typeface="Calibri" panose="020F0502020204030204"/>
              </a:rPr>
              <a:t>87</a:t>
            </a:r>
            <a:endParaRPr lang="en-GB"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710109" y="2540866"/>
            <a:ext cx="229810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100">
                <a:solidFill>
                  <a:prstClr val="black"/>
                </a:solidFill>
                <a:latin typeface="Calibri" panose="020F0502020204030204"/>
              </a:rPr>
              <a:t>Photodiode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8B9FA07-5338-4E31-B6FE-D97B366AF810}"/>
              </a:ext>
            </a:extLst>
          </p:cNvPr>
          <p:cNvGrpSpPr/>
          <p:nvPr/>
        </p:nvGrpSpPr>
        <p:grpSpPr>
          <a:xfrm>
            <a:off x="5810527" y="1581744"/>
            <a:ext cx="1010653" cy="782053"/>
            <a:chOff x="5810527" y="1581744"/>
            <a:chExt cx="1010653" cy="782053"/>
          </a:xfrm>
        </p:grpSpPr>
        <p:sp>
          <p:nvSpPr>
            <p:cNvPr id="14" name="Oval 13"/>
            <p:cNvSpPr/>
            <p:nvPr/>
          </p:nvSpPr>
          <p:spPr>
            <a:xfrm>
              <a:off x="5810527" y="1581744"/>
              <a:ext cx="1010653" cy="782053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5989172" y="1659950"/>
              <a:ext cx="177682" cy="168441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6377406" y="1632881"/>
              <a:ext cx="177682" cy="168441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6208139" y="1914047"/>
              <a:ext cx="177682" cy="168441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6491039" y="1816362"/>
              <a:ext cx="177682" cy="168441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6342096" y="2128465"/>
              <a:ext cx="177682" cy="168441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6036689" y="2056992"/>
              <a:ext cx="177682" cy="168441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868138" y="1858472"/>
              <a:ext cx="177682" cy="168441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6539006" y="2013816"/>
              <a:ext cx="177682" cy="168441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6194246" y="1693571"/>
              <a:ext cx="177682" cy="168441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6435B51-D168-474B-A15D-C3DE1D3415FA}"/>
              </a:ext>
            </a:extLst>
          </p:cNvPr>
          <p:cNvGrpSpPr/>
          <p:nvPr/>
        </p:nvGrpSpPr>
        <p:grpSpPr>
          <a:xfrm>
            <a:off x="7710109" y="3316019"/>
            <a:ext cx="3405364" cy="2770609"/>
            <a:chOff x="8103994" y="1750631"/>
            <a:chExt cx="3405364" cy="277060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382A53E-2924-4413-BB0A-E6FF841FBAAB}"/>
                </a:ext>
              </a:extLst>
            </p:cNvPr>
            <p:cNvPicPr/>
            <p:nvPr/>
          </p:nvPicPr>
          <p:blipFill rotWithShape="1">
            <a:blip r:embed="rId3"/>
            <a:srcRect l="332" t="11759" r="1120" b="3047"/>
            <a:stretch/>
          </p:blipFill>
          <p:spPr bwMode="auto">
            <a:xfrm>
              <a:off x="8225441" y="1750631"/>
              <a:ext cx="3283917" cy="238380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3240B80-81D6-4112-BE13-B0725D308502}"/>
                </a:ext>
              </a:extLst>
            </p:cNvPr>
            <p:cNvSpPr txBox="1"/>
            <p:nvPr/>
          </p:nvSpPr>
          <p:spPr>
            <a:xfrm>
              <a:off x="8552651" y="3813354"/>
              <a:ext cx="2814034" cy="707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/>
                <a:t>-20  </a:t>
              </a:r>
              <a:r>
                <a:rPr lang="en-GB" sz="800" dirty="0"/>
                <a:t>   </a:t>
              </a:r>
              <a:r>
                <a:rPr lang="en-GB" sz="2000" dirty="0"/>
                <a:t> </a:t>
              </a:r>
              <a:r>
                <a:rPr lang="en-GB" sz="2000" b="1" dirty="0"/>
                <a:t>0   </a:t>
              </a:r>
              <a:r>
                <a:rPr lang="en-GB" sz="1300" b="1" dirty="0"/>
                <a:t> </a:t>
              </a:r>
              <a:r>
                <a:rPr lang="en-GB" sz="2000" b="1" dirty="0"/>
                <a:t> </a:t>
              </a:r>
              <a:r>
                <a:rPr lang="en-GB" sz="2000" dirty="0"/>
                <a:t>20        </a:t>
              </a:r>
            </a:p>
            <a:p>
              <a:pPr algn="ctr"/>
              <a:r>
                <a:rPr lang="en-GB" sz="2000" dirty="0"/>
                <a:t>Applied field (</a:t>
              </a:r>
              <a:r>
                <a:rPr lang="en-GB" sz="2000" dirty="0" err="1"/>
                <a:t>nT</a:t>
              </a:r>
              <a:r>
                <a:rPr lang="en-GB" sz="2000" dirty="0"/>
                <a:t>)  </a:t>
              </a:r>
              <a:r>
                <a:rPr lang="en-GB" dirty="0"/>
                <a:t> 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2E9D7C0-3AD6-4724-96E5-413B63A2AB39}"/>
                </a:ext>
              </a:extLst>
            </p:cNvPr>
            <p:cNvSpPr txBox="1"/>
            <p:nvPr/>
          </p:nvSpPr>
          <p:spPr>
            <a:xfrm rot="16200000">
              <a:off x="7697793" y="2525087"/>
              <a:ext cx="118173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/>
                <a:t>Output (V)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805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4512F2-F29C-42A7-B2EF-2CD8D0676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How does an OPM work?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87A695B-9C90-4FF3-ABA6-8B92962E09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Spin Exchange Relaxation Free (SERF)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20C45-138A-46B3-8E03-EA3CFC89A80C}"/>
              </a:ext>
            </a:extLst>
          </p:cNvPr>
          <p:cNvSpPr/>
          <p:nvPr/>
        </p:nvSpPr>
        <p:spPr>
          <a:xfrm>
            <a:off x="6852341" y="3429000"/>
            <a:ext cx="360000" cy="360000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5C978CD-EF03-4E6E-A906-6162E83DF322}"/>
              </a:ext>
            </a:extLst>
          </p:cNvPr>
          <p:cNvSpPr/>
          <p:nvPr/>
        </p:nvSpPr>
        <p:spPr>
          <a:xfrm>
            <a:off x="5309770" y="3429000"/>
            <a:ext cx="360000" cy="360000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717717-D7F1-4D4A-9A00-2F49A9EFA54C}"/>
              </a:ext>
            </a:extLst>
          </p:cNvPr>
          <p:cNvSpPr txBox="1"/>
          <p:nvPr/>
        </p:nvSpPr>
        <p:spPr>
          <a:xfrm>
            <a:off x="2243349" y="2962773"/>
            <a:ext cx="369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1"/>
                </a:solidFill>
              </a:rPr>
              <a:t>B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1E92A76-907A-4105-9341-EDE9B1A13ABA}"/>
              </a:ext>
            </a:extLst>
          </p:cNvPr>
          <p:cNvGrpSpPr/>
          <p:nvPr/>
        </p:nvGrpSpPr>
        <p:grpSpPr>
          <a:xfrm>
            <a:off x="2168855" y="3367591"/>
            <a:ext cx="518512" cy="518512"/>
            <a:chOff x="1867518" y="3722025"/>
            <a:chExt cx="518512" cy="51851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C46FACE-EB0E-48FB-8B43-EE43E4862EDD}"/>
                </a:ext>
              </a:extLst>
            </p:cNvPr>
            <p:cNvSpPr/>
            <p:nvPr/>
          </p:nvSpPr>
          <p:spPr>
            <a:xfrm>
              <a:off x="1867518" y="3722025"/>
              <a:ext cx="518512" cy="518512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0471841-EC37-4F2C-8953-CB980376E2F1}"/>
                </a:ext>
              </a:extLst>
            </p:cNvPr>
            <p:cNvSpPr/>
            <p:nvPr/>
          </p:nvSpPr>
          <p:spPr>
            <a:xfrm>
              <a:off x="2056637" y="3911144"/>
              <a:ext cx="140275" cy="140275"/>
            </a:xfrm>
            <a:prstGeom prst="ellipse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54A7B7BD-9023-4AF1-B18E-D958C191B3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11" t="12686" r="23423" b="-7517"/>
          <a:stretch/>
        </p:blipFill>
        <p:spPr>
          <a:xfrm>
            <a:off x="5427607" y="3188368"/>
            <a:ext cx="124327" cy="89033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D32C1D1-9DB4-45BB-8F75-3BDC2F9016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11" t="12686" r="23423" b="-7517"/>
          <a:stretch/>
        </p:blipFill>
        <p:spPr>
          <a:xfrm>
            <a:off x="6970177" y="3188368"/>
            <a:ext cx="124327" cy="89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07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4512F2-F29C-42A7-B2EF-2CD8D0676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How does an OPM work?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87A695B-9C90-4FF3-ABA6-8B92962E09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Spin Exchange Relaxation Free (SERF)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20C45-138A-46B3-8E03-EA3CFC89A80C}"/>
              </a:ext>
            </a:extLst>
          </p:cNvPr>
          <p:cNvSpPr/>
          <p:nvPr/>
        </p:nvSpPr>
        <p:spPr>
          <a:xfrm>
            <a:off x="6852341" y="3429000"/>
            <a:ext cx="360000" cy="360000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5C978CD-EF03-4E6E-A906-6162E83DF322}"/>
              </a:ext>
            </a:extLst>
          </p:cNvPr>
          <p:cNvSpPr/>
          <p:nvPr/>
        </p:nvSpPr>
        <p:spPr>
          <a:xfrm>
            <a:off x="5309770" y="3429000"/>
            <a:ext cx="360000" cy="360000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717717-D7F1-4D4A-9A00-2F49A9EFA54C}"/>
              </a:ext>
            </a:extLst>
          </p:cNvPr>
          <p:cNvSpPr txBox="1"/>
          <p:nvPr/>
        </p:nvSpPr>
        <p:spPr>
          <a:xfrm>
            <a:off x="2243349" y="2962773"/>
            <a:ext cx="369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1"/>
                </a:solidFill>
              </a:rPr>
              <a:t>B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1E92A76-907A-4105-9341-EDE9B1A13ABA}"/>
              </a:ext>
            </a:extLst>
          </p:cNvPr>
          <p:cNvGrpSpPr/>
          <p:nvPr/>
        </p:nvGrpSpPr>
        <p:grpSpPr>
          <a:xfrm>
            <a:off x="2168855" y="3367591"/>
            <a:ext cx="518512" cy="518512"/>
            <a:chOff x="1867518" y="3722025"/>
            <a:chExt cx="518512" cy="51851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C46FACE-EB0E-48FB-8B43-EE43E4862EDD}"/>
                </a:ext>
              </a:extLst>
            </p:cNvPr>
            <p:cNvSpPr/>
            <p:nvPr/>
          </p:nvSpPr>
          <p:spPr>
            <a:xfrm>
              <a:off x="1867518" y="3722025"/>
              <a:ext cx="518512" cy="518512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0471841-EC37-4F2C-8953-CB980376E2F1}"/>
                </a:ext>
              </a:extLst>
            </p:cNvPr>
            <p:cNvSpPr/>
            <p:nvPr/>
          </p:nvSpPr>
          <p:spPr>
            <a:xfrm>
              <a:off x="2056637" y="3911144"/>
              <a:ext cx="140275" cy="140275"/>
            </a:xfrm>
            <a:prstGeom prst="ellipse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54A7B7BD-9023-4AF1-B18E-D958C191B3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11" t="12686" r="23423" b="-7517"/>
          <a:stretch/>
        </p:blipFill>
        <p:spPr>
          <a:xfrm>
            <a:off x="5427607" y="3188368"/>
            <a:ext cx="124327" cy="89033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D32C1D1-9DB4-45BB-8F75-3BDC2F9016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11" t="12686" r="23423" b="-7517"/>
          <a:stretch/>
        </p:blipFill>
        <p:spPr>
          <a:xfrm>
            <a:off x="6970177" y="3188368"/>
            <a:ext cx="124327" cy="89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19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59259E-6 L -0.02747 -0.06806 L -0.09401 -0.01644 L -0.07266 -0.0831 L 0.02461 -0.13334 " pathEditMode="relative" rAng="0" ptsTypes="AAAAA">
                                      <p:cBhvr>
                                        <p:cTn id="10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7" y="-666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-0.03372 0.03819 L -0.04284 -0.00417 L 0.04063 -0.02315 L -0.01836 -0.09792 L -0.0237 -0.14954 L -0.072 -0.13195 L -0.07265 -0.13195 " pathEditMode="relative" rAng="0" ptsTypes="AAAAAAAA">
                                      <p:cBhvr>
                                        <p:cTn id="12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" y="-557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0463 L -0.02617 -0.07315 L -0.09258 -0.02014 L -0.072 -0.08611 L 0.02435 -0.13681 " pathEditMode="relative" ptsTypes="AAAAA">
                                      <p:cBhvr>
                                        <p:cTn id="14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0232 L -0.03268 0.03449 L -0.04192 -0.00579 L 0.04115 -0.02708 L -0.01797 -0.10139 L -0.0233 -0.15093 L -0.07109 -0.13565 " pathEditMode="relative" ptsTypes="AAAAAAA">
                                      <p:cBhvr>
                                        <p:cTn id="16" dur="4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4512F2-F29C-42A7-B2EF-2CD8D0676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How does an OPM work?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87A695B-9C90-4FF3-ABA6-8B92962E09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235676"/>
            <a:ext cx="10515600" cy="518512"/>
          </a:xfrm>
        </p:spPr>
        <p:txBody>
          <a:bodyPr/>
          <a:lstStyle/>
          <a:p>
            <a:r>
              <a:rPr lang="en-GB" dirty="0"/>
              <a:t>Spin Exchange Relaxation Free (SERF)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9DE7AC-E7CC-4972-83F8-2089F9C91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165" y="3164522"/>
            <a:ext cx="3335481" cy="2735501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0648B41-895E-493A-BFF8-AE35B5E1389E}"/>
              </a:ext>
            </a:extLst>
          </p:cNvPr>
          <p:cNvCxnSpPr>
            <a:cxnSpLocks/>
          </p:cNvCxnSpPr>
          <p:nvPr/>
        </p:nvCxnSpPr>
        <p:spPr>
          <a:xfrm flipH="1">
            <a:off x="9331036" y="4281055"/>
            <a:ext cx="1380661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2DFA0ED-1E5E-4F38-9249-878BB6354871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9676756" y="3261124"/>
            <a:ext cx="901992" cy="72614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160EF83-84A4-4545-B563-59EE9C2B2256}"/>
              </a:ext>
            </a:extLst>
          </p:cNvPr>
          <p:cNvSpPr txBox="1"/>
          <p:nvPr/>
        </p:nvSpPr>
        <p:spPr>
          <a:xfrm>
            <a:off x="10578748" y="2799459"/>
            <a:ext cx="13298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Short relaxation time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48F008-DD38-4855-802D-2802D928E65E}"/>
              </a:ext>
            </a:extLst>
          </p:cNvPr>
          <p:cNvSpPr txBox="1"/>
          <p:nvPr/>
        </p:nvSpPr>
        <p:spPr>
          <a:xfrm>
            <a:off x="10711697" y="3819390"/>
            <a:ext cx="13298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Long relaxation time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2AF7D9D-11C1-46D6-A277-CD4BE37FE5F7}"/>
              </a:ext>
            </a:extLst>
          </p:cNvPr>
          <p:cNvSpPr txBox="1"/>
          <p:nvPr/>
        </p:nvSpPr>
        <p:spPr>
          <a:xfrm>
            <a:off x="2243349" y="2962773"/>
            <a:ext cx="369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1"/>
                </a:solidFill>
              </a:rPr>
              <a:t>B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C502C7B-1B57-472B-979B-CF1B9AE57822}"/>
              </a:ext>
            </a:extLst>
          </p:cNvPr>
          <p:cNvGrpSpPr/>
          <p:nvPr/>
        </p:nvGrpSpPr>
        <p:grpSpPr>
          <a:xfrm>
            <a:off x="2168855" y="3367591"/>
            <a:ext cx="518512" cy="518512"/>
            <a:chOff x="1867518" y="3722025"/>
            <a:chExt cx="518512" cy="518512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F0206FB-4D72-40FB-8ECD-D6E0A070E039}"/>
                </a:ext>
              </a:extLst>
            </p:cNvPr>
            <p:cNvSpPr/>
            <p:nvPr/>
          </p:nvSpPr>
          <p:spPr>
            <a:xfrm>
              <a:off x="1867518" y="3722025"/>
              <a:ext cx="518512" cy="518512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AD3DE3D-DAC4-4E46-8A03-B67DF44E3FE4}"/>
                </a:ext>
              </a:extLst>
            </p:cNvPr>
            <p:cNvSpPr/>
            <p:nvPr/>
          </p:nvSpPr>
          <p:spPr>
            <a:xfrm>
              <a:off x="2056637" y="3911144"/>
              <a:ext cx="140275" cy="140275"/>
            </a:xfrm>
            <a:prstGeom prst="ellipse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913EAD3E-00E0-4031-91BC-6120982F6334}"/>
              </a:ext>
            </a:extLst>
          </p:cNvPr>
          <p:cNvSpPr/>
          <p:nvPr/>
        </p:nvSpPr>
        <p:spPr>
          <a:xfrm>
            <a:off x="5981484" y="2514600"/>
            <a:ext cx="360000" cy="3600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E57DF56-0F40-4A25-803A-813774B58FB5}"/>
              </a:ext>
            </a:extLst>
          </p:cNvPr>
          <p:cNvSpPr/>
          <p:nvPr/>
        </p:nvSpPr>
        <p:spPr>
          <a:xfrm>
            <a:off x="5605861" y="2523308"/>
            <a:ext cx="360000" cy="360000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1DAD6AA-2397-4CFC-9CB0-D6F2291F86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11" t="12686" r="23423" b="-7517"/>
          <a:stretch/>
        </p:blipFill>
        <p:spPr>
          <a:xfrm>
            <a:off x="5723698" y="2298030"/>
            <a:ext cx="124327" cy="89033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05751F7-65FD-43BE-8C1E-08D9200F68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11" t="12686" r="23423" b="-7517"/>
          <a:stretch/>
        </p:blipFill>
        <p:spPr>
          <a:xfrm>
            <a:off x="6099321" y="2298030"/>
            <a:ext cx="124327" cy="89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0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4512F2-F29C-42A7-B2EF-2CD8D0676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How does an OPM work?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87A695B-9C90-4FF3-ABA6-8B92962E09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Spin Exchange Relaxation Free (SERF)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076A860-9667-4DF1-985A-1279C7EBEA83}"/>
              </a:ext>
            </a:extLst>
          </p:cNvPr>
          <p:cNvSpPr/>
          <p:nvPr/>
        </p:nvSpPr>
        <p:spPr>
          <a:xfrm>
            <a:off x="7803401" y="3778872"/>
            <a:ext cx="360000" cy="360000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Content Placeholder 31">
            <a:extLst>
              <a:ext uri="{FF2B5EF4-FFF2-40B4-BE49-F238E27FC236}">
                <a16:creationId xmlns:a16="http://schemas.microsoft.com/office/drawing/2014/main" id="{7A225C2D-1064-45D0-A09D-56F8F9B47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25" y="4278977"/>
            <a:ext cx="4302889" cy="16496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>
                <a:solidFill>
                  <a:prstClr val="black"/>
                </a:solidFill>
              </a:rPr>
              <a:t>Increase the number of collisions by: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prstClr val="black"/>
                </a:solidFill>
              </a:rPr>
              <a:t>Increasing the density of the gas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prstClr val="black"/>
                </a:solidFill>
              </a:rPr>
              <a:t>Increasing the temperature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4D6D96A-0EBB-483C-B82D-DBE06CADAE7C}"/>
              </a:ext>
            </a:extLst>
          </p:cNvPr>
          <p:cNvSpPr/>
          <p:nvPr/>
        </p:nvSpPr>
        <p:spPr>
          <a:xfrm>
            <a:off x="8643778" y="3372886"/>
            <a:ext cx="360000" cy="360000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22696B5-4A8F-4E5E-A7E6-087284A84545}"/>
              </a:ext>
            </a:extLst>
          </p:cNvPr>
          <p:cNvSpPr/>
          <p:nvPr/>
        </p:nvSpPr>
        <p:spPr>
          <a:xfrm>
            <a:off x="5981484" y="2514600"/>
            <a:ext cx="360000" cy="3600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4FEE184-2C65-4E80-932C-C5D6B74F514E}"/>
              </a:ext>
            </a:extLst>
          </p:cNvPr>
          <p:cNvSpPr/>
          <p:nvPr/>
        </p:nvSpPr>
        <p:spPr>
          <a:xfrm>
            <a:off x="5605861" y="2523308"/>
            <a:ext cx="360000" cy="360000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D312804-623D-4825-AB3A-1458D99EBD50}"/>
              </a:ext>
            </a:extLst>
          </p:cNvPr>
          <p:cNvSpPr txBox="1"/>
          <p:nvPr/>
        </p:nvSpPr>
        <p:spPr>
          <a:xfrm>
            <a:off x="2243349" y="2962773"/>
            <a:ext cx="369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1"/>
                </a:solidFill>
              </a:rPr>
              <a:t>B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912B1DC-063E-4061-AE53-CB74CA4B268E}"/>
              </a:ext>
            </a:extLst>
          </p:cNvPr>
          <p:cNvGrpSpPr/>
          <p:nvPr/>
        </p:nvGrpSpPr>
        <p:grpSpPr>
          <a:xfrm>
            <a:off x="2168855" y="3367591"/>
            <a:ext cx="518512" cy="518512"/>
            <a:chOff x="1867518" y="3722025"/>
            <a:chExt cx="518512" cy="518512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1C88BFD-47D1-4B2C-81B2-37EA1CCCA2C7}"/>
                </a:ext>
              </a:extLst>
            </p:cNvPr>
            <p:cNvSpPr/>
            <p:nvPr/>
          </p:nvSpPr>
          <p:spPr>
            <a:xfrm>
              <a:off x="1867518" y="3722025"/>
              <a:ext cx="518512" cy="518512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751F87D-628C-4593-9018-340B55C3E5FD}"/>
                </a:ext>
              </a:extLst>
            </p:cNvPr>
            <p:cNvSpPr/>
            <p:nvPr/>
          </p:nvSpPr>
          <p:spPr>
            <a:xfrm>
              <a:off x="2056637" y="3911144"/>
              <a:ext cx="140275" cy="140275"/>
            </a:xfrm>
            <a:prstGeom prst="ellipse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17F1A5F5-8D22-4D57-8793-56173F78F4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11" t="12686" r="23423" b="-7517"/>
          <a:stretch/>
        </p:blipFill>
        <p:spPr>
          <a:xfrm>
            <a:off x="5723698" y="2298030"/>
            <a:ext cx="124327" cy="89033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69BFD66-5444-40EC-B5F4-3929960E80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11" t="12686" r="23423" b="-7517"/>
          <a:stretch/>
        </p:blipFill>
        <p:spPr>
          <a:xfrm>
            <a:off x="6099321" y="2298030"/>
            <a:ext cx="124327" cy="89033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EB45979-AAAF-4C0E-A46C-BFB551996C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11" t="12686" r="23423" b="-7517"/>
          <a:stretch/>
        </p:blipFill>
        <p:spPr>
          <a:xfrm>
            <a:off x="7921237" y="3513703"/>
            <a:ext cx="124327" cy="89033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B86A1D9-DE14-49D8-A99F-20CB996754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11" t="12686" r="23423" b="-7517"/>
          <a:stretch/>
        </p:blipFill>
        <p:spPr>
          <a:xfrm>
            <a:off x="8761614" y="3107717"/>
            <a:ext cx="124327" cy="89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8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0.05351 0.01991 L 0.01693 0.08612 L 0.04844 0.23334 L 0.0069 0.32987 L 0.07917 0.43936 L 0.10794 0.38218 L 0.05195 0.32223 L 0.10573 0.31852 C 0.10234 0.30116 0.09818 0.2882 0.09479 0.27084 " pathEditMode="relative" rAng="0" ptsTypes="AAAAAAAAAA">
                                      <p:cBhvr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1" y="2196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-0.0306 0.01389 L -0.02214 0.05833 L -0.04844 0.11412 L -0.03138 0.23588 L -0.05065 0.26273 L -0.04779 0.35139 L -0.01497 0.36806 L 0.00078 0.34005 L 0.01367 0.34398 L 0.00859 0.42778 L -0.06914 0.38958 " pathEditMode="relative" rAng="0" ptsTypes="AAAAAAAAAA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" y="2138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04362 -0.03703 C -0.04128 -0.05532 -0.03893 -0.07361 -0.03659 -0.09189 L -0.06524 -0.09421 L -0.10235 -0.11736 L -0.13451 -0.07152 L -0.16302 -0.13125 L -0.228 -0.13495 L -0.25664 -0.09305 C -0.26537 -0.10764 -0.27071 -0.11805 -0.27943 -0.13287 " pathEditMode="relative" rAng="0" ptsTypes="AAAAAAAAAA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71" y="-675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0.0444 0.04814 L -0.05794 -0.00394 L -0.09935 -0.03681 L -0.1194 0.03796 L -0.15222 0.07615 L -0.19219 0.05717 L -0.21432 0.11944 L -0.19935 0.15879 L -0.15078 0.12939 L -0.1444 0.19166 L -0.18008 0.22361 L -0.22435 0.17893 L -0.2737 0.20578 L -0.28646 0.14606 " pathEditMode="relative" rAng="0" ptsTypes="AAAAAAAAAAAAAAA">
                                      <p:cBhvr>
                                        <p:cTn id="3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3" y="932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-0.00463 L -0.03047 0.00741 L -0.02109 0.04977 L -0.04753 0.10741 L -0.03138 0.22708 L -0.04922 0.25741 L -0.04844 0.34375 L -0.0151 0.36204 L 0.00104 0.3331 L 0.01393 0.34236 L 0.00963 0.42269 L -0.06797 0.38611 " pathEditMode="relative" ptsTypes="AAAAAAAAAAAA">
                                      <p:cBhvr>
                                        <p:cTn id="4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0.00602 L 0.05195 0.01366 L 0.01875 0.0787 L 0.04857 0.22569 L 0.00846 0.32407 L 0.07917 0.43032 L 0.10742 0.37407 L 0.05364 0.31667 L 0.10742 0.31204 L 0.09713 0.26667 " pathEditMode="relative" ptsTypes="AAAAAAAAAA">
                                      <p:cBhvr>
                                        <p:cTn id="4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0.00324 L -0.04219 -0.03773 L -0.03867 -0.09375 L -0.06341 -0.09375 L -0.10261 -0.11805 L -0.13412 -0.07268 L -0.16315 -0.13009 L -0.22617 -0.13611 L -0.2569 -0.09375 L -0.27982 -0.1331 " pathEditMode="relative" ptsTypes="AAAAAAAAAA">
                                      <p:cBhvr>
                                        <p:cTn id="4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L -0.04362 0.047 L -0.05808 -0.00277 L -0.09727 -0.03611 C -0.09753 -0.03564 -0.09792 -0.03541 -0.09818 -0.03495 C -0.09844 -0.03541 -0.0987 -0.03564 -0.09909 -0.03611 L -0.11849 0.03797 L -0.15261 0.0757 L -0.19271 0.05764 L -0.21393 0.11389 L -0.20117 0.16088 L -0.15261 0.12871 L -0.14597 0.19422 L -0.17904 0.22454 L -0.22331 0.18056 L -0.27357 0.20602 C -0.27735 0.18797 -0.28268 0.16204 -0.28633 0.14399 " pathEditMode="relative" rAng="0" ptsTypes="AAAAAAAAAAAAAAAAA">
                                      <p:cBhvr>
                                        <p:cTn id="4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3" y="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uiExpand="1" build="p"/>
      <p:bldP spid="21" grpId="0" animBg="1"/>
      <p:bldP spid="21" grpId="1" animBg="1"/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4512F2-F29C-42A7-B2EF-2CD8D0676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How does an OPM work?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87A695B-9C90-4FF3-ABA6-8B92962E09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SERF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076A860-9667-4DF1-985A-1279C7EBEA83}"/>
              </a:ext>
            </a:extLst>
          </p:cNvPr>
          <p:cNvSpPr/>
          <p:nvPr/>
        </p:nvSpPr>
        <p:spPr>
          <a:xfrm>
            <a:off x="4372224" y="2864906"/>
            <a:ext cx="360000" cy="360000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Content Placeholder 31">
            <a:extLst>
              <a:ext uri="{FF2B5EF4-FFF2-40B4-BE49-F238E27FC236}">
                <a16:creationId xmlns:a16="http://schemas.microsoft.com/office/drawing/2014/main" id="{7A225C2D-1064-45D0-A09D-56F8F9B47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111" y="2142957"/>
            <a:ext cx="5855479" cy="16496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>
                <a:solidFill>
                  <a:prstClr val="black"/>
                </a:solidFill>
              </a:rPr>
              <a:t>Reducing the magnetic field increases the time for atomic precession, </a:t>
            </a:r>
          </a:p>
          <a:p>
            <a:pPr marL="0" indent="0">
              <a:buNone/>
              <a:tabLst>
                <a:tab pos="444500" algn="l"/>
              </a:tabLst>
            </a:pPr>
            <a:r>
              <a:rPr lang="en-GB" sz="2000" dirty="0">
                <a:solidFill>
                  <a:prstClr val="black"/>
                </a:solidFill>
              </a:rPr>
              <a:t>	more collisions per precession</a:t>
            </a:r>
          </a:p>
          <a:p>
            <a:pPr marL="0" indent="0">
              <a:buNone/>
              <a:tabLst>
                <a:tab pos="444500" algn="l"/>
              </a:tabLst>
            </a:pPr>
            <a:r>
              <a:rPr lang="en-GB" sz="2000" dirty="0">
                <a:solidFill>
                  <a:prstClr val="black"/>
                </a:solidFill>
              </a:rPr>
              <a:t>	no net polarisation change in one precession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4D6D96A-0EBB-483C-B82D-DBE06CADAE7C}"/>
              </a:ext>
            </a:extLst>
          </p:cNvPr>
          <p:cNvSpPr/>
          <p:nvPr/>
        </p:nvSpPr>
        <p:spPr>
          <a:xfrm>
            <a:off x="5160349" y="4390050"/>
            <a:ext cx="360000" cy="360000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22696B5-4A8F-4E5E-A7E6-087284A84545}"/>
              </a:ext>
            </a:extLst>
          </p:cNvPr>
          <p:cNvSpPr/>
          <p:nvPr/>
        </p:nvSpPr>
        <p:spPr>
          <a:xfrm>
            <a:off x="7174558" y="4389004"/>
            <a:ext cx="360000" cy="3600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4FEE184-2C65-4E80-932C-C5D6B74F514E}"/>
              </a:ext>
            </a:extLst>
          </p:cNvPr>
          <p:cNvSpPr/>
          <p:nvPr/>
        </p:nvSpPr>
        <p:spPr>
          <a:xfrm>
            <a:off x="4790825" y="5218421"/>
            <a:ext cx="360000" cy="360000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4EF6DF9-F08F-4411-B94D-CDC1F911DF5F}"/>
                  </a:ext>
                </a:extLst>
              </p:cNvPr>
              <p:cNvSpPr txBox="1"/>
              <p:nvPr/>
            </p:nvSpPr>
            <p:spPr>
              <a:xfrm>
                <a:off x="5503024" y="2783126"/>
                <a:ext cx="3695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4EF6DF9-F08F-4411-B94D-CDC1F911DF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3024" y="2783126"/>
                <a:ext cx="369524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C44701E-3EC5-4392-8575-090840FF911A}"/>
                  </a:ext>
                </a:extLst>
              </p:cNvPr>
              <p:cNvSpPr txBox="1"/>
              <p:nvPr/>
            </p:nvSpPr>
            <p:spPr>
              <a:xfrm>
                <a:off x="5503024" y="3214200"/>
                <a:ext cx="3695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C44701E-3EC5-4392-8575-090840FF91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3024" y="3214200"/>
                <a:ext cx="369524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938B02BF-987E-4CE9-BC77-D7579095C172}"/>
              </a:ext>
            </a:extLst>
          </p:cNvPr>
          <p:cNvSpPr txBox="1"/>
          <p:nvPr/>
        </p:nvSpPr>
        <p:spPr>
          <a:xfrm>
            <a:off x="2243349" y="2962773"/>
            <a:ext cx="369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1"/>
                </a:solidFill>
              </a:rPr>
              <a:t>B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3CB40E8-DAB8-4207-A8D2-5BB76AEDDA3A}"/>
              </a:ext>
            </a:extLst>
          </p:cNvPr>
          <p:cNvGrpSpPr/>
          <p:nvPr/>
        </p:nvGrpSpPr>
        <p:grpSpPr>
          <a:xfrm>
            <a:off x="2168855" y="3367591"/>
            <a:ext cx="518512" cy="518512"/>
            <a:chOff x="1867518" y="3722025"/>
            <a:chExt cx="518512" cy="518512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4A30155-6CFA-4696-858C-8676297B4214}"/>
                </a:ext>
              </a:extLst>
            </p:cNvPr>
            <p:cNvSpPr/>
            <p:nvPr/>
          </p:nvSpPr>
          <p:spPr>
            <a:xfrm>
              <a:off x="1867518" y="3722025"/>
              <a:ext cx="518512" cy="518512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371B7A1-F85E-4CB2-B029-811477EB5231}"/>
                </a:ext>
              </a:extLst>
            </p:cNvPr>
            <p:cNvSpPr/>
            <p:nvPr/>
          </p:nvSpPr>
          <p:spPr>
            <a:xfrm>
              <a:off x="2056637" y="3911144"/>
              <a:ext cx="140275" cy="140275"/>
            </a:xfrm>
            <a:prstGeom prst="ellipse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19F724CC-2589-4C0E-9889-52A17900BA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911" t="12686" r="23423" b="-7517"/>
          <a:stretch/>
        </p:blipFill>
        <p:spPr>
          <a:xfrm>
            <a:off x="4486226" y="2626950"/>
            <a:ext cx="124327" cy="89033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7D63C0F-77CF-49C5-9E27-DC8495A4BB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911" t="12686" r="23423" b="-7517"/>
          <a:stretch/>
        </p:blipFill>
        <p:spPr>
          <a:xfrm>
            <a:off x="5278185" y="4127492"/>
            <a:ext cx="124327" cy="89033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AB5F95C-0DD7-4740-8FCD-B8E723C471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911" t="12686" r="23423" b="-7517"/>
          <a:stretch/>
        </p:blipFill>
        <p:spPr>
          <a:xfrm>
            <a:off x="4908661" y="4953252"/>
            <a:ext cx="124327" cy="89033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CA14872-4472-4C04-B9ED-6CD0D029C7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911" t="12686" r="23423" b="-7517"/>
          <a:stretch/>
        </p:blipFill>
        <p:spPr>
          <a:xfrm>
            <a:off x="7292394" y="4127492"/>
            <a:ext cx="124327" cy="89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1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1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2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8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-0.04258 0.1007 L -0.06328 0.00787 L -0.10079 0.05811 L -0.11758 -0.04791 C -0.13256 -0.06018 -0.13295 -0.07268 -0.14779 -0.08449 " pathEditMode="relative" rAng="0" ptsTypes="AAAAAA">
                                      <p:cBhvr>
                                        <p:cTn id="4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96" y="81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-0.04831 -0.00972 L -0.04062 -0.06389 L -0.09648 -0.05185 L -0.13164 -0.00277 L -0.17213 -0.05324 " pathEditMode="relative" rAng="0" ptsTypes="AAAAAA">
                                      <p:cBhvr>
                                        <p:cTn id="4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07" y="-319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-0.02982 0.08009 L 0.01992 0.11829 L 0.05351 0.08565 L 0.06354 0.15232 L 0.05508 0.12917 " pathEditMode="relative" rAng="0" ptsTypes="AAAAAA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0" y="761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-0.0375 -0.04098 L -0.06745 -0.00139 L -0.08502 -0.03403 L -0.11328 -0.02176 L -0.13854 -0.08287 L -0.17304 -0.06667 L -0.19974 -0.0206 " pathEditMode="relative" rAng="0" ptsTypes="AAAAAAAA">
                                      <p:cBhvr>
                                        <p:cTn id="4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87" y="-414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162 L -0.02826 0.07615 L 0.01966 0.11504 L 0.05403 0.08356 L 0.06341 0.15023 L 0.05612 0.12893 " pathEditMode="relative" ptsTypes="AAAAAA">
                                      <p:cBhvr>
                                        <p:cTn id="5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092 L -0.04128 0.1 L -0.06368 0.00833 L -0.10066 0.05833 L -0.12045 -0.05093 L -0.14701 -0.08334 " pathEditMode="relative" ptsTypes="AAAAAA">
                                      <p:cBhvr>
                                        <p:cTn id="5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093 L -0.04844 -0.00926 L -0.03958 -0.06667 L -0.09739 -0.05186 L -0.13021 -0.00186 L -0.16979 -0.05278 " pathEditMode="relative" ptsTypes="AAAAAA">
                                      <p:cBhvr>
                                        <p:cTn id="5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0185 L -0.03685 -0.04074 L -0.06862 -0.00093 L -0.08633 -0.03426 L -0.11393 -0.02315 L -0.13893 -0.08148 L -0.17278 -0.06574 L -0.19935 -0.02223 " pathEditMode="relative" ptsTypes="AAAAAAAA">
                                      <p:cBhvr>
                                        <p:cTn id="5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21600000">
                                      <p:cBhvr>
                                        <p:cTn id="58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1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uiExpand="1" build="p"/>
      <p:bldP spid="21" grpId="0" animBg="1"/>
      <p:bldP spid="24" grpId="0" animBg="1"/>
      <p:bldP spid="25" grpId="0" animBg="1"/>
      <p:bldP spid="2" grpId="0"/>
      <p:bldP spid="17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8">
            <a:extLst>
              <a:ext uri="{FF2B5EF4-FFF2-40B4-BE49-F238E27FC236}">
                <a16:creationId xmlns:a16="http://schemas.microsoft.com/office/drawing/2014/main" id="{5F4A1AEF-00F9-4029-8B89-8C76DB726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How does an OPM work?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73EEAC3E-7E71-45A1-AC9D-7FBAF5286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577" y="3087792"/>
            <a:ext cx="6729236" cy="326857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prstClr val="black"/>
                </a:solidFill>
              </a:rPr>
              <a:t>Conditions for SERF:</a:t>
            </a:r>
          </a:p>
          <a:p>
            <a:pPr marL="800100" lvl="1" indent="-342900"/>
            <a:r>
              <a:rPr lang="en-GB" sz="2000" dirty="0">
                <a:solidFill>
                  <a:prstClr val="black"/>
                </a:solidFill>
              </a:rPr>
              <a:t>Dense gas</a:t>
            </a:r>
          </a:p>
          <a:p>
            <a:pPr marL="800100" lvl="1" indent="-342900"/>
            <a:r>
              <a:rPr lang="en-GB" sz="2000" dirty="0">
                <a:solidFill>
                  <a:prstClr val="black"/>
                </a:solidFill>
              </a:rPr>
              <a:t>High temperature</a:t>
            </a:r>
          </a:p>
          <a:p>
            <a:pPr marL="800100" lvl="1" indent="-342900"/>
            <a:r>
              <a:rPr lang="en-GB" sz="2000" dirty="0">
                <a:solidFill>
                  <a:prstClr val="black"/>
                </a:solidFill>
              </a:rPr>
              <a:t>Zero (or extremely low) magnetic field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prstClr val="black"/>
                </a:solidFill>
              </a:rPr>
              <a:t>Apply an oscillating electric field and you can infer the direction of the magnetic field from the photodiode output</a:t>
            </a:r>
          </a:p>
        </p:txBody>
      </p:sp>
      <p:sp>
        <p:nvSpPr>
          <p:cNvPr id="9" name="Rectangle 8"/>
          <p:cNvSpPr/>
          <p:nvPr/>
        </p:nvSpPr>
        <p:spPr>
          <a:xfrm>
            <a:off x="3118184" y="1659949"/>
            <a:ext cx="1624263" cy="6737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42447" y="1828390"/>
            <a:ext cx="168442" cy="33688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37368" y="1581744"/>
            <a:ext cx="120316" cy="890336"/>
          </a:xfrm>
          <a:prstGeom prst="rect">
            <a:avLst/>
          </a:prstGeom>
          <a:solidFill>
            <a:srgbClr val="33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2" name="Straight Arrow Connector 11"/>
          <p:cNvCxnSpPr>
            <a:stCxn id="10" idx="3"/>
            <a:endCxn id="11" idx="1"/>
          </p:cNvCxnSpPr>
          <p:nvPr/>
        </p:nvCxnSpPr>
        <p:spPr>
          <a:xfrm>
            <a:off x="4910889" y="1996832"/>
            <a:ext cx="3526479" cy="300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117332" y="2315670"/>
            <a:ext cx="397042" cy="19250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10527" y="2508176"/>
            <a:ext cx="1010653" cy="3428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53CB86B-F835-4C05-ADA1-9F6D620E5A7A}"/>
              </a:ext>
            </a:extLst>
          </p:cNvPr>
          <p:cNvSpPr/>
          <p:nvPr/>
        </p:nvSpPr>
        <p:spPr>
          <a:xfrm>
            <a:off x="5663798" y="2404615"/>
            <a:ext cx="1303699" cy="73339"/>
          </a:xfrm>
          <a:prstGeom prst="ellipse">
            <a:avLst/>
          </a:prstGeom>
          <a:noFill/>
          <a:ln w="38100">
            <a:solidFill>
              <a:srgbClr val="3399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/>
          <p:cNvSpPr txBox="1"/>
          <p:nvPr/>
        </p:nvSpPr>
        <p:spPr>
          <a:xfrm>
            <a:off x="3071189" y="2540866"/>
            <a:ext cx="17927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100" dirty="0">
                <a:solidFill>
                  <a:prstClr val="black"/>
                </a:solidFill>
                <a:latin typeface="Calibri" panose="020F0502020204030204"/>
              </a:rPr>
              <a:t>Laser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33024" y="2540866"/>
            <a:ext cx="17143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100" dirty="0">
                <a:solidFill>
                  <a:prstClr val="black"/>
                </a:solidFill>
                <a:latin typeface="Calibri" panose="020F0502020204030204"/>
              </a:rPr>
              <a:t>Gaseous Rb</a:t>
            </a:r>
            <a:r>
              <a:rPr lang="en-GB" sz="2100" baseline="30000" dirty="0">
                <a:solidFill>
                  <a:prstClr val="black"/>
                </a:solidFill>
                <a:latin typeface="Calibri" panose="020F0502020204030204"/>
              </a:rPr>
              <a:t>87</a:t>
            </a:r>
            <a:endParaRPr lang="en-GB"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710109" y="2540866"/>
            <a:ext cx="229810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100">
                <a:solidFill>
                  <a:prstClr val="black"/>
                </a:solidFill>
                <a:latin typeface="Calibri" panose="020F0502020204030204"/>
              </a:rPr>
              <a:t>Photodiode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FDCB39A-E123-47F8-9316-851BB63C7E89}"/>
              </a:ext>
            </a:extLst>
          </p:cNvPr>
          <p:cNvSpPr/>
          <p:nvPr/>
        </p:nvSpPr>
        <p:spPr>
          <a:xfrm>
            <a:off x="6499176" y="2338674"/>
            <a:ext cx="28800" cy="118800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6F2BFE-6074-4D49-A6FB-B314FE9965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174" y="3448224"/>
            <a:ext cx="3914032" cy="243842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230698C3-6237-4287-8A6D-05107F48E323}"/>
              </a:ext>
            </a:extLst>
          </p:cNvPr>
          <p:cNvSpPr/>
          <p:nvPr/>
        </p:nvSpPr>
        <p:spPr>
          <a:xfrm>
            <a:off x="6130934" y="2362256"/>
            <a:ext cx="369428" cy="9271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5444E68-F3C9-4CAB-A999-67951A5DC977}"/>
              </a:ext>
            </a:extLst>
          </p:cNvPr>
          <p:cNvSpPr/>
          <p:nvPr/>
        </p:nvSpPr>
        <p:spPr>
          <a:xfrm>
            <a:off x="5664004" y="1444995"/>
            <a:ext cx="1303699" cy="73339"/>
          </a:xfrm>
          <a:prstGeom prst="ellipse">
            <a:avLst/>
          </a:prstGeom>
          <a:noFill/>
          <a:ln w="38100">
            <a:solidFill>
              <a:srgbClr val="3399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8B9FA07-5338-4E31-B6FE-D97B366AF810}"/>
              </a:ext>
            </a:extLst>
          </p:cNvPr>
          <p:cNvGrpSpPr/>
          <p:nvPr/>
        </p:nvGrpSpPr>
        <p:grpSpPr>
          <a:xfrm>
            <a:off x="5810527" y="1581744"/>
            <a:ext cx="1010653" cy="782053"/>
            <a:chOff x="5810527" y="1581744"/>
            <a:chExt cx="1010653" cy="782053"/>
          </a:xfrm>
        </p:grpSpPr>
        <p:sp>
          <p:nvSpPr>
            <p:cNvPr id="14" name="Oval 13"/>
            <p:cNvSpPr/>
            <p:nvPr/>
          </p:nvSpPr>
          <p:spPr>
            <a:xfrm>
              <a:off x="5810527" y="1581744"/>
              <a:ext cx="1010653" cy="782053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5989172" y="1659950"/>
              <a:ext cx="177682" cy="168441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6377406" y="1632881"/>
              <a:ext cx="177682" cy="168441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6208139" y="1914047"/>
              <a:ext cx="177682" cy="168441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6491039" y="1816362"/>
              <a:ext cx="177682" cy="168441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6342096" y="2128465"/>
              <a:ext cx="177682" cy="168441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6036689" y="2056992"/>
              <a:ext cx="177682" cy="168441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868138" y="1858472"/>
              <a:ext cx="177682" cy="168441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6539006" y="2013816"/>
              <a:ext cx="177682" cy="168441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6194246" y="1693571"/>
              <a:ext cx="177682" cy="168441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E5394435-CFDA-4F5B-AAF9-9399808AEFF9}"/>
              </a:ext>
            </a:extLst>
          </p:cNvPr>
          <p:cNvSpPr/>
          <p:nvPr/>
        </p:nvSpPr>
        <p:spPr>
          <a:xfrm>
            <a:off x="6102670" y="2338960"/>
            <a:ext cx="28800" cy="118800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6435B51-D168-474B-A15D-C3DE1D3415FA}"/>
              </a:ext>
            </a:extLst>
          </p:cNvPr>
          <p:cNvGrpSpPr/>
          <p:nvPr/>
        </p:nvGrpSpPr>
        <p:grpSpPr>
          <a:xfrm>
            <a:off x="7710109" y="3316019"/>
            <a:ext cx="3405364" cy="2770609"/>
            <a:chOff x="8103994" y="1750631"/>
            <a:chExt cx="3405364" cy="277060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382A53E-2924-4413-BB0A-E6FF841FBAAB}"/>
                </a:ext>
              </a:extLst>
            </p:cNvPr>
            <p:cNvPicPr/>
            <p:nvPr/>
          </p:nvPicPr>
          <p:blipFill rotWithShape="1">
            <a:blip r:embed="rId4"/>
            <a:srcRect l="332" t="11759" r="1120" b="3047"/>
            <a:stretch/>
          </p:blipFill>
          <p:spPr bwMode="auto">
            <a:xfrm>
              <a:off x="8225441" y="1750631"/>
              <a:ext cx="3283917" cy="238380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3240B80-81D6-4112-BE13-B0725D308502}"/>
                </a:ext>
              </a:extLst>
            </p:cNvPr>
            <p:cNvSpPr txBox="1"/>
            <p:nvPr/>
          </p:nvSpPr>
          <p:spPr>
            <a:xfrm>
              <a:off x="8552651" y="3813354"/>
              <a:ext cx="2814034" cy="707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/>
                <a:t>-20  </a:t>
              </a:r>
              <a:r>
                <a:rPr lang="en-GB" sz="800" dirty="0"/>
                <a:t>   </a:t>
              </a:r>
              <a:r>
                <a:rPr lang="en-GB" sz="2000" dirty="0"/>
                <a:t> </a:t>
              </a:r>
              <a:r>
                <a:rPr lang="en-GB" sz="2000" b="1" dirty="0"/>
                <a:t>0   </a:t>
              </a:r>
              <a:r>
                <a:rPr lang="en-GB" sz="1300" b="1" dirty="0"/>
                <a:t> </a:t>
              </a:r>
              <a:r>
                <a:rPr lang="en-GB" sz="2000" b="1" dirty="0"/>
                <a:t> </a:t>
              </a:r>
              <a:r>
                <a:rPr lang="en-GB" sz="2000" dirty="0"/>
                <a:t>20        </a:t>
              </a:r>
            </a:p>
            <a:p>
              <a:pPr algn="ctr"/>
              <a:r>
                <a:rPr lang="en-GB" sz="2000" dirty="0"/>
                <a:t>Applied field (</a:t>
              </a:r>
              <a:r>
                <a:rPr lang="en-GB" sz="2000" dirty="0" err="1"/>
                <a:t>nT</a:t>
              </a:r>
              <a:r>
                <a:rPr lang="en-GB" sz="2000" dirty="0"/>
                <a:t>)  </a:t>
              </a:r>
              <a:r>
                <a:rPr lang="en-GB" dirty="0"/>
                <a:t> 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2E9D7C0-3AD6-4724-96E5-413B63A2AB39}"/>
                </a:ext>
              </a:extLst>
            </p:cNvPr>
            <p:cNvSpPr txBox="1"/>
            <p:nvPr/>
          </p:nvSpPr>
          <p:spPr>
            <a:xfrm rot="16200000">
              <a:off x="7697793" y="2525087"/>
              <a:ext cx="118173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/>
                <a:t>Output (V)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546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/>
      <p:bldP spid="34" grpId="0" animBg="1"/>
      <p:bldP spid="42" grpId="0" animBg="1"/>
      <p:bldP spid="35" grpId="0" animBg="1"/>
      <p:bldP spid="29" grpId="0" animBg="1"/>
      <p:bldP spid="4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3E42CF2-897B-46F9-862B-DA9698330B83}"/>
                  </a:ext>
                </a:extLst>
              </p:cNvPr>
              <p:cNvSpPr/>
              <p:nvPr/>
            </p:nvSpPr>
            <p:spPr>
              <a:xfrm>
                <a:off x="284205" y="2094956"/>
                <a:ext cx="11623589" cy="9161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GB" sz="24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2400" i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n-GB" sz="2400" i="0">
                                  <a:latin typeface="Cambria Math" panose="02040503050406030204" pitchFamily="18" charset="0"/>
                                </a:rPr>
                                <m:t>τ</m:t>
                              </m:r>
                            </m:num>
                            <m:den>
                              <m:r>
                                <a:rPr lang="en-GB" sz="2400" i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bSup>
                                <m:sSubSup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2400" i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  <m:sup>
                                  <m:r>
                                    <a:rPr lang="en-GB" sz="24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2400" i="0">
                                      <a:latin typeface="Cambria Math" panose="02040503050406030204" pitchFamily="18" charset="0"/>
                                    </a:rPr>
                                    <m:t>τ</m:t>
                                  </m:r>
                                </m:e>
                                <m:sup>
                                  <m:r>
                                    <a:rPr lang="en-GB" sz="24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GB" sz="2400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begChr m:val="{"/>
                              <m:endChr m:val="}"/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GB" sz="2400" i="0">
                                          <a:latin typeface="Cambria Math" panose="02040503050406030204" pitchFamily="18" charset="0"/>
                                        </a:rPr>
                                        <m:t>ω</m:t>
                                      </m:r>
                                    </m:e>
                                    <m:sub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  <m:r>
                                    <m:rPr>
                                      <m:sty m:val="p"/>
                                    </m:rPr>
                                    <a:rPr lang="en-GB" sz="2400" i="0">
                                      <a:latin typeface="Cambria Math" panose="02040503050406030204" pitchFamily="18" charset="0"/>
                                    </a:rPr>
                                    <m:t>τ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GB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2400" i="0">
                                              <a:latin typeface="Cambria Math" panose="02040503050406030204" pitchFamily="18" charset="0"/>
                                            </a:rPr>
                                            <m:t>1+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en-GB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GB" sz="2400" i="0">
                                                  <a:latin typeface="Cambria Math" panose="02040503050406030204" pitchFamily="18" charset="0"/>
                                                </a:rPr>
                                                <m:t>ω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2400" i="1">
                                                  <a:latin typeface="Cambria Math" panose="02040503050406030204" pitchFamily="18" charset="0"/>
                                                </a:rPr>
                                                <m:t>𝑧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GB" sz="2400" i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bSup>
                                          <m:sSup>
                                            <m:sSupPr>
                                              <m:ctrlPr>
                                                <a:rPr lang="en-GB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GB" sz="2400" i="0">
                                                  <a:latin typeface="Cambria Math" panose="02040503050406030204" pitchFamily="18" charset="0"/>
                                                </a:rPr>
                                                <m:t>τ</m:t>
                                              </m:r>
                                            </m:e>
                                            <m:sup>
                                              <m:r>
                                                <a:rPr lang="en-GB" sz="2400" i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GB" sz="24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d>
                                <m:d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GB" sz="2400" i="0">
                                          <a:latin typeface="Cambria Math" panose="02040503050406030204" pitchFamily="18" charset="0"/>
                                        </a:rPr>
                                        <m:t>ω</m:t>
                                      </m:r>
                                    </m:e>
                                    <m:sub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  <m:sup>
                                      <m:r>
                                        <a:rPr lang="en-GB" sz="24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sSup>
                                    <m:sSup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GB" sz="2400" i="0">
                                          <a:latin typeface="Cambria Math" panose="02040503050406030204" pitchFamily="18" charset="0"/>
                                        </a:rPr>
                                        <m:t>τ</m:t>
                                      </m:r>
                                    </m:e>
                                    <m:sup>
                                      <m:r>
                                        <a:rPr lang="en-GB" sz="24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GB" sz="240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GB" sz="2400" i="0">
                                          <a:latin typeface="Cambria Math" panose="02040503050406030204" pitchFamily="18" charset="0"/>
                                        </a:rPr>
                                        <m:t>ω</m:t>
                                      </m:r>
                                    </m:e>
                                    <m:sub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  <m:sup>
                                      <m:r>
                                        <a:rPr lang="en-GB" sz="24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sSup>
                                    <m:sSup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GB" sz="2400" i="0">
                                          <a:latin typeface="Cambria Math" panose="02040503050406030204" pitchFamily="18" charset="0"/>
                                        </a:rPr>
                                        <m:t>τ</m:t>
                                      </m:r>
                                    </m:e>
                                    <m:sup>
                                      <m:r>
                                        <a:rPr lang="en-GB" sz="24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GB" sz="24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GB" sz="2400" i="0">
                                          <a:latin typeface="Cambria Math" panose="02040503050406030204" pitchFamily="18" charset="0"/>
                                        </a:rPr>
                                        <m:t>ω</m:t>
                                      </m:r>
                                    </m:e>
                                    <m:sub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m:rPr>
                                      <m:sty m:val="p"/>
                                    </m:rPr>
                                    <a:rPr lang="en-GB" sz="2400" i="0">
                                      <a:latin typeface="Cambria Math" panose="02040503050406030204" pitchFamily="18" charset="0"/>
                                    </a:rPr>
                                    <m:t>τ</m:t>
                                  </m:r>
                                  <m:sSub>
                                    <m:sSub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GB" sz="2400" i="0">
                                          <a:latin typeface="Cambria Math" panose="02040503050406030204" pitchFamily="18" charset="0"/>
                                        </a:rPr>
                                        <m:t>ω</m:t>
                                      </m:r>
                                    </m:e>
                                    <m:sub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r>
                                    <m:rPr>
                                      <m:sty m:val="p"/>
                                    </m:rPr>
                                    <a:rPr lang="en-GB" sz="2400" i="0">
                                      <a:latin typeface="Cambria Math" panose="02040503050406030204" pitchFamily="18" charset="0"/>
                                    </a:rPr>
                                    <m:t>τ</m:t>
                                  </m:r>
                                </m:num>
                                <m:den>
                                  <m:r>
                                    <a:rPr lang="en-GB" sz="2400" i="0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sSubSup>
                                    <m:sSubSup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GB" sz="2400" i="0">
                                          <a:latin typeface="Cambria Math" panose="02040503050406030204" pitchFamily="18" charset="0"/>
                                        </a:rPr>
                                        <m:t>ω</m:t>
                                      </m:r>
                                    </m:e>
                                    <m:sub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  <m:sup>
                                      <m:r>
                                        <a:rPr lang="en-GB" sz="24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sSup>
                                    <m:sSup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GB" sz="2400" i="0">
                                          <a:latin typeface="Cambria Math" panose="02040503050406030204" pitchFamily="18" charset="0"/>
                                        </a:rPr>
                                        <m:t>τ</m:t>
                                      </m:r>
                                    </m:e>
                                    <m:sup>
                                      <m:r>
                                        <a:rPr lang="en-GB" sz="24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r>
                            <a:rPr lang="en-GB" sz="2400" i="0">
                              <a:latin typeface="Cambria Math" panose="02040503050406030204" pitchFamily="18" charset="0"/>
                            </a:rPr>
                            <m:t> + ⋯</m:t>
                          </m:r>
                        </m:e>
                      </m:d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3E42CF2-897B-46F9-862B-DA9698330B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205" y="2094956"/>
                <a:ext cx="11623589" cy="91614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07080D12-4DCB-4474-8C82-FBCFF0C10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How does an OPM work?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3CBD85-C71A-45C2-98FC-BDC08B37BF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Linearity and CAPE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BC39D6-8BB8-4003-8A50-C4C0994EB10D}"/>
              </a:ext>
            </a:extLst>
          </p:cNvPr>
          <p:cNvSpPr/>
          <p:nvPr/>
        </p:nvSpPr>
        <p:spPr>
          <a:xfrm>
            <a:off x="2355335" y="2092123"/>
            <a:ext cx="117277" cy="907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2168D0-7BE9-40A8-9A6A-5663C474E1E8}"/>
              </a:ext>
            </a:extLst>
          </p:cNvPr>
          <p:cNvSpPr txBox="1"/>
          <p:nvPr/>
        </p:nvSpPr>
        <p:spPr>
          <a:xfrm>
            <a:off x="1127320" y="1643285"/>
            <a:ext cx="20324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1"/>
                </a:solidFill>
              </a:rPr>
              <a:t>Signal of interest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8E93D80-8782-488F-8A60-BC667559B007}"/>
              </a:ext>
            </a:extLst>
          </p:cNvPr>
          <p:cNvSpPr/>
          <p:nvPr/>
        </p:nvSpPr>
        <p:spPr>
          <a:xfrm>
            <a:off x="2449849" y="2216010"/>
            <a:ext cx="1257703" cy="718169"/>
          </a:xfrm>
          <a:custGeom>
            <a:avLst/>
            <a:gdLst>
              <a:gd name="connsiteX0" fmla="*/ 527222 w 939114"/>
              <a:gd name="connsiteY0" fmla="*/ 16475 h 568410"/>
              <a:gd name="connsiteX1" fmla="*/ 535460 w 939114"/>
              <a:gd name="connsiteY1" fmla="*/ 230659 h 568410"/>
              <a:gd name="connsiteX2" fmla="*/ 0 w 939114"/>
              <a:gd name="connsiteY2" fmla="*/ 230659 h 568410"/>
              <a:gd name="connsiteX3" fmla="*/ 0 w 939114"/>
              <a:gd name="connsiteY3" fmla="*/ 560172 h 568410"/>
              <a:gd name="connsiteX4" fmla="*/ 939114 w 939114"/>
              <a:gd name="connsiteY4" fmla="*/ 568410 h 568410"/>
              <a:gd name="connsiteX5" fmla="*/ 939114 w 939114"/>
              <a:gd name="connsiteY5" fmla="*/ 0 h 568410"/>
              <a:gd name="connsiteX6" fmla="*/ 527222 w 939114"/>
              <a:gd name="connsiteY6" fmla="*/ 16475 h 568410"/>
              <a:gd name="connsiteX0" fmla="*/ 537271 w 939114"/>
              <a:gd name="connsiteY0" fmla="*/ 0 h 577055"/>
              <a:gd name="connsiteX1" fmla="*/ 535460 w 939114"/>
              <a:gd name="connsiteY1" fmla="*/ 239304 h 577055"/>
              <a:gd name="connsiteX2" fmla="*/ 0 w 939114"/>
              <a:gd name="connsiteY2" fmla="*/ 239304 h 577055"/>
              <a:gd name="connsiteX3" fmla="*/ 0 w 939114"/>
              <a:gd name="connsiteY3" fmla="*/ 568817 h 577055"/>
              <a:gd name="connsiteX4" fmla="*/ 939114 w 939114"/>
              <a:gd name="connsiteY4" fmla="*/ 577055 h 577055"/>
              <a:gd name="connsiteX5" fmla="*/ 939114 w 939114"/>
              <a:gd name="connsiteY5" fmla="*/ 8645 h 577055"/>
              <a:gd name="connsiteX6" fmla="*/ 537271 w 939114"/>
              <a:gd name="connsiteY6" fmla="*/ 0 h 577055"/>
              <a:gd name="connsiteX0" fmla="*/ 537271 w 939114"/>
              <a:gd name="connsiteY0" fmla="*/ 0 h 577055"/>
              <a:gd name="connsiteX1" fmla="*/ 535460 w 939114"/>
              <a:gd name="connsiteY1" fmla="*/ 239304 h 577055"/>
              <a:gd name="connsiteX2" fmla="*/ 0 w 939114"/>
              <a:gd name="connsiteY2" fmla="*/ 239304 h 577055"/>
              <a:gd name="connsiteX3" fmla="*/ 0 w 939114"/>
              <a:gd name="connsiteY3" fmla="*/ 568817 h 577055"/>
              <a:gd name="connsiteX4" fmla="*/ 939114 w 939114"/>
              <a:gd name="connsiteY4" fmla="*/ 577055 h 577055"/>
              <a:gd name="connsiteX5" fmla="*/ 939114 w 939114"/>
              <a:gd name="connsiteY5" fmla="*/ 8645 h 577055"/>
              <a:gd name="connsiteX6" fmla="*/ 537271 w 939114"/>
              <a:gd name="connsiteY6" fmla="*/ 0 h 577055"/>
              <a:gd name="connsiteX0" fmla="*/ 537271 w 944139"/>
              <a:gd name="connsiteY0" fmla="*/ 6428 h 583483"/>
              <a:gd name="connsiteX1" fmla="*/ 535460 w 944139"/>
              <a:gd name="connsiteY1" fmla="*/ 245732 h 583483"/>
              <a:gd name="connsiteX2" fmla="*/ 0 w 944139"/>
              <a:gd name="connsiteY2" fmla="*/ 245732 h 583483"/>
              <a:gd name="connsiteX3" fmla="*/ 0 w 944139"/>
              <a:gd name="connsiteY3" fmla="*/ 575245 h 583483"/>
              <a:gd name="connsiteX4" fmla="*/ 939114 w 944139"/>
              <a:gd name="connsiteY4" fmla="*/ 583483 h 583483"/>
              <a:gd name="connsiteX5" fmla="*/ 944139 w 944139"/>
              <a:gd name="connsiteY5" fmla="*/ 0 h 583483"/>
              <a:gd name="connsiteX6" fmla="*/ 537271 w 944139"/>
              <a:gd name="connsiteY6" fmla="*/ 6428 h 58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4139" h="583483">
                <a:moveTo>
                  <a:pt x="537271" y="6428"/>
                </a:moveTo>
                <a:cubicBezTo>
                  <a:pt x="536667" y="86196"/>
                  <a:pt x="536064" y="165964"/>
                  <a:pt x="535460" y="245732"/>
                </a:cubicBezTo>
                <a:lnTo>
                  <a:pt x="0" y="245732"/>
                </a:lnTo>
                <a:lnTo>
                  <a:pt x="0" y="575245"/>
                </a:lnTo>
                <a:lnTo>
                  <a:pt x="939114" y="583483"/>
                </a:lnTo>
                <a:lnTo>
                  <a:pt x="944139" y="0"/>
                </a:lnTo>
                <a:lnTo>
                  <a:pt x="537271" y="6428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07ED060-2641-496D-8BE7-D6F86EC4BA5E}"/>
              </a:ext>
            </a:extLst>
          </p:cNvPr>
          <p:cNvCxnSpPr>
            <a:cxnSpLocks/>
          </p:cNvCxnSpPr>
          <p:nvPr/>
        </p:nvCxnSpPr>
        <p:spPr>
          <a:xfrm flipV="1">
            <a:off x="2563465" y="2953240"/>
            <a:ext cx="250768" cy="1031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13E85B7-29AA-4A6C-A96E-479CE465FE68}"/>
              </a:ext>
            </a:extLst>
          </p:cNvPr>
          <p:cNvSpPr txBox="1"/>
          <p:nvPr/>
        </p:nvSpPr>
        <p:spPr>
          <a:xfrm>
            <a:off x="1382303" y="2988651"/>
            <a:ext cx="1771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chemeClr val="accent1"/>
                </a:solidFill>
              </a:rPr>
              <a:t>Non-linearity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8FF52C-954B-48CC-88A1-F2A2A580DB89}"/>
              </a:ext>
            </a:extLst>
          </p:cNvPr>
          <p:cNvSpPr/>
          <p:nvPr/>
        </p:nvSpPr>
        <p:spPr>
          <a:xfrm>
            <a:off x="4550920" y="2121275"/>
            <a:ext cx="5396988" cy="8319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B2EECC0-623F-4B77-86A1-7823D5CE1732}"/>
              </a:ext>
            </a:extLst>
          </p:cNvPr>
          <p:cNvCxnSpPr>
            <a:cxnSpLocks/>
          </p:cNvCxnSpPr>
          <p:nvPr/>
        </p:nvCxnSpPr>
        <p:spPr>
          <a:xfrm flipV="1">
            <a:off x="7091978" y="2988407"/>
            <a:ext cx="0" cy="1359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07A81C9-417A-4CEF-AAF8-41473242CD1B}"/>
              </a:ext>
            </a:extLst>
          </p:cNvPr>
          <p:cNvSpPr txBox="1"/>
          <p:nvPr/>
        </p:nvSpPr>
        <p:spPr>
          <a:xfrm>
            <a:off x="4555422" y="3030165"/>
            <a:ext cx="5073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1"/>
                </a:solidFill>
              </a:rPr>
              <a:t>Cross-axis terms</a:t>
            </a:r>
          </a:p>
          <a:p>
            <a:pPr algn="ctr"/>
            <a:r>
              <a:rPr lang="en-GB" sz="2000" dirty="0">
                <a:solidFill>
                  <a:schemeClr val="accent1"/>
                </a:solidFill>
              </a:rPr>
              <a:t>Change OPM gain and effective recording axis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378ADB-2881-495B-890B-F49AEC724807}"/>
              </a:ext>
            </a:extLst>
          </p:cNvPr>
          <p:cNvSpPr txBox="1"/>
          <p:nvPr/>
        </p:nvSpPr>
        <p:spPr>
          <a:xfrm>
            <a:off x="1847158" y="3673656"/>
            <a:ext cx="2978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Field change along axis of interest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2C035E2-896C-44BF-8238-A3B326B1C5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62" y="4518611"/>
            <a:ext cx="4329239" cy="163459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78595C0-19A2-4BC0-B5B1-BDECEED561CA}"/>
              </a:ext>
            </a:extLst>
          </p:cNvPr>
          <p:cNvSpPr txBox="1"/>
          <p:nvPr/>
        </p:nvSpPr>
        <p:spPr>
          <a:xfrm>
            <a:off x="20294" y="6355527"/>
            <a:ext cx="11962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Tim M. Tierney et al., ‘Optically Pumped Magnetometers: From Quantum Origins to Multi-Channel Magnetoencephalography’, </a:t>
            </a:r>
            <a:r>
              <a:rPr lang="en-GB" sz="1200" i="1" dirty="0" err="1"/>
              <a:t>NeuroImage</a:t>
            </a:r>
            <a:r>
              <a:rPr lang="en-GB" sz="1200" i="1" dirty="0"/>
              <a:t> </a:t>
            </a:r>
            <a:r>
              <a:rPr lang="en-GB" sz="1200" dirty="0"/>
              <a:t>(2019)</a:t>
            </a:r>
          </a:p>
          <a:p>
            <a:r>
              <a:rPr lang="en-GB" sz="1200" dirty="0" err="1"/>
              <a:t>Joonas</a:t>
            </a:r>
            <a:r>
              <a:rPr lang="en-GB" sz="1200" dirty="0"/>
              <a:t> </a:t>
            </a:r>
            <a:r>
              <a:rPr lang="en-GB" sz="1200" dirty="0" err="1"/>
              <a:t>Iivanainen</a:t>
            </a:r>
            <a:r>
              <a:rPr lang="en-GB" sz="1200" dirty="0"/>
              <a:t> et al., ‘On-Scalp MEG System Utilizing an Actively Shielded Array of Optically-Pumped Magnetometers’, </a:t>
            </a:r>
            <a:r>
              <a:rPr lang="en-GB" sz="1200" i="1" dirty="0" err="1"/>
              <a:t>NeuroImage</a:t>
            </a:r>
            <a:r>
              <a:rPr lang="en-GB" sz="1200" dirty="0"/>
              <a:t> (2019)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3806FF6-3D25-490D-AEC5-59BC1A8466DE}"/>
              </a:ext>
            </a:extLst>
          </p:cNvPr>
          <p:cNvGrpSpPr/>
          <p:nvPr/>
        </p:nvGrpSpPr>
        <p:grpSpPr>
          <a:xfrm>
            <a:off x="6973457" y="4066727"/>
            <a:ext cx="3196911" cy="1868412"/>
            <a:chOff x="4920722" y="4171516"/>
            <a:chExt cx="3196911" cy="186841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52D8861-CBD6-40F8-B3AA-A7A5D306C10F}"/>
                </a:ext>
              </a:extLst>
            </p:cNvPr>
            <p:cNvSpPr txBox="1"/>
            <p:nvPr/>
          </p:nvSpPr>
          <p:spPr>
            <a:xfrm>
              <a:off x="4920722" y="4171516"/>
              <a:ext cx="31969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Cross axis terms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46BB40D-657D-4B30-A281-DB5502433C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4" t="81633" r="63457"/>
            <a:stretch/>
          </p:blipFill>
          <p:spPr>
            <a:xfrm>
              <a:off x="4920722" y="4688781"/>
              <a:ext cx="3196911" cy="1351147"/>
            </a:xfrm>
            <a:prstGeom prst="rect">
              <a:avLst/>
            </a:prstGeom>
          </p:spPr>
        </p:pic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7E52BEA-5C13-4510-AC1B-4DDE16302AF8}"/>
              </a:ext>
            </a:extLst>
          </p:cNvPr>
          <p:cNvCxnSpPr/>
          <p:nvPr/>
        </p:nvCxnSpPr>
        <p:spPr>
          <a:xfrm>
            <a:off x="6096000" y="3740933"/>
            <a:ext cx="0" cy="2520000"/>
          </a:xfrm>
          <a:prstGeom prst="line">
            <a:avLst/>
          </a:prstGeom>
          <a:ln>
            <a:solidFill>
              <a:srgbClr val="EA7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F095944-5E98-4959-9536-03FBBF8CE421}"/>
              </a:ext>
            </a:extLst>
          </p:cNvPr>
          <p:cNvGrpSpPr/>
          <p:nvPr/>
        </p:nvGrpSpPr>
        <p:grpSpPr>
          <a:xfrm>
            <a:off x="2231379" y="2181368"/>
            <a:ext cx="7994970" cy="775196"/>
            <a:chOff x="2246934" y="1880751"/>
            <a:chExt cx="7994970" cy="77519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288987A-4371-4F5F-A911-2B87722B56C0}"/>
                </a:ext>
              </a:extLst>
            </p:cNvPr>
            <p:cNvSpPr/>
            <p:nvPr/>
          </p:nvSpPr>
          <p:spPr>
            <a:xfrm>
              <a:off x="2356858" y="1880751"/>
              <a:ext cx="7885046" cy="7751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6D14B0B2-9459-4BCB-AF67-475369C98862}"/>
                    </a:ext>
                  </a:extLst>
                </p:cNvPr>
                <p:cNvSpPr txBox="1"/>
                <p:nvPr/>
              </p:nvSpPr>
              <p:spPr>
                <a:xfrm>
                  <a:off x="2246934" y="2037649"/>
                  <a:ext cx="84732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sz="240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en-GB" sz="24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6D14B0B2-9459-4BCB-AF67-475369C988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46934" y="2037649"/>
                  <a:ext cx="847321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E249D418-4C6C-4081-B339-0A4B5D3EABD2}"/>
              </a:ext>
            </a:extLst>
          </p:cNvPr>
          <p:cNvSpPr/>
          <p:nvPr/>
        </p:nvSpPr>
        <p:spPr>
          <a:xfrm>
            <a:off x="3707552" y="2013221"/>
            <a:ext cx="7180613" cy="986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E7E59C5-7CAF-4E1F-B56C-7A7FAB70696B}"/>
              </a:ext>
            </a:extLst>
          </p:cNvPr>
          <p:cNvCxnSpPr>
            <a:cxnSpLocks/>
          </p:cNvCxnSpPr>
          <p:nvPr/>
        </p:nvCxnSpPr>
        <p:spPr>
          <a:xfrm>
            <a:off x="2535491" y="2009468"/>
            <a:ext cx="231881" cy="2362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BCF3F23-5987-4F8F-89BA-42DD4CBC0565}"/>
              </a:ext>
            </a:extLst>
          </p:cNvPr>
          <p:cNvCxnSpPr>
            <a:cxnSpLocks/>
          </p:cNvCxnSpPr>
          <p:nvPr/>
        </p:nvCxnSpPr>
        <p:spPr>
          <a:xfrm>
            <a:off x="2244092" y="2000960"/>
            <a:ext cx="108606" cy="4036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56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  <p:bldP spid="12" grpId="0"/>
      <p:bldP spid="13" grpId="0" animBg="1"/>
      <p:bldP spid="15" grpId="0"/>
      <p:bldP spid="16" grpId="0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DA2FB-93FC-450B-BC75-1CF39E6EF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35819-D3F9-44E8-B0A1-7B1B1B63D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5934"/>
            <a:ext cx="10515600" cy="4101029"/>
          </a:xfrm>
        </p:spPr>
        <p:txBody>
          <a:bodyPr/>
          <a:lstStyle/>
          <a:p>
            <a:r>
              <a:rPr lang="en-GB" dirty="0"/>
              <a:t>Why use OPMs?</a:t>
            </a:r>
          </a:p>
          <a:p>
            <a:r>
              <a:rPr lang="en-GB" dirty="0"/>
              <a:t>How does an OPM work?</a:t>
            </a:r>
          </a:p>
          <a:p>
            <a:r>
              <a:rPr lang="en-GB" dirty="0"/>
              <a:t>What does that mean for data analysis?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5F3150-4F24-42D2-BAE2-653377559E8C}"/>
              </a:ext>
            </a:extLst>
          </p:cNvPr>
          <p:cNvSpPr txBox="1"/>
          <p:nvPr/>
        </p:nvSpPr>
        <p:spPr>
          <a:xfrm>
            <a:off x="1363362" y="4357109"/>
            <a:ext cx="94652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Helvetica" panose="020B0604020202020204" pitchFamily="34" charset="0"/>
                <a:cs typeface="Helvetica" panose="020B0604020202020204" pitchFamily="34" charset="0"/>
              </a:rPr>
              <a:t>The existing SPM M/EEG functions are still valid. We only need to think about how we apply them slightly differently</a:t>
            </a:r>
          </a:p>
        </p:txBody>
      </p:sp>
    </p:spTree>
    <p:extLst>
      <p:ext uri="{BB962C8B-B14F-4D97-AF65-F5344CB8AC3E}">
        <p14:creationId xmlns:p14="http://schemas.microsoft.com/office/powerpoint/2010/main" val="243100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829B8-AD99-4F41-BB7E-7B77E3EF1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Conditions for OP-MEG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0EE6A3-C834-4938-98EC-C649191589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 low-field environment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A44B40-6E9A-4AF5-BF5C-3CFFBBE68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00" y="2341614"/>
            <a:ext cx="4840290" cy="36302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28F8F4-0713-48C5-AC80-1F0C9FB519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989" y="2183198"/>
            <a:ext cx="1978931" cy="20481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DC82E3-8EB5-4C88-B9FC-3CD72738D2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5" t="57610" r="4309" b="1200"/>
          <a:stretch/>
        </p:blipFill>
        <p:spPr>
          <a:xfrm>
            <a:off x="6655988" y="4476093"/>
            <a:ext cx="1978932" cy="14957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4CA652-5161-4440-BB02-BC40B13377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6066" b="32874"/>
          <a:stretch/>
        </p:blipFill>
        <p:spPr>
          <a:xfrm>
            <a:off x="9127472" y="2183198"/>
            <a:ext cx="1717950" cy="18263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A1E428-A106-49BC-918D-983BD7897D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r="36915" b="46918"/>
          <a:stretch/>
        </p:blipFill>
        <p:spPr>
          <a:xfrm>
            <a:off x="9015585" y="4280123"/>
            <a:ext cx="1978932" cy="18876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61A603-BE40-46D5-921A-9D37312B2E0F}"/>
              </a:ext>
            </a:extLst>
          </p:cNvPr>
          <p:cNvSpPr txBox="1"/>
          <p:nvPr/>
        </p:nvSpPr>
        <p:spPr>
          <a:xfrm>
            <a:off x="6734857" y="4182166"/>
            <a:ext cx="1821194" cy="276999"/>
          </a:xfrm>
          <a:prstGeom prst="rect">
            <a:avLst/>
          </a:prstGeom>
          <a:solidFill>
            <a:srgbClr val="D9D9D9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Holmes </a:t>
            </a:r>
            <a:r>
              <a:rPr lang="en-GB" sz="1200" i="1" dirty="0"/>
              <a:t>et al. </a:t>
            </a:r>
            <a:r>
              <a:rPr lang="en-GB" sz="1200" dirty="0"/>
              <a:t>2019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C77739-2924-45BF-A211-594DB1B60107}"/>
              </a:ext>
            </a:extLst>
          </p:cNvPr>
          <p:cNvSpPr txBox="1"/>
          <p:nvPr/>
        </p:nvSpPr>
        <p:spPr>
          <a:xfrm>
            <a:off x="6734857" y="5971832"/>
            <a:ext cx="1821194" cy="276999"/>
          </a:xfrm>
          <a:prstGeom prst="rect">
            <a:avLst/>
          </a:prstGeom>
          <a:solidFill>
            <a:srgbClr val="D9D9D9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Holmes </a:t>
            </a:r>
            <a:r>
              <a:rPr lang="en-GB" sz="1200" i="1" dirty="0"/>
              <a:t>et al. </a:t>
            </a:r>
            <a:r>
              <a:rPr lang="en-GB" sz="1200" dirty="0"/>
              <a:t>2022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3B861F-51D3-4A82-9937-72E5346B85A6}"/>
              </a:ext>
            </a:extLst>
          </p:cNvPr>
          <p:cNvSpPr txBox="1"/>
          <p:nvPr/>
        </p:nvSpPr>
        <p:spPr>
          <a:xfrm>
            <a:off x="8987916" y="3951557"/>
            <a:ext cx="2006601" cy="276999"/>
          </a:xfrm>
          <a:prstGeom prst="rect">
            <a:avLst/>
          </a:prstGeom>
          <a:solidFill>
            <a:srgbClr val="D9D9D9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err="1"/>
              <a:t>Iivanainen</a:t>
            </a:r>
            <a:r>
              <a:rPr lang="en-GB" sz="1200"/>
              <a:t> </a:t>
            </a:r>
            <a:r>
              <a:rPr lang="en-GB" sz="1200" i="1"/>
              <a:t>et al.</a:t>
            </a:r>
            <a:r>
              <a:rPr lang="en-GB" sz="1200"/>
              <a:t>, 2019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CCF14A-1B4F-4F48-B172-09801C12CBEE}"/>
              </a:ext>
            </a:extLst>
          </p:cNvPr>
          <p:cNvSpPr txBox="1"/>
          <p:nvPr/>
        </p:nvSpPr>
        <p:spPr>
          <a:xfrm>
            <a:off x="9127472" y="6191005"/>
            <a:ext cx="1820365" cy="276999"/>
          </a:xfrm>
          <a:prstGeom prst="rect">
            <a:avLst/>
          </a:prstGeom>
          <a:solidFill>
            <a:srgbClr val="D9D9D9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Zhang </a:t>
            </a:r>
            <a:r>
              <a:rPr lang="en-GB" sz="1200" i="1" dirty="0"/>
              <a:t>et al.</a:t>
            </a:r>
            <a:r>
              <a:rPr lang="en-GB" sz="1200" dirty="0"/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3309421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8A22667-A959-4577-BC36-E5A441B94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How does an OPM work?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FDEE6C-970D-4EE2-B332-69E16653C6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Closed loop systems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A6664A-4151-4C55-8EFE-27D5D90847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5" t="3932" r="4680" b="8701"/>
          <a:stretch/>
        </p:blipFill>
        <p:spPr>
          <a:xfrm>
            <a:off x="1322791" y="2172772"/>
            <a:ext cx="2284728" cy="12080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A8A50F-CF3E-4302-BB9A-F205D04C2D47}"/>
              </a:ext>
            </a:extLst>
          </p:cNvPr>
          <p:cNvSpPr txBox="1"/>
          <p:nvPr/>
        </p:nvSpPr>
        <p:spPr>
          <a:xfrm>
            <a:off x="1730336" y="3275605"/>
            <a:ext cx="1555576" cy="276999"/>
          </a:xfrm>
          <a:prstGeom prst="rect">
            <a:avLst/>
          </a:prstGeom>
          <a:solidFill>
            <a:srgbClr val="D9D9D9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Brookes </a:t>
            </a:r>
            <a:r>
              <a:rPr lang="en-GB" sz="1200" i="1" dirty="0"/>
              <a:t>et al.</a:t>
            </a:r>
            <a:r>
              <a:rPr lang="en-GB" sz="1200" dirty="0"/>
              <a:t>, 2022</a:t>
            </a:r>
          </a:p>
        </p:txBody>
      </p:sp>
      <p:pic>
        <p:nvPicPr>
          <p:cNvPr id="9" name="time_series_video_5_times_speed">
            <a:hlinkClick r:id="" action="ppaction://media"/>
            <a:extLst>
              <a:ext uri="{FF2B5EF4-FFF2-40B4-BE49-F238E27FC236}">
                <a16:creationId xmlns:a16="http://schemas.microsoft.com/office/drawing/2014/main" id="{AF26B975-0A4A-49E8-AB5E-F8322316299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9521" r="6806" b="7060"/>
          <a:stretch/>
        </p:blipFill>
        <p:spPr>
          <a:xfrm>
            <a:off x="4701265" y="2341615"/>
            <a:ext cx="6167944" cy="3868136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35D3F7-9B4C-4E5E-BC12-C896BBC8E61F}"/>
              </a:ext>
            </a:extLst>
          </p:cNvPr>
          <p:cNvSpPr txBox="1"/>
          <p:nvPr/>
        </p:nvSpPr>
        <p:spPr>
          <a:xfrm>
            <a:off x="5285451" y="2172773"/>
            <a:ext cx="2331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Feedback OFF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B0542C-80FA-4498-B377-5BA4F12C71C0}"/>
              </a:ext>
            </a:extLst>
          </p:cNvPr>
          <p:cNvSpPr txBox="1"/>
          <p:nvPr/>
        </p:nvSpPr>
        <p:spPr>
          <a:xfrm>
            <a:off x="8130549" y="2172772"/>
            <a:ext cx="2331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Feedback ON</a:t>
            </a:r>
          </a:p>
        </p:txBody>
      </p:sp>
      <p:pic>
        <p:nvPicPr>
          <p:cNvPr id="3074" name="Picture 2" descr="http://quspin.com/wp-content/uploads/2023/04/N1.jpg">
            <a:extLst>
              <a:ext uri="{FF2B5EF4-FFF2-40B4-BE49-F238E27FC236}">
                <a16:creationId xmlns:a16="http://schemas.microsoft.com/office/drawing/2014/main" id="{2FEEF44A-63F0-453F-8A6F-671DE8BC9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702516"/>
            <a:ext cx="3240087" cy="258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D80EC5B-508D-4439-BD43-4B3D1B81EEE3}"/>
              </a:ext>
            </a:extLst>
          </p:cNvPr>
          <p:cNvSpPr txBox="1"/>
          <p:nvPr/>
        </p:nvSpPr>
        <p:spPr>
          <a:xfrm>
            <a:off x="3032679" y="6282641"/>
            <a:ext cx="1048059" cy="276999"/>
          </a:xfrm>
          <a:prstGeom prst="rect">
            <a:avLst/>
          </a:prstGeom>
          <a:solidFill>
            <a:srgbClr val="D9D9D9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200" dirty="0" err="1"/>
              <a:t>QuSpin</a:t>
            </a:r>
            <a:r>
              <a:rPr lang="en-GB" sz="1200" dirty="0"/>
              <a:t>, 2023</a:t>
            </a:r>
          </a:p>
        </p:txBody>
      </p:sp>
    </p:spTree>
    <p:extLst>
      <p:ext uri="{BB962C8B-B14F-4D97-AF65-F5344CB8AC3E}">
        <p14:creationId xmlns:p14="http://schemas.microsoft.com/office/powerpoint/2010/main" val="347377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BFF6B-A6B9-4854-ABC7-63B22C90E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How does an OPM work?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77AE61-F5DF-4231-8685-80AB405E23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Bandwidth</a:t>
            </a:r>
          </a:p>
        </p:txBody>
      </p:sp>
      <p:pic>
        <p:nvPicPr>
          <p:cNvPr id="7" name="Picture 2" descr="Extended Data Figure 2">
            <a:extLst>
              <a:ext uri="{FF2B5EF4-FFF2-40B4-BE49-F238E27FC236}">
                <a16:creationId xmlns:a16="http://schemas.microsoft.com/office/drawing/2014/main" id="{B83B92CB-0A77-4A9E-BCE4-5692ABC893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22"/>
          <a:stretch/>
        </p:blipFill>
        <p:spPr bwMode="auto">
          <a:xfrm>
            <a:off x="1548432" y="1822450"/>
            <a:ext cx="9095136" cy="435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21F1BC-D2DA-4D5E-80CF-AE800695DF73}"/>
              </a:ext>
            </a:extLst>
          </p:cNvPr>
          <p:cNvSpPr txBox="1"/>
          <p:nvPr/>
        </p:nvSpPr>
        <p:spPr>
          <a:xfrm>
            <a:off x="10337080" y="6410734"/>
            <a:ext cx="1854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/>
              <a:t>Boto</a:t>
            </a:r>
            <a:r>
              <a:rPr lang="en-GB" sz="1600" dirty="0"/>
              <a:t> </a:t>
            </a:r>
            <a:r>
              <a:rPr lang="en-GB" sz="1600" i="1" dirty="0"/>
              <a:t>et al.</a:t>
            </a:r>
            <a:r>
              <a:rPr lang="en-GB" sz="1600" dirty="0"/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7323850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3A02C-B9CF-43CF-B02D-F65C48FDD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How does an OPM work?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82DB30-4527-42DC-9C9D-9D0BB14D23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Alternative sensor designs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42624D-E9CF-4D6B-AABC-18C23ACDAAE7}"/>
              </a:ext>
            </a:extLst>
          </p:cNvPr>
          <p:cNvSpPr txBox="1"/>
          <p:nvPr/>
        </p:nvSpPr>
        <p:spPr>
          <a:xfrm>
            <a:off x="4902345" y="2098509"/>
            <a:ext cx="1527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NMOR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ACA706-9FBE-4249-9059-49ECF0131464}"/>
              </a:ext>
            </a:extLst>
          </p:cNvPr>
          <p:cNvSpPr txBox="1"/>
          <p:nvPr/>
        </p:nvSpPr>
        <p:spPr>
          <a:xfrm>
            <a:off x="8502359" y="2103374"/>
            <a:ext cx="1527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Unshielded</a:t>
            </a:r>
          </a:p>
        </p:txBody>
      </p:sp>
      <p:pic>
        <p:nvPicPr>
          <p:cNvPr id="5124" name="Picture 4" descr="Figure 2">
            <a:extLst>
              <a:ext uri="{FF2B5EF4-FFF2-40B4-BE49-F238E27FC236}">
                <a16:creationId xmlns:a16="http://schemas.microsoft.com/office/drawing/2014/main" id="{A0948225-613E-4696-BAFB-DA12509A17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03" r="57458"/>
          <a:stretch/>
        </p:blipFill>
        <p:spPr bwMode="auto">
          <a:xfrm>
            <a:off x="7642512" y="2467841"/>
            <a:ext cx="3247159" cy="192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Figure 2">
            <a:extLst>
              <a:ext uri="{FF2B5EF4-FFF2-40B4-BE49-F238E27FC236}">
                <a16:creationId xmlns:a16="http://schemas.microsoft.com/office/drawing/2014/main" id="{2EBDABD0-CECD-49AD-B0A4-CED7C97A0B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5" t="32624" r="100" b="-161"/>
          <a:stretch/>
        </p:blipFill>
        <p:spPr bwMode="auto">
          <a:xfrm>
            <a:off x="7642512" y="4320040"/>
            <a:ext cx="3247159" cy="217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9DCEE55-7F1D-4F37-8473-BCD214AF03C0}"/>
              </a:ext>
            </a:extLst>
          </p:cNvPr>
          <p:cNvSpPr txBox="1"/>
          <p:nvPr/>
        </p:nvSpPr>
        <p:spPr>
          <a:xfrm>
            <a:off x="838200" y="2098509"/>
            <a:ext cx="2851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Helium-4 (Mag4Health)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5CEBF6-AD35-461F-BE15-8B21479842E8}"/>
              </a:ext>
            </a:extLst>
          </p:cNvPr>
          <p:cNvSpPr txBox="1"/>
          <p:nvPr/>
        </p:nvSpPr>
        <p:spPr>
          <a:xfrm>
            <a:off x="8425153" y="6494887"/>
            <a:ext cx="1854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Limes </a:t>
            </a:r>
            <a:r>
              <a:rPr lang="en-GB" sz="1600" i="1" dirty="0"/>
              <a:t>et al.</a:t>
            </a:r>
            <a:r>
              <a:rPr lang="en-GB" sz="1600" dirty="0"/>
              <a:t>, 2020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79EB25B-2ECA-470F-B75E-8B3B41DF4818}"/>
              </a:ext>
            </a:extLst>
          </p:cNvPr>
          <p:cNvGrpSpPr/>
          <p:nvPr/>
        </p:nvGrpSpPr>
        <p:grpSpPr>
          <a:xfrm>
            <a:off x="619126" y="2637592"/>
            <a:ext cx="3070516" cy="2466221"/>
            <a:chOff x="619126" y="2467841"/>
            <a:chExt cx="3070516" cy="2466221"/>
          </a:xfrm>
        </p:grpSpPr>
        <p:pic>
          <p:nvPicPr>
            <p:cNvPr id="5126" name="Picture 6" descr="https://pub.mdpi-res.com/sensors/sensors-23-02801/article_deploy/html/images/sensors-23-02801-g002.png?1677847523">
              <a:extLst>
                <a:ext uri="{FF2B5EF4-FFF2-40B4-BE49-F238E27FC236}">
                  <a16:creationId xmlns:a16="http://schemas.microsoft.com/office/drawing/2014/main" id="{3FC2A81B-7EEA-4469-B401-CD2077BD4B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94" b="65606"/>
            <a:stretch/>
          </p:blipFill>
          <p:spPr bwMode="auto">
            <a:xfrm>
              <a:off x="619126" y="2467841"/>
              <a:ext cx="3070516" cy="2338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F52FE1A-E9D8-4FCB-89A7-C69618CBBD79}"/>
                </a:ext>
              </a:extLst>
            </p:cNvPr>
            <p:cNvGrpSpPr/>
            <p:nvPr/>
          </p:nvGrpSpPr>
          <p:grpSpPr>
            <a:xfrm>
              <a:off x="1080655" y="4686300"/>
              <a:ext cx="1183266" cy="247762"/>
              <a:chOff x="1080655" y="4686300"/>
              <a:chExt cx="1183266" cy="247762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D4EC6C4-71B8-4C51-B211-EFA97174AD7A}"/>
                  </a:ext>
                </a:extLst>
              </p:cNvPr>
              <p:cNvSpPr/>
              <p:nvPr/>
            </p:nvSpPr>
            <p:spPr>
              <a:xfrm>
                <a:off x="1080655" y="4686300"/>
                <a:ext cx="904009" cy="14038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A08E75-AC5D-4656-89E1-CBDB36201769}"/>
                  </a:ext>
                </a:extLst>
              </p:cNvPr>
              <p:cNvSpPr/>
              <p:nvPr/>
            </p:nvSpPr>
            <p:spPr>
              <a:xfrm>
                <a:off x="1359912" y="4793673"/>
                <a:ext cx="904009" cy="14038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E9FE8BB-D0DA-410F-A0C3-A9F52ED57DFA}"/>
              </a:ext>
            </a:extLst>
          </p:cNvPr>
          <p:cNvSpPr txBox="1"/>
          <p:nvPr/>
        </p:nvSpPr>
        <p:spPr>
          <a:xfrm>
            <a:off x="1222161" y="5145409"/>
            <a:ext cx="2083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/>
              <a:t>Gutteling</a:t>
            </a:r>
            <a:r>
              <a:rPr lang="en-GB" sz="1600" dirty="0"/>
              <a:t> </a:t>
            </a:r>
            <a:r>
              <a:rPr lang="en-GB" sz="1600" i="1" dirty="0"/>
              <a:t>et al.</a:t>
            </a:r>
            <a:r>
              <a:rPr lang="en-GB" sz="1600" dirty="0"/>
              <a:t>, 2023</a:t>
            </a:r>
          </a:p>
        </p:txBody>
      </p:sp>
      <p:pic>
        <p:nvPicPr>
          <p:cNvPr id="5130" name="Picture 10" descr="https://ars.els-cdn.com/content/image/1-s2.0-S1053811920309824-gr1_lrg.jpg">
            <a:extLst>
              <a:ext uri="{FF2B5EF4-FFF2-40B4-BE49-F238E27FC236}">
                <a16:creationId xmlns:a16="http://schemas.microsoft.com/office/drawing/2014/main" id="{F47B9D5A-93D7-4B6D-84C2-099B09CE9A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4" r="4566" b="59243"/>
          <a:stretch/>
        </p:blipFill>
        <p:spPr bwMode="auto">
          <a:xfrm>
            <a:off x="4151171" y="2637592"/>
            <a:ext cx="2947988" cy="240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663F549-8C8A-43DA-9CEE-1A8A7ECD0F5B}"/>
              </a:ext>
            </a:extLst>
          </p:cNvPr>
          <p:cNvCxnSpPr/>
          <p:nvPr/>
        </p:nvCxnSpPr>
        <p:spPr>
          <a:xfrm>
            <a:off x="6224155" y="3647209"/>
            <a:ext cx="561109" cy="59228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1FD0ADF-8BAB-4576-A205-35DE21F84F32}"/>
              </a:ext>
            </a:extLst>
          </p:cNvPr>
          <p:cNvSpPr txBox="1"/>
          <p:nvPr/>
        </p:nvSpPr>
        <p:spPr>
          <a:xfrm>
            <a:off x="6387589" y="3574018"/>
            <a:ext cx="669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GB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bias</a:t>
            </a:r>
            <a:endParaRPr lang="en-GB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08B4224-0CCF-4E13-A52D-3D66CB54B4A0}"/>
              </a:ext>
            </a:extLst>
          </p:cNvPr>
          <p:cNvSpPr txBox="1"/>
          <p:nvPr/>
        </p:nvSpPr>
        <p:spPr>
          <a:xfrm>
            <a:off x="4327129" y="5113840"/>
            <a:ext cx="2677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Kowalczyk</a:t>
            </a:r>
            <a:r>
              <a:rPr lang="en-GB" sz="1600" dirty="0"/>
              <a:t> </a:t>
            </a:r>
            <a:r>
              <a:rPr lang="en-GB" sz="1600" i="1" dirty="0"/>
              <a:t>et al.</a:t>
            </a:r>
            <a:r>
              <a:rPr lang="en-GB" sz="1600" dirty="0"/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16951676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C857E-75F4-431A-BBC2-36FB1F389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What does that mean for data analysis?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98734F2-4729-45D5-9254-B5CDC40B2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582" y="2047008"/>
            <a:ext cx="10816936" cy="4129955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Magnetometers pick up more background noise than gradiometers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218E4B0-5146-49C7-9E48-6901CAD3A9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Additional Noise Sources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408F8CB-3983-420A-81C3-F529D0144674}"/>
              </a:ext>
            </a:extLst>
          </p:cNvPr>
          <p:cNvGrpSpPr/>
          <p:nvPr/>
        </p:nvGrpSpPr>
        <p:grpSpPr>
          <a:xfrm>
            <a:off x="3310695" y="2646420"/>
            <a:ext cx="5535006" cy="4062500"/>
            <a:chOff x="1439298" y="1960620"/>
            <a:chExt cx="6900684" cy="5064861"/>
          </a:xfrm>
        </p:grpSpPr>
        <p:pic>
          <p:nvPicPr>
            <p:cNvPr id="8" name="Picture 7" descr="IMG00002">
              <a:extLst>
                <a:ext uri="{FF2B5EF4-FFF2-40B4-BE49-F238E27FC236}">
                  <a16:creationId xmlns:a16="http://schemas.microsoft.com/office/drawing/2014/main" id="{4276FC84-9278-488E-8722-0E2C2B2ACD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 b="13861"/>
            <a:stretch>
              <a:fillRect/>
            </a:stretch>
          </p:blipFill>
          <p:spPr bwMode="auto">
            <a:xfrm>
              <a:off x="1483687" y="1960621"/>
              <a:ext cx="2004164" cy="4317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8" descr="IMG00003">
              <a:extLst>
                <a:ext uri="{FF2B5EF4-FFF2-40B4-BE49-F238E27FC236}">
                  <a16:creationId xmlns:a16="http://schemas.microsoft.com/office/drawing/2014/main" id="{1D241319-9D51-498C-A625-E354910A8A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b="13861"/>
            <a:stretch>
              <a:fillRect/>
            </a:stretch>
          </p:blipFill>
          <p:spPr bwMode="auto">
            <a:xfrm>
              <a:off x="4032869" y="1960620"/>
              <a:ext cx="2004164" cy="4317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B7DC2F5-6B38-47A9-BD1A-4058EB6D0EAB}"/>
                </a:ext>
              </a:extLst>
            </p:cNvPr>
            <p:cNvSpPr txBox="1"/>
            <p:nvPr/>
          </p:nvSpPr>
          <p:spPr>
            <a:xfrm>
              <a:off x="1439298" y="6210661"/>
              <a:ext cx="2092940" cy="47484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75" b="1" dirty="0"/>
                <a:t>Magnetometer</a:t>
              </a:r>
              <a:endParaRPr lang="en-GB" sz="1875" b="1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360E857-BF34-4DC3-82E5-A46E5A8A171D}"/>
                </a:ext>
              </a:extLst>
            </p:cNvPr>
            <p:cNvSpPr txBox="1"/>
            <p:nvPr/>
          </p:nvSpPr>
          <p:spPr>
            <a:xfrm>
              <a:off x="4013310" y="6190899"/>
              <a:ext cx="1844549" cy="8345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75" b="1" dirty="0"/>
                <a:t>Axial</a:t>
              </a:r>
              <a:br>
                <a:rPr lang="en-US" sz="1875" b="1" dirty="0"/>
              </a:br>
              <a:r>
                <a:rPr lang="en-US" sz="1875" b="1" dirty="0"/>
                <a:t>Gradiometer</a:t>
              </a:r>
              <a:endParaRPr lang="en-GB" sz="1875" b="1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2BACE4A-DE7E-4FD8-ACD9-417FF2CC2ACE}"/>
                </a:ext>
              </a:extLst>
            </p:cNvPr>
            <p:cNvGrpSpPr/>
            <p:nvPr/>
          </p:nvGrpSpPr>
          <p:grpSpPr>
            <a:xfrm>
              <a:off x="6335818" y="2014134"/>
              <a:ext cx="2004164" cy="3963859"/>
              <a:chOff x="6082550" y="1933373"/>
              <a:chExt cx="1924050" cy="3805408"/>
            </a:xfrm>
          </p:grpSpPr>
          <p:pic>
            <p:nvPicPr>
              <p:cNvPr id="14" name="Picture 13" descr="IMG00002">
                <a:extLst>
                  <a:ext uri="{FF2B5EF4-FFF2-40B4-BE49-F238E27FC236}">
                    <a16:creationId xmlns:a16="http://schemas.microsoft.com/office/drawing/2014/main" id="{AE8C9C89-195F-416A-9FDA-B78C720255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/>
              <a:srcRect b="48348"/>
              <a:stretch/>
            </p:blipFill>
            <p:spPr bwMode="auto">
              <a:xfrm>
                <a:off x="6082550" y="1933373"/>
                <a:ext cx="1924050" cy="24854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82EAB889-FF75-47E7-ABB3-6064840F58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99948" y="4430614"/>
                <a:ext cx="1282766" cy="1308167"/>
              </a:xfrm>
              <a:prstGeom prst="rect">
                <a:avLst/>
              </a:prstGeom>
            </p:spPr>
          </p:pic>
          <p:cxnSp>
            <p:nvCxnSpPr>
              <p:cNvPr id="16" name="Connector: Elbow 15">
                <a:extLst>
                  <a:ext uri="{FF2B5EF4-FFF2-40B4-BE49-F238E27FC236}">
                    <a16:creationId xmlns:a16="http://schemas.microsoft.com/office/drawing/2014/main" id="{23C8DFFD-72E9-4EA8-B8B0-3F06A1032DF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853216" y="4531592"/>
                <a:ext cx="292842" cy="67374"/>
              </a:xfrm>
              <a:prstGeom prst="bentConnector3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6ECF1685-0D23-4DBD-8975-8E1C9758BAF7}"/>
                  </a:ext>
                </a:extLst>
              </p:cNvPr>
              <p:cNvCxnSpPr/>
              <p:nvPr/>
            </p:nvCxnSpPr>
            <p:spPr>
              <a:xfrm>
                <a:off x="6892927" y="4418858"/>
                <a:ext cx="0" cy="292842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ED6ECE-E9A4-48EF-8B8E-80375DC27435}"/>
                </a:ext>
              </a:extLst>
            </p:cNvPr>
            <p:cNvSpPr txBox="1"/>
            <p:nvPr/>
          </p:nvSpPr>
          <p:spPr>
            <a:xfrm>
              <a:off x="6289008" y="6030793"/>
              <a:ext cx="2004164" cy="8345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75" b="1" dirty="0"/>
                <a:t>Planar</a:t>
              </a:r>
              <a:br>
                <a:rPr lang="en-US" sz="1875" b="1" dirty="0"/>
              </a:br>
              <a:r>
                <a:rPr lang="en-US" sz="1875" b="1" dirty="0"/>
                <a:t>Gradiometer</a:t>
              </a:r>
              <a:endParaRPr lang="en-GB" sz="1875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1546865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C857E-75F4-431A-BBC2-36FB1F389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What does that mean for data analysis?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218E4B0-5146-49C7-9E48-6901CAD3A9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Additional Noise Sources</a:t>
            </a:r>
            <a:endParaRPr lang="en-GB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851D2AF-7C01-407C-9D05-2BF6CFBA2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9503" y="2667471"/>
            <a:ext cx="4484297" cy="3363223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51253C2-C433-4D68-9F7D-C145B6911527}"/>
              </a:ext>
            </a:extLst>
          </p:cNvPr>
          <p:cNvCxnSpPr>
            <a:cxnSpLocks/>
          </p:cNvCxnSpPr>
          <p:nvPr/>
        </p:nvCxnSpPr>
        <p:spPr>
          <a:xfrm flipH="1">
            <a:off x="8606772" y="2710947"/>
            <a:ext cx="98814" cy="1293115"/>
          </a:xfrm>
          <a:prstGeom prst="straightConnector1">
            <a:avLst/>
          </a:prstGeom>
          <a:ln w="28575">
            <a:solidFill>
              <a:srgbClr val="EA76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E9597E1-61D0-413A-973B-AECFB86CA186}"/>
              </a:ext>
            </a:extLst>
          </p:cNvPr>
          <p:cNvSpPr txBox="1"/>
          <p:nvPr/>
        </p:nvSpPr>
        <p:spPr>
          <a:xfrm>
            <a:off x="8039693" y="2341615"/>
            <a:ext cx="1557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Line Noise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6E6116B-E5D7-4CC1-BB0F-989DE412CA09}"/>
              </a:ext>
            </a:extLst>
          </p:cNvPr>
          <p:cNvCxnSpPr>
            <a:cxnSpLocks/>
          </p:cNvCxnSpPr>
          <p:nvPr/>
        </p:nvCxnSpPr>
        <p:spPr>
          <a:xfrm>
            <a:off x="9111651" y="2667471"/>
            <a:ext cx="660775" cy="1681611"/>
          </a:xfrm>
          <a:prstGeom prst="straightConnector1">
            <a:avLst/>
          </a:prstGeom>
          <a:ln w="28575">
            <a:solidFill>
              <a:srgbClr val="EA76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590532C-0DDE-4B12-9E45-C232B29752CC}"/>
              </a:ext>
            </a:extLst>
          </p:cNvPr>
          <p:cNvSpPr txBox="1"/>
          <p:nvPr/>
        </p:nvSpPr>
        <p:spPr>
          <a:xfrm>
            <a:off x="9597560" y="2482805"/>
            <a:ext cx="1557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Motion tracking camera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2E02A24-57ED-4E2A-B573-23F17579A242}"/>
              </a:ext>
            </a:extLst>
          </p:cNvPr>
          <p:cNvCxnSpPr>
            <a:cxnSpLocks/>
          </p:cNvCxnSpPr>
          <p:nvPr/>
        </p:nvCxnSpPr>
        <p:spPr>
          <a:xfrm flipH="1">
            <a:off x="10235699" y="3406135"/>
            <a:ext cx="129476" cy="738664"/>
          </a:xfrm>
          <a:prstGeom prst="straightConnector1">
            <a:avLst/>
          </a:prstGeom>
          <a:ln w="28575">
            <a:solidFill>
              <a:srgbClr val="EA76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30CA6064-4EF3-4FE5-B1FF-594583506901}"/>
              </a:ext>
            </a:extLst>
          </p:cNvPr>
          <p:cNvSpPr/>
          <p:nvPr/>
        </p:nvSpPr>
        <p:spPr>
          <a:xfrm>
            <a:off x="7427659" y="2710947"/>
            <a:ext cx="531845" cy="3238548"/>
          </a:xfrm>
          <a:prstGeom prst="rect">
            <a:avLst/>
          </a:prstGeom>
          <a:noFill/>
          <a:ln w="38100">
            <a:solidFill>
              <a:srgbClr val="EA760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0FC745BB-A4A4-401C-822A-E61DEC3B2EBD}"/>
              </a:ext>
            </a:extLst>
          </p:cNvPr>
          <p:cNvSpPr txBox="1">
            <a:spLocks/>
          </p:cNvSpPr>
          <p:nvPr/>
        </p:nvSpPr>
        <p:spPr>
          <a:xfrm>
            <a:off x="838200" y="2341615"/>
            <a:ext cx="5818492" cy="41007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600" dirty="0"/>
              <a:t>ICA, SSP, DSSP, temporal filtering and reference cancellation all work but:</a:t>
            </a:r>
          </a:p>
          <a:p>
            <a:r>
              <a:rPr lang="en-GB" sz="2600" dirty="0"/>
              <a:t>Need to think about the number of channels</a:t>
            </a:r>
          </a:p>
          <a:p>
            <a:r>
              <a:rPr lang="en-GB" sz="2600" dirty="0"/>
              <a:t>And is the noise source moving relative to the OPMs?</a:t>
            </a:r>
          </a:p>
          <a:p>
            <a:r>
              <a:rPr lang="en-GB" sz="2600" dirty="0"/>
              <a:t>Are the default settings appropriate?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4952062-7B20-4CF5-B747-9FE20C511AD8}"/>
              </a:ext>
            </a:extLst>
          </p:cNvPr>
          <p:cNvCxnSpPr>
            <a:cxnSpLocks/>
            <a:stCxn id="29" idx="2"/>
          </p:cNvCxnSpPr>
          <p:nvPr/>
        </p:nvCxnSpPr>
        <p:spPr>
          <a:xfrm>
            <a:off x="7142601" y="2482805"/>
            <a:ext cx="271612" cy="238960"/>
          </a:xfrm>
          <a:prstGeom prst="straightConnector1">
            <a:avLst/>
          </a:prstGeom>
          <a:ln w="28575">
            <a:solidFill>
              <a:srgbClr val="EA76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44167720-2BC4-4540-AE12-EBF177B3E2C9}"/>
              </a:ext>
            </a:extLst>
          </p:cNvPr>
          <p:cNvSpPr txBox="1"/>
          <p:nvPr/>
        </p:nvSpPr>
        <p:spPr>
          <a:xfrm>
            <a:off x="6363667" y="1836474"/>
            <a:ext cx="1557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Drift and Vibration</a:t>
            </a:r>
          </a:p>
        </p:txBody>
      </p:sp>
    </p:spTree>
    <p:extLst>
      <p:ext uri="{BB962C8B-B14F-4D97-AF65-F5344CB8AC3E}">
        <p14:creationId xmlns:p14="http://schemas.microsoft.com/office/powerpoint/2010/main" val="46728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7438F-A691-4323-A983-0AAE3F9C6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What does that mean for data analysis?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629CC8-6D32-416F-930D-24851AD162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Movement Noise</a:t>
            </a:r>
          </a:p>
        </p:txBody>
      </p:sp>
      <p:pic>
        <p:nvPicPr>
          <p:cNvPr id="5" name="Content Placeholder 13">
            <a:extLst>
              <a:ext uri="{FF2B5EF4-FFF2-40B4-BE49-F238E27FC236}">
                <a16:creationId xmlns:a16="http://schemas.microsoft.com/office/drawing/2014/main" id="{3ED9A254-8025-45F2-8896-CBD1061D48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9524" y="1823103"/>
            <a:ext cx="7302062" cy="4354513"/>
          </a:xfr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E6C234D3-DD39-4C5E-82E2-7A0DE6F95F91}"/>
              </a:ext>
            </a:extLst>
          </p:cNvPr>
          <p:cNvSpPr txBox="1">
            <a:spLocks/>
          </p:cNvSpPr>
          <p:nvPr/>
        </p:nvSpPr>
        <p:spPr>
          <a:xfrm>
            <a:off x="7346372" y="2171700"/>
            <a:ext cx="4007427" cy="367838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The magnetic field is not constant in space. Rotations will also lead to field changes.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Movement noise can be reduced post-hoc, but it’s worth considering in your experimental design</a:t>
            </a:r>
          </a:p>
        </p:txBody>
      </p:sp>
    </p:spTree>
    <p:extLst>
      <p:ext uri="{BB962C8B-B14F-4D97-AF65-F5344CB8AC3E}">
        <p14:creationId xmlns:p14="http://schemas.microsoft.com/office/powerpoint/2010/main" val="348390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C857E-75F4-431A-BBC2-36FB1F389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What does that mean for data analysis?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FBCEE4-1BB1-446D-9FB2-5273F77583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Interference Suppression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51E798-4D33-4007-834A-31FB1FF79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18" y="2722878"/>
            <a:ext cx="5123179" cy="288178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15AD494-9610-43BB-ABF9-A47F08FB7180}"/>
              </a:ext>
            </a:extLst>
          </p:cNvPr>
          <p:cNvGrpSpPr/>
          <p:nvPr/>
        </p:nvGrpSpPr>
        <p:grpSpPr>
          <a:xfrm rot="20555610">
            <a:off x="1030056" y="3449205"/>
            <a:ext cx="3620672" cy="1567365"/>
            <a:chOff x="3044765" y="1576201"/>
            <a:chExt cx="6120000" cy="2256453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82AEFBCD-1A6C-46B1-A824-DAE6D9BC58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4765" y="1576201"/>
              <a:ext cx="6120000" cy="0"/>
            </a:xfrm>
            <a:prstGeom prst="straightConnector1">
              <a:avLst/>
            </a:prstGeom>
            <a:ln w="57150">
              <a:solidFill>
                <a:srgbClr val="1589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51D41D2-F9BE-4A0A-ADDB-7F56920150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4765" y="2704428"/>
              <a:ext cx="6120000" cy="0"/>
            </a:xfrm>
            <a:prstGeom prst="straightConnector1">
              <a:avLst/>
            </a:prstGeom>
            <a:ln w="57150">
              <a:solidFill>
                <a:srgbClr val="1589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6B3484E-0681-473E-A92D-6F3405AD7D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4765" y="3832654"/>
              <a:ext cx="6120000" cy="0"/>
            </a:xfrm>
            <a:prstGeom prst="straightConnector1">
              <a:avLst/>
            </a:prstGeom>
            <a:ln w="57150">
              <a:solidFill>
                <a:srgbClr val="1589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4F62171-8A27-491E-B6DF-5B9B4FB8E768}"/>
                  </a:ext>
                </a:extLst>
              </p:cNvPr>
              <p:cNvSpPr txBox="1"/>
              <p:nvPr/>
            </p:nvSpPr>
            <p:spPr>
              <a:xfrm>
                <a:off x="4059838" y="2722396"/>
                <a:ext cx="1618573" cy="1070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1" i="1" smtClean="0">
                          <a:solidFill>
                            <a:srgbClr val="1589FF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GB" sz="2000" b="1" i="1" smtClean="0">
                          <a:solidFill>
                            <a:srgbClr val="1589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2000" b="1" i="1" smtClean="0">
                              <a:solidFill>
                                <a:srgbClr val="1589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2000" i="1" smtClean="0">
                                  <a:solidFill>
                                    <a:srgbClr val="1589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GB" sz="2000" i="1" smtClean="0">
                                        <a:solidFill>
                                          <a:srgbClr val="1589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GB" sz="2000" b="0" i="1" smtClean="0">
                                        <a:solidFill>
                                          <a:srgbClr val="1589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GB" sz="2000" b="0" i="1" smtClean="0">
                                        <a:solidFill>
                                          <a:srgbClr val="1589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GB" sz="2000" i="1" smtClean="0">
                                        <a:solidFill>
                                          <a:srgbClr val="1589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000" b="0" i="1" smtClean="0">
                                        <a:solidFill>
                                          <a:srgbClr val="1589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GB" sz="2000" b="0" i="1" smtClean="0">
                                        <a:solidFill>
                                          <a:srgbClr val="1589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GB" sz="2000" i="1" smtClean="0">
                                        <a:solidFill>
                                          <a:srgbClr val="1589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000" b="0" i="1" smtClean="0">
                                        <a:solidFill>
                                          <a:srgbClr val="1589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GB" sz="2000" b="0" i="1" smtClean="0">
                                        <a:solidFill>
                                          <a:srgbClr val="1589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1200" b="1" i="1" dirty="0">
                  <a:solidFill>
                    <a:srgbClr val="1589FF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4F62171-8A27-491E-B6DF-5B9B4FB8E7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9838" y="2722396"/>
                <a:ext cx="1618573" cy="107054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6" name="Picture 2" descr="https://ars.els-cdn.com/content/image/1-s2.0-S1053811921007576-gr3.jpg">
            <a:extLst>
              <a:ext uri="{FF2B5EF4-FFF2-40B4-BE49-F238E27FC236}">
                <a16:creationId xmlns:a16="http://schemas.microsoft.com/office/drawing/2014/main" id="{8980A536-406E-43CD-AD2B-75FF44B200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4"/>
          <a:stretch/>
        </p:blipFill>
        <p:spPr bwMode="auto">
          <a:xfrm>
            <a:off x="7979573" y="1753947"/>
            <a:ext cx="2934931" cy="481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9E42753-25D5-4C39-B6CA-BFBD23D1AAD0}"/>
              </a:ext>
            </a:extLst>
          </p:cNvPr>
          <p:cNvSpPr txBox="1"/>
          <p:nvPr/>
        </p:nvSpPr>
        <p:spPr>
          <a:xfrm>
            <a:off x="6399655" y="2758625"/>
            <a:ext cx="1579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Uncorrected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578A8A-4B4A-4AD4-BA00-9343FE038367}"/>
              </a:ext>
            </a:extLst>
          </p:cNvPr>
          <p:cNvSpPr txBox="1"/>
          <p:nvPr/>
        </p:nvSpPr>
        <p:spPr>
          <a:xfrm>
            <a:off x="5707794" y="4975752"/>
            <a:ext cx="2317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After Homogeneous Field Correction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6E57CD-80AB-4F10-91A9-3E90FF51A3EE}"/>
              </a:ext>
            </a:extLst>
          </p:cNvPr>
          <p:cNvSpPr txBox="1"/>
          <p:nvPr/>
        </p:nvSpPr>
        <p:spPr>
          <a:xfrm>
            <a:off x="9987044" y="6404320"/>
            <a:ext cx="1854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Tierney </a:t>
            </a:r>
            <a:r>
              <a:rPr lang="en-GB" sz="1600" i="1" dirty="0"/>
              <a:t>et al.</a:t>
            </a:r>
            <a:r>
              <a:rPr lang="en-GB" sz="1600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5354117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126DE-5171-4250-977E-EED0902DE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What does that mean for data analysis?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30379C6-B619-4674-AF4E-114BD1A77C7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748757" y="1535456"/>
          <a:ext cx="6694485" cy="4655452"/>
        </p:xfrm>
        <a:graphic>
          <a:graphicData uri="http://schemas.openxmlformats.org/drawingml/2006/table">
            <a:tbl>
              <a:tblPr/>
              <a:tblGrid>
                <a:gridCol w="1556468">
                  <a:extLst>
                    <a:ext uri="{9D8B030D-6E8A-4147-A177-3AD203B41FA5}">
                      <a16:colId xmlns:a16="http://schemas.microsoft.com/office/drawing/2014/main" val="3082924996"/>
                    </a:ext>
                  </a:extLst>
                </a:gridCol>
                <a:gridCol w="2903733">
                  <a:extLst>
                    <a:ext uri="{9D8B030D-6E8A-4147-A177-3AD203B41FA5}">
                      <a16:colId xmlns:a16="http://schemas.microsoft.com/office/drawing/2014/main" val="1393407760"/>
                    </a:ext>
                  </a:extLst>
                </a:gridCol>
                <a:gridCol w="2234284">
                  <a:extLst>
                    <a:ext uri="{9D8B030D-6E8A-4147-A177-3AD203B41FA5}">
                      <a16:colId xmlns:a16="http://schemas.microsoft.com/office/drawing/2014/main" val="114940270"/>
                    </a:ext>
                  </a:extLst>
                </a:gridCol>
              </a:tblGrid>
              <a:tr h="326356">
                <a:tc gridSpan="3">
                  <a:txBody>
                    <a:bodyPr/>
                    <a:lstStyle/>
                    <a:p>
                      <a:pPr algn="l" fontAlgn="base"/>
                      <a:r>
                        <a:rPr lang="en-GB" sz="16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Course Agenda – Wednesday 31</a:t>
                      </a:r>
                      <a:r>
                        <a:rPr lang="en-GB" sz="1100" b="1" i="0" baseline="300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</a:t>
                      </a:r>
                      <a:r>
                        <a:rPr lang="en-GB" sz="16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May​</a:t>
                      </a:r>
                      <a:endParaRPr lang="en-GB" sz="16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80334" marR="80334" marT="40167" marB="40167">
                    <a:lnL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831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8636860"/>
                  </a:ext>
                </a:extLst>
              </a:tr>
              <a:tr h="401669"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9.30-10.00</a:t>
                      </a:r>
                      <a:r>
                        <a:rPr lang="en-GB" sz="11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0334" marR="80334" marT="40167" marB="40167">
                    <a:lnL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D9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Day 2: Welcome and Registration</a:t>
                      </a:r>
                      <a:r>
                        <a:rPr lang="en-GB" sz="11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0334" marR="80334" marT="40167" marB="40167">
                    <a:lnL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D9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Registration (Conservatory)</a:t>
                      </a:r>
                      <a:r>
                        <a:rPr lang="en-GB" sz="11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 fontAlgn="base"/>
                      <a:r>
                        <a:rPr lang="en-GB" sz="11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Refreshments  (Boardroom)</a:t>
                      </a:r>
                      <a:r>
                        <a:rPr lang="en-GB" sz="11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0334" marR="80334" marT="40167" marB="40167">
                    <a:lnL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D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616668"/>
                  </a:ext>
                </a:extLst>
              </a:tr>
              <a:tr h="317988">
                <a:tc>
                  <a:txBody>
                    <a:bodyPr/>
                    <a:lstStyle/>
                    <a:p>
                      <a:pPr algn="ctr" fontAlgn="auto"/>
                      <a:r>
                        <a:rPr lang="en-GB" sz="11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80334" marR="80334" marT="40167" marB="40167">
                    <a:lnL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Chair: Dorottya Hetenyi</a:t>
                      </a:r>
                      <a:r>
                        <a:rPr lang="en-GB" sz="11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0334" marR="80334" marT="40167" marB="40167">
                    <a:lnL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 </a:t>
                      </a:r>
                      <a:r>
                        <a:rPr lang="en-GB" sz="11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0334" marR="80334" marT="40167" marB="40167">
                    <a:lnL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969547"/>
                  </a:ext>
                </a:extLst>
              </a:tr>
              <a:tr h="317988"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10.00-12.00</a:t>
                      </a:r>
                      <a:r>
                        <a:rPr lang="en-GB" sz="11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0334" marR="80334" marT="40167" marB="40167">
                    <a:lnL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D9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Group M/EEG dataset analysis- demo</a:t>
                      </a:r>
                      <a:r>
                        <a:rPr lang="en-GB" sz="11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0334" marR="80334" marT="40167" marB="40167">
                    <a:lnL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D9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Jason Taylor</a:t>
                      </a:r>
                      <a:r>
                        <a:rPr lang="en-GB" sz="11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0334" marR="80334" marT="40167" marB="40167">
                    <a:lnL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D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8013054"/>
                  </a:ext>
                </a:extLst>
              </a:tr>
              <a:tr h="401669"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12.00-12.40</a:t>
                      </a:r>
                      <a:r>
                        <a:rPr lang="en-GB" sz="11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0334" marR="80334" marT="40167" marB="40167">
                    <a:lnL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Analysis of Optically Pumped Magnetometers (OPM) data</a:t>
                      </a:r>
                      <a:r>
                        <a:rPr lang="en-GB" sz="11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0334" marR="80334" marT="40167" marB="40167">
                    <a:lnL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Stephanie Mellor</a:t>
                      </a:r>
                      <a:r>
                        <a:rPr lang="en-GB" sz="11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0334" marR="80334" marT="40167" marB="40167">
                    <a:lnL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269625"/>
                  </a:ext>
                </a:extLst>
              </a:tr>
              <a:tr h="317988"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12.40-13:15</a:t>
                      </a:r>
                      <a:r>
                        <a:rPr lang="en-GB" sz="11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0334" marR="80334" marT="40167" marB="40167">
                    <a:lnL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D9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OPM data analysis- demo</a:t>
                      </a:r>
                      <a:r>
                        <a:rPr lang="en-GB" sz="11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0334" marR="80334" marT="40167" marB="40167" anchor="ctr">
                    <a:lnL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D9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Robert Seymour</a:t>
                      </a:r>
                      <a:r>
                        <a:rPr lang="en-GB" sz="11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0334" marR="80334" marT="40167" marB="40167">
                    <a:lnL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D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3937896"/>
                  </a:ext>
                </a:extLst>
              </a:tr>
              <a:tr h="317988"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13.15-14.15</a:t>
                      </a:r>
                      <a:r>
                        <a:rPr lang="en-GB" sz="11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0334" marR="80334" marT="40167" marB="40167">
                    <a:lnL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Lunch </a:t>
                      </a:r>
                      <a:r>
                        <a:rPr lang="en-GB" sz="11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0334" marR="80334" marT="40167" marB="40167" anchor="ctr">
                    <a:lnL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Boardroom</a:t>
                      </a:r>
                      <a:r>
                        <a:rPr lang="en-GB" sz="11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0334" marR="80334" marT="40167" marB="40167">
                    <a:lnL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1586390"/>
                  </a:ext>
                </a:extLst>
              </a:tr>
              <a:tr h="317988">
                <a:tc>
                  <a:txBody>
                    <a:bodyPr/>
                    <a:lstStyle/>
                    <a:p>
                      <a:pPr algn="ctr" fontAlgn="auto"/>
                      <a:r>
                        <a:rPr lang="en-GB" sz="11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80334" marR="80334" marT="40167" marB="40167">
                    <a:lnL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D9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Chair: TBA</a:t>
                      </a:r>
                      <a:r>
                        <a:rPr lang="en-GB" sz="11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0334" marR="80334" marT="40167" marB="40167">
                    <a:lnL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D9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GB" sz="11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80334" marR="80334" marT="40167" marB="40167">
                    <a:lnL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D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3768384"/>
                  </a:ext>
                </a:extLst>
              </a:tr>
              <a:tr h="317988"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14.15 - 15.15</a:t>
                      </a:r>
                      <a:r>
                        <a:rPr lang="en-GB" sz="11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0334" marR="80334" marT="40167" marB="40167">
                    <a:lnL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Bayesian inference</a:t>
                      </a:r>
                      <a:r>
                        <a:rPr lang="en-GB" sz="11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0334" marR="80334" marT="40167" marB="40167">
                    <a:lnL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Noor Sajid</a:t>
                      </a:r>
                      <a:r>
                        <a:rPr lang="en-GB" sz="11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0334" marR="80334" marT="40167" marB="40167">
                    <a:lnL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068030"/>
                  </a:ext>
                </a:extLst>
              </a:tr>
              <a:tr h="317988"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15.15 – 16.15</a:t>
                      </a:r>
                      <a:r>
                        <a:rPr lang="en-GB" sz="11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0334" marR="80334" marT="40167" marB="40167">
                    <a:lnL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D9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M/EEG source analysis</a:t>
                      </a:r>
                      <a:r>
                        <a:rPr lang="en-GB" sz="11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0334" marR="80334" marT="40167" marB="40167">
                    <a:lnL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D9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Jose David Lopez</a:t>
                      </a:r>
                      <a:r>
                        <a:rPr lang="en-GB" sz="11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0334" marR="80334" marT="40167" marB="40167">
                    <a:lnL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D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2462118"/>
                  </a:ext>
                </a:extLst>
              </a:tr>
              <a:tr h="317988"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16.15-16.45</a:t>
                      </a:r>
                      <a:r>
                        <a:rPr lang="en-GB" sz="11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0334" marR="80334" marT="40167" marB="40167">
                    <a:lnL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Break</a:t>
                      </a:r>
                      <a:r>
                        <a:rPr lang="en-GB" sz="11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0334" marR="80334" marT="40167" marB="40167">
                    <a:lnL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Refreshments (Boardroom)</a:t>
                      </a:r>
                      <a:r>
                        <a:rPr lang="en-GB" sz="11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0334" marR="80334" marT="40167" marB="40167">
                    <a:lnL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4747713"/>
                  </a:ext>
                </a:extLst>
              </a:tr>
              <a:tr h="317988"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16.45 – 17.30</a:t>
                      </a:r>
                      <a:r>
                        <a:rPr lang="en-GB" sz="11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0334" marR="80334" marT="40167" marB="40167">
                    <a:lnL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D9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M/EEG source analysis -demo</a:t>
                      </a:r>
                      <a:r>
                        <a:rPr lang="en-GB" sz="11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0334" marR="80334" marT="40167" marB="40167">
                    <a:lnL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D9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Mansoureh Fahimi</a:t>
                      </a:r>
                      <a:r>
                        <a:rPr lang="en-GB" sz="11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0334" marR="80334" marT="40167" marB="40167">
                    <a:lnL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D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19989"/>
                  </a:ext>
                </a:extLst>
              </a:tr>
              <a:tr h="317988"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17.30 - 18.30</a:t>
                      </a:r>
                      <a:r>
                        <a:rPr lang="en-GB" sz="11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0334" marR="80334" marT="40167" marB="40167">
                    <a:lnL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General Q&amp;A</a:t>
                      </a:r>
                      <a:r>
                        <a:rPr lang="en-GB" sz="11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0334" marR="80334" marT="40167" marB="40167">
                    <a:lnL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 faculty  </a:t>
                      </a:r>
                      <a:r>
                        <a:rPr lang="en-GB" sz="11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0334" marR="80334" marT="40167" marB="40167">
                    <a:lnL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723476"/>
                  </a:ext>
                </a:extLst>
              </a:tr>
              <a:tr h="317988"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18.30- …</a:t>
                      </a:r>
                      <a:r>
                        <a:rPr lang="en-GB" sz="11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0334" marR="80334" marT="40167" marB="40167">
                    <a:lnL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D9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1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Social Event</a:t>
                      </a:r>
                      <a:r>
                        <a:rPr lang="en-GB" sz="11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0334" marR="80334" marT="40167" marB="40167">
                    <a:lnL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D9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1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Conservatory/ Reception</a:t>
                      </a:r>
                      <a:r>
                        <a:rPr lang="en-US" sz="11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16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0334" marR="80334" marT="40167" marB="40167">
                    <a:lnL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D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371895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1CDF8FB8-2C44-424A-8627-6FAB4D7AC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1393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EBC3066-678C-452B-8535-9609A9E948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31984"/>
            <a:ext cx="9144000" cy="2349183"/>
          </a:xfrm>
        </p:spPr>
        <p:txBody>
          <a:bodyPr/>
          <a:lstStyle/>
          <a:p>
            <a:r>
              <a:rPr lang="en-GB" dirty="0"/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1729789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3">
            <a:extLst>
              <a:ext uri="{FF2B5EF4-FFF2-40B4-BE49-F238E27FC236}">
                <a16:creationId xmlns:a16="http://schemas.microsoft.com/office/drawing/2014/main" id="{ECC484E8-428A-42C7-989C-27A3AB392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" b="4353"/>
          <a:stretch>
            <a:fillRect/>
          </a:stretch>
        </p:blipFill>
        <p:spPr>
          <a:xfrm>
            <a:off x="1557667" y="910057"/>
            <a:ext cx="3665124" cy="5037886"/>
          </a:xfrm>
          <a:prstGeom prst="rect">
            <a:avLst/>
          </a:prstGeom>
        </p:spPr>
      </p:pic>
      <p:pic>
        <p:nvPicPr>
          <p:cNvPr id="7" name="Image 10" descr="meg_sch.png">
            <a:extLst>
              <a:ext uri="{FF2B5EF4-FFF2-40B4-BE49-F238E27FC236}">
                <a16:creationId xmlns:a16="http://schemas.microsoft.com/office/drawing/2014/main" id="{7CC0F106-8C6F-47B5-A360-E0668D0D1B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009" y="852218"/>
            <a:ext cx="3416902" cy="50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7A4B52-C0C5-4A12-8FF9-F3E7BDF48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9210" y="1248430"/>
            <a:ext cx="3559708" cy="45931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76CB08-2BFA-42A4-ADD4-A59ECD54D8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277" t="25257" r="35699" b="19648"/>
          <a:stretch/>
        </p:blipFill>
        <p:spPr>
          <a:xfrm>
            <a:off x="6969210" y="1398164"/>
            <a:ext cx="3158754" cy="429370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FFE4D07-EF24-4ADF-9A07-EF1E27D8A9CF}"/>
              </a:ext>
            </a:extLst>
          </p:cNvPr>
          <p:cNvCxnSpPr/>
          <p:nvPr/>
        </p:nvCxnSpPr>
        <p:spPr>
          <a:xfrm>
            <a:off x="5483352" y="3545014"/>
            <a:ext cx="95097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76CF0FF-A6B0-4574-B400-3B4F5EC7ADCA}"/>
              </a:ext>
            </a:extLst>
          </p:cNvPr>
          <p:cNvSpPr txBox="1"/>
          <p:nvPr/>
        </p:nvSpPr>
        <p:spPr>
          <a:xfrm>
            <a:off x="1562986" y="5947943"/>
            <a:ext cx="260497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National Institute of Mental Health, NIH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A90CCC-A9C9-4990-891D-5600BC7432BB}"/>
              </a:ext>
            </a:extLst>
          </p:cNvPr>
          <p:cNvSpPr txBox="1"/>
          <p:nvPr/>
        </p:nvSpPr>
        <p:spPr>
          <a:xfrm>
            <a:off x="6969210" y="5353311"/>
            <a:ext cx="89888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QuSpin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58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4" grpId="0" animBg="1"/>
      <p:bldP spid="1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D33C-F799-4910-8EA5-A90346316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Why Use OPMs?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80020C-E8E6-44D5-B760-D0249A02A4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/>
              <a:t>Wearability</a:t>
            </a:r>
            <a:r>
              <a:rPr lang="en-GB" dirty="0"/>
              <a:t> 1 – Higher Signal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B8A8CB6-9F46-4EB9-9083-F5ADDC6A39E9}"/>
              </a:ext>
            </a:extLst>
          </p:cNvPr>
          <p:cNvGrpSpPr>
            <a:grpSpLocks noChangeAspect="1"/>
          </p:cNvGrpSpPr>
          <p:nvPr/>
        </p:nvGrpSpPr>
        <p:grpSpPr>
          <a:xfrm>
            <a:off x="2796016" y="2625212"/>
            <a:ext cx="3091492" cy="2749126"/>
            <a:chOff x="1007390" y="0"/>
            <a:chExt cx="8572844" cy="7623449"/>
          </a:xfrm>
        </p:grpSpPr>
        <p:sp>
          <p:nvSpPr>
            <p:cNvPr id="47" name="Rounded Rectangle 18">
              <a:extLst>
                <a:ext uri="{FF2B5EF4-FFF2-40B4-BE49-F238E27FC236}">
                  <a16:creationId xmlns:a16="http://schemas.microsoft.com/office/drawing/2014/main" id="{14B8314F-E341-4A95-B048-8B9223B24F69}"/>
                </a:ext>
              </a:extLst>
            </p:cNvPr>
            <p:cNvSpPr/>
            <p:nvPr/>
          </p:nvSpPr>
          <p:spPr>
            <a:xfrm>
              <a:off x="1007390" y="0"/>
              <a:ext cx="8572844" cy="5297850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672F9C3F-F984-4679-A544-F614A0FD1E71}"/>
                </a:ext>
              </a:extLst>
            </p:cNvPr>
            <p:cNvGrpSpPr/>
            <p:nvPr/>
          </p:nvGrpSpPr>
          <p:grpSpPr>
            <a:xfrm>
              <a:off x="2033700" y="384891"/>
              <a:ext cx="6400800" cy="7238558"/>
              <a:chOff x="446567" y="276447"/>
              <a:chExt cx="6400800" cy="7238558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84140245-BDFF-4933-A8E8-17CD78CD05CF}"/>
                  </a:ext>
                </a:extLst>
              </p:cNvPr>
              <p:cNvSpPr/>
              <p:nvPr/>
            </p:nvSpPr>
            <p:spPr>
              <a:xfrm>
                <a:off x="446567" y="276447"/>
                <a:ext cx="6400800" cy="442314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0265CCF6-1109-45C7-93A2-6ADE8AFEC5DF}"/>
                  </a:ext>
                </a:extLst>
              </p:cNvPr>
              <p:cNvSpPr/>
              <p:nvPr/>
            </p:nvSpPr>
            <p:spPr>
              <a:xfrm>
                <a:off x="1509824" y="2247702"/>
                <a:ext cx="4082901" cy="5067494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F865EAD9-9F26-4AED-A996-1F65E11172C4}"/>
                  </a:ext>
                </a:extLst>
              </p:cNvPr>
              <p:cNvSpPr/>
              <p:nvPr/>
            </p:nvSpPr>
            <p:spPr>
              <a:xfrm>
                <a:off x="2153525" y="2833097"/>
                <a:ext cx="2849525" cy="3920016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B1F2E3E1-2A9B-4C5A-8BFE-A20FE66017F9}"/>
                  </a:ext>
                </a:extLst>
              </p:cNvPr>
              <p:cNvSpPr/>
              <p:nvPr/>
            </p:nvSpPr>
            <p:spPr>
              <a:xfrm>
                <a:off x="1488558" y="5203717"/>
                <a:ext cx="4215530" cy="2311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FA53D31F-C347-44FA-89F5-6A5E5C8E0084}"/>
                  </a:ext>
                </a:extLst>
              </p:cNvPr>
              <p:cNvSpPr/>
              <p:nvPr/>
            </p:nvSpPr>
            <p:spPr>
              <a:xfrm rot="1200000">
                <a:off x="4173675" y="1339644"/>
                <a:ext cx="297712" cy="914400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7B51586E-CC8E-4794-9A43-07D5D99A96EE}"/>
                  </a:ext>
                </a:extLst>
              </p:cNvPr>
              <p:cNvSpPr/>
              <p:nvPr/>
            </p:nvSpPr>
            <p:spPr>
              <a:xfrm rot="2400000">
                <a:off x="5035956" y="1907558"/>
                <a:ext cx="297712" cy="914400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1BD79F87-E0A2-46D2-8737-E446CF8E3604}"/>
                  </a:ext>
                </a:extLst>
              </p:cNvPr>
              <p:cNvSpPr/>
              <p:nvPr/>
            </p:nvSpPr>
            <p:spPr>
              <a:xfrm rot="2100000">
                <a:off x="4645594" y="1597861"/>
                <a:ext cx="297712" cy="914400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40A8F490-6B8F-423A-A12B-1F0949380F7E}"/>
                  </a:ext>
                </a:extLst>
              </p:cNvPr>
              <p:cNvSpPr/>
              <p:nvPr/>
            </p:nvSpPr>
            <p:spPr>
              <a:xfrm rot="3300000">
                <a:off x="5396313" y="2299424"/>
                <a:ext cx="297712" cy="914400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059E28F6-72DF-41E6-9A7C-A13310755192}"/>
                  </a:ext>
                </a:extLst>
              </p:cNvPr>
              <p:cNvSpPr/>
              <p:nvPr/>
            </p:nvSpPr>
            <p:spPr>
              <a:xfrm rot="3900000">
                <a:off x="5656309" y="2763783"/>
                <a:ext cx="297712" cy="914400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06905B0B-B6FD-474B-B569-23BB59130C72}"/>
                  </a:ext>
                </a:extLst>
              </p:cNvPr>
              <p:cNvSpPr/>
              <p:nvPr/>
            </p:nvSpPr>
            <p:spPr>
              <a:xfrm rot="4500000">
                <a:off x="5847705" y="3270588"/>
                <a:ext cx="297712" cy="914400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CE5DF11D-2CFB-4A14-9A3A-EBAB92C5253C}"/>
                  </a:ext>
                </a:extLst>
              </p:cNvPr>
              <p:cNvSpPr/>
              <p:nvPr/>
            </p:nvSpPr>
            <p:spPr>
              <a:xfrm rot="5100000">
                <a:off x="5964864" y="3802008"/>
                <a:ext cx="297712" cy="914400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60FAD1B9-31F4-413F-B163-CB002FD65A2F}"/>
                  </a:ext>
                </a:extLst>
              </p:cNvPr>
              <p:cNvSpPr/>
              <p:nvPr/>
            </p:nvSpPr>
            <p:spPr>
              <a:xfrm rot="300000">
                <a:off x="3647350" y="1240627"/>
                <a:ext cx="297712" cy="914400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9F3C631-BEB1-4D8D-8A5B-0662A421A5C4}"/>
                  </a:ext>
                </a:extLst>
              </p:cNvPr>
              <p:cNvSpPr/>
              <p:nvPr/>
            </p:nvSpPr>
            <p:spPr>
              <a:xfrm rot="-300000">
                <a:off x="3143927" y="1240628"/>
                <a:ext cx="297712" cy="914400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8D28649F-8B22-4F12-9730-183291675A59}"/>
                  </a:ext>
                </a:extLst>
              </p:cNvPr>
              <p:cNvSpPr/>
              <p:nvPr/>
            </p:nvSpPr>
            <p:spPr>
              <a:xfrm rot="-1200000">
                <a:off x="2606436" y="1369324"/>
                <a:ext cx="297712" cy="914400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DB4B03F4-5C72-4330-B5B7-69E9D86D7B31}"/>
                  </a:ext>
                </a:extLst>
              </p:cNvPr>
              <p:cNvSpPr/>
              <p:nvPr/>
            </p:nvSpPr>
            <p:spPr>
              <a:xfrm rot="-2100000">
                <a:off x="2132878" y="1644250"/>
                <a:ext cx="297712" cy="914400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34045766-23ED-4BE1-8655-046B0389A1EC}"/>
                  </a:ext>
                </a:extLst>
              </p:cNvPr>
              <p:cNvSpPr/>
              <p:nvPr/>
            </p:nvSpPr>
            <p:spPr>
              <a:xfrm rot="-2400000">
                <a:off x="1748703" y="1947986"/>
                <a:ext cx="297712" cy="914400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C4B32659-E470-4830-92F8-42A33A2F69C8}"/>
                  </a:ext>
                </a:extLst>
              </p:cNvPr>
              <p:cNvSpPr/>
              <p:nvPr/>
            </p:nvSpPr>
            <p:spPr>
              <a:xfrm rot="-3300000">
                <a:off x="1377735" y="2375654"/>
                <a:ext cx="297712" cy="914400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DAA2B251-AEDB-4BFB-AC61-6259065F5307}"/>
                  </a:ext>
                </a:extLst>
              </p:cNvPr>
              <p:cNvSpPr/>
              <p:nvPr/>
            </p:nvSpPr>
            <p:spPr>
              <a:xfrm rot="-3900000">
                <a:off x="1125540" y="2805955"/>
                <a:ext cx="297712" cy="914400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C5437BDE-3707-4A6A-B0A8-BD6B745D7191}"/>
                  </a:ext>
                </a:extLst>
              </p:cNvPr>
              <p:cNvSpPr/>
              <p:nvPr/>
            </p:nvSpPr>
            <p:spPr>
              <a:xfrm rot="-4500000">
                <a:off x="957133" y="3336601"/>
                <a:ext cx="297712" cy="914400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CEA82822-BB14-4A58-914C-00738986A33C}"/>
                  </a:ext>
                </a:extLst>
              </p:cNvPr>
              <p:cNvSpPr/>
              <p:nvPr/>
            </p:nvSpPr>
            <p:spPr>
              <a:xfrm rot="-5100000">
                <a:off x="874159" y="3884264"/>
                <a:ext cx="297712" cy="914400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46" name="Picture 4" descr="http://www.secondpicture.com/tutorials/3d/human_head_reference_picture_front.jpg">
            <a:extLst>
              <a:ext uri="{FF2B5EF4-FFF2-40B4-BE49-F238E27FC236}">
                <a16:creationId xmlns:a16="http://schemas.microsoft.com/office/drawing/2014/main" id="{5AD4A44D-5409-4FE2-9DFB-ABD7C64AC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762" y="3749943"/>
            <a:ext cx="1326064" cy="132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0" name="Group 79">
            <a:extLst>
              <a:ext uri="{FF2B5EF4-FFF2-40B4-BE49-F238E27FC236}">
                <a16:creationId xmlns:a16="http://schemas.microsoft.com/office/drawing/2014/main" id="{A750F5D1-A536-483A-BF5A-C05BF5E216CE}"/>
              </a:ext>
            </a:extLst>
          </p:cNvPr>
          <p:cNvGrpSpPr/>
          <p:nvPr/>
        </p:nvGrpSpPr>
        <p:grpSpPr>
          <a:xfrm>
            <a:off x="7564168" y="3537015"/>
            <a:ext cx="1221611" cy="696926"/>
            <a:chOff x="4481212" y="1828309"/>
            <a:chExt cx="2274185" cy="1230688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508843E2-94EA-4A75-9956-282CBC20291C}"/>
                </a:ext>
              </a:extLst>
            </p:cNvPr>
            <p:cNvSpPr/>
            <p:nvPr/>
          </p:nvSpPr>
          <p:spPr>
            <a:xfrm rot="1200000">
              <a:off x="5847540" y="1865808"/>
              <a:ext cx="112746" cy="346291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3A3BBAEE-065F-4FF6-AF54-BD59D61869B0}"/>
                </a:ext>
              </a:extLst>
            </p:cNvPr>
            <p:cNvSpPr/>
            <p:nvPr/>
          </p:nvSpPr>
          <p:spPr>
            <a:xfrm rot="2400000">
              <a:off x="6174094" y="2080882"/>
              <a:ext cx="112746" cy="346291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8F534D28-A94F-4F05-BF0A-FE5E9370800E}"/>
                </a:ext>
              </a:extLst>
            </p:cNvPr>
            <p:cNvSpPr/>
            <p:nvPr/>
          </p:nvSpPr>
          <p:spPr>
            <a:xfrm rot="2100000">
              <a:off x="6026260" y="1963597"/>
              <a:ext cx="112746" cy="346291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0504C06B-80F1-42F9-8FBB-5ED6885CAADF}"/>
                </a:ext>
              </a:extLst>
            </p:cNvPr>
            <p:cNvSpPr/>
            <p:nvPr/>
          </p:nvSpPr>
          <p:spPr>
            <a:xfrm rot="3300000">
              <a:off x="6310564" y="2229285"/>
              <a:ext cx="112746" cy="346291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62F34F0-FD5B-4F07-B4E5-B95DB3176C26}"/>
                </a:ext>
              </a:extLst>
            </p:cNvPr>
            <p:cNvSpPr/>
            <p:nvPr/>
          </p:nvSpPr>
          <p:spPr>
            <a:xfrm rot="3900000">
              <a:off x="6409027" y="2405142"/>
              <a:ext cx="112746" cy="346291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F8B0DCC6-3DB2-4F6C-AC7D-3228261B3BF1}"/>
                </a:ext>
              </a:extLst>
            </p:cNvPr>
            <p:cNvSpPr/>
            <p:nvPr/>
          </p:nvSpPr>
          <p:spPr>
            <a:xfrm rot="4500000">
              <a:off x="6481510" y="2597073"/>
              <a:ext cx="112746" cy="346291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D9891FA0-325F-472D-8194-F33DBAB79262}"/>
                </a:ext>
              </a:extLst>
            </p:cNvPr>
            <p:cNvSpPr/>
            <p:nvPr/>
          </p:nvSpPr>
          <p:spPr>
            <a:xfrm rot="5100000">
              <a:off x="6525879" y="2798327"/>
              <a:ext cx="112746" cy="346291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C0F19B35-B9DE-430D-9B84-1D638E5EA26C}"/>
                </a:ext>
              </a:extLst>
            </p:cNvPr>
            <p:cNvSpPr/>
            <p:nvPr/>
          </p:nvSpPr>
          <p:spPr>
            <a:xfrm rot="300000">
              <a:off x="5648217" y="1828309"/>
              <a:ext cx="112746" cy="346291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067196A5-9819-4804-AC77-49A50E47D179}"/>
                </a:ext>
              </a:extLst>
            </p:cNvPr>
            <p:cNvSpPr/>
            <p:nvPr/>
          </p:nvSpPr>
          <p:spPr>
            <a:xfrm rot="21300000">
              <a:off x="5457566" y="1828310"/>
              <a:ext cx="112746" cy="346291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403C1DD5-5E12-4F1D-B31B-90574EDCF49E}"/>
                </a:ext>
              </a:extLst>
            </p:cNvPr>
            <p:cNvSpPr/>
            <p:nvPr/>
          </p:nvSpPr>
          <p:spPr>
            <a:xfrm rot="20400000">
              <a:off x="5254013" y="1877048"/>
              <a:ext cx="112746" cy="346291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1B55178F-8419-41A5-8E8B-CACA91989230}"/>
                </a:ext>
              </a:extLst>
            </p:cNvPr>
            <p:cNvSpPr/>
            <p:nvPr/>
          </p:nvSpPr>
          <p:spPr>
            <a:xfrm rot="19500000">
              <a:off x="5074673" y="1981165"/>
              <a:ext cx="112746" cy="346291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715FD2E3-EBF2-4D9A-BB5B-151E2E3677A4}"/>
                </a:ext>
              </a:extLst>
            </p:cNvPr>
            <p:cNvSpPr/>
            <p:nvPr/>
          </p:nvSpPr>
          <p:spPr>
            <a:xfrm rot="19200000">
              <a:off x="4929182" y="2096192"/>
              <a:ext cx="112746" cy="346291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DA74B4E9-1C31-4B44-A896-C2834043954D}"/>
                </a:ext>
              </a:extLst>
            </p:cNvPr>
            <p:cNvSpPr/>
            <p:nvPr/>
          </p:nvSpPr>
          <p:spPr>
            <a:xfrm rot="18300000">
              <a:off x="4788693" y="2258154"/>
              <a:ext cx="112746" cy="346291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8452B998-990E-4525-BEA2-A1CAEBFAD2EC}"/>
                </a:ext>
              </a:extLst>
            </p:cNvPr>
            <p:cNvSpPr/>
            <p:nvPr/>
          </p:nvSpPr>
          <p:spPr>
            <a:xfrm rot="17700000">
              <a:off x="4693185" y="2421113"/>
              <a:ext cx="112746" cy="346291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4C307E04-3B2D-44F4-A237-B9634E55648A}"/>
                </a:ext>
              </a:extLst>
            </p:cNvPr>
            <p:cNvSpPr/>
            <p:nvPr/>
          </p:nvSpPr>
          <p:spPr>
            <a:xfrm rot="17100000">
              <a:off x="4629408" y="2622073"/>
              <a:ext cx="112746" cy="346291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06C17BA6-0BB0-45CE-8E07-F6AE6EE0B483}"/>
                </a:ext>
              </a:extLst>
            </p:cNvPr>
            <p:cNvSpPr/>
            <p:nvPr/>
          </p:nvSpPr>
          <p:spPr>
            <a:xfrm rot="16500000">
              <a:off x="4597985" y="2829478"/>
              <a:ext cx="112746" cy="346291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pic>
        <p:nvPicPr>
          <p:cNvPr id="97" name="Picture 4" descr="http://www.secondpicture.com/tutorials/3d/human_head_reference_picture_front.jpg">
            <a:extLst>
              <a:ext uri="{FF2B5EF4-FFF2-40B4-BE49-F238E27FC236}">
                <a16:creationId xmlns:a16="http://schemas.microsoft.com/office/drawing/2014/main" id="{89DB96F4-60B3-4BF3-9F2F-49EB6224B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942" y="3749943"/>
            <a:ext cx="1326064" cy="132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1E6F9151-A0A7-4BBB-90AA-0D4FB025F48B}"/>
              </a:ext>
            </a:extLst>
          </p:cNvPr>
          <p:cNvCxnSpPr/>
          <p:nvPr/>
        </p:nvCxnSpPr>
        <p:spPr>
          <a:xfrm>
            <a:off x="6304446" y="4395763"/>
            <a:ext cx="95097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8810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D33C-F799-4910-8EA5-A90346316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Why Use OPMs?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80020C-E8E6-44D5-B760-D0249A02A4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/>
              <a:t>Wearability</a:t>
            </a:r>
            <a:r>
              <a:rPr lang="en-GB" dirty="0"/>
              <a:t> 1 – Higher Signal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A6FCBB-3AB1-42D7-991F-D33381B4AFB3}"/>
              </a:ext>
            </a:extLst>
          </p:cNvPr>
          <p:cNvSpPr txBox="1"/>
          <p:nvPr/>
        </p:nvSpPr>
        <p:spPr>
          <a:xfrm>
            <a:off x="9863906" y="5840287"/>
            <a:ext cx="1667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Boto</a:t>
            </a:r>
            <a:r>
              <a:rPr lang="en-GB" dirty="0"/>
              <a:t> et al. 2016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149CF5D-DC43-4D9A-833C-22A73E17BA30}"/>
              </a:ext>
            </a:extLst>
          </p:cNvPr>
          <p:cNvGrpSpPr/>
          <p:nvPr/>
        </p:nvGrpSpPr>
        <p:grpSpPr>
          <a:xfrm>
            <a:off x="6472425" y="2341615"/>
            <a:ext cx="4225075" cy="3285639"/>
            <a:chOff x="7885121" y="1679058"/>
            <a:chExt cx="4225075" cy="3285639"/>
          </a:xfrm>
        </p:grpSpPr>
        <p:pic>
          <p:nvPicPr>
            <p:cNvPr id="7" name="Picture 4" descr="image001">
              <a:extLst>
                <a:ext uri="{FF2B5EF4-FFF2-40B4-BE49-F238E27FC236}">
                  <a16:creationId xmlns:a16="http://schemas.microsoft.com/office/drawing/2014/main" id="{EB953FE6-6587-4DC5-B3A5-CDFD5B77E3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5121" y="1679058"/>
              <a:ext cx="3912240" cy="3285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7368D65-141A-479E-B6C2-0C51AD4E9351}"/>
                </a:ext>
              </a:extLst>
            </p:cNvPr>
            <p:cNvSpPr txBox="1"/>
            <p:nvPr/>
          </p:nvSpPr>
          <p:spPr>
            <a:xfrm rot="16200000">
              <a:off x="10487476" y="3137312"/>
              <a:ext cx="28761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Ideal/SQUID lead field norm </a:t>
              </a:r>
            </a:p>
          </p:txBody>
        </p: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69CD640A-CDC6-4B73-A51A-00A55999D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187" y="2182524"/>
            <a:ext cx="5123238" cy="3842429"/>
          </a:xfrm>
          <a:prstGeom prst="rect">
            <a:avLst/>
          </a:prstGeom>
        </p:spPr>
      </p:pic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BBFACAAA-303E-4978-B511-4FFEFA006F15}"/>
              </a:ext>
            </a:extLst>
          </p:cNvPr>
          <p:cNvCxnSpPr>
            <a:cxnSpLocks/>
          </p:cNvCxnSpPr>
          <p:nvPr/>
        </p:nvCxnSpPr>
        <p:spPr>
          <a:xfrm>
            <a:off x="2560320" y="2697480"/>
            <a:ext cx="0" cy="2725109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CDBB38B-1E14-4421-A23C-DC9117760784}"/>
              </a:ext>
            </a:extLst>
          </p:cNvPr>
          <p:cNvCxnSpPr>
            <a:cxnSpLocks/>
          </p:cNvCxnSpPr>
          <p:nvPr/>
        </p:nvCxnSpPr>
        <p:spPr>
          <a:xfrm>
            <a:off x="4029456" y="4773168"/>
            <a:ext cx="0" cy="693124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BEA6E3C-776E-4E28-8948-8DD8E597CADF}"/>
              </a:ext>
            </a:extLst>
          </p:cNvPr>
          <p:cNvCxnSpPr>
            <a:cxnSpLocks/>
          </p:cNvCxnSpPr>
          <p:nvPr/>
        </p:nvCxnSpPr>
        <p:spPr>
          <a:xfrm flipH="1">
            <a:off x="2084832" y="2712820"/>
            <a:ext cx="463419" cy="2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A4B8BE31-63E1-4288-9B7F-78BD98884DE5}"/>
              </a:ext>
            </a:extLst>
          </p:cNvPr>
          <p:cNvCxnSpPr>
            <a:cxnSpLocks/>
          </p:cNvCxnSpPr>
          <p:nvPr/>
        </p:nvCxnSpPr>
        <p:spPr>
          <a:xfrm flipH="1">
            <a:off x="2084832" y="4773169"/>
            <a:ext cx="1944624" cy="1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8ABC309-0455-4BD2-8B08-9C9CB97CD299}"/>
              </a:ext>
            </a:extLst>
          </p:cNvPr>
          <p:cNvCxnSpPr>
            <a:cxnSpLocks/>
          </p:cNvCxnSpPr>
          <p:nvPr/>
        </p:nvCxnSpPr>
        <p:spPr>
          <a:xfrm>
            <a:off x="5489448" y="5147162"/>
            <a:ext cx="0" cy="324000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01E32AD6-5F19-4C8C-B460-8ED3DBBE97D8}"/>
              </a:ext>
            </a:extLst>
          </p:cNvPr>
          <p:cNvCxnSpPr>
            <a:cxnSpLocks/>
          </p:cNvCxnSpPr>
          <p:nvPr/>
        </p:nvCxnSpPr>
        <p:spPr>
          <a:xfrm flipH="1" flipV="1">
            <a:off x="2079497" y="5152743"/>
            <a:ext cx="3382528" cy="0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5" name="Left Bracket 74">
            <a:extLst>
              <a:ext uri="{FF2B5EF4-FFF2-40B4-BE49-F238E27FC236}">
                <a16:creationId xmlns:a16="http://schemas.microsoft.com/office/drawing/2014/main" id="{D304534E-4048-419F-97D4-49073941C6FB}"/>
              </a:ext>
            </a:extLst>
          </p:cNvPr>
          <p:cNvSpPr/>
          <p:nvPr/>
        </p:nvSpPr>
        <p:spPr>
          <a:xfrm>
            <a:off x="1236737" y="2712820"/>
            <a:ext cx="228597" cy="2060340"/>
          </a:xfrm>
          <a:prstGeom prst="leftBracket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EBEDAB2-1B54-48BE-AB6B-C9BA9537104F}"/>
              </a:ext>
            </a:extLst>
          </p:cNvPr>
          <p:cNvSpPr txBox="1"/>
          <p:nvPr/>
        </p:nvSpPr>
        <p:spPr>
          <a:xfrm rot="16200000">
            <a:off x="-41119" y="3548752"/>
            <a:ext cx="207949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/>
              <a:t>~4 times increase</a:t>
            </a:r>
          </a:p>
        </p:txBody>
      </p:sp>
      <p:sp>
        <p:nvSpPr>
          <p:cNvPr id="77" name="Left Bracket 76">
            <a:extLst>
              <a:ext uri="{FF2B5EF4-FFF2-40B4-BE49-F238E27FC236}">
                <a16:creationId xmlns:a16="http://schemas.microsoft.com/office/drawing/2014/main" id="{D203FE4D-4522-4DD3-96B5-BBAC52315311}"/>
              </a:ext>
            </a:extLst>
          </p:cNvPr>
          <p:cNvSpPr/>
          <p:nvPr/>
        </p:nvSpPr>
        <p:spPr>
          <a:xfrm>
            <a:off x="1234888" y="4773160"/>
            <a:ext cx="228597" cy="373997"/>
          </a:xfrm>
          <a:prstGeom prst="leftBracket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E8E02A6A-2647-43AE-8B9C-99F65CF7F384}"/>
                  </a:ext>
                </a:extLst>
              </p:cNvPr>
              <p:cNvSpPr txBox="1"/>
              <p:nvPr/>
            </p:nvSpPr>
            <p:spPr>
              <a:xfrm rot="16200000">
                <a:off x="669763" y="4775491"/>
                <a:ext cx="649429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GB" dirty="0"/>
                  <a:t>~2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E8E02A6A-2647-43AE-8B9C-99F65CF7F3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69763" y="4775491"/>
                <a:ext cx="649429" cy="369332"/>
              </a:xfrm>
              <a:prstGeom prst="rect">
                <a:avLst/>
              </a:prstGeom>
              <a:blipFill>
                <a:blip r:embed="rId4"/>
                <a:stretch>
                  <a:fillRect l="-8333" r="-26667" b="-28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240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/>
      <p:bldP spid="77" grpId="0" animBg="1"/>
      <p:bldP spid="7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D33C-F799-4910-8EA5-A90346316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Why Use OPMs?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80020C-E8E6-44D5-B760-D0249A02A4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/>
              <a:t>Wearability</a:t>
            </a:r>
            <a:r>
              <a:rPr lang="en-GB" dirty="0"/>
              <a:t> 2 – Spatial Information</a:t>
            </a:r>
          </a:p>
        </p:txBody>
      </p:sp>
      <p:pic>
        <p:nvPicPr>
          <p:cNvPr id="5" name="Picture 5" descr="image007">
            <a:extLst>
              <a:ext uri="{FF2B5EF4-FFF2-40B4-BE49-F238E27FC236}">
                <a16:creationId xmlns:a16="http://schemas.microsoft.com/office/drawing/2014/main" id="{C33A5B16-B779-4208-85C9-D9CA5BB4DD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" t="5977" r="5591"/>
          <a:stretch/>
        </p:blipFill>
        <p:spPr bwMode="auto">
          <a:xfrm>
            <a:off x="2314211" y="4591197"/>
            <a:ext cx="2307206" cy="2089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B20955-D961-4AE3-9114-9BA1F1071F60}"/>
              </a:ext>
            </a:extLst>
          </p:cNvPr>
          <p:cNvSpPr txBox="1"/>
          <p:nvPr/>
        </p:nvSpPr>
        <p:spPr>
          <a:xfrm>
            <a:off x="4577589" y="4495811"/>
            <a:ext cx="77743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40fT</a:t>
            </a:r>
          </a:p>
          <a:p>
            <a:endParaRPr lang="en-GB" dirty="0"/>
          </a:p>
          <a:p>
            <a:endParaRPr lang="en-GB" sz="2000" dirty="0"/>
          </a:p>
          <a:p>
            <a:r>
              <a:rPr lang="en-GB" sz="2000" dirty="0"/>
              <a:t>0</a:t>
            </a:r>
          </a:p>
          <a:p>
            <a:endParaRPr lang="en-GB" dirty="0"/>
          </a:p>
          <a:p>
            <a:endParaRPr lang="en-GB" sz="2000" dirty="0"/>
          </a:p>
          <a:p>
            <a:r>
              <a:rPr lang="en-GB" sz="2000" dirty="0"/>
              <a:t>-40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0F60D91-5F17-45E0-A536-83D2D90840EB}"/>
              </a:ext>
            </a:extLst>
          </p:cNvPr>
          <p:cNvGrpSpPr/>
          <p:nvPr/>
        </p:nvGrpSpPr>
        <p:grpSpPr>
          <a:xfrm>
            <a:off x="2282192" y="1785570"/>
            <a:ext cx="2813488" cy="2185214"/>
            <a:chOff x="641434" y="3772977"/>
            <a:chExt cx="3329428" cy="258594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C71D43F-75C9-4EAD-B9EE-7E718FB2BCCF}"/>
                </a:ext>
              </a:extLst>
            </p:cNvPr>
            <p:cNvSpPr txBox="1"/>
            <p:nvPr/>
          </p:nvSpPr>
          <p:spPr>
            <a:xfrm>
              <a:off x="3357763" y="3772977"/>
              <a:ext cx="613099" cy="25859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/>
                <a:t>4fT</a:t>
              </a:r>
            </a:p>
            <a:p>
              <a:endParaRPr lang="en-GB" dirty="0"/>
            </a:p>
            <a:p>
              <a:endParaRPr lang="en-GB" sz="2000" dirty="0"/>
            </a:p>
            <a:p>
              <a:r>
                <a:rPr lang="en-GB" sz="2000" dirty="0"/>
                <a:t>0</a:t>
              </a:r>
            </a:p>
            <a:p>
              <a:endParaRPr lang="en-GB" dirty="0"/>
            </a:p>
            <a:p>
              <a:endParaRPr lang="en-GB" sz="2000" dirty="0"/>
            </a:p>
            <a:p>
              <a:r>
                <a:rPr lang="en-GB" sz="2000" dirty="0"/>
                <a:t>-4</a:t>
              </a:r>
            </a:p>
          </p:txBody>
        </p:sp>
        <p:pic>
          <p:nvPicPr>
            <p:cNvPr id="9" name="Picture 3" descr="image006">
              <a:extLst>
                <a:ext uri="{FF2B5EF4-FFF2-40B4-BE49-F238E27FC236}">
                  <a16:creationId xmlns:a16="http://schemas.microsoft.com/office/drawing/2014/main" id="{DF3646E4-9856-4475-AC15-29F0249932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29" r="5134"/>
            <a:stretch/>
          </p:blipFill>
          <p:spPr bwMode="auto">
            <a:xfrm>
              <a:off x="641434" y="3889869"/>
              <a:ext cx="2768194" cy="2466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2146CF3-C75E-4B4E-A9BA-7583570AB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4858" y="1836890"/>
            <a:ext cx="3720019" cy="480245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5349AD0-1729-474D-9619-3E9C4CECC4E3}"/>
              </a:ext>
            </a:extLst>
          </p:cNvPr>
          <p:cNvSpPr/>
          <p:nvPr/>
        </p:nvSpPr>
        <p:spPr>
          <a:xfrm>
            <a:off x="8270805" y="6396335"/>
            <a:ext cx="33500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err="1"/>
              <a:t>Iivanainen</a:t>
            </a:r>
            <a:r>
              <a:rPr lang="en-GB" sz="2400" dirty="0"/>
              <a:t> et al (2019)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A7BA695-C780-48AD-AB2A-F4B655F5829B}"/>
              </a:ext>
            </a:extLst>
          </p:cNvPr>
          <p:cNvCxnSpPr>
            <a:cxnSpLocks/>
          </p:cNvCxnSpPr>
          <p:nvPr/>
        </p:nvCxnSpPr>
        <p:spPr>
          <a:xfrm>
            <a:off x="3401878" y="4035349"/>
            <a:ext cx="0" cy="46046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688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D33C-F799-4910-8EA5-A90346316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Why Use OPMs?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80020C-E8E6-44D5-B760-D0249A02A4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Flexible Sensor Placement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5A4FF4C-CD33-41EF-B245-79EB7C8E0CDA}"/>
              </a:ext>
            </a:extLst>
          </p:cNvPr>
          <p:cNvGrpSpPr/>
          <p:nvPr/>
        </p:nvGrpSpPr>
        <p:grpSpPr>
          <a:xfrm>
            <a:off x="4602424" y="2387728"/>
            <a:ext cx="4026536" cy="2701926"/>
            <a:chOff x="0" y="0"/>
            <a:chExt cx="4027021" cy="270196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69ED8D4-1A44-4C03-8C6F-E77688485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36" t="11987" r="4071"/>
            <a:stretch/>
          </p:blipFill>
          <p:spPr>
            <a:xfrm flipH="1">
              <a:off x="53008" y="1"/>
              <a:ext cx="1336232" cy="1460540"/>
            </a:xfrm>
            <a:prstGeom prst="rect">
              <a:avLst/>
            </a:prstGeom>
          </p:spPr>
        </p:pic>
        <p:pic>
          <p:nvPicPr>
            <p:cNvPr id="7" name="Content Placeholder 3">
              <a:extLst>
                <a:ext uri="{FF2B5EF4-FFF2-40B4-BE49-F238E27FC236}">
                  <a16:creationId xmlns:a16="http://schemas.microsoft.com/office/drawing/2014/main" id="{791B0BA7-8DE8-4CA9-95C9-0AAA709CE4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3" r="22374" b="6694"/>
            <a:stretch/>
          </p:blipFill>
          <p:spPr>
            <a:xfrm rot="5400000" flipV="1">
              <a:off x="1483300" y="149271"/>
              <a:ext cx="2692991" cy="239445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86F3340-9F0A-4966-A5CE-454A033513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136" t="22442" r="20249" b="24479"/>
            <a:stretch/>
          </p:blipFill>
          <p:spPr>
            <a:xfrm>
              <a:off x="53008" y="1456959"/>
              <a:ext cx="1421830" cy="1075776"/>
            </a:xfrm>
            <a:prstGeom prst="rect">
              <a:avLst/>
            </a:prstGeom>
          </p:spPr>
        </p:pic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420E5364-BD83-4C64-A973-47FB8B9698CC}"/>
                </a:ext>
              </a:extLst>
            </p:cNvPr>
            <p:cNvSpPr txBox="1"/>
            <p:nvPr/>
          </p:nvSpPr>
          <p:spPr>
            <a:xfrm>
              <a:off x="0" y="1098553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18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GB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4DF7436F-85E7-4DB3-BE64-AA2C909F3371}"/>
                </a:ext>
              </a:extLst>
            </p:cNvPr>
            <p:cNvSpPr txBox="1"/>
            <p:nvPr/>
          </p:nvSpPr>
          <p:spPr>
            <a:xfrm>
              <a:off x="0" y="2332636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18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GB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26D2FAD3-D6C7-4834-B885-D0677CF54F75}"/>
                </a:ext>
              </a:extLst>
            </p:cNvPr>
            <p:cNvSpPr txBox="1"/>
            <p:nvPr/>
          </p:nvSpPr>
          <p:spPr>
            <a:xfrm>
              <a:off x="1632570" y="2332636"/>
              <a:ext cx="30809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18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GB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598E014-E065-482B-B7D2-B978C0258467}"/>
              </a:ext>
            </a:extLst>
          </p:cNvPr>
          <p:cNvSpPr txBox="1"/>
          <p:nvPr/>
        </p:nvSpPr>
        <p:spPr>
          <a:xfrm>
            <a:off x="932864" y="6462431"/>
            <a:ext cx="10224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/>
              <a:t>Tierney et al., 2021, </a:t>
            </a:r>
            <a:r>
              <a:rPr lang="en-GB" sz="1600" i="1" dirty="0" err="1"/>
              <a:t>NeuroImage</a:t>
            </a:r>
            <a:r>
              <a:rPr lang="en-GB" sz="1600" i="1" dirty="0"/>
              <a:t> “Mouth Magnetoencephalography: A Unique Perspective on the Human Hippocampus.”</a:t>
            </a:r>
          </a:p>
        </p:txBody>
      </p:sp>
      <p:pic>
        <p:nvPicPr>
          <p:cNvPr id="13" name="Picture 2" descr="https://ars.els-cdn.com/content/image/1-s2.0-S1053811920309289-gr2.jpg">
            <a:extLst>
              <a:ext uri="{FF2B5EF4-FFF2-40B4-BE49-F238E27FC236}">
                <a16:creationId xmlns:a16="http://schemas.microsoft.com/office/drawing/2014/main" id="{8021401B-AFF9-477F-92E8-B5E706A47E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2" r="49395" b="50000"/>
          <a:stretch/>
        </p:blipFill>
        <p:spPr bwMode="auto">
          <a:xfrm>
            <a:off x="524536" y="4330313"/>
            <a:ext cx="1938746" cy="151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ars.els-cdn.com/content/image/1-s2.0-S1053811920309289-gr2.jpg">
            <a:extLst>
              <a:ext uri="{FF2B5EF4-FFF2-40B4-BE49-F238E27FC236}">
                <a16:creationId xmlns:a16="http://schemas.microsoft.com/office/drawing/2014/main" id="{ECA81E48-30CA-4638-9D9D-2131C53C36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62" r="49395"/>
          <a:stretch/>
        </p:blipFill>
        <p:spPr bwMode="auto">
          <a:xfrm>
            <a:off x="2174284" y="4255345"/>
            <a:ext cx="2187734" cy="168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0D599F-C42B-470D-A045-5ADAAF811D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25" y="1876269"/>
            <a:ext cx="3023514" cy="2291824"/>
          </a:xfrm>
          <a:prstGeom prst="rect">
            <a:avLst/>
          </a:prstGeom>
        </p:spPr>
      </p:pic>
      <p:pic>
        <p:nvPicPr>
          <p:cNvPr id="16" name="Picture 4" descr="https://ars.els-cdn.com/content/image/1-s2.0-S1053811920309289-gr4.jpg">
            <a:extLst>
              <a:ext uri="{FF2B5EF4-FFF2-40B4-BE49-F238E27FC236}">
                <a16:creationId xmlns:a16="http://schemas.microsoft.com/office/drawing/2014/main" id="{8914A6C0-B050-4ADA-8407-7310F9FC3D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69"/>
          <a:stretch/>
        </p:blipFill>
        <p:spPr bwMode="auto">
          <a:xfrm>
            <a:off x="8869366" y="2711313"/>
            <a:ext cx="2670289" cy="226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68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B8DC7-80B7-47DD-9480-83B39C9A8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Why Use OPMs?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DE677D-805D-4FD8-B475-92CFBDC8F5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Flexible Sensor Placement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28ACB8-99B5-40CE-BBF9-A004727C8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722" y="1892808"/>
            <a:ext cx="2193470" cy="46146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25874A-A98C-483E-AF7A-ED063EBC8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567" y="4522656"/>
            <a:ext cx="3105099" cy="21993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CFF4AD-9B08-4669-8F77-8FE29F8E10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5687" y="2300769"/>
            <a:ext cx="2938724" cy="20243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024B3C-FA40-4D50-A5DD-998D42233D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5666" y="2191221"/>
            <a:ext cx="3222858" cy="22064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94EB33F-AFF7-4943-AD0E-A899954525CE}"/>
              </a:ext>
            </a:extLst>
          </p:cNvPr>
          <p:cNvSpPr txBox="1"/>
          <p:nvPr/>
        </p:nvSpPr>
        <p:spPr>
          <a:xfrm>
            <a:off x="6673329" y="4791417"/>
            <a:ext cx="1596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/>
              <a:t>EMG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7A7337-8C9D-4CB8-AE31-E666834D7609}"/>
              </a:ext>
            </a:extLst>
          </p:cNvPr>
          <p:cNvSpPr txBox="1"/>
          <p:nvPr/>
        </p:nvSpPr>
        <p:spPr>
          <a:xfrm>
            <a:off x="9051063" y="1823103"/>
            <a:ext cx="1596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/>
              <a:t>Brain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80B7AA-EBBC-4D5B-8137-AFE66145D95A}"/>
              </a:ext>
            </a:extLst>
          </p:cNvPr>
          <p:cNvSpPr txBox="1"/>
          <p:nvPr/>
        </p:nvSpPr>
        <p:spPr>
          <a:xfrm>
            <a:off x="4828456" y="1783641"/>
            <a:ext cx="2253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/>
              <a:t>Spinal cord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3A7B01-C336-4E39-99D5-0E3086111FD9}"/>
              </a:ext>
            </a:extLst>
          </p:cNvPr>
          <p:cNvSpPr txBox="1"/>
          <p:nvPr/>
        </p:nvSpPr>
        <p:spPr>
          <a:xfrm>
            <a:off x="9890289" y="6337253"/>
            <a:ext cx="2166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dirty="0"/>
              <a:t>Mardell et al., submitted</a:t>
            </a:r>
          </a:p>
          <a:p>
            <a:pPr algn="l"/>
            <a:r>
              <a:rPr lang="en-GB" sz="1400" dirty="0"/>
              <a:t>Mardell et al., 2022 </a:t>
            </a:r>
            <a:r>
              <a:rPr lang="en-GB" sz="1400" dirty="0" err="1"/>
              <a:t>BioRxiv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50153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D33C-F799-4910-8EA5-A90346316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Why Use OPMs?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80020C-E8E6-44D5-B760-D0249A02A4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Space Requirements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8A5FAD0-F647-4FB4-9E31-C66FFCB80B92}"/>
              </a:ext>
            </a:extLst>
          </p:cNvPr>
          <p:cNvGrpSpPr/>
          <p:nvPr/>
        </p:nvGrpSpPr>
        <p:grpSpPr>
          <a:xfrm>
            <a:off x="4369058" y="3651147"/>
            <a:ext cx="4221584" cy="2558604"/>
            <a:chOff x="5878285" y="1891066"/>
            <a:chExt cx="4221584" cy="2558604"/>
          </a:xfrm>
        </p:grpSpPr>
        <p:pic>
          <p:nvPicPr>
            <p:cNvPr id="2050" name="Picture 2" descr="https://cfn-live-content-bucket-iop-org.s3.amazonaws.com/journals/0031-9155/62/23/8909/revision2/pmbaa93d1f02_hr.jpg?AWSAccessKeyId=AKIAYDKQL6LTV7YY2HIK&amp;Expires=1686050767&amp;Signature=slRgZGZu4CRwQXu4l1vIyCTUOGg%3D">
              <a:extLst>
                <a:ext uri="{FF2B5EF4-FFF2-40B4-BE49-F238E27FC236}">
                  <a16:creationId xmlns:a16="http://schemas.microsoft.com/office/drawing/2014/main" id="{3929A29A-BCCA-413A-B063-B4661985842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429"/>
            <a:stretch/>
          </p:blipFill>
          <p:spPr bwMode="auto">
            <a:xfrm>
              <a:off x="5878285" y="1891066"/>
              <a:ext cx="4221584" cy="2220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B2111E8-4B0B-49EA-9CD5-596E17A31CE5}"/>
                </a:ext>
              </a:extLst>
            </p:cNvPr>
            <p:cNvSpPr txBox="1"/>
            <p:nvPr/>
          </p:nvSpPr>
          <p:spPr>
            <a:xfrm>
              <a:off x="8221306" y="4111116"/>
              <a:ext cx="17945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600" dirty="0" err="1"/>
                <a:t>Borna</a:t>
              </a:r>
              <a:r>
                <a:rPr lang="en-GB" sz="1600" dirty="0"/>
                <a:t>, 2017</a:t>
              </a:r>
            </a:p>
          </p:txBody>
        </p:sp>
      </p:grpSp>
      <p:pic>
        <p:nvPicPr>
          <p:cNvPr id="9" name="Picture Placeholder 3">
            <a:extLst>
              <a:ext uri="{FF2B5EF4-FFF2-40B4-BE49-F238E27FC236}">
                <a16:creationId xmlns:a16="http://schemas.microsoft.com/office/drawing/2014/main" id="{8AA01A0A-7AA5-4C1C-A227-F5A844150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" b="4353"/>
          <a:stretch>
            <a:fillRect/>
          </a:stretch>
        </p:blipFill>
        <p:spPr>
          <a:xfrm>
            <a:off x="838200" y="1947050"/>
            <a:ext cx="3015343" cy="4144731"/>
          </a:xfrm>
          <a:prstGeom prst="rect">
            <a:avLst/>
          </a:prstGeom>
        </p:spPr>
      </p:pic>
      <p:pic>
        <p:nvPicPr>
          <p:cNvPr id="2052" name="Picture 4" descr="http://quspin.com/wp-content/uploads/2019/04/small_MSR_7.jpg">
            <a:extLst>
              <a:ext uri="{FF2B5EF4-FFF2-40B4-BE49-F238E27FC236}">
                <a16:creationId xmlns:a16="http://schemas.microsoft.com/office/drawing/2014/main" id="{FC6ADF92-8298-4DA6-80DF-1EB7C82CE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1"/>
          <a:stretch/>
        </p:blipFill>
        <p:spPr bwMode="auto">
          <a:xfrm>
            <a:off x="8061130" y="1947050"/>
            <a:ext cx="3180811" cy="386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6BC622-A431-4971-BC1C-426CD2E2BA22}"/>
              </a:ext>
            </a:extLst>
          </p:cNvPr>
          <p:cNvSpPr txBox="1"/>
          <p:nvPr/>
        </p:nvSpPr>
        <p:spPr>
          <a:xfrm>
            <a:off x="9447353" y="5813004"/>
            <a:ext cx="17945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/>
              <a:t>MSL &amp; </a:t>
            </a:r>
            <a:r>
              <a:rPr lang="en-GB" sz="1600" dirty="0" err="1"/>
              <a:t>QuSpin</a:t>
            </a:r>
            <a:endParaRPr lang="en-GB" sz="16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6512993-304D-4EF9-A23A-869C4D672DAC}"/>
              </a:ext>
            </a:extLst>
          </p:cNvPr>
          <p:cNvCxnSpPr/>
          <p:nvPr/>
        </p:nvCxnSpPr>
        <p:spPr>
          <a:xfrm>
            <a:off x="8220269" y="4851918"/>
            <a:ext cx="942392" cy="793102"/>
          </a:xfrm>
          <a:prstGeom prst="straightConnector1">
            <a:avLst/>
          </a:prstGeom>
          <a:ln w="285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C0D054E-1F98-46C3-B5E2-0EFCED5E8BF1}"/>
              </a:ext>
            </a:extLst>
          </p:cNvPr>
          <p:cNvSpPr txBox="1"/>
          <p:nvPr/>
        </p:nvSpPr>
        <p:spPr>
          <a:xfrm>
            <a:off x="8061130" y="5175569"/>
            <a:ext cx="718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1.3 m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E5CC09A-0E14-4B9A-9E76-D14CBE4772B9}"/>
              </a:ext>
            </a:extLst>
          </p:cNvPr>
          <p:cNvCxnSpPr>
            <a:cxnSpLocks/>
          </p:cNvCxnSpPr>
          <p:nvPr/>
        </p:nvCxnSpPr>
        <p:spPr>
          <a:xfrm flipH="1">
            <a:off x="9310765" y="4982547"/>
            <a:ext cx="1313931" cy="662473"/>
          </a:xfrm>
          <a:prstGeom prst="straightConnector1">
            <a:avLst/>
          </a:prstGeom>
          <a:ln w="285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B93FBDA-3D47-4978-850E-48C30E81DF8A}"/>
              </a:ext>
            </a:extLst>
          </p:cNvPr>
          <p:cNvSpPr txBox="1"/>
          <p:nvPr/>
        </p:nvSpPr>
        <p:spPr>
          <a:xfrm>
            <a:off x="9843072" y="5275688"/>
            <a:ext cx="718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1.3 m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8206131-F8C9-4276-8363-4B3D4D494021}"/>
              </a:ext>
            </a:extLst>
          </p:cNvPr>
          <p:cNvCxnSpPr>
            <a:cxnSpLocks/>
          </p:cNvCxnSpPr>
          <p:nvPr/>
        </p:nvCxnSpPr>
        <p:spPr>
          <a:xfrm>
            <a:off x="9056367" y="1947050"/>
            <a:ext cx="197454" cy="3697969"/>
          </a:xfrm>
          <a:prstGeom prst="straightConnector1">
            <a:avLst/>
          </a:prstGeom>
          <a:ln w="285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0B3A619-83A8-434F-A086-EFD042DE1317}"/>
              </a:ext>
            </a:extLst>
          </p:cNvPr>
          <p:cNvSpPr txBox="1"/>
          <p:nvPr/>
        </p:nvSpPr>
        <p:spPr>
          <a:xfrm>
            <a:off x="9124615" y="3046094"/>
            <a:ext cx="718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2 m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05CAD5B-E0CD-40E4-BA5A-3660050C4EC2}"/>
              </a:ext>
            </a:extLst>
          </p:cNvPr>
          <p:cNvCxnSpPr>
            <a:cxnSpLocks/>
          </p:cNvCxnSpPr>
          <p:nvPr/>
        </p:nvCxnSpPr>
        <p:spPr>
          <a:xfrm>
            <a:off x="838200" y="5460354"/>
            <a:ext cx="1136902" cy="631427"/>
          </a:xfrm>
          <a:prstGeom prst="straightConnector1">
            <a:avLst/>
          </a:prstGeom>
          <a:ln w="285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49BBCB2-0E55-4CB4-BE17-976D0D0C913E}"/>
              </a:ext>
            </a:extLst>
          </p:cNvPr>
          <p:cNvSpPr txBox="1"/>
          <p:nvPr/>
        </p:nvSpPr>
        <p:spPr>
          <a:xfrm>
            <a:off x="814414" y="5729817"/>
            <a:ext cx="718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3.5 m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0A5D1EA-4461-4119-9A40-FD1065360227}"/>
              </a:ext>
            </a:extLst>
          </p:cNvPr>
          <p:cNvCxnSpPr>
            <a:cxnSpLocks/>
          </p:cNvCxnSpPr>
          <p:nvPr/>
        </p:nvCxnSpPr>
        <p:spPr>
          <a:xfrm flipH="1">
            <a:off x="2504615" y="4982547"/>
            <a:ext cx="1372714" cy="1109234"/>
          </a:xfrm>
          <a:prstGeom prst="straightConnector1">
            <a:avLst/>
          </a:prstGeom>
          <a:ln w="285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E918845-4D50-4CCF-947E-E65CA040871B}"/>
              </a:ext>
            </a:extLst>
          </p:cNvPr>
          <p:cNvSpPr txBox="1"/>
          <p:nvPr/>
        </p:nvSpPr>
        <p:spPr>
          <a:xfrm>
            <a:off x="3008720" y="5571784"/>
            <a:ext cx="718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4.3 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A126627-BEF3-4C82-BB80-A352E58F3F03}"/>
              </a:ext>
            </a:extLst>
          </p:cNvPr>
          <p:cNvSpPr txBox="1"/>
          <p:nvPr/>
        </p:nvSpPr>
        <p:spPr>
          <a:xfrm>
            <a:off x="822717" y="6091781"/>
            <a:ext cx="260497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National Institute of Mental Health, NIH</a:t>
            </a:r>
          </a:p>
        </p:txBody>
      </p:sp>
    </p:spTree>
    <p:extLst>
      <p:ext uri="{BB962C8B-B14F-4D97-AF65-F5344CB8AC3E}">
        <p14:creationId xmlns:p14="http://schemas.microsoft.com/office/powerpoint/2010/main" val="59605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8" grpId="0"/>
      <p:bldP spid="23" grpId="0"/>
      <p:bldP spid="25" grpId="0"/>
      <p:bldP spid="27" grpId="0"/>
    </p:bldLst>
  </p:timing>
</p:sld>
</file>

<file path=ppt/theme/theme1.xml><?xml version="1.0" encoding="utf-8"?>
<a:theme xmlns:a="http://schemas.openxmlformats.org/drawingml/2006/main" name="UCL_theme(1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CL_theme(1)" id="{453D25AA-DFFD-4364-AB6B-1BBD173EDE10}" vid="{D148845D-A1D5-466F-ABDD-9DC9CA90D44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5839473-2d31-4120-b6b6-aa00986b304b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32AADA88804941A263D99CF2480F23" ma:contentTypeVersion="15" ma:contentTypeDescription="Create a new document." ma:contentTypeScope="" ma:versionID="b77ae85e99fa0073a404734872b300f2">
  <xsd:schema xmlns:xsd="http://www.w3.org/2001/XMLSchema" xmlns:xs="http://www.w3.org/2001/XMLSchema" xmlns:p="http://schemas.microsoft.com/office/2006/metadata/properties" xmlns:ns3="f5839473-2d31-4120-b6b6-aa00986b304b" xmlns:ns4="a67819fa-32ad-4571-957f-19e402ace240" targetNamespace="http://schemas.microsoft.com/office/2006/metadata/properties" ma:root="true" ma:fieldsID="965bf7de626c2e934409454e19c769f8" ns3:_="" ns4:_="">
    <xsd:import namespace="f5839473-2d31-4120-b6b6-aa00986b304b"/>
    <xsd:import namespace="a67819fa-32ad-4571-957f-19e402ace24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839473-2d31-4120-b6b6-aa00986b30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7819fa-32ad-4571-957f-19e402ace240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8EF5DAA-C990-49B3-8D4E-139099F0894C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a67819fa-32ad-4571-957f-19e402ace240"/>
    <ds:schemaRef ds:uri="f5839473-2d31-4120-b6b6-aa00986b304b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F8D169D-D1A8-4806-AAE4-C935A7FD6B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839473-2d31-4120-b6b6-aa00986b304b"/>
    <ds:schemaRef ds:uri="a67819fa-32ad-4571-957f-19e402ace24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E49C8AD-4F0B-46C0-B601-72E890B3D6B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UCL_theme</Template>
  <TotalTime>27015</TotalTime>
  <Words>1178</Words>
  <Application>Microsoft Office PowerPoint</Application>
  <PresentationFormat>Widescreen</PresentationFormat>
  <Paragraphs>239</Paragraphs>
  <Slides>29</Slides>
  <Notes>10</Notes>
  <HiddenSlides>1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UCL_theme(1)</vt:lpstr>
      <vt:lpstr>Analysis of Optically Pumped Magnetometer (OPM) Data</vt:lpstr>
      <vt:lpstr>Contents</vt:lpstr>
      <vt:lpstr>PowerPoint Presentation</vt:lpstr>
      <vt:lpstr>Why Use OPMs?</vt:lpstr>
      <vt:lpstr>Why Use OPMs?</vt:lpstr>
      <vt:lpstr>Why Use OPMs?</vt:lpstr>
      <vt:lpstr>Why Use OPMs?</vt:lpstr>
      <vt:lpstr>Why Use OPMs?</vt:lpstr>
      <vt:lpstr>Why Use OPMs?</vt:lpstr>
      <vt:lpstr>Why Use OPMs?</vt:lpstr>
      <vt:lpstr>Why Use OPMs?</vt:lpstr>
      <vt:lpstr>How does an OPM work?</vt:lpstr>
      <vt:lpstr>How does an OPM work?</vt:lpstr>
      <vt:lpstr>How does an OPM work?</vt:lpstr>
      <vt:lpstr>How does an OPM work?</vt:lpstr>
      <vt:lpstr>How does an OPM work?</vt:lpstr>
      <vt:lpstr>How does an OPM work?</vt:lpstr>
      <vt:lpstr>How does an OPM work?</vt:lpstr>
      <vt:lpstr>How does an OPM work?</vt:lpstr>
      <vt:lpstr>Conditions for OP-MEG</vt:lpstr>
      <vt:lpstr>How does an OPM work?</vt:lpstr>
      <vt:lpstr>How does an OPM work?</vt:lpstr>
      <vt:lpstr>How does an OPM work?</vt:lpstr>
      <vt:lpstr>What does that mean for data analysis?</vt:lpstr>
      <vt:lpstr>What does that mean for data analysis?</vt:lpstr>
      <vt:lpstr>What does that mean for data analysis?</vt:lpstr>
      <vt:lpstr>What does that mean for data analysis?</vt:lpstr>
      <vt:lpstr>What does that mean for data analysis?</vt:lpstr>
      <vt:lpstr>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Analysis of Optically Pumped Magnetometer (OPM) Data</dc:title>
  <dc:creator>Mellor, Stephanie</dc:creator>
  <cp:lastModifiedBy>Mellor, Stephanie</cp:lastModifiedBy>
  <cp:revision>51</cp:revision>
  <dcterms:created xsi:type="dcterms:W3CDTF">2023-05-12T14:16:56Z</dcterms:created>
  <dcterms:modified xsi:type="dcterms:W3CDTF">2023-06-06T09:10:16Z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0x0101003E32AADA88804941A263D99CF2480F23</vt:lpwstr>
  </property>
</Properties>
</file>