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57" r:id="rId3"/>
    <p:sldId id="281" r:id="rId4"/>
    <p:sldId id="286" r:id="rId5"/>
    <p:sldId id="260" r:id="rId6"/>
    <p:sldId id="265" r:id="rId7"/>
    <p:sldId id="262" r:id="rId8"/>
    <p:sldId id="267" r:id="rId9"/>
    <p:sldId id="263" r:id="rId10"/>
    <p:sldId id="287" r:id="rId11"/>
    <p:sldId id="272" r:id="rId12"/>
    <p:sldId id="288" r:id="rId13"/>
    <p:sldId id="269" r:id="rId14"/>
    <p:sldId id="270" r:id="rId15"/>
    <p:sldId id="271" r:id="rId16"/>
    <p:sldId id="273" r:id="rId17"/>
    <p:sldId id="274" r:id="rId18"/>
    <p:sldId id="276" r:id="rId19"/>
    <p:sldId id="282" r:id="rId20"/>
    <p:sldId id="278" r:id="rId21"/>
    <p:sldId id="277" r:id="rId22"/>
    <p:sldId id="289" r:id="rId23"/>
    <p:sldId id="293" r:id="rId24"/>
    <p:sldId id="294" r:id="rId25"/>
    <p:sldId id="298" r:id="rId26"/>
    <p:sldId id="296" r:id="rId27"/>
    <p:sldId id="299" r:id="rId28"/>
    <p:sldId id="290" r:id="rId29"/>
    <p:sldId id="291" r:id="rId30"/>
    <p:sldId id="268" r:id="rId31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7" autoAdjust="0"/>
    <p:restoredTop sz="78195" autoAdjust="0"/>
  </p:normalViewPr>
  <p:slideViewPr>
    <p:cSldViewPr>
      <p:cViewPr>
        <p:scale>
          <a:sx n="50" d="100"/>
          <a:sy n="50" d="100"/>
        </p:scale>
        <p:origin x="-2130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DC904-F12E-43F2-AA29-DA60CA227776}" type="datetimeFigureOut">
              <a:rPr lang="en-GB" smtClean="0"/>
              <a:pPr/>
              <a:t>17/01/2011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65A49-2382-4907-B8DF-3C6E7F4D3B5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65A49-2382-4907-B8DF-3C6E7F4D3B50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ACEFB-82BD-4487-8EFD-22C85E0E7B76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77FD5B-7F03-4982-802C-3B8461F6E599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Useful </a:t>
            </a:r>
            <a:r>
              <a:rPr lang="en-GB" b="1" dirty="0" smtClean="0"/>
              <a:t>for functional data  (activation</a:t>
            </a:r>
            <a:r>
              <a:rPr lang="en-GB" b="1" baseline="0" dirty="0" smtClean="0"/>
              <a:t> should only be in </a:t>
            </a:r>
            <a:r>
              <a:rPr lang="en-GB" b="1" dirty="0" smtClean="0"/>
              <a:t>GM)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Images consists of number of </a:t>
            </a:r>
            <a:r>
              <a:rPr lang="en-GB" dirty="0" err="1" smtClean="0"/>
              <a:t>dictinct</a:t>
            </a:r>
            <a:r>
              <a:rPr lang="en-GB" dirty="0" smtClean="0"/>
              <a:t> </a:t>
            </a:r>
            <a:r>
              <a:rPr lang="en-GB" dirty="0" smtClean="0"/>
              <a:t>tissue types (clusters) from which every </a:t>
            </a:r>
            <a:r>
              <a:rPr lang="en-GB" dirty="0" err="1" smtClean="0"/>
              <a:t>voxel</a:t>
            </a:r>
            <a:r>
              <a:rPr lang="en-GB" dirty="0" smtClean="0"/>
              <a:t> has been drawn, intensities of these </a:t>
            </a:r>
            <a:r>
              <a:rPr lang="en-GB" dirty="0" err="1" smtClean="0"/>
              <a:t>voxels</a:t>
            </a:r>
            <a:r>
              <a:rPr lang="en-GB" dirty="0" smtClean="0"/>
              <a:t> belong to one of these clusters and confirm to a multivariate normal distribution (generalization of the one-dimensional normal distribution to higher dimensions)</a:t>
            </a:r>
          </a:p>
          <a:p>
            <a:pPr eaLnBrk="1" hangingPunct="1"/>
            <a:r>
              <a:rPr lang="en-GB" dirty="0" smtClean="0"/>
              <a:t>Therefore we </a:t>
            </a:r>
            <a:r>
              <a:rPr lang="en-GB" b="1" dirty="0" smtClean="0"/>
              <a:t>overlay these images on probability images </a:t>
            </a:r>
            <a:r>
              <a:rPr lang="en-GB" dirty="0" smtClean="0"/>
              <a:t>(images from a large N number of subjects segmented in GM, WM, CSF normalized in same space using affine transformations) this gives us the a priori probability of a </a:t>
            </a:r>
            <a:r>
              <a:rPr lang="en-GB" dirty="0" err="1" smtClean="0"/>
              <a:t>voxel</a:t>
            </a:r>
            <a:r>
              <a:rPr lang="en-GB" dirty="0" smtClean="0"/>
              <a:t> being GM, WM or CSF</a:t>
            </a:r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65A49-2382-4907-B8DF-3C6E7F4D3B50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65A49-2382-4907-B8DF-3C6E7F4D3B50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9A7A95-89DE-456F-8E08-FA30AC233E08}" type="slidenum">
              <a:rPr lang="en-GB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65A49-2382-4907-B8DF-3C6E7F4D3B50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65A49-2382-4907-B8DF-3C6E7F4D3B50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65A49-2382-4907-B8DF-3C6E7F4D3B50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65A49-2382-4907-B8DF-3C6E7F4D3B50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65A49-2382-4907-B8DF-3C6E7F4D3B50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76236A-46AD-4011-A42B-A577A69CE9A6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65A49-2382-4907-B8DF-3C6E7F4D3B50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65A49-2382-4907-B8DF-3C6E7F4D3B50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65A49-2382-4907-B8DF-3C6E7F4D3B50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65A49-2382-4907-B8DF-3C6E7F4D3B50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A4AE76-C83C-42B1-9319-9DD40FDCDB93}" type="slidenum">
              <a:rPr lang="en-GB" smtClean="0"/>
              <a:pPr/>
              <a:t>24</a:t>
            </a:fld>
            <a:endParaRPr lang="en-GB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888" y="4715907"/>
            <a:ext cx="4983903" cy="446770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0" dirty="0" smtClean="0"/>
              <a:t>A </a:t>
            </a:r>
            <a:r>
              <a:rPr lang="en-US" b="0" dirty="0" smtClean="0"/>
              <a:t>convolution is a kind of very general moving average.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3D:  First you convolve in one direction, than in the other two directions.</a:t>
            </a:r>
          </a:p>
          <a:p>
            <a:endParaRPr lang="en-GB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smtClean="0"/>
              <a:t>The choice of filter width greatly affects the detection of activation.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smtClean="0"/>
              <a:t>Example - Image: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b="0" dirty="0" smtClean="0"/>
              <a:t>Image source://users.fmrib.ox.ac.uk/~stuart/thesis/chapter_6/section6_2.html: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b="0" dirty="0" smtClean="0"/>
              <a:t>Here </a:t>
            </a:r>
            <a:r>
              <a:rPr lang="en-GB" b="0" dirty="0" smtClean="0"/>
              <a:t>two signals are filtered with the same Gaussian kernel.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b="0" dirty="0" smtClean="0"/>
              <a:t>In (a) the width of the activated region is the same as the size of the filter, and smoothing optimises the signal to noise.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b="0" dirty="0" smtClean="0"/>
              <a:t>However in (b) the filter width is greater than the width of the activated region, which barely remains detectable after the smoothing.</a:t>
            </a:r>
          </a:p>
          <a:p>
            <a:endParaRPr lang="en-GB" b="0" dirty="0" smtClean="0"/>
          </a:p>
          <a:p>
            <a:pPr eaLnBrk="1" hangingPunct="1"/>
            <a:r>
              <a:rPr lang="en-US" b="0" dirty="0" smtClean="0"/>
              <a:t>A </a:t>
            </a:r>
            <a:r>
              <a:rPr lang="en-US" b="0" dirty="0" smtClean="0"/>
              <a:t>general rule of thumb is to use a smoothing kernel of 6 mm for single subject analyses and a smoothing kernel of 8 or 10 mm when you are going to do a group analysis.</a:t>
            </a:r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65A49-2382-4907-B8DF-3C6E7F4D3B50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15EACD-641B-4FFF-B09D-513FBEFF368C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888" y="4715907"/>
            <a:ext cx="4983903" cy="446770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0" dirty="0" smtClean="0"/>
              <a:t>First image</a:t>
            </a:r>
            <a:r>
              <a:rPr lang="en-US" b="0" baseline="0" dirty="0" smtClean="0"/>
              <a:t> - </a:t>
            </a:r>
            <a:r>
              <a:rPr lang="en-GB" b="0" dirty="0" smtClean="0"/>
              <a:t>Spatially </a:t>
            </a:r>
            <a:r>
              <a:rPr lang="en-GB" b="0" dirty="0" smtClean="0"/>
              <a:t>smoothing each of the images improves the signal-to-noise ratio (SNR), but will reduce the resolution in each image, and so a balance must be found between improving the SNR and maintaining the resolution of the functional image</a:t>
            </a:r>
            <a:r>
              <a:rPr lang="en-GB" b="0" dirty="0" smtClean="0"/>
              <a:t>.</a:t>
            </a:r>
            <a:endParaRPr lang="en-GB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smtClean="0"/>
              <a:t>Second image </a:t>
            </a:r>
            <a:r>
              <a:rPr lang="en-GB" b="0" baseline="0" dirty="0" smtClean="0"/>
              <a:t> (Source:</a:t>
            </a:r>
            <a:r>
              <a:rPr lang="en-GB" b="0" dirty="0" smtClean="0"/>
              <a:t> </a:t>
            </a:r>
            <a:r>
              <a:rPr lang="en-GB" b="0" dirty="0" smtClean="0"/>
              <a:t>http://users.fmrib.ox.ac.uk/~</a:t>
            </a:r>
            <a:r>
              <a:rPr lang="en-GB" b="0" dirty="0" smtClean="0"/>
              <a:t>stuart/thesis/chapter_6/section6_2.html)</a:t>
            </a:r>
            <a:r>
              <a:rPr lang="en-GB" b="0" baseline="0" dirty="0" smtClean="0"/>
              <a:t> - t</a:t>
            </a:r>
            <a:r>
              <a:rPr lang="en-GB" b="0" dirty="0" smtClean="0"/>
              <a:t>he </a:t>
            </a:r>
            <a:r>
              <a:rPr lang="en-GB" b="0" dirty="0" smtClean="0"/>
              <a:t>use of three different smoothing filters on the same </a:t>
            </a:r>
            <a:r>
              <a:rPr lang="en-GB" b="0" dirty="0" err="1" smtClean="0"/>
              <a:t>fMRI</a:t>
            </a:r>
            <a:r>
              <a:rPr lang="en-GB" b="0" dirty="0" smtClean="0"/>
              <a:t> data set of a hand clenching experiment, of 3 x 3 mm2 in-plane resolution. </a:t>
            </a:r>
            <a:endParaRPr lang="en-GB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smtClean="0"/>
              <a:t>Areas </a:t>
            </a:r>
            <a:r>
              <a:rPr lang="en-GB" b="0" dirty="0" smtClean="0"/>
              <a:t>that correlate well to the task are shaded in white, with the same p-value used for all three activation maps. (a) No filtering applied. (b) 7 mm FWHM filter applied. (c) 15 mm FWHM filter applied.</a:t>
            </a:r>
            <a:endParaRPr lang="en-US" b="0" dirty="0" smtClean="0"/>
          </a:p>
          <a:p>
            <a:pPr eaLnBrk="1" hangingPunct="1"/>
            <a:endParaRPr lang="en-US" dirty="0" smtClean="0"/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65A49-2382-4907-B8DF-3C6E7F4D3B50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65A49-2382-4907-B8DF-3C6E7F4D3B50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="0" dirty="0" smtClean="0"/>
              <a:t>Batch pre-processing: </a:t>
            </a:r>
            <a:r>
              <a:rPr lang="en-GB" dirty="0" smtClean="0"/>
              <a:t>Do </a:t>
            </a:r>
            <a:r>
              <a:rPr lang="en-GB" dirty="0" smtClean="0"/>
              <a:t>once – Repeat Many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ACEFB-82BD-4487-8EFD-22C85E0E7B76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65A49-2382-4907-B8DF-3C6E7F4D3B50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65A49-2382-4907-B8DF-3C6E7F4D3B50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5B8B45-F7AD-4210-AAF2-D17B02B8E2B3}" type="slidenum">
              <a:rPr lang="en-GB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888" y="4715907"/>
            <a:ext cx="4983903" cy="4467701"/>
          </a:xfrm>
          <a:noFill/>
          <a:ln/>
        </p:spPr>
        <p:txBody>
          <a:bodyPr/>
          <a:lstStyle/>
          <a:p>
            <a:pPr eaLnBrk="1" hangingPunct="1"/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65A49-2382-4907-B8DF-3C6E7F4D3B50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65A49-2382-4907-B8DF-3C6E7F4D3B50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65A49-2382-4907-B8DF-3C6E7F4D3B50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65A49-2382-4907-B8DF-3C6E7F4D3B50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017C-662E-4372-9B40-7A4BA483D93D}" type="datetimeFigureOut">
              <a:rPr lang="en-GB" smtClean="0"/>
              <a:pPr/>
              <a:t>17/01/2011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4027ED0-7F81-43E8-85B0-29CFE4B7809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017C-662E-4372-9B40-7A4BA483D93D}" type="datetimeFigureOut">
              <a:rPr lang="en-GB" smtClean="0"/>
              <a:pPr/>
              <a:t>17/01/2011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27ED0-7F81-43E8-85B0-29CFE4B7809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017C-662E-4372-9B40-7A4BA483D93D}" type="datetimeFigureOut">
              <a:rPr lang="en-GB" smtClean="0"/>
              <a:pPr/>
              <a:t>17/01/2011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27ED0-7F81-43E8-85B0-29CFE4B7809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778098"/>
          </a:xfrm>
        </p:spPr>
        <p:txBody>
          <a:bodyPr/>
          <a:lstStyle>
            <a:lvl1pPr algn="ctr">
              <a:defRPr b="1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017C-662E-4372-9B40-7A4BA483D93D}" type="datetimeFigureOut">
              <a:rPr lang="en-GB" smtClean="0"/>
              <a:pPr/>
              <a:t>17/01/2011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27ED0-7F81-43E8-85B0-29CFE4B7809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017C-662E-4372-9B40-7A4BA483D93D}" type="datetimeFigureOut">
              <a:rPr lang="en-GB" smtClean="0"/>
              <a:pPr/>
              <a:t>17/01/2011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4027ED0-7F81-43E8-85B0-29CFE4B7809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017C-662E-4372-9B40-7A4BA483D93D}" type="datetimeFigureOut">
              <a:rPr lang="en-GB" smtClean="0"/>
              <a:pPr/>
              <a:t>17/01/2011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27ED0-7F81-43E8-85B0-29CFE4B7809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017C-662E-4372-9B40-7A4BA483D93D}" type="datetimeFigureOut">
              <a:rPr lang="en-GB" smtClean="0"/>
              <a:pPr/>
              <a:t>17/01/2011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27ED0-7F81-43E8-85B0-29CFE4B7809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850106"/>
          </a:xfrm>
        </p:spPr>
        <p:txBody>
          <a:bodyPr/>
          <a:lstStyle>
            <a:lvl1pPr algn="ctr">
              <a:defRPr b="1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017C-662E-4372-9B40-7A4BA483D93D}" type="datetimeFigureOut">
              <a:rPr lang="en-GB" smtClean="0"/>
              <a:pPr/>
              <a:t>17/01/2011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27ED0-7F81-43E8-85B0-29CFE4B7809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017C-662E-4372-9B40-7A4BA483D93D}" type="datetimeFigureOut">
              <a:rPr lang="en-GB" smtClean="0"/>
              <a:pPr/>
              <a:t>17/01/2011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27ED0-7F81-43E8-85B0-29CFE4B7809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017C-662E-4372-9B40-7A4BA483D93D}" type="datetimeFigureOut">
              <a:rPr lang="en-GB" smtClean="0"/>
              <a:pPr/>
              <a:t>17/01/2011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27ED0-7F81-43E8-85B0-29CFE4B7809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017C-662E-4372-9B40-7A4BA483D93D}" type="datetimeFigureOut">
              <a:rPr lang="en-GB" smtClean="0"/>
              <a:pPr/>
              <a:t>17/01/2011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4027ED0-7F81-43E8-85B0-29CFE4B7809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9AC017C-662E-4372-9B40-7A4BA483D93D}" type="datetimeFigureOut">
              <a:rPr lang="en-GB" smtClean="0"/>
              <a:pPr/>
              <a:t>17/01/2011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4027ED0-7F81-43E8-85B0-29CFE4B7809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image" Target="../media/image4.wmf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196952"/>
            <a:ext cx="6400800" cy="1600200"/>
          </a:xfrm>
        </p:spPr>
        <p:txBody>
          <a:bodyPr/>
          <a:lstStyle/>
          <a:p>
            <a:r>
              <a:rPr lang="en-GB" dirty="0" smtClean="0"/>
              <a:t>Gordon Wright &amp; Marie de Guzman</a:t>
            </a:r>
          </a:p>
          <a:p>
            <a:r>
              <a:rPr lang="en-GB" dirty="0" smtClean="0"/>
              <a:t>15 December 2010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Co-registration &amp; </a:t>
            </a:r>
            <a:br>
              <a:rPr lang="en-GB" dirty="0" smtClean="0"/>
            </a:br>
            <a:r>
              <a:rPr lang="en-GB" dirty="0" smtClean="0"/>
              <a:t>Spatial Normalisation</a:t>
            </a:r>
            <a:endParaRPr lang="en-GB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6021288"/>
            <a:ext cx="3995936" cy="59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b="4063"/>
          <a:stretch>
            <a:fillRect/>
          </a:stretch>
        </p:blipFill>
        <p:spPr bwMode="auto">
          <a:xfrm>
            <a:off x="280323" y="1268760"/>
            <a:ext cx="864663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27584" y="3140968"/>
            <a:ext cx="2520280" cy="15121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Reference Image:</a:t>
            </a:r>
          </a:p>
          <a:p>
            <a:pPr algn="ctr"/>
            <a:r>
              <a:rPr lang="en-GB" dirty="0" smtClean="0"/>
              <a:t>Your template or the image you want to register others to</a:t>
            </a:r>
            <a:endParaRPr lang="en-GB" dirty="0"/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 flipV="1">
            <a:off x="3347864" y="2132856"/>
            <a:ext cx="2016224" cy="176419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827584" y="4797152"/>
            <a:ext cx="2520280" cy="15121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Source Image:</a:t>
            </a:r>
          </a:p>
          <a:p>
            <a:pPr algn="ctr"/>
            <a:r>
              <a:rPr lang="en-GB" dirty="0" smtClean="0"/>
              <a:t>Your template or the image you want to register others TO</a:t>
            </a:r>
            <a:endParaRPr lang="en-GB" dirty="0"/>
          </a:p>
        </p:txBody>
      </p:sp>
      <p:cxnSp>
        <p:nvCxnSpPr>
          <p:cNvPr id="7" name="Straight Arrow Connector 6"/>
          <p:cNvCxnSpPr>
            <a:stCxn id="6" idx="3"/>
          </p:cNvCxnSpPr>
          <p:nvPr/>
        </p:nvCxnSpPr>
        <p:spPr>
          <a:xfrm flipV="1">
            <a:off x="3347864" y="2276872"/>
            <a:ext cx="2016224" cy="327636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211960" y="4797152"/>
            <a:ext cx="2520280" cy="15121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Mutual Information:</a:t>
            </a:r>
          </a:p>
          <a:p>
            <a:pPr algn="ctr"/>
            <a:r>
              <a:rPr lang="en-GB" dirty="0" smtClean="0"/>
              <a:t>Method for </a:t>
            </a:r>
            <a:r>
              <a:rPr lang="en-GB" dirty="0" err="1" smtClean="0"/>
              <a:t>coregistering</a:t>
            </a:r>
            <a:r>
              <a:rPr lang="en-GB" dirty="0" smtClean="0"/>
              <a:t> data</a:t>
            </a:r>
            <a:endParaRPr lang="en-GB" dirty="0"/>
          </a:p>
        </p:txBody>
      </p:sp>
      <p:cxnSp>
        <p:nvCxnSpPr>
          <p:cNvPr id="14" name="Straight Arrow Connector 13"/>
          <p:cNvCxnSpPr>
            <a:stCxn id="13" idx="0"/>
          </p:cNvCxnSpPr>
          <p:nvPr/>
        </p:nvCxnSpPr>
        <p:spPr>
          <a:xfrm rot="5400000" flipH="1" flipV="1">
            <a:off x="5130062" y="2978950"/>
            <a:ext cx="2160240" cy="147616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6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Segmentation</a:t>
            </a:r>
            <a:endParaRPr lang="en-GB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eaLnBrk="1" hangingPunct="1"/>
            <a:r>
              <a:rPr lang="en-GB" dirty="0" smtClean="0"/>
              <a:t>Partition in GM, WM, CSF</a:t>
            </a:r>
          </a:p>
          <a:p>
            <a:pPr eaLnBrk="1" hangingPunct="1"/>
            <a:r>
              <a:rPr lang="en-GB" dirty="0" smtClean="0"/>
              <a:t>Overlay images on probability images (large N)</a:t>
            </a:r>
          </a:p>
          <a:p>
            <a:pPr lvl="1"/>
            <a:r>
              <a:rPr lang="en-GB" dirty="0" smtClean="0"/>
              <a:t>Gives us a priori probability of a </a:t>
            </a:r>
            <a:r>
              <a:rPr lang="en-GB" dirty="0" err="1" smtClean="0"/>
              <a:t>voxel</a:t>
            </a:r>
            <a:r>
              <a:rPr lang="en-GB" dirty="0" smtClean="0"/>
              <a:t> being GM, WM or CSF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36712" y="3267224"/>
            <a:ext cx="5943600" cy="3186112"/>
            <a:chOff x="240" y="2064"/>
            <a:chExt cx="3744" cy="2007"/>
          </a:xfrm>
        </p:grpSpPr>
        <p:pic>
          <p:nvPicPr>
            <p:cNvPr id="1434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" y="2064"/>
              <a:ext cx="3696" cy="1776"/>
            </a:xfrm>
            <a:prstGeom prst="rect">
              <a:avLst/>
            </a:prstGeom>
            <a:noFill/>
            <a:ln w="57150" cmpd="thickThin">
              <a:solidFill>
                <a:srgbClr val="C1CEFF"/>
              </a:solidFill>
              <a:miter lim="800000"/>
              <a:headEnd/>
              <a:tailEnd/>
            </a:ln>
          </p:spPr>
        </p:pic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432" y="2064"/>
              <a:ext cx="541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000">
                  <a:solidFill>
                    <a:schemeClr val="bg2"/>
                  </a:solidFill>
                  <a:latin typeface="Times New Roman" pitchFamily="18" charset="0"/>
                </a:rPr>
                <a:t>Priors:</a:t>
              </a:r>
            </a:p>
          </p:txBody>
        </p:sp>
        <p:sp>
          <p:nvSpPr>
            <p:cNvPr id="14343" name="Text Box 7"/>
            <p:cNvSpPr txBox="1">
              <a:spLocks noChangeArrowheads="1"/>
            </p:cNvSpPr>
            <p:nvPr/>
          </p:nvSpPr>
          <p:spPr bwMode="auto">
            <a:xfrm>
              <a:off x="240" y="2688"/>
              <a:ext cx="559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000">
                  <a:solidFill>
                    <a:schemeClr val="bg2"/>
                  </a:solidFill>
                  <a:latin typeface="Times New Roman" pitchFamily="18" charset="0"/>
                </a:rPr>
                <a:t>Image:</a:t>
              </a:r>
            </a:p>
          </p:txBody>
        </p:sp>
        <p:sp>
          <p:nvSpPr>
            <p:cNvPr id="14344" name="Text Box 8"/>
            <p:cNvSpPr txBox="1">
              <a:spLocks noChangeArrowheads="1"/>
            </p:cNvSpPr>
            <p:nvPr/>
          </p:nvSpPr>
          <p:spPr bwMode="auto">
            <a:xfrm>
              <a:off x="3216" y="3840"/>
              <a:ext cx="75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>
                  <a:latin typeface="Times New Roman" pitchFamily="18" charset="0"/>
                </a:rPr>
                <a:t>Brain/skull</a:t>
              </a:r>
            </a:p>
          </p:txBody>
        </p:sp>
        <p:sp>
          <p:nvSpPr>
            <p:cNvPr id="14345" name="Text Box 9"/>
            <p:cNvSpPr txBox="1">
              <a:spLocks noChangeArrowheads="1"/>
            </p:cNvSpPr>
            <p:nvPr/>
          </p:nvSpPr>
          <p:spPr bwMode="auto">
            <a:xfrm>
              <a:off x="2640" y="3840"/>
              <a:ext cx="37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>
                  <a:latin typeface="Times New Roman" pitchFamily="18" charset="0"/>
                </a:rPr>
                <a:t>CSF</a:t>
              </a:r>
            </a:p>
          </p:txBody>
        </p:sp>
        <p:sp>
          <p:nvSpPr>
            <p:cNvPr id="14346" name="Text Box 10"/>
            <p:cNvSpPr txBox="1">
              <a:spLocks noChangeArrowheads="1"/>
            </p:cNvSpPr>
            <p:nvPr/>
          </p:nvSpPr>
          <p:spPr bwMode="auto">
            <a:xfrm>
              <a:off x="1920" y="3840"/>
              <a:ext cx="38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>
                  <a:latin typeface="Times New Roman" pitchFamily="18" charset="0"/>
                </a:rPr>
                <a:t>WM</a:t>
              </a:r>
            </a:p>
          </p:txBody>
        </p:sp>
        <p:sp>
          <p:nvSpPr>
            <p:cNvPr id="14347" name="Text Box 11"/>
            <p:cNvSpPr txBox="1">
              <a:spLocks noChangeArrowheads="1"/>
            </p:cNvSpPr>
            <p:nvPr/>
          </p:nvSpPr>
          <p:spPr bwMode="auto">
            <a:xfrm>
              <a:off x="1152" y="3840"/>
              <a:ext cx="34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>
                  <a:latin typeface="Times New Roman" pitchFamily="18" charset="0"/>
                </a:rPr>
                <a:t>GM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b="5169"/>
          <a:stretch>
            <a:fillRect/>
          </a:stretch>
        </p:blipFill>
        <p:spPr bwMode="auto">
          <a:xfrm>
            <a:off x="179512" y="1268760"/>
            <a:ext cx="874744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2483768" y="2060848"/>
            <a:ext cx="1296144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827584" y="3068960"/>
            <a:ext cx="2520280" cy="15121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Tissue Probability Maps:</a:t>
            </a:r>
          </a:p>
          <a:p>
            <a:pPr algn="ctr"/>
            <a:r>
              <a:rPr lang="en-GB" dirty="0" smtClean="0"/>
              <a:t>GM, WM, CSF</a:t>
            </a:r>
            <a:endParaRPr lang="en-GB" dirty="0"/>
          </a:p>
        </p:txBody>
      </p:sp>
      <p:cxnSp>
        <p:nvCxnSpPr>
          <p:cNvPr id="5" name="Straight Arrow Connector 4"/>
          <p:cNvCxnSpPr>
            <a:stCxn id="4" idx="3"/>
          </p:cNvCxnSpPr>
          <p:nvPr/>
        </p:nvCxnSpPr>
        <p:spPr>
          <a:xfrm flipV="1">
            <a:off x="3347864" y="3140968"/>
            <a:ext cx="1944216" cy="68407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Segmentation in SPM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Spatial Normalisation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3168352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Differences between subjects</a:t>
            </a:r>
          </a:p>
          <a:p>
            <a:r>
              <a:rPr lang="en-GB" dirty="0" smtClean="0"/>
              <a:t>Compare Subjects</a:t>
            </a:r>
          </a:p>
          <a:p>
            <a:r>
              <a:rPr lang="en-GB" dirty="0" smtClean="0"/>
              <a:t>Extrapolate findings to the population as a whole</a:t>
            </a:r>
          </a:p>
          <a:p>
            <a:endParaRPr lang="en-GB" dirty="0"/>
          </a:p>
        </p:txBody>
      </p:sp>
      <p:grpSp>
        <p:nvGrpSpPr>
          <p:cNvPr id="15" name="Group 16"/>
          <p:cNvGrpSpPr>
            <a:grpSpLocks/>
          </p:cNvGrpSpPr>
          <p:nvPr/>
        </p:nvGrpSpPr>
        <p:grpSpPr bwMode="auto">
          <a:xfrm>
            <a:off x="3995936" y="1412776"/>
            <a:ext cx="4536504" cy="4176464"/>
            <a:chOff x="1020" y="799"/>
            <a:chExt cx="3765" cy="3521"/>
          </a:xfrm>
        </p:grpSpPr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020" y="799"/>
              <a:ext cx="3765" cy="3521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7" name="Picture 16" descr="s30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90" y="871"/>
              <a:ext cx="1168" cy="10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7" descr="s17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7" y="993"/>
              <a:ext cx="1099" cy="9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 descr="s22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66" y="3201"/>
              <a:ext cx="1125" cy="10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9" descr="s23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68" y="2094"/>
              <a:ext cx="1121" cy="10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0" descr="s26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06" y="2071"/>
              <a:ext cx="1136" cy="10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1" descr="s26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370" y="2164"/>
              <a:ext cx="1073" cy="9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2" descr="s30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42" y="946"/>
              <a:ext cx="1173" cy="9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3" descr="s21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332" y="3231"/>
              <a:ext cx="1151" cy="9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4" descr="s26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137" y="3252"/>
              <a:ext cx="1075" cy="9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Content Placeholder 2"/>
          <p:cNvSpPr txBox="1">
            <a:spLocks/>
          </p:cNvSpPr>
          <p:nvPr/>
        </p:nvSpPr>
        <p:spPr>
          <a:xfrm>
            <a:off x="0" y="5589240"/>
            <a:ext cx="9144000" cy="639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/>
              <a:t>Aligning </a:t>
            </a:r>
            <a:r>
              <a:rPr lang="en-GB" dirty="0"/>
              <a:t>to </a:t>
            </a:r>
            <a:r>
              <a:rPr lang="en-GB" dirty="0" smtClean="0"/>
              <a:t>Standard Spaces</a:t>
            </a:r>
          </a:p>
        </p:txBody>
      </p:sp>
      <p:pic>
        <p:nvPicPr>
          <p:cNvPr id="8196" name="Picture 4" descr="Brett_mnitalcor"/>
          <p:cNvPicPr>
            <a:picLocks noChangeAspect="1" noChangeArrowheads="1"/>
          </p:cNvPicPr>
          <p:nvPr/>
        </p:nvPicPr>
        <p:blipFill>
          <a:blip r:embed="rId3" cstate="print"/>
          <a:srcRect r="52429"/>
          <a:stretch>
            <a:fillRect/>
          </a:stretch>
        </p:blipFill>
        <p:spPr bwMode="auto">
          <a:xfrm>
            <a:off x="144016" y="2046724"/>
            <a:ext cx="4121550" cy="364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00013" y="5876925"/>
            <a:ext cx="8947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u="sng" dirty="0" smtClean="0">
                <a:solidFill>
                  <a:srgbClr val="0070C0"/>
                </a:solidFill>
              </a:rPr>
              <a:t>http</a:t>
            </a:r>
            <a:r>
              <a:rPr lang="en-GB" u="sng" dirty="0">
                <a:solidFill>
                  <a:srgbClr val="0070C0"/>
                </a:solidFill>
              </a:rPr>
              <a:t>://imaging.mrc-cbu.cam.ac.uk/imaging/MniTalairach 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195388" y="1268413"/>
            <a:ext cx="215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/>
              <a:t>The </a:t>
            </a:r>
            <a:r>
              <a:rPr lang="en-GB" dirty="0" err="1"/>
              <a:t>Talairach</a:t>
            </a:r>
            <a:r>
              <a:rPr lang="en-GB" dirty="0"/>
              <a:t> Atlas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5003800" y="1268413"/>
            <a:ext cx="363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The MNI/ICBM AVG152 Template</a:t>
            </a:r>
          </a:p>
        </p:txBody>
      </p:sp>
      <p:pic>
        <p:nvPicPr>
          <p:cNvPr id="9" name="Picture 4" descr="Brett_mnitalc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046724"/>
            <a:ext cx="4542730" cy="364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brainpics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85750"/>
            <a:ext cx="8504237" cy="623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282154"/>
          </a:xfrm>
        </p:spPr>
        <p:txBody>
          <a:bodyPr>
            <a:normAutofit fontScale="90000"/>
          </a:bodyPr>
          <a:lstStyle/>
          <a:p>
            <a:pPr algn="r"/>
            <a:r>
              <a:rPr lang="en-GB" dirty="0" smtClean="0"/>
              <a:t>‘Inter-Subject’ </a:t>
            </a:r>
            <a:br>
              <a:rPr lang="en-GB" dirty="0" smtClean="0"/>
            </a:br>
            <a:r>
              <a:rPr lang="en-GB" dirty="0" smtClean="0"/>
              <a:t>averaging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Spatial Normalisation: 2 Methods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itchFamily="34" charset="0"/>
              <a:buAutoNum type="arabicPeriod"/>
            </a:pPr>
            <a:r>
              <a:rPr lang="en-GB" sz="2400" b="1" dirty="0" smtClean="0"/>
              <a:t>Label-based </a:t>
            </a:r>
          </a:p>
          <a:p>
            <a:pPr marL="857250" lvl="1" indent="-457200"/>
            <a:r>
              <a:rPr lang="en-GB" sz="2200" dirty="0" smtClean="0"/>
              <a:t>Identifies </a:t>
            </a:r>
            <a:r>
              <a:rPr lang="en-GB" sz="2200" b="1" dirty="0" smtClean="0"/>
              <a:t>homologous features </a:t>
            </a:r>
            <a:r>
              <a:rPr lang="en-GB" sz="2200" dirty="0" smtClean="0"/>
              <a:t>(points, lines and surfaces) in the image and template and finds the transformations that best superimpose them </a:t>
            </a:r>
          </a:p>
          <a:p>
            <a:pPr marL="857250" lvl="1" indent="-457200"/>
            <a:r>
              <a:rPr lang="en-GB" sz="2200" i="1" dirty="0" smtClean="0"/>
              <a:t>Limitations:</a:t>
            </a:r>
            <a:r>
              <a:rPr lang="en-GB" sz="2200" dirty="0" smtClean="0"/>
              <a:t> few identifiable features; features can be identified manually (time consuming &amp; subjective)</a:t>
            </a:r>
          </a:p>
          <a:p>
            <a:pPr marL="857250" lvl="1" indent="-457200"/>
            <a:endParaRPr lang="en-GB" sz="2000" dirty="0" smtClean="0"/>
          </a:p>
          <a:p>
            <a:pPr marL="457200" indent="-457200">
              <a:buFont typeface="Arial" pitchFamily="34" charset="0"/>
              <a:buAutoNum type="arabicPeriod"/>
            </a:pPr>
            <a:r>
              <a:rPr lang="en-GB" sz="2400" b="1" dirty="0" smtClean="0"/>
              <a:t>Non-label based (aka intensity based)</a:t>
            </a:r>
          </a:p>
          <a:p>
            <a:pPr marL="857250" lvl="1" indent="-457200"/>
            <a:r>
              <a:rPr lang="en-GB" sz="2200" dirty="0" smtClean="0"/>
              <a:t>Identifies a spatial transformation that optimizes some </a:t>
            </a:r>
            <a:r>
              <a:rPr lang="en-GB" sz="2200" dirty="0" err="1" smtClean="0"/>
              <a:t>voxel</a:t>
            </a:r>
            <a:r>
              <a:rPr lang="en-GB" sz="2200" dirty="0" smtClean="0"/>
              <a:t>-similarity between a source and image measure</a:t>
            </a:r>
          </a:p>
          <a:p>
            <a:pPr marL="857250" lvl="1" indent="-457200"/>
            <a:r>
              <a:rPr lang="en-GB" sz="2200" i="1" dirty="0" smtClean="0"/>
              <a:t>Limitation:</a:t>
            </a:r>
            <a:r>
              <a:rPr lang="en-GB" sz="2200" dirty="0" smtClean="0"/>
              <a:t> susceptible to poor starting estimates</a:t>
            </a:r>
            <a:endParaRPr lang="en-GB" sz="2400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Spatial Normalisation: 2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71600" y="1484784"/>
            <a:ext cx="7704856" cy="144016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 smtClean="0"/>
              <a:t>Linear Registration</a:t>
            </a:r>
            <a:endParaRPr lang="en-GB" sz="2800" dirty="0" smtClean="0"/>
          </a:p>
          <a:p>
            <a:pPr lvl="1"/>
            <a:r>
              <a:rPr lang="en-GB" dirty="0" smtClean="0"/>
              <a:t>Apply 12 parameter affine transformation (translations, rotations, zooms, shears)</a:t>
            </a:r>
          </a:p>
          <a:p>
            <a:pPr lvl="1"/>
            <a:r>
              <a:rPr lang="en-GB" dirty="0" smtClean="0"/>
              <a:t>Major differences in head shape &amp; position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707904" y="3068960"/>
            <a:ext cx="5040560" cy="3312368"/>
            <a:chOff x="858093" y="1334541"/>
            <a:chExt cx="7026275" cy="4830763"/>
          </a:xfrm>
        </p:grpSpPr>
        <p:pic>
          <p:nvPicPr>
            <p:cNvPr id="7" name="Picture 5" descr="appl_nonlin"/>
            <p:cNvPicPr>
              <a:picLocks noChangeAspect="1" noChangeArrowheads="1"/>
            </p:cNvPicPr>
            <p:nvPr/>
          </p:nvPicPr>
          <p:blipFill>
            <a:blip r:embed="rId3" cstate="print"/>
            <a:srcRect l="3714" b="56219"/>
            <a:stretch>
              <a:fillRect/>
            </a:stretch>
          </p:blipFill>
          <p:spPr bwMode="auto">
            <a:xfrm>
              <a:off x="858093" y="1334541"/>
              <a:ext cx="7026275" cy="2414588"/>
            </a:xfrm>
            <a:prstGeom prst="rect">
              <a:avLst/>
            </a:prstGeom>
            <a:noFill/>
            <a:ln w="57150" cmpd="thickThin">
              <a:noFill/>
              <a:miter lim="800000"/>
              <a:headEnd/>
              <a:tailEnd/>
            </a:ln>
          </p:spPr>
        </p:pic>
        <p:pic>
          <p:nvPicPr>
            <p:cNvPr id="8" name="Picture 8" descr="appl_nonlin"/>
            <p:cNvPicPr>
              <a:picLocks noChangeAspect="1" noChangeArrowheads="1"/>
            </p:cNvPicPr>
            <p:nvPr/>
          </p:nvPicPr>
          <p:blipFill>
            <a:blip r:embed="rId3" cstate="print"/>
            <a:srcRect l="3714" t="54677"/>
            <a:stretch>
              <a:fillRect/>
            </a:stretch>
          </p:blipFill>
          <p:spPr bwMode="auto">
            <a:xfrm>
              <a:off x="858093" y="3666579"/>
              <a:ext cx="7026275" cy="2498725"/>
            </a:xfrm>
            <a:prstGeom prst="rect">
              <a:avLst/>
            </a:prstGeom>
            <a:noFill/>
            <a:ln w="57150" cmpd="thickThin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/>
        </p:nvSpPr>
        <p:spPr>
          <a:xfrm>
            <a:off x="899592" y="2996952"/>
            <a:ext cx="3528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Clr>
                <a:schemeClr val="accent1"/>
              </a:buClr>
              <a:buSzPct val="85000"/>
              <a:buFont typeface="+mj-lt"/>
              <a:buAutoNum type="arabicPeriod" startAt="2"/>
            </a:pPr>
            <a:r>
              <a:rPr lang="en-GB" sz="2600" b="1" dirty="0" smtClean="0"/>
              <a:t>Non-linear Registration (Warping)</a:t>
            </a:r>
          </a:p>
          <a:p>
            <a:pPr marL="633413" lvl="1" indent="-182563"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en-GB" sz="2200" dirty="0" smtClean="0"/>
              <a:t>Smaller scale anatomical differences</a:t>
            </a:r>
            <a:endParaRPr lang="en-GB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Results from Spatial Normalisation</a:t>
            </a:r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 flipH="1">
            <a:off x="4713288" y="5546725"/>
            <a:ext cx="4289425" cy="4572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/>
            <a:r>
              <a:rPr lang="en-GB" sz="2400">
                <a:latin typeface="Comic Sans MS" pitchFamily="66" charset="0"/>
              </a:rPr>
              <a:t>Non-linear registration</a:t>
            </a:r>
            <a:endParaRPr lang="en-GB" sz="2800">
              <a:latin typeface="Comic Sans MS" pitchFamily="66" charset="0"/>
            </a:endParaRPr>
          </a:p>
        </p:txBody>
      </p:sp>
      <p:pic>
        <p:nvPicPr>
          <p:cNvPr id="159748" name="Picture 4" descr="6aff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5" y="1843088"/>
            <a:ext cx="4078288" cy="3527425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</p:pic>
      <p:pic>
        <p:nvPicPr>
          <p:cNvPr id="159749" name="Picture 5" descr="6bas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3288" y="1851025"/>
            <a:ext cx="4078287" cy="3527425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</p:pic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280988" y="5318125"/>
            <a:ext cx="7772400" cy="676275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endParaRPr lang="en-US" sz="3200">
              <a:solidFill>
                <a:schemeClr val="tx2"/>
              </a:solidFill>
            </a:endParaRPr>
          </a:p>
        </p:txBody>
      </p:sp>
      <p:sp>
        <p:nvSpPr>
          <p:cNvPr id="159752" name="Rectangle 8"/>
          <p:cNvSpPr>
            <a:spLocks noChangeArrowheads="1"/>
          </p:cNvSpPr>
          <p:nvPr/>
        </p:nvSpPr>
        <p:spPr bwMode="auto">
          <a:xfrm flipH="1">
            <a:off x="352425" y="5546725"/>
            <a:ext cx="4289425" cy="4572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/>
            <a:r>
              <a:rPr lang="en-GB" sz="2400">
                <a:latin typeface="Comic Sans MS" pitchFamily="66" charset="0"/>
              </a:rPr>
              <a:t>Affine registration</a:t>
            </a:r>
            <a:endParaRPr lang="en-GB" sz="280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ChangeArrowheads="1"/>
          </p:cNvSpPr>
          <p:nvPr/>
        </p:nvSpPr>
        <p:spPr bwMode="auto">
          <a:xfrm>
            <a:off x="1205309" y="2222376"/>
            <a:ext cx="981075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GB" sz="1600" dirty="0">
                <a:latin typeface="Comic Sans MS" pitchFamily="66" charset="0"/>
              </a:rPr>
              <a:t>Template</a:t>
            </a:r>
          </a:p>
          <a:p>
            <a:pPr algn="ctr" eaLnBrk="0" hangingPunct="0"/>
            <a:r>
              <a:rPr lang="en-GB" sz="1600" dirty="0">
                <a:latin typeface="Comic Sans MS" pitchFamily="66" charset="0"/>
              </a:rPr>
              <a:t>image</a:t>
            </a:r>
          </a:p>
        </p:txBody>
      </p:sp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6340872" y="1536576"/>
            <a:ext cx="1687512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GB" sz="1600">
                <a:latin typeface="Comic Sans MS" pitchFamily="66" charset="0"/>
              </a:rPr>
              <a:t>Affine registration.</a:t>
            </a:r>
          </a:p>
          <a:p>
            <a:pPr algn="ctr" eaLnBrk="0" hangingPunct="0"/>
            <a:r>
              <a:rPr lang="en-GB" sz="1600">
                <a:latin typeface="Comic Sans MS" pitchFamily="66" charset="0"/>
              </a:rPr>
              <a:t>(</a:t>
            </a:r>
            <a:r>
              <a:rPr lang="en-GB" sz="1600">
                <a:latin typeface="Symbol" pitchFamily="18" charset="2"/>
              </a:rPr>
              <a:t></a:t>
            </a:r>
            <a:r>
              <a:rPr lang="en-GB" sz="1600" baseline="30000">
                <a:latin typeface="Comic Sans MS" pitchFamily="66" charset="0"/>
              </a:rPr>
              <a:t>2</a:t>
            </a:r>
            <a:r>
              <a:rPr lang="en-GB" sz="1600">
                <a:latin typeface="Comic Sans MS" pitchFamily="66" charset="0"/>
              </a:rPr>
              <a:t> = 472.1)</a:t>
            </a:r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6568461" y="3670176"/>
            <a:ext cx="1357745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GB" sz="1600" dirty="0">
                <a:latin typeface="Comic Sans MS" pitchFamily="66" charset="0"/>
              </a:rPr>
              <a:t>Non-linear</a:t>
            </a:r>
          </a:p>
          <a:p>
            <a:pPr algn="ctr" eaLnBrk="0" hangingPunct="0"/>
            <a:r>
              <a:rPr lang="en-GB" sz="1600" dirty="0">
                <a:latin typeface="Comic Sans MS" pitchFamily="66" charset="0"/>
              </a:rPr>
              <a:t>registration</a:t>
            </a:r>
          </a:p>
          <a:p>
            <a:pPr algn="ctr" eaLnBrk="0" hangingPunct="0"/>
            <a:r>
              <a:rPr lang="en-GB" sz="1600" dirty="0" smtClean="0">
                <a:latin typeface="Comic Sans MS" pitchFamily="66" charset="0"/>
              </a:rPr>
              <a:t>(</a:t>
            </a:r>
            <a:r>
              <a:rPr lang="en-GB" sz="1600" dirty="0">
                <a:latin typeface="Symbol" pitchFamily="18" charset="2"/>
              </a:rPr>
              <a:t></a:t>
            </a:r>
            <a:r>
              <a:rPr lang="en-GB" sz="1600" baseline="30000" dirty="0">
                <a:latin typeface="Comic Sans MS" pitchFamily="66" charset="0"/>
              </a:rPr>
              <a:t>2</a:t>
            </a:r>
            <a:r>
              <a:rPr lang="en-GB" sz="1600" dirty="0">
                <a:latin typeface="Comic Sans MS" pitchFamily="66" charset="0"/>
              </a:rPr>
              <a:t> = 287.3)</a:t>
            </a:r>
          </a:p>
        </p:txBody>
      </p:sp>
      <p:sp>
        <p:nvSpPr>
          <p:cNvPr id="166918" name="Arc 6"/>
          <p:cNvSpPr>
            <a:spLocks/>
          </p:cNvSpPr>
          <p:nvPr/>
        </p:nvSpPr>
        <p:spPr bwMode="auto">
          <a:xfrm rot="-5400000">
            <a:off x="6725047" y="2049338"/>
            <a:ext cx="488950" cy="835025"/>
          </a:xfrm>
          <a:custGeom>
            <a:avLst/>
            <a:gdLst>
              <a:gd name="T0" fmla="*/ 2147483647 w 21600"/>
              <a:gd name="T1" fmla="*/ 2147483647 h 20698"/>
              <a:gd name="T2" fmla="*/ 0 w 21600"/>
              <a:gd name="T3" fmla="*/ 0 h 20698"/>
              <a:gd name="T4" fmla="*/ 2147483647 w 21600"/>
              <a:gd name="T5" fmla="*/ 0 h 20698"/>
              <a:gd name="T6" fmla="*/ 0 60000 65536"/>
              <a:gd name="T7" fmla="*/ 0 60000 65536"/>
              <a:gd name="T8" fmla="*/ 0 60000 65536"/>
              <a:gd name="T9" fmla="*/ 0 w 21600"/>
              <a:gd name="T10" fmla="*/ 0 h 20698"/>
              <a:gd name="T11" fmla="*/ 21600 w 21600"/>
              <a:gd name="T12" fmla="*/ 20698 h 206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698" fill="none" extrusionOk="0">
                <a:moveTo>
                  <a:pt x="15422" y="20697"/>
                </a:moveTo>
                <a:cubicBezTo>
                  <a:pt x="6271" y="17966"/>
                  <a:pt x="0" y="9549"/>
                  <a:pt x="0" y="0"/>
                </a:cubicBezTo>
              </a:path>
              <a:path w="21600" h="20698" stroke="0" extrusionOk="0">
                <a:moveTo>
                  <a:pt x="15422" y="20697"/>
                </a:moveTo>
                <a:cubicBezTo>
                  <a:pt x="6271" y="17966"/>
                  <a:pt x="0" y="954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6919" name="Arc 7"/>
          <p:cNvSpPr>
            <a:spLocks/>
          </p:cNvSpPr>
          <p:nvPr/>
        </p:nvSpPr>
        <p:spPr bwMode="auto">
          <a:xfrm rot="5400000">
            <a:off x="1791096" y="2668464"/>
            <a:ext cx="225425" cy="552450"/>
          </a:xfrm>
          <a:custGeom>
            <a:avLst/>
            <a:gdLst>
              <a:gd name="T0" fmla="*/ 2147483647 w 21600"/>
              <a:gd name="T1" fmla="*/ 0 h 21595"/>
              <a:gd name="T2" fmla="*/ 2147483647 w 21600"/>
              <a:gd name="T3" fmla="*/ 2147483647 h 21595"/>
              <a:gd name="T4" fmla="*/ 0 w 21600"/>
              <a:gd name="T5" fmla="*/ 0 h 21595"/>
              <a:gd name="T6" fmla="*/ 0 60000 65536"/>
              <a:gd name="T7" fmla="*/ 0 60000 65536"/>
              <a:gd name="T8" fmla="*/ 0 60000 65536"/>
              <a:gd name="T9" fmla="*/ 0 w 21600"/>
              <a:gd name="T10" fmla="*/ 0 h 21595"/>
              <a:gd name="T11" fmla="*/ 21600 w 21600"/>
              <a:gd name="T12" fmla="*/ 21595 h 215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5" fill="none" extrusionOk="0">
                <a:moveTo>
                  <a:pt x="21600" y="0"/>
                </a:moveTo>
                <a:cubicBezTo>
                  <a:pt x="21600" y="11748"/>
                  <a:pt x="12210" y="21342"/>
                  <a:pt x="464" y="21594"/>
                </a:cubicBezTo>
              </a:path>
              <a:path w="21600" h="21595" stroke="0" extrusionOk="0">
                <a:moveTo>
                  <a:pt x="21600" y="0"/>
                </a:moveTo>
                <a:cubicBezTo>
                  <a:pt x="21600" y="11748"/>
                  <a:pt x="12210" y="21342"/>
                  <a:pt x="464" y="21594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6920" name="Arc 8"/>
          <p:cNvSpPr>
            <a:spLocks/>
          </p:cNvSpPr>
          <p:nvPr/>
        </p:nvSpPr>
        <p:spPr bwMode="auto">
          <a:xfrm rot="-5400000">
            <a:off x="6671866" y="4774282"/>
            <a:ext cx="488950" cy="871537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67594" name="Picture 10" descr="compari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7286" y="1484784"/>
            <a:ext cx="3975336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9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Risk: Over-fitting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95736" y="4005064"/>
            <a:ext cx="2160240" cy="2636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6924" name="Oval 12"/>
          <p:cNvSpPr>
            <a:spLocks noChangeArrowheads="1"/>
          </p:cNvSpPr>
          <p:nvPr/>
        </p:nvSpPr>
        <p:spPr bwMode="auto">
          <a:xfrm>
            <a:off x="4300934" y="5270376"/>
            <a:ext cx="842963" cy="990600"/>
          </a:xfrm>
          <a:prstGeom prst="ellips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4" grpId="0"/>
      <p:bldP spid="166915" grpId="0"/>
      <p:bldP spid="166916" grpId="0"/>
      <p:bldP spid="166918" grpId="0" animBg="1"/>
      <p:bldP spid="166919" grpId="0" animBg="1"/>
      <p:bldP spid="166920" grpId="0" animBg="1"/>
      <p:bldP spid="1669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8900" y="1195388"/>
            <a:ext cx="8702675" cy="5521325"/>
            <a:chOff x="56" y="753"/>
            <a:chExt cx="5482" cy="3478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56" y="753"/>
              <a:ext cx="5482" cy="3471"/>
              <a:chOff x="56" y="753"/>
              <a:chExt cx="5482" cy="3471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146" y="1776"/>
                <a:ext cx="820" cy="647"/>
                <a:chOff x="158" y="1776"/>
                <a:chExt cx="888" cy="647"/>
              </a:xfrm>
            </p:grpSpPr>
            <p:sp>
              <p:nvSpPr>
                <p:cNvPr id="5166" name="Rectangle 6"/>
                <p:cNvSpPr>
                  <a:spLocks noChangeArrowheads="1"/>
                </p:cNvSpPr>
                <p:nvPr/>
              </p:nvSpPr>
              <p:spPr bwMode="auto">
                <a:xfrm>
                  <a:off x="211" y="2016"/>
                  <a:ext cx="756" cy="40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algn="ctr" eaLnBrk="0" hangingPunct="0"/>
                  <a:r>
                    <a:rPr lang="en-GB">
                      <a:solidFill>
                        <a:schemeClr val="tx2"/>
                      </a:solidFill>
                      <a:latin typeface="Times New Roman" pitchFamily="18" charset="0"/>
                    </a:rPr>
                    <a:t>Motion</a:t>
                  </a:r>
                </a:p>
                <a:p>
                  <a:pPr algn="ctr" eaLnBrk="0" hangingPunct="0"/>
                  <a:r>
                    <a:rPr lang="en-GB">
                      <a:solidFill>
                        <a:schemeClr val="tx2"/>
                      </a:solidFill>
                      <a:latin typeface="Times New Roman" pitchFamily="18" charset="0"/>
                    </a:rPr>
                    <a:t>correction</a:t>
                  </a:r>
                </a:p>
              </p:txBody>
            </p:sp>
            <p:sp>
              <p:nvSpPr>
                <p:cNvPr id="5167" name="Rectangle 7"/>
                <p:cNvSpPr>
                  <a:spLocks noChangeArrowheads="1"/>
                </p:cNvSpPr>
                <p:nvPr/>
              </p:nvSpPr>
              <p:spPr bwMode="auto">
                <a:xfrm>
                  <a:off x="158" y="1989"/>
                  <a:ext cx="888" cy="43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168" name="Line 8"/>
                <p:cNvSpPr>
                  <a:spLocks noChangeShapeType="1"/>
                </p:cNvSpPr>
                <p:nvPr/>
              </p:nvSpPr>
              <p:spPr bwMode="auto">
                <a:xfrm>
                  <a:off x="576" y="1776"/>
                  <a:ext cx="1" cy="16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5" name="Group 9"/>
              <p:cNvGrpSpPr>
                <a:grpSpLocks/>
              </p:cNvGrpSpPr>
              <p:nvPr/>
            </p:nvGrpSpPr>
            <p:grpSpPr bwMode="auto">
              <a:xfrm>
                <a:off x="56" y="753"/>
                <a:ext cx="5482" cy="3471"/>
                <a:chOff x="56" y="753"/>
                <a:chExt cx="5482" cy="3471"/>
              </a:xfrm>
            </p:grpSpPr>
            <p:grpSp>
              <p:nvGrpSpPr>
                <p:cNvPr id="6" name="Group 10"/>
                <p:cNvGrpSpPr>
                  <a:grpSpLocks/>
                </p:cNvGrpSpPr>
                <p:nvPr/>
              </p:nvGrpSpPr>
              <p:grpSpPr bwMode="auto">
                <a:xfrm>
                  <a:off x="981" y="791"/>
                  <a:ext cx="1092" cy="1639"/>
                  <a:chOff x="1063" y="791"/>
                  <a:chExt cx="1183" cy="1639"/>
                </a:xfrm>
              </p:grpSpPr>
              <p:sp>
                <p:nvSpPr>
                  <p:cNvPr id="5160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1397" y="2082"/>
                    <a:ext cx="808" cy="229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 eaLnBrk="0" hangingPunct="0"/>
                    <a:r>
                      <a:rPr lang="en-GB">
                        <a:solidFill>
                          <a:schemeClr val="tx2"/>
                        </a:solidFill>
                        <a:latin typeface="Times New Roman" pitchFamily="18" charset="0"/>
                      </a:rPr>
                      <a:t>Smoothing</a:t>
                    </a:r>
                  </a:p>
                </p:txBody>
              </p:sp>
              <p:pic>
                <p:nvPicPr>
                  <p:cNvPr id="5161" name="Picture 12"/>
                  <p:cNvPicPr>
                    <a:picLocks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1265" y="1056"/>
                    <a:ext cx="981" cy="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</p:pic>
              <p:sp>
                <p:nvSpPr>
                  <p:cNvPr id="5162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1289" y="1989"/>
                    <a:ext cx="950" cy="441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5163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1536" y="791"/>
                    <a:ext cx="514" cy="229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 eaLnBrk="0" hangingPunct="0"/>
                    <a:r>
                      <a:rPr lang="en-GB">
                        <a:solidFill>
                          <a:schemeClr val="tx2"/>
                        </a:solidFill>
                        <a:latin typeface="Times New Roman" pitchFamily="18" charset="0"/>
                      </a:rPr>
                      <a:t>kernel</a:t>
                    </a:r>
                  </a:p>
                </p:txBody>
              </p:sp>
              <p:sp>
                <p:nvSpPr>
                  <p:cNvPr id="5164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1063" y="2207"/>
                    <a:ext cx="203" cy="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5165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1762" y="1749"/>
                    <a:ext cx="0" cy="195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7" name="Group 17"/>
                <p:cNvGrpSpPr>
                  <a:grpSpLocks/>
                </p:cNvGrpSpPr>
                <p:nvPr/>
              </p:nvGrpSpPr>
              <p:grpSpPr bwMode="auto">
                <a:xfrm>
                  <a:off x="204" y="2448"/>
                  <a:ext cx="1974" cy="1728"/>
                  <a:chOff x="204" y="2448"/>
                  <a:chExt cx="1974" cy="1728"/>
                </a:xfrm>
              </p:grpSpPr>
              <p:sp>
                <p:nvSpPr>
                  <p:cNvPr id="5153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204" y="2782"/>
                    <a:ext cx="1814" cy="40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5154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204" y="2781"/>
                    <a:ext cx="1762" cy="402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 algn="ctr" eaLnBrk="0" hangingPunct="0"/>
                    <a:r>
                      <a:rPr lang="en-GB">
                        <a:solidFill>
                          <a:schemeClr val="tx2"/>
                        </a:solidFill>
                        <a:latin typeface="Times New Roman" pitchFamily="18" charset="0"/>
                      </a:rPr>
                      <a:t>(Co-registration and) Spatial</a:t>
                    </a:r>
                  </a:p>
                  <a:p>
                    <a:pPr algn="ctr" eaLnBrk="0" hangingPunct="0"/>
                    <a:r>
                      <a:rPr lang="en-GB">
                        <a:solidFill>
                          <a:schemeClr val="tx2"/>
                        </a:solidFill>
                        <a:latin typeface="Times New Roman" pitchFamily="18" charset="0"/>
                      </a:rPr>
                      <a:t>normalisation</a:t>
                    </a:r>
                  </a:p>
                </p:txBody>
              </p:sp>
              <p:pic>
                <p:nvPicPr>
                  <p:cNvPr id="5155" name="Picture 20"/>
                  <p:cNvPicPr>
                    <a:picLocks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85" y="3425"/>
                    <a:ext cx="825" cy="751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5156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1552" y="3600"/>
                    <a:ext cx="626" cy="402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 eaLnBrk="0" hangingPunct="0"/>
                    <a:r>
                      <a:rPr lang="en-GB">
                        <a:solidFill>
                          <a:schemeClr val="tx2"/>
                        </a:solidFill>
                        <a:latin typeface="Times New Roman" pitchFamily="18" charset="0"/>
                      </a:rPr>
                      <a:t>Standard</a:t>
                    </a:r>
                  </a:p>
                  <a:p>
                    <a:pPr eaLnBrk="0" hangingPunct="0"/>
                    <a:r>
                      <a:rPr lang="en-GB">
                        <a:solidFill>
                          <a:schemeClr val="tx2"/>
                        </a:solidFill>
                        <a:latin typeface="Times New Roman" pitchFamily="18" charset="0"/>
                      </a:rPr>
                      <a:t>template</a:t>
                    </a:r>
                  </a:p>
                </p:txBody>
              </p:sp>
              <p:sp>
                <p:nvSpPr>
                  <p:cNvPr id="5157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67" y="3177"/>
                    <a:ext cx="0" cy="247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5158" name="Line 2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55" y="2448"/>
                    <a:ext cx="0" cy="28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5159" name="Line 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63" y="2448"/>
                    <a:ext cx="0" cy="336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8" name="Group 25"/>
                <p:cNvGrpSpPr>
                  <a:grpSpLocks/>
                </p:cNvGrpSpPr>
                <p:nvPr/>
              </p:nvGrpSpPr>
              <p:grpSpPr bwMode="auto">
                <a:xfrm>
                  <a:off x="56" y="785"/>
                  <a:ext cx="1102" cy="991"/>
                  <a:chOff x="61" y="785"/>
                  <a:chExt cx="1193" cy="991"/>
                </a:xfrm>
              </p:grpSpPr>
              <p:sp>
                <p:nvSpPr>
                  <p:cNvPr id="5149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61" y="785"/>
                    <a:ext cx="1193" cy="229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 eaLnBrk="0" hangingPunct="0"/>
                    <a:r>
                      <a:rPr lang="en-GB">
                        <a:solidFill>
                          <a:schemeClr val="tx2"/>
                        </a:solidFill>
                        <a:latin typeface="Times New Roman" pitchFamily="18" charset="0"/>
                      </a:rPr>
                      <a:t>fMRI time-series</a:t>
                    </a:r>
                  </a:p>
                </p:txBody>
              </p:sp>
              <p:pic>
                <p:nvPicPr>
                  <p:cNvPr id="5150" name="Picture 27"/>
                  <p:cNvPicPr>
                    <a:picLocks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144" y="1008"/>
                    <a:ext cx="720" cy="576"/>
                  </a:xfrm>
                  <a:prstGeom prst="rect">
                    <a:avLst/>
                  </a:prstGeom>
                  <a:noFill/>
                  <a:ln w="12700">
                    <a:solidFill>
                      <a:srgbClr val="C1CEFF"/>
                    </a:solidFill>
                    <a:miter lim="800000"/>
                    <a:headEnd/>
                    <a:tailEnd/>
                  </a:ln>
                </p:spPr>
              </p:pic>
              <p:pic>
                <p:nvPicPr>
                  <p:cNvPr id="5151" name="Picture 28"/>
                  <p:cNvPicPr>
                    <a:picLocks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240" y="1104"/>
                    <a:ext cx="720" cy="576"/>
                  </a:xfrm>
                  <a:prstGeom prst="rect">
                    <a:avLst/>
                  </a:prstGeom>
                  <a:noFill/>
                  <a:ln w="12700">
                    <a:solidFill>
                      <a:srgbClr val="C1CEFF"/>
                    </a:solidFill>
                    <a:miter lim="800000"/>
                    <a:headEnd/>
                    <a:tailEnd/>
                  </a:ln>
                </p:spPr>
              </p:pic>
              <p:pic>
                <p:nvPicPr>
                  <p:cNvPr id="5152" name="Picture 29"/>
                  <p:cNvPicPr>
                    <a:picLocks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336" y="1200"/>
                    <a:ext cx="720" cy="576"/>
                  </a:xfrm>
                  <a:prstGeom prst="rect">
                    <a:avLst/>
                  </a:prstGeom>
                  <a:noFill/>
                  <a:ln w="12700">
                    <a:solidFill>
                      <a:srgbClr val="C1CEFF"/>
                    </a:solidFill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5131" name="Rectangle 30"/>
                <p:cNvSpPr>
                  <a:spLocks noChangeArrowheads="1"/>
                </p:cNvSpPr>
                <p:nvPr/>
              </p:nvSpPr>
              <p:spPr bwMode="auto">
                <a:xfrm>
                  <a:off x="89" y="2568"/>
                  <a:ext cx="2082" cy="1656"/>
                </a:xfrm>
                <a:prstGeom prst="rect">
                  <a:avLst/>
                </a:prstGeom>
                <a:noFill/>
                <a:ln w="25400">
                  <a:solidFill>
                    <a:srgbClr val="FAFD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grpSp>
              <p:nvGrpSpPr>
                <p:cNvPr id="9" name="Group 31"/>
                <p:cNvGrpSpPr>
                  <a:grpSpLocks/>
                </p:cNvGrpSpPr>
                <p:nvPr/>
              </p:nvGrpSpPr>
              <p:grpSpPr bwMode="auto">
                <a:xfrm>
                  <a:off x="3817" y="753"/>
                  <a:ext cx="1721" cy="1743"/>
                  <a:chOff x="4135" y="753"/>
                  <a:chExt cx="1865" cy="1743"/>
                </a:xfrm>
              </p:grpSpPr>
              <p:pic>
                <p:nvPicPr>
                  <p:cNvPr id="5146" name="Picture 32"/>
                  <p:cNvPicPr>
                    <a:picLocks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4176" y="1056"/>
                    <a:ext cx="1623" cy="1341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147" name="Picture 33"/>
                  <p:cNvPicPr>
                    <a:picLocks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>
                    <a:off x="5004" y="1803"/>
                    <a:ext cx="996" cy="693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</p:pic>
              <p:sp>
                <p:nvSpPr>
                  <p:cNvPr id="5148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4135" y="753"/>
                    <a:ext cx="1779" cy="229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 eaLnBrk="0" hangingPunct="0"/>
                    <a:r>
                      <a:rPr lang="en-GB">
                        <a:solidFill>
                          <a:schemeClr val="tx2"/>
                        </a:solidFill>
                        <a:latin typeface="Times New Roman" pitchFamily="18" charset="0"/>
                      </a:rPr>
                      <a:t>Statistical Parametric Map</a:t>
                    </a:r>
                  </a:p>
                </p:txBody>
              </p:sp>
            </p:grpSp>
            <p:grpSp>
              <p:nvGrpSpPr>
                <p:cNvPr id="10" name="Group 35"/>
                <p:cNvGrpSpPr>
                  <a:grpSpLocks/>
                </p:cNvGrpSpPr>
                <p:nvPr/>
              </p:nvGrpSpPr>
              <p:grpSpPr bwMode="auto">
                <a:xfrm>
                  <a:off x="2081" y="776"/>
                  <a:ext cx="1670" cy="1647"/>
                  <a:chOff x="2254" y="776"/>
                  <a:chExt cx="1810" cy="1647"/>
                </a:xfrm>
              </p:grpSpPr>
              <p:pic>
                <p:nvPicPr>
                  <p:cNvPr id="5139" name="Picture 36"/>
                  <p:cNvPicPr>
                    <a:picLocks noChangeArrowheads="1"/>
                  </p:cNvPicPr>
                  <p:nvPr/>
                </p:nvPicPr>
                <p:blipFill>
                  <a:blip r:embed="rId8" cstate="print"/>
                  <a:srcRect l="69757" t="30959" r="7643" b="14474"/>
                  <a:stretch>
                    <a:fillRect/>
                  </a:stretch>
                </p:blipFill>
                <p:spPr bwMode="auto">
                  <a:xfrm>
                    <a:off x="3029" y="1062"/>
                    <a:ext cx="485" cy="705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5140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2553" y="2090"/>
                    <a:ext cx="1511" cy="229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 eaLnBrk="0" hangingPunct="0"/>
                    <a:r>
                      <a:rPr lang="en-GB">
                        <a:solidFill>
                          <a:schemeClr val="tx2"/>
                        </a:solidFill>
                        <a:latin typeface="Times New Roman" pitchFamily="18" charset="0"/>
                      </a:rPr>
                      <a:t>General Linear Model</a:t>
                    </a:r>
                  </a:p>
                </p:txBody>
              </p:sp>
              <p:sp>
                <p:nvSpPr>
                  <p:cNvPr id="5141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2479" y="1989"/>
                    <a:ext cx="1535" cy="43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5142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2779" y="776"/>
                    <a:ext cx="1012" cy="229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 eaLnBrk="0" hangingPunct="0"/>
                    <a:r>
                      <a:rPr lang="en-GB">
                        <a:solidFill>
                          <a:schemeClr val="tx2"/>
                        </a:solidFill>
                        <a:latin typeface="Times New Roman" pitchFamily="18" charset="0"/>
                      </a:rPr>
                      <a:t>Design matrix</a:t>
                    </a:r>
                  </a:p>
                </p:txBody>
              </p:sp>
              <p:sp>
                <p:nvSpPr>
                  <p:cNvPr id="5143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258" y="1787"/>
                    <a:ext cx="0" cy="195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5144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2254" y="2205"/>
                    <a:ext cx="203" cy="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5145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258" y="1787"/>
                    <a:ext cx="0" cy="195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1" name="Group 43"/>
                <p:cNvGrpSpPr>
                  <a:grpSpLocks/>
                </p:cNvGrpSpPr>
                <p:nvPr/>
              </p:nvGrpSpPr>
              <p:grpSpPr bwMode="auto">
                <a:xfrm>
                  <a:off x="2997" y="2400"/>
                  <a:ext cx="2031" cy="1689"/>
                  <a:chOff x="3247" y="2400"/>
                  <a:chExt cx="2200" cy="1689"/>
                </a:xfrm>
              </p:grpSpPr>
              <p:sp>
                <p:nvSpPr>
                  <p:cNvPr id="5135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2784"/>
                    <a:ext cx="1401" cy="229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 eaLnBrk="0" hangingPunct="0"/>
                    <a:r>
                      <a:rPr lang="en-GB">
                        <a:solidFill>
                          <a:schemeClr val="tx2"/>
                        </a:solidFill>
                        <a:latin typeface="Times New Roman" pitchFamily="18" charset="0"/>
                      </a:rPr>
                      <a:t>Parameter Estimates</a:t>
                    </a:r>
                  </a:p>
                </p:txBody>
              </p:sp>
              <p:sp>
                <p:nvSpPr>
                  <p:cNvPr id="5136" name="Line 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08" y="2400"/>
                    <a:ext cx="354" cy="43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5137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3247" y="2436"/>
                    <a:ext cx="173" cy="377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pic>
                <p:nvPicPr>
                  <p:cNvPr id="5138" name="Picture 47"/>
                  <p:cNvPicPr>
                    <a:picLocks noChangeArrowheads="1"/>
                  </p:cNvPicPr>
                  <p:nvPr/>
                </p:nvPicPr>
                <p:blipFill>
                  <a:blip r:embed="rId9" cstate="print"/>
                  <a:srcRect/>
                  <a:stretch>
                    <a:fillRect/>
                  </a:stretch>
                </p:blipFill>
                <p:spPr bwMode="auto">
                  <a:xfrm>
                    <a:off x="3452" y="3025"/>
                    <a:ext cx="1995" cy="1064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</p:pic>
            </p:grpSp>
          </p:grpSp>
        </p:grpSp>
        <p:sp>
          <p:nvSpPr>
            <p:cNvPr id="5125" name="Rectangle 48"/>
            <p:cNvSpPr>
              <a:spLocks noChangeArrowheads="1"/>
            </p:cNvSpPr>
            <p:nvPr/>
          </p:nvSpPr>
          <p:spPr bwMode="auto">
            <a:xfrm>
              <a:off x="88" y="2568"/>
              <a:ext cx="2090" cy="166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9" name="Title 48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Overview</a:t>
            </a:r>
            <a:endParaRPr lang="en-GB" dirty="0"/>
          </a:p>
        </p:txBody>
      </p:sp>
      <p:sp>
        <p:nvSpPr>
          <p:cNvPr id="50" name="Rectangle 49"/>
          <p:cNvSpPr/>
          <p:nvPr/>
        </p:nvSpPr>
        <p:spPr>
          <a:xfrm>
            <a:off x="1763688" y="2996952"/>
            <a:ext cx="1656184" cy="10081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Apply Regularisation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Calibri" pitchFamily="34" charset="0"/>
              </a:rPr>
              <a:t>‘Best’ parameters may not be realistic </a:t>
            </a:r>
          </a:p>
          <a:p>
            <a:pPr>
              <a:spcBef>
                <a:spcPct val="50000"/>
              </a:spcBef>
            </a:pPr>
            <a:r>
              <a:rPr lang="en-GB" dirty="0" smtClean="0">
                <a:latin typeface="Calibri" pitchFamily="34" charset="0"/>
              </a:rPr>
              <a:t>Regularisation – necessary so that nonlinear registration does not introduce unnecessary deformations</a:t>
            </a:r>
          </a:p>
          <a:p>
            <a:pPr>
              <a:spcBef>
                <a:spcPct val="50000"/>
              </a:spcBef>
            </a:pPr>
            <a:r>
              <a:rPr lang="en-GB" dirty="0" smtClean="0">
                <a:latin typeface="Calibri" pitchFamily="34" charset="0"/>
              </a:rPr>
              <a:t>Ensures </a:t>
            </a:r>
            <a:r>
              <a:rPr lang="en-GB" dirty="0" err="1" smtClean="0">
                <a:latin typeface="Calibri" pitchFamily="34" charset="0"/>
              </a:rPr>
              <a:t>voxels</a:t>
            </a:r>
            <a:r>
              <a:rPr lang="en-GB" dirty="0" smtClean="0">
                <a:latin typeface="Calibri" pitchFamily="34" charset="0"/>
              </a:rPr>
              <a:t> stay close to their neighbours</a:t>
            </a:r>
          </a:p>
          <a:p>
            <a:pPr eaLnBrk="0" hangingPunct="0"/>
            <a:r>
              <a:rPr lang="en-GB" dirty="0" smtClean="0">
                <a:latin typeface="Calibri" pitchFamily="34" charset="0"/>
              </a:rPr>
              <a:t>Without regularisation, the non-linear normalisation can introduce unnecessary deformation</a:t>
            </a:r>
          </a:p>
          <a:p>
            <a:endParaRPr lang="en-GB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ChangeArrowheads="1"/>
          </p:cNvSpPr>
          <p:nvPr/>
        </p:nvSpPr>
        <p:spPr bwMode="auto">
          <a:xfrm>
            <a:off x="1205309" y="2294384"/>
            <a:ext cx="981075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GB" sz="1600" dirty="0">
                <a:latin typeface="Comic Sans MS" pitchFamily="66" charset="0"/>
              </a:rPr>
              <a:t>Template</a:t>
            </a:r>
          </a:p>
          <a:p>
            <a:pPr algn="ctr" eaLnBrk="0" hangingPunct="0"/>
            <a:r>
              <a:rPr lang="en-GB" sz="1600" dirty="0">
                <a:latin typeface="Comic Sans MS" pitchFamily="66" charset="0"/>
              </a:rPr>
              <a:t>image</a:t>
            </a:r>
          </a:p>
        </p:txBody>
      </p:sp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6340872" y="1608584"/>
            <a:ext cx="1687512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GB" sz="1600">
                <a:latin typeface="Comic Sans MS" pitchFamily="66" charset="0"/>
              </a:rPr>
              <a:t>Affine registration.</a:t>
            </a:r>
          </a:p>
          <a:p>
            <a:pPr algn="ctr" eaLnBrk="0" hangingPunct="0"/>
            <a:r>
              <a:rPr lang="en-GB" sz="1600">
                <a:latin typeface="Comic Sans MS" pitchFamily="66" charset="0"/>
              </a:rPr>
              <a:t>(</a:t>
            </a:r>
            <a:r>
              <a:rPr lang="en-GB" sz="1600">
                <a:latin typeface="Symbol" pitchFamily="18" charset="2"/>
              </a:rPr>
              <a:t></a:t>
            </a:r>
            <a:r>
              <a:rPr lang="en-GB" sz="1600" baseline="30000">
                <a:latin typeface="Comic Sans MS" pitchFamily="66" charset="0"/>
              </a:rPr>
              <a:t>2</a:t>
            </a:r>
            <a:r>
              <a:rPr lang="en-GB" sz="1600">
                <a:latin typeface="Comic Sans MS" pitchFamily="66" charset="0"/>
              </a:rPr>
              <a:t> = 472.1)</a:t>
            </a:r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6536134" y="3742184"/>
            <a:ext cx="1422400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GB" sz="1600">
                <a:latin typeface="Comic Sans MS" pitchFamily="66" charset="0"/>
              </a:rPr>
              <a:t>Non-linear</a:t>
            </a:r>
          </a:p>
          <a:p>
            <a:pPr algn="ctr" eaLnBrk="0" hangingPunct="0"/>
            <a:r>
              <a:rPr lang="en-GB" sz="1600">
                <a:latin typeface="Comic Sans MS" pitchFamily="66" charset="0"/>
              </a:rPr>
              <a:t>registration</a:t>
            </a:r>
          </a:p>
          <a:p>
            <a:pPr algn="ctr" eaLnBrk="0" hangingPunct="0"/>
            <a:r>
              <a:rPr lang="en-GB" sz="1600">
                <a:latin typeface="Comic Sans MS" pitchFamily="66" charset="0"/>
              </a:rPr>
              <a:t>without</a:t>
            </a:r>
          </a:p>
          <a:p>
            <a:pPr algn="ctr" eaLnBrk="0" hangingPunct="0"/>
            <a:r>
              <a:rPr lang="en-GB" sz="1600">
                <a:latin typeface="Comic Sans MS" pitchFamily="66" charset="0"/>
              </a:rPr>
              <a:t>regularisation.</a:t>
            </a:r>
          </a:p>
          <a:p>
            <a:pPr algn="ctr" eaLnBrk="0" hangingPunct="0"/>
            <a:r>
              <a:rPr lang="en-GB" sz="1600">
                <a:latin typeface="Comic Sans MS" pitchFamily="66" charset="0"/>
              </a:rPr>
              <a:t>(</a:t>
            </a:r>
            <a:r>
              <a:rPr lang="en-GB" sz="1600">
                <a:latin typeface="Symbol" pitchFamily="18" charset="2"/>
              </a:rPr>
              <a:t></a:t>
            </a:r>
            <a:r>
              <a:rPr lang="en-GB" sz="1600" baseline="30000">
                <a:latin typeface="Comic Sans MS" pitchFamily="66" charset="0"/>
              </a:rPr>
              <a:t>2</a:t>
            </a:r>
            <a:r>
              <a:rPr lang="en-GB" sz="1600">
                <a:latin typeface="Comic Sans MS" pitchFamily="66" charset="0"/>
              </a:rPr>
              <a:t> = 287.3)</a:t>
            </a:r>
          </a:p>
        </p:txBody>
      </p:sp>
      <p:sp>
        <p:nvSpPr>
          <p:cNvPr id="166917" name="Rectangle 5"/>
          <p:cNvSpPr>
            <a:spLocks noChangeArrowheads="1"/>
          </p:cNvSpPr>
          <p:nvPr/>
        </p:nvSpPr>
        <p:spPr bwMode="auto">
          <a:xfrm>
            <a:off x="299655" y="3861048"/>
            <a:ext cx="1966886" cy="15670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GB" sz="2000" b="1" dirty="0">
                <a:solidFill>
                  <a:srgbClr val="0000FF"/>
                </a:solidFill>
                <a:latin typeface="Comic Sans MS" pitchFamily="66" charset="0"/>
              </a:rPr>
              <a:t>Non-linear</a:t>
            </a:r>
          </a:p>
          <a:p>
            <a:pPr algn="ctr" eaLnBrk="0" hangingPunct="0"/>
            <a:r>
              <a:rPr lang="en-GB" sz="2000" b="1" dirty="0">
                <a:solidFill>
                  <a:srgbClr val="0000FF"/>
                </a:solidFill>
                <a:latin typeface="Comic Sans MS" pitchFamily="66" charset="0"/>
              </a:rPr>
              <a:t>registration</a:t>
            </a:r>
          </a:p>
          <a:p>
            <a:pPr algn="ctr" eaLnBrk="0" hangingPunct="0"/>
            <a:r>
              <a:rPr lang="en-GB" sz="2000" b="1" dirty="0">
                <a:solidFill>
                  <a:srgbClr val="0000FF"/>
                </a:solidFill>
                <a:latin typeface="Comic Sans MS" pitchFamily="66" charset="0"/>
              </a:rPr>
              <a:t>using</a:t>
            </a:r>
          </a:p>
          <a:p>
            <a:pPr algn="ctr" eaLnBrk="0" hangingPunct="0"/>
            <a:r>
              <a:rPr lang="en-GB" sz="2000" b="1" dirty="0">
                <a:solidFill>
                  <a:srgbClr val="0000FF"/>
                </a:solidFill>
                <a:latin typeface="Comic Sans MS" pitchFamily="66" charset="0"/>
              </a:rPr>
              <a:t>regularisation.</a:t>
            </a:r>
          </a:p>
          <a:p>
            <a:pPr algn="ctr" eaLnBrk="0" hangingPunct="0"/>
            <a:r>
              <a:rPr lang="en-GB" sz="1600" b="1" dirty="0">
                <a:solidFill>
                  <a:srgbClr val="0000FF"/>
                </a:solidFill>
                <a:latin typeface="Comic Sans MS" pitchFamily="66" charset="0"/>
              </a:rPr>
              <a:t>(</a:t>
            </a:r>
            <a:r>
              <a:rPr lang="en-GB" sz="1600" b="1" dirty="0">
                <a:solidFill>
                  <a:srgbClr val="0000FF"/>
                </a:solidFill>
                <a:latin typeface="Symbol" pitchFamily="18" charset="2"/>
              </a:rPr>
              <a:t></a:t>
            </a:r>
            <a:r>
              <a:rPr lang="en-GB" sz="1600" b="1" baseline="30000" dirty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GB" sz="1600" b="1" dirty="0">
                <a:solidFill>
                  <a:srgbClr val="0000FF"/>
                </a:solidFill>
                <a:latin typeface="Comic Sans MS" pitchFamily="66" charset="0"/>
              </a:rPr>
              <a:t> = 302.7)</a:t>
            </a:r>
          </a:p>
        </p:txBody>
      </p:sp>
      <p:sp>
        <p:nvSpPr>
          <p:cNvPr id="166918" name="Arc 6"/>
          <p:cNvSpPr>
            <a:spLocks/>
          </p:cNvSpPr>
          <p:nvPr/>
        </p:nvSpPr>
        <p:spPr bwMode="auto">
          <a:xfrm rot="-5400000">
            <a:off x="6725047" y="2121346"/>
            <a:ext cx="488950" cy="835025"/>
          </a:xfrm>
          <a:custGeom>
            <a:avLst/>
            <a:gdLst>
              <a:gd name="T0" fmla="*/ 2147483647 w 21600"/>
              <a:gd name="T1" fmla="*/ 2147483647 h 20698"/>
              <a:gd name="T2" fmla="*/ 0 w 21600"/>
              <a:gd name="T3" fmla="*/ 0 h 20698"/>
              <a:gd name="T4" fmla="*/ 2147483647 w 21600"/>
              <a:gd name="T5" fmla="*/ 0 h 20698"/>
              <a:gd name="T6" fmla="*/ 0 60000 65536"/>
              <a:gd name="T7" fmla="*/ 0 60000 65536"/>
              <a:gd name="T8" fmla="*/ 0 60000 65536"/>
              <a:gd name="T9" fmla="*/ 0 w 21600"/>
              <a:gd name="T10" fmla="*/ 0 h 20698"/>
              <a:gd name="T11" fmla="*/ 21600 w 21600"/>
              <a:gd name="T12" fmla="*/ 20698 h 206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698" fill="none" extrusionOk="0">
                <a:moveTo>
                  <a:pt x="15422" y="20697"/>
                </a:moveTo>
                <a:cubicBezTo>
                  <a:pt x="6271" y="17966"/>
                  <a:pt x="0" y="9549"/>
                  <a:pt x="0" y="0"/>
                </a:cubicBezTo>
              </a:path>
              <a:path w="21600" h="20698" stroke="0" extrusionOk="0">
                <a:moveTo>
                  <a:pt x="15422" y="20697"/>
                </a:moveTo>
                <a:cubicBezTo>
                  <a:pt x="6271" y="17966"/>
                  <a:pt x="0" y="954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6919" name="Arc 7"/>
          <p:cNvSpPr>
            <a:spLocks/>
          </p:cNvSpPr>
          <p:nvPr/>
        </p:nvSpPr>
        <p:spPr bwMode="auto">
          <a:xfrm rot="5400000">
            <a:off x="1791096" y="2740472"/>
            <a:ext cx="225425" cy="552450"/>
          </a:xfrm>
          <a:custGeom>
            <a:avLst/>
            <a:gdLst>
              <a:gd name="T0" fmla="*/ 2147483647 w 21600"/>
              <a:gd name="T1" fmla="*/ 0 h 21595"/>
              <a:gd name="T2" fmla="*/ 2147483647 w 21600"/>
              <a:gd name="T3" fmla="*/ 2147483647 h 21595"/>
              <a:gd name="T4" fmla="*/ 0 w 21600"/>
              <a:gd name="T5" fmla="*/ 0 h 21595"/>
              <a:gd name="T6" fmla="*/ 0 60000 65536"/>
              <a:gd name="T7" fmla="*/ 0 60000 65536"/>
              <a:gd name="T8" fmla="*/ 0 60000 65536"/>
              <a:gd name="T9" fmla="*/ 0 w 21600"/>
              <a:gd name="T10" fmla="*/ 0 h 21595"/>
              <a:gd name="T11" fmla="*/ 21600 w 21600"/>
              <a:gd name="T12" fmla="*/ 21595 h 215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5" fill="none" extrusionOk="0">
                <a:moveTo>
                  <a:pt x="21600" y="0"/>
                </a:moveTo>
                <a:cubicBezTo>
                  <a:pt x="21600" y="11748"/>
                  <a:pt x="12210" y="21342"/>
                  <a:pt x="464" y="21594"/>
                </a:cubicBezTo>
              </a:path>
              <a:path w="21600" h="21595" stroke="0" extrusionOk="0">
                <a:moveTo>
                  <a:pt x="21600" y="0"/>
                </a:moveTo>
                <a:cubicBezTo>
                  <a:pt x="21600" y="11748"/>
                  <a:pt x="12210" y="21342"/>
                  <a:pt x="464" y="21594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6920" name="Arc 8"/>
          <p:cNvSpPr>
            <a:spLocks/>
          </p:cNvSpPr>
          <p:nvPr/>
        </p:nvSpPr>
        <p:spPr bwMode="auto">
          <a:xfrm rot="-5400000">
            <a:off x="6671866" y="4846290"/>
            <a:ext cx="488950" cy="871537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67594" name="Picture 10" descr="compari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7286" y="1556792"/>
            <a:ext cx="3975336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24" name="Oval 12"/>
          <p:cNvSpPr>
            <a:spLocks noChangeArrowheads="1"/>
          </p:cNvSpPr>
          <p:nvPr/>
        </p:nvSpPr>
        <p:spPr bwMode="auto">
          <a:xfrm>
            <a:off x="4300934" y="5342384"/>
            <a:ext cx="842963" cy="990600"/>
          </a:xfrm>
          <a:prstGeom prst="ellips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9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Risk: Over-fitting</a:t>
            </a:r>
          </a:p>
        </p:txBody>
      </p:sp>
      <p:sp>
        <p:nvSpPr>
          <p:cNvPr id="166921" name="Arc 9"/>
          <p:cNvSpPr>
            <a:spLocks/>
          </p:cNvSpPr>
          <p:nvPr/>
        </p:nvSpPr>
        <p:spPr bwMode="auto">
          <a:xfrm rot="5400000">
            <a:off x="1759210" y="4864682"/>
            <a:ext cx="386680" cy="149448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00FF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GB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b="4761"/>
          <a:stretch>
            <a:fillRect/>
          </a:stretch>
        </p:blipFill>
        <p:spPr bwMode="auto">
          <a:xfrm>
            <a:off x="265922" y="1412776"/>
            <a:ext cx="858903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27584" y="3573016"/>
            <a:ext cx="2520280" cy="15121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Template Image:</a:t>
            </a:r>
          </a:p>
          <a:p>
            <a:pPr algn="ctr"/>
            <a:r>
              <a:rPr lang="en-GB" dirty="0" smtClean="0"/>
              <a:t>Standard space you wish to normalise your data to</a:t>
            </a:r>
            <a:endParaRPr lang="en-GB" dirty="0"/>
          </a:p>
        </p:txBody>
      </p:sp>
      <p:cxnSp>
        <p:nvCxnSpPr>
          <p:cNvPr id="5" name="Straight Arrow Connector 4"/>
          <p:cNvCxnSpPr>
            <a:stCxn id="4" idx="3"/>
          </p:cNvCxnSpPr>
          <p:nvPr/>
        </p:nvCxnSpPr>
        <p:spPr>
          <a:xfrm flipV="1">
            <a:off x="3347864" y="2564904"/>
            <a:ext cx="2016224" cy="176419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Spatial Normalisation in SPM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Issues with Spatial Normalisation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8676456" cy="5256584"/>
          </a:xfrm>
        </p:spPr>
        <p:txBody>
          <a:bodyPr>
            <a:noAutofit/>
          </a:bodyPr>
          <a:lstStyle/>
          <a:p>
            <a:r>
              <a:rPr lang="en-GB" sz="2400" dirty="0" smtClean="0"/>
              <a:t>Want to warp images to match functionally homologous regions from different subjects</a:t>
            </a:r>
          </a:p>
          <a:p>
            <a:r>
              <a:rPr lang="en-GB" sz="2400" dirty="0" smtClean="0"/>
              <a:t>Never exact - due to individual anatomical differences</a:t>
            </a:r>
          </a:p>
          <a:p>
            <a:pPr lvl="1"/>
            <a:r>
              <a:rPr lang="en-GB" dirty="0" smtClean="0"/>
              <a:t>No exact match between structure and function</a:t>
            </a:r>
          </a:p>
          <a:p>
            <a:pPr lvl="1"/>
            <a:r>
              <a:rPr lang="en-GB" dirty="0" smtClean="0"/>
              <a:t>Different brains = different structures </a:t>
            </a:r>
          </a:p>
          <a:p>
            <a:pPr lvl="1"/>
            <a:r>
              <a:rPr lang="en-GB" dirty="0" smtClean="0"/>
              <a:t>Computational problems (local minima, etc.)</a:t>
            </a:r>
          </a:p>
          <a:p>
            <a:r>
              <a:rPr lang="en-GB" sz="2400" dirty="0" smtClean="0"/>
              <a:t>This is particularly problematic in patient studies with </a:t>
            </a:r>
            <a:r>
              <a:rPr lang="en-GB" sz="2400" dirty="0" err="1" smtClean="0"/>
              <a:t>lesioned</a:t>
            </a:r>
            <a:r>
              <a:rPr lang="en-GB" sz="2400" dirty="0" smtClean="0"/>
              <a:t> brains</a:t>
            </a:r>
          </a:p>
          <a:p>
            <a:r>
              <a:rPr lang="en-GB" sz="2400" b="1" dirty="0" smtClean="0"/>
              <a:t>Solution = compromise by correcting for gross differences followed by </a:t>
            </a:r>
            <a:r>
              <a:rPr lang="en-GB" sz="2400" b="1" i="1" dirty="0" smtClean="0"/>
              <a:t>smoothing</a:t>
            </a:r>
            <a:r>
              <a:rPr lang="en-GB" sz="2400" b="1" dirty="0" smtClean="0"/>
              <a:t> of normalised images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Smoothing</a:t>
            </a:r>
          </a:p>
        </p:txBody>
      </p:sp>
      <p:sp>
        <p:nvSpPr>
          <p:cNvPr id="737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51520" y="1447800"/>
            <a:ext cx="8435280" cy="4933528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400" dirty="0" smtClean="0"/>
              <a:t>Blurring the data</a:t>
            </a:r>
          </a:p>
          <a:p>
            <a:pPr lvl="1"/>
            <a:r>
              <a:rPr lang="en-US" dirty="0" smtClean="0"/>
              <a:t>Suppress noise and effects due to differences in anatomy by averaging over </a:t>
            </a:r>
            <a:r>
              <a:rPr lang="en-US" dirty="0" err="1" smtClean="0"/>
              <a:t>neighbouring</a:t>
            </a:r>
            <a:r>
              <a:rPr lang="en-US" dirty="0" smtClean="0"/>
              <a:t> </a:t>
            </a:r>
            <a:r>
              <a:rPr lang="en-US" dirty="0" err="1" smtClean="0"/>
              <a:t>voxels</a:t>
            </a:r>
            <a:endParaRPr lang="en-US" dirty="0" smtClean="0"/>
          </a:p>
          <a:p>
            <a:pPr marL="1158240" lvl="2" indent="-609600"/>
            <a:r>
              <a:rPr lang="en-GB" sz="2400" dirty="0" smtClean="0"/>
              <a:t>Better spatial overlap</a:t>
            </a:r>
          </a:p>
          <a:p>
            <a:pPr marL="1158240" lvl="2" indent="-609600"/>
            <a:r>
              <a:rPr lang="en-GB" sz="2400" dirty="0" smtClean="0"/>
              <a:t>Enhanced sensitivity</a:t>
            </a:r>
          </a:p>
          <a:p>
            <a:pPr eaLnBrk="1" hangingPunct="1"/>
            <a:r>
              <a:rPr lang="en-GB" dirty="0" smtClean="0"/>
              <a:t>Improves the signal-to-noise ratio (SNR)</a:t>
            </a:r>
          </a:p>
          <a:p>
            <a:pPr eaLnBrk="1" hangingPunct="1"/>
            <a:r>
              <a:rPr lang="en-GB" dirty="0" smtClean="0"/>
              <a:t>BUT will reduce the resolution in each image</a:t>
            </a:r>
          </a:p>
          <a:p>
            <a:pPr eaLnBrk="1" hangingPunct="1">
              <a:buNone/>
            </a:pPr>
            <a:endParaRPr lang="en-GB" b="1" dirty="0" smtClean="0"/>
          </a:p>
          <a:p>
            <a:pPr algn="ctr" eaLnBrk="1" hangingPunct="1">
              <a:buNone/>
            </a:pPr>
            <a:r>
              <a:rPr lang="en-GB" b="1" dirty="0" smtClean="0"/>
              <a:t>Therefore need to strike a balance: </a:t>
            </a:r>
          </a:p>
          <a:p>
            <a:pPr algn="ctr" eaLnBrk="1" hangingPunct="1">
              <a:buNone/>
            </a:pPr>
            <a:r>
              <a:rPr lang="en-GB" b="1" dirty="0" smtClean="0"/>
              <a:t>SNR vs. Image Resolution</a:t>
            </a:r>
          </a:p>
          <a:p>
            <a:pPr lvl="1"/>
            <a:endParaRPr lang="en-US" dirty="0" smtClean="0"/>
          </a:p>
          <a:p>
            <a:pPr eaLnBrk="1" hangingPunct="1"/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Smoothing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39552" y="980728"/>
            <a:ext cx="8147248" cy="5039072"/>
          </a:xfrm>
        </p:spPr>
        <p:txBody>
          <a:bodyPr/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GB" b="1" dirty="0" smtClean="0"/>
              <a:t>Via convolution  (like a general moving average)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en-GB" sz="1800" dirty="0" smtClean="0"/>
              <a:t>= 3D Gaussian kernel, of specified Full-width at half-maximum (FWHM) in mm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en-GB" sz="1800" b="1" dirty="0" smtClean="0"/>
              <a:t>Choice of filter </a:t>
            </a:r>
            <a:r>
              <a:rPr lang="en-GB" sz="1800" dirty="0" smtClean="0"/>
              <a:t>width greatly affects detection of activation</a:t>
            </a:r>
          </a:p>
          <a:p>
            <a:pPr>
              <a:buNone/>
            </a:pPr>
            <a:endParaRPr lang="en-GB" sz="1800" dirty="0"/>
          </a:p>
        </p:txBody>
      </p:sp>
      <p:grpSp>
        <p:nvGrpSpPr>
          <p:cNvPr id="9" name="Group 8"/>
          <p:cNvGrpSpPr/>
          <p:nvPr/>
        </p:nvGrpSpPr>
        <p:grpSpPr>
          <a:xfrm>
            <a:off x="323528" y="2854677"/>
            <a:ext cx="8496037" cy="3360569"/>
            <a:chOff x="468451" y="2420888"/>
            <a:chExt cx="8496037" cy="3360569"/>
          </a:xfrm>
        </p:grpSpPr>
        <p:pic>
          <p:nvPicPr>
            <p:cNvPr id="276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8451" y="2420888"/>
              <a:ext cx="8496037" cy="2506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403648" y="4581128"/>
              <a:ext cx="31683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Width of activated region is </a:t>
              </a:r>
              <a:r>
                <a:rPr lang="en-GB" b="1" dirty="0" smtClean="0"/>
                <a:t>same size </a:t>
              </a:r>
              <a:r>
                <a:rPr lang="en-GB" dirty="0" smtClean="0"/>
                <a:t>as filter width  – smoothing optimises signal to noise</a:t>
              </a:r>
              <a:endParaRPr lang="en-GB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60032" y="4581128"/>
              <a:ext cx="31683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Filter width greater </a:t>
              </a:r>
              <a:r>
                <a:rPr lang="en-GB" dirty="0" smtClean="0"/>
                <a:t>than width of activated region - barely detectable after smoothing</a:t>
              </a:r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115616" y="3068960"/>
            <a:ext cx="2952328" cy="3312368"/>
            <a:chOff x="224" y="1968"/>
            <a:chExt cx="1697" cy="2208"/>
          </a:xfrm>
        </p:grpSpPr>
        <p:pic>
          <p:nvPicPr>
            <p:cNvPr id="67597" name="Picture 7" descr="not_conv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4" y="2250"/>
              <a:ext cx="1697" cy="1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598" name="Text Box 9"/>
            <p:cNvSpPr txBox="1">
              <a:spLocks noChangeArrowheads="1"/>
            </p:cNvSpPr>
            <p:nvPr/>
          </p:nvSpPr>
          <p:spPr bwMode="auto">
            <a:xfrm>
              <a:off x="306" y="1968"/>
              <a:ext cx="799" cy="3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/>
                <a:t>Before</a:t>
              </a:r>
              <a:endParaRPr lang="en-US" b="1" dirty="0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5148064" y="2924944"/>
            <a:ext cx="2952328" cy="3528392"/>
            <a:chOff x="3914" y="1968"/>
            <a:chExt cx="1707" cy="2197"/>
          </a:xfrm>
        </p:grpSpPr>
        <p:pic>
          <p:nvPicPr>
            <p:cNvPr id="67591" name="Picture 2" descr="gauss_conve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14" y="2250"/>
              <a:ext cx="1707" cy="191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  <p:pic>
          <p:nvPicPr>
            <p:cNvPr id="67592" name="Picture 6" descr="gauss_ker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90" y="3505"/>
              <a:ext cx="631" cy="66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  <p:sp>
          <p:nvSpPr>
            <p:cNvPr id="67593" name="Text Box 11"/>
            <p:cNvSpPr txBox="1">
              <a:spLocks noChangeArrowheads="1"/>
            </p:cNvSpPr>
            <p:nvPr/>
          </p:nvSpPr>
          <p:spPr bwMode="auto">
            <a:xfrm>
              <a:off x="3984" y="1968"/>
              <a:ext cx="456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/>
                <a:t>After</a:t>
              </a:r>
              <a:endParaRPr lang="en-US" b="1" dirty="0"/>
            </a:p>
          </p:txBody>
        </p:sp>
      </p:grpSp>
      <p:sp>
        <p:nvSpPr>
          <p:cNvPr id="67589" name="Text Box 12"/>
          <p:cNvSpPr txBox="1">
            <a:spLocks noChangeArrowheads="1"/>
          </p:cNvSpPr>
          <p:nvPr/>
        </p:nvSpPr>
        <p:spPr bwMode="auto">
          <a:xfrm>
            <a:off x="755576" y="1196752"/>
            <a:ext cx="7128792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/>
              <a:t>After smoothing: each </a:t>
            </a:r>
            <a:r>
              <a:rPr lang="en-US" sz="2400" dirty="0" err="1"/>
              <a:t>voxel</a:t>
            </a:r>
            <a:r>
              <a:rPr lang="en-US" sz="2400" dirty="0"/>
              <a:t> </a:t>
            </a:r>
            <a:r>
              <a:rPr lang="en-US" sz="2400" dirty="0" smtClean="0"/>
              <a:t>effectively </a:t>
            </a:r>
            <a:r>
              <a:rPr lang="en-US" sz="2400" dirty="0"/>
              <a:t>represents a weighted average over its local region of interest (ROI)</a:t>
            </a:r>
          </a:p>
        </p:txBody>
      </p:sp>
      <p:sp>
        <p:nvSpPr>
          <p:cNvPr id="67590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Smoothing – Weighted Average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SNR vs. Image Resolution</a:t>
            </a:r>
            <a:endParaRPr lang="en-GB" dirty="0"/>
          </a:p>
        </p:txBody>
      </p:sp>
      <p:pic>
        <p:nvPicPr>
          <p:cNvPr id="3" name="Picture 4" descr="conv2d"/>
          <p:cNvPicPr>
            <a:picLocks noChangeAspect="1" noChangeArrowheads="1"/>
          </p:cNvPicPr>
          <p:nvPr/>
        </p:nvPicPr>
        <p:blipFill>
          <a:blip r:embed="rId3" cstate="print"/>
          <a:srcRect t="5821" b="3728"/>
          <a:stretch>
            <a:fillRect/>
          </a:stretch>
        </p:blipFill>
        <p:spPr bwMode="auto">
          <a:xfrm>
            <a:off x="1763688" y="4005064"/>
            <a:ext cx="5472608" cy="2548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"/>
          <p:cNvGrpSpPr/>
          <p:nvPr/>
        </p:nvGrpSpPr>
        <p:grpSpPr>
          <a:xfrm>
            <a:off x="1043608" y="1403484"/>
            <a:ext cx="6885100" cy="2601580"/>
            <a:chOff x="1259632" y="4139788"/>
            <a:chExt cx="6885100" cy="2601580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59632" y="4139788"/>
              <a:ext cx="6885100" cy="216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547664" y="6372036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No filter</a:t>
              </a:r>
              <a:endParaRPr lang="en-GB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07904" y="6362744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7mm filter FWHM</a:t>
              </a:r>
              <a:endParaRPr lang="en-GB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12160" y="6362744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15 FWHM filter</a:t>
              </a:r>
              <a:endParaRPr lang="en-GB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b="4262"/>
          <a:stretch>
            <a:fillRect/>
          </a:stretch>
        </p:blipFill>
        <p:spPr bwMode="auto">
          <a:xfrm>
            <a:off x="251520" y="1628800"/>
            <a:ext cx="842392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2411760" y="2149779"/>
            <a:ext cx="1296144" cy="28803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67544" y="3645024"/>
            <a:ext cx="3168352" cy="23762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000" dirty="0" smtClean="0"/>
              <a:t>FWHM (Full-width at half max)</a:t>
            </a:r>
          </a:p>
          <a:p>
            <a:r>
              <a:rPr lang="en-US" sz="2000" dirty="0" smtClean="0"/>
              <a:t>A general rule of thumb: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6 mm </a:t>
            </a:r>
            <a:r>
              <a:rPr lang="en-US" sz="2000" dirty="0" smtClean="0"/>
              <a:t>for single subject analyses 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8 or 10 mm</a:t>
            </a:r>
            <a:r>
              <a:rPr lang="en-US" sz="2000" dirty="0" smtClean="0"/>
              <a:t> when you are going to do a group analysis.</a:t>
            </a:r>
            <a:endParaRPr lang="en-GB" sz="2000" dirty="0" smtClean="0"/>
          </a:p>
        </p:txBody>
      </p:sp>
      <p:cxnSp>
        <p:nvCxnSpPr>
          <p:cNvPr id="5" name="Straight Arrow Connector 4"/>
          <p:cNvCxnSpPr>
            <a:stCxn id="4" idx="3"/>
          </p:cNvCxnSpPr>
          <p:nvPr/>
        </p:nvCxnSpPr>
        <p:spPr>
          <a:xfrm flipV="1">
            <a:off x="3635896" y="2636912"/>
            <a:ext cx="1656184" cy="219624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Smoothing in SPM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4436"/>
          <a:stretch>
            <a:fillRect/>
          </a:stretch>
        </p:blipFill>
        <p:spPr bwMode="auto">
          <a:xfrm>
            <a:off x="598893" y="1052736"/>
            <a:ext cx="8077563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2123728" y="3933056"/>
            <a:ext cx="1296144" cy="28803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66845" y="2060848"/>
            <a:ext cx="2520280" cy="15121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Tip: Batch </a:t>
            </a:r>
            <a:endParaRPr lang="en-GB" sz="2000" dirty="0" smtClean="0"/>
          </a:p>
          <a:p>
            <a:pPr algn="ctr"/>
            <a:r>
              <a:rPr lang="en-GB" sz="2000" dirty="0" smtClean="0"/>
              <a:t>Pre-processing!</a:t>
            </a:r>
            <a:endParaRPr lang="en-GB" sz="2000" dirty="0" smtClean="0"/>
          </a:p>
          <a:p>
            <a:pPr algn="ctr"/>
            <a:endParaRPr lang="en-GB" sz="2000" b="1" dirty="0"/>
          </a:p>
        </p:txBody>
      </p:sp>
      <p:cxnSp>
        <p:nvCxnSpPr>
          <p:cNvPr id="5" name="Straight Arrow Connector 4"/>
          <p:cNvCxnSpPr>
            <a:stCxn id="4" idx="3"/>
          </p:cNvCxnSpPr>
          <p:nvPr/>
        </p:nvCxnSpPr>
        <p:spPr>
          <a:xfrm flipV="1">
            <a:off x="2687125" y="1844824"/>
            <a:ext cx="1368152" cy="97210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SPM:  Batching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Within Person vs. Between People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034680" cy="4781128"/>
          </a:xfrm>
        </p:spPr>
        <p:txBody>
          <a:bodyPr>
            <a:normAutofit/>
          </a:bodyPr>
          <a:lstStyle/>
          <a:p>
            <a:r>
              <a:rPr lang="en-GB" b="1" dirty="0" smtClean="0"/>
              <a:t>Co-registration: </a:t>
            </a:r>
            <a:r>
              <a:rPr lang="en-GB" dirty="0" smtClean="0"/>
              <a:t>Within Subjects</a:t>
            </a:r>
          </a:p>
          <a:p>
            <a:pPr>
              <a:buNone/>
            </a:pPr>
            <a:endParaRPr lang="en-GB" dirty="0" smtClean="0"/>
          </a:p>
          <a:p>
            <a:r>
              <a:rPr lang="en-GB" b="1" dirty="0" smtClean="0"/>
              <a:t>Spatial Normalisation</a:t>
            </a:r>
            <a:r>
              <a:rPr lang="en-GB" dirty="0" smtClean="0"/>
              <a:t>:  Between Subjects</a:t>
            </a:r>
            <a:endParaRPr lang="en-GB" dirty="0"/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707482" y="4149080"/>
            <a:ext cx="2592710" cy="2349004"/>
            <a:chOff x="1020" y="799"/>
            <a:chExt cx="3765" cy="3521"/>
          </a:xfrm>
        </p:grpSpPr>
        <p:sp>
          <p:nvSpPr>
            <p:cNvPr id="5" name="Rectangle 15"/>
            <p:cNvSpPr>
              <a:spLocks noChangeArrowheads="1"/>
            </p:cNvSpPr>
            <p:nvPr/>
          </p:nvSpPr>
          <p:spPr bwMode="auto">
            <a:xfrm>
              <a:off x="1020" y="799"/>
              <a:ext cx="3765" cy="3521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 descr="s30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90" y="871"/>
              <a:ext cx="1168" cy="10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s17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7" y="993"/>
              <a:ext cx="1099" cy="9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s22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66" y="3201"/>
              <a:ext cx="1125" cy="10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s23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68" y="2094"/>
              <a:ext cx="1121" cy="10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s26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06" y="2071"/>
              <a:ext cx="1136" cy="10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 descr="s26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370" y="2164"/>
              <a:ext cx="1073" cy="9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 descr="s30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42" y="946"/>
              <a:ext cx="1173" cy="9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 descr="s21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332" y="3231"/>
              <a:ext cx="1151" cy="9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s26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137" y="3252"/>
              <a:ext cx="1075" cy="9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 4"/>
          <p:cNvGrpSpPr>
            <a:grpSpLocks/>
          </p:cNvGrpSpPr>
          <p:nvPr/>
        </p:nvGrpSpPr>
        <p:grpSpPr bwMode="auto">
          <a:xfrm>
            <a:off x="3275856" y="1556792"/>
            <a:ext cx="5638800" cy="2171700"/>
            <a:chOff x="2352" y="2736"/>
            <a:chExt cx="3552" cy="1368"/>
          </a:xfrm>
        </p:grpSpPr>
        <p:pic>
          <p:nvPicPr>
            <p:cNvPr id="16" name="Picture 5" descr="re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352" y="2736"/>
              <a:ext cx="3552" cy="1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3504" y="3504"/>
              <a:ext cx="401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bg2"/>
                  </a:solidFill>
                  <a:latin typeface="Times New Roman" pitchFamily="18" charset="0"/>
                </a:rPr>
                <a:t>PET</a:t>
              </a:r>
            </a:p>
          </p:txBody>
        </p:sp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5088" y="3504"/>
              <a:ext cx="63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chemeClr val="bg2"/>
                  </a:solidFill>
                  <a:latin typeface="Times New Roman" pitchFamily="18" charset="0"/>
                </a:rPr>
                <a:t>T1 MRI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 &amp; Merry Christmas!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Expert:  </a:t>
            </a:r>
            <a:r>
              <a:rPr lang="en-GB" dirty="0" err="1" smtClean="0"/>
              <a:t>Ged</a:t>
            </a:r>
            <a:r>
              <a:rPr lang="en-GB" dirty="0" smtClean="0"/>
              <a:t> </a:t>
            </a:r>
            <a:r>
              <a:rPr lang="en-GB" dirty="0" smtClean="0"/>
              <a:t>Ridgway, UCL</a:t>
            </a:r>
            <a:endParaRPr lang="en-GB" dirty="0" smtClean="0"/>
          </a:p>
          <a:p>
            <a:r>
              <a:rPr lang="en-GB" dirty="0" smtClean="0"/>
              <a:t>http://www.fil.ion.ucl.ac.uk/spm/course/slides10-zurich/</a:t>
            </a:r>
          </a:p>
          <a:p>
            <a:r>
              <a:rPr lang="en-GB" dirty="0" err="1" smtClean="0"/>
              <a:t>MfD</a:t>
            </a:r>
            <a:r>
              <a:rPr lang="en-GB" dirty="0" smtClean="0"/>
              <a:t> Slides – 2009</a:t>
            </a:r>
          </a:p>
          <a:p>
            <a:r>
              <a:rPr lang="en-US" dirty="0" smtClean="0"/>
              <a:t>Introduction to SPM: </a:t>
            </a:r>
            <a:r>
              <a:rPr lang="en-US" baseline="0" dirty="0" smtClean="0"/>
              <a:t>http://www.fil.ion.ucl.ac.uk/spm/doc/intro/#_III._Spatial_realignment_and normal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r="57812" b="30171"/>
          <a:stretch>
            <a:fillRect/>
          </a:stretch>
        </p:blipFill>
        <p:spPr bwMode="auto">
          <a:xfrm>
            <a:off x="4427984" y="1844824"/>
            <a:ext cx="417646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 l="23625" t="16800" r="39626" b="65880"/>
          <a:stretch>
            <a:fillRect/>
          </a:stretch>
        </p:blipFill>
        <p:spPr bwMode="auto">
          <a:xfrm>
            <a:off x="179512" y="1700808"/>
            <a:ext cx="4104456" cy="120903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4716016" y="2420888"/>
            <a:ext cx="1296144" cy="43204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716016" y="2708920"/>
            <a:ext cx="2520280" cy="43204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7092280" y="2420888"/>
            <a:ext cx="1296144" cy="72008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6444208" y="5373216"/>
            <a:ext cx="1080120" cy="28803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/>
              <a:t>SPM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2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dirty="0" smtClean="0"/>
              <a:t>Co-Registration (single subject)</a:t>
            </a: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701675" y="1454150"/>
            <a:ext cx="57262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</a:rPr>
              <a:t>Structural (T1) images:</a:t>
            </a:r>
            <a:r>
              <a:rPr lang="en-GB" sz="2400" b="1" dirty="0"/>
              <a:t> </a:t>
            </a:r>
          </a:p>
          <a:p>
            <a:r>
              <a:rPr lang="en-GB" sz="2400" dirty="0" smtClean="0"/>
              <a:t>- high resolution</a:t>
            </a:r>
          </a:p>
          <a:p>
            <a:r>
              <a:rPr lang="en-GB" sz="2400" dirty="0" smtClean="0"/>
              <a:t>- to distinguish </a:t>
            </a:r>
            <a:r>
              <a:rPr lang="en-GB" sz="2400" b="1" dirty="0" smtClean="0"/>
              <a:t>different types of tissue</a:t>
            </a:r>
            <a:endParaRPr lang="en-GB" sz="2400" b="1" dirty="0"/>
          </a:p>
        </p:txBody>
      </p:sp>
      <p:graphicFrame>
        <p:nvGraphicFramePr>
          <p:cNvPr id="141316" name="Object 4"/>
          <p:cNvGraphicFramePr>
            <a:graphicFrameLocks noChangeAspect="1"/>
          </p:cNvGraphicFramePr>
          <p:nvPr/>
        </p:nvGraphicFramePr>
        <p:xfrm>
          <a:off x="7658100" y="1323975"/>
          <a:ext cx="1257300" cy="1676400"/>
        </p:xfrm>
        <a:graphic>
          <a:graphicData uri="http://schemas.openxmlformats.org/presentationml/2006/ole">
            <p:oleObj spid="_x0000_s1026" name="Image" r:id="rId4" imgW="1904762" imgH="2539683" progId="">
              <p:embed/>
            </p:oleObj>
          </a:graphicData>
        </a:graphic>
      </p:graphicFrame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701675" y="2751138"/>
            <a:ext cx="532229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</a:rPr>
              <a:t>Functional (T2*) images:</a:t>
            </a:r>
          </a:p>
          <a:p>
            <a:r>
              <a:rPr lang="en-GB" sz="2400" dirty="0"/>
              <a:t>- lower spatial resolution</a:t>
            </a:r>
          </a:p>
          <a:p>
            <a:pPr>
              <a:buFontTx/>
              <a:buChar char="-"/>
            </a:pPr>
            <a:r>
              <a:rPr lang="en-GB" sz="2400" dirty="0"/>
              <a:t> to relate </a:t>
            </a:r>
            <a:r>
              <a:rPr lang="en-GB" sz="2400" b="1" dirty="0"/>
              <a:t>changes in BOLD signal</a:t>
            </a:r>
          </a:p>
          <a:p>
            <a:r>
              <a:rPr lang="en-GB" sz="2400" dirty="0"/>
              <a:t>  </a:t>
            </a:r>
            <a:r>
              <a:rPr lang="en-GB" sz="2400" dirty="0" smtClean="0"/>
              <a:t>due to </a:t>
            </a:r>
            <a:r>
              <a:rPr lang="en-GB" sz="2400" dirty="0"/>
              <a:t>an experimental manipulation</a:t>
            </a:r>
          </a:p>
        </p:txBody>
      </p:sp>
      <p:graphicFrame>
        <p:nvGraphicFramePr>
          <p:cNvPr id="141318" name="Object 6"/>
          <p:cNvGraphicFramePr>
            <a:graphicFrameLocks noChangeAspect="1"/>
          </p:cNvGraphicFramePr>
          <p:nvPr/>
        </p:nvGraphicFramePr>
        <p:xfrm>
          <a:off x="7848600" y="3136900"/>
          <a:ext cx="876300" cy="1206500"/>
        </p:xfrm>
        <a:graphic>
          <a:graphicData uri="http://schemas.openxmlformats.org/presentationml/2006/ole">
            <p:oleObj spid="_x0000_s1027" name="Image" r:id="rId5" imgW="875882" imgH="1205924" progId="">
              <p:embed/>
            </p:oleObj>
          </a:graphicData>
        </a:graphic>
      </p:graphicFrame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1043608" y="4324697"/>
            <a:ext cx="43529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accent2"/>
                </a:solidFill>
                <a:sym typeface="Wingdings" pitchFamily="2" charset="2"/>
              </a:rPr>
              <a:t> </a:t>
            </a:r>
            <a:r>
              <a:rPr lang="en-GB" sz="2400" i="1" dirty="0">
                <a:solidFill>
                  <a:schemeClr val="accent2"/>
                </a:solidFill>
              </a:rPr>
              <a:t>Time series: </a:t>
            </a:r>
          </a:p>
          <a:p>
            <a:r>
              <a:rPr lang="en-GB" sz="2400" dirty="0"/>
              <a:t>A large number of images that </a:t>
            </a:r>
          </a:p>
          <a:p>
            <a:r>
              <a:rPr lang="en-GB" sz="2400" dirty="0"/>
              <a:t>are acquired in temporal </a:t>
            </a:r>
          </a:p>
          <a:p>
            <a:r>
              <a:rPr lang="en-GB" sz="2400" dirty="0"/>
              <a:t>order at a specific rate</a:t>
            </a:r>
            <a:r>
              <a:rPr lang="en-GB" sz="2400" i="1" dirty="0"/>
              <a:t> 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724400" y="3486150"/>
            <a:ext cx="4497388" cy="3295650"/>
            <a:chOff x="2976" y="2196"/>
            <a:chExt cx="2833" cy="2076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976" y="2196"/>
              <a:ext cx="2239" cy="2076"/>
              <a:chOff x="2976" y="2196"/>
              <a:chExt cx="2239" cy="2076"/>
            </a:xfrm>
          </p:grpSpPr>
          <p:graphicFrame>
            <p:nvGraphicFramePr>
              <p:cNvPr id="1028" name="Object 10"/>
              <p:cNvGraphicFramePr>
                <a:graphicFrameLocks noChangeAspect="1"/>
              </p:cNvGraphicFramePr>
              <p:nvPr/>
            </p:nvGraphicFramePr>
            <p:xfrm>
              <a:off x="4663" y="2196"/>
              <a:ext cx="552" cy="760"/>
            </p:xfrm>
            <a:graphic>
              <a:graphicData uri="http://schemas.openxmlformats.org/presentationml/2006/ole">
                <p:oleObj spid="_x0000_s1028" name="Image" r:id="rId6" imgW="875882" imgH="1205924" progId="">
                  <p:embed/>
                </p:oleObj>
              </a:graphicData>
            </a:graphic>
          </p:graphicFrame>
          <p:graphicFrame>
            <p:nvGraphicFramePr>
              <p:cNvPr id="1029" name="Object 11"/>
              <p:cNvGraphicFramePr>
                <a:graphicFrameLocks noChangeAspect="1"/>
              </p:cNvGraphicFramePr>
              <p:nvPr/>
            </p:nvGraphicFramePr>
            <p:xfrm>
              <a:off x="4382" y="2415"/>
              <a:ext cx="552" cy="760"/>
            </p:xfrm>
            <a:graphic>
              <a:graphicData uri="http://schemas.openxmlformats.org/presentationml/2006/ole">
                <p:oleObj spid="_x0000_s1029" name="Image" r:id="rId7" imgW="875882" imgH="1205924" progId="">
                  <p:embed/>
                </p:oleObj>
              </a:graphicData>
            </a:graphic>
          </p:graphicFrame>
          <p:graphicFrame>
            <p:nvGraphicFramePr>
              <p:cNvPr id="1030" name="Object 12"/>
              <p:cNvGraphicFramePr>
                <a:graphicFrameLocks noChangeAspect="1"/>
              </p:cNvGraphicFramePr>
              <p:nvPr/>
            </p:nvGraphicFramePr>
            <p:xfrm>
              <a:off x="4101" y="2635"/>
              <a:ext cx="552" cy="760"/>
            </p:xfrm>
            <a:graphic>
              <a:graphicData uri="http://schemas.openxmlformats.org/presentationml/2006/ole">
                <p:oleObj spid="_x0000_s1030" name="Image" r:id="rId8" imgW="875882" imgH="1205924" progId="">
                  <p:embed/>
                </p:oleObj>
              </a:graphicData>
            </a:graphic>
          </p:graphicFrame>
          <p:graphicFrame>
            <p:nvGraphicFramePr>
              <p:cNvPr id="1031" name="Object 13"/>
              <p:cNvGraphicFramePr>
                <a:graphicFrameLocks noChangeAspect="1"/>
              </p:cNvGraphicFramePr>
              <p:nvPr/>
            </p:nvGraphicFramePr>
            <p:xfrm>
              <a:off x="3820" y="2854"/>
              <a:ext cx="552" cy="760"/>
            </p:xfrm>
            <a:graphic>
              <a:graphicData uri="http://schemas.openxmlformats.org/presentationml/2006/ole">
                <p:oleObj spid="_x0000_s1031" name="Image" r:id="rId9" imgW="875882" imgH="1205924" progId="">
                  <p:embed/>
                </p:oleObj>
              </a:graphicData>
            </a:graphic>
          </p:graphicFrame>
          <p:graphicFrame>
            <p:nvGraphicFramePr>
              <p:cNvPr id="1032" name="Object 14"/>
              <p:cNvGraphicFramePr>
                <a:graphicFrameLocks noChangeAspect="1"/>
              </p:cNvGraphicFramePr>
              <p:nvPr/>
            </p:nvGraphicFramePr>
            <p:xfrm>
              <a:off x="3539" y="3074"/>
              <a:ext cx="552" cy="760"/>
            </p:xfrm>
            <a:graphic>
              <a:graphicData uri="http://schemas.openxmlformats.org/presentationml/2006/ole">
                <p:oleObj spid="_x0000_s1032" name="Image" r:id="rId10" imgW="875882" imgH="1205924" progId="">
                  <p:embed/>
                </p:oleObj>
              </a:graphicData>
            </a:graphic>
          </p:graphicFrame>
          <p:graphicFrame>
            <p:nvGraphicFramePr>
              <p:cNvPr id="1033" name="Object 15"/>
              <p:cNvGraphicFramePr>
                <a:graphicFrameLocks noChangeAspect="1"/>
              </p:cNvGraphicFramePr>
              <p:nvPr/>
            </p:nvGraphicFramePr>
            <p:xfrm>
              <a:off x="3258" y="3293"/>
              <a:ext cx="552" cy="760"/>
            </p:xfrm>
            <a:graphic>
              <a:graphicData uri="http://schemas.openxmlformats.org/presentationml/2006/ole">
                <p:oleObj spid="_x0000_s1033" name="Image" r:id="rId11" imgW="875882" imgH="1205924" progId="">
                  <p:embed/>
                </p:oleObj>
              </a:graphicData>
            </a:graphic>
          </p:graphicFrame>
          <p:graphicFrame>
            <p:nvGraphicFramePr>
              <p:cNvPr id="1034" name="Object 16"/>
              <p:cNvGraphicFramePr>
                <a:graphicFrameLocks noChangeAspect="1"/>
              </p:cNvGraphicFramePr>
              <p:nvPr/>
            </p:nvGraphicFramePr>
            <p:xfrm>
              <a:off x="2976" y="3512"/>
              <a:ext cx="552" cy="760"/>
            </p:xfrm>
            <a:graphic>
              <a:graphicData uri="http://schemas.openxmlformats.org/presentationml/2006/ole">
                <p:oleObj spid="_x0000_s1034" name="Image" r:id="rId12" imgW="875882" imgH="1205924" progId="">
                  <p:embed/>
                </p:oleObj>
              </a:graphicData>
            </a:graphic>
          </p:graphicFrame>
        </p:grp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4587" y="3434"/>
              <a:ext cx="870" cy="655"/>
              <a:chOff x="4074" y="3434"/>
              <a:chExt cx="870" cy="655"/>
            </a:xfrm>
          </p:grpSpPr>
          <p:sp>
            <p:nvSpPr>
              <p:cNvPr id="1044" name="Text Box 18"/>
              <p:cNvSpPr txBox="1">
                <a:spLocks noChangeArrowheads="1"/>
              </p:cNvSpPr>
              <p:nvPr/>
            </p:nvSpPr>
            <p:spPr bwMode="auto">
              <a:xfrm>
                <a:off x="4074" y="3762"/>
                <a:ext cx="20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800">
                    <a:solidFill>
                      <a:schemeClr val="bg1"/>
                    </a:solidFill>
                    <a:latin typeface="Verdana" pitchFamily="34" charset="0"/>
                  </a:rPr>
                  <a:t>t</a:t>
                </a:r>
              </a:p>
            </p:txBody>
          </p:sp>
          <p:sp>
            <p:nvSpPr>
              <p:cNvPr id="1045" name="Line 19"/>
              <p:cNvSpPr>
                <a:spLocks noChangeShapeType="1"/>
              </p:cNvSpPr>
              <p:nvPr/>
            </p:nvSpPr>
            <p:spPr bwMode="auto">
              <a:xfrm rot="21127580" flipV="1">
                <a:off x="4272" y="3434"/>
                <a:ext cx="672" cy="38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 anchor="ctr"/>
              <a:lstStyle/>
              <a:p>
                <a:endParaRPr lang="en-GB"/>
              </a:p>
            </p:txBody>
          </p:sp>
        </p:grpSp>
        <p:sp>
          <p:nvSpPr>
            <p:cNvPr id="1042" name="Text Box 20"/>
            <p:cNvSpPr txBox="1">
              <a:spLocks noChangeArrowheads="1"/>
            </p:cNvSpPr>
            <p:nvPr/>
          </p:nvSpPr>
          <p:spPr bwMode="auto">
            <a:xfrm rot="-2310555">
              <a:off x="3656" y="3753"/>
              <a:ext cx="12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400">
                  <a:solidFill>
                    <a:srgbClr val="FF33CC"/>
                  </a:solidFill>
                  <a:latin typeface="Verdana" pitchFamily="34" charset="0"/>
                </a:rPr>
                <a:t>Condition A</a:t>
              </a:r>
            </a:p>
          </p:txBody>
        </p:sp>
        <p:sp>
          <p:nvSpPr>
            <p:cNvPr id="1043" name="Text Box 21"/>
            <p:cNvSpPr txBox="1">
              <a:spLocks noChangeArrowheads="1"/>
            </p:cNvSpPr>
            <p:nvPr/>
          </p:nvSpPr>
          <p:spPr bwMode="auto">
            <a:xfrm rot="-2310555">
              <a:off x="4579" y="2991"/>
              <a:ext cx="1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400">
                  <a:solidFill>
                    <a:srgbClr val="0000FF"/>
                  </a:solidFill>
                  <a:latin typeface="Verdana" pitchFamily="34" charset="0"/>
                </a:rPr>
                <a:t>Condition 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Apply Affine Registration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978896" cy="4525963"/>
          </a:xfrm>
        </p:spPr>
        <p:txBody>
          <a:bodyPr/>
          <a:lstStyle/>
          <a:p>
            <a:pPr eaLnBrk="0" hangingPunct="0">
              <a:buFontTx/>
              <a:buChar char="•"/>
            </a:pPr>
            <a:r>
              <a:rPr lang="en-GB" sz="2800" dirty="0" smtClean="0"/>
              <a:t>12 parameter affine transform</a:t>
            </a:r>
          </a:p>
          <a:p>
            <a:pPr lvl="1" eaLnBrk="0" hangingPunct="0">
              <a:buFontTx/>
              <a:buChar char="–"/>
            </a:pPr>
            <a:r>
              <a:rPr lang="en-GB" sz="2400" dirty="0" smtClean="0"/>
              <a:t>3 translations</a:t>
            </a:r>
          </a:p>
          <a:p>
            <a:pPr lvl="1" eaLnBrk="0" hangingPunct="0">
              <a:buFontTx/>
              <a:buChar char="–"/>
            </a:pPr>
            <a:r>
              <a:rPr lang="en-GB" sz="2400" dirty="0" smtClean="0"/>
              <a:t>3 rotations</a:t>
            </a:r>
          </a:p>
          <a:p>
            <a:pPr lvl="1" eaLnBrk="0" hangingPunct="0">
              <a:buFontTx/>
              <a:buChar char="–"/>
            </a:pPr>
            <a:r>
              <a:rPr lang="en-GB" sz="2400" dirty="0" smtClean="0"/>
              <a:t>3 zooms</a:t>
            </a:r>
          </a:p>
          <a:p>
            <a:pPr lvl="1" eaLnBrk="0" hangingPunct="0">
              <a:buFontTx/>
              <a:buChar char="–"/>
            </a:pPr>
            <a:r>
              <a:rPr lang="en-GB" sz="2400" dirty="0" smtClean="0"/>
              <a:t>3 shears</a:t>
            </a:r>
          </a:p>
          <a:p>
            <a:pPr eaLnBrk="0" hangingPunct="0">
              <a:buFontTx/>
              <a:buChar char="•"/>
            </a:pPr>
            <a:r>
              <a:rPr lang="en-GB" sz="2800" dirty="0" smtClean="0"/>
              <a:t>Fits overall shape and size</a:t>
            </a:r>
          </a:p>
          <a:p>
            <a:endParaRPr lang="en-GB" dirty="0"/>
          </a:p>
        </p:txBody>
      </p:sp>
      <p:pic>
        <p:nvPicPr>
          <p:cNvPr id="6" name="Picture 18" descr="\\Catatonia\JOHN\PC\Course\aff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79640" y="1764580"/>
            <a:ext cx="3352800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dirty="0" smtClean="0"/>
              <a:t>Maximise Mutual Information</a:t>
            </a:r>
          </a:p>
        </p:txBody>
      </p:sp>
      <p:pic>
        <p:nvPicPr>
          <p:cNvPr id="45060" name="Picture 4" descr="jhist"/>
          <p:cNvPicPr>
            <a:picLocks noChangeAspect="1" noChangeArrowheads="1"/>
          </p:cNvPicPr>
          <p:nvPr/>
        </p:nvPicPr>
        <p:blipFill>
          <a:blip r:embed="rId3" cstate="print"/>
          <a:srcRect l="57030"/>
          <a:stretch>
            <a:fillRect/>
          </a:stretch>
        </p:blipFill>
        <p:spPr bwMode="auto">
          <a:xfrm>
            <a:off x="6234113" y="1401763"/>
            <a:ext cx="2682875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12" descr="t1t2"/>
          <p:cNvPicPr>
            <a:picLocks noChangeAspect="1" noChangeArrowheads="1"/>
          </p:cNvPicPr>
          <p:nvPr/>
        </p:nvPicPr>
        <p:blipFill>
          <a:blip r:embed="rId4" cstate="print"/>
          <a:srcRect t="50304"/>
          <a:stretch>
            <a:fillRect/>
          </a:stretch>
        </p:blipFill>
        <p:spPr bwMode="auto">
          <a:xfrm>
            <a:off x="429915" y="3883819"/>
            <a:ext cx="2701925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9" name="Picture 13" descr="t1t2"/>
          <p:cNvPicPr>
            <a:picLocks noChangeAspect="1" noChangeArrowheads="1"/>
          </p:cNvPicPr>
          <p:nvPr/>
        </p:nvPicPr>
        <p:blipFill>
          <a:blip r:embed="rId4" cstate="print"/>
          <a:srcRect b="49696"/>
          <a:stretch>
            <a:fillRect/>
          </a:stretch>
        </p:blipFill>
        <p:spPr bwMode="auto">
          <a:xfrm>
            <a:off x="429915" y="1124744"/>
            <a:ext cx="2701925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0" name="Picture 14" descr="jhist"/>
          <p:cNvPicPr>
            <a:picLocks noChangeAspect="1" noChangeArrowheads="1"/>
          </p:cNvPicPr>
          <p:nvPr/>
        </p:nvPicPr>
        <p:blipFill>
          <a:blip r:embed="rId3" cstate="print"/>
          <a:srcRect r="57845" b="54070"/>
          <a:stretch>
            <a:fillRect/>
          </a:stretch>
        </p:blipFill>
        <p:spPr bwMode="auto">
          <a:xfrm>
            <a:off x="3403600" y="1401763"/>
            <a:ext cx="2632075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15" descr="jhist"/>
          <p:cNvPicPr>
            <a:picLocks noChangeAspect="1" noChangeArrowheads="1"/>
          </p:cNvPicPr>
          <p:nvPr/>
        </p:nvPicPr>
        <p:blipFill>
          <a:blip r:embed="rId3" cstate="print"/>
          <a:srcRect t="53328" r="57845"/>
          <a:stretch>
            <a:fillRect/>
          </a:stretch>
        </p:blipFill>
        <p:spPr bwMode="auto">
          <a:xfrm>
            <a:off x="3403600" y="4251325"/>
            <a:ext cx="2632075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98376"/>
            <a:ext cx="8683149" cy="542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7" name="Picture 7" descr="mi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729" r="15231"/>
          <a:stretch>
            <a:fillRect/>
          </a:stretch>
        </p:blipFill>
        <p:spPr bwMode="auto">
          <a:xfrm>
            <a:off x="4725988" y="1306513"/>
            <a:ext cx="441801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8" descr="mi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379"/>
          <a:stretch>
            <a:fillRect/>
          </a:stretch>
        </p:blipFill>
        <p:spPr bwMode="auto">
          <a:xfrm>
            <a:off x="0" y="1306513"/>
            <a:ext cx="56070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122238" y="5940425"/>
            <a:ext cx="88788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/>
              <a:t>Joint histogram sharpness correlates with image alignment</a:t>
            </a:r>
            <a:br>
              <a:rPr lang="en-GB" sz="2400" b="1" dirty="0"/>
            </a:br>
            <a:r>
              <a:rPr lang="en-GB" sz="2400" dirty="0"/>
              <a:t>Mutual information and related measures attempt to quantify this</a:t>
            </a:r>
            <a:endParaRPr lang="en-GB" sz="2400" b="1" dirty="0"/>
          </a:p>
        </p:txBody>
      </p:sp>
      <p:sp>
        <p:nvSpPr>
          <p:cNvPr id="43013" name="Text Box 19"/>
          <p:cNvSpPr txBox="1">
            <a:spLocks noChangeArrowheads="1"/>
          </p:cNvSpPr>
          <p:nvPr/>
        </p:nvSpPr>
        <p:spPr bwMode="auto">
          <a:xfrm>
            <a:off x="457200" y="1095375"/>
            <a:ext cx="412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Initially registered T1 and T2 templates</a:t>
            </a:r>
          </a:p>
        </p:txBody>
      </p:sp>
      <p:sp>
        <p:nvSpPr>
          <p:cNvPr id="46100" name="Text Box 20"/>
          <p:cNvSpPr txBox="1">
            <a:spLocks noChangeArrowheads="1"/>
          </p:cNvSpPr>
          <p:nvPr/>
        </p:nvSpPr>
        <p:spPr bwMode="auto">
          <a:xfrm>
            <a:off x="5403850" y="958850"/>
            <a:ext cx="3282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After deliberate misregistration</a:t>
            </a:r>
            <a:br>
              <a:rPr lang="en-GB"/>
            </a:br>
            <a:r>
              <a:rPr lang="en-GB"/>
              <a:t>(10mm relative x-translation)</a:t>
            </a:r>
          </a:p>
        </p:txBody>
      </p:sp>
      <p:sp>
        <p:nvSpPr>
          <p:cNvPr id="43015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pPr eaLnBrk="1" hangingPunct="1"/>
            <a:r>
              <a:rPr lang="en-GB" dirty="0" smtClean="0"/>
              <a:t>Joint histogram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425</TotalTime>
  <Words>1239</Words>
  <Application>Microsoft Office PowerPoint</Application>
  <PresentationFormat>On-screen Show (4:3)</PresentationFormat>
  <Paragraphs>225</Paragraphs>
  <Slides>30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Equity</vt:lpstr>
      <vt:lpstr>Image</vt:lpstr>
      <vt:lpstr>Co-registration &amp;  Spatial Normalisation</vt:lpstr>
      <vt:lpstr>Overview</vt:lpstr>
      <vt:lpstr>Within Person vs. Between People</vt:lpstr>
      <vt:lpstr>SPM</vt:lpstr>
      <vt:lpstr>Co-Registration (single subject)</vt:lpstr>
      <vt:lpstr>Apply Affine Registration</vt:lpstr>
      <vt:lpstr>Maximise Mutual Information</vt:lpstr>
      <vt:lpstr>SPM</vt:lpstr>
      <vt:lpstr>Joint histogram</vt:lpstr>
      <vt:lpstr>SPM</vt:lpstr>
      <vt:lpstr>Segmentation</vt:lpstr>
      <vt:lpstr>Segmentation in SPM</vt:lpstr>
      <vt:lpstr>Spatial Normalisation</vt:lpstr>
      <vt:lpstr>Aligning to Standard Spaces</vt:lpstr>
      <vt:lpstr>‘Inter-Subject’  averaging</vt:lpstr>
      <vt:lpstr>Spatial Normalisation: 2 Methods</vt:lpstr>
      <vt:lpstr>Spatial Normalisation: 2 Steps</vt:lpstr>
      <vt:lpstr>Results from Spatial Normalisation</vt:lpstr>
      <vt:lpstr>Risk: Over-fitting</vt:lpstr>
      <vt:lpstr>Apply Regularisation</vt:lpstr>
      <vt:lpstr>Risk: Over-fitting</vt:lpstr>
      <vt:lpstr>Spatial Normalisation in SPM</vt:lpstr>
      <vt:lpstr>Issues with Spatial Normalisation</vt:lpstr>
      <vt:lpstr>Smoothing</vt:lpstr>
      <vt:lpstr>Smoothing</vt:lpstr>
      <vt:lpstr>Smoothing – Weighted Average</vt:lpstr>
      <vt:lpstr>SNR vs. Image Resolution</vt:lpstr>
      <vt:lpstr>Smoothing in SPM</vt:lpstr>
      <vt:lpstr>SPM:  Batching</vt:lpstr>
      <vt:lpstr>Thank You &amp; Merry Christmas!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Co-registration &amp; Spatial Normalisation</dc:title>
  <dc:creator>User</dc:creator>
  <cp:lastModifiedBy>mdeguzman</cp:lastModifiedBy>
  <cp:revision>28</cp:revision>
  <dcterms:created xsi:type="dcterms:W3CDTF">2010-12-14T12:26:43Z</dcterms:created>
  <dcterms:modified xsi:type="dcterms:W3CDTF">2011-01-17T18:37:12Z</dcterms:modified>
</cp:coreProperties>
</file>