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5" r:id="rId2"/>
    <p:sldId id="321" r:id="rId3"/>
    <p:sldId id="319" r:id="rId4"/>
    <p:sldId id="320" r:id="rId5"/>
    <p:sldId id="306" r:id="rId6"/>
    <p:sldId id="307" r:id="rId7"/>
    <p:sldId id="310" r:id="rId8"/>
    <p:sldId id="311" r:id="rId9"/>
    <p:sldId id="326" r:id="rId10"/>
    <p:sldId id="327" r:id="rId11"/>
    <p:sldId id="328" r:id="rId12"/>
    <p:sldId id="330" r:id="rId13"/>
    <p:sldId id="339" r:id="rId14"/>
    <p:sldId id="338" r:id="rId15"/>
    <p:sldId id="343" r:id="rId16"/>
    <p:sldId id="342" r:id="rId17"/>
    <p:sldId id="340" r:id="rId18"/>
    <p:sldId id="341" r:id="rId19"/>
    <p:sldId id="346" r:id="rId20"/>
    <p:sldId id="347" r:id="rId21"/>
    <p:sldId id="348" r:id="rId22"/>
    <p:sldId id="349" r:id="rId23"/>
    <p:sldId id="350" r:id="rId24"/>
    <p:sldId id="351" r:id="rId25"/>
    <p:sldId id="352" r:id="rId26"/>
    <p:sldId id="353" r:id="rId27"/>
    <p:sldId id="354" r:id="rId28"/>
    <p:sldId id="357" r:id="rId29"/>
    <p:sldId id="355" r:id="rId30"/>
    <p:sldId id="358" r:id="rId31"/>
    <p:sldId id="298" r:id="rId32"/>
    <p:sldId id="356" r:id="rId33"/>
    <p:sldId id="3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anor Loh" initials="EL"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047" autoAdjust="0"/>
    <p:restoredTop sz="89616" autoAdjust="0"/>
  </p:normalViewPr>
  <p:slideViewPr>
    <p:cSldViewPr>
      <p:cViewPr>
        <p:scale>
          <a:sx n="75" d="100"/>
          <a:sy n="75" d="100"/>
        </p:scale>
        <p:origin x="-1038" y="-6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C40B1-3828-4664-92A4-365EE62EBAD3}" type="datetimeFigureOut">
              <a:rPr lang="en-GB" smtClean="0"/>
              <a:pPr/>
              <a:t>07/11/2012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571D9-1679-4ABE-91F3-41CDD89792F1}" type="slidenum">
              <a:rPr lang="en-GB" smtClean="0"/>
              <a:pPr/>
              <a:t>‹#›</a:t>
            </a:fld>
            <a:endParaRPr lang="en-GB"/>
          </a:p>
        </p:txBody>
      </p:sp>
    </p:spTree>
    <p:extLst>
      <p:ext uri="{BB962C8B-B14F-4D97-AF65-F5344CB8AC3E}">
        <p14:creationId xmlns:p14="http://schemas.microsoft.com/office/powerpoint/2010/main" val="11481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0571D9-1679-4ABE-91F3-41CDD89792F1}" type="slidenum">
              <a:rPr lang="en-GB" smtClean="0"/>
              <a:pPr/>
              <a:t>1</a:t>
            </a:fld>
            <a:endParaRPr lang="en-GB"/>
          </a:p>
        </p:txBody>
      </p:sp>
    </p:spTree>
    <p:extLst>
      <p:ext uri="{BB962C8B-B14F-4D97-AF65-F5344CB8AC3E}">
        <p14:creationId xmlns:p14="http://schemas.microsoft.com/office/powerpoint/2010/main" val="59981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So, a better method of interpolation is B-</a:t>
            </a:r>
            <a:r>
              <a:rPr lang="en-US" dirty="0" err="1" smtClean="0"/>
              <a:t>spline</a:t>
            </a:r>
            <a:r>
              <a:rPr lang="en-US" dirty="0" smtClean="0"/>
              <a:t>. In this graph, the perpendicular thin lines represent the value of individual </a:t>
            </a:r>
            <a:r>
              <a:rPr lang="en-US" dirty="0" err="1" smtClean="0"/>
              <a:t>voxels</a:t>
            </a:r>
            <a:r>
              <a:rPr lang="en-US" dirty="0" smtClean="0"/>
              <a:t> in the original image and the black line is </a:t>
            </a:r>
            <a:r>
              <a:rPr lang="en-US" dirty="0" err="1" smtClean="0"/>
              <a:t>interpoling</a:t>
            </a:r>
            <a:r>
              <a:rPr lang="en-US" dirty="0" smtClean="0"/>
              <a:t> the smooth function between </a:t>
            </a:r>
            <a:r>
              <a:rPr lang="en-US" dirty="0" err="1" smtClean="0"/>
              <a:t>voxels</a:t>
            </a:r>
            <a:r>
              <a:rPr lang="en-US" dirty="0" smtClean="0"/>
              <a:t>. When we want to sample a new value, we just take the height of the black line. This black line consists of the linear combination of these </a:t>
            </a:r>
            <a:r>
              <a:rPr lang="en-US" dirty="0" err="1" smtClean="0"/>
              <a:t>gaussian</a:t>
            </a:r>
            <a:r>
              <a:rPr lang="en-US" dirty="0" smtClean="0"/>
              <a:t> shaped basis functions. There are a few options of B-</a:t>
            </a:r>
            <a:r>
              <a:rPr lang="en-US" dirty="0" err="1" smtClean="0"/>
              <a:t>spline</a:t>
            </a:r>
            <a:r>
              <a:rPr lang="en-US" dirty="0" smtClean="0"/>
              <a:t> interpolation in SPM. I’ll try to explain some</a:t>
            </a:r>
          </a:p>
          <a:p>
            <a:pPr marL="228600" indent="-228600" fontAlgn="auto">
              <a:spcBef>
                <a:spcPts val="0"/>
              </a:spcBef>
              <a:spcAft>
                <a:spcPts val="0"/>
              </a:spcAft>
              <a:buFontTx/>
              <a:buAutoNum type="arabicPeriod"/>
              <a:defRPr/>
            </a:pPr>
            <a:r>
              <a:rPr lang="en-US" dirty="0" smtClean="0"/>
              <a:t>We have a function that is a little triangle shape and this is a 1</a:t>
            </a:r>
            <a:r>
              <a:rPr lang="en-US" baseline="30000" dirty="0" smtClean="0"/>
              <a:t>st</a:t>
            </a:r>
            <a:r>
              <a:rPr lang="en-US" dirty="0" smtClean="0"/>
              <a:t> degree </a:t>
            </a:r>
            <a:r>
              <a:rPr lang="en-US" dirty="0" err="1" smtClean="0"/>
              <a:t>b-spline</a:t>
            </a:r>
            <a:r>
              <a:rPr lang="en-US" dirty="0" smtClean="0"/>
              <a:t>, which is identical to a bilinear / tri-linear interpolation</a:t>
            </a:r>
          </a:p>
          <a:p>
            <a:pPr marL="228600" indent="-228600" fontAlgn="auto">
              <a:spcBef>
                <a:spcPts val="0"/>
              </a:spcBef>
              <a:spcAft>
                <a:spcPts val="0"/>
              </a:spcAft>
              <a:buFontTx/>
              <a:buAutoNum type="arabicPeriod"/>
              <a:defRPr/>
            </a:pPr>
            <a:r>
              <a:rPr lang="en-US" dirty="0" smtClean="0"/>
              <a:t>2</a:t>
            </a:r>
            <a:r>
              <a:rPr lang="en-US" baseline="30000" dirty="0" smtClean="0"/>
              <a:t>nd</a:t>
            </a:r>
            <a:r>
              <a:rPr lang="en-US" dirty="0" smtClean="0"/>
              <a:t> degree </a:t>
            </a:r>
            <a:r>
              <a:rPr lang="en-US" dirty="0" err="1" smtClean="0"/>
              <a:t>b-spline</a:t>
            </a:r>
            <a:r>
              <a:rPr lang="en-US" dirty="0" smtClean="0"/>
              <a:t> is slightly more sophisticated. This function consists of some polynomials that are stuck together. There’s a </a:t>
            </a:r>
            <a:r>
              <a:rPr lang="en-US" dirty="0" err="1" smtClean="0"/>
              <a:t>gaussian</a:t>
            </a:r>
            <a:r>
              <a:rPr lang="en-US" dirty="0" smtClean="0"/>
              <a:t> shape here which consists of a bit of this curve (left) a bit of the right curve and a bit of the top curve which are stuck together. </a:t>
            </a:r>
          </a:p>
          <a:p>
            <a:pPr marL="228600" indent="-228600" fontAlgn="auto">
              <a:spcBef>
                <a:spcPts val="0"/>
              </a:spcBef>
              <a:spcAft>
                <a:spcPts val="0"/>
              </a:spcAft>
              <a:buFontTx/>
              <a:buAutoNum type="arabicPeriod"/>
              <a:defRPr/>
            </a:pPr>
            <a:r>
              <a:rPr lang="en-US" dirty="0" smtClean="0"/>
              <a:t>3</a:t>
            </a:r>
            <a:r>
              <a:rPr lang="en-US" baseline="30000" dirty="0" smtClean="0"/>
              <a:t>rd</a:t>
            </a:r>
            <a:r>
              <a:rPr lang="en-US" dirty="0" smtClean="0"/>
              <a:t> degree </a:t>
            </a:r>
            <a:r>
              <a:rPr lang="en-US" dirty="0" err="1" smtClean="0"/>
              <a:t>b-spline</a:t>
            </a:r>
            <a:r>
              <a:rPr lang="en-US" dirty="0" smtClean="0"/>
              <a:t> uses a few more curves</a:t>
            </a:r>
          </a:p>
          <a:p>
            <a:pPr marL="228600" indent="-228600" fontAlgn="auto">
              <a:spcBef>
                <a:spcPts val="0"/>
              </a:spcBef>
              <a:spcAft>
                <a:spcPts val="0"/>
              </a:spcAft>
              <a:buFontTx/>
              <a:buAutoNum type="arabicPeriod"/>
              <a:defRPr/>
            </a:pPr>
            <a:r>
              <a:rPr lang="en-US" dirty="0" smtClean="0"/>
              <a:t>This is how they would appear in 2D, there’s also a 3D version as well. </a:t>
            </a:r>
          </a:p>
          <a:p>
            <a:pPr fontAlgn="auto">
              <a:spcBef>
                <a:spcPts val="0"/>
              </a:spcBef>
              <a:spcAft>
                <a:spcPts val="0"/>
              </a:spcAft>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F5F53F9D-B3D9-44B8-A3B4-3290B9B25BF6}" type="slidenum">
              <a:rPr lang="en-US">
                <a:latin typeface="Arial" pitchFamily="34" charset="0"/>
              </a:rPr>
              <a:pPr fontAlgn="base">
                <a:spcBef>
                  <a:spcPct val="0"/>
                </a:spcBef>
                <a:spcAft>
                  <a:spcPct val="0"/>
                </a:spcAft>
              </a:pPr>
              <a:t>14</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90000"/>
              </a:lnSpc>
              <a:spcBef>
                <a:spcPct val="0"/>
              </a:spcBef>
            </a:pPr>
            <a:endParaRPr lang="de-DE" dirty="0" smtClean="0">
              <a:latin typeface="Arial" pitchFamily="34" charset="0"/>
              <a:ea typeface="MS PGothic"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0A02E8A-424C-4996-A6A8-DB86E6AB572D}" type="slidenum">
              <a:rPr lang="en-US">
                <a:latin typeface="Arial" pitchFamily="34" charset="0"/>
              </a:rPr>
              <a:pPr fontAlgn="base">
                <a:spcBef>
                  <a:spcPct val="0"/>
                </a:spcBef>
                <a:spcAft>
                  <a:spcPct val="0"/>
                </a:spcAft>
              </a:pPr>
              <a:t>15</a:t>
            </a:fld>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cs typeface="Arial" pitchFamily="34" charset="0"/>
              </a:rPr>
              <a:t>These data were specifically made to see what happens when a person nods. The images you saw were 15 and 20, like three mm difference. Shift in y and z direction, and a clear pitch.</a:t>
            </a:r>
            <a:endParaRPr lang="en-US" dirty="0" smtClean="0">
              <a:latin typeface="Arial"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3313666-3D97-4666-AB8D-9851EF7AEF0E}" type="slidenum">
              <a:rPr lang="en-US">
                <a:latin typeface="Arial" pitchFamily="34" charset="0"/>
              </a:rPr>
              <a:pPr fontAlgn="base">
                <a:spcBef>
                  <a:spcPct val="0"/>
                </a:spcBef>
                <a:spcAft>
                  <a:spcPct val="0"/>
                </a:spcAft>
              </a:pPr>
              <a:t>16</a:t>
            </a:fld>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2D66034-DD6D-4422-9AA3-502D5030CEE5}" type="slidenum">
              <a:rPr lang="en-US">
                <a:latin typeface="Arial" pitchFamily="34" charset="0"/>
              </a:rPr>
              <a:pPr fontAlgn="base">
                <a:spcBef>
                  <a:spcPct val="0"/>
                </a:spcBef>
                <a:spcAft>
                  <a:spcPct val="0"/>
                </a:spcAft>
              </a:pPr>
              <a:t>17</a:t>
            </a:fld>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18</a:t>
            </a:fld>
            <a:endParaRPr lang="en-GB">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19</a:t>
            </a:fld>
            <a:endParaRPr lang="en-GB">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000" kern="1200" dirty="0" smtClean="0">
                <a:solidFill>
                  <a:schemeClr val="bg1"/>
                </a:solidFill>
                <a:latin typeface="+mn-lt"/>
                <a:ea typeface="+mn-ea"/>
                <a:cs typeface="+mn-cs"/>
              </a:rPr>
              <a:t>-e.g. air/matter boundaries</a:t>
            </a:r>
          </a:p>
          <a:p>
            <a:pPr>
              <a:spcBef>
                <a:spcPct val="0"/>
              </a:spcBef>
            </a:pPr>
            <a:r>
              <a:rPr lang="en-GB" sz="1000" kern="1200" dirty="0" smtClean="0">
                <a:solidFill>
                  <a:schemeClr val="bg1"/>
                </a:solidFill>
                <a:latin typeface="+mn-lt"/>
                <a:ea typeface="+mn-ea"/>
                <a:cs typeface="+mn-cs"/>
              </a:rPr>
              <a:t>-we cannot therefore assume that all of the signal comes from a single plane in reality</a:t>
            </a:r>
          </a:p>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20</a:t>
            </a:fld>
            <a:endParaRPr lang="en-GB">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000" kern="1200" dirty="0" smtClean="0">
                <a:solidFill>
                  <a:schemeClr val="bg1"/>
                </a:solidFill>
                <a:latin typeface="+mn-lt"/>
                <a:ea typeface="+mn-ea"/>
                <a:cs typeface="+mn-cs"/>
              </a:rPr>
              <a:t>-e.g. air/matter boundaries</a:t>
            </a:r>
          </a:p>
          <a:p>
            <a:pPr>
              <a:spcBef>
                <a:spcPct val="0"/>
              </a:spcBef>
            </a:pPr>
            <a:r>
              <a:rPr lang="en-GB" sz="1000" kern="1200" dirty="0" smtClean="0">
                <a:solidFill>
                  <a:schemeClr val="bg1"/>
                </a:solidFill>
                <a:latin typeface="+mn-lt"/>
                <a:ea typeface="+mn-ea"/>
                <a:cs typeface="+mn-cs"/>
              </a:rPr>
              <a:t>-we cannot therefore assume that all of the signal comes from a single plane in reality</a:t>
            </a:r>
          </a:p>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21</a:t>
            </a:fld>
            <a:endParaRPr lang="en-GB">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22</a:t>
            </a:fld>
            <a:endParaRPr lang="en-GB">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23</a:t>
            </a:fld>
            <a:endParaRPr lang="en-GB">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E4917-0CF5-429E-A0D0-E8C8AD8E4D59}" type="slidenum">
              <a:rPr lang="en-US">
                <a:latin typeface="Arial" pitchFamily="34" charset="0"/>
              </a:rPr>
              <a:pPr fontAlgn="base">
                <a:spcBef>
                  <a:spcPct val="0"/>
                </a:spcBef>
                <a:spcAft>
                  <a:spcPct val="0"/>
                </a:spcAft>
              </a:pPr>
              <a:t>2</a:t>
            </a:fld>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24</a:t>
            </a:fld>
            <a:endParaRPr lang="en-GB">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25</a:t>
            </a:fld>
            <a:endParaRPr lang="en-GB">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26</a:t>
            </a:fld>
            <a:endParaRPr lang="en-GB">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27</a:t>
            </a:fld>
            <a:endParaRPr lang="en-GB">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28</a:t>
            </a:fld>
            <a:endParaRPr lang="en-GB">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29</a:t>
            </a:fld>
            <a:endParaRPr lang="en-GB">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smtClean="0">
              <a:latin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A93A0995-BCEC-4A6D-91C4-300AB0EF949D}" type="slidenum">
              <a:rPr lang="en-GB">
                <a:latin typeface="Arial" pitchFamily="34" charset="0"/>
              </a:rPr>
              <a:pPr fontAlgn="base">
                <a:spcBef>
                  <a:spcPct val="0"/>
                </a:spcBef>
                <a:spcAft>
                  <a:spcPct val="0"/>
                </a:spcAft>
              </a:pPr>
              <a:t>30</a:t>
            </a:fld>
            <a:endParaRPr lang="en-GB">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0571D9-1679-4ABE-91F3-41CDD89792F1}" type="slidenum">
              <a:rPr lang="en-GB" smtClean="0"/>
              <a:pPr/>
              <a:t>5</a:t>
            </a:fld>
            <a:endParaRPr lang="en-GB"/>
          </a:p>
        </p:txBody>
      </p:sp>
    </p:spTree>
    <p:extLst>
      <p:ext uri="{BB962C8B-B14F-4D97-AF65-F5344CB8AC3E}">
        <p14:creationId xmlns:p14="http://schemas.microsoft.com/office/powerpoint/2010/main" val="360641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dirty="0" smtClean="0"/>
              <a:t>Overview of the </a:t>
            </a:r>
            <a:r>
              <a:rPr lang="en-GB" dirty="0" err="1" smtClean="0"/>
              <a:t>preprocessing</a:t>
            </a:r>
            <a:r>
              <a:rPr lang="en-GB" dirty="0" smtClean="0"/>
              <a:t> steps covered in today’s session, and where they fit in the process</a:t>
            </a:r>
          </a:p>
          <a:p>
            <a:pPr eaLnBrk="1" hangingPunct="1">
              <a:spcBef>
                <a:spcPct val="0"/>
              </a:spcBef>
              <a:defRPr/>
            </a:pPr>
            <a:endParaRPr lang="en-GB" dirty="0" smtClean="0"/>
          </a:p>
          <a:p>
            <a:pPr eaLnBrk="1" hangingPunct="1">
              <a:spcBef>
                <a:spcPct val="0"/>
              </a:spcBef>
              <a:defRPr/>
            </a:pPr>
            <a:r>
              <a:rPr lang="en-GB" dirty="0" smtClean="0"/>
              <a:t>4 </a:t>
            </a:r>
            <a:r>
              <a:rPr lang="en-GB" dirty="0" err="1" smtClean="0"/>
              <a:t>preprocessing</a:t>
            </a:r>
            <a:r>
              <a:rPr lang="en-GB" dirty="0" smtClean="0"/>
              <a:t> steps: realignment, unwarping, co-registration, spatial normalization</a:t>
            </a:r>
          </a:p>
          <a:p>
            <a:pPr eaLnBrk="1" hangingPunct="1">
              <a:spcBef>
                <a:spcPct val="0"/>
              </a:spcBef>
              <a:defRPr/>
            </a:pPr>
            <a:endParaRPr lang="en-GB" dirty="0" smtClean="0"/>
          </a:p>
          <a:p>
            <a:pPr marL="171450" indent="-171450" eaLnBrk="1" hangingPunct="1">
              <a:spcBef>
                <a:spcPct val="0"/>
              </a:spcBef>
              <a:buFontTx/>
              <a:buChar char="-"/>
              <a:defRPr/>
            </a:pPr>
            <a:r>
              <a:rPr lang="en-GB" dirty="0" smtClean="0"/>
              <a:t>Realignment and unwarping ensure that the same unit of brain matter is being compared with itself (i.e. to see how activation in this area changes), over time </a:t>
            </a:r>
          </a:p>
          <a:p>
            <a:pPr marL="628650" lvl="1" indent="-171450" eaLnBrk="1" hangingPunct="1">
              <a:spcBef>
                <a:spcPct val="0"/>
              </a:spcBef>
              <a:buFontTx/>
              <a:buChar char="-"/>
              <a:defRPr/>
            </a:pPr>
            <a:r>
              <a:rPr lang="en-GB" dirty="0" smtClean="0"/>
              <a:t>Distinct from: comparing how activation in area A is different with activation in area B</a:t>
            </a:r>
          </a:p>
          <a:p>
            <a:pPr marL="171450" indent="-171450" eaLnBrk="1" hangingPunct="1">
              <a:spcBef>
                <a:spcPct val="0"/>
              </a:spcBef>
              <a:buFontTx/>
              <a:buChar char="-"/>
              <a:defRPr/>
            </a:pPr>
            <a:r>
              <a:rPr lang="en-GB" dirty="0" smtClean="0"/>
              <a:t>Co-registration: combining functional and anatomical images, for the </a:t>
            </a:r>
            <a:r>
              <a:rPr lang="en-GB" i="1" dirty="0" smtClean="0"/>
              <a:t>same</a:t>
            </a:r>
            <a:r>
              <a:rPr lang="en-GB" dirty="0" smtClean="0"/>
              <a:t> subject</a:t>
            </a:r>
          </a:p>
          <a:p>
            <a:pPr marL="628650" lvl="1" indent="-171450" eaLnBrk="1" hangingPunct="1">
              <a:spcBef>
                <a:spcPct val="0"/>
              </a:spcBef>
              <a:buFontTx/>
              <a:buChar char="-"/>
              <a:defRPr/>
            </a:pPr>
            <a:r>
              <a:rPr lang="en-GB" dirty="0" smtClean="0"/>
              <a:t>This is a linear transformation, because you’re combining two images for the same brain (different types of images, but should roughly look the same)</a:t>
            </a:r>
          </a:p>
          <a:p>
            <a:pPr marL="171450" indent="-171450" eaLnBrk="1" hangingPunct="1">
              <a:spcBef>
                <a:spcPct val="0"/>
              </a:spcBef>
              <a:buFontTx/>
              <a:buChar char="-"/>
              <a:defRPr/>
            </a:pPr>
            <a:r>
              <a:rPr lang="en-GB" dirty="0" smtClean="0"/>
              <a:t>Spatial normalization: combining images from </a:t>
            </a:r>
            <a:r>
              <a:rPr lang="en-GB" i="1" dirty="0" smtClean="0"/>
              <a:t>multiple</a:t>
            </a:r>
            <a:r>
              <a:rPr lang="en-GB" dirty="0" smtClean="0"/>
              <a:t> subjects, and finding out which anatomical locations the activations correspond to</a:t>
            </a:r>
          </a:p>
          <a:p>
            <a:pPr marL="628650" lvl="1" indent="-171450" eaLnBrk="1" hangingPunct="1">
              <a:spcBef>
                <a:spcPct val="0"/>
              </a:spcBef>
              <a:buFontTx/>
              <a:buChar char="-"/>
              <a:defRPr/>
            </a:pPr>
            <a:r>
              <a:rPr lang="en-GB" dirty="0" smtClean="0"/>
              <a:t>This is a non-linear transformation, because you will have substantial small-scale variations in brain structure </a:t>
            </a:r>
            <a:r>
              <a:rPr lang="en-GB" dirty="0" smtClean="0">
                <a:sym typeface="Wingdings" pitchFamily="2" charset="2"/>
              </a:rPr>
              <a:t> you want to fit all of this into a standardized anatomical space (e.g. MNI)</a:t>
            </a:r>
            <a:endParaRPr lang="en-GB"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443F8FB0-4919-4DAA-B789-4305D3D39552}" type="slidenum">
              <a:rPr lang="en-GB" smtClean="0"/>
              <a:pPr/>
              <a:t>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marL="533400" indent="-533400" defTabSz="914400">
              <a:spcBef>
                <a:spcPct val="20000"/>
              </a:spcBef>
              <a:buFontTx/>
              <a:buChar char="•"/>
              <a:defRPr/>
            </a:pPr>
            <a:r>
              <a:rPr lang="en-GB" sz="2800" kern="0" dirty="0" smtClean="0">
                <a:solidFill>
                  <a:srgbClr val="FFFFFF"/>
                </a:solidFill>
                <a:ea typeface="Arial"/>
              </a:rPr>
              <a:t>Each volume in the time-series is realigned</a:t>
            </a:r>
          </a:p>
          <a:p>
            <a:pPr marL="914400" lvl="1" indent="-457200" defTabSz="914400">
              <a:spcBef>
                <a:spcPct val="20000"/>
              </a:spcBef>
              <a:buFontTx/>
              <a:buChar char="–"/>
              <a:defRPr/>
            </a:pPr>
            <a:r>
              <a:rPr lang="en-GB" sz="2400" kern="0" dirty="0" smtClean="0">
                <a:solidFill>
                  <a:srgbClr val="FFFFFF"/>
                </a:solidFill>
                <a:ea typeface="Arial"/>
              </a:rPr>
              <a:t>Using rigid-body registration</a:t>
            </a:r>
          </a:p>
          <a:p>
            <a:pPr marL="1371600" lvl="2" indent="-457200" defTabSz="914400">
              <a:spcBef>
                <a:spcPct val="20000"/>
              </a:spcBef>
              <a:buFontTx/>
              <a:buChar char="•"/>
              <a:defRPr/>
            </a:pPr>
            <a:r>
              <a:rPr lang="en-GB" sz="2400" kern="0" dirty="0" smtClean="0">
                <a:solidFill>
                  <a:srgbClr val="FFFFFF"/>
                </a:solidFill>
                <a:ea typeface="Arial"/>
              </a:rPr>
              <a:t>Assumes that brain shape doesn’t change</a:t>
            </a:r>
          </a:p>
          <a:p>
            <a:pPr marL="914400" lvl="1" indent="-457200" defTabSz="914400">
              <a:spcBef>
                <a:spcPct val="20000"/>
              </a:spcBef>
              <a:buFontTx/>
              <a:buChar char="–"/>
              <a:defRPr/>
            </a:pPr>
            <a:r>
              <a:rPr lang="en-GB" sz="2400" kern="0" dirty="0" smtClean="0">
                <a:solidFill>
                  <a:srgbClr val="FFFFFF"/>
                </a:solidFill>
                <a:ea typeface="Arial"/>
              </a:rPr>
              <a:t>Least squares cost function</a:t>
            </a:r>
          </a:p>
          <a:p>
            <a:pPr marL="533400" indent="-533400" defTabSz="914400">
              <a:spcBef>
                <a:spcPct val="20000"/>
              </a:spcBef>
              <a:buFontTx/>
              <a:buChar char="•"/>
              <a:defRPr/>
            </a:pPr>
            <a:r>
              <a:rPr lang="en-GB" sz="2800" kern="0" dirty="0" smtClean="0">
                <a:solidFill>
                  <a:srgbClr val="FFFFFF"/>
                </a:solidFill>
                <a:ea typeface="Arial"/>
              </a:rPr>
              <a:t>Realigned images must be </a:t>
            </a:r>
            <a:r>
              <a:rPr lang="en-GB" sz="2800" kern="0" dirty="0" err="1" smtClean="0">
                <a:solidFill>
                  <a:srgbClr val="FFFFFF"/>
                </a:solidFill>
                <a:ea typeface="Arial"/>
              </a:rPr>
              <a:t>resliced</a:t>
            </a:r>
            <a:r>
              <a:rPr lang="en-GB" sz="2800" kern="0" dirty="0" smtClean="0">
                <a:solidFill>
                  <a:srgbClr val="FFFFFF"/>
                </a:solidFill>
                <a:ea typeface="Arial"/>
              </a:rPr>
              <a:t> for analysis</a:t>
            </a:r>
          </a:p>
          <a:p>
            <a:pPr marL="914400" lvl="1" indent="-457200" defTabSz="914400">
              <a:spcBef>
                <a:spcPct val="20000"/>
              </a:spcBef>
              <a:buFontTx/>
              <a:buChar char="–"/>
              <a:defRPr/>
            </a:pPr>
            <a:r>
              <a:rPr lang="en-GB" sz="2400" kern="0" dirty="0" smtClean="0">
                <a:solidFill>
                  <a:srgbClr val="FFFFFF"/>
                </a:solidFill>
                <a:ea typeface="Arial"/>
              </a:rPr>
              <a:t>Not necessary if they will be normalised anyway</a:t>
            </a:r>
            <a:endParaRPr lang="en-US" dirty="0" smtClean="0"/>
          </a:p>
          <a:p>
            <a:pPr fontAlgn="auto">
              <a:spcBef>
                <a:spcPts val="0"/>
              </a:spcBef>
              <a:spcAft>
                <a:spcPts val="0"/>
              </a:spcAft>
              <a:defRPr/>
            </a:pP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59D7488-A263-4A07-81FF-C6C41E14B6E4}" type="slidenum">
              <a:rPr lang="en-US">
                <a:latin typeface="Arial" pitchFamily="34" charset="0"/>
              </a:rPr>
              <a:pPr fontAlgn="base">
                <a:spcBef>
                  <a:spcPct val="0"/>
                </a:spcBef>
                <a:spcAft>
                  <a:spcPct val="0"/>
                </a:spcAft>
              </a:pPr>
              <a:t>9</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Rotation:</a:t>
            </a:r>
          </a:p>
          <a:p>
            <a:pPr>
              <a:spcBef>
                <a:spcPct val="0"/>
              </a:spcBef>
            </a:pPr>
            <a:r>
              <a:rPr lang="en-US" dirty="0" smtClean="0">
                <a:latin typeface="Arial" pitchFamily="34" charset="0"/>
              </a:rPr>
              <a:t>Pitch is rotation around the x axis up and down, like nodding ‘Yes’</a:t>
            </a:r>
          </a:p>
          <a:p>
            <a:pPr>
              <a:spcBef>
                <a:spcPct val="0"/>
              </a:spcBef>
            </a:pPr>
            <a:r>
              <a:rPr lang="en-US" dirty="0" smtClean="0">
                <a:latin typeface="Arial" pitchFamily="34" charset="0"/>
              </a:rPr>
              <a:t>Yaw is rotation around the z axis, side to side, like ‘No’</a:t>
            </a:r>
          </a:p>
          <a:p>
            <a:pPr>
              <a:spcBef>
                <a:spcPct val="0"/>
              </a:spcBef>
            </a:pPr>
            <a:r>
              <a:rPr lang="en-US" dirty="0" smtClean="0">
                <a:latin typeface="Arial" pitchFamily="34" charset="0"/>
              </a:rPr>
              <a:t>Roll is ration around the y axis, like ‘Maybe’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4F63CD50-C9C1-41FB-B6ED-00F3A5175506}" type="slidenum">
              <a:rPr lang="en-US">
                <a:latin typeface="Arial" pitchFamily="34" charset="0"/>
              </a:rPr>
              <a:pPr fontAlgn="base">
                <a:spcBef>
                  <a:spcPct val="0"/>
                </a:spcBef>
                <a:spcAft>
                  <a:spcPct val="0"/>
                </a:spcAft>
              </a:pPr>
              <a:t>10</a:t>
            </a:fld>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kern="0" dirty="0" smtClean="0">
                <a:solidFill>
                  <a:schemeClr val="bg1"/>
                </a:solidFill>
              </a:rPr>
              <a:t>Operations (translation and rotation) are performed by matrices</a:t>
            </a:r>
          </a:p>
          <a:p>
            <a:pPr fontAlgn="auto">
              <a:spcBef>
                <a:spcPts val="0"/>
              </a:spcBef>
              <a:spcAft>
                <a:spcPts val="0"/>
              </a:spcAft>
              <a:defRPr/>
            </a:pPr>
            <a:r>
              <a:rPr lang="en-US" kern="0" dirty="0" smtClean="0">
                <a:solidFill>
                  <a:schemeClr val="bg1"/>
                </a:solidFill>
              </a:rPr>
              <a:t>The order in which you perform the operations matters. In SPM it is done by:</a:t>
            </a:r>
          </a:p>
          <a:p>
            <a:pPr marL="228600" indent="-228600" fontAlgn="auto">
              <a:spcBef>
                <a:spcPts val="0"/>
              </a:spcBef>
              <a:spcAft>
                <a:spcPts val="0"/>
              </a:spcAft>
              <a:buFontTx/>
              <a:buAutoNum type="arabicPeriod"/>
              <a:defRPr/>
            </a:pPr>
            <a:r>
              <a:rPr lang="en-US" kern="0" dirty="0" smtClean="0">
                <a:solidFill>
                  <a:schemeClr val="bg1"/>
                </a:solidFill>
              </a:rPr>
              <a:t>Rotating about Z axis</a:t>
            </a:r>
          </a:p>
          <a:p>
            <a:pPr marL="228600" indent="-228600" fontAlgn="auto">
              <a:spcBef>
                <a:spcPts val="0"/>
              </a:spcBef>
              <a:spcAft>
                <a:spcPts val="0"/>
              </a:spcAft>
              <a:buFontTx/>
              <a:buAutoNum type="arabicPeriod"/>
              <a:defRPr/>
            </a:pPr>
            <a:r>
              <a:rPr lang="en-US" kern="0" dirty="0" smtClean="0">
                <a:solidFill>
                  <a:schemeClr val="bg1"/>
                </a:solidFill>
              </a:rPr>
              <a:t>Rotating about Y axis</a:t>
            </a:r>
          </a:p>
          <a:p>
            <a:pPr marL="228600" indent="-228600" fontAlgn="auto">
              <a:spcBef>
                <a:spcPts val="0"/>
              </a:spcBef>
              <a:spcAft>
                <a:spcPts val="0"/>
              </a:spcAft>
              <a:buFontTx/>
              <a:buAutoNum type="arabicPeriod"/>
              <a:defRPr/>
            </a:pPr>
            <a:r>
              <a:rPr lang="en-US" kern="0" dirty="0" smtClean="0">
                <a:solidFill>
                  <a:schemeClr val="bg1"/>
                </a:solidFill>
              </a:rPr>
              <a:t>Rotating about X axis</a:t>
            </a:r>
          </a:p>
          <a:p>
            <a:pPr marL="228600" indent="-228600" fontAlgn="auto">
              <a:spcBef>
                <a:spcPts val="0"/>
              </a:spcBef>
              <a:spcAft>
                <a:spcPts val="0"/>
              </a:spcAft>
              <a:buFontTx/>
              <a:buAutoNum type="arabicPeriod"/>
              <a:defRPr/>
            </a:pPr>
            <a:r>
              <a:rPr lang="en-US" kern="0" dirty="0" smtClean="0">
                <a:solidFill>
                  <a:schemeClr val="bg1"/>
                </a:solidFill>
              </a:rPr>
              <a:t>Then translating</a:t>
            </a:r>
          </a:p>
          <a:p>
            <a:pPr marL="228600" indent="-228600" fontAlgn="auto">
              <a:spcBef>
                <a:spcPts val="0"/>
              </a:spcBef>
              <a:spcAft>
                <a:spcPts val="0"/>
              </a:spcAft>
              <a:defRPr/>
            </a:pPr>
            <a:r>
              <a:rPr lang="en-US" kern="0" dirty="0" smtClean="0">
                <a:solidFill>
                  <a:schemeClr val="bg1"/>
                </a:solidFill>
              </a:rPr>
              <a:t>Each of the operations can be performed by matrices and these matrices can be multiplied together</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6F587F4-D099-429D-AD66-FB6FFFBDDCAE}" type="slidenum">
              <a:rPr lang="en-US">
                <a:latin typeface="Arial" pitchFamily="34" charset="0"/>
              </a:rPr>
              <a:pPr fontAlgn="base">
                <a:spcBef>
                  <a:spcPct val="0"/>
                </a:spcBef>
                <a:spcAft>
                  <a:spcPct val="0"/>
                </a:spcAft>
              </a:pPr>
              <a:t>11</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Arial" pitchFamily="34" charset="0"/>
              </a:rPr>
              <a:t>So, in the registration process each of the images are matched to the first image of the time series and a mean of these aligned images is generated. Then each of the individual images is matched to this mean image. At this point, the data can be resampled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E55CD6DB-3B75-4800-924B-13C843B196C2}" type="slidenum">
              <a:rPr lang="en-US">
                <a:latin typeface="Arial" pitchFamily="34" charset="0"/>
              </a:rPr>
              <a:pPr fontAlgn="base">
                <a:spcBef>
                  <a:spcPct val="0"/>
                </a:spcBef>
                <a:spcAft>
                  <a:spcPct val="0"/>
                </a:spcAft>
              </a:pPr>
              <a:t>12</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pitchFamily="34" charset="0"/>
              </a:rPr>
              <a:t>In the re-slicing or transformation step we need to take the value of the voxels from the original image and put it in our new, re-aligned image. There are a number of ways of doing this. The simplest one is to take the value of the nearest </a:t>
            </a:r>
            <a:r>
              <a:rPr lang="en-GB" dirty="0" smtClean="0">
                <a:latin typeface="Arial" pitchFamily="34" charset="0"/>
              </a:rPr>
              <a:t>neighbour</a:t>
            </a:r>
            <a:r>
              <a:rPr lang="en-US" dirty="0" smtClean="0">
                <a:latin typeface="Arial" pitchFamily="34" charset="0"/>
              </a:rPr>
              <a:t>.</a:t>
            </a:r>
          </a:p>
          <a:p>
            <a:pPr>
              <a:spcBef>
                <a:spcPct val="0"/>
              </a:spcBef>
            </a:pPr>
            <a:r>
              <a:rPr lang="en-US" dirty="0" smtClean="0">
                <a:latin typeface="Arial" pitchFamily="34" charset="0"/>
              </a:rPr>
              <a:t>A rather better option is tri-linear interpolation (illustrated here in 2 dimensions, so it’s bi-linear interpolation) but it’s easier to explain.</a:t>
            </a:r>
          </a:p>
          <a:p>
            <a:pPr>
              <a:spcBef>
                <a:spcPct val="0"/>
              </a:spcBef>
              <a:buFontTx/>
              <a:buChar char="•"/>
            </a:pPr>
            <a:r>
              <a:rPr lang="en-US" dirty="0" smtClean="0">
                <a:latin typeface="Arial" pitchFamily="34" charset="0"/>
              </a:rPr>
              <a:t> The white circles represent original voxels (f1, f2, f3, f4) and the black circle (f7) represents the point we’re trying to sample</a:t>
            </a:r>
          </a:p>
          <a:p>
            <a:pPr>
              <a:spcBef>
                <a:spcPct val="0"/>
              </a:spcBef>
              <a:buFontTx/>
              <a:buChar char="•"/>
            </a:pPr>
            <a:r>
              <a:rPr lang="en-US" dirty="0" smtClean="0">
                <a:latin typeface="Arial" pitchFamily="34" charset="0"/>
              </a:rPr>
              <a:t> So, we take the weighted average intensity of these 2 values (f1 and f2)  and we get f5</a:t>
            </a:r>
          </a:p>
          <a:p>
            <a:pPr>
              <a:spcBef>
                <a:spcPct val="0"/>
              </a:spcBef>
              <a:buFontTx/>
              <a:buChar char="•"/>
            </a:pPr>
            <a:r>
              <a:rPr lang="en-US" dirty="0" smtClean="0">
                <a:latin typeface="Arial" pitchFamily="34" charset="0"/>
              </a:rPr>
              <a:t> We also take the weighted average of f3 and f4 to get f6</a:t>
            </a:r>
          </a:p>
          <a:p>
            <a:pPr>
              <a:spcBef>
                <a:spcPct val="0"/>
              </a:spcBef>
              <a:buFontTx/>
              <a:buChar char="•"/>
            </a:pPr>
            <a:r>
              <a:rPr lang="en-US" dirty="0" smtClean="0">
                <a:latin typeface="Arial" pitchFamily="34" charset="0"/>
              </a:rPr>
              <a:t> Finally, we take the weighted average of f5 and f6 to get f7. </a:t>
            </a:r>
          </a:p>
          <a:p>
            <a:pPr>
              <a:spcBef>
                <a:spcPct val="0"/>
              </a:spcBef>
            </a:pPr>
            <a:r>
              <a:rPr lang="en-US" dirty="0" smtClean="0">
                <a:latin typeface="Arial" pitchFamily="34" charset="0"/>
              </a:rPr>
              <a:t> This would generalize into 3 dimensions </a:t>
            </a:r>
          </a:p>
          <a:p>
            <a:pPr>
              <a:spcBef>
                <a:spcPct val="0"/>
              </a:spcBef>
            </a:pPr>
            <a:r>
              <a:rPr lang="en-US" dirty="0" smtClean="0">
                <a:latin typeface="Arial" pitchFamily="34" charset="0"/>
              </a:rPr>
              <a:t>This method is not really optimal because by taking the weighted average of the </a:t>
            </a:r>
            <a:r>
              <a:rPr lang="en-US" dirty="0" err="1" smtClean="0">
                <a:latin typeface="Arial" pitchFamily="34" charset="0"/>
              </a:rPr>
              <a:t>neighbouring</a:t>
            </a:r>
            <a:r>
              <a:rPr lang="en-US" dirty="0" smtClean="0">
                <a:latin typeface="Arial" pitchFamily="34" charset="0"/>
              </a:rPr>
              <a:t> voxel we are introducing smoothness into the resampled image. It’s a bit messy and you will lose information. </a:t>
            </a:r>
          </a:p>
          <a:p>
            <a:pPr>
              <a:spcBef>
                <a:spcPct val="0"/>
              </a:spcBef>
            </a:pPr>
            <a:r>
              <a:rPr lang="en-US" dirty="0" smtClean="0">
                <a:latin typeface="Arial" pitchFamily="34" charset="0"/>
              </a:rPr>
              <a:t>There are better ways of doing interpolation, although such methods could be slower.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5E5CC3E6-9668-4B12-B9F1-4395279B4F22}" type="slidenum">
              <a:rPr lang="en-US">
                <a:latin typeface="Arial" pitchFamily="34" charset="0"/>
              </a:rPr>
              <a:pPr fontAlgn="base">
                <a:spcBef>
                  <a:spcPct val="0"/>
                </a:spcBef>
                <a:spcAft>
                  <a:spcPct val="0"/>
                </a:spcAft>
              </a:pPr>
              <a:t>13</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007B-4E88-4382-B90A-9FDA70D7CE25}" type="datetimeFigureOut">
              <a:rPr lang="en-GB" smtClean="0"/>
              <a:pPr/>
              <a:t>07/11/2012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3AF51E-9336-43C8-AC00-69E3479AA4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1007B-4E88-4382-B90A-9FDA70D7CE25}" type="datetimeFigureOut">
              <a:rPr lang="en-GB" smtClean="0"/>
              <a:pPr/>
              <a:t>07/11/2012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AF51E-9336-43C8-AC00-69E3479AA4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fil.ion.ucl.ac.uk/spm/toolbox/unwarp/" TargetMode="External"/><Relationship Id="rId7" Type="http://schemas.openxmlformats.org/officeDocument/2006/relationships/image" Target="../media/image1.jpeg"/><Relationship Id="rId2" Type="http://schemas.openxmlformats.org/officeDocument/2006/relationships/hyperlink" Target="http://cast.fil.ion.ucl.ac.uk/documents/physics_lectures/Hutton_epi_distortion_300408.pdf" TargetMode="External"/><Relationship Id="rId1" Type="http://schemas.openxmlformats.org/officeDocument/2006/relationships/slideLayout" Target="../slideLayouts/slideLayout1.xml"/><Relationship Id="rId6" Type="http://schemas.openxmlformats.org/officeDocument/2006/relationships/hyperlink" Target="http://www.fil.ion.ucl.ac.uk/spm/doc/manual.pdf" TargetMode="External"/><Relationship Id="rId5" Type="http://schemas.openxmlformats.org/officeDocument/2006/relationships/hyperlink" Target="http://intranet.fil.ion.ucl.ac.uk/pmwiki/" TargetMode="External"/><Relationship Id="rId4" Type="http://schemas.openxmlformats.org/officeDocument/2006/relationships/hyperlink" Target="http://www.fil.ion.ucl.ac.uk/spm/dat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2656"/>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116632"/>
            <a:ext cx="7772400" cy="1470025"/>
          </a:xfrm>
        </p:spPr>
        <p:txBody>
          <a:bodyPr>
            <a:normAutofit/>
          </a:bodyPr>
          <a:lstStyle/>
          <a:p>
            <a:r>
              <a:rPr lang="en-GB" sz="5000" dirty="0" smtClean="0"/>
              <a:t>Methods for Dummies</a:t>
            </a:r>
            <a:endParaRPr lang="en-GB" sz="5000" dirty="0"/>
          </a:p>
        </p:txBody>
      </p:sp>
      <p:sp>
        <p:nvSpPr>
          <p:cNvPr id="3" name="Subtitle 2"/>
          <p:cNvSpPr>
            <a:spLocks noGrp="1"/>
          </p:cNvSpPr>
          <p:nvPr>
            <p:ph type="subTitle" idx="1"/>
          </p:nvPr>
        </p:nvSpPr>
        <p:spPr>
          <a:xfrm>
            <a:off x="1331640" y="2924944"/>
            <a:ext cx="7200800" cy="1752600"/>
          </a:xfrm>
        </p:spPr>
        <p:txBody>
          <a:bodyPr/>
          <a:lstStyle/>
          <a:p>
            <a:r>
              <a:rPr lang="en-GB" dirty="0" err="1" smtClean="0">
                <a:solidFill>
                  <a:schemeClr val="bg1"/>
                </a:solidFill>
              </a:rPr>
              <a:t>Preprocessing</a:t>
            </a:r>
            <a:r>
              <a:rPr lang="en-GB" dirty="0" smtClean="0">
                <a:solidFill>
                  <a:schemeClr val="bg1"/>
                </a:solidFill>
              </a:rPr>
              <a:t>: Realigning and Unwarping</a:t>
            </a:r>
          </a:p>
          <a:p>
            <a:endParaRPr lang="en-GB" dirty="0">
              <a:solidFill>
                <a:schemeClr val="bg1"/>
              </a:solidFill>
            </a:endParaRPr>
          </a:p>
          <a:p>
            <a:r>
              <a:rPr lang="en-GB" dirty="0" err="1" smtClean="0">
                <a:solidFill>
                  <a:schemeClr val="bg1"/>
                </a:solidFill>
              </a:rPr>
              <a:t>Rashmi</a:t>
            </a:r>
            <a:r>
              <a:rPr lang="en-GB" dirty="0" smtClean="0">
                <a:solidFill>
                  <a:schemeClr val="bg1"/>
                </a:solidFill>
              </a:rPr>
              <a:t> Gupta and Luke Palmer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1368152"/>
          </a:xfrm>
        </p:spPr>
        <p:txBody>
          <a:bodyPr rtlCol="0">
            <a:normAutofit fontScale="70000" lnSpcReduction="20000"/>
          </a:bodyPr>
          <a:lstStyle/>
          <a:p>
            <a:pPr algn="just">
              <a:buAutoNum type="arabicPeriod"/>
            </a:pPr>
            <a:r>
              <a:rPr lang="en-GB" sz="2400" dirty="0">
                <a:solidFill>
                  <a:schemeClr val="bg1"/>
                </a:solidFill>
              </a:rPr>
              <a:t>Registration – determine the 6 parameters of the rigid body transformation between each source image and a reference image (i.e. How much each image needs to move to fit the source </a:t>
            </a:r>
            <a:r>
              <a:rPr lang="en-GB" sz="2400" dirty="0" smtClean="0">
                <a:solidFill>
                  <a:schemeClr val="bg1"/>
                </a:solidFill>
              </a:rPr>
              <a:t>image by a combination of 6 parameters)</a:t>
            </a:r>
          </a:p>
          <a:p>
            <a:pPr algn="just">
              <a:buAutoNum type="arabicPeriod"/>
            </a:pPr>
            <a:r>
              <a:rPr lang="en-GB" sz="2400" dirty="0" smtClean="0">
                <a:solidFill>
                  <a:schemeClr val="bg1"/>
                </a:solidFill>
              </a:rPr>
              <a:t>Rigid </a:t>
            </a:r>
            <a:r>
              <a:rPr lang="en-GB" sz="2400" dirty="0">
                <a:solidFill>
                  <a:schemeClr val="bg1"/>
                </a:solidFill>
              </a:rPr>
              <a:t>body transformation assumes the size and shape of the 2 objects are identical and one can be superimposed onto the other via 3 translations and 3 rotations</a:t>
            </a:r>
          </a:p>
          <a:p>
            <a:pPr fontAlgn="auto">
              <a:spcAft>
                <a:spcPts val="0"/>
              </a:spcAft>
              <a:buClr>
                <a:schemeClr val="bg1"/>
              </a:buClr>
              <a:defRPr/>
            </a:pPr>
            <a:endParaRPr lang="en-US" sz="2400" dirty="0">
              <a:solidFill>
                <a:srgbClr val="2F1F58"/>
              </a:solidFill>
              <a:latin typeface="Calibri"/>
              <a:cs typeface="Calibri"/>
            </a:endParaRPr>
          </a:p>
        </p:txBody>
      </p:sp>
      <p:sp>
        <p:nvSpPr>
          <p:cNvPr id="25606" name="Rectangle 19"/>
          <p:cNvSpPr>
            <a:spLocks noChangeArrowheads="1"/>
          </p:cNvSpPr>
          <p:nvPr/>
        </p:nvSpPr>
        <p:spPr bwMode="auto">
          <a:xfrm>
            <a:off x="2481389" y="2683768"/>
            <a:ext cx="1963679" cy="457200"/>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gn="ctr">
              <a:lnSpc>
                <a:spcPct val="90000"/>
              </a:lnSpc>
              <a:spcBef>
                <a:spcPct val="20000"/>
              </a:spcBef>
              <a:buClr>
                <a:srgbClr val="990000"/>
              </a:buClr>
              <a:buFont typeface="Wingdings" pitchFamily="2" charset="2"/>
              <a:buNone/>
            </a:pPr>
            <a:r>
              <a:rPr lang="en-US" sz="2800" dirty="0">
                <a:solidFill>
                  <a:schemeClr val="bg1"/>
                </a:solidFill>
                <a:latin typeface="Calibri" pitchFamily="34" charset="0"/>
                <a:cs typeface="Calibri" pitchFamily="34" charset="0"/>
              </a:rPr>
              <a:t>Translation</a:t>
            </a:r>
          </a:p>
          <a:p>
            <a:pPr marL="342900" indent="-342900" algn="ctr">
              <a:lnSpc>
                <a:spcPct val="90000"/>
              </a:lnSpc>
              <a:spcBef>
                <a:spcPct val="20000"/>
              </a:spcBef>
              <a:buClr>
                <a:srgbClr val="990000"/>
              </a:buClr>
              <a:buFont typeface="Wingdings" pitchFamily="2" charset="2"/>
              <a:buNone/>
            </a:pPr>
            <a:endParaRPr lang="en-US" sz="2800" dirty="0">
              <a:solidFill>
                <a:schemeClr val="bg1"/>
              </a:solidFill>
              <a:latin typeface="Calibri" pitchFamily="34" charset="0"/>
              <a:cs typeface="Calibri" pitchFamily="34" charset="0"/>
            </a:endParaRPr>
          </a:p>
          <a:p>
            <a:pPr marL="742950" lvl="1" indent="-285750" algn="ctr">
              <a:lnSpc>
                <a:spcPct val="90000"/>
              </a:lnSpc>
              <a:spcBef>
                <a:spcPct val="20000"/>
              </a:spcBef>
              <a:buClr>
                <a:srgbClr val="990000"/>
              </a:buClr>
            </a:pPr>
            <a:endParaRPr lang="en-US" sz="2400" dirty="0">
              <a:solidFill>
                <a:schemeClr val="bg1"/>
              </a:solidFill>
              <a:latin typeface="Calibri" pitchFamily="34" charset="0"/>
              <a:cs typeface="Calibri" pitchFamily="34" charset="0"/>
            </a:endParaRPr>
          </a:p>
        </p:txBody>
      </p:sp>
      <p:sp>
        <p:nvSpPr>
          <p:cNvPr id="25607" name="Rectangle 20"/>
          <p:cNvSpPr>
            <a:spLocks noChangeArrowheads="1"/>
          </p:cNvSpPr>
          <p:nvPr/>
        </p:nvSpPr>
        <p:spPr bwMode="auto">
          <a:xfrm>
            <a:off x="4900036" y="2683768"/>
            <a:ext cx="2160240" cy="457200"/>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342900" indent="-342900" algn="ctr">
              <a:lnSpc>
                <a:spcPct val="90000"/>
              </a:lnSpc>
              <a:spcBef>
                <a:spcPct val="20000"/>
              </a:spcBef>
              <a:buClr>
                <a:srgbClr val="990000"/>
              </a:buClr>
              <a:buFont typeface="Wingdings" pitchFamily="2" charset="2"/>
              <a:buNone/>
            </a:pPr>
            <a:r>
              <a:rPr lang="en-US" sz="2800" dirty="0">
                <a:solidFill>
                  <a:schemeClr val="bg1"/>
                </a:solidFill>
                <a:latin typeface="Calibri" pitchFamily="34" charset="0"/>
                <a:cs typeface="Calibri" pitchFamily="34" charset="0"/>
              </a:rPr>
              <a:t>Rotation</a:t>
            </a:r>
          </a:p>
          <a:p>
            <a:pPr marL="342900" indent="-342900">
              <a:lnSpc>
                <a:spcPct val="90000"/>
              </a:lnSpc>
              <a:spcBef>
                <a:spcPct val="20000"/>
              </a:spcBef>
              <a:buClr>
                <a:srgbClr val="990000"/>
              </a:buClr>
              <a:buFont typeface="Wingdings" pitchFamily="2" charset="2"/>
              <a:buNone/>
            </a:pPr>
            <a:endParaRPr lang="en-US" sz="2800" dirty="0">
              <a:solidFill>
                <a:schemeClr val="bg1"/>
              </a:solidFill>
              <a:latin typeface="Calibri" pitchFamily="34" charset="0"/>
              <a:cs typeface="Calibri" pitchFamily="34" charset="0"/>
            </a:endParaRPr>
          </a:p>
          <a:p>
            <a:pPr marL="742950" lvl="1" indent="-285750">
              <a:lnSpc>
                <a:spcPct val="90000"/>
              </a:lnSpc>
              <a:spcBef>
                <a:spcPct val="20000"/>
              </a:spcBef>
              <a:buClr>
                <a:srgbClr val="990000"/>
              </a:buClr>
            </a:pPr>
            <a:endParaRPr lang="en-US" sz="2400" dirty="0">
              <a:solidFill>
                <a:schemeClr val="bg1"/>
              </a:solidFill>
              <a:latin typeface="Calibri" pitchFamily="34" charset="0"/>
              <a:cs typeface="Calibri" pitchFamily="34" charset="0"/>
            </a:endParaRPr>
          </a:p>
        </p:txBody>
      </p:sp>
      <p:grpSp>
        <p:nvGrpSpPr>
          <p:cNvPr id="8" name="Group 7"/>
          <p:cNvGrpSpPr/>
          <p:nvPr/>
        </p:nvGrpSpPr>
        <p:grpSpPr>
          <a:xfrm>
            <a:off x="2481389" y="3267490"/>
            <a:ext cx="4578887" cy="3185846"/>
            <a:chOff x="5868144" y="3298711"/>
            <a:chExt cx="2562663" cy="1780336"/>
          </a:xfrm>
        </p:grpSpPr>
        <p:pic>
          <p:nvPicPr>
            <p:cNvPr id="25" name="Picture 3"/>
            <p:cNvPicPr>
              <a:picLocks noChangeAspect="1" noChangeArrowheads="1"/>
            </p:cNvPicPr>
            <p:nvPr/>
          </p:nvPicPr>
          <p:blipFill>
            <a:blip r:embed="rId3" cstate="print"/>
            <a:srcRect/>
            <a:stretch>
              <a:fillRect/>
            </a:stretch>
          </p:blipFill>
          <p:spPr bwMode="auto">
            <a:xfrm>
              <a:off x="5868144" y="3298711"/>
              <a:ext cx="2562663" cy="1780336"/>
            </a:xfrm>
            <a:prstGeom prst="rect">
              <a:avLst/>
            </a:prstGeom>
            <a:noFill/>
            <a:ln w="9525">
              <a:noFill/>
              <a:miter lim="800000"/>
              <a:headEnd/>
              <a:tailEnd/>
            </a:ln>
          </p:spPr>
        </p:pic>
        <p:sp>
          <p:nvSpPr>
            <p:cNvPr id="32" name="AutoShape 7"/>
            <p:cNvSpPr>
              <a:spLocks noChangeArrowheads="1"/>
            </p:cNvSpPr>
            <p:nvPr/>
          </p:nvSpPr>
          <p:spPr bwMode="auto">
            <a:xfrm rot="17857916">
              <a:off x="6239495" y="4430325"/>
              <a:ext cx="238110" cy="494760"/>
            </a:xfrm>
            <a:prstGeom prst="curvedLeftArrow">
              <a:avLst>
                <a:gd name="adj1" fmla="val 35928"/>
                <a:gd name="adj2" fmla="val 71856"/>
                <a:gd name="adj3" fmla="val 13231"/>
              </a:avLst>
            </a:prstGeom>
            <a:solidFill>
              <a:srgbClr val="009900"/>
            </a:solidFill>
            <a:ln w="9525">
              <a:solidFill>
                <a:srgbClr val="009900"/>
              </a:solidFill>
              <a:miter lim="800000"/>
              <a:headEnd/>
              <a:tailEnd/>
            </a:ln>
          </p:spPr>
          <p:txBody>
            <a:bodyPr wrap="none" anchor="ctr"/>
            <a:lstStyle/>
            <a:p>
              <a:endParaRPr lang="en-US">
                <a:solidFill>
                  <a:srgbClr val="2F1F58"/>
                </a:solidFill>
                <a:latin typeface="Calibri" pitchFamily="34" charset="0"/>
                <a:cs typeface="Calibri" pitchFamily="34" charset="0"/>
              </a:endParaRPr>
            </a:p>
          </p:txBody>
        </p:sp>
        <p:sp>
          <p:nvSpPr>
            <p:cNvPr id="33" name="Rectangle 10"/>
            <p:cNvSpPr>
              <a:spLocks noChangeArrowheads="1"/>
            </p:cNvSpPr>
            <p:nvPr/>
          </p:nvSpPr>
          <p:spPr bwMode="auto">
            <a:xfrm>
              <a:off x="5940152" y="4258952"/>
              <a:ext cx="558607" cy="3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990000"/>
                </a:buClr>
                <a:buFont typeface="Wingdings" pitchFamily="2" charset="2"/>
                <a:buNone/>
              </a:pPr>
              <a:r>
                <a:rPr lang="en-US" sz="1400" dirty="0">
                  <a:solidFill>
                    <a:srgbClr val="2F1F58"/>
                  </a:solidFill>
                  <a:latin typeface="Calibri" pitchFamily="34" charset="0"/>
                  <a:cs typeface="Calibri" pitchFamily="34" charset="0"/>
                </a:rPr>
                <a:t>Pitch</a:t>
              </a:r>
            </a:p>
            <a:p>
              <a:pPr marL="342900" indent="-342900">
                <a:lnSpc>
                  <a:spcPct val="90000"/>
                </a:lnSpc>
                <a:spcBef>
                  <a:spcPct val="20000"/>
                </a:spcBef>
                <a:buClr>
                  <a:srgbClr val="990000"/>
                </a:buClr>
                <a:buFont typeface="Wingdings" pitchFamily="2" charset="2"/>
                <a:buNone/>
              </a:pPr>
              <a:endParaRPr lang="en-US" sz="2300" dirty="0">
                <a:solidFill>
                  <a:srgbClr val="2F1F58"/>
                </a:solidFill>
                <a:latin typeface="Calibri" pitchFamily="34" charset="0"/>
                <a:cs typeface="Calibri" pitchFamily="34" charset="0"/>
              </a:endParaRPr>
            </a:p>
            <a:p>
              <a:pPr marL="742950" lvl="1" indent="-285750">
                <a:lnSpc>
                  <a:spcPct val="90000"/>
                </a:lnSpc>
                <a:spcBef>
                  <a:spcPct val="20000"/>
                </a:spcBef>
                <a:buClr>
                  <a:srgbClr val="990000"/>
                </a:buClr>
              </a:pPr>
              <a:endParaRPr lang="en-US" sz="2300" dirty="0">
                <a:solidFill>
                  <a:srgbClr val="2F1F58"/>
                </a:solidFill>
                <a:latin typeface="Calibri" pitchFamily="34" charset="0"/>
                <a:cs typeface="Calibri" pitchFamily="34" charset="0"/>
              </a:endParaRPr>
            </a:p>
          </p:txBody>
        </p:sp>
        <p:sp>
          <p:nvSpPr>
            <p:cNvPr id="36" name="Rectangle 9"/>
            <p:cNvSpPr>
              <a:spLocks noChangeArrowheads="1"/>
            </p:cNvSpPr>
            <p:nvPr/>
          </p:nvSpPr>
          <p:spPr bwMode="auto">
            <a:xfrm>
              <a:off x="7761685" y="4742392"/>
              <a:ext cx="554731" cy="3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990000"/>
                </a:buClr>
                <a:buFont typeface="Wingdings" pitchFamily="2" charset="2"/>
                <a:buNone/>
              </a:pPr>
              <a:r>
                <a:rPr lang="en-US" sz="1400" dirty="0">
                  <a:latin typeface="Calibri" pitchFamily="34" charset="0"/>
                  <a:cs typeface="Calibri" pitchFamily="34" charset="0"/>
                </a:rPr>
                <a:t>Roll</a:t>
              </a:r>
            </a:p>
            <a:p>
              <a:pPr marL="342900" indent="-342900">
                <a:lnSpc>
                  <a:spcPct val="90000"/>
                </a:lnSpc>
                <a:spcBef>
                  <a:spcPct val="20000"/>
                </a:spcBef>
                <a:buClr>
                  <a:srgbClr val="990000"/>
                </a:buClr>
                <a:buFont typeface="Wingdings" pitchFamily="2" charset="2"/>
                <a:buNone/>
              </a:pPr>
              <a:endParaRPr lang="en-US" sz="2300" dirty="0">
                <a:solidFill>
                  <a:srgbClr val="2F1F58"/>
                </a:solidFill>
                <a:latin typeface="Calibri" pitchFamily="34" charset="0"/>
                <a:cs typeface="Calibri" pitchFamily="34" charset="0"/>
              </a:endParaRPr>
            </a:p>
            <a:p>
              <a:pPr marL="742950" lvl="1" indent="-285750">
                <a:lnSpc>
                  <a:spcPct val="90000"/>
                </a:lnSpc>
                <a:spcBef>
                  <a:spcPct val="20000"/>
                </a:spcBef>
                <a:buClr>
                  <a:srgbClr val="990000"/>
                </a:buClr>
              </a:pPr>
              <a:endParaRPr lang="en-US" sz="2300" dirty="0">
                <a:solidFill>
                  <a:srgbClr val="2F1F58"/>
                </a:solidFill>
                <a:latin typeface="Calibri" pitchFamily="34" charset="0"/>
                <a:cs typeface="Calibri" pitchFamily="34" charset="0"/>
              </a:endParaRPr>
            </a:p>
          </p:txBody>
        </p:sp>
        <p:sp>
          <p:nvSpPr>
            <p:cNvPr id="37" name="AutoShape 5"/>
            <p:cNvSpPr>
              <a:spLocks noChangeArrowheads="1"/>
            </p:cNvSpPr>
            <p:nvPr/>
          </p:nvSpPr>
          <p:spPr bwMode="auto">
            <a:xfrm rot="15371664">
              <a:off x="7792232" y="4218039"/>
              <a:ext cx="257416" cy="456966"/>
            </a:xfrm>
            <a:prstGeom prst="curvedLeftArrow">
              <a:avLst>
                <a:gd name="adj1" fmla="val 36021"/>
                <a:gd name="adj2" fmla="val 72042"/>
                <a:gd name="adj3" fmla="val 33333"/>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2F1F58"/>
                </a:solidFill>
                <a:latin typeface="Calibri" pitchFamily="34" charset="0"/>
                <a:cs typeface="Calibri" pitchFamily="34" charset="0"/>
              </a:endParaRPr>
            </a:p>
          </p:txBody>
        </p:sp>
        <p:sp>
          <p:nvSpPr>
            <p:cNvPr id="38" name="AutoShape 6"/>
            <p:cNvSpPr>
              <a:spLocks noChangeArrowheads="1"/>
            </p:cNvSpPr>
            <p:nvPr/>
          </p:nvSpPr>
          <p:spPr bwMode="auto">
            <a:xfrm rot="13448032" flipH="1">
              <a:off x="6886835" y="3400055"/>
              <a:ext cx="301209" cy="359310"/>
            </a:xfrm>
            <a:prstGeom prst="curvedLeftArrow">
              <a:avLst>
                <a:gd name="adj1" fmla="val 36000"/>
                <a:gd name="adj2" fmla="val 72000"/>
                <a:gd name="adj3" fmla="val 33333"/>
              </a:avLst>
            </a:prstGeom>
            <a:solidFill>
              <a:srgbClr val="1E0DF9"/>
            </a:solidFill>
            <a:ln w="9525">
              <a:solidFill>
                <a:schemeClr val="tx2">
                  <a:lumMod val="75000"/>
                </a:schemeClr>
              </a:solidFill>
              <a:miter lim="800000"/>
              <a:headEnd/>
              <a:tailEnd/>
            </a:ln>
          </p:spPr>
          <p:txBody>
            <a:bodyPr wrap="none" anchor="ctr"/>
            <a:lstStyle/>
            <a:p>
              <a:pPr fontAlgn="auto">
                <a:spcBef>
                  <a:spcPts val="0"/>
                </a:spcBef>
                <a:spcAft>
                  <a:spcPts val="0"/>
                </a:spcAft>
                <a:defRPr/>
              </a:pPr>
              <a:endParaRPr lang="en-US">
                <a:solidFill>
                  <a:srgbClr val="2F1F58"/>
                </a:solidFill>
                <a:latin typeface="Calibri"/>
                <a:cs typeface="Calibri"/>
              </a:endParaRPr>
            </a:p>
          </p:txBody>
        </p:sp>
        <p:sp>
          <p:nvSpPr>
            <p:cNvPr id="39" name="Rectangle 8"/>
            <p:cNvSpPr>
              <a:spLocks noChangeArrowheads="1"/>
            </p:cNvSpPr>
            <p:nvPr/>
          </p:nvSpPr>
          <p:spPr bwMode="auto">
            <a:xfrm>
              <a:off x="7154453" y="3323386"/>
              <a:ext cx="657907" cy="3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990000"/>
                </a:buClr>
                <a:buFont typeface="Wingdings" pitchFamily="2" charset="2"/>
                <a:buNone/>
              </a:pPr>
              <a:r>
                <a:rPr lang="en-US" sz="1400" dirty="0">
                  <a:latin typeface="Calibri" pitchFamily="34" charset="0"/>
                  <a:cs typeface="Calibri" pitchFamily="34" charset="0"/>
                </a:rPr>
                <a:t>Yaw</a:t>
              </a:r>
            </a:p>
            <a:p>
              <a:pPr marL="342900" indent="-342900">
                <a:lnSpc>
                  <a:spcPct val="90000"/>
                </a:lnSpc>
                <a:spcBef>
                  <a:spcPct val="20000"/>
                </a:spcBef>
                <a:buClr>
                  <a:srgbClr val="990000"/>
                </a:buClr>
                <a:buFont typeface="Wingdings" pitchFamily="2" charset="2"/>
                <a:buNone/>
              </a:pPr>
              <a:endParaRPr lang="en-US" sz="2300" dirty="0">
                <a:solidFill>
                  <a:schemeClr val="bg1"/>
                </a:solidFill>
                <a:latin typeface="Calibri" pitchFamily="34" charset="0"/>
                <a:cs typeface="Calibri" pitchFamily="34" charset="0"/>
              </a:endParaRPr>
            </a:p>
            <a:p>
              <a:pPr marL="742950" lvl="1" indent="-285750">
                <a:lnSpc>
                  <a:spcPct val="90000"/>
                </a:lnSpc>
                <a:spcBef>
                  <a:spcPct val="20000"/>
                </a:spcBef>
                <a:buClr>
                  <a:srgbClr val="990000"/>
                </a:buClr>
              </a:pPr>
              <a:endParaRPr lang="en-US" sz="2300" dirty="0">
                <a:solidFill>
                  <a:schemeClr val="bg1"/>
                </a:solidFill>
                <a:latin typeface="Calibri" pitchFamily="34" charset="0"/>
                <a:cs typeface="Calibri" pitchFamily="34" charset="0"/>
              </a:endParaRPr>
            </a:p>
          </p:txBody>
        </p:sp>
      </p:grpSp>
      <p:sp>
        <p:nvSpPr>
          <p:cNvPr id="14" name="Rectangle 13"/>
          <p:cNvSpPr/>
          <p:nvPr/>
        </p:nvSpPr>
        <p:spPr>
          <a:xfrm>
            <a:off x="0" y="116632"/>
            <a:ext cx="9144000" cy="93610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0000"/>
                </a:solidFill>
                <a:latin typeface="Calibri" pitchFamily="34" charset="0"/>
                <a:cs typeface="Calibri" pitchFamily="34" charset="0"/>
              </a:rPr>
              <a:t>1. Registration</a:t>
            </a:r>
            <a:endParaRPr lang="en-GB" sz="5000" dirty="0">
              <a:solidFill>
                <a:srgbClr val="000000"/>
              </a:solidFill>
            </a:endParaRPr>
          </a:p>
        </p:txBody>
      </p:sp>
    </p:spTree>
    <p:extLst>
      <p:ext uri="{BB962C8B-B14F-4D97-AF65-F5344CB8AC3E}">
        <p14:creationId xmlns:p14="http://schemas.microsoft.com/office/powerpoint/2010/main" val="372402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23900" y="1585913"/>
            <a:ext cx="7785100" cy="2301875"/>
          </a:xfrm>
          <a:prstGeom prst="rect">
            <a:avLst/>
          </a:prstGeom>
          <a:noFill/>
          <a:ln w="57150" cap="flat" cmpd="thickThin">
            <a:noFill/>
            <a:miter lim="800000"/>
            <a:headEnd/>
            <a:tailEnd/>
          </a:ln>
          <a:effectLst/>
        </p:spPr>
        <p:txBody>
          <a:bodyPr lIns="90488" tIns="44450" rIns="90488" bIns="44450"/>
          <a:lstStyle/>
          <a:p>
            <a:pPr marL="266700" indent="-266700" defTabSz="914400" eaLnBrk="0" hangingPunct="0">
              <a:spcBef>
                <a:spcPct val="30000"/>
              </a:spcBef>
              <a:buClr>
                <a:schemeClr val="tx1"/>
              </a:buClr>
              <a:buSzPct val="100000"/>
              <a:buFont typeface="Arial"/>
              <a:buChar char="•"/>
              <a:defRPr/>
            </a:pPr>
            <a:r>
              <a:rPr lang="en-GB" sz="2400" kern="0" dirty="0">
                <a:solidFill>
                  <a:schemeClr val="bg1"/>
                </a:solidFill>
                <a:latin typeface="Calibri"/>
                <a:cs typeface="Calibri"/>
              </a:rPr>
              <a:t>Operations can be represented as affine transformation matrices: </a:t>
            </a:r>
          </a:p>
          <a:p>
            <a:pPr marL="742950" lvl="1" indent="-285750" defTabSz="914400" eaLnBrk="0" hangingPunct="0">
              <a:spcBef>
                <a:spcPct val="30000"/>
              </a:spcBef>
              <a:buClr>
                <a:srgbClr val="C1CEFF"/>
              </a:buClr>
              <a:buSzPct val="100000"/>
              <a:defRPr/>
            </a:pPr>
            <a:r>
              <a:rPr lang="en-GB" sz="2000" kern="0" dirty="0">
                <a:solidFill>
                  <a:schemeClr val="bg1"/>
                </a:solidFill>
                <a:latin typeface="Calibri"/>
                <a:ea typeface="ＭＳ Ｐゴシック" charset="-128"/>
                <a:cs typeface="Calibri"/>
              </a:rPr>
              <a:t>x</a:t>
            </a:r>
            <a:r>
              <a:rPr lang="en-GB" sz="2000" kern="0" baseline="-25000" dirty="0">
                <a:solidFill>
                  <a:schemeClr val="bg1"/>
                </a:solidFill>
                <a:latin typeface="Calibri"/>
                <a:ea typeface="ＭＳ Ｐゴシック" charset="-128"/>
                <a:cs typeface="Calibri"/>
              </a:rPr>
              <a:t>1</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1,1</a:t>
            </a:r>
            <a:r>
              <a:rPr lang="en-GB" sz="2000" kern="0" dirty="0">
                <a:solidFill>
                  <a:schemeClr val="bg1"/>
                </a:solidFill>
                <a:latin typeface="Calibri"/>
                <a:ea typeface="ＭＳ Ｐゴシック" charset="-128"/>
                <a:cs typeface="Calibri"/>
              </a:rPr>
              <a:t>x</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1,2</a:t>
            </a:r>
            <a:r>
              <a:rPr lang="en-GB" sz="2000" kern="0" dirty="0">
                <a:solidFill>
                  <a:schemeClr val="bg1"/>
                </a:solidFill>
                <a:latin typeface="Calibri"/>
                <a:ea typeface="ＭＳ Ｐゴシック" charset="-128"/>
                <a:cs typeface="Calibri"/>
              </a:rPr>
              <a:t>y</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1,3</a:t>
            </a:r>
            <a:r>
              <a:rPr lang="en-GB" sz="2000" kern="0" dirty="0">
                <a:solidFill>
                  <a:schemeClr val="bg1"/>
                </a:solidFill>
                <a:latin typeface="Calibri"/>
                <a:ea typeface="ＭＳ Ｐゴシック" charset="-128"/>
                <a:cs typeface="Calibri"/>
              </a:rPr>
              <a:t>z</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1,4</a:t>
            </a:r>
            <a:endParaRPr lang="en-GB" sz="2000" kern="0" dirty="0">
              <a:solidFill>
                <a:schemeClr val="bg1"/>
              </a:solidFill>
              <a:latin typeface="Calibri"/>
              <a:ea typeface="ＭＳ Ｐゴシック" charset="-128"/>
              <a:cs typeface="Calibri"/>
            </a:endParaRPr>
          </a:p>
          <a:p>
            <a:pPr marL="742950" lvl="1" indent="-285750" defTabSz="914400" eaLnBrk="0" hangingPunct="0">
              <a:spcBef>
                <a:spcPct val="30000"/>
              </a:spcBef>
              <a:buClr>
                <a:srgbClr val="C1CEFF"/>
              </a:buClr>
              <a:buSzPct val="100000"/>
              <a:defRPr/>
            </a:pPr>
            <a:r>
              <a:rPr lang="en-GB" sz="2000" kern="0" dirty="0">
                <a:solidFill>
                  <a:schemeClr val="bg1"/>
                </a:solidFill>
                <a:latin typeface="Calibri"/>
                <a:ea typeface="ＭＳ Ｐゴシック" charset="-128"/>
                <a:cs typeface="Calibri"/>
              </a:rPr>
              <a:t>y</a:t>
            </a:r>
            <a:r>
              <a:rPr lang="en-GB" sz="2000" kern="0" baseline="-25000" dirty="0">
                <a:solidFill>
                  <a:schemeClr val="bg1"/>
                </a:solidFill>
                <a:latin typeface="Calibri"/>
                <a:ea typeface="ＭＳ Ｐゴシック" charset="-128"/>
                <a:cs typeface="Calibri"/>
              </a:rPr>
              <a:t>1</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2,1</a:t>
            </a:r>
            <a:r>
              <a:rPr lang="en-GB" sz="2000" kern="0" dirty="0">
                <a:solidFill>
                  <a:schemeClr val="bg1"/>
                </a:solidFill>
                <a:latin typeface="Calibri"/>
                <a:ea typeface="ＭＳ Ｐゴシック" charset="-128"/>
                <a:cs typeface="Calibri"/>
              </a:rPr>
              <a:t>x</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2,2</a:t>
            </a:r>
            <a:r>
              <a:rPr lang="en-GB" sz="2000" kern="0" dirty="0">
                <a:solidFill>
                  <a:schemeClr val="bg1"/>
                </a:solidFill>
                <a:latin typeface="Calibri"/>
                <a:ea typeface="ＭＳ Ｐゴシック" charset="-128"/>
                <a:cs typeface="Calibri"/>
              </a:rPr>
              <a:t>y</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2,3</a:t>
            </a:r>
            <a:r>
              <a:rPr lang="en-GB" sz="2000" kern="0" dirty="0">
                <a:solidFill>
                  <a:schemeClr val="bg1"/>
                </a:solidFill>
                <a:latin typeface="Calibri"/>
                <a:ea typeface="ＭＳ Ｐゴシック" charset="-128"/>
                <a:cs typeface="Calibri"/>
              </a:rPr>
              <a:t>z</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2,4</a:t>
            </a:r>
          </a:p>
          <a:p>
            <a:pPr marL="742950" lvl="1" indent="-285750" defTabSz="914400" eaLnBrk="0" hangingPunct="0">
              <a:spcBef>
                <a:spcPct val="30000"/>
              </a:spcBef>
              <a:buClr>
                <a:srgbClr val="C1CEFF"/>
              </a:buClr>
              <a:buSzPct val="100000"/>
              <a:defRPr/>
            </a:pPr>
            <a:r>
              <a:rPr lang="en-GB" sz="2000" kern="0" dirty="0">
                <a:solidFill>
                  <a:schemeClr val="bg1"/>
                </a:solidFill>
                <a:latin typeface="Calibri"/>
                <a:ea typeface="ＭＳ Ｐゴシック" charset="-128"/>
                <a:cs typeface="Calibri"/>
              </a:rPr>
              <a:t>z</a:t>
            </a:r>
            <a:r>
              <a:rPr lang="en-GB" sz="2000" kern="0" baseline="-25000" dirty="0">
                <a:solidFill>
                  <a:schemeClr val="bg1"/>
                </a:solidFill>
                <a:latin typeface="Calibri"/>
                <a:ea typeface="ＭＳ Ｐゴシック" charset="-128"/>
                <a:cs typeface="Calibri"/>
              </a:rPr>
              <a:t>1</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3,1</a:t>
            </a:r>
            <a:r>
              <a:rPr lang="en-GB" sz="2000" kern="0" dirty="0">
                <a:solidFill>
                  <a:schemeClr val="bg1"/>
                </a:solidFill>
                <a:latin typeface="Calibri"/>
                <a:ea typeface="ＭＳ Ｐゴシック" charset="-128"/>
                <a:cs typeface="Calibri"/>
              </a:rPr>
              <a:t>x</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3,2</a:t>
            </a:r>
            <a:r>
              <a:rPr lang="en-GB" sz="2000" kern="0" dirty="0">
                <a:solidFill>
                  <a:schemeClr val="bg1"/>
                </a:solidFill>
                <a:latin typeface="Calibri"/>
                <a:ea typeface="ＭＳ Ｐゴシック" charset="-128"/>
                <a:cs typeface="Calibri"/>
              </a:rPr>
              <a:t>y</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3,3</a:t>
            </a:r>
            <a:r>
              <a:rPr lang="en-GB" sz="2000" kern="0" dirty="0">
                <a:solidFill>
                  <a:schemeClr val="bg1"/>
                </a:solidFill>
                <a:latin typeface="Calibri"/>
                <a:ea typeface="ＭＳ Ｐゴシック" charset="-128"/>
                <a:cs typeface="Calibri"/>
              </a:rPr>
              <a:t>z</a:t>
            </a:r>
            <a:r>
              <a:rPr lang="en-GB" sz="2000" kern="0" baseline="-25000" dirty="0">
                <a:solidFill>
                  <a:schemeClr val="bg1"/>
                </a:solidFill>
                <a:latin typeface="Calibri"/>
                <a:ea typeface="ＭＳ Ｐゴシック" charset="-128"/>
                <a:cs typeface="Calibri"/>
              </a:rPr>
              <a:t>0</a:t>
            </a:r>
            <a:r>
              <a:rPr lang="en-GB" sz="2000" kern="0" dirty="0">
                <a:solidFill>
                  <a:schemeClr val="bg1"/>
                </a:solidFill>
                <a:latin typeface="Calibri"/>
                <a:ea typeface="ＭＳ Ｐゴシック" charset="-128"/>
                <a:cs typeface="Calibri"/>
              </a:rPr>
              <a:t> + m</a:t>
            </a:r>
            <a:r>
              <a:rPr lang="en-GB" sz="2000" kern="0" baseline="-25000" dirty="0">
                <a:solidFill>
                  <a:schemeClr val="bg1"/>
                </a:solidFill>
                <a:latin typeface="Calibri"/>
                <a:ea typeface="ＭＳ Ｐゴシック" charset="-128"/>
                <a:cs typeface="Calibri"/>
              </a:rPr>
              <a:t>3,4</a:t>
            </a:r>
            <a:endParaRPr lang="en-GB" sz="2000" kern="0" dirty="0">
              <a:solidFill>
                <a:schemeClr val="bg1"/>
              </a:solidFill>
              <a:latin typeface="Calibri"/>
              <a:ea typeface="ＭＳ Ｐゴシック" charset="-128"/>
              <a:cs typeface="Calibri"/>
            </a:endParaRPr>
          </a:p>
        </p:txBody>
      </p:sp>
      <p:grpSp>
        <p:nvGrpSpPr>
          <p:cNvPr id="3" name="Group 16"/>
          <p:cNvGrpSpPr>
            <a:grpSpLocks/>
          </p:cNvGrpSpPr>
          <p:nvPr/>
        </p:nvGrpSpPr>
        <p:grpSpPr bwMode="auto">
          <a:xfrm>
            <a:off x="627063" y="4162425"/>
            <a:ext cx="7793037" cy="2225675"/>
            <a:chOff x="526" y="2727"/>
            <a:chExt cx="5388" cy="1402"/>
          </a:xfrm>
        </p:grpSpPr>
        <p:sp>
          <p:nvSpPr>
            <p:cNvPr id="28" name="Rectangle 7"/>
            <p:cNvSpPr>
              <a:spLocks noChangeArrowheads="1"/>
            </p:cNvSpPr>
            <p:nvPr/>
          </p:nvSpPr>
          <p:spPr bwMode="auto">
            <a:xfrm>
              <a:off x="526" y="2727"/>
              <a:ext cx="5166" cy="1402"/>
            </a:xfrm>
            <a:prstGeom prst="rect">
              <a:avLst/>
            </a:prstGeom>
            <a:solidFill>
              <a:srgbClr val="FFFFFF"/>
            </a:solidFill>
            <a:ln w="12700">
              <a:solidFill>
                <a:srgbClr val="FFFFFF"/>
              </a:solidFill>
              <a:miter lim="800000"/>
              <a:headEnd/>
              <a:tailEnd/>
            </a:ln>
            <a:effectLst/>
          </p:spPr>
          <p:txBody>
            <a:bodyPr wrap="none" anchor="ctr"/>
            <a:lstStyle/>
            <a:p>
              <a:pPr algn="ctr" defTabSz="914400" fontAlgn="auto">
                <a:spcBef>
                  <a:spcPts val="0"/>
                </a:spcBef>
                <a:spcAft>
                  <a:spcPts val="0"/>
                </a:spcAft>
                <a:defRPr/>
              </a:pPr>
              <a:endParaRPr lang="en-GB" kern="0">
                <a:solidFill>
                  <a:srgbClr val="FFFFFF"/>
                </a:solidFill>
                <a:latin typeface="Calibri"/>
                <a:cs typeface="Calibri"/>
              </a:endParaRPr>
            </a:p>
          </p:txBody>
        </p:sp>
        <p:graphicFrame>
          <p:nvGraphicFramePr>
            <p:cNvPr id="1026" name="Object 6">
              <a:hlinkClick r:id="" action="ppaction://ole?verb=0"/>
            </p:cNvPr>
            <p:cNvGraphicFramePr>
              <a:graphicFrameLocks/>
            </p:cNvGraphicFramePr>
            <p:nvPr/>
          </p:nvGraphicFramePr>
          <p:xfrm>
            <a:off x="893" y="3560"/>
            <a:ext cx="5021" cy="538"/>
          </p:xfrm>
          <a:graphic>
            <a:graphicData uri="http://schemas.openxmlformats.org/presentationml/2006/ole">
              <mc:AlternateContent xmlns:mc="http://schemas.openxmlformats.org/markup-compatibility/2006">
                <mc:Choice xmlns:v="urn:schemas-microsoft-com:vml" Requires="v">
                  <p:oleObj spid="_x0000_s2170" name="Equation" r:id="rId4" imgW="6886440" imgH="876240" progId="Equation.3">
                    <p:embed/>
                  </p:oleObj>
                </mc:Choice>
                <mc:Fallback>
                  <p:oleObj name="Equation" r:id="rId4" imgW="6886440" imgH="8762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 y="3560"/>
                          <a:ext cx="5021"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9"/>
            <p:cNvSpPr txBox="1">
              <a:spLocks noChangeArrowheads="1"/>
            </p:cNvSpPr>
            <p:nvPr/>
          </p:nvSpPr>
          <p:spPr bwMode="auto">
            <a:xfrm>
              <a:off x="893" y="3172"/>
              <a:ext cx="905" cy="233"/>
            </a:xfrm>
            <a:prstGeom prst="rect">
              <a:avLst/>
            </a:prstGeom>
            <a:noFill/>
            <a:ln w="12700">
              <a:noFill/>
              <a:miter lim="800000"/>
              <a:headEnd/>
              <a:tailEnd/>
            </a:ln>
            <a:effectLst/>
          </p:spPr>
          <p:txBody>
            <a:bodyPr>
              <a:spAutoFit/>
            </a:bodyPr>
            <a:lstStyle/>
            <a:p>
              <a:pPr defTabSz="914400" fontAlgn="auto">
                <a:spcBef>
                  <a:spcPts val="0"/>
                </a:spcBef>
                <a:spcAft>
                  <a:spcPts val="0"/>
                </a:spcAft>
                <a:defRPr/>
              </a:pPr>
              <a:r>
                <a:rPr lang="en-GB" kern="0" dirty="0">
                  <a:solidFill>
                    <a:schemeClr val="bg2">
                      <a:lumMod val="75000"/>
                    </a:schemeClr>
                  </a:solidFill>
                  <a:latin typeface="Calibri"/>
                  <a:cs typeface="Calibri"/>
                </a:rPr>
                <a:t>Translations</a:t>
              </a:r>
            </a:p>
          </p:txBody>
        </p:sp>
        <p:sp>
          <p:nvSpPr>
            <p:cNvPr id="31" name="Text Box 11"/>
            <p:cNvSpPr txBox="1">
              <a:spLocks noChangeArrowheads="1"/>
            </p:cNvSpPr>
            <p:nvPr/>
          </p:nvSpPr>
          <p:spPr bwMode="auto">
            <a:xfrm>
              <a:off x="1844" y="3156"/>
              <a:ext cx="1118"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FF0000"/>
                  </a:solidFill>
                  <a:latin typeface="Calibri"/>
                  <a:cs typeface="Calibri"/>
                </a:rPr>
                <a:t>Pitch</a:t>
              </a:r>
              <a:br>
                <a:rPr lang="en-GB" kern="0" dirty="0">
                  <a:solidFill>
                    <a:srgbClr val="FF0000"/>
                  </a:solidFill>
                  <a:latin typeface="Calibri"/>
                  <a:cs typeface="Calibri"/>
                </a:rPr>
              </a:br>
              <a:r>
                <a:rPr lang="en-GB" sz="1500" kern="0" dirty="0">
                  <a:solidFill>
                    <a:srgbClr val="FF0000"/>
                  </a:solidFill>
                  <a:latin typeface="Calibri"/>
                  <a:cs typeface="Calibri"/>
                </a:rPr>
                <a:t>about X axis </a:t>
              </a:r>
            </a:p>
          </p:txBody>
        </p:sp>
        <p:sp>
          <p:nvSpPr>
            <p:cNvPr id="32" name="Text Box 12"/>
            <p:cNvSpPr txBox="1">
              <a:spLocks noChangeArrowheads="1"/>
            </p:cNvSpPr>
            <p:nvPr/>
          </p:nvSpPr>
          <p:spPr bwMode="auto">
            <a:xfrm>
              <a:off x="3105" y="3124"/>
              <a:ext cx="1087"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218127"/>
                  </a:solidFill>
                  <a:latin typeface="Calibri"/>
                  <a:cs typeface="Calibri"/>
                </a:rPr>
                <a:t>Roll</a:t>
              </a:r>
              <a:br>
                <a:rPr lang="en-GB" kern="0" dirty="0">
                  <a:solidFill>
                    <a:srgbClr val="218127"/>
                  </a:solidFill>
                  <a:latin typeface="Calibri"/>
                  <a:cs typeface="Calibri"/>
                </a:rPr>
              </a:br>
              <a:r>
                <a:rPr lang="en-GB" sz="1500" kern="0" dirty="0">
                  <a:solidFill>
                    <a:srgbClr val="218127"/>
                  </a:solidFill>
                  <a:latin typeface="Calibri"/>
                  <a:cs typeface="Calibri"/>
                </a:rPr>
                <a:t>about Y axis</a:t>
              </a:r>
            </a:p>
          </p:txBody>
        </p:sp>
        <p:sp>
          <p:nvSpPr>
            <p:cNvPr id="33" name="Text Box 13"/>
            <p:cNvSpPr txBox="1">
              <a:spLocks noChangeArrowheads="1"/>
            </p:cNvSpPr>
            <p:nvPr/>
          </p:nvSpPr>
          <p:spPr bwMode="auto">
            <a:xfrm>
              <a:off x="4413" y="3132"/>
              <a:ext cx="1280" cy="38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latin typeface="Calibri"/>
                  <a:cs typeface="Calibri"/>
                </a:rPr>
                <a:t>Yaw </a:t>
              </a:r>
              <a:br>
                <a:rPr lang="en-GB" kern="0" dirty="0">
                  <a:latin typeface="Calibri"/>
                  <a:cs typeface="Calibri"/>
                </a:rPr>
              </a:br>
              <a:r>
                <a:rPr lang="en-GB" sz="1500" kern="0" dirty="0">
                  <a:latin typeface="Calibri"/>
                  <a:cs typeface="Calibri"/>
                </a:rPr>
                <a:t>about Z axis</a:t>
              </a:r>
            </a:p>
          </p:txBody>
        </p:sp>
        <p:sp>
          <p:nvSpPr>
            <p:cNvPr id="34" name="Text Box 14"/>
            <p:cNvSpPr txBox="1">
              <a:spLocks noChangeArrowheads="1"/>
            </p:cNvSpPr>
            <p:nvPr/>
          </p:nvSpPr>
          <p:spPr bwMode="auto">
            <a:xfrm>
              <a:off x="893" y="2804"/>
              <a:ext cx="4600" cy="233"/>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US" kern="0" dirty="0">
                  <a:solidFill>
                    <a:sysClr val="windowText" lastClr="000000"/>
                  </a:solidFill>
                  <a:latin typeface="Calibri"/>
                  <a:cs typeface="Calibri"/>
                </a:rPr>
                <a:t>Rigid body transformations </a:t>
              </a:r>
              <a:r>
                <a:rPr lang="en-US" kern="0" dirty="0" err="1">
                  <a:solidFill>
                    <a:sysClr val="windowText" lastClr="000000"/>
                  </a:solidFill>
                  <a:latin typeface="Calibri"/>
                  <a:cs typeface="Calibri"/>
                </a:rPr>
                <a:t>parameterised</a:t>
              </a:r>
              <a:r>
                <a:rPr lang="en-US" kern="0" dirty="0">
                  <a:solidFill>
                    <a:sysClr val="windowText" lastClr="000000"/>
                  </a:solidFill>
                  <a:latin typeface="Calibri"/>
                  <a:cs typeface="Calibri"/>
                </a:rPr>
                <a:t> by:</a:t>
              </a:r>
            </a:p>
          </p:txBody>
        </p:sp>
      </p:grpSp>
      <p:sp>
        <p:nvSpPr>
          <p:cNvPr id="13" name="Rectangle 12"/>
          <p:cNvSpPr/>
          <p:nvPr/>
        </p:nvSpPr>
        <p:spPr>
          <a:xfrm>
            <a:off x="0" y="116632"/>
            <a:ext cx="9144000" cy="936104"/>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0000"/>
                </a:solidFill>
                <a:latin typeface="Calibri" pitchFamily="34" charset="0"/>
                <a:cs typeface="Calibri" pitchFamily="34" charset="0"/>
              </a:rPr>
              <a:t>1. Registration</a:t>
            </a:r>
            <a:endParaRPr lang="en-GB" sz="5000" dirty="0">
              <a:solidFill>
                <a:srgbClr val="000000"/>
              </a:solidFill>
            </a:endParaRPr>
          </a:p>
        </p:txBody>
      </p:sp>
    </p:spTree>
    <p:extLst>
      <p:ext uri="{BB962C8B-B14F-4D97-AF65-F5344CB8AC3E}">
        <p14:creationId xmlns:p14="http://schemas.microsoft.com/office/powerpoint/2010/main" val="5286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457200" y="1600200"/>
            <a:ext cx="7899400" cy="4525963"/>
          </a:xfrm>
          <a:prstGeom prst="rect">
            <a:avLst/>
          </a:prstGeom>
          <a:noFill/>
          <a:ln w="9525">
            <a:noFill/>
            <a:miter lim="800000"/>
            <a:headEnd/>
            <a:tailEnd/>
          </a:ln>
        </p:spPr>
        <p:txBody>
          <a:bodyPr/>
          <a:lstStyle/>
          <a:p>
            <a:pPr marL="342900" indent="-342900" algn="just" defTabSz="914400">
              <a:spcBef>
                <a:spcPct val="20000"/>
              </a:spcBef>
              <a:spcAft>
                <a:spcPts val="1200"/>
              </a:spcAft>
              <a:buFontTx/>
              <a:buChar char="•"/>
              <a:defRPr/>
            </a:pPr>
            <a:r>
              <a:rPr lang="en-GB" sz="2400" kern="0" dirty="0" err="1" smtClean="0">
                <a:solidFill>
                  <a:schemeClr val="bg1"/>
                </a:solidFill>
                <a:ea typeface="Arial" charset="0"/>
                <a:cs typeface="Calibri"/>
              </a:rPr>
              <a:t>Reslice</a:t>
            </a:r>
            <a:r>
              <a:rPr lang="en-GB" sz="2400" kern="0" dirty="0" smtClean="0">
                <a:solidFill>
                  <a:schemeClr val="bg1"/>
                </a:solidFill>
                <a:ea typeface="Arial" charset="0"/>
                <a:cs typeface="Calibri"/>
              </a:rPr>
              <a:t>/resample </a:t>
            </a:r>
            <a:r>
              <a:rPr lang="en-GB" sz="2400" kern="0" dirty="0">
                <a:solidFill>
                  <a:schemeClr val="bg1"/>
                </a:solidFill>
                <a:ea typeface="Arial" charset="0"/>
                <a:cs typeface="Calibri"/>
              </a:rPr>
              <a:t>a series of registered images such that they match the first image selected onto the same grid of </a:t>
            </a:r>
            <a:r>
              <a:rPr lang="en-GB" sz="2400" kern="0" dirty="0" smtClean="0">
                <a:solidFill>
                  <a:schemeClr val="bg1"/>
                </a:solidFill>
                <a:ea typeface="Arial" charset="0"/>
                <a:cs typeface="Calibri"/>
              </a:rPr>
              <a:t>voxels</a:t>
            </a:r>
          </a:p>
          <a:p>
            <a:pPr marL="342900" indent="-342900" algn="just">
              <a:spcBef>
                <a:spcPct val="20000"/>
              </a:spcBef>
              <a:spcAft>
                <a:spcPts val="1200"/>
              </a:spcAft>
              <a:buFontTx/>
              <a:buChar char="•"/>
              <a:defRPr/>
            </a:pPr>
            <a:r>
              <a:rPr lang="en-US" sz="2400" dirty="0" smtClean="0">
                <a:solidFill>
                  <a:schemeClr val="bg1"/>
                </a:solidFill>
              </a:rPr>
              <a:t>We </a:t>
            </a:r>
            <a:r>
              <a:rPr lang="en-US" sz="2400" dirty="0">
                <a:solidFill>
                  <a:schemeClr val="bg1"/>
                </a:solidFill>
              </a:rPr>
              <a:t>need to take the value of the voxels from the original image and put it in our new, re-aligned image.</a:t>
            </a:r>
            <a:endParaRPr lang="en-GB" sz="2400" kern="0" dirty="0">
              <a:solidFill>
                <a:schemeClr val="bg1"/>
              </a:solidFill>
              <a:ea typeface="Arial" charset="0"/>
              <a:cs typeface="Calibri"/>
            </a:endParaRPr>
          </a:p>
          <a:p>
            <a:pPr marL="342900" indent="-342900" algn="just" defTabSz="914400">
              <a:spcBef>
                <a:spcPct val="20000"/>
              </a:spcBef>
              <a:buFontTx/>
              <a:buChar char="•"/>
              <a:defRPr/>
            </a:pPr>
            <a:r>
              <a:rPr lang="en-GB" sz="2400" kern="0" dirty="0">
                <a:solidFill>
                  <a:schemeClr val="bg1"/>
                </a:solidFill>
                <a:ea typeface="Arial" charset="0"/>
                <a:cs typeface="Calibri"/>
              </a:rPr>
              <a:t>Various methods of transformation / interpolation:</a:t>
            </a:r>
          </a:p>
          <a:p>
            <a:pPr marL="800100" lvl="1" indent="-342900" algn="just" defTabSz="914400">
              <a:spcBef>
                <a:spcPct val="20000"/>
              </a:spcBef>
              <a:buFont typeface="Lucida Grande"/>
              <a:buChar char="−"/>
              <a:defRPr/>
            </a:pPr>
            <a:r>
              <a:rPr lang="en-GB" sz="2400" kern="0" dirty="0">
                <a:solidFill>
                  <a:schemeClr val="bg1"/>
                </a:solidFill>
                <a:ea typeface="Arial" charset="0"/>
                <a:cs typeface="Calibri"/>
              </a:rPr>
              <a:t>Nearest neighbour</a:t>
            </a:r>
          </a:p>
          <a:p>
            <a:pPr marL="800100" lvl="1" indent="-342900" algn="just" defTabSz="914400">
              <a:spcBef>
                <a:spcPct val="20000"/>
              </a:spcBef>
              <a:buFont typeface="Lucida Grande"/>
              <a:buChar char="−"/>
              <a:defRPr/>
            </a:pPr>
            <a:r>
              <a:rPr lang="en-GB" sz="2400" kern="0" dirty="0">
                <a:solidFill>
                  <a:schemeClr val="bg1"/>
                </a:solidFill>
                <a:ea typeface="Arial" charset="0"/>
                <a:cs typeface="Calibri"/>
              </a:rPr>
              <a:t>Linear interpolation</a:t>
            </a:r>
          </a:p>
          <a:p>
            <a:pPr marL="800100" lvl="1" indent="-342900" algn="just" defTabSz="914400">
              <a:spcBef>
                <a:spcPct val="20000"/>
              </a:spcBef>
              <a:buFont typeface="Lucida Grande"/>
              <a:buChar char="−"/>
              <a:defRPr/>
            </a:pPr>
            <a:r>
              <a:rPr lang="en-GB" sz="2400" kern="0" dirty="0">
                <a:solidFill>
                  <a:schemeClr val="bg1"/>
                </a:solidFill>
                <a:ea typeface="Arial" charset="0"/>
                <a:cs typeface="Calibri"/>
              </a:rPr>
              <a:t>B-</a:t>
            </a:r>
            <a:r>
              <a:rPr lang="en-GB" sz="2400" kern="0" dirty="0" err="1">
                <a:solidFill>
                  <a:schemeClr val="bg1"/>
                </a:solidFill>
                <a:ea typeface="Arial" charset="0"/>
                <a:cs typeface="Calibri"/>
              </a:rPr>
              <a:t>Spline</a:t>
            </a:r>
            <a:endParaRPr lang="en-GB" sz="2400" kern="0" dirty="0">
              <a:solidFill>
                <a:schemeClr val="bg1"/>
              </a:solidFill>
              <a:ea typeface="Arial" charset="0"/>
              <a:cs typeface="Calibri"/>
            </a:endParaRPr>
          </a:p>
        </p:txBody>
      </p:sp>
      <p:sp>
        <p:nvSpPr>
          <p:cNvPr id="4" name="Rectangle 3"/>
          <p:cNvSpPr/>
          <p:nvPr/>
        </p:nvSpPr>
        <p:spPr>
          <a:xfrm>
            <a:off x="-25813"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0000"/>
                </a:solidFill>
                <a:latin typeface="Calibri" pitchFamily="34" charset="0"/>
                <a:cs typeface="Calibri" pitchFamily="34" charset="0"/>
              </a:rPr>
              <a:t>2. Transformation</a:t>
            </a:r>
            <a:endParaRPr lang="en-GB" sz="5000" dirty="0">
              <a:solidFill>
                <a:srgbClr val="000000"/>
              </a:solidFill>
            </a:endParaRPr>
          </a:p>
        </p:txBody>
      </p:sp>
    </p:spTree>
    <p:extLst>
      <p:ext uri="{BB962C8B-B14F-4D97-AF65-F5344CB8AC3E}">
        <p14:creationId xmlns:p14="http://schemas.microsoft.com/office/powerpoint/2010/main" val="1363559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1"/>
          <p:cNvSpPr txBox="1">
            <a:spLocks noChangeArrowheads="1"/>
          </p:cNvSpPr>
          <p:nvPr/>
        </p:nvSpPr>
        <p:spPr bwMode="auto">
          <a:xfrm>
            <a:off x="304800" y="1577975"/>
            <a:ext cx="4343400" cy="5029200"/>
          </a:xfrm>
          <a:prstGeom prst="rect">
            <a:avLst/>
          </a:prstGeom>
          <a:noFill/>
          <a:ln w="9525">
            <a:noFill/>
            <a:miter lim="800000"/>
            <a:headEnd/>
            <a:tailEnd/>
          </a:ln>
        </p:spPr>
        <p:txBody>
          <a:bodyPr/>
          <a:lstStyle/>
          <a:p>
            <a:pPr marL="342900" indent="-342900" defTabSz="914400" eaLnBrk="0" hangingPunct="0">
              <a:spcBef>
                <a:spcPct val="20000"/>
              </a:spcBef>
              <a:buFont typeface="Arial"/>
              <a:buChar char="•"/>
              <a:defRPr/>
            </a:pPr>
            <a:r>
              <a:rPr kumimoji="1" lang="en-GB" sz="2800" kern="0" dirty="0">
                <a:solidFill>
                  <a:schemeClr val="bg1"/>
                </a:solidFill>
                <a:latin typeface="Calibri"/>
                <a:cs typeface="Calibri"/>
              </a:rPr>
              <a:t>Nearest neighbour</a:t>
            </a:r>
          </a:p>
          <a:p>
            <a:pPr marL="742950" lvl="1" indent="-285750" defTabSz="914400" eaLnBrk="0" hangingPunct="0">
              <a:spcBef>
                <a:spcPct val="20000"/>
              </a:spcBef>
              <a:buFont typeface="Lucida Grande"/>
              <a:buChar char="−"/>
              <a:defRPr/>
            </a:pPr>
            <a:r>
              <a:rPr kumimoji="1" lang="en-GB" sz="2400" kern="0" dirty="0">
                <a:solidFill>
                  <a:schemeClr val="bg1"/>
                </a:solidFill>
                <a:latin typeface="Calibri"/>
                <a:ea typeface="ＭＳ Ｐゴシック" charset="-128"/>
                <a:cs typeface="Calibri"/>
              </a:rPr>
              <a:t>Takes the value of the closest </a:t>
            </a:r>
            <a:r>
              <a:rPr kumimoji="1" lang="en-GB" sz="2400" kern="0" dirty="0" err="1">
                <a:solidFill>
                  <a:schemeClr val="bg1"/>
                </a:solidFill>
                <a:latin typeface="Calibri"/>
                <a:ea typeface="ＭＳ Ｐゴシック" charset="-128"/>
                <a:cs typeface="Calibri"/>
              </a:rPr>
              <a:t>voxel</a:t>
            </a:r>
            <a:endParaRPr kumimoji="1" lang="en-GB" sz="2400" kern="0" dirty="0">
              <a:solidFill>
                <a:schemeClr val="bg1"/>
              </a:solidFill>
              <a:latin typeface="Calibri"/>
              <a:ea typeface="ＭＳ Ｐゴシック" charset="-128"/>
              <a:cs typeface="Calibri"/>
            </a:endParaRPr>
          </a:p>
          <a:p>
            <a:pPr marL="342900" indent="-342900" defTabSz="914400" eaLnBrk="0" hangingPunct="0">
              <a:spcBef>
                <a:spcPct val="20000"/>
              </a:spcBef>
              <a:buFont typeface="Arial"/>
              <a:buChar char="•"/>
              <a:defRPr/>
            </a:pPr>
            <a:r>
              <a:rPr kumimoji="1" lang="en-GB" sz="2800" kern="0" dirty="0">
                <a:solidFill>
                  <a:schemeClr val="bg1"/>
                </a:solidFill>
                <a:latin typeface="Calibri"/>
                <a:cs typeface="Calibri"/>
              </a:rPr>
              <a:t>Tri-linear</a:t>
            </a:r>
          </a:p>
          <a:p>
            <a:pPr marL="742950" lvl="1" indent="-285750" defTabSz="914400" eaLnBrk="0" hangingPunct="0">
              <a:spcBef>
                <a:spcPct val="20000"/>
              </a:spcBef>
              <a:buFont typeface="Lucida Grande"/>
              <a:buChar char="−"/>
              <a:defRPr/>
            </a:pPr>
            <a:r>
              <a:rPr kumimoji="1" lang="en-GB" sz="2400" kern="0" dirty="0">
                <a:solidFill>
                  <a:schemeClr val="bg1"/>
                </a:solidFill>
                <a:latin typeface="Calibri"/>
                <a:ea typeface="ＭＳ Ｐゴシック" charset="-128"/>
                <a:cs typeface="Calibri"/>
              </a:rPr>
              <a:t>W</a:t>
            </a:r>
            <a:r>
              <a:rPr kumimoji="1" lang="en-GB" sz="2400" kern="0" dirty="0" err="1">
                <a:solidFill>
                  <a:schemeClr val="bg1"/>
                </a:solidFill>
                <a:latin typeface="Calibri"/>
                <a:ea typeface="ＭＳ Ｐゴシック" charset="-128"/>
                <a:cs typeface="Calibri"/>
              </a:rPr>
              <a:t>eighted</a:t>
            </a:r>
            <a:r>
              <a:rPr kumimoji="1" lang="en-GB" sz="2400" kern="0" dirty="0">
                <a:solidFill>
                  <a:schemeClr val="bg1"/>
                </a:solidFill>
                <a:latin typeface="Calibri"/>
                <a:ea typeface="ＭＳ Ｐゴシック" charset="-128"/>
                <a:cs typeface="Calibri"/>
              </a:rPr>
              <a:t> average of the neighbouring </a:t>
            </a:r>
            <a:r>
              <a:rPr kumimoji="1" lang="en-GB" sz="2400" kern="0" dirty="0" err="1">
                <a:solidFill>
                  <a:schemeClr val="bg1"/>
                </a:solidFill>
                <a:latin typeface="Calibri"/>
                <a:ea typeface="ＭＳ Ｐゴシック" charset="-128"/>
                <a:cs typeface="Calibri"/>
              </a:rPr>
              <a:t>voxels</a:t>
            </a:r>
            <a:endParaRPr kumimoji="1" lang="en-GB" sz="2400" kern="0" dirty="0">
              <a:solidFill>
                <a:schemeClr val="bg1"/>
              </a:solidFill>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Calibri"/>
                <a:ea typeface="ＭＳ Ｐゴシック" charset="-128"/>
                <a:cs typeface="Calibri"/>
              </a:rPr>
              <a:t>f</a:t>
            </a:r>
            <a:r>
              <a:rPr kumimoji="1" lang="en-GB" sz="2400" kern="0" baseline="-25000" dirty="0">
                <a:solidFill>
                  <a:schemeClr val="bg1"/>
                </a:solidFill>
                <a:latin typeface="Calibri"/>
                <a:ea typeface="ＭＳ Ｐゴシック" charset="-128"/>
                <a:cs typeface="Calibri"/>
              </a:rPr>
              <a:t>5</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1</a:t>
            </a:r>
            <a:r>
              <a:rPr kumimoji="1" lang="en-GB" sz="2400" kern="0" dirty="0">
                <a:solidFill>
                  <a:schemeClr val="bg1"/>
                </a:solidFill>
                <a:latin typeface="Calibri"/>
                <a:ea typeface="ＭＳ Ｐゴシック" charset="-128"/>
                <a:cs typeface="Calibri"/>
              </a:rPr>
              <a:t> x</a:t>
            </a:r>
            <a:r>
              <a:rPr kumimoji="1" lang="en-GB" sz="2400" kern="0" baseline="-25000" dirty="0">
                <a:solidFill>
                  <a:schemeClr val="bg1"/>
                </a:solidFill>
                <a:latin typeface="Calibri"/>
                <a:ea typeface="ＭＳ Ｐゴシック" charset="-128"/>
                <a:cs typeface="Calibri"/>
              </a:rPr>
              <a:t>2</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2</a:t>
            </a:r>
            <a:r>
              <a:rPr kumimoji="1" lang="en-GB" sz="2400" kern="0" dirty="0">
                <a:solidFill>
                  <a:schemeClr val="bg1"/>
                </a:solidFill>
                <a:latin typeface="Calibri"/>
                <a:ea typeface="ＭＳ Ｐゴシック" charset="-128"/>
                <a:cs typeface="Calibri"/>
              </a:rPr>
              <a:t> x</a:t>
            </a:r>
            <a:r>
              <a:rPr kumimoji="1" lang="en-GB" sz="2400" kern="0" baseline="-25000" dirty="0">
                <a:solidFill>
                  <a:schemeClr val="bg1"/>
                </a:solidFill>
                <a:latin typeface="Calibri"/>
                <a:ea typeface="ＭＳ Ｐゴシック" charset="-128"/>
                <a:cs typeface="Calibri"/>
              </a:rPr>
              <a:t>1</a:t>
            </a:r>
            <a:endParaRPr kumimoji="1" lang="en-GB" sz="2400" kern="0" dirty="0">
              <a:solidFill>
                <a:schemeClr val="bg1"/>
              </a:solidFill>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Calibri"/>
                <a:ea typeface="ＭＳ Ｐゴシック" charset="-128"/>
                <a:cs typeface="Calibri"/>
              </a:rPr>
              <a:t>f</a:t>
            </a:r>
            <a:r>
              <a:rPr kumimoji="1" lang="en-GB" sz="2400" kern="0" baseline="-25000" dirty="0">
                <a:solidFill>
                  <a:schemeClr val="bg1"/>
                </a:solidFill>
                <a:latin typeface="Calibri"/>
                <a:ea typeface="ＭＳ Ｐゴシック" charset="-128"/>
                <a:cs typeface="Calibri"/>
              </a:rPr>
              <a:t>6</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3</a:t>
            </a:r>
            <a:r>
              <a:rPr kumimoji="1" lang="en-GB" sz="2400" kern="0" dirty="0">
                <a:solidFill>
                  <a:schemeClr val="bg1"/>
                </a:solidFill>
                <a:latin typeface="Calibri"/>
                <a:ea typeface="ＭＳ Ｐゴシック" charset="-128"/>
                <a:cs typeface="Calibri"/>
              </a:rPr>
              <a:t> x</a:t>
            </a:r>
            <a:r>
              <a:rPr kumimoji="1" lang="en-GB" sz="2400" kern="0" baseline="-25000" dirty="0">
                <a:solidFill>
                  <a:schemeClr val="bg1"/>
                </a:solidFill>
                <a:latin typeface="Calibri"/>
                <a:ea typeface="ＭＳ Ｐゴシック" charset="-128"/>
                <a:cs typeface="Calibri"/>
              </a:rPr>
              <a:t>2</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4</a:t>
            </a:r>
            <a:r>
              <a:rPr kumimoji="1" lang="en-GB" sz="2400" kern="0" dirty="0">
                <a:solidFill>
                  <a:schemeClr val="bg1"/>
                </a:solidFill>
                <a:latin typeface="Calibri"/>
                <a:ea typeface="ＭＳ Ｐゴシック" charset="-128"/>
                <a:cs typeface="Calibri"/>
              </a:rPr>
              <a:t> x</a:t>
            </a:r>
            <a:r>
              <a:rPr kumimoji="1" lang="en-GB" sz="2400" kern="0" baseline="-25000" dirty="0">
                <a:solidFill>
                  <a:schemeClr val="bg1"/>
                </a:solidFill>
                <a:latin typeface="Calibri"/>
                <a:ea typeface="ＭＳ Ｐゴシック" charset="-128"/>
                <a:cs typeface="Calibri"/>
              </a:rPr>
              <a:t>1</a:t>
            </a:r>
            <a:endParaRPr kumimoji="1" lang="en-GB" sz="2400" kern="0" dirty="0">
              <a:solidFill>
                <a:schemeClr val="bg1"/>
              </a:solidFill>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solidFill>
                  <a:schemeClr val="bg1"/>
                </a:solidFill>
                <a:latin typeface="Calibri"/>
                <a:ea typeface="ＭＳ Ｐゴシック" charset="-128"/>
                <a:cs typeface="Calibri"/>
              </a:rPr>
              <a:t>f</a:t>
            </a:r>
            <a:r>
              <a:rPr kumimoji="1" lang="en-GB" sz="2400" kern="0" baseline="-25000" dirty="0">
                <a:solidFill>
                  <a:schemeClr val="bg1"/>
                </a:solidFill>
                <a:latin typeface="Calibri"/>
                <a:ea typeface="ＭＳ Ｐゴシック" charset="-128"/>
                <a:cs typeface="Calibri"/>
              </a:rPr>
              <a:t>7</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5</a:t>
            </a:r>
            <a:r>
              <a:rPr kumimoji="1" lang="en-GB" sz="2400" kern="0" dirty="0">
                <a:solidFill>
                  <a:schemeClr val="bg1"/>
                </a:solidFill>
                <a:latin typeface="Calibri"/>
                <a:ea typeface="ＭＳ Ｐゴシック" charset="-128"/>
                <a:cs typeface="Calibri"/>
              </a:rPr>
              <a:t> y</a:t>
            </a:r>
            <a:r>
              <a:rPr kumimoji="1" lang="en-GB" sz="2400" kern="0" baseline="-25000" dirty="0">
                <a:solidFill>
                  <a:schemeClr val="bg1"/>
                </a:solidFill>
                <a:latin typeface="Calibri"/>
                <a:ea typeface="ＭＳ Ｐゴシック" charset="-128"/>
                <a:cs typeface="Calibri"/>
              </a:rPr>
              <a:t>2</a:t>
            </a:r>
            <a:r>
              <a:rPr kumimoji="1" lang="en-GB" sz="2400" kern="0" dirty="0">
                <a:solidFill>
                  <a:schemeClr val="bg1"/>
                </a:solidFill>
                <a:latin typeface="Calibri"/>
                <a:ea typeface="ＭＳ Ｐゴシック" charset="-128"/>
                <a:cs typeface="Calibri"/>
              </a:rPr>
              <a:t> + f</a:t>
            </a:r>
            <a:r>
              <a:rPr kumimoji="1" lang="en-GB" sz="2400" kern="0" baseline="-25000" dirty="0">
                <a:solidFill>
                  <a:schemeClr val="bg1"/>
                </a:solidFill>
                <a:latin typeface="Calibri"/>
                <a:ea typeface="ＭＳ Ｐゴシック" charset="-128"/>
                <a:cs typeface="Calibri"/>
              </a:rPr>
              <a:t>6</a:t>
            </a:r>
            <a:r>
              <a:rPr kumimoji="1" lang="en-GB" sz="2400" kern="0" dirty="0">
                <a:solidFill>
                  <a:schemeClr val="bg1"/>
                </a:solidFill>
                <a:latin typeface="Calibri"/>
                <a:ea typeface="ＭＳ Ｐゴシック" charset="-128"/>
                <a:cs typeface="Calibri"/>
              </a:rPr>
              <a:t> y</a:t>
            </a:r>
            <a:r>
              <a:rPr kumimoji="1" lang="en-GB" sz="2400" kern="0" baseline="-25000" dirty="0">
                <a:solidFill>
                  <a:schemeClr val="bg1"/>
                </a:solidFill>
                <a:latin typeface="Calibri"/>
                <a:ea typeface="ＭＳ Ｐゴシック" charset="-128"/>
                <a:cs typeface="Calibri"/>
              </a:rPr>
              <a:t>1</a:t>
            </a:r>
            <a:endParaRPr kumimoji="1" lang="en-GB" sz="2400" kern="0" dirty="0">
              <a:solidFill>
                <a:schemeClr val="bg1"/>
              </a:solidFill>
              <a:latin typeface="Calibri"/>
              <a:ea typeface="ＭＳ Ｐゴシック" charset="-128"/>
              <a:cs typeface="Calibri"/>
            </a:endParaRPr>
          </a:p>
        </p:txBody>
      </p:sp>
      <p:pic>
        <p:nvPicPr>
          <p:cNvPr id="3074" name="Picture 2" descr="C:\Users\PaLS\Desktop\Interpola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09983"/>
            <a:ext cx="3744416" cy="35864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09" y="116632"/>
            <a:ext cx="9144000" cy="93610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0000"/>
                </a:solidFill>
                <a:latin typeface="Calibri" pitchFamily="34" charset="0"/>
                <a:cs typeface="Calibri" pitchFamily="34" charset="0"/>
              </a:rPr>
              <a:t>Simple Interpolation</a:t>
            </a:r>
            <a:endParaRPr lang="en-GB" sz="5000" dirty="0">
              <a:solidFill>
                <a:srgbClr val="000000"/>
              </a:solidFill>
            </a:endParaRPr>
          </a:p>
        </p:txBody>
      </p:sp>
    </p:spTree>
    <p:extLst>
      <p:ext uri="{BB962C8B-B14F-4D97-AF65-F5344CB8AC3E}">
        <p14:creationId xmlns:p14="http://schemas.microsoft.com/office/powerpoint/2010/main" val="181690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splin2d"/>
          <p:cNvPicPr>
            <a:picLocks noChangeAspect="1" noChangeArrowheads="1"/>
          </p:cNvPicPr>
          <p:nvPr/>
        </p:nvPicPr>
        <p:blipFill>
          <a:blip r:embed="rId3" cstate="print">
            <a:extLst>
              <a:ext uri="{28A0092B-C50C-407E-A947-70E740481C1C}">
                <a14:useLocalDpi xmlns:a14="http://schemas.microsoft.com/office/drawing/2010/main" val="0"/>
              </a:ext>
            </a:extLst>
          </a:blip>
          <a:srcRect t="12938"/>
          <a:stretch>
            <a:fillRect/>
          </a:stretch>
        </p:blipFill>
        <p:spPr bwMode="auto">
          <a:xfrm>
            <a:off x="5129213" y="2384425"/>
            <a:ext cx="356552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spline1"/>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392113" y="5411788"/>
            <a:ext cx="15779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bspline2"/>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1970088" y="5411788"/>
            <a:ext cx="16097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bspline3"/>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552825" y="5411788"/>
            <a:ext cx="157638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bspline2rep"/>
          <p:cNvPicPr>
            <a:picLocks noChangeAspect="1" noChangeArrowheads="1"/>
          </p:cNvPicPr>
          <p:nvPr/>
        </p:nvPicPr>
        <p:blipFill>
          <a:blip r:embed="rId7" cstate="print">
            <a:lum bright="-94000" contrast="100000"/>
            <a:extLst>
              <a:ext uri="{28A0092B-C50C-407E-A947-70E740481C1C}">
                <a14:useLocalDpi xmlns:a14="http://schemas.microsoft.com/office/drawing/2010/main" val="0"/>
              </a:ext>
            </a:extLst>
          </a:blip>
          <a:srcRect/>
          <a:stretch>
            <a:fillRect/>
          </a:stretch>
        </p:blipFill>
        <p:spPr bwMode="auto">
          <a:xfrm>
            <a:off x="392113" y="2171700"/>
            <a:ext cx="36814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796925" y="5003800"/>
            <a:ext cx="354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eaLnBrk="0" hangingPunct="0"/>
            <a:r>
              <a:rPr lang="en-GB" dirty="0">
                <a:solidFill>
                  <a:schemeClr val="bg1"/>
                </a:solidFill>
                <a:latin typeface="Calibri" pitchFamily="34" charset="0"/>
                <a:cs typeface="Calibri" pitchFamily="34" charset="0"/>
              </a:rPr>
              <a:t>B-splines are piecewise polynomials</a:t>
            </a:r>
          </a:p>
        </p:txBody>
      </p:sp>
      <p:sp>
        <p:nvSpPr>
          <p:cNvPr id="29705" name="Text Box 10"/>
          <p:cNvSpPr txBox="1">
            <a:spLocks noChangeArrowheads="1"/>
          </p:cNvSpPr>
          <p:nvPr/>
        </p:nvSpPr>
        <p:spPr bwMode="auto">
          <a:xfrm>
            <a:off x="352425" y="1446213"/>
            <a:ext cx="4430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algn="ctr" eaLnBrk="0" hangingPunct="0"/>
            <a:r>
              <a:rPr lang="en-GB" sz="2000" dirty="0">
                <a:solidFill>
                  <a:schemeClr val="bg1"/>
                </a:solidFill>
                <a:latin typeface="Calibri" pitchFamily="34" charset="0"/>
                <a:cs typeface="Calibri" pitchFamily="34" charset="0"/>
              </a:rPr>
              <a:t>A continuous function is represented by a linear combination of basis functions</a:t>
            </a:r>
          </a:p>
        </p:txBody>
      </p:sp>
      <p:sp>
        <p:nvSpPr>
          <p:cNvPr id="16" name="Text Box 11"/>
          <p:cNvSpPr txBox="1">
            <a:spLocks noChangeArrowheads="1"/>
          </p:cNvSpPr>
          <p:nvPr/>
        </p:nvSpPr>
        <p:spPr bwMode="auto">
          <a:xfrm>
            <a:off x="5275263" y="1446213"/>
            <a:ext cx="3419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algn="ctr" eaLnBrk="0" hangingPunct="0"/>
            <a:r>
              <a:rPr lang="en-GB" sz="2000" dirty="0">
                <a:solidFill>
                  <a:schemeClr val="bg1"/>
                </a:solidFill>
                <a:latin typeface="Calibri" pitchFamily="34" charset="0"/>
                <a:cs typeface="Calibri" pitchFamily="34" charset="0"/>
              </a:rPr>
              <a:t>2D B-spline basis functions of degrees 0, 1, 2 and 3</a:t>
            </a:r>
          </a:p>
        </p:txBody>
      </p:sp>
      <p:sp>
        <p:nvSpPr>
          <p:cNvPr id="19" name="Text Box 12"/>
          <p:cNvSpPr txBox="1">
            <a:spLocks noChangeArrowheads="1"/>
          </p:cNvSpPr>
          <p:nvPr/>
        </p:nvSpPr>
        <p:spPr bwMode="auto">
          <a:xfrm>
            <a:off x="5348288" y="5411788"/>
            <a:ext cx="313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defTabSz="457200" fontAlgn="base">
              <a:spcBef>
                <a:spcPct val="0"/>
              </a:spcBef>
              <a:spcAft>
                <a:spcPct val="0"/>
              </a:spcAft>
              <a:defRPr>
                <a:solidFill>
                  <a:schemeClr val="tx1"/>
                </a:solidFill>
                <a:latin typeface="Candara" pitchFamily="34" charset="0"/>
              </a:defRPr>
            </a:lvl6pPr>
            <a:lvl7pPr marL="2971800" indent="-228600" defTabSz="457200" fontAlgn="base">
              <a:spcBef>
                <a:spcPct val="0"/>
              </a:spcBef>
              <a:spcAft>
                <a:spcPct val="0"/>
              </a:spcAft>
              <a:defRPr>
                <a:solidFill>
                  <a:schemeClr val="tx1"/>
                </a:solidFill>
                <a:latin typeface="Candara" pitchFamily="34" charset="0"/>
              </a:defRPr>
            </a:lvl7pPr>
            <a:lvl8pPr marL="3429000" indent="-228600" defTabSz="457200" fontAlgn="base">
              <a:spcBef>
                <a:spcPct val="0"/>
              </a:spcBef>
              <a:spcAft>
                <a:spcPct val="0"/>
              </a:spcAft>
              <a:defRPr>
                <a:solidFill>
                  <a:schemeClr val="tx1"/>
                </a:solidFill>
                <a:latin typeface="Candara" pitchFamily="34" charset="0"/>
              </a:defRPr>
            </a:lvl8pPr>
            <a:lvl9pPr marL="3886200" indent="-228600" defTabSz="457200" fontAlgn="base">
              <a:spcBef>
                <a:spcPct val="0"/>
              </a:spcBef>
              <a:spcAft>
                <a:spcPct val="0"/>
              </a:spcAft>
              <a:defRPr>
                <a:solidFill>
                  <a:schemeClr val="tx1"/>
                </a:solidFill>
                <a:latin typeface="Candara" pitchFamily="34" charset="0"/>
              </a:defRPr>
            </a:lvl9pPr>
          </a:lstStyle>
          <a:p>
            <a:pPr eaLnBrk="0" hangingPunct="0"/>
            <a:r>
              <a:rPr lang="en-GB" dirty="0">
                <a:solidFill>
                  <a:schemeClr val="bg1"/>
                </a:solidFill>
                <a:latin typeface="Calibri" pitchFamily="34" charset="0"/>
                <a:cs typeface="Calibri" pitchFamily="34" charset="0"/>
              </a:rPr>
              <a:t>B-spline interpolation with degrees 0 and 1 is the same as nearest neighbour and bilinear/</a:t>
            </a:r>
            <a:r>
              <a:rPr lang="en-GB" dirty="0" err="1">
                <a:solidFill>
                  <a:schemeClr val="bg1"/>
                </a:solidFill>
                <a:latin typeface="Calibri" pitchFamily="34" charset="0"/>
                <a:cs typeface="Calibri" pitchFamily="34" charset="0"/>
              </a:rPr>
              <a:t>trilinear</a:t>
            </a:r>
            <a:r>
              <a:rPr lang="en-GB" dirty="0">
                <a:solidFill>
                  <a:schemeClr val="bg1"/>
                </a:solidFill>
                <a:latin typeface="Calibri" pitchFamily="34" charset="0"/>
                <a:cs typeface="Calibri" pitchFamily="34" charset="0"/>
              </a:rPr>
              <a:t> interpolation.</a:t>
            </a:r>
          </a:p>
        </p:txBody>
      </p:sp>
      <p:sp>
        <p:nvSpPr>
          <p:cNvPr id="13" name="Rectangle 12"/>
          <p:cNvSpPr/>
          <p:nvPr/>
        </p:nvSpPr>
        <p:spPr>
          <a:xfrm>
            <a:off x="-32709" y="116632"/>
            <a:ext cx="9144000" cy="93610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0000"/>
                </a:solidFill>
                <a:latin typeface="Calibri" pitchFamily="34" charset="0"/>
                <a:ea typeface="Arial" pitchFamily="34" charset="0"/>
                <a:cs typeface="Calibri" pitchFamily="34" charset="0"/>
              </a:rPr>
              <a:t>B-spline Interpolation</a:t>
            </a:r>
            <a:endParaRPr lang="en-GB" sz="5000" dirty="0">
              <a:solidFill>
                <a:srgbClr val="000000"/>
              </a:solidFill>
            </a:endParaRPr>
          </a:p>
        </p:txBody>
      </p:sp>
      <p:sp>
        <p:nvSpPr>
          <p:cNvPr id="3" name="TextBox 2"/>
          <p:cNvSpPr txBox="1"/>
          <p:nvPr/>
        </p:nvSpPr>
        <p:spPr>
          <a:xfrm>
            <a:off x="395536" y="1196752"/>
            <a:ext cx="6840760" cy="369332"/>
          </a:xfrm>
          <a:prstGeom prst="rect">
            <a:avLst/>
          </a:prstGeom>
          <a:noFill/>
        </p:spPr>
        <p:txBody>
          <a:bodyPr wrap="square" rtlCol="0">
            <a:spAutoFit/>
          </a:bodyPr>
          <a:lstStyle/>
          <a:p>
            <a:r>
              <a:rPr lang="en-US" dirty="0" smtClean="0">
                <a:solidFill>
                  <a:srgbClr val="FFFFFF"/>
                </a:solidFill>
              </a:rPr>
              <a:t>Interloping smooth function between voxels</a:t>
            </a:r>
            <a:endParaRPr lang="en-US" dirty="0">
              <a:solidFill>
                <a:srgbClr val="FFFFFF"/>
              </a:solidFill>
            </a:endParaRPr>
          </a:p>
        </p:txBody>
      </p:sp>
    </p:spTree>
    <p:extLst>
      <p:ext uri="{BB962C8B-B14F-4D97-AF65-F5344CB8AC3E}">
        <p14:creationId xmlns:p14="http://schemas.microsoft.com/office/powerpoint/2010/main" val="3149889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06388" y="1598613"/>
            <a:ext cx="3800475" cy="5035550"/>
            <a:chOff x="4556760" y="1347917"/>
            <a:chExt cx="3801056" cy="5036400"/>
          </a:xfrm>
        </p:grpSpPr>
        <p:pic>
          <p:nvPicPr>
            <p:cNvPr id="30725" name="Picture 8" descr="Realignment screensho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1347917"/>
              <a:ext cx="3801056" cy="50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809211" y="1819484"/>
              <a:ext cx="1667130" cy="7843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2" name="Picture 11" descr="Estimate and Reslice.tif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144963" y="1598613"/>
            <a:ext cx="455612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8765" y="188640"/>
            <a:ext cx="9144000" cy="93610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0000"/>
                </a:solidFill>
                <a:latin typeface="Calibri" pitchFamily="34" charset="0"/>
                <a:ea typeface="Arial" pitchFamily="34" charset="0"/>
                <a:cs typeface="Calibri" pitchFamily="34" charset="0"/>
              </a:rPr>
              <a:t>Realignment in SPM - Options</a:t>
            </a:r>
            <a:endParaRPr lang="en-GB" sz="5000" dirty="0">
              <a:solidFill>
                <a:srgbClr val="000000"/>
              </a:solidFill>
            </a:endParaRPr>
          </a:p>
        </p:txBody>
      </p:sp>
    </p:spTree>
    <p:extLst>
      <p:ext uri="{BB962C8B-B14F-4D97-AF65-F5344CB8AC3E}">
        <p14:creationId xmlns:p14="http://schemas.microsoft.com/office/powerpoint/2010/main" val="360282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1619250"/>
            <a:ext cx="6027737"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12" y="188640"/>
            <a:ext cx="9144000" cy="93610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000000"/>
              </a:solidFill>
              <a:ea typeface="Arial"/>
              <a:cs typeface="Calibri"/>
            </a:endParaRPr>
          </a:p>
          <a:p>
            <a:pPr algn="ctr"/>
            <a:r>
              <a:rPr lang="en-GB" sz="5400" dirty="0" smtClean="0">
                <a:solidFill>
                  <a:srgbClr val="000000"/>
                </a:solidFill>
                <a:ea typeface="Arial"/>
                <a:cs typeface="Calibri"/>
              </a:rPr>
              <a:t>Realignment </a:t>
            </a:r>
            <a:r>
              <a:rPr lang="en-GB" sz="5400" dirty="0">
                <a:solidFill>
                  <a:srgbClr val="000000"/>
                </a:solidFill>
                <a:ea typeface="Arial"/>
                <a:cs typeface="Calibri"/>
              </a:rPr>
              <a:t>in SPM - Output</a:t>
            </a:r>
          </a:p>
          <a:p>
            <a:pPr algn="ctr"/>
            <a:endParaRPr lang="en-GB" sz="5000" dirty="0">
              <a:solidFill>
                <a:srgbClr val="000000"/>
              </a:solidFill>
            </a:endParaRPr>
          </a:p>
        </p:txBody>
      </p:sp>
    </p:spTree>
    <p:extLst>
      <p:ext uri="{BB962C8B-B14F-4D97-AF65-F5344CB8AC3E}">
        <p14:creationId xmlns:p14="http://schemas.microsoft.com/office/powerpoint/2010/main" val="151878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457200" y="1654175"/>
            <a:ext cx="8367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0000"/>
              </a:spcBef>
            </a:pPr>
            <a:r>
              <a:rPr lang="en-GB" sz="2400" dirty="0">
                <a:solidFill>
                  <a:schemeClr val="bg1"/>
                </a:solidFill>
                <a:latin typeface="Calibri" pitchFamily="34" charset="0"/>
                <a:cs typeface="Calibri" pitchFamily="34" charset="0"/>
              </a:rPr>
              <a:t>Even </a:t>
            </a:r>
            <a:r>
              <a:rPr lang="en-GB" sz="2400" i="1" dirty="0">
                <a:solidFill>
                  <a:schemeClr val="bg1"/>
                </a:solidFill>
                <a:latin typeface="Calibri" pitchFamily="34" charset="0"/>
                <a:cs typeface="Calibri" pitchFamily="34" charset="0"/>
              </a:rPr>
              <a:t>after</a:t>
            </a:r>
            <a:r>
              <a:rPr lang="en-GB" sz="2400" dirty="0">
                <a:solidFill>
                  <a:schemeClr val="bg1"/>
                </a:solidFill>
                <a:latin typeface="Calibri" pitchFamily="34" charset="0"/>
                <a:cs typeface="Calibri" pitchFamily="34" charset="0"/>
              </a:rPr>
              <a:t> realignment a considerable amount of the variance can be accounted for by effects of movement</a:t>
            </a:r>
          </a:p>
        </p:txBody>
      </p:sp>
      <p:sp>
        <p:nvSpPr>
          <p:cNvPr id="6" name="Rectangle 3"/>
          <p:cNvSpPr>
            <a:spLocks noChangeArrowheads="1"/>
          </p:cNvSpPr>
          <p:nvPr/>
        </p:nvSpPr>
        <p:spPr bwMode="auto">
          <a:xfrm>
            <a:off x="569913" y="2535238"/>
            <a:ext cx="79406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40000"/>
              </a:spcBef>
            </a:pPr>
            <a:r>
              <a:rPr lang="en-GB" sz="2400" dirty="0">
                <a:solidFill>
                  <a:schemeClr val="bg1"/>
                </a:solidFill>
                <a:latin typeface="Calibri" pitchFamily="34" charset="0"/>
                <a:cs typeface="Calibri" pitchFamily="34" charset="0"/>
              </a:rPr>
              <a:t>This can be caused by e.g.:</a:t>
            </a:r>
          </a:p>
          <a:p>
            <a:pPr marL="914400" lvl="1" indent="-457200">
              <a:spcBef>
                <a:spcPct val="40000"/>
              </a:spcBef>
              <a:buFontTx/>
              <a:buAutoNum type="arabicPeriod"/>
            </a:pPr>
            <a:r>
              <a:rPr lang="en-GB" sz="2400" dirty="0">
                <a:solidFill>
                  <a:schemeClr val="bg1"/>
                </a:solidFill>
                <a:latin typeface="Calibri" pitchFamily="34" charset="0"/>
                <a:cs typeface="Calibri" pitchFamily="34" charset="0"/>
              </a:rPr>
              <a:t>Movement between and within slice acquisition</a:t>
            </a:r>
          </a:p>
          <a:p>
            <a:pPr marL="914400" lvl="1" indent="-457200">
              <a:spcBef>
                <a:spcPct val="40000"/>
              </a:spcBef>
              <a:buFontTx/>
              <a:buAutoNum type="arabicPeriod"/>
            </a:pPr>
            <a:r>
              <a:rPr lang="en-GB" sz="2400" dirty="0">
                <a:solidFill>
                  <a:schemeClr val="bg1"/>
                </a:solidFill>
                <a:latin typeface="Calibri" pitchFamily="34" charset="0"/>
                <a:cs typeface="Calibri" pitchFamily="34" charset="0"/>
              </a:rPr>
              <a:t>Interpolation artefacts due to resampling</a:t>
            </a:r>
          </a:p>
          <a:p>
            <a:pPr marL="914400" lvl="1" indent="-457200">
              <a:spcBef>
                <a:spcPct val="40000"/>
              </a:spcBef>
              <a:buFontTx/>
              <a:buAutoNum type="arabicPeriod"/>
            </a:pPr>
            <a:r>
              <a:rPr lang="en-GB" sz="2400" dirty="0">
                <a:solidFill>
                  <a:schemeClr val="bg1"/>
                </a:solidFill>
                <a:latin typeface="Calibri" pitchFamily="34" charset="0"/>
                <a:cs typeface="Calibri" pitchFamily="34" charset="0"/>
              </a:rPr>
              <a:t>Non-linear distortions and drop-out due to inhomogeneity of the magnetic field</a:t>
            </a:r>
            <a:endParaRPr lang="en-GB" sz="2000" dirty="0">
              <a:solidFill>
                <a:schemeClr val="bg1"/>
              </a:solidFill>
              <a:latin typeface="Calibri" pitchFamily="34" charset="0"/>
              <a:cs typeface="Calibri" pitchFamily="34" charset="0"/>
            </a:endParaRPr>
          </a:p>
          <a:p>
            <a:pPr marL="457200" indent="-457200" eaLnBrk="0" hangingPunct="0"/>
            <a:endParaRPr lang="en-GB" sz="2400" dirty="0">
              <a:solidFill>
                <a:srgbClr val="2F1F58"/>
              </a:solidFill>
              <a:latin typeface="Calibri" pitchFamily="34" charset="0"/>
              <a:cs typeface="Calibri" pitchFamily="34" charset="0"/>
            </a:endParaRPr>
          </a:p>
        </p:txBody>
      </p:sp>
      <p:sp>
        <p:nvSpPr>
          <p:cNvPr id="10" name="Text Box 5"/>
          <p:cNvSpPr txBox="1">
            <a:spLocks noChangeArrowheads="1"/>
          </p:cNvSpPr>
          <p:nvPr/>
        </p:nvSpPr>
        <p:spPr bwMode="auto">
          <a:xfrm>
            <a:off x="457200" y="5257800"/>
            <a:ext cx="8229600" cy="1362075"/>
          </a:xfrm>
          <a:prstGeom prst="rect">
            <a:avLst/>
          </a:prstGeom>
          <a:noFill/>
          <a:ln w="9525">
            <a:noFill/>
            <a:miter lim="800000"/>
            <a:headEnd/>
            <a:tailEnd/>
          </a:ln>
        </p:spPr>
        <p:txBody>
          <a:bodyPr lIns="54000" rIns="54000">
            <a:spAutoFit/>
          </a:bodyPr>
          <a:lstStyle/>
          <a:p>
            <a:pPr marL="446088" indent="-446088" fontAlgn="auto">
              <a:spcBef>
                <a:spcPts val="0"/>
              </a:spcBef>
              <a:spcAft>
                <a:spcPts val="0"/>
              </a:spcAft>
              <a:buFont typeface="Lucida Grande"/>
              <a:buChar char="➠"/>
              <a:defRPr/>
            </a:pPr>
            <a:r>
              <a:rPr lang="en-GB" sz="2400" dirty="0">
                <a:solidFill>
                  <a:schemeClr val="bg1"/>
                </a:solidFill>
                <a:latin typeface="Calibri"/>
                <a:cs typeface="Calibri"/>
              </a:rPr>
              <a:t>Incorporate movement parameters as confounds in the statistical model</a:t>
            </a:r>
          </a:p>
          <a:p>
            <a:pPr algn="ctr" eaLnBrk="0" fontAlgn="auto" hangingPunct="0">
              <a:spcBef>
                <a:spcPct val="50000"/>
              </a:spcBef>
              <a:spcAft>
                <a:spcPts val="0"/>
              </a:spcAft>
              <a:defRPr/>
            </a:pPr>
            <a:endParaRPr lang="en-US" sz="2300" dirty="0">
              <a:solidFill>
                <a:srgbClr val="2F1F58"/>
              </a:solidFill>
              <a:latin typeface="Calibri"/>
              <a:cs typeface="Calibri"/>
            </a:endParaRPr>
          </a:p>
        </p:txBody>
      </p:sp>
      <p:sp>
        <p:nvSpPr>
          <p:cNvPr id="7" name="Rectangle 6"/>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a:solidFill>
                  <a:srgbClr val="000000"/>
                </a:solidFill>
                <a:latin typeface="Calibri" pitchFamily="34" charset="0"/>
                <a:cs typeface="Calibri" pitchFamily="34" charset="0"/>
              </a:rPr>
              <a:t>Residual Errors in Realigned fMRI</a:t>
            </a:r>
            <a:endParaRPr lang="en-GB" sz="5000" dirty="0">
              <a:solidFill>
                <a:srgbClr val="000000"/>
              </a:solidFill>
            </a:endParaRPr>
          </a:p>
        </p:txBody>
      </p:sp>
    </p:spTree>
    <p:extLst>
      <p:ext uri="{BB962C8B-B14F-4D97-AF65-F5344CB8AC3E}">
        <p14:creationId xmlns:p14="http://schemas.microsoft.com/office/powerpoint/2010/main" val="27285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68488"/>
            <a:ext cx="6400800" cy="3408784"/>
          </a:xfrm>
        </p:spPr>
        <p:txBody>
          <a:bodyPr rtlCol="0">
            <a:normAutofit/>
          </a:bodyPr>
          <a:lstStyle/>
          <a:p>
            <a:pPr fontAlgn="auto">
              <a:spcAft>
                <a:spcPts val="0"/>
              </a:spcAft>
              <a:defRPr/>
            </a:pPr>
            <a:r>
              <a:rPr lang="en-GB" dirty="0" smtClean="0">
                <a:solidFill>
                  <a:schemeClr val="bg1"/>
                </a:solidFill>
              </a:rPr>
              <a:t>Non-linear distortions due to </a:t>
            </a:r>
            <a:r>
              <a:rPr lang="en-GB" dirty="0" err="1" smtClean="0">
                <a:solidFill>
                  <a:schemeClr val="bg1"/>
                </a:solidFill>
              </a:rPr>
              <a:t>inhomogeneities</a:t>
            </a:r>
            <a:r>
              <a:rPr lang="en-GB" dirty="0" smtClean="0">
                <a:solidFill>
                  <a:schemeClr val="bg1"/>
                </a:solidFill>
              </a:rPr>
              <a:t> in the magnetic field</a:t>
            </a:r>
          </a:p>
          <a:p>
            <a:pPr fontAlgn="auto">
              <a:spcAft>
                <a:spcPts val="0"/>
              </a:spcAft>
              <a:defRPr/>
            </a:pPr>
            <a:endParaRPr lang="en-GB" dirty="0">
              <a:solidFill>
                <a:schemeClr val="bg1"/>
              </a:solidFill>
            </a:endParaRPr>
          </a:p>
          <a:p>
            <a:pPr fontAlgn="auto">
              <a:spcAft>
                <a:spcPts val="0"/>
              </a:spcAft>
              <a:defRPr/>
            </a:pPr>
            <a:endParaRPr lang="en-GB" dirty="0" smtClean="0">
              <a:solidFill>
                <a:schemeClr val="bg1"/>
              </a:solidFill>
            </a:endParaRPr>
          </a:p>
          <a:p>
            <a:pPr fontAlgn="auto">
              <a:spcAft>
                <a:spcPts val="0"/>
              </a:spcAft>
              <a:defRPr/>
            </a:pPr>
            <a:r>
              <a:rPr lang="en-GB" dirty="0" smtClean="0">
                <a:solidFill>
                  <a:schemeClr val="bg1"/>
                </a:solidFill>
              </a:rPr>
              <a:t>Luke Palmer</a:t>
            </a:r>
          </a:p>
          <a:p>
            <a:pPr fontAlgn="auto">
              <a:spcAft>
                <a:spcPts val="0"/>
              </a:spcAft>
              <a:defRPr/>
            </a:pPr>
            <a:endParaRPr lang="en-GB" dirty="0">
              <a:solidFill>
                <a:schemeClr val="bg1"/>
              </a:solidFill>
            </a:endParaRPr>
          </a:p>
          <a:p>
            <a:pPr fontAlgn="auto">
              <a:spcAft>
                <a:spcPts val="0"/>
              </a:spcAft>
              <a:defRPr/>
            </a:pPr>
            <a:endParaRPr lang="en-GB" dirty="0">
              <a:solidFill>
                <a:schemeClr val="bg1"/>
              </a:solidFill>
            </a:endParaRPr>
          </a:p>
        </p:txBody>
      </p:sp>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a:solidFill>
                  <a:srgbClr val="000000"/>
                </a:solidFill>
              </a:rPr>
              <a:t>Unwarping </a:t>
            </a:r>
          </a:p>
        </p:txBody>
      </p:sp>
    </p:spTree>
    <p:extLst>
      <p:ext uri="{BB962C8B-B14F-4D97-AF65-F5344CB8AC3E}">
        <p14:creationId xmlns:p14="http://schemas.microsoft.com/office/powerpoint/2010/main" val="17993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Slice Selection </a:t>
            </a:r>
            <a:endParaRPr lang="en-GB" sz="5000" dirty="0">
              <a:solidFill>
                <a:srgbClr val="000000"/>
              </a:solidFill>
            </a:endParaRPr>
          </a:p>
        </p:txBody>
      </p:sp>
      <p:pic>
        <p:nvPicPr>
          <p:cNvPr id="2" name="slice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48532" y="2060848"/>
            <a:ext cx="3657600" cy="3429000"/>
          </a:xfrm>
          <a:prstGeom prst="rect">
            <a:avLst/>
          </a:prstGeom>
        </p:spPr>
      </p:pic>
      <p:sp>
        <p:nvSpPr>
          <p:cNvPr id="7" name="TextBox 6"/>
          <p:cNvSpPr txBox="1"/>
          <p:nvPr/>
        </p:nvSpPr>
        <p:spPr>
          <a:xfrm>
            <a:off x="4788024" y="2060848"/>
            <a:ext cx="3888432" cy="3416320"/>
          </a:xfrm>
          <a:prstGeom prst="rect">
            <a:avLst/>
          </a:prstGeom>
          <a:noFill/>
        </p:spPr>
        <p:txBody>
          <a:bodyPr wrap="square" rtlCol="0">
            <a:spAutoFit/>
          </a:bodyPr>
          <a:lstStyle/>
          <a:p>
            <a:pPr marL="285750" indent="-285750">
              <a:buFontTx/>
              <a:buChar char="-"/>
            </a:pPr>
            <a:r>
              <a:rPr lang="en-GB" dirty="0" smtClean="0">
                <a:solidFill>
                  <a:schemeClr val="bg1"/>
                </a:solidFill>
                <a:latin typeface="+mj-lt"/>
              </a:rPr>
              <a:t>Apply gradient field, </a:t>
            </a:r>
            <a:r>
              <a:rPr lang="en-GB" b="1" dirty="0" smtClean="0">
                <a:solidFill>
                  <a:schemeClr val="bg1"/>
                </a:solidFill>
                <a:latin typeface="+mj-lt"/>
              </a:rPr>
              <a:t>B0</a:t>
            </a:r>
            <a:r>
              <a:rPr lang="en-GB" dirty="0" smtClean="0">
                <a:solidFill>
                  <a:schemeClr val="bg1"/>
                </a:solidFill>
                <a:latin typeface="+mj-lt"/>
              </a:rPr>
              <a:t>, in z-axis</a:t>
            </a:r>
          </a:p>
          <a:p>
            <a:pPr marL="285750" indent="-285750">
              <a:buFontTx/>
              <a:buChar char="-"/>
            </a:pPr>
            <a:r>
              <a:rPr lang="en-GB" dirty="0" smtClean="0">
                <a:solidFill>
                  <a:schemeClr val="bg1"/>
                </a:solidFill>
                <a:latin typeface="+mj-lt"/>
              </a:rPr>
              <a:t>For target dipoles </a:t>
            </a:r>
            <a:r>
              <a:rPr lang="en-GB" b="1" dirty="0" smtClean="0">
                <a:solidFill>
                  <a:schemeClr val="bg1"/>
                </a:solidFill>
                <a:latin typeface="+mj-lt"/>
              </a:rPr>
              <a:t>B0</a:t>
            </a:r>
            <a:r>
              <a:rPr lang="en-GB" dirty="0" smtClean="0">
                <a:solidFill>
                  <a:schemeClr val="bg1"/>
                </a:solidFill>
                <a:latin typeface="+mj-lt"/>
              </a:rPr>
              <a:t> ∝ </a:t>
            </a:r>
            <a:r>
              <a:rPr lang="el-GR" dirty="0" smtClean="0">
                <a:solidFill>
                  <a:schemeClr val="bg1"/>
                </a:solidFill>
                <a:latin typeface="+mj-lt"/>
              </a:rPr>
              <a:t>ω</a:t>
            </a:r>
            <a:r>
              <a:rPr lang="en-GB" dirty="0" smtClean="0">
                <a:solidFill>
                  <a:schemeClr val="bg1"/>
                </a:solidFill>
                <a:latin typeface="+mj-lt"/>
              </a:rPr>
              <a:t> (</a:t>
            </a:r>
            <a:r>
              <a:rPr lang="en-GB" dirty="0" err="1" smtClean="0">
                <a:solidFill>
                  <a:schemeClr val="bg1"/>
                </a:solidFill>
                <a:latin typeface="+mj-lt"/>
              </a:rPr>
              <a:t>Larmor</a:t>
            </a:r>
            <a:r>
              <a:rPr lang="en-GB" dirty="0" smtClean="0">
                <a:solidFill>
                  <a:schemeClr val="bg1"/>
                </a:solidFill>
                <a:latin typeface="+mj-lt"/>
              </a:rPr>
              <a:t> or resonant frequency: frequency of precession about z-axis)</a:t>
            </a:r>
          </a:p>
          <a:p>
            <a:pPr marL="285750" indent="-285750">
              <a:buFontTx/>
              <a:buChar char="-"/>
            </a:pPr>
            <a:r>
              <a:rPr lang="en-GB" dirty="0" smtClean="0">
                <a:solidFill>
                  <a:schemeClr val="bg1"/>
                </a:solidFill>
                <a:latin typeface="+mj-lt"/>
              </a:rPr>
              <a:t>Can send a pre-calculated  RF pulse of frequency </a:t>
            </a:r>
            <a:r>
              <a:rPr lang="el-GR" dirty="0" smtClean="0">
                <a:solidFill>
                  <a:schemeClr val="bg1"/>
                </a:solidFill>
              </a:rPr>
              <a:t>ω</a:t>
            </a:r>
            <a:r>
              <a:rPr lang="en-GB" dirty="0" smtClean="0">
                <a:solidFill>
                  <a:schemeClr val="bg1"/>
                </a:solidFill>
              </a:rPr>
              <a:t> which will only be absorbed by a plane of dipoles</a:t>
            </a:r>
          </a:p>
          <a:p>
            <a:pPr marL="285750" indent="-285750">
              <a:buFontTx/>
              <a:buChar char="-"/>
            </a:pPr>
            <a:r>
              <a:rPr lang="en-GB" dirty="0" smtClean="0">
                <a:solidFill>
                  <a:schemeClr val="bg1"/>
                </a:solidFill>
                <a:latin typeface="+mj-lt"/>
              </a:rPr>
              <a:t>The subsequent precession signal received at the coil is attributed to activity in that plane</a:t>
            </a:r>
          </a:p>
          <a:p>
            <a:pPr marL="285750" indent="-285750">
              <a:buFontTx/>
              <a:buChar char="-"/>
            </a:pPr>
            <a:endParaRPr lang="en-GB" dirty="0" smtClean="0">
              <a:solidFill>
                <a:schemeClr val="bg1"/>
              </a:solidFill>
              <a:latin typeface="+mj-lt"/>
            </a:endParaRPr>
          </a:p>
          <a:p>
            <a:pPr marL="285750" indent="-285750">
              <a:buFontTx/>
              <a:buChar char="-"/>
            </a:pPr>
            <a:endParaRPr lang="en-GB" dirty="0">
              <a:solidFill>
                <a:schemeClr val="bg1"/>
              </a:solidFill>
              <a:latin typeface="+mj-lt"/>
            </a:endParaRPr>
          </a:p>
        </p:txBody>
      </p:sp>
    </p:spTree>
    <p:extLst>
      <p:ext uri="{BB962C8B-B14F-4D97-AF65-F5344CB8AC3E}">
        <p14:creationId xmlns:p14="http://schemas.microsoft.com/office/powerpoint/2010/main" val="10185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11560" y="1628800"/>
            <a:ext cx="8229600" cy="4525963"/>
          </a:xfrm>
        </p:spPr>
        <p:txBody>
          <a:bodyPr/>
          <a:lstStyle/>
          <a:p>
            <a:pPr>
              <a:buClr>
                <a:schemeClr val="tx1"/>
              </a:buClr>
              <a:buFont typeface="Arial" pitchFamily="34" charset="0"/>
              <a:buChar char="•"/>
            </a:pPr>
            <a:r>
              <a:rPr lang="en-US" dirty="0" smtClean="0">
                <a:solidFill>
                  <a:schemeClr val="bg1"/>
                </a:solidFill>
                <a:latin typeface="Calibri" pitchFamily="34" charset="0"/>
                <a:ea typeface="Calibri" pitchFamily="34" charset="0"/>
                <a:cs typeface="Calibri" pitchFamily="34" charset="0"/>
              </a:rPr>
              <a:t>Motion in fMRI</a:t>
            </a:r>
          </a:p>
          <a:p>
            <a:pPr lvl="1">
              <a:buClr>
                <a:schemeClr val="tx1"/>
              </a:buClr>
              <a:buFont typeface="Lucida Grande"/>
              <a:buChar char="−"/>
            </a:pPr>
            <a:r>
              <a:rPr lang="en-US" sz="2100" dirty="0" smtClean="0">
                <a:solidFill>
                  <a:schemeClr val="bg1"/>
                </a:solidFill>
                <a:latin typeface="Calibri" pitchFamily="34" charset="0"/>
                <a:ea typeface="Calibri" pitchFamily="34" charset="0"/>
                <a:cs typeface="Calibri" pitchFamily="34" charset="0"/>
              </a:rPr>
              <a:t>Motion Prevention</a:t>
            </a:r>
          </a:p>
          <a:p>
            <a:pPr lvl="1">
              <a:buClr>
                <a:schemeClr val="tx1"/>
              </a:buClr>
              <a:buFont typeface="Lucida Grande"/>
              <a:buChar char="−"/>
            </a:pPr>
            <a:r>
              <a:rPr lang="en-US" sz="2100" dirty="0" smtClean="0">
                <a:solidFill>
                  <a:schemeClr val="bg1"/>
                </a:solidFill>
                <a:latin typeface="Calibri" pitchFamily="34" charset="0"/>
                <a:ea typeface="Calibri" pitchFamily="34" charset="0"/>
                <a:cs typeface="Calibri" pitchFamily="34" charset="0"/>
              </a:rPr>
              <a:t>Motion Correction</a:t>
            </a:r>
          </a:p>
          <a:p>
            <a:pPr>
              <a:spcBef>
                <a:spcPts val="1200"/>
              </a:spcBef>
              <a:buClr>
                <a:schemeClr val="tx1"/>
              </a:buClr>
              <a:buFont typeface="Arial" pitchFamily="34" charset="0"/>
              <a:buChar char="•"/>
            </a:pPr>
            <a:r>
              <a:rPr lang="en-US" dirty="0" smtClean="0">
                <a:solidFill>
                  <a:schemeClr val="bg1"/>
                </a:solidFill>
                <a:latin typeface="Calibri" pitchFamily="34" charset="0"/>
                <a:ea typeface="Calibri" pitchFamily="34" charset="0"/>
                <a:cs typeface="Calibri" pitchFamily="34" charset="0"/>
              </a:rPr>
              <a:t>Realignment – Two Steps</a:t>
            </a:r>
          </a:p>
          <a:p>
            <a:pPr lvl="1">
              <a:buClr>
                <a:schemeClr val="tx1"/>
              </a:buClr>
              <a:buFont typeface="Lucida Grande"/>
              <a:buChar char="−"/>
            </a:pPr>
            <a:r>
              <a:rPr lang="en-US" sz="2100" dirty="0" smtClean="0">
                <a:solidFill>
                  <a:schemeClr val="bg1"/>
                </a:solidFill>
                <a:latin typeface="Calibri" pitchFamily="34" charset="0"/>
                <a:ea typeface="Calibri" pitchFamily="34" charset="0"/>
                <a:cs typeface="Calibri" pitchFamily="34" charset="0"/>
              </a:rPr>
              <a:t>Registration</a:t>
            </a:r>
          </a:p>
          <a:p>
            <a:pPr lvl="1">
              <a:buClr>
                <a:schemeClr val="tx1"/>
              </a:buClr>
              <a:buFont typeface="Lucida Grande"/>
              <a:buChar char="−"/>
            </a:pPr>
            <a:r>
              <a:rPr lang="en-US" sz="2100" dirty="0" smtClean="0">
                <a:solidFill>
                  <a:schemeClr val="bg1"/>
                </a:solidFill>
                <a:latin typeface="Calibri" pitchFamily="34" charset="0"/>
                <a:ea typeface="Calibri" pitchFamily="34" charset="0"/>
                <a:cs typeface="Calibri" pitchFamily="34" charset="0"/>
              </a:rPr>
              <a:t>Transformation</a:t>
            </a:r>
          </a:p>
          <a:p>
            <a:pPr>
              <a:spcBef>
                <a:spcPts val="1200"/>
              </a:spcBef>
              <a:buClr>
                <a:schemeClr val="tx1"/>
              </a:buClr>
              <a:buFont typeface="Arial" pitchFamily="34" charset="0"/>
              <a:buChar char="•"/>
            </a:pPr>
            <a:r>
              <a:rPr lang="en-US" dirty="0" smtClean="0">
                <a:solidFill>
                  <a:schemeClr val="bg1"/>
                </a:solidFill>
                <a:latin typeface="Calibri" pitchFamily="34" charset="0"/>
                <a:ea typeface="Calibri" pitchFamily="34" charset="0"/>
                <a:cs typeface="Calibri" pitchFamily="34" charset="0"/>
              </a:rPr>
              <a:t>Realignment in SPM</a:t>
            </a:r>
          </a:p>
          <a:p>
            <a:pPr>
              <a:spcBef>
                <a:spcPts val="1200"/>
              </a:spcBef>
              <a:spcAft>
                <a:spcPts val="600"/>
              </a:spcAft>
              <a:buClr>
                <a:schemeClr val="tx1"/>
              </a:buClr>
              <a:buFont typeface="Arial" pitchFamily="34" charset="0"/>
              <a:buChar char="•"/>
            </a:pPr>
            <a:r>
              <a:rPr lang="en-US" dirty="0" err="1" smtClean="0">
                <a:solidFill>
                  <a:schemeClr val="bg1"/>
                </a:solidFill>
                <a:latin typeface="Calibri" pitchFamily="34" charset="0"/>
                <a:ea typeface="Calibri" pitchFamily="34" charset="0"/>
                <a:cs typeface="Calibri" pitchFamily="34" charset="0"/>
              </a:rPr>
              <a:t>Unwarping</a:t>
            </a:r>
            <a:endParaRPr lang="en-US" dirty="0" smtClean="0">
              <a:solidFill>
                <a:schemeClr val="bg1"/>
              </a:solidFill>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000" dirty="0"/>
          </a:p>
        </p:txBody>
      </p:sp>
      <p:sp>
        <p:nvSpPr>
          <p:cNvPr id="2" name="Right Brace 1"/>
          <p:cNvSpPr/>
          <p:nvPr/>
        </p:nvSpPr>
        <p:spPr>
          <a:xfrm flipV="1">
            <a:off x="5868145" y="1772815"/>
            <a:ext cx="720080" cy="32403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7236296" y="3212976"/>
            <a:ext cx="1495281" cy="369332"/>
          </a:xfrm>
          <a:prstGeom prst="rect">
            <a:avLst/>
          </a:prstGeom>
          <a:noFill/>
        </p:spPr>
        <p:txBody>
          <a:bodyPr wrap="none" rtlCol="0">
            <a:spAutoFit/>
          </a:bodyPr>
          <a:lstStyle/>
          <a:p>
            <a:r>
              <a:rPr lang="en-GB" dirty="0" err="1" smtClean="0">
                <a:solidFill>
                  <a:schemeClr val="bg1"/>
                </a:solidFill>
              </a:rPr>
              <a:t>Rashmi</a:t>
            </a:r>
            <a:r>
              <a:rPr lang="en-GB" dirty="0" smtClean="0">
                <a:solidFill>
                  <a:schemeClr val="bg1"/>
                </a:solidFill>
              </a:rPr>
              <a:t> Gupta</a:t>
            </a:r>
            <a:endParaRPr lang="en-GB" dirty="0">
              <a:solidFill>
                <a:schemeClr val="bg1"/>
              </a:solidFill>
            </a:endParaRPr>
          </a:p>
        </p:txBody>
      </p:sp>
      <p:sp>
        <p:nvSpPr>
          <p:cNvPr id="7" name="Right Brace 6"/>
          <p:cNvSpPr/>
          <p:nvPr/>
        </p:nvSpPr>
        <p:spPr>
          <a:xfrm flipV="1">
            <a:off x="5868145" y="5229200"/>
            <a:ext cx="720080" cy="512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7236296" y="5229200"/>
            <a:ext cx="1326453" cy="369332"/>
          </a:xfrm>
          <a:prstGeom prst="rect">
            <a:avLst/>
          </a:prstGeom>
          <a:noFill/>
        </p:spPr>
        <p:txBody>
          <a:bodyPr wrap="none" rtlCol="0">
            <a:spAutoFit/>
          </a:bodyPr>
          <a:lstStyle/>
          <a:p>
            <a:r>
              <a:rPr lang="en-GB" dirty="0" smtClean="0">
                <a:solidFill>
                  <a:schemeClr val="bg1"/>
                </a:solidFill>
              </a:rPr>
              <a:t>Luke Palmer</a:t>
            </a:r>
            <a:endParaRPr lang="en-GB" dirty="0">
              <a:solidFill>
                <a:schemeClr val="bg1"/>
              </a:solidFill>
            </a:endParaRPr>
          </a:p>
        </p:txBody>
      </p:sp>
      <p:sp>
        <p:nvSpPr>
          <p:cNvPr id="9" name="Rectangle 8"/>
          <p:cNvSpPr/>
          <p:nvPr/>
        </p:nvSpPr>
        <p:spPr>
          <a:xfrm>
            <a:off x="0"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Overview</a:t>
            </a:r>
            <a:r>
              <a:rPr lang="en-GB" sz="5000" dirty="0" smtClean="0"/>
              <a:t> </a:t>
            </a:r>
            <a:endParaRPr lang="en-GB" sz="5000" dirty="0"/>
          </a:p>
        </p:txBody>
      </p:sp>
    </p:spTree>
    <p:extLst>
      <p:ext uri="{BB962C8B-B14F-4D97-AF65-F5344CB8AC3E}">
        <p14:creationId xmlns:p14="http://schemas.microsoft.com/office/powerpoint/2010/main" val="408636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Slice Selection in Practice </a:t>
            </a:r>
            <a:endParaRPr lang="en-GB" sz="5000" dirty="0">
              <a:solidFill>
                <a:srgbClr val="000000"/>
              </a:solidFill>
            </a:endParaRPr>
          </a:p>
        </p:txBody>
      </p:sp>
      <p:sp>
        <p:nvSpPr>
          <p:cNvPr id="7" name="TextBox 6"/>
          <p:cNvSpPr txBox="1"/>
          <p:nvPr/>
        </p:nvSpPr>
        <p:spPr>
          <a:xfrm>
            <a:off x="323528" y="2060848"/>
            <a:ext cx="8352928" cy="3416320"/>
          </a:xfrm>
          <a:prstGeom prst="rect">
            <a:avLst/>
          </a:prstGeom>
          <a:noFill/>
        </p:spPr>
        <p:txBody>
          <a:bodyPr wrap="square" rtlCol="0">
            <a:spAutoFit/>
          </a:bodyPr>
          <a:lstStyle/>
          <a:p>
            <a:r>
              <a:rPr lang="en-GB" dirty="0" smtClean="0">
                <a:solidFill>
                  <a:schemeClr val="bg1"/>
                </a:solidFill>
                <a:latin typeface="+mj-lt"/>
              </a:rPr>
              <a:t>BUT!</a:t>
            </a:r>
          </a:p>
          <a:p>
            <a:endParaRPr lang="en-GB" dirty="0">
              <a:solidFill>
                <a:schemeClr val="bg1"/>
              </a:solidFill>
              <a:latin typeface="+mj-lt"/>
            </a:endParaRPr>
          </a:p>
          <a:p>
            <a:r>
              <a:rPr lang="en-GB" dirty="0" smtClean="0">
                <a:solidFill>
                  <a:schemeClr val="bg1"/>
                </a:solidFill>
                <a:latin typeface="+mj-lt"/>
              </a:rPr>
              <a:t>Unlike our homogenous substance, the brain is differentially susceptible to magnetization in different areas  </a:t>
            </a:r>
          </a:p>
          <a:p>
            <a:endParaRPr lang="en-GB" dirty="0">
              <a:solidFill>
                <a:schemeClr val="bg1"/>
              </a:solidFill>
              <a:latin typeface="+mj-lt"/>
            </a:endParaRPr>
          </a:p>
          <a:p>
            <a:r>
              <a:rPr lang="en-GB" dirty="0" smtClean="0">
                <a:solidFill>
                  <a:schemeClr val="bg1"/>
                </a:solidFill>
                <a:latin typeface="+mj-lt"/>
              </a:rPr>
              <a:t>This makes the field inhomogeneous, breaking the homogeneity assumption used in slice selection</a:t>
            </a:r>
          </a:p>
          <a:p>
            <a:endParaRPr lang="en-GB" dirty="0">
              <a:solidFill>
                <a:schemeClr val="bg1"/>
              </a:solidFill>
              <a:latin typeface="+mj-lt"/>
            </a:endParaRPr>
          </a:p>
          <a:p>
            <a:r>
              <a:rPr lang="en-GB" dirty="0" smtClean="0">
                <a:solidFill>
                  <a:schemeClr val="bg1"/>
                </a:solidFill>
                <a:latin typeface="+mj-lt"/>
              </a:rPr>
              <a:t>The signal/image obtained is therefore distorted</a:t>
            </a:r>
          </a:p>
          <a:p>
            <a:endParaRPr lang="en-GB" dirty="0" smtClean="0">
              <a:solidFill>
                <a:schemeClr val="bg1"/>
              </a:solidFill>
              <a:latin typeface="+mj-lt"/>
            </a:endParaRPr>
          </a:p>
          <a:p>
            <a:endParaRPr lang="en-GB" dirty="0" smtClean="0">
              <a:solidFill>
                <a:schemeClr val="bg1"/>
              </a:solidFill>
              <a:latin typeface="+mj-lt"/>
            </a:endParaRPr>
          </a:p>
          <a:p>
            <a:endParaRPr lang="en-GB" dirty="0">
              <a:solidFill>
                <a:schemeClr val="bg1"/>
              </a:solidFill>
              <a:latin typeface="+mj-lt"/>
            </a:endParaRPr>
          </a:p>
        </p:txBody>
      </p:sp>
    </p:spTree>
    <p:extLst>
      <p:ext uri="{BB962C8B-B14F-4D97-AF65-F5344CB8AC3E}">
        <p14:creationId xmlns:p14="http://schemas.microsoft.com/office/powerpoint/2010/main" val="600240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Magnetic Susceptibility</a:t>
            </a:r>
            <a:endParaRPr lang="en-GB" sz="5000" dirty="0">
              <a:solidFill>
                <a:srgbClr val="000000"/>
              </a:solidFill>
            </a:endParaRPr>
          </a:p>
        </p:txBody>
      </p:sp>
      <p:pic>
        <p:nvPicPr>
          <p:cNvPr id="5" name="table"/>
          <p:cNvPicPr>
            <a:picLocks noChangeAspect="1"/>
          </p:cNvPicPr>
          <p:nvPr/>
        </p:nvPicPr>
        <p:blipFill>
          <a:blip r:embed="rId4"/>
          <a:stretch>
            <a:fillRect/>
          </a:stretch>
        </p:blipFill>
        <p:spPr>
          <a:xfrm>
            <a:off x="899592" y="1507011"/>
            <a:ext cx="3456384" cy="2659084"/>
          </a:xfrm>
          <a:prstGeom prst="rect">
            <a:avLst/>
          </a:prstGeom>
        </p:spPr>
      </p:pic>
      <p:pic>
        <p:nvPicPr>
          <p:cNvPr id="3074" name="Picture 2" descr="http://ccn.ucla.edu/BMCweb/SharedCode/slides/MagneticSusceptibility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982" y="3645024"/>
            <a:ext cx="3945996" cy="2634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1700808"/>
            <a:ext cx="3582541" cy="1200329"/>
          </a:xfrm>
          <a:prstGeom prst="rect">
            <a:avLst/>
          </a:prstGeom>
          <a:noFill/>
        </p:spPr>
        <p:txBody>
          <a:bodyPr wrap="square" rtlCol="0">
            <a:spAutoFit/>
          </a:bodyPr>
          <a:lstStyle/>
          <a:p>
            <a:r>
              <a:rPr lang="en-GB" dirty="0" smtClean="0">
                <a:solidFill>
                  <a:schemeClr val="bg1"/>
                </a:solidFill>
              </a:rPr>
              <a:t>Some common susceptibilities. They describe the magnetisation </a:t>
            </a:r>
            <a:r>
              <a:rPr lang="en-GB" dirty="0">
                <a:solidFill>
                  <a:schemeClr val="bg1"/>
                </a:solidFill>
              </a:rPr>
              <a:t>of a material in response to an applied magnetic field</a:t>
            </a:r>
          </a:p>
        </p:txBody>
      </p:sp>
      <p:sp>
        <p:nvSpPr>
          <p:cNvPr id="8" name="TextBox 7"/>
          <p:cNvSpPr txBox="1"/>
          <p:nvPr/>
        </p:nvSpPr>
        <p:spPr>
          <a:xfrm>
            <a:off x="836513" y="4808404"/>
            <a:ext cx="3582541" cy="646331"/>
          </a:xfrm>
          <a:prstGeom prst="rect">
            <a:avLst/>
          </a:prstGeom>
          <a:noFill/>
        </p:spPr>
        <p:txBody>
          <a:bodyPr wrap="square" rtlCol="0">
            <a:spAutoFit/>
          </a:bodyPr>
          <a:lstStyle/>
          <a:p>
            <a:r>
              <a:rPr lang="en-GB" dirty="0" smtClean="0">
                <a:solidFill>
                  <a:schemeClr val="bg1"/>
                </a:solidFill>
              </a:rPr>
              <a:t>Distortion of a uniform magnetic field</a:t>
            </a:r>
            <a:endParaRPr lang="en-GB" dirty="0">
              <a:solidFill>
                <a:schemeClr val="bg1"/>
              </a:solidFill>
            </a:endParaRPr>
          </a:p>
        </p:txBody>
      </p:sp>
    </p:spTree>
    <p:extLst>
      <p:ext uri="{BB962C8B-B14F-4D97-AF65-F5344CB8AC3E}">
        <p14:creationId xmlns:p14="http://schemas.microsoft.com/office/powerpoint/2010/main" val="284868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MRI Example</a:t>
            </a:r>
            <a:endParaRPr lang="en-GB" sz="5000" dirty="0">
              <a:solidFill>
                <a:srgbClr val="000000"/>
              </a:solidFill>
            </a:endParaRPr>
          </a:p>
        </p:txBody>
      </p:sp>
      <p:sp>
        <p:nvSpPr>
          <p:cNvPr id="2" name="TextBox 1"/>
          <p:cNvSpPr txBox="1"/>
          <p:nvPr/>
        </p:nvSpPr>
        <p:spPr>
          <a:xfrm>
            <a:off x="4773781" y="1700807"/>
            <a:ext cx="3582541" cy="1200329"/>
          </a:xfrm>
          <a:prstGeom prst="rect">
            <a:avLst/>
          </a:prstGeom>
          <a:noFill/>
        </p:spPr>
        <p:txBody>
          <a:bodyPr wrap="square" rtlCol="0">
            <a:spAutoFit/>
          </a:bodyPr>
          <a:lstStyle/>
          <a:p>
            <a:r>
              <a:rPr lang="en-GB" dirty="0" smtClean="0">
                <a:solidFill>
                  <a:schemeClr val="bg1"/>
                </a:solidFill>
              </a:rPr>
              <a:t>Uniform object having little variance in magnetic field. This would not produce much distortion in a final image</a:t>
            </a:r>
            <a:endParaRPr lang="en-GB" dirty="0">
              <a:solidFill>
                <a:schemeClr val="bg1"/>
              </a:solidFill>
            </a:endParaRPr>
          </a:p>
        </p:txBody>
      </p:sp>
      <p:sp>
        <p:nvSpPr>
          <p:cNvPr id="8" name="TextBox 7"/>
          <p:cNvSpPr txBox="1"/>
          <p:nvPr/>
        </p:nvSpPr>
        <p:spPr>
          <a:xfrm>
            <a:off x="465386" y="4790806"/>
            <a:ext cx="3582541" cy="1200329"/>
          </a:xfrm>
          <a:prstGeom prst="rect">
            <a:avLst/>
          </a:prstGeom>
          <a:noFill/>
        </p:spPr>
        <p:txBody>
          <a:bodyPr wrap="square" rtlCol="0">
            <a:spAutoFit/>
          </a:bodyPr>
          <a:lstStyle/>
          <a:p>
            <a:r>
              <a:rPr lang="en-GB" dirty="0" smtClean="0">
                <a:solidFill>
                  <a:schemeClr val="bg1"/>
                </a:solidFill>
              </a:rPr>
              <a:t>Large susceptibility variation in the human brain leads to greater field inhomogeneity and therefore image distortion</a:t>
            </a:r>
            <a:endParaRPr lang="en-GB" dirty="0">
              <a:solidFill>
                <a:schemeClr val="bg1"/>
              </a:solidFill>
            </a:endParaRPr>
          </a:p>
        </p:txBody>
      </p:sp>
      <p:grpSp>
        <p:nvGrpSpPr>
          <p:cNvPr id="10" name="Group 9"/>
          <p:cNvGrpSpPr>
            <a:grpSpLocks/>
          </p:cNvGrpSpPr>
          <p:nvPr/>
        </p:nvGrpSpPr>
        <p:grpSpPr bwMode="auto">
          <a:xfrm>
            <a:off x="539552" y="1386680"/>
            <a:ext cx="3508375" cy="2952748"/>
            <a:chOff x="200705" y="2627140"/>
            <a:chExt cx="3507461" cy="2953308"/>
          </a:xfrm>
        </p:grpSpPr>
        <p:sp>
          <p:nvSpPr>
            <p:cNvPr id="11" name="Rectangle 10"/>
            <p:cNvSpPr/>
            <p:nvPr/>
          </p:nvSpPr>
          <p:spPr>
            <a:xfrm>
              <a:off x="200705" y="2627140"/>
              <a:ext cx="3507461" cy="2953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dirty="0"/>
            </a:p>
          </p:txBody>
        </p:sp>
        <p:pic>
          <p:nvPicPr>
            <p:cNvPr id="12" name="Picture 11"/>
            <p:cNvPicPr>
              <a:picLocks noChangeAspect="1" noChangeArrowheads="1"/>
            </p:cNvPicPr>
            <p:nvPr/>
          </p:nvPicPr>
          <p:blipFill>
            <a:blip r:embed="rId4" cstate="print"/>
            <a:srcRect/>
            <a:stretch>
              <a:fillRect/>
            </a:stretch>
          </p:blipFill>
          <p:spPr bwMode="auto">
            <a:xfrm>
              <a:off x="311555" y="2807719"/>
              <a:ext cx="3285936" cy="2592288"/>
            </a:xfrm>
            <a:prstGeom prst="rect">
              <a:avLst/>
            </a:prstGeom>
            <a:noFill/>
            <a:ln w="9525">
              <a:noFill/>
              <a:miter lim="800000"/>
              <a:headEnd/>
              <a:tailEnd/>
            </a:ln>
          </p:spPr>
        </p:pic>
      </p:grpSp>
      <p:pic>
        <p:nvPicPr>
          <p:cNvPr id="13" name="Picture 12"/>
          <p:cNvPicPr>
            <a:picLocks noChangeAspect="1" noChangeArrowheads="1"/>
          </p:cNvPicPr>
          <p:nvPr/>
        </p:nvPicPr>
        <p:blipFill>
          <a:blip r:embed="rId5" cstate="print"/>
          <a:srcRect/>
          <a:stretch>
            <a:fillRect/>
          </a:stretch>
        </p:blipFill>
        <p:spPr bwMode="auto">
          <a:xfrm>
            <a:off x="4367761" y="3212976"/>
            <a:ext cx="3991017" cy="3335998"/>
          </a:xfrm>
          <a:prstGeom prst="rect">
            <a:avLst/>
          </a:prstGeom>
          <a:noFill/>
          <a:ln w="9525">
            <a:noFill/>
            <a:miter lim="800000"/>
            <a:headEnd/>
            <a:tailEnd/>
          </a:ln>
        </p:spPr>
      </p:pic>
      <p:sp>
        <p:nvSpPr>
          <p:cNvPr id="14" name="AutoShape 5"/>
          <p:cNvSpPr>
            <a:spLocks noChangeArrowheads="1"/>
          </p:cNvSpPr>
          <p:nvPr/>
        </p:nvSpPr>
        <p:spPr bwMode="auto">
          <a:xfrm flipH="1">
            <a:off x="4211960" y="2102926"/>
            <a:ext cx="432048" cy="396092"/>
          </a:xfrm>
          <a:prstGeom prst="rightArrow">
            <a:avLst>
              <a:gd name="adj1" fmla="val 50000"/>
              <a:gd name="adj2" fmla="val 52255"/>
            </a:avLst>
          </a:prstGeom>
          <a:solidFill>
            <a:srgbClr val="FFCC00"/>
          </a:solidFill>
          <a:ln w="15875">
            <a:solidFill>
              <a:srgbClr val="FF99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AutoShape 5"/>
          <p:cNvSpPr>
            <a:spLocks noChangeArrowheads="1"/>
          </p:cNvSpPr>
          <p:nvPr/>
        </p:nvSpPr>
        <p:spPr bwMode="auto">
          <a:xfrm>
            <a:off x="3926210" y="5049132"/>
            <a:ext cx="376932" cy="396092"/>
          </a:xfrm>
          <a:prstGeom prst="rightArrow">
            <a:avLst>
              <a:gd name="adj1" fmla="val 50000"/>
              <a:gd name="adj2" fmla="val 52255"/>
            </a:avLst>
          </a:prstGeom>
          <a:solidFill>
            <a:srgbClr val="FFCC00"/>
          </a:solidFill>
          <a:ln w="15875">
            <a:solidFill>
              <a:srgbClr val="FF99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880207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Image Distortion</a:t>
            </a:r>
            <a:endParaRPr lang="en-GB" sz="5000" dirty="0">
              <a:solidFill>
                <a:srgbClr val="000000"/>
              </a:solidFill>
            </a:endParaRPr>
          </a:p>
        </p:txBody>
      </p:sp>
      <p:sp>
        <p:nvSpPr>
          <p:cNvPr id="2" name="TextBox 1"/>
          <p:cNvSpPr txBox="1"/>
          <p:nvPr/>
        </p:nvSpPr>
        <p:spPr>
          <a:xfrm>
            <a:off x="467545" y="1700807"/>
            <a:ext cx="7888778" cy="646331"/>
          </a:xfrm>
          <a:prstGeom prst="rect">
            <a:avLst/>
          </a:prstGeom>
          <a:noFill/>
        </p:spPr>
        <p:txBody>
          <a:bodyPr wrap="square" rtlCol="0">
            <a:spAutoFit/>
          </a:bodyPr>
          <a:lstStyle/>
          <a:p>
            <a:r>
              <a:rPr lang="en-GB" dirty="0" smtClean="0">
                <a:solidFill>
                  <a:schemeClr val="bg1"/>
                </a:solidFill>
              </a:rPr>
              <a:t>Image distortion occurs because image locations are effectively ‘deflected’ by an inhomogeneous field.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 y="2564904"/>
            <a:ext cx="3193554" cy="3632047"/>
          </a:xfrm>
          <a:prstGeom prst="rect">
            <a:avLst/>
          </a:prstGeom>
        </p:spPr>
      </p:pic>
      <p:sp>
        <p:nvSpPr>
          <p:cNvPr id="16" name="TextBox 15"/>
          <p:cNvSpPr txBox="1"/>
          <p:nvPr/>
        </p:nvSpPr>
        <p:spPr>
          <a:xfrm>
            <a:off x="3898776" y="2811266"/>
            <a:ext cx="5008458" cy="3139321"/>
          </a:xfrm>
          <a:prstGeom prst="rect">
            <a:avLst/>
          </a:prstGeom>
          <a:noFill/>
        </p:spPr>
        <p:txBody>
          <a:bodyPr wrap="square" rtlCol="0">
            <a:spAutoFit/>
          </a:bodyPr>
          <a:lstStyle/>
          <a:p>
            <a:r>
              <a:rPr lang="en-GB" dirty="0" smtClean="0">
                <a:solidFill>
                  <a:schemeClr val="bg1"/>
                </a:solidFill>
              </a:rPr>
              <a:t>The inhomogeneity means that dipoles from outside of the target plane may also </a:t>
            </a:r>
            <a:r>
              <a:rPr lang="en-GB" dirty="0" err="1" smtClean="0">
                <a:solidFill>
                  <a:schemeClr val="bg1"/>
                </a:solidFill>
              </a:rPr>
              <a:t>precess</a:t>
            </a:r>
            <a:r>
              <a:rPr lang="en-GB" dirty="0" smtClean="0">
                <a:solidFill>
                  <a:schemeClr val="bg1"/>
                </a:solidFill>
              </a:rPr>
              <a:t> when the RF pulse is applied.</a:t>
            </a:r>
          </a:p>
          <a:p>
            <a:endParaRPr lang="en-GB" dirty="0">
              <a:solidFill>
                <a:schemeClr val="bg1"/>
              </a:solidFill>
            </a:endParaRPr>
          </a:p>
          <a:p>
            <a:endParaRPr lang="en-GB" dirty="0" smtClean="0">
              <a:solidFill>
                <a:schemeClr val="bg1"/>
              </a:solidFill>
            </a:endParaRPr>
          </a:p>
          <a:p>
            <a:r>
              <a:rPr lang="en-GB" dirty="0" smtClean="0">
                <a:solidFill>
                  <a:schemeClr val="bg1"/>
                </a:solidFill>
              </a:rPr>
              <a:t>Therefore, image slices which are assumed to be from a flat plane of the volume in fact contain signals from other parts, resulting in a warping of the ‘real’ image</a:t>
            </a:r>
            <a:r>
              <a:rPr lang="en-GB" dirty="0" smtClean="0">
                <a:solidFill>
                  <a:schemeClr val="bg1"/>
                </a:solidFill>
              </a:rPr>
              <a:t>.</a:t>
            </a:r>
          </a:p>
          <a:p>
            <a:endParaRPr lang="en-GB" dirty="0">
              <a:solidFill>
                <a:schemeClr val="bg1"/>
              </a:solidFill>
            </a:endParaRPr>
          </a:p>
          <a:p>
            <a:endParaRPr lang="en-GB" dirty="0" smtClean="0">
              <a:solidFill>
                <a:schemeClr val="bg1"/>
              </a:solidFill>
            </a:endParaRPr>
          </a:p>
        </p:txBody>
      </p:sp>
    </p:spTree>
    <p:extLst>
      <p:ext uri="{BB962C8B-B14F-4D97-AF65-F5344CB8AC3E}">
        <p14:creationId xmlns:p14="http://schemas.microsoft.com/office/powerpoint/2010/main" val="152426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One Slice Solution: Field Maps</a:t>
            </a:r>
            <a:endParaRPr lang="en-GB" sz="5000" dirty="0">
              <a:solidFill>
                <a:srgbClr val="000000"/>
              </a:solidFill>
            </a:endParaRPr>
          </a:p>
        </p:txBody>
      </p:sp>
      <p:sp>
        <p:nvSpPr>
          <p:cNvPr id="2" name="TextBox 1"/>
          <p:cNvSpPr txBox="1"/>
          <p:nvPr/>
        </p:nvSpPr>
        <p:spPr>
          <a:xfrm>
            <a:off x="467545" y="1700807"/>
            <a:ext cx="7888778" cy="2585323"/>
          </a:xfrm>
          <a:prstGeom prst="rect">
            <a:avLst/>
          </a:prstGeom>
          <a:noFill/>
        </p:spPr>
        <p:txBody>
          <a:bodyPr wrap="square" rtlCol="0">
            <a:spAutoFit/>
          </a:bodyPr>
          <a:lstStyle/>
          <a:p>
            <a:r>
              <a:rPr lang="en-GB" dirty="0" smtClean="0">
                <a:solidFill>
                  <a:schemeClr val="bg1"/>
                </a:solidFill>
              </a:rPr>
              <a:t>We can explicitly measure the field inhomogeneity using a field map.</a:t>
            </a:r>
          </a:p>
          <a:p>
            <a:r>
              <a:rPr lang="en-GB" dirty="0">
                <a:solidFill>
                  <a:schemeClr val="bg1"/>
                </a:solidFill>
              </a:rPr>
              <a:t>	</a:t>
            </a:r>
            <a:r>
              <a:rPr lang="en-GB" dirty="0" smtClean="0">
                <a:solidFill>
                  <a:schemeClr val="bg1"/>
                </a:solidFill>
              </a:rPr>
              <a:t>-Dedicated scan before the start of experiment to measure this</a:t>
            </a:r>
            <a:endParaRPr lang="en-GB" dirty="0" smtClean="0">
              <a:solidFill>
                <a:schemeClr val="bg1"/>
              </a:solidFill>
            </a:endParaRPr>
          </a:p>
          <a:p>
            <a:endParaRPr lang="en-GB" dirty="0">
              <a:solidFill>
                <a:schemeClr val="bg1"/>
              </a:solidFill>
            </a:endParaRPr>
          </a:p>
          <a:p>
            <a:r>
              <a:rPr lang="en-GB" dirty="0" smtClean="0">
                <a:solidFill>
                  <a:schemeClr val="bg1"/>
                </a:solidFill>
              </a:rPr>
              <a:t>Using this map we can derive a deformation field, which details how the voxels in the volume are deflected due to the distorted field.</a:t>
            </a:r>
          </a:p>
          <a:p>
            <a:endParaRPr lang="en-GB" dirty="0">
              <a:solidFill>
                <a:schemeClr val="bg1"/>
              </a:solidFill>
            </a:endParaRPr>
          </a:p>
          <a:p>
            <a:r>
              <a:rPr lang="en-GB" dirty="0">
                <a:solidFill>
                  <a:schemeClr val="bg1"/>
                </a:solidFill>
              </a:rPr>
              <a:t>By applying the inverse of this deformation field, </a:t>
            </a:r>
          </a:p>
          <a:p>
            <a:r>
              <a:rPr lang="en-GB" dirty="0">
                <a:solidFill>
                  <a:schemeClr val="bg1"/>
                </a:solidFill>
              </a:rPr>
              <a:t>voxel displacement due to inhomogeneity is undone </a:t>
            </a:r>
          </a:p>
          <a:p>
            <a:endParaRPr lang="en-GB"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119853"/>
            <a:ext cx="2618094" cy="2448272"/>
          </a:xfrm>
          <a:prstGeom prst="rect">
            <a:avLst/>
          </a:prstGeom>
        </p:spPr>
      </p:pic>
      <p:pic>
        <p:nvPicPr>
          <p:cNvPr id="8" name="Picture 7"/>
          <p:cNvPicPr>
            <a:picLocks noChangeAspect="1" noChangeArrowheads="1"/>
          </p:cNvPicPr>
          <p:nvPr/>
        </p:nvPicPr>
        <p:blipFill>
          <a:blip r:embed="rId5"/>
          <a:srcRect/>
          <a:stretch>
            <a:fillRect/>
          </a:stretch>
        </p:blipFill>
        <p:spPr bwMode="auto">
          <a:xfrm>
            <a:off x="5652120" y="3429000"/>
            <a:ext cx="2592288" cy="3139125"/>
          </a:xfrm>
          <a:prstGeom prst="rect">
            <a:avLst/>
          </a:prstGeom>
          <a:noFill/>
          <a:ln w="9525">
            <a:noFill/>
            <a:miter lim="800000"/>
            <a:headEnd/>
            <a:tailEnd/>
          </a:ln>
        </p:spPr>
      </p:pic>
    </p:spTree>
    <p:extLst>
      <p:ext uri="{BB962C8B-B14F-4D97-AF65-F5344CB8AC3E}">
        <p14:creationId xmlns:p14="http://schemas.microsoft.com/office/powerpoint/2010/main" val="1793735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Susceptibility X Movement</a:t>
            </a:r>
            <a:endParaRPr lang="en-GB" sz="5000" dirty="0">
              <a:solidFill>
                <a:srgbClr val="000000"/>
              </a:solidFill>
            </a:endParaRPr>
          </a:p>
        </p:txBody>
      </p:sp>
      <p:sp>
        <p:nvSpPr>
          <p:cNvPr id="2" name="TextBox 1"/>
          <p:cNvSpPr txBox="1"/>
          <p:nvPr/>
        </p:nvSpPr>
        <p:spPr>
          <a:xfrm>
            <a:off x="467545" y="1700807"/>
            <a:ext cx="7888778" cy="4801314"/>
          </a:xfrm>
          <a:prstGeom prst="rect">
            <a:avLst/>
          </a:prstGeom>
          <a:noFill/>
        </p:spPr>
        <p:txBody>
          <a:bodyPr wrap="square" rtlCol="0">
            <a:spAutoFit/>
          </a:bodyPr>
          <a:lstStyle/>
          <a:p>
            <a:r>
              <a:rPr lang="en-GB" dirty="0">
                <a:solidFill>
                  <a:schemeClr val="bg1"/>
                </a:solidFill>
              </a:rPr>
              <a:t>Field </a:t>
            </a:r>
            <a:r>
              <a:rPr lang="en-GB" dirty="0" err="1">
                <a:solidFill>
                  <a:schemeClr val="bg1"/>
                </a:solidFill>
              </a:rPr>
              <a:t>inhomogeneities</a:t>
            </a:r>
            <a:r>
              <a:rPr lang="en-GB" dirty="0">
                <a:solidFill>
                  <a:schemeClr val="bg1"/>
                </a:solidFill>
              </a:rPr>
              <a:t> change with the position of the object in the field, so there can be non-rigid, as well as rigid distortion over subsequent scans</a:t>
            </a:r>
            <a:r>
              <a:rPr lang="en-GB" dirty="0" smtClean="0">
                <a:solidFill>
                  <a:schemeClr val="bg1"/>
                </a:solidFill>
              </a:rPr>
              <a:t>.</a:t>
            </a:r>
          </a:p>
          <a:p>
            <a:endParaRPr lang="en-GB" dirty="0">
              <a:solidFill>
                <a:schemeClr val="bg1"/>
              </a:solidFill>
            </a:endParaRPr>
          </a:p>
          <a:p>
            <a:r>
              <a:rPr lang="en-GB" dirty="0">
                <a:solidFill>
                  <a:schemeClr val="bg1"/>
                </a:solidFill>
              </a:rPr>
              <a:t>The movement-by-inhomogeneity interaction can be observed by changes in the deformation field over subsequent scans</a:t>
            </a:r>
            <a:r>
              <a:rPr lang="en-GB" dirty="0" smtClean="0">
                <a:solidFill>
                  <a:schemeClr val="bg1"/>
                </a:solidFill>
              </a:rPr>
              <a:t>.</a:t>
            </a: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r>
              <a:rPr lang="en-GB" dirty="0" smtClean="0">
                <a:solidFill>
                  <a:schemeClr val="bg1"/>
                </a:solidFill>
              </a:rPr>
              <a:t>Therefore, the field map and deformation field calculated for a slice at t=0 cannot be used at t=1 if there was subject movement, as the distortion on the object has changed</a:t>
            </a:r>
            <a:endParaRPr lang="en-GB"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26" y="3294072"/>
            <a:ext cx="4656415" cy="2079144"/>
          </a:xfrm>
          <a:prstGeom prst="rect">
            <a:avLst/>
          </a:prstGeom>
        </p:spPr>
      </p:pic>
    </p:spTree>
    <p:extLst>
      <p:ext uri="{BB962C8B-B14F-4D97-AF65-F5344CB8AC3E}">
        <p14:creationId xmlns:p14="http://schemas.microsoft.com/office/powerpoint/2010/main" val="3074600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Accounting for the Interaction </a:t>
            </a:r>
            <a:endParaRPr lang="en-GB" sz="5000" dirty="0">
              <a:solidFill>
                <a:srgbClr val="000000"/>
              </a:solidFill>
            </a:endParaRPr>
          </a:p>
        </p:txBody>
      </p:sp>
      <p:sp>
        <p:nvSpPr>
          <p:cNvPr id="2" name="TextBox 1"/>
          <p:cNvSpPr txBox="1"/>
          <p:nvPr/>
        </p:nvSpPr>
        <p:spPr>
          <a:xfrm>
            <a:off x="467545" y="1700807"/>
            <a:ext cx="7888778" cy="4247317"/>
          </a:xfrm>
          <a:prstGeom prst="rect">
            <a:avLst/>
          </a:prstGeom>
          <a:noFill/>
        </p:spPr>
        <p:txBody>
          <a:bodyPr wrap="square" rtlCol="0">
            <a:spAutoFit/>
          </a:bodyPr>
          <a:lstStyle/>
          <a:p>
            <a:r>
              <a:rPr lang="en-GB" dirty="0" smtClean="0">
                <a:solidFill>
                  <a:schemeClr val="bg1"/>
                </a:solidFill>
              </a:rPr>
              <a:t>One possibility would be to measure the field inhomogeneity explicitly and generate a field/deformation map for each scan in the series.</a:t>
            </a:r>
          </a:p>
          <a:p>
            <a:endParaRPr lang="en-GB" dirty="0">
              <a:solidFill>
                <a:schemeClr val="bg1"/>
              </a:solidFill>
            </a:endParaRPr>
          </a:p>
          <a:p>
            <a:r>
              <a:rPr lang="en-GB" dirty="0">
                <a:solidFill>
                  <a:schemeClr val="bg1"/>
                </a:solidFill>
                <a:effectLst>
                  <a:outerShdw blurRad="38100" dist="38100" dir="2700000" algn="tl">
                    <a:srgbClr val="000000"/>
                  </a:outerShdw>
                </a:effectLst>
              </a:rPr>
              <a:t>Measurement of field-maps is complicated by noise, and rapid loss of signal towards the edges of the object. </a:t>
            </a:r>
            <a:endParaRPr lang="en-GB" dirty="0" smtClean="0">
              <a:solidFill>
                <a:schemeClr val="bg1"/>
              </a:solidFill>
              <a:effectLst>
                <a:outerShdw blurRad="38100" dist="38100" dir="2700000" algn="tl">
                  <a:srgbClr val="000000"/>
                </a:outerShdw>
              </a:effectLst>
            </a:endParaRPr>
          </a:p>
          <a:p>
            <a:endParaRPr lang="en-GB" dirty="0">
              <a:solidFill>
                <a:schemeClr val="bg1"/>
              </a:solidFill>
              <a:effectLst>
                <a:outerShdw blurRad="38100" dist="38100" dir="2700000" algn="tl">
                  <a:srgbClr val="000000"/>
                </a:outerShdw>
              </a:effectLst>
            </a:endParaRPr>
          </a:p>
          <a:p>
            <a:r>
              <a:rPr lang="en-GB" dirty="0" smtClean="0">
                <a:solidFill>
                  <a:schemeClr val="bg1"/>
                </a:solidFill>
                <a:effectLst>
                  <a:outerShdw blurRad="38100" dist="38100" dir="2700000" algn="tl">
                    <a:srgbClr val="000000"/>
                  </a:outerShdw>
                </a:effectLst>
              </a:rPr>
              <a:t>BETTER SOLUTION:</a:t>
            </a:r>
          </a:p>
          <a:p>
            <a:endParaRPr lang="en-GB" dirty="0" smtClean="0">
              <a:solidFill>
                <a:schemeClr val="bg1"/>
              </a:solidFill>
              <a:effectLst>
                <a:outerShdw blurRad="38100" dist="38100" dir="2700000" algn="tl">
                  <a:srgbClr val="000000"/>
                </a:outerShdw>
              </a:effectLst>
            </a:endParaRPr>
          </a:p>
          <a:p>
            <a:r>
              <a:rPr lang="en-GB" dirty="0" smtClean="0">
                <a:solidFill>
                  <a:schemeClr val="bg1"/>
                </a:solidFill>
                <a:effectLst>
                  <a:outerShdw blurRad="38100" dist="38100" dir="2700000" algn="tl">
                    <a:srgbClr val="000000"/>
                  </a:outerShdw>
                </a:effectLst>
              </a:rPr>
              <a:t>Calculate a deformation field from a single field map at the beginning of the series, then use the pre-calculated (from the realign procedure) rigid movement parameters to estimate the warping of that field map for each time point in the series.</a:t>
            </a:r>
          </a:p>
          <a:p>
            <a:endParaRPr lang="en-GB" dirty="0" smtClean="0">
              <a:solidFill>
                <a:schemeClr val="bg1"/>
              </a:solidFill>
              <a:effectLst>
                <a:outerShdw blurRad="38100" dist="38100" dir="2700000" algn="tl">
                  <a:srgbClr val="000000"/>
                </a:outerShdw>
              </a:effectLst>
            </a:endParaRPr>
          </a:p>
          <a:p>
            <a:r>
              <a:rPr lang="en-GB" dirty="0" smtClean="0">
                <a:solidFill>
                  <a:schemeClr val="bg1"/>
                </a:solidFill>
                <a:effectLst>
                  <a:outerShdw blurRad="38100" dist="38100" dir="2700000" algn="tl">
                    <a:srgbClr val="000000"/>
                  </a:outerShdw>
                </a:effectLst>
              </a:rPr>
              <a:t>Now we can apply inverse deformation fields to each slice in the volume</a:t>
            </a:r>
            <a:endParaRPr lang="en-GB" dirty="0">
              <a:solidFill>
                <a:schemeClr val="bg1"/>
              </a:solidFill>
              <a:effectLst>
                <a:outerShdw blurRad="38100" dist="38100" dir="2700000" algn="tl">
                  <a:srgbClr val="000000"/>
                </a:outerShdw>
              </a:effectLst>
            </a:endParaRPr>
          </a:p>
          <a:p>
            <a:endParaRPr lang="en-GB" dirty="0">
              <a:solidFill>
                <a:schemeClr val="bg1"/>
              </a:solidFill>
            </a:endParaRPr>
          </a:p>
        </p:txBody>
      </p:sp>
    </p:spTree>
    <p:extLst>
      <p:ext uri="{BB962C8B-B14F-4D97-AF65-F5344CB8AC3E}">
        <p14:creationId xmlns:p14="http://schemas.microsoft.com/office/powerpoint/2010/main" val="186324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Modelling Field Warping</a:t>
            </a:r>
            <a:endParaRPr lang="en-GB" sz="5000" dirty="0">
              <a:solidFill>
                <a:srgbClr val="000000"/>
              </a:solidFill>
            </a:endParaRPr>
          </a:p>
        </p:txBody>
      </p:sp>
      <p:sp>
        <p:nvSpPr>
          <p:cNvPr id="5" name="Text Box 3"/>
          <p:cNvSpPr txBox="1">
            <a:spLocks noChangeArrowheads="1"/>
          </p:cNvSpPr>
          <p:nvPr/>
        </p:nvSpPr>
        <p:spPr bwMode="auto">
          <a:xfrm>
            <a:off x="228600" y="1454498"/>
            <a:ext cx="1682750" cy="646112"/>
          </a:xfrm>
          <a:prstGeom prst="rect">
            <a:avLst/>
          </a:prstGeom>
          <a:noFill/>
          <a:ln w="9525">
            <a:solidFill>
              <a:srgbClr val="FF0000"/>
            </a:solidFill>
            <a:miter lim="800000"/>
            <a:headEnd/>
            <a:tailEnd/>
          </a:ln>
        </p:spPr>
        <p:txBody>
          <a:bodyPr>
            <a:spAutoFit/>
          </a:bodyPr>
          <a:lstStyle/>
          <a:p>
            <a:pPr defTabSz="457200">
              <a:spcBef>
                <a:spcPct val="50000"/>
              </a:spcBef>
            </a:pPr>
            <a:r>
              <a:rPr lang="en-GB" b="1" dirty="0">
                <a:solidFill>
                  <a:schemeClr val="bg1"/>
                </a:solidFill>
              </a:rPr>
              <a:t>Deformation field at </a:t>
            </a:r>
            <a:r>
              <a:rPr lang="en-GB" dirty="0">
                <a:solidFill>
                  <a:schemeClr val="bg1"/>
                </a:solidFill>
              </a:rPr>
              <a:t>time </a:t>
            </a:r>
            <a:r>
              <a:rPr lang="en-GB" i="1" dirty="0">
                <a:solidFill>
                  <a:schemeClr val="bg1"/>
                </a:solidFill>
              </a:rPr>
              <a:t>t</a:t>
            </a:r>
            <a:endParaRPr lang="en-US" dirty="0">
              <a:solidFill>
                <a:schemeClr val="bg1"/>
              </a:solidFill>
            </a:endParaRPr>
          </a:p>
        </p:txBody>
      </p:sp>
      <p:sp>
        <p:nvSpPr>
          <p:cNvPr id="6" name="Text Box 4"/>
          <p:cNvSpPr txBox="1">
            <a:spLocks noChangeArrowheads="1"/>
          </p:cNvSpPr>
          <p:nvPr/>
        </p:nvSpPr>
        <p:spPr bwMode="auto">
          <a:xfrm>
            <a:off x="2254250" y="1592610"/>
            <a:ext cx="1979613" cy="646113"/>
          </a:xfrm>
          <a:prstGeom prst="rect">
            <a:avLst/>
          </a:prstGeom>
          <a:noFill/>
          <a:ln w="9525">
            <a:solidFill>
              <a:srgbClr val="FF0000"/>
            </a:solidFill>
            <a:miter lim="800000"/>
            <a:headEnd/>
            <a:tailEnd/>
          </a:ln>
        </p:spPr>
        <p:txBody>
          <a:bodyPr>
            <a:spAutoFit/>
          </a:bodyPr>
          <a:lstStyle/>
          <a:p>
            <a:pPr defTabSz="457200">
              <a:spcBef>
                <a:spcPct val="50000"/>
              </a:spcBef>
            </a:pPr>
            <a:r>
              <a:rPr lang="en-GB">
                <a:solidFill>
                  <a:schemeClr val="bg1"/>
                </a:solidFill>
              </a:rPr>
              <a:t>Measured deformation field</a:t>
            </a:r>
            <a:endParaRPr lang="en-US">
              <a:solidFill>
                <a:schemeClr val="bg1"/>
              </a:solidFill>
            </a:endParaRPr>
          </a:p>
        </p:txBody>
      </p:sp>
      <p:sp>
        <p:nvSpPr>
          <p:cNvPr id="7" name="Text Box 5"/>
          <p:cNvSpPr txBox="1">
            <a:spLocks noChangeArrowheads="1"/>
          </p:cNvSpPr>
          <p:nvPr/>
        </p:nvSpPr>
        <p:spPr bwMode="auto">
          <a:xfrm>
            <a:off x="4597400" y="1300510"/>
            <a:ext cx="1855788" cy="1077913"/>
          </a:xfrm>
          <a:prstGeom prst="rect">
            <a:avLst/>
          </a:prstGeom>
          <a:noFill/>
          <a:ln w="9525">
            <a:solidFill>
              <a:srgbClr val="FF0000"/>
            </a:solidFill>
            <a:miter lim="800000"/>
            <a:headEnd/>
            <a:tailEnd/>
          </a:ln>
        </p:spPr>
        <p:txBody>
          <a:bodyPr>
            <a:spAutoFit/>
          </a:bodyPr>
          <a:lstStyle/>
          <a:p>
            <a:pPr defTabSz="457200">
              <a:spcBef>
                <a:spcPct val="50000"/>
              </a:spcBef>
            </a:pPr>
            <a:r>
              <a:rPr lang="en-GB" sz="1600">
                <a:solidFill>
                  <a:schemeClr val="bg1"/>
                </a:solidFill>
              </a:rPr>
              <a:t>Estimated change in deformation field wrt change in pitch (x-axis)</a:t>
            </a:r>
            <a:endParaRPr lang="en-US" sz="1600">
              <a:solidFill>
                <a:schemeClr val="bg1"/>
              </a:solidFill>
            </a:endParaRPr>
          </a:p>
        </p:txBody>
      </p:sp>
      <p:sp>
        <p:nvSpPr>
          <p:cNvPr id="8" name="Text Box 6"/>
          <p:cNvSpPr txBox="1">
            <a:spLocks noChangeArrowheads="1"/>
          </p:cNvSpPr>
          <p:nvPr/>
        </p:nvSpPr>
        <p:spPr bwMode="auto">
          <a:xfrm>
            <a:off x="6805613" y="1268760"/>
            <a:ext cx="1814512" cy="1077913"/>
          </a:xfrm>
          <a:prstGeom prst="rect">
            <a:avLst/>
          </a:prstGeom>
          <a:noFill/>
          <a:ln w="9525">
            <a:solidFill>
              <a:srgbClr val="FF0000"/>
            </a:solidFill>
            <a:miter lim="800000"/>
            <a:headEnd/>
            <a:tailEnd/>
          </a:ln>
        </p:spPr>
        <p:txBody>
          <a:bodyPr>
            <a:spAutoFit/>
          </a:bodyPr>
          <a:lstStyle/>
          <a:p>
            <a:pPr defTabSz="457200">
              <a:spcBef>
                <a:spcPct val="50000"/>
              </a:spcBef>
            </a:pPr>
            <a:r>
              <a:rPr lang="en-GB" sz="1600">
                <a:solidFill>
                  <a:schemeClr val="bg1"/>
                </a:solidFill>
              </a:rPr>
              <a:t>Estimated change in deformation field wrt change in roll (y-axis)</a:t>
            </a:r>
            <a:endParaRPr lang="en-US" sz="1600">
              <a:solidFill>
                <a:schemeClr val="bg1"/>
              </a:solidFill>
            </a:endParaRPr>
          </a:p>
        </p:txBody>
      </p:sp>
      <p:pic>
        <p:nvPicPr>
          <p:cNvPr id="9" name="Picture 7" descr="dfield_droll"/>
          <p:cNvPicPr>
            <a:picLocks noChangeAspect="1" noChangeArrowheads="1"/>
          </p:cNvPicPr>
          <p:nvPr/>
        </p:nvPicPr>
        <p:blipFill>
          <a:blip r:embed="rId4" cstate="print"/>
          <a:srcRect l="21252" t="8325" r="18752" b="11655"/>
          <a:stretch>
            <a:fillRect/>
          </a:stretch>
        </p:blipFill>
        <p:spPr bwMode="auto">
          <a:xfrm>
            <a:off x="6989763" y="2443510"/>
            <a:ext cx="1541462" cy="1471613"/>
          </a:xfrm>
          <a:prstGeom prst="rect">
            <a:avLst/>
          </a:prstGeom>
          <a:noFill/>
          <a:ln w="9525">
            <a:solidFill>
              <a:schemeClr val="bg1"/>
            </a:solidFill>
            <a:miter lim="800000"/>
            <a:headEnd/>
            <a:tailEnd/>
          </a:ln>
        </p:spPr>
      </p:pic>
      <p:pic>
        <p:nvPicPr>
          <p:cNvPr id="10" name="Picture 8" descr="mask_final_field"/>
          <p:cNvPicPr>
            <a:picLocks noChangeAspect="1" noChangeArrowheads="1"/>
          </p:cNvPicPr>
          <p:nvPr/>
        </p:nvPicPr>
        <p:blipFill>
          <a:blip r:embed="rId5" cstate="print"/>
          <a:srcRect l="21252" t="8325" r="18752" b="11655"/>
          <a:stretch>
            <a:fillRect/>
          </a:stretch>
        </p:blipFill>
        <p:spPr bwMode="auto">
          <a:xfrm>
            <a:off x="2519363" y="2443510"/>
            <a:ext cx="1541462" cy="1471613"/>
          </a:xfrm>
          <a:prstGeom prst="rect">
            <a:avLst/>
          </a:prstGeom>
          <a:noFill/>
          <a:ln w="9525">
            <a:solidFill>
              <a:schemeClr val="bg1"/>
            </a:solidFill>
            <a:miter lim="800000"/>
            <a:headEnd/>
            <a:tailEnd/>
          </a:ln>
        </p:spPr>
      </p:pic>
      <p:pic>
        <p:nvPicPr>
          <p:cNvPr id="11" name="Picture 9" descr="mask_vdm"/>
          <p:cNvPicPr>
            <a:picLocks noChangeAspect="1" noChangeArrowheads="1"/>
          </p:cNvPicPr>
          <p:nvPr/>
        </p:nvPicPr>
        <p:blipFill>
          <a:blip r:embed="rId6" cstate="print"/>
          <a:srcRect l="21252" t="8325" r="18752" b="11655"/>
          <a:stretch>
            <a:fillRect/>
          </a:stretch>
        </p:blipFill>
        <p:spPr bwMode="auto">
          <a:xfrm>
            <a:off x="285750" y="2443510"/>
            <a:ext cx="1539875" cy="1471613"/>
          </a:xfrm>
          <a:prstGeom prst="rect">
            <a:avLst/>
          </a:prstGeom>
          <a:noFill/>
          <a:ln w="9525">
            <a:solidFill>
              <a:schemeClr val="bg1"/>
            </a:solidFill>
            <a:miter lim="800000"/>
            <a:headEnd/>
            <a:tailEnd/>
          </a:ln>
        </p:spPr>
      </p:pic>
      <p:pic>
        <p:nvPicPr>
          <p:cNvPr id="12" name="Picture 10" descr="dfield_dpitch"/>
          <p:cNvPicPr>
            <a:picLocks noChangeAspect="1" noChangeArrowheads="1"/>
          </p:cNvPicPr>
          <p:nvPr/>
        </p:nvPicPr>
        <p:blipFill>
          <a:blip r:embed="rId7" cstate="print"/>
          <a:srcRect l="21252" t="8325" r="18752" b="11655"/>
          <a:stretch>
            <a:fillRect/>
          </a:stretch>
        </p:blipFill>
        <p:spPr bwMode="auto">
          <a:xfrm>
            <a:off x="4754563" y="2443510"/>
            <a:ext cx="1541462" cy="1471613"/>
          </a:xfrm>
          <a:prstGeom prst="rect">
            <a:avLst/>
          </a:prstGeom>
          <a:noFill/>
          <a:ln w="9525">
            <a:solidFill>
              <a:schemeClr val="bg1"/>
            </a:solidFill>
            <a:miter lim="800000"/>
            <a:headEnd/>
            <a:tailEnd/>
          </a:ln>
        </p:spPr>
      </p:pic>
      <p:sp>
        <p:nvSpPr>
          <p:cNvPr id="13" name="Text Box 11"/>
          <p:cNvSpPr txBox="1">
            <a:spLocks noChangeArrowheads="1"/>
          </p:cNvSpPr>
          <p:nvPr/>
        </p:nvSpPr>
        <p:spPr bwMode="auto">
          <a:xfrm>
            <a:off x="1938338" y="2976910"/>
            <a:ext cx="631825"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endParaRPr lang="en-US" sz="2400">
              <a:solidFill>
                <a:schemeClr val="bg1"/>
              </a:solidFill>
              <a:latin typeface="Times New Roman" pitchFamily="-110" charset="0"/>
            </a:endParaRPr>
          </a:p>
        </p:txBody>
      </p:sp>
      <p:sp>
        <p:nvSpPr>
          <p:cNvPr id="14" name="Text Box 12"/>
          <p:cNvSpPr txBox="1">
            <a:spLocks noChangeArrowheads="1"/>
          </p:cNvSpPr>
          <p:nvPr/>
        </p:nvSpPr>
        <p:spPr bwMode="auto">
          <a:xfrm>
            <a:off x="4024313" y="2976910"/>
            <a:ext cx="863600"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r>
              <a:rPr lang="en-GB" sz="2400">
                <a:solidFill>
                  <a:schemeClr val="bg1"/>
                </a:solidFill>
                <a:latin typeface="Times New Roman" pitchFamily="-110" charset="0"/>
                <a:sym typeface="Symbol" pitchFamily="-110" charset="2"/>
              </a:rPr>
              <a:t></a:t>
            </a:r>
            <a:endParaRPr lang="en-US" sz="2400">
              <a:solidFill>
                <a:schemeClr val="bg1"/>
              </a:solidFill>
              <a:latin typeface="Times New Roman" pitchFamily="-110" charset="0"/>
            </a:endParaRPr>
          </a:p>
        </p:txBody>
      </p:sp>
      <p:sp>
        <p:nvSpPr>
          <p:cNvPr id="15" name="Text Box 13"/>
          <p:cNvSpPr txBox="1">
            <a:spLocks noChangeArrowheads="1"/>
          </p:cNvSpPr>
          <p:nvPr/>
        </p:nvSpPr>
        <p:spPr bwMode="auto">
          <a:xfrm>
            <a:off x="6289675" y="2976910"/>
            <a:ext cx="819150" cy="461963"/>
          </a:xfrm>
          <a:prstGeom prst="rect">
            <a:avLst/>
          </a:prstGeom>
          <a:noFill/>
          <a:ln w="9525">
            <a:noFill/>
            <a:miter lim="800000"/>
            <a:headEnd/>
            <a:tailEnd/>
          </a:ln>
        </p:spPr>
        <p:txBody>
          <a:bodyPr>
            <a:spAutoFit/>
          </a:bodyPr>
          <a:lstStyle/>
          <a:p>
            <a:pPr defTabSz="457200">
              <a:spcBef>
                <a:spcPct val="50000"/>
              </a:spcBef>
            </a:pPr>
            <a:r>
              <a:rPr lang="en-GB" sz="2400">
                <a:solidFill>
                  <a:schemeClr val="bg1"/>
                </a:solidFill>
                <a:latin typeface="Times New Roman" pitchFamily="-110" charset="0"/>
              </a:rPr>
              <a:t>+</a:t>
            </a:r>
            <a:r>
              <a:rPr lang="en-GB" sz="2400">
                <a:solidFill>
                  <a:schemeClr val="bg1"/>
                </a:solidFill>
                <a:latin typeface="Times New Roman" pitchFamily="-110" charset="0"/>
                <a:sym typeface="Symbol" pitchFamily="-110" charset="2"/>
              </a:rPr>
              <a:t></a:t>
            </a:r>
            <a:endParaRPr lang="en-US" sz="2400">
              <a:solidFill>
                <a:schemeClr val="bg1"/>
              </a:solidFill>
              <a:latin typeface="Times New Roman" pitchFamily="-110" charset="0"/>
            </a:endParaRPr>
          </a:p>
        </p:txBody>
      </p:sp>
      <p:sp>
        <p:nvSpPr>
          <p:cNvPr id="16" name="Rectangle 18"/>
          <p:cNvSpPr>
            <a:spLocks noChangeArrowheads="1"/>
          </p:cNvSpPr>
          <p:nvPr/>
        </p:nvSpPr>
        <p:spPr bwMode="auto">
          <a:xfrm>
            <a:off x="4233863" y="2875310"/>
            <a:ext cx="184150" cy="369888"/>
          </a:xfrm>
          <a:prstGeom prst="rect">
            <a:avLst/>
          </a:prstGeom>
          <a:noFill/>
          <a:ln w="9525">
            <a:noFill/>
            <a:miter lim="800000"/>
            <a:headEnd/>
            <a:tailEnd/>
          </a:ln>
        </p:spPr>
        <p:txBody>
          <a:bodyPr wrap="none">
            <a:spAutoFit/>
          </a:bodyPr>
          <a:lstStyle/>
          <a:p>
            <a:pPr defTabSz="457200"/>
            <a:endParaRPr lang="en-US">
              <a:solidFill>
                <a:schemeClr val="bg1"/>
              </a:solidFill>
            </a:endParaRPr>
          </a:p>
        </p:txBody>
      </p:sp>
      <p:sp>
        <p:nvSpPr>
          <p:cNvPr id="17" name="TextBox 16"/>
          <p:cNvSpPr txBox="1"/>
          <p:nvPr/>
        </p:nvSpPr>
        <p:spPr>
          <a:xfrm>
            <a:off x="2438400" y="5002560"/>
            <a:ext cx="2438400" cy="923925"/>
          </a:xfrm>
          <a:prstGeom prst="rect">
            <a:avLst/>
          </a:prstGeom>
          <a:solidFill>
            <a:schemeClr val="accent6">
              <a:lumMod val="50000"/>
            </a:schemeClr>
          </a:solidFill>
        </p:spPr>
        <p:txBody>
          <a:bodyPr>
            <a:spAutoFit/>
          </a:bodyPr>
          <a:lstStyle/>
          <a:p>
            <a:pPr>
              <a:defRPr/>
            </a:pPr>
            <a:r>
              <a:rPr lang="en-GB" dirty="0">
                <a:solidFill>
                  <a:schemeClr val="bg1">
                    <a:lumMod val="85000"/>
                  </a:schemeClr>
                </a:solidFill>
                <a:latin typeface="Calibri" pitchFamily="34" charset="0"/>
              </a:rPr>
              <a:t>Static deformation field</a:t>
            </a:r>
          </a:p>
          <a:p>
            <a:pPr>
              <a:defRPr/>
            </a:pPr>
            <a:r>
              <a:rPr lang="en-GB" dirty="0">
                <a:solidFill>
                  <a:schemeClr val="bg1">
                    <a:lumMod val="65000"/>
                  </a:schemeClr>
                </a:solidFill>
                <a:latin typeface="Calibri" pitchFamily="34" charset="0"/>
              </a:rPr>
              <a:t>(calculated using field map)</a:t>
            </a:r>
          </a:p>
        </p:txBody>
      </p:sp>
      <p:sp>
        <p:nvSpPr>
          <p:cNvPr id="18" name="TextBox 17"/>
          <p:cNvSpPr txBox="1"/>
          <p:nvPr/>
        </p:nvSpPr>
        <p:spPr>
          <a:xfrm>
            <a:off x="5294313" y="4788248"/>
            <a:ext cx="3236912" cy="1200150"/>
          </a:xfrm>
          <a:prstGeom prst="rect">
            <a:avLst/>
          </a:prstGeom>
          <a:solidFill>
            <a:schemeClr val="tx2"/>
          </a:solidFill>
        </p:spPr>
        <p:txBody>
          <a:bodyPr>
            <a:spAutoFit/>
          </a:bodyPr>
          <a:lstStyle/>
          <a:p>
            <a:pPr algn="ctr">
              <a:defRPr/>
            </a:pPr>
            <a:r>
              <a:rPr lang="en-GB" dirty="0">
                <a:solidFill>
                  <a:schemeClr val="bg1">
                    <a:lumMod val="85000"/>
                  </a:schemeClr>
                </a:solidFill>
                <a:latin typeface="Calibri" pitchFamily="34" charset="0"/>
              </a:rPr>
              <a:t>Changes in the deformation field, due to subject movement </a:t>
            </a:r>
            <a:r>
              <a:rPr lang="en-GB" dirty="0">
                <a:solidFill>
                  <a:schemeClr val="bg1">
                    <a:lumMod val="65000"/>
                  </a:schemeClr>
                </a:solidFill>
                <a:latin typeface="Calibri" pitchFamily="34" charset="0"/>
              </a:rPr>
              <a:t>(estimated via iteration procedure in UNWARP)</a:t>
            </a:r>
          </a:p>
        </p:txBody>
      </p:sp>
      <p:sp>
        <p:nvSpPr>
          <p:cNvPr id="19" name="Right Brace 18"/>
          <p:cNvSpPr/>
          <p:nvPr/>
        </p:nvSpPr>
        <p:spPr>
          <a:xfrm rot="5400000">
            <a:off x="6476207" y="2588766"/>
            <a:ext cx="334962" cy="3775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0" name="Right Brace 19"/>
          <p:cNvSpPr/>
          <p:nvPr/>
        </p:nvSpPr>
        <p:spPr>
          <a:xfrm rot="5400000">
            <a:off x="3005138" y="3791298"/>
            <a:ext cx="503237" cy="1538287"/>
          </a:xfrm>
          <a:prstGeom prst="rightBrace">
            <a:avLst/>
          </a:prstGeom>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GB"/>
          </a:p>
        </p:txBody>
      </p:sp>
      <p:sp>
        <p:nvSpPr>
          <p:cNvPr id="21" name="TextBox 20"/>
          <p:cNvSpPr txBox="1"/>
          <p:nvPr/>
        </p:nvSpPr>
        <p:spPr>
          <a:xfrm>
            <a:off x="228600" y="5002560"/>
            <a:ext cx="1981200" cy="923925"/>
          </a:xfrm>
          <a:prstGeom prst="rect">
            <a:avLst/>
          </a:prstGeom>
          <a:solidFill>
            <a:schemeClr val="accent4">
              <a:lumMod val="75000"/>
            </a:schemeClr>
          </a:solidFill>
        </p:spPr>
        <p:txBody>
          <a:bodyPr>
            <a:spAutoFit/>
          </a:bodyPr>
          <a:lstStyle>
            <a:lvl1pPr eaLnBrk="0" hangingPunct="0">
              <a:defRPr sz="2400">
                <a:solidFill>
                  <a:schemeClr val="tx1"/>
                </a:solidFill>
                <a:latin typeface="Calibri" pitchFamily="-110" charset="0"/>
                <a:cs typeface="Arial" charset="0"/>
              </a:defRPr>
            </a:lvl1pPr>
            <a:lvl2pPr marL="37931725" indent="-37474525" eaLnBrk="0" hangingPunct="0">
              <a:defRPr sz="2400">
                <a:solidFill>
                  <a:schemeClr val="tx1"/>
                </a:solidFill>
                <a:latin typeface="Calibri" pitchFamily="-110" charset="0"/>
                <a:cs typeface="Arial" charset="0"/>
              </a:defRPr>
            </a:lvl2pPr>
            <a:lvl3pPr eaLnBrk="0" hangingPunct="0">
              <a:defRPr sz="2400">
                <a:solidFill>
                  <a:schemeClr val="tx1"/>
                </a:solidFill>
                <a:latin typeface="Calibri" pitchFamily="-110" charset="0"/>
                <a:cs typeface="Arial" charset="0"/>
              </a:defRPr>
            </a:lvl3pPr>
            <a:lvl4pPr eaLnBrk="0" hangingPunct="0">
              <a:defRPr sz="2400">
                <a:solidFill>
                  <a:schemeClr val="tx1"/>
                </a:solidFill>
                <a:latin typeface="Calibri" pitchFamily="-110" charset="0"/>
                <a:cs typeface="Arial" charset="0"/>
              </a:defRPr>
            </a:lvl4pPr>
            <a:lvl5pPr eaLnBrk="0" hangingPunct="0">
              <a:defRPr sz="2400">
                <a:solidFill>
                  <a:schemeClr val="tx1"/>
                </a:solidFill>
                <a:latin typeface="Calibri" pitchFamily="-110" charset="0"/>
                <a:cs typeface="Arial" charset="0"/>
              </a:defRPr>
            </a:lvl5pPr>
            <a:lvl6pPr marL="457200" eaLnBrk="0" fontAlgn="base" hangingPunct="0">
              <a:spcBef>
                <a:spcPct val="0"/>
              </a:spcBef>
              <a:spcAft>
                <a:spcPct val="0"/>
              </a:spcAft>
              <a:defRPr sz="2400">
                <a:solidFill>
                  <a:schemeClr val="tx1"/>
                </a:solidFill>
                <a:latin typeface="Calibri" pitchFamily="-110" charset="0"/>
                <a:cs typeface="Arial" charset="0"/>
              </a:defRPr>
            </a:lvl6pPr>
            <a:lvl7pPr marL="914400" eaLnBrk="0" fontAlgn="base" hangingPunct="0">
              <a:spcBef>
                <a:spcPct val="0"/>
              </a:spcBef>
              <a:spcAft>
                <a:spcPct val="0"/>
              </a:spcAft>
              <a:defRPr sz="2400">
                <a:solidFill>
                  <a:schemeClr val="tx1"/>
                </a:solidFill>
                <a:latin typeface="Calibri" pitchFamily="-110" charset="0"/>
                <a:cs typeface="Arial" charset="0"/>
              </a:defRPr>
            </a:lvl7pPr>
            <a:lvl8pPr marL="1371600" eaLnBrk="0" fontAlgn="base" hangingPunct="0">
              <a:spcBef>
                <a:spcPct val="0"/>
              </a:spcBef>
              <a:spcAft>
                <a:spcPct val="0"/>
              </a:spcAft>
              <a:defRPr sz="2400">
                <a:solidFill>
                  <a:schemeClr val="tx1"/>
                </a:solidFill>
                <a:latin typeface="Calibri" pitchFamily="-110" charset="0"/>
                <a:cs typeface="Arial" charset="0"/>
              </a:defRPr>
            </a:lvl8pPr>
            <a:lvl9pPr marL="1828800" eaLnBrk="0" fontAlgn="base" hangingPunct="0">
              <a:spcBef>
                <a:spcPct val="0"/>
              </a:spcBef>
              <a:spcAft>
                <a:spcPct val="0"/>
              </a:spcAft>
              <a:defRPr sz="2400">
                <a:solidFill>
                  <a:schemeClr val="tx1"/>
                </a:solidFill>
                <a:latin typeface="Calibri" pitchFamily="-110" charset="0"/>
                <a:cs typeface="Arial" charset="0"/>
              </a:defRPr>
            </a:lvl9pPr>
          </a:lstStyle>
          <a:p>
            <a:pPr eaLnBrk="1" hangingPunct="1">
              <a:defRPr/>
            </a:pPr>
            <a:r>
              <a:rPr lang="en-GB" sz="1800" smtClean="0">
                <a:solidFill>
                  <a:schemeClr val="bg1"/>
                </a:solidFill>
              </a:rPr>
              <a:t>Apply the inverse of this to your raw image, to unwarp</a:t>
            </a:r>
          </a:p>
        </p:txBody>
      </p:sp>
      <p:sp>
        <p:nvSpPr>
          <p:cNvPr id="22" name="Down Arrow 21"/>
          <p:cNvSpPr/>
          <p:nvPr/>
        </p:nvSpPr>
        <p:spPr>
          <a:xfrm>
            <a:off x="827088" y="4088160"/>
            <a:ext cx="392112" cy="803275"/>
          </a:xfrm>
          <a:prstGeom prst="downArrow">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3" name="TextBox 2"/>
          <p:cNvSpPr txBox="1"/>
          <p:nvPr/>
        </p:nvSpPr>
        <p:spPr>
          <a:xfrm>
            <a:off x="107060" y="6010156"/>
            <a:ext cx="8929880" cy="646331"/>
          </a:xfrm>
          <a:prstGeom prst="rect">
            <a:avLst/>
          </a:prstGeom>
          <a:noFill/>
        </p:spPr>
        <p:txBody>
          <a:bodyPr wrap="none" rtlCol="0">
            <a:spAutoFit/>
          </a:bodyPr>
          <a:lstStyle/>
          <a:p>
            <a:r>
              <a:rPr lang="en-GB" dirty="0" smtClean="0">
                <a:solidFill>
                  <a:schemeClr val="bg1"/>
                </a:solidFill>
              </a:rPr>
              <a:t>NB: SPM can estimate an anatomically dubious distortion field series which reduces the slices</a:t>
            </a:r>
          </a:p>
          <a:p>
            <a:r>
              <a:rPr lang="en-GB" dirty="0" smtClean="0">
                <a:solidFill>
                  <a:schemeClr val="bg1"/>
                </a:solidFill>
              </a:rPr>
              <a:t> to an ‘average distortion’ state without the need for a field map</a:t>
            </a:r>
            <a:endParaRPr lang="en-GB" dirty="0">
              <a:solidFill>
                <a:schemeClr val="bg1"/>
              </a:solidFill>
            </a:endParaRPr>
          </a:p>
        </p:txBody>
      </p:sp>
    </p:spTree>
    <p:extLst>
      <p:ext uri="{BB962C8B-B14F-4D97-AF65-F5344CB8AC3E}">
        <p14:creationId xmlns:p14="http://schemas.microsoft.com/office/powerpoint/2010/main" val="84336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7" grpId="0" animBg="1"/>
      <p:bldP spid="18" grpId="0" animBg="1"/>
      <p:bldP spid="19"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Results</a:t>
            </a:r>
            <a:endParaRPr lang="en-GB" sz="5000" dirty="0">
              <a:solidFill>
                <a:srgbClr val="000000"/>
              </a:solidFill>
            </a:endParaRPr>
          </a:p>
        </p:txBody>
      </p:sp>
      <p:grpSp>
        <p:nvGrpSpPr>
          <p:cNvPr id="23" name="Group 8"/>
          <p:cNvGrpSpPr>
            <a:grpSpLocks/>
          </p:cNvGrpSpPr>
          <p:nvPr/>
        </p:nvGrpSpPr>
        <p:grpSpPr bwMode="auto">
          <a:xfrm>
            <a:off x="820257" y="1374430"/>
            <a:ext cx="3589948" cy="3533075"/>
            <a:chOff x="5677395" y="2838281"/>
            <a:chExt cx="3306396" cy="3253373"/>
          </a:xfrm>
        </p:grpSpPr>
        <p:sp>
          <p:nvSpPr>
            <p:cNvPr id="24" name="Rectangle 23"/>
            <p:cNvSpPr/>
            <p:nvPr/>
          </p:nvSpPr>
          <p:spPr>
            <a:xfrm>
              <a:off x="5677395" y="2838281"/>
              <a:ext cx="3301635" cy="3253373"/>
            </a:xfrm>
            <a:prstGeom prst="rect">
              <a:avLst/>
            </a:prstGeom>
            <a:noFill/>
            <a:ln w="476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5" name="Picture 11"/>
            <p:cNvPicPr>
              <a:picLocks noChangeAspect="1" noChangeArrowheads="1"/>
            </p:cNvPicPr>
            <p:nvPr/>
          </p:nvPicPr>
          <p:blipFill>
            <a:blip r:embed="rId4" cstate="print"/>
            <a:srcRect/>
            <a:stretch>
              <a:fillRect/>
            </a:stretch>
          </p:blipFill>
          <p:spPr bwMode="auto">
            <a:xfrm>
              <a:off x="5827383" y="3165520"/>
              <a:ext cx="2960261" cy="2879868"/>
            </a:xfrm>
            <a:prstGeom prst="rect">
              <a:avLst/>
            </a:prstGeom>
            <a:noFill/>
            <a:ln w="9525">
              <a:noFill/>
              <a:miter lim="800000"/>
              <a:headEnd/>
              <a:tailEnd/>
            </a:ln>
          </p:spPr>
        </p:pic>
        <p:sp>
          <p:nvSpPr>
            <p:cNvPr id="26" name="TextBox 18"/>
            <p:cNvSpPr txBox="1">
              <a:spLocks noChangeArrowheads="1"/>
            </p:cNvSpPr>
            <p:nvPr/>
          </p:nvSpPr>
          <p:spPr bwMode="auto">
            <a:xfrm>
              <a:off x="7478251" y="3004913"/>
              <a:ext cx="1505540" cy="338554"/>
            </a:xfrm>
            <a:prstGeom prst="rect">
              <a:avLst/>
            </a:prstGeom>
            <a:noFill/>
            <a:ln w="9525">
              <a:noFill/>
              <a:miter lim="800000"/>
              <a:headEnd/>
              <a:tailEnd/>
            </a:ln>
          </p:spPr>
          <p:txBody>
            <a:bodyPr wrap="none">
              <a:spAutoFit/>
            </a:bodyPr>
            <a:lstStyle/>
            <a:p>
              <a:r>
                <a:rPr lang="en-GB" sz="1600" u="sng">
                  <a:solidFill>
                    <a:schemeClr val="bg1"/>
                  </a:solidFill>
                  <a:latin typeface="Arial" charset="0"/>
                </a:rPr>
                <a:t>Unwarped EPI</a:t>
              </a:r>
            </a:p>
          </p:txBody>
        </p:sp>
        <p:sp>
          <p:nvSpPr>
            <p:cNvPr id="27" name="TextBox 19"/>
            <p:cNvSpPr txBox="1">
              <a:spLocks noChangeArrowheads="1"/>
            </p:cNvSpPr>
            <p:nvPr/>
          </p:nvSpPr>
          <p:spPr bwMode="auto">
            <a:xfrm>
              <a:off x="5827383" y="3004913"/>
              <a:ext cx="1277914" cy="338554"/>
            </a:xfrm>
            <a:prstGeom prst="rect">
              <a:avLst/>
            </a:prstGeom>
            <a:noFill/>
            <a:ln w="9525">
              <a:noFill/>
              <a:miter lim="800000"/>
              <a:headEnd/>
              <a:tailEnd/>
            </a:ln>
          </p:spPr>
          <p:txBody>
            <a:bodyPr wrap="none">
              <a:spAutoFit/>
            </a:bodyPr>
            <a:lstStyle/>
            <a:p>
              <a:r>
                <a:rPr lang="en-GB" sz="1600" u="sng">
                  <a:solidFill>
                    <a:schemeClr val="bg1"/>
                  </a:solidFill>
                  <a:latin typeface="Arial" charset="0"/>
                </a:rPr>
                <a:t>Original EPI</a:t>
              </a:r>
            </a:p>
          </p:txBody>
        </p:sp>
      </p:grpSp>
      <p:grpSp>
        <p:nvGrpSpPr>
          <p:cNvPr id="36" name="Group 35"/>
          <p:cNvGrpSpPr/>
          <p:nvPr/>
        </p:nvGrpSpPr>
        <p:grpSpPr>
          <a:xfrm>
            <a:off x="2820638" y="5013176"/>
            <a:ext cx="3168796" cy="1809887"/>
            <a:chOff x="107060" y="1529586"/>
            <a:chExt cx="4940907" cy="2822045"/>
          </a:xfrm>
        </p:grpSpPr>
        <p:pic>
          <p:nvPicPr>
            <p:cNvPr id="29" name="Picture 3"/>
            <p:cNvPicPr>
              <a:picLocks noChangeAspect="1" noChangeArrowheads="1"/>
            </p:cNvPicPr>
            <p:nvPr/>
          </p:nvPicPr>
          <p:blipFill>
            <a:blip r:embed="rId5" cstate="print"/>
            <a:srcRect/>
            <a:stretch>
              <a:fillRect/>
            </a:stretch>
          </p:blipFill>
          <p:spPr bwMode="auto">
            <a:xfrm>
              <a:off x="2987824" y="1529586"/>
              <a:ext cx="2060143" cy="2736850"/>
            </a:xfrm>
            <a:prstGeom prst="rect">
              <a:avLst/>
            </a:prstGeom>
            <a:noFill/>
            <a:ln w="9525">
              <a:noFill/>
              <a:miter lim="800000"/>
              <a:headEnd/>
              <a:tailEnd/>
            </a:ln>
          </p:spPr>
        </p:pic>
        <p:sp>
          <p:nvSpPr>
            <p:cNvPr id="30" name="AutoShape 5"/>
            <p:cNvSpPr>
              <a:spLocks noChangeArrowheads="1"/>
            </p:cNvSpPr>
            <p:nvPr/>
          </p:nvSpPr>
          <p:spPr bwMode="auto">
            <a:xfrm>
              <a:off x="2163074" y="2335154"/>
              <a:ext cx="827826" cy="396092"/>
            </a:xfrm>
            <a:prstGeom prst="rightArrow">
              <a:avLst>
                <a:gd name="adj1" fmla="val 50000"/>
                <a:gd name="adj2" fmla="val 52255"/>
              </a:avLst>
            </a:prstGeom>
            <a:solidFill>
              <a:srgbClr val="FFCC00"/>
            </a:solidFill>
            <a:ln w="15875">
              <a:solidFill>
                <a:srgbClr val="FF9900"/>
              </a:solidFill>
              <a:miter lim="800000"/>
              <a:headEnd/>
              <a:tailEnd/>
            </a:ln>
          </p:spPr>
          <p:txBody>
            <a:bodyPr wrap="none" anchor="ctr"/>
            <a:lstStyle/>
            <a:p>
              <a:endParaRPr lang="en-GB"/>
            </a:p>
          </p:txBody>
        </p:sp>
        <p:pic>
          <p:nvPicPr>
            <p:cNvPr id="31" name="Picture 4" descr="warp_1"/>
            <p:cNvPicPr>
              <a:picLocks noChangeAspect="1" noChangeArrowheads="1"/>
            </p:cNvPicPr>
            <p:nvPr/>
          </p:nvPicPr>
          <p:blipFill>
            <a:blip r:embed="rId6" cstate="print"/>
            <a:srcRect/>
            <a:stretch>
              <a:fillRect/>
            </a:stretch>
          </p:blipFill>
          <p:spPr bwMode="auto">
            <a:xfrm>
              <a:off x="107060" y="1569194"/>
              <a:ext cx="1988135" cy="2782437"/>
            </a:xfrm>
            <a:prstGeom prst="rect">
              <a:avLst/>
            </a:prstGeom>
            <a:noFill/>
            <a:ln w="9525">
              <a:noFill/>
              <a:miter lim="800000"/>
              <a:headEnd/>
              <a:tailEnd/>
            </a:ln>
          </p:spPr>
        </p:pic>
      </p:grpSp>
      <p:sp>
        <p:nvSpPr>
          <p:cNvPr id="37" name="TextBox 36"/>
          <p:cNvSpPr txBox="1"/>
          <p:nvPr/>
        </p:nvSpPr>
        <p:spPr>
          <a:xfrm>
            <a:off x="4860032" y="1555388"/>
            <a:ext cx="3888432" cy="3139321"/>
          </a:xfrm>
          <a:prstGeom prst="rect">
            <a:avLst/>
          </a:prstGeom>
          <a:noFill/>
        </p:spPr>
        <p:txBody>
          <a:bodyPr wrap="square" rtlCol="0">
            <a:spAutoFit/>
          </a:bodyPr>
          <a:lstStyle/>
          <a:p>
            <a:r>
              <a:rPr lang="en-US" dirty="0">
                <a:solidFill>
                  <a:schemeClr val="bg1"/>
                </a:solidFill>
              </a:rPr>
              <a:t>Original EPI shows stretching of data in the anterior direction near the frontal pole (A, B), and a movement of the cerebellum and spinal cord in the posterior direction (C).  These are corrected in the </a:t>
            </a:r>
            <a:r>
              <a:rPr lang="en-US" dirty="0" err="1">
                <a:solidFill>
                  <a:schemeClr val="bg1"/>
                </a:solidFill>
              </a:rPr>
              <a:t>unwarped</a:t>
            </a:r>
            <a:r>
              <a:rPr lang="en-US" dirty="0">
                <a:solidFill>
                  <a:schemeClr val="bg1"/>
                </a:solidFill>
              </a:rPr>
              <a:t> version (blue</a:t>
            </a:r>
            <a:r>
              <a:rPr lang="en-US" dirty="0" smtClean="0">
                <a:solidFill>
                  <a:schemeClr val="bg1"/>
                </a:solidFill>
              </a:rPr>
              <a:t>).</a:t>
            </a:r>
          </a:p>
          <a:p>
            <a:endParaRPr lang="en-US" dirty="0">
              <a:solidFill>
                <a:schemeClr val="bg1"/>
              </a:solidFill>
            </a:endParaRPr>
          </a:p>
          <a:p>
            <a:r>
              <a:rPr lang="en-US" dirty="0" smtClean="0">
                <a:solidFill>
                  <a:schemeClr val="bg1"/>
                </a:solidFill>
              </a:rPr>
              <a:t>Images </a:t>
            </a:r>
            <a:r>
              <a:rPr lang="en-US" dirty="0">
                <a:solidFill>
                  <a:schemeClr val="bg1"/>
                </a:solidFill>
              </a:rPr>
              <a:t>are overlaid on top of the </a:t>
            </a:r>
            <a:r>
              <a:rPr lang="en-US" dirty="0" smtClean="0">
                <a:solidFill>
                  <a:schemeClr val="bg1"/>
                </a:solidFill>
              </a:rPr>
              <a:t>structural field map image</a:t>
            </a:r>
            <a:endParaRPr lang="en-US"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09870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err="1" smtClean="0">
                <a:solidFill>
                  <a:srgbClr val="000000"/>
                </a:solidFill>
              </a:rPr>
              <a:t>Covariation</a:t>
            </a:r>
            <a:endParaRPr lang="en-GB" sz="5000" dirty="0">
              <a:solidFill>
                <a:srgbClr val="000000"/>
              </a:solidFill>
            </a:endParaRPr>
          </a:p>
        </p:txBody>
      </p:sp>
      <p:sp>
        <p:nvSpPr>
          <p:cNvPr id="3" name="TextBox 2"/>
          <p:cNvSpPr txBox="1"/>
          <p:nvPr/>
        </p:nvSpPr>
        <p:spPr>
          <a:xfrm>
            <a:off x="287550" y="1340768"/>
            <a:ext cx="8568900" cy="1034129"/>
          </a:xfrm>
          <a:prstGeom prst="rect">
            <a:avLst/>
          </a:prstGeom>
          <a:noFill/>
        </p:spPr>
        <p:txBody>
          <a:bodyPr wrap="square" rtlCol="0">
            <a:spAutoFit/>
          </a:bodyPr>
          <a:lstStyle/>
          <a:p>
            <a:pPr marL="609600" indent="-609600" eaLnBrk="0" hangingPunct="0">
              <a:spcBef>
                <a:spcPct val="20000"/>
              </a:spcBef>
              <a:buFont typeface="Arial" charset="0"/>
              <a:buNone/>
            </a:pPr>
            <a:r>
              <a:rPr lang="en-GB" dirty="0" smtClean="0">
                <a:solidFill>
                  <a:schemeClr val="bg1"/>
                </a:solidFill>
                <a:ea typeface="ＭＳ Ｐゴシック" pitchFamily="-110" charset="-128"/>
              </a:rPr>
              <a:t>Could instead </a:t>
            </a:r>
            <a:r>
              <a:rPr lang="en-GB" dirty="0">
                <a:solidFill>
                  <a:schemeClr val="bg1"/>
                </a:solidFill>
                <a:ea typeface="ＭＳ Ｐゴシック" pitchFamily="-110" charset="-128"/>
              </a:rPr>
              <a:t>include the movement parameters as confounds in the statistical model </a:t>
            </a:r>
            <a:r>
              <a:rPr lang="en-GB" dirty="0" smtClean="0">
                <a:solidFill>
                  <a:schemeClr val="bg1"/>
                </a:solidFill>
                <a:ea typeface="ＭＳ Ｐゴシック" pitchFamily="-110" charset="-128"/>
              </a:rPr>
              <a:t>of </a:t>
            </a:r>
          </a:p>
          <a:p>
            <a:pPr marL="609600" indent="-609600" eaLnBrk="0" hangingPunct="0">
              <a:spcBef>
                <a:spcPct val="20000"/>
              </a:spcBef>
              <a:buFont typeface="Arial" charset="0"/>
              <a:buNone/>
            </a:pPr>
            <a:r>
              <a:rPr lang="en-GB" dirty="0" smtClean="0">
                <a:solidFill>
                  <a:schemeClr val="bg1"/>
                </a:solidFill>
                <a:ea typeface="ＭＳ Ｐゴシック" pitchFamily="-110" charset="-128"/>
              </a:rPr>
              <a:t>activations. However</a:t>
            </a:r>
            <a:r>
              <a:rPr lang="en-GB" dirty="0">
                <a:solidFill>
                  <a:schemeClr val="bg1"/>
                </a:solidFill>
                <a:ea typeface="ＭＳ Ｐゴシック" pitchFamily="-110" charset="-128"/>
              </a:rPr>
              <a:t>, this may remove activations of interest if they are </a:t>
            </a:r>
            <a:r>
              <a:rPr lang="en-GB" dirty="0" smtClean="0">
                <a:solidFill>
                  <a:schemeClr val="bg1"/>
                </a:solidFill>
                <a:ea typeface="ＭＳ Ｐゴシック" pitchFamily="-110" charset="-128"/>
              </a:rPr>
              <a:t>(heavily) </a:t>
            </a:r>
          </a:p>
          <a:p>
            <a:pPr marL="609600" indent="-609600" eaLnBrk="0" hangingPunct="0">
              <a:spcBef>
                <a:spcPct val="20000"/>
              </a:spcBef>
              <a:buFont typeface="Arial" charset="0"/>
              <a:buNone/>
            </a:pPr>
            <a:r>
              <a:rPr lang="en-GB" dirty="0" smtClean="0">
                <a:solidFill>
                  <a:schemeClr val="bg1"/>
                </a:solidFill>
                <a:ea typeface="ＭＳ Ｐゴシック" pitchFamily="-110" charset="-128"/>
              </a:rPr>
              <a:t>correlated </a:t>
            </a:r>
            <a:r>
              <a:rPr lang="en-GB" dirty="0">
                <a:solidFill>
                  <a:schemeClr val="bg1"/>
                </a:solidFill>
                <a:ea typeface="ＭＳ Ｐゴシック" pitchFamily="-110" charset="-128"/>
              </a:rPr>
              <a:t>with the </a:t>
            </a:r>
            <a:r>
              <a:rPr lang="en-GB" dirty="0" smtClean="0">
                <a:solidFill>
                  <a:schemeClr val="bg1"/>
                </a:solidFill>
                <a:ea typeface="ＭＳ Ｐゴシック" pitchFamily="-110" charset="-128"/>
              </a:rPr>
              <a:t>movement, and can only account for linear transformations.</a:t>
            </a:r>
            <a:endParaRPr lang="en-GB" dirty="0">
              <a:solidFill>
                <a:schemeClr val="bg1"/>
              </a:solidFill>
              <a:ea typeface="ＭＳ Ｐゴシック" pitchFamily="-110" charset="-128"/>
            </a:endParaRPr>
          </a:p>
        </p:txBody>
      </p:sp>
      <p:grpSp>
        <p:nvGrpSpPr>
          <p:cNvPr id="23" name="Group 9"/>
          <p:cNvGrpSpPr>
            <a:grpSpLocks/>
          </p:cNvGrpSpPr>
          <p:nvPr/>
        </p:nvGrpSpPr>
        <p:grpSpPr bwMode="auto">
          <a:xfrm>
            <a:off x="323850" y="2708920"/>
            <a:ext cx="2735263" cy="3862388"/>
            <a:chOff x="262" y="1251"/>
            <a:chExt cx="1814" cy="2779"/>
          </a:xfrm>
        </p:grpSpPr>
        <p:grpSp>
          <p:nvGrpSpPr>
            <p:cNvPr id="24" name="Group 10"/>
            <p:cNvGrpSpPr>
              <a:grpSpLocks/>
            </p:cNvGrpSpPr>
            <p:nvPr/>
          </p:nvGrpSpPr>
          <p:grpSpPr bwMode="auto">
            <a:xfrm>
              <a:off x="262" y="1616"/>
              <a:ext cx="1814" cy="2040"/>
              <a:chOff x="336" y="1200"/>
              <a:chExt cx="3360" cy="2928"/>
            </a:xfrm>
          </p:grpSpPr>
          <p:pic>
            <p:nvPicPr>
              <p:cNvPr id="27" name="Picture 11" descr="visual_mov_orig_mip"/>
              <p:cNvPicPr>
                <a:picLocks noChangeArrowheads="1"/>
              </p:cNvPicPr>
              <p:nvPr/>
            </p:nvPicPr>
            <p:blipFill>
              <a:blip r:embed="rId4">
                <a:extLst>
                  <a:ext uri="{28A0092B-C50C-407E-A947-70E740481C1C}">
                    <a14:useLocalDpi xmlns:a14="http://schemas.microsoft.com/office/drawing/2010/main" val="0"/>
                  </a:ext>
                </a:extLst>
              </a:blip>
              <a:srcRect l="8673" t="22942" r="25250" b="37074"/>
              <a:stretch>
                <a:fillRect/>
              </a:stretch>
            </p:blipFill>
            <p:spPr bwMode="auto">
              <a:xfrm>
                <a:off x="336" y="1200"/>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visual_womov_unwarp_dm"/>
              <p:cNvPicPr>
                <a:picLocks noChangeArrowheads="1"/>
              </p:cNvPicPr>
              <p:nvPr/>
            </p:nvPicPr>
            <p:blipFill>
              <a:blip r:embed="rId5">
                <a:extLst>
                  <a:ext uri="{28A0092B-C50C-407E-A947-70E740481C1C}">
                    <a14:useLocalDpi xmlns:a14="http://schemas.microsoft.com/office/drawing/2010/main" val="0"/>
                  </a:ext>
                </a:extLst>
              </a:blip>
              <a:srcRect l="60565" t="18637" r="8458" b="51054"/>
              <a:stretch>
                <a:fillRect/>
              </a:stretch>
            </p:blipFill>
            <p:spPr bwMode="auto">
              <a:xfrm>
                <a:off x="2420" y="2553"/>
                <a:ext cx="1084"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 Box 13"/>
            <p:cNvSpPr txBox="1">
              <a:spLocks noChangeArrowheads="1"/>
            </p:cNvSpPr>
            <p:nvPr/>
          </p:nvSpPr>
          <p:spPr bwMode="auto">
            <a:xfrm>
              <a:off x="625" y="3657"/>
              <a:ext cx="112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=13.38</a:t>
              </a:r>
            </a:p>
          </p:txBody>
        </p:sp>
        <p:sp>
          <p:nvSpPr>
            <p:cNvPr id="26" name="Text Box 14"/>
            <p:cNvSpPr txBox="1">
              <a:spLocks noChangeArrowheads="1"/>
            </p:cNvSpPr>
            <p:nvPr/>
          </p:nvSpPr>
          <p:spPr bwMode="auto">
            <a:xfrm>
              <a:off x="704" y="1251"/>
              <a:ext cx="105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solidFill>
                    <a:srgbClr val="FFFF00"/>
                  </a:solidFill>
                  <a:latin typeface="Times New Roman" pitchFamily="18" charset="0"/>
                </a:rPr>
                <a:t>No correction</a:t>
              </a:r>
              <a:endParaRPr lang="en-US">
                <a:solidFill>
                  <a:srgbClr val="FFFF00"/>
                </a:solidFill>
                <a:latin typeface="Times New Roman" pitchFamily="18" charset="0"/>
              </a:endParaRPr>
            </a:p>
          </p:txBody>
        </p:sp>
      </p:grpSp>
      <p:grpSp>
        <p:nvGrpSpPr>
          <p:cNvPr id="29" name="Group 15"/>
          <p:cNvGrpSpPr>
            <a:grpSpLocks/>
          </p:cNvGrpSpPr>
          <p:nvPr/>
        </p:nvGrpSpPr>
        <p:grpSpPr bwMode="auto">
          <a:xfrm>
            <a:off x="3348038" y="2708920"/>
            <a:ext cx="2789237" cy="3921125"/>
            <a:chOff x="2258" y="1253"/>
            <a:chExt cx="1883" cy="2822"/>
          </a:xfrm>
        </p:grpSpPr>
        <p:sp>
          <p:nvSpPr>
            <p:cNvPr id="30" name="Text Box 16"/>
            <p:cNvSpPr txBox="1">
              <a:spLocks noChangeArrowheads="1"/>
            </p:cNvSpPr>
            <p:nvPr/>
          </p:nvSpPr>
          <p:spPr bwMode="auto">
            <a:xfrm>
              <a:off x="2711" y="3702"/>
              <a:ext cx="102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=5.06</a:t>
              </a:r>
            </a:p>
          </p:txBody>
        </p:sp>
        <p:grpSp>
          <p:nvGrpSpPr>
            <p:cNvPr id="31" name="Group 17"/>
            <p:cNvGrpSpPr>
              <a:grpSpLocks/>
            </p:cNvGrpSpPr>
            <p:nvPr/>
          </p:nvGrpSpPr>
          <p:grpSpPr bwMode="auto">
            <a:xfrm>
              <a:off x="2258" y="1616"/>
              <a:ext cx="1814" cy="2040"/>
              <a:chOff x="144" y="960"/>
              <a:chExt cx="2736" cy="2415"/>
            </a:xfrm>
          </p:grpSpPr>
          <p:pic>
            <p:nvPicPr>
              <p:cNvPr id="33" name="Picture 18" descr="visual_mov_origmovp_mip"/>
              <p:cNvPicPr>
                <a:picLocks noChangeArrowheads="1"/>
              </p:cNvPicPr>
              <p:nvPr/>
            </p:nvPicPr>
            <p:blipFill>
              <a:blip r:embed="rId6">
                <a:extLst>
                  <a:ext uri="{28A0092B-C50C-407E-A947-70E740481C1C}">
                    <a14:useLocalDpi xmlns:a14="http://schemas.microsoft.com/office/drawing/2010/main" val="0"/>
                  </a:ext>
                </a:extLst>
              </a:blip>
              <a:srcRect l="8136" t="15335" r="25618" b="44055"/>
              <a:stretch>
                <a:fillRect/>
              </a:stretch>
            </p:blipFill>
            <p:spPr bwMode="auto">
              <a:xfrm>
                <a:off x="144" y="960"/>
                <a:ext cx="2736"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 descr="visual_mov_origmovp_dm"/>
              <p:cNvPicPr>
                <a:picLocks noChangeArrowheads="1"/>
              </p:cNvPicPr>
              <p:nvPr/>
            </p:nvPicPr>
            <p:blipFill>
              <a:blip r:embed="rId7">
                <a:extLst>
                  <a:ext uri="{28A0092B-C50C-407E-A947-70E740481C1C}">
                    <a14:useLocalDpi xmlns:a14="http://schemas.microsoft.com/office/drawing/2010/main" val="0"/>
                  </a:ext>
                </a:extLst>
              </a:blip>
              <a:srcRect l="60440" t="18654" r="7660" b="51033"/>
              <a:stretch>
                <a:fillRect/>
              </a:stretch>
            </p:blipFill>
            <p:spPr bwMode="auto">
              <a:xfrm>
                <a:off x="1824" y="2064"/>
                <a:ext cx="9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 Box 20"/>
            <p:cNvSpPr txBox="1">
              <a:spLocks noChangeArrowheads="1"/>
            </p:cNvSpPr>
            <p:nvPr/>
          </p:nvSpPr>
          <p:spPr bwMode="auto">
            <a:xfrm>
              <a:off x="2258" y="1253"/>
              <a:ext cx="188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solidFill>
                    <a:srgbClr val="FFFF00"/>
                  </a:solidFill>
                  <a:latin typeface="Times New Roman" pitchFamily="18" charset="0"/>
                </a:rPr>
                <a:t>Correction by covariation</a:t>
              </a:r>
              <a:endParaRPr lang="en-US">
                <a:solidFill>
                  <a:srgbClr val="FFFF00"/>
                </a:solidFill>
                <a:latin typeface="Times New Roman" pitchFamily="18" charset="0"/>
              </a:endParaRPr>
            </a:p>
          </p:txBody>
        </p:sp>
      </p:grpSp>
      <p:grpSp>
        <p:nvGrpSpPr>
          <p:cNvPr id="35" name="Group 21"/>
          <p:cNvGrpSpPr>
            <a:grpSpLocks/>
          </p:cNvGrpSpPr>
          <p:nvPr/>
        </p:nvGrpSpPr>
        <p:grpSpPr bwMode="auto">
          <a:xfrm>
            <a:off x="6300788" y="2708920"/>
            <a:ext cx="2627312" cy="3946525"/>
            <a:chOff x="4254" y="1253"/>
            <a:chExt cx="1814" cy="2819"/>
          </a:xfrm>
        </p:grpSpPr>
        <p:sp>
          <p:nvSpPr>
            <p:cNvPr id="36" name="Text Box 22"/>
            <p:cNvSpPr txBox="1">
              <a:spLocks noChangeArrowheads="1"/>
            </p:cNvSpPr>
            <p:nvPr/>
          </p:nvSpPr>
          <p:spPr bwMode="auto">
            <a:xfrm>
              <a:off x="4661" y="3701"/>
              <a:ext cx="1049"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=9.57</a:t>
              </a:r>
            </a:p>
          </p:txBody>
        </p:sp>
        <p:grpSp>
          <p:nvGrpSpPr>
            <p:cNvPr id="37" name="Group 23"/>
            <p:cNvGrpSpPr>
              <a:grpSpLocks/>
            </p:cNvGrpSpPr>
            <p:nvPr/>
          </p:nvGrpSpPr>
          <p:grpSpPr bwMode="auto">
            <a:xfrm>
              <a:off x="4254" y="1616"/>
              <a:ext cx="1814" cy="2040"/>
              <a:chOff x="2928" y="960"/>
              <a:chExt cx="2736" cy="2415"/>
            </a:xfrm>
          </p:grpSpPr>
          <p:pic>
            <p:nvPicPr>
              <p:cNvPr id="39" name="Picture 24" descr="visual_mov_unwarp_mip"/>
              <p:cNvPicPr>
                <a:picLocks noChangeArrowheads="1"/>
              </p:cNvPicPr>
              <p:nvPr/>
            </p:nvPicPr>
            <p:blipFill>
              <a:blip r:embed="rId8">
                <a:extLst>
                  <a:ext uri="{28A0092B-C50C-407E-A947-70E740481C1C}">
                    <a14:useLocalDpi xmlns:a14="http://schemas.microsoft.com/office/drawing/2010/main" val="0"/>
                  </a:ext>
                </a:extLst>
              </a:blip>
              <a:srcRect l="8136" t="17757" r="25618" b="41635"/>
              <a:stretch>
                <a:fillRect/>
              </a:stretch>
            </p:blipFill>
            <p:spPr bwMode="auto">
              <a:xfrm>
                <a:off x="2928" y="960"/>
                <a:ext cx="2736"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5" descr="visual_womov_unwarp_dm"/>
              <p:cNvPicPr>
                <a:picLocks noChangeArrowheads="1"/>
              </p:cNvPicPr>
              <p:nvPr/>
            </p:nvPicPr>
            <p:blipFill>
              <a:blip r:embed="rId9">
                <a:extLst>
                  <a:ext uri="{28A0092B-C50C-407E-A947-70E740481C1C}">
                    <a14:useLocalDpi xmlns:a14="http://schemas.microsoft.com/office/drawing/2010/main" val="0"/>
                  </a:ext>
                </a:extLst>
              </a:blip>
              <a:srcRect l="60565" t="18648" r="8458" b="51050"/>
              <a:stretch>
                <a:fillRect/>
              </a:stretch>
            </p:blipFill>
            <p:spPr bwMode="auto">
              <a:xfrm>
                <a:off x="4634" y="2064"/>
                <a:ext cx="88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 Box 26"/>
            <p:cNvSpPr txBox="1">
              <a:spLocks noChangeArrowheads="1"/>
            </p:cNvSpPr>
            <p:nvPr/>
          </p:nvSpPr>
          <p:spPr bwMode="auto">
            <a:xfrm>
              <a:off x="4345" y="1253"/>
              <a:ext cx="170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GB">
                  <a:solidFill>
                    <a:srgbClr val="FFFF00"/>
                  </a:solidFill>
                  <a:latin typeface="Times New Roman" pitchFamily="18" charset="0"/>
                </a:rPr>
                <a:t>Correction by Unwarp</a:t>
              </a:r>
              <a:endParaRPr lang="en-US">
                <a:solidFill>
                  <a:srgbClr val="FFFF00"/>
                </a:solidFill>
                <a:latin typeface="Times New Roman" pitchFamily="18" charset="0"/>
              </a:endParaRPr>
            </a:p>
          </p:txBody>
        </p:sp>
      </p:grpSp>
    </p:spTree>
    <p:extLst>
      <p:ext uri="{BB962C8B-B14F-4D97-AF65-F5344CB8AC3E}">
        <p14:creationId xmlns:p14="http://schemas.microsoft.com/office/powerpoint/2010/main" val="15956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bg1"/>
                </a:solidFill>
              </a:rPr>
              <a:t>Data is noisy!</a:t>
            </a:r>
          </a:p>
          <a:p>
            <a:r>
              <a:rPr lang="en-GB" dirty="0">
                <a:solidFill>
                  <a:schemeClr val="bg1"/>
                </a:solidFill>
              </a:rPr>
              <a:t>Subjects </a:t>
            </a:r>
            <a:r>
              <a:rPr lang="en-GB" dirty="0" smtClean="0">
                <a:solidFill>
                  <a:schemeClr val="bg1"/>
                </a:solidFill>
              </a:rPr>
              <a:t>move</a:t>
            </a:r>
          </a:p>
          <a:p>
            <a:r>
              <a:rPr lang="en-GB" dirty="0" smtClean="0">
                <a:solidFill>
                  <a:schemeClr val="bg1"/>
                </a:solidFill>
              </a:rPr>
              <a:t>Inhomogeneity in MF</a:t>
            </a:r>
          </a:p>
          <a:p>
            <a:r>
              <a:rPr lang="en-GB" dirty="0" smtClean="0">
                <a:solidFill>
                  <a:schemeClr val="bg1"/>
                </a:solidFill>
              </a:rPr>
              <a:t>Physiological noise: heart beat, respiration </a:t>
            </a:r>
            <a:endParaRPr lang="en-GB" dirty="0">
              <a:solidFill>
                <a:schemeClr val="bg1"/>
              </a:solidFill>
            </a:endParaRPr>
          </a:p>
          <a:p>
            <a:r>
              <a:rPr lang="en-GB" dirty="0" err="1" smtClean="0">
                <a:solidFill>
                  <a:schemeClr val="bg1"/>
                </a:solidFill>
              </a:rPr>
              <a:t>Etc</a:t>
            </a:r>
            <a:r>
              <a:rPr lang="en-GB" dirty="0" smtClean="0">
                <a:solidFill>
                  <a:schemeClr val="bg1"/>
                </a:solidFill>
              </a:rPr>
              <a:t> </a:t>
            </a:r>
            <a:r>
              <a:rPr lang="en-GB" dirty="0" err="1">
                <a:solidFill>
                  <a:schemeClr val="bg1"/>
                </a:solidFill>
              </a:rPr>
              <a:t>etc</a:t>
            </a:r>
            <a:r>
              <a:rPr lang="en-GB" dirty="0">
                <a:solidFill>
                  <a:schemeClr val="bg1"/>
                </a:solidFill>
              </a:rPr>
              <a:t> etc…</a:t>
            </a:r>
          </a:p>
          <a:p>
            <a:endParaRPr lang="en-GB" dirty="0">
              <a:solidFill>
                <a:schemeClr val="bg1"/>
              </a:solidFill>
            </a:endParaRPr>
          </a:p>
        </p:txBody>
      </p:sp>
      <p:sp>
        <p:nvSpPr>
          <p:cNvPr id="6" name="Rectangle 5"/>
          <p:cNvSpPr/>
          <p:nvPr/>
        </p:nvSpPr>
        <p:spPr>
          <a:xfrm>
            <a:off x="0" y="116632"/>
            <a:ext cx="9144000" cy="93610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000000"/>
                </a:solidFill>
              </a:rPr>
              <a:t>Why Preprocess?</a:t>
            </a:r>
            <a:endParaRPr lang="en-GB" sz="5000" dirty="0">
              <a:solidFill>
                <a:srgbClr val="000000"/>
              </a:solidFill>
            </a:endParaRPr>
          </a:p>
        </p:txBody>
      </p:sp>
    </p:spTree>
    <p:extLst>
      <p:ext uri="{BB962C8B-B14F-4D97-AF65-F5344CB8AC3E}">
        <p14:creationId xmlns:p14="http://schemas.microsoft.com/office/powerpoint/2010/main" val="879871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Summary</a:t>
            </a:r>
            <a:endParaRPr lang="en-GB" sz="5000" dirty="0">
              <a:solidFill>
                <a:srgbClr val="000000"/>
              </a:solidFill>
            </a:endParaRPr>
          </a:p>
        </p:txBody>
      </p:sp>
      <p:sp>
        <p:nvSpPr>
          <p:cNvPr id="22" name="TextBox 2"/>
          <p:cNvSpPr txBox="1">
            <a:spLocks noChangeArrowheads="1"/>
          </p:cNvSpPr>
          <p:nvPr/>
        </p:nvSpPr>
        <p:spPr bwMode="auto">
          <a:xfrm>
            <a:off x="190500" y="1371600"/>
            <a:ext cx="8763000" cy="5016500"/>
          </a:xfrm>
          <a:prstGeom prst="rect">
            <a:avLst/>
          </a:prstGeom>
          <a:noFill/>
          <a:ln w="9525">
            <a:noFill/>
            <a:miter lim="800000"/>
            <a:headEnd/>
            <a:tailEnd/>
          </a:ln>
        </p:spPr>
        <p:txBody>
          <a:bodyPr>
            <a:spAutoFit/>
          </a:bodyPr>
          <a:lstStyle/>
          <a:p>
            <a:pPr algn="ctr"/>
            <a:r>
              <a:rPr lang="en-GB" sz="1600" b="1" u="sng" dirty="0">
                <a:solidFill>
                  <a:schemeClr val="bg1"/>
                </a:solidFill>
              </a:rPr>
              <a:t>The problem:</a:t>
            </a:r>
          </a:p>
          <a:p>
            <a:pPr algn="ctr"/>
            <a:endParaRPr lang="en-GB" sz="1600" dirty="0">
              <a:solidFill>
                <a:schemeClr val="bg1"/>
              </a:solidFill>
            </a:endParaRPr>
          </a:p>
          <a:p>
            <a:pPr algn="ctr"/>
            <a:r>
              <a:rPr lang="en-GB" sz="1600" dirty="0">
                <a:solidFill>
                  <a:schemeClr val="bg1"/>
                </a:solidFill>
              </a:rPr>
              <a:t>Different substances differentially modify the magnetic field </a:t>
            </a:r>
          </a:p>
          <a:p>
            <a:pPr algn="ctr"/>
            <a:endParaRPr lang="en-GB" sz="1600" dirty="0">
              <a:solidFill>
                <a:schemeClr val="bg1"/>
              </a:solidFill>
            </a:endParaRPr>
          </a:p>
          <a:p>
            <a:pPr algn="ctr"/>
            <a:r>
              <a:rPr lang="en-GB" sz="1600" dirty="0">
                <a:solidFill>
                  <a:schemeClr val="bg1"/>
                </a:solidFill>
              </a:rPr>
              <a:t>Inhomogeneity in the magnetic field (which interacts with subject movement)</a:t>
            </a:r>
          </a:p>
          <a:p>
            <a:pPr algn="ctr"/>
            <a:endParaRPr lang="en-GB" sz="1600" dirty="0">
              <a:solidFill>
                <a:schemeClr val="bg1"/>
              </a:solidFill>
            </a:endParaRPr>
          </a:p>
          <a:p>
            <a:pPr algn="ctr"/>
            <a:r>
              <a:rPr lang="en-GB" sz="1600" dirty="0">
                <a:solidFill>
                  <a:schemeClr val="bg1"/>
                </a:solidFill>
              </a:rPr>
              <a:t>Distortion of image</a:t>
            </a:r>
          </a:p>
          <a:p>
            <a:pPr algn="ctr"/>
            <a:endParaRPr lang="en-GB" sz="1600" b="1" dirty="0">
              <a:solidFill>
                <a:schemeClr val="bg1"/>
              </a:solidFill>
            </a:endParaRPr>
          </a:p>
          <a:p>
            <a:pPr algn="ctr"/>
            <a:r>
              <a:rPr lang="en-GB" sz="1600" b="1" u="sng" dirty="0">
                <a:solidFill>
                  <a:schemeClr val="bg1"/>
                </a:solidFill>
              </a:rPr>
              <a:t>The solution:</a:t>
            </a:r>
          </a:p>
          <a:p>
            <a:pPr algn="ctr"/>
            <a:endParaRPr lang="en-GB" sz="1600" b="1" dirty="0">
              <a:solidFill>
                <a:schemeClr val="bg1"/>
              </a:solidFill>
            </a:endParaRPr>
          </a:p>
          <a:p>
            <a:pPr algn="ctr"/>
            <a:r>
              <a:rPr lang="en-GB" sz="1600" dirty="0">
                <a:solidFill>
                  <a:schemeClr val="bg1"/>
                </a:solidFill>
              </a:rPr>
              <a:t>1) Measure the field </a:t>
            </a:r>
            <a:r>
              <a:rPr lang="en-GB" sz="1600" dirty="0" err="1">
                <a:solidFill>
                  <a:schemeClr val="bg1"/>
                </a:solidFill>
              </a:rPr>
              <a:t>inhomogeneities</a:t>
            </a:r>
            <a:r>
              <a:rPr lang="en-GB" sz="1600" dirty="0">
                <a:solidFill>
                  <a:schemeClr val="bg1"/>
                </a:solidFill>
              </a:rPr>
              <a:t> (with the </a:t>
            </a:r>
            <a:r>
              <a:rPr lang="en-GB" sz="1600" b="1" dirty="0">
                <a:solidFill>
                  <a:schemeClr val="bg1"/>
                </a:solidFill>
              </a:rPr>
              <a:t>field map</a:t>
            </a:r>
            <a:r>
              <a:rPr lang="en-GB" sz="1600" dirty="0">
                <a:solidFill>
                  <a:schemeClr val="bg1"/>
                </a:solidFill>
              </a:rPr>
              <a:t>), given a known subject position. </a:t>
            </a:r>
          </a:p>
          <a:p>
            <a:pPr algn="ctr"/>
            <a:endParaRPr lang="en-GB" sz="1600" dirty="0">
              <a:solidFill>
                <a:schemeClr val="bg1"/>
              </a:solidFill>
            </a:endParaRPr>
          </a:p>
          <a:p>
            <a:pPr algn="ctr"/>
            <a:r>
              <a:rPr lang="en-GB" sz="1600" dirty="0">
                <a:solidFill>
                  <a:schemeClr val="bg1"/>
                </a:solidFill>
              </a:rPr>
              <a:t>2) Use this info about field </a:t>
            </a:r>
            <a:r>
              <a:rPr lang="en-GB" sz="1600" dirty="0" err="1">
                <a:solidFill>
                  <a:schemeClr val="bg1"/>
                </a:solidFill>
              </a:rPr>
              <a:t>inhomogeneities</a:t>
            </a:r>
            <a:r>
              <a:rPr lang="en-GB" sz="1600" dirty="0">
                <a:solidFill>
                  <a:schemeClr val="bg1"/>
                </a:solidFill>
              </a:rPr>
              <a:t> to predict how the image is distorted/deflected at each time point (the ‘</a:t>
            </a:r>
            <a:r>
              <a:rPr lang="en-GB" sz="1600" b="1" dirty="0">
                <a:solidFill>
                  <a:schemeClr val="bg1"/>
                </a:solidFill>
              </a:rPr>
              <a:t>deformation map</a:t>
            </a:r>
            <a:r>
              <a:rPr lang="en-GB" sz="1600" dirty="0">
                <a:solidFill>
                  <a:schemeClr val="bg1"/>
                </a:solidFill>
              </a:rPr>
              <a:t>’).</a:t>
            </a:r>
          </a:p>
          <a:p>
            <a:pPr algn="ctr"/>
            <a:endParaRPr lang="en-GB" sz="1600" dirty="0">
              <a:solidFill>
                <a:schemeClr val="bg1"/>
              </a:solidFill>
            </a:endParaRPr>
          </a:p>
          <a:p>
            <a:pPr algn="ctr"/>
            <a:r>
              <a:rPr lang="en-GB" sz="1600" dirty="0">
                <a:solidFill>
                  <a:schemeClr val="bg1"/>
                </a:solidFill>
              </a:rPr>
              <a:t>3) Using subject movement parameters, estimate the deformation map for </a:t>
            </a:r>
            <a:r>
              <a:rPr lang="en-GB" sz="1600" b="1" dirty="0">
                <a:solidFill>
                  <a:schemeClr val="bg1"/>
                </a:solidFill>
              </a:rPr>
              <a:t>each time point </a:t>
            </a:r>
            <a:r>
              <a:rPr lang="en-GB" sz="1600" dirty="0">
                <a:solidFill>
                  <a:schemeClr val="bg1"/>
                </a:solidFill>
              </a:rPr>
              <a:t>(since the deformation map changes with subject movement)</a:t>
            </a:r>
          </a:p>
          <a:p>
            <a:pPr algn="ctr"/>
            <a:endParaRPr lang="en-GB" sz="1600" dirty="0">
              <a:solidFill>
                <a:schemeClr val="bg1"/>
              </a:solidFill>
            </a:endParaRPr>
          </a:p>
          <a:p>
            <a:pPr algn="ctr"/>
            <a:r>
              <a:rPr lang="en-GB" sz="1600" dirty="0">
                <a:solidFill>
                  <a:schemeClr val="bg1"/>
                </a:solidFill>
              </a:rPr>
              <a:t>4) Re-slices your data, using the deformation map to </a:t>
            </a:r>
            <a:r>
              <a:rPr lang="en-GB" sz="1600" b="1" dirty="0">
                <a:solidFill>
                  <a:schemeClr val="bg1"/>
                </a:solidFill>
              </a:rPr>
              <a:t>ensure that the same portion of the brain is always found in the same location of the image</a:t>
            </a:r>
            <a:r>
              <a:rPr lang="en-GB" sz="1600" dirty="0">
                <a:solidFill>
                  <a:schemeClr val="bg1"/>
                </a:solidFill>
              </a:rPr>
              <a:t>, throughout all your scans.</a:t>
            </a:r>
          </a:p>
        </p:txBody>
      </p:sp>
    </p:spTree>
    <p:extLst>
      <p:ext uri="{BB962C8B-B14F-4D97-AF65-F5344CB8AC3E}">
        <p14:creationId xmlns:p14="http://schemas.microsoft.com/office/powerpoint/2010/main" val="354730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ctrTitle"/>
          </p:nvPr>
        </p:nvSpPr>
        <p:spPr>
          <a:xfrm>
            <a:off x="755650" y="115888"/>
            <a:ext cx="7772400" cy="1470025"/>
          </a:xfrm>
        </p:spPr>
        <p:txBody>
          <a:bodyPr/>
          <a:lstStyle/>
          <a:p>
            <a:pPr eaLnBrk="1" hangingPunct="1"/>
            <a:r>
              <a:rPr lang="en-GB" sz="5000" b="1" smtClean="0"/>
              <a:t>References</a:t>
            </a:r>
          </a:p>
        </p:txBody>
      </p:sp>
      <p:sp>
        <p:nvSpPr>
          <p:cNvPr id="32772" name="Content Placeholder 2"/>
          <p:cNvSpPr txBox="1">
            <a:spLocks/>
          </p:cNvSpPr>
          <p:nvPr/>
        </p:nvSpPr>
        <p:spPr bwMode="auto">
          <a:xfrm>
            <a:off x="457200" y="1628800"/>
            <a:ext cx="8229600" cy="4525963"/>
          </a:xfrm>
          <a:prstGeom prst="rect">
            <a:avLst/>
          </a:prstGeom>
          <a:noFill/>
          <a:ln w="9525">
            <a:noFill/>
            <a:miter lim="800000"/>
            <a:headEnd/>
            <a:tailEnd/>
          </a:ln>
        </p:spPr>
        <p:txBody>
          <a:bodyPr/>
          <a:lstStyle/>
          <a:p>
            <a:pPr marL="457200" indent="-457200">
              <a:spcBef>
                <a:spcPct val="20000"/>
              </a:spcBef>
              <a:buFont typeface="Arial" charset="0"/>
              <a:buChar char="•"/>
            </a:pPr>
            <a:r>
              <a:rPr lang="en-GB" sz="1600" dirty="0" smtClean="0">
                <a:solidFill>
                  <a:schemeClr val="bg1"/>
                </a:solidFill>
              </a:rPr>
              <a:t>A </a:t>
            </a:r>
            <a:r>
              <a:rPr lang="en-GB" sz="1600" dirty="0">
                <a:solidFill>
                  <a:schemeClr val="bg1"/>
                </a:solidFill>
              </a:rPr>
              <a:t>detailed explanation of EPI distortion (the problem</a:t>
            </a:r>
            <a:r>
              <a:rPr lang="en-GB" sz="1600" dirty="0" smtClean="0">
                <a:solidFill>
                  <a:schemeClr val="bg1"/>
                </a:solidFill>
              </a:rPr>
              <a:t>): </a:t>
            </a:r>
          </a:p>
          <a:p>
            <a:pPr>
              <a:spcBef>
                <a:spcPct val="20000"/>
              </a:spcBef>
            </a:pPr>
            <a:r>
              <a:rPr lang="en-GB" sz="1600" u="sng" dirty="0" smtClean="0">
                <a:solidFill>
                  <a:srgbClr val="1E0DF9"/>
                </a:solidFill>
              </a:rPr>
              <a:t>ww.fil.ion.ucl.ac.uk</a:t>
            </a:r>
            <a:r>
              <a:rPr lang="en-GB" sz="1600" u="sng" dirty="0">
                <a:solidFill>
                  <a:srgbClr val="1E0DF9"/>
                </a:solidFill>
              </a:rPr>
              <a:t>/~mgray/Presentations/</a:t>
            </a:r>
            <a:r>
              <a:rPr lang="en-GB" sz="1600" b="1" u="sng" dirty="0">
                <a:solidFill>
                  <a:srgbClr val="1E0DF9"/>
                </a:solidFill>
              </a:rPr>
              <a:t>Unwarping</a:t>
            </a:r>
            <a:r>
              <a:rPr lang="en-GB" sz="1600" u="sng" dirty="0">
                <a:solidFill>
                  <a:srgbClr val="1E0DF9"/>
                </a:solidFill>
              </a:rPr>
              <a:t>.ppt</a:t>
            </a:r>
            <a:endParaRPr lang="en-GB" sz="1600" u="sng" dirty="0" smtClean="0">
              <a:solidFill>
                <a:srgbClr val="1E0DF9"/>
              </a:solidFill>
              <a:hlinkClick r:id="rId2"/>
            </a:endParaRPr>
          </a:p>
          <a:p>
            <a:pPr>
              <a:spcBef>
                <a:spcPct val="20000"/>
              </a:spcBef>
            </a:pPr>
            <a:r>
              <a:rPr lang="en-GB" sz="1600" dirty="0" smtClean="0">
                <a:solidFill>
                  <a:schemeClr val="bg1"/>
                </a:solidFill>
                <a:hlinkClick r:id="rId2"/>
              </a:rPr>
              <a:t>http</a:t>
            </a:r>
            <a:r>
              <a:rPr lang="en-GB" sz="1600" dirty="0">
                <a:solidFill>
                  <a:schemeClr val="bg1"/>
                </a:solidFill>
                <a:hlinkClick r:id="rId2"/>
              </a:rPr>
              <a:t>://cast.fil.ion.ucl.ac.uk/documents/physics_lectures/Hutton_epi_distortion_300408.pdf</a:t>
            </a:r>
            <a:endParaRPr lang="en-GB" sz="1600" dirty="0">
              <a:solidFill>
                <a:schemeClr val="bg1"/>
              </a:solidFill>
            </a:endParaRPr>
          </a:p>
          <a:p>
            <a:pPr marL="457200" indent="-457200">
              <a:spcBef>
                <a:spcPct val="20000"/>
              </a:spcBef>
              <a:buFont typeface="Arial" charset="0"/>
              <a:buNone/>
            </a:pPr>
            <a:endParaRPr lang="en-GB" sz="1600" dirty="0">
              <a:solidFill>
                <a:schemeClr val="bg1"/>
              </a:solidFill>
            </a:endParaRPr>
          </a:p>
          <a:p>
            <a:pPr marL="457200" indent="-457200">
              <a:spcBef>
                <a:spcPct val="20000"/>
              </a:spcBef>
              <a:buFont typeface="Arial" charset="0"/>
              <a:buChar char="•"/>
            </a:pPr>
            <a:r>
              <a:rPr lang="en-GB" sz="1600" dirty="0">
                <a:solidFill>
                  <a:schemeClr val="bg1"/>
                </a:solidFill>
              </a:rPr>
              <a:t>SPM material on unwarping (rationale, limitations, toolbox, sample data set) </a:t>
            </a:r>
            <a:r>
              <a:rPr lang="en-GB" sz="1600" dirty="0">
                <a:solidFill>
                  <a:schemeClr val="bg1"/>
                </a:solidFill>
                <a:hlinkClick r:id="rId3"/>
              </a:rPr>
              <a:t>http://www.fil.ion.ucl.ac.uk/spm/toolbox/unwarp</a:t>
            </a:r>
            <a:r>
              <a:rPr lang="en-GB" sz="1600" dirty="0" smtClean="0">
                <a:solidFill>
                  <a:schemeClr val="bg1"/>
                </a:solidFill>
                <a:hlinkClick r:id="rId3"/>
              </a:rPr>
              <a:t>/</a:t>
            </a:r>
            <a:endParaRPr lang="en-GB" sz="1600" dirty="0" smtClean="0">
              <a:solidFill>
                <a:schemeClr val="bg1"/>
              </a:solidFill>
            </a:endParaRPr>
          </a:p>
          <a:p>
            <a:pPr marL="457200" indent="-457200">
              <a:spcBef>
                <a:spcPct val="20000"/>
              </a:spcBef>
              <a:buFont typeface="Arial" charset="0"/>
              <a:buChar char="•"/>
            </a:pPr>
            <a:r>
              <a:rPr lang="en-US" sz="1600" dirty="0" smtClean="0">
                <a:hlinkClick r:id="rId4"/>
              </a:rPr>
              <a:t>http://www.fil.ion.ucl.ac.uk/spm/data/</a:t>
            </a:r>
            <a:endParaRPr lang="en-GB" sz="1600" dirty="0">
              <a:solidFill>
                <a:schemeClr val="bg1"/>
              </a:solidFill>
            </a:endParaRPr>
          </a:p>
          <a:p>
            <a:pPr marL="457200" indent="-457200">
              <a:spcBef>
                <a:spcPct val="20000"/>
              </a:spcBef>
              <a:buFont typeface="Arial" charset="0"/>
              <a:buChar char="•"/>
            </a:pPr>
            <a:endParaRPr lang="en-GB" sz="1600" dirty="0">
              <a:solidFill>
                <a:schemeClr val="bg1"/>
              </a:solidFill>
            </a:endParaRPr>
          </a:p>
          <a:p>
            <a:pPr marL="457200" indent="-457200">
              <a:spcBef>
                <a:spcPct val="20000"/>
              </a:spcBef>
              <a:buFont typeface="Arial" charset="0"/>
              <a:buChar char="•"/>
            </a:pPr>
            <a:r>
              <a:rPr lang="en-GB" sz="1600" dirty="0" smtClean="0">
                <a:solidFill>
                  <a:schemeClr val="bg1"/>
                </a:solidFill>
              </a:rPr>
              <a:t>The physics wiki: step-by-step instructions on how to go about everything</a:t>
            </a:r>
          </a:p>
          <a:p>
            <a:pPr lvl="1">
              <a:spcBef>
                <a:spcPct val="20000"/>
              </a:spcBef>
            </a:pPr>
            <a:r>
              <a:rPr lang="en-GB" sz="1600" dirty="0">
                <a:solidFill>
                  <a:schemeClr val="bg1"/>
                </a:solidFill>
              </a:rPr>
              <a:t> </a:t>
            </a:r>
            <a:r>
              <a:rPr lang="en-GB" sz="1600" dirty="0">
                <a:hlinkClick r:id="rId5"/>
              </a:rPr>
              <a:t>http://intranet.fil.ion.ucl.ac.uk/pmwiki</a:t>
            </a:r>
            <a:r>
              <a:rPr lang="en-GB" sz="1600" dirty="0" smtClean="0">
                <a:hlinkClick r:id="rId5"/>
              </a:rPr>
              <a:t>/</a:t>
            </a:r>
            <a:r>
              <a:rPr lang="en-GB" sz="1600" dirty="0" smtClean="0"/>
              <a:t> </a:t>
            </a:r>
            <a:r>
              <a:rPr lang="en-GB" sz="1600" dirty="0" smtClean="0">
                <a:solidFill>
                  <a:schemeClr val="bg1"/>
                </a:solidFill>
              </a:rPr>
              <a:t>(only accessible to FIL/ICN)</a:t>
            </a:r>
          </a:p>
          <a:p>
            <a:pPr lvl="1">
              <a:spcBef>
                <a:spcPct val="20000"/>
              </a:spcBef>
            </a:pPr>
            <a:endParaRPr lang="en-GB" sz="1600" dirty="0" smtClean="0"/>
          </a:p>
          <a:p>
            <a:pPr marL="457200" indent="-457200">
              <a:spcBef>
                <a:spcPct val="20000"/>
              </a:spcBef>
              <a:buFont typeface="Arial" charset="0"/>
              <a:buChar char="•"/>
            </a:pPr>
            <a:r>
              <a:rPr lang="en-GB" sz="1600" dirty="0" smtClean="0">
                <a:solidFill>
                  <a:schemeClr val="bg1"/>
                </a:solidFill>
              </a:rPr>
              <a:t>SPM manual: </a:t>
            </a:r>
            <a:r>
              <a:rPr lang="en-GB" sz="1600" dirty="0">
                <a:hlinkClick r:id="rId6"/>
              </a:rPr>
              <a:t>http://www.fil.ion.ucl.ac.uk/spm/doc/manual.pdf</a:t>
            </a:r>
            <a:endParaRPr lang="en-GB" sz="1600" dirty="0" smtClean="0">
              <a:solidFill>
                <a:schemeClr val="bg1"/>
              </a:solidFill>
            </a:endParaRPr>
          </a:p>
          <a:p>
            <a:pPr marL="457200" indent="-457200">
              <a:spcBef>
                <a:spcPct val="20000"/>
              </a:spcBef>
              <a:buFont typeface="Arial" charset="0"/>
              <a:buChar char="•"/>
            </a:pPr>
            <a:endParaRPr lang="en-GB" sz="1600" dirty="0" smtClean="0">
              <a:solidFill>
                <a:schemeClr val="bg1"/>
              </a:solidFill>
            </a:endParaRPr>
          </a:p>
          <a:p>
            <a:pPr marL="457200" indent="-457200">
              <a:spcBef>
                <a:spcPct val="20000"/>
              </a:spcBef>
              <a:buFont typeface="Arial" charset="0"/>
              <a:buChar char="•"/>
            </a:pPr>
            <a:r>
              <a:rPr lang="en-GB" sz="1600" dirty="0" smtClean="0">
                <a:solidFill>
                  <a:schemeClr val="bg1"/>
                </a:solidFill>
              </a:rPr>
              <a:t>Last year’s </a:t>
            </a:r>
            <a:r>
              <a:rPr lang="en-GB" sz="1600" smtClean="0">
                <a:solidFill>
                  <a:schemeClr val="bg1"/>
                </a:solidFill>
              </a:rPr>
              <a:t>MFD slides</a:t>
            </a:r>
            <a:endParaRPr lang="en-GB" sz="1600" dirty="0" smtClean="0">
              <a:solidFill>
                <a:schemeClr val="bg1"/>
              </a:solidFill>
            </a:endParaRPr>
          </a:p>
        </p:txBody>
      </p:sp>
      <p:sp>
        <p:nvSpPr>
          <p:cNvPr id="5" name="Rectangle 4"/>
          <p:cNvSpPr/>
          <p:nvPr/>
        </p:nvSpPr>
        <p:spPr>
          <a:xfrm>
            <a:off x="0" y="188640"/>
            <a:ext cx="9144000" cy="93610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References </a:t>
            </a:r>
            <a:endParaRPr lang="en-GB" sz="5000"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ctrTitle"/>
          </p:nvPr>
        </p:nvSpPr>
        <p:spPr>
          <a:xfrm>
            <a:off x="755650" y="115888"/>
            <a:ext cx="7772400" cy="1470025"/>
          </a:xfrm>
        </p:spPr>
        <p:txBody>
          <a:bodyPr/>
          <a:lstStyle/>
          <a:p>
            <a:pPr eaLnBrk="1" hangingPunct="1"/>
            <a:r>
              <a:rPr lang="en-GB" sz="5000" b="1" smtClean="0"/>
              <a:t>References</a:t>
            </a:r>
          </a:p>
        </p:txBody>
      </p:sp>
      <p:sp>
        <p:nvSpPr>
          <p:cNvPr id="5" name="Rectangle 4"/>
          <p:cNvSpPr/>
          <p:nvPr/>
        </p:nvSpPr>
        <p:spPr>
          <a:xfrm>
            <a:off x="0" y="188640"/>
            <a:ext cx="9144000" cy="93610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Step-by-Step Unwarping</a:t>
            </a:r>
            <a:endParaRPr lang="en-GB" sz="5000" dirty="0">
              <a:solidFill>
                <a:srgbClr val="000000"/>
              </a:solidFill>
            </a:endParaRPr>
          </a:p>
        </p:txBody>
      </p:sp>
      <p:sp>
        <p:nvSpPr>
          <p:cNvPr id="2" name="Rectangle 1"/>
          <p:cNvSpPr/>
          <p:nvPr/>
        </p:nvSpPr>
        <p:spPr>
          <a:xfrm>
            <a:off x="179512" y="1340768"/>
            <a:ext cx="8712968" cy="5176802"/>
          </a:xfrm>
          <a:prstGeom prst="rect">
            <a:avLst/>
          </a:prstGeom>
        </p:spPr>
        <p:txBody>
          <a:bodyPr wrap="square">
            <a:spAutoFit/>
          </a:bodyPr>
          <a:lstStyle/>
          <a:p>
            <a:pPr>
              <a:lnSpc>
                <a:spcPct val="70000"/>
              </a:lnSpc>
              <a:spcBef>
                <a:spcPct val="20000"/>
              </a:spcBef>
            </a:pPr>
            <a:r>
              <a:rPr lang="en-GB" sz="1400" b="1" dirty="0">
                <a:solidFill>
                  <a:schemeClr val="bg1"/>
                </a:solidFill>
              </a:rPr>
              <a:t>Step 1: (</a:t>
            </a:r>
            <a:r>
              <a:rPr lang="en-GB" sz="1400" dirty="0">
                <a:solidFill>
                  <a:schemeClr val="bg1"/>
                </a:solidFill>
              </a:rPr>
              <a:t>During scanning) acquire 1 set of field maps for each subject </a:t>
            </a:r>
          </a:p>
          <a:p>
            <a:pPr marL="742950" lvl="1" indent="-285750">
              <a:lnSpc>
                <a:spcPct val="70000"/>
              </a:lnSpc>
              <a:spcBef>
                <a:spcPct val="20000"/>
              </a:spcBef>
              <a:buFont typeface="Arial" pitchFamily="34" charset="0"/>
              <a:buChar char="•"/>
            </a:pPr>
            <a:r>
              <a:rPr lang="en-GB" sz="1400" dirty="0">
                <a:solidFill>
                  <a:schemeClr val="bg1"/>
                </a:solidFill>
              </a:rPr>
              <a:t>See the physics wiki for detailed how-to instructions(reference at end)</a:t>
            </a:r>
          </a:p>
          <a:p>
            <a:pPr marL="742950" lvl="1" indent="-285750">
              <a:lnSpc>
                <a:spcPct val="70000"/>
              </a:lnSpc>
              <a:spcBef>
                <a:spcPct val="20000"/>
              </a:spcBef>
              <a:buFont typeface="Arial" pitchFamily="34" charset="0"/>
              <a:buChar char="•"/>
            </a:pPr>
            <a:r>
              <a:rPr lang="en-GB" sz="1400" dirty="0">
                <a:solidFill>
                  <a:schemeClr val="bg1"/>
                </a:solidFill>
              </a:rPr>
              <a:t>Field map files will either be in the structural directories, or in the same subject folders as the fMRI data</a:t>
            </a:r>
          </a:p>
          <a:p>
            <a:pPr>
              <a:lnSpc>
                <a:spcPct val="70000"/>
              </a:lnSpc>
              <a:spcBef>
                <a:spcPct val="20000"/>
              </a:spcBef>
            </a:pPr>
            <a:endParaRPr lang="en-GB" sz="1400" dirty="0">
              <a:solidFill>
                <a:schemeClr val="bg1"/>
              </a:solidFill>
            </a:endParaRPr>
          </a:p>
          <a:p>
            <a:pPr>
              <a:lnSpc>
                <a:spcPct val="70000"/>
              </a:lnSpc>
              <a:spcBef>
                <a:spcPct val="20000"/>
              </a:spcBef>
            </a:pPr>
            <a:r>
              <a:rPr lang="en-GB" sz="1400" b="1" dirty="0">
                <a:solidFill>
                  <a:schemeClr val="bg1"/>
                </a:solidFill>
              </a:rPr>
              <a:t>Step 2: (</a:t>
            </a:r>
            <a:r>
              <a:rPr lang="en-GB" sz="1400" dirty="0">
                <a:solidFill>
                  <a:schemeClr val="bg1"/>
                </a:solidFill>
              </a:rPr>
              <a:t>After scanning) Convert </a:t>
            </a:r>
            <a:r>
              <a:rPr lang="en-GB" sz="1400" dirty="0" err="1">
                <a:solidFill>
                  <a:schemeClr val="bg1"/>
                </a:solidFill>
              </a:rPr>
              <a:t>fieldmaps</a:t>
            </a:r>
            <a:r>
              <a:rPr lang="en-GB" sz="1400" dirty="0">
                <a:solidFill>
                  <a:schemeClr val="bg1"/>
                </a:solidFill>
              </a:rPr>
              <a:t> (prefixed with ‘</a:t>
            </a:r>
            <a:r>
              <a:rPr lang="en-GB" sz="1400" dirty="0" err="1">
                <a:solidFill>
                  <a:schemeClr val="bg1"/>
                </a:solidFill>
              </a:rPr>
              <a:t>sMT</a:t>
            </a:r>
            <a:r>
              <a:rPr lang="en-GB" sz="1400" dirty="0">
                <a:solidFill>
                  <a:schemeClr val="bg1"/>
                </a:solidFill>
              </a:rPr>
              <a:t>’) into .</a:t>
            </a:r>
            <a:r>
              <a:rPr lang="en-GB" sz="1400" dirty="0" err="1">
                <a:solidFill>
                  <a:schemeClr val="bg1"/>
                </a:solidFill>
              </a:rPr>
              <a:t>img</a:t>
            </a:r>
            <a:r>
              <a:rPr lang="en-GB" sz="1400" dirty="0">
                <a:solidFill>
                  <a:schemeClr val="bg1"/>
                </a:solidFill>
              </a:rPr>
              <a:t> files (DICOM import in SPM menu)</a:t>
            </a:r>
          </a:p>
          <a:p>
            <a:pPr marL="742950" lvl="1" indent="-285750">
              <a:lnSpc>
                <a:spcPct val="70000"/>
              </a:lnSpc>
              <a:spcBef>
                <a:spcPct val="20000"/>
              </a:spcBef>
              <a:buFont typeface="Arial" pitchFamily="34" charset="0"/>
              <a:buChar char="•"/>
            </a:pPr>
            <a:r>
              <a:rPr lang="en-GB" sz="1400" dirty="0">
                <a:solidFill>
                  <a:schemeClr val="bg1"/>
                </a:solidFill>
              </a:rPr>
              <a:t>Which files: prefixed with ‘s’, if acquired at  the FIL, but generally you should keep track of the order in which you  perform your scans (e.g. if you did field maps last, it’ll be the last files)</a:t>
            </a:r>
          </a:p>
          <a:p>
            <a:pPr marL="742950" lvl="1" indent="-285750">
              <a:lnSpc>
                <a:spcPct val="70000"/>
              </a:lnSpc>
              <a:spcBef>
                <a:spcPct val="20000"/>
              </a:spcBef>
              <a:buFont typeface="Arial" pitchFamily="34" charset="0"/>
              <a:buChar char="•"/>
            </a:pPr>
            <a:r>
              <a:rPr lang="en-GB" sz="1400" dirty="0">
                <a:solidFill>
                  <a:schemeClr val="bg1"/>
                </a:solidFill>
              </a:rPr>
              <a:t>You should end up with 3 files, per field map (phase and magnitude files – see wiki for identification)</a:t>
            </a:r>
          </a:p>
          <a:p>
            <a:pPr marL="742950" lvl="1" indent="-285750">
              <a:lnSpc>
                <a:spcPct val="70000"/>
              </a:lnSpc>
              <a:spcBef>
                <a:spcPct val="20000"/>
              </a:spcBef>
              <a:buFont typeface="Arial" pitchFamily="34" charset="0"/>
              <a:buChar char="•"/>
            </a:pPr>
            <a:r>
              <a:rPr lang="en-GB" sz="1400" dirty="0">
                <a:solidFill>
                  <a:schemeClr val="bg1"/>
                </a:solidFill>
              </a:rPr>
              <a:t>File names: </a:t>
            </a:r>
            <a:r>
              <a:rPr lang="en-GB" sz="1400" dirty="0" err="1">
                <a:solidFill>
                  <a:schemeClr val="bg1"/>
                </a:solidFill>
              </a:rPr>
              <a:t>sXXXXX</a:t>
            </a:r>
            <a:r>
              <a:rPr lang="en-GB" sz="1400" dirty="0">
                <a:solidFill>
                  <a:schemeClr val="bg1"/>
                </a:solidFill>
              </a:rPr>
              <a:t>-YYYYY   -- XXX is scan number, YYY is series number</a:t>
            </a:r>
          </a:p>
          <a:p>
            <a:pPr marL="742950" lvl="1" indent="-285750">
              <a:lnSpc>
                <a:spcPct val="70000"/>
              </a:lnSpc>
              <a:spcBef>
                <a:spcPct val="20000"/>
              </a:spcBef>
              <a:buFont typeface="Arial" pitchFamily="34" charset="0"/>
              <a:buChar char="•"/>
            </a:pPr>
            <a:r>
              <a:rPr lang="en-GB" sz="1400" dirty="0">
                <a:solidFill>
                  <a:schemeClr val="bg1"/>
                </a:solidFill>
              </a:rPr>
              <a:t>There will be 2 files with the same series number – these are the magnitude images, 1 for short TE and 1 for long TE (short TE one is the </a:t>
            </a:r>
            <a:r>
              <a:rPr lang="en-GB" sz="1400" i="1" dirty="0">
                <a:solidFill>
                  <a:schemeClr val="bg1"/>
                </a:solidFill>
              </a:rPr>
              <a:t>first</a:t>
            </a:r>
            <a:r>
              <a:rPr lang="en-GB" sz="1400" dirty="0">
                <a:solidFill>
                  <a:schemeClr val="bg1"/>
                </a:solidFill>
              </a:rPr>
              <a:t> one)</a:t>
            </a:r>
          </a:p>
          <a:p>
            <a:pPr marL="742950" lvl="1" indent="-285750">
              <a:lnSpc>
                <a:spcPct val="70000"/>
              </a:lnSpc>
              <a:spcBef>
                <a:spcPct val="20000"/>
              </a:spcBef>
              <a:buFont typeface="Arial" pitchFamily="34" charset="0"/>
              <a:buChar char="•"/>
            </a:pPr>
            <a:r>
              <a:rPr lang="en-GB" sz="1400" dirty="0">
                <a:solidFill>
                  <a:schemeClr val="bg1"/>
                </a:solidFill>
              </a:rPr>
              <a:t>1 file will have a different series number= phase image</a:t>
            </a:r>
          </a:p>
          <a:p>
            <a:pPr lvl="1">
              <a:lnSpc>
                <a:spcPct val="70000"/>
              </a:lnSpc>
              <a:spcBef>
                <a:spcPct val="20000"/>
              </a:spcBef>
            </a:pPr>
            <a:endParaRPr lang="en-GB" sz="1400" dirty="0">
              <a:solidFill>
                <a:schemeClr val="bg1"/>
              </a:solidFill>
            </a:endParaRPr>
          </a:p>
          <a:p>
            <a:pPr marL="609600" indent="-609600">
              <a:lnSpc>
                <a:spcPct val="70000"/>
              </a:lnSpc>
              <a:spcBef>
                <a:spcPct val="20000"/>
              </a:spcBef>
              <a:buFontTx/>
              <a:buAutoNum type="arabicPeriod"/>
            </a:pPr>
            <a:endParaRPr lang="en-GB" sz="1400" dirty="0">
              <a:solidFill>
                <a:schemeClr val="bg1"/>
              </a:solidFill>
            </a:endParaRPr>
          </a:p>
          <a:p>
            <a:pPr>
              <a:lnSpc>
                <a:spcPct val="70000"/>
              </a:lnSpc>
              <a:spcBef>
                <a:spcPct val="20000"/>
              </a:spcBef>
            </a:pPr>
            <a:r>
              <a:rPr lang="en-GB" sz="1400" b="1" dirty="0">
                <a:solidFill>
                  <a:schemeClr val="bg1"/>
                </a:solidFill>
              </a:rPr>
              <a:t>Step 3: </a:t>
            </a:r>
            <a:r>
              <a:rPr lang="en-GB" sz="1400" dirty="0">
                <a:solidFill>
                  <a:schemeClr val="bg1"/>
                </a:solidFill>
              </a:rPr>
              <a:t> (Using the Batch system) Use </a:t>
            </a:r>
            <a:r>
              <a:rPr lang="en-GB" sz="1400" dirty="0" err="1">
                <a:solidFill>
                  <a:schemeClr val="bg1"/>
                </a:solidFill>
              </a:rPr>
              <a:t>fieldmap</a:t>
            </a:r>
            <a:r>
              <a:rPr lang="en-GB" sz="1400" dirty="0">
                <a:solidFill>
                  <a:schemeClr val="bg1"/>
                </a:solidFill>
              </a:rPr>
              <a:t> toolbox to create .</a:t>
            </a:r>
            <a:r>
              <a:rPr lang="en-GB" sz="1400" dirty="0" err="1">
                <a:solidFill>
                  <a:schemeClr val="bg1"/>
                </a:solidFill>
              </a:rPr>
              <a:t>vdm</a:t>
            </a:r>
            <a:r>
              <a:rPr lang="en-GB" sz="1400" dirty="0">
                <a:solidFill>
                  <a:schemeClr val="bg1"/>
                </a:solidFill>
              </a:rPr>
              <a:t> (voxel displacement map) files for each run for each subject.</a:t>
            </a:r>
          </a:p>
          <a:p>
            <a:pPr marL="742950" lvl="1" indent="-285750">
              <a:lnSpc>
                <a:spcPct val="70000"/>
              </a:lnSpc>
              <a:spcBef>
                <a:spcPct val="20000"/>
              </a:spcBef>
              <a:buFont typeface="Arial" pitchFamily="34" charset="0"/>
              <a:buChar char="•"/>
            </a:pPr>
            <a:r>
              <a:rPr lang="en-GB" sz="1400" dirty="0" err="1">
                <a:solidFill>
                  <a:schemeClr val="bg1"/>
                </a:solidFill>
              </a:rPr>
              <a:t>vdm</a:t>
            </a:r>
            <a:r>
              <a:rPr lang="en-GB" sz="1400" dirty="0">
                <a:solidFill>
                  <a:schemeClr val="bg1"/>
                </a:solidFill>
              </a:rPr>
              <a:t> map = deformation map! Describes how image has been distorted. This is what is applied to the EPI time series.</a:t>
            </a:r>
          </a:p>
          <a:p>
            <a:pPr marL="742950" lvl="1" indent="-285750">
              <a:lnSpc>
                <a:spcPct val="70000"/>
              </a:lnSpc>
              <a:spcBef>
                <a:spcPct val="20000"/>
              </a:spcBef>
              <a:buFont typeface="Arial" pitchFamily="34" charset="0"/>
              <a:buChar char="•"/>
            </a:pPr>
            <a:r>
              <a:rPr lang="en-GB" sz="1400" dirty="0">
                <a:solidFill>
                  <a:schemeClr val="bg1"/>
                </a:solidFill>
              </a:rPr>
              <a:t>You need to enter various default values in this step, so</a:t>
            </a:r>
            <a:r>
              <a:rPr lang="en-GB" sz="1400" dirty="0">
                <a:solidFill>
                  <a:schemeClr val="bg1"/>
                </a:solidFill>
                <a:sym typeface="Wingdings" pitchFamily="-110" charset="2"/>
              </a:rPr>
              <a:t> check the physics wiki for what’s appropriate to your scanner type and scanning sequence. OR, there are some default files you can use, depending on your scanner &amp; sequence.</a:t>
            </a:r>
          </a:p>
          <a:p>
            <a:pPr marL="285750" indent="-285750">
              <a:lnSpc>
                <a:spcPct val="70000"/>
              </a:lnSpc>
              <a:spcBef>
                <a:spcPct val="20000"/>
              </a:spcBef>
              <a:buFont typeface="Arial" pitchFamily="34" charset="0"/>
              <a:buChar char="•"/>
            </a:pPr>
            <a:endParaRPr lang="en-GB" sz="1400" dirty="0">
              <a:solidFill>
                <a:schemeClr val="bg1"/>
              </a:solidFill>
              <a:sym typeface="Wingdings" pitchFamily="-110" charset="2"/>
            </a:endParaRPr>
          </a:p>
          <a:p>
            <a:pPr>
              <a:lnSpc>
                <a:spcPct val="70000"/>
              </a:lnSpc>
              <a:spcBef>
                <a:spcPct val="20000"/>
              </a:spcBef>
            </a:pPr>
            <a:r>
              <a:rPr lang="en-GB" sz="1400" b="1" dirty="0">
                <a:solidFill>
                  <a:schemeClr val="bg1"/>
                </a:solidFill>
                <a:sym typeface="Wingdings" pitchFamily="-110" charset="2"/>
              </a:rPr>
              <a:t>Step 4</a:t>
            </a:r>
          </a:p>
          <a:p>
            <a:pPr marL="285750" indent="-285750">
              <a:lnSpc>
                <a:spcPct val="70000"/>
              </a:lnSpc>
              <a:spcBef>
                <a:spcPct val="20000"/>
              </a:spcBef>
              <a:buFont typeface="Arial" pitchFamily="34" charset="0"/>
              <a:buChar char="•"/>
            </a:pPr>
            <a:r>
              <a:rPr lang="en-GB" sz="1400" dirty="0">
                <a:solidFill>
                  <a:schemeClr val="bg1"/>
                </a:solidFill>
                <a:sym typeface="Wingdings" pitchFamily="-110" charset="2"/>
              </a:rPr>
              <a:t>Feed the </a:t>
            </a:r>
            <a:r>
              <a:rPr lang="en-GB" sz="1400" dirty="0" err="1">
                <a:solidFill>
                  <a:schemeClr val="bg1"/>
                </a:solidFill>
                <a:sym typeface="Wingdings" pitchFamily="-110" charset="2"/>
              </a:rPr>
              <a:t>vdm</a:t>
            </a:r>
            <a:r>
              <a:rPr lang="en-GB" sz="1400" dirty="0">
                <a:solidFill>
                  <a:schemeClr val="bg1"/>
                </a:solidFill>
                <a:sym typeface="Wingdings" pitchFamily="-110" charset="2"/>
              </a:rPr>
              <a:t> file into the Realign &amp; Unwarp step</a:t>
            </a:r>
          </a:p>
          <a:p>
            <a:pPr marL="742950" lvl="1" indent="-285750">
              <a:lnSpc>
                <a:spcPct val="70000"/>
              </a:lnSpc>
              <a:spcBef>
                <a:spcPct val="20000"/>
              </a:spcBef>
              <a:buFont typeface="Arial" pitchFamily="34" charset="0"/>
              <a:buChar char="•"/>
            </a:pPr>
            <a:r>
              <a:rPr lang="en-GB" sz="1400" dirty="0">
                <a:solidFill>
                  <a:schemeClr val="bg1"/>
                </a:solidFill>
                <a:sym typeface="Wingdings" pitchFamily="-110" charset="2"/>
              </a:rPr>
              <a:t>Batch </a:t>
            </a:r>
            <a:r>
              <a:rPr lang="en-GB" sz="1400" dirty="0">
                <a:solidFill>
                  <a:schemeClr val="bg1"/>
                </a:solidFill>
                <a:sym typeface="Wingdings" pitchFamily="2" charset="2"/>
              </a:rPr>
              <a:t> SPM  Spatial  Realign &amp; Unwarp</a:t>
            </a:r>
          </a:p>
          <a:p>
            <a:pPr marL="742950" lvl="1" indent="-285750">
              <a:lnSpc>
                <a:spcPct val="70000"/>
              </a:lnSpc>
              <a:spcBef>
                <a:spcPct val="20000"/>
              </a:spcBef>
              <a:buFont typeface="Arial" pitchFamily="34" charset="0"/>
              <a:buChar char="•"/>
            </a:pPr>
            <a:r>
              <a:rPr lang="en-GB" sz="1400" dirty="0">
                <a:solidFill>
                  <a:schemeClr val="bg1"/>
                </a:solidFill>
                <a:sym typeface="Wingdings" pitchFamily="2" charset="2"/>
              </a:rPr>
              <a:t>Or: Batch  File: Load Batch  Select the appropriate values for your scanner &amp; sequence (consult physics wiki)  RUN</a:t>
            </a:r>
          </a:p>
          <a:p>
            <a:pPr marL="285750" indent="-285750">
              <a:lnSpc>
                <a:spcPct val="70000"/>
              </a:lnSpc>
              <a:spcBef>
                <a:spcPct val="20000"/>
              </a:spcBef>
              <a:buFont typeface="Arial" pitchFamily="34" charset="0"/>
              <a:buChar char="•"/>
            </a:pPr>
            <a:endParaRPr lang="en-GB" sz="1400" dirty="0">
              <a:solidFill>
                <a:schemeClr val="bg1"/>
              </a:solidFill>
              <a:sym typeface="Wingdings" pitchFamily="-110" charset="2"/>
            </a:endParaRPr>
          </a:p>
        </p:txBody>
      </p:sp>
    </p:spTree>
    <p:extLst>
      <p:ext uri="{BB962C8B-B14F-4D97-AF65-F5344CB8AC3E}">
        <p14:creationId xmlns:p14="http://schemas.microsoft.com/office/powerpoint/2010/main" val="4110834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780928"/>
            <a:ext cx="9144000" cy="936104"/>
            <a:chOff x="0" y="188640"/>
            <a:chExt cx="9144000" cy="936104"/>
          </a:xfrm>
        </p:grpSpPr>
        <p:sp>
          <p:nvSpPr>
            <p:cNvPr id="8" name="Rectangle 7"/>
            <p:cNvSpPr/>
            <p:nvPr/>
          </p:nvSpPr>
          <p:spPr>
            <a:xfrm>
              <a:off x="0" y="188640"/>
              <a:ext cx="9144000" cy="93610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rgbClr val="000000"/>
                  </a:solidFill>
                </a:rPr>
                <a:t> </a:t>
              </a:r>
              <a:endParaRPr lang="en-GB" sz="5000" dirty="0">
                <a:solidFill>
                  <a:srgbClr val="000000"/>
                </a:solidFill>
              </a:endParaRPr>
            </a:p>
          </p:txBody>
        </p:sp>
        <p:sp>
          <p:nvSpPr>
            <p:cNvPr id="5" name="TextBox 4"/>
            <p:cNvSpPr txBox="1"/>
            <p:nvPr/>
          </p:nvSpPr>
          <p:spPr>
            <a:xfrm>
              <a:off x="300411" y="332656"/>
              <a:ext cx="8736085" cy="769441"/>
            </a:xfrm>
            <a:prstGeom prst="rect">
              <a:avLst/>
            </a:prstGeom>
            <a:noFill/>
          </p:spPr>
          <p:txBody>
            <a:bodyPr wrap="none" rtlCol="0">
              <a:spAutoFit/>
            </a:bodyPr>
            <a:lstStyle/>
            <a:p>
              <a:r>
                <a:rPr lang="en-US" sz="4000" dirty="0" smtClean="0"/>
                <a:t>A special thanks to Dr. Guillaume </a:t>
              </a:r>
              <a:r>
                <a:rPr lang="en-US" sz="4000" dirty="0" err="1" smtClean="0"/>
                <a:t>Flandi</a:t>
              </a:r>
              <a:r>
                <a:rPr lang="en-US" sz="4400" dirty="0" err="1" smtClean="0"/>
                <a:t>n</a:t>
              </a:r>
              <a:endParaRPr lang="en-US" sz="4400" dirty="0"/>
            </a:p>
          </p:txBody>
        </p:sp>
      </p:grpSp>
    </p:spTree>
    <p:extLst>
      <p:ext uri="{BB962C8B-B14F-4D97-AF65-F5344CB8AC3E}">
        <p14:creationId xmlns:p14="http://schemas.microsoft.com/office/powerpoint/2010/main" val="262628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chemeClr val="bg1"/>
                </a:solidFill>
              </a:rPr>
              <a:t>To remove uninteresting variability </a:t>
            </a:r>
            <a:r>
              <a:rPr lang="en-US" dirty="0" smtClean="0">
                <a:solidFill>
                  <a:schemeClr val="bg1"/>
                </a:solidFill>
              </a:rPr>
              <a:t>from </a:t>
            </a:r>
            <a:r>
              <a:rPr lang="en-US" dirty="0">
                <a:solidFill>
                  <a:schemeClr val="bg1"/>
                </a:solidFill>
              </a:rPr>
              <a:t>the data and to prepare the data for statistical analysis.</a:t>
            </a:r>
          </a:p>
          <a:p>
            <a:pPr algn="just"/>
            <a:r>
              <a:rPr lang="en-US" dirty="0">
                <a:solidFill>
                  <a:schemeClr val="bg1"/>
                </a:solidFill>
              </a:rPr>
              <a:t>If done correctly, preprocessing steps can greatly increase the functional resolution of an fMRI experiment.</a:t>
            </a:r>
          </a:p>
          <a:p>
            <a:endParaRPr lang="en-GB" dirty="0">
              <a:solidFill>
                <a:schemeClr val="bg1"/>
              </a:solidFill>
            </a:endParaRPr>
          </a:p>
        </p:txBody>
      </p:sp>
      <p:sp>
        <p:nvSpPr>
          <p:cNvPr id="4" name="Rectangle 3"/>
          <p:cNvSpPr/>
          <p:nvPr/>
        </p:nvSpPr>
        <p:spPr>
          <a:xfrm>
            <a:off x="0" y="116632"/>
            <a:ext cx="9144000" cy="93610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000000"/>
                </a:solidFill>
              </a:rPr>
              <a:t>Preprocessing: </a:t>
            </a:r>
            <a:r>
              <a:rPr lang="en-US" sz="5000" dirty="0" smtClean="0">
                <a:solidFill>
                  <a:srgbClr val="000000"/>
                </a:solidFill>
              </a:rPr>
              <a:t>Two </a:t>
            </a:r>
            <a:r>
              <a:rPr lang="en-US" sz="5000" dirty="0">
                <a:solidFill>
                  <a:srgbClr val="000000"/>
                </a:solidFill>
              </a:rPr>
              <a:t>principal goals</a:t>
            </a:r>
            <a:endParaRPr lang="en-GB" sz="5000" dirty="0">
              <a:solidFill>
                <a:srgbClr val="000000"/>
              </a:solidFill>
            </a:endParaRPr>
          </a:p>
        </p:txBody>
      </p:sp>
    </p:spTree>
    <p:extLst>
      <p:ext uri="{BB962C8B-B14F-4D97-AF65-F5344CB8AC3E}">
        <p14:creationId xmlns:p14="http://schemas.microsoft.com/office/powerpoint/2010/main" val="678278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smtClean="0"/>
              <a:t>fMRI</a:t>
            </a:r>
            <a:endParaRPr lang="en-GB" sz="5000" dirty="0"/>
          </a:p>
        </p:txBody>
      </p:sp>
      <p:sp>
        <p:nvSpPr>
          <p:cNvPr id="7" name="Subtitle 6"/>
          <p:cNvSpPr>
            <a:spLocks noGrp="1"/>
          </p:cNvSpPr>
          <p:nvPr>
            <p:ph type="subTitle" idx="1"/>
          </p:nvPr>
        </p:nvSpPr>
        <p:spPr>
          <a:xfrm>
            <a:off x="0" y="1340768"/>
            <a:ext cx="9144000" cy="4464496"/>
          </a:xfrm>
        </p:spPr>
        <p:txBody>
          <a:bodyPr>
            <a:normAutofit fontScale="92500" lnSpcReduction="20000"/>
          </a:bodyPr>
          <a:lstStyle/>
          <a:p>
            <a:pPr marL="457200" indent="-457200" algn="just">
              <a:buFont typeface="Arial" pitchFamily="34" charset="0"/>
              <a:buChar char="•"/>
            </a:pPr>
            <a:r>
              <a:rPr lang="en-GB" dirty="0" smtClean="0">
                <a:solidFill>
                  <a:schemeClr val="bg1"/>
                </a:solidFill>
              </a:rPr>
              <a:t>fMRI data as consisting of a 3D matrix of voxels that is repeatedly sampled over time.</a:t>
            </a:r>
          </a:p>
          <a:p>
            <a:pPr marL="457200" indent="-457200" algn="just">
              <a:buFont typeface="Arial" pitchFamily="34" charset="0"/>
              <a:buChar char="•"/>
            </a:pPr>
            <a:endParaRPr lang="en-GB" dirty="0" smtClean="0">
              <a:solidFill>
                <a:schemeClr val="bg1"/>
              </a:solidFill>
            </a:endParaRPr>
          </a:p>
          <a:p>
            <a:pPr marL="514350" indent="-514350" algn="just">
              <a:buFont typeface="Arial" pitchFamily="34" charset="0"/>
              <a:buChar char="•"/>
            </a:pPr>
            <a:r>
              <a:rPr lang="en-GB" dirty="0" smtClean="0">
                <a:solidFill>
                  <a:schemeClr val="bg1"/>
                </a:solidFill>
              </a:rPr>
              <a:t>A single experiment might have an imaging volume of 64 x 64 x 30 voxels that is sampled every 2 seconds for a total of 10 minutes, resulting in 300 time points per voxel. </a:t>
            </a:r>
          </a:p>
          <a:p>
            <a:pPr marL="514350" indent="-514350" algn="just">
              <a:buFont typeface="Arial" pitchFamily="34" charset="0"/>
              <a:buChar char="•"/>
            </a:pPr>
            <a:endParaRPr lang="en-GB" dirty="0" smtClean="0">
              <a:solidFill>
                <a:schemeClr val="bg1"/>
              </a:solidFill>
            </a:endParaRPr>
          </a:p>
          <a:p>
            <a:pPr marL="514350" indent="-514350" algn="just">
              <a:buFont typeface="Arial" pitchFamily="34" charset="0"/>
              <a:buChar char="•"/>
            </a:pPr>
            <a:r>
              <a:rPr lang="en-GB" dirty="0" smtClean="0">
                <a:solidFill>
                  <a:schemeClr val="bg1"/>
                </a:solidFill>
              </a:rPr>
              <a:t>fMRI data analysis assumptions</a:t>
            </a:r>
          </a:p>
          <a:p>
            <a:pPr lvl="1" algn="just"/>
            <a:endParaRPr lang="en-GB" sz="2400" dirty="0">
              <a:solidFill>
                <a:schemeClr val="bg1"/>
              </a:solidFill>
            </a:endParaRPr>
          </a:p>
          <a:p>
            <a:pPr marL="971550" lvl="1" indent="-514350" algn="just">
              <a:buFont typeface="Arial" pitchFamily="34" charset="0"/>
              <a:buChar char="•"/>
            </a:pPr>
            <a:r>
              <a:rPr lang="en-GB" sz="2400" dirty="0" smtClean="0">
                <a:solidFill>
                  <a:srgbClr val="00B0F0"/>
                </a:solidFill>
              </a:rPr>
              <a:t>Each voxel represents a unique and </a:t>
            </a:r>
            <a:r>
              <a:rPr lang="en-GB" sz="2400" dirty="0">
                <a:solidFill>
                  <a:srgbClr val="00B0F0"/>
                </a:solidFill>
              </a:rPr>
              <a:t>u</a:t>
            </a:r>
            <a:r>
              <a:rPr lang="en-GB" sz="2400" dirty="0" smtClean="0">
                <a:solidFill>
                  <a:srgbClr val="00B0F0"/>
                </a:solidFill>
              </a:rPr>
              <a:t>nchanging location in the brain</a:t>
            </a:r>
          </a:p>
          <a:p>
            <a:pPr lvl="1" algn="l"/>
            <a:endParaRPr lang="en-GB" sz="1600" dirty="0">
              <a:solidFill>
                <a:schemeClr val="bg1"/>
              </a:solidFill>
            </a:endParaRPr>
          </a:p>
        </p:txBody>
      </p:sp>
      <p:sp>
        <p:nvSpPr>
          <p:cNvPr id="9" name="TextBox 8"/>
          <p:cNvSpPr txBox="1"/>
          <p:nvPr/>
        </p:nvSpPr>
        <p:spPr>
          <a:xfrm>
            <a:off x="819592" y="5899919"/>
            <a:ext cx="4464496" cy="769441"/>
          </a:xfrm>
          <a:prstGeom prst="rect">
            <a:avLst/>
          </a:prstGeom>
          <a:noFill/>
        </p:spPr>
        <p:txBody>
          <a:bodyPr wrap="square" rtlCol="0">
            <a:spAutoFit/>
          </a:bodyPr>
          <a:lstStyle/>
          <a:p>
            <a:pPr marL="457200" indent="-457200">
              <a:buFontTx/>
              <a:buChar char="-"/>
            </a:pPr>
            <a:r>
              <a:rPr lang="en-GB" sz="2600" dirty="0" smtClean="0">
                <a:solidFill>
                  <a:srgbClr val="FF0000"/>
                </a:solidFill>
              </a:rPr>
              <a:t>Subject head motion </a:t>
            </a:r>
          </a:p>
          <a:p>
            <a:pPr marL="285750" indent="-285750">
              <a:buFontTx/>
              <a:buChar char="-"/>
            </a:pPr>
            <a:endParaRPr lang="en-GB" dirty="0" smtClean="0">
              <a:solidFill>
                <a:schemeClr val="bg1"/>
              </a:solidFill>
            </a:endParaRPr>
          </a:p>
        </p:txBody>
      </p:sp>
      <p:sp>
        <p:nvSpPr>
          <p:cNvPr id="8" name="Rectangle 7"/>
          <p:cNvSpPr/>
          <p:nvPr/>
        </p:nvSpPr>
        <p:spPr>
          <a:xfrm>
            <a:off x="0"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000000"/>
                </a:solidFill>
              </a:rPr>
              <a:t>fMRI</a:t>
            </a:r>
            <a:endParaRPr lang="en-GB" sz="5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cstate="print"/>
          <a:srcRect/>
          <a:stretch>
            <a:fillRect/>
          </a:stretch>
        </p:blipFill>
        <p:spPr bwMode="auto">
          <a:xfrm>
            <a:off x="190500" y="1477963"/>
            <a:ext cx="2152650" cy="1828800"/>
          </a:xfrm>
          <a:prstGeom prst="rect">
            <a:avLst/>
          </a:prstGeom>
          <a:noFill/>
          <a:ln w="9525">
            <a:noFill/>
            <a:miter lim="800000"/>
            <a:headEnd/>
            <a:tailEnd/>
          </a:ln>
          <a:effectLst/>
        </p:spPr>
      </p:pic>
      <p:sp>
        <p:nvSpPr>
          <p:cNvPr id="15364" name="Title 1"/>
          <p:cNvSpPr>
            <a:spLocks noGrp="1"/>
          </p:cNvSpPr>
          <p:nvPr>
            <p:ph type="ctrTitle"/>
          </p:nvPr>
        </p:nvSpPr>
        <p:spPr>
          <a:xfrm>
            <a:off x="53975" y="65088"/>
            <a:ext cx="9036050" cy="1470025"/>
          </a:xfrm>
        </p:spPr>
        <p:txBody>
          <a:bodyPr>
            <a:normAutofit/>
          </a:bodyPr>
          <a:lstStyle/>
          <a:p>
            <a:pPr eaLnBrk="1" hangingPunct="1"/>
            <a:r>
              <a:rPr lang="en-GB" sz="5000" dirty="0" smtClean="0"/>
              <a:t>Preprocessing</a:t>
            </a:r>
          </a:p>
        </p:txBody>
      </p:sp>
      <p:sp>
        <p:nvSpPr>
          <p:cNvPr id="28676" name="TextBox 2"/>
          <p:cNvSpPr txBox="1">
            <a:spLocks noChangeArrowheads="1"/>
          </p:cNvSpPr>
          <p:nvPr/>
        </p:nvSpPr>
        <p:spPr bwMode="auto">
          <a:xfrm>
            <a:off x="3546475" y="1635125"/>
            <a:ext cx="5400675" cy="3170238"/>
          </a:xfrm>
          <a:prstGeom prst="rect">
            <a:avLst/>
          </a:prstGeom>
          <a:noFill/>
          <a:ln w="9525">
            <a:noFill/>
            <a:miter lim="800000"/>
            <a:headEnd/>
            <a:tailEnd/>
          </a:ln>
        </p:spPr>
        <p:txBody>
          <a:bodyPr>
            <a:spAutoFit/>
          </a:bodyPr>
          <a:lstStyle/>
          <a:p>
            <a:pPr algn="just"/>
            <a:r>
              <a:rPr lang="en-GB" sz="2000" dirty="0">
                <a:solidFill>
                  <a:schemeClr val="bg1"/>
                </a:solidFill>
              </a:rPr>
              <a:t>For various reasons, image corresponding to Region A may not be in the same location on the image, throughout the entire time series.</a:t>
            </a:r>
          </a:p>
          <a:p>
            <a:pPr algn="just"/>
            <a:endParaRPr lang="en-GB" sz="2000" dirty="0">
              <a:solidFill>
                <a:schemeClr val="bg1"/>
              </a:solidFill>
            </a:endParaRPr>
          </a:p>
          <a:p>
            <a:pPr algn="just"/>
            <a:r>
              <a:rPr lang="en-GB" sz="2000" dirty="0" smtClean="0">
                <a:solidFill>
                  <a:schemeClr val="accent6">
                    <a:lumMod val="75000"/>
                  </a:schemeClr>
                </a:solidFill>
              </a:rPr>
              <a:t>These </a:t>
            </a:r>
            <a:r>
              <a:rPr lang="en-GB" sz="2000" dirty="0" err="1" smtClean="0">
                <a:solidFill>
                  <a:schemeClr val="accent6">
                    <a:lumMod val="75000"/>
                  </a:schemeClr>
                </a:solidFill>
              </a:rPr>
              <a:t>preprocessing</a:t>
            </a:r>
            <a:r>
              <a:rPr lang="en-GB" sz="2000" dirty="0" smtClean="0">
                <a:solidFill>
                  <a:schemeClr val="accent6">
                    <a:lumMod val="75000"/>
                  </a:schemeClr>
                </a:solidFill>
              </a:rPr>
              <a:t> steps aim to ensure that, when we compare voxel activation corresponding to different times (and presumably different cognitive processes), we are comparing activations corresponding to </a:t>
            </a:r>
            <a:r>
              <a:rPr lang="en-GB" sz="2000" b="1" dirty="0" smtClean="0">
                <a:solidFill>
                  <a:srgbClr val="FF0000"/>
                </a:solidFill>
              </a:rPr>
              <a:t>the same part of the brain</a:t>
            </a:r>
            <a:r>
              <a:rPr lang="en-GB" sz="2000" dirty="0" smtClean="0">
                <a:solidFill>
                  <a:srgbClr val="FF0000"/>
                </a:solidFill>
              </a:rPr>
              <a:t>.</a:t>
            </a:r>
            <a:endParaRPr lang="en-GB" sz="2000" dirty="0">
              <a:solidFill>
                <a:srgbClr val="FF0000"/>
              </a:solidFill>
            </a:endParaRPr>
          </a:p>
        </p:txBody>
      </p:sp>
      <p:pic>
        <p:nvPicPr>
          <p:cNvPr id="28679" name="Picture 7"/>
          <p:cNvPicPr>
            <a:picLocks noChangeAspect="1" noChangeArrowheads="1"/>
          </p:cNvPicPr>
          <p:nvPr/>
        </p:nvPicPr>
        <p:blipFill>
          <a:blip r:embed="rId4" cstate="print"/>
          <a:srcRect/>
          <a:stretch>
            <a:fillRect/>
          </a:stretch>
        </p:blipFill>
        <p:spPr bwMode="auto">
          <a:xfrm>
            <a:off x="304800" y="4292600"/>
            <a:ext cx="1924050" cy="1933575"/>
          </a:xfrm>
          <a:prstGeom prst="rect">
            <a:avLst/>
          </a:prstGeom>
          <a:noFill/>
          <a:ln w="9525">
            <a:noFill/>
            <a:miter lim="800000"/>
            <a:headEnd/>
            <a:tailEnd/>
          </a:ln>
          <a:effectLst/>
        </p:spPr>
      </p:pic>
      <p:sp>
        <p:nvSpPr>
          <p:cNvPr id="2" name="Rectangle 1"/>
          <p:cNvSpPr/>
          <p:nvPr/>
        </p:nvSpPr>
        <p:spPr>
          <a:xfrm>
            <a:off x="755650" y="1916113"/>
            <a:ext cx="777875" cy="792162"/>
          </a:xfrm>
          <a:prstGeom prst="rect">
            <a:avLst/>
          </a:prstGeom>
          <a:noFill/>
          <a:ln w="76200">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9" name="Rectangle 8"/>
          <p:cNvSpPr/>
          <p:nvPr/>
        </p:nvSpPr>
        <p:spPr>
          <a:xfrm>
            <a:off x="1144588" y="4864100"/>
            <a:ext cx="777875" cy="792163"/>
          </a:xfrm>
          <a:prstGeom prst="rect">
            <a:avLst/>
          </a:prstGeom>
          <a:noFill/>
          <a:ln w="76200">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 name="TextBox 2"/>
          <p:cNvSpPr txBox="1"/>
          <p:nvPr/>
        </p:nvSpPr>
        <p:spPr>
          <a:xfrm>
            <a:off x="1636713" y="2708275"/>
            <a:ext cx="1722437" cy="369888"/>
          </a:xfrm>
          <a:prstGeom prst="rect">
            <a:avLst/>
          </a:prstGeom>
          <a:solidFill>
            <a:schemeClr val="accent6">
              <a:lumMod val="75000"/>
            </a:schemeClr>
          </a:solidFill>
        </p:spPr>
        <p:txBody>
          <a:bodyPr wrap="none">
            <a:spAutoFit/>
          </a:bodyPr>
          <a:lstStyle/>
          <a:p>
            <a:pPr>
              <a:defRPr/>
            </a:pPr>
            <a:r>
              <a:rPr lang="en-GB" dirty="0"/>
              <a:t>Voxel A: Inactive</a:t>
            </a:r>
          </a:p>
        </p:txBody>
      </p:sp>
      <p:sp>
        <p:nvSpPr>
          <p:cNvPr id="11" name="TextBox 10"/>
          <p:cNvSpPr txBox="1"/>
          <p:nvPr/>
        </p:nvSpPr>
        <p:spPr>
          <a:xfrm>
            <a:off x="2065338" y="5470525"/>
            <a:ext cx="1565275" cy="369888"/>
          </a:xfrm>
          <a:prstGeom prst="rect">
            <a:avLst/>
          </a:prstGeom>
          <a:solidFill>
            <a:schemeClr val="accent6">
              <a:lumMod val="75000"/>
            </a:schemeClr>
          </a:solidFill>
        </p:spPr>
        <p:txBody>
          <a:bodyPr wrap="none">
            <a:spAutoFit/>
          </a:bodyPr>
          <a:lstStyle/>
          <a:p>
            <a:pPr>
              <a:defRPr/>
            </a:pPr>
            <a:r>
              <a:rPr lang="en-GB" dirty="0"/>
              <a:t>Voxel A: Active</a:t>
            </a:r>
          </a:p>
        </p:txBody>
      </p:sp>
      <p:sp>
        <p:nvSpPr>
          <p:cNvPr id="4" name="Down Arrow 3"/>
          <p:cNvSpPr/>
          <p:nvPr/>
        </p:nvSpPr>
        <p:spPr>
          <a:xfrm>
            <a:off x="511175" y="3573463"/>
            <a:ext cx="1554163"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Subject</a:t>
            </a:r>
          </a:p>
          <a:p>
            <a:pPr algn="ctr">
              <a:defRPr/>
            </a:pPr>
            <a:r>
              <a:rPr lang="en-GB" sz="1200" dirty="0"/>
              <a:t>moves</a:t>
            </a:r>
          </a:p>
        </p:txBody>
      </p:sp>
      <p:sp>
        <p:nvSpPr>
          <p:cNvPr id="5" name="TextBox 4"/>
          <p:cNvSpPr txBox="1">
            <a:spLocks noChangeArrowheads="1"/>
          </p:cNvSpPr>
          <p:nvPr/>
        </p:nvSpPr>
        <p:spPr bwMode="auto">
          <a:xfrm>
            <a:off x="3851275" y="5013325"/>
            <a:ext cx="4897438" cy="923925"/>
          </a:xfrm>
          <a:prstGeom prst="rect">
            <a:avLst/>
          </a:prstGeom>
          <a:noFill/>
          <a:ln w="9525">
            <a:noFill/>
            <a:miter lim="800000"/>
            <a:headEnd/>
            <a:tailEnd/>
          </a:ln>
        </p:spPr>
        <p:txBody>
          <a:bodyPr>
            <a:spAutoFit/>
          </a:bodyPr>
          <a:lstStyle/>
          <a:p>
            <a:pPr algn="just"/>
            <a:r>
              <a:rPr lang="en-GB" dirty="0">
                <a:solidFill>
                  <a:schemeClr val="bg1"/>
                </a:solidFill>
              </a:rPr>
              <a:t>Very important because the movement-induced variance is often much larger than the experimental-induced variance.</a:t>
            </a:r>
          </a:p>
        </p:txBody>
      </p:sp>
      <p:sp>
        <p:nvSpPr>
          <p:cNvPr id="13" name="Rectangle 12"/>
          <p:cNvSpPr/>
          <p:nvPr/>
        </p:nvSpPr>
        <p:spPr>
          <a:xfrm>
            <a:off x="0" y="116632"/>
            <a:ext cx="9144000" cy="93610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000000"/>
                </a:solidFill>
              </a:rPr>
              <a:t>Preprocessing</a:t>
            </a:r>
            <a:endParaRPr lang="en-GB" sz="50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576" y="116632"/>
            <a:ext cx="8388424" cy="1470025"/>
          </a:xfrm>
          <a:prstGeom prst="rect">
            <a:avLst/>
          </a:prstGeom>
        </p:spPr>
        <p:txBody>
          <a:bodyPr vert="horz" lIns="91440" tIns="45720" rIns="91440" bIns="45720" rtlCol="0" anchor="ctr">
            <a:normAutofit/>
          </a:bodyPr>
          <a:lstStyle/>
          <a:p>
            <a:pPr lvl="0" algn="ctr">
              <a:spcBef>
                <a:spcPct val="0"/>
              </a:spcBef>
              <a:defRPr/>
            </a:pPr>
            <a:r>
              <a:rPr lang="en-GB" sz="5000" dirty="0" smtClean="0"/>
              <a:t>Motion Correction</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95536" y="1700809"/>
            <a:ext cx="5616624" cy="861774"/>
          </a:xfrm>
          <a:prstGeom prst="rect">
            <a:avLst/>
          </a:prstGeom>
          <a:noFill/>
        </p:spPr>
        <p:txBody>
          <a:bodyPr wrap="square" rtlCol="0">
            <a:spAutoFit/>
          </a:bodyPr>
          <a:lstStyle/>
          <a:p>
            <a:r>
              <a:rPr lang="en-GB" sz="2500" dirty="0" smtClean="0">
                <a:solidFill>
                  <a:schemeClr val="bg1"/>
                </a:solidFill>
              </a:rPr>
              <a:t>Head movement is the LARGEST source of variance in fMRI data.</a:t>
            </a:r>
            <a:endParaRPr lang="en-GB" sz="2500" dirty="0">
              <a:solidFill>
                <a:schemeClr val="bg1"/>
              </a:solidFill>
            </a:endParaRPr>
          </a:p>
        </p:txBody>
      </p:sp>
      <p:sp>
        <p:nvSpPr>
          <p:cNvPr id="7" name="TextBox 6"/>
          <p:cNvSpPr txBox="1"/>
          <p:nvPr/>
        </p:nvSpPr>
        <p:spPr>
          <a:xfrm>
            <a:off x="611560" y="2708920"/>
            <a:ext cx="7920880" cy="3477875"/>
          </a:xfrm>
          <a:prstGeom prst="rect">
            <a:avLst/>
          </a:prstGeom>
          <a:noFill/>
        </p:spPr>
        <p:txBody>
          <a:bodyPr wrap="square" rtlCol="0">
            <a:spAutoFit/>
          </a:bodyPr>
          <a:lstStyle/>
          <a:p>
            <a:r>
              <a:rPr lang="en-GB" sz="2000" dirty="0" smtClean="0">
                <a:solidFill>
                  <a:schemeClr val="bg1"/>
                </a:solidFill>
              </a:rPr>
              <a:t>Steps to minimise head movement;</a:t>
            </a:r>
          </a:p>
          <a:p>
            <a:endParaRPr lang="en-GB" sz="2000" dirty="0" smtClean="0">
              <a:solidFill>
                <a:schemeClr val="bg1"/>
              </a:solidFill>
            </a:endParaRP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Limit subject head movement with padding</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Give explicit instructions to lay down as still as possible, not to talk between sessions, and swallow as little as possible</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Try not to scan for too long* – everyone will move after while!</a:t>
            </a:r>
          </a:p>
          <a:p>
            <a:pPr marL="914400" lvl="1" indent="-457200" eaLnBrk="0" hangingPunct="0">
              <a:spcBef>
                <a:spcPct val="50000"/>
              </a:spcBef>
              <a:buFontTx/>
              <a:buAutoNum type="arabicPeriod"/>
            </a:pPr>
            <a:r>
              <a:rPr lang="en-GB" sz="2000" dirty="0" smtClean="0">
                <a:solidFill>
                  <a:schemeClr val="bg1"/>
                </a:solidFill>
                <a:latin typeface="Calibri" pitchFamily="34" charset="0"/>
                <a:ea typeface="Calibri" pitchFamily="34" charset="0"/>
                <a:cs typeface="Calibri" pitchFamily="34" charset="0"/>
              </a:rPr>
              <a:t>Make sure your subject is as comfortable as possible before you start.</a:t>
            </a:r>
          </a:p>
          <a:p>
            <a:r>
              <a:rPr lang="en-GB" sz="2000" dirty="0" smtClean="0">
                <a:solidFill>
                  <a:schemeClr val="bg1"/>
                </a:solidFill>
              </a:rPr>
              <a:t> </a:t>
            </a:r>
            <a:endParaRPr lang="en-GB" sz="2000" dirty="0">
              <a:solidFill>
                <a:schemeClr val="bg1"/>
              </a:solidFill>
            </a:endParaRPr>
          </a:p>
        </p:txBody>
      </p:sp>
      <p:pic>
        <p:nvPicPr>
          <p:cNvPr id="8" name="Picture 3" descr="Bite_Bar_Use"/>
          <p:cNvPicPr>
            <a:picLocks noChangeAspect="1" noChangeArrowheads="1"/>
          </p:cNvPicPr>
          <p:nvPr/>
        </p:nvPicPr>
        <p:blipFill>
          <a:blip r:embed="rId2" cstate="print"/>
          <a:srcRect t="4250"/>
          <a:stretch>
            <a:fillRect/>
          </a:stretch>
        </p:blipFill>
        <p:spPr bwMode="auto">
          <a:xfrm>
            <a:off x="6228184" y="1700808"/>
            <a:ext cx="2439355" cy="1652984"/>
          </a:xfrm>
          <a:prstGeom prst="rect">
            <a:avLst/>
          </a:prstGeom>
          <a:noFill/>
          <a:ln w="9525">
            <a:noFill/>
            <a:miter lim="800000"/>
            <a:headEnd/>
            <a:tailEnd/>
          </a:ln>
        </p:spPr>
      </p:pic>
      <p:sp>
        <p:nvSpPr>
          <p:cNvPr id="9" name="Rectangle 8"/>
          <p:cNvSpPr/>
          <p:nvPr/>
        </p:nvSpPr>
        <p:spPr>
          <a:xfrm>
            <a:off x="0"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000000"/>
                </a:solidFill>
              </a:rPr>
              <a:t>Motion Correction</a:t>
            </a:r>
            <a:endParaRPr lang="en-GB" sz="50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3968" y="3573016"/>
            <a:ext cx="4608512" cy="2031325"/>
          </a:xfrm>
          <a:prstGeom prst="rect">
            <a:avLst/>
          </a:prstGeom>
          <a:noFill/>
        </p:spPr>
        <p:txBody>
          <a:bodyPr wrap="square" rtlCol="0">
            <a:spAutoFit/>
          </a:bodyPr>
          <a:lstStyle/>
          <a:p>
            <a:pPr algn="just"/>
            <a:r>
              <a:rPr lang="en-GB" dirty="0" smtClean="0">
                <a:solidFill>
                  <a:schemeClr val="bg1"/>
                </a:solidFill>
              </a:rPr>
              <a:t>As subjects move in the scanner, realignment increases the sensitivity of data  by reducing the residual noise of the data.</a:t>
            </a:r>
          </a:p>
          <a:p>
            <a:pPr algn="just"/>
            <a:endParaRPr lang="en-GB" dirty="0" smtClean="0">
              <a:solidFill>
                <a:schemeClr val="bg1"/>
              </a:solidFill>
            </a:endParaRPr>
          </a:p>
          <a:p>
            <a:pPr algn="just"/>
            <a:r>
              <a:rPr lang="en-GB" dirty="0" smtClean="0">
                <a:solidFill>
                  <a:schemeClr val="bg1"/>
                </a:solidFill>
              </a:rPr>
              <a:t>NB: subject movement may correlate with the task therefore realignment may reduce sensitivity.</a:t>
            </a:r>
            <a:endParaRPr lang="en-GB" dirty="0">
              <a:solidFill>
                <a:schemeClr val="bg1"/>
              </a:solidFill>
            </a:endParaRPr>
          </a:p>
        </p:txBody>
      </p:sp>
      <p:sp>
        <p:nvSpPr>
          <p:cNvPr id="8" name="TextBox 7"/>
          <p:cNvSpPr txBox="1"/>
          <p:nvPr/>
        </p:nvSpPr>
        <p:spPr>
          <a:xfrm>
            <a:off x="3779912" y="1628800"/>
            <a:ext cx="4896544" cy="1631216"/>
          </a:xfrm>
          <a:prstGeom prst="rect">
            <a:avLst/>
          </a:prstGeom>
          <a:noFill/>
        </p:spPr>
        <p:txBody>
          <a:bodyPr wrap="square" rtlCol="0">
            <a:spAutoFit/>
          </a:bodyPr>
          <a:lstStyle/>
          <a:p>
            <a:pPr algn="just"/>
            <a:r>
              <a:rPr lang="en-GB" sz="2500" u="sng" dirty="0" smtClean="0">
                <a:solidFill>
                  <a:schemeClr val="bg1"/>
                </a:solidFill>
              </a:rPr>
              <a:t>Motion Correction</a:t>
            </a:r>
          </a:p>
          <a:p>
            <a:pPr algn="just"/>
            <a:r>
              <a:rPr lang="en-GB" sz="2500" dirty="0" smtClean="0">
                <a:solidFill>
                  <a:schemeClr val="bg1"/>
                </a:solidFill>
              </a:rPr>
              <a:t>Realigns a time-series of images acquired from the same subject (</a:t>
            </a:r>
            <a:r>
              <a:rPr lang="en-GB" sz="2500" dirty="0" err="1" smtClean="0">
                <a:solidFill>
                  <a:schemeClr val="bg1"/>
                </a:solidFill>
              </a:rPr>
              <a:t>fmri</a:t>
            </a:r>
            <a:r>
              <a:rPr lang="en-GB" sz="2500" dirty="0" smtClean="0">
                <a:solidFill>
                  <a:schemeClr val="bg1"/>
                </a:solidFill>
              </a:rPr>
              <a:t>)</a:t>
            </a:r>
            <a:endParaRPr lang="en-GB" sz="2500" dirty="0">
              <a:solidFill>
                <a:schemeClr val="bg1"/>
              </a:solidFill>
            </a:endParaRPr>
          </a:p>
        </p:txBody>
      </p:sp>
      <p:grpSp>
        <p:nvGrpSpPr>
          <p:cNvPr id="3" name="Group 44"/>
          <p:cNvGrpSpPr/>
          <p:nvPr/>
        </p:nvGrpSpPr>
        <p:grpSpPr>
          <a:xfrm>
            <a:off x="467544" y="1988840"/>
            <a:ext cx="3707904" cy="3960440"/>
            <a:chOff x="1584176" y="2420888"/>
            <a:chExt cx="3707904" cy="3960440"/>
          </a:xfrm>
        </p:grpSpPr>
        <p:grpSp>
          <p:nvGrpSpPr>
            <p:cNvPr id="6" name="Group 8"/>
            <p:cNvGrpSpPr/>
            <p:nvPr/>
          </p:nvGrpSpPr>
          <p:grpSpPr>
            <a:xfrm>
              <a:off x="2411760" y="2420888"/>
              <a:ext cx="1080120" cy="1617712"/>
              <a:chOff x="251520" y="2132856"/>
              <a:chExt cx="1368152" cy="1977752"/>
            </a:xfrm>
          </p:grpSpPr>
          <p:grpSp>
            <p:nvGrpSpPr>
              <p:cNvPr id="9" name="Group 34"/>
              <p:cNvGrpSpPr/>
              <p:nvPr/>
            </p:nvGrpSpPr>
            <p:grpSpPr>
              <a:xfrm>
                <a:off x="323528" y="2132856"/>
                <a:ext cx="1080120" cy="1368152"/>
                <a:chOff x="323528" y="2132856"/>
                <a:chExt cx="1080120" cy="1368152"/>
              </a:xfrm>
            </p:grpSpPr>
            <p:sp>
              <p:nvSpPr>
                <p:cNvPr id="23" name="Rectangle 22"/>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0" name="Group 35"/>
              <p:cNvGrpSpPr/>
              <p:nvPr/>
            </p:nvGrpSpPr>
            <p:grpSpPr>
              <a:xfrm>
                <a:off x="251520" y="2285256"/>
                <a:ext cx="1080120" cy="1368152"/>
                <a:chOff x="323528" y="2132856"/>
                <a:chExt cx="1080120" cy="1368152"/>
              </a:xfrm>
            </p:grpSpPr>
            <p:sp>
              <p:nvSpPr>
                <p:cNvPr id="21" name="Rectangle 20"/>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1" name="Group 38"/>
              <p:cNvGrpSpPr/>
              <p:nvPr/>
            </p:nvGrpSpPr>
            <p:grpSpPr>
              <a:xfrm>
                <a:off x="467544" y="2437656"/>
                <a:ext cx="1080120" cy="1368152"/>
                <a:chOff x="323528" y="2132856"/>
                <a:chExt cx="1080120" cy="1368152"/>
              </a:xfrm>
            </p:grpSpPr>
            <p:sp>
              <p:nvSpPr>
                <p:cNvPr id="19" name="Rectangle 1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2" name="Group 41"/>
              <p:cNvGrpSpPr/>
              <p:nvPr/>
            </p:nvGrpSpPr>
            <p:grpSpPr>
              <a:xfrm>
                <a:off x="395536" y="2590056"/>
                <a:ext cx="1080120" cy="1368152"/>
                <a:chOff x="323528" y="2132856"/>
                <a:chExt cx="1080120" cy="1368152"/>
              </a:xfrm>
            </p:grpSpPr>
            <p:sp>
              <p:nvSpPr>
                <p:cNvPr id="17" name="Rectangle 16"/>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13" name="Group 44"/>
              <p:cNvGrpSpPr/>
              <p:nvPr/>
            </p:nvGrpSpPr>
            <p:grpSpPr>
              <a:xfrm>
                <a:off x="539552" y="2742456"/>
                <a:ext cx="1080120" cy="1368152"/>
                <a:chOff x="323528" y="2132856"/>
                <a:chExt cx="1080120" cy="1368152"/>
              </a:xfrm>
            </p:grpSpPr>
            <p:sp>
              <p:nvSpPr>
                <p:cNvPr id="15" name="Rectangle 14"/>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funct.png"/>
                <p:cNvPicPr>
                  <a:picLocks noChangeAspect="1"/>
                </p:cNvPicPr>
                <p:nvPr/>
              </p:nvPicPr>
              <p:blipFill>
                <a:blip r:embed="rId2" cstate="print"/>
                <a:stretch>
                  <a:fillRect/>
                </a:stretch>
              </p:blipFill>
              <p:spPr>
                <a:xfrm>
                  <a:off x="373264" y="2182074"/>
                  <a:ext cx="973921" cy="1262410"/>
                </a:xfrm>
                <a:prstGeom prst="rect">
                  <a:avLst/>
                </a:prstGeom>
              </p:spPr>
            </p:pic>
          </p:grpSp>
        </p:grpSp>
        <p:grpSp>
          <p:nvGrpSpPr>
            <p:cNvPr id="14" name="Group 24"/>
            <p:cNvGrpSpPr/>
            <p:nvPr/>
          </p:nvGrpSpPr>
          <p:grpSpPr>
            <a:xfrm>
              <a:off x="1835696" y="4614664"/>
              <a:ext cx="1152128" cy="1368152"/>
              <a:chOff x="395536" y="4581128"/>
              <a:chExt cx="1296144" cy="1584176"/>
            </a:xfrm>
          </p:grpSpPr>
          <p:grpSp>
            <p:nvGrpSpPr>
              <p:cNvPr id="25" name="Group 47"/>
              <p:cNvGrpSpPr/>
              <p:nvPr/>
            </p:nvGrpSpPr>
            <p:grpSpPr>
              <a:xfrm>
                <a:off x="395536" y="4581128"/>
                <a:ext cx="1080120" cy="1368152"/>
                <a:chOff x="323528" y="2132856"/>
                <a:chExt cx="1080120" cy="1368152"/>
              </a:xfrm>
            </p:grpSpPr>
            <p:sp>
              <p:nvSpPr>
                <p:cNvPr id="36" name="Rectangle 35"/>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6" name="Group 50"/>
              <p:cNvGrpSpPr/>
              <p:nvPr/>
            </p:nvGrpSpPr>
            <p:grpSpPr>
              <a:xfrm>
                <a:off x="467544" y="4653136"/>
                <a:ext cx="1080120" cy="1368152"/>
                <a:chOff x="323528" y="2132856"/>
                <a:chExt cx="1080120" cy="1368152"/>
              </a:xfrm>
            </p:grpSpPr>
            <p:sp>
              <p:nvSpPr>
                <p:cNvPr id="34" name="Rectangle 33"/>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7" name="Group 53"/>
              <p:cNvGrpSpPr/>
              <p:nvPr/>
            </p:nvGrpSpPr>
            <p:grpSpPr>
              <a:xfrm>
                <a:off x="539552" y="4725144"/>
                <a:ext cx="1080120" cy="1368152"/>
                <a:chOff x="323528" y="2132856"/>
                <a:chExt cx="1080120" cy="1368152"/>
              </a:xfrm>
            </p:grpSpPr>
            <p:sp>
              <p:nvSpPr>
                <p:cNvPr id="32" name="Rectangle 31"/>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funct.png"/>
                <p:cNvPicPr>
                  <a:picLocks noChangeAspect="1"/>
                </p:cNvPicPr>
                <p:nvPr/>
              </p:nvPicPr>
              <p:blipFill>
                <a:blip r:embed="rId2" cstate="print"/>
                <a:stretch>
                  <a:fillRect/>
                </a:stretch>
              </p:blipFill>
              <p:spPr>
                <a:xfrm>
                  <a:off x="373264" y="2182074"/>
                  <a:ext cx="973921" cy="1262410"/>
                </a:xfrm>
                <a:prstGeom prst="rect">
                  <a:avLst/>
                </a:prstGeom>
              </p:spPr>
            </p:pic>
          </p:grpSp>
          <p:grpSp>
            <p:nvGrpSpPr>
              <p:cNvPr id="28" name="Group 56"/>
              <p:cNvGrpSpPr/>
              <p:nvPr/>
            </p:nvGrpSpPr>
            <p:grpSpPr>
              <a:xfrm>
                <a:off x="611560" y="4797152"/>
                <a:ext cx="1080120" cy="1368152"/>
                <a:chOff x="323528" y="2132856"/>
                <a:chExt cx="1080120" cy="1368152"/>
              </a:xfrm>
            </p:grpSpPr>
            <p:sp>
              <p:nvSpPr>
                <p:cNvPr id="30" name="Rectangle 29"/>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funct.png"/>
                <p:cNvPicPr>
                  <a:picLocks noChangeAspect="1"/>
                </p:cNvPicPr>
                <p:nvPr/>
              </p:nvPicPr>
              <p:blipFill>
                <a:blip r:embed="rId2" cstate="print"/>
                <a:stretch>
                  <a:fillRect/>
                </a:stretch>
              </p:blipFill>
              <p:spPr>
                <a:xfrm>
                  <a:off x="373264" y="2182074"/>
                  <a:ext cx="973921" cy="1262410"/>
                </a:xfrm>
                <a:prstGeom prst="rect">
                  <a:avLst/>
                </a:prstGeom>
              </p:spPr>
            </p:pic>
          </p:grpSp>
        </p:grpSp>
        <p:grpSp>
          <p:nvGrpSpPr>
            <p:cNvPr id="29" name="Group 37"/>
            <p:cNvGrpSpPr/>
            <p:nvPr/>
          </p:nvGrpSpPr>
          <p:grpSpPr>
            <a:xfrm>
              <a:off x="3347864" y="4686672"/>
              <a:ext cx="1008112" cy="1224136"/>
              <a:chOff x="323528" y="2132856"/>
              <a:chExt cx="1080120" cy="1368152"/>
            </a:xfrm>
          </p:grpSpPr>
          <p:sp>
            <p:nvSpPr>
              <p:cNvPr id="39" name="Rectangle 3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funct.png"/>
              <p:cNvPicPr>
                <a:picLocks noChangeAspect="1"/>
              </p:cNvPicPr>
              <p:nvPr/>
            </p:nvPicPr>
            <p:blipFill>
              <a:blip r:embed="rId2" cstate="print"/>
              <a:stretch>
                <a:fillRect/>
              </a:stretch>
            </p:blipFill>
            <p:spPr>
              <a:xfrm>
                <a:off x="373264" y="2182074"/>
                <a:ext cx="973921" cy="1262410"/>
              </a:xfrm>
              <a:prstGeom prst="rect">
                <a:avLst/>
              </a:prstGeom>
            </p:spPr>
          </p:pic>
        </p:grpSp>
        <p:sp>
          <p:nvSpPr>
            <p:cNvPr id="41" name="Down Arrow 40"/>
            <p:cNvSpPr/>
            <p:nvPr/>
          </p:nvSpPr>
          <p:spPr>
            <a:xfrm rot="1676858">
              <a:off x="2478526" y="3909402"/>
              <a:ext cx="224500" cy="6480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own Arrow 41"/>
            <p:cNvSpPr/>
            <p:nvPr/>
          </p:nvSpPr>
          <p:spPr>
            <a:xfrm rot="19845102">
              <a:off x="3398872" y="3910241"/>
              <a:ext cx="225015" cy="6167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584176" y="6011996"/>
              <a:ext cx="1944216" cy="369332"/>
            </a:xfrm>
            <a:prstGeom prst="rect">
              <a:avLst/>
            </a:prstGeom>
            <a:noFill/>
          </p:spPr>
          <p:txBody>
            <a:bodyPr wrap="square" rtlCol="0">
              <a:spAutoFit/>
            </a:bodyPr>
            <a:lstStyle/>
            <a:p>
              <a:r>
                <a:rPr lang="en-GB" dirty="0" smtClean="0">
                  <a:solidFill>
                    <a:schemeClr val="bg1"/>
                  </a:solidFill>
                </a:rPr>
                <a:t>Motion corrected</a:t>
              </a:r>
              <a:endParaRPr lang="en-GB" dirty="0">
                <a:solidFill>
                  <a:schemeClr val="bg1"/>
                </a:solidFill>
              </a:endParaRPr>
            </a:p>
          </p:txBody>
        </p:sp>
        <p:sp>
          <p:nvSpPr>
            <p:cNvPr id="44" name="TextBox 43"/>
            <p:cNvSpPr txBox="1"/>
            <p:nvPr/>
          </p:nvSpPr>
          <p:spPr>
            <a:xfrm>
              <a:off x="3347864" y="6011996"/>
              <a:ext cx="1944216" cy="369332"/>
            </a:xfrm>
            <a:prstGeom prst="rect">
              <a:avLst/>
            </a:prstGeom>
            <a:noFill/>
          </p:spPr>
          <p:txBody>
            <a:bodyPr wrap="square" rtlCol="0">
              <a:spAutoFit/>
            </a:bodyPr>
            <a:lstStyle/>
            <a:p>
              <a:r>
                <a:rPr lang="en-GB" dirty="0" smtClean="0">
                  <a:solidFill>
                    <a:schemeClr val="bg1"/>
                  </a:solidFill>
                </a:rPr>
                <a:t>Mean functional</a:t>
              </a:r>
              <a:endParaRPr lang="en-GB" dirty="0">
                <a:solidFill>
                  <a:schemeClr val="bg1"/>
                </a:solidFill>
              </a:endParaRPr>
            </a:p>
          </p:txBody>
        </p:sp>
      </p:grpSp>
      <p:sp>
        <p:nvSpPr>
          <p:cNvPr id="38" name="TextBox 37"/>
          <p:cNvSpPr txBox="1"/>
          <p:nvPr/>
        </p:nvSpPr>
        <p:spPr>
          <a:xfrm>
            <a:off x="467544" y="1556792"/>
            <a:ext cx="1713931" cy="369332"/>
          </a:xfrm>
          <a:prstGeom prst="rect">
            <a:avLst/>
          </a:prstGeom>
          <a:noFill/>
        </p:spPr>
        <p:txBody>
          <a:bodyPr wrap="none" rtlCol="0">
            <a:spAutoFit/>
          </a:bodyPr>
          <a:lstStyle/>
          <a:p>
            <a:r>
              <a:rPr lang="en-GB" dirty="0" smtClean="0">
                <a:solidFill>
                  <a:schemeClr val="bg1"/>
                </a:solidFill>
              </a:rPr>
              <a:t>fMRI time series</a:t>
            </a:r>
            <a:endParaRPr lang="en-GB" dirty="0">
              <a:solidFill>
                <a:schemeClr val="bg1"/>
              </a:solidFill>
            </a:endParaRPr>
          </a:p>
        </p:txBody>
      </p:sp>
      <p:sp>
        <p:nvSpPr>
          <p:cNvPr id="45" name="Rectangle 44"/>
          <p:cNvSpPr/>
          <p:nvPr/>
        </p:nvSpPr>
        <p:spPr>
          <a:xfrm>
            <a:off x="0"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rgbClr val="000000"/>
                </a:solidFill>
              </a:rPr>
              <a:t>Realigning: Motion Correction</a:t>
            </a:r>
            <a:endParaRPr lang="en-GB" sz="5000" dirty="0">
              <a:solidFill>
                <a:srgbClr val="000000"/>
              </a:solidFill>
            </a:endParaRPr>
          </a:p>
        </p:txBody>
      </p:sp>
      <p:sp>
        <p:nvSpPr>
          <p:cNvPr id="2" name="TextBox 1"/>
          <p:cNvSpPr txBox="1"/>
          <p:nvPr/>
        </p:nvSpPr>
        <p:spPr>
          <a:xfrm>
            <a:off x="3889959" y="5949280"/>
            <a:ext cx="5146537" cy="369332"/>
          </a:xfrm>
          <a:prstGeom prst="rect">
            <a:avLst/>
          </a:prstGeom>
          <a:noFill/>
        </p:spPr>
        <p:txBody>
          <a:bodyPr wrap="none" rtlCol="0">
            <a:spAutoFit/>
          </a:bodyPr>
          <a:lstStyle/>
          <a:p>
            <a:r>
              <a:rPr lang="en-GB" dirty="0" smtClean="0">
                <a:solidFill>
                  <a:schemeClr val="bg1"/>
                </a:solidFill>
              </a:rPr>
              <a:t>Reference Image: First image acquired in the session</a:t>
            </a:r>
            <a:endParaRPr lang="en-GB"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7238" y="1706563"/>
            <a:ext cx="7699375" cy="4339650"/>
          </a:xfrm>
          <a:prstGeom prst="rect">
            <a:avLst/>
          </a:prstGeom>
          <a:noFill/>
        </p:spPr>
        <p:txBody>
          <a:bodyPr>
            <a:spAutoFit/>
          </a:bodyPr>
          <a:lstStyle/>
          <a:p>
            <a:pPr fontAlgn="auto">
              <a:spcBef>
                <a:spcPts val="0"/>
              </a:spcBef>
              <a:spcAft>
                <a:spcPts val="0"/>
              </a:spcAft>
              <a:defRPr/>
            </a:pPr>
            <a:r>
              <a:rPr lang="en-US" sz="2400" dirty="0">
                <a:solidFill>
                  <a:schemeClr val="bg1"/>
                </a:solidFill>
                <a:latin typeface="Calibri"/>
                <a:cs typeface="Calibri"/>
              </a:rPr>
              <a:t>Realignment (of same-modality images from same subject) involves two stages:</a:t>
            </a:r>
          </a:p>
          <a:p>
            <a:pPr fontAlgn="auto">
              <a:spcBef>
                <a:spcPts val="0"/>
              </a:spcBef>
              <a:spcAft>
                <a:spcPts val="0"/>
              </a:spcAft>
              <a:defRPr/>
            </a:pPr>
            <a:endParaRPr lang="en-US" sz="2400" dirty="0">
              <a:solidFill>
                <a:schemeClr val="bg1"/>
              </a:solidFill>
              <a:latin typeface="Calibri"/>
              <a:cs typeface="Calibri"/>
            </a:endParaRPr>
          </a:p>
          <a:p>
            <a:pPr marL="457200" indent="-457200" fontAlgn="auto">
              <a:spcBef>
                <a:spcPts val="0"/>
              </a:spcBef>
              <a:spcAft>
                <a:spcPts val="0"/>
              </a:spcAft>
              <a:buFontTx/>
              <a:buAutoNum type="arabicPeriod"/>
              <a:defRPr/>
            </a:pPr>
            <a:r>
              <a:rPr lang="en-US" sz="2400" dirty="0">
                <a:solidFill>
                  <a:schemeClr val="bg1"/>
                </a:solidFill>
                <a:latin typeface="Calibri"/>
                <a:cs typeface="Calibri"/>
              </a:rPr>
              <a:t>Registration</a:t>
            </a:r>
          </a:p>
          <a:p>
            <a:pPr marL="914400" lvl="1" indent="-457200" fontAlgn="auto">
              <a:spcBef>
                <a:spcPts val="0"/>
              </a:spcBef>
              <a:spcAft>
                <a:spcPts val="0"/>
              </a:spcAft>
              <a:buFont typeface="Lucida Grande"/>
              <a:buChar char="−"/>
              <a:defRPr/>
            </a:pPr>
            <a:r>
              <a:rPr lang="en-US" sz="2100" u="sng" dirty="0">
                <a:solidFill>
                  <a:schemeClr val="bg1"/>
                </a:solidFill>
                <a:latin typeface="Calibri"/>
                <a:cs typeface="Calibri"/>
              </a:rPr>
              <a:t>Estimate </a:t>
            </a:r>
            <a:r>
              <a:rPr lang="en-US" sz="2100" dirty="0">
                <a:solidFill>
                  <a:schemeClr val="bg1"/>
                </a:solidFill>
                <a:latin typeface="Calibri"/>
                <a:cs typeface="Calibri"/>
              </a:rPr>
              <a:t>the 6 parameters that describe the rigid body transformation between each image and a reference </a:t>
            </a:r>
            <a:r>
              <a:rPr lang="en-US" sz="2100" dirty="0" smtClean="0">
                <a:solidFill>
                  <a:schemeClr val="bg1"/>
                </a:solidFill>
                <a:latin typeface="Calibri"/>
                <a:cs typeface="Calibri"/>
              </a:rPr>
              <a:t>image (first image acquired in the session)</a:t>
            </a:r>
            <a:r>
              <a:rPr lang="en-US" sz="2400" dirty="0">
                <a:solidFill>
                  <a:schemeClr val="bg1"/>
                </a:solidFill>
                <a:latin typeface="Calibri"/>
                <a:cs typeface="Calibri"/>
              </a:rPr>
              <a:t/>
            </a:r>
            <a:br>
              <a:rPr lang="en-US" sz="2400" dirty="0">
                <a:solidFill>
                  <a:schemeClr val="bg1"/>
                </a:solidFill>
                <a:latin typeface="Calibri"/>
                <a:cs typeface="Calibri"/>
              </a:rPr>
            </a:br>
            <a:endParaRPr lang="en-US" sz="2400" dirty="0">
              <a:solidFill>
                <a:schemeClr val="bg1"/>
              </a:solidFill>
              <a:latin typeface="Calibri"/>
              <a:cs typeface="Calibri"/>
            </a:endParaRPr>
          </a:p>
          <a:p>
            <a:pPr marL="446088" indent="-446088" fontAlgn="auto">
              <a:spcBef>
                <a:spcPts val="0"/>
              </a:spcBef>
              <a:spcAft>
                <a:spcPts val="0"/>
              </a:spcAft>
              <a:defRPr/>
            </a:pPr>
            <a:r>
              <a:rPr lang="en-US" sz="2400" dirty="0">
                <a:solidFill>
                  <a:schemeClr val="bg1"/>
                </a:solidFill>
                <a:latin typeface="Calibri"/>
                <a:cs typeface="Calibri"/>
              </a:rPr>
              <a:t>2.	Transformation</a:t>
            </a:r>
          </a:p>
          <a:p>
            <a:pPr marL="890588" lvl="1" indent="-444500" fontAlgn="auto">
              <a:spcBef>
                <a:spcPts val="0"/>
              </a:spcBef>
              <a:spcAft>
                <a:spcPts val="0"/>
              </a:spcAft>
              <a:buFont typeface="Lucida Grande"/>
              <a:buChar char="−"/>
              <a:defRPr/>
            </a:pPr>
            <a:r>
              <a:rPr lang="en-US" sz="2100" u="sng" dirty="0">
                <a:solidFill>
                  <a:schemeClr val="bg1"/>
                </a:solidFill>
                <a:latin typeface="Calibri"/>
                <a:cs typeface="Calibri"/>
              </a:rPr>
              <a:t>Re-sample </a:t>
            </a:r>
            <a:r>
              <a:rPr lang="en-US" sz="2100" dirty="0">
                <a:solidFill>
                  <a:schemeClr val="bg1"/>
                </a:solidFill>
                <a:latin typeface="Calibri"/>
                <a:cs typeface="Calibri"/>
              </a:rPr>
              <a:t>each image according to the determined transformation parameters</a:t>
            </a:r>
          </a:p>
          <a:p>
            <a:pPr fontAlgn="auto">
              <a:spcBef>
                <a:spcPts val="0"/>
              </a:spcBef>
              <a:spcAft>
                <a:spcPts val="0"/>
              </a:spcAft>
              <a:defRPr/>
            </a:pPr>
            <a:endParaRPr lang="en-US" sz="2400" dirty="0">
              <a:solidFill>
                <a:srgbClr val="2F1F58"/>
              </a:solidFill>
              <a:latin typeface="Calibri"/>
              <a:cs typeface="Calibri"/>
            </a:endParaRPr>
          </a:p>
        </p:txBody>
      </p:sp>
      <p:sp>
        <p:nvSpPr>
          <p:cNvPr id="4" name="Rectangle 3"/>
          <p:cNvSpPr/>
          <p:nvPr/>
        </p:nvSpPr>
        <p:spPr>
          <a:xfrm>
            <a:off x="0" y="116632"/>
            <a:ext cx="9144000"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0000"/>
                </a:solidFill>
                <a:latin typeface="Calibri" pitchFamily="34" charset="0"/>
                <a:cs typeface="Calibri" pitchFamily="34" charset="0"/>
              </a:rPr>
              <a:t>Realignment - Two Steps</a:t>
            </a:r>
            <a:endParaRPr lang="en-GB" sz="5000" dirty="0">
              <a:solidFill>
                <a:srgbClr val="000000"/>
              </a:solidFill>
            </a:endParaRPr>
          </a:p>
        </p:txBody>
      </p:sp>
    </p:spTree>
    <p:extLst>
      <p:ext uri="{BB962C8B-B14F-4D97-AF65-F5344CB8AC3E}">
        <p14:creationId xmlns:p14="http://schemas.microsoft.com/office/powerpoint/2010/main" val="89224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8803</TotalTime>
  <Words>2900</Words>
  <Application>Microsoft Office PowerPoint</Application>
  <PresentationFormat>On-screen Show (4:3)</PresentationFormat>
  <Paragraphs>344</Paragraphs>
  <Slides>33</Slides>
  <Notes>26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Methods for Dummies</vt:lpstr>
      <vt:lpstr>PowerPoint Presentation</vt:lpstr>
      <vt:lpstr>PowerPoint Presentation</vt:lpstr>
      <vt:lpstr>PowerPoint Presentation</vt:lpstr>
      <vt:lpstr>fMRI</vt:lpstr>
      <vt:lpstr>Preprocessing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Dummies</dc:title>
  <dc:creator>edavis</dc:creator>
  <cp:lastModifiedBy>Psychology</cp:lastModifiedBy>
  <cp:revision>257</cp:revision>
  <dcterms:created xsi:type="dcterms:W3CDTF">2011-12-12T13:54:04Z</dcterms:created>
  <dcterms:modified xsi:type="dcterms:W3CDTF">2012-11-07T12:04:06Z</dcterms:modified>
</cp:coreProperties>
</file>