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2"/>
  </p:notesMasterIdLst>
  <p:handoutMasterIdLst>
    <p:handoutMasterId r:id="rId33"/>
  </p:handoutMasterIdLst>
  <p:sldIdLst>
    <p:sldId id="571" r:id="rId2"/>
    <p:sldId id="560" r:id="rId3"/>
    <p:sldId id="508" r:id="rId4"/>
    <p:sldId id="561" r:id="rId5"/>
    <p:sldId id="451" r:id="rId6"/>
    <p:sldId id="449" r:id="rId7"/>
    <p:sldId id="456" r:id="rId8"/>
    <p:sldId id="448" r:id="rId9"/>
    <p:sldId id="454" r:id="rId10"/>
    <p:sldId id="442" r:id="rId11"/>
    <p:sldId id="567" r:id="rId12"/>
    <p:sldId id="443" r:id="rId13"/>
    <p:sldId id="566" r:id="rId14"/>
    <p:sldId id="444" r:id="rId15"/>
    <p:sldId id="455" r:id="rId16"/>
    <p:sldId id="420" r:id="rId17"/>
    <p:sldId id="507" r:id="rId18"/>
    <p:sldId id="446" r:id="rId19"/>
    <p:sldId id="563" r:id="rId20"/>
    <p:sldId id="506" r:id="rId21"/>
    <p:sldId id="475" r:id="rId22"/>
    <p:sldId id="474" r:id="rId23"/>
    <p:sldId id="569" r:id="rId24"/>
    <p:sldId id="473" r:id="rId25"/>
    <p:sldId id="570" r:id="rId26"/>
    <p:sldId id="477" r:id="rId27"/>
    <p:sldId id="445" r:id="rId28"/>
    <p:sldId id="565" r:id="rId29"/>
    <p:sldId id="562" r:id="rId30"/>
    <p:sldId id="512" r:id="rId31"/>
  </p:sldIdLst>
  <p:sldSz cx="9906000" cy="6858000" type="A4"/>
  <p:notesSz cx="6662738" cy="98663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00"/>
    <a:srgbClr val="C8FEC8"/>
    <a:srgbClr val="009688"/>
    <a:srgbClr val="006B61"/>
    <a:srgbClr val="037C03"/>
    <a:srgbClr val="FFFF00"/>
    <a:srgbClr val="000099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-1044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6"/>
    </p:cViewPr>
  </p:sorterViewPr>
  <p:notesViewPr>
    <p:cSldViewPr showGuides="1">
      <p:cViewPr varScale="1">
        <p:scale>
          <a:sx n="54" d="100"/>
          <a:sy n="54" d="100"/>
        </p:scale>
        <p:origin x="-2220" y="-102"/>
      </p:cViewPr>
      <p:guideLst>
        <p:guide orient="horz" pos="3108"/>
        <p:guide pos="209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654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t" anchorCtr="0" compatLnSpc="1">
            <a:prstTxWarp prst="textNoShape">
              <a:avLst/>
            </a:prstTxWarp>
          </a:bodyPr>
          <a:lstStyle>
            <a:lvl1pPr defTabSz="912813">
              <a:defRPr sz="1200" baseline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0313" y="0"/>
            <a:ext cx="28654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baseline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711200" y="763588"/>
            <a:ext cx="5292725" cy="3663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654550"/>
            <a:ext cx="4902200" cy="4498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3713"/>
            <a:ext cx="28654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b" anchorCtr="0" compatLnSpc="1">
            <a:prstTxWarp prst="textNoShape">
              <a:avLst/>
            </a:prstTxWarp>
          </a:bodyPr>
          <a:lstStyle>
            <a:lvl1pPr defTabSz="912813">
              <a:defRPr sz="1200" baseline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0313" y="9383713"/>
            <a:ext cx="28654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aseline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805EC83-1332-4851-BD9B-5C8A569B1E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98A23-2540-40B2-B9CC-1A4BC618A439}" type="slidenum">
              <a:rPr lang="en-GB" smtClean="0">
                <a:cs typeface="Arial" charset="0"/>
              </a:rPr>
              <a:pPr/>
              <a:t>1</a:t>
            </a:fld>
            <a:endParaRPr lang="en-GB" smtClean="0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685800"/>
            <a:ext cx="8364538" cy="2743200"/>
          </a:xfrm>
        </p:spPr>
        <p:txBody>
          <a:bodyPr/>
          <a:lstStyle>
            <a:lvl1pPr algn="ctr">
              <a:defRPr sz="6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11400" y="3886200"/>
            <a:ext cx="6934200" cy="1771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9938" y="6229350"/>
            <a:ext cx="2092325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11538" y="6229350"/>
            <a:ext cx="3082925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54863" y="6229350"/>
            <a:ext cx="19812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4D9FD24-96C4-4FA7-8C8A-1E17AA848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7DC1E-1603-4E78-8218-ADEAD336E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28600"/>
            <a:ext cx="23622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9342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A184D-9912-4D10-B467-B35BA9A15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448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648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371600"/>
            <a:ext cx="46482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1FC67-6BE3-4414-97D2-CC3CDCCD8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7DF2D-E612-471A-8F67-F20BCCD7B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DFF24-5369-4D95-ABAB-621698343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648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371600"/>
            <a:ext cx="4648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0F42B-5D73-4219-95A0-C934AB946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2CA0F-54AD-4D47-880B-8B30FC80A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08301-220C-4E2D-9E26-C9BAF790A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B4C46-D85F-48EF-A294-0236EB026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FD4CA-A44B-4350-9486-3B0F7BB6A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CF950-5C9C-4460-928F-61F4AEA38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944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9448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2935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aseline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2935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aseline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91388" y="622935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aseline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6C3D0D5-0A60-4A10-99BE-AAA471E13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32720" y="404664"/>
            <a:ext cx="7473280" cy="4068688"/>
          </a:xfrm>
        </p:spPr>
        <p:txBody>
          <a:bodyPr lIns="90488" tIns="44450" rIns="90488" bIns="44450" anchor="ctr"/>
          <a:lstStyle/>
          <a:p>
            <a:r>
              <a:rPr lang="en-GB" dirty="0" err="1" smtClean="0"/>
              <a:t>Preprocessing</a:t>
            </a:r>
            <a:r>
              <a:rPr lang="en-GB" dirty="0" smtClean="0"/>
              <a:t> </a:t>
            </a:r>
            <a:r>
              <a:rPr lang="en-GB" dirty="0" smtClean="0"/>
              <a:t>I: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Within Subject</a:t>
            </a:r>
            <a:br>
              <a:rPr lang="en-GB" dirty="0" smtClean="0"/>
            </a:b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sz="3200" b="0" dirty="0" smtClean="0">
                <a:solidFill>
                  <a:schemeClr val="tx1"/>
                </a:solidFill>
              </a:rPr>
              <a:t>John </a:t>
            </a:r>
            <a:r>
              <a:rPr lang="en-GB" sz="3200" b="0" dirty="0" err="1" smtClean="0">
                <a:solidFill>
                  <a:schemeClr val="tx1"/>
                </a:solidFill>
              </a:rPr>
              <a:t>Ashburner</a:t>
            </a:r>
            <a:r>
              <a:rPr lang="en-GB" sz="2400" b="0" dirty="0" smtClean="0">
                <a:solidFill>
                  <a:schemeClr val="tx1"/>
                </a:solidFill>
              </a:rPr>
              <a:t/>
            </a:r>
            <a:br>
              <a:rPr lang="en-GB" sz="2400" b="0" dirty="0" smtClean="0">
                <a:solidFill>
                  <a:schemeClr val="tx1"/>
                </a:solidFill>
              </a:rPr>
            </a:br>
            <a:endParaRPr lang="en-GB" sz="2400" b="0" i="1" dirty="0" smtClean="0">
              <a:solidFill>
                <a:schemeClr val="tx1"/>
              </a:solidFill>
            </a:endParaRPr>
          </a:p>
        </p:txBody>
      </p:sp>
      <p:sp>
        <p:nvSpPr>
          <p:cNvPr id="174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04566" y="4684414"/>
            <a:ext cx="6292850" cy="1912938"/>
          </a:xfrm>
        </p:spPr>
        <p:txBody>
          <a:bodyPr lIns="90488" tIns="44450" rIns="90488" bIns="44450"/>
          <a:lstStyle/>
          <a:p>
            <a:pPr marL="342900" indent="-342900" algn="ctr"/>
            <a:r>
              <a:rPr lang="en-GB" sz="2400" dirty="0" err="1" smtClean="0"/>
              <a:t>Wellcome</a:t>
            </a:r>
            <a:r>
              <a:rPr lang="en-GB" sz="2400" dirty="0" smtClean="0"/>
              <a:t> Trust Centre for </a:t>
            </a:r>
            <a:r>
              <a:rPr lang="en-GB" sz="2400" dirty="0" err="1" smtClean="0"/>
              <a:t>Neuroimaging</a:t>
            </a:r>
            <a:r>
              <a:rPr lang="en-GB" sz="2400" dirty="0" smtClean="0"/>
              <a:t>,</a:t>
            </a:r>
          </a:p>
          <a:p>
            <a:pPr marL="342900" indent="-342900" algn="ctr"/>
            <a:r>
              <a:rPr lang="en-GB" sz="2400" dirty="0" smtClean="0"/>
              <a:t>12 Queen Square, London, UK.</a:t>
            </a:r>
          </a:p>
        </p:txBody>
      </p:sp>
      <p:pic>
        <p:nvPicPr>
          <p:cNvPr id="17411" name="Picture 6" descr="statue_fil"/>
          <p:cNvPicPr>
            <a:picLocks noChangeAspect="1" noChangeArrowheads="1"/>
          </p:cNvPicPr>
          <p:nvPr/>
        </p:nvPicPr>
        <p:blipFill>
          <a:blip r:embed="rId3" cstate="print"/>
          <a:srcRect l="15579" t="13393" r="18050" b="14563"/>
          <a:stretch>
            <a:fillRect/>
          </a:stretch>
        </p:blipFill>
        <p:spPr bwMode="auto">
          <a:xfrm>
            <a:off x="560388" y="1196975"/>
            <a:ext cx="19050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824913" cy="1143000"/>
          </a:xfrm>
        </p:spPr>
        <p:txBody>
          <a:bodyPr/>
          <a:lstStyle/>
          <a:p>
            <a:r>
              <a:rPr lang="en-GB" dirty="0" smtClean="0"/>
              <a:t>Left- and </a:t>
            </a:r>
            <a:r>
              <a:rPr lang="en-GB" dirty="0" smtClean="0"/>
              <a:t>right-handed coordinate systems</a:t>
            </a:r>
            <a:endParaRPr lang="en-GB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450975"/>
            <a:ext cx="9182100" cy="1824038"/>
          </a:xfrm>
        </p:spPr>
        <p:txBody>
          <a:bodyPr/>
          <a:lstStyle/>
          <a:p>
            <a:r>
              <a:rPr lang="en-GB" sz="2000" smtClean="0"/>
              <a:t>NIfTI format files are stored in either a left- or right-handed system</a:t>
            </a:r>
          </a:p>
          <a:p>
            <a:pPr lvl="1"/>
            <a:r>
              <a:rPr lang="en-GB" sz="1800" smtClean="0"/>
              <a:t>Indicated in the header</a:t>
            </a:r>
          </a:p>
          <a:p>
            <a:r>
              <a:rPr lang="en-GB" sz="2000" smtClean="0"/>
              <a:t>Talairach &amp; Tournoux uses a right-handed system</a:t>
            </a:r>
          </a:p>
          <a:p>
            <a:r>
              <a:rPr lang="en-GB" sz="2000" smtClean="0"/>
              <a:t>Mapping between them sometimes requires a flip</a:t>
            </a:r>
          </a:p>
          <a:p>
            <a:pPr lvl="1"/>
            <a:r>
              <a:rPr lang="en-GB" sz="1800" smtClean="0"/>
              <a:t>Affine transform has a negative determinant</a:t>
            </a:r>
          </a:p>
        </p:txBody>
      </p:sp>
      <p:pic>
        <p:nvPicPr>
          <p:cNvPr id="13316" name="Picture 6" descr="handednes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454400"/>
            <a:ext cx="7481888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“</a:t>
            </a:r>
            <a:r>
              <a:rPr lang="en-US" sz="3600" dirty="0" smtClean="0">
                <a:latin typeface="Comic Sans MS" pitchFamily="66" charset="0"/>
              </a:rPr>
              <a:t>Radiological</a:t>
            </a:r>
            <a:r>
              <a:rPr lang="en-US" sz="3600" dirty="0" smtClean="0"/>
              <a:t>” and “</a:t>
            </a:r>
            <a:r>
              <a:rPr lang="en-US" sz="3600" dirty="0" smtClean="0">
                <a:latin typeface="Comic Sans MS" pitchFamily="66" charset="0"/>
              </a:rPr>
              <a:t>neurological</a:t>
            </a:r>
            <a:r>
              <a:rPr lang="en-US" sz="3600" dirty="0" smtClean="0"/>
              <a:t>” conventions</a:t>
            </a:r>
            <a:endParaRPr lang="en-US" sz="3600" dirty="0"/>
          </a:p>
        </p:txBody>
      </p:sp>
      <p:pic>
        <p:nvPicPr>
          <p:cNvPr id="5" name="Content Placeholder 4" descr="display_norot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60521" y="1792560"/>
            <a:ext cx="3384358" cy="4876800"/>
          </a:xfrm>
        </p:spPr>
      </p:pic>
      <p:pic>
        <p:nvPicPr>
          <p:cNvPr id="6" name="Content Placeholder 5" descr="display_rot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61121" y="1792560"/>
            <a:ext cx="3384358" cy="4876800"/>
          </a:xfrm>
        </p:spPr>
      </p:pic>
      <p:sp>
        <p:nvSpPr>
          <p:cNvPr id="7" name="TextBox 6"/>
          <p:cNvSpPr txBox="1"/>
          <p:nvPr/>
        </p:nvSpPr>
        <p:spPr>
          <a:xfrm>
            <a:off x="272480" y="357301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0" dirty="0" smtClean="0">
                <a:latin typeface="+mn-lt"/>
              </a:rPr>
              <a:t>Left</a:t>
            </a:r>
            <a:endParaRPr lang="en-US" sz="1800" baseline="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1272" y="356372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0" dirty="0" smtClean="0">
                <a:latin typeface="+mn-lt"/>
              </a:rPr>
              <a:t>Left</a:t>
            </a:r>
            <a:endParaRPr lang="en-US" sz="1800" baseline="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6736" y="350100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0" dirty="0" smtClean="0">
                <a:latin typeface="+mn-lt"/>
              </a:rPr>
              <a:t>Right</a:t>
            </a:r>
            <a:endParaRPr lang="en-US" sz="1800" baseline="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1813" y="350100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0" dirty="0" smtClean="0">
                <a:latin typeface="+mn-lt"/>
              </a:rPr>
              <a:t>Right</a:t>
            </a:r>
            <a:endParaRPr lang="en-US" sz="1800" baseline="0" dirty="0">
              <a:latin typeface="+mn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537176" y="5517232"/>
            <a:ext cx="720080" cy="2880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Optimisation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9725"/>
            <a:ext cx="8859838" cy="4638675"/>
          </a:xfrm>
        </p:spPr>
        <p:txBody>
          <a:bodyPr/>
          <a:lstStyle/>
          <a:p>
            <a:r>
              <a:rPr lang="en-GB" smtClean="0"/>
              <a:t>Image registration is done by optimisation.</a:t>
            </a:r>
          </a:p>
          <a:p>
            <a:r>
              <a:rPr lang="en-GB" smtClean="0"/>
              <a:t>Optimisation involves finding some “best” parameters according to an “objective function”, which is either minimised or maximised</a:t>
            </a:r>
          </a:p>
          <a:p>
            <a:r>
              <a:rPr lang="en-GB" smtClean="0"/>
              <a:t>The “objective function” is often related to a probability based on some model</a:t>
            </a:r>
          </a:p>
        </p:txBody>
      </p:sp>
      <p:pic>
        <p:nvPicPr>
          <p:cNvPr id="14340" name="Picture 4" descr="opti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5029200"/>
            <a:ext cx="6453188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5410200" y="6461125"/>
            <a:ext cx="2344738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aseline="0">
                <a:latin typeface="+mn-lt"/>
              </a:rPr>
              <a:t>Value of parameter</a:t>
            </a:r>
          </a:p>
        </p:txBody>
      </p:sp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1584325" y="5275263"/>
            <a:ext cx="153987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baseline="0">
                <a:latin typeface="+mn-lt"/>
              </a:rPr>
              <a:t>Objective function</a:t>
            </a:r>
          </a:p>
        </p:txBody>
      </p:sp>
      <p:sp>
        <p:nvSpPr>
          <p:cNvPr id="249863" name="Line 7"/>
          <p:cNvSpPr>
            <a:spLocks noChangeShapeType="1"/>
          </p:cNvSpPr>
          <p:nvPr/>
        </p:nvSpPr>
        <p:spPr bwMode="auto">
          <a:xfrm>
            <a:off x="5334000" y="53340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3276600" y="5105400"/>
            <a:ext cx="213360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400" baseline="0">
                <a:latin typeface="+mn-lt"/>
              </a:rPr>
              <a:t>Most probable solution (global optimum)</a:t>
            </a:r>
            <a:endParaRPr lang="en-GB" sz="1600" baseline="0">
              <a:latin typeface="+mn-lt"/>
            </a:endParaRPr>
          </a:p>
        </p:txBody>
      </p:sp>
      <p:sp>
        <p:nvSpPr>
          <p:cNvPr id="249865" name="Line 9"/>
          <p:cNvSpPr>
            <a:spLocks noChangeShapeType="1"/>
          </p:cNvSpPr>
          <p:nvPr/>
        </p:nvSpPr>
        <p:spPr bwMode="auto">
          <a:xfrm flipH="1">
            <a:off x="8153400" y="6019800"/>
            <a:ext cx="76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49866" name="Text Box 10"/>
          <p:cNvSpPr txBox="1">
            <a:spLocks noChangeArrowheads="1"/>
          </p:cNvSpPr>
          <p:nvPr/>
        </p:nvSpPr>
        <p:spPr bwMode="auto">
          <a:xfrm>
            <a:off x="7620000" y="5715000"/>
            <a:ext cx="13509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aseline="0">
                <a:latin typeface="+mn-lt"/>
              </a:rPr>
              <a:t>Local optimum</a:t>
            </a:r>
          </a:p>
        </p:txBody>
      </p:sp>
      <p:sp>
        <p:nvSpPr>
          <p:cNvPr id="249867" name="Text Box 11"/>
          <p:cNvSpPr txBox="1">
            <a:spLocks noChangeArrowheads="1"/>
          </p:cNvSpPr>
          <p:nvPr/>
        </p:nvSpPr>
        <p:spPr bwMode="auto">
          <a:xfrm>
            <a:off x="4267200" y="5715000"/>
            <a:ext cx="13509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aseline="0">
                <a:latin typeface="+mn-lt"/>
              </a:rPr>
              <a:t>Local optimum</a:t>
            </a:r>
          </a:p>
        </p:txBody>
      </p:sp>
      <p:sp>
        <p:nvSpPr>
          <p:cNvPr id="249868" name="Line 12"/>
          <p:cNvSpPr>
            <a:spLocks noChangeShapeType="1"/>
          </p:cNvSpPr>
          <p:nvPr/>
        </p:nvSpPr>
        <p:spPr bwMode="auto">
          <a:xfrm>
            <a:off x="5486400" y="5943600"/>
            <a:ext cx="76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724400" cy="1143000"/>
          </a:xfrm>
        </p:spPr>
        <p:txBody>
          <a:bodyPr/>
          <a:lstStyle/>
          <a:p>
            <a:r>
              <a:rPr lang="en-US" dirty="0" err="1" smtClean="0"/>
              <a:t>Optimisation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Because registration only finds a </a:t>
            </a:r>
            <a:r>
              <a:rPr lang="en-US" i="1" dirty="0" smtClean="0"/>
              <a:t>local optimum</a:t>
            </a:r>
            <a:r>
              <a:rPr lang="en-US" dirty="0" smtClean="0"/>
              <a:t>, some manual reorienting of the images may be needed before doing anything else in SPM.</a:t>
            </a:r>
            <a:endParaRPr lang="en-US" dirty="0"/>
          </a:p>
        </p:txBody>
      </p:sp>
      <p:pic>
        <p:nvPicPr>
          <p:cNvPr id="6" name="Content Placeholder 5" descr="reorien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41032" y="76926"/>
            <a:ext cx="4376935" cy="6448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40632" y="494116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aseline="0" dirty="0" smtClean="0">
                <a:latin typeface="+mn-lt"/>
              </a:rPr>
              <a:t>An MNI-space image from spm12/canonical directory.</a:t>
            </a:r>
            <a:endParaRPr lang="en-US" sz="1800" baseline="0" dirty="0">
              <a:latin typeface="+mn-lt"/>
            </a:endParaRPr>
          </a:p>
        </p:txBody>
      </p:sp>
      <p:sp>
        <p:nvSpPr>
          <p:cNvPr id="10" name="Left Brace 9"/>
          <p:cNvSpPr/>
          <p:nvPr/>
        </p:nvSpPr>
        <p:spPr bwMode="auto">
          <a:xfrm>
            <a:off x="4520952" y="3573016"/>
            <a:ext cx="432048" cy="2808312"/>
          </a:xfrm>
          <a:prstGeom prst="leftBrace">
            <a:avLst>
              <a:gd name="adj1" fmla="val 8333"/>
              <a:gd name="adj2" fmla="val 60078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26575" cy="1143000"/>
          </a:xfrm>
        </p:spPr>
        <p:txBody>
          <a:bodyPr/>
          <a:lstStyle/>
          <a:p>
            <a:r>
              <a:rPr lang="en-GB" dirty="0" smtClean="0"/>
              <a:t>Objective </a:t>
            </a:r>
            <a:r>
              <a:rPr lang="en-GB" dirty="0" smtClean="0"/>
              <a:t>functions</a:t>
            </a:r>
            <a:endParaRPr lang="en-GB" dirty="0" smtClean="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2050" y="1609725"/>
            <a:ext cx="6923088" cy="4638675"/>
          </a:xfrm>
        </p:spPr>
        <p:txBody>
          <a:bodyPr/>
          <a:lstStyle/>
          <a:p>
            <a:r>
              <a:rPr lang="en-GB" smtClean="0"/>
              <a:t>Intra-modal</a:t>
            </a:r>
          </a:p>
          <a:p>
            <a:pPr lvl="1"/>
            <a:r>
              <a:rPr lang="en-GB" smtClean="0"/>
              <a:t>Mean squared difference (minimise)</a:t>
            </a:r>
          </a:p>
          <a:p>
            <a:pPr lvl="1"/>
            <a:r>
              <a:rPr lang="en-GB" smtClean="0"/>
              <a:t>Normalised cross correlation (maximise)</a:t>
            </a:r>
          </a:p>
          <a:p>
            <a:pPr lvl="1"/>
            <a:endParaRPr lang="en-GB" smtClean="0"/>
          </a:p>
          <a:p>
            <a:pPr lvl="1"/>
            <a:endParaRPr lang="en-GB" smtClean="0"/>
          </a:p>
          <a:p>
            <a:r>
              <a:rPr lang="en-GB" smtClean="0"/>
              <a:t>Inter-modal (or intra-modal)</a:t>
            </a:r>
          </a:p>
          <a:p>
            <a:pPr lvl="1"/>
            <a:r>
              <a:rPr lang="en-GB" smtClean="0"/>
              <a:t>Mutual information (maximise)</a:t>
            </a:r>
          </a:p>
          <a:p>
            <a:pPr lvl="1"/>
            <a:r>
              <a:rPr lang="en-GB" smtClean="0"/>
              <a:t>Normalised mutual information (maximise)</a:t>
            </a:r>
          </a:p>
          <a:p>
            <a:pPr lvl="1"/>
            <a:r>
              <a:rPr lang="en-GB" smtClean="0"/>
              <a:t>Entropy correlation coefficient (maximise)</a:t>
            </a:r>
          </a:p>
        </p:txBody>
      </p:sp>
      <p:pic>
        <p:nvPicPr>
          <p:cNvPr id="15364" name="Picture 4" descr="EPI_mireg"/>
          <p:cNvPicPr>
            <a:picLocks noChangeAspect="1" noChangeArrowheads="1"/>
          </p:cNvPicPr>
          <p:nvPr/>
        </p:nvPicPr>
        <p:blipFill>
          <a:blip r:embed="rId2" cstate="print"/>
          <a:srcRect l="55380" t="7454"/>
          <a:stretch>
            <a:fillRect/>
          </a:stretch>
        </p:blipFill>
        <p:spPr bwMode="auto">
          <a:xfrm>
            <a:off x="415925" y="1700213"/>
            <a:ext cx="185737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885" name="Picture 5" descr="T1T2_hist"/>
          <p:cNvPicPr>
            <a:picLocks noChangeAspect="1" noChangeArrowheads="1"/>
          </p:cNvPicPr>
          <p:nvPr/>
        </p:nvPicPr>
        <p:blipFill>
          <a:blip r:embed="rId3" cstate="print"/>
          <a:srcRect l="58951" t="7832" r="3003" b="10239"/>
          <a:stretch>
            <a:fillRect/>
          </a:stretch>
        </p:blipFill>
        <p:spPr bwMode="auto">
          <a:xfrm>
            <a:off x="488950" y="4005263"/>
            <a:ext cx="16938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0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05" name="Rectangle 61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343400" cy="5029200"/>
          </a:xfrm>
        </p:spPr>
        <p:txBody>
          <a:bodyPr/>
          <a:lstStyle/>
          <a:p>
            <a:r>
              <a:rPr lang="en-GB" smtClean="0"/>
              <a:t>Nearest neighbour</a:t>
            </a:r>
          </a:p>
          <a:p>
            <a:pPr lvl="1"/>
            <a:r>
              <a:rPr lang="en-GB" smtClean="0"/>
              <a:t>Take the value of the closest voxel</a:t>
            </a:r>
          </a:p>
          <a:p>
            <a:r>
              <a:rPr lang="en-GB" smtClean="0"/>
              <a:t>Tri-linear</a:t>
            </a:r>
          </a:p>
          <a:p>
            <a:pPr lvl="1"/>
            <a:r>
              <a:rPr lang="en-GB" smtClean="0"/>
              <a:t>Just a weighted average of the neighbouring voxels</a:t>
            </a:r>
          </a:p>
          <a:p>
            <a:pPr lvl="1"/>
            <a:r>
              <a:rPr lang="en-GB" smtClean="0"/>
              <a:t>f</a:t>
            </a:r>
            <a:r>
              <a:rPr lang="en-GB" baseline="-25000" smtClean="0"/>
              <a:t>5</a:t>
            </a:r>
            <a:r>
              <a:rPr lang="en-GB" smtClean="0"/>
              <a:t> = f</a:t>
            </a:r>
            <a:r>
              <a:rPr lang="en-GB" baseline="-25000" smtClean="0"/>
              <a:t>1</a:t>
            </a:r>
            <a:r>
              <a:rPr lang="en-GB" smtClean="0"/>
              <a:t> x</a:t>
            </a:r>
            <a:r>
              <a:rPr lang="en-GB" baseline="-25000" smtClean="0"/>
              <a:t>2</a:t>
            </a:r>
            <a:r>
              <a:rPr lang="en-GB" smtClean="0"/>
              <a:t> + f</a:t>
            </a:r>
            <a:r>
              <a:rPr lang="en-GB" baseline="-25000" smtClean="0"/>
              <a:t>2</a:t>
            </a:r>
            <a:r>
              <a:rPr lang="en-GB" smtClean="0"/>
              <a:t> x</a:t>
            </a:r>
            <a:r>
              <a:rPr lang="en-GB" baseline="-25000" smtClean="0"/>
              <a:t>1</a:t>
            </a:r>
            <a:endParaRPr lang="en-GB" smtClean="0"/>
          </a:p>
          <a:p>
            <a:pPr lvl="1"/>
            <a:r>
              <a:rPr lang="en-GB" smtClean="0"/>
              <a:t>f</a:t>
            </a:r>
            <a:r>
              <a:rPr lang="en-GB" baseline="-25000" smtClean="0"/>
              <a:t>6</a:t>
            </a:r>
            <a:r>
              <a:rPr lang="en-GB" smtClean="0"/>
              <a:t> = f</a:t>
            </a:r>
            <a:r>
              <a:rPr lang="en-GB" baseline="-25000" smtClean="0"/>
              <a:t>3</a:t>
            </a:r>
            <a:r>
              <a:rPr lang="en-GB" smtClean="0"/>
              <a:t> x</a:t>
            </a:r>
            <a:r>
              <a:rPr lang="en-GB" baseline="-25000" smtClean="0"/>
              <a:t>2</a:t>
            </a:r>
            <a:r>
              <a:rPr lang="en-GB" smtClean="0"/>
              <a:t> + f</a:t>
            </a:r>
            <a:r>
              <a:rPr lang="en-GB" baseline="-25000" smtClean="0"/>
              <a:t>4</a:t>
            </a:r>
            <a:r>
              <a:rPr lang="en-GB" smtClean="0"/>
              <a:t> x</a:t>
            </a:r>
            <a:r>
              <a:rPr lang="en-GB" baseline="-25000" smtClean="0"/>
              <a:t>1</a:t>
            </a:r>
            <a:endParaRPr lang="en-GB" smtClean="0"/>
          </a:p>
          <a:p>
            <a:pPr lvl="1"/>
            <a:r>
              <a:rPr lang="en-GB" smtClean="0"/>
              <a:t>f</a:t>
            </a:r>
            <a:r>
              <a:rPr lang="en-GB" baseline="-25000" smtClean="0"/>
              <a:t>7</a:t>
            </a:r>
            <a:r>
              <a:rPr lang="en-GB" smtClean="0"/>
              <a:t> = f</a:t>
            </a:r>
            <a:r>
              <a:rPr lang="en-GB" baseline="-25000" smtClean="0"/>
              <a:t>5</a:t>
            </a:r>
            <a:r>
              <a:rPr lang="en-GB" smtClean="0"/>
              <a:t> y</a:t>
            </a:r>
            <a:r>
              <a:rPr lang="en-GB" baseline="-25000" smtClean="0"/>
              <a:t>2</a:t>
            </a:r>
            <a:r>
              <a:rPr lang="en-GB" smtClean="0"/>
              <a:t> + f</a:t>
            </a:r>
            <a:r>
              <a:rPr lang="en-GB" baseline="-25000" smtClean="0"/>
              <a:t>6</a:t>
            </a:r>
            <a:r>
              <a:rPr lang="en-GB" smtClean="0"/>
              <a:t> y</a:t>
            </a:r>
            <a:r>
              <a:rPr lang="en-GB" baseline="-25000" smtClean="0"/>
              <a:t>1</a:t>
            </a:r>
            <a:endParaRPr lang="en-GB" smtClean="0"/>
          </a:p>
        </p:txBody>
      </p:sp>
      <p:pic>
        <p:nvPicPr>
          <p:cNvPr id="262206" name="Picture 62" descr="bili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371600"/>
            <a:ext cx="513397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6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Simple </a:t>
            </a:r>
            <a:r>
              <a:rPr lang="en-GB" dirty="0" smtClean="0"/>
              <a:t>interpolation</a:t>
            </a:r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2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2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2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2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2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2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2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20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228600" y="1295400"/>
            <a:ext cx="9448800" cy="5410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baseline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804863"/>
          </a:xfrm>
        </p:spPr>
        <p:txBody>
          <a:bodyPr/>
          <a:lstStyle/>
          <a:p>
            <a:r>
              <a:rPr lang="en-GB" dirty="0" smtClean="0"/>
              <a:t>B-</a:t>
            </a:r>
            <a:r>
              <a:rPr lang="en-GB" dirty="0" err="1" smtClean="0"/>
              <a:t>spline</a:t>
            </a:r>
            <a:r>
              <a:rPr lang="en-GB" dirty="0" smtClean="0"/>
              <a:t> </a:t>
            </a:r>
            <a:r>
              <a:rPr lang="en-GB" dirty="0" smtClean="0"/>
              <a:t>interpolation</a:t>
            </a:r>
            <a:endParaRPr lang="en-GB" dirty="0" smtClean="0"/>
          </a:p>
        </p:txBody>
      </p:sp>
      <p:pic>
        <p:nvPicPr>
          <p:cNvPr id="225284" name="Picture 4" descr="bsplin2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4000"/>
            <a:ext cx="41021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85" name="Picture 5" descr="bspline1"/>
          <p:cNvPicPr>
            <a:picLocks noChangeAspect="1" noChangeArrowheads="1"/>
          </p:cNvPicPr>
          <p:nvPr/>
        </p:nvPicPr>
        <p:blipFill>
          <a:blip r:embed="rId3" cstate="print">
            <a:lum bright="-94000" contrast="100000"/>
          </a:blip>
          <a:srcRect/>
          <a:stretch>
            <a:fillRect/>
          </a:stretch>
        </p:blipFill>
        <p:spPr bwMode="auto">
          <a:xfrm>
            <a:off x="304800" y="5183188"/>
            <a:ext cx="18288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86" name="Picture 6" descr="bspline2"/>
          <p:cNvPicPr>
            <a:picLocks noChangeAspect="1" noChangeArrowheads="1"/>
          </p:cNvPicPr>
          <p:nvPr/>
        </p:nvPicPr>
        <p:blipFill>
          <a:blip r:embed="rId4" cstate="print">
            <a:lum bright="-94000" contrast="100000"/>
          </a:blip>
          <a:srcRect/>
          <a:stretch>
            <a:fillRect/>
          </a:stretch>
        </p:blipFill>
        <p:spPr bwMode="auto">
          <a:xfrm>
            <a:off x="2133600" y="5181600"/>
            <a:ext cx="17526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87" name="Picture 7" descr="bspline3"/>
          <p:cNvPicPr>
            <a:picLocks noChangeAspect="1" noChangeArrowheads="1"/>
          </p:cNvPicPr>
          <p:nvPr/>
        </p:nvPicPr>
        <p:blipFill>
          <a:blip r:embed="rId5" cstate="print">
            <a:lum bright="-94000" contrast="100000"/>
          </a:blip>
          <a:srcRect/>
          <a:stretch>
            <a:fillRect/>
          </a:stretch>
        </p:blipFill>
        <p:spPr bwMode="auto">
          <a:xfrm>
            <a:off x="3886200" y="51816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bspline2rep"/>
          <p:cNvPicPr>
            <a:picLocks noChangeAspect="1" noChangeArrowheads="1"/>
          </p:cNvPicPr>
          <p:nvPr/>
        </p:nvPicPr>
        <p:blipFill>
          <a:blip r:embed="rId6" cstate="print">
            <a:lum bright="-94000" contrast="100000"/>
          </a:blip>
          <a:srcRect/>
          <a:stretch>
            <a:fillRect/>
          </a:stretch>
        </p:blipFill>
        <p:spPr bwMode="auto">
          <a:xfrm>
            <a:off x="381000" y="1981200"/>
            <a:ext cx="48006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914400" y="4876800"/>
            <a:ext cx="43259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aseline="0">
                <a:latin typeface="+mn-lt"/>
              </a:rPr>
              <a:t>B-splines are piecewise polynomials</a:t>
            </a:r>
            <a:endParaRPr lang="en-GB" baseline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25290" name="Text Box 10"/>
          <p:cNvSpPr txBox="1">
            <a:spLocks noChangeArrowheads="1"/>
          </p:cNvSpPr>
          <p:nvPr/>
        </p:nvSpPr>
        <p:spPr bwMode="auto">
          <a:xfrm>
            <a:off x="304800" y="1295400"/>
            <a:ext cx="49530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aseline="0">
                <a:latin typeface="+mn-lt"/>
              </a:rPr>
              <a:t>A continuous function is represented by a linear combination of basis functions</a:t>
            </a:r>
            <a:endParaRPr lang="en-GB" baseline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25291" name="Text Box 11"/>
          <p:cNvSpPr txBox="1">
            <a:spLocks noChangeArrowheads="1"/>
          </p:cNvSpPr>
          <p:nvPr/>
        </p:nvSpPr>
        <p:spPr bwMode="auto">
          <a:xfrm>
            <a:off x="5715000" y="1295400"/>
            <a:ext cx="359727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aseline="0">
                <a:latin typeface="+mn-lt"/>
              </a:rPr>
              <a:t>2D B-spline basis functions of degrees 0, 1, 2 and 3</a:t>
            </a:r>
          </a:p>
        </p:txBody>
      </p:sp>
      <p:sp>
        <p:nvSpPr>
          <p:cNvPr id="225292" name="Text Box 12"/>
          <p:cNvSpPr txBox="1">
            <a:spLocks noChangeArrowheads="1"/>
          </p:cNvSpPr>
          <p:nvPr/>
        </p:nvSpPr>
        <p:spPr bwMode="auto">
          <a:xfrm>
            <a:off x="6172200" y="5029200"/>
            <a:ext cx="3505200" cy="161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baseline="0">
                <a:latin typeface="+mn-lt"/>
              </a:rPr>
              <a:t>Nearest neighbour and trilinear interpolation are the same as B-spline interpolation with degrees 0 and 1.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9" grpId="0" autoUpdateAnimBg="0"/>
      <p:bldP spid="225291" grpId="0" autoUpdateAnimBg="0"/>
      <p:bldP spid="22529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Contents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Preliminaries</a:t>
            </a:r>
          </a:p>
          <a:p>
            <a:r>
              <a:rPr lang="en-GB" sz="4800" b="1" dirty="0" smtClean="0"/>
              <a:t>Realignment</a:t>
            </a:r>
            <a:endParaRPr lang="en-GB" sz="4800" b="1" dirty="0" smtClean="0"/>
          </a:p>
          <a:p>
            <a:pPr lvl="1"/>
            <a:r>
              <a:rPr lang="en-GB" b="1" dirty="0" smtClean="0"/>
              <a:t>Realignment by minimising mean-squared difference</a:t>
            </a:r>
          </a:p>
          <a:p>
            <a:pPr lvl="1"/>
            <a:r>
              <a:rPr lang="en-GB" b="1" dirty="0" smtClean="0"/>
              <a:t>Residual </a:t>
            </a:r>
            <a:r>
              <a:rPr lang="en-GB" b="1" dirty="0" err="1" smtClean="0"/>
              <a:t>artifacts</a:t>
            </a:r>
            <a:r>
              <a:rPr lang="en-GB" b="1" dirty="0" smtClean="0"/>
              <a:t> and distortion correction</a:t>
            </a:r>
          </a:p>
          <a:p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Coregistration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990600"/>
          </a:xfrm>
        </p:spPr>
        <p:txBody>
          <a:bodyPr/>
          <a:lstStyle/>
          <a:p>
            <a:r>
              <a:rPr lang="en-GB" dirty="0" smtClean="0"/>
              <a:t>Mean-squared </a:t>
            </a:r>
            <a:r>
              <a:rPr lang="en-GB" dirty="0" smtClean="0"/>
              <a:t>difference</a:t>
            </a:r>
            <a:endParaRPr lang="en-GB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657600"/>
            <a:ext cx="6079976" cy="2971800"/>
          </a:xfrm>
        </p:spPr>
        <p:txBody>
          <a:bodyPr/>
          <a:lstStyle/>
          <a:p>
            <a:r>
              <a:rPr lang="en-GB" sz="2400" dirty="0" smtClean="0"/>
              <a:t>Minimising mean-squared difference works for intra-modal registration (realignment)</a:t>
            </a:r>
          </a:p>
          <a:p>
            <a:r>
              <a:rPr lang="en-GB" sz="2400" dirty="0" smtClean="0"/>
              <a:t>Simple relationship between intensities in one image, versus those in the other</a:t>
            </a:r>
          </a:p>
          <a:p>
            <a:pPr lvl="1"/>
            <a:r>
              <a:rPr lang="en-GB" sz="2000" dirty="0" smtClean="0"/>
              <a:t>Assumes normally distributed differences</a:t>
            </a:r>
          </a:p>
        </p:txBody>
      </p:sp>
      <p:pic>
        <p:nvPicPr>
          <p:cNvPr id="19460" name="Picture 4" descr="EPI_mir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7100" y="1268760"/>
            <a:ext cx="48101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EPI2_mir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371600"/>
            <a:ext cx="44196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4" descr="difference_fmri_fmri.png"/>
          <p:cNvPicPr>
            <a:picLocks noChangeAspect="1"/>
          </p:cNvPicPr>
          <p:nvPr/>
        </p:nvPicPr>
        <p:blipFill>
          <a:blip r:embed="rId4" cstate="print"/>
          <a:srcRect t="17086" r="1774" b="13516"/>
          <a:stretch>
            <a:fillRect/>
          </a:stretch>
        </p:blipFill>
        <p:spPr>
          <a:xfrm>
            <a:off x="6753200" y="3789040"/>
            <a:ext cx="2687754" cy="27363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724400" cy="1143000"/>
          </a:xfrm>
        </p:spPr>
        <p:txBody>
          <a:bodyPr/>
          <a:lstStyle/>
          <a:p>
            <a:r>
              <a:rPr lang="en-US" dirty="0" smtClean="0"/>
              <a:t>Motion estimates</a:t>
            </a:r>
            <a:endParaRPr lang="en-US" dirty="0"/>
          </a:p>
        </p:txBody>
      </p:sp>
      <p:pic>
        <p:nvPicPr>
          <p:cNvPr id="4" name="Content Placeholder 3" descr="realign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3328" r="12"/>
          <a:stretch>
            <a:fillRect/>
          </a:stretch>
        </p:blipFill>
        <p:spPr>
          <a:xfrm>
            <a:off x="144016" y="1628800"/>
            <a:ext cx="4953000" cy="4658787"/>
          </a:xfrm>
        </p:spPr>
      </p:pic>
      <p:pic>
        <p:nvPicPr>
          <p:cNvPr id="5" name="Picture 4" descr="CheckReg_Brow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3040" y="346348"/>
            <a:ext cx="4184768" cy="6165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833320" y="4077072"/>
            <a:ext cx="13681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0" dirty="0" smtClean="0">
                <a:latin typeface="+mn-lt"/>
              </a:rPr>
              <a:t>“Browse” option from Check </a:t>
            </a:r>
            <a:r>
              <a:rPr lang="en-US" sz="1600" baseline="0" dirty="0" err="1" smtClean="0">
                <a:latin typeface="+mn-lt"/>
              </a:rPr>
              <a:t>Reg</a:t>
            </a:r>
            <a:r>
              <a:rPr lang="en-US" sz="1600" baseline="0" dirty="0" smtClean="0">
                <a:latin typeface="+mn-lt"/>
              </a:rPr>
              <a:t> allows </a:t>
            </a:r>
            <a:r>
              <a:rPr lang="en-US" sz="1600" baseline="0" dirty="0" err="1" smtClean="0">
                <a:latin typeface="+mn-lt"/>
              </a:rPr>
              <a:t>fMRI</a:t>
            </a:r>
            <a:r>
              <a:rPr lang="en-US" sz="1600" baseline="0" dirty="0" smtClean="0">
                <a:latin typeface="+mn-lt"/>
              </a:rPr>
              <a:t> time series to be shown as a movie.</a:t>
            </a:r>
            <a:endParaRPr lang="en-US" sz="1600" baseline="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60350"/>
            <a:ext cx="9448800" cy="792163"/>
          </a:xfrm>
        </p:spPr>
        <p:txBody>
          <a:bodyPr/>
          <a:lstStyle/>
          <a:p>
            <a:r>
              <a:rPr lang="en-GB" dirty="0" smtClean="0"/>
              <a:t>Pre-processing </a:t>
            </a:r>
            <a:r>
              <a:rPr lang="en-GB" dirty="0" smtClean="0"/>
              <a:t>overview</a:t>
            </a:r>
            <a:endParaRPr lang="en-GB" dirty="0" smtClean="0"/>
          </a:p>
        </p:txBody>
      </p:sp>
      <p:sp>
        <p:nvSpPr>
          <p:cNvPr id="388099" name="Rectangle 3"/>
          <p:cNvSpPr>
            <a:spLocks noChangeArrowheads="1"/>
          </p:cNvSpPr>
          <p:nvPr/>
        </p:nvSpPr>
        <p:spPr bwMode="auto">
          <a:xfrm>
            <a:off x="96838" y="1246188"/>
            <a:ext cx="186213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1800" baseline="0" dirty="0" err="1">
                <a:solidFill>
                  <a:schemeClr val="tx2"/>
                </a:solidFill>
                <a:latin typeface="+mn-lt"/>
              </a:rPr>
              <a:t>fMRI</a:t>
            </a:r>
            <a:r>
              <a:rPr lang="en-GB" sz="1800" baseline="0" dirty="0">
                <a:solidFill>
                  <a:schemeClr val="tx2"/>
                </a:solidFill>
                <a:latin typeface="+mn-lt"/>
              </a:rPr>
              <a:t> time-series</a:t>
            </a:r>
          </a:p>
        </p:txBody>
      </p:sp>
      <p:pic>
        <p:nvPicPr>
          <p:cNvPr id="388100" name="Picture 4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01" name="Picture 5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02" name="Picture 6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03" name="Picture 7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0" y="184467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88104" name="Text Box 8"/>
          <p:cNvSpPr txBox="1">
            <a:spLocks noChangeArrowheads="1"/>
          </p:cNvSpPr>
          <p:nvPr/>
        </p:nvSpPr>
        <p:spPr bwMode="auto">
          <a:xfrm>
            <a:off x="273050" y="3500438"/>
            <a:ext cx="1865313" cy="4000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aseline="0">
                <a:latin typeface="+mn-lt"/>
              </a:rPr>
              <a:t>Motion Correct</a:t>
            </a:r>
          </a:p>
        </p:txBody>
      </p:sp>
      <p:sp>
        <p:nvSpPr>
          <p:cNvPr id="388105" name="Line 9"/>
          <p:cNvSpPr>
            <a:spLocks noChangeShapeType="1"/>
          </p:cNvSpPr>
          <p:nvPr/>
        </p:nvSpPr>
        <p:spPr bwMode="auto">
          <a:xfrm>
            <a:off x="920750" y="3141663"/>
            <a:ext cx="0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88106" name="Line 10"/>
          <p:cNvSpPr>
            <a:spLocks noChangeShapeType="1"/>
          </p:cNvSpPr>
          <p:nvPr/>
        </p:nvSpPr>
        <p:spPr bwMode="auto">
          <a:xfrm>
            <a:off x="920750" y="3933825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pic>
        <p:nvPicPr>
          <p:cNvPr id="388107" name="Picture 11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8" y="43370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08" name="Picture 12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" y="44132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09" name="Picture 13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8" y="44894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10" name="Picture 14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458152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11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5438" y="1773238"/>
            <a:ext cx="1768475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8113" name="Text Box 17"/>
          <p:cNvSpPr txBox="1">
            <a:spLocks noChangeArrowheads="1"/>
          </p:cNvSpPr>
          <p:nvPr/>
        </p:nvSpPr>
        <p:spPr bwMode="auto">
          <a:xfrm>
            <a:off x="2576513" y="4221163"/>
            <a:ext cx="1368425" cy="4000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aseline="0">
                <a:latin typeface="+mn-lt"/>
              </a:rPr>
              <a:t>Coregister</a:t>
            </a:r>
          </a:p>
        </p:txBody>
      </p:sp>
      <p:sp>
        <p:nvSpPr>
          <p:cNvPr id="388114" name="Line 18"/>
          <p:cNvSpPr>
            <a:spLocks noChangeShapeType="1"/>
          </p:cNvSpPr>
          <p:nvPr/>
        </p:nvSpPr>
        <p:spPr bwMode="auto">
          <a:xfrm>
            <a:off x="3297238" y="3789363"/>
            <a:ext cx="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88115" name="Line 19"/>
          <p:cNvSpPr>
            <a:spLocks noChangeShapeType="1"/>
          </p:cNvSpPr>
          <p:nvPr/>
        </p:nvSpPr>
        <p:spPr bwMode="auto">
          <a:xfrm>
            <a:off x="1928813" y="4508500"/>
            <a:ext cx="576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88116" name="Line 20"/>
          <p:cNvSpPr>
            <a:spLocks noChangeShapeType="1"/>
          </p:cNvSpPr>
          <p:nvPr/>
        </p:nvSpPr>
        <p:spPr bwMode="auto">
          <a:xfrm>
            <a:off x="3297238" y="4652963"/>
            <a:ext cx="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aphicFrame>
        <p:nvGraphicFramePr>
          <p:cNvPr id="388117" name="Object 21">
            <a:hlinkClick r:id="" action="ppaction://ole?verb=0"/>
          </p:cNvPr>
          <p:cNvGraphicFramePr>
            <a:graphicFrameLocks/>
          </p:cNvGraphicFramePr>
          <p:nvPr>
            <p:ph idx="1"/>
          </p:nvPr>
        </p:nvGraphicFramePr>
        <p:xfrm>
          <a:off x="2720975" y="5013325"/>
          <a:ext cx="1296988" cy="792163"/>
        </p:xfrm>
        <a:graphic>
          <a:graphicData uri="http://schemas.openxmlformats.org/presentationml/2006/ole">
            <p:oleObj spid="_x0000_s1026" name="Equation" r:id="rId5" imgW="1726920" imgH="1168200" progId="Equation.3">
              <p:embed/>
            </p:oleObj>
          </a:graphicData>
        </a:graphic>
      </p:graphicFrame>
      <p:pic>
        <p:nvPicPr>
          <p:cNvPr id="388118" name="Picture 22" descr="de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4438" y="3933825"/>
            <a:ext cx="15176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8119" name="Rectangle 23"/>
          <p:cNvSpPr>
            <a:spLocks noChangeArrowheads="1"/>
          </p:cNvSpPr>
          <p:nvPr/>
        </p:nvSpPr>
        <p:spPr bwMode="auto">
          <a:xfrm>
            <a:off x="4953000" y="5876925"/>
            <a:ext cx="14398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1800" baseline="0">
                <a:solidFill>
                  <a:schemeClr val="tx2"/>
                </a:solidFill>
                <a:latin typeface="+mn-lt"/>
              </a:rPr>
              <a:t>Deformation</a:t>
            </a:r>
          </a:p>
        </p:txBody>
      </p:sp>
      <p:sp>
        <p:nvSpPr>
          <p:cNvPr id="388120" name="Text Box 24"/>
          <p:cNvSpPr txBox="1">
            <a:spLocks noChangeArrowheads="1"/>
          </p:cNvSpPr>
          <p:nvPr/>
        </p:nvSpPr>
        <p:spPr bwMode="auto">
          <a:xfrm>
            <a:off x="5097463" y="2636838"/>
            <a:ext cx="1800225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baseline="0">
                <a:latin typeface="+mn-lt"/>
              </a:rPr>
              <a:t>Estimate Spatial Norm</a:t>
            </a:r>
          </a:p>
        </p:txBody>
      </p:sp>
      <p:sp>
        <p:nvSpPr>
          <p:cNvPr id="388121" name="Line 25"/>
          <p:cNvSpPr>
            <a:spLocks noChangeShapeType="1"/>
          </p:cNvSpPr>
          <p:nvPr/>
        </p:nvSpPr>
        <p:spPr bwMode="auto">
          <a:xfrm>
            <a:off x="4665663" y="2997200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88122" name="Line 26"/>
          <p:cNvSpPr>
            <a:spLocks noChangeShapeType="1"/>
          </p:cNvSpPr>
          <p:nvPr/>
        </p:nvSpPr>
        <p:spPr bwMode="auto">
          <a:xfrm>
            <a:off x="5600700" y="3357563"/>
            <a:ext cx="0" cy="50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88123" name="Freeform 27"/>
          <p:cNvSpPr>
            <a:spLocks/>
          </p:cNvSpPr>
          <p:nvPr/>
        </p:nvSpPr>
        <p:spPr bwMode="auto">
          <a:xfrm>
            <a:off x="3297238" y="5949950"/>
            <a:ext cx="3671887" cy="503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314"/>
              </a:cxn>
              <a:cxn ang="0">
                <a:pos x="1542" y="317"/>
              </a:cxn>
            </a:cxnLst>
            <a:rect l="0" t="0" r="r" b="b"/>
            <a:pathLst>
              <a:path w="1542" h="317">
                <a:moveTo>
                  <a:pt x="0" y="0"/>
                </a:moveTo>
                <a:lnTo>
                  <a:pt x="7" y="314"/>
                </a:lnTo>
                <a:lnTo>
                  <a:pt x="1542" y="317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88124" name="Line 28"/>
          <p:cNvSpPr>
            <a:spLocks noChangeShapeType="1"/>
          </p:cNvSpPr>
          <p:nvPr/>
        </p:nvSpPr>
        <p:spPr bwMode="auto">
          <a:xfrm>
            <a:off x="5529263" y="6165850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88125" name="Freeform 29"/>
          <p:cNvSpPr>
            <a:spLocks/>
          </p:cNvSpPr>
          <p:nvPr/>
        </p:nvSpPr>
        <p:spPr bwMode="auto">
          <a:xfrm>
            <a:off x="920750" y="5876925"/>
            <a:ext cx="6048375" cy="720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459"/>
              </a:cxn>
              <a:cxn ang="0">
                <a:pos x="3793" y="466"/>
              </a:cxn>
            </a:cxnLst>
            <a:rect l="0" t="0" r="r" b="b"/>
            <a:pathLst>
              <a:path w="3793" h="466">
                <a:moveTo>
                  <a:pt x="0" y="0"/>
                </a:moveTo>
                <a:lnTo>
                  <a:pt x="4" y="459"/>
                </a:lnTo>
                <a:lnTo>
                  <a:pt x="3793" y="46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pic>
        <p:nvPicPr>
          <p:cNvPr id="388126" name="Picture 30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375" y="51292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27" name="Picture 31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9175" y="52054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28" name="Picture 32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2975" y="52816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29" name="Picture 33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5025" y="5373688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88130" name="Rectangle 34"/>
          <p:cNvSpPr>
            <a:spLocks noChangeArrowheads="1"/>
          </p:cNvSpPr>
          <p:nvPr/>
        </p:nvSpPr>
        <p:spPr bwMode="auto">
          <a:xfrm>
            <a:off x="7258050" y="4508500"/>
            <a:ext cx="15113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GB" sz="1800" baseline="0">
                <a:solidFill>
                  <a:schemeClr val="tx2"/>
                </a:solidFill>
                <a:latin typeface="+mn-lt"/>
              </a:rPr>
              <a:t>Spatially normalised</a:t>
            </a:r>
          </a:p>
        </p:txBody>
      </p:sp>
      <p:sp>
        <p:nvSpPr>
          <p:cNvPr id="388131" name="Text Box 35"/>
          <p:cNvSpPr txBox="1">
            <a:spLocks noChangeArrowheads="1"/>
          </p:cNvSpPr>
          <p:nvPr/>
        </p:nvSpPr>
        <p:spPr bwMode="auto">
          <a:xfrm>
            <a:off x="7616825" y="3716338"/>
            <a:ext cx="11525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baseline="0" dirty="0">
                <a:latin typeface="+mn-lt"/>
              </a:rPr>
              <a:t>Smooth</a:t>
            </a:r>
          </a:p>
        </p:txBody>
      </p:sp>
      <p:sp>
        <p:nvSpPr>
          <p:cNvPr id="388132" name="Line 36"/>
          <p:cNvSpPr>
            <a:spLocks noChangeShapeType="1"/>
          </p:cNvSpPr>
          <p:nvPr/>
        </p:nvSpPr>
        <p:spPr bwMode="auto">
          <a:xfrm flipV="1">
            <a:off x="8048625" y="414972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88133" name="Line 37"/>
          <p:cNvSpPr>
            <a:spLocks noChangeShapeType="1"/>
          </p:cNvSpPr>
          <p:nvPr/>
        </p:nvSpPr>
        <p:spPr bwMode="auto">
          <a:xfrm flipV="1">
            <a:off x="8048625" y="3284538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pic>
        <p:nvPicPr>
          <p:cNvPr id="388134" name="Picture 38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8988" y="3644900"/>
            <a:ext cx="1284287" cy="989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88135" name="Picture 39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738" y="18161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36" name="Picture 40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9538" y="18923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37" name="Picture 41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3338" y="19685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38" name="Picture 42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5388" y="206057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88139" name="Rectangle 43"/>
          <p:cNvSpPr>
            <a:spLocks noChangeArrowheads="1"/>
          </p:cNvSpPr>
          <p:nvPr/>
        </p:nvSpPr>
        <p:spPr bwMode="auto">
          <a:xfrm>
            <a:off x="7616825" y="1412875"/>
            <a:ext cx="1511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GB" sz="1800" baseline="0">
                <a:solidFill>
                  <a:schemeClr val="tx2"/>
                </a:solidFill>
                <a:latin typeface="+mn-lt"/>
              </a:rPr>
              <a:t>Smoothed</a:t>
            </a:r>
          </a:p>
        </p:txBody>
      </p:sp>
      <p:sp>
        <p:nvSpPr>
          <p:cNvPr id="388140" name="Line 44"/>
          <p:cNvSpPr>
            <a:spLocks noChangeShapeType="1"/>
          </p:cNvSpPr>
          <p:nvPr/>
        </p:nvSpPr>
        <p:spPr bwMode="auto">
          <a:xfrm flipV="1">
            <a:off x="8121650" y="1052513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88141" name="Text Box 45"/>
          <p:cNvSpPr txBox="1">
            <a:spLocks noChangeArrowheads="1"/>
          </p:cNvSpPr>
          <p:nvPr/>
        </p:nvSpPr>
        <p:spPr bwMode="auto">
          <a:xfrm>
            <a:off x="7473950" y="260350"/>
            <a:ext cx="1727200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baseline="0" dirty="0">
                <a:latin typeface="+mn-lt"/>
              </a:rPr>
              <a:t>Statistics or whatever</a:t>
            </a:r>
          </a:p>
        </p:txBody>
      </p:sp>
      <p:pic>
        <p:nvPicPr>
          <p:cNvPr id="388142" name="Picture 46" descr="priors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1628775"/>
            <a:ext cx="201612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8143" name="Rectangle 47"/>
          <p:cNvSpPr>
            <a:spLocks noChangeArrowheads="1"/>
          </p:cNvSpPr>
          <p:nvPr/>
        </p:nvSpPr>
        <p:spPr bwMode="auto">
          <a:xfrm>
            <a:off x="5313363" y="1268413"/>
            <a:ext cx="111918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1800" baseline="0">
                <a:solidFill>
                  <a:schemeClr val="tx2"/>
                </a:solidFill>
                <a:latin typeface="+mn-lt"/>
              </a:rPr>
              <a:t>Template</a:t>
            </a:r>
          </a:p>
        </p:txBody>
      </p:sp>
      <p:sp>
        <p:nvSpPr>
          <p:cNvPr id="388144" name="Line 48"/>
          <p:cNvSpPr>
            <a:spLocks noChangeShapeType="1"/>
          </p:cNvSpPr>
          <p:nvPr/>
        </p:nvSpPr>
        <p:spPr bwMode="auto">
          <a:xfrm>
            <a:off x="5745163" y="227647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88145" name="Rectangle 49"/>
          <p:cNvSpPr>
            <a:spLocks noChangeArrowheads="1"/>
          </p:cNvSpPr>
          <p:nvPr/>
        </p:nvSpPr>
        <p:spPr bwMode="auto">
          <a:xfrm>
            <a:off x="128588" y="1125538"/>
            <a:ext cx="4752975" cy="554355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88112" name="Rectangle 16"/>
          <p:cNvSpPr>
            <a:spLocks noChangeArrowheads="1"/>
          </p:cNvSpPr>
          <p:nvPr/>
        </p:nvSpPr>
        <p:spPr bwMode="auto">
          <a:xfrm>
            <a:off x="2865438" y="1341438"/>
            <a:ext cx="181133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1800" baseline="0" dirty="0">
                <a:solidFill>
                  <a:schemeClr val="tx2"/>
                </a:solidFill>
                <a:latin typeface="+mn-lt"/>
              </a:rPr>
              <a:t>Anatomical MRI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8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88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88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88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88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8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8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8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8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8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8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8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8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8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8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8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8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88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8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8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8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8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8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8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8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8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8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8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38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38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8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8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8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38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8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88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8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7" dur="500"/>
                                        <p:tgtEl>
                                          <p:spTgt spid="38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38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8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88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8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8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88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8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8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38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38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38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38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38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8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8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8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38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8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8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8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"/>
                                        <p:tgtEl>
                                          <p:spTgt spid="38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000"/>
                            </p:stCondLst>
                            <p:childTnLst>
                              <p:par>
                                <p:cTn id="19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38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500"/>
                            </p:stCondLst>
                            <p:childTnLst>
                              <p:par>
                                <p:cTn id="19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8" dur="500"/>
                                        <p:tgtEl>
                                          <p:spTgt spid="38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38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500"/>
                            </p:stCondLst>
                            <p:childTnLst>
                              <p:par>
                                <p:cTn id="2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6" dur="500"/>
                                        <p:tgtEl>
                                          <p:spTgt spid="38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8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8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8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38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8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autoUpdateAnimBg="0"/>
      <p:bldP spid="388104" grpId="0" animBg="1"/>
      <p:bldP spid="388113" grpId="0" animBg="1"/>
      <p:bldP spid="388119" grpId="0" autoUpdateAnimBg="0"/>
      <p:bldP spid="388120" grpId="0" animBg="1"/>
      <p:bldP spid="388130" grpId="0" autoUpdateAnimBg="0"/>
      <p:bldP spid="388131" grpId="0" animBg="1"/>
      <p:bldP spid="388139" grpId="0" autoUpdateAnimBg="0"/>
      <p:bldP spid="388141" grpId="0" animBg="1"/>
      <p:bldP spid="388143" grpId="0" autoUpdateAnimBg="0"/>
      <p:bldP spid="388145" grpId="0" animBg="1"/>
      <p:bldP spid="38811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823913"/>
          </a:xfrm>
        </p:spPr>
        <p:txBody>
          <a:bodyPr/>
          <a:lstStyle/>
          <a:p>
            <a:r>
              <a:rPr lang="en-GB" dirty="0" smtClean="0"/>
              <a:t>Residual </a:t>
            </a:r>
            <a:r>
              <a:rPr lang="en-GB" dirty="0" smtClean="0"/>
              <a:t>errors </a:t>
            </a:r>
            <a:r>
              <a:rPr lang="en-GB" dirty="0" smtClean="0"/>
              <a:t>from aligned </a:t>
            </a:r>
            <a:r>
              <a:rPr lang="en-GB" dirty="0" err="1" smtClean="0"/>
              <a:t>fMRI</a:t>
            </a:r>
            <a:endParaRPr lang="en-GB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 smtClean="0"/>
              <a:t>Re-sampling can introduce interpolation errors</a:t>
            </a:r>
          </a:p>
          <a:p>
            <a:pPr lvl="1"/>
            <a:r>
              <a:rPr lang="en-GB" sz="2000" dirty="0" smtClean="0"/>
              <a:t>especially tri-linear interpolation</a:t>
            </a:r>
          </a:p>
          <a:p>
            <a:r>
              <a:rPr lang="en-GB" sz="2400" dirty="0" smtClean="0"/>
              <a:t>Gaps between slices can cause aliasing artefacts</a:t>
            </a:r>
          </a:p>
          <a:p>
            <a:r>
              <a:rPr lang="en-GB" sz="2400" dirty="0" smtClean="0"/>
              <a:t>Slices are not acquired simultaneously</a:t>
            </a:r>
          </a:p>
          <a:p>
            <a:pPr lvl="1"/>
            <a:r>
              <a:rPr lang="en-GB" sz="2000" dirty="0" smtClean="0"/>
              <a:t>rapid movements not accounted for by rigid body model</a:t>
            </a:r>
          </a:p>
          <a:p>
            <a:r>
              <a:rPr lang="en-GB" sz="2400" dirty="0" smtClean="0"/>
              <a:t>Image artefacts may not move according to a rigid body model</a:t>
            </a:r>
          </a:p>
          <a:p>
            <a:pPr lvl="1"/>
            <a:r>
              <a:rPr lang="en-GB" sz="2000" dirty="0" smtClean="0"/>
              <a:t>image distortion</a:t>
            </a:r>
          </a:p>
          <a:p>
            <a:pPr lvl="1"/>
            <a:r>
              <a:rPr lang="en-GB" sz="2000" dirty="0" smtClean="0"/>
              <a:t>image dropout</a:t>
            </a:r>
          </a:p>
          <a:p>
            <a:pPr lvl="1"/>
            <a:r>
              <a:rPr lang="en-GB" sz="2000" dirty="0" err="1" smtClean="0"/>
              <a:t>Nyquist</a:t>
            </a:r>
            <a:r>
              <a:rPr lang="en-GB" sz="2000" dirty="0" smtClean="0"/>
              <a:t> ghost</a:t>
            </a:r>
          </a:p>
          <a:p>
            <a:r>
              <a:rPr lang="en-GB" sz="2400" dirty="0" smtClean="0"/>
              <a:t>BOLD signal changes influence the estimated motion.</a:t>
            </a:r>
            <a:endParaRPr lang="en-GB" sz="2400" dirty="0" smtClean="0"/>
          </a:p>
          <a:p>
            <a:r>
              <a:rPr lang="en-GB" sz="2400" dirty="0" smtClean="0"/>
              <a:t>Functions of the estimated motion parameters can be modelled as confounds in subsequent analyses</a:t>
            </a:r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>
            <p:ph type="title"/>
          </p:nvPr>
        </p:nvSpPr>
        <p:spPr>
          <a:xfrm>
            <a:off x="439738" y="228600"/>
            <a:ext cx="9237662" cy="1371600"/>
          </a:xfrm>
        </p:spPr>
        <p:txBody>
          <a:bodyPr/>
          <a:lstStyle/>
          <a:p>
            <a:r>
              <a:rPr lang="en-GB" dirty="0" smtClean="0"/>
              <a:t>Movement-by-distortion interaction </a:t>
            </a:r>
            <a:r>
              <a:rPr lang="en-GB" dirty="0" smtClean="0"/>
              <a:t>of </a:t>
            </a:r>
            <a:r>
              <a:rPr lang="en-GB" dirty="0" err="1" smtClean="0"/>
              <a:t>fMRI</a:t>
            </a:r>
            <a:endParaRPr lang="en-GB" dirty="0" smtClean="0"/>
          </a:p>
        </p:txBody>
      </p:sp>
      <p:pic>
        <p:nvPicPr>
          <p:cNvPr id="21507" name="Picture 3" descr="fieldmap_graphic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4975" y="1371600"/>
            <a:ext cx="42148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69925" y="2540000"/>
            <a:ext cx="184150" cy="290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81000" y="1752600"/>
            <a:ext cx="5105400" cy="2360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baseline="0">
                <a:latin typeface="Arial" charset="0"/>
              </a:rPr>
              <a:t>Subject disrupts B</a:t>
            </a:r>
            <a:r>
              <a:rPr lang="en-GB">
                <a:latin typeface="Arial" charset="0"/>
              </a:rPr>
              <a:t>0</a:t>
            </a:r>
            <a:r>
              <a:rPr lang="en-GB" baseline="0">
                <a:latin typeface="Arial" charset="0"/>
              </a:rPr>
              <a:t> field, rendering it inhomogeneous</a:t>
            </a:r>
          </a:p>
          <a:p>
            <a:pPr lvl="1">
              <a:spcBef>
                <a:spcPct val="20000"/>
              </a:spcBef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baseline="0">
                <a:latin typeface="Arial" charset="0"/>
              </a:rPr>
              <a:t> distortions in phase-encode direction</a:t>
            </a:r>
          </a:p>
          <a:p>
            <a:pPr>
              <a:spcBef>
                <a:spcPct val="20000"/>
              </a:spcBef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baseline="0">
                <a:latin typeface="Arial" charset="0"/>
              </a:rPr>
              <a:t>Subject moves during EPI time series</a:t>
            </a:r>
          </a:p>
          <a:p>
            <a:pPr>
              <a:spcBef>
                <a:spcPct val="20000"/>
              </a:spcBef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baseline="0">
                <a:latin typeface="Arial" charset="0"/>
              </a:rPr>
              <a:t>Distortions vary with subject orientation</a:t>
            </a:r>
          </a:p>
          <a:p>
            <a:pPr lvl="1">
              <a:spcBef>
                <a:spcPct val="20000"/>
              </a:spcBef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baseline="0">
                <a:latin typeface="Arial" charset="0"/>
              </a:rPr>
              <a:t>shape varies</a:t>
            </a:r>
          </a:p>
          <a:p>
            <a:pPr>
              <a:buClr>
                <a:srgbClr val="9900CC"/>
              </a:buClr>
              <a:buFont typeface="Comic Sans MS" pitchFamily="66" charset="0"/>
              <a:buNone/>
            </a:pPr>
            <a:endParaRPr lang="en-GB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3350"/>
            <a:ext cx="9753600" cy="762000"/>
          </a:xfrm>
        </p:spPr>
        <p:txBody>
          <a:bodyPr/>
          <a:lstStyle/>
          <a:p>
            <a:r>
              <a:rPr lang="en-GB" dirty="0" smtClean="0"/>
              <a:t>Movement-by-distortion </a:t>
            </a:r>
            <a:r>
              <a:rPr lang="en-GB" dirty="0" smtClean="0"/>
              <a:t>interaction</a:t>
            </a:r>
            <a:endParaRPr lang="en-US" sz="3200" dirty="0" smtClean="0"/>
          </a:p>
        </p:txBody>
      </p:sp>
      <p:sp>
        <p:nvSpPr>
          <p:cNvPr id="22531" name="Rectangle 16"/>
          <p:cNvSpPr>
            <a:spLocks noChangeArrowheads="1"/>
          </p:cNvSpPr>
          <p:nvPr/>
        </p:nvSpPr>
        <p:spPr bwMode="auto">
          <a:xfrm>
            <a:off x="496888" y="3981450"/>
            <a:ext cx="527367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2532" name="Picture 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352800"/>
            <a:ext cx="86868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19"/>
          <p:cNvSpPr>
            <a:spLocks noChangeArrowheads="1"/>
          </p:cNvSpPr>
          <p:nvPr/>
        </p:nvSpPr>
        <p:spPr bwMode="auto">
          <a:xfrm>
            <a:off x="5837238" y="3981450"/>
            <a:ext cx="5503862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Rectangle 13"/>
          <p:cNvSpPr>
            <a:spLocks noChangeArrowheads="1"/>
          </p:cNvSpPr>
          <p:nvPr/>
        </p:nvSpPr>
        <p:spPr bwMode="auto">
          <a:xfrm>
            <a:off x="495300" y="1695450"/>
            <a:ext cx="527526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2535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685800"/>
            <a:ext cx="8686800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22"/>
          <p:cNvSpPr>
            <a:spLocks noChangeArrowheads="1"/>
          </p:cNvSpPr>
          <p:nvPr/>
        </p:nvSpPr>
        <p:spPr bwMode="auto">
          <a:xfrm>
            <a:off x="6553200" y="304800"/>
            <a:ext cx="527367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Realign &amp; </a:t>
            </a:r>
            <a:r>
              <a:rPr lang="en-US" dirty="0" err="1" smtClean="0"/>
              <a:t>Unwarp</a:t>
            </a:r>
            <a:endParaRPr lang="en-US" dirty="0"/>
          </a:p>
        </p:txBody>
      </p:sp>
      <p:pic>
        <p:nvPicPr>
          <p:cNvPr id="6" name="Content Placeholder 5" descr="realign_unwarp_ui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04528" y="2204864"/>
            <a:ext cx="3677978" cy="4095439"/>
          </a:xfrm>
        </p:spPr>
      </p:pic>
      <p:pic>
        <p:nvPicPr>
          <p:cNvPr id="5" name="Content Placeholder 4" descr="realign_unwarp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69024" y="232107"/>
            <a:ext cx="4320480" cy="6365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Oval 6"/>
          <p:cNvSpPr/>
          <p:nvPr/>
        </p:nvSpPr>
        <p:spPr bwMode="auto">
          <a:xfrm>
            <a:off x="488504" y="2708920"/>
            <a:ext cx="1800200" cy="936104"/>
          </a:xfrm>
          <a:prstGeom prst="ellipse">
            <a:avLst/>
          </a:prstGeom>
          <a:noFill/>
          <a:ln w="47625" cap="flat" cmpd="thinThick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9505950" cy="904528"/>
          </a:xfrm>
        </p:spPr>
        <p:txBody>
          <a:bodyPr/>
          <a:lstStyle/>
          <a:p>
            <a:r>
              <a:rPr lang="en-GB" dirty="0" smtClean="0"/>
              <a:t>Correcting for distortion </a:t>
            </a:r>
            <a:r>
              <a:rPr lang="en-GB" dirty="0" smtClean="0"/>
              <a:t>changes</a:t>
            </a:r>
            <a:endParaRPr lang="en-US" sz="2800" dirty="0" smtClean="0"/>
          </a:p>
        </p:txBody>
      </p:sp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1220788" y="3625850"/>
            <a:ext cx="1676400" cy="1016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aseline="0">
                <a:latin typeface="+mn-lt"/>
              </a:rPr>
              <a:t>Estimate movement parameters.</a:t>
            </a:r>
            <a:endParaRPr lang="en-US" baseline="0">
              <a:latin typeface="+mn-lt"/>
            </a:endParaRPr>
          </a:p>
        </p:txBody>
      </p:sp>
      <p:grpSp>
        <p:nvGrpSpPr>
          <p:cNvPr id="3078" name="Group 4"/>
          <p:cNvGrpSpPr>
            <a:grpSpLocks/>
          </p:cNvGrpSpPr>
          <p:nvPr/>
        </p:nvGrpSpPr>
        <p:grpSpPr bwMode="auto">
          <a:xfrm>
            <a:off x="1325563" y="1782763"/>
            <a:ext cx="1403350" cy="1524000"/>
            <a:chOff x="192" y="720"/>
            <a:chExt cx="2206" cy="2423"/>
          </a:xfrm>
        </p:grpSpPr>
        <p:grpSp>
          <p:nvGrpSpPr>
            <p:cNvPr id="3162" name="Group 5"/>
            <p:cNvGrpSpPr>
              <a:grpSpLocks/>
            </p:cNvGrpSpPr>
            <p:nvPr/>
          </p:nvGrpSpPr>
          <p:grpSpPr bwMode="auto">
            <a:xfrm>
              <a:off x="192" y="720"/>
              <a:ext cx="670" cy="887"/>
              <a:chOff x="192" y="720"/>
              <a:chExt cx="670" cy="887"/>
            </a:xfrm>
          </p:grpSpPr>
          <p:pic>
            <p:nvPicPr>
              <p:cNvPr id="3226" name="Picture 6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775" name="Line 7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6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776" name="Line 8"/>
              <p:cNvSpPr>
                <a:spLocks noChangeShapeType="1"/>
              </p:cNvSpPr>
              <p:nvPr/>
            </p:nvSpPr>
            <p:spPr bwMode="auto">
              <a:xfrm flipV="1">
                <a:off x="192" y="1207"/>
                <a:ext cx="66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63" name="Group 9"/>
            <p:cNvGrpSpPr>
              <a:grpSpLocks/>
            </p:cNvGrpSpPr>
            <p:nvPr/>
          </p:nvGrpSpPr>
          <p:grpSpPr bwMode="auto">
            <a:xfrm>
              <a:off x="288" y="816"/>
              <a:ext cx="670" cy="887"/>
              <a:chOff x="192" y="720"/>
              <a:chExt cx="670" cy="887"/>
            </a:xfrm>
          </p:grpSpPr>
          <p:pic>
            <p:nvPicPr>
              <p:cNvPr id="3223" name="Picture 10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779" name="Line 11"/>
              <p:cNvSpPr>
                <a:spLocks noChangeShapeType="1"/>
              </p:cNvSpPr>
              <p:nvPr/>
            </p:nvSpPr>
            <p:spPr bwMode="auto">
              <a:xfrm flipV="1">
                <a:off x="785" y="720"/>
                <a:ext cx="0" cy="886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780" name="Line 12"/>
              <p:cNvSpPr>
                <a:spLocks noChangeShapeType="1"/>
              </p:cNvSpPr>
              <p:nvPr/>
            </p:nvSpPr>
            <p:spPr bwMode="auto">
              <a:xfrm flipV="1">
                <a:off x="191" y="1207"/>
                <a:ext cx="671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64" name="Group 13"/>
            <p:cNvGrpSpPr>
              <a:grpSpLocks/>
            </p:cNvGrpSpPr>
            <p:nvPr/>
          </p:nvGrpSpPr>
          <p:grpSpPr bwMode="auto">
            <a:xfrm>
              <a:off x="384" y="912"/>
              <a:ext cx="670" cy="887"/>
              <a:chOff x="192" y="720"/>
              <a:chExt cx="670" cy="887"/>
            </a:xfrm>
          </p:grpSpPr>
          <p:pic>
            <p:nvPicPr>
              <p:cNvPr id="3220" name="Picture 14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783" name="Line 15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784" name="Line 16"/>
              <p:cNvSpPr>
                <a:spLocks noChangeShapeType="1"/>
              </p:cNvSpPr>
              <p:nvPr/>
            </p:nvSpPr>
            <p:spPr bwMode="auto">
              <a:xfrm flipV="1">
                <a:off x="192" y="1209"/>
                <a:ext cx="66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65" name="Group 17"/>
            <p:cNvGrpSpPr>
              <a:grpSpLocks/>
            </p:cNvGrpSpPr>
            <p:nvPr/>
          </p:nvGrpSpPr>
          <p:grpSpPr bwMode="auto">
            <a:xfrm>
              <a:off x="480" y="1008"/>
              <a:ext cx="670" cy="887"/>
              <a:chOff x="192" y="720"/>
              <a:chExt cx="670" cy="887"/>
            </a:xfrm>
          </p:grpSpPr>
          <p:pic>
            <p:nvPicPr>
              <p:cNvPr id="3217" name="Picture 18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787" name="Line 19"/>
              <p:cNvSpPr>
                <a:spLocks noChangeShapeType="1"/>
              </p:cNvSpPr>
              <p:nvPr/>
            </p:nvSpPr>
            <p:spPr bwMode="auto">
              <a:xfrm flipV="1">
                <a:off x="785" y="720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788" name="Line 20"/>
              <p:cNvSpPr>
                <a:spLocks noChangeShapeType="1"/>
              </p:cNvSpPr>
              <p:nvPr/>
            </p:nvSpPr>
            <p:spPr bwMode="auto">
              <a:xfrm flipV="1">
                <a:off x="191" y="1209"/>
                <a:ext cx="671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66" name="Group 21"/>
            <p:cNvGrpSpPr>
              <a:grpSpLocks/>
            </p:cNvGrpSpPr>
            <p:nvPr/>
          </p:nvGrpSpPr>
          <p:grpSpPr bwMode="auto">
            <a:xfrm>
              <a:off x="576" y="1104"/>
              <a:ext cx="670" cy="887"/>
              <a:chOff x="192" y="720"/>
              <a:chExt cx="670" cy="887"/>
            </a:xfrm>
          </p:grpSpPr>
          <p:pic>
            <p:nvPicPr>
              <p:cNvPr id="3214" name="Picture 22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791" name="Line 23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792" name="Line 24"/>
              <p:cNvSpPr>
                <a:spLocks noChangeShapeType="1"/>
              </p:cNvSpPr>
              <p:nvPr/>
            </p:nvSpPr>
            <p:spPr bwMode="auto">
              <a:xfrm flipV="1">
                <a:off x="192" y="1209"/>
                <a:ext cx="66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67" name="Group 25"/>
            <p:cNvGrpSpPr>
              <a:grpSpLocks/>
            </p:cNvGrpSpPr>
            <p:nvPr/>
          </p:nvGrpSpPr>
          <p:grpSpPr bwMode="auto">
            <a:xfrm>
              <a:off x="672" y="1200"/>
              <a:ext cx="670" cy="887"/>
              <a:chOff x="192" y="720"/>
              <a:chExt cx="670" cy="887"/>
            </a:xfrm>
          </p:grpSpPr>
          <p:pic>
            <p:nvPicPr>
              <p:cNvPr id="3211" name="Picture 26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795" name="Line 27"/>
              <p:cNvSpPr>
                <a:spLocks noChangeShapeType="1"/>
              </p:cNvSpPr>
              <p:nvPr/>
            </p:nvSpPr>
            <p:spPr bwMode="auto">
              <a:xfrm flipV="1">
                <a:off x="785" y="720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796" name="Line 28"/>
              <p:cNvSpPr>
                <a:spLocks noChangeShapeType="1"/>
              </p:cNvSpPr>
              <p:nvPr/>
            </p:nvSpPr>
            <p:spPr bwMode="auto">
              <a:xfrm flipV="1">
                <a:off x="191" y="1209"/>
                <a:ext cx="671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68" name="Group 29"/>
            <p:cNvGrpSpPr>
              <a:grpSpLocks/>
            </p:cNvGrpSpPr>
            <p:nvPr/>
          </p:nvGrpSpPr>
          <p:grpSpPr bwMode="auto">
            <a:xfrm>
              <a:off x="768" y="1296"/>
              <a:ext cx="670" cy="887"/>
              <a:chOff x="192" y="720"/>
              <a:chExt cx="670" cy="887"/>
            </a:xfrm>
          </p:grpSpPr>
          <p:pic>
            <p:nvPicPr>
              <p:cNvPr id="3208" name="Picture 30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799" name="Line 31"/>
              <p:cNvSpPr>
                <a:spLocks noChangeShapeType="1"/>
              </p:cNvSpPr>
              <p:nvPr/>
            </p:nvSpPr>
            <p:spPr bwMode="auto">
              <a:xfrm flipV="1">
                <a:off x="786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00" name="Line 32"/>
              <p:cNvSpPr>
                <a:spLocks noChangeShapeType="1"/>
              </p:cNvSpPr>
              <p:nvPr/>
            </p:nvSpPr>
            <p:spPr bwMode="auto">
              <a:xfrm flipV="1">
                <a:off x="192" y="1209"/>
                <a:ext cx="66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69" name="Group 33"/>
            <p:cNvGrpSpPr>
              <a:grpSpLocks/>
            </p:cNvGrpSpPr>
            <p:nvPr/>
          </p:nvGrpSpPr>
          <p:grpSpPr bwMode="auto">
            <a:xfrm>
              <a:off x="864" y="1392"/>
              <a:ext cx="670" cy="887"/>
              <a:chOff x="192" y="720"/>
              <a:chExt cx="670" cy="887"/>
            </a:xfrm>
          </p:grpSpPr>
          <p:pic>
            <p:nvPicPr>
              <p:cNvPr id="3205" name="Picture 34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03" name="Line 35"/>
              <p:cNvSpPr>
                <a:spLocks noChangeShapeType="1"/>
              </p:cNvSpPr>
              <p:nvPr/>
            </p:nvSpPr>
            <p:spPr bwMode="auto">
              <a:xfrm flipV="1">
                <a:off x="785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04" name="Line 36"/>
              <p:cNvSpPr>
                <a:spLocks noChangeShapeType="1"/>
              </p:cNvSpPr>
              <p:nvPr/>
            </p:nvSpPr>
            <p:spPr bwMode="auto">
              <a:xfrm flipV="1">
                <a:off x="191" y="1209"/>
                <a:ext cx="671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70" name="Group 37"/>
            <p:cNvGrpSpPr>
              <a:grpSpLocks/>
            </p:cNvGrpSpPr>
            <p:nvPr/>
          </p:nvGrpSpPr>
          <p:grpSpPr bwMode="auto">
            <a:xfrm>
              <a:off x="960" y="1488"/>
              <a:ext cx="670" cy="887"/>
              <a:chOff x="192" y="720"/>
              <a:chExt cx="670" cy="887"/>
            </a:xfrm>
          </p:grpSpPr>
          <p:pic>
            <p:nvPicPr>
              <p:cNvPr id="3202" name="Picture 38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07" name="Line 39"/>
              <p:cNvSpPr>
                <a:spLocks noChangeShapeType="1"/>
              </p:cNvSpPr>
              <p:nvPr/>
            </p:nvSpPr>
            <p:spPr bwMode="auto">
              <a:xfrm flipV="1">
                <a:off x="787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08" name="Line 40"/>
              <p:cNvSpPr>
                <a:spLocks noChangeShapeType="1"/>
              </p:cNvSpPr>
              <p:nvPr/>
            </p:nvSpPr>
            <p:spPr bwMode="auto">
              <a:xfrm flipV="1">
                <a:off x="193" y="1209"/>
                <a:ext cx="66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71" name="Group 41"/>
            <p:cNvGrpSpPr>
              <a:grpSpLocks/>
            </p:cNvGrpSpPr>
            <p:nvPr/>
          </p:nvGrpSpPr>
          <p:grpSpPr bwMode="auto">
            <a:xfrm>
              <a:off x="1056" y="1584"/>
              <a:ext cx="670" cy="887"/>
              <a:chOff x="192" y="720"/>
              <a:chExt cx="670" cy="887"/>
            </a:xfrm>
          </p:grpSpPr>
          <p:pic>
            <p:nvPicPr>
              <p:cNvPr id="3199" name="Picture 42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11" name="Line 43"/>
              <p:cNvSpPr>
                <a:spLocks noChangeShapeType="1"/>
              </p:cNvSpPr>
              <p:nvPr/>
            </p:nvSpPr>
            <p:spPr bwMode="auto">
              <a:xfrm flipV="1">
                <a:off x="785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12" name="Line 44"/>
              <p:cNvSpPr>
                <a:spLocks noChangeShapeType="1"/>
              </p:cNvSpPr>
              <p:nvPr/>
            </p:nvSpPr>
            <p:spPr bwMode="auto">
              <a:xfrm flipV="1">
                <a:off x="191" y="1209"/>
                <a:ext cx="671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72" name="Group 45"/>
            <p:cNvGrpSpPr>
              <a:grpSpLocks/>
            </p:cNvGrpSpPr>
            <p:nvPr/>
          </p:nvGrpSpPr>
          <p:grpSpPr bwMode="auto">
            <a:xfrm>
              <a:off x="1152" y="1680"/>
              <a:ext cx="670" cy="887"/>
              <a:chOff x="192" y="720"/>
              <a:chExt cx="670" cy="887"/>
            </a:xfrm>
          </p:grpSpPr>
          <p:pic>
            <p:nvPicPr>
              <p:cNvPr id="3196" name="Picture 46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15" name="Line 47"/>
              <p:cNvSpPr>
                <a:spLocks noChangeShapeType="1"/>
              </p:cNvSpPr>
              <p:nvPr/>
            </p:nvSpPr>
            <p:spPr bwMode="auto">
              <a:xfrm flipV="1">
                <a:off x="787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16" name="Line 48"/>
              <p:cNvSpPr>
                <a:spLocks noChangeShapeType="1"/>
              </p:cNvSpPr>
              <p:nvPr/>
            </p:nvSpPr>
            <p:spPr bwMode="auto">
              <a:xfrm flipV="1">
                <a:off x="193" y="1209"/>
                <a:ext cx="66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73" name="Group 49"/>
            <p:cNvGrpSpPr>
              <a:grpSpLocks/>
            </p:cNvGrpSpPr>
            <p:nvPr/>
          </p:nvGrpSpPr>
          <p:grpSpPr bwMode="auto">
            <a:xfrm>
              <a:off x="1248" y="1776"/>
              <a:ext cx="670" cy="887"/>
              <a:chOff x="192" y="720"/>
              <a:chExt cx="670" cy="887"/>
            </a:xfrm>
          </p:grpSpPr>
          <p:pic>
            <p:nvPicPr>
              <p:cNvPr id="3193" name="Picture 50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19" name="Line 51"/>
              <p:cNvSpPr>
                <a:spLocks noChangeShapeType="1"/>
              </p:cNvSpPr>
              <p:nvPr/>
            </p:nvSpPr>
            <p:spPr bwMode="auto">
              <a:xfrm flipV="1">
                <a:off x="786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20" name="Line 52"/>
              <p:cNvSpPr>
                <a:spLocks noChangeShapeType="1"/>
              </p:cNvSpPr>
              <p:nvPr/>
            </p:nvSpPr>
            <p:spPr bwMode="auto">
              <a:xfrm flipV="1">
                <a:off x="192" y="1209"/>
                <a:ext cx="671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74" name="Group 53"/>
            <p:cNvGrpSpPr>
              <a:grpSpLocks/>
            </p:cNvGrpSpPr>
            <p:nvPr/>
          </p:nvGrpSpPr>
          <p:grpSpPr bwMode="auto">
            <a:xfrm>
              <a:off x="1344" y="1872"/>
              <a:ext cx="670" cy="887"/>
              <a:chOff x="192" y="720"/>
              <a:chExt cx="670" cy="887"/>
            </a:xfrm>
          </p:grpSpPr>
          <p:pic>
            <p:nvPicPr>
              <p:cNvPr id="3190" name="Picture 54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23" name="Line 55"/>
              <p:cNvSpPr>
                <a:spLocks noChangeShapeType="1"/>
              </p:cNvSpPr>
              <p:nvPr/>
            </p:nvSpPr>
            <p:spPr bwMode="auto">
              <a:xfrm flipV="1">
                <a:off x="787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24" name="Line 56"/>
              <p:cNvSpPr>
                <a:spLocks noChangeShapeType="1"/>
              </p:cNvSpPr>
              <p:nvPr/>
            </p:nvSpPr>
            <p:spPr bwMode="auto">
              <a:xfrm flipV="1">
                <a:off x="193" y="1209"/>
                <a:ext cx="66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75" name="Group 57"/>
            <p:cNvGrpSpPr>
              <a:grpSpLocks/>
            </p:cNvGrpSpPr>
            <p:nvPr/>
          </p:nvGrpSpPr>
          <p:grpSpPr bwMode="auto">
            <a:xfrm>
              <a:off x="1440" y="1968"/>
              <a:ext cx="670" cy="887"/>
              <a:chOff x="192" y="720"/>
              <a:chExt cx="670" cy="887"/>
            </a:xfrm>
          </p:grpSpPr>
          <p:pic>
            <p:nvPicPr>
              <p:cNvPr id="3187" name="Picture 58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27" name="Line 59"/>
              <p:cNvSpPr>
                <a:spLocks noChangeShapeType="1"/>
              </p:cNvSpPr>
              <p:nvPr/>
            </p:nvSpPr>
            <p:spPr bwMode="auto">
              <a:xfrm flipV="1">
                <a:off x="786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28" name="Line 60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1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76" name="Group 61"/>
            <p:cNvGrpSpPr>
              <a:grpSpLocks/>
            </p:cNvGrpSpPr>
            <p:nvPr/>
          </p:nvGrpSpPr>
          <p:grpSpPr bwMode="auto">
            <a:xfrm>
              <a:off x="1536" y="2064"/>
              <a:ext cx="670" cy="887"/>
              <a:chOff x="192" y="720"/>
              <a:chExt cx="670" cy="887"/>
            </a:xfrm>
          </p:grpSpPr>
          <p:pic>
            <p:nvPicPr>
              <p:cNvPr id="3184" name="Picture 62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31" name="Line 63"/>
              <p:cNvSpPr>
                <a:spLocks noChangeShapeType="1"/>
              </p:cNvSpPr>
              <p:nvPr/>
            </p:nvSpPr>
            <p:spPr bwMode="auto">
              <a:xfrm flipV="1">
                <a:off x="787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32" name="Line 64"/>
              <p:cNvSpPr>
                <a:spLocks noChangeShapeType="1"/>
              </p:cNvSpPr>
              <p:nvPr/>
            </p:nvSpPr>
            <p:spPr bwMode="auto">
              <a:xfrm flipV="1">
                <a:off x="193" y="1208"/>
                <a:ext cx="66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77" name="Group 65"/>
            <p:cNvGrpSpPr>
              <a:grpSpLocks/>
            </p:cNvGrpSpPr>
            <p:nvPr/>
          </p:nvGrpSpPr>
          <p:grpSpPr bwMode="auto">
            <a:xfrm>
              <a:off x="1632" y="2160"/>
              <a:ext cx="670" cy="887"/>
              <a:chOff x="192" y="720"/>
              <a:chExt cx="670" cy="887"/>
            </a:xfrm>
          </p:grpSpPr>
          <p:pic>
            <p:nvPicPr>
              <p:cNvPr id="3181" name="Picture 66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35" name="Line 67"/>
              <p:cNvSpPr>
                <a:spLocks noChangeShapeType="1"/>
              </p:cNvSpPr>
              <p:nvPr/>
            </p:nvSpPr>
            <p:spPr bwMode="auto">
              <a:xfrm flipV="1">
                <a:off x="786" y="721"/>
                <a:ext cx="0" cy="886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36" name="Line 68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1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3178" name="Picture 69" descr="slice"/>
            <p:cNvPicPr>
              <a:picLocks noChangeAspect="1" noChangeArrowheads="1"/>
            </p:cNvPicPr>
            <p:nvPr/>
          </p:nvPicPr>
          <p:blipFill>
            <a:blip r:embed="rId3" cstate="print"/>
            <a:srcRect l="14081" t="28236" r="54173" b="42599"/>
            <a:stretch>
              <a:fillRect/>
            </a:stretch>
          </p:blipFill>
          <p:spPr bwMode="auto">
            <a:xfrm>
              <a:off x="1728" y="2256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8838" name="Line 70"/>
            <p:cNvSpPr>
              <a:spLocks noChangeShapeType="1"/>
            </p:cNvSpPr>
            <p:nvPr/>
          </p:nvSpPr>
          <p:spPr bwMode="auto">
            <a:xfrm flipV="1">
              <a:off x="2323" y="2257"/>
              <a:ext cx="0" cy="88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8839" name="Line 71"/>
            <p:cNvSpPr>
              <a:spLocks noChangeShapeType="1"/>
            </p:cNvSpPr>
            <p:nvPr/>
          </p:nvSpPr>
          <p:spPr bwMode="auto">
            <a:xfrm flipV="1">
              <a:off x="1729" y="2744"/>
              <a:ext cx="669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88840" name="Text Box 72"/>
          <p:cNvSpPr txBox="1">
            <a:spLocks noChangeArrowheads="1"/>
          </p:cNvSpPr>
          <p:nvPr/>
        </p:nvSpPr>
        <p:spPr bwMode="auto">
          <a:xfrm>
            <a:off x="3581400" y="2209800"/>
            <a:ext cx="3308350" cy="23876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4950" indent="-234950">
              <a:spcBef>
                <a:spcPct val="50000"/>
              </a:spcBef>
              <a:defRPr/>
            </a:pPr>
            <a:r>
              <a:rPr lang="en-GB" baseline="0">
                <a:latin typeface="+mn-lt"/>
              </a:rPr>
              <a:t>Estimate new distortion fields for each image:</a:t>
            </a:r>
          </a:p>
          <a:p>
            <a:pPr marL="234950" indent="-234950">
              <a:spcBef>
                <a:spcPct val="50000"/>
              </a:spcBef>
              <a:buFontTx/>
              <a:buChar char="•"/>
              <a:defRPr/>
            </a:pPr>
            <a:r>
              <a:rPr lang="en-GB" baseline="0">
                <a:latin typeface="+mn-lt"/>
              </a:rPr>
              <a:t>estimate rate of change of field with respect to the current estimate of movement parameters in </a:t>
            </a:r>
            <a:r>
              <a:rPr lang="en-GB" b="1" baseline="0">
                <a:latin typeface="+mn-lt"/>
              </a:rPr>
              <a:t>pitch</a:t>
            </a:r>
            <a:r>
              <a:rPr lang="en-GB" baseline="0">
                <a:latin typeface="+mn-lt"/>
              </a:rPr>
              <a:t> and </a:t>
            </a:r>
            <a:r>
              <a:rPr lang="en-GB" b="1" baseline="0">
                <a:latin typeface="+mn-lt"/>
              </a:rPr>
              <a:t>roll</a:t>
            </a:r>
            <a:r>
              <a:rPr lang="en-GB" baseline="0">
                <a:latin typeface="+mn-lt"/>
              </a:rPr>
              <a:t>.</a:t>
            </a:r>
            <a:endParaRPr lang="en-US" baseline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8841" name="Text Box 73"/>
          <p:cNvSpPr txBox="1">
            <a:spLocks noChangeArrowheads="1"/>
          </p:cNvSpPr>
          <p:nvPr/>
        </p:nvSpPr>
        <p:spPr bwMode="auto">
          <a:xfrm>
            <a:off x="3621088" y="1077913"/>
            <a:ext cx="3268662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aseline="0">
                <a:latin typeface="+mn-lt"/>
              </a:rPr>
              <a:t>Estimate reference from mean of all scans.</a:t>
            </a:r>
            <a:endParaRPr lang="en-US" baseline="0">
              <a:latin typeface="+mn-lt"/>
            </a:endParaRPr>
          </a:p>
        </p:txBody>
      </p:sp>
      <p:sp>
        <p:nvSpPr>
          <p:cNvPr id="288842" name="Text Box 74"/>
          <p:cNvSpPr txBox="1">
            <a:spLocks noChangeArrowheads="1"/>
          </p:cNvSpPr>
          <p:nvPr/>
        </p:nvSpPr>
        <p:spPr bwMode="auto">
          <a:xfrm>
            <a:off x="7346950" y="2901950"/>
            <a:ext cx="17526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aseline="0">
                <a:latin typeface="+mn-lt"/>
              </a:rPr>
              <a:t>Unwarp time series.</a:t>
            </a:r>
            <a:endParaRPr lang="en-US" baseline="0">
              <a:latin typeface="+mn-lt"/>
            </a:endParaRPr>
          </a:p>
        </p:txBody>
      </p:sp>
      <p:grpSp>
        <p:nvGrpSpPr>
          <p:cNvPr id="3082" name="Group 75"/>
          <p:cNvGrpSpPr>
            <a:grpSpLocks/>
          </p:cNvGrpSpPr>
          <p:nvPr/>
        </p:nvGrpSpPr>
        <p:grpSpPr bwMode="auto">
          <a:xfrm>
            <a:off x="7539038" y="3865563"/>
            <a:ext cx="1403350" cy="1524000"/>
            <a:chOff x="192" y="720"/>
            <a:chExt cx="2206" cy="2423"/>
          </a:xfrm>
        </p:grpSpPr>
        <p:grpSp>
          <p:nvGrpSpPr>
            <p:cNvPr id="3095" name="Group 76"/>
            <p:cNvGrpSpPr>
              <a:grpSpLocks/>
            </p:cNvGrpSpPr>
            <p:nvPr/>
          </p:nvGrpSpPr>
          <p:grpSpPr bwMode="auto">
            <a:xfrm>
              <a:off x="192" y="720"/>
              <a:ext cx="670" cy="887"/>
              <a:chOff x="192" y="720"/>
              <a:chExt cx="670" cy="887"/>
            </a:xfrm>
          </p:grpSpPr>
          <p:pic>
            <p:nvPicPr>
              <p:cNvPr id="3159" name="Picture 77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46" name="Line 78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6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47" name="Line 79"/>
              <p:cNvSpPr>
                <a:spLocks noChangeShapeType="1"/>
              </p:cNvSpPr>
              <p:nvPr/>
            </p:nvSpPr>
            <p:spPr bwMode="auto">
              <a:xfrm flipV="1">
                <a:off x="192" y="1207"/>
                <a:ext cx="66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096" name="Group 80"/>
            <p:cNvGrpSpPr>
              <a:grpSpLocks/>
            </p:cNvGrpSpPr>
            <p:nvPr/>
          </p:nvGrpSpPr>
          <p:grpSpPr bwMode="auto">
            <a:xfrm>
              <a:off x="288" y="816"/>
              <a:ext cx="670" cy="887"/>
              <a:chOff x="192" y="720"/>
              <a:chExt cx="670" cy="887"/>
            </a:xfrm>
          </p:grpSpPr>
          <p:pic>
            <p:nvPicPr>
              <p:cNvPr id="3156" name="Picture 81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50" name="Line 82"/>
              <p:cNvSpPr>
                <a:spLocks noChangeShapeType="1"/>
              </p:cNvSpPr>
              <p:nvPr/>
            </p:nvSpPr>
            <p:spPr bwMode="auto">
              <a:xfrm flipV="1">
                <a:off x="785" y="720"/>
                <a:ext cx="0" cy="886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51" name="Line 83"/>
              <p:cNvSpPr>
                <a:spLocks noChangeShapeType="1"/>
              </p:cNvSpPr>
              <p:nvPr/>
            </p:nvSpPr>
            <p:spPr bwMode="auto">
              <a:xfrm flipV="1">
                <a:off x="191" y="1207"/>
                <a:ext cx="671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097" name="Group 84"/>
            <p:cNvGrpSpPr>
              <a:grpSpLocks/>
            </p:cNvGrpSpPr>
            <p:nvPr/>
          </p:nvGrpSpPr>
          <p:grpSpPr bwMode="auto">
            <a:xfrm>
              <a:off x="384" y="912"/>
              <a:ext cx="670" cy="887"/>
              <a:chOff x="192" y="720"/>
              <a:chExt cx="670" cy="887"/>
            </a:xfrm>
          </p:grpSpPr>
          <p:pic>
            <p:nvPicPr>
              <p:cNvPr id="3153" name="Picture 85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54" name="Line 86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55" name="Line 87"/>
              <p:cNvSpPr>
                <a:spLocks noChangeShapeType="1"/>
              </p:cNvSpPr>
              <p:nvPr/>
            </p:nvSpPr>
            <p:spPr bwMode="auto">
              <a:xfrm flipV="1">
                <a:off x="192" y="1209"/>
                <a:ext cx="66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098" name="Group 88"/>
            <p:cNvGrpSpPr>
              <a:grpSpLocks/>
            </p:cNvGrpSpPr>
            <p:nvPr/>
          </p:nvGrpSpPr>
          <p:grpSpPr bwMode="auto">
            <a:xfrm>
              <a:off x="480" y="1008"/>
              <a:ext cx="670" cy="887"/>
              <a:chOff x="192" y="720"/>
              <a:chExt cx="670" cy="887"/>
            </a:xfrm>
          </p:grpSpPr>
          <p:pic>
            <p:nvPicPr>
              <p:cNvPr id="3150" name="Picture 89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58" name="Line 90"/>
              <p:cNvSpPr>
                <a:spLocks noChangeShapeType="1"/>
              </p:cNvSpPr>
              <p:nvPr/>
            </p:nvSpPr>
            <p:spPr bwMode="auto">
              <a:xfrm flipV="1">
                <a:off x="785" y="720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59" name="Line 91"/>
              <p:cNvSpPr>
                <a:spLocks noChangeShapeType="1"/>
              </p:cNvSpPr>
              <p:nvPr/>
            </p:nvSpPr>
            <p:spPr bwMode="auto">
              <a:xfrm flipV="1">
                <a:off x="191" y="1209"/>
                <a:ext cx="671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099" name="Group 92"/>
            <p:cNvGrpSpPr>
              <a:grpSpLocks/>
            </p:cNvGrpSpPr>
            <p:nvPr/>
          </p:nvGrpSpPr>
          <p:grpSpPr bwMode="auto">
            <a:xfrm>
              <a:off x="576" y="1104"/>
              <a:ext cx="670" cy="887"/>
              <a:chOff x="192" y="720"/>
              <a:chExt cx="670" cy="887"/>
            </a:xfrm>
          </p:grpSpPr>
          <p:pic>
            <p:nvPicPr>
              <p:cNvPr id="3147" name="Picture 93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62" name="Line 94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63" name="Line 95"/>
              <p:cNvSpPr>
                <a:spLocks noChangeShapeType="1"/>
              </p:cNvSpPr>
              <p:nvPr/>
            </p:nvSpPr>
            <p:spPr bwMode="auto">
              <a:xfrm flipV="1">
                <a:off x="192" y="1209"/>
                <a:ext cx="66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00" name="Group 96"/>
            <p:cNvGrpSpPr>
              <a:grpSpLocks/>
            </p:cNvGrpSpPr>
            <p:nvPr/>
          </p:nvGrpSpPr>
          <p:grpSpPr bwMode="auto">
            <a:xfrm>
              <a:off x="672" y="1200"/>
              <a:ext cx="670" cy="887"/>
              <a:chOff x="192" y="720"/>
              <a:chExt cx="670" cy="887"/>
            </a:xfrm>
          </p:grpSpPr>
          <p:pic>
            <p:nvPicPr>
              <p:cNvPr id="3144" name="Picture 97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66" name="Line 98"/>
              <p:cNvSpPr>
                <a:spLocks noChangeShapeType="1"/>
              </p:cNvSpPr>
              <p:nvPr/>
            </p:nvSpPr>
            <p:spPr bwMode="auto">
              <a:xfrm flipV="1">
                <a:off x="785" y="720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67" name="Line 99"/>
              <p:cNvSpPr>
                <a:spLocks noChangeShapeType="1"/>
              </p:cNvSpPr>
              <p:nvPr/>
            </p:nvSpPr>
            <p:spPr bwMode="auto">
              <a:xfrm flipV="1">
                <a:off x="191" y="1209"/>
                <a:ext cx="671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01" name="Group 100"/>
            <p:cNvGrpSpPr>
              <a:grpSpLocks/>
            </p:cNvGrpSpPr>
            <p:nvPr/>
          </p:nvGrpSpPr>
          <p:grpSpPr bwMode="auto">
            <a:xfrm>
              <a:off x="768" y="1296"/>
              <a:ext cx="670" cy="887"/>
              <a:chOff x="192" y="720"/>
              <a:chExt cx="670" cy="887"/>
            </a:xfrm>
          </p:grpSpPr>
          <p:pic>
            <p:nvPicPr>
              <p:cNvPr id="3141" name="Picture 101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70" name="Line 102"/>
              <p:cNvSpPr>
                <a:spLocks noChangeShapeType="1"/>
              </p:cNvSpPr>
              <p:nvPr/>
            </p:nvSpPr>
            <p:spPr bwMode="auto">
              <a:xfrm flipV="1">
                <a:off x="786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71" name="Line 103"/>
              <p:cNvSpPr>
                <a:spLocks noChangeShapeType="1"/>
              </p:cNvSpPr>
              <p:nvPr/>
            </p:nvSpPr>
            <p:spPr bwMode="auto">
              <a:xfrm flipV="1">
                <a:off x="192" y="1209"/>
                <a:ext cx="66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02" name="Group 104"/>
            <p:cNvGrpSpPr>
              <a:grpSpLocks/>
            </p:cNvGrpSpPr>
            <p:nvPr/>
          </p:nvGrpSpPr>
          <p:grpSpPr bwMode="auto">
            <a:xfrm>
              <a:off x="864" y="1392"/>
              <a:ext cx="670" cy="887"/>
              <a:chOff x="192" y="720"/>
              <a:chExt cx="670" cy="887"/>
            </a:xfrm>
          </p:grpSpPr>
          <p:pic>
            <p:nvPicPr>
              <p:cNvPr id="3138" name="Picture 105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74" name="Line 106"/>
              <p:cNvSpPr>
                <a:spLocks noChangeShapeType="1"/>
              </p:cNvSpPr>
              <p:nvPr/>
            </p:nvSpPr>
            <p:spPr bwMode="auto">
              <a:xfrm flipV="1">
                <a:off x="785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75" name="Line 107"/>
              <p:cNvSpPr>
                <a:spLocks noChangeShapeType="1"/>
              </p:cNvSpPr>
              <p:nvPr/>
            </p:nvSpPr>
            <p:spPr bwMode="auto">
              <a:xfrm flipV="1">
                <a:off x="191" y="1209"/>
                <a:ext cx="671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03" name="Group 108"/>
            <p:cNvGrpSpPr>
              <a:grpSpLocks/>
            </p:cNvGrpSpPr>
            <p:nvPr/>
          </p:nvGrpSpPr>
          <p:grpSpPr bwMode="auto">
            <a:xfrm>
              <a:off x="960" y="1488"/>
              <a:ext cx="670" cy="887"/>
              <a:chOff x="192" y="720"/>
              <a:chExt cx="670" cy="887"/>
            </a:xfrm>
          </p:grpSpPr>
          <p:pic>
            <p:nvPicPr>
              <p:cNvPr id="3135" name="Picture 109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78" name="Line 110"/>
              <p:cNvSpPr>
                <a:spLocks noChangeShapeType="1"/>
              </p:cNvSpPr>
              <p:nvPr/>
            </p:nvSpPr>
            <p:spPr bwMode="auto">
              <a:xfrm flipV="1">
                <a:off x="787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79" name="Line 111"/>
              <p:cNvSpPr>
                <a:spLocks noChangeShapeType="1"/>
              </p:cNvSpPr>
              <p:nvPr/>
            </p:nvSpPr>
            <p:spPr bwMode="auto">
              <a:xfrm flipV="1">
                <a:off x="193" y="1209"/>
                <a:ext cx="66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04" name="Group 112"/>
            <p:cNvGrpSpPr>
              <a:grpSpLocks/>
            </p:cNvGrpSpPr>
            <p:nvPr/>
          </p:nvGrpSpPr>
          <p:grpSpPr bwMode="auto">
            <a:xfrm>
              <a:off x="1056" y="1584"/>
              <a:ext cx="670" cy="887"/>
              <a:chOff x="192" y="720"/>
              <a:chExt cx="670" cy="887"/>
            </a:xfrm>
          </p:grpSpPr>
          <p:pic>
            <p:nvPicPr>
              <p:cNvPr id="3132" name="Picture 113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82" name="Line 114"/>
              <p:cNvSpPr>
                <a:spLocks noChangeShapeType="1"/>
              </p:cNvSpPr>
              <p:nvPr/>
            </p:nvSpPr>
            <p:spPr bwMode="auto">
              <a:xfrm flipV="1">
                <a:off x="785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83" name="Line 115"/>
              <p:cNvSpPr>
                <a:spLocks noChangeShapeType="1"/>
              </p:cNvSpPr>
              <p:nvPr/>
            </p:nvSpPr>
            <p:spPr bwMode="auto">
              <a:xfrm flipV="1">
                <a:off x="191" y="1209"/>
                <a:ext cx="671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05" name="Group 116"/>
            <p:cNvGrpSpPr>
              <a:grpSpLocks/>
            </p:cNvGrpSpPr>
            <p:nvPr/>
          </p:nvGrpSpPr>
          <p:grpSpPr bwMode="auto">
            <a:xfrm>
              <a:off x="1152" y="1680"/>
              <a:ext cx="670" cy="887"/>
              <a:chOff x="192" y="720"/>
              <a:chExt cx="670" cy="887"/>
            </a:xfrm>
          </p:grpSpPr>
          <p:pic>
            <p:nvPicPr>
              <p:cNvPr id="3129" name="Picture 117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86" name="Line 118"/>
              <p:cNvSpPr>
                <a:spLocks noChangeShapeType="1"/>
              </p:cNvSpPr>
              <p:nvPr/>
            </p:nvSpPr>
            <p:spPr bwMode="auto">
              <a:xfrm flipV="1">
                <a:off x="787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87" name="Line 119"/>
              <p:cNvSpPr>
                <a:spLocks noChangeShapeType="1"/>
              </p:cNvSpPr>
              <p:nvPr/>
            </p:nvSpPr>
            <p:spPr bwMode="auto">
              <a:xfrm flipV="1">
                <a:off x="193" y="1209"/>
                <a:ext cx="66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06" name="Group 120"/>
            <p:cNvGrpSpPr>
              <a:grpSpLocks/>
            </p:cNvGrpSpPr>
            <p:nvPr/>
          </p:nvGrpSpPr>
          <p:grpSpPr bwMode="auto">
            <a:xfrm>
              <a:off x="1248" y="1776"/>
              <a:ext cx="670" cy="887"/>
              <a:chOff x="192" y="720"/>
              <a:chExt cx="670" cy="887"/>
            </a:xfrm>
          </p:grpSpPr>
          <p:pic>
            <p:nvPicPr>
              <p:cNvPr id="3126" name="Picture 121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90" name="Line 122"/>
              <p:cNvSpPr>
                <a:spLocks noChangeShapeType="1"/>
              </p:cNvSpPr>
              <p:nvPr/>
            </p:nvSpPr>
            <p:spPr bwMode="auto">
              <a:xfrm flipV="1">
                <a:off x="786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91" name="Line 123"/>
              <p:cNvSpPr>
                <a:spLocks noChangeShapeType="1"/>
              </p:cNvSpPr>
              <p:nvPr/>
            </p:nvSpPr>
            <p:spPr bwMode="auto">
              <a:xfrm flipV="1">
                <a:off x="192" y="1209"/>
                <a:ext cx="671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07" name="Group 124"/>
            <p:cNvGrpSpPr>
              <a:grpSpLocks/>
            </p:cNvGrpSpPr>
            <p:nvPr/>
          </p:nvGrpSpPr>
          <p:grpSpPr bwMode="auto">
            <a:xfrm>
              <a:off x="1344" y="1872"/>
              <a:ext cx="670" cy="887"/>
              <a:chOff x="192" y="720"/>
              <a:chExt cx="670" cy="887"/>
            </a:xfrm>
          </p:grpSpPr>
          <p:pic>
            <p:nvPicPr>
              <p:cNvPr id="3123" name="Picture 125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94" name="Line 126"/>
              <p:cNvSpPr>
                <a:spLocks noChangeShapeType="1"/>
              </p:cNvSpPr>
              <p:nvPr/>
            </p:nvSpPr>
            <p:spPr bwMode="auto">
              <a:xfrm flipV="1">
                <a:off x="787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95" name="Line 127"/>
              <p:cNvSpPr>
                <a:spLocks noChangeShapeType="1"/>
              </p:cNvSpPr>
              <p:nvPr/>
            </p:nvSpPr>
            <p:spPr bwMode="auto">
              <a:xfrm flipV="1">
                <a:off x="193" y="1209"/>
                <a:ext cx="66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08" name="Group 128"/>
            <p:cNvGrpSpPr>
              <a:grpSpLocks/>
            </p:cNvGrpSpPr>
            <p:nvPr/>
          </p:nvGrpSpPr>
          <p:grpSpPr bwMode="auto">
            <a:xfrm>
              <a:off x="1440" y="1968"/>
              <a:ext cx="670" cy="887"/>
              <a:chOff x="192" y="720"/>
              <a:chExt cx="670" cy="887"/>
            </a:xfrm>
          </p:grpSpPr>
          <p:pic>
            <p:nvPicPr>
              <p:cNvPr id="3120" name="Picture 129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98" name="Line 130"/>
              <p:cNvSpPr>
                <a:spLocks noChangeShapeType="1"/>
              </p:cNvSpPr>
              <p:nvPr/>
            </p:nvSpPr>
            <p:spPr bwMode="auto">
              <a:xfrm flipV="1">
                <a:off x="786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99" name="Line 131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1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09" name="Group 132"/>
            <p:cNvGrpSpPr>
              <a:grpSpLocks/>
            </p:cNvGrpSpPr>
            <p:nvPr/>
          </p:nvGrpSpPr>
          <p:grpSpPr bwMode="auto">
            <a:xfrm>
              <a:off x="1536" y="2064"/>
              <a:ext cx="670" cy="887"/>
              <a:chOff x="192" y="720"/>
              <a:chExt cx="670" cy="887"/>
            </a:xfrm>
          </p:grpSpPr>
          <p:pic>
            <p:nvPicPr>
              <p:cNvPr id="3117" name="Picture 133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902" name="Line 134"/>
              <p:cNvSpPr>
                <a:spLocks noChangeShapeType="1"/>
              </p:cNvSpPr>
              <p:nvPr/>
            </p:nvSpPr>
            <p:spPr bwMode="auto">
              <a:xfrm flipV="1">
                <a:off x="787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903" name="Line 135"/>
              <p:cNvSpPr>
                <a:spLocks noChangeShapeType="1"/>
              </p:cNvSpPr>
              <p:nvPr/>
            </p:nvSpPr>
            <p:spPr bwMode="auto">
              <a:xfrm flipV="1">
                <a:off x="193" y="1208"/>
                <a:ext cx="66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10" name="Group 136"/>
            <p:cNvGrpSpPr>
              <a:grpSpLocks/>
            </p:cNvGrpSpPr>
            <p:nvPr/>
          </p:nvGrpSpPr>
          <p:grpSpPr bwMode="auto">
            <a:xfrm>
              <a:off x="1632" y="2160"/>
              <a:ext cx="670" cy="887"/>
              <a:chOff x="192" y="720"/>
              <a:chExt cx="670" cy="887"/>
            </a:xfrm>
          </p:grpSpPr>
          <p:pic>
            <p:nvPicPr>
              <p:cNvPr id="3114" name="Picture 137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906" name="Line 138"/>
              <p:cNvSpPr>
                <a:spLocks noChangeShapeType="1"/>
              </p:cNvSpPr>
              <p:nvPr/>
            </p:nvSpPr>
            <p:spPr bwMode="auto">
              <a:xfrm flipV="1">
                <a:off x="786" y="721"/>
                <a:ext cx="0" cy="886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907" name="Line 139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1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3111" name="Picture 140" descr="slice"/>
            <p:cNvPicPr>
              <a:picLocks noChangeAspect="1" noChangeArrowheads="1"/>
            </p:cNvPicPr>
            <p:nvPr/>
          </p:nvPicPr>
          <p:blipFill>
            <a:blip r:embed="rId3" cstate="print"/>
            <a:srcRect l="14081" t="28236" r="54173" b="42599"/>
            <a:stretch>
              <a:fillRect/>
            </a:stretch>
          </p:blipFill>
          <p:spPr bwMode="auto">
            <a:xfrm>
              <a:off x="1728" y="2256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8909" name="Line 141"/>
            <p:cNvSpPr>
              <a:spLocks noChangeShapeType="1"/>
            </p:cNvSpPr>
            <p:nvPr/>
          </p:nvSpPr>
          <p:spPr bwMode="auto">
            <a:xfrm flipV="1">
              <a:off x="2323" y="2257"/>
              <a:ext cx="0" cy="88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8910" name="Line 142"/>
            <p:cNvSpPr>
              <a:spLocks noChangeShapeType="1"/>
            </p:cNvSpPr>
            <p:nvPr/>
          </p:nvSpPr>
          <p:spPr bwMode="auto">
            <a:xfrm flipV="1">
              <a:off x="1729" y="2744"/>
              <a:ext cx="669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88911" name="AutoShape 143"/>
          <p:cNvSpPr>
            <a:spLocks noChangeArrowheads="1"/>
          </p:cNvSpPr>
          <p:nvPr/>
        </p:nvSpPr>
        <p:spPr bwMode="auto">
          <a:xfrm>
            <a:off x="8229600" y="1828800"/>
            <a:ext cx="882650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8912" name="AutoShape 144"/>
          <p:cNvSpPr>
            <a:spLocks noChangeArrowheads="1"/>
          </p:cNvSpPr>
          <p:nvPr/>
        </p:nvSpPr>
        <p:spPr bwMode="auto">
          <a:xfrm>
            <a:off x="2590800" y="1219200"/>
            <a:ext cx="882650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8913" name="AutoShape 145"/>
          <p:cNvSpPr>
            <a:spLocks noChangeArrowheads="1"/>
          </p:cNvSpPr>
          <p:nvPr/>
        </p:nvSpPr>
        <p:spPr bwMode="auto">
          <a:xfrm rot="16200000" flipV="1">
            <a:off x="7004050" y="5076826"/>
            <a:ext cx="814387" cy="93821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8914" name="AutoShape 146"/>
          <p:cNvSpPr>
            <a:spLocks noChangeArrowheads="1"/>
          </p:cNvSpPr>
          <p:nvPr/>
        </p:nvSpPr>
        <p:spPr bwMode="auto">
          <a:xfrm rot="16200000" flipV="1">
            <a:off x="1294606" y="4899819"/>
            <a:ext cx="814388" cy="939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8916" name="Rectangle 148"/>
          <p:cNvSpPr>
            <a:spLocks noChangeArrowheads="1"/>
          </p:cNvSpPr>
          <p:nvPr/>
        </p:nvSpPr>
        <p:spPr bwMode="auto">
          <a:xfrm>
            <a:off x="3629025" y="5056188"/>
            <a:ext cx="3054350" cy="1447800"/>
          </a:xfrm>
          <a:prstGeom prst="rect">
            <a:avLst/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pic>
        <p:nvPicPr>
          <p:cNvPr id="3088" name="Picture 149" descr="taylor_dxr"/>
          <p:cNvPicPr>
            <a:picLocks noChangeAspect="1" noChangeArrowheads="1"/>
          </p:cNvPicPr>
          <p:nvPr/>
        </p:nvPicPr>
        <p:blipFill>
          <a:blip r:embed="rId4" cstate="print"/>
          <a:srcRect l="1865" t="1532" r="6932" b="4785"/>
          <a:stretch>
            <a:fillRect/>
          </a:stretch>
        </p:blipFill>
        <p:spPr bwMode="auto">
          <a:xfrm>
            <a:off x="4292600" y="5132388"/>
            <a:ext cx="820738" cy="914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0"/>
          <p:cNvGraphicFramePr>
            <a:graphicFrameLocks noChangeAspect="1"/>
          </p:cNvGraphicFramePr>
          <p:nvPr/>
        </p:nvGraphicFramePr>
        <p:xfrm>
          <a:off x="4206875" y="6046788"/>
          <a:ext cx="1111250" cy="438150"/>
        </p:xfrm>
        <a:graphic>
          <a:graphicData uri="http://schemas.openxmlformats.org/presentationml/2006/ole">
            <p:oleObj spid="_x0000_s3074" name="Equation" r:id="rId5" imgW="520560" imgH="228600" progId="Equation.DSMT4">
              <p:embed/>
            </p:oleObj>
          </a:graphicData>
        </a:graphic>
      </p:graphicFrame>
      <p:pic>
        <p:nvPicPr>
          <p:cNvPr id="3089" name="Picture 151" descr="taylor_dyr"/>
          <p:cNvPicPr>
            <a:picLocks noChangeAspect="1" noChangeArrowheads="1"/>
          </p:cNvPicPr>
          <p:nvPr/>
        </p:nvPicPr>
        <p:blipFill>
          <a:blip r:embed="rId6" cstate="print"/>
          <a:srcRect l="1865" t="1532" r="2972" b="4785"/>
          <a:stretch>
            <a:fillRect/>
          </a:stretch>
        </p:blipFill>
        <p:spPr bwMode="auto">
          <a:xfrm>
            <a:off x="5829300" y="5132388"/>
            <a:ext cx="785813" cy="9175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3075" name="Object 1"/>
          <p:cNvGraphicFramePr>
            <a:graphicFrameLocks noChangeAspect="1"/>
          </p:cNvGraphicFramePr>
          <p:nvPr/>
        </p:nvGraphicFramePr>
        <p:xfrm>
          <a:off x="5656263" y="6089650"/>
          <a:ext cx="939800" cy="414338"/>
        </p:xfrm>
        <a:graphic>
          <a:graphicData uri="http://schemas.openxmlformats.org/presentationml/2006/ole">
            <p:oleObj spid="_x0000_s3075" name="Equation" r:id="rId7" imgW="507960" imgH="228600" progId="Equation.DSMT4">
              <p:embed/>
            </p:oleObj>
          </a:graphicData>
        </a:graphic>
      </p:graphicFrame>
      <p:sp>
        <p:nvSpPr>
          <p:cNvPr id="288921" name="Text Box 153"/>
          <p:cNvSpPr txBox="1">
            <a:spLocks noChangeArrowheads="1"/>
          </p:cNvSpPr>
          <p:nvPr/>
        </p:nvSpPr>
        <p:spPr bwMode="auto">
          <a:xfrm>
            <a:off x="3711575" y="5360988"/>
            <a:ext cx="554038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aseline="0">
                <a:solidFill>
                  <a:schemeClr val="bg1"/>
                </a:solidFill>
                <a:latin typeface="+mn-lt"/>
                <a:sym typeface="Symbol" pitchFamily="18" charset="2"/>
              </a:rPr>
              <a:t></a:t>
            </a:r>
            <a:endParaRPr lang="en-GB" sz="2400" baseline="0">
              <a:latin typeface="+mn-lt"/>
            </a:endParaRPr>
          </a:p>
        </p:txBody>
      </p:sp>
      <p:sp>
        <p:nvSpPr>
          <p:cNvPr id="288922" name="Text Box 154"/>
          <p:cNvSpPr txBox="1">
            <a:spLocks noChangeArrowheads="1"/>
          </p:cNvSpPr>
          <p:nvPr/>
        </p:nvSpPr>
        <p:spPr bwMode="auto">
          <a:xfrm>
            <a:off x="5137150" y="5360988"/>
            <a:ext cx="750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aseline="0">
                <a:solidFill>
                  <a:schemeClr val="bg1"/>
                </a:solidFill>
                <a:latin typeface="+mn-lt"/>
                <a:sym typeface="Symbol" pitchFamily="18" charset="2"/>
              </a:rPr>
              <a:t>+</a:t>
            </a:r>
            <a:endParaRPr lang="en-GB" sz="2400" baseline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8923" name="AutoShape 155"/>
          <p:cNvSpPr>
            <a:spLocks noChangeArrowheads="1"/>
          </p:cNvSpPr>
          <p:nvPr/>
        </p:nvSpPr>
        <p:spPr bwMode="auto">
          <a:xfrm>
            <a:off x="4902200" y="4618038"/>
            <a:ext cx="330200" cy="381000"/>
          </a:xfrm>
          <a:prstGeom prst="downArrow">
            <a:avLst>
              <a:gd name="adj1" fmla="val 50000"/>
              <a:gd name="adj2" fmla="val 28846"/>
            </a:avLst>
          </a:pr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8924" name="AutoShape 156"/>
          <p:cNvSpPr>
            <a:spLocks noChangeArrowheads="1"/>
          </p:cNvSpPr>
          <p:nvPr/>
        </p:nvSpPr>
        <p:spPr bwMode="auto">
          <a:xfrm>
            <a:off x="4838700" y="1792288"/>
            <a:ext cx="330200" cy="381000"/>
          </a:xfrm>
          <a:prstGeom prst="downArrow">
            <a:avLst>
              <a:gd name="adj1" fmla="val 50000"/>
              <a:gd name="adj2" fmla="val 28846"/>
            </a:avLst>
          </a:pr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8925" name="Text Box 157"/>
          <p:cNvSpPr txBox="1">
            <a:spLocks noChangeArrowheads="1"/>
          </p:cNvSpPr>
          <p:nvPr/>
        </p:nvSpPr>
        <p:spPr bwMode="auto">
          <a:xfrm>
            <a:off x="6824663" y="6430963"/>
            <a:ext cx="30813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200" i="1" baseline="0">
                <a:latin typeface="+mn-lt"/>
              </a:rPr>
              <a:t>Andersson et al, 2001</a:t>
            </a:r>
            <a:endParaRPr lang="en-US" sz="2200" i="1" baseline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Preliminaries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Realignment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4800" b="1" dirty="0" err="1" smtClean="0">
                <a:solidFill>
                  <a:srgbClr val="000000"/>
                </a:solidFill>
              </a:rPr>
              <a:t>Coregistration</a:t>
            </a:r>
            <a:endParaRPr lang="en-GB" sz="4800" b="1" dirty="0" smtClean="0">
              <a:solidFill>
                <a:srgbClr val="000000"/>
              </a:solidFill>
            </a:endParaRPr>
          </a:p>
          <a:p>
            <a:pPr marL="742950" lvl="2" indent="-342900"/>
            <a:r>
              <a:rPr lang="en-GB" b="1" dirty="0" err="1" smtClean="0">
                <a:solidFill>
                  <a:srgbClr val="000000"/>
                </a:solidFill>
              </a:rPr>
              <a:t>Coregistration</a:t>
            </a:r>
            <a:r>
              <a:rPr lang="en-GB" b="1" dirty="0" smtClean="0">
                <a:solidFill>
                  <a:srgbClr val="000000"/>
                </a:solidFill>
              </a:rPr>
              <a:t> by maximising mutual information</a:t>
            </a:r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1371600"/>
            <a:ext cx="5943600" cy="5276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en-GB" sz="3200" baseline="0">
                <a:latin typeface="Arial" charset="0"/>
              </a:rPr>
              <a:t>Inter-modal registration.</a:t>
            </a:r>
          </a:p>
          <a:p>
            <a:pPr marL="228600" indent="-22860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en-GB" sz="3200" baseline="0">
                <a:latin typeface="Arial" charset="0"/>
              </a:rPr>
              <a:t>Match images from same subject but different modalities:</a:t>
            </a:r>
          </a:p>
          <a:p>
            <a:pPr marL="1257300" lvl="1" indent="-228600">
              <a:spcBef>
                <a:spcPct val="50000"/>
              </a:spcBef>
              <a:buClr>
                <a:schemeClr val="hlink"/>
              </a:buClr>
              <a:buFontTx/>
              <a:buChar char="–"/>
            </a:pPr>
            <a:r>
              <a:rPr lang="en-GB" sz="2800" baseline="0">
                <a:latin typeface="Arial" charset="0"/>
              </a:rPr>
              <a:t>anatomical localisation of single subject activations</a:t>
            </a:r>
            <a:endParaRPr lang="en-GB" sz="3200" baseline="0">
              <a:latin typeface="Arial" charset="0"/>
            </a:endParaRPr>
          </a:p>
          <a:p>
            <a:pPr marL="1257300" lvl="1" indent="-228600">
              <a:spcBef>
                <a:spcPct val="50000"/>
              </a:spcBef>
              <a:buClr>
                <a:schemeClr val="hlink"/>
              </a:buClr>
              <a:buFontTx/>
              <a:buChar char="–"/>
            </a:pPr>
            <a:r>
              <a:rPr lang="en-GB" sz="2800" baseline="0">
                <a:latin typeface="Arial" charset="0"/>
              </a:rPr>
              <a:t>achieve more precise spatial normalisation of functional image using anatomical image.</a:t>
            </a:r>
            <a:endParaRPr lang="en-US" sz="3200" baseline="0">
              <a:latin typeface="Arial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23850" y="457200"/>
            <a:ext cx="939165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aseline="0">
                <a:solidFill>
                  <a:srgbClr val="000099"/>
                </a:solidFill>
                <a:latin typeface="Arial" charset="0"/>
              </a:rPr>
              <a:t>Coregistration</a:t>
            </a:r>
          </a:p>
        </p:txBody>
      </p:sp>
      <p:pic>
        <p:nvPicPr>
          <p:cNvPr id="23556" name="Picture 5" descr="v5_cor_fu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500" y="990600"/>
            <a:ext cx="2425700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v5_cor_struct"/>
          <p:cNvPicPr>
            <a:picLocks noChangeAspect="1" noChangeArrowheads="1"/>
          </p:cNvPicPr>
          <p:nvPr/>
        </p:nvPicPr>
        <p:blipFill>
          <a:blip r:embed="rId3" cstate="print"/>
          <a:srcRect t="6032" b="10811"/>
          <a:stretch>
            <a:fillRect/>
          </a:stretch>
        </p:blipFill>
        <p:spPr bwMode="auto">
          <a:xfrm>
            <a:off x="6400800" y="3935413"/>
            <a:ext cx="2687638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Coregistration maximises Mutual Information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95300" y="3810000"/>
            <a:ext cx="9258300" cy="2667000"/>
          </a:xfrm>
        </p:spPr>
        <p:txBody>
          <a:bodyPr/>
          <a:lstStyle/>
          <a:p>
            <a:r>
              <a:rPr lang="en-GB" smtClean="0"/>
              <a:t>Used for between-modality registration</a:t>
            </a:r>
          </a:p>
          <a:p>
            <a:r>
              <a:rPr lang="en-GB" smtClean="0"/>
              <a:t>Derived from joint histograms</a:t>
            </a:r>
          </a:p>
          <a:p>
            <a:r>
              <a:rPr lang="en-GB" smtClean="0"/>
              <a:t>MI=</a:t>
            </a:r>
            <a:r>
              <a:rPr lang="en-GB" sz="3600" smtClean="0">
                <a:latin typeface="Symbol" pitchFamily="18" charset="2"/>
                <a:sym typeface="Symbol" pitchFamily="18" charset="2"/>
              </a:rPr>
              <a:t> </a:t>
            </a:r>
            <a:r>
              <a:rPr lang="en-GB" baseline="-25000" smtClean="0"/>
              <a:t>ab</a:t>
            </a:r>
            <a:r>
              <a:rPr lang="en-GB" smtClean="0"/>
              <a:t> P(a,b) log</a:t>
            </a:r>
            <a:r>
              <a:rPr lang="en-GB" baseline="-25000" smtClean="0"/>
              <a:t>2</a:t>
            </a:r>
            <a:r>
              <a:rPr lang="en-GB" smtClean="0"/>
              <a:t> [P(a,b)/( P(a) P(b) )]</a:t>
            </a:r>
          </a:p>
          <a:p>
            <a:pPr lvl="1"/>
            <a:r>
              <a:rPr lang="en-GB" smtClean="0"/>
              <a:t>Related to entropy: MI = -H(a,b) + H(a) + H(b)</a:t>
            </a:r>
          </a:p>
          <a:p>
            <a:pPr lvl="3"/>
            <a:r>
              <a:rPr lang="en-GB" smtClean="0"/>
              <a:t>Where H(a) = -</a:t>
            </a:r>
            <a:r>
              <a:rPr lang="en-GB" sz="2400" smtClean="0">
                <a:latin typeface="Symbol" pitchFamily="18" charset="2"/>
                <a:sym typeface="Symbol" pitchFamily="18" charset="2"/>
              </a:rPr>
              <a:t></a:t>
            </a:r>
            <a:r>
              <a:rPr lang="en-GB" baseline="-25000" smtClean="0"/>
              <a:t>a</a:t>
            </a:r>
            <a:r>
              <a:rPr lang="en-GB" smtClean="0"/>
              <a:t> P(a) log</a:t>
            </a:r>
            <a:r>
              <a:rPr lang="en-GB" baseline="-25000" smtClean="0"/>
              <a:t>2</a:t>
            </a:r>
            <a:r>
              <a:rPr lang="en-GB" smtClean="0"/>
              <a:t>P(a) and  H(a,b) = -</a:t>
            </a:r>
            <a:r>
              <a:rPr lang="en-GB" sz="2400" smtClean="0">
                <a:latin typeface="Symbol" pitchFamily="18" charset="2"/>
                <a:sym typeface="Symbol" pitchFamily="18" charset="2"/>
              </a:rPr>
              <a:t></a:t>
            </a:r>
            <a:r>
              <a:rPr lang="en-GB" baseline="-25000" smtClean="0"/>
              <a:t>a</a:t>
            </a:r>
            <a:r>
              <a:rPr lang="en-GB" smtClean="0"/>
              <a:t> P(a,b) log</a:t>
            </a:r>
            <a:r>
              <a:rPr lang="en-GB" baseline="-25000" smtClean="0"/>
              <a:t>2</a:t>
            </a:r>
            <a:r>
              <a:rPr lang="en-GB" smtClean="0"/>
              <a:t>P(a,b)</a:t>
            </a:r>
          </a:p>
        </p:txBody>
      </p:sp>
      <p:pic>
        <p:nvPicPr>
          <p:cNvPr id="24580" name="Picture 1028" descr="T1T2_h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8538" y="1557338"/>
            <a:ext cx="4905375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030" descr="T1T2_orthview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447800"/>
            <a:ext cx="44958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“Check </a:t>
            </a:r>
            <a:r>
              <a:rPr lang="en-US" dirty="0" err="1" smtClean="0"/>
              <a:t>Reg</a:t>
            </a:r>
            <a:r>
              <a:rPr lang="en-US" dirty="0" smtClean="0"/>
              <a:t>” to assess alignment</a:t>
            </a:r>
            <a:endParaRPr lang="en-US" dirty="0"/>
          </a:p>
        </p:txBody>
      </p:sp>
      <p:pic>
        <p:nvPicPr>
          <p:cNvPr id="5" name="Content Placeholder 4" descr="coreg_no_contours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5552" y="1371600"/>
            <a:ext cx="3807403" cy="5486400"/>
          </a:xfrm>
        </p:spPr>
      </p:pic>
      <p:pic>
        <p:nvPicPr>
          <p:cNvPr id="6" name="Content Placeholder 5" descr="coreg_contours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17105" y="1371599"/>
            <a:ext cx="3804447" cy="5482141"/>
          </a:xfrm>
        </p:spPr>
      </p:pic>
      <p:sp>
        <p:nvSpPr>
          <p:cNvPr id="7" name="TextBox 6"/>
          <p:cNvSpPr txBox="1"/>
          <p:nvPr/>
        </p:nvSpPr>
        <p:spPr>
          <a:xfrm>
            <a:off x="3368824" y="3525976"/>
            <a:ext cx="30243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aseline="0" dirty="0" smtClean="0">
                <a:latin typeface="+mn-lt"/>
              </a:rPr>
              <a:t>Check </a:t>
            </a:r>
            <a:r>
              <a:rPr lang="en-US" baseline="0" dirty="0" err="1" smtClean="0">
                <a:latin typeface="+mn-lt"/>
              </a:rPr>
              <a:t>Reg</a:t>
            </a:r>
            <a:r>
              <a:rPr lang="en-US" baseline="0" dirty="0" smtClean="0">
                <a:latin typeface="+mn-lt"/>
              </a:rPr>
              <a:t> allows contours from one image can be shown superimposed on another</a:t>
            </a:r>
            <a:endParaRPr lang="en-US" baseline="0" dirty="0"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6177136" y="3068960"/>
            <a:ext cx="432048" cy="3600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177136" y="5157192"/>
            <a:ext cx="432048" cy="2160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 dropout and distortion</a:t>
            </a:r>
            <a:endParaRPr lang="en-US" dirty="0"/>
          </a:p>
        </p:txBody>
      </p:sp>
      <p:pic>
        <p:nvPicPr>
          <p:cNvPr id="11" name="Picture 10" descr="dropout2.png"/>
          <p:cNvPicPr>
            <a:picLocks noChangeAspect="1"/>
          </p:cNvPicPr>
          <p:nvPr/>
        </p:nvPicPr>
        <p:blipFill>
          <a:blip r:embed="rId2" cstate="print"/>
          <a:srcRect l="16714" t="4851" r="16714"/>
          <a:stretch>
            <a:fillRect/>
          </a:stretch>
        </p:blipFill>
        <p:spPr>
          <a:xfrm>
            <a:off x="3728864" y="1340768"/>
            <a:ext cx="2592288" cy="5338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dropout3.png"/>
          <p:cNvPicPr>
            <a:picLocks noChangeAspect="1"/>
          </p:cNvPicPr>
          <p:nvPr/>
        </p:nvPicPr>
        <p:blipFill>
          <a:blip r:embed="rId3" cstate="print"/>
          <a:srcRect l="16714" t="4851" r="16714"/>
          <a:stretch>
            <a:fillRect/>
          </a:stretch>
        </p:blipFill>
        <p:spPr>
          <a:xfrm>
            <a:off x="6825208" y="1340768"/>
            <a:ext cx="2592288" cy="5338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dropout1.png"/>
          <p:cNvPicPr>
            <a:picLocks noChangeAspect="1"/>
          </p:cNvPicPr>
          <p:nvPr/>
        </p:nvPicPr>
        <p:blipFill>
          <a:blip r:embed="rId4" cstate="print"/>
          <a:srcRect l="16643" t="4851" r="16784"/>
          <a:stretch>
            <a:fillRect/>
          </a:stretch>
        </p:blipFill>
        <p:spPr>
          <a:xfrm>
            <a:off x="704528" y="1340768"/>
            <a:ext cx="2592288" cy="5338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144688" y="2780928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latin typeface="+mn-lt"/>
              </a:rPr>
              <a:t>EPI</a:t>
            </a:r>
            <a:endParaRPr lang="en-US" baseline="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6847" y="2780928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latin typeface="+mn-lt"/>
              </a:rPr>
              <a:t>EPI</a:t>
            </a:r>
            <a:endParaRPr lang="en-US" baseline="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43191" y="2780928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latin typeface="+mn-lt"/>
              </a:rPr>
              <a:t>EPI</a:t>
            </a:r>
            <a:endParaRPr lang="en-US" baseline="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2680" y="5445224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latin typeface="Arial" pitchFamily="34" charset="0"/>
              </a:rPr>
              <a:t>structural</a:t>
            </a:r>
            <a:endParaRPr lang="en-US" baseline="0" dirty="0"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83313" y="5445224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latin typeface="Arial" pitchFamily="34" charset="0"/>
              </a:rPr>
              <a:t>structural</a:t>
            </a:r>
            <a:endParaRPr lang="en-US" baseline="0" dirty="0"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79657" y="5445224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latin typeface="Arial" pitchFamily="34" charset="0"/>
              </a:rPr>
              <a:t>structural</a:t>
            </a:r>
            <a:endParaRPr lang="en-US" baseline="0" dirty="0"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4800" b="1" dirty="0" smtClean="0"/>
              <a:t>Preliminaries</a:t>
            </a:r>
          </a:p>
          <a:p>
            <a:pPr lvl="1"/>
            <a:r>
              <a:rPr lang="en-GB" b="1" dirty="0" smtClean="0"/>
              <a:t>Rigid-body </a:t>
            </a:r>
            <a:r>
              <a:rPr lang="en-GB" b="1" dirty="0" smtClean="0"/>
              <a:t>and </a:t>
            </a:r>
            <a:r>
              <a:rPr lang="en-GB" b="1" dirty="0" smtClean="0"/>
              <a:t>affine transformations</a:t>
            </a:r>
            <a:endParaRPr lang="en-GB" b="1" dirty="0" smtClean="0"/>
          </a:p>
          <a:p>
            <a:pPr lvl="1"/>
            <a:r>
              <a:rPr lang="en-GB" b="1" dirty="0" smtClean="0"/>
              <a:t>Optimisation and </a:t>
            </a:r>
            <a:r>
              <a:rPr lang="en-GB" b="1" dirty="0" smtClean="0"/>
              <a:t>objective functions</a:t>
            </a:r>
            <a:endParaRPr lang="en-GB" b="1" dirty="0" smtClean="0"/>
          </a:p>
          <a:p>
            <a:pPr lvl="1"/>
            <a:r>
              <a:rPr lang="en-GB" b="1" dirty="0" smtClean="0"/>
              <a:t>Transformations and </a:t>
            </a:r>
            <a:r>
              <a:rPr lang="en-GB" b="1" dirty="0" smtClean="0"/>
              <a:t>interpolation</a:t>
            </a:r>
            <a:endParaRPr lang="en-GB" b="1" dirty="0" smtClean="0"/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Realignment</a:t>
            </a:r>
          </a:p>
          <a:p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oregistration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References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000099"/>
                </a:solidFill>
              </a:rPr>
              <a:t>Friston</a:t>
            </a:r>
            <a:r>
              <a:rPr lang="en-US" dirty="0" smtClean="0">
                <a:solidFill>
                  <a:srgbClr val="000099"/>
                </a:solidFill>
              </a:rPr>
              <a:t> et al.</a:t>
            </a:r>
            <a:r>
              <a:rPr lang="en-US" dirty="0" smtClean="0"/>
              <a:t>  </a:t>
            </a:r>
            <a:r>
              <a:rPr lang="en-US" i="1" dirty="0" smtClean="0"/>
              <a:t>Spatial registration and </a:t>
            </a:r>
            <a:r>
              <a:rPr lang="en-US" i="1" dirty="0" err="1" smtClean="0"/>
              <a:t>normalisation</a:t>
            </a:r>
            <a:r>
              <a:rPr lang="en-US" i="1" dirty="0" smtClean="0"/>
              <a:t> of </a:t>
            </a:r>
            <a:r>
              <a:rPr lang="en-US" i="1" dirty="0" smtClean="0"/>
              <a:t>images</a:t>
            </a:r>
            <a:r>
              <a:rPr lang="en-US" dirty="0" smtClean="0"/>
              <a:t>. Human </a:t>
            </a:r>
            <a:r>
              <a:rPr lang="en-US" dirty="0" smtClean="0"/>
              <a:t>Brain Mapping 3:165-189 (1995).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000099"/>
                </a:solidFill>
              </a:rPr>
              <a:t>Collignon</a:t>
            </a:r>
            <a:r>
              <a:rPr lang="en-US" dirty="0" smtClean="0">
                <a:solidFill>
                  <a:srgbClr val="000099"/>
                </a:solidFill>
              </a:rPr>
              <a:t> et al.</a:t>
            </a:r>
            <a:r>
              <a:rPr lang="en-US" dirty="0" smtClean="0"/>
              <a:t> </a:t>
            </a:r>
            <a:r>
              <a:rPr lang="en-US" i="1" dirty="0" smtClean="0"/>
              <a:t>Automated multi-modality image registration based on information theory</a:t>
            </a:r>
            <a:r>
              <a:rPr lang="en-US" dirty="0" smtClean="0"/>
              <a:t>.  IPMI’95 pp 263-274 (1995).</a:t>
            </a:r>
          </a:p>
          <a:p>
            <a:pPr>
              <a:lnSpc>
                <a:spcPct val="90000"/>
              </a:lnSpc>
            </a:pPr>
            <a:r>
              <a:rPr lang="en-GB" dirty="0" err="1" smtClean="0">
                <a:solidFill>
                  <a:srgbClr val="000099"/>
                </a:solidFill>
              </a:rPr>
              <a:t>Thévenaz</a:t>
            </a:r>
            <a:r>
              <a:rPr lang="en-GB" dirty="0" smtClean="0">
                <a:solidFill>
                  <a:srgbClr val="000099"/>
                </a:solidFill>
              </a:rPr>
              <a:t> et al.</a:t>
            </a:r>
            <a:r>
              <a:rPr lang="en-GB" dirty="0" smtClean="0"/>
              <a:t> </a:t>
            </a:r>
            <a:r>
              <a:rPr lang="en-GB" i="1" dirty="0" smtClean="0"/>
              <a:t>Interpolation revisited</a:t>
            </a:r>
            <a:r>
              <a:rPr lang="en-GB" dirty="0" smtClean="0"/>
              <a:t>.</a:t>
            </a:r>
            <a:br>
              <a:rPr lang="en-GB" dirty="0" smtClean="0"/>
            </a:br>
            <a:r>
              <a:rPr lang="en-GB" dirty="0" smtClean="0"/>
              <a:t>IEEE Trans. Med. Imaging 19:739-758 (2000).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GB" dirty="0" err="1" smtClean="0">
                <a:solidFill>
                  <a:srgbClr val="000099"/>
                </a:solidFill>
              </a:rPr>
              <a:t>Andersson</a:t>
            </a:r>
            <a:r>
              <a:rPr lang="en-GB" dirty="0" smtClean="0">
                <a:solidFill>
                  <a:srgbClr val="000099"/>
                </a:solidFill>
              </a:rPr>
              <a:t> et al.</a:t>
            </a:r>
            <a:r>
              <a:rPr lang="en-GB" dirty="0" smtClean="0"/>
              <a:t> </a:t>
            </a:r>
            <a:r>
              <a:rPr lang="en-GB" i="1" dirty="0" err="1" smtClean="0"/>
              <a:t>Modeling</a:t>
            </a:r>
            <a:r>
              <a:rPr lang="en-GB" i="1" dirty="0" smtClean="0"/>
              <a:t> geometric deformations in EPI time </a:t>
            </a:r>
            <a:r>
              <a:rPr lang="en-GB" i="1" dirty="0" smtClean="0"/>
              <a:t>series</a:t>
            </a:r>
            <a:r>
              <a:rPr lang="en-GB" dirty="0" smtClean="0"/>
              <a:t>. </a:t>
            </a:r>
            <a:r>
              <a:rPr lang="en-GB" dirty="0" err="1" smtClean="0"/>
              <a:t>Neuroimage</a:t>
            </a:r>
            <a:r>
              <a:rPr lang="en-GB" dirty="0" smtClean="0"/>
              <a:t> </a:t>
            </a:r>
            <a:r>
              <a:rPr lang="en-GB" dirty="0" smtClean="0"/>
              <a:t>13:903-919 (2001).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Rigid-body transformations</a:t>
            </a:r>
            <a:endParaRPr lang="en-GB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Assume that brain of the same subject doesn’t change shape or size in the scanner.</a:t>
            </a:r>
          </a:p>
          <a:p>
            <a:pPr lvl="1"/>
            <a:r>
              <a:rPr lang="en-GB" smtClean="0"/>
              <a:t>Head can move, but remains the same shape and size.</a:t>
            </a:r>
          </a:p>
          <a:p>
            <a:pPr lvl="1"/>
            <a:r>
              <a:rPr lang="en-GB" smtClean="0"/>
              <a:t>Some exceptions:</a:t>
            </a:r>
          </a:p>
          <a:p>
            <a:pPr lvl="2"/>
            <a:r>
              <a:rPr lang="en-GB" smtClean="0"/>
              <a:t>Image distortions.</a:t>
            </a:r>
          </a:p>
          <a:p>
            <a:pPr lvl="2"/>
            <a:r>
              <a:rPr lang="en-GB" smtClean="0"/>
              <a:t>Brain slops about slightly because of gravity.</a:t>
            </a:r>
          </a:p>
          <a:p>
            <a:pPr lvl="2"/>
            <a:r>
              <a:rPr lang="en-GB" smtClean="0"/>
              <a:t>Brain growth or atrophy over time.</a:t>
            </a:r>
          </a:p>
          <a:p>
            <a:r>
              <a:rPr lang="en-GB" smtClean="0"/>
              <a:t>If the subject’s head moves, we need to correct the images.</a:t>
            </a:r>
          </a:p>
          <a:p>
            <a:pPr lvl="1"/>
            <a:r>
              <a:rPr lang="en-GB" smtClean="0"/>
              <a:t>Do this by image registration.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</a:t>
            </a:r>
            <a:r>
              <a:rPr lang="en-GB" dirty="0" smtClean="0"/>
              <a:t>registration</a:t>
            </a:r>
            <a:endParaRPr lang="en-GB" dirty="0" smtClean="0"/>
          </a:p>
        </p:txBody>
      </p:sp>
      <p:sp>
        <p:nvSpPr>
          <p:cNvPr id="2580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859838" cy="4572000"/>
          </a:xfrm>
        </p:spPr>
        <p:txBody>
          <a:bodyPr/>
          <a:lstStyle/>
          <a:p>
            <a:pPr>
              <a:buFontTx/>
              <a:buNone/>
            </a:pPr>
            <a:r>
              <a:rPr lang="en-GB" sz="3200" b="1" smtClean="0"/>
              <a:t>Two components:</a:t>
            </a:r>
          </a:p>
          <a:p>
            <a:pPr>
              <a:buFontTx/>
              <a:buChar char="•"/>
            </a:pPr>
            <a:endParaRPr lang="en-GB" sz="3200" b="1" smtClean="0"/>
          </a:p>
          <a:p>
            <a:pPr>
              <a:buFontTx/>
              <a:buChar char="•"/>
            </a:pPr>
            <a:r>
              <a:rPr lang="en-GB" sz="3200" b="1" smtClean="0">
                <a:solidFill>
                  <a:srgbClr val="FE1F08"/>
                </a:solidFill>
              </a:rPr>
              <a:t>Registration</a:t>
            </a:r>
            <a:r>
              <a:rPr lang="en-GB" sz="3200" smtClean="0"/>
              <a:t> - i.e. Optimise the parameters that describe a spatial transformation between the source and reference images</a:t>
            </a:r>
          </a:p>
          <a:p>
            <a:pPr>
              <a:buFontTx/>
              <a:buChar char="•"/>
            </a:pPr>
            <a:endParaRPr lang="en-GB" sz="4000" smtClean="0"/>
          </a:p>
          <a:p>
            <a:pPr>
              <a:buFontTx/>
              <a:buChar char="•"/>
            </a:pPr>
            <a:r>
              <a:rPr lang="en-GB" sz="3200" b="1" smtClean="0">
                <a:solidFill>
                  <a:srgbClr val="FE1F08"/>
                </a:solidFill>
              </a:rPr>
              <a:t>Transformation</a:t>
            </a:r>
            <a:r>
              <a:rPr lang="en-GB" sz="3200" smtClean="0"/>
              <a:t> - i.e. Re-sample according to the determined transformation parameters</a:t>
            </a:r>
            <a:endParaRPr lang="en-GB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202488" cy="1143000"/>
          </a:xfrm>
        </p:spPr>
        <p:txBody>
          <a:bodyPr/>
          <a:lstStyle/>
          <a:p>
            <a:r>
              <a:rPr lang="en-GB" dirty="0" smtClean="0"/>
              <a:t>2D </a:t>
            </a:r>
            <a:r>
              <a:rPr lang="en-GB" dirty="0" smtClean="0"/>
              <a:t>affine transforms</a:t>
            </a:r>
            <a:endParaRPr lang="en-GB" dirty="0" smtClean="0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371600"/>
            <a:ext cx="8859838" cy="4876800"/>
          </a:xfrm>
        </p:spPr>
        <p:txBody>
          <a:bodyPr/>
          <a:lstStyle/>
          <a:p>
            <a:r>
              <a:rPr lang="en-GB" smtClean="0"/>
              <a:t>Translations by t</a:t>
            </a:r>
            <a:r>
              <a:rPr lang="en-GB" baseline="-25000" smtClean="0"/>
              <a:t>x</a:t>
            </a:r>
            <a:r>
              <a:rPr lang="en-GB" smtClean="0"/>
              <a:t> and t</a:t>
            </a:r>
            <a:r>
              <a:rPr lang="en-GB" baseline="-25000" smtClean="0"/>
              <a:t>y</a:t>
            </a:r>
            <a:endParaRPr lang="en-GB" smtClean="0"/>
          </a:p>
          <a:p>
            <a:pPr lvl="1"/>
            <a:r>
              <a:rPr lang="en-GB" smtClean="0"/>
              <a:t>x</a:t>
            </a:r>
            <a:r>
              <a:rPr lang="en-GB" baseline="-25000" smtClean="0"/>
              <a:t>1</a:t>
            </a:r>
            <a:r>
              <a:rPr lang="en-GB" smtClean="0"/>
              <a:t> = x</a:t>
            </a:r>
            <a:r>
              <a:rPr lang="en-GB" baseline="-25000" smtClean="0"/>
              <a:t>0</a:t>
            </a:r>
            <a:r>
              <a:rPr lang="en-GB" smtClean="0"/>
              <a:t> + t</a:t>
            </a:r>
            <a:r>
              <a:rPr lang="en-GB" baseline="-25000" smtClean="0"/>
              <a:t>x</a:t>
            </a:r>
            <a:endParaRPr lang="en-GB" smtClean="0"/>
          </a:p>
          <a:p>
            <a:pPr lvl="1"/>
            <a:r>
              <a:rPr lang="en-GB" smtClean="0"/>
              <a:t>y</a:t>
            </a:r>
            <a:r>
              <a:rPr lang="en-GB" baseline="-25000" smtClean="0"/>
              <a:t>1</a:t>
            </a:r>
            <a:r>
              <a:rPr lang="en-GB" smtClean="0"/>
              <a:t> = y</a:t>
            </a:r>
            <a:r>
              <a:rPr lang="en-GB" baseline="-25000" smtClean="0"/>
              <a:t>0</a:t>
            </a:r>
            <a:r>
              <a:rPr lang="en-GB" smtClean="0"/>
              <a:t> + t</a:t>
            </a:r>
            <a:r>
              <a:rPr lang="en-GB" baseline="-25000" smtClean="0"/>
              <a:t>y</a:t>
            </a:r>
            <a:endParaRPr lang="en-GB" smtClean="0"/>
          </a:p>
          <a:p>
            <a:r>
              <a:rPr lang="en-GB" smtClean="0"/>
              <a:t>Rotation around the origin by </a:t>
            </a:r>
            <a:r>
              <a:rPr lang="en-GB" smtClean="0">
                <a:latin typeface="Symbol" pitchFamily="18" charset="2"/>
                <a:sym typeface="Symbol" pitchFamily="18" charset="2"/>
              </a:rPr>
              <a:t></a:t>
            </a:r>
            <a:r>
              <a:rPr lang="en-GB" smtClean="0"/>
              <a:t> radians</a:t>
            </a:r>
          </a:p>
          <a:p>
            <a:pPr lvl="1"/>
            <a:r>
              <a:rPr lang="en-GB" smtClean="0"/>
              <a:t>x</a:t>
            </a:r>
            <a:r>
              <a:rPr lang="en-GB" baseline="-25000" smtClean="0"/>
              <a:t>1</a:t>
            </a:r>
            <a:r>
              <a:rPr lang="en-GB" smtClean="0"/>
              <a:t> =  cos(</a:t>
            </a:r>
            <a:r>
              <a:rPr lang="en-GB" smtClean="0">
                <a:latin typeface="Symbol" pitchFamily="18" charset="2"/>
                <a:sym typeface="Symbol" pitchFamily="18" charset="2"/>
              </a:rPr>
              <a:t></a:t>
            </a:r>
            <a:r>
              <a:rPr lang="en-GB" smtClean="0"/>
              <a:t>) x</a:t>
            </a:r>
            <a:r>
              <a:rPr lang="en-GB" baseline="-25000" smtClean="0"/>
              <a:t>0</a:t>
            </a:r>
            <a:r>
              <a:rPr lang="en-GB" smtClean="0"/>
              <a:t> + sin(</a:t>
            </a:r>
            <a:r>
              <a:rPr lang="en-GB" smtClean="0">
                <a:latin typeface="Symbol" pitchFamily="18" charset="2"/>
                <a:sym typeface="Symbol" pitchFamily="18" charset="2"/>
              </a:rPr>
              <a:t></a:t>
            </a:r>
            <a:r>
              <a:rPr lang="en-GB" smtClean="0"/>
              <a:t>) y</a:t>
            </a:r>
            <a:r>
              <a:rPr lang="en-GB" baseline="-25000" smtClean="0"/>
              <a:t>0</a:t>
            </a:r>
            <a:endParaRPr lang="en-GB" smtClean="0"/>
          </a:p>
          <a:p>
            <a:pPr lvl="1"/>
            <a:r>
              <a:rPr lang="en-GB" smtClean="0"/>
              <a:t>y</a:t>
            </a:r>
            <a:r>
              <a:rPr lang="en-GB" baseline="-25000" smtClean="0"/>
              <a:t>1</a:t>
            </a:r>
            <a:r>
              <a:rPr lang="en-GB" smtClean="0"/>
              <a:t> = -sin(</a:t>
            </a:r>
            <a:r>
              <a:rPr lang="en-GB" smtClean="0">
                <a:latin typeface="Symbol" pitchFamily="18" charset="2"/>
                <a:sym typeface="Symbol" pitchFamily="18" charset="2"/>
              </a:rPr>
              <a:t></a:t>
            </a:r>
            <a:r>
              <a:rPr lang="en-GB" smtClean="0"/>
              <a:t>) x</a:t>
            </a:r>
            <a:r>
              <a:rPr lang="en-GB" baseline="-25000" smtClean="0"/>
              <a:t>0</a:t>
            </a:r>
            <a:r>
              <a:rPr lang="en-GB" smtClean="0"/>
              <a:t> + cos(</a:t>
            </a:r>
            <a:r>
              <a:rPr lang="en-GB" smtClean="0">
                <a:latin typeface="Symbol" pitchFamily="18" charset="2"/>
                <a:sym typeface="Symbol" pitchFamily="18" charset="2"/>
              </a:rPr>
              <a:t></a:t>
            </a:r>
            <a:r>
              <a:rPr lang="en-GB" smtClean="0"/>
              <a:t>) y</a:t>
            </a:r>
            <a:r>
              <a:rPr lang="en-GB" baseline="-25000" smtClean="0"/>
              <a:t>0</a:t>
            </a:r>
          </a:p>
          <a:p>
            <a:r>
              <a:rPr lang="en-GB" smtClean="0"/>
              <a:t>Zooms by s</a:t>
            </a:r>
            <a:r>
              <a:rPr lang="en-GB" baseline="-25000" smtClean="0"/>
              <a:t>x</a:t>
            </a:r>
            <a:r>
              <a:rPr lang="en-GB" smtClean="0"/>
              <a:t> and s</a:t>
            </a:r>
            <a:r>
              <a:rPr lang="en-GB" baseline="-25000" smtClean="0"/>
              <a:t>y</a:t>
            </a:r>
            <a:endParaRPr lang="en-GB" smtClean="0"/>
          </a:p>
          <a:p>
            <a:pPr lvl="1"/>
            <a:r>
              <a:rPr lang="en-GB" smtClean="0"/>
              <a:t>x</a:t>
            </a:r>
            <a:r>
              <a:rPr lang="en-GB" baseline="-25000" smtClean="0"/>
              <a:t>1</a:t>
            </a:r>
            <a:r>
              <a:rPr lang="en-GB" smtClean="0"/>
              <a:t> = s</a:t>
            </a:r>
            <a:r>
              <a:rPr lang="en-GB" baseline="-25000" smtClean="0"/>
              <a:t>x</a:t>
            </a:r>
            <a:r>
              <a:rPr lang="en-GB" smtClean="0"/>
              <a:t> x</a:t>
            </a:r>
            <a:r>
              <a:rPr lang="en-GB" baseline="-25000" smtClean="0"/>
              <a:t>0</a:t>
            </a:r>
            <a:endParaRPr lang="en-GB" smtClean="0"/>
          </a:p>
          <a:p>
            <a:pPr lvl="1"/>
            <a:r>
              <a:rPr lang="en-GB" smtClean="0"/>
              <a:t>y</a:t>
            </a:r>
            <a:r>
              <a:rPr lang="en-GB" baseline="-25000" smtClean="0"/>
              <a:t>1</a:t>
            </a:r>
            <a:r>
              <a:rPr lang="en-GB" smtClean="0"/>
              <a:t> = s</a:t>
            </a:r>
            <a:r>
              <a:rPr lang="en-GB" baseline="-25000" smtClean="0"/>
              <a:t>y </a:t>
            </a:r>
            <a:r>
              <a:rPr lang="en-GB" smtClean="0"/>
              <a:t>y</a:t>
            </a:r>
            <a:r>
              <a:rPr lang="en-GB" baseline="-25000" smtClean="0"/>
              <a:t>0</a:t>
            </a:r>
            <a:endParaRPr lang="en-GB" smtClean="0"/>
          </a:p>
          <a:p>
            <a:pPr lvl="1"/>
            <a:endParaRPr lang="en-GB" smtClean="0"/>
          </a:p>
        </p:txBody>
      </p:sp>
      <p:pic>
        <p:nvPicPr>
          <p:cNvPr id="10244" name="Picture 5" descr="aff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152400"/>
            <a:ext cx="3124200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5699125" y="4652963"/>
            <a:ext cx="4054475" cy="1249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sz="2800" baseline="0">
                <a:latin typeface="Arial" charset="0"/>
              </a:rPr>
              <a:t>Shear</a:t>
            </a:r>
          </a:p>
          <a:p>
            <a:pPr lvl="1"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sz="2400" baseline="0">
                <a:latin typeface="Arial" charset="0"/>
              </a:rPr>
              <a:t>x</a:t>
            </a:r>
            <a:r>
              <a:rPr lang="en-GB" sz="2400">
                <a:latin typeface="Arial" charset="0"/>
              </a:rPr>
              <a:t>1</a:t>
            </a:r>
            <a:r>
              <a:rPr lang="en-GB" sz="2400" baseline="0">
                <a:latin typeface="Arial" charset="0"/>
              </a:rPr>
              <a:t> = x</a:t>
            </a:r>
            <a:r>
              <a:rPr lang="en-GB" sz="2400">
                <a:latin typeface="Arial" charset="0"/>
              </a:rPr>
              <a:t>0</a:t>
            </a:r>
            <a:r>
              <a:rPr lang="en-GB" sz="2400" baseline="0">
                <a:latin typeface="Arial" charset="0"/>
              </a:rPr>
              <a:t> + h y</a:t>
            </a:r>
            <a:r>
              <a:rPr lang="en-GB" sz="2400">
                <a:latin typeface="Arial" charset="0"/>
              </a:rPr>
              <a:t>0</a:t>
            </a:r>
            <a:endParaRPr lang="en-GB" sz="2400" baseline="0">
              <a:latin typeface="Arial" charset="0"/>
            </a:endParaRPr>
          </a:p>
          <a:p>
            <a:pPr lvl="1"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sz="2400" baseline="0">
                <a:latin typeface="Arial" charset="0"/>
              </a:rPr>
              <a:t>y</a:t>
            </a:r>
            <a:r>
              <a:rPr lang="en-GB" sz="2400">
                <a:latin typeface="Arial" charset="0"/>
              </a:rPr>
              <a:t>1</a:t>
            </a:r>
            <a:r>
              <a:rPr lang="en-GB" sz="2400" baseline="0">
                <a:latin typeface="Arial" charset="0"/>
              </a:rPr>
              <a:t> =  y</a:t>
            </a:r>
            <a:r>
              <a:rPr lang="en-GB" sz="2400">
                <a:latin typeface="Arial" charset="0"/>
              </a:rPr>
              <a:t>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 build="p" autoUpdateAnimBg="0"/>
      <p:bldP spid="25600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202488" cy="1143000"/>
          </a:xfrm>
        </p:spPr>
        <p:txBody>
          <a:bodyPr/>
          <a:lstStyle/>
          <a:p>
            <a:r>
              <a:rPr lang="en-GB" dirty="0" smtClean="0"/>
              <a:t>2D </a:t>
            </a:r>
            <a:r>
              <a:rPr lang="en-GB" dirty="0" smtClean="0"/>
              <a:t>affine transforms</a:t>
            </a:r>
            <a:endParaRPr lang="en-GB" dirty="0" smtClean="0"/>
          </a:p>
        </p:txBody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95300" y="1371600"/>
            <a:ext cx="8859838" cy="4876800"/>
          </a:xfrm>
        </p:spPr>
        <p:txBody>
          <a:bodyPr/>
          <a:lstStyle/>
          <a:p>
            <a:r>
              <a:rPr lang="en-GB" smtClean="0"/>
              <a:t>Translations by t</a:t>
            </a:r>
            <a:r>
              <a:rPr lang="en-GB" baseline="-25000" smtClean="0"/>
              <a:t>x</a:t>
            </a:r>
            <a:r>
              <a:rPr lang="en-GB" smtClean="0"/>
              <a:t> and t</a:t>
            </a:r>
            <a:r>
              <a:rPr lang="en-GB" baseline="-25000" smtClean="0"/>
              <a:t>y</a:t>
            </a:r>
            <a:endParaRPr lang="en-GB" smtClean="0"/>
          </a:p>
          <a:p>
            <a:pPr lvl="1"/>
            <a:r>
              <a:rPr lang="en-GB" smtClean="0"/>
              <a:t>x</a:t>
            </a:r>
            <a:r>
              <a:rPr lang="en-GB" baseline="-25000" smtClean="0"/>
              <a:t>1</a:t>
            </a:r>
            <a:r>
              <a:rPr lang="en-GB" smtClean="0"/>
              <a:t> = 1 x</a:t>
            </a:r>
            <a:r>
              <a:rPr lang="en-GB" baseline="-25000" smtClean="0"/>
              <a:t>0</a:t>
            </a:r>
            <a:r>
              <a:rPr lang="en-GB" smtClean="0"/>
              <a:t> + 0 y</a:t>
            </a:r>
            <a:r>
              <a:rPr lang="en-GB" baseline="-25000" smtClean="0"/>
              <a:t>0</a:t>
            </a:r>
            <a:r>
              <a:rPr lang="en-GB" smtClean="0"/>
              <a:t> + t</a:t>
            </a:r>
            <a:r>
              <a:rPr lang="en-GB" baseline="-25000" smtClean="0"/>
              <a:t>x</a:t>
            </a:r>
            <a:endParaRPr lang="en-GB" smtClean="0"/>
          </a:p>
          <a:p>
            <a:pPr lvl="1"/>
            <a:r>
              <a:rPr lang="en-GB" smtClean="0"/>
              <a:t>y</a:t>
            </a:r>
            <a:r>
              <a:rPr lang="en-GB" baseline="-25000" smtClean="0"/>
              <a:t>1</a:t>
            </a:r>
            <a:r>
              <a:rPr lang="en-GB" smtClean="0"/>
              <a:t> = 0 x</a:t>
            </a:r>
            <a:r>
              <a:rPr lang="en-GB" baseline="-25000" smtClean="0"/>
              <a:t>0</a:t>
            </a:r>
            <a:r>
              <a:rPr lang="en-GB" smtClean="0"/>
              <a:t> + 1 y</a:t>
            </a:r>
            <a:r>
              <a:rPr lang="en-GB" baseline="-25000" smtClean="0"/>
              <a:t>0</a:t>
            </a:r>
            <a:r>
              <a:rPr lang="en-GB" smtClean="0"/>
              <a:t> + t</a:t>
            </a:r>
            <a:r>
              <a:rPr lang="en-GB" baseline="-25000" smtClean="0"/>
              <a:t>y</a:t>
            </a:r>
            <a:endParaRPr lang="en-GB" smtClean="0"/>
          </a:p>
          <a:p>
            <a:r>
              <a:rPr lang="en-GB" smtClean="0"/>
              <a:t>Rotation around the origin by </a:t>
            </a:r>
            <a:r>
              <a:rPr lang="en-GB" smtClean="0">
                <a:latin typeface="Symbol" pitchFamily="18" charset="2"/>
                <a:sym typeface="Symbol" pitchFamily="18" charset="2"/>
              </a:rPr>
              <a:t></a:t>
            </a:r>
            <a:r>
              <a:rPr lang="en-GB" smtClean="0"/>
              <a:t> radians</a:t>
            </a:r>
          </a:p>
          <a:p>
            <a:pPr lvl="1"/>
            <a:r>
              <a:rPr lang="en-GB" smtClean="0"/>
              <a:t>x</a:t>
            </a:r>
            <a:r>
              <a:rPr lang="en-GB" baseline="-25000" smtClean="0"/>
              <a:t>1</a:t>
            </a:r>
            <a:r>
              <a:rPr lang="en-GB" smtClean="0"/>
              <a:t> =  cos(</a:t>
            </a:r>
            <a:r>
              <a:rPr lang="en-GB" smtClean="0">
                <a:latin typeface="Symbol" pitchFamily="18" charset="2"/>
                <a:sym typeface="Symbol" pitchFamily="18" charset="2"/>
              </a:rPr>
              <a:t></a:t>
            </a:r>
            <a:r>
              <a:rPr lang="en-GB" smtClean="0"/>
              <a:t>) x</a:t>
            </a:r>
            <a:r>
              <a:rPr lang="en-GB" baseline="-25000" smtClean="0"/>
              <a:t>0</a:t>
            </a:r>
            <a:r>
              <a:rPr lang="en-GB" smtClean="0"/>
              <a:t> + sin(</a:t>
            </a:r>
            <a:r>
              <a:rPr lang="en-GB" smtClean="0">
                <a:latin typeface="Symbol" pitchFamily="18" charset="2"/>
                <a:sym typeface="Symbol" pitchFamily="18" charset="2"/>
              </a:rPr>
              <a:t></a:t>
            </a:r>
            <a:r>
              <a:rPr lang="en-GB" smtClean="0"/>
              <a:t>) y</a:t>
            </a:r>
            <a:r>
              <a:rPr lang="en-GB" baseline="-25000" smtClean="0"/>
              <a:t>0</a:t>
            </a:r>
            <a:r>
              <a:rPr lang="en-GB" smtClean="0"/>
              <a:t> + 0</a:t>
            </a:r>
          </a:p>
          <a:p>
            <a:pPr lvl="1"/>
            <a:r>
              <a:rPr lang="en-GB" smtClean="0"/>
              <a:t>y</a:t>
            </a:r>
            <a:r>
              <a:rPr lang="en-GB" baseline="-25000" smtClean="0"/>
              <a:t>1</a:t>
            </a:r>
            <a:r>
              <a:rPr lang="en-GB" smtClean="0"/>
              <a:t> = -sin(</a:t>
            </a:r>
            <a:r>
              <a:rPr lang="en-GB" smtClean="0">
                <a:latin typeface="Symbol" pitchFamily="18" charset="2"/>
                <a:sym typeface="Symbol" pitchFamily="18" charset="2"/>
              </a:rPr>
              <a:t></a:t>
            </a:r>
            <a:r>
              <a:rPr lang="en-GB" smtClean="0"/>
              <a:t>) x</a:t>
            </a:r>
            <a:r>
              <a:rPr lang="en-GB" baseline="-25000" smtClean="0"/>
              <a:t>0</a:t>
            </a:r>
            <a:r>
              <a:rPr lang="en-GB" smtClean="0"/>
              <a:t> + cos(</a:t>
            </a:r>
            <a:r>
              <a:rPr lang="en-GB" smtClean="0">
                <a:latin typeface="Symbol" pitchFamily="18" charset="2"/>
                <a:sym typeface="Symbol" pitchFamily="18" charset="2"/>
              </a:rPr>
              <a:t></a:t>
            </a:r>
            <a:r>
              <a:rPr lang="en-GB" smtClean="0"/>
              <a:t>) y</a:t>
            </a:r>
            <a:r>
              <a:rPr lang="en-GB" baseline="-25000" smtClean="0"/>
              <a:t>0</a:t>
            </a:r>
            <a:r>
              <a:rPr lang="en-GB" smtClean="0"/>
              <a:t> + 0</a:t>
            </a:r>
            <a:endParaRPr lang="en-GB" baseline="-25000" smtClean="0"/>
          </a:p>
          <a:p>
            <a:r>
              <a:rPr lang="en-GB" smtClean="0"/>
              <a:t>Zooms by s</a:t>
            </a:r>
            <a:r>
              <a:rPr lang="en-GB" baseline="-25000" smtClean="0"/>
              <a:t>x</a:t>
            </a:r>
            <a:r>
              <a:rPr lang="en-GB" smtClean="0"/>
              <a:t> and s</a:t>
            </a:r>
            <a:r>
              <a:rPr lang="en-GB" baseline="-25000" smtClean="0"/>
              <a:t>y</a:t>
            </a:r>
            <a:r>
              <a:rPr lang="en-GB" smtClean="0"/>
              <a:t>:</a:t>
            </a:r>
          </a:p>
          <a:p>
            <a:pPr lvl="1"/>
            <a:r>
              <a:rPr lang="en-GB" smtClean="0"/>
              <a:t>x</a:t>
            </a:r>
            <a:r>
              <a:rPr lang="en-GB" baseline="-25000" smtClean="0"/>
              <a:t>1</a:t>
            </a:r>
            <a:r>
              <a:rPr lang="en-GB" smtClean="0"/>
              <a:t> = s</a:t>
            </a:r>
            <a:r>
              <a:rPr lang="en-GB" baseline="-25000" smtClean="0"/>
              <a:t>x </a:t>
            </a:r>
            <a:r>
              <a:rPr lang="en-GB" smtClean="0"/>
              <a:t>x</a:t>
            </a:r>
            <a:r>
              <a:rPr lang="en-GB" baseline="-25000" smtClean="0"/>
              <a:t>0 </a:t>
            </a:r>
            <a:r>
              <a:rPr lang="en-GB" smtClean="0"/>
              <a:t>+ 0 y</a:t>
            </a:r>
            <a:r>
              <a:rPr lang="en-GB" baseline="-25000" smtClean="0"/>
              <a:t>0</a:t>
            </a:r>
            <a:r>
              <a:rPr lang="en-GB" smtClean="0"/>
              <a:t> + 0</a:t>
            </a:r>
          </a:p>
          <a:p>
            <a:pPr lvl="1"/>
            <a:r>
              <a:rPr lang="en-GB" smtClean="0"/>
              <a:t>y</a:t>
            </a:r>
            <a:r>
              <a:rPr lang="en-GB" baseline="-25000" smtClean="0"/>
              <a:t>1</a:t>
            </a:r>
            <a:r>
              <a:rPr lang="en-GB" smtClean="0"/>
              <a:t> = 0 x</a:t>
            </a:r>
            <a:r>
              <a:rPr lang="en-GB" baseline="-25000" smtClean="0"/>
              <a:t>0  </a:t>
            </a:r>
            <a:r>
              <a:rPr lang="en-GB" smtClean="0"/>
              <a:t>+ s</a:t>
            </a:r>
            <a:r>
              <a:rPr lang="en-GB" baseline="-25000" smtClean="0"/>
              <a:t>y </a:t>
            </a:r>
            <a:r>
              <a:rPr lang="en-GB" smtClean="0"/>
              <a:t>y</a:t>
            </a:r>
            <a:r>
              <a:rPr lang="en-GB" baseline="-25000" smtClean="0"/>
              <a:t>0 </a:t>
            </a:r>
            <a:r>
              <a:rPr lang="en-GB" smtClean="0"/>
              <a:t>+ 0</a:t>
            </a:r>
          </a:p>
          <a:p>
            <a:pPr lvl="1"/>
            <a:endParaRPr lang="en-GB" smtClean="0"/>
          </a:p>
        </p:txBody>
      </p:sp>
      <p:pic>
        <p:nvPicPr>
          <p:cNvPr id="11268" name="Picture 2052" descr="aff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152400"/>
            <a:ext cx="3124200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2053"/>
          <p:cNvSpPr txBox="1">
            <a:spLocks noChangeArrowheads="1"/>
          </p:cNvSpPr>
          <p:nvPr/>
        </p:nvSpPr>
        <p:spPr bwMode="auto">
          <a:xfrm>
            <a:off x="5699125" y="4652963"/>
            <a:ext cx="4054475" cy="1249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sz="2800" baseline="0">
                <a:latin typeface="Arial" charset="0"/>
              </a:rPr>
              <a:t>Shear</a:t>
            </a:r>
          </a:p>
          <a:p>
            <a:pPr lvl="1"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sz="2400" baseline="0">
                <a:latin typeface="Arial" charset="0"/>
              </a:rPr>
              <a:t>x</a:t>
            </a:r>
            <a:r>
              <a:rPr lang="en-GB" sz="2400">
                <a:latin typeface="Arial" charset="0"/>
              </a:rPr>
              <a:t>1</a:t>
            </a:r>
            <a:r>
              <a:rPr lang="en-GB" sz="2400" baseline="0">
                <a:latin typeface="Arial" charset="0"/>
              </a:rPr>
              <a:t> = 1 x</a:t>
            </a:r>
            <a:r>
              <a:rPr lang="en-GB" sz="2400">
                <a:latin typeface="Arial" charset="0"/>
              </a:rPr>
              <a:t>0</a:t>
            </a:r>
            <a:r>
              <a:rPr lang="en-GB" sz="2400" baseline="0">
                <a:latin typeface="Arial" charset="0"/>
              </a:rPr>
              <a:t> + h y</a:t>
            </a:r>
            <a:r>
              <a:rPr lang="en-GB" sz="2400">
                <a:latin typeface="Arial" charset="0"/>
              </a:rPr>
              <a:t>0 </a:t>
            </a:r>
            <a:r>
              <a:rPr lang="en-GB" sz="2400" baseline="0">
                <a:latin typeface="Arial" charset="0"/>
              </a:rPr>
              <a:t>+ 0</a:t>
            </a:r>
          </a:p>
          <a:p>
            <a:pPr lvl="1"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sz="2400" baseline="0">
                <a:latin typeface="Arial" charset="0"/>
              </a:rPr>
              <a:t>y</a:t>
            </a:r>
            <a:r>
              <a:rPr lang="en-GB" sz="2400">
                <a:latin typeface="Arial" charset="0"/>
              </a:rPr>
              <a:t>1</a:t>
            </a:r>
            <a:r>
              <a:rPr lang="en-GB" sz="2400" baseline="0">
                <a:latin typeface="Arial" charset="0"/>
              </a:rPr>
              <a:t> = 0 x</a:t>
            </a:r>
            <a:r>
              <a:rPr lang="en-GB" sz="2400">
                <a:latin typeface="Arial" charset="0"/>
              </a:rPr>
              <a:t>0</a:t>
            </a:r>
            <a:r>
              <a:rPr lang="en-GB" sz="2400" baseline="0">
                <a:latin typeface="Arial" charset="0"/>
              </a:rPr>
              <a:t> + 1 y</a:t>
            </a:r>
            <a:r>
              <a:rPr lang="en-GB" sz="2400">
                <a:latin typeface="Arial" charset="0"/>
              </a:rPr>
              <a:t>0 </a:t>
            </a:r>
            <a:r>
              <a:rPr lang="en-GB" sz="2400" baseline="0">
                <a:latin typeface="Arial" charset="0"/>
              </a:rPr>
              <a:t>+ 0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</a:t>
            </a:r>
            <a:r>
              <a:rPr lang="en-GB" dirty="0" smtClean="0"/>
              <a:t>rigid-body transformations</a:t>
            </a:r>
            <a:endParaRPr lang="en-GB" dirty="0" smtClean="0"/>
          </a:p>
        </p:txBody>
      </p:sp>
      <p:sp>
        <p:nvSpPr>
          <p:cNvPr id="254980" name="Rectangle 2052"/>
          <p:cNvSpPr>
            <a:spLocks noGrp="1" noChangeArrowheads="1"/>
          </p:cNvSpPr>
          <p:nvPr>
            <p:ph type="body" idx="1"/>
          </p:nvPr>
        </p:nvSpPr>
        <p:spPr>
          <a:xfrm>
            <a:off x="495300" y="1609725"/>
            <a:ext cx="9105900" cy="4638675"/>
          </a:xfrm>
          <a:noFill/>
        </p:spPr>
        <p:txBody>
          <a:bodyPr/>
          <a:lstStyle/>
          <a:p>
            <a:r>
              <a:rPr lang="en-GB" smtClean="0"/>
              <a:t>A 3D rigid body transform is defined by:</a:t>
            </a:r>
          </a:p>
          <a:p>
            <a:pPr lvl="1"/>
            <a:r>
              <a:rPr lang="en-GB" smtClean="0"/>
              <a:t>3 translations - in X, Y &amp; Z directions</a:t>
            </a:r>
          </a:p>
          <a:p>
            <a:pPr lvl="1"/>
            <a:r>
              <a:rPr lang="en-GB" smtClean="0"/>
              <a:t>3 rotations - about X, Y &amp; Z axes</a:t>
            </a:r>
          </a:p>
          <a:p>
            <a:r>
              <a:rPr lang="en-GB" smtClean="0"/>
              <a:t>The order of the operations matters</a:t>
            </a:r>
          </a:p>
        </p:txBody>
      </p:sp>
      <p:graphicFrame>
        <p:nvGraphicFramePr>
          <p:cNvPr id="401408" name="Object 2048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" y="4114800"/>
          <a:ext cx="9201150" cy="1189038"/>
        </p:xfrm>
        <a:graphic>
          <a:graphicData uri="http://schemas.openxmlformats.org/presentationml/2006/ole">
            <p:oleObj spid="_x0000_s2050" name="Equation" r:id="rId3" imgW="8153280" imgH="1218960" progId="Equation.3">
              <p:embed/>
            </p:oleObj>
          </a:graphicData>
        </a:graphic>
      </p:graphicFrame>
      <p:sp>
        <p:nvSpPr>
          <p:cNvPr id="254982" name="Text Box 2054"/>
          <p:cNvSpPr txBox="1">
            <a:spLocks noChangeArrowheads="1"/>
          </p:cNvSpPr>
          <p:nvPr/>
        </p:nvSpPr>
        <p:spPr bwMode="auto">
          <a:xfrm>
            <a:off x="533400" y="5334000"/>
            <a:ext cx="1573213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aseline="0">
                <a:latin typeface="+mn-lt"/>
              </a:rPr>
              <a:t>Translations</a:t>
            </a:r>
          </a:p>
        </p:txBody>
      </p:sp>
      <p:sp>
        <p:nvSpPr>
          <p:cNvPr id="254983" name="Text Box 2055"/>
          <p:cNvSpPr txBox="1">
            <a:spLocks noChangeArrowheads="1"/>
          </p:cNvSpPr>
          <p:nvPr/>
        </p:nvSpPr>
        <p:spPr bwMode="auto">
          <a:xfrm>
            <a:off x="2892425" y="5334000"/>
            <a:ext cx="1552575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aseline="0">
                <a:latin typeface="+mn-lt"/>
              </a:rPr>
              <a:t>Pitch</a:t>
            </a:r>
          </a:p>
          <a:p>
            <a:pPr algn="ctr">
              <a:defRPr/>
            </a:pPr>
            <a:r>
              <a:rPr lang="en-GB" baseline="0">
                <a:latin typeface="+mn-lt"/>
              </a:rPr>
              <a:t>about x axis</a:t>
            </a:r>
          </a:p>
        </p:txBody>
      </p:sp>
      <p:sp>
        <p:nvSpPr>
          <p:cNvPr id="254984" name="Text Box 2056"/>
          <p:cNvSpPr txBox="1">
            <a:spLocks noChangeArrowheads="1"/>
          </p:cNvSpPr>
          <p:nvPr/>
        </p:nvSpPr>
        <p:spPr bwMode="auto">
          <a:xfrm>
            <a:off x="5299075" y="5334000"/>
            <a:ext cx="160813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aseline="0">
                <a:latin typeface="+mn-lt"/>
              </a:rPr>
              <a:t>Roll</a:t>
            </a:r>
          </a:p>
          <a:p>
            <a:pPr algn="ctr">
              <a:defRPr/>
            </a:pPr>
            <a:r>
              <a:rPr lang="en-GB" baseline="0">
                <a:latin typeface="+mn-lt"/>
              </a:rPr>
              <a:t>about y axis</a:t>
            </a:r>
          </a:p>
        </p:txBody>
      </p:sp>
      <p:sp>
        <p:nvSpPr>
          <p:cNvPr id="254985" name="Text Box 2057"/>
          <p:cNvSpPr txBox="1">
            <a:spLocks noChangeArrowheads="1"/>
          </p:cNvSpPr>
          <p:nvPr/>
        </p:nvSpPr>
        <p:spPr bwMode="auto">
          <a:xfrm>
            <a:off x="7772400" y="5334000"/>
            <a:ext cx="16129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aseline="0">
                <a:latin typeface="+mn-lt"/>
              </a:rPr>
              <a:t>Yaw</a:t>
            </a:r>
          </a:p>
          <a:p>
            <a:pPr algn="ctr">
              <a:defRPr/>
            </a:pPr>
            <a:r>
              <a:rPr lang="en-GB" baseline="0">
                <a:latin typeface="+mn-lt"/>
              </a:rPr>
              <a:t>about z axis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4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4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4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4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1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1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1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1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build="p" autoUpdateAnimBg="0"/>
      <p:bldP spid="254982" grpId="0" autoUpdateAnimBg="0"/>
      <p:bldP spid="254983" grpId="0" autoUpdateAnimBg="0"/>
      <p:bldP spid="254984" grpId="0" autoUpdateAnimBg="0"/>
      <p:bldP spid="25498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Voxel</a:t>
            </a:r>
            <a:r>
              <a:rPr lang="en-GB" dirty="0" smtClean="0"/>
              <a:t>-to-world </a:t>
            </a:r>
            <a:r>
              <a:rPr lang="en-GB" dirty="0" smtClean="0"/>
              <a:t>transforms</a:t>
            </a:r>
            <a:endParaRPr lang="en-GB" dirty="0" smtClean="0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50975"/>
            <a:ext cx="9296400" cy="4797425"/>
          </a:xfrm>
        </p:spPr>
        <p:txBody>
          <a:bodyPr/>
          <a:lstStyle/>
          <a:p>
            <a:r>
              <a:rPr lang="en-GB" smtClean="0"/>
              <a:t>Affine transform associated with each image</a:t>
            </a:r>
          </a:p>
          <a:p>
            <a:pPr lvl="1"/>
            <a:r>
              <a:rPr lang="en-GB" smtClean="0"/>
              <a:t>Maps from voxels (x=1..n</a:t>
            </a:r>
            <a:r>
              <a:rPr lang="en-GB" baseline="-25000" smtClean="0"/>
              <a:t>x</a:t>
            </a:r>
            <a:r>
              <a:rPr lang="en-GB" smtClean="0"/>
              <a:t>, y=1..n</a:t>
            </a:r>
            <a:r>
              <a:rPr lang="en-GB" baseline="-25000" smtClean="0"/>
              <a:t>y</a:t>
            </a:r>
            <a:r>
              <a:rPr lang="en-GB" smtClean="0"/>
              <a:t>, z=1..n</a:t>
            </a:r>
            <a:r>
              <a:rPr lang="en-GB" baseline="-25000" smtClean="0"/>
              <a:t>z</a:t>
            </a:r>
            <a:r>
              <a:rPr lang="en-GB" smtClean="0"/>
              <a:t>) to some world co-ordinate system. e.g.,</a:t>
            </a:r>
          </a:p>
          <a:p>
            <a:pPr lvl="2"/>
            <a:r>
              <a:rPr lang="en-GB" smtClean="0"/>
              <a:t>Scanner co-ordinates - images from DICOM toolbox</a:t>
            </a:r>
          </a:p>
          <a:p>
            <a:pPr lvl="2"/>
            <a:r>
              <a:rPr lang="en-GB" smtClean="0"/>
              <a:t>T&amp;T/MNI coordinates - spatially normalised</a:t>
            </a:r>
          </a:p>
          <a:p>
            <a:r>
              <a:rPr lang="en-GB" smtClean="0"/>
              <a:t>Registering image B (source) to image A (target) will update B’s voxel-to-world mapping</a:t>
            </a:r>
          </a:p>
          <a:p>
            <a:pPr lvl="1"/>
            <a:r>
              <a:rPr lang="en-GB" smtClean="0"/>
              <a:t>Mapping from voxels in A to voxels in B is by</a:t>
            </a:r>
          </a:p>
          <a:p>
            <a:pPr lvl="2"/>
            <a:r>
              <a:rPr lang="en-GB" smtClean="0"/>
              <a:t>A-to-world using M</a:t>
            </a:r>
            <a:r>
              <a:rPr lang="en-GB" baseline="-25000" smtClean="0"/>
              <a:t>A</a:t>
            </a:r>
            <a:r>
              <a:rPr lang="en-GB" smtClean="0"/>
              <a:t>, then world-to-B using M</a:t>
            </a:r>
            <a:r>
              <a:rPr lang="en-GB" baseline="-25000" smtClean="0"/>
              <a:t>B</a:t>
            </a:r>
            <a:r>
              <a:rPr lang="en-GB" baseline="30000" smtClean="0"/>
              <a:t>-1</a:t>
            </a:r>
            <a:endParaRPr lang="en-GB" smtClean="0"/>
          </a:p>
          <a:p>
            <a:pPr lvl="2"/>
            <a:r>
              <a:rPr lang="en-GB" smtClean="0"/>
              <a:t> M</a:t>
            </a:r>
            <a:r>
              <a:rPr lang="en-GB" baseline="-25000" smtClean="0"/>
              <a:t>B</a:t>
            </a:r>
            <a:r>
              <a:rPr lang="en-GB" baseline="30000" smtClean="0"/>
              <a:t>-1</a:t>
            </a:r>
            <a:r>
              <a:rPr lang="en-GB" smtClean="0"/>
              <a:t> M</a:t>
            </a:r>
            <a:r>
              <a:rPr lang="en-GB" baseline="-25000" smtClean="0"/>
              <a:t>A</a:t>
            </a:r>
            <a:endParaRPr lang="en-GB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build="p" autoUpdateAnimBg="0"/>
    </p:bld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170315457</TotalTime>
  <Pages>19</Pages>
  <Words>1151</Words>
  <Application>Microsoft Office PowerPoint</Application>
  <PresentationFormat>A4 Paper (210x297 mm)</PresentationFormat>
  <Paragraphs>202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Comic Sans MS</vt:lpstr>
      <vt:lpstr>Arial</vt:lpstr>
      <vt:lpstr>Monotype Sorts</vt:lpstr>
      <vt:lpstr>Symbol</vt:lpstr>
      <vt:lpstr>Contemporary Portrait</vt:lpstr>
      <vt:lpstr>Microsoft Equation 3.0</vt:lpstr>
      <vt:lpstr>MathType 4.0 Equation</vt:lpstr>
      <vt:lpstr>Preprocessing I: Within Subject  John Ashburner </vt:lpstr>
      <vt:lpstr>Pre-processing overview</vt:lpstr>
      <vt:lpstr>Contents</vt:lpstr>
      <vt:lpstr>Rigid-body transformations</vt:lpstr>
      <vt:lpstr>Image registration</vt:lpstr>
      <vt:lpstr>2D affine transforms</vt:lpstr>
      <vt:lpstr>2D affine transforms</vt:lpstr>
      <vt:lpstr>3D rigid-body transformations</vt:lpstr>
      <vt:lpstr>Voxel-to-world transforms</vt:lpstr>
      <vt:lpstr>Left- and right-handed coordinate systems</vt:lpstr>
      <vt:lpstr>“Radiological” and “neurological” conventions</vt:lpstr>
      <vt:lpstr>Optimisation</vt:lpstr>
      <vt:lpstr>Optimisation</vt:lpstr>
      <vt:lpstr>Objective functions</vt:lpstr>
      <vt:lpstr>Simple interpolation</vt:lpstr>
      <vt:lpstr>B-spline interpolation</vt:lpstr>
      <vt:lpstr>Contents</vt:lpstr>
      <vt:lpstr>Mean-squared difference</vt:lpstr>
      <vt:lpstr>Motion estimates</vt:lpstr>
      <vt:lpstr>Residual errors from aligned fMRI</vt:lpstr>
      <vt:lpstr>Movement-by-distortion interaction of fMRI</vt:lpstr>
      <vt:lpstr>Movement-by-distortion interaction</vt:lpstr>
      <vt:lpstr>Realign &amp; Unwarp</vt:lpstr>
      <vt:lpstr>Correcting for distortion changes</vt:lpstr>
      <vt:lpstr>Contents</vt:lpstr>
      <vt:lpstr>Slide 26</vt:lpstr>
      <vt:lpstr>Coregistration maximises Mutual Information</vt:lpstr>
      <vt:lpstr>“Check Reg” to assess alignment</vt:lpstr>
      <vt:lpstr>EPI dropout and distortion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</dc:title>
  <dc:subject>SPM Course Overheads</dc:subject>
  <dc:creator>WDCN</dc:creator>
  <cp:keywords>Statistical Parametric Mapping</cp:keywords>
  <cp:lastModifiedBy>john</cp:lastModifiedBy>
  <cp:revision>197</cp:revision>
  <cp:lastPrinted>2004-05-04T13:58:27Z</cp:lastPrinted>
  <dcterms:created xsi:type="dcterms:W3CDTF">1996-05-14T17:42:09Z</dcterms:created>
  <dcterms:modified xsi:type="dcterms:W3CDTF">2015-02-25T14:37:49Z</dcterms:modified>
</cp:coreProperties>
</file>