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612" r:id="rId2"/>
    <p:sldId id="571" r:id="rId3"/>
    <p:sldId id="579" r:id="rId4"/>
    <p:sldId id="510" r:id="rId5"/>
    <p:sldId id="570" r:id="rId6"/>
    <p:sldId id="591" r:id="rId7"/>
    <p:sldId id="592" r:id="rId8"/>
    <p:sldId id="598" r:id="rId9"/>
    <p:sldId id="599" r:id="rId10"/>
    <p:sldId id="600" r:id="rId11"/>
    <p:sldId id="594" r:id="rId12"/>
    <p:sldId id="595" r:id="rId13"/>
    <p:sldId id="596" r:id="rId14"/>
    <p:sldId id="597" r:id="rId15"/>
    <p:sldId id="493" r:id="rId16"/>
    <p:sldId id="576" r:id="rId17"/>
    <p:sldId id="577" r:id="rId18"/>
    <p:sldId id="564" r:id="rId19"/>
    <p:sldId id="578" r:id="rId20"/>
    <p:sldId id="520" r:id="rId21"/>
    <p:sldId id="524" r:id="rId22"/>
    <p:sldId id="525" r:id="rId23"/>
    <p:sldId id="563" r:id="rId24"/>
    <p:sldId id="530" r:id="rId25"/>
    <p:sldId id="538" r:id="rId26"/>
    <p:sldId id="542" r:id="rId27"/>
    <p:sldId id="543" r:id="rId28"/>
    <p:sldId id="544" r:id="rId29"/>
    <p:sldId id="561" r:id="rId30"/>
    <p:sldId id="562" r:id="rId31"/>
    <p:sldId id="601" r:id="rId32"/>
    <p:sldId id="602" r:id="rId33"/>
    <p:sldId id="603" r:id="rId34"/>
    <p:sldId id="604" r:id="rId35"/>
    <p:sldId id="605" r:id="rId36"/>
    <p:sldId id="606" r:id="rId37"/>
    <p:sldId id="607" r:id="rId38"/>
    <p:sldId id="608" r:id="rId39"/>
    <p:sldId id="609" r:id="rId40"/>
    <p:sldId id="610" r:id="rId41"/>
    <p:sldId id="573" r:id="rId42"/>
    <p:sldId id="572" r:id="rId43"/>
    <p:sldId id="611" r:id="rId44"/>
    <p:sldId id="512" r:id="rId45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C000"/>
    <a:srgbClr val="C8FEC8"/>
    <a:srgbClr val="009688"/>
    <a:srgbClr val="000000"/>
    <a:srgbClr val="006B61"/>
    <a:srgbClr val="037C03"/>
    <a:srgbClr val="FFFF00"/>
    <a:srgbClr val="000099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104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220" y="-102"/>
      </p:cViewPr>
      <p:guideLst>
        <p:guide orient="horz" pos="3108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927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4550"/>
            <a:ext cx="49022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3713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89B911F-CB8B-467B-875A-AC886452D3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98A23-2540-40B2-B9CC-1A4BC618A439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0544-1EEA-42C1-ABCC-7424ABB9E498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C3FE058-FC94-4F47-9413-C2DE014B3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3A79-DE99-4658-A88B-6F345C201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CF625-4159-42CA-AD41-88680F5B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84D5-34E2-4320-9366-7EBD0870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1BF2-74B9-416C-A308-D55561BE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EFD09-30AC-4F9E-A2F7-91A1B21C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832C-F907-40AF-9030-E99653299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49AA-78B8-4937-906E-9EB35493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13C79-BEA3-42A1-997D-79E61B88D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0D80-8FE7-4C55-91B7-F889869F9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C21D-A911-422C-942F-6EE3EB43C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D976B-5D6E-45C0-930E-632D62C02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2720" y="404664"/>
            <a:ext cx="7473280" cy="4068688"/>
          </a:xfrm>
        </p:spPr>
        <p:txBody>
          <a:bodyPr lIns="90488" tIns="44450" rIns="90488" bIns="44450" anchor="ctr"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II:</a:t>
            </a:r>
            <a:br>
              <a:rPr lang="en-GB" dirty="0" smtClean="0"/>
            </a:br>
            <a:r>
              <a:rPr lang="en-GB" smtClean="0"/>
              <a:t>Between </a:t>
            </a:r>
            <a:r>
              <a:rPr lang="en-GB" smtClean="0"/>
              <a:t>Subjects</a:t>
            </a:r>
            <a:br>
              <a:rPr lang="en-GB" smtClean="0"/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3200" b="0" dirty="0" smtClean="0">
                <a:solidFill>
                  <a:schemeClr val="tx1"/>
                </a:solidFill>
              </a:rPr>
              <a:t>John </a:t>
            </a:r>
            <a:r>
              <a:rPr lang="en-GB" sz="3200" b="0" dirty="0" err="1" smtClean="0">
                <a:solidFill>
                  <a:schemeClr val="tx1"/>
                </a:solidFill>
              </a:rPr>
              <a:t>Ashburner</a:t>
            </a:r>
            <a:r>
              <a:rPr lang="en-GB" sz="2400" b="0" dirty="0" smtClean="0">
                <a:solidFill>
                  <a:schemeClr val="tx1"/>
                </a:solidFill>
              </a:rPr>
              <a:t/>
            </a:r>
            <a:br>
              <a:rPr lang="en-GB" sz="2400" b="0" dirty="0" smtClean="0">
                <a:solidFill>
                  <a:schemeClr val="tx1"/>
                </a:solidFill>
              </a:rPr>
            </a:br>
            <a:endParaRPr lang="en-GB" sz="2400" b="0" i="1" dirty="0" smtClean="0">
              <a:solidFill>
                <a:schemeClr val="tx1"/>
              </a:solidFill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4566" y="4684414"/>
            <a:ext cx="6292850" cy="1912938"/>
          </a:xfrm>
        </p:spPr>
        <p:txBody>
          <a:bodyPr lIns="90488" tIns="44450" rIns="90488" bIns="44450"/>
          <a:lstStyle/>
          <a:p>
            <a:pPr marL="342900" indent="-342900" algn="ctr"/>
            <a:r>
              <a:rPr lang="en-GB" sz="2400" dirty="0" err="1" smtClean="0"/>
              <a:t>Wellcome</a:t>
            </a:r>
            <a:r>
              <a:rPr lang="en-GB" sz="2400" dirty="0" smtClean="0"/>
              <a:t> Trust Centre for </a:t>
            </a:r>
            <a:r>
              <a:rPr lang="en-GB" sz="2400" dirty="0" err="1" smtClean="0"/>
              <a:t>Neuroimaging</a:t>
            </a:r>
            <a:r>
              <a:rPr lang="en-GB" sz="2400" dirty="0" smtClean="0"/>
              <a:t>,</a:t>
            </a:r>
          </a:p>
          <a:p>
            <a:pPr marL="342900" indent="-342900" algn="ctr"/>
            <a:r>
              <a:rPr lang="en-GB" sz="2400" dirty="0" smtClean="0"/>
              <a:t>12 Queen Square, London, UK.</a:t>
            </a:r>
          </a:p>
        </p:txBody>
      </p:sp>
      <p:pic>
        <p:nvPicPr>
          <p:cNvPr id="17411" name="Picture 6" descr="statue_fil"/>
          <p:cNvPicPr>
            <a:picLocks noChangeAspect="1" noChangeArrowheads="1"/>
          </p:cNvPicPr>
          <p:nvPr/>
        </p:nvPicPr>
        <p:blipFill>
          <a:blip r:embed="rId3" cstate="print"/>
          <a:srcRect l="15579" t="13393" r="18050" b="14563"/>
          <a:stretch>
            <a:fillRect/>
          </a:stretch>
        </p:blipFill>
        <p:spPr bwMode="auto">
          <a:xfrm>
            <a:off x="560388" y="1196975"/>
            <a:ext cx="1905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1112168"/>
          </a:xfrm>
        </p:spPr>
        <p:txBody>
          <a:bodyPr/>
          <a:lstStyle/>
          <a:p>
            <a:r>
              <a:rPr lang="en-GB" dirty="0" smtClean="0"/>
              <a:t>Modelling tissue intensities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28800"/>
            <a:ext cx="8859838" cy="2790800"/>
          </a:xfrm>
        </p:spPr>
        <p:txBody>
          <a:bodyPr/>
          <a:lstStyle/>
          <a:p>
            <a:r>
              <a:rPr lang="en-GB" sz="2400" dirty="0" smtClean="0"/>
              <a:t>Classification is based on a </a:t>
            </a:r>
            <a:r>
              <a:rPr lang="en-GB" sz="2400" b="1" i="1" dirty="0" smtClean="0"/>
              <a:t>Mixture of Gaussians </a:t>
            </a:r>
            <a:r>
              <a:rPr lang="en-GB" sz="2400" dirty="0" smtClean="0"/>
              <a:t>model (MOG), which represents the intensity probability density by a number of Gaussian distributions.</a:t>
            </a:r>
          </a:p>
        </p:txBody>
      </p:sp>
      <p:pic>
        <p:nvPicPr>
          <p:cNvPr id="10244" name="Picture 4" descr="hi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25" y="3141663"/>
            <a:ext cx="86407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24250" y="6432550"/>
            <a:ext cx="187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Image Intensity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4291013"/>
            <a:ext cx="200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1800" baseline="0">
              <a:latin typeface="Arial" charset="0"/>
              <a:cs typeface="Arial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8425" y="41862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Frequency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509588" y="37226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364163" y="663575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9" name="Picture 3" descr="de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808" y="1700808"/>
            <a:ext cx="6393160" cy="480153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55884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Modelling</a:t>
            </a:r>
            <a:r>
              <a:rPr kumimoji="1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deformations</a:t>
            </a:r>
            <a:endParaRPr kumimoji="1" lang="en-US" sz="4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10375" cy="1112168"/>
          </a:xfrm>
        </p:spPr>
        <p:txBody>
          <a:bodyPr/>
          <a:lstStyle/>
          <a:p>
            <a:r>
              <a:rPr lang="en-GB" dirty="0"/>
              <a:t>Modelling a </a:t>
            </a:r>
            <a:r>
              <a:rPr lang="en-GB" dirty="0" smtClean="0"/>
              <a:t>bias field</a:t>
            </a:r>
            <a:endParaRPr lang="en-GB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276872"/>
            <a:ext cx="5897563" cy="4047728"/>
          </a:xfrm>
        </p:spPr>
        <p:txBody>
          <a:bodyPr/>
          <a:lstStyle/>
          <a:p>
            <a:r>
              <a:rPr lang="en-GB" sz="2000"/>
              <a:t>A bias field is modelled as a linear combination of basis functions.</a:t>
            </a:r>
            <a:endParaRPr lang="en-GB" sz="2400"/>
          </a:p>
        </p:txBody>
      </p:sp>
      <p:pic>
        <p:nvPicPr>
          <p:cNvPr id="397316" name="Picture 4" descr="b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2368550"/>
            <a:ext cx="8856663" cy="3535363"/>
          </a:xfrm>
          <a:prstGeom prst="rect">
            <a:avLst/>
          </a:prstGeom>
          <a:noFill/>
        </p:spPr>
      </p:pic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920750" y="5949950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Corrupted image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6689725" y="5884863"/>
            <a:ext cx="2195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baseline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Corrected image</a:t>
            </a:r>
            <a:endParaRPr lang="en-GB" baseline="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3800475" y="5949950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Bias Field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7320" name="Picture 8" descr="d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264" y="0"/>
            <a:ext cx="3081337" cy="23129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</a:t>
            </a:r>
            <a:r>
              <a:rPr lang="en-US" dirty="0" err="1" smtClean="0"/>
              <a:t>optimisation</a:t>
            </a:r>
            <a:r>
              <a:rPr lang="en-US" dirty="0" smtClean="0"/>
              <a:t> scheme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0872" y="2204864"/>
            <a:ext cx="2232247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Update tissue estimates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257" y="3789040"/>
            <a:ext cx="2232247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Update bias field estimates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464" y="3801234"/>
            <a:ext cx="259228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Update deformation estimates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2881" y="5373216"/>
            <a:ext cx="2232247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Converged?</a:t>
            </a:r>
            <a:endParaRPr lang="en-US" baseline="0" dirty="0">
              <a:latin typeface="Arial" pitchFamily="34" charset="0"/>
            </a:endParaRPr>
          </a:p>
        </p:txBody>
      </p:sp>
      <p:cxnSp>
        <p:nvCxnSpPr>
          <p:cNvPr id="10" name="Shape 9"/>
          <p:cNvCxnSpPr>
            <a:stCxn id="3" idx="3"/>
            <a:endCxn id="4" idx="0"/>
          </p:cNvCxnSpPr>
          <p:nvPr/>
        </p:nvCxnSpPr>
        <p:spPr bwMode="auto">
          <a:xfrm>
            <a:off x="6033119" y="2558807"/>
            <a:ext cx="2340262" cy="1230233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hape 11"/>
          <p:cNvCxnSpPr>
            <a:stCxn id="4" idx="2"/>
            <a:endCxn id="6" idx="3"/>
          </p:cNvCxnSpPr>
          <p:nvPr/>
        </p:nvCxnSpPr>
        <p:spPr bwMode="auto">
          <a:xfrm rot="5400000">
            <a:off x="6701083" y="3900972"/>
            <a:ext cx="1076345" cy="2268253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hape 13"/>
          <p:cNvCxnSpPr>
            <a:stCxn id="6" idx="1"/>
            <a:endCxn id="5" idx="2"/>
          </p:cNvCxnSpPr>
          <p:nvPr/>
        </p:nvCxnSpPr>
        <p:spPr bwMode="auto">
          <a:xfrm rot="10800000">
            <a:off x="1424609" y="4509121"/>
            <a:ext cx="2448273" cy="1064151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hape 15"/>
          <p:cNvCxnSpPr>
            <a:stCxn id="5" idx="0"/>
            <a:endCxn id="3" idx="1"/>
          </p:cNvCxnSpPr>
          <p:nvPr/>
        </p:nvCxnSpPr>
        <p:spPr bwMode="auto">
          <a:xfrm rot="5400000" flipH="1" flipV="1">
            <a:off x="1991527" y="1991889"/>
            <a:ext cx="1242427" cy="2376264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989006" y="5773326"/>
            <a:ext cx="108010" cy="6800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241032" y="6237312"/>
            <a:ext cx="603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Yes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6776" y="5661248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No</a:t>
            </a:r>
            <a:endParaRPr lang="en-US" baseline="0" dirty="0">
              <a:latin typeface="Arial" pitchFamily="34" charset="0"/>
            </a:endParaRPr>
          </a:p>
        </p:txBody>
      </p:sp>
      <p:cxnSp>
        <p:nvCxnSpPr>
          <p:cNvPr id="31" name="Straight Arrow Connector 30"/>
          <p:cNvCxnSpPr>
            <a:endCxn id="3" idx="0"/>
          </p:cNvCxnSpPr>
          <p:nvPr/>
        </p:nvCxnSpPr>
        <p:spPr bwMode="auto">
          <a:xfrm>
            <a:off x="4808984" y="1700808"/>
            <a:ext cx="108012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7" name="TextBox 5"/>
          <p:cNvSpPr txBox="1">
            <a:spLocks noChangeArrowheads="1"/>
          </p:cNvSpPr>
          <p:nvPr/>
        </p:nvSpPr>
        <p:spPr bwMode="auto">
          <a:xfrm>
            <a:off x="6897688" y="0"/>
            <a:ext cx="2843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baseline="0">
                <a:latin typeface="Arial" charset="0"/>
                <a:cs typeface="Arial" charset="0"/>
              </a:rPr>
              <a:t>Evaluations of nonlinear registration algorithms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 b="50520"/>
          <a:stretch>
            <a:fillRect/>
          </a:stretch>
        </p:blipFill>
        <p:spPr bwMode="auto">
          <a:xfrm>
            <a:off x="20191" y="3276600"/>
            <a:ext cx="96853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656856" y="3429000"/>
            <a:ext cx="1296144" cy="3429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37376" y="3429000"/>
            <a:ext cx="1296144" cy="3429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</a:t>
            </a:r>
            <a:r>
              <a:rPr lang="en-GB" dirty="0" smtClean="0"/>
              <a:t>tissue probability maps</a:t>
            </a:r>
            <a:endParaRPr lang="en-GB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90675"/>
            <a:ext cx="8880475" cy="2000250"/>
          </a:xfrm>
        </p:spPr>
        <p:txBody>
          <a:bodyPr/>
          <a:lstStyle/>
          <a:p>
            <a:r>
              <a:rPr lang="en-GB" smtClean="0"/>
              <a:t>Tissue probability maps (TPMs) are used instead of the proportion of voxels in each Gaussian as the prior.</a:t>
            </a:r>
          </a:p>
        </p:txBody>
      </p:sp>
      <p:pic>
        <p:nvPicPr>
          <p:cNvPr id="14340" name="Picture 4" descr="prior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2981325"/>
            <a:ext cx="920115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49263" y="5726113"/>
            <a:ext cx="9142412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baseline="0">
                <a:solidFill>
                  <a:srgbClr val="0033CC"/>
                </a:solidFill>
                <a:latin typeface="+mn-lt"/>
              </a:rPr>
              <a:t>ICBM Tissue Probabilistic Atlases</a:t>
            </a:r>
            <a:r>
              <a:rPr lang="en-GB" sz="2400" baseline="0">
                <a:latin typeface="+mn-lt"/>
              </a:rPr>
              <a:t>. </a:t>
            </a:r>
            <a:r>
              <a:rPr lang="en-GB" sz="1800" baseline="0">
                <a:latin typeface="+mn-lt"/>
              </a:rPr>
              <a:t>These tissue probability maps are kindly provided by the </a:t>
            </a:r>
            <a:r>
              <a:rPr lang="en-GB" sz="1800" b="1" baseline="0">
                <a:latin typeface="+mn-lt"/>
              </a:rPr>
              <a:t>International Consortium for Brain Mapping</a:t>
            </a:r>
            <a:r>
              <a:rPr lang="en-GB" sz="1800" baseline="0">
                <a:latin typeface="+mn-lt"/>
              </a:rPr>
              <a:t>, John C. Mazziotta and Arthur W. Toga.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381625" cy="1976438"/>
          </a:xfrm>
        </p:spPr>
        <p:txBody>
          <a:bodyPr/>
          <a:lstStyle/>
          <a:p>
            <a:pPr algn="ctr"/>
            <a:r>
              <a:rPr lang="en-US" dirty="0" smtClean="0"/>
              <a:t>Tissue </a:t>
            </a:r>
            <a:r>
              <a:rPr lang="en-US" dirty="0" smtClean="0"/>
              <a:t>probability maps in SPM12</a:t>
            </a:r>
            <a:endParaRPr lang="en-US" dirty="0" smtClean="0"/>
          </a:p>
        </p:txBody>
      </p:sp>
      <p:pic>
        <p:nvPicPr>
          <p:cNvPr id="15363" name="Content Placeholder 3" descr="TPM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6675" y="0"/>
            <a:ext cx="4759325" cy="6858000"/>
          </a:xfrm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31825" y="3068638"/>
            <a:ext cx="42497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>
                <a:latin typeface="Arial" charset="0"/>
              </a:rPr>
              <a:t>Includes additional non-brain tissue classes (bone, and soft tissue)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6387" name="Picture 3" descr="segmented_individ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0"/>
            <a:ext cx="475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segmented_individul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1143000"/>
          </a:xfrm>
        </p:spPr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/>
                </a:solidFill>
              </a:rPr>
              <a:t>Normalise/Segment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sz="4800" b="1" dirty="0" err="1" smtClean="0"/>
              <a:t>Dartel</a:t>
            </a:r>
            <a:endParaRPr lang="en-GB" sz="4800" b="1" dirty="0" smtClean="0"/>
          </a:p>
          <a:p>
            <a:pPr lvl="1"/>
            <a:r>
              <a:rPr lang="en-GB" b="1" dirty="0" smtClean="0"/>
              <a:t>Velocity field </a:t>
            </a:r>
            <a:r>
              <a:rPr lang="en-GB" b="1" dirty="0" smtClean="0"/>
              <a:t>parameterisation</a:t>
            </a:r>
          </a:p>
          <a:p>
            <a:pPr lvl="1"/>
            <a:r>
              <a:rPr lang="en-GB" b="1" dirty="0" smtClean="0"/>
              <a:t>Objective function</a:t>
            </a:r>
          </a:p>
          <a:p>
            <a:pPr lvl="1"/>
            <a:r>
              <a:rPr lang="en-GB" b="1" dirty="0" smtClean="0"/>
              <a:t>Template creation</a:t>
            </a:r>
          </a:p>
          <a:p>
            <a:pPr lvl="1"/>
            <a:r>
              <a:rPr lang="en-GB" b="1" dirty="0" smtClean="0"/>
              <a:t>Examples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Smooth</a:t>
            </a:r>
            <a:endParaRPr lang="en-GB" dirty="0" smtClean="0"/>
          </a:p>
          <a:p>
            <a:pPr lvl="1"/>
            <a:endParaRPr lang="en-GB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9800" y="0"/>
            <a:ext cx="5156200" cy="6858000"/>
          </a:xfrm>
        </p:spPr>
      </p:pic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4032250" cy="1143000"/>
          </a:xfrm>
        </p:spPr>
        <p:txBody>
          <a:bodyPr/>
          <a:lstStyle/>
          <a:p>
            <a:r>
              <a:rPr lang="en-GB" sz="3600" dirty="0" err="1" smtClean="0"/>
              <a:t>Dartel</a:t>
            </a:r>
            <a:r>
              <a:rPr lang="en-GB" sz="3600" dirty="0" smtClean="0"/>
              <a:t> image registration</a:t>
            </a:r>
            <a:endParaRPr lang="en-GB" sz="3600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0025" y="1341438"/>
            <a:ext cx="4940300" cy="4876800"/>
          </a:xfrm>
        </p:spPr>
        <p:txBody>
          <a:bodyPr/>
          <a:lstStyle/>
          <a:p>
            <a:r>
              <a:rPr lang="en-GB" sz="2400" smtClean="0"/>
              <a:t>Uses fast approximations</a:t>
            </a:r>
          </a:p>
          <a:p>
            <a:pPr lvl="1"/>
            <a:r>
              <a:rPr lang="en-GB" sz="2000" smtClean="0"/>
              <a:t>Deformation integrated using scaling and squaring</a:t>
            </a:r>
          </a:p>
          <a:p>
            <a:r>
              <a:rPr lang="en-GB" sz="2400" smtClean="0"/>
              <a:t>Uses Levenberg-Marquardt optimiser</a:t>
            </a:r>
          </a:p>
          <a:p>
            <a:pPr lvl="1"/>
            <a:r>
              <a:rPr lang="en-GB" sz="2000" smtClean="0"/>
              <a:t>Multi-grid matrix solver</a:t>
            </a:r>
          </a:p>
          <a:p>
            <a:r>
              <a:rPr lang="en-GB" sz="2400" smtClean="0"/>
              <a:t>Matches GM with GM, WM with WM etc</a:t>
            </a:r>
          </a:p>
          <a:p>
            <a:r>
              <a:rPr lang="en-GB" sz="2400" smtClean="0"/>
              <a:t>Diffeomorphic registration takes about 30 mins per image pair (121×145×121 images).</a:t>
            </a:r>
          </a:p>
          <a:p>
            <a:endParaRPr lang="en-GB" sz="2400" smtClean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445375" y="2205038"/>
            <a:ext cx="21891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Grey matter template warped to individual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546975" y="5656263"/>
            <a:ext cx="1697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Individual scan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Pre-processing </a:t>
            </a:r>
            <a:r>
              <a:rPr lang="en-GB" dirty="0" smtClean="0">
                <a:latin typeface="+mn-lt"/>
              </a:rPr>
              <a:t>overview</a:t>
            </a:r>
            <a:endParaRPr lang="en-GB" dirty="0" smtClean="0">
              <a:latin typeface="+mn-lt"/>
            </a:endParaRP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6838" y="1246188"/>
            <a:ext cx="18621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fMRI time-series</a:t>
            </a:r>
          </a:p>
        </p:txBody>
      </p:sp>
      <p:pic>
        <p:nvPicPr>
          <p:cNvPr id="402436" name="Picture 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7" name="Picture 5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8" name="Picture 6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9" name="Picture 7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5313" cy="400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Motion Correct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402443" name="Picture 1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4" name="Picture 1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5" name="Picture 1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6" name="Picture 1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773238"/>
            <a:ext cx="17684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49" name="Text Box 17"/>
          <p:cNvSpPr txBox="1">
            <a:spLocks noChangeArrowheads="1"/>
          </p:cNvSpPr>
          <p:nvPr/>
        </p:nvSpPr>
        <p:spPr bwMode="auto">
          <a:xfrm>
            <a:off x="2576513" y="4221163"/>
            <a:ext cx="1368425" cy="400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Coregister</a:t>
            </a:r>
          </a:p>
        </p:txBody>
      </p:sp>
      <p:sp>
        <p:nvSpPr>
          <p:cNvPr id="402450" name="Line 18"/>
          <p:cNvSpPr>
            <a:spLocks noChangeShapeType="1"/>
          </p:cNvSpPr>
          <p:nvPr/>
        </p:nvSpPr>
        <p:spPr bwMode="auto">
          <a:xfrm>
            <a:off x="3297238" y="37893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>
            <a:off x="1928813" y="45085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52" name="Line 20"/>
          <p:cNvSpPr>
            <a:spLocks noChangeShapeType="1"/>
          </p:cNvSpPr>
          <p:nvPr/>
        </p:nvSpPr>
        <p:spPr bwMode="auto">
          <a:xfrm>
            <a:off x="3297238" y="46529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402453" name="Object 21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2720975" y="5013325"/>
          <a:ext cx="1296988" cy="792163"/>
        </p:xfrm>
        <a:graphic>
          <a:graphicData uri="http://schemas.openxmlformats.org/presentationml/2006/ole">
            <p:oleObj spid="_x0000_s1026" name="Equation" r:id="rId5" imgW="1726920" imgH="1168200" progId="Equation.3">
              <p:embed/>
            </p:oleObj>
          </a:graphicData>
        </a:graphic>
      </p:graphicFrame>
      <p:pic>
        <p:nvPicPr>
          <p:cNvPr id="402454" name="Picture 22" descr="d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53000" y="5876925"/>
            <a:ext cx="14398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Estimate Spatial Norm</a:t>
            </a:r>
          </a:p>
        </p:txBody>
      </p:sp>
      <p:sp>
        <p:nvSpPr>
          <p:cNvPr id="402457" name="Line 25"/>
          <p:cNvSpPr>
            <a:spLocks noChangeShapeType="1"/>
          </p:cNvSpPr>
          <p:nvPr/>
        </p:nvSpPr>
        <p:spPr bwMode="auto">
          <a:xfrm>
            <a:off x="4665663" y="2997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59" name="Freeform 27"/>
          <p:cNvSpPr>
            <a:spLocks/>
          </p:cNvSpPr>
          <p:nvPr/>
        </p:nvSpPr>
        <p:spPr bwMode="auto">
          <a:xfrm>
            <a:off x="3297238" y="5949950"/>
            <a:ext cx="3671887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14"/>
              </a:cxn>
              <a:cxn ang="0">
                <a:pos x="1542" y="317"/>
              </a:cxn>
            </a:cxnLst>
            <a:rect l="0" t="0" r="r" b="b"/>
            <a:pathLst>
              <a:path w="1542" h="317">
                <a:moveTo>
                  <a:pt x="0" y="0"/>
                </a:moveTo>
                <a:lnTo>
                  <a:pt x="7" y="314"/>
                </a:lnTo>
                <a:lnTo>
                  <a:pt x="1542" y="31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61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402462" name="Picture 3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3" name="Picture 3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4" name="Picture 3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5" name="Picture 3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Smooth</a:t>
            </a:r>
          </a:p>
        </p:txBody>
      </p:sp>
      <p:sp>
        <p:nvSpPr>
          <p:cNvPr id="402468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69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402470" name="Picture 3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2471" name="Picture 39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2" name="Picture 4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3" name="Picture 4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4" name="Picture 4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Statistics or whatever</a:t>
            </a:r>
          </a:p>
        </p:txBody>
      </p:sp>
      <p:pic>
        <p:nvPicPr>
          <p:cNvPr id="402478" name="Picture 46" descr="prior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5313363" y="1268413"/>
            <a:ext cx="11191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4808538" y="1125538"/>
            <a:ext cx="4897437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48" name="Rectangle 16"/>
          <p:cNvSpPr>
            <a:spLocks noChangeArrowheads="1"/>
          </p:cNvSpPr>
          <p:nvPr/>
        </p:nvSpPr>
        <p:spPr bwMode="auto">
          <a:xfrm>
            <a:off x="2865438" y="1341438"/>
            <a:ext cx="18113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Anatomical MRI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0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0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7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0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40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40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40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40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4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4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0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40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40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40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4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40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4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40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autoUpdateAnimBg="0"/>
      <p:bldP spid="402440" grpId="0" animBg="1"/>
      <p:bldP spid="402449" grpId="0" animBg="1"/>
      <p:bldP spid="402455" grpId="0" autoUpdateAnimBg="0"/>
      <p:bldP spid="402456" grpId="0" animBg="1"/>
      <p:bldP spid="402466" grpId="0" autoUpdateAnimBg="0"/>
      <p:bldP spid="402467" grpId="0" animBg="1"/>
      <p:bldP spid="402475" grpId="0" autoUpdateAnimBg="0"/>
      <p:bldP spid="402477" grpId="0" animBg="1"/>
      <p:bldP spid="402479" grpId="0" autoUpdateAnimBg="0"/>
      <p:bldP spid="402481" grpId="0" animBg="1"/>
      <p:bldP spid="40244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low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425" y="404813"/>
            <a:ext cx="32972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Dartel</a:t>
            </a:r>
            <a:endParaRPr lang="en-US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41438"/>
            <a:ext cx="6092825" cy="4217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cs typeface="Arial" charset="0"/>
              </a:rPr>
              <a:t>Parameterising</a:t>
            </a:r>
            <a:r>
              <a:rPr lang="en-US" dirty="0" smtClean="0">
                <a:cs typeface="Arial" charset="0"/>
              </a:rPr>
              <a:t> the deformation</a:t>
            </a:r>
          </a:p>
          <a:p>
            <a:pPr>
              <a:lnSpc>
                <a:spcPct val="90000"/>
              </a:lnSpc>
            </a:pPr>
            <a:r>
              <a:rPr lang="el-GR" sz="4000" b="1" dirty="0" smtClean="0">
                <a:cs typeface="Arial" charset="0"/>
              </a:rPr>
              <a:t>φ</a:t>
            </a:r>
            <a:r>
              <a:rPr lang="en-US" sz="4000" baseline="30000" dirty="0" smtClean="0">
                <a:cs typeface="Arial" charset="0"/>
              </a:rPr>
              <a:t>(0)</a:t>
            </a:r>
            <a:r>
              <a:rPr lang="en-US" sz="4000" dirty="0" smtClean="0"/>
              <a:t> = Identity</a:t>
            </a:r>
            <a:endParaRPr lang="en-US" sz="4000" b="1" dirty="0" smtClean="0"/>
          </a:p>
          <a:p>
            <a:pPr>
              <a:lnSpc>
                <a:spcPct val="90000"/>
              </a:lnSpc>
            </a:pPr>
            <a:r>
              <a:rPr lang="el-GR" sz="4000" b="1" dirty="0" smtClean="0">
                <a:cs typeface="Arial" charset="0"/>
              </a:rPr>
              <a:t>φ</a:t>
            </a:r>
            <a:r>
              <a:rPr lang="en-US" sz="4000" baseline="30000" dirty="0" smtClean="0">
                <a:cs typeface="Arial" charset="0"/>
              </a:rPr>
              <a:t>(1)</a:t>
            </a:r>
            <a:r>
              <a:rPr lang="en-US" sz="4000" dirty="0" smtClean="0"/>
              <a:t> = </a:t>
            </a:r>
            <a:r>
              <a:rPr lang="en-US" sz="4800" dirty="0" smtClean="0">
                <a:cs typeface="Arial" charset="0"/>
              </a:rPr>
              <a:t>∫</a:t>
            </a:r>
            <a:r>
              <a:rPr lang="en-US" sz="4000" dirty="0" smtClean="0"/>
              <a:t> </a:t>
            </a:r>
            <a:r>
              <a:rPr lang="en-US" sz="4000" b="1" dirty="0" smtClean="0"/>
              <a:t>v</a:t>
            </a:r>
            <a:r>
              <a:rPr lang="en-US" sz="4800" dirty="0" smtClean="0"/>
              <a:t>(</a:t>
            </a:r>
            <a:r>
              <a:rPr lang="el-GR" sz="4000" b="1" dirty="0" smtClean="0">
                <a:cs typeface="Arial" charset="0"/>
              </a:rPr>
              <a:t>φ</a:t>
            </a:r>
            <a:r>
              <a:rPr lang="en-US" sz="4000" baseline="30000" dirty="0" smtClean="0">
                <a:cs typeface="Arial" charset="0"/>
              </a:rPr>
              <a:t>(t)</a:t>
            </a:r>
            <a:r>
              <a:rPr lang="en-US" sz="4800" dirty="0" smtClean="0"/>
              <a:t>)</a:t>
            </a:r>
            <a:r>
              <a:rPr lang="en-US" sz="4000" dirty="0" err="1" smtClean="0"/>
              <a:t>dt</a:t>
            </a:r>
            <a:endParaRPr lang="en-US" sz="4000" dirty="0" smtClean="0"/>
          </a:p>
          <a:p>
            <a:pPr>
              <a:lnSpc>
                <a:spcPct val="90000"/>
              </a:lnSpc>
            </a:pPr>
            <a:r>
              <a:rPr lang="en-US" sz="4000" b="1" dirty="0" smtClean="0"/>
              <a:t>v </a:t>
            </a:r>
            <a:r>
              <a:rPr lang="en-US" dirty="0" smtClean="0"/>
              <a:t>is </a:t>
            </a:r>
            <a:r>
              <a:rPr lang="en-US" dirty="0" smtClean="0"/>
              <a:t>an estimated velocity field.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Scaling and squaring is used to generate deformations.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679700" y="3068638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aseline="0">
                <a:latin typeface="Arial" charset="0"/>
              </a:rPr>
              <a:t>t=0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792413" y="24463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aseline="0">
                <a:latin typeface="Arial" charset="0"/>
              </a:rPr>
              <a:t>1</a:t>
            </a:r>
          </a:p>
        </p:txBody>
      </p:sp>
      <p:pic>
        <p:nvPicPr>
          <p:cNvPr id="347142" name="Picture 6" descr="curv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3644900"/>
            <a:ext cx="33115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and squaring example</a:t>
            </a:r>
          </a:p>
        </p:txBody>
      </p:sp>
      <p:pic>
        <p:nvPicPr>
          <p:cNvPr id="24579" name="Picture 3" descr="scale_square_in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1295400"/>
            <a:ext cx="5888038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688013" cy="1143000"/>
          </a:xfrm>
        </p:spPr>
        <p:txBody>
          <a:bodyPr/>
          <a:lstStyle/>
          <a:p>
            <a:r>
              <a:rPr lang="en-US" sz="3600" smtClean="0"/>
              <a:t>Forward and backward transforms</a:t>
            </a:r>
          </a:p>
        </p:txBody>
      </p:sp>
      <p:pic>
        <p:nvPicPr>
          <p:cNvPr id="25603" name="Picture 3" descr="diffeo_ti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0"/>
            <a:ext cx="40449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f_ti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3298825"/>
            <a:ext cx="42926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g_ti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3321050"/>
            <a:ext cx="426561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Registration objective function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2400" dirty="0" smtClean="0"/>
              <a:t>Simultaneously minimize the sum of:</a:t>
            </a:r>
          </a:p>
          <a:p>
            <a:pPr marL="990600" lvl="1" indent="-533400"/>
            <a:r>
              <a:rPr lang="en-US" sz="2800" b="1" dirty="0" smtClean="0"/>
              <a:t>Matching Term</a:t>
            </a:r>
          </a:p>
          <a:p>
            <a:pPr marL="1371600" lvl="2" indent="-457200"/>
            <a:r>
              <a:rPr lang="en-US" sz="2400" dirty="0" smtClean="0"/>
              <a:t>Drives the </a:t>
            </a:r>
            <a:r>
              <a:rPr lang="en-US" sz="2400" dirty="0" smtClean="0"/>
              <a:t>alignment of </a:t>
            </a:r>
            <a:r>
              <a:rPr lang="en-US" sz="2400" dirty="0" smtClean="0"/>
              <a:t>the images.</a:t>
            </a:r>
          </a:p>
          <a:p>
            <a:pPr marL="1371600" lvl="2" indent="-457200"/>
            <a:r>
              <a:rPr lang="en-US" sz="2400" dirty="0" smtClean="0"/>
              <a:t>Multinomial assumption </a:t>
            </a:r>
          </a:p>
          <a:p>
            <a:pPr marL="990600" lvl="1" indent="-533400"/>
            <a:r>
              <a:rPr lang="en-US" sz="2800" b="1" dirty="0" err="1" smtClean="0"/>
              <a:t>Regularisation</a:t>
            </a:r>
            <a:r>
              <a:rPr lang="en-US" sz="2800" b="1" dirty="0" smtClean="0"/>
              <a:t> term</a:t>
            </a:r>
          </a:p>
          <a:p>
            <a:pPr marL="1371600" lvl="2" indent="-457200"/>
            <a:r>
              <a:rPr lang="en-US" sz="2400" dirty="0" smtClean="0"/>
              <a:t>A measure of deformation roughness</a:t>
            </a:r>
          </a:p>
          <a:p>
            <a:pPr marL="1371600" lvl="2" indent="-457200"/>
            <a:r>
              <a:rPr lang="en-US" sz="2400" dirty="0" smtClean="0"/>
              <a:t>Keeps the warps spatially smooth.</a:t>
            </a:r>
            <a:endParaRPr lang="en-US" sz="2400" dirty="0" smtClean="0"/>
          </a:p>
          <a:p>
            <a:pPr marL="609600" indent="-609600"/>
            <a:endParaRPr lang="en-US" sz="2400" dirty="0" smtClean="0"/>
          </a:p>
          <a:p>
            <a:pPr marL="609600" indent="-609600"/>
            <a:r>
              <a:rPr lang="en-US" sz="2400" dirty="0" smtClean="0"/>
              <a:t>A balance between the two terms.</a:t>
            </a:r>
          </a:p>
          <a:p>
            <a:pPr marL="1371600" lvl="2" indent="-457200"/>
            <a:endParaRPr lang="en-US" sz="2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</a:t>
            </a:r>
            <a:r>
              <a:rPr lang="en-US" dirty="0" smtClean="0"/>
              <a:t>different forms of </a:t>
            </a:r>
            <a:r>
              <a:rPr lang="en-US" dirty="0" err="1" smtClean="0"/>
              <a:t>regularisation</a:t>
            </a:r>
            <a:endParaRPr lang="en-US" dirty="0" smtClean="0"/>
          </a:p>
        </p:txBody>
      </p:sp>
      <p:pic>
        <p:nvPicPr>
          <p:cNvPr id="27651" name="Picture 4" descr="smalld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600200"/>
            <a:ext cx="528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de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888" y="1600200"/>
            <a:ext cx="2693987" cy="4953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Simultaneous registration of GM to GM and WM to WM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962400" y="3581400"/>
            <a:ext cx="1595438" cy="385763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Grey matter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62400" y="4114800"/>
            <a:ext cx="1624013" cy="38576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White matter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797300" y="3505200"/>
            <a:ext cx="189865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6686550" y="2286000"/>
            <a:ext cx="1898650" cy="1066800"/>
            <a:chOff x="3888" y="1440"/>
            <a:chExt cx="1104" cy="672"/>
          </a:xfrm>
        </p:grpSpPr>
        <p:sp>
          <p:nvSpPr>
            <p:cNvPr id="28704" name="Text Box 7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28705" name="Text Box 8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28706" name="Rectangle 9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9" name="Group 10"/>
          <p:cNvGrpSpPr>
            <a:grpSpLocks/>
          </p:cNvGrpSpPr>
          <p:nvPr/>
        </p:nvGrpSpPr>
        <p:grpSpPr bwMode="auto">
          <a:xfrm>
            <a:off x="7016750" y="4648200"/>
            <a:ext cx="1898650" cy="1066800"/>
            <a:chOff x="3888" y="1440"/>
            <a:chExt cx="1104" cy="672"/>
          </a:xfrm>
        </p:grpSpPr>
        <p:sp>
          <p:nvSpPr>
            <p:cNvPr id="28701" name="Text Box 11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28702" name="Text Box 12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28703" name="Rectangle 13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0" name="Group 14"/>
          <p:cNvGrpSpPr>
            <a:grpSpLocks/>
          </p:cNvGrpSpPr>
          <p:nvPr/>
        </p:nvGrpSpPr>
        <p:grpSpPr bwMode="auto">
          <a:xfrm>
            <a:off x="2476500" y="1676400"/>
            <a:ext cx="1898650" cy="1066800"/>
            <a:chOff x="3888" y="1440"/>
            <a:chExt cx="1104" cy="672"/>
          </a:xfrm>
        </p:grpSpPr>
        <p:sp>
          <p:nvSpPr>
            <p:cNvPr id="28698" name="Text Box 15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28699" name="Text Box 16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28700" name="Rectangle 17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1" name="Group 18"/>
          <p:cNvGrpSpPr>
            <a:grpSpLocks/>
          </p:cNvGrpSpPr>
          <p:nvPr/>
        </p:nvGrpSpPr>
        <p:grpSpPr bwMode="auto">
          <a:xfrm>
            <a:off x="825500" y="4343400"/>
            <a:ext cx="1898650" cy="1066800"/>
            <a:chOff x="3888" y="1440"/>
            <a:chExt cx="1104" cy="672"/>
          </a:xfrm>
        </p:grpSpPr>
        <p:sp>
          <p:nvSpPr>
            <p:cNvPr id="28695" name="Text Box 19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28696" name="Text Box 20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28697" name="Rectangle 21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2" name="Line 22"/>
          <p:cNvSpPr>
            <a:spLocks noChangeShapeType="1"/>
          </p:cNvSpPr>
          <p:nvPr/>
        </p:nvSpPr>
        <p:spPr bwMode="auto">
          <a:xfrm flipV="1">
            <a:off x="2559050" y="3886200"/>
            <a:ext cx="1403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23"/>
          <p:cNvSpPr>
            <a:spLocks noChangeShapeType="1"/>
          </p:cNvSpPr>
          <p:nvPr/>
        </p:nvSpPr>
        <p:spPr bwMode="auto">
          <a:xfrm>
            <a:off x="3467100" y="21336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24"/>
          <p:cNvSpPr>
            <a:spLocks noChangeShapeType="1"/>
          </p:cNvSpPr>
          <p:nvPr/>
        </p:nvSpPr>
        <p:spPr bwMode="auto">
          <a:xfrm flipH="1">
            <a:off x="5448300" y="2514600"/>
            <a:ext cx="14033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25"/>
          <p:cNvSpPr>
            <a:spLocks noChangeShapeType="1"/>
          </p:cNvSpPr>
          <p:nvPr/>
        </p:nvSpPr>
        <p:spPr bwMode="auto">
          <a:xfrm flipH="1" flipV="1">
            <a:off x="5530850" y="3810000"/>
            <a:ext cx="165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26"/>
          <p:cNvSpPr>
            <a:spLocks noChangeShapeType="1"/>
          </p:cNvSpPr>
          <p:nvPr/>
        </p:nvSpPr>
        <p:spPr bwMode="auto">
          <a:xfrm flipV="1">
            <a:off x="2559050" y="4343400"/>
            <a:ext cx="14033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27"/>
          <p:cNvSpPr>
            <a:spLocks noChangeShapeType="1"/>
          </p:cNvSpPr>
          <p:nvPr/>
        </p:nvSpPr>
        <p:spPr bwMode="auto">
          <a:xfrm>
            <a:off x="3467100" y="26670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28"/>
          <p:cNvSpPr>
            <a:spLocks noChangeShapeType="1"/>
          </p:cNvSpPr>
          <p:nvPr/>
        </p:nvSpPr>
        <p:spPr bwMode="auto">
          <a:xfrm flipH="1">
            <a:off x="5448300" y="3124200"/>
            <a:ext cx="14033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29"/>
          <p:cNvSpPr>
            <a:spLocks noChangeShapeType="1"/>
          </p:cNvSpPr>
          <p:nvPr/>
        </p:nvSpPr>
        <p:spPr bwMode="auto">
          <a:xfrm flipH="1" flipV="1">
            <a:off x="5613400" y="4495800"/>
            <a:ext cx="15684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Text Box 30"/>
          <p:cNvSpPr txBox="1">
            <a:spLocks noChangeArrowheads="1"/>
          </p:cNvSpPr>
          <p:nvPr/>
        </p:nvSpPr>
        <p:spPr bwMode="auto">
          <a:xfrm>
            <a:off x="4210050" y="4648200"/>
            <a:ext cx="123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Template</a:t>
            </a:r>
          </a:p>
        </p:txBody>
      </p:sp>
      <p:sp>
        <p:nvSpPr>
          <p:cNvPr id="28691" name="Text Box 31"/>
          <p:cNvSpPr txBox="1">
            <a:spLocks noChangeArrowheads="1"/>
          </p:cNvSpPr>
          <p:nvPr/>
        </p:nvSpPr>
        <p:spPr bwMode="auto">
          <a:xfrm>
            <a:off x="1352550" y="19050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1</a:t>
            </a:r>
          </a:p>
        </p:txBody>
      </p:sp>
      <p:sp>
        <p:nvSpPr>
          <p:cNvPr id="28692" name="Text Box 32"/>
          <p:cNvSpPr txBox="1">
            <a:spLocks noChangeArrowheads="1"/>
          </p:cNvSpPr>
          <p:nvPr/>
        </p:nvSpPr>
        <p:spPr bwMode="auto">
          <a:xfrm>
            <a:off x="1155700" y="54864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2</a:t>
            </a:r>
          </a:p>
        </p:txBody>
      </p:sp>
      <p:sp>
        <p:nvSpPr>
          <p:cNvPr id="28693" name="Text Box 33"/>
          <p:cNvSpPr txBox="1">
            <a:spLocks noChangeArrowheads="1"/>
          </p:cNvSpPr>
          <p:nvPr/>
        </p:nvSpPr>
        <p:spPr bwMode="auto">
          <a:xfrm>
            <a:off x="8585200" y="24384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3</a:t>
            </a:r>
          </a:p>
        </p:txBody>
      </p:sp>
      <p:sp>
        <p:nvSpPr>
          <p:cNvPr id="28694" name="Text Box 34"/>
          <p:cNvSpPr txBox="1">
            <a:spLocks noChangeArrowheads="1"/>
          </p:cNvSpPr>
          <p:nvPr/>
        </p:nvSpPr>
        <p:spPr bwMode="auto">
          <a:xfrm>
            <a:off x="7264400" y="5791200"/>
            <a:ext cx="125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Template</a:t>
            </a:r>
          </a:p>
        </p:txBody>
      </p:sp>
      <p:pic>
        <p:nvPicPr>
          <p:cNvPr id="29699" name="Picture 3" descr="aver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36900" y="1066800"/>
            <a:ext cx="1633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Initial Average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641600" y="3276600"/>
            <a:ext cx="2163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After a few iterations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724150" y="5638800"/>
            <a:ext cx="2063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Final template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7650" y="2133600"/>
            <a:ext cx="297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aseline="0" dirty="0">
                <a:latin typeface="Arial" charset="0"/>
              </a:rPr>
              <a:t>Iteratively generated from 471 subjects</a:t>
            </a:r>
          </a:p>
          <a:p>
            <a:pPr eaLnBrk="1" hangingPunct="1"/>
            <a:endParaRPr lang="en-US" sz="2400" baseline="0" dirty="0">
              <a:latin typeface="Arial" charset="0"/>
            </a:endParaRPr>
          </a:p>
          <a:p>
            <a:pPr eaLnBrk="1" hangingPunct="1"/>
            <a:r>
              <a:rPr lang="en-US" sz="2400" baseline="0" dirty="0">
                <a:latin typeface="Arial" charset="0"/>
              </a:rPr>
              <a:t>Began with rigidly aligned tissue probability maps</a:t>
            </a:r>
          </a:p>
          <a:p>
            <a:pPr eaLnBrk="1" hangingPunct="1"/>
            <a:endParaRPr lang="en-US" sz="2400" baseline="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NI_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04800"/>
            <a:ext cx="6810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705350" y="3352800"/>
            <a:ext cx="3714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aseline="0">
                <a:latin typeface="Arial" charset="0"/>
              </a:rPr>
              <a:t>Grey matter average of 452 subjects – affine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04800"/>
            <a:ext cx="6810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705350" y="3352800"/>
            <a:ext cx="3714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aseline="0">
                <a:latin typeface="Arial" charset="0"/>
              </a:rPr>
              <a:t>Grey matter average of 471 subjects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nnormal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-1588"/>
            <a:ext cx="77597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1295400"/>
            <a:ext cx="214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Initial </a:t>
            </a:r>
          </a:p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GM images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 smtClean="0"/>
              <a:t>Alternative </a:t>
            </a:r>
            <a:r>
              <a:rPr lang="en-GB" dirty="0" smtClean="0"/>
              <a:t>pipeline</a:t>
            </a:r>
            <a:endParaRPr lang="en-GB" dirty="0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402436" name="Picture 4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7" name="Picture 5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8" name="Picture 6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9" name="Picture 7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43" name="Picture 1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4" name="Picture 1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5" name="Picture 13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6" name="Picture 14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54" name="Picture 22" descr="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1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62" name="Picture 30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3" name="Picture 3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4" name="Picture 3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5" name="Picture 33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402468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9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70" name="Picture 38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02471" name="Picture 39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2" name="Picture 40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3" name="Picture 4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4" name="Picture 4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>
                <a:latin typeface="+mn-lt"/>
              </a:rPr>
              <a:t>Statistics or whatever</a:t>
            </a:r>
          </a:p>
        </p:txBody>
      </p:sp>
      <p:pic>
        <p:nvPicPr>
          <p:cNvPr id="402478" name="Picture 46" descr="prior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4808538" y="1125538"/>
            <a:ext cx="4897437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Elbow Connector 51"/>
          <p:cNvCxnSpPr>
            <a:endCxn id="402456" idx="1"/>
          </p:cNvCxnSpPr>
          <p:nvPr/>
        </p:nvCxnSpPr>
        <p:spPr bwMode="auto">
          <a:xfrm flipV="1">
            <a:off x="1856656" y="2994026"/>
            <a:ext cx="3240807" cy="20191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ormal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0"/>
            <a:ext cx="77597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95400"/>
            <a:ext cx="214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aseline="0" dirty="0" smtClean="0">
                <a:latin typeface="Arial" charset="0"/>
                <a:cs typeface="Arial" charset="0"/>
              </a:rPr>
              <a:t>Aligned</a:t>
            </a:r>
            <a:endParaRPr lang="en-US" sz="2400" baseline="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baseline="0" dirty="0">
                <a:latin typeface="Arial" charset="0"/>
                <a:cs typeface="Arial" charset="0"/>
              </a:rPr>
              <a:t>GM images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average_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average_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ubj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08876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    Subject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subj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101584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    </a:t>
            </a:r>
            <a:r>
              <a:rPr lang="en-GB" dirty="0">
                <a:latin typeface="Arial" pitchFamily="34" charset="0"/>
                <a:cs typeface="Arial" pitchFamily="34" charset="0"/>
              </a:rPr>
              <a:t>Subject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sub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101584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    </a:t>
            </a:r>
            <a:r>
              <a:rPr lang="en-GB" dirty="0">
                <a:latin typeface="Arial" pitchFamily="34" charset="0"/>
                <a:cs typeface="Arial" pitchFamily="34" charset="0"/>
              </a:rPr>
              <a:t>Subject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800" b="1" dirty="0" smtClean="0"/>
              <a:t>Normalise/Segment</a:t>
            </a:r>
            <a:endParaRPr lang="en-GB" sz="4800" b="1" dirty="0" smtClean="0"/>
          </a:p>
          <a:p>
            <a:pPr lvl="1">
              <a:buFontTx/>
              <a:buNone/>
            </a:pPr>
            <a:r>
              <a:rPr lang="en-GB" b="1" dirty="0" smtClean="0"/>
              <a:t>Use segmentation routine for spatial normalisation</a:t>
            </a:r>
          </a:p>
          <a:p>
            <a:pPr lvl="1"/>
            <a:r>
              <a:rPr lang="en-GB" b="1" dirty="0" smtClean="0"/>
              <a:t>Gaussian mixture model</a:t>
            </a:r>
          </a:p>
          <a:p>
            <a:pPr lvl="1"/>
            <a:r>
              <a:rPr lang="en-GB" b="1" dirty="0" smtClean="0"/>
              <a:t>Intensity non-uniformity correction</a:t>
            </a:r>
          </a:p>
          <a:p>
            <a:pPr lvl="1"/>
            <a:r>
              <a:rPr lang="en-GB" b="1" dirty="0" smtClean="0"/>
              <a:t>Deformed tissue probability maps</a:t>
            </a:r>
          </a:p>
          <a:p>
            <a:r>
              <a:rPr lang="en-GB" dirty="0" err="1" smtClean="0">
                <a:solidFill>
                  <a:schemeClr val="bg2"/>
                </a:solidFill>
              </a:rPr>
              <a:t>Dartel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Smoothing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3" cstate="print"/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7" name="TextBox 5"/>
          <p:cNvSpPr txBox="1">
            <a:spLocks noChangeArrowheads="1"/>
          </p:cNvSpPr>
          <p:nvPr/>
        </p:nvSpPr>
        <p:spPr bwMode="auto">
          <a:xfrm>
            <a:off x="6897688" y="0"/>
            <a:ext cx="2843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baseline="0">
                <a:latin typeface="Arial" charset="0"/>
                <a:cs typeface="Arial" charset="0"/>
              </a:rPr>
              <a:t>Evaluations of nonlinear registration algorithms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/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0" name="Line 6"/>
          <p:cNvSpPr>
            <a:spLocks noChangeShapeType="1"/>
          </p:cNvSpPr>
          <p:nvPr/>
        </p:nvSpPr>
        <p:spPr bwMode="auto">
          <a:xfrm flipH="1">
            <a:off x="415925" y="4221088"/>
            <a:ext cx="46815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 flipH="1">
            <a:off x="5097463" y="4724400"/>
            <a:ext cx="460851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16496" y="4149080"/>
            <a:ext cx="46805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025008" y="4581128"/>
            <a:ext cx="46805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Down Arrow 9"/>
          <p:cNvSpPr/>
          <p:nvPr/>
        </p:nvSpPr>
        <p:spPr bwMode="auto">
          <a:xfrm>
            <a:off x="4664968" y="3645024"/>
            <a:ext cx="216024" cy="28803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9273480" y="3789040"/>
            <a:ext cx="216024" cy="28803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2960" y="3429000"/>
            <a:ext cx="432048" cy="3429000"/>
          </a:xfrm>
          <a:prstGeom prst="rect">
            <a:avLst/>
          </a:prstGeom>
          <a:solidFill>
            <a:srgbClr val="FFC000">
              <a:alpha val="3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201472" y="3429000"/>
            <a:ext cx="432048" cy="3429000"/>
          </a:xfrm>
          <a:prstGeom prst="rect">
            <a:avLst/>
          </a:prstGeom>
          <a:solidFill>
            <a:srgbClr val="FFC000">
              <a:alpha val="3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/>
                </a:solidFill>
              </a:rPr>
              <a:t>Normalise/Segment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err="1" smtClean="0">
                <a:solidFill>
                  <a:schemeClr val="bg2"/>
                </a:solidFill>
              </a:rPr>
              <a:t>Dartel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sz="4800" b="1" dirty="0" smtClean="0"/>
              <a:t>Smoothing</a:t>
            </a:r>
          </a:p>
          <a:p>
            <a:pPr lvl="1"/>
            <a:r>
              <a:rPr lang="en-GB" b="1" dirty="0" smtClean="0"/>
              <a:t>Compensating for inaccuracies in inter-subject alignment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gauss_con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71875"/>
            <a:ext cx="3048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59" name="Picture 3" descr="circle_conv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2988"/>
            <a:ext cx="3048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1" name="Picture 5" descr="circle_k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172200"/>
            <a:ext cx="60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2" name="Picture 6" descr="gauss_k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583238"/>
            <a:ext cx="13716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3" name="Picture 7" descr="not_conv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29479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4" name="Picture 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8763" y="549275"/>
            <a:ext cx="2976562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609600" y="3124200"/>
            <a:ext cx="23082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aseline="0">
                <a:latin typeface="+mn-lt"/>
              </a:rPr>
              <a:t>Before convolution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280828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aseline="0">
                <a:latin typeface="+mn-lt"/>
              </a:rPr>
              <a:t>Convolved with a circle</a:t>
            </a: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6705600" y="3124200"/>
            <a:ext cx="32924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aseline="0">
                <a:latin typeface="+mn-lt"/>
              </a:rPr>
              <a:t>Convolved with a Gaussian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04800" y="1457489"/>
            <a:ext cx="64008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aseline="0" dirty="0">
                <a:latin typeface="+mn-lt"/>
              </a:rPr>
              <a:t>Blurring is done by </a:t>
            </a:r>
            <a:r>
              <a:rPr lang="en-US" baseline="0" dirty="0">
                <a:solidFill>
                  <a:srgbClr val="000099"/>
                </a:solidFill>
                <a:latin typeface="+mn-lt"/>
              </a:rPr>
              <a:t>convolution</a:t>
            </a:r>
            <a:r>
              <a:rPr lang="en-US" baseline="0" dirty="0">
                <a:latin typeface="+mn-lt"/>
              </a:rPr>
              <a:t>.</a:t>
            </a:r>
          </a:p>
          <a:p>
            <a:pPr>
              <a:defRPr/>
            </a:pPr>
            <a:endParaRPr lang="en-US" baseline="0" dirty="0">
              <a:latin typeface="+mn-lt"/>
            </a:endParaRPr>
          </a:p>
          <a:p>
            <a:pPr>
              <a:defRPr/>
            </a:pPr>
            <a:r>
              <a:rPr lang="en-US" baseline="0" dirty="0">
                <a:latin typeface="+mn-lt"/>
              </a:rPr>
              <a:t>Each </a:t>
            </a:r>
            <a:r>
              <a:rPr lang="en-US" baseline="0" dirty="0" err="1">
                <a:latin typeface="+mn-lt"/>
              </a:rPr>
              <a:t>voxel</a:t>
            </a:r>
            <a:r>
              <a:rPr lang="en-US" baseline="0" dirty="0">
                <a:latin typeface="+mn-lt"/>
              </a:rPr>
              <a:t> after smoothing effectively becomes the result of applying a weighted region of interest (ROI).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dirty="0" smtClean="0"/>
              <a:t>Smooth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5" grpId="0" autoUpdateAnimBg="0"/>
      <p:bldP spid="403466" grpId="0" autoUpdateAnimBg="0"/>
      <p:bldP spid="40346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mri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5008" y="2132856"/>
            <a:ext cx="4536504" cy="4536504"/>
          </a:xfrm>
          <a:prstGeom prst="rect">
            <a:avLst/>
          </a:prstGeom>
        </p:spPr>
      </p:pic>
      <p:pic>
        <p:nvPicPr>
          <p:cNvPr id="6" name="Picture 5" descr="fmri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5008" y="2132856"/>
            <a:ext cx="4536504" cy="4536504"/>
          </a:xfrm>
          <a:prstGeom prst="rect">
            <a:avLst/>
          </a:prstGeom>
        </p:spPr>
      </p:pic>
      <p:pic>
        <p:nvPicPr>
          <p:cNvPr id="7" name="Picture 6" descr="fmri_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5008" y="2132856"/>
            <a:ext cx="4536504" cy="4536504"/>
          </a:xfrm>
          <a:prstGeom prst="rect">
            <a:avLst/>
          </a:prstGeom>
        </p:spPr>
      </p:pic>
      <p:pic>
        <p:nvPicPr>
          <p:cNvPr id="8" name="Picture 7" descr="fmri_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5008" y="2132856"/>
            <a:ext cx="4536504" cy="4536504"/>
          </a:xfrm>
          <a:prstGeom prst="rect">
            <a:avLst/>
          </a:prstGeom>
        </p:spPr>
      </p:pic>
      <p:pic>
        <p:nvPicPr>
          <p:cNvPr id="9" name="Picture 8" descr="fmri_3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5008" y="2132856"/>
            <a:ext cx="4536504" cy="4536504"/>
          </a:xfrm>
          <a:prstGeom prst="rect">
            <a:avLst/>
          </a:prstGeom>
        </p:spPr>
      </p:pic>
      <p:pic>
        <p:nvPicPr>
          <p:cNvPr id="3" name="Picture 2" descr="fmri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8" y="2132856"/>
            <a:ext cx="4536504" cy="453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Ashburner &amp; Friston.</a:t>
            </a:r>
            <a:r>
              <a:rPr lang="en-US" smtClean="0"/>
              <a:t> </a:t>
            </a:r>
            <a:r>
              <a:rPr lang="en-US" i="1" smtClean="0"/>
              <a:t>Unified Segmentation</a:t>
            </a:r>
            <a:r>
              <a:rPr lang="en-US" smtClean="0"/>
              <a:t>.</a:t>
            </a:r>
            <a:br>
              <a:rPr lang="en-US" smtClean="0"/>
            </a:br>
            <a:r>
              <a:rPr lang="en-US" smtClean="0"/>
              <a:t>NeuroImage </a:t>
            </a:r>
            <a:r>
              <a:rPr lang="en-GB" smtClean="0"/>
              <a:t>26:839-851</a:t>
            </a:r>
            <a:r>
              <a:rPr lang="en-US" smtClean="0"/>
              <a:t> (2005).</a:t>
            </a:r>
          </a:p>
          <a:p>
            <a:r>
              <a:rPr lang="en-GB" smtClean="0">
                <a:solidFill>
                  <a:srgbClr val="000099"/>
                </a:solidFill>
              </a:rPr>
              <a:t>Ashburner.</a:t>
            </a:r>
            <a:r>
              <a:rPr lang="en-GB" smtClean="0"/>
              <a:t> </a:t>
            </a:r>
            <a:r>
              <a:rPr lang="en-GB" i="1" smtClean="0"/>
              <a:t>A Fast Diffeomorphic Image Registration Algorithm</a:t>
            </a:r>
            <a:r>
              <a:rPr lang="en-GB" smtClean="0"/>
              <a:t>. NeuroImage 38:95-113 (2007).</a:t>
            </a:r>
          </a:p>
          <a:p>
            <a:r>
              <a:rPr lang="en-GB" smtClean="0">
                <a:solidFill>
                  <a:srgbClr val="000099"/>
                </a:solidFill>
              </a:rPr>
              <a:t>Ashburner &amp; Friston.</a:t>
            </a:r>
            <a:r>
              <a:rPr lang="en-GB" smtClean="0"/>
              <a:t> </a:t>
            </a:r>
            <a:r>
              <a:rPr lang="en-GB" i="1" smtClean="0"/>
              <a:t>Computing average shaped tissue probability templates</a:t>
            </a:r>
            <a:r>
              <a:rPr lang="en-GB" smtClean="0"/>
              <a:t>. NeuroImage 45(2): 333-341 (2009).</a:t>
            </a:r>
          </a:p>
          <a:p>
            <a:r>
              <a:rPr lang="en-GB" smtClean="0">
                <a:solidFill>
                  <a:srgbClr val="000099"/>
                </a:solidFill>
              </a:rPr>
              <a:t>Klein et al.</a:t>
            </a:r>
            <a:r>
              <a:rPr lang="en-GB" smtClean="0"/>
              <a:t> </a:t>
            </a:r>
            <a:r>
              <a:rPr lang="en-GB" i="1" smtClean="0"/>
              <a:t>Evaluation of 14 nonlinear deformation algorithms applied to human brain MRI registration</a:t>
            </a:r>
            <a:r>
              <a:rPr lang="en-GB" smtClean="0"/>
              <a:t>. NeuroImage 46(3):786-802 (2009).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</a:t>
            </a:r>
            <a:r>
              <a:rPr lang="en-GB" dirty="0" smtClean="0"/>
              <a:t>normalisation</a:t>
            </a:r>
            <a:endParaRPr lang="en-GB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Brains of different subjects vary in shape and size.</a:t>
            </a:r>
          </a:p>
          <a:p>
            <a:r>
              <a:rPr lang="en-GB" smtClean="0"/>
              <a:t>Need to bring them all into a common anatomical space.</a:t>
            </a:r>
          </a:p>
          <a:p>
            <a:pPr lvl="1"/>
            <a:r>
              <a:rPr lang="en-GB" smtClean="0"/>
              <a:t>Examine homologous regions across subjects</a:t>
            </a:r>
          </a:p>
          <a:p>
            <a:pPr lvl="2"/>
            <a:r>
              <a:rPr lang="en-GB" smtClean="0"/>
              <a:t>Improve anatomical specificity</a:t>
            </a:r>
          </a:p>
          <a:p>
            <a:pPr lvl="2"/>
            <a:r>
              <a:rPr lang="en-GB" smtClean="0"/>
              <a:t>Improve sensitivity</a:t>
            </a:r>
          </a:p>
          <a:p>
            <a:pPr lvl="1"/>
            <a:r>
              <a:rPr lang="en-GB" smtClean="0"/>
              <a:t>Report findings in a common anatomical space (eg MNI space)</a:t>
            </a:r>
          </a:p>
          <a:p>
            <a:pPr lvl="1"/>
            <a:endParaRPr lang="en-GB" smtClean="0"/>
          </a:p>
          <a:p>
            <a:r>
              <a:rPr lang="en-GB" smtClean="0"/>
              <a:t>In SPM, alignment is achieved by matching grey matter with grey matter and white matter with white matter.</a:t>
            </a:r>
          </a:p>
          <a:p>
            <a:pPr lvl="1"/>
            <a:r>
              <a:rPr lang="en-GB" smtClean="0"/>
              <a:t>Need to segment.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 dirty="0" smtClean="0"/>
              <a:t>Normalise/Segment</a:t>
            </a:r>
            <a:endParaRPr lang="en-GB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5" y="1371600"/>
            <a:ext cx="4824536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This is the same algorithm as for tissue segmentation.</a:t>
            </a: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Combines: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Mixture of Gaussians (MOG)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Bias Correction Component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Warping (Non-linear Registration) Component</a:t>
            </a:r>
            <a:endParaRPr lang="en-GB" sz="2000" dirty="0"/>
          </a:p>
        </p:txBody>
      </p:sp>
      <p:pic>
        <p:nvPicPr>
          <p:cNvPr id="5" name="Picture 4" descr="spm12_butt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5008" y="1196752"/>
            <a:ext cx="4808984" cy="535481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6609184" y="1700808"/>
            <a:ext cx="1512168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049344" y="1988840"/>
            <a:ext cx="1512168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 dirty="0" smtClean="0"/>
              <a:t>Spatial </a:t>
            </a:r>
            <a:r>
              <a:rPr lang="en-GB" dirty="0" smtClean="0"/>
              <a:t>normalisation</a:t>
            </a:r>
            <a:endParaRPr lang="en-GB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5" y="1371600"/>
            <a:ext cx="4824536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Default spatial normalisation in SPM12 estimates nonlinear warps that match tissue probability maps to the individual image.</a:t>
            </a: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r>
              <a:rPr lang="en-GB" dirty="0" smtClean="0"/>
              <a:t>Spatial normalisation achieved using the inverse of this transform.</a:t>
            </a:r>
            <a:endParaRPr lang="en-GB" dirty="0"/>
          </a:p>
        </p:txBody>
      </p:sp>
      <p:pic>
        <p:nvPicPr>
          <p:cNvPr id="14" name="Content Placeholder 4" descr="norm_s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9091" y="1"/>
            <a:ext cx="441246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 smtClean="0"/>
              <a:t>Segmentation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517842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Segmentation in </a:t>
            </a:r>
            <a:r>
              <a:rPr lang="en-GB" dirty="0" smtClean="0"/>
              <a:t>SPM12 </a:t>
            </a:r>
            <a:r>
              <a:rPr lang="en-GB" dirty="0" smtClean="0"/>
              <a:t>also estimates a spatial transformation that can be used for spatially normalising images.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It uses a </a:t>
            </a:r>
            <a:r>
              <a:rPr lang="en-GB" dirty="0" smtClean="0">
                <a:solidFill>
                  <a:srgbClr val="0000FF"/>
                </a:solidFill>
              </a:rPr>
              <a:t>generative model</a:t>
            </a:r>
            <a:r>
              <a:rPr lang="en-GB" dirty="0" smtClean="0"/>
              <a:t>, which involves: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Mixture of Gaussians (MOG)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Warping </a:t>
            </a:r>
            <a:r>
              <a:rPr lang="en-GB" dirty="0" smtClean="0"/>
              <a:t>(Non-linear Registration) </a:t>
            </a:r>
            <a:r>
              <a:rPr lang="en-GB" dirty="0" smtClean="0"/>
              <a:t>Component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solidFill>
                  <a:srgbClr val="000000"/>
                </a:solidFill>
              </a:rPr>
              <a:t>Bias Correction Component</a:t>
            </a:r>
          </a:p>
          <a:p>
            <a:pPr lvl="1">
              <a:lnSpc>
                <a:spcPct val="90000"/>
              </a:lnSpc>
            </a:pPr>
            <a:endParaRPr lang="en-GB" sz="2000" dirty="0" smtClean="0"/>
          </a:p>
        </p:txBody>
      </p:sp>
      <p:pic>
        <p:nvPicPr>
          <p:cNvPr id="8196" name="Picture 4" descr="profile"/>
          <p:cNvPicPr>
            <a:picLocks noChangeAspect="1" noChangeArrowheads="1"/>
          </p:cNvPicPr>
          <p:nvPr/>
        </p:nvPicPr>
        <p:blipFill>
          <a:blip r:embed="rId2" cstate="print"/>
          <a:srcRect l="31316" t="5434" r="27370" b="8035"/>
          <a:stretch>
            <a:fillRect/>
          </a:stretch>
        </p:blipFill>
        <p:spPr bwMode="auto">
          <a:xfrm>
            <a:off x="5543550" y="0"/>
            <a:ext cx="436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Intensit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"/>
            <a:ext cx="90963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166938" y="785813"/>
            <a:ext cx="4500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aseline="0">
                <a:latin typeface="Arial" charset="0"/>
                <a:cs typeface="Arial" charset="0"/>
              </a:rPr>
              <a:t>Image Intensity Distributions (T1-weighted MRI)</a:t>
            </a:r>
            <a:endParaRPr 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170315679</TotalTime>
  <Pages>19</Pages>
  <Words>721</Words>
  <Application>Microsoft Office PowerPoint</Application>
  <PresentationFormat>A4 Paper (210x297 mm)</PresentationFormat>
  <Paragraphs>183</Paragraphs>
  <Slides>44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Comic Sans MS</vt:lpstr>
      <vt:lpstr>Arial</vt:lpstr>
      <vt:lpstr>Monotype Sorts</vt:lpstr>
      <vt:lpstr>Contemporary Portrait</vt:lpstr>
      <vt:lpstr>Microsoft Equation 3.0</vt:lpstr>
      <vt:lpstr>Preprocessing II: Between Subjects  John Ashburner </vt:lpstr>
      <vt:lpstr>Pre-processing overview</vt:lpstr>
      <vt:lpstr>Alternative pipeline</vt:lpstr>
      <vt:lpstr>Contents</vt:lpstr>
      <vt:lpstr>Spatial normalisation</vt:lpstr>
      <vt:lpstr>Normalise/Segment</vt:lpstr>
      <vt:lpstr>Spatial normalisation</vt:lpstr>
      <vt:lpstr>Segmentation</vt:lpstr>
      <vt:lpstr>Slide 9</vt:lpstr>
      <vt:lpstr>Modelling tissue intensities</vt:lpstr>
      <vt:lpstr>Slide 11</vt:lpstr>
      <vt:lpstr>Modelling a bias field</vt:lpstr>
      <vt:lpstr>Iterative optimisation scheme</vt:lpstr>
      <vt:lpstr>Slide 14</vt:lpstr>
      <vt:lpstr>Old tissue probability maps</vt:lpstr>
      <vt:lpstr>Tissue probability maps in SPM12</vt:lpstr>
      <vt:lpstr>Slide 17</vt:lpstr>
      <vt:lpstr>Contents</vt:lpstr>
      <vt:lpstr>Dartel image registration</vt:lpstr>
      <vt:lpstr>Dartel</vt:lpstr>
      <vt:lpstr>Scaling and squaring example</vt:lpstr>
      <vt:lpstr>Forward and backward transforms</vt:lpstr>
      <vt:lpstr>Registration objective function</vt:lpstr>
      <vt:lpstr>Effect of different forms of regularisation</vt:lpstr>
      <vt:lpstr>Simultaneous registration of GM to GM and WM to WM</vt:lpstr>
      <vt:lpstr>Template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Contents</vt:lpstr>
      <vt:lpstr>Smooth</vt:lpstr>
      <vt:lpstr>Smooth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john</cp:lastModifiedBy>
  <cp:revision>195</cp:revision>
  <cp:lastPrinted>2004-05-04T13:58:27Z</cp:lastPrinted>
  <dcterms:created xsi:type="dcterms:W3CDTF">1996-05-14T17:42:09Z</dcterms:created>
  <dcterms:modified xsi:type="dcterms:W3CDTF">2015-02-25T14:37:54Z</dcterms:modified>
</cp:coreProperties>
</file>