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8"/>
  </p:notesMasterIdLst>
  <p:sldIdLst>
    <p:sldId id="272" r:id="rId3"/>
    <p:sldId id="266" r:id="rId4"/>
    <p:sldId id="267" r:id="rId5"/>
    <p:sldId id="268" r:id="rId6"/>
    <p:sldId id="269" r:id="rId7"/>
    <p:sldId id="270" r:id="rId8"/>
    <p:sldId id="271" r:id="rId9"/>
    <p:sldId id="262" r:id="rId10"/>
    <p:sldId id="257" r:id="rId11"/>
    <p:sldId id="258" r:id="rId12"/>
    <p:sldId id="259" r:id="rId13"/>
    <p:sldId id="265" r:id="rId14"/>
    <p:sldId id="260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43" autoAdjust="0"/>
  </p:normalViewPr>
  <p:slideViewPr>
    <p:cSldViewPr showGuides="1">
      <p:cViewPr varScale="1">
        <p:scale>
          <a:sx n="101" d="100"/>
          <a:sy n="101" d="100"/>
        </p:scale>
        <p:origin x="-9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0191-21AF-40EC-81CD-6566094412ED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8E1D3-CA99-4C43-B28F-ADC9D39BD5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Blank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" y="14599"/>
            <a:ext cx="9140952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3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ank_Blank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" y="14599"/>
            <a:ext cx="9140952" cy="685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3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_Blank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54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lank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" y="2286"/>
            <a:ext cx="9140952" cy="6855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466" y="2364245"/>
            <a:ext cx="5241333" cy="2133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35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Blank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749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23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ansitional_Blan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78046" y="2390356"/>
            <a:ext cx="6472076" cy="2133667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83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0CF-22D3-40F9-A5CD-69B443E69E9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713-2B5D-44E5-A3B5-EF92B21D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0CF-22D3-40F9-A5CD-69B443E69E9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713-2B5D-44E5-A3B5-EF92B21D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90CF-22D3-40F9-A5CD-69B443E69E9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0713-2B5D-44E5-A3B5-EF92B21DE8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idot"/>
                <a:cs typeface="Didot"/>
              </a:defRPr>
            </a:lvl1pPr>
          </a:lstStyle>
          <a:p>
            <a:fld id="{5FF690CF-22D3-40F9-A5CD-69B443E69E93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idot"/>
                <a:cs typeface="Dido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idot"/>
                <a:cs typeface="Didot"/>
              </a:defRPr>
            </a:lvl1pPr>
          </a:lstStyle>
          <a:p>
            <a:fld id="{0FB90713-2B5D-44E5-A3B5-EF92B21D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3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Didot"/>
          <a:ea typeface="+mj-ea"/>
          <a:cs typeface="Dido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E7E6-08BF-4030-A3F3-82A6E4E952F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A5B0-D2EB-4292-8FC3-D221AC0A20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Factorising</a:t>
            </a:r>
            <a:r>
              <a:rPr lang="en-US" dirty="0" smtClean="0"/>
              <a:t> large image datasets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John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Light"/>
                <a:ea typeface="+mn-ea"/>
                <a:cs typeface="Helvetica Light"/>
              </a:rPr>
              <a:t>Ashburner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Light"/>
              <a:ea typeface="+mn-ea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1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model fit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Shape and appearance</a:t>
            </a:r>
            <a:endParaRPr lang="en-US" dirty="0"/>
          </a:p>
        </p:txBody>
      </p:sp>
      <p:pic>
        <p:nvPicPr>
          <p:cNvPr id="7" name="Content Placeholder 6" descr="full_fi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Shape and appearance (logistic)</a:t>
            </a:r>
            <a:endParaRPr lang="en-US" dirty="0"/>
          </a:p>
        </p:txBody>
      </p:sp>
      <p:pic>
        <p:nvPicPr>
          <p:cNvPr id="9" name="Content Placeholder 8" descr="full_fi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model only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Warped average face</a:t>
            </a:r>
            <a:endParaRPr lang="en-US" dirty="0"/>
          </a:p>
        </p:txBody>
      </p:sp>
      <p:pic>
        <p:nvPicPr>
          <p:cNvPr id="7" name="Content Placeholder 6" descr="shape_fi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Warped average GM</a:t>
            </a:r>
            <a:endParaRPr lang="en-US" dirty="0"/>
          </a:p>
        </p:txBody>
      </p:sp>
      <p:pic>
        <p:nvPicPr>
          <p:cNvPr id="9" name="Content Placeholder 8" descr="shape_fi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model fit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Shape and appearance</a:t>
            </a:r>
            <a:endParaRPr lang="en-US" dirty="0"/>
          </a:p>
        </p:txBody>
      </p:sp>
      <p:pic>
        <p:nvPicPr>
          <p:cNvPr id="7" name="Content Placeholder 6" descr="full_fi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Shape and appearance (logistic)</a:t>
            </a:r>
            <a:endParaRPr lang="en-US" dirty="0"/>
          </a:p>
        </p:txBody>
      </p:sp>
      <p:pic>
        <p:nvPicPr>
          <p:cNvPr id="9" name="Content Placeholder 8" descr="full_fi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 model only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Appearance fit (no warping)</a:t>
            </a:r>
            <a:endParaRPr lang="en-US" dirty="0"/>
          </a:p>
        </p:txBody>
      </p:sp>
      <p:pic>
        <p:nvPicPr>
          <p:cNvPr id="7" name="Content Placeholder 6" descr="appearance_fi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Appearance fit (no warping)</a:t>
            </a:r>
            <a:endParaRPr lang="en-US" dirty="0"/>
          </a:p>
        </p:txBody>
      </p:sp>
      <p:pic>
        <p:nvPicPr>
          <p:cNvPr id="9" name="Content Placeholder 8" descr="appearance_fi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samples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Samples from face model</a:t>
            </a:r>
            <a:endParaRPr lang="en-US" dirty="0"/>
          </a:p>
        </p:txBody>
      </p:sp>
      <p:pic>
        <p:nvPicPr>
          <p:cNvPr id="8" name="Content Placeholder 7" descr="PGapp_samples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Samples from brain model</a:t>
            </a:r>
            <a:endParaRPr lang="en-US" dirty="0"/>
          </a:p>
        </p:txBody>
      </p:sp>
      <p:pic>
        <p:nvPicPr>
          <p:cNvPr id="10" name="Content Placeholder 9" descr="PGlog_random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samples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Samples from face model</a:t>
            </a:r>
            <a:endParaRPr lang="en-US" dirty="0"/>
          </a:p>
        </p:txBody>
      </p:sp>
      <p:pic>
        <p:nvPicPr>
          <p:cNvPr id="7" name="Content Placeholder 6" descr="PGapp_samples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Samples from brain model</a:t>
            </a:r>
            <a:endParaRPr lang="en-US" dirty="0"/>
          </a:p>
        </p:txBody>
      </p:sp>
      <p:pic>
        <p:nvPicPr>
          <p:cNvPr id="8" name="Content Placeholder 7" descr="PGlog_random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reduce dimensions for data mining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educed feature set that explains as much of the data as possible</a:t>
            </a:r>
          </a:p>
          <a:p>
            <a:r>
              <a:rPr lang="en-US" dirty="0" smtClean="0"/>
              <a:t>PCA can be </a:t>
            </a:r>
            <a:r>
              <a:rPr lang="en-US" dirty="0" err="1" smtClean="0"/>
              <a:t>optimised</a:t>
            </a:r>
            <a:r>
              <a:rPr lang="en-US" dirty="0" smtClean="0"/>
              <a:t> via an EM algorithm</a:t>
            </a:r>
          </a:p>
          <a:p>
            <a:pPr lvl="1"/>
            <a:r>
              <a:rPr lang="en-US" dirty="0" smtClean="0"/>
              <a:t>Preserve privacy across sites</a:t>
            </a:r>
          </a:p>
          <a:p>
            <a:pPr lvl="1"/>
            <a:r>
              <a:rPr lang="en-US" dirty="0" smtClean="0"/>
              <a:t>Deal with missing data</a:t>
            </a:r>
          </a:p>
          <a:p>
            <a:r>
              <a:rPr lang="en-US" dirty="0" smtClean="0"/>
              <a:t>Simple PCA not a good model of brain images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Privacy-preserving decomposition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37338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19050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" y="51054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93939" y="1840468"/>
            <a:ext cx="916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Hospital 1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139" y="3657600"/>
            <a:ext cx="916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Hospital 2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33054" y="1295400"/>
            <a:ext cx="3838946" cy="3733800"/>
            <a:chOff x="733054" y="1295400"/>
            <a:chExt cx="3838946" cy="3733800"/>
          </a:xfrm>
        </p:grpSpPr>
        <p:sp>
          <p:nvSpPr>
            <p:cNvPr id="4" name="Rectangle 3"/>
            <p:cNvSpPr/>
            <p:nvPr/>
          </p:nvSpPr>
          <p:spPr>
            <a:xfrm>
              <a:off x="1066800" y="3810000"/>
              <a:ext cx="3505200" cy="1219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1828800"/>
              <a:ext cx="35052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90800" y="1600200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066800" y="1981200"/>
              <a:ext cx="3505200" cy="1676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12954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 (</a:t>
              </a:r>
              <a:r>
                <a:rPr lang="en-US" sz="2400" b="1" dirty="0" smtClean="0"/>
                <a:t>F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914400" y="1981200"/>
              <a:ext cx="0" cy="3048000"/>
            </a:xfrm>
            <a:prstGeom prst="straightConnector1">
              <a:avLst/>
            </a:prstGeom>
            <a:ln w="254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3054" y="3244334"/>
              <a:ext cx="3337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53000" y="1295400"/>
            <a:ext cx="1795492" cy="3733800"/>
            <a:chOff x="4953000" y="1295400"/>
            <a:chExt cx="1795492" cy="3733800"/>
          </a:xfrm>
        </p:grpSpPr>
        <p:sp>
          <p:nvSpPr>
            <p:cNvPr id="19" name="Rectangle 18"/>
            <p:cNvSpPr/>
            <p:nvPr/>
          </p:nvSpPr>
          <p:spPr>
            <a:xfrm>
              <a:off x="5410200" y="3810000"/>
              <a:ext cx="609600" cy="1219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410200" y="1828800"/>
              <a:ext cx="6096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62600" y="1611868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10200" y="1981200"/>
              <a:ext cx="609600" cy="1676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53000" y="1295400"/>
              <a:ext cx="1795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Features (</a:t>
              </a:r>
              <a:r>
                <a:rPr lang="en-US" sz="2400" b="1" dirty="0" smtClean="0"/>
                <a:t>W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257800" y="1981200"/>
              <a:ext cx="0" cy="3048000"/>
            </a:xfrm>
            <a:prstGeom prst="straightConnector1">
              <a:avLst/>
            </a:prstGeom>
            <a:ln w="254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076454" y="3244334"/>
              <a:ext cx="3337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5345668"/>
            <a:ext cx="5943600" cy="1055132"/>
            <a:chOff x="685800" y="5345668"/>
            <a:chExt cx="5943600" cy="10551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019546" y="5562600"/>
              <a:ext cx="3552454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68512" y="5345668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19546" y="5715000"/>
              <a:ext cx="3552454" cy="685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5569803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Spatial basis functions (</a:t>
              </a:r>
              <a:r>
                <a:rPr lang="en-US" sz="2400" b="1" dirty="0" smtClean="0"/>
                <a:t>H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838200" y="5715000"/>
              <a:ext cx="28946" cy="685800"/>
            </a:xfrm>
            <a:prstGeom prst="straightConnector1">
              <a:avLst/>
            </a:prstGeom>
            <a:ln w="25400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85800" y="5867400"/>
              <a:ext cx="30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PCA approach</a:t>
            </a:r>
            <a:endParaRPr lang="en-US" dirty="0"/>
          </a:p>
        </p:txBody>
      </p:sp>
      <p:pic>
        <p:nvPicPr>
          <p:cNvPr id="5" name="Picture 4" descr="simple_SV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75" y="3200400"/>
            <a:ext cx="5810250" cy="3476625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 flipH="1">
            <a:off x="2971800" y="1524000"/>
            <a:ext cx="304800" cy="2895600"/>
          </a:xfrm>
          <a:prstGeom prst="leftBrace">
            <a:avLst>
              <a:gd name="adj1" fmla="val 556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 flipH="1">
            <a:off x="5867400" y="1524001"/>
            <a:ext cx="304800" cy="2895600"/>
          </a:xfrm>
          <a:prstGeom prst="leftBrace">
            <a:avLst>
              <a:gd name="adj1" fmla="val 556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2526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images (from 581)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799" y="2209800"/>
            <a:ext cx="251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Reconstructions from 64 components</a:t>
            </a:r>
            <a:endParaRPr lang="en-US" dirty="0"/>
          </a:p>
        </p:txBody>
      </p:sp>
      <p:pic>
        <p:nvPicPr>
          <p:cNvPr id="11" name="Picture 10" descr="P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234625"/>
            <a:ext cx="3886200" cy="11275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Generalised</a:t>
            </a:r>
            <a:r>
              <a:rPr lang="en-US" dirty="0" smtClean="0"/>
              <a:t> PCA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 PCA suitable for </a:t>
            </a:r>
            <a:r>
              <a:rPr lang="en-US" dirty="0" err="1" smtClean="0"/>
              <a:t>factorising</a:t>
            </a:r>
            <a:r>
              <a:rPr lang="en-US" dirty="0" smtClean="0"/>
              <a:t> binary data</a:t>
            </a:r>
            <a:endParaRPr lang="en-US" dirty="0"/>
          </a:p>
        </p:txBody>
      </p:sp>
      <p:pic>
        <p:nvPicPr>
          <p:cNvPr id="5" name="Picture 4" descr="logistic_PC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787472"/>
            <a:ext cx="6934200" cy="1283055"/>
          </a:xfrm>
          <a:prstGeom prst="rect">
            <a:avLst/>
          </a:prstGeom>
        </p:spPr>
      </p:pic>
      <p:pic>
        <p:nvPicPr>
          <p:cNvPr id="6" name="Picture 5" descr="logistic_PC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962400"/>
            <a:ext cx="3657600" cy="9057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Geodesic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learning shape models</a:t>
            </a:r>
            <a:endParaRPr lang="en-US" dirty="0"/>
          </a:p>
        </p:txBody>
      </p:sp>
      <p:pic>
        <p:nvPicPr>
          <p:cNvPr id="4" name="Picture 3" descr="P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09240"/>
            <a:ext cx="7620000" cy="1119760"/>
          </a:xfrm>
          <a:prstGeom prst="rect">
            <a:avLst/>
          </a:prstGeom>
        </p:spPr>
      </p:pic>
      <p:pic>
        <p:nvPicPr>
          <p:cNvPr id="5" name="Picture 4" descr="PG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733800"/>
            <a:ext cx="6019800" cy="118432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and appearance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Mininise</a:t>
            </a:r>
            <a:r>
              <a:rPr lang="en-US" dirty="0" smtClean="0"/>
              <a:t> the following objective function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b="1" dirty="0" smtClean="0"/>
              <a:t>W </a:t>
            </a:r>
            <a:r>
              <a:rPr lang="en-US" dirty="0" smtClean="0"/>
              <a:t>(features), </a:t>
            </a:r>
            <a:r>
              <a:rPr lang="en-US" b="1" dirty="0" smtClean="0">
                <a:sym typeface="Symbol"/>
              </a:rPr>
              <a:t> </a:t>
            </a:r>
            <a:r>
              <a:rPr lang="en-US" dirty="0" smtClean="0">
                <a:sym typeface="Symbol"/>
              </a:rPr>
              <a:t>(average), </a:t>
            </a:r>
            <a:r>
              <a:rPr lang="en-US" b="1" dirty="0" smtClean="0"/>
              <a:t>A</a:t>
            </a:r>
            <a:r>
              <a:rPr lang="en-US" dirty="0" smtClean="0"/>
              <a:t> (“</a:t>
            </a:r>
            <a:r>
              <a:rPr lang="en-US" dirty="0" err="1" smtClean="0"/>
              <a:t>eigen</a:t>
            </a:r>
            <a:r>
              <a:rPr lang="en-US" dirty="0" smtClean="0"/>
              <a:t>-appearances”) and </a:t>
            </a:r>
            <a:r>
              <a:rPr lang="en-US" b="1" dirty="0" smtClean="0"/>
              <a:t>H</a:t>
            </a:r>
            <a:r>
              <a:rPr lang="en-US" dirty="0" smtClean="0"/>
              <a:t> (“</a:t>
            </a:r>
            <a:r>
              <a:rPr lang="en-US" dirty="0" err="1" smtClean="0"/>
              <a:t>eigen</a:t>
            </a:r>
            <a:r>
              <a:rPr lang="en-US" dirty="0" smtClean="0"/>
              <a:t>-warps”):</a:t>
            </a:r>
            <a:endParaRPr lang="en-US" dirty="0"/>
          </a:p>
        </p:txBody>
      </p:sp>
      <p:pic>
        <p:nvPicPr>
          <p:cNvPr id="5" name="Picture 4" descr="PGap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63714"/>
            <a:ext cx="9144000" cy="903486"/>
          </a:xfrm>
          <a:prstGeom prst="rect">
            <a:avLst/>
          </a:prstGeom>
        </p:spPr>
      </p:pic>
      <p:pic>
        <p:nvPicPr>
          <p:cNvPr id="6" name="Picture 5" descr="PGap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267200"/>
            <a:ext cx="2904486" cy="1573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4267200"/>
            <a:ext cx="3048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257800"/>
            <a:ext cx="3048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507468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6565" y="5345668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191000" y="42672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191000" y="52578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7315200" y="3124200"/>
            <a:ext cx="457200" cy="2743200"/>
          </a:xfrm>
          <a:prstGeom prst="rightBrace">
            <a:avLst>
              <a:gd name="adj1" fmla="val 3436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4800600"/>
            <a:ext cx="152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Regularisation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Shape and appearance “</a:t>
            </a:r>
            <a:r>
              <a:rPr lang="en-US" dirty="0" err="1" smtClean="0"/>
              <a:t>eigen</a:t>
            </a:r>
            <a:r>
              <a:rPr lang="en-US" dirty="0" smtClean="0"/>
              <a:t>-modes”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 50 </a:t>
            </a:r>
            <a:r>
              <a:rPr lang="en-US" dirty="0" err="1" smtClean="0"/>
              <a:t>eigenmodes</a:t>
            </a:r>
            <a:endParaRPr lang="en-US" dirty="0"/>
          </a:p>
        </p:txBody>
      </p:sp>
      <p:pic>
        <p:nvPicPr>
          <p:cNvPr id="10" name="Content Placeholder 9" descr="principal_modes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29589"/>
            <a:ext cx="4040188" cy="36418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First of 64 </a:t>
            </a:r>
            <a:r>
              <a:rPr lang="en-US" dirty="0" err="1" smtClean="0"/>
              <a:t>eigenmodes</a:t>
            </a:r>
            <a:endParaRPr lang="en-US" dirty="0"/>
          </a:p>
        </p:txBody>
      </p:sp>
      <p:pic>
        <p:nvPicPr>
          <p:cNvPr id="11" name="Content Placeholder 10" descr="principal_modes1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36036"/>
            <a:ext cx="4041775" cy="3228966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(only 2D)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Faces (64 out of 490)</a:t>
            </a:r>
            <a:endParaRPr lang="en-US" dirty="0"/>
          </a:p>
        </p:txBody>
      </p:sp>
      <p:pic>
        <p:nvPicPr>
          <p:cNvPr id="7" name="Content Placeholder 6" descr="origina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089" y="2174875"/>
            <a:ext cx="389640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Grey matter maps (64 of 581)</a:t>
            </a:r>
            <a:endParaRPr lang="en-US" dirty="0"/>
          </a:p>
        </p:txBody>
      </p:sp>
      <p:pic>
        <p:nvPicPr>
          <p:cNvPr id="9" name="Content Placeholder 8" descr="original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34225"/>
            <a:ext cx="4041775" cy="36325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HBP_Template</Template>
  <TotalTime>341</TotalTime>
  <Words>252</Words>
  <Application>Microsoft Office PowerPoint</Application>
  <PresentationFormat>On-screen Show (4:3)</PresentationFormat>
  <Paragraphs>62</Paragraphs>
  <Slides>15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HBP_Template</vt:lpstr>
      <vt:lpstr>Custom Design</vt:lpstr>
      <vt:lpstr>Factorising large image datasets</vt:lpstr>
      <vt:lpstr>Principal Component Analysis</vt:lpstr>
      <vt:lpstr>Privacy-preserving decomposition</vt:lpstr>
      <vt:lpstr>Simple PCA approach</vt:lpstr>
      <vt:lpstr>Generalised PCA</vt:lpstr>
      <vt:lpstr>Principal Geodesic Analysis</vt:lpstr>
      <vt:lpstr>Shape and appearance model</vt:lpstr>
      <vt:lpstr>Shape and appearance “eigen-modes”</vt:lpstr>
      <vt:lpstr>Data (only 2D)</vt:lpstr>
      <vt:lpstr>Full model fit</vt:lpstr>
      <vt:lpstr>Shape model only</vt:lpstr>
      <vt:lpstr>Full model fit</vt:lpstr>
      <vt:lpstr>Appearance model only</vt:lpstr>
      <vt:lpstr>Model samples (1)</vt:lpstr>
      <vt:lpstr>Model samples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11</cp:revision>
  <dcterms:created xsi:type="dcterms:W3CDTF">2015-09-22T12:53:35Z</dcterms:created>
  <dcterms:modified xsi:type="dcterms:W3CDTF">2015-09-22T18:35:02Z</dcterms:modified>
</cp:coreProperties>
</file>