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73" r:id="rId2"/>
    <p:sldId id="476" r:id="rId3"/>
    <p:sldId id="432" r:id="rId4"/>
    <p:sldId id="433" r:id="rId5"/>
    <p:sldId id="435" r:id="rId6"/>
    <p:sldId id="418" r:id="rId7"/>
    <p:sldId id="419" r:id="rId8"/>
    <p:sldId id="446" r:id="rId9"/>
    <p:sldId id="428" r:id="rId10"/>
    <p:sldId id="447" r:id="rId11"/>
    <p:sldId id="448" r:id="rId12"/>
    <p:sldId id="415" r:id="rId13"/>
    <p:sldId id="449" r:id="rId14"/>
    <p:sldId id="479" r:id="rId15"/>
    <p:sldId id="430" r:id="rId16"/>
    <p:sldId id="421" r:id="rId17"/>
    <p:sldId id="450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77" r:id="rId32"/>
    <p:sldId id="478" r:id="rId33"/>
    <p:sldId id="464" r:id="rId34"/>
    <p:sldId id="465" r:id="rId35"/>
    <p:sldId id="466" r:id="rId36"/>
    <p:sldId id="467" r:id="rId37"/>
    <p:sldId id="468" r:id="rId38"/>
    <p:sldId id="469" r:id="rId39"/>
    <p:sldId id="470" r:id="rId40"/>
    <p:sldId id="471" r:id="rId41"/>
    <p:sldId id="472" r:id="rId42"/>
    <p:sldId id="473" r:id="rId43"/>
    <p:sldId id="474" r:id="rId44"/>
    <p:sldId id="475" r:id="rId45"/>
    <p:sldId id="480" r:id="rId46"/>
    <p:sldId id="407" r:id="rId47"/>
    <p:sldId id="405" r:id="rId48"/>
    <p:sldId id="406" r:id="rId49"/>
    <p:sldId id="404" r:id="rId50"/>
    <p:sldId id="401" r:id="rId51"/>
    <p:sldId id="290" r:id="rId52"/>
    <p:sldId id="338" r:id="rId53"/>
    <p:sldId id="339" r:id="rId5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00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1783" autoAdjust="0"/>
  </p:normalViewPr>
  <p:slideViewPr>
    <p:cSldViewPr snapToGrid="0" showGuides="1">
      <p:cViewPr varScale="1">
        <p:scale>
          <a:sx n="105" d="100"/>
          <a:sy n="105" d="100"/>
        </p:scale>
        <p:origin x="-4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28"/>
    </p:cViewPr>
  </p:sorterViewPr>
  <p:notesViewPr>
    <p:cSldViewPr snapToGrid="0" showGuides="1">
      <p:cViewPr varScale="1">
        <p:scale>
          <a:sx n="57" d="100"/>
          <a:sy n="57" d="100"/>
        </p:scale>
        <p:origin x="-157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F6DE83-2F03-46AF-9E99-B2D598BC7C26}" type="datetimeFigureOut">
              <a:rPr lang="en-US"/>
              <a:pPr>
                <a:defRPr/>
              </a:pPr>
              <a:t>11/26/2013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521D4BC-542F-4C4C-B7F8-8E8C22CFF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689B-DC01-4435-B731-A59AE14E62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6EAD2-52B1-4863-BC36-6092A87326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79FEF-C7C3-4C86-B3D4-A0214364CF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55159-807B-40CB-B523-54C0CA58C2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036F4-A7FB-44D8-B534-61B3C43E34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077A9-0D1B-41BE-BF7F-D8F6FB2953A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0178F-5E66-4422-86B0-C1E648537B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0A591-8355-40F5-9975-43E4EEF9C0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544F71-968E-438F-8EF0-8602BA6C25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17EB6-96B0-43B2-986A-09DBFBB9BB0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7DCD0-57BC-4568-BD5A-30366EBC06D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F8D332-3471-4F0C-ACD1-9891159B95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2ED1611-A7B3-406E-ACB8-06BBF3ABE3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jpeg"/><Relationship Id="rId10" Type="http://schemas.openxmlformats.org/officeDocument/2006/relationships/image" Target="../media/image13.jpeg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gaussianprocess.org/gpml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mware-host\Shared%20Folders\john\Documents\Presentations\Magdeburg12\morph2.avi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aussianprocess.org/gpml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Multivariate </a:t>
            </a:r>
            <a:r>
              <a:rPr lang="en-GB" dirty="0" smtClean="0"/>
              <a:t>Analysis</a:t>
            </a:r>
            <a:endParaRPr lang="en-GB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sz="2800" smtClean="0"/>
              <a:t>John Ashburner.</a:t>
            </a:r>
          </a:p>
          <a:p>
            <a:pPr eaLnBrk="1" hangingPunct="1">
              <a:lnSpc>
                <a:spcPct val="80000"/>
              </a:lnSpc>
            </a:pPr>
            <a:r>
              <a:rPr lang="en-GB" sz="2000" smtClean="0"/>
              <a:t>Wellcome Trust Centre for Neuroimaging,</a:t>
            </a:r>
          </a:p>
          <a:p>
            <a:pPr eaLnBrk="1" hangingPunct="1">
              <a:lnSpc>
                <a:spcPct val="80000"/>
              </a:lnSpc>
            </a:pPr>
            <a:r>
              <a:rPr lang="en-GB" sz="2000" smtClean="0"/>
              <a:t>UCL Institute of Neurology,</a:t>
            </a:r>
          </a:p>
          <a:p>
            <a:pPr eaLnBrk="1" hangingPunct="1">
              <a:lnSpc>
                <a:spcPct val="80000"/>
              </a:lnSpc>
            </a:pPr>
            <a:r>
              <a:rPr lang="en-GB" sz="2000" smtClean="0"/>
              <a:t>London, UK.</a:t>
            </a:r>
          </a:p>
          <a:p>
            <a:pPr eaLnBrk="1" hangingPunct="1">
              <a:lnSpc>
                <a:spcPct val="80000"/>
              </a:lnSpc>
            </a:pPr>
            <a:r>
              <a:rPr lang="en-GB" sz="2000" smtClean="0">
                <a:solidFill>
                  <a:srgbClr val="000099"/>
                </a:solidFill>
              </a:rPr>
              <a:t>john@fil.ion.ucl.ac.uk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Fisher’s Linear Discriminant Analysis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6"/>
            <a:ext cx="3050931" cy="5040313"/>
          </a:xfrm>
        </p:spPr>
        <p:txBody>
          <a:bodyPr/>
          <a:lstStyle/>
          <a:p>
            <a:r>
              <a:rPr lang="en-GB" dirty="0" smtClean="0"/>
              <a:t>A multivariate model.</a:t>
            </a:r>
          </a:p>
          <a:p>
            <a:r>
              <a:rPr lang="en-GB" dirty="0" smtClean="0"/>
              <a:t>Special case of canonical </a:t>
            </a:r>
            <a:r>
              <a:rPr lang="en-GB" dirty="0" err="1" smtClean="0"/>
              <a:t>variates</a:t>
            </a:r>
            <a:r>
              <a:rPr lang="en-GB" dirty="0" smtClean="0"/>
              <a:t> analysis.</a:t>
            </a:r>
          </a:p>
          <a:p>
            <a:r>
              <a:rPr lang="en-GB" dirty="0" smtClean="0"/>
              <a:t>A </a:t>
            </a:r>
            <a:r>
              <a:rPr lang="en-GB" b="1" dirty="0" smtClean="0"/>
              <a:t>generative model</a:t>
            </a:r>
            <a:r>
              <a:rPr lang="en-GB" dirty="0" smtClean="0"/>
              <a:t>.</a:t>
            </a:r>
          </a:p>
        </p:txBody>
      </p:sp>
      <p:pic>
        <p:nvPicPr>
          <p:cNvPr id="88068" name="Picture 4" descr="f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1015" y="1739900"/>
            <a:ext cx="5122985" cy="5118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Other linear discrimination approaches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1338" y="1314450"/>
            <a:ext cx="3522785" cy="5543550"/>
          </a:xfrm>
        </p:spPr>
        <p:txBody>
          <a:bodyPr/>
          <a:lstStyle/>
          <a:p>
            <a:r>
              <a:rPr lang="en-GB" sz="2400" smtClean="0"/>
              <a:t>Can also use </a:t>
            </a:r>
            <a:r>
              <a:rPr lang="en-GB" sz="2400" b="1" smtClean="0"/>
              <a:t>discriminative models</a:t>
            </a:r>
            <a:r>
              <a:rPr lang="en-GB" sz="2400" smtClean="0"/>
              <a:t>.</a:t>
            </a:r>
          </a:p>
          <a:p>
            <a:endParaRPr lang="en-GB" sz="2400" smtClean="0"/>
          </a:p>
          <a:p>
            <a:r>
              <a:rPr lang="en-GB" sz="2400" smtClean="0"/>
              <a:t>Anatomical differences are encoded by the vector orthogonal to the separating hyper-plane.</a:t>
            </a:r>
          </a:p>
          <a:p>
            <a:endParaRPr lang="en-GB" sz="2400" smtClean="0"/>
          </a:p>
          <a:p>
            <a:r>
              <a:rPr lang="en-GB" sz="2400" smtClean="0"/>
              <a:t>The most accurate model of difference is the one that best separates the groups.</a:t>
            </a:r>
          </a:p>
        </p:txBody>
      </p:sp>
      <p:pic>
        <p:nvPicPr>
          <p:cNvPr id="89092" name="Picture 4" descr="linear_discrimin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1015" y="1739900"/>
            <a:ext cx="5122985" cy="5118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Probabilistic Approaches</a:t>
            </a:r>
          </a:p>
        </p:txBody>
      </p:sp>
      <p:pic>
        <p:nvPicPr>
          <p:cNvPr id="12291" name="Content Placeholder 5" descr="logistic_regr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62100" y="1444625"/>
            <a:ext cx="5886450" cy="541337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r>
              <a:rPr lang="en-US" dirty="0" smtClean="0"/>
              <a:t>Regression</a:t>
            </a:r>
          </a:p>
        </p:txBody>
      </p:sp>
      <p:sp>
        <p:nvSpPr>
          <p:cNvPr id="10240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48966"/>
            <a:ext cx="8229600" cy="4777197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For predicting a continuous variable</a:t>
            </a:r>
          </a:p>
          <a:p>
            <a:pPr eaLnBrk="1" hangingPunct="1"/>
            <a:endParaRPr lang="en-US" sz="2400" dirty="0" smtClean="0"/>
          </a:p>
        </p:txBody>
      </p:sp>
      <p:pic>
        <p:nvPicPr>
          <p:cNvPr id="102404" name="Picture 3" descr="regression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355" y="1844825"/>
            <a:ext cx="6462622" cy="467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5540721" y="1394234"/>
            <a:ext cx="3422210" cy="14666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4754" name="Rectangle 2"/>
          <p:cNvSpPr>
            <a:spLocks noChangeArrowheads="1"/>
          </p:cNvSpPr>
          <p:nvPr/>
        </p:nvSpPr>
        <p:spPr bwMode="auto">
          <a:xfrm>
            <a:off x="1696156" y="142875"/>
            <a:ext cx="5727700" cy="838200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r>
              <a:rPr lang="en-US" sz="32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Regression</a:t>
            </a:r>
            <a:endParaRPr lang="en-US" sz="32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94755" name="Rectangle 3"/>
          <p:cNvSpPr>
            <a:spLocks noChangeArrowheads="1"/>
          </p:cNvSpPr>
          <p:nvPr/>
        </p:nvSpPr>
        <p:spPr bwMode="auto">
          <a:xfrm>
            <a:off x="1144412" y="5259389"/>
            <a:ext cx="2592211" cy="10699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rgbClr val="5F5F5F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endParaRPr lang="en-GB" sz="2400" b="0">
              <a:solidFill>
                <a:schemeClr val="tx2"/>
              </a:solidFill>
              <a:latin typeface="Arial Unicode MS" pitchFamily="34" charset="-128"/>
            </a:endParaRPr>
          </a:p>
        </p:txBody>
      </p:sp>
      <p:graphicFrame>
        <p:nvGraphicFramePr>
          <p:cNvPr id="1994756" name="Object 4"/>
          <p:cNvGraphicFramePr>
            <a:graphicFrameLocks noChangeAspect="1"/>
          </p:cNvGraphicFramePr>
          <p:nvPr/>
        </p:nvGraphicFramePr>
        <p:xfrm>
          <a:off x="1303867" y="5432425"/>
          <a:ext cx="2263422" cy="781050"/>
        </p:xfrm>
        <a:graphic>
          <a:graphicData uri="http://schemas.openxmlformats.org/presentationml/2006/ole">
            <p:oleObj spid="_x0000_s76802" name="Equation" r:id="rId3" imgW="711000" imgH="203040" progId="Equation.3">
              <p:embed/>
            </p:oleObj>
          </a:graphicData>
        </a:graphic>
      </p:graphicFrame>
      <p:pic>
        <p:nvPicPr>
          <p:cNvPr id="1994757" name="Picture 5" descr="data_img"/>
          <p:cNvPicPr>
            <a:picLocks noChangeAspect="1" noChangeArrowheads="1"/>
          </p:cNvPicPr>
          <p:nvPr/>
        </p:nvPicPr>
        <p:blipFill>
          <a:blip r:embed="rId4" cstate="print"/>
          <a:srcRect l="18875" t="7408" r="10548" b="11852"/>
          <a:stretch>
            <a:fillRect/>
          </a:stretch>
        </p:blipFill>
        <p:spPr bwMode="auto">
          <a:xfrm>
            <a:off x="780345" y="1320800"/>
            <a:ext cx="495300" cy="2971800"/>
          </a:xfrm>
          <a:prstGeom prst="rect">
            <a:avLst/>
          </a:prstGeom>
          <a:noFill/>
        </p:spPr>
      </p:pic>
      <p:pic>
        <p:nvPicPr>
          <p:cNvPr id="1994758" name="Picture 6" descr="res_img"/>
          <p:cNvPicPr>
            <a:picLocks noChangeAspect="1" noChangeArrowheads="1"/>
          </p:cNvPicPr>
          <p:nvPr/>
        </p:nvPicPr>
        <p:blipFill>
          <a:blip r:embed="rId5" cstate="print"/>
          <a:srcRect l="14990" t="7408" r="10548" b="11852"/>
          <a:stretch>
            <a:fillRect/>
          </a:stretch>
        </p:blipFill>
        <p:spPr bwMode="auto">
          <a:xfrm>
            <a:off x="4262967" y="1320800"/>
            <a:ext cx="495300" cy="2971800"/>
          </a:xfrm>
          <a:prstGeom prst="rect">
            <a:avLst/>
          </a:prstGeom>
          <a:noFill/>
        </p:spPr>
      </p:pic>
      <p:sp>
        <p:nvSpPr>
          <p:cNvPr id="1994759" name="Text Box 7"/>
          <p:cNvSpPr txBox="1">
            <a:spLocks noChangeArrowheads="1"/>
          </p:cNvSpPr>
          <p:nvPr/>
        </p:nvSpPr>
        <p:spPr bwMode="auto">
          <a:xfrm>
            <a:off x="1347403" y="2435226"/>
            <a:ext cx="484428" cy="70788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de-DE" sz="4000" dirty="0">
                <a:latin typeface="Arial Unicode MS" pitchFamily="34" charset="-128"/>
              </a:rPr>
              <a:t>=</a:t>
            </a:r>
            <a:endParaRPr lang="en-GB" sz="4000" dirty="0">
              <a:latin typeface="Arial Unicode MS" pitchFamily="34" charset="-128"/>
            </a:endParaRPr>
          </a:p>
        </p:txBody>
      </p:sp>
      <p:sp>
        <p:nvSpPr>
          <p:cNvPr id="1994760" name="Text Box 8"/>
          <p:cNvSpPr txBox="1">
            <a:spLocks noChangeArrowheads="1"/>
          </p:cNvSpPr>
          <p:nvPr/>
        </p:nvSpPr>
        <p:spPr bwMode="auto">
          <a:xfrm>
            <a:off x="3811203" y="2443164"/>
            <a:ext cx="484428" cy="707886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de-DE" sz="4000">
                <a:latin typeface="Arial Unicode MS" pitchFamily="34" charset="-128"/>
              </a:rPr>
              <a:t>+</a:t>
            </a:r>
            <a:endParaRPr lang="en-GB" sz="4000">
              <a:latin typeface="Arial Unicode MS" pitchFamily="34" charset="-128"/>
            </a:endParaRPr>
          </a:p>
        </p:txBody>
      </p:sp>
      <p:graphicFrame>
        <p:nvGraphicFramePr>
          <p:cNvPr id="1994761" name="Object 9"/>
          <p:cNvGraphicFramePr>
            <a:graphicFrameLocks noChangeAspect="1"/>
          </p:cNvGraphicFramePr>
          <p:nvPr/>
        </p:nvGraphicFramePr>
        <p:xfrm>
          <a:off x="4360334" y="4440238"/>
          <a:ext cx="309034" cy="423862"/>
        </p:xfrm>
        <a:graphic>
          <a:graphicData uri="http://schemas.openxmlformats.org/presentationml/2006/ole">
            <p:oleObj spid="_x0000_s76803" name="Equation" r:id="rId6" imgW="114120" imgH="139680" progId="Equation.3">
              <p:embed/>
            </p:oleObj>
          </a:graphicData>
        </a:graphic>
      </p:graphicFrame>
      <p:graphicFrame>
        <p:nvGraphicFramePr>
          <p:cNvPr id="1994762" name="Object 10"/>
          <p:cNvGraphicFramePr>
            <a:graphicFrameLocks noChangeAspect="1"/>
          </p:cNvGraphicFramePr>
          <p:nvPr/>
        </p:nvGraphicFramePr>
        <p:xfrm>
          <a:off x="2953456" y="2047875"/>
          <a:ext cx="889000" cy="1460500"/>
        </p:xfrm>
        <a:graphic>
          <a:graphicData uri="http://schemas.openxmlformats.org/presentationml/2006/ole">
            <p:oleObj spid="_x0000_s76804" name="Equation" r:id="rId7" imgW="330120" imgH="482400" progId="Equation.3">
              <p:embed/>
            </p:oleObj>
          </a:graphicData>
        </a:graphic>
      </p:graphicFrame>
      <p:sp>
        <p:nvSpPr>
          <p:cNvPr id="1994763" name="Rectangle 11"/>
          <p:cNvSpPr>
            <a:spLocks noChangeArrowheads="1"/>
          </p:cNvSpPr>
          <p:nvPr/>
        </p:nvSpPr>
        <p:spPr bwMode="auto">
          <a:xfrm>
            <a:off x="5871634" y="4337617"/>
            <a:ext cx="2698044" cy="2246769"/>
          </a:xfrm>
          <a:prstGeom prst="rect">
            <a:avLst/>
          </a:prstGeom>
          <a:solidFill>
            <a:srgbClr val="DDDDDD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de-DE" sz="2000">
                <a:latin typeface="Arial Unicode MS" pitchFamily="34" charset="-128"/>
              </a:rPr>
              <a:t>Ordinary least squares</a:t>
            </a:r>
            <a:r>
              <a:rPr lang="de-DE" sz="2000" b="0">
                <a:latin typeface="Arial Unicode MS" pitchFamily="34" charset="-128"/>
              </a:rPr>
              <a:t> estimation (OLS) (assuming i.i.d. error):</a:t>
            </a:r>
          </a:p>
          <a:p>
            <a:pPr algn="ctr" eaLnBrk="0" hangingPunct="0"/>
            <a:endParaRPr lang="de-DE" sz="2000" b="0">
              <a:latin typeface="Arial Unicode MS" pitchFamily="34" charset="-128"/>
            </a:endParaRPr>
          </a:p>
          <a:p>
            <a:pPr algn="ctr" eaLnBrk="0" hangingPunct="0"/>
            <a:endParaRPr lang="en-GB" sz="2000" b="0">
              <a:latin typeface="Arial Unicode MS" pitchFamily="34" charset="-128"/>
            </a:endParaRPr>
          </a:p>
          <a:p>
            <a:pPr algn="ctr" eaLnBrk="0" hangingPunct="0"/>
            <a:endParaRPr lang="en-GB" sz="2000" b="0">
              <a:latin typeface="Arial Unicode MS" pitchFamily="34" charset="-128"/>
            </a:endParaRPr>
          </a:p>
        </p:txBody>
      </p:sp>
      <p:graphicFrame>
        <p:nvGraphicFramePr>
          <p:cNvPr id="1994764" name="Object 12"/>
          <p:cNvGraphicFramePr>
            <a:graphicFrameLocks noChangeAspect="1"/>
          </p:cNvGraphicFramePr>
          <p:nvPr/>
        </p:nvGraphicFramePr>
        <p:xfrm>
          <a:off x="5969000" y="5670550"/>
          <a:ext cx="2535767" cy="603250"/>
        </p:xfrm>
        <a:graphic>
          <a:graphicData uri="http://schemas.openxmlformats.org/presentationml/2006/ole">
            <p:oleObj spid="_x0000_s76805" name="Equation" r:id="rId8" imgW="1143000" imgH="241200" progId="Equation.3">
              <p:embed/>
            </p:oleObj>
          </a:graphicData>
        </a:graphic>
      </p:graphicFrame>
      <p:sp>
        <p:nvSpPr>
          <p:cNvPr id="1994766" name="Rectangle 14"/>
          <p:cNvSpPr>
            <a:spLocks noChangeArrowheads="1"/>
          </p:cNvSpPr>
          <p:nvPr/>
        </p:nvSpPr>
        <p:spPr bwMode="auto">
          <a:xfrm>
            <a:off x="5699479" y="1576132"/>
            <a:ext cx="2195143" cy="1200329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eaLnBrk="0" hangingPunct="0"/>
            <a:r>
              <a:rPr lang="de-DE" dirty="0">
                <a:latin typeface="Arial Unicode MS" pitchFamily="34" charset="-128"/>
              </a:rPr>
              <a:t>Objective:</a:t>
            </a:r>
          </a:p>
          <a:p>
            <a:pPr eaLnBrk="0" hangingPunct="0"/>
            <a:r>
              <a:rPr lang="de-DE" b="0" dirty="0">
                <a:latin typeface="Arial Unicode MS" pitchFamily="34" charset="-128"/>
              </a:rPr>
              <a:t>estimate parameters to minimize</a:t>
            </a:r>
            <a:endParaRPr lang="en-GB" b="0" dirty="0">
              <a:latin typeface="Arial Unicode MS" pitchFamily="34" charset="-128"/>
            </a:endParaRPr>
          </a:p>
        </p:txBody>
      </p:sp>
      <p:graphicFrame>
        <p:nvGraphicFramePr>
          <p:cNvPr id="1994767" name="Object 15"/>
          <p:cNvGraphicFramePr>
            <a:graphicFrameLocks noChangeAspect="1"/>
          </p:cNvGraphicFramePr>
          <p:nvPr/>
        </p:nvGraphicFramePr>
        <p:xfrm>
          <a:off x="7874000" y="1497014"/>
          <a:ext cx="960967" cy="1309687"/>
        </p:xfrm>
        <a:graphic>
          <a:graphicData uri="http://schemas.openxmlformats.org/presentationml/2006/ole">
            <p:oleObj spid="_x0000_s76806" name="Equation" r:id="rId9" imgW="355320" imgH="431640" progId="Equation.3">
              <p:embed/>
            </p:oleObj>
          </a:graphicData>
        </a:graphic>
      </p:graphicFrame>
      <p:sp>
        <p:nvSpPr>
          <p:cNvPr id="1994769" name="Line 17"/>
          <p:cNvSpPr>
            <a:spLocks noChangeShapeType="1"/>
          </p:cNvSpPr>
          <p:nvPr/>
        </p:nvSpPr>
        <p:spPr bwMode="auto">
          <a:xfrm flipH="1">
            <a:off x="7206545" y="2729472"/>
            <a:ext cx="0" cy="14652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994770" name="Rectangle 18"/>
          <p:cNvSpPr>
            <a:spLocks noChangeAspect="1" noChangeArrowheads="1"/>
          </p:cNvSpPr>
          <p:nvPr/>
        </p:nvSpPr>
        <p:spPr bwMode="auto">
          <a:xfrm>
            <a:off x="2438400" y="1319214"/>
            <a:ext cx="389467" cy="29733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GB" sz="3200" b="0">
              <a:latin typeface="Arial Unicode MS" pitchFamily="34" charset="-128"/>
            </a:endParaRPr>
          </a:p>
        </p:txBody>
      </p:sp>
      <p:pic>
        <p:nvPicPr>
          <p:cNvPr id="1994771" name="Picture 19" descr="x1_img"/>
          <p:cNvPicPr>
            <a:picLocks noChangeAspect="1" noChangeArrowheads="1"/>
          </p:cNvPicPr>
          <p:nvPr/>
        </p:nvPicPr>
        <p:blipFill>
          <a:blip r:embed="rId10" cstate="print"/>
          <a:srcRect l="20819" t="7639" r="21652" b="11111"/>
          <a:stretch>
            <a:fillRect/>
          </a:stretch>
        </p:blipFill>
        <p:spPr bwMode="auto">
          <a:xfrm>
            <a:off x="1948745" y="1320800"/>
            <a:ext cx="489655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94772" name="Text Box 20"/>
          <p:cNvSpPr txBox="1">
            <a:spLocks noChangeArrowheads="1"/>
          </p:cNvSpPr>
          <p:nvPr/>
        </p:nvSpPr>
        <p:spPr bwMode="auto">
          <a:xfrm>
            <a:off x="790222" y="4416425"/>
            <a:ext cx="36740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i="1">
                <a:latin typeface="Times New Roman" pitchFamily="18" charset="0"/>
              </a:rPr>
              <a:t>y</a:t>
            </a:r>
            <a:endParaRPr lang="en-US" sz="3200" i="1">
              <a:latin typeface="Times New Roman" pitchFamily="18" charset="0"/>
            </a:endParaRPr>
          </a:p>
        </p:txBody>
      </p:sp>
      <p:sp>
        <p:nvSpPr>
          <p:cNvPr id="1994773" name="Text Box 21"/>
          <p:cNvSpPr txBox="1">
            <a:spLocks noChangeArrowheads="1"/>
          </p:cNvSpPr>
          <p:nvPr/>
        </p:nvSpPr>
        <p:spPr bwMode="auto">
          <a:xfrm>
            <a:off x="2157590" y="4410075"/>
            <a:ext cx="43473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i="1">
                <a:latin typeface="Times New Roman" pitchFamily="18" charset="0"/>
              </a:rPr>
              <a:t>X</a:t>
            </a:r>
            <a:endParaRPr lang="en-US" sz="3200" i="1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Curse of Dimensionality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More voxels in an image than images in a study</a:t>
            </a:r>
          </a:p>
          <a:p>
            <a:pPr>
              <a:buFontTx/>
              <a:buNone/>
            </a:pPr>
            <a:r>
              <a:rPr lang="en-US" sz="2400" smtClean="0"/>
              <a:t>	</a:t>
            </a:r>
            <a:r>
              <a:rPr lang="en-US" sz="2400" b="1" smtClean="0"/>
              <a:t>t</a:t>
            </a:r>
            <a:r>
              <a:rPr lang="en-US" sz="2400" smtClean="0"/>
              <a:t> = </a:t>
            </a:r>
            <a:r>
              <a:rPr lang="en-US" sz="2400" b="1" smtClean="0"/>
              <a:t>Xw</a:t>
            </a:r>
            <a:r>
              <a:rPr lang="en-US" sz="2400" smtClean="0"/>
              <a:t> + </a:t>
            </a:r>
            <a:r>
              <a:rPr lang="en-US" sz="2400" b="1" smtClean="0"/>
              <a:t>e</a:t>
            </a:r>
          </a:p>
          <a:p>
            <a:r>
              <a:rPr lang="en-US" sz="2400" smtClean="0"/>
              <a:t>System is under-determined, so need to regularise</a:t>
            </a:r>
          </a:p>
          <a:p>
            <a:r>
              <a:rPr lang="en-US" sz="2400" smtClean="0"/>
              <a:t>Could use PCA, but more principled to use ridge-regression.</a:t>
            </a:r>
          </a:p>
          <a:p>
            <a:r>
              <a:rPr lang="en-US" sz="2400" smtClean="0"/>
              <a:t>Learn the regularisation</a:t>
            </a:r>
            <a:br>
              <a:rPr lang="en-US" sz="2400" smtClean="0"/>
            </a:br>
            <a:r>
              <a:rPr lang="en-US" sz="2400" smtClean="0"/>
              <a:t>parameters with REML.</a:t>
            </a:r>
          </a:p>
          <a:p>
            <a:endParaRPr lang="en-US" sz="2400" smtClean="0"/>
          </a:p>
          <a:p>
            <a:r>
              <a:rPr lang="en-US" sz="2400" smtClean="0"/>
              <a:t>Turns out to be same as</a:t>
            </a:r>
            <a:br>
              <a:rPr lang="en-US" sz="2400" smtClean="0"/>
            </a:br>
            <a:r>
              <a:rPr lang="en-US" sz="2400" smtClean="0"/>
              <a:t>Gaussian Process model.</a:t>
            </a:r>
          </a:p>
        </p:txBody>
      </p:sp>
      <p:pic>
        <p:nvPicPr>
          <p:cNvPr id="14340" name="Content Placeholder 7" descr="ridge_regressi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248150"/>
            <a:ext cx="4402138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Gaussian Process Regression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85163" cy="4525963"/>
          </a:xfrm>
        </p:spPr>
        <p:txBody>
          <a:bodyPr/>
          <a:lstStyle/>
          <a:p>
            <a:r>
              <a:rPr lang="en-GB" sz="2800" smtClean="0"/>
              <a:t>Estimate a covariance matrix by maximising.</a:t>
            </a:r>
          </a:p>
          <a:p>
            <a:pPr lvl="1">
              <a:buFontTx/>
              <a:buNone/>
            </a:pPr>
            <a:r>
              <a:rPr lang="en-GB" sz="2400" smtClean="0"/>
              <a:t>log p(</a:t>
            </a:r>
            <a:r>
              <a:rPr lang="en-GB" sz="2400" b="1" smtClean="0"/>
              <a:t>t</a:t>
            </a:r>
            <a:r>
              <a:rPr lang="en-GB" sz="2400" smtClean="0"/>
              <a:t>|</a:t>
            </a:r>
            <a:r>
              <a:rPr lang="el-GR" sz="2400" b="1" smtClean="0"/>
              <a:t>θ</a:t>
            </a:r>
            <a:r>
              <a:rPr lang="en-GB" sz="2400" smtClean="0"/>
              <a:t>) = -½log |</a:t>
            </a:r>
            <a:r>
              <a:rPr lang="en-GB" sz="2400" b="1" smtClean="0"/>
              <a:t>C</a:t>
            </a:r>
            <a:r>
              <a:rPr lang="en-GB" sz="2400" smtClean="0"/>
              <a:t>(</a:t>
            </a:r>
            <a:r>
              <a:rPr lang="el-GR" sz="2400" b="1" smtClean="0"/>
              <a:t>θ</a:t>
            </a:r>
            <a:r>
              <a:rPr lang="en-GB" sz="2400" smtClean="0"/>
              <a:t>)| - ½</a:t>
            </a:r>
            <a:r>
              <a:rPr lang="en-GB" sz="2400" b="1" smtClean="0"/>
              <a:t>t</a:t>
            </a:r>
            <a:r>
              <a:rPr lang="en-GB" sz="2400" baseline="30000" smtClean="0"/>
              <a:t>T</a:t>
            </a:r>
            <a:r>
              <a:rPr lang="en-GB" sz="2400" b="1" smtClean="0"/>
              <a:t>C</a:t>
            </a:r>
            <a:r>
              <a:rPr lang="en-GB" sz="2400" smtClean="0"/>
              <a:t>(</a:t>
            </a:r>
            <a:r>
              <a:rPr lang="el-GR" sz="2400" b="1" smtClean="0"/>
              <a:t>θ</a:t>
            </a:r>
            <a:r>
              <a:rPr lang="en-GB" sz="2400" smtClean="0"/>
              <a:t>)</a:t>
            </a:r>
            <a:r>
              <a:rPr lang="en-GB" sz="2400" baseline="30000" smtClean="0"/>
              <a:t>-1</a:t>
            </a:r>
            <a:r>
              <a:rPr lang="en-GB" sz="2400" b="1" smtClean="0"/>
              <a:t>t</a:t>
            </a:r>
            <a:endParaRPr lang="en-GB" sz="2400" smtClean="0"/>
          </a:p>
          <a:p>
            <a:pPr lvl="1">
              <a:buFontTx/>
              <a:buNone/>
            </a:pPr>
            <a:r>
              <a:rPr lang="en-GB" sz="2400" smtClean="0"/>
              <a:t>Where e.g. </a:t>
            </a:r>
            <a:r>
              <a:rPr lang="en-GB" sz="2400" b="1" smtClean="0"/>
              <a:t>C</a:t>
            </a:r>
            <a:r>
              <a:rPr lang="en-GB" sz="2400" smtClean="0"/>
              <a:t>(</a:t>
            </a:r>
            <a:r>
              <a:rPr lang="el-GR" sz="2400" b="1" smtClean="0"/>
              <a:t>θ</a:t>
            </a:r>
            <a:r>
              <a:rPr lang="en-GB" sz="2400" smtClean="0"/>
              <a:t>) = </a:t>
            </a:r>
            <a:r>
              <a:rPr lang="el-GR" sz="2400" smtClean="0"/>
              <a:t>θ</a:t>
            </a:r>
            <a:r>
              <a:rPr lang="en-GB" sz="2400" baseline="-25000" smtClean="0"/>
              <a:t>1</a:t>
            </a:r>
            <a:r>
              <a:rPr lang="en-GB" sz="2400" b="1" smtClean="0"/>
              <a:t>I</a:t>
            </a:r>
            <a:r>
              <a:rPr lang="en-GB" sz="2400" smtClean="0"/>
              <a:t> + </a:t>
            </a:r>
            <a:r>
              <a:rPr lang="el-GR" sz="2400" smtClean="0"/>
              <a:t>θ</a:t>
            </a:r>
            <a:r>
              <a:rPr lang="en-GB" sz="2400" baseline="-25000" smtClean="0"/>
              <a:t>2</a:t>
            </a:r>
            <a:r>
              <a:rPr lang="en-GB" sz="2400" smtClean="0"/>
              <a:t> + </a:t>
            </a:r>
            <a:r>
              <a:rPr lang="el-GR" sz="2400" smtClean="0"/>
              <a:t>θ</a:t>
            </a:r>
            <a:r>
              <a:rPr lang="en-GB" sz="2400" baseline="-25000" smtClean="0"/>
              <a:t>3</a:t>
            </a:r>
            <a:r>
              <a:rPr lang="en-GB" sz="2400" smtClean="0"/>
              <a:t> </a:t>
            </a:r>
            <a:r>
              <a:rPr lang="en-GB" sz="2400" b="1" smtClean="0"/>
              <a:t>X</a:t>
            </a:r>
            <a:r>
              <a:rPr lang="en-GB" sz="2400" b="1" baseline="-25000" smtClean="0"/>
              <a:t>1</a:t>
            </a:r>
            <a:r>
              <a:rPr lang="en-GB" sz="2400" baseline="30000" smtClean="0"/>
              <a:t>T</a:t>
            </a:r>
            <a:r>
              <a:rPr lang="en-GB" sz="2400" b="1" smtClean="0"/>
              <a:t>X</a:t>
            </a:r>
            <a:r>
              <a:rPr lang="en-GB" sz="2400" b="1" baseline="-25000" smtClean="0"/>
              <a:t>1</a:t>
            </a:r>
            <a:r>
              <a:rPr lang="en-GB" sz="2400" smtClean="0"/>
              <a:t> + </a:t>
            </a:r>
            <a:r>
              <a:rPr lang="el-GR" sz="2400" smtClean="0"/>
              <a:t>θ</a:t>
            </a:r>
            <a:r>
              <a:rPr lang="en-GB" sz="2400" baseline="-25000" smtClean="0"/>
              <a:t>4</a:t>
            </a:r>
            <a:r>
              <a:rPr lang="en-GB" sz="2400" smtClean="0"/>
              <a:t> </a:t>
            </a:r>
            <a:r>
              <a:rPr lang="en-GB" sz="2400" b="1" smtClean="0"/>
              <a:t>X</a:t>
            </a:r>
            <a:r>
              <a:rPr lang="en-GB" sz="2400" b="1" baseline="-25000" smtClean="0"/>
              <a:t>2</a:t>
            </a:r>
            <a:r>
              <a:rPr lang="en-GB" sz="2400" baseline="30000" smtClean="0"/>
              <a:t>T</a:t>
            </a:r>
            <a:r>
              <a:rPr lang="en-GB" sz="2400" b="1" smtClean="0"/>
              <a:t>X</a:t>
            </a:r>
            <a:r>
              <a:rPr lang="en-GB" sz="2400" b="1" baseline="-25000" smtClean="0"/>
              <a:t>2</a:t>
            </a:r>
            <a:r>
              <a:rPr lang="en-GB" sz="2400" smtClean="0"/>
              <a:t> </a:t>
            </a:r>
          </a:p>
          <a:p>
            <a:r>
              <a:rPr lang="en-GB" sz="2800" smtClean="0"/>
              <a:t>Augment covariance matrix with data for testing:</a:t>
            </a:r>
          </a:p>
          <a:p>
            <a:endParaRPr lang="en-GB" sz="2800" smtClean="0"/>
          </a:p>
          <a:p>
            <a:endParaRPr lang="en-GB" sz="2800" smtClean="0"/>
          </a:p>
          <a:p>
            <a:r>
              <a:rPr lang="en-GB" sz="2800" smtClean="0"/>
              <a:t>Make inference from</a:t>
            </a:r>
          </a:p>
          <a:p>
            <a:pPr lvl="1"/>
            <a:r>
              <a:rPr lang="en-GB" sz="2400" smtClean="0"/>
              <a:t>p(</a:t>
            </a:r>
            <a:r>
              <a:rPr lang="en-GB" sz="2400" b="1" smtClean="0"/>
              <a:t>t</a:t>
            </a:r>
            <a:r>
              <a:rPr lang="en-GB" sz="2400" baseline="-25000" smtClean="0"/>
              <a:t>new</a:t>
            </a:r>
            <a:r>
              <a:rPr lang="en-GB" sz="2400" smtClean="0"/>
              <a:t>|</a:t>
            </a:r>
            <a:r>
              <a:rPr lang="en-GB" sz="2400" b="1" smtClean="0"/>
              <a:t>t</a:t>
            </a:r>
            <a:r>
              <a:rPr lang="en-GB" sz="2400" smtClean="0"/>
              <a:t>,</a:t>
            </a:r>
            <a:r>
              <a:rPr lang="el-GR" sz="2400" b="1" smtClean="0"/>
              <a:t>θ</a:t>
            </a:r>
            <a:r>
              <a:rPr lang="en-GB" sz="2400" smtClean="0"/>
              <a:t>) = </a:t>
            </a:r>
            <a:r>
              <a:rPr lang="en-GB" sz="2400" i="1" smtClean="0"/>
              <a:t>N</a:t>
            </a:r>
            <a:r>
              <a:rPr lang="en-GB" sz="2400" smtClean="0"/>
              <a:t>(</a:t>
            </a:r>
            <a:r>
              <a:rPr lang="en-GB" sz="2400" b="1" smtClean="0"/>
              <a:t>k</a:t>
            </a:r>
            <a:r>
              <a:rPr lang="en-GB" sz="2400" baseline="30000" smtClean="0"/>
              <a:t>T</a:t>
            </a:r>
            <a:r>
              <a:rPr lang="en-GB" sz="2400" b="1" smtClean="0"/>
              <a:t>C</a:t>
            </a:r>
            <a:r>
              <a:rPr lang="en-GB" sz="2400" baseline="30000" smtClean="0"/>
              <a:t>-1</a:t>
            </a:r>
            <a:r>
              <a:rPr lang="en-GB" sz="2400" b="1" smtClean="0"/>
              <a:t>t</a:t>
            </a:r>
            <a:r>
              <a:rPr lang="en-GB" sz="2400" smtClean="0"/>
              <a:t>, c - </a:t>
            </a:r>
            <a:r>
              <a:rPr lang="en-GB" sz="2400" b="1" smtClean="0"/>
              <a:t>k</a:t>
            </a:r>
            <a:r>
              <a:rPr lang="en-GB" sz="2400" baseline="30000" smtClean="0"/>
              <a:t>T</a:t>
            </a:r>
            <a:r>
              <a:rPr lang="en-GB" sz="2400" b="1" smtClean="0"/>
              <a:t>C</a:t>
            </a:r>
            <a:r>
              <a:rPr lang="en-GB" sz="2400" baseline="30000" smtClean="0"/>
              <a:t>-1</a:t>
            </a:r>
            <a:r>
              <a:rPr lang="en-GB" sz="2400" b="1" smtClean="0"/>
              <a:t>k</a:t>
            </a:r>
            <a:r>
              <a:rPr lang="en-GB" sz="2400" smtClean="0"/>
              <a:t>)</a:t>
            </a:r>
          </a:p>
          <a:p>
            <a:r>
              <a:rPr lang="en-GB" sz="2800" smtClean="0"/>
              <a:t>Classification is a bit more complicated</a:t>
            </a:r>
          </a:p>
        </p:txBody>
      </p:sp>
      <p:graphicFrame>
        <p:nvGraphicFramePr>
          <p:cNvPr id="113668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2411413" y="3560763"/>
          <a:ext cx="2120900" cy="954087"/>
        </p:xfrm>
        <a:graphic>
          <a:graphicData uri="http://schemas.openxmlformats.org/presentationml/2006/ole">
            <p:oleObj spid="_x0000_s1026" name="Equation" r:id="rId3" imgW="1015920" imgH="457200" progId="Equation.3">
              <p:embed/>
            </p:oleObj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36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6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36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sz="3200" dirty="0" smtClean="0"/>
              <a:t>Predicting Age – </a:t>
            </a:r>
            <a:r>
              <a:rPr lang="en-US" sz="3200" dirty="0" err="1" smtClean="0"/>
              <a:t>univariate</a:t>
            </a:r>
            <a:r>
              <a:rPr lang="en-US" sz="3200" dirty="0" smtClean="0"/>
              <a:t> v multivariate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Single </a:t>
            </a:r>
            <a:r>
              <a:rPr lang="en-US" dirty="0" err="1" smtClean="0"/>
              <a:t>Voxel</a:t>
            </a:r>
            <a:endParaRPr lang="en-US" dirty="0"/>
          </a:p>
        </p:txBody>
      </p:sp>
      <p:pic>
        <p:nvPicPr>
          <p:cNvPr id="7" name="Content Placeholder 6" descr="best_vox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79900"/>
            <a:ext cx="4040066" cy="354123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Combining All </a:t>
            </a:r>
            <a:r>
              <a:rPr lang="en-US" dirty="0" err="1" smtClean="0"/>
              <a:t>Voxels</a:t>
            </a:r>
            <a:endParaRPr lang="en-US" dirty="0"/>
          </a:p>
        </p:txBody>
      </p:sp>
      <p:pic>
        <p:nvPicPr>
          <p:cNvPr id="8" name="Content Placeholder 7" descr="age_guess_div.eps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86250" y="2174875"/>
            <a:ext cx="3759569" cy="39512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Weight Map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800" dirty="0" smtClean="0"/>
              <a:t>For </a:t>
            </a:r>
            <a:r>
              <a:rPr lang="en-US" sz="2800" dirty="0" smtClean="0"/>
              <a:t>linear classifiers, predictions are made by:</a:t>
            </a:r>
          </a:p>
          <a:p>
            <a:endParaRPr lang="en-US" dirty="0" smtClean="0"/>
          </a:p>
          <a:p>
            <a:pPr lvl="3">
              <a:buNone/>
            </a:pPr>
            <a:endParaRPr lang="en-US" dirty="0" smtClean="0"/>
          </a:p>
          <a:p>
            <a:pPr lvl="3">
              <a:buNone/>
            </a:pPr>
            <a:endParaRPr lang="en-US" dirty="0" smtClean="0"/>
          </a:p>
          <a:p>
            <a:pPr lvl="1">
              <a:buNone/>
            </a:pPr>
            <a:r>
              <a:rPr lang="en-US" sz="2400" dirty="0" smtClean="0"/>
              <a:t>where:	</a:t>
            </a:r>
            <a:r>
              <a:rPr lang="en-US" sz="2400" i="1" dirty="0" smtClean="0"/>
              <a:t>y</a:t>
            </a:r>
            <a:r>
              <a:rPr lang="en-US" sz="2400" dirty="0" smtClean="0"/>
              <a:t> is the prediction</a:t>
            </a:r>
          </a:p>
          <a:p>
            <a:pPr lvl="2">
              <a:buNone/>
            </a:pPr>
            <a:r>
              <a:rPr lang="en-US" sz="2000" dirty="0" smtClean="0"/>
              <a:t>		</a:t>
            </a:r>
            <a:r>
              <a:rPr lang="en-US" sz="2000" i="1" dirty="0" smtClean="0"/>
              <a:t>x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, x</a:t>
            </a:r>
            <a:r>
              <a:rPr lang="en-US" sz="2000" i="1" baseline="-25000" dirty="0" smtClean="0"/>
              <a:t>2</a:t>
            </a:r>
            <a:r>
              <a:rPr lang="en-US" sz="2000" i="1" dirty="0" smtClean="0"/>
              <a:t>, x</a:t>
            </a:r>
            <a:r>
              <a:rPr lang="en-US" sz="2000" i="1" baseline="-25000" dirty="0" smtClean="0"/>
              <a:t>3</a:t>
            </a:r>
            <a:r>
              <a:rPr lang="en-US" sz="2000" i="1" dirty="0" smtClean="0"/>
              <a:t> </a:t>
            </a:r>
            <a:r>
              <a:rPr lang="en-US" sz="2000" dirty="0" smtClean="0"/>
              <a:t>etc are </a:t>
            </a:r>
            <a:r>
              <a:rPr lang="en-US" sz="2000" dirty="0" err="1" smtClean="0"/>
              <a:t>voxels</a:t>
            </a:r>
            <a:r>
              <a:rPr lang="en-US" sz="2000" dirty="0" smtClean="0"/>
              <a:t> in the image to classify</a:t>
            </a:r>
          </a:p>
          <a:p>
            <a:pPr lvl="2">
              <a:buNone/>
            </a:pPr>
            <a:r>
              <a:rPr lang="en-US" sz="2000" dirty="0" smtClean="0"/>
              <a:t>		</a:t>
            </a:r>
            <a:r>
              <a:rPr lang="en-US" sz="2000" i="1" dirty="0" smtClean="0"/>
              <a:t>a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, a</a:t>
            </a:r>
            <a:r>
              <a:rPr lang="en-US" sz="2000" i="1" baseline="-25000" dirty="0" smtClean="0"/>
              <a:t>2</a:t>
            </a:r>
            <a:r>
              <a:rPr lang="en-US" sz="2000" i="1" dirty="0" smtClean="0"/>
              <a:t>, a</a:t>
            </a:r>
            <a:r>
              <a:rPr lang="en-US" sz="2000" i="1" baseline="-25000" dirty="0" smtClean="0"/>
              <a:t>3</a:t>
            </a:r>
            <a:r>
              <a:rPr lang="en-US" sz="2000" i="1" dirty="0" smtClean="0"/>
              <a:t> </a:t>
            </a:r>
            <a:r>
              <a:rPr lang="en-US" sz="2000" dirty="0" smtClean="0"/>
              <a:t>etc are </a:t>
            </a:r>
            <a:r>
              <a:rPr lang="en-US" sz="2000" dirty="0" err="1" smtClean="0"/>
              <a:t>voxels</a:t>
            </a:r>
            <a:r>
              <a:rPr lang="en-US" sz="2000" dirty="0" smtClean="0"/>
              <a:t> in a weight map</a:t>
            </a:r>
          </a:p>
          <a:p>
            <a:pPr lvl="2">
              <a:buNone/>
            </a:pPr>
            <a:r>
              <a:rPr lang="en-US" sz="2000" dirty="0" smtClean="0"/>
              <a:t>		</a:t>
            </a:r>
            <a:r>
              <a:rPr lang="en-US" sz="2000" i="1" dirty="0" smtClean="0"/>
              <a:t>b</a:t>
            </a:r>
            <a:r>
              <a:rPr lang="en-US" sz="2000" dirty="0" smtClean="0"/>
              <a:t> is a constant offset.</a:t>
            </a:r>
          </a:p>
          <a:p>
            <a:endParaRPr lang="en-US" sz="2800" dirty="0" smtClean="0"/>
          </a:p>
          <a:p>
            <a:pPr lvl="1">
              <a:buNone/>
            </a:pPr>
            <a:r>
              <a:rPr lang="en-US" sz="2400" dirty="0" smtClean="0"/>
              <a:t>The weight map can be </a:t>
            </a:r>
            <a:r>
              <a:rPr lang="en-US" sz="2400" dirty="0" err="1" smtClean="0"/>
              <a:t>visualised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19246" y="3319463"/>
          <a:ext cx="105508" cy="215900"/>
        </p:xfrm>
        <a:graphic>
          <a:graphicData uri="http://schemas.openxmlformats.org/presentationml/2006/ole">
            <p:oleObj spid="_x0000_s75778" name="Equation" r:id="rId3" imgW="114120" imgH="215640" progId="Equation.3">
              <p:embed/>
            </p:oleObj>
          </a:graphicData>
        </a:graphic>
      </p:graphicFrame>
      <p:pic>
        <p:nvPicPr>
          <p:cNvPr id="5" name="Picture 4" descr="CodeCogsEq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588" y="2354278"/>
            <a:ext cx="6796454" cy="4953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Multivariate weight map</a:t>
            </a:r>
            <a:endParaRPr lang="en-US" dirty="0"/>
          </a:p>
        </p:txBody>
      </p:sp>
      <p:pic>
        <p:nvPicPr>
          <p:cNvPr id="7" name="Content Placeholder 6" descr="age_weight_map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42458" y="2174875"/>
            <a:ext cx="3669549" cy="39512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Simple T statistic image</a:t>
            </a:r>
            <a:endParaRPr lang="en-US" dirty="0"/>
          </a:p>
        </p:txBody>
      </p:sp>
      <p:pic>
        <p:nvPicPr>
          <p:cNvPr id="8" name="Content Placeholder 7" descr="age_tstat.eps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31261" y="2174875"/>
            <a:ext cx="3669549" cy="3951288"/>
          </a:xfrm>
        </p:spPr>
      </p:pic>
      <p:pic>
        <p:nvPicPr>
          <p:cNvPr id="9" name="Content Placeholder 7" descr="age_guess_div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312057" y="4077073"/>
            <a:ext cx="1978201" cy="207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566068" y="4149080"/>
            <a:ext cx="1927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latin typeface="Arial" pitchFamily="34" charset="0"/>
              </a:rPr>
              <a:t>Prettier – but does not accurately </a:t>
            </a:r>
            <a:r>
              <a:rPr lang="en-US" baseline="0" dirty="0" err="1" smtClean="0">
                <a:latin typeface="Arial" pitchFamily="34" charset="0"/>
              </a:rPr>
              <a:t>characterise</a:t>
            </a:r>
            <a:r>
              <a:rPr lang="en-US" baseline="0" dirty="0" smtClean="0">
                <a:latin typeface="Arial" pitchFamily="34" charset="0"/>
              </a:rPr>
              <a:t> the effects of age.</a:t>
            </a:r>
            <a:endParaRPr lang="en-US" baseline="0" dirty="0"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1339" y="260351"/>
            <a:ext cx="8175381" cy="720725"/>
          </a:xfrm>
        </p:spPr>
        <p:txBody>
          <a:bodyPr/>
          <a:lstStyle/>
          <a:p>
            <a:r>
              <a:rPr lang="en-GB" dirty="0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1338" y="1052513"/>
            <a:ext cx="8178312" cy="5646737"/>
          </a:xfrm>
        </p:spPr>
        <p:txBody>
          <a:bodyPr/>
          <a:lstStyle/>
          <a:p>
            <a:r>
              <a:rPr lang="en-GB" b="1" dirty="0" smtClean="0">
                <a:solidFill>
                  <a:srgbClr val="000000"/>
                </a:solidFill>
              </a:rPr>
              <a:t>Multivariate </a:t>
            </a:r>
            <a:r>
              <a:rPr lang="en-GB" b="1" dirty="0" smtClean="0">
                <a:solidFill>
                  <a:srgbClr val="000000"/>
                </a:solidFill>
              </a:rPr>
              <a:t>Approaches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Scalar Momentum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Some Evaluations</a:t>
            </a:r>
          </a:p>
          <a:p>
            <a:endParaRPr lang="en-GB" dirty="0" smtClean="0">
              <a:solidFill>
                <a:srgbClr val="B2B2B2"/>
              </a:solidFill>
            </a:endParaRPr>
          </a:p>
          <a:p>
            <a:endParaRPr lang="en-GB" dirty="0" smtClean="0">
              <a:solidFill>
                <a:srgbClr val="B2B2B2"/>
              </a:solidFill>
            </a:endParaRPr>
          </a:p>
          <a:p>
            <a:endParaRPr lang="en-GB" dirty="0" smtClean="0">
              <a:solidFill>
                <a:srgbClr val="B2B2B2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References</a:t>
            </a:r>
            <a:endParaRPr lang="en-US" dirty="0"/>
          </a:p>
        </p:txBody>
      </p:sp>
      <p:pic>
        <p:nvPicPr>
          <p:cNvPr id="6" name="Content Placeholder 5" descr="GPM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20664" y="4000500"/>
            <a:ext cx="2637692" cy="2857500"/>
          </a:xfrm>
        </p:spPr>
      </p:pic>
      <p:pic>
        <p:nvPicPr>
          <p:cNvPr id="5" name="Content Placeholder 4" descr="PRM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520664" y="1124744"/>
            <a:ext cx="2637692" cy="2857500"/>
          </a:xfrm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5643585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90000"/>
              </a:lnSpc>
              <a:spcBef>
                <a:spcPct val="20000"/>
              </a:spcBef>
              <a:buClr>
                <a:srgbClr val="FFCC00"/>
              </a:buClr>
              <a:buSzPct val="200000"/>
              <a:buFontTx/>
              <a:buChar char="•"/>
            </a:pPr>
            <a:r>
              <a:rPr kumimoji="1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Bishop</a:t>
            </a:r>
            <a:r>
              <a:rPr kumimoji="1" lang="en-GB" sz="2400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. </a:t>
            </a:r>
            <a:r>
              <a:rPr kumimoji="1" lang="en-GB" sz="2400" i="1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Pattern </a:t>
            </a:r>
            <a:r>
              <a:rPr kumimoji="1" lang="en-GB" sz="2400" i="1" kern="0" baseline="0" dirty="0" smtClean="0">
                <a:solidFill>
                  <a:srgbClr val="000000"/>
                </a:solidFill>
                <a:latin typeface="Arial" charset="0"/>
                <a:cs typeface="+mn-cs"/>
              </a:rPr>
              <a:t>Recognition </a:t>
            </a:r>
            <a:r>
              <a:rPr kumimoji="1" lang="en-GB" sz="2400" i="1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and </a:t>
            </a:r>
            <a:r>
              <a:rPr kumimoji="1" lang="en-GB" sz="2400" i="1" kern="0" baseline="0" dirty="0" smtClean="0">
                <a:solidFill>
                  <a:srgbClr val="000000"/>
                </a:solidFill>
                <a:latin typeface="Arial" charset="0"/>
                <a:cs typeface="+mn-cs"/>
              </a:rPr>
              <a:t>Machine Learning</a:t>
            </a:r>
            <a:r>
              <a:rPr kumimoji="1" lang="en-GB" sz="2400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. 2006.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200000"/>
              <a:buFontTx/>
              <a:buChar char="•"/>
            </a:pPr>
            <a:r>
              <a:rPr kumimoji="1" lang="en-US" sz="2400" kern="0" baseline="0" dirty="0" smtClean="0">
                <a:solidFill>
                  <a:srgbClr val="000099"/>
                </a:solidFill>
                <a:latin typeface="Arial" charset="0"/>
              </a:rPr>
              <a:t>Rasmussen &amp; Williams. </a:t>
            </a:r>
            <a:r>
              <a:rPr kumimoji="1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Gaussian Processes for Machine Learning</a:t>
            </a:r>
            <a:r>
              <a:rPr kumimoji="1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. MIT Press, 2006. ISBN-10 0-262-18253-X, ISBN-13 978-0-262-18253-9.</a:t>
            </a:r>
            <a:br>
              <a:rPr kumimoji="1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1" lang="en-US" sz="2400" kern="0" baseline="0" dirty="0" smtClean="0">
                <a:solidFill>
                  <a:srgbClr val="0070C0"/>
                </a:solidFill>
                <a:latin typeface="Calibri" pitchFamily="34" charset="0"/>
                <a:cs typeface="+mn-cs"/>
                <a:hlinkClick r:id="rId4"/>
              </a:rPr>
              <a:t>http</a:t>
            </a:r>
            <a:r>
              <a:rPr kumimoji="1" lang="en-US" sz="2400" kern="0" baseline="0" dirty="0">
                <a:solidFill>
                  <a:srgbClr val="0070C0"/>
                </a:solidFill>
                <a:latin typeface="Calibri" pitchFamily="34" charset="0"/>
                <a:cs typeface="+mn-cs"/>
                <a:hlinkClick r:id="rId4"/>
              </a:rPr>
              <a:t>://www.gaussianprocess.org/gpml</a:t>
            </a:r>
            <a:r>
              <a:rPr kumimoji="1" lang="en-US" sz="2400" kern="0" baseline="0" dirty="0" smtClean="0">
                <a:solidFill>
                  <a:srgbClr val="0070C0"/>
                </a:solidFill>
                <a:latin typeface="Calibri" pitchFamily="34" charset="0"/>
                <a:cs typeface="+mn-cs"/>
                <a:hlinkClick r:id="rId4"/>
              </a:rPr>
              <a:t>/</a:t>
            </a:r>
            <a:endParaRPr kumimoji="1" lang="en-US" sz="2400" kern="0" baseline="0" dirty="0" smtClean="0">
              <a:solidFill>
                <a:srgbClr val="0070C0"/>
              </a:solidFill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200000"/>
              <a:buFontTx/>
              <a:buChar char="•"/>
            </a:pPr>
            <a:endParaRPr kumimoji="1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2"/>
              </a:buClr>
              <a:buSzPct val="200000"/>
              <a:buFontTx/>
              <a:buChar char="•"/>
            </a:pPr>
            <a:r>
              <a:rPr kumimoji="1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Ashburner</a:t>
            </a:r>
            <a:r>
              <a:rPr kumimoji="1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&amp; </a:t>
            </a:r>
            <a:r>
              <a:rPr kumimoji="1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Klöppel</a:t>
            </a:r>
            <a:r>
              <a:rPr kumimoji="1" lang="en-GB" sz="2400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. “</a:t>
            </a:r>
            <a:r>
              <a:rPr kumimoji="1" lang="en-GB" sz="2400" i="1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Multivariate models of inter-subject anatomical variability”</a:t>
            </a:r>
            <a:r>
              <a:rPr kumimoji="1" lang="en-GB" sz="2400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. </a:t>
            </a:r>
            <a:r>
              <a:rPr kumimoji="1" lang="en-GB" sz="2400" kern="0" baseline="0" dirty="0" err="1" smtClean="0">
                <a:solidFill>
                  <a:srgbClr val="000000"/>
                </a:solidFill>
                <a:latin typeface="Arial" charset="0"/>
                <a:cs typeface="+mn-cs"/>
              </a:rPr>
              <a:t>NeuroImage</a:t>
            </a:r>
            <a:r>
              <a:rPr kumimoji="1" lang="en-GB" sz="2400" kern="0" baseline="0" dirty="0">
                <a:solidFill>
                  <a:srgbClr val="000000"/>
                </a:solidFill>
                <a:latin typeface="Arial" charset="0"/>
                <a:cs typeface="+mn-cs"/>
              </a:rPr>
              <a:t> 56(2</a:t>
            </a:r>
            <a:r>
              <a:rPr kumimoji="1" lang="en-GB" sz="2400" kern="0" baseline="0" dirty="0" smtClean="0">
                <a:solidFill>
                  <a:srgbClr val="000000"/>
                </a:solidFill>
                <a:latin typeface="Arial" charset="0"/>
                <a:cs typeface="+mn-cs"/>
              </a:rPr>
              <a:t>):422-439, 2011.</a:t>
            </a:r>
            <a:endParaRPr kumimoji="1" lang="en-GB" sz="2400" kern="0" baseline="0" dirty="0">
              <a:solidFill>
                <a:srgbClr val="000000"/>
              </a:solidFill>
              <a:latin typeface="Arial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200000"/>
              <a:buFontTx/>
              <a:buChar char="•"/>
              <a:tabLst/>
              <a:defRPr/>
            </a:pPr>
            <a:endParaRPr kumimoji="1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1339" y="260351"/>
            <a:ext cx="8175381" cy="720725"/>
          </a:xfrm>
        </p:spPr>
        <p:txBody>
          <a:bodyPr/>
          <a:lstStyle/>
          <a:p>
            <a:r>
              <a:rPr lang="en-GB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1338" y="1052513"/>
            <a:ext cx="8178312" cy="5646737"/>
          </a:xfrm>
        </p:spPr>
        <p:txBody>
          <a:bodyPr/>
          <a:lstStyle/>
          <a:p>
            <a:r>
              <a:rPr lang="en-GB" dirty="0" smtClean="0">
                <a:solidFill>
                  <a:srgbClr val="B2B2B2"/>
                </a:solidFill>
              </a:rPr>
              <a:t>Multivariate </a:t>
            </a:r>
            <a:r>
              <a:rPr lang="en-GB" dirty="0" smtClean="0">
                <a:solidFill>
                  <a:srgbClr val="B2B2B2"/>
                </a:solidFill>
              </a:rPr>
              <a:t>Approaches</a:t>
            </a:r>
          </a:p>
          <a:p>
            <a:r>
              <a:rPr lang="en-GB" b="1" dirty="0" smtClean="0">
                <a:solidFill>
                  <a:srgbClr val="000000"/>
                </a:solidFill>
              </a:rPr>
              <a:t>Scalar Momentum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Some Evaluations</a:t>
            </a:r>
          </a:p>
          <a:p>
            <a:endParaRPr lang="en-GB" dirty="0" smtClean="0">
              <a:solidFill>
                <a:srgbClr val="B2B2B2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Distances</a:t>
            </a:r>
            <a:endParaRPr lang="en-US" dirty="0"/>
          </a:p>
        </p:txBody>
      </p:sp>
      <p:pic>
        <p:nvPicPr>
          <p:cNvPr id="5" name="Picture 4" descr="12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886200"/>
            <a:ext cx="3352800" cy="2514600"/>
          </a:xfrm>
          <a:prstGeom prst="rect">
            <a:avLst/>
          </a:prstGeom>
        </p:spPr>
      </p:pic>
      <p:sp>
        <p:nvSpPr>
          <p:cNvPr id="6" name="Text Placeholder 3"/>
          <p:cNvSpPr txBox="1">
            <a:spLocks/>
          </p:cNvSpPr>
          <p:nvPr/>
        </p:nvSpPr>
        <p:spPr>
          <a:xfrm>
            <a:off x="457200" y="1435103"/>
            <a:ext cx="8229600" cy="6222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Biologically plausible measures of anatomical similarity.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Glo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1" y="2743200"/>
            <a:ext cx="841474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609600" y="2133601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aseline="0" dirty="0">
                <a:latin typeface="+mn-lt"/>
              </a:rPr>
              <a:t>N</a:t>
            </a:r>
            <a:r>
              <a:rPr lang="en-US" sz="1600" baseline="0" dirty="0" smtClean="0">
                <a:latin typeface="+mn-lt"/>
              </a:rPr>
              <a:t>onlinear distance measures</a:t>
            </a:r>
            <a:endParaRPr lang="en-US" sz="1600" baseline="0" dirty="0">
              <a:latin typeface="+mn-lt"/>
            </a:endParaRPr>
          </a:p>
        </p:txBody>
      </p:sp>
      <p:pic>
        <p:nvPicPr>
          <p:cNvPr id="9" name="morph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39655" y="2194992"/>
            <a:ext cx="3855198" cy="417646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2D shapes (again)</a:t>
            </a:r>
            <a:endParaRPr lang="en-US" dirty="0"/>
          </a:p>
        </p:txBody>
      </p:sp>
      <p:pic>
        <p:nvPicPr>
          <p:cNvPr id="13" name="Content Placeholder 12" descr="original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213" y="1125538"/>
            <a:ext cx="7672287" cy="55435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“Scalar momentum” – encodes the original shapes</a:t>
            </a:r>
            <a:endParaRPr lang="en-US" sz="2800" dirty="0"/>
          </a:p>
        </p:txBody>
      </p:sp>
      <p:pic>
        <p:nvPicPr>
          <p:cNvPr id="4" name="Content Placeholder 3" descr="alpha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213" y="1125538"/>
            <a:ext cx="7672287" cy="55435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2D shapes (yet again)</a:t>
            </a:r>
            <a:endParaRPr lang="en-US" dirty="0"/>
          </a:p>
        </p:txBody>
      </p:sp>
      <p:pic>
        <p:nvPicPr>
          <p:cNvPr id="13" name="Content Placeholder 12" descr="original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213" y="1125538"/>
            <a:ext cx="7672287" cy="55435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Reconstructed from scalar momentum and template.</a:t>
            </a:r>
            <a:endParaRPr lang="en-US" sz="2800" dirty="0"/>
          </a:p>
        </p:txBody>
      </p:sp>
      <p:pic>
        <p:nvPicPr>
          <p:cNvPr id="4" name="Content Placeholder 3" descr="reconstructed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213" y="1125538"/>
            <a:ext cx="7672287" cy="554355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“Scalar momentum” – encodes the original shapes</a:t>
            </a:r>
            <a:endParaRPr lang="en-US" sz="2800" dirty="0"/>
          </a:p>
        </p:txBody>
      </p:sp>
      <p:pic>
        <p:nvPicPr>
          <p:cNvPr id="4" name="Content Placeholder 3" descr="alpha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0213" y="1125538"/>
            <a:ext cx="7672287" cy="5543550"/>
          </a:xfr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51339" y="3933056"/>
            <a:ext cx="8241323" cy="292494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242621" y="980729"/>
            <a:ext cx="5317514" cy="29523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78852" name="Picture 4" descr="evolu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9923" y="-4763"/>
            <a:ext cx="7510097" cy="6862763"/>
          </a:xfrm>
          <a:prstGeom prst="rect">
            <a:avLst/>
          </a:prstGeom>
          <a:noFill/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716574" y="0"/>
            <a:ext cx="2392973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3840773" y="0"/>
            <a:ext cx="4652596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0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 animBg="1"/>
      <p:bldP spid="78855" grpId="0" animBg="1"/>
      <p:bldP spid="7885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1339" y="260351"/>
            <a:ext cx="8175381" cy="823913"/>
          </a:xfrm>
        </p:spPr>
        <p:txBody>
          <a:bodyPr/>
          <a:lstStyle/>
          <a:p>
            <a:r>
              <a:rPr lang="en-GB" dirty="0" smtClean="0"/>
              <a:t>Some References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1338" y="1628776"/>
            <a:ext cx="6580012" cy="49704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 err="1" smtClean="0">
                <a:solidFill>
                  <a:srgbClr val="000099"/>
                </a:solidFill>
              </a:rPr>
              <a:t>Younes</a:t>
            </a:r>
            <a:r>
              <a:rPr lang="en-GB" sz="2400" dirty="0" smtClean="0">
                <a:solidFill>
                  <a:srgbClr val="000099"/>
                </a:solidFill>
              </a:rPr>
              <a:t>, </a:t>
            </a:r>
            <a:r>
              <a:rPr lang="en-GB" sz="2400" dirty="0" err="1" smtClean="0">
                <a:solidFill>
                  <a:srgbClr val="000099"/>
                </a:solidFill>
              </a:rPr>
              <a:t>Arrate</a:t>
            </a:r>
            <a:r>
              <a:rPr lang="en-GB" sz="2400" dirty="0" smtClean="0">
                <a:solidFill>
                  <a:srgbClr val="000099"/>
                </a:solidFill>
              </a:rPr>
              <a:t> &amp; Miller</a:t>
            </a:r>
            <a:r>
              <a:rPr lang="en-GB" sz="2400" dirty="0" smtClean="0"/>
              <a:t>. “</a:t>
            </a:r>
            <a:r>
              <a:rPr lang="en-GB" sz="2400" i="1" dirty="0" smtClean="0"/>
              <a:t>Evolutions equations in computational anatomy</a:t>
            </a:r>
            <a:r>
              <a:rPr lang="en-GB" sz="2400" dirty="0" smtClean="0"/>
              <a:t>”.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45(1):S40-S50, 2009.</a:t>
            </a:r>
          </a:p>
          <a:p>
            <a:pPr>
              <a:lnSpc>
                <a:spcPct val="90000"/>
              </a:lnSpc>
            </a:pPr>
            <a:endParaRPr lang="en-GB" sz="2400" dirty="0" smtClean="0"/>
          </a:p>
          <a:p>
            <a:pPr>
              <a:lnSpc>
                <a:spcPct val="90000"/>
              </a:lnSpc>
            </a:pPr>
            <a:r>
              <a:rPr lang="en-GB" sz="2400" dirty="0" smtClean="0">
                <a:solidFill>
                  <a:srgbClr val="000099"/>
                </a:solidFill>
              </a:rPr>
              <a:t>Singh, Fletcher, Preston, Ha, King, </a:t>
            </a:r>
            <a:r>
              <a:rPr lang="en-GB" sz="2400" dirty="0" err="1" smtClean="0">
                <a:solidFill>
                  <a:srgbClr val="000099"/>
                </a:solidFill>
              </a:rPr>
              <a:t>Marron</a:t>
            </a:r>
            <a:r>
              <a:rPr lang="en-GB" sz="2400" dirty="0" smtClean="0">
                <a:solidFill>
                  <a:srgbClr val="000099"/>
                </a:solidFill>
              </a:rPr>
              <a:t>, Wiener &amp; Joshi (2010). </a:t>
            </a:r>
            <a:r>
              <a:rPr lang="en-GB" sz="2400" i="1" dirty="0" smtClean="0">
                <a:solidFill>
                  <a:srgbClr val="000000"/>
                </a:solidFill>
              </a:rPr>
              <a:t>Multivariate Statistical Analysis of Deformation </a:t>
            </a:r>
            <a:r>
              <a:rPr lang="en-GB" sz="2400" i="1" dirty="0" err="1" smtClean="0">
                <a:solidFill>
                  <a:srgbClr val="000000"/>
                </a:solidFill>
              </a:rPr>
              <a:t>Momenta</a:t>
            </a:r>
            <a:r>
              <a:rPr lang="en-GB" sz="2400" i="1" dirty="0" smtClean="0">
                <a:solidFill>
                  <a:srgbClr val="000000"/>
                </a:solidFill>
              </a:rPr>
              <a:t> Relating Anatomical Shape to Neuropsychological Measures</a:t>
            </a:r>
            <a:r>
              <a:rPr lang="en-GB" sz="2400" dirty="0" smtClean="0">
                <a:solidFill>
                  <a:srgbClr val="000000"/>
                </a:solidFill>
              </a:rPr>
              <a:t>. T. Jiang et al. (Eds.): MICCAI 2010, Part III, LNCS 6363, pp. 529–537, 2010.</a:t>
            </a:r>
          </a:p>
          <a:p>
            <a:pPr>
              <a:lnSpc>
                <a:spcPct val="90000"/>
              </a:lnSpc>
            </a:pPr>
            <a:endParaRPr lang="en-GB" sz="24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dirty="0" smtClean="0">
                <a:solidFill>
                  <a:srgbClr val="000000"/>
                </a:solidFill>
              </a:rPr>
              <a:t>Various textbooks</a:t>
            </a:r>
          </a:p>
          <a:p>
            <a:pPr>
              <a:lnSpc>
                <a:spcPct val="90000"/>
              </a:lnSpc>
            </a:pPr>
            <a:endParaRPr lang="en-GB" sz="2400" dirty="0" smtClean="0">
              <a:solidFill>
                <a:srgbClr val="000099"/>
              </a:solidFill>
            </a:endParaRPr>
          </a:p>
        </p:txBody>
      </p:sp>
      <p:pic>
        <p:nvPicPr>
          <p:cNvPr id="4" name="Picture 3" descr="Younes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64881" y="0"/>
            <a:ext cx="2179119" cy="2360712"/>
          </a:xfrm>
          <a:prstGeom prst="rect">
            <a:avLst/>
          </a:prstGeom>
        </p:spPr>
      </p:pic>
      <p:pic>
        <p:nvPicPr>
          <p:cNvPr id="6" name="Picture 5" descr="PattTheor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6994" y="2276872"/>
            <a:ext cx="2127006" cy="2304256"/>
          </a:xfrm>
          <a:prstGeom prst="rect">
            <a:avLst/>
          </a:prstGeom>
        </p:spPr>
      </p:pic>
      <p:pic>
        <p:nvPicPr>
          <p:cNvPr id="7" name="Picture 6" descr="PattTheor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2782" y="4549180"/>
            <a:ext cx="2131218" cy="23088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Mass-</a:t>
            </a:r>
            <a:r>
              <a:rPr lang="en-US" dirty="0" err="1" smtClean="0"/>
              <a:t>univariate</a:t>
            </a:r>
            <a:r>
              <a:rPr lang="en-US" dirty="0" smtClean="0"/>
              <a:t> analyses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Tests hypotheses at each </a:t>
            </a:r>
            <a:r>
              <a:rPr lang="en-US" dirty="0" err="1" smtClean="0"/>
              <a:t>voxel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Not a test of a single hypothesis.</a:t>
            </a:r>
          </a:p>
          <a:p>
            <a:r>
              <a:rPr lang="en-US" dirty="0" smtClean="0"/>
              <a:t>A hybrid between:</a:t>
            </a:r>
          </a:p>
          <a:p>
            <a:pPr lvl="1"/>
            <a:r>
              <a:rPr lang="en-US" dirty="0" smtClean="0"/>
              <a:t>Exploratory analysis</a:t>
            </a:r>
          </a:p>
          <a:p>
            <a:pPr lvl="1"/>
            <a:r>
              <a:rPr lang="en-US" dirty="0" smtClean="0"/>
              <a:t>Hypothesis testing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No clear separation between exploratory data analysis and hypothesis testing.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1339" y="260351"/>
            <a:ext cx="8175381" cy="720725"/>
          </a:xfrm>
        </p:spPr>
        <p:txBody>
          <a:bodyPr/>
          <a:lstStyle/>
          <a:p>
            <a:r>
              <a:rPr lang="en-GB" dirty="0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1338" y="1052513"/>
            <a:ext cx="8178312" cy="5646737"/>
          </a:xfrm>
        </p:spPr>
        <p:txBody>
          <a:bodyPr/>
          <a:lstStyle/>
          <a:p>
            <a:r>
              <a:rPr lang="en-GB" dirty="0" smtClean="0">
                <a:solidFill>
                  <a:srgbClr val="B2B2B2"/>
                </a:solidFill>
              </a:rPr>
              <a:t>Multivariate </a:t>
            </a:r>
            <a:r>
              <a:rPr lang="en-GB" dirty="0" smtClean="0">
                <a:solidFill>
                  <a:srgbClr val="B2B2B2"/>
                </a:solidFill>
              </a:rPr>
              <a:t>Approaches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Scalar Momentum</a:t>
            </a:r>
          </a:p>
          <a:p>
            <a:r>
              <a:rPr lang="en-GB" b="1" dirty="0" smtClean="0">
                <a:solidFill>
                  <a:srgbClr val="000000"/>
                </a:solidFill>
              </a:rPr>
              <a:t>Some Evaluations</a:t>
            </a:r>
          </a:p>
          <a:p>
            <a:pPr>
              <a:buNone/>
            </a:pPr>
            <a:endParaRPr lang="en-GB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Ugly Duckling Theorem</a:t>
            </a:r>
          </a:p>
        </p:txBody>
      </p:sp>
      <p:sp>
        <p:nvSpPr>
          <p:cNvPr id="17411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072438" cy="4525963"/>
          </a:xfrm>
        </p:spPr>
        <p:txBody>
          <a:bodyPr/>
          <a:lstStyle/>
          <a:p>
            <a:pPr algn="just"/>
            <a:r>
              <a:rPr lang="en-US" smtClean="0"/>
              <a:t>An argument asserting that classification is impossible without some sort of bias.</a:t>
            </a:r>
          </a:p>
          <a:p>
            <a:pPr algn="just">
              <a:buFontTx/>
              <a:buNone/>
            </a:pPr>
            <a:r>
              <a:rPr lang="en-US" smtClean="0"/>
              <a:t>	</a:t>
            </a:r>
            <a:r>
              <a:rPr lang="en-US" sz="2000" smtClean="0"/>
              <a:t>Watanabe, Satosi (1969). Knowing and Guessing: A Quantitative Study of Inference and Information. New York: Wiley. pp. 376–377.</a:t>
            </a:r>
          </a:p>
        </p:txBody>
      </p:sp>
      <p:pic>
        <p:nvPicPr>
          <p:cNvPr id="17412" name="Content Placeholder 4" descr="duckling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00825" y="4838700"/>
            <a:ext cx="2130425" cy="1703388"/>
          </a:xfrm>
        </p:spPr>
      </p:pic>
      <p:pic>
        <p:nvPicPr>
          <p:cNvPr id="17413" name="Picture 5" descr="duckling_tex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4838700"/>
            <a:ext cx="5970587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David Mumford’s version</a:t>
            </a:r>
          </a:p>
        </p:txBody>
      </p:sp>
      <p:pic>
        <p:nvPicPr>
          <p:cNvPr id="18435" name="Content Placeholder 3" descr="mumford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68438"/>
            <a:ext cx="9151938" cy="537210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IXI Data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Original Images</a:t>
            </a:r>
            <a:endParaRPr lang="en-US" dirty="0"/>
          </a:p>
        </p:txBody>
      </p:sp>
      <p:pic>
        <p:nvPicPr>
          <p:cNvPr id="8" name="Content Placeholder 7" descr="orig_ixi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11657" y="2174875"/>
            <a:ext cx="2531151" cy="39512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Rigidly Aligned Grey Matter</a:t>
            </a:r>
            <a:endParaRPr lang="en-US" dirty="0"/>
          </a:p>
        </p:txBody>
      </p:sp>
      <p:pic>
        <p:nvPicPr>
          <p:cNvPr id="7" name="Content Placeholder 6" descr="gm_ixi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00459" y="2174875"/>
            <a:ext cx="2531151" cy="39512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VBM-type Features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Warped Grey Matter</a:t>
            </a:r>
            <a:endParaRPr lang="en-US" dirty="0"/>
          </a:p>
        </p:txBody>
      </p:sp>
      <p:pic>
        <p:nvPicPr>
          <p:cNvPr id="7" name="Content Placeholder 6" descr="wc1_ixi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11657" y="2174875"/>
            <a:ext cx="2531151" cy="39512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“Modulated” Warped GM</a:t>
            </a:r>
            <a:endParaRPr lang="en-US" dirty="0"/>
          </a:p>
        </p:txBody>
      </p:sp>
      <p:pic>
        <p:nvPicPr>
          <p:cNvPr id="8" name="Content Placeholder 7" descr="mwc1_ixi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00459" y="2174875"/>
            <a:ext cx="2531151" cy="39512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Volumetric Measures from Deformation Fields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Jacobian</a:t>
            </a:r>
            <a:r>
              <a:rPr lang="en-US" dirty="0" smtClean="0"/>
              <a:t> determinants</a:t>
            </a:r>
            <a:endParaRPr lang="en-US" dirty="0"/>
          </a:p>
        </p:txBody>
      </p:sp>
      <p:pic>
        <p:nvPicPr>
          <p:cNvPr id="7" name="Content Placeholder 6" descr="jac_ixi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11657" y="2174875"/>
            <a:ext cx="2531151" cy="395128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Initial Velocity Divergence</a:t>
            </a:r>
            <a:endParaRPr lang="en-US" dirty="0"/>
          </a:p>
        </p:txBody>
      </p:sp>
      <p:pic>
        <p:nvPicPr>
          <p:cNvPr id="8" name="Content Placeholder 7" descr="div_ixi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00459" y="2174875"/>
            <a:ext cx="2531151" cy="39512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Scalar Momentum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Component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Component</a:t>
            </a:r>
            <a:endParaRPr lang="en-US" dirty="0"/>
          </a:p>
        </p:txBody>
      </p:sp>
      <p:pic>
        <p:nvPicPr>
          <p:cNvPr id="10" name="Content Placeholder 9" descr="resids2_ixi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400459" y="2174875"/>
            <a:ext cx="2531151" cy="3951288"/>
          </a:xfrm>
        </p:spPr>
      </p:pic>
      <p:pic>
        <p:nvPicPr>
          <p:cNvPr id="9" name="Content Placeholder 8" descr="resids1_ixi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211657" y="2174875"/>
            <a:ext cx="2531151" cy="395128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Age Prediction - Best Result</a:t>
            </a:r>
            <a:endParaRPr lang="en-US" sz="3200" dirty="0"/>
          </a:p>
        </p:txBody>
      </p:sp>
      <p:pic>
        <p:nvPicPr>
          <p:cNvPr id="4" name="Content Placeholder 3" descr="age_predictions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50452" y="1254126"/>
            <a:ext cx="4791808" cy="528637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000000"/>
                </a:solidFill>
              </a:rPr>
              <a:t>Age Prediction – Comparison Among Features</a:t>
            </a:r>
            <a:endParaRPr lang="en-US" dirty="0"/>
          </a:p>
        </p:txBody>
      </p:sp>
      <p:pic>
        <p:nvPicPr>
          <p:cNvPr id="4" name="Content Placeholder 3" descr="age_rms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1706" y="1282701"/>
            <a:ext cx="5829300" cy="522922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Age Prediction – Model Log Likelihoods</a:t>
            </a:r>
            <a:endParaRPr lang="en-US" sz="3200" dirty="0"/>
          </a:p>
        </p:txBody>
      </p:sp>
      <p:pic>
        <p:nvPicPr>
          <p:cNvPr id="4" name="Content Placeholder 3" descr="age_loglikelihood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2575" y="1282701"/>
            <a:ext cx="5987562" cy="5229225"/>
          </a:xfrm>
        </p:spPr>
      </p:pic>
      <p:sp>
        <p:nvSpPr>
          <p:cNvPr id="10" name="TextBox 9"/>
          <p:cNvSpPr txBox="1"/>
          <p:nvPr/>
        </p:nvSpPr>
        <p:spPr>
          <a:xfrm>
            <a:off x="185051" y="1628800"/>
            <a:ext cx="15952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aseline="0" dirty="0" smtClean="0">
              <a:latin typeface="Arial" pitchFamily="34" charset="0"/>
            </a:endParaRPr>
          </a:p>
          <a:p>
            <a:r>
              <a:rPr lang="en-US" sz="1400" baseline="0" dirty="0" smtClean="0">
                <a:latin typeface="Arial" pitchFamily="34" charset="0"/>
              </a:rPr>
              <a:t>Differences &gt; 4.6 indicate “decisive” evidence in </a:t>
            </a:r>
            <a:r>
              <a:rPr lang="en-US" sz="1400" baseline="0" dirty="0" err="1" smtClean="0">
                <a:latin typeface="Arial" pitchFamily="34" charset="0"/>
              </a:rPr>
              <a:t>favour</a:t>
            </a:r>
            <a:r>
              <a:rPr lang="en-US" sz="1400" baseline="0" dirty="0" smtClean="0">
                <a:latin typeface="Arial" pitchFamily="34" charset="0"/>
              </a:rPr>
              <a:t> of one approach over another.</a:t>
            </a:r>
          </a:p>
          <a:p>
            <a:endParaRPr lang="en-US" sz="1400" baseline="0" dirty="0">
              <a:latin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774373" y="1340768"/>
            <a:ext cx="2127006" cy="21602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Multivariate 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dirty="0" smtClean="0"/>
              <a:t> single hypothesis test for the entire brain.</a:t>
            </a:r>
          </a:p>
          <a:p>
            <a:r>
              <a:rPr lang="en-US" dirty="0" smtClean="0"/>
              <a:t>Multivariate approaches include:</a:t>
            </a:r>
          </a:p>
          <a:p>
            <a:pPr lvl="1"/>
            <a:r>
              <a:rPr lang="en-US" dirty="0" err="1" smtClean="0"/>
              <a:t>Hotelling’s</a:t>
            </a:r>
            <a:r>
              <a:rPr lang="en-US" dirty="0" smtClean="0"/>
              <a:t> T</a:t>
            </a:r>
            <a:r>
              <a:rPr lang="en-US" baseline="30000" dirty="0" smtClean="0"/>
              <a:t>2</a:t>
            </a:r>
            <a:r>
              <a:rPr lang="en-US" dirty="0" smtClean="0"/>
              <a:t> tests.</a:t>
            </a:r>
          </a:p>
          <a:p>
            <a:pPr lvl="2"/>
            <a:r>
              <a:rPr lang="en-US" dirty="0" smtClean="0"/>
              <a:t>Essentially just an F test.</a:t>
            </a:r>
          </a:p>
          <a:p>
            <a:pPr lvl="1"/>
            <a:r>
              <a:rPr lang="en-US" dirty="0" smtClean="0"/>
              <a:t>MANCOVA/ANCOVA tests.</a:t>
            </a:r>
          </a:p>
          <a:p>
            <a:pPr lvl="2"/>
            <a:r>
              <a:rPr lang="en-US" dirty="0" err="1" smtClean="0"/>
              <a:t>Wilk’s</a:t>
            </a:r>
            <a:r>
              <a:rPr lang="en-US" dirty="0" smtClean="0"/>
              <a:t> </a:t>
            </a:r>
            <a:r>
              <a:rPr lang="en-US" dirty="0" smtClean="0"/>
              <a:t>l</a:t>
            </a:r>
            <a:r>
              <a:rPr lang="en-US" dirty="0" smtClean="0"/>
              <a:t>ambda statistic</a:t>
            </a:r>
          </a:p>
          <a:p>
            <a:pPr lvl="1"/>
            <a:r>
              <a:rPr lang="en-US" dirty="0" smtClean="0"/>
              <a:t>Pattern recognition.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Sex Prediction – Best Result </a:t>
            </a:r>
            <a:endParaRPr lang="en-US" sz="3200" dirty="0"/>
          </a:p>
        </p:txBody>
      </p:sp>
      <p:pic>
        <p:nvPicPr>
          <p:cNvPr id="5" name="Content Placeholder 4" descr="sex_accuracies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02045" y="1497013"/>
            <a:ext cx="5688623" cy="480060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Sex Prediction – Best Result </a:t>
            </a:r>
            <a:endParaRPr lang="en-US" sz="3200" dirty="0"/>
          </a:p>
        </p:txBody>
      </p:sp>
      <p:pic>
        <p:nvPicPr>
          <p:cNvPr id="4" name="Content Placeholder 3" descr="sex_roc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0018" y="1254126"/>
            <a:ext cx="4712677" cy="528637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Sex Prediction – Comparison Among Features</a:t>
            </a:r>
            <a:endParaRPr lang="en-US" sz="3200" dirty="0"/>
          </a:p>
        </p:txBody>
      </p:sp>
      <p:pic>
        <p:nvPicPr>
          <p:cNvPr id="5" name="Content Placeholder 4" descr="sex_auc_GP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96537" y="1282701"/>
            <a:ext cx="5899638" cy="522922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Sex Prediction – Model Log Likelihoods</a:t>
            </a:r>
            <a:endParaRPr lang="en-US" sz="3200" dirty="0"/>
          </a:p>
        </p:txBody>
      </p:sp>
      <p:pic>
        <p:nvPicPr>
          <p:cNvPr id="6" name="Content Placeholder 5" descr="sex_loglikelihood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8952" y="1282701"/>
            <a:ext cx="5934808" cy="5229225"/>
          </a:xfrm>
        </p:spPr>
      </p:pic>
      <p:sp>
        <p:nvSpPr>
          <p:cNvPr id="7" name="TextBox 6"/>
          <p:cNvSpPr txBox="1"/>
          <p:nvPr/>
        </p:nvSpPr>
        <p:spPr>
          <a:xfrm>
            <a:off x="185051" y="1628800"/>
            <a:ext cx="15952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aseline="0" dirty="0" smtClean="0">
              <a:latin typeface="Arial" pitchFamily="34" charset="0"/>
            </a:endParaRPr>
          </a:p>
          <a:p>
            <a:r>
              <a:rPr lang="en-US" sz="1400" baseline="0" dirty="0" smtClean="0">
                <a:latin typeface="Arial" pitchFamily="34" charset="0"/>
              </a:rPr>
              <a:t>Differences &gt; 4.6 indicate “decisive” evidence in </a:t>
            </a:r>
            <a:r>
              <a:rPr lang="en-US" sz="1400" baseline="0" dirty="0" err="1" smtClean="0">
                <a:latin typeface="Arial" pitchFamily="34" charset="0"/>
              </a:rPr>
              <a:t>favour</a:t>
            </a:r>
            <a:r>
              <a:rPr lang="en-US" sz="1400" baseline="0" dirty="0" smtClean="0">
                <a:latin typeface="Arial" pitchFamily="34" charset="0"/>
              </a:rPr>
              <a:t> of one approach over another.</a:t>
            </a:r>
          </a:p>
          <a:p>
            <a:endParaRPr lang="en-US" sz="1400" baseline="0" dirty="0"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774373" y="1340768"/>
            <a:ext cx="2127006" cy="216024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1339" y="260351"/>
            <a:ext cx="8175381" cy="823913"/>
          </a:xfrm>
        </p:spPr>
        <p:txBody>
          <a:bodyPr/>
          <a:lstStyle/>
          <a:p>
            <a:r>
              <a:rPr lang="en-GB" dirty="0" smtClean="0"/>
              <a:t>References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1338" y="1628776"/>
            <a:ext cx="8229600" cy="49704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 smtClean="0">
                <a:solidFill>
                  <a:srgbClr val="000099"/>
                </a:solidFill>
              </a:rPr>
              <a:t>Singh, Fletcher, Preston, Ha, King, </a:t>
            </a:r>
            <a:r>
              <a:rPr lang="en-GB" sz="2400" dirty="0" err="1" smtClean="0">
                <a:solidFill>
                  <a:srgbClr val="000099"/>
                </a:solidFill>
              </a:rPr>
              <a:t>Marron</a:t>
            </a:r>
            <a:r>
              <a:rPr lang="en-GB" sz="2400" dirty="0" smtClean="0">
                <a:solidFill>
                  <a:srgbClr val="000099"/>
                </a:solidFill>
              </a:rPr>
              <a:t>, Wiener &amp; Joshi (2010). </a:t>
            </a:r>
            <a:r>
              <a:rPr lang="en-GB" sz="2400" i="1" dirty="0" smtClean="0">
                <a:solidFill>
                  <a:srgbClr val="000000"/>
                </a:solidFill>
              </a:rPr>
              <a:t>Multivariate Statistical Analysis of Deformation </a:t>
            </a:r>
            <a:r>
              <a:rPr lang="en-GB" sz="2400" i="1" dirty="0" err="1" smtClean="0">
                <a:solidFill>
                  <a:srgbClr val="000000"/>
                </a:solidFill>
              </a:rPr>
              <a:t>Momenta</a:t>
            </a:r>
            <a:r>
              <a:rPr lang="en-GB" sz="2400" i="1" dirty="0" smtClean="0">
                <a:solidFill>
                  <a:srgbClr val="000000"/>
                </a:solidFill>
              </a:rPr>
              <a:t> Relating Anatomical Shape to Neuropsychological Measures</a:t>
            </a:r>
            <a:r>
              <a:rPr lang="en-GB" sz="2400" dirty="0" smtClean="0">
                <a:solidFill>
                  <a:srgbClr val="000000"/>
                </a:solidFill>
              </a:rPr>
              <a:t>. T. Jiang et al. (Eds.): MICCAI 2010, Part III, LNCS 6363, pp. 529–537, 2010.</a:t>
            </a:r>
          </a:p>
          <a:p>
            <a:pPr>
              <a:lnSpc>
                <a:spcPct val="90000"/>
              </a:lnSpc>
            </a:pPr>
            <a:endParaRPr lang="en-GB" sz="24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99"/>
                </a:solidFill>
              </a:rPr>
              <a:t>Rasmussen &amp; Williams. </a:t>
            </a:r>
            <a:r>
              <a:rPr lang="en-US" sz="2400" i="1" dirty="0" smtClean="0">
                <a:solidFill>
                  <a:srgbClr val="000000"/>
                </a:solidFill>
              </a:rPr>
              <a:t>Gaussian Processes for Machine Learning</a:t>
            </a:r>
            <a:r>
              <a:rPr lang="en-US" sz="2400" dirty="0" smtClean="0">
                <a:solidFill>
                  <a:srgbClr val="000000"/>
                </a:solidFill>
              </a:rPr>
              <a:t>. MIT Press, 2006. ISBN-10 0-262-18253-X, ISBN-13 978-0-262-18253-9.</a:t>
            </a:r>
            <a:br>
              <a:rPr lang="en-US" sz="2400" dirty="0" smtClean="0">
                <a:solidFill>
                  <a:srgbClr val="00000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  <a:latin typeface="Calibri" pitchFamily="34" charset="0"/>
                <a:hlinkClick r:id="rId2"/>
              </a:rPr>
              <a:t>http://www.gaussianprocess.org/gpml/</a:t>
            </a:r>
            <a:endParaRPr lang="en-US" sz="2400" dirty="0" smtClean="0">
              <a:solidFill>
                <a:srgbClr val="0070C0"/>
              </a:solidFill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endParaRPr lang="en-GB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vgT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6169" y="4742"/>
            <a:ext cx="7620000" cy="685325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logCSFvBrainratio_1.7918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0"/>
            <a:ext cx="762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logCSFvBrainratio_1.609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0"/>
            <a:ext cx="762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logCSFvBrainratio_1.386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0"/>
            <a:ext cx="762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logCSFvBrainratio_1.098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0"/>
            <a:ext cx="762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 Recognition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dirty="0" smtClean="0"/>
              <a:t>Training: analogous to exploratory analysis.</a:t>
            </a:r>
            <a:endParaRPr lang="en-US" dirty="0" smtClean="0"/>
          </a:p>
          <a:p>
            <a:r>
              <a:rPr lang="en-US" dirty="0" smtClean="0"/>
              <a:t>Testing: analogous to hypothesis testing.</a:t>
            </a:r>
          </a:p>
          <a:p>
            <a:endParaRPr lang="en-US" dirty="0" smtClean="0"/>
          </a:p>
          <a:p>
            <a:r>
              <a:rPr lang="en-US" dirty="0" smtClean="0"/>
              <a:t>Clear separation between exploratory analysis and hypothesis testing.</a:t>
            </a:r>
            <a:endParaRPr lang="en-US" dirty="0"/>
          </a:p>
        </p:txBody>
      </p:sp>
    </p:spTree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logCSFvBrainratio_0.6931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825" y="0"/>
            <a:ext cx="762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0775" y="3125788"/>
            <a:ext cx="29432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Hypothesis Testing</a:t>
            </a:r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Roughly, hypothesis testing involves comparing two models, to determine which models the probability of the data more accurately.</a:t>
            </a:r>
          </a:p>
          <a:p>
            <a:pPr lvl="1"/>
            <a:r>
              <a:rPr lang="en-US" smtClean="0"/>
              <a:t>p(</a:t>
            </a:r>
            <a:r>
              <a:rPr lang="en-US" b="1" smtClean="0"/>
              <a:t>Y</a:t>
            </a:r>
            <a:r>
              <a:rPr lang="en-US" smtClean="0"/>
              <a:t>|</a:t>
            </a:r>
            <a:r>
              <a:rPr lang="en-US" i="1" smtClean="0"/>
              <a:t>M</a:t>
            </a:r>
            <a:r>
              <a:rPr lang="en-US" i="1" baseline="-25000" smtClean="0"/>
              <a:t>0</a:t>
            </a:r>
            <a:r>
              <a:rPr lang="en-US" smtClean="0"/>
              <a:t>) or p(</a:t>
            </a:r>
            <a:r>
              <a:rPr lang="en-US" b="1" smtClean="0"/>
              <a:t>Y</a:t>
            </a:r>
            <a:r>
              <a:rPr lang="en-US" smtClean="0"/>
              <a:t>|</a:t>
            </a:r>
            <a:r>
              <a:rPr lang="en-US" i="1" smtClean="0"/>
              <a:t>M</a:t>
            </a:r>
            <a:r>
              <a:rPr lang="en-US" i="1" baseline="-25000" smtClean="0"/>
              <a:t>1</a:t>
            </a:r>
            <a:r>
              <a:rPr lang="en-US" smtClean="0"/>
              <a:t>)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r>
              <a:rPr lang="en-US" sz="2800" smtClean="0"/>
              <a:t>Why only compare two models?</a:t>
            </a:r>
          </a:p>
          <a:p>
            <a:r>
              <a:rPr lang="en-US" sz="2800" smtClean="0"/>
              <a:t>An infinite number of possible models.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Model Selection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000" dirty="0" smtClean="0"/>
              <a:t>Search for the best of a number of models:</a:t>
            </a:r>
          </a:p>
          <a:p>
            <a:pPr marL="342900" lvl="1" indent="-342900">
              <a:buFontTx/>
              <a:buNone/>
              <a:defRPr/>
            </a:pPr>
            <a:r>
              <a:rPr lang="en-US" sz="2000" dirty="0" smtClean="0"/>
              <a:t>		p(</a:t>
            </a:r>
            <a:r>
              <a:rPr lang="en-US" sz="2000" b="1" dirty="0" smtClean="0"/>
              <a:t>Y</a:t>
            </a:r>
            <a:r>
              <a:rPr lang="en-US" sz="2000" dirty="0" smtClean="0"/>
              <a:t>|</a:t>
            </a:r>
            <a:r>
              <a:rPr lang="en-US" sz="2000" i="1" dirty="0" smtClean="0"/>
              <a:t>M</a:t>
            </a:r>
            <a:r>
              <a:rPr lang="en-US" sz="2000" i="1" baseline="-25000" dirty="0" smtClean="0"/>
              <a:t>0</a:t>
            </a:r>
            <a:r>
              <a:rPr lang="en-US" sz="2000" dirty="0" smtClean="0"/>
              <a:t>), p(</a:t>
            </a:r>
            <a:r>
              <a:rPr lang="en-US" sz="2000" b="1" dirty="0" smtClean="0"/>
              <a:t>Y</a:t>
            </a:r>
            <a:r>
              <a:rPr lang="en-US" sz="2000" dirty="0" smtClean="0"/>
              <a:t>|</a:t>
            </a:r>
            <a:r>
              <a:rPr lang="en-US" sz="2000" i="1" dirty="0" smtClean="0"/>
              <a:t>M</a:t>
            </a:r>
            <a:r>
              <a:rPr lang="en-US" sz="2000" i="1" baseline="-25000" dirty="0" smtClean="0"/>
              <a:t>1</a:t>
            </a:r>
            <a:r>
              <a:rPr lang="en-US" sz="2000" dirty="0" smtClean="0"/>
              <a:t>), p(</a:t>
            </a:r>
            <a:r>
              <a:rPr lang="en-US" sz="2000" b="1" dirty="0" smtClean="0"/>
              <a:t>Y</a:t>
            </a:r>
            <a:r>
              <a:rPr lang="en-US" sz="2000" dirty="0" smtClean="0"/>
              <a:t>|</a:t>
            </a:r>
            <a:r>
              <a:rPr lang="en-US" sz="2000" i="1" dirty="0" smtClean="0"/>
              <a:t>M</a:t>
            </a:r>
            <a:r>
              <a:rPr lang="en-US" sz="2000" i="1" baseline="-25000" dirty="0" smtClean="0"/>
              <a:t>2</a:t>
            </a:r>
            <a:r>
              <a:rPr lang="en-US" sz="2000" dirty="0" smtClean="0"/>
              <a:t>), p(</a:t>
            </a:r>
            <a:r>
              <a:rPr lang="en-US" sz="2000" b="1" dirty="0" smtClean="0"/>
              <a:t>Y</a:t>
            </a:r>
            <a:r>
              <a:rPr lang="en-US" sz="2000" dirty="0" smtClean="0"/>
              <a:t>|</a:t>
            </a:r>
            <a:r>
              <a:rPr lang="en-US" sz="2000" i="1" dirty="0" smtClean="0"/>
              <a:t>M</a:t>
            </a:r>
            <a:r>
              <a:rPr lang="en-US" sz="2000" i="1" baseline="-25000" dirty="0" smtClean="0"/>
              <a:t>3</a:t>
            </a:r>
            <a:r>
              <a:rPr lang="en-US" sz="2000" dirty="0" smtClean="0"/>
              <a:t>), p(</a:t>
            </a:r>
            <a:r>
              <a:rPr lang="en-US" sz="2000" b="1" dirty="0" smtClean="0"/>
              <a:t>Y</a:t>
            </a:r>
            <a:r>
              <a:rPr lang="en-US" sz="2000" dirty="0" smtClean="0"/>
              <a:t>|</a:t>
            </a:r>
            <a:r>
              <a:rPr lang="en-US" sz="2000" i="1" dirty="0" smtClean="0"/>
              <a:t>M</a:t>
            </a:r>
            <a:r>
              <a:rPr lang="en-US" sz="2000" i="1" baseline="-25000" dirty="0" smtClean="0"/>
              <a:t>4</a:t>
            </a:r>
            <a:r>
              <a:rPr lang="en-US" sz="2000" dirty="0" smtClean="0"/>
              <a:t>)…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Cross-validation is essentially hypothesis testing.</a:t>
            </a:r>
          </a:p>
          <a:p>
            <a:pPr lvl="1">
              <a:defRPr/>
            </a:pPr>
            <a:r>
              <a:rPr lang="en-US" sz="1800" dirty="0" smtClean="0"/>
              <a:t>Learn a hypothesis/model from the training data.</a:t>
            </a:r>
          </a:p>
          <a:p>
            <a:pPr lvl="1">
              <a:defRPr/>
            </a:pPr>
            <a:r>
              <a:rPr lang="en-US" sz="1800" dirty="0" smtClean="0"/>
              <a:t>Test it on the data that was left out.</a:t>
            </a:r>
          </a:p>
          <a:p>
            <a:pPr lvl="1">
              <a:defRPr/>
            </a:pP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Other model selection strategies are also possible – </a:t>
            </a:r>
            <a:r>
              <a:rPr lang="en-US" sz="2000" dirty="0" err="1" smtClean="0"/>
              <a:t>eg</a:t>
            </a:r>
            <a:r>
              <a:rPr lang="en-US" sz="2000" dirty="0" smtClean="0"/>
              <a:t> Bayesian Model Selection.</a:t>
            </a:r>
            <a:endParaRPr lang="en-US" sz="16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The complexity of the best model depends on how much data is available.</a:t>
            </a:r>
          </a:p>
          <a:p>
            <a:pPr lvl="1">
              <a:defRPr/>
            </a:pPr>
            <a:r>
              <a:rPr lang="en-US" sz="1800" dirty="0" smtClean="0"/>
              <a:t>Brains are a bit complicated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Multivariate models of form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 smtClean="0"/>
              <a:t>In theory, assumptions about structural covariance among brain regions are more biologically plausible.</a:t>
            </a:r>
          </a:p>
          <a:p>
            <a:pPr lvl="1">
              <a:buFontTx/>
              <a:buNone/>
            </a:pPr>
            <a:r>
              <a:rPr lang="en-GB" sz="2000" dirty="0" smtClean="0"/>
              <a:t>	Form determined (in part) by </a:t>
            </a:r>
            <a:r>
              <a:rPr lang="en-GB" sz="2000" dirty="0" err="1" smtClean="0"/>
              <a:t>spatio</a:t>
            </a:r>
            <a:r>
              <a:rPr lang="en-GB" sz="2000" dirty="0" smtClean="0"/>
              <a:t>-temporal modes of gene expression.</a:t>
            </a:r>
          </a:p>
          <a:p>
            <a:r>
              <a:rPr lang="en-GB" sz="2400" dirty="0" smtClean="0"/>
              <a:t>Empirical evidence in (</a:t>
            </a:r>
            <a:r>
              <a:rPr lang="en-GB" sz="2400" dirty="0" err="1" smtClean="0"/>
              <a:t>eg</a:t>
            </a:r>
            <a:r>
              <a:rPr lang="en-GB" sz="2400" dirty="0" smtClean="0"/>
              <a:t>)</a:t>
            </a:r>
          </a:p>
          <a:p>
            <a:pPr lvl="1">
              <a:buFontTx/>
              <a:buNone/>
            </a:pPr>
            <a:r>
              <a:rPr lang="en-GB" sz="2000" dirty="0" smtClean="0"/>
              <a:t>	</a:t>
            </a:r>
            <a:r>
              <a:rPr lang="en-GB" sz="2000" dirty="0" err="1" smtClean="0">
                <a:solidFill>
                  <a:srgbClr val="000099"/>
                </a:solidFill>
              </a:rPr>
              <a:t>Mechelli</a:t>
            </a:r>
            <a:r>
              <a:rPr lang="en-GB" sz="2000" dirty="0" smtClean="0">
                <a:solidFill>
                  <a:srgbClr val="000099"/>
                </a:solidFill>
              </a:rPr>
              <a:t>, </a:t>
            </a:r>
            <a:r>
              <a:rPr lang="en-GB" sz="2000" dirty="0" err="1" smtClean="0">
                <a:solidFill>
                  <a:srgbClr val="000099"/>
                </a:solidFill>
              </a:rPr>
              <a:t>Friston</a:t>
            </a:r>
            <a:r>
              <a:rPr lang="en-GB" sz="2000" dirty="0" smtClean="0">
                <a:solidFill>
                  <a:srgbClr val="000099"/>
                </a:solidFill>
              </a:rPr>
              <a:t>, </a:t>
            </a:r>
            <a:r>
              <a:rPr lang="en-GB" sz="2000" dirty="0" err="1" smtClean="0">
                <a:solidFill>
                  <a:srgbClr val="000099"/>
                </a:solidFill>
              </a:rPr>
              <a:t>Frackowiak</a:t>
            </a:r>
            <a:r>
              <a:rPr lang="en-GB" sz="2000" dirty="0" smtClean="0">
                <a:solidFill>
                  <a:srgbClr val="000099"/>
                </a:solidFill>
              </a:rPr>
              <a:t> &amp; Price</a:t>
            </a:r>
            <a:r>
              <a:rPr lang="en-GB" sz="2000" dirty="0" smtClean="0"/>
              <a:t>. </a:t>
            </a:r>
            <a:r>
              <a:rPr lang="en-GB" sz="2000" i="1" dirty="0" smtClean="0"/>
              <a:t>Structural covariance in the human cortex</a:t>
            </a:r>
            <a:r>
              <a:rPr lang="en-GB" sz="2000" dirty="0" smtClean="0"/>
              <a:t>. Journal of Neuroscience 25(36):8303-8310 (2005).</a:t>
            </a:r>
          </a:p>
          <a:p>
            <a:pPr lvl="1">
              <a:buFontTx/>
              <a:buNone/>
            </a:pPr>
            <a:endParaRPr lang="en-GB" sz="2000" dirty="0" smtClean="0"/>
          </a:p>
          <a:p>
            <a:r>
              <a:rPr lang="en-GB" sz="2400" dirty="0" smtClean="0"/>
              <a:t>We should work with the most accurate modelling assumptions available.</a:t>
            </a:r>
          </a:p>
          <a:p>
            <a:pPr lvl="1"/>
            <a:r>
              <a:rPr lang="en-GB" sz="2000" dirty="0" smtClean="0"/>
              <a:t>If a model is accurate, it will make accurate predictions.</a:t>
            </a:r>
          </a:p>
          <a:p>
            <a:pPr>
              <a:buFontTx/>
              <a:buNone/>
            </a:pPr>
            <a:endParaRPr lang="en-GB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Generative Model for Discrimination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Generative:</a:t>
            </a:r>
          </a:p>
          <a:p>
            <a:pPr lvl="1">
              <a:buFontTx/>
              <a:buNone/>
            </a:pPr>
            <a:r>
              <a:rPr lang="en-US" sz="2400" smtClean="0"/>
              <a:t>P(t=1|</a:t>
            </a:r>
            <a:r>
              <a:rPr lang="en-US" sz="2400" b="1" smtClean="0"/>
              <a:t>x</a:t>
            </a:r>
            <a:r>
              <a:rPr lang="en-US" sz="2400" smtClean="0"/>
              <a:t>) =	p(</a:t>
            </a:r>
            <a:r>
              <a:rPr lang="en-US" sz="2400" b="1" smtClean="0"/>
              <a:t>x</a:t>
            </a:r>
            <a:r>
              <a:rPr lang="en-US" sz="2400" smtClean="0"/>
              <a:t>|t=1)P(t=1)</a:t>
            </a:r>
          </a:p>
          <a:p>
            <a:pPr lvl="1">
              <a:buFontTx/>
              <a:buNone/>
            </a:pPr>
            <a:r>
              <a:rPr lang="en-US" sz="2400" smtClean="0"/>
              <a:t>			p(</a:t>
            </a:r>
            <a:r>
              <a:rPr lang="en-US" sz="2400" b="1" smtClean="0"/>
              <a:t>x</a:t>
            </a:r>
            <a:r>
              <a:rPr lang="en-US" sz="2400" smtClean="0"/>
              <a:t>|t=0)P(t=0) + p(</a:t>
            </a:r>
            <a:r>
              <a:rPr lang="en-US" sz="2400" b="1" smtClean="0"/>
              <a:t>x</a:t>
            </a:r>
            <a:r>
              <a:rPr lang="en-US" sz="2400" smtClean="0"/>
              <a:t>|t=1)P(t=1)</a:t>
            </a:r>
          </a:p>
          <a:p>
            <a:pPr lvl="1">
              <a:buFontTx/>
              <a:buNone/>
            </a:pPr>
            <a:r>
              <a:rPr lang="en-US" sz="2400" smtClean="0"/>
              <a:t>Where	</a:t>
            </a:r>
            <a:r>
              <a:rPr lang="en-US" sz="2400" b="1" smtClean="0"/>
              <a:t>x</a:t>
            </a:r>
            <a:r>
              <a:rPr lang="en-US" sz="2400" smtClean="0"/>
              <a:t>	feature data</a:t>
            </a:r>
          </a:p>
          <a:p>
            <a:pPr lvl="1">
              <a:buFontTx/>
              <a:buNone/>
            </a:pPr>
            <a:r>
              <a:rPr lang="en-US" sz="2400" smtClean="0"/>
              <a:t>			t	prediction</a:t>
            </a:r>
          </a:p>
          <a:p>
            <a:endParaRPr lang="en-US" sz="2800" smtClean="0"/>
          </a:p>
          <a:p>
            <a:r>
              <a:rPr lang="en-US" sz="2800" smtClean="0"/>
              <a:t>Discriminative:</a:t>
            </a:r>
          </a:p>
          <a:p>
            <a:pPr lvl="1"/>
            <a:r>
              <a:rPr lang="en-US" sz="2400" smtClean="0"/>
              <a:t>Directly learns to give P(t=1|</a:t>
            </a:r>
            <a:r>
              <a:rPr lang="en-US" sz="2400" b="1" smtClean="0"/>
              <a:t>x</a:t>
            </a:r>
            <a:r>
              <a:rPr lang="en-US" sz="2400" smtClean="0"/>
              <a:t>)</a:t>
            </a:r>
          </a:p>
          <a:p>
            <a:pPr lvl="1"/>
            <a:r>
              <a:rPr lang="en-US" sz="2400" smtClean="0"/>
              <a:t>We are not normally interested in all the variables needed to represent within-group variability.</a:t>
            </a:r>
          </a:p>
          <a:p>
            <a:pPr lvl="1"/>
            <a:r>
              <a:rPr lang="en-US" sz="2400" smtClean="0"/>
              <a:t>Only after a discriminative direction.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381250" y="2584450"/>
            <a:ext cx="4838700" cy="20638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10277</TotalTime>
  <Words>799</Words>
  <Application>Microsoft Office PowerPoint</Application>
  <PresentationFormat>On-screen Show (4:3)</PresentationFormat>
  <Paragraphs>186</Paragraphs>
  <Slides>53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59" baseType="lpstr">
      <vt:lpstr>Arial</vt:lpstr>
      <vt:lpstr>Calibri</vt:lpstr>
      <vt:lpstr>Book Antiqua</vt:lpstr>
      <vt:lpstr>Default Design</vt:lpstr>
      <vt:lpstr>Microsoft Equation 3.0</vt:lpstr>
      <vt:lpstr>Equation</vt:lpstr>
      <vt:lpstr>Multivariate Analysis</vt:lpstr>
      <vt:lpstr>Overview</vt:lpstr>
      <vt:lpstr>Mass-univariate analyses</vt:lpstr>
      <vt:lpstr>Multivariate approaches</vt:lpstr>
      <vt:lpstr>Pattern Recognition</vt:lpstr>
      <vt:lpstr>Hypothesis Testing</vt:lpstr>
      <vt:lpstr>Model Selection</vt:lpstr>
      <vt:lpstr>Multivariate models of form</vt:lpstr>
      <vt:lpstr>Generative Model for Discrimination</vt:lpstr>
      <vt:lpstr>Fisher’s Linear Discriminant Analysis</vt:lpstr>
      <vt:lpstr>Other linear discrimination approaches</vt:lpstr>
      <vt:lpstr>Probabilistic Approaches</vt:lpstr>
      <vt:lpstr>Regression</vt:lpstr>
      <vt:lpstr>Slide 14</vt:lpstr>
      <vt:lpstr>Curse of Dimensionality</vt:lpstr>
      <vt:lpstr>Gaussian Process Regression</vt:lpstr>
      <vt:lpstr>Predicting Age – univariate v multivariate</vt:lpstr>
      <vt:lpstr>Weight Map</vt:lpstr>
      <vt:lpstr>Maps</vt:lpstr>
      <vt:lpstr>Some References</vt:lpstr>
      <vt:lpstr>Overview</vt:lpstr>
      <vt:lpstr>Distances</vt:lpstr>
      <vt:lpstr>The 2D shapes (again)</vt:lpstr>
      <vt:lpstr>“Scalar momentum” – encodes the original shapes</vt:lpstr>
      <vt:lpstr>The 2D shapes (yet again)</vt:lpstr>
      <vt:lpstr>Reconstructed from scalar momentum and template.</vt:lpstr>
      <vt:lpstr>“Scalar momentum” – encodes the original shapes</vt:lpstr>
      <vt:lpstr>Slide 28</vt:lpstr>
      <vt:lpstr>Some References</vt:lpstr>
      <vt:lpstr>Overview</vt:lpstr>
      <vt:lpstr>Ugly Duckling Theorem</vt:lpstr>
      <vt:lpstr>David Mumford’s version</vt:lpstr>
      <vt:lpstr>IXI Data</vt:lpstr>
      <vt:lpstr>VBM-type Features</vt:lpstr>
      <vt:lpstr>Volumetric Measures from Deformation Fields</vt:lpstr>
      <vt:lpstr>Scalar Momentum</vt:lpstr>
      <vt:lpstr>Age Prediction - Best Result</vt:lpstr>
      <vt:lpstr>Age Prediction – Comparison Among Features</vt:lpstr>
      <vt:lpstr>Age Prediction – Model Log Likelihoods</vt:lpstr>
      <vt:lpstr>Sex Prediction – Best Result </vt:lpstr>
      <vt:lpstr>Sex Prediction – Best Result </vt:lpstr>
      <vt:lpstr>Sex Prediction – Comparison Among Features</vt:lpstr>
      <vt:lpstr>Sex Prediction – Model Log Likelihoods</vt:lpstr>
      <vt:lpstr>References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john</cp:lastModifiedBy>
  <cp:revision>243</cp:revision>
  <dcterms:created xsi:type="dcterms:W3CDTF">2008-10-13T15:24:32Z</dcterms:created>
  <dcterms:modified xsi:type="dcterms:W3CDTF">2013-11-27T14:48:08Z</dcterms:modified>
</cp:coreProperties>
</file>